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13" r:id="rId33"/>
    <p:sldId id="287" r:id="rId34"/>
    <p:sldId id="312"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Lst>
  <p:sldSz cx="18288000" cy="10287000"/>
  <p:notesSz cx="6858000" cy="9144000"/>
  <p:embeddedFontLst>
    <p:embeddedFont>
      <p:font typeface="#9Slide07 Crocante 2" panose="020B0604020202020204" charset="0"/>
      <p:regular r:id="rId61"/>
    </p:embeddedFont>
    <p:embeddedFont>
      <p:font typeface="Fraunces Bold" panose="020B0604020202020204" charset="0"/>
      <p:regular r:id="rId62"/>
    </p:embeddedFont>
    <p:embeddedFont>
      <p:font typeface="Roboto Condensed" panose="02000000000000000000" pitchFamily="2" charset="0"/>
      <p:regular r:id="rId63"/>
    </p:embeddedFont>
    <p:embeddedFont>
      <p:font typeface="#9Slide06 Thillends" panose="020B0604020202020204" charset="0"/>
      <p:regular r:id="rId64"/>
    </p:embeddedFont>
    <p:embeddedFont>
      <p:font typeface="Calibri" panose="020F0502020204030204" pitchFamily="34" charset="0"/>
      <p:regular r:id="rId65"/>
      <p:bold r:id="rId66"/>
      <p:italic r:id="rId67"/>
      <p:boldItalic r:id="rId68"/>
    </p:embeddedFont>
    <p:embeddedFont>
      <p:font typeface="Roboto Condensed Bold" panose="020B0604020202020204" charset="0"/>
      <p:regular r:id="rId69"/>
    </p:embeddedFont>
    <p:embeddedFont>
      <p:font typeface="#9Slide06 SVNKarlita" panose="020B0604020202020204" charset="-128"/>
      <p:regular r:id="rId70"/>
    </p:embeddedFont>
    <p:embeddedFont>
      <p:font typeface="Poppins" panose="020B0604020202020204" charset="0"/>
      <p:regular r:id="rId71"/>
    </p:embeddedFont>
    <p:embeddedFont>
      <p:font typeface="#9Slide05 Aphrodite Pro" panose="020B0604020202020204" charset="0"/>
      <p:regular r:id="rId72"/>
    </p:embeddedFont>
    <p:embeddedFont>
      <p:font typeface="Wedges" panose="020B0604020202020204" charset="0"/>
      <p:regular r:id="rId73"/>
    </p:embeddedFont>
    <p:embeddedFont>
      <p:font typeface="#9Slide03 Bebas Neue Regular" panose="020B0604020202020204" charset="0"/>
      <p:regular r:id="rId74"/>
    </p:embeddedFont>
    <p:embeddedFont>
      <p:font typeface="#9Slide07 Crocante 1" panose="020B0604020202020204" charset="0"/>
      <p:regular r:id="rId75"/>
    </p:embeddedFont>
    <p:embeddedFont>
      <p:font typeface="Fraunces" panose="020B0604020202020204" charset="0"/>
      <p:regular r:id="rId76"/>
    </p:embeddedFont>
    <p:embeddedFont>
      <p:font typeface="Roboto Condensed Bold Italics" panose="020B0604020202020204" charset="0"/>
      <p:regular r:id="rId77"/>
    </p:embeddedFont>
    <p:embeddedFont>
      <p:font typeface="Roboto Condensed Italics" panose="020B0604020202020204" charset="0"/>
      <p:regular r:id="rId78"/>
    </p:embeddedFont>
  </p:embeddedFontLst>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6E6B8-1F47-41BE-9933-65DDF8853F33}" type="datetimeFigureOut">
              <a:rPr lang="en-GB" smtClean="0"/>
              <a:t>16/09/2025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F8891-4DE0-4F68-B77C-4440D9BB4B6E}" type="slidenum">
              <a:rPr lang="en-GB" smtClean="0"/>
              <a:t>‹#›</a:t>
            </a:fld>
            <a:endParaRPr lang="en-GB"/>
          </a:p>
        </p:txBody>
      </p:sp>
    </p:spTree>
    <p:extLst>
      <p:ext uri="{BB962C8B-B14F-4D97-AF65-F5344CB8AC3E}">
        <p14:creationId xmlns:p14="http://schemas.microsoft.com/office/powerpoint/2010/main" val="47450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4F8891-4DE0-4F68-B77C-4440D9BB4B6E}" type="slidenum">
              <a:rPr lang="en-GB" smtClean="0"/>
              <a:t>28</a:t>
            </a:fld>
            <a:endParaRPr lang="en-GB"/>
          </a:p>
        </p:txBody>
      </p:sp>
    </p:spTree>
    <p:extLst>
      <p:ext uri="{BB962C8B-B14F-4D97-AF65-F5344CB8AC3E}">
        <p14:creationId xmlns:p14="http://schemas.microsoft.com/office/powerpoint/2010/main" val="363124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5.png"/><Relationship Id="rId15" Type="http://schemas.openxmlformats.org/officeDocument/2006/relationships/image" Target="../media/image20.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0.png"/><Relationship Id="rId14" Type="http://schemas.openxmlformats.org/officeDocument/2006/relationships/image" Target="../media/image34.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1.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1.png"/><Relationship Id="rId4" Type="http://schemas.openxmlformats.org/officeDocument/2006/relationships/image" Target="../media/image16.sv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1.png"/><Relationship Id="rId1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26.png"/><Relationship Id="rId12" Type="http://schemas.openxmlformats.org/officeDocument/2006/relationships/image" Target="../media/image46.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7.png"/><Relationship Id="rId5" Type="http://schemas.openxmlformats.org/officeDocument/2006/relationships/image" Target="../media/image7.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6.svg"/><Relationship Id="rId9" Type="http://schemas.openxmlformats.org/officeDocument/2006/relationships/image" Target="../media/image13.png"/><Relationship Id="rId14"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5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52.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5.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4.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68.sv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5.svg"/><Relationship Id="rId18" Type="http://schemas.openxmlformats.org/officeDocument/2006/relationships/image" Target="../media/image66.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37.png"/><Relationship Id="rId2" Type="http://schemas.microsoft.com/office/2007/relationships/media" Target="../media/media2.mp4"/><Relationship Id="rId16" Type="http://schemas.openxmlformats.org/officeDocument/2006/relationships/image" Target="../media/image39.png"/><Relationship Id="rId1" Type="http://schemas.openxmlformats.org/officeDocument/2006/relationships/video" Target="NULL" TargetMode="External"/><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1.jpeg"/><Relationship Id="rId15" Type="http://schemas.openxmlformats.org/officeDocument/2006/relationships/image" Target="../media/image68.sv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sv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gif"/><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3.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4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77.svg"/><Relationship Id="rId18" Type="http://schemas.openxmlformats.org/officeDocument/2006/relationships/image" Target="../media/image82.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image" Target="../media/image1.jpeg"/><Relationship Id="rId16" Type="http://schemas.openxmlformats.org/officeDocument/2006/relationships/image" Target="../media/image48.png"/><Relationship Id="rId20"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5.png"/><Relationship Id="rId15" Type="http://schemas.openxmlformats.org/officeDocument/2006/relationships/image" Target="../media/image79.svg"/><Relationship Id="rId10" Type="http://schemas.openxmlformats.org/officeDocument/2006/relationships/image" Target="../media/image5.svg"/><Relationship Id="rId19" Type="http://schemas.openxmlformats.org/officeDocument/2006/relationships/image" Target="../media/image50.pn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82.svg"/><Relationship Id="rId17" Type="http://schemas.openxmlformats.org/officeDocument/2006/relationships/image" Target="../media/image86.svg"/><Relationship Id="rId2" Type="http://schemas.openxmlformats.org/officeDocument/2006/relationships/image" Target="../media/image1.jpe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9.png"/><Relationship Id="rId5" Type="http://schemas.openxmlformats.org/officeDocument/2006/relationships/image" Target="../media/image5.png"/><Relationship Id="rId15" Type="http://schemas.openxmlformats.org/officeDocument/2006/relationships/image" Target="../media/image84.svg"/><Relationship Id="rId10" Type="http://schemas.openxmlformats.org/officeDocument/2006/relationships/image" Target="../media/image5.svg"/><Relationship Id="rId19" Type="http://schemas.openxmlformats.org/officeDocument/2006/relationships/image" Target="../media/image88.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gif"/><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9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93.svg"/></Relationships>
</file>

<file path=ppt/slides/_rels/slide4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6.png"/><Relationship Id="rId18" Type="http://schemas.openxmlformats.org/officeDocument/2006/relationships/image" Target="../media/image97.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93.svg"/><Relationship Id="rId17" Type="http://schemas.openxmlformats.org/officeDocument/2006/relationships/image" Target="../media/image57.png"/><Relationship Id="rId2" Type="http://schemas.openxmlformats.org/officeDocument/2006/relationships/image" Target="../media/image1.jpeg"/><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5.png"/><Relationship Id="rId5" Type="http://schemas.openxmlformats.org/officeDocument/2006/relationships/image" Target="../media/image5.png"/><Relationship Id="rId15" Type="http://schemas.openxmlformats.org/officeDocument/2006/relationships/image" Target="../media/image54.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95.svg"/></Relationships>
</file>

<file path=ppt/slides/_rels/slide4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9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8.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9.png"/><Relationship Id="rId18" Type="http://schemas.openxmlformats.org/officeDocument/2006/relationships/image" Target="../media/image91.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93.svg"/><Relationship Id="rId17" Type="http://schemas.openxmlformats.org/officeDocument/2006/relationships/image" Target="../media/image54.png"/><Relationship Id="rId2" Type="http://schemas.openxmlformats.org/officeDocument/2006/relationships/image" Target="../media/image1.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5.png"/><Relationship Id="rId5" Type="http://schemas.openxmlformats.org/officeDocument/2006/relationships/image" Target="../media/image5.png"/><Relationship Id="rId15" Type="http://schemas.openxmlformats.org/officeDocument/2006/relationships/image" Target="../media/image60.png"/><Relationship Id="rId10" Type="http://schemas.openxmlformats.org/officeDocument/2006/relationships/image" Target="../media/image5.svg"/><Relationship Id="rId19" Type="http://schemas.openxmlformats.org/officeDocument/2006/relationships/image" Target="../media/image41.pn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91.svg"/><Relationship Id="rId2" Type="http://schemas.openxmlformats.org/officeDocument/2006/relationships/image" Target="../media/image1.jpe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4.png"/><Relationship Id="rId5" Type="http://schemas.openxmlformats.org/officeDocument/2006/relationships/image" Target="../media/image5.png"/><Relationship Id="rId15" Type="http://schemas.openxmlformats.org/officeDocument/2006/relationships/image" Target="../media/image5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105.svg"/></Relationships>
</file>

<file path=ppt/slides/_rels/slide4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2.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 Id="rId14" Type="http://schemas.openxmlformats.org/officeDocument/2006/relationships/image" Target="../media/image105.svg"/></Relationships>
</file>

<file path=ppt/slides/_rels/slide4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4.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4.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5.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4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gif"/><Relationship Id="rId1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10.png"/><Relationship Id="rId14" Type="http://schemas.openxmlformats.org/officeDocument/2006/relationships/image" Target="../media/image111.svg"/></Relationships>
</file>

<file path=ppt/slides/_rels/slide5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7.png"/><Relationship Id="rId5" Type="http://schemas.openxmlformats.org/officeDocument/2006/relationships/image" Target="../media/image5.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68.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5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gif"/><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gif"/><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media/image32.svg"/><Relationship Id="rId4" Type="http://schemas.openxmlformats.org/officeDocument/2006/relationships/image" Target="../media/image16.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951453" y="794749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407045" y="98622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1584731" y="986223"/>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2443185" y="2418809"/>
            <a:ext cx="1508667" cy="1514173"/>
          </a:xfrm>
          <a:custGeom>
            <a:avLst/>
            <a:gdLst/>
            <a:ahLst/>
            <a:cxnLst/>
            <a:rect l="l" t="t" r="r" b="b"/>
            <a:pathLst>
              <a:path w="1508667" h="1514173">
                <a:moveTo>
                  <a:pt x="0" y="0"/>
                </a:moveTo>
                <a:lnTo>
                  <a:pt x="1508667" y="0"/>
                </a:lnTo>
                <a:lnTo>
                  <a:pt x="1508667" y="1514173"/>
                </a:lnTo>
                <a:lnTo>
                  <a:pt x="0" y="15141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4737092" y="7760573"/>
            <a:ext cx="577403" cy="579510"/>
          </a:xfrm>
          <a:custGeom>
            <a:avLst/>
            <a:gdLst/>
            <a:ahLst/>
            <a:cxnLst/>
            <a:rect l="l" t="t" r="r" b="b"/>
            <a:pathLst>
              <a:path w="577403" h="579510">
                <a:moveTo>
                  <a:pt x="0" y="0"/>
                </a:moveTo>
                <a:lnTo>
                  <a:pt x="577403" y="0"/>
                </a:lnTo>
                <a:lnTo>
                  <a:pt x="577403" y="579510"/>
                </a:lnTo>
                <a:lnTo>
                  <a:pt x="0" y="57951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15508561" y="7164216"/>
            <a:ext cx="780433" cy="783282"/>
          </a:xfrm>
          <a:custGeom>
            <a:avLst/>
            <a:gdLst/>
            <a:ahLst/>
            <a:cxnLst/>
            <a:rect l="l" t="t" r="r" b="b"/>
            <a:pathLst>
              <a:path w="780433" h="783282">
                <a:moveTo>
                  <a:pt x="0" y="0"/>
                </a:moveTo>
                <a:lnTo>
                  <a:pt x="780433" y="0"/>
                </a:lnTo>
                <a:lnTo>
                  <a:pt x="780433" y="783282"/>
                </a:lnTo>
                <a:lnTo>
                  <a:pt x="0" y="783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5407045" y="8135163"/>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4013138" y="2389954"/>
            <a:ext cx="10261723" cy="1543028"/>
          </a:xfrm>
          <a:prstGeom prst="rect">
            <a:avLst/>
          </a:prstGeom>
        </p:spPr>
        <p:txBody>
          <a:bodyPr lIns="0" tIns="0" rIns="0" bIns="0" rtlCol="0" anchor="t">
            <a:spAutoFit/>
          </a:bodyPr>
          <a:lstStyle/>
          <a:p>
            <a:pPr algn="ctr">
              <a:lnSpc>
                <a:spcPts val="12599"/>
              </a:lnSpc>
            </a:pPr>
            <a:r>
              <a:rPr lang="en-US" sz="9000">
                <a:solidFill>
                  <a:srgbClr val="301D50"/>
                </a:solidFill>
                <a:latin typeface="#9Slide03 Bebas Neue Regular"/>
              </a:rPr>
              <a:t>Ngữ văn 8</a:t>
            </a:r>
          </a:p>
        </p:txBody>
      </p:sp>
      <p:sp>
        <p:nvSpPr>
          <p:cNvPr id="13" name="TextBox 13"/>
          <p:cNvSpPr txBox="1"/>
          <p:nvPr/>
        </p:nvSpPr>
        <p:spPr>
          <a:xfrm>
            <a:off x="3505200" y="4610100"/>
            <a:ext cx="11300296" cy="1600178"/>
          </a:xfrm>
          <a:prstGeom prst="rect">
            <a:avLst/>
          </a:prstGeom>
        </p:spPr>
        <p:txBody>
          <a:bodyPr lIns="0" tIns="0" rIns="0" bIns="0" rtlCol="0" anchor="t">
            <a:spAutoFit/>
          </a:bodyPr>
          <a:lstStyle/>
          <a:p>
            <a:pPr algn="ctr">
              <a:lnSpc>
                <a:spcPts val="12599"/>
              </a:lnSpc>
              <a:spcBef>
                <a:spcPct val="0"/>
              </a:spcBef>
            </a:pPr>
            <a:r>
              <a:rPr lang="en-US" sz="9000">
                <a:solidFill>
                  <a:srgbClr val="583B8A"/>
                </a:solidFill>
                <a:latin typeface="#9Slide05 Aphrodite Pro"/>
              </a:rPr>
              <a:t>Bộ Cánh Diều</a:t>
            </a:r>
          </a:p>
        </p:txBody>
      </p:sp>
      <p:sp>
        <p:nvSpPr>
          <p:cNvPr id="14" name="Freeform 14"/>
          <p:cNvSpPr/>
          <p:nvPr/>
        </p:nvSpPr>
        <p:spPr>
          <a:xfrm>
            <a:off x="12094785" y="2100114"/>
            <a:ext cx="2642307" cy="2357597"/>
          </a:xfrm>
          <a:custGeom>
            <a:avLst/>
            <a:gdLst/>
            <a:ahLst/>
            <a:cxnLst/>
            <a:rect l="l" t="t" r="r" b="b"/>
            <a:pathLst>
              <a:path w="2642307" h="2357597">
                <a:moveTo>
                  <a:pt x="0" y="0"/>
                </a:moveTo>
                <a:lnTo>
                  <a:pt x="2642307" y="0"/>
                </a:lnTo>
                <a:lnTo>
                  <a:pt x="2642307" y="2357597"/>
                </a:lnTo>
                <a:lnTo>
                  <a:pt x="0" y="2357597"/>
                </a:lnTo>
                <a:lnTo>
                  <a:pt x="0" y="0"/>
                </a:lnTo>
                <a:close/>
              </a:path>
            </a:pathLst>
          </a:custGeom>
          <a:blipFill>
            <a:blip r:embed="rId15"/>
            <a:stretch>
              <a:fillRect b="-93"/>
            </a:stretch>
          </a:blipFill>
        </p:spPr>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480382" y="896881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363143" y="73608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554669" y="6090508"/>
            <a:ext cx="983464" cy="970947"/>
          </a:xfrm>
          <a:custGeom>
            <a:avLst/>
            <a:gdLst/>
            <a:ahLst/>
            <a:cxnLst/>
            <a:rect l="l" t="t" r="r" b="b"/>
            <a:pathLst>
              <a:path w="983464" h="970947">
                <a:moveTo>
                  <a:pt x="0" y="0"/>
                </a:moveTo>
                <a:lnTo>
                  <a:pt x="983463" y="0"/>
                </a:lnTo>
                <a:lnTo>
                  <a:pt x="983463"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7" name="Group 7"/>
          <p:cNvGrpSpPr/>
          <p:nvPr/>
        </p:nvGrpSpPr>
        <p:grpSpPr>
          <a:xfrm>
            <a:off x="3026352" y="705045"/>
            <a:ext cx="13528317" cy="1192485"/>
            <a:chOff x="0" y="0"/>
            <a:chExt cx="3563013" cy="314070"/>
          </a:xfrm>
        </p:grpSpPr>
        <p:sp>
          <p:nvSpPr>
            <p:cNvPr id="8" name="Freeform 8"/>
            <p:cNvSpPr/>
            <p:nvPr/>
          </p:nvSpPr>
          <p:spPr>
            <a:xfrm>
              <a:off x="0" y="0"/>
              <a:ext cx="3563014" cy="314070"/>
            </a:xfrm>
            <a:custGeom>
              <a:avLst/>
              <a:gdLst/>
              <a:ahLst/>
              <a:cxnLst/>
              <a:rect l="l" t="t" r="r" b="b"/>
              <a:pathLst>
                <a:path w="3563014" h="314070">
                  <a:moveTo>
                    <a:pt x="11446" y="0"/>
                  </a:moveTo>
                  <a:lnTo>
                    <a:pt x="3551568" y="0"/>
                  </a:lnTo>
                  <a:cubicBezTo>
                    <a:pt x="3557889" y="0"/>
                    <a:pt x="3563014" y="5124"/>
                    <a:pt x="3563014" y="11446"/>
                  </a:cubicBezTo>
                  <a:lnTo>
                    <a:pt x="3563014" y="302625"/>
                  </a:lnTo>
                  <a:cubicBezTo>
                    <a:pt x="3563014" y="308946"/>
                    <a:pt x="3557889" y="314070"/>
                    <a:pt x="3551568" y="314070"/>
                  </a:cubicBezTo>
                  <a:lnTo>
                    <a:pt x="11446" y="314070"/>
                  </a:lnTo>
                  <a:cubicBezTo>
                    <a:pt x="5124" y="314070"/>
                    <a:pt x="0" y="308946"/>
                    <a:pt x="0" y="302625"/>
                  </a:cubicBezTo>
                  <a:lnTo>
                    <a:pt x="0" y="11446"/>
                  </a:lnTo>
                  <a:cubicBezTo>
                    <a:pt x="0" y="5124"/>
                    <a:pt x="5124" y="0"/>
                    <a:pt x="11446"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806717" y="7633225"/>
            <a:ext cx="3950475" cy="3138832"/>
          </a:xfrm>
          <a:custGeom>
            <a:avLst/>
            <a:gdLst/>
            <a:ahLst/>
            <a:cxnLst/>
            <a:rect l="l" t="t" r="r" b="b"/>
            <a:pathLst>
              <a:path w="3950475" h="3138832">
                <a:moveTo>
                  <a:pt x="0" y="0"/>
                </a:moveTo>
                <a:lnTo>
                  <a:pt x="3950475" y="0"/>
                </a:lnTo>
                <a:lnTo>
                  <a:pt x="3950475" y="3138832"/>
                </a:lnTo>
                <a:lnTo>
                  <a:pt x="0" y="31388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4970212" y="5028883"/>
            <a:ext cx="3731312" cy="5208684"/>
          </a:xfrm>
          <a:custGeom>
            <a:avLst/>
            <a:gdLst/>
            <a:ahLst/>
            <a:cxnLst/>
            <a:rect l="l" t="t" r="r" b="b"/>
            <a:pathLst>
              <a:path w="3731312" h="5208684">
                <a:moveTo>
                  <a:pt x="0" y="0"/>
                </a:moveTo>
                <a:lnTo>
                  <a:pt x="3731312" y="0"/>
                </a:lnTo>
                <a:lnTo>
                  <a:pt x="3731312" y="5208685"/>
                </a:lnTo>
                <a:lnTo>
                  <a:pt x="0" y="52086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2143758" y="2249955"/>
            <a:ext cx="7437487" cy="7354014"/>
          </a:xfrm>
          <a:custGeom>
            <a:avLst/>
            <a:gdLst/>
            <a:ahLst/>
            <a:cxnLst/>
            <a:rect l="l" t="t" r="r" b="b"/>
            <a:pathLst>
              <a:path w="7437487" h="7354014">
                <a:moveTo>
                  <a:pt x="0" y="0"/>
                </a:moveTo>
                <a:lnTo>
                  <a:pt x="7437488" y="0"/>
                </a:lnTo>
                <a:lnTo>
                  <a:pt x="7437488" y="7354014"/>
                </a:lnTo>
                <a:lnTo>
                  <a:pt x="0" y="7354014"/>
                </a:lnTo>
                <a:lnTo>
                  <a:pt x="0" y="0"/>
                </a:lnTo>
                <a:close/>
              </a:path>
            </a:pathLst>
          </a:custGeom>
          <a:blipFill>
            <a:blip r:embed="rId15"/>
            <a:stretch>
              <a:fillRect/>
            </a:stretch>
          </a:blipFill>
        </p:spPr>
      </p:sp>
      <p:sp>
        <p:nvSpPr>
          <p:cNvPr id="13" name="AutoShape 13"/>
          <p:cNvSpPr/>
          <p:nvPr/>
        </p:nvSpPr>
        <p:spPr>
          <a:xfrm>
            <a:off x="3488925" y="5907912"/>
            <a:ext cx="5435102" cy="19050"/>
          </a:xfrm>
          <a:prstGeom prst="line">
            <a:avLst/>
          </a:prstGeom>
          <a:ln w="133350" cap="flat">
            <a:solidFill>
              <a:srgbClr val="EA3041"/>
            </a:solidFill>
            <a:prstDash val="solid"/>
            <a:headEnd type="none" w="sm" len="sm"/>
            <a:tailEnd type="none" w="sm" len="sm"/>
          </a:ln>
        </p:spPr>
      </p:sp>
      <p:sp>
        <p:nvSpPr>
          <p:cNvPr id="14" name="AutoShape 14"/>
          <p:cNvSpPr/>
          <p:nvPr/>
        </p:nvSpPr>
        <p:spPr>
          <a:xfrm flipV="1">
            <a:off x="3026352" y="6575981"/>
            <a:ext cx="5177367" cy="0"/>
          </a:xfrm>
          <a:prstGeom prst="line">
            <a:avLst/>
          </a:prstGeom>
          <a:ln w="133350" cap="flat">
            <a:solidFill>
              <a:srgbClr val="EA3041"/>
            </a:solidFill>
            <a:prstDash val="solid"/>
            <a:headEnd type="none" w="sm" len="sm"/>
            <a:tailEnd type="none" w="sm" len="sm"/>
          </a:ln>
        </p:spPr>
      </p:sp>
      <p:sp>
        <p:nvSpPr>
          <p:cNvPr id="15" name="AutoShape 15"/>
          <p:cNvSpPr/>
          <p:nvPr/>
        </p:nvSpPr>
        <p:spPr>
          <a:xfrm flipV="1">
            <a:off x="3027106" y="7061454"/>
            <a:ext cx="5671783" cy="66667"/>
          </a:xfrm>
          <a:prstGeom prst="line">
            <a:avLst/>
          </a:prstGeom>
          <a:ln w="133350" cap="flat">
            <a:solidFill>
              <a:srgbClr val="EA3041"/>
            </a:solidFill>
            <a:prstDash val="solid"/>
            <a:headEnd type="none" w="sm" len="sm"/>
            <a:tailEnd type="none" w="sm" len="sm"/>
          </a:ln>
        </p:spPr>
      </p:sp>
      <p:sp>
        <p:nvSpPr>
          <p:cNvPr id="16" name="AutoShape 16"/>
          <p:cNvSpPr/>
          <p:nvPr/>
        </p:nvSpPr>
        <p:spPr>
          <a:xfrm flipV="1">
            <a:off x="3026610" y="9436470"/>
            <a:ext cx="5673062" cy="33333"/>
          </a:xfrm>
          <a:prstGeom prst="line">
            <a:avLst/>
          </a:prstGeom>
          <a:ln w="133350" cap="flat">
            <a:solidFill>
              <a:srgbClr val="EA3041"/>
            </a:solidFill>
            <a:prstDash val="solid"/>
            <a:headEnd type="none" w="sm" len="sm"/>
            <a:tailEnd type="none" w="sm" len="sm"/>
          </a:ln>
        </p:spPr>
      </p:sp>
      <p:sp>
        <p:nvSpPr>
          <p:cNvPr id="17" name="AutoShape 17"/>
          <p:cNvSpPr/>
          <p:nvPr/>
        </p:nvSpPr>
        <p:spPr>
          <a:xfrm>
            <a:off x="3489962" y="5276837"/>
            <a:ext cx="3506311" cy="0"/>
          </a:xfrm>
          <a:prstGeom prst="line">
            <a:avLst/>
          </a:prstGeom>
          <a:ln w="133350" cap="flat">
            <a:solidFill>
              <a:srgbClr val="EA3041"/>
            </a:solidFill>
            <a:prstDash val="solid"/>
            <a:headEnd type="none" w="sm" len="sm"/>
            <a:tailEnd type="none" w="sm" len="sm"/>
          </a:ln>
        </p:spPr>
      </p:sp>
      <p:sp>
        <p:nvSpPr>
          <p:cNvPr id="18" name="AutoShape 18"/>
          <p:cNvSpPr/>
          <p:nvPr/>
        </p:nvSpPr>
        <p:spPr>
          <a:xfrm>
            <a:off x="4109986" y="8405602"/>
            <a:ext cx="4093733" cy="15641"/>
          </a:xfrm>
          <a:prstGeom prst="line">
            <a:avLst/>
          </a:prstGeom>
          <a:ln w="133350" cap="flat">
            <a:solidFill>
              <a:srgbClr val="EA3041"/>
            </a:solidFill>
            <a:prstDash val="solid"/>
            <a:headEnd type="none" w="sm" len="sm"/>
            <a:tailEnd type="none" w="sm" len="sm"/>
          </a:ln>
        </p:spPr>
      </p:sp>
      <p:sp>
        <p:nvSpPr>
          <p:cNvPr id="19" name="AutoShape 19"/>
          <p:cNvSpPr/>
          <p:nvPr/>
        </p:nvSpPr>
        <p:spPr>
          <a:xfrm flipH="1">
            <a:off x="9514620" y="4869485"/>
            <a:ext cx="66626" cy="3449141"/>
          </a:xfrm>
          <a:prstGeom prst="line">
            <a:avLst/>
          </a:prstGeom>
          <a:ln w="133350" cap="flat">
            <a:solidFill>
              <a:srgbClr val="EA3041"/>
            </a:solidFill>
            <a:prstDash val="solid"/>
            <a:headEnd type="none" w="sm" len="sm"/>
            <a:tailEnd type="none" w="sm" len="sm"/>
          </a:ln>
        </p:spPr>
      </p:sp>
      <p:sp>
        <p:nvSpPr>
          <p:cNvPr id="20" name="AutoShape 20"/>
          <p:cNvSpPr/>
          <p:nvPr/>
        </p:nvSpPr>
        <p:spPr>
          <a:xfrm>
            <a:off x="2313276" y="3091100"/>
            <a:ext cx="66663" cy="4002578"/>
          </a:xfrm>
          <a:prstGeom prst="line">
            <a:avLst/>
          </a:prstGeom>
          <a:ln w="133350" cap="flat">
            <a:solidFill>
              <a:srgbClr val="EA3041"/>
            </a:solidFill>
            <a:prstDash val="solid"/>
            <a:headEnd type="none" w="sm" len="sm"/>
            <a:tailEnd type="none" w="sm" len="sm"/>
          </a:ln>
        </p:spPr>
      </p:sp>
      <p:sp>
        <p:nvSpPr>
          <p:cNvPr id="21" name="AutoShape 21"/>
          <p:cNvSpPr/>
          <p:nvPr/>
        </p:nvSpPr>
        <p:spPr>
          <a:xfrm>
            <a:off x="5353970" y="8960992"/>
            <a:ext cx="3346095" cy="7820"/>
          </a:xfrm>
          <a:prstGeom prst="line">
            <a:avLst/>
          </a:prstGeom>
          <a:ln w="133350" cap="flat">
            <a:solidFill>
              <a:srgbClr val="EA3041"/>
            </a:solidFill>
            <a:prstDash val="solid"/>
            <a:headEnd type="none" w="sm" len="sm"/>
            <a:tailEnd type="none" w="sm" len="sm"/>
          </a:ln>
        </p:spPr>
      </p:sp>
      <p:sp>
        <p:nvSpPr>
          <p:cNvPr id="22" name="TextBox 22"/>
          <p:cNvSpPr txBox="1"/>
          <p:nvPr/>
        </p:nvSpPr>
        <p:spPr>
          <a:xfrm>
            <a:off x="10895683" y="2291918"/>
            <a:ext cx="3144244" cy="7130157"/>
          </a:xfrm>
          <a:prstGeom prst="rect">
            <a:avLst/>
          </a:prstGeom>
          <a:solidFill>
            <a:schemeClr val="accent4">
              <a:lumMod val="20000"/>
              <a:lumOff val="80000"/>
            </a:schemeClr>
          </a:solidFill>
        </p:spPr>
        <p:txBody>
          <a:bodyPr lIns="0" tIns="0" rIns="0" bIns="0" rtlCol="0" anchor="t">
            <a:spAutoFit/>
          </a:bodyPr>
          <a:lstStyle/>
          <a:p>
            <a:pPr algn="ctr">
              <a:lnSpc>
                <a:spcPts val="5599"/>
              </a:lnSpc>
              <a:spcBef>
                <a:spcPct val="0"/>
              </a:spcBef>
            </a:pPr>
            <a:r>
              <a:rPr lang="en-US" sz="3999">
                <a:solidFill>
                  <a:srgbClr val="50128D"/>
                </a:solidFill>
                <a:latin typeface="Roboto Condensed Italics"/>
              </a:rPr>
              <a:t>truyện ngắn</a:t>
            </a:r>
          </a:p>
          <a:p>
            <a:pPr algn="ctr">
              <a:lnSpc>
                <a:spcPts val="5599"/>
              </a:lnSpc>
              <a:spcBef>
                <a:spcPct val="0"/>
              </a:spcBef>
            </a:pPr>
            <a:r>
              <a:rPr lang="en-US" sz="3999">
                <a:solidFill>
                  <a:srgbClr val="50128D"/>
                </a:solidFill>
                <a:latin typeface="Roboto Condensed Italics"/>
              </a:rPr>
              <a:t>văn xuôi</a:t>
            </a:r>
          </a:p>
          <a:p>
            <a:pPr algn="ctr">
              <a:lnSpc>
                <a:spcPts val="5599"/>
              </a:lnSpc>
              <a:spcBef>
                <a:spcPct val="0"/>
              </a:spcBef>
            </a:pPr>
            <a:r>
              <a:rPr lang="en-US" sz="3999">
                <a:solidFill>
                  <a:srgbClr val="50128D"/>
                </a:solidFill>
                <a:latin typeface="Roboto Condensed Italics"/>
              </a:rPr>
              <a:t>tình huống</a:t>
            </a:r>
          </a:p>
          <a:p>
            <a:pPr algn="ctr">
              <a:lnSpc>
                <a:spcPts val="5599"/>
              </a:lnSpc>
              <a:spcBef>
                <a:spcPct val="0"/>
              </a:spcBef>
            </a:pPr>
            <a:r>
              <a:rPr lang="en-US" sz="3999">
                <a:solidFill>
                  <a:srgbClr val="50128D"/>
                </a:solidFill>
                <a:latin typeface="Roboto Condensed Italics"/>
              </a:rPr>
              <a:t>kết cấu</a:t>
            </a:r>
          </a:p>
          <a:p>
            <a:pPr algn="ctr">
              <a:lnSpc>
                <a:spcPts val="5599"/>
              </a:lnSpc>
              <a:spcBef>
                <a:spcPct val="0"/>
              </a:spcBef>
            </a:pPr>
            <a:r>
              <a:rPr lang="en-US" sz="3999">
                <a:solidFill>
                  <a:srgbClr val="50128D"/>
                </a:solidFill>
                <a:latin typeface="Roboto Condensed Italics"/>
              </a:rPr>
              <a:t>chi tiết</a:t>
            </a:r>
          </a:p>
          <a:p>
            <a:pPr algn="ctr">
              <a:lnSpc>
                <a:spcPts val="5599"/>
              </a:lnSpc>
              <a:spcBef>
                <a:spcPct val="0"/>
              </a:spcBef>
            </a:pPr>
            <a:r>
              <a:rPr lang="en-US" sz="3999">
                <a:solidFill>
                  <a:srgbClr val="50128D"/>
                </a:solidFill>
                <a:latin typeface="Roboto Condensed Italics"/>
              </a:rPr>
              <a:t>cốt truyện</a:t>
            </a:r>
          </a:p>
          <a:p>
            <a:pPr algn="ctr">
              <a:lnSpc>
                <a:spcPts val="5599"/>
              </a:lnSpc>
              <a:spcBef>
                <a:spcPct val="0"/>
              </a:spcBef>
            </a:pPr>
            <a:r>
              <a:rPr lang="en-US" sz="3999">
                <a:solidFill>
                  <a:srgbClr val="50128D"/>
                </a:solidFill>
                <a:latin typeface="Roboto Condensed Italics"/>
              </a:rPr>
              <a:t>hàm súc</a:t>
            </a:r>
          </a:p>
          <a:p>
            <a:pPr algn="ctr">
              <a:lnSpc>
                <a:spcPts val="5599"/>
              </a:lnSpc>
              <a:spcBef>
                <a:spcPct val="0"/>
              </a:spcBef>
            </a:pPr>
            <a:r>
              <a:rPr lang="en-US" sz="3999">
                <a:solidFill>
                  <a:srgbClr val="50128D"/>
                </a:solidFill>
                <a:latin typeface="Roboto Condensed Italics"/>
              </a:rPr>
              <a:t>giản dị</a:t>
            </a:r>
          </a:p>
          <a:p>
            <a:pPr algn="ctr">
              <a:lnSpc>
                <a:spcPts val="5599"/>
              </a:lnSpc>
              <a:spcBef>
                <a:spcPct val="0"/>
              </a:spcBef>
            </a:pPr>
            <a:r>
              <a:rPr lang="en-US" sz="3999">
                <a:solidFill>
                  <a:srgbClr val="50128D"/>
                </a:solidFill>
                <a:latin typeface="Roboto Condensed Italics"/>
              </a:rPr>
              <a:t>tưởng tượng</a:t>
            </a:r>
          </a:p>
          <a:p>
            <a:pPr algn="ctr">
              <a:lnSpc>
                <a:spcPts val="5599"/>
              </a:lnSpc>
              <a:spcBef>
                <a:spcPct val="0"/>
              </a:spcBef>
            </a:pPr>
            <a:r>
              <a:rPr lang="en-US" sz="3999">
                <a:solidFill>
                  <a:srgbClr val="50128D"/>
                </a:solidFill>
                <a:latin typeface="Roboto Condensed Italics"/>
              </a:rPr>
              <a:t>chất thơ…</a:t>
            </a:r>
          </a:p>
        </p:txBody>
      </p:sp>
      <p:sp>
        <p:nvSpPr>
          <p:cNvPr id="23" name="TextBox 23"/>
          <p:cNvSpPr txBox="1"/>
          <p:nvPr/>
        </p:nvSpPr>
        <p:spPr>
          <a:xfrm>
            <a:off x="3243582" y="748385"/>
            <a:ext cx="13124601" cy="955573"/>
          </a:xfrm>
          <a:prstGeom prst="rect">
            <a:avLst/>
          </a:prstGeom>
        </p:spPr>
        <p:txBody>
          <a:bodyPr lIns="0" tIns="0" rIns="0" bIns="0" rtlCol="0" anchor="t">
            <a:spAutoFit/>
          </a:bodyPr>
          <a:lstStyle/>
          <a:p>
            <a:pPr algn="just">
              <a:lnSpc>
                <a:spcPts val="8000"/>
              </a:lnSpc>
            </a:pPr>
            <a:r>
              <a:rPr lang="en-US" sz="5000">
                <a:solidFill>
                  <a:srgbClr val="50128D"/>
                </a:solidFill>
                <a:latin typeface="Fraunces Bold"/>
              </a:rPr>
              <a:t>TRI THỨC VỀ THỂ LOẠI TRUYỆN NGẮN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36968" y="8085275"/>
            <a:ext cx="1557420" cy="1537598"/>
          </a:xfrm>
          <a:custGeom>
            <a:avLst/>
            <a:gdLst/>
            <a:ahLst/>
            <a:cxnLst/>
            <a:rect l="l" t="t" r="r" b="b"/>
            <a:pathLst>
              <a:path w="1557420" h="1537598">
                <a:moveTo>
                  <a:pt x="0" y="0"/>
                </a:moveTo>
                <a:lnTo>
                  <a:pt x="1557420" y="0"/>
                </a:lnTo>
                <a:lnTo>
                  <a:pt x="1557420" y="1537598"/>
                </a:lnTo>
                <a:lnTo>
                  <a:pt x="0" y="15375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883652" y="786724"/>
            <a:ext cx="9521870" cy="1212923"/>
            <a:chOff x="0" y="0"/>
            <a:chExt cx="2507818" cy="319453"/>
          </a:xfrm>
        </p:grpSpPr>
        <p:sp>
          <p:nvSpPr>
            <p:cNvPr id="6" name="Freeform 6"/>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883652" y="649080"/>
            <a:ext cx="9002570" cy="1189915"/>
          </a:xfrm>
          <a:prstGeom prst="rect">
            <a:avLst/>
          </a:prstGeom>
        </p:spPr>
        <p:txBody>
          <a:bodyPr lIns="0" tIns="0" rIns="0" bIns="0" rtlCol="0" anchor="t">
            <a:spAutoFit/>
          </a:bodyPr>
          <a:lstStyle/>
          <a:p>
            <a:pPr marL="1338584" lvl="1" indent="-669292" algn="just">
              <a:lnSpc>
                <a:spcPts val="9920"/>
              </a:lnSpc>
              <a:buFont typeface="Arial"/>
              <a:buChar char="•"/>
            </a:pPr>
            <a:r>
              <a:rPr lang="en-US" sz="6200">
                <a:solidFill>
                  <a:srgbClr val="50128D"/>
                </a:solidFill>
                <a:latin typeface="Fraunces Bold"/>
              </a:rPr>
              <a:t>TRUYỆN NGẮN</a:t>
            </a:r>
          </a:p>
        </p:txBody>
      </p:sp>
      <p:grpSp>
        <p:nvGrpSpPr>
          <p:cNvPr id="9" name="Group 9"/>
          <p:cNvGrpSpPr/>
          <p:nvPr/>
        </p:nvGrpSpPr>
        <p:grpSpPr>
          <a:xfrm>
            <a:off x="2438399" y="952500"/>
            <a:ext cx="5233269" cy="3556247"/>
            <a:chOff x="-2161" y="-359578"/>
            <a:chExt cx="1378309" cy="936625"/>
          </a:xfrm>
        </p:grpSpPr>
        <p:sp>
          <p:nvSpPr>
            <p:cNvPr id="10" name="Freeform 10"/>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1" name="TextBox 11"/>
            <p:cNvSpPr txBox="1"/>
            <p:nvPr/>
          </p:nvSpPr>
          <p:spPr>
            <a:xfrm>
              <a:off x="-2161" y="-359578"/>
              <a:ext cx="1101641"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Khái niệm</a:t>
              </a:r>
            </a:p>
          </p:txBody>
        </p:sp>
      </p:grpSp>
      <p:sp>
        <p:nvSpPr>
          <p:cNvPr id="12" name="Freeform 12"/>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3" name="Group 13"/>
          <p:cNvGrpSpPr/>
          <p:nvPr/>
        </p:nvGrpSpPr>
        <p:grpSpPr>
          <a:xfrm>
            <a:off x="9453612" y="952500"/>
            <a:ext cx="5225064" cy="3556247"/>
            <a:chOff x="0" y="-359578"/>
            <a:chExt cx="1376148" cy="936625"/>
          </a:xfrm>
        </p:grpSpPr>
        <p:sp>
          <p:nvSpPr>
            <p:cNvPr id="14" name="Freeform 14"/>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5" name="TextBox 15"/>
            <p:cNvSpPr txBox="1"/>
            <p:nvPr/>
          </p:nvSpPr>
          <p:spPr>
            <a:xfrm>
              <a:off x="239562"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Đặc điểm</a:t>
              </a:r>
            </a:p>
          </p:txBody>
        </p:sp>
      </p:grpSp>
      <p:sp>
        <p:nvSpPr>
          <p:cNvPr id="16" name="Freeform 16"/>
          <p:cNvSpPr/>
          <p:nvPr/>
        </p:nvSpPr>
        <p:spPr>
          <a:xfrm>
            <a:off x="8783293" y="1830524"/>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14172253" y="260547"/>
            <a:ext cx="4115747" cy="3270148"/>
          </a:xfrm>
          <a:custGeom>
            <a:avLst/>
            <a:gdLst/>
            <a:ahLst/>
            <a:cxnLst/>
            <a:rect l="l" t="t" r="r" b="b"/>
            <a:pathLst>
              <a:path w="4115747" h="3270148">
                <a:moveTo>
                  <a:pt x="0" y="0"/>
                </a:moveTo>
                <a:lnTo>
                  <a:pt x="4115747" y="0"/>
                </a:lnTo>
                <a:lnTo>
                  <a:pt x="4115747" y="3270148"/>
                </a:lnTo>
                <a:lnTo>
                  <a:pt x="0" y="32701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1315678" y="3579147"/>
            <a:ext cx="7608582" cy="4734984"/>
            <a:chOff x="0" y="0"/>
            <a:chExt cx="2003906" cy="1247074"/>
          </a:xfrm>
        </p:grpSpPr>
        <p:sp>
          <p:nvSpPr>
            <p:cNvPr id="19" name="Freeform 19"/>
            <p:cNvSpPr/>
            <p:nvPr/>
          </p:nvSpPr>
          <p:spPr>
            <a:xfrm>
              <a:off x="0" y="0"/>
              <a:ext cx="2003906" cy="1247074"/>
            </a:xfrm>
            <a:custGeom>
              <a:avLst/>
              <a:gdLst/>
              <a:ahLst/>
              <a:cxnLst/>
              <a:rect l="l" t="t" r="r" b="b"/>
              <a:pathLst>
                <a:path w="2003906" h="1247074">
                  <a:moveTo>
                    <a:pt x="20350" y="0"/>
                  </a:moveTo>
                  <a:lnTo>
                    <a:pt x="1983556" y="0"/>
                  </a:lnTo>
                  <a:cubicBezTo>
                    <a:pt x="1994795" y="0"/>
                    <a:pt x="2003906" y="9111"/>
                    <a:pt x="2003906" y="20350"/>
                  </a:cubicBezTo>
                  <a:lnTo>
                    <a:pt x="2003906" y="1226723"/>
                  </a:lnTo>
                  <a:cubicBezTo>
                    <a:pt x="2003906" y="1237963"/>
                    <a:pt x="1994795" y="1247074"/>
                    <a:pt x="1983556" y="1247074"/>
                  </a:cubicBezTo>
                  <a:lnTo>
                    <a:pt x="20350" y="1247074"/>
                  </a:lnTo>
                  <a:cubicBezTo>
                    <a:pt x="9111" y="1247074"/>
                    <a:pt x="0" y="1237963"/>
                    <a:pt x="0" y="1226723"/>
                  </a:cubicBezTo>
                  <a:lnTo>
                    <a:pt x="0" y="20350"/>
                  </a:lnTo>
                  <a:cubicBezTo>
                    <a:pt x="0" y="9111"/>
                    <a:pt x="9111" y="0"/>
                    <a:pt x="20350" y="0"/>
                  </a:cubicBezTo>
                  <a:close/>
                </a:path>
              </a:pathLst>
            </a:custGeom>
            <a:solidFill>
              <a:srgbClr val="583B8A"/>
            </a:solidFill>
          </p:spPr>
        </p:sp>
        <p:sp>
          <p:nvSpPr>
            <p:cNvPr id="20" name="TextBox 2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1" name="TextBox 21"/>
          <p:cNvSpPr txBox="1"/>
          <p:nvPr/>
        </p:nvSpPr>
        <p:spPr>
          <a:xfrm>
            <a:off x="1633121" y="3881971"/>
            <a:ext cx="6832728" cy="4203303"/>
          </a:xfrm>
          <a:prstGeom prst="rect">
            <a:avLst/>
          </a:prstGeom>
        </p:spPr>
        <p:txBody>
          <a:bodyPr lIns="0" tIns="0" rIns="0" bIns="0" rtlCol="0" anchor="t">
            <a:spAutoFit/>
          </a:bodyPr>
          <a:lstStyle/>
          <a:p>
            <a:pPr algn="just">
              <a:lnSpc>
                <a:spcPts val="5599"/>
              </a:lnSpc>
              <a:spcBef>
                <a:spcPct val="0"/>
              </a:spcBef>
            </a:pPr>
            <a:r>
              <a:rPr lang="en-US" sz="3999" dirty="0" err="1">
                <a:solidFill>
                  <a:srgbClr val="FFFFFF"/>
                </a:solidFill>
                <a:latin typeface="Roboto Condensed"/>
              </a:rPr>
              <a:t>Là</a:t>
            </a:r>
            <a:r>
              <a:rPr lang="en-US" sz="3999" dirty="0">
                <a:solidFill>
                  <a:srgbClr val="FFFFFF"/>
                </a:solidFill>
                <a:latin typeface="Roboto Condensed"/>
              </a:rPr>
              <a:t> </a:t>
            </a:r>
            <a:r>
              <a:rPr lang="en-US" sz="3999" dirty="0" err="1">
                <a:solidFill>
                  <a:srgbClr val="FFFFFF"/>
                </a:solidFill>
                <a:latin typeface="Roboto Condensed"/>
              </a:rPr>
              <a:t>thể</a:t>
            </a:r>
            <a:r>
              <a:rPr lang="en-US" sz="3999" dirty="0">
                <a:solidFill>
                  <a:srgbClr val="FFFFFF"/>
                </a:solidFill>
                <a:latin typeface="Roboto Condensed"/>
              </a:rPr>
              <a:t> </a:t>
            </a:r>
            <a:r>
              <a:rPr lang="en-US" sz="3999" dirty="0" err="1">
                <a:solidFill>
                  <a:srgbClr val="FFFFFF"/>
                </a:solidFill>
                <a:latin typeface="Roboto Condensed"/>
              </a:rPr>
              <a:t>loại</a:t>
            </a:r>
            <a:r>
              <a:rPr lang="en-US" sz="3999" dirty="0">
                <a:solidFill>
                  <a:srgbClr val="FFFFFF"/>
                </a:solidFill>
                <a:latin typeface="Roboto Condensed"/>
              </a:rPr>
              <a:t> </a:t>
            </a:r>
            <a:r>
              <a:rPr lang="en-US" sz="3999" dirty="0" err="1">
                <a:solidFill>
                  <a:srgbClr val="FFFFFF"/>
                </a:solidFill>
                <a:latin typeface="Roboto Condensed"/>
              </a:rPr>
              <a:t>cỡ</a:t>
            </a:r>
            <a:r>
              <a:rPr lang="en-US" sz="3999" dirty="0">
                <a:solidFill>
                  <a:srgbClr val="FFFFFF"/>
                </a:solidFill>
                <a:latin typeface="Roboto Condensed"/>
              </a:rPr>
              <a:t> </a:t>
            </a:r>
            <a:r>
              <a:rPr lang="en-US" sz="3999" dirty="0" err="1">
                <a:solidFill>
                  <a:srgbClr val="FFFFFF"/>
                </a:solidFill>
                <a:latin typeface="Roboto Condensed"/>
              </a:rPr>
              <a:t>nhỏ</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văn</a:t>
            </a:r>
            <a:r>
              <a:rPr lang="en-US" sz="3999" dirty="0">
                <a:solidFill>
                  <a:srgbClr val="FFFFFF"/>
                </a:solidFill>
                <a:latin typeface="Roboto Condensed"/>
              </a:rPr>
              <a:t> </a:t>
            </a:r>
            <a:r>
              <a:rPr lang="en-US" sz="3999" dirty="0" err="1">
                <a:solidFill>
                  <a:srgbClr val="FFFFFF"/>
                </a:solidFill>
                <a:latin typeface="Roboto Condensed"/>
              </a:rPr>
              <a:t>xuôi</a:t>
            </a:r>
            <a:r>
              <a:rPr lang="en-US" sz="3999" dirty="0">
                <a:solidFill>
                  <a:srgbClr val="FFFFFF"/>
                </a:solidFill>
                <a:latin typeface="Roboto Condensed"/>
              </a:rPr>
              <a:t> </a:t>
            </a:r>
            <a:r>
              <a:rPr lang="en-US" sz="3999" dirty="0" err="1">
                <a:solidFill>
                  <a:srgbClr val="FFFFFF"/>
                </a:solidFill>
                <a:latin typeface="Roboto Condensed"/>
              </a:rPr>
              <a:t>hư</a:t>
            </a:r>
            <a:r>
              <a:rPr lang="en-US" sz="3999" dirty="0">
                <a:solidFill>
                  <a:srgbClr val="FFFFFF"/>
                </a:solidFill>
                <a:latin typeface="Roboto Condensed"/>
              </a:rPr>
              <a:t> </a:t>
            </a:r>
            <a:r>
              <a:rPr lang="en-US" sz="3999" dirty="0" err="1">
                <a:solidFill>
                  <a:srgbClr val="FFFFFF"/>
                </a:solidFill>
                <a:latin typeface="Roboto Condensed"/>
              </a:rPr>
              <a:t>cấu</a:t>
            </a:r>
            <a:r>
              <a:rPr lang="en-US" sz="3999" dirty="0">
                <a:solidFill>
                  <a:srgbClr val="FFFFFF"/>
                </a:solidFill>
                <a:latin typeface="Roboto Condensed"/>
              </a:rPr>
              <a:t>, </a:t>
            </a:r>
            <a:r>
              <a:rPr lang="en-US" sz="3999" dirty="0" err="1">
                <a:solidFill>
                  <a:srgbClr val="FFFFFF"/>
                </a:solidFill>
                <a:latin typeface="Roboto Condensed"/>
              </a:rPr>
              <a:t>thường</a:t>
            </a:r>
            <a:r>
              <a:rPr lang="en-US" sz="3999" dirty="0">
                <a:solidFill>
                  <a:srgbClr val="FFFFFF"/>
                </a:solidFill>
                <a:latin typeface="Roboto Condensed"/>
              </a:rPr>
              <a:t> </a:t>
            </a:r>
            <a:r>
              <a:rPr lang="en-US" sz="3999" dirty="0" err="1">
                <a:solidFill>
                  <a:srgbClr val="FFFFFF"/>
                </a:solidFill>
                <a:latin typeface="Roboto Condensed"/>
              </a:rPr>
              <a:t>phản</a:t>
            </a:r>
            <a:r>
              <a:rPr lang="en-US" sz="3999" dirty="0">
                <a:solidFill>
                  <a:srgbClr val="FFFFFF"/>
                </a:solidFill>
                <a:latin typeface="Roboto Condensed"/>
              </a:rPr>
              <a:t> </a:t>
            </a:r>
            <a:r>
              <a:rPr lang="en-US" sz="3999" dirty="0" err="1">
                <a:solidFill>
                  <a:srgbClr val="FFFFFF"/>
                </a:solidFill>
                <a:latin typeface="Roboto Condensed"/>
              </a:rPr>
              <a:t>ánh</a:t>
            </a:r>
            <a:r>
              <a:rPr lang="en-US" sz="3999" dirty="0">
                <a:solidFill>
                  <a:srgbClr val="FFFFFF"/>
                </a:solidFill>
                <a:latin typeface="Roboto Condensed"/>
              </a:rPr>
              <a:t> </a:t>
            </a:r>
            <a:r>
              <a:rPr lang="en-US" sz="3999" dirty="0" err="1">
                <a:solidFill>
                  <a:srgbClr val="FFFFFF"/>
                </a:solidFill>
                <a:latin typeface="Roboto Condensed"/>
              </a:rPr>
              <a:t>một</a:t>
            </a:r>
            <a:r>
              <a:rPr lang="en-US" sz="3999" dirty="0">
                <a:solidFill>
                  <a:srgbClr val="FFFFFF"/>
                </a:solidFill>
                <a:latin typeface="Roboto Condensed"/>
              </a:rPr>
              <a:t> “</a:t>
            </a:r>
            <a:r>
              <a:rPr lang="en-US" sz="3999" dirty="0" err="1">
                <a:solidFill>
                  <a:srgbClr val="FFFFFF"/>
                </a:solidFill>
                <a:latin typeface="Roboto Condensed"/>
              </a:rPr>
              <a:t>khoảnh</a:t>
            </a:r>
            <a:r>
              <a:rPr lang="en-US" sz="3999" dirty="0">
                <a:solidFill>
                  <a:srgbClr val="FFFFFF"/>
                </a:solidFill>
                <a:latin typeface="Roboto Condensed"/>
              </a:rPr>
              <a:t> </a:t>
            </a:r>
            <a:r>
              <a:rPr lang="en-US" sz="3999" dirty="0" err="1">
                <a:solidFill>
                  <a:srgbClr val="FFFFFF"/>
                </a:solidFill>
                <a:latin typeface="Roboto Condensed"/>
              </a:rPr>
              <a:t>khắc</a:t>
            </a:r>
            <a:r>
              <a:rPr lang="en-US" sz="3999" dirty="0">
                <a:solidFill>
                  <a:srgbClr val="FFFFFF"/>
                </a:solidFill>
                <a:latin typeface="Roboto Condensed"/>
              </a:rPr>
              <a:t>”, </a:t>
            </a:r>
            <a:r>
              <a:rPr lang="en-US" sz="3999" dirty="0" err="1">
                <a:solidFill>
                  <a:srgbClr val="FFFFFF"/>
                </a:solidFill>
                <a:latin typeface="Roboto Condensed"/>
              </a:rPr>
              <a:t>một</a:t>
            </a:r>
            <a:r>
              <a:rPr lang="en-US" sz="3999" dirty="0">
                <a:solidFill>
                  <a:srgbClr val="FFFFFF"/>
                </a:solidFill>
                <a:latin typeface="Roboto Condensed"/>
              </a:rPr>
              <a:t> </a:t>
            </a:r>
            <a:r>
              <a:rPr lang="en-US" sz="3999" dirty="0" err="1">
                <a:solidFill>
                  <a:srgbClr val="FFFFFF"/>
                </a:solidFill>
                <a:latin typeface="Roboto Condensed"/>
              </a:rPr>
              <a:t>tình</a:t>
            </a:r>
            <a:r>
              <a:rPr lang="en-US" sz="3999" dirty="0">
                <a:solidFill>
                  <a:srgbClr val="FFFFFF"/>
                </a:solidFill>
                <a:latin typeface="Roboto Condensed"/>
              </a:rPr>
              <a:t> </a:t>
            </a:r>
            <a:r>
              <a:rPr lang="en-US" sz="3999" dirty="0" err="1">
                <a:solidFill>
                  <a:srgbClr val="FFFFFF"/>
                </a:solidFill>
                <a:latin typeface="Roboto Condensed"/>
              </a:rPr>
              <a:t>huống</a:t>
            </a:r>
            <a:r>
              <a:rPr lang="en-US" sz="3999" dirty="0">
                <a:solidFill>
                  <a:srgbClr val="FFFFFF"/>
                </a:solidFill>
                <a:latin typeface="Roboto Condensed"/>
              </a:rPr>
              <a:t> </a:t>
            </a:r>
            <a:r>
              <a:rPr lang="en-US" sz="3999" dirty="0" err="1">
                <a:solidFill>
                  <a:srgbClr val="FFFFFF"/>
                </a:solidFill>
                <a:latin typeface="Roboto Condensed"/>
              </a:rPr>
              <a:t>độc</a:t>
            </a:r>
            <a:r>
              <a:rPr lang="en-US" sz="3999" dirty="0">
                <a:solidFill>
                  <a:srgbClr val="FFFFFF"/>
                </a:solidFill>
                <a:latin typeface="Roboto Condensed"/>
              </a:rPr>
              <a:t> </a:t>
            </a:r>
            <a:r>
              <a:rPr lang="en-US" sz="3999" dirty="0" err="1">
                <a:solidFill>
                  <a:srgbClr val="FFFFFF"/>
                </a:solidFill>
                <a:latin typeface="Roboto Condensed"/>
              </a:rPr>
              <a:t>đáo</a:t>
            </a:r>
            <a:r>
              <a:rPr lang="en-US" sz="3999" dirty="0">
                <a:solidFill>
                  <a:srgbClr val="FFFFFF"/>
                </a:solidFill>
                <a:latin typeface="Roboto Condensed"/>
              </a:rPr>
              <a:t>, </a:t>
            </a:r>
            <a:r>
              <a:rPr lang="en-US" sz="3999" dirty="0" err="1">
                <a:solidFill>
                  <a:srgbClr val="FFFFFF"/>
                </a:solidFill>
                <a:latin typeface="Roboto Condensed"/>
              </a:rPr>
              <a:t>một</a:t>
            </a:r>
            <a:r>
              <a:rPr lang="en-US" sz="3999" dirty="0">
                <a:solidFill>
                  <a:srgbClr val="FFFFFF"/>
                </a:solidFill>
                <a:latin typeface="Roboto Condensed"/>
              </a:rPr>
              <a:t> </a:t>
            </a:r>
            <a:r>
              <a:rPr lang="en-US" sz="3999" dirty="0" err="1">
                <a:solidFill>
                  <a:srgbClr val="FFFFFF"/>
                </a:solidFill>
                <a:latin typeface="Roboto Condensed"/>
              </a:rPr>
              <a:t>sự</a:t>
            </a:r>
            <a:r>
              <a:rPr lang="en-US" sz="3999" dirty="0">
                <a:solidFill>
                  <a:srgbClr val="FFFFFF"/>
                </a:solidFill>
                <a:latin typeface="Roboto Condensed"/>
              </a:rPr>
              <a:t> </a:t>
            </a:r>
            <a:r>
              <a:rPr lang="en-US" sz="3999" dirty="0" err="1">
                <a:solidFill>
                  <a:srgbClr val="FFFFFF"/>
                </a:solidFill>
                <a:latin typeface="Roboto Condensed"/>
              </a:rPr>
              <a:t>kiện</a:t>
            </a:r>
            <a:r>
              <a:rPr lang="en-US" sz="3999" dirty="0">
                <a:solidFill>
                  <a:srgbClr val="FFFFFF"/>
                </a:solidFill>
                <a:latin typeface="Roboto Condensed"/>
              </a:rPr>
              <a:t> </a:t>
            </a:r>
            <a:r>
              <a:rPr lang="en-US" sz="3999" dirty="0" err="1">
                <a:solidFill>
                  <a:srgbClr val="FFFFFF"/>
                </a:solidFill>
                <a:latin typeface="Roboto Condensed"/>
              </a:rPr>
              <a:t>gây</a:t>
            </a:r>
            <a:r>
              <a:rPr lang="en-US" sz="3999" dirty="0">
                <a:solidFill>
                  <a:srgbClr val="FFFFFF"/>
                </a:solidFill>
                <a:latin typeface="Roboto Condensed"/>
              </a:rPr>
              <a:t> </a:t>
            </a:r>
            <a:r>
              <a:rPr lang="en-US" sz="3999" dirty="0" err="1">
                <a:solidFill>
                  <a:srgbClr val="FFFFFF"/>
                </a:solidFill>
                <a:latin typeface="Roboto Condensed"/>
              </a:rPr>
              <a:t>ấn</a:t>
            </a:r>
            <a:r>
              <a:rPr lang="en-US" sz="3999" dirty="0">
                <a:solidFill>
                  <a:srgbClr val="FFFFFF"/>
                </a:solidFill>
                <a:latin typeface="Roboto Condensed"/>
              </a:rPr>
              <a:t> </a:t>
            </a:r>
            <a:r>
              <a:rPr lang="en-US" sz="3999" dirty="0" err="1">
                <a:solidFill>
                  <a:srgbClr val="FFFFFF"/>
                </a:solidFill>
                <a:latin typeface="Roboto Condensed"/>
              </a:rPr>
              <a:t>tượng</a:t>
            </a:r>
            <a:r>
              <a:rPr lang="en-US" sz="3999" dirty="0">
                <a:solidFill>
                  <a:srgbClr val="FFFFFF"/>
                </a:solidFill>
                <a:latin typeface="Roboto Condensed"/>
              </a:rPr>
              <a:t> </a:t>
            </a:r>
            <a:r>
              <a:rPr lang="en-US" sz="3999" dirty="0" err="1">
                <a:solidFill>
                  <a:srgbClr val="FFFFFF"/>
                </a:solidFill>
                <a:latin typeface="Roboto Condensed"/>
              </a:rPr>
              <a:t>mạnh</a:t>
            </a:r>
            <a:r>
              <a:rPr lang="en-US" sz="3999" dirty="0">
                <a:solidFill>
                  <a:srgbClr val="FFFFFF"/>
                </a:solidFill>
                <a:latin typeface="Roboto Condensed"/>
              </a:rPr>
              <a:t>, </a:t>
            </a:r>
            <a:r>
              <a:rPr lang="en-US" sz="3999" dirty="0" err="1">
                <a:solidFill>
                  <a:srgbClr val="FFFFFF"/>
                </a:solidFill>
                <a:latin typeface="Roboto Condensed"/>
              </a:rPr>
              <a:t>có</a:t>
            </a:r>
            <a:r>
              <a:rPr lang="en-US" sz="3999" dirty="0">
                <a:solidFill>
                  <a:srgbClr val="FFFFFF"/>
                </a:solidFill>
                <a:latin typeface="Roboto Condensed"/>
              </a:rPr>
              <a:t> ý </a:t>
            </a:r>
            <a:r>
              <a:rPr lang="en-US" sz="3999" dirty="0" err="1">
                <a:solidFill>
                  <a:srgbClr val="FFFFFF"/>
                </a:solidFill>
                <a:latin typeface="Roboto Condensed"/>
              </a:rPr>
              <a:t>nghĩa</a:t>
            </a:r>
            <a:r>
              <a:rPr lang="en-US" sz="3999" dirty="0">
                <a:solidFill>
                  <a:srgbClr val="FFFFFF"/>
                </a:solidFill>
                <a:latin typeface="Roboto Condensed"/>
              </a:rPr>
              <a:t> </a:t>
            </a:r>
            <a:r>
              <a:rPr lang="en-US" sz="3999" dirty="0" err="1">
                <a:solidFill>
                  <a:srgbClr val="FFFFFF"/>
                </a:solidFill>
                <a:latin typeface="Roboto Condensed"/>
              </a:rPr>
              <a:t>nhất</a:t>
            </a:r>
            <a:r>
              <a:rPr lang="en-US" sz="3999" dirty="0">
                <a:solidFill>
                  <a:srgbClr val="FFFFFF"/>
                </a:solidFill>
                <a:latin typeface="Roboto Condensed"/>
              </a:rPr>
              <a:t> </a:t>
            </a:r>
            <a:r>
              <a:rPr lang="en-US" sz="3999" dirty="0" err="1">
                <a:solidFill>
                  <a:srgbClr val="FFFFFF"/>
                </a:solidFill>
                <a:latin typeface="Roboto Condensed"/>
              </a:rPr>
              <a:t>trong</a:t>
            </a:r>
            <a:r>
              <a:rPr lang="en-US" sz="3999" dirty="0">
                <a:solidFill>
                  <a:srgbClr val="FFFFFF"/>
                </a:solidFill>
                <a:latin typeface="Roboto Condensed"/>
              </a:rPr>
              <a:t> </a:t>
            </a:r>
            <a:r>
              <a:rPr lang="en-US" sz="3999" dirty="0" err="1">
                <a:solidFill>
                  <a:srgbClr val="FFFFFF"/>
                </a:solidFill>
                <a:latin typeface="Roboto Condensed"/>
              </a:rPr>
              <a:t>cuộc</a:t>
            </a:r>
            <a:r>
              <a:rPr lang="en-US" sz="3999" dirty="0">
                <a:solidFill>
                  <a:srgbClr val="FFFFFF"/>
                </a:solidFill>
                <a:latin typeface="Roboto Condensed"/>
              </a:rPr>
              <a:t> </a:t>
            </a:r>
            <a:r>
              <a:rPr lang="en-US" sz="3999" dirty="0" err="1">
                <a:solidFill>
                  <a:srgbClr val="FFFFFF"/>
                </a:solidFill>
                <a:latin typeface="Roboto Condensed"/>
              </a:rPr>
              <a:t>đời</a:t>
            </a:r>
            <a:r>
              <a:rPr lang="en-US" sz="3999" dirty="0">
                <a:solidFill>
                  <a:srgbClr val="FFFFFF"/>
                </a:solidFill>
                <a:latin typeface="Roboto Condensed"/>
              </a:rPr>
              <a:t> </a:t>
            </a:r>
            <a:r>
              <a:rPr lang="en-US" sz="3999" dirty="0" err="1">
                <a:solidFill>
                  <a:srgbClr val="FFFFFF"/>
                </a:solidFill>
                <a:latin typeface="Roboto Condensed"/>
              </a:rPr>
              <a:t>nhân</a:t>
            </a:r>
            <a:r>
              <a:rPr lang="en-US" sz="3999" dirty="0">
                <a:solidFill>
                  <a:srgbClr val="FFFFFF"/>
                </a:solidFill>
                <a:latin typeface="Roboto Condensed"/>
              </a:rPr>
              <a:t> </a:t>
            </a:r>
            <a:r>
              <a:rPr lang="en-US" sz="3999" dirty="0" err="1">
                <a:solidFill>
                  <a:srgbClr val="FFFFFF"/>
                </a:solidFill>
                <a:latin typeface="Roboto Condensed"/>
              </a:rPr>
              <a:t>vật</a:t>
            </a:r>
            <a:r>
              <a:rPr lang="en-US" sz="3999" dirty="0">
                <a:solidFill>
                  <a:srgbClr val="FFFFFF"/>
                </a:solidFill>
                <a:latin typeface="Roboto Condensed"/>
              </a:rPr>
              <a:t>.</a:t>
            </a:r>
          </a:p>
        </p:txBody>
      </p:sp>
      <p:grpSp>
        <p:nvGrpSpPr>
          <p:cNvPr id="22" name="Group 22"/>
          <p:cNvGrpSpPr/>
          <p:nvPr/>
        </p:nvGrpSpPr>
        <p:grpSpPr>
          <a:xfrm>
            <a:off x="9453612" y="3654231"/>
            <a:ext cx="7805688" cy="4659899"/>
            <a:chOff x="0" y="0"/>
            <a:chExt cx="2055819" cy="1227299"/>
          </a:xfrm>
        </p:grpSpPr>
        <p:sp>
          <p:nvSpPr>
            <p:cNvPr id="23" name="Freeform 23"/>
            <p:cNvSpPr/>
            <p:nvPr/>
          </p:nvSpPr>
          <p:spPr>
            <a:xfrm>
              <a:off x="0" y="0"/>
              <a:ext cx="2055819" cy="1227299"/>
            </a:xfrm>
            <a:custGeom>
              <a:avLst/>
              <a:gdLst/>
              <a:ahLst/>
              <a:cxnLst/>
              <a:rect l="l" t="t" r="r" b="b"/>
              <a:pathLst>
                <a:path w="2055819" h="1227299">
                  <a:moveTo>
                    <a:pt x="19837" y="0"/>
                  </a:moveTo>
                  <a:lnTo>
                    <a:pt x="2035983" y="0"/>
                  </a:lnTo>
                  <a:cubicBezTo>
                    <a:pt x="2041243" y="0"/>
                    <a:pt x="2046289" y="2090"/>
                    <a:pt x="2050009" y="5810"/>
                  </a:cubicBezTo>
                  <a:cubicBezTo>
                    <a:pt x="2053729" y="9530"/>
                    <a:pt x="2055819" y="14576"/>
                    <a:pt x="2055819" y="19837"/>
                  </a:cubicBezTo>
                  <a:lnTo>
                    <a:pt x="2055819" y="1207462"/>
                  </a:lnTo>
                  <a:cubicBezTo>
                    <a:pt x="2055819" y="1218417"/>
                    <a:pt x="2046938" y="1227299"/>
                    <a:pt x="2035983" y="1227299"/>
                  </a:cubicBezTo>
                  <a:lnTo>
                    <a:pt x="19837" y="1227299"/>
                  </a:lnTo>
                  <a:cubicBezTo>
                    <a:pt x="14576" y="1227299"/>
                    <a:pt x="9530" y="1225209"/>
                    <a:pt x="5810" y="1221489"/>
                  </a:cubicBezTo>
                  <a:cubicBezTo>
                    <a:pt x="2090" y="1217768"/>
                    <a:pt x="0" y="1212723"/>
                    <a:pt x="0" y="1207462"/>
                  </a:cubicBezTo>
                  <a:lnTo>
                    <a:pt x="0" y="19837"/>
                  </a:lnTo>
                  <a:cubicBezTo>
                    <a:pt x="0" y="14576"/>
                    <a:pt x="2090" y="9530"/>
                    <a:pt x="5810" y="5810"/>
                  </a:cubicBezTo>
                  <a:cubicBezTo>
                    <a:pt x="9530" y="2090"/>
                    <a:pt x="14576" y="0"/>
                    <a:pt x="19837" y="0"/>
                  </a:cubicBezTo>
                  <a:close/>
                </a:path>
              </a:pathLst>
            </a:custGeom>
            <a:solidFill>
              <a:srgbClr val="583B8A"/>
            </a:solidFill>
          </p:spPr>
        </p:sp>
        <p:sp>
          <p:nvSpPr>
            <p:cNvPr id="24" name="TextBox 24"/>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5" name="TextBox 25"/>
          <p:cNvSpPr txBox="1"/>
          <p:nvPr/>
        </p:nvSpPr>
        <p:spPr>
          <a:xfrm>
            <a:off x="11370706" y="4110827"/>
            <a:ext cx="5120015" cy="279373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Kết cấu</a:t>
            </a:r>
          </a:p>
          <a:p>
            <a:pPr marL="863599" lvl="1" indent="-431800" algn="just">
              <a:lnSpc>
                <a:spcPts val="5599"/>
              </a:lnSpc>
              <a:buFont typeface="Arial"/>
              <a:buChar char="•"/>
            </a:pPr>
            <a:r>
              <a:rPr lang="en-US" sz="3999">
                <a:solidFill>
                  <a:srgbClr val="FFFFFF"/>
                </a:solidFill>
                <a:latin typeface="Roboto Condensed"/>
              </a:rPr>
              <a:t>Chi tiết</a:t>
            </a:r>
          </a:p>
          <a:p>
            <a:pPr marL="863599" lvl="1" indent="-431800" algn="just">
              <a:lnSpc>
                <a:spcPts val="5599"/>
              </a:lnSpc>
              <a:buFont typeface="Arial"/>
              <a:buChar char="•"/>
            </a:pPr>
            <a:r>
              <a:rPr lang="en-US" sz="3999">
                <a:solidFill>
                  <a:srgbClr val="FFFFFF"/>
                </a:solidFill>
                <a:latin typeface="Roboto Condensed"/>
              </a:rPr>
              <a:t>Nhân vật</a:t>
            </a:r>
          </a:p>
          <a:p>
            <a:pPr marL="863599" lvl="1" indent="-431800" algn="just">
              <a:lnSpc>
                <a:spcPts val="5599"/>
              </a:lnSpc>
              <a:buFont typeface="Arial"/>
              <a:buChar char="•"/>
            </a:pPr>
            <a:r>
              <a:rPr lang="en-US" sz="3999">
                <a:solidFill>
                  <a:srgbClr val="FFFFFF"/>
                </a:solidFill>
                <a:latin typeface="Roboto Condensed"/>
              </a:rPr>
              <a:t>Cốt truyện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676659" y="927617"/>
            <a:ext cx="943140" cy="931137"/>
          </a:xfrm>
          <a:custGeom>
            <a:avLst/>
            <a:gdLst/>
            <a:ahLst/>
            <a:cxnLst/>
            <a:rect l="l" t="t" r="r" b="b"/>
            <a:pathLst>
              <a:path w="943140" h="931137">
                <a:moveTo>
                  <a:pt x="0" y="0"/>
                </a:moveTo>
                <a:lnTo>
                  <a:pt x="943140" y="0"/>
                </a:lnTo>
                <a:lnTo>
                  <a:pt x="943140" y="931136"/>
                </a:lnTo>
                <a:lnTo>
                  <a:pt x="0" y="9311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883652" y="786724"/>
            <a:ext cx="9521870" cy="1212923"/>
            <a:chOff x="0" y="0"/>
            <a:chExt cx="2507818" cy="319453"/>
          </a:xfrm>
        </p:grpSpPr>
        <p:sp>
          <p:nvSpPr>
            <p:cNvPr id="6" name="Freeform 6"/>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12909" y="5143500"/>
            <a:ext cx="16086771" cy="406106"/>
            <a:chOff x="0" y="0"/>
            <a:chExt cx="4236845" cy="106958"/>
          </a:xfrm>
        </p:grpSpPr>
        <p:sp>
          <p:nvSpPr>
            <p:cNvPr id="9" name="Freeform 9"/>
            <p:cNvSpPr/>
            <p:nvPr/>
          </p:nvSpPr>
          <p:spPr>
            <a:xfrm>
              <a:off x="0" y="0"/>
              <a:ext cx="4236845" cy="106958"/>
            </a:xfrm>
            <a:custGeom>
              <a:avLst/>
              <a:gdLst/>
              <a:ahLst/>
              <a:cxnLst/>
              <a:rect l="l" t="t" r="r" b="b"/>
              <a:pathLst>
                <a:path w="4236845" h="106958">
                  <a:moveTo>
                    <a:pt x="9625" y="0"/>
                  </a:moveTo>
                  <a:lnTo>
                    <a:pt x="4227220" y="0"/>
                  </a:lnTo>
                  <a:cubicBezTo>
                    <a:pt x="4232536" y="0"/>
                    <a:pt x="4236845" y="4309"/>
                    <a:pt x="4236845" y="9625"/>
                  </a:cubicBezTo>
                  <a:lnTo>
                    <a:pt x="4236845" y="97333"/>
                  </a:lnTo>
                  <a:cubicBezTo>
                    <a:pt x="4236845" y="102649"/>
                    <a:pt x="4232536" y="106958"/>
                    <a:pt x="4227220" y="106958"/>
                  </a:cubicBezTo>
                  <a:lnTo>
                    <a:pt x="9625" y="106958"/>
                  </a:lnTo>
                  <a:cubicBezTo>
                    <a:pt x="4309" y="106958"/>
                    <a:pt x="0" y="102649"/>
                    <a:pt x="0" y="97333"/>
                  </a:cubicBezTo>
                  <a:lnTo>
                    <a:pt x="0" y="9625"/>
                  </a:lnTo>
                  <a:cubicBezTo>
                    <a:pt x="0" y="4309"/>
                    <a:pt x="4309" y="0"/>
                    <a:pt x="9625" y="0"/>
                  </a:cubicBezTo>
                  <a:close/>
                </a:path>
              </a:pathLst>
            </a:custGeom>
            <a:solidFill>
              <a:srgbClr val="B390DB"/>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Freeform 11"/>
          <p:cNvSpPr/>
          <p:nvPr/>
        </p:nvSpPr>
        <p:spPr>
          <a:xfrm>
            <a:off x="3944865" y="5035055"/>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2" name="Group 12"/>
          <p:cNvGrpSpPr/>
          <p:nvPr/>
        </p:nvGrpSpPr>
        <p:grpSpPr>
          <a:xfrm>
            <a:off x="1412909" y="2060189"/>
            <a:ext cx="4413778" cy="3556248"/>
            <a:chOff x="0" y="-123825"/>
            <a:chExt cx="1162477" cy="936625"/>
          </a:xfrm>
        </p:grpSpPr>
        <p:sp>
          <p:nvSpPr>
            <p:cNvPr id="13" name="Freeform 13"/>
            <p:cNvSpPr/>
            <p:nvPr/>
          </p:nvSpPr>
          <p:spPr>
            <a:xfrm>
              <a:off x="0" y="0"/>
              <a:ext cx="1162477" cy="609506"/>
            </a:xfrm>
            <a:custGeom>
              <a:avLst/>
              <a:gdLst/>
              <a:ahLst/>
              <a:cxnLst/>
              <a:rect l="l" t="t" r="r" b="b"/>
              <a:pathLst>
                <a:path w="1162477" h="609506">
                  <a:moveTo>
                    <a:pt x="35081" y="0"/>
                  </a:moveTo>
                  <a:lnTo>
                    <a:pt x="1127396" y="0"/>
                  </a:lnTo>
                  <a:cubicBezTo>
                    <a:pt x="1146771" y="0"/>
                    <a:pt x="1162477" y="15706"/>
                    <a:pt x="1162477" y="35081"/>
                  </a:cubicBezTo>
                  <a:lnTo>
                    <a:pt x="1162477" y="574425"/>
                  </a:lnTo>
                  <a:cubicBezTo>
                    <a:pt x="1162477" y="583729"/>
                    <a:pt x="1158781" y="592652"/>
                    <a:pt x="1152202" y="599231"/>
                  </a:cubicBezTo>
                  <a:cubicBezTo>
                    <a:pt x="1145623" y="605810"/>
                    <a:pt x="1136700" y="609506"/>
                    <a:pt x="1127396" y="609506"/>
                  </a:cubicBezTo>
                  <a:lnTo>
                    <a:pt x="35081" y="609506"/>
                  </a:lnTo>
                  <a:cubicBezTo>
                    <a:pt x="15706" y="609506"/>
                    <a:pt x="0" y="593800"/>
                    <a:pt x="0" y="574425"/>
                  </a:cubicBezTo>
                  <a:lnTo>
                    <a:pt x="0" y="35081"/>
                  </a:lnTo>
                  <a:cubicBezTo>
                    <a:pt x="0" y="15706"/>
                    <a:pt x="15706" y="0"/>
                    <a:pt x="35081" y="0"/>
                  </a:cubicBezTo>
                  <a:close/>
                </a:path>
              </a:pathLst>
            </a:custGeom>
            <a:solidFill>
              <a:srgbClr val="DCCBFF"/>
            </a:solidFill>
          </p:spPr>
        </p:sp>
        <p:sp>
          <p:nvSpPr>
            <p:cNvPr id="14" name="TextBox 14"/>
            <p:cNvSpPr txBox="1"/>
            <p:nvPr/>
          </p:nvSpPr>
          <p:spPr>
            <a:xfrm>
              <a:off x="0" y="-123825"/>
              <a:ext cx="1133061"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Kết cấu</a:t>
              </a:r>
            </a:p>
            <a:p>
              <a:pPr algn="ctr">
                <a:lnSpc>
                  <a:spcPts val="3919"/>
                </a:lnSpc>
              </a:pPr>
              <a:r>
                <a:rPr lang="en-US" sz="2799">
                  <a:solidFill>
                    <a:srgbClr val="583B8A"/>
                  </a:solidFill>
                  <a:latin typeface="Roboto Condensed"/>
                </a:rPr>
                <a:t>Không chia thành nhiều tuyến, bút pháp trần thuật thường là chấm phá.</a:t>
              </a:r>
            </a:p>
          </p:txBody>
        </p:sp>
      </p:grpSp>
      <p:sp>
        <p:nvSpPr>
          <p:cNvPr id="15" name="Freeform 15"/>
          <p:cNvSpPr/>
          <p:nvPr/>
        </p:nvSpPr>
        <p:spPr>
          <a:xfrm>
            <a:off x="15329158" y="7458628"/>
            <a:ext cx="2958842" cy="2350934"/>
          </a:xfrm>
          <a:custGeom>
            <a:avLst/>
            <a:gdLst/>
            <a:ahLst/>
            <a:cxnLst/>
            <a:rect l="l" t="t" r="r" b="b"/>
            <a:pathLst>
              <a:path w="2958842" h="2350934">
                <a:moveTo>
                  <a:pt x="0" y="0"/>
                </a:moveTo>
                <a:lnTo>
                  <a:pt x="2958842" y="0"/>
                </a:lnTo>
                <a:lnTo>
                  <a:pt x="2958842" y="2350935"/>
                </a:lnTo>
                <a:lnTo>
                  <a:pt x="0" y="235093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6" name="Group 16"/>
          <p:cNvGrpSpPr/>
          <p:nvPr/>
        </p:nvGrpSpPr>
        <p:grpSpPr>
          <a:xfrm>
            <a:off x="6085000" y="2060189"/>
            <a:ext cx="3902969" cy="3556248"/>
            <a:chOff x="0" y="-123825"/>
            <a:chExt cx="1027942" cy="936625"/>
          </a:xfrm>
        </p:grpSpPr>
        <p:sp>
          <p:nvSpPr>
            <p:cNvPr id="17" name="Freeform 17"/>
            <p:cNvSpPr/>
            <p:nvPr/>
          </p:nvSpPr>
          <p:spPr>
            <a:xfrm>
              <a:off x="0" y="0"/>
              <a:ext cx="1027942" cy="609506"/>
            </a:xfrm>
            <a:custGeom>
              <a:avLst/>
              <a:gdLst/>
              <a:ahLst/>
              <a:cxnLst/>
              <a:rect l="l" t="t" r="r" b="b"/>
              <a:pathLst>
                <a:path w="1027942" h="609506">
                  <a:moveTo>
                    <a:pt x="39672" y="0"/>
                  </a:moveTo>
                  <a:lnTo>
                    <a:pt x="988270" y="0"/>
                  </a:lnTo>
                  <a:cubicBezTo>
                    <a:pt x="1010181" y="0"/>
                    <a:pt x="1027942" y="17762"/>
                    <a:pt x="1027942" y="39672"/>
                  </a:cubicBezTo>
                  <a:lnTo>
                    <a:pt x="1027942" y="569834"/>
                  </a:lnTo>
                  <a:cubicBezTo>
                    <a:pt x="1027942" y="580356"/>
                    <a:pt x="1023763" y="590446"/>
                    <a:pt x="1016323" y="597886"/>
                  </a:cubicBezTo>
                  <a:cubicBezTo>
                    <a:pt x="1008883" y="605326"/>
                    <a:pt x="998792" y="609506"/>
                    <a:pt x="988270" y="609506"/>
                  </a:cubicBezTo>
                  <a:lnTo>
                    <a:pt x="39672" y="609506"/>
                  </a:lnTo>
                  <a:cubicBezTo>
                    <a:pt x="17762" y="609506"/>
                    <a:pt x="0" y="591744"/>
                    <a:pt x="0" y="569834"/>
                  </a:cubicBezTo>
                  <a:lnTo>
                    <a:pt x="0" y="39672"/>
                  </a:lnTo>
                  <a:cubicBezTo>
                    <a:pt x="0" y="29150"/>
                    <a:pt x="4180" y="19060"/>
                    <a:pt x="11620" y="11620"/>
                  </a:cubicBezTo>
                  <a:cubicBezTo>
                    <a:pt x="19060" y="4180"/>
                    <a:pt x="29150" y="0"/>
                    <a:pt x="39672" y="0"/>
                  </a:cubicBezTo>
                  <a:close/>
                </a:path>
              </a:pathLst>
            </a:custGeom>
            <a:solidFill>
              <a:srgbClr val="DCCBFF"/>
            </a:solidFill>
          </p:spPr>
        </p:sp>
        <p:sp>
          <p:nvSpPr>
            <p:cNvPr id="18" name="TextBox 18"/>
            <p:cNvSpPr txBox="1"/>
            <p:nvPr/>
          </p:nvSpPr>
          <p:spPr>
            <a:xfrm>
              <a:off x="0" y="-123825"/>
              <a:ext cx="966215"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CHI TIẾT</a:t>
              </a:r>
            </a:p>
            <a:p>
              <a:pPr algn="ctr">
                <a:lnSpc>
                  <a:spcPts val="3919"/>
                </a:lnSpc>
              </a:pPr>
              <a:r>
                <a:rPr lang="en-US" sz="2799">
                  <a:solidFill>
                    <a:srgbClr val="583B8A"/>
                  </a:solidFill>
                  <a:latin typeface="Roboto Condensed"/>
                </a:rPr>
                <a:t>Chi tiết cô đúc, lối hành văn mang nhiều hàm ý.</a:t>
              </a:r>
            </a:p>
          </p:txBody>
        </p:sp>
      </p:grpSp>
      <p:sp>
        <p:nvSpPr>
          <p:cNvPr id="19" name="Freeform 19"/>
          <p:cNvSpPr/>
          <p:nvPr/>
        </p:nvSpPr>
        <p:spPr>
          <a:xfrm>
            <a:off x="8312209" y="4890080"/>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0" name="Group 20"/>
          <p:cNvGrpSpPr/>
          <p:nvPr/>
        </p:nvGrpSpPr>
        <p:grpSpPr>
          <a:xfrm>
            <a:off x="3608623" y="5824661"/>
            <a:ext cx="11070754" cy="3715292"/>
            <a:chOff x="0" y="0"/>
            <a:chExt cx="2915754" cy="978513"/>
          </a:xfrm>
        </p:grpSpPr>
        <p:sp>
          <p:nvSpPr>
            <p:cNvPr id="21" name="Freeform 21"/>
            <p:cNvSpPr/>
            <p:nvPr/>
          </p:nvSpPr>
          <p:spPr>
            <a:xfrm>
              <a:off x="0" y="0"/>
              <a:ext cx="2915754" cy="978513"/>
            </a:xfrm>
            <a:custGeom>
              <a:avLst/>
              <a:gdLst/>
              <a:ahLst/>
              <a:cxnLst/>
              <a:rect l="l" t="t" r="r" b="b"/>
              <a:pathLst>
                <a:path w="2915754" h="978513">
                  <a:moveTo>
                    <a:pt x="13986" y="0"/>
                  </a:moveTo>
                  <a:lnTo>
                    <a:pt x="2901768" y="0"/>
                  </a:lnTo>
                  <a:cubicBezTo>
                    <a:pt x="2905477" y="0"/>
                    <a:pt x="2909035" y="1474"/>
                    <a:pt x="2911658" y="4096"/>
                  </a:cubicBezTo>
                  <a:cubicBezTo>
                    <a:pt x="2914281" y="6719"/>
                    <a:pt x="2915754" y="10277"/>
                    <a:pt x="2915754" y="13986"/>
                  </a:cubicBezTo>
                  <a:lnTo>
                    <a:pt x="2915754" y="964527"/>
                  </a:lnTo>
                  <a:cubicBezTo>
                    <a:pt x="2915754" y="968236"/>
                    <a:pt x="2914281" y="971794"/>
                    <a:pt x="2911658" y="974417"/>
                  </a:cubicBezTo>
                  <a:cubicBezTo>
                    <a:pt x="2909035" y="977040"/>
                    <a:pt x="2905477" y="978513"/>
                    <a:pt x="2901768" y="978513"/>
                  </a:cubicBezTo>
                  <a:lnTo>
                    <a:pt x="13986" y="978513"/>
                  </a:lnTo>
                  <a:cubicBezTo>
                    <a:pt x="10277" y="978513"/>
                    <a:pt x="6719" y="977040"/>
                    <a:pt x="4096" y="974417"/>
                  </a:cubicBezTo>
                  <a:cubicBezTo>
                    <a:pt x="1474" y="971794"/>
                    <a:pt x="0" y="968236"/>
                    <a:pt x="0" y="964527"/>
                  </a:cubicBezTo>
                  <a:lnTo>
                    <a:pt x="0" y="13986"/>
                  </a:lnTo>
                  <a:cubicBezTo>
                    <a:pt x="0" y="10277"/>
                    <a:pt x="1474" y="6719"/>
                    <a:pt x="4096" y="4096"/>
                  </a:cubicBezTo>
                  <a:cubicBezTo>
                    <a:pt x="6719" y="1474"/>
                    <a:pt x="10277" y="0"/>
                    <a:pt x="13986" y="0"/>
                  </a:cubicBezTo>
                  <a:close/>
                </a:path>
              </a:pathLst>
            </a:custGeom>
            <a:solidFill>
              <a:srgbClr val="DCCBFF"/>
            </a:solidFill>
          </p:spPr>
        </p:sp>
        <p:sp>
          <p:nvSpPr>
            <p:cNvPr id="22" name="TextBox 22"/>
            <p:cNvSpPr txBox="1"/>
            <p:nvPr/>
          </p:nvSpPr>
          <p:spPr>
            <a:xfrm>
              <a:off x="73107" y="21291"/>
              <a:ext cx="2100089" cy="936625"/>
            </a:xfrm>
            <a:prstGeom prst="rect">
              <a:avLst/>
            </a:prstGeom>
          </p:spPr>
          <p:txBody>
            <a:bodyPr lIns="50800" tIns="50800" rIns="50800" bIns="50800" rtlCol="0" anchor="ctr"/>
            <a:lstStyle/>
            <a:p>
              <a:pPr>
                <a:lnSpc>
                  <a:spcPts val="5459"/>
                </a:lnSpc>
              </a:pPr>
              <a:r>
                <a:rPr lang="en-US" sz="3899">
                  <a:solidFill>
                    <a:srgbClr val="583B8A"/>
                  </a:solidFill>
                  <a:latin typeface="#9Slide07 Crocante 2"/>
                </a:rPr>
                <a:t>                           NHÂN VẬT</a:t>
              </a: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p:txBody>
        </p:sp>
      </p:grpSp>
      <p:sp>
        <p:nvSpPr>
          <p:cNvPr id="23" name="TextBox 23"/>
          <p:cNvSpPr txBox="1"/>
          <p:nvPr/>
        </p:nvSpPr>
        <p:spPr>
          <a:xfrm>
            <a:off x="3795438" y="6747287"/>
            <a:ext cx="3934159" cy="2609299"/>
          </a:xfrm>
          <a:prstGeom prst="rect">
            <a:avLst/>
          </a:prstGeom>
        </p:spPr>
        <p:txBody>
          <a:bodyPr lIns="0" tIns="0" rIns="0" bIns="0" rtlCol="0" anchor="t">
            <a:spAutoFit/>
          </a:bodyPr>
          <a:lstStyle/>
          <a:p>
            <a:pPr algn="ctr">
              <a:lnSpc>
                <a:spcPts val="4199"/>
              </a:lnSpc>
              <a:spcBef>
                <a:spcPct val="0"/>
              </a:spcBef>
            </a:pPr>
            <a:r>
              <a:rPr lang="en-US" sz="2999" dirty="0" err="1">
                <a:solidFill>
                  <a:srgbClr val="50128D"/>
                </a:solidFill>
                <a:latin typeface="Roboto Condensed Bold"/>
              </a:rPr>
              <a:t>Hành</a:t>
            </a:r>
            <a:r>
              <a:rPr lang="en-US" sz="2999" dirty="0">
                <a:solidFill>
                  <a:srgbClr val="50128D"/>
                </a:solidFill>
                <a:latin typeface="Roboto Condensed Bold"/>
              </a:rPr>
              <a:t> </a:t>
            </a:r>
            <a:r>
              <a:rPr lang="en-US" sz="2999" dirty="0" err="1">
                <a:solidFill>
                  <a:srgbClr val="50128D"/>
                </a:solidFill>
                <a:latin typeface="Roboto Condensed Bold"/>
              </a:rPr>
              <a:t>động</a:t>
            </a:r>
            <a:r>
              <a:rPr lang="en-US" sz="2999" dirty="0">
                <a:solidFill>
                  <a:srgbClr val="50128D"/>
                </a:solidFill>
                <a:latin typeface="Roboto Condensed Bold"/>
              </a:rPr>
              <a:t>:</a:t>
            </a:r>
          </a:p>
          <a:p>
            <a:pPr algn="ctr">
              <a:lnSpc>
                <a:spcPts val="4199"/>
              </a:lnSpc>
              <a:spcBef>
                <a:spcPct val="0"/>
              </a:spcBef>
            </a:pPr>
            <a:r>
              <a:rPr lang="en-US" sz="2999" dirty="0">
                <a:solidFill>
                  <a:srgbClr val="50128D"/>
                </a:solidFill>
                <a:latin typeface="Roboto Condensed"/>
              </a:rPr>
              <a:t> </a:t>
            </a:r>
            <a:r>
              <a:rPr lang="en-US" sz="2999" dirty="0" err="1">
                <a:solidFill>
                  <a:srgbClr val="50128D"/>
                </a:solidFill>
                <a:latin typeface="Roboto Condensed"/>
              </a:rPr>
              <a:t>Là</a:t>
            </a:r>
            <a:r>
              <a:rPr lang="en-US" sz="2999" dirty="0">
                <a:solidFill>
                  <a:srgbClr val="50128D"/>
                </a:solidFill>
                <a:latin typeface="Roboto Condensed"/>
              </a:rPr>
              <a:t> </a:t>
            </a:r>
            <a:r>
              <a:rPr lang="en-US" sz="2999" dirty="0" err="1">
                <a:solidFill>
                  <a:srgbClr val="50128D"/>
                </a:solidFill>
                <a:latin typeface="Roboto Condensed"/>
              </a:rPr>
              <a:t>những</a:t>
            </a:r>
            <a:r>
              <a:rPr lang="en-US" sz="2999" dirty="0">
                <a:solidFill>
                  <a:srgbClr val="50128D"/>
                </a:solidFill>
                <a:latin typeface="Roboto Condensed"/>
              </a:rPr>
              <a:t> </a:t>
            </a:r>
            <a:r>
              <a:rPr lang="en-US" sz="2999" dirty="0" err="1">
                <a:solidFill>
                  <a:srgbClr val="50128D"/>
                </a:solidFill>
                <a:latin typeface="Roboto Condensed"/>
              </a:rPr>
              <a:t>cử</a:t>
            </a:r>
            <a:r>
              <a:rPr lang="en-US" sz="2999" dirty="0">
                <a:solidFill>
                  <a:srgbClr val="50128D"/>
                </a:solidFill>
                <a:latin typeface="Roboto Condensed"/>
              </a:rPr>
              <a:t> </a:t>
            </a:r>
            <a:r>
              <a:rPr lang="en-US" sz="2999" dirty="0" err="1">
                <a:solidFill>
                  <a:srgbClr val="50128D"/>
                </a:solidFill>
                <a:latin typeface="Roboto Condensed"/>
              </a:rPr>
              <a:t>chỉ</a:t>
            </a:r>
            <a:r>
              <a:rPr lang="en-US" sz="2999" dirty="0">
                <a:solidFill>
                  <a:srgbClr val="50128D"/>
                </a:solidFill>
                <a:latin typeface="Roboto Condensed"/>
              </a:rPr>
              <a:t>, </a:t>
            </a:r>
            <a:r>
              <a:rPr lang="en-US" sz="2999" dirty="0" err="1">
                <a:solidFill>
                  <a:srgbClr val="50128D"/>
                </a:solidFill>
                <a:latin typeface="Roboto Condensed"/>
              </a:rPr>
              <a:t>việc</a:t>
            </a:r>
            <a:r>
              <a:rPr lang="en-US" sz="2999" dirty="0">
                <a:solidFill>
                  <a:srgbClr val="50128D"/>
                </a:solidFill>
                <a:latin typeface="Roboto Condensed"/>
              </a:rPr>
              <a:t> </a:t>
            </a:r>
            <a:r>
              <a:rPr lang="en-US" sz="2999" dirty="0" err="1">
                <a:solidFill>
                  <a:srgbClr val="50128D"/>
                </a:solidFill>
                <a:latin typeface="Roboto Condensed"/>
              </a:rPr>
              <a:t>làm</a:t>
            </a:r>
            <a:r>
              <a:rPr lang="en-US" sz="2999" dirty="0">
                <a:solidFill>
                  <a:srgbClr val="50128D"/>
                </a:solidFill>
                <a:latin typeface="Roboto Condensed"/>
              </a:rPr>
              <a:t> </a:t>
            </a:r>
            <a:r>
              <a:rPr lang="en-US" sz="2999" dirty="0" err="1">
                <a:solidFill>
                  <a:srgbClr val="50128D"/>
                </a:solidFill>
                <a:latin typeface="Roboto Condensed"/>
              </a:rPr>
              <a:t>thể</a:t>
            </a:r>
            <a:r>
              <a:rPr lang="en-US" sz="2999" dirty="0">
                <a:solidFill>
                  <a:srgbClr val="50128D"/>
                </a:solidFill>
                <a:latin typeface="Roboto Condensed"/>
              </a:rPr>
              <a:t> </a:t>
            </a:r>
            <a:r>
              <a:rPr lang="en-US" sz="2999" dirty="0" err="1">
                <a:solidFill>
                  <a:srgbClr val="50128D"/>
                </a:solidFill>
                <a:latin typeface="Roboto Condensed"/>
              </a:rPr>
              <a:t>hiện</a:t>
            </a:r>
            <a:r>
              <a:rPr lang="en-US" sz="2999" dirty="0">
                <a:solidFill>
                  <a:srgbClr val="50128D"/>
                </a:solidFill>
                <a:latin typeface="Roboto Condensed"/>
              </a:rPr>
              <a:t> </a:t>
            </a:r>
            <a:r>
              <a:rPr lang="en-US" sz="2999" dirty="0" err="1">
                <a:solidFill>
                  <a:srgbClr val="50128D"/>
                </a:solidFill>
                <a:latin typeface="Roboto Condensed"/>
              </a:rPr>
              <a:t>cách</a:t>
            </a:r>
            <a:r>
              <a:rPr lang="en-US" sz="2999" dirty="0">
                <a:solidFill>
                  <a:srgbClr val="50128D"/>
                </a:solidFill>
                <a:latin typeface="Roboto Condensed"/>
              </a:rPr>
              <a:t> </a:t>
            </a:r>
            <a:r>
              <a:rPr lang="en-US" sz="2999" dirty="0" err="1">
                <a:solidFill>
                  <a:srgbClr val="50128D"/>
                </a:solidFill>
                <a:latin typeface="Roboto Condensed"/>
              </a:rPr>
              <a:t>ứng</a:t>
            </a:r>
            <a:r>
              <a:rPr lang="en-US" sz="2999" dirty="0">
                <a:solidFill>
                  <a:srgbClr val="50128D"/>
                </a:solidFill>
                <a:latin typeface="Roboto Condensed"/>
              </a:rPr>
              <a:t> </a:t>
            </a:r>
            <a:r>
              <a:rPr lang="en-US" sz="2999" dirty="0" err="1">
                <a:solidFill>
                  <a:srgbClr val="50128D"/>
                </a:solidFill>
                <a:latin typeface="Roboto Condensed"/>
              </a:rPr>
              <a:t>xử</a:t>
            </a:r>
            <a:r>
              <a:rPr lang="en-US" sz="2999" dirty="0">
                <a:solidFill>
                  <a:srgbClr val="50128D"/>
                </a:solidFill>
                <a:latin typeface="Roboto Condensed"/>
              </a:rPr>
              <a:t> </a:t>
            </a:r>
            <a:r>
              <a:rPr lang="en-US" sz="2999" dirty="0" err="1">
                <a:solidFill>
                  <a:srgbClr val="50128D"/>
                </a:solidFill>
                <a:latin typeface="Roboto Condensed"/>
              </a:rPr>
              <a:t>của</a:t>
            </a:r>
            <a:r>
              <a:rPr lang="en-US" sz="2999" dirty="0">
                <a:solidFill>
                  <a:srgbClr val="50128D"/>
                </a:solidFill>
                <a:latin typeface="Roboto Condensed"/>
              </a:rPr>
              <a:t> </a:t>
            </a:r>
            <a:r>
              <a:rPr lang="en-US" sz="2999" dirty="0" err="1">
                <a:solidFill>
                  <a:srgbClr val="50128D"/>
                </a:solidFill>
                <a:latin typeface="Roboto Condensed"/>
              </a:rPr>
              <a:t>nhân</a:t>
            </a:r>
            <a:r>
              <a:rPr lang="en-US" sz="2999" dirty="0">
                <a:solidFill>
                  <a:srgbClr val="50128D"/>
                </a:solidFill>
                <a:latin typeface="Roboto Condensed"/>
              </a:rPr>
              <a:t> </a:t>
            </a:r>
            <a:r>
              <a:rPr lang="en-US" sz="2999" dirty="0" err="1">
                <a:solidFill>
                  <a:srgbClr val="50128D"/>
                </a:solidFill>
                <a:latin typeface="Roboto Condensed"/>
              </a:rPr>
              <a:t>vật</a:t>
            </a:r>
            <a:r>
              <a:rPr lang="en-US" sz="2999" dirty="0">
                <a:solidFill>
                  <a:srgbClr val="50128D"/>
                </a:solidFill>
                <a:latin typeface="Roboto Condensed"/>
              </a:rPr>
              <a:t> </a:t>
            </a:r>
            <a:r>
              <a:rPr lang="en-US" sz="2999" dirty="0" err="1">
                <a:solidFill>
                  <a:srgbClr val="50128D"/>
                </a:solidFill>
                <a:latin typeface="Roboto Condensed"/>
              </a:rPr>
              <a:t>với</a:t>
            </a:r>
            <a:r>
              <a:rPr lang="en-US" sz="2999" dirty="0">
                <a:solidFill>
                  <a:srgbClr val="50128D"/>
                </a:solidFill>
                <a:latin typeface="Roboto Condensed"/>
              </a:rPr>
              <a:t> </a:t>
            </a:r>
            <a:r>
              <a:rPr lang="en-US" sz="2999" dirty="0" err="1">
                <a:solidFill>
                  <a:srgbClr val="50128D"/>
                </a:solidFill>
                <a:latin typeface="Roboto Condensed"/>
              </a:rPr>
              <a:t>bản</a:t>
            </a:r>
            <a:r>
              <a:rPr lang="en-US" sz="2999" dirty="0">
                <a:solidFill>
                  <a:srgbClr val="50128D"/>
                </a:solidFill>
                <a:latin typeface="Roboto Condensed"/>
              </a:rPr>
              <a:t> </a:t>
            </a:r>
            <a:r>
              <a:rPr lang="en-US" sz="2999" dirty="0" err="1">
                <a:solidFill>
                  <a:srgbClr val="50128D"/>
                </a:solidFill>
                <a:latin typeface="Roboto Condensed"/>
              </a:rPr>
              <a:t>thân</a:t>
            </a:r>
            <a:r>
              <a:rPr lang="en-US" sz="2999" dirty="0">
                <a:solidFill>
                  <a:srgbClr val="50128D"/>
                </a:solidFill>
                <a:latin typeface="Roboto Condensed"/>
              </a:rPr>
              <a:t> </a:t>
            </a:r>
            <a:r>
              <a:rPr lang="en-US" sz="2999" dirty="0" err="1">
                <a:solidFill>
                  <a:srgbClr val="50128D"/>
                </a:solidFill>
                <a:latin typeface="Roboto Condensed"/>
              </a:rPr>
              <a:t>và</a:t>
            </a:r>
            <a:r>
              <a:rPr lang="en-US" sz="2999" dirty="0">
                <a:solidFill>
                  <a:srgbClr val="50128D"/>
                </a:solidFill>
                <a:latin typeface="Roboto Condensed"/>
              </a:rPr>
              <a:t> </a:t>
            </a:r>
            <a:r>
              <a:rPr lang="en-US" sz="2999" dirty="0" err="1">
                <a:solidFill>
                  <a:srgbClr val="50128D"/>
                </a:solidFill>
                <a:latin typeface="Roboto Condensed"/>
              </a:rPr>
              <a:t>thế</a:t>
            </a:r>
            <a:r>
              <a:rPr lang="en-US" sz="2999" dirty="0">
                <a:solidFill>
                  <a:srgbClr val="50128D"/>
                </a:solidFill>
                <a:latin typeface="Roboto Condensed"/>
              </a:rPr>
              <a:t> </a:t>
            </a:r>
            <a:r>
              <a:rPr lang="en-US" sz="2999" dirty="0" err="1">
                <a:solidFill>
                  <a:srgbClr val="50128D"/>
                </a:solidFill>
                <a:latin typeface="Roboto Condensed"/>
              </a:rPr>
              <a:t>giới</a:t>
            </a:r>
            <a:r>
              <a:rPr lang="en-US" sz="2999" dirty="0">
                <a:solidFill>
                  <a:srgbClr val="50128D"/>
                </a:solidFill>
                <a:latin typeface="Roboto Condensed"/>
              </a:rPr>
              <a:t> </a:t>
            </a:r>
            <a:r>
              <a:rPr lang="en-US" sz="2999" dirty="0" err="1">
                <a:solidFill>
                  <a:srgbClr val="50128D"/>
                </a:solidFill>
                <a:latin typeface="Roboto Condensed"/>
              </a:rPr>
              <a:t>xung</a:t>
            </a:r>
            <a:r>
              <a:rPr lang="en-US" sz="2999" dirty="0">
                <a:solidFill>
                  <a:srgbClr val="50128D"/>
                </a:solidFill>
                <a:latin typeface="Roboto Condensed"/>
              </a:rPr>
              <a:t> </a:t>
            </a:r>
            <a:r>
              <a:rPr lang="en-US" sz="2999" dirty="0" err="1">
                <a:solidFill>
                  <a:srgbClr val="50128D"/>
                </a:solidFill>
                <a:latin typeface="Roboto Condensed"/>
              </a:rPr>
              <a:t>quanh</a:t>
            </a:r>
            <a:endParaRPr lang="en-US" sz="2999" dirty="0">
              <a:solidFill>
                <a:srgbClr val="50128D"/>
              </a:solidFill>
              <a:latin typeface="Roboto Condensed"/>
            </a:endParaRPr>
          </a:p>
        </p:txBody>
      </p:sp>
      <p:sp>
        <p:nvSpPr>
          <p:cNvPr id="24" name="TextBox 24"/>
          <p:cNvSpPr txBox="1"/>
          <p:nvPr/>
        </p:nvSpPr>
        <p:spPr>
          <a:xfrm>
            <a:off x="7729597" y="6649001"/>
            <a:ext cx="3453397" cy="2609299"/>
          </a:xfrm>
          <a:prstGeom prst="rect">
            <a:avLst/>
          </a:prstGeom>
        </p:spPr>
        <p:txBody>
          <a:bodyPr lIns="0" tIns="0" rIns="0" bIns="0" rtlCol="0" anchor="t">
            <a:spAutoFit/>
          </a:bodyPr>
          <a:lstStyle/>
          <a:p>
            <a:pPr algn="ctr">
              <a:lnSpc>
                <a:spcPts val="4199"/>
              </a:lnSpc>
            </a:pPr>
            <a:r>
              <a:rPr lang="en-US" sz="2999">
                <a:solidFill>
                  <a:srgbClr val="50128D"/>
                </a:solidFill>
                <a:latin typeface="Roboto Condensed Bold"/>
              </a:rPr>
              <a:t>Lời thoại:</a:t>
            </a:r>
          </a:p>
          <a:p>
            <a:pPr algn="ctr">
              <a:lnSpc>
                <a:spcPts val="4199"/>
              </a:lnSpc>
              <a:spcBef>
                <a:spcPct val="0"/>
              </a:spcBef>
            </a:pPr>
            <a:r>
              <a:rPr lang="en-US" sz="2999">
                <a:solidFill>
                  <a:srgbClr val="50128D"/>
                </a:solidFill>
                <a:latin typeface="Roboto Condensed"/>
              </a:rPr>
              <a:t> Là lời nói của nhân vật, được xây dựng ở cả hai hình thức đối thoại và độc thoại</a:t>
            </a:r>
          </a:p>
        </p:txBody>
      </p:sp>
      <p:sp>
        <p:nvSpPr>
          <p:cNvPr id="25" name="TextBox 25"/>
          <p:cNvSpPr txBox="1"/>
          <p:nvPr/>
        </p:nvSpPr>
        <p:spPr>
          <a:xfrm>
            <a:off x="11610764" y="6868085"/>
            <a:ext cx="2807076" cy="2085535"/>
          </a:xfrm>
          <a:prstGeom prst="rect">
            <a:avLst/>
          </a:prstGeom>
        </p:spPr>
        <p:txBody>
          <a:bodyPr lIns="0" tIns="0" rIns="0" bIns="0" rtlCol="0" anchor="t">
            <a:spAutoFit/>
          </a:bodyPr>
          <a:lstStyle/>
          <a:p>
            <a:pPr algn="ctr">
              <a:lnSpc>
                <a:spcPts val="4199"/>
              </a:lnSpc>
            </a:pPr>
            <a:r>
              <a:rPr lang="en-US" sz="2999">
                <a:solidFill>
                  <a:srgbClr val="50128D"/>
                </a:solidFill>
                <a:latin typeface="Roboto Condensed Bold"/>
              </a:rPr>
              <a:t>Thế giới nội tâm:</a:t>
            </a:r>
          </a:p>
          <a:p>
            <a:pPr algn="ctr">
              <a:lnSpc>
                <a:spcPts val="4199"/>
              </a:lnSpc>
              <a:spcBef>
                <a:spcPct val="0"/>
              </a:spcBef>
            </a:pPr>
            <a:r>
              <a:rPr lang="en-US" sz="2999">
                <a:solidFill>
                  <a:srgbClr val="50128D"/>
                </a:solidFill>
                <a:latin typeface="Roboto Condensed"/>
              </a:rPr>
              <a:t>Là những cảm xúc, tình cảm, suy nghĩ của nhân vật</a:t>
            </a:r>
          </a:p>
        </p:txBody>
      </p:sp>
      <p:grpSp>
        <p:nvGrpSpPr>
          <p:cNvPr id="26" name="Group 26"/>
          <p:cNvGrpSpPr/>
          <p:nvPr/>
        </p:nvGrpSpPr>
        <p:grpSpPr>
          <a:xfrm>
            <a:off x="10245144" y="2060189"/>
            <a:ext cx="6831776" cy="3556250"/>
            <a:chOff x="0" y="-123825"/>
            <a:chExt cx="1799315" cy="936625"/>
          </a:xfrm>
        </p:grpSpPr>
        <p:sp>
          <p:nvSpPr>
            <p:cNvPr id="27" name="Freeform 27"/>
            <p:cNvSpPr/>
            <p:nvPr/>
          </p:nvSpPr>
          <p:spPr>
            <a:xfrm>
              <a:off x="0" y="0"/>
              <a:ext cx="1799315" cy="643831"/>
            </a:xfrm>
            <a:custGeom>
              <a:avLst/>
              <a:gdLst/>
              <a:ahLst/>
              <a:cxnLst/>
              <a:rect l="l" t="t" r="r" b="b"/>
              <a:pathLst>
                <a:path w="1799315" h="643831">
                  <a:moveTo>
                    <a:pt x="22664" y="0"/>
                  </a:moveTo>
                  <a:lnTo>
                    <a:pt x="1776651" y="0"/>
                  </a:lnTo>
                  <a:cubicBezTo>
                    <a:pt x="1789168" y="0"/>
                    <a:pt x="1799315" y="10147"/>
                    <a:pt x="1799315" y="22664"/>
                  </a:cubicBezTo>
                  <a:lnTo>
                    <a:pt x="1799315" y="621167"/>
                  </a:lnTo>
                  <a:cubicBezTo>
                    <a:pt x="1799315" y="627178"/>
                    <a:pt x="1796928" y="632943"/>
                    <a:pt x="1792677" y="637193"/>
                  </a:cubicBezTo>
                  <a:cubicBezTo>
                    <a:pt x="1788427" y="641443"/>
                    <a:pt x="1782662" y="643831"/>
                    <a:pt x="1776651" y="643831"/>
                  </a:cubicBezTo>
                  <a:lnTo>
                    <a:pt x="22664" y="643831"/>
                  </a:lnTo>
                  <a:cubicBezTo>
                    <a:pt x="16653" y="643831"/>
                    <a:pt x="10889" y="641443"/>
                    <a:pt x="6638" y="637193"/>
                  </a:cubicBezTo>
                  <a:cubicBezTo>
                    <a:pt x="2388" y="632943"/>
                    <a:pt x="0" y="627178"/>
                    <a:pt x="0" y="621167"/>
                  </a:cubicBezTo>
                  <a:lnTo>
                    <a:pt x="0" y="22664"/>
                  </a:lnTo>
                  <a:cubicBezTo>
                    <a:pt x="0" y="10147"/>
                    <a:pt x="10147" y="0"/>
                    <a:pt x="22664" y="0"/>
                  </a:cubicBezTo>
                  <a:close/>
                </a:path>
              </a:pathLst>
            </a:custGeom>
            <a:solidFill>
              <a:srgbClr val="DCCBFF"/>
            </a:solidFill>
          </p:spPr>
        </p:sp>
        <p:sp>
          <p:nvSpPr>
            <p:cNvPr id="28" name="TextBox 28"/>
            <p:cNvSpPr txBox="1"/>
            <p:nvPr/>
          </p:nvSpPr>
          <p:spPr>
            <a:xfrm>
              <a:off x="0" y="-123825"/>
              <a:ext cx="1757038"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CỐT TRUYỆN</a:t>
              </a:r>
            </a:p>
            <a:p>
              <a:pPr algn="just">
                <a:lnSpc>
                  <a:spcPts val="3919"/>
                </a:lnSpc>
              </a:pPr>
              <a:r>
                <a:rPr lang="en-US" sz="2799">
                  <a:solidFill>
                    <a:srgbClr val="583B8A"/>
                  </a:solidFill>
                  <a:latin typeface="Roboto Condensed"/>
                </a:rPr>
                <a:t>Cốt truyện kì lạ/giản dị, đời thường/cốt truyện giàu tính triết lí, trào phúng, châm biếm hài hước &gt;&lt; cốt truyện giàu chất thơ.</a:t>
              </a:r>
            </a:p>
          </p:txBody>
        </p:sp>
      </p:grpSp>
      <p:sp>
        <p:nvSpPr>
          <p:cNvPr id="29" name="Freeform 29"/>
          <p:cNvSpPr/>
          <p:nvPr/>
        </p:nvSpPr>
        <p:spPr>
          <a:xfrm>
            <a:off x="13872981" y="4974884"/>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TextBox 30"/>
          <p:cNvSpPr txBox="1"/>
          <p:nvPr/>
        </p:nvSpPr>
        <p:spPr>
          <a:xfrm>
            <a:off x="4282008" y="599180"/>
            <a:ext cx="9002570" cy="1189915"/>
          </a:xfrm>
          <a:prstGeom prst="rect">
            <a:avLst/>
          </a:prstGeom>
        </p:spPr>
        <p:txBody>
          <a:bodyPr lIns="0" tIns="0" rIns="0" bIns="0" rtlCol="0" anchor="t">
            <a:spAutoFit/>
          </a:bodyPr>
          <a:lstStyle/>
          <a:p>
            <a:pPr marL="1338584" lvl="1" indent="-669292" algn="just">
              <a:lnSpc>
                <a:spcPts val="9920"/>
              </a:lnSpc>
              <a:buFont typeface="Arial"/>
              <a:buChar char="•"/>
            </a:pPr>
            <a:r>
              <a:rPr lang="en-US" sz="6200">
                <a:solidFill>
                  <a:srgbClr val="50128D"/>
                </a:solidFill>
                <a:latin typeface="Fraunces Bold"/>
              </a:rPr>
              <a:t>TRUYỆN NGẮN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3883652" y="786724"/>
            <a:ext cx="9521870" cy="1212923"/>
            <a:chOff x="0" y="0"/>
            <a:chExt cx="2507818" cy="319453"/>
          </a:xfrm>
        </p:grpSpPr>
        <p:sp>
          <p:nvSpPr>
            <p:cNvPr id="5" name="Freeform 5"/>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762923" y="759151"/>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grpSp>
        <p:nvGrpSpPr>
          <p:cNvPr id="8" name="Group 8"/>
          <p:cNvGrpSpPr/>
          <p:nvPr/>
        </p:nvGrpSpPr>
        <p:grpSpPr>
          <a:xfrm>
            <a:off x="2446604" y="952500"/>
            <a:ext cx="5225064" cy="3556247"/>
            <a:chOff x="0" y="-359578"/>
            <a:chExt cx="1376148" cy="936625"/>
          </a:xfrm>
        </p:grpSpPr>
        <p:sp>
          <p:nvSpPr>
            <p:cNvPr id="9" name="Freeform 9"/>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0" name="TextBox 10"/>
            <p:cNvSpPr txBox="1"/>
            <p:nvPr/>
          </p:nvSpPr>
          <p:spPr>
            <a:xfrm>
              <a:off x="138323"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Khái niệm</a:t>
              </a:r>
            </a:p>
          </p:txBody>
        </p:sp>
      </p:grpSp>
      <p:sp>
        <p:nvSpPr>
          <p:cNvPr id="11" name="Freeform 11"/>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2" name="Group 12"/>
          <p:cNvGrpSpPr/>
          <p:nvPr/>
        </p:nvGrpSpPr>
        <p:grpSpPr>
          <a:xfrm>
            <a:off x="9453612" y="952500"/>
            <a:ext cx="5225064" cy="3556247"/>
            <a:chOff x="0" y="-359578"/>
            <a:chExt cx="1376148" cy="936625"/>
          </a:xfrm>
        </p:grpSpPr>
        <p:sp>
          <p:nvSpPr>
            <p:cNvPr id="13" name="Freeform 13"/>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4" name="TextBox 14"/>
            <p:cNvSpPr txBox="1"/>
            <p:nvPr/>
          </p:nvSpPr>
          <p:spPr>
            <a:xfrm>
              <a:off x="139217"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Đặc điểm</a:t>
              </a:r>
            </a:p>
          </p:txBody>
        </p:sp>
      </p:grpSp>
      <p:sp>
        <p:nvSpPr>
          <p:cNvPr id="15" name="Freeform 15"/>
          <p:cNvSpPr/>
          <p:nvPr/>
        </p:nvSpPr>
        <p:spPr>
          <a:xfrm>
            <a:off x="8783293" y="1830524"/>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6" name="Group 16"/>
          <p:cNvGrpSpPr/>
          <p:nvPr/>
        </p:nvGrpSpPr>
        <p:grpSpPr>
          <a:xfrm>
            <a:off x="1315678" y="3579147"/>
            <a:ext cx="7150172" cy="3325416"/>
            <a:chOff x="0" y="0"/>
            <a:chExt cx="1883173" cy="875830"/>
          </a:xfrm>
        </p:grpSpPr>
        <p:sp>
          <p:nvSpPr>
            <p:cNvPr id="17" name="Freeform 17"/>
            <p:cNvSpPr/>
            <p:nvPr/>
          </p:nvSpPr>
          <p:spPr>
            <a:xfrm>
              <a:off x="0" y="0"/>
              <a:ext cx="1883173" cy="875830"/>
            </a:xfrm>
            <a:custGeom>
              <a:avLst/>
              <a:gdLst/>
              <a:ahLst/>
              <a:cxnLst/>
              <a:rect l="l" t="t" r="r" b="b"/>
              <a:pathLst>
                <a:path w="1883173" h="875830">
                  <a:moveTo>
                    <a:pt x="21655" y="0"/>
                  </a:moveTo>
                  <a:lnTo>
                    <a:pt x="1861518" y="0"/>
                  </a:lnTo>
                  <a:cubicBezTo>
                    <a:pt x="1873478" y="0"/>
                    <a:pt x="1883173" y="9695"/>
                    <a:pt x="1883173" y="21655"/>
                  </a:cubicBezTo>
                  <a:lnTo>
                    <a:pt x="1883173" y="854175"/>
                  </a:lnTo>
                  <a:cubicBezTo>
                    <a:pt x="1883173" y="859918"/>
                    <a:pt x="1880891" y="865426"/>
                    <a:pt x="1876830" y="869487"/>
                  </a:cubicBezTo>
                  <a:cubicBezTo>
                    <a:pt x="1872769" y="873548"/>
                    <a:pt x="1867261" y="875830"/>
                    <a:pt x="1861518" y="875830"/>
                  </a:cubicBezTo>
                  <a:lnTo>
                    <a:pt x="21655" y="875830"/>
                  </a:lnTo>
                  <a:cubicBezTo>
                    <a:pt x="15912" y="875830"/>
                    <a:pt x="10404" y="873548"/>
                    <a:pt x="6343" y="869487"/>
                  </a:cubicBezTo>
                  <a:cubicBezTo>
                    <a:pt x="2282" y="865426"/>
                    <a:pt x="0" y="859918"/>
                    <a:pt x="0" y="854175"/>
                  </a:cubicBezTo>
                  <a:lnTo>
                    <a:pt x="0" y="21655"/>
                  </a:lnTo>
                  <a:cubicBezTo>
                    <a:pt x="0" y="15912"/>
                    <a:pt x="2282" y="10404"/>
                    <a:pt x="6343" y="6343"/>
                  </a:cubicBezTo>
                  <a:cubicBezTo>
                    <a:pt x="10404" y="2282"/>
                    <a:pt x="15912" y="0"/>
                    <a:pt x="21655" y="0"/>
                  </a:cubicBezTo>
                  <a:close/>
                </a:path>
              </a:pathLst>
            </a:custGeom>
            <a:solidFill>
              <a:srgbClr val="583B8A"/>
            </a:solidFill>
          </p:spPr>
        </p:sp>
        <p:sp>
          <p:nvSpPr>
            <p:cNvPr id="18" name="TextBox 18"/>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pSp>
        <p:nvGrpSpPr>
          <p:cNvPr id="19" name="Group 19"/>
          <p:cNvGrpSpPr/>
          <p:nvPr/>
        </p:nvGrpSpPr>
        <p:grpSpPr>
          <a:xfrm>
            <a:off x="9502679" y="4501946"/>
            <a:ext cx="7805688" cy="3170631"/>
            <a:chOff x="0" y="0"/>
            <a:chExt cx="2055819" cy="835063"/>
          </a:xfrm>
        </p:grpSpPr>
        <p:sp>
          <p:nvSpPr>
            <p:cNvPr id="20" name="Freeform 20"/>
            <p:cNvSpPr/>
            <p:nvPr/>
          </p:nvSpPr>
          <p:spPr>
            <a:xfrm>
              <a:off x="0" y="0"/>
              <a:ext cx="2055819" cy="835063"/>
            </a:xfrm>
            <a:custGeom>
              <a:avLst/>
              <a:gdLst/>
              <a:ahLst/>
              <a:cxnLst/>
              <a:rect l="l" t="t" r="r" b="b"/>
              <a:pathLst>
                <a:path w="2055819" h="835063">
                  <a:moveTo>
                    <a:pt x="19837" y="0"/>
                  </a:moveTo>
                  <a:lnTo>
                    <a:pt x="2035983" y="0"/>
                  </a:lnTo>
                  <a:cubicBezTo>
                    <a:pt x="2041243" y="0"/>
                    <a:pt x="2046289" y="2090"/>
                    <a:pt x="2050009" y="5810"/>
                  </a:cubicBezTo>
                  <a:cubicBezTo>
                    <a:pt x="2053729" y="9530"/>
                    <a:pt x="2055819" y="14576"/>
                    <a:pt x="2055819" y="19837"/>
                  </a:cubicBezTo>
                  <a:lnTo>
                    <a:pt x="2055819" y="815227"/>
                  </a:lnTo>
                  <a:cubicBezTo>
                    <a:pt x="2055819" y="826182"/>
                    <a:pt x="2046938" y="835063"/>
                    <a:pt x="2035983" y="835063"/>
                  </a:cubicBezTo>
                  <a:lnTo>
                    <a:pt x="19837" y="835063"/>
                  </a:lnTo>
                  <a:cubicBezTo>
                    <a:pt x="14576" y="835063"/>
                    <a:pt x="9530" y="832973"/>
                    <a:pt x="5810" y="829253"/>
                  </a:cubicBezTo>
                  <a:cubicBezTo>
                    <a:pt x="2090" y="825533"/>
                    <a:pt x="0" y="820488"/>
                    <a:pt x="0" y="815227"/>
                  </a:cubicBezTo>
                  <a:lnTo>
                    <a:pt x="0" y="19837"/>
                  </a:lnTo>
                  <a:cubicBezTo>
                    <a:pt x="0" y="14576"/>
                    <a:pt x="2090" y="9530"/>
                    <a:pt x="5810" y="5810"/>
                  </a:cubicBezTo>
                  <a:cubicBezTo>
                    <a:pt x="9530" y="2090"/>
                    <a:pt x="14576" y="0"/>
                    <a:pt x="19837" y="0"/>
                  </a:cubicBezTo>
                  <a:close/>
                </a:path>
              </a:pathLst>
            </a:custGeom>
            <a:solidFill>
              <a:srgbClr val="583B8A"/>
            </a:solidFill>
          </p:spPr>
        </p:sp>
        <p:sp>
          <p:nvSpPr>
            <p:cNvPr id="21" name="TextBox 21"/>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2" name="Freeform 22"/>
          <p:cNvSpPr/>
          <p:nvPr/>
        </p:nvSpPr>
        <p:spPr>
          <a:xfrm>
            <a:off x="6339159" y="6087261"/>
            <a:ext cx="3675598" cy="3684810"/>
          </a:xfrm>
          <a:custGeom>
            <a:avLst/>
            <a:gdLst/>
            <a:ahLst/>
            <a:cxnLst/>
            <a:rect l="l" t="t" r="r" b="b"/>
            <a:pathLst>
              <a:path w="3675598" h="3684810">
                <a:moveTo>
                  <a:pt x="0" y="0"/>
                </a:moveTo>
                <a:lnTo>
                  <a:pt x="3675598" y="0"/>
                </a:lnTo>
                <a:lnTo>
                  <a:pt x="3675598" y="3684809"/>
                </a:lnTo>
                <a:lnTo>
                  <a:pt x="0" y="36848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TextBox 23"/>
          <p:cNvSpPr txBox="1"/>
          <p:nvPr/>
        </p:nvSpPr>
        <p:spPr>
          <a:xfrm>
            <a:off x="1776286" y="4159279"/>
            <a:ext cx="6144633" cy="2088952"/>
          </a:xfrm>
          <a:prstGeom prst="rect">
            <a:avLst/>
          </a:prstGeom>
        </p:spPr>
        <p:txBody>
          <a:bodyPr lIns="0" tIns="0" rIns="0" bIns="0" rtlCol="0" anchor="t">
            <a:spAutoFit/>
          </a:bodyPr>
          <a:lstStyle/>
          <a:p>
            <a:pPr algn="just">
              <a:lnSpc>
                <a:spcPts val="5599"/>
              </a:lnSpc>
              <a:spcBef>
                <a:spcPct val="0"/>
              </a:spcBef>
            </a:pPr>
            <a:r>
              <a:rPr lang="en-US" sz="3999">
                <a:solidFill>
                  <a:srgbClr val="FFFFFF"/>
                </a:solidFill>
                <a:latin typeface="Roboto Condensed"/>
              </a:rPr>
              <a:t>Là tạo ra trong tâm trí hình ảnh những cái không có trước mắt hoặc chưa hề có.</a:t>
            </a:r>
          </a:p>
        </p:txBody>
      </p:sp>
      <p:sp>
        <p:nvSpPr>
          <p:cNvPr id="24" name="TextBox 24"/>
          <p:cNvSpPr txBox="1"/>
          <p:nvPr/>
        </p:nvSpPr>
        <p:spPr>
          <a:xfrm>
            <a:off x="9144000" y="4652293"/>
            <a:ext cx="7805688" cy="279373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Tưởng tượng gắn với nhiều lĩnh vực khác nhau trong đời sống con người, đặc biệt là trong sáng tác văn chương.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190500"/>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3883652" y="786724"/>
            <a:ext cx="9521870" cy="1212923"/>
            <a:chOff x="0" y="0"/>
            <a:chExt cx="2507818" cy="319453"/>
          </a:xfrm>
        </p:grpSpPr>
        <p:sp>
          <p:nvSpPr>
            <p:cNvPr id="5" name="Freeform 5"/>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590802" y="876300"/>
            <a:ext cx="5225064" cy="3556247"/>
            <a:chOff x="37978" y="-379647"/>
            <a:chExt cx="1376148" cy="936625"/>
          </a:xfrm>
        </p:grpSpPr>
        <p:sp>
          <p:nvSpPr>
            <p:cNvPr id="8" name="Freeform 8"/>
            <p:cNvSpPr/>
            <p:nvPr/>
          </p:nvSpPr>
          <p:spPr>
            <a:xfrm>
              <a:off x="37978" y="-38472"/>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9" name="TextBox 9"/>
            <p:cNvSpPr txBox="1"/>
            <p:nvPr/>
          </p:nvSpPr>
          <p:spPr>
            <a:xfrm>
              <a:off x="138323" y="-379647"/>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VÍ DỤ</a:t>
              </a:r>
            </a:p>
          </p:txBody>
        </p:sp>
      </p:grpSp>
      <p:sp>
        <p:nvSpPr>
          <p:cNvPr id="10" name="Freeform 10"/>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1" name="Group 11"/>
          <p:cNvGrpSpPr>
            <a:grpSpLocks noChangeAspect="1"/>
          </p:cNvGrpSpPr>
          <p:nvPr/>
        </p:nvGrpSpPr>
        <p:grpSpPr>
          <a:xfrm>
            <a:off x="2446604" y="3512055"/>
            <a:ext cx="4063073" cy="4062610"/>
            <a:chOff x="0" y="0"/>
            <a:chExt cx="6350013" cy="6349289"/>
          </a:xfrm>
        </p:grpSpPr>
        <p:sp>
          <p:nvSpPr>
            <p:cNvPr id="12" name="Freeform 12"/>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7"/>
              <a:stretch>
                <a:fillRect l="-38800" r="-38800"/>
              </a:stretch>
            </a:blipFill>
          </p:spPr>
        </p:sp>
      </p:grpSp>
      <p:grpSp>
        <p:nvGrpSpPr>
          <p:cNvPr id="13" name="Group 13"/>
          <p:cNvGrpSpPr>
            <a:grpSpLocks noChangeAspect="1"/>
          </p:cNvGrpSpPr>
          <p:nvPr/>
        </p:nvGrpSpPr>
        <p:grpSpPr>
          <a:xfrm>
            <a:off x="7671668" y="3512055"/>
            <a:ext cx="4063073" cy="4062610"/>
            <a:chOff x="0" y="0"/>
            <a:chExt cx="6350013" cy="6349289"/>
          </a:xfrm>
        </p:grpSpPr>
        <p:sp>
          <p:nvSpPr>
            <p:cNvPr id="14" name="Freeform 1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8"/>
              <a:stretch>
                <a:fillRect l="-11794" r="-11794"/>
              </a:stretch>
            </a:blipFill>
          </p:spPr>
        </p:sp>
      </p:grpSp>
      <p:sp>
        <p:nvSpPr>
          <p:cNvPr id="17" name="TextBox 17"/>
          <p:cNvSpPr txBox="1"/>
          <p:nvPr/>
        </p:nvSpPr>
        <p:spPr>
          <a:xfrm>
            <a:off x="2836716" y="7955665"/>
            <a:ext cx="3282850" cy="1483951"/>
          </a:xfrm>
          <a:prstGeom prst="rect">
            <a:avLst/>
          </a:prstGeom>
        </p:spPr>
        <p:txBody>
          <a:bodyPr lIns="0" tIns="0" rIns="0" bIns="0" rtlCol="0" anchor="t">
            <a:spAutoFit/>
          </a:bodyPr>
          <a:lstStyle/>
          <a:p>
            <a:pPr algn="just">
              <a:lnSpc>
                <a:spcPts val="5879"/>
              </a:lnSpc>
            </a:pPr>
            <a:r>
              <a:rPr lang="en-US" sz="4199">
                <a:solidFill>
                  <a:srgbClr val="50128D"/>
                </a:solidFill>
                <a:latin typeface="#9Slide05 Aphrodite Pro"/>
              </a:rPr>
              <a:t>Dế Mèn </a:t>
            </a:r>
          </a:p>
          <a:p>
            <a:pPr algn="just">
              <a:lnSpc>
                <a:spcPts val="5879"/>
              </a:lnSpc>
              <a:spcBef>
                <a:spcPct val="0"/>
              </a:spcBef>
            </a:pPr>
            <a:r>
              <a:rPr lang="en-US" sz="4199">
                <a:solidFill>
                  <a:srgbClr val="50128D"/>
                </a:solidFill>
                <a:latin typeface="#9Slide05 Aphrodite Pro"/>
              </a:rPr>
              <a:t>phiêu lưu kí</a:t>
            </a:r>
          </a:p>
        </p:txBody>
      </p:sp>
      <p:sp>
        <p:nvSpPr>
          <p:cNvPr id="18" name="TextBox 18"/>
          <p:cNvSpPr txBox="1"/>
          <p:nvPr/>
        </p:nvSpPr>
        <p:spPr>
          <a:xfrm>
            <a:off x="7671668" y="8089355"/>
            <a:ext cx="6144633" cy="741023"/>
          </a:xfrm>
          <a:prstGeom prst="rect">
            <a:avLst/>
          </a:prstGeom>
        </p:spPr>
        <p:txBody>
          <a:bodyPr lIns="0" tIns="0" rIns="0" bIns="0" rtlCol="0" anchor="t">
            <a:spAutoFit/>
          </a:bodyPr>
          <a:lstStyle/>
          <a:p>
            <a:pPr algn="just">
              <a:lnSpc>
                <a:spcPts val="5879"/>
              </a:lnSpc>
              <a:spcBef>
                <a:spcPct val="0"/>
              </a:spcBef>
            </a:pPr>
            <a:r>
              <a:rPr lang="en-US" sz="4199">
                <a:solidFill>
                  <a:srgbClr val="50128D"/>
                </a:solidFill>
                <a:latin typeface="#9Slide05 Aphrodite Pro"/>
              </a:rPr>
              <a:t>Cô bé bán diêm</a:t>
            </a:r>
          </a:p>
        </p:txBody>
      </p:sp>
      <p:sp>
        <p:nvSpPr>
          <p:cNvPr id="19" name="TextBox 19"/>
          <p:cNvSpPr txBox="1"/>
          <p:nvPr/>
        </p:nvSpPr>
        <p:spPr>
          <a:xfrm>
            <a:off x="13090059" y="8089355"/>
            <a:ext cx="6144633" cy="741023"/>
          </a:xfrm>
          <a:prstGeom prst="rect">
            <a:avLst/>
          </a:prstGeom>
        </p:spPr>
        <p:txBody>
          <a:bodyPr lIns="0" tIns="0" rIns="0" bIns="0" rtlCol="0" anchor="t">
            <a:spAutoFit/>
          </a:bodyPr>
          <a:lstStyle/>
          <a:p>
            <a:pPr algn="just">
              <a:lnSpc>
                <a:spcPts val="5879"/>
              </a:lnSpc>
              <a:spcBef>
                <a:spcPct val="0"/>
              </a:spcBef>
            </a:pPr>
            <a:r>
              <a:rPr lang="en-US" sz="4199">
                <a:solidFill>
                  <a:srgbClr val="50128D"/>
                </a:solidFill>
                <a:latin typeface="#9Slide05 Aphrodite Pro"/>
              </a:rPr>
              <a:t>Tấm Cám</a:t>
            </a:r>
          </a:p>
        </p:txBody>
      </p:sp>
      <p:sp>
        <p:nvSpPr>
          <p:cNvPr id="20" name="TextBox 20"/>
          <p:cNvSpPr txBox="1"/>
          <p:nvPr/>
        </p:nvSpPr>
        <p:spPr>
          <a:xfrm>
            <a:off x="4941661" y="749108"/>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pic>
        <p:nvPicPr>
          <p:cNvPr id="1026" name="Picture 2" descr="Truyện Tấm Cám ở Nam Bộ">
            <a:extLst>
              <a:ext uri="{FF2B5EF4-FFF2-40B4-BE49-F238E27FC236}">
                <a16:creationId xmlns:a16="http://schemas.microsoft.com/office/drawing/2014/main" xmlns="" id="{551BFE5E-2C16-3A08-6ED6-A9227AAFDB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30200" y="3543300"/>
            <a:ext cx="3429000" cy="4025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07794" y="332233"/>
            <a:ext cx="18193530" cy="9733852"/>
          </a:xfrm>
          <a:custGeom>
            <a:avLst/>
            <a:gdLst/>
            <a:ahLst/>
            <a:cxnLst/>
            <a:rect l="l" t="t" r="r" b="b"/>
            <a:pathLst>
              <a:path w="18193530" h="9733852">
                <a:moveTo>
                  <a:pt x="0" y="0"/>
                </a:moveTo>
                <a:lnTo>
                  <a:pt x="18193530" y="0"/>
                </a:lnTo>
                <a:lnTo>
                  <a:pt x="18193530" y="9733852"/>
                </a:lnTo>
                <a:lnTo>
                  <a:pt x="0" y="97338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8603567" y="6828247"/>
            <a:ext cx="1080866" cy="1084811"/>
          </a:xfrm>
          <a:custGeom>
            <a:avLst/>
            <a:gdLst/>
            <a:ahLst/>
            <a:cxnLst/>
            <a:rect l="l" t="t" r="r" b="b"/>
            <a:pathLst>
              <a:path w="1080866" h="1084811">
                <a:moveTo>
                  <a:pt x="0" y="0"/>
                </a:moveTo>
                <a:lnTo>
                  <a:pt x="1080866" y="0"/>
                </a:lnTo>
                <a:lnTo>
                  <a:pt x="1080866" y="1084810"/>
                </a:lnTo>
                <a:lnTo>
                  <a:pt x="0" y="10848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3630157" y="6826049"/>
            <a:ext cx="1143000" cy="1084811"/>
          </a:xfrm>
          <a:custGeom>
            <a:avLst/>
            <a:gdLst/>
            <a:ahLst/>
            <a:cxnLst/>
            <a:rect l="l" t="t" r="r" b="b"/>
            <a:pathLst>
              <a:path w="1143000" h="1084811">
                <a:moveTo>
                  <a:pt x="0" y="0"/>
                </a:moveTo>
                <a:lnTo>
                  <a:pt x="1143000" y="0"/>
                </a:lnTo>
                <a:lnTo>
                  <a:pt x="1143000" y="1084811"/>
                </a:lnTo>
                <a:lnTo>
                  <a:pt x="0" y="10848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444498" y="1084359"/>
            <a:ext cx="1098795" cy="1084811"/>
          </a:xfrm>
          <a:custGeom>
            <a:avLst/>
            <a:gdLst/>
            <a:ahLst/>
            <a:cxnLst/>
            <a:rect l="l" t="t" r="r" b="b"/>
            <a:pathLst>
              <a:path w="1098795" h="1084811">
                <a:moveTo>
                  <a:pt x="0" y="0"/>
                </a:moveTo>
                <a:lnTo>
                  <a:pt x="1098795" y="0"/>
                </a:lnTo>
                <a:lnTo>
                  <a:pt x="1098795" y="1084810"/>
                </a:lnTo>
                <a:lnTo>
                  <a:pt x="0" y="10848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8712531" y="4055410"/>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11">
              <a:extLst>
                <a:ext uri="{96DAC541-7B7A-43D3-8B79-37D633B846F1}">
                  <asvg:svgBlip xmlns:asvg="http://schemas.microsoft.com/office/drawing/2016/SVG/main" xmlns="" r:embed="rId12"/>
                </a:ext>
              </a:extLst>
            </a:blip>
            <a:stretch>
              <a:fillRect b="-27339"/>
            </a:stretch>
          </a:blipFill>
        </p:spPr>
      </p:sp>
      <p:sp>
        <p:nvSpPr>
          <p:cNvPr id="8" name="Freeform 8"/>
          <p:cNvSpPr/>
          <p:nvPr/>
        </p:nvSpPr>
        <p:spPr>
          <a:xfrm>
            <a:off x="13531339" y="3965328"/>
            <a:ext cx="1340637" cy="1133447"/>
          </a:xfrm>
          <a:custGeom>
            <a:avLst/>
            <a:gdLst/>
            <a:ahLst/>
            <a:cxnLst/>
            <a:rect l="l" t="t" r="r" b="b"/>
            <a:pathLst>
              <a:path w="1340637" h="1133447">
                <a:moveTo>
                  <a:pt x="0" y="0"/>
                </a:moveTo>
                <a:lnTo>
                  <a:pt x="1340636" y="0"/>
                </a:lnTo>
                <a:lnTo>
                  <a:pt x="1340636" y="1133448"/>
                </a:lnTo>
                <a:lnTo>
                  <a:pt x="0" y="11334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9" name="Group 9"/>
          <p:cNvGrpSpPr/>
          <p:nvPr/>
        </p:nvGrpSpPr>
        <p:grpSpPr>
          <a:xfrm>
            <a:off x="2543293" y="5355951"/>
            <a:ext cx="3086100" cy="1212923"/>
            <a:chOff x="0" y="0"/>
            <a:chExt cx="812800" cy="319453"/>
          </a:xfrm>
        </p:grpSpPr>
        <p:sp>
          <p:nvSpPr>
            <p:cNvPr id="10" name="Freeform 10"/>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5964378" y="1667834"/>
            <a:ext cx="6359243" cy="1697355"/>
          </a:xfrm>
          <a:prstGeom prst="rect">
            <a:avLst/>
          </a:prstGeom>
        </p:spPr>
        <p:txBody>
          <a:bodyPr lIns="0" tIns="0" rIns="0" bIns="0" rtlCol="0" anchor="t">
            <a:spAutoFit/>
          </a:bodyPr>
          <a:lstStyle/>
          <a:p>
            <a:pPr algn="ctr">
              <a:lnSpc>
                <a:spcPts val="6660"/>
              </a:lnSpc>
            </a:pPr>
            <a:r>
              <a:rPr lang="en-US" sz="6000" spc="198">
                <a:solidFill>
                  <a:srgbClr val="583B8A"/>
                </a:solidFill>
                <a:latin typeface="Wedges"/>
              </a:rPr>
              <a:t>Project overview</a:t>
            </a:r>
          </a:p>
        </p:txBody>
      </p:sp>
      <p:sp>
        <p:nvSpPr>
          <p:cNvPr id="13" name="TextBox 13"/>
          <p:cNvSpPr txBox="1"/>
          <p:nvPr/>
        </p:nvSpPr>
        <p:spPr>
          <a:xfrm>
            <a:off x="2761996"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14" name="Group 14"/>
          <p:cNvGrpSpPr/>
          <p:nvPr/>
        </p:nvGrpSpPr>
        <p:grpSpPr>
          <a:xfrm>
            <a:off x="2543293" y="8045377"/>
            <a:ext cx="3086100" cy="1212923"/>
            <a:chOff x="0" y="0"/>
            <a:chExt cx="812800" cy="319453"/>
          </a:xfrm>
        </p:grpSpPr>
        <p:sp>
          <p:nvSpPr>
            <p:cNvPr id="15" name="Freeform 15"/>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761996"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18" name="Group 18"/>
          <p:cNvGrpSpPr/>
          <p:nvPr/>
        </p:nvGrpSpPr>
        <p:grpSpPr>
          <a:xfrm>
            <a:off x="7600950" y="8045377"/>
            <a:ext cx="3086100" cy="1212923"/>
            <a:chOff x="0" y="0"/>
            <a:chExt cx="812800" cy="319453"/>
          </a:xfrm>
        </p:grpSpPr>
        <p:sp>
          <p:nvSpPr>
            <p:cNvPr id="19" name="Freeform 19"/>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819653"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22" name="Group 22"/>
          <p:cNvGrpSpPr/>
          <p:nvPr/>
        </p:nvGrpSpPr>
        <p:grpSpPr>
          <a:xfrm>
            <a:off x="12658607" y="8045377"/>
            <a:ext cx="3086100" cy="1212923"/>
            <a:chOff x="0" y="0"/>
            <a:chExt cx="812800" cy="319453"/>
          </a:xfrm>
        </p:grpSpPr>
        <p:sp>
          <p:nvSpPr>
            <p:cNvPr id="23" name="Freeform 23"/>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877310"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26" name="Group 26"/>
          <p:cNvGrpSpPr/>
          <p:nvPr/>
        </p:nvGrpSpPr>
        <p:grpSpPr>
          <a:xfrm>
            <a:off x="7600950" y="5355951"/>
            <a:ext cx="3086100" cy="1212923"/>
            <a:chOff x="0" y="0"/>
            <a:chExt cx="812800" cy="319453"/>
          </a:xfrm>
        </p:grpSpPr>
        <p:sp>
          <p:nvSpPr>
            <p:cNvPr id="27" name="Freeform 27"/>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7819653"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30" name="Group 30"/>
          <p:cNvGrpSpPr/>
          <p:nvPr/>
        </p:nvGrpSpPr>
        <p:grpSpPr>
          <a:xfrm>
            <a:off x="12658607" y="5355951"/>
            <a:ext cx="3086100" cy="1212923"/>
            <a:chOff x="0" y="0"/>
            <a:chExt cx="812800" cy="319453"/>
          </a:xfrm>
        </p:grpSpPr>
        <p:sp>
          <p:nvSpPr>
            <p:cNvPr id="31" name="Freeform 31"/>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2877310"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sp>
        <p:nvSpPr>
          <p:cNvPr id="34" name="Freeform 34"/>
          <p:cNvSpPr/>
          <p:nvPr/>
        </p:nvSpPr>
        <p:spPr>
          <a:xfrm>
            <a:off x="17588865" y="1140017"/>
            <a:ext cx="793743" cy="8118283"/>
          </a:xfrm>
          <a:custGeom>
            <a:avLst/>
            <a:gdLst/>
            <a:ahLst/>
            <a:cxnLst/>
            <a:rect l="l" t="t" r="r" b="b"/>
            <a:pathLst>
              <a:path w="793743" h="8118283">
                <a:moveTo>
                  <a:pt x="0" y="0"/>
                </a:moveTo>
                <a:lnTo>
                  <a:pt x="793743" y="0"/>
                </a:lnTo>
                <a:lnTo>
                  <a:pt x="793743" y="8118283"/>
                </a:lnTo>
                <a:lnTo>
                  <a:pt x="0" y="811828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5" name="Freeform 35"/>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6" name="Group 36"/>
          <p:cNvGrpSpPr/>
          <p:nvPr/>
        </p:nvGrpSpPr>
        <p:grpSpPr>
          <a:xfrm>
            <a:off x="3883652" y="786724"/>
            <a:ext cx="9521870" cy="1212923"/>
            <a:chOff x="0" y="0"/>
            <a:chExt cx="2507818" cy="319453"/>
          </a:xfrm>
        </p:grpSpPr>
        <p:sp>
          <p:nvSpPr>
            <p:cNvPr id="37" name="Freeform 37"/>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6531468" y="952501"/>
            <a:ext cx="5225064" cy="3556247"/>
            <a:chOff x="0" y="-355928"/>
            <a:chExt cx="1376148" cy="936625"/>
          </a:xfrm>
        </p:grpSpPr>
        <p:sp>
          <p:nvSpPr>
            <p:cNvPr id="40" name="Freeform 40"/>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41" name="TextBox 41"/>
            <p:cNvSpPr txBox="1"/>
            <p:nvPr/>
          </p:nvSpPr>
          <p:spPr>
            <a:xfrm>
              <a:off x="45862" y="-35592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Ý NGHĨA</a:t>
              </a:r>
            </a:p>
          </p:txBody>
        </p:sp>
      </p:grpSp>
      <p:sp>
        <p:nvSpPr>
          <p:cNvPr id="42" name="Freeform 42"/>
          <p:cNvSpPr/>
          <p:nvPr/>
        </p:nvSpPr>
        <p:spPr>
          <a:xfrm>
            <a:off x="5629393" y="2169169"/>
            <a:ext cx="1340637" cy="1133447"/>
          </a:xfrm>
          <a:custGeom>
            <a:avLst/>
            <a:gdLst/>
            <a:ahLst/>
            <a:cxnLst/>
            <a:rect l="l" t="t" r="r" b="b"/>
            <a:pathLst>
              <a:path w="1340637" h="1133447">
                <a:moveTo>
                  <a:pt x="0" y="0"/>
                </a:moveTo>
                <a:lnTo>
                  <a:pt x="1340637" y="0"/>
                </a:lnTo>
                <a:lnTo>
                  <a:pt x="1340637" y="1133447"/>
                </a:lnTo>
                <a:lnTo>
                  <a:pt x="0" y="113344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43" name="Group 43"/>
          <p:cNvGrpSpPr/>
          <p:nvPr/>
        </p:nvGrpSpPr>
        <p:grpSpPr>
          <a:xfrm>
            <a:off x="7175845" y="3471153"/>
            <a:ext cx="10132522" cy="5787147"/>
            <a:chOff x="0" y="0"/>
            <a:chExt cx="2668648" cy="1524187"/>
          </a:xfrm>
        </p:grpSpPr>
        <p:sp>
          <p:nvSpPr>
            <p:cNvPr id="44" name="Freeform 44"/>
            <p:cNvSpPr/>
            <p:nvPr/>
          </p:nvSpPr>
          <p:spPr>
            <a:xfrm>
              <a:off x="0" y="0"/>
              <a:ext cx="2668648" cy="1524187"/>
            </a:xfrm>
            <a:custGeom>
              <a:avLst/>
              <a:gdLst/>
              <a:ahLst/>
              <a:cxnLst/>
              <a:rect l="l" t="t" r="r" b="b"/>
              <a:pathLst>
                <a:path w="2668648" h="1524187">
                  <a:moveTo>
                    <a:pt x="15281" y="0"/>
                  </a:moveTo>
                  <a:lnTo>
                    <a:pt x="2653367" y="0"/>
                  </a:lnTo>
                  <a:cubicBezTo>
                    <a:pt x="2661806" y="0"/>
                    <a:pt x="2668648" y="6842"/>
                    <a:pt x="2668648" y="15281"/>
                  </a:cubicBezTo>
                  <a:lnTo>
                    <a:pt x="2668648" y="1508906"/>
                  </a:lnTo>
                  <a:cubicBezTo>
                    <a:pt x="2668648" y="1512959"/>
                    <a:pt x="2667038" y="1516845"/>
                    <a:pt x="2664172" y="1519711"/>
                  </a:cubicBezTo>
                  <a:cubicBezTo>
                    <a:pt x="2661306" y="1522577"/>
                    <a:pt x="2657419" y="1524187"/>
                    <a:pt x="2653367" y="1524187"/>
                  </a:cubicBezTo>
                  <a:lnTo>
                    <a:pt x="15281" y="1524187"/>
                  </a:lnTo>
                  <a:cubicBezTo>
                    <a:pt x="11228" y="1524187"/>
                    <a:pt x="7342" y="1522577"/>
                    <a:pt x="4476" y="1519711"/>
                  </a:cubicBezTo>
                  <a:cubicBezTo>
                    <a:pt x="1610" y="1516845"/>
                    <a:pt x="0" y="1512959"/>
                    <a:pt x="0" y="1508906"/>
                  </a:cubicBezTo>
                  <a:lnTo>
                    <a:pt x="0" y="15281"/>
                  </a:lnTo>
                  <a:cubicBezTo>
                    <a:pt x="0" y="11228"/>
                    <a:pt x="1610" y="7342"/>
                    <a:pt x="4476" y="4476"/>
                  </a:cubicBezTo>
                  <a:cubicBezTo>
                    <a:pt x="7342" y="1610"/>
                    <a:pt x="11228" y="0"/>
                    <a:pt x="15281" y="0"/>
                  </a:cubicBezTo>
                  <a:close/>
                </a:path>
              </a:pathLst>
            </a:custGeom>
            <a:solidFill>
              <a:srgbClr val="583B8A">
                <a:alpha val="84706"/>
              </a:srgbClr>
            </a:solidFill>
          </p:spPr>
        </p:sp>
        <p:sp>
          <p:nvSpPr>
            <p:cNvPr id="45" name="TextBox 45"/>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46" name="Freeform 46"/>
          <p:cNvSpPr/>
          <p:nvPr/>
        </p:nvSpPr>
        <p:spPr>
          <a:xfrm>
            <a:off x="1442620" y="4055410"/>
            <a:ext cx="5950924" cy="5415340"/>
          </a:xfrm>
          <a:custGeom>
            <a:avLst/>
            <a:gdLst/>
            <a:ahLst/>
            <a:cxnLst/>
            <a:rect l="l" t="t" r="r" b="b"/>
            <a:pathLst>
              <a:path w="5950924" h="5415340">
                <a:moveTo>
                  <a:pt x="0" y="0"/>
                </a:moveTo>
                <a:lnTo>
                  <a:pt x="5950924" y="0"/>
                </a:lnTo>
                <a:lnTo>
                  <a:pt x="5950924" y="5415341"/>
                </a:lnTo>
                <a:lnTo>
                  <a:pt x="0" y="541534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7" name="TextBox 47"/>
          <p:cNvSpPr txBox="1"/>
          <p:nvPr/>
        </p:nvSpPr>
        <p:spPr>
          <a:xfrm>
            <a:off x="7175845" y="3872583"/>
            <a:ext cx="9642662" cy="4908087"/>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FFFFFF"/>
                </a:solidFill>
                <a:latin typeface="Roboto Condensed"/>
              </a:rPr>
              <a:t>Nhờ</a:t>
            </a:r>
            <a:r>
              <a:rPr lang="en-US" sz="3999" dirty="0">
                <a:solidFill>
                  <a:srgbClr val="FFFFFF"/>
                </a:solidFill>
                <a:latin typeface="Roboto Condensed"/>
              </a:rPr>
              <a:t> </a:t>
            </a:r>
            <a:r>
              <a:rPr lang="en-US" sz="3999" dirty="0" err="1">
                <a:solidFill>
                  <a:srgbClr val="FFFFFF"/>
                </a:solidFill>
                <a:latin typeface="Roboto Condensed"/>
              </a:rPr>
              <a:t>có</a:t>
            </a:r>
            <a:r>
              <a:rPr lang="en-US" sz="3999" dirty="0">
                <a:solidFill>
                  <a:srgbClr val="FFFFFF"/>
                </a:solidFill>
                <a:latin typeface="Roboto Condensed"/>
              </a:rPr>
              <a:t> </a:t>
            </a:r>
            <a:r>
              <a:rPr lang="en-US" sz="3999" dirty="0" err="1">
                <a:solidFill>
                  <a:srgbClr val="FFFFFF"/>
                </a:solidFill>
                <a:latin typeface="Roboto Condensed"/>
              </a:rPr>
              <a:t>tưởng</a:t>
            </a:r>
            <a:r>
              <a:rPr lang="en-US" sz="3999" dirty="0">
                <a:solidFill>
                  <a:srgbClr val="FFFFFF"/>
                </a:solidFill>
                <a:latin typeface="Roboto Condensed"/>
              </a:rPr>
              <a:t> </a:t>
            </a:r>
            <a:r>
              <a:rPr lang="en-US" sz="3999" dirty="0" err="1">
                <a:solidFill>
                  <a:srgbClr val="FFFFFF"/>
                </a:solidFill>
                <a:latin typeface="Roboto Condensed"/>
              </a:rPr>
              <a:t>tượng</a:t>
            </a:r>
            <a:r>
              <a:rPr lang="en-US" sz="3999" dirty="0">
                <a:solidFill>
                  <a:srgbClr val="FFFFFF"/>
                </a:solidFill>
                <a:latin typeface="Roboto Condensed"/>
              </a:rPr>
              <a:t>, </a:t>
            </a:r>
            <a:r>
              <a:rPr lang="en-US" sz="3999" dirty="0" err="1">
                <a:solidFill>
                  <a:srgbClr val="FFFFFF"/>
                </a:solidFill>
                <a:latin typeface="Roboto Condensed"/>
              </a:rPr>
              <a:t>tất</a:t>
            </a:r>
            <a:r>
              <a:rPr lang="en-US" sz="3999" dirty="0">
                <a:solidFill>
                  <a:srgbClr val="FFFFFF"/>
                </a:solidFill>
                <a:latin typeface="Roboto Condensed"/>
              </a:rPr>
              <a:t> </a:t>
            </a:r>
            <a:r>
              <a:rPr lang="en-US" sz="3999" dirty="0" err="1">
                <a:solidFill>
                  <a:srgbClr val="FFFFFF"/>
                </a:solidFill>
                <a:latin typeface="Roboto Condensed"/>
              </a:rPr>
              <a:t>cả</a:t>
            </a:r>
            <a:r>
              <a:rPr lang="en-US" sz="3999" dirty="0">
                <a:solidFill>
                  <a:srgbClr val="FFFFFF"/>
                </a:solidFill>
                <a:latin typeface="Roboto Condensed"/>
              </a:rPr>
              <a:t> </a:t>
            </a:r>
            <a:r>
              <a:rPr lang="en-US" sz="3999" dirty="0" err="1">
                <a:solidFill>
                  <a:srgbClr val="FFFFFF"/>
                </a:solidFill>
                <a:latin typeface="Roboto Condensed"/>
              </a:rPr>
              <a:t>những</a:t>
            </a:r>
            <a:r>
              <a:rPr lang="en-US" sz="3999" dirty="0">
                <a:solidFill>
                  <a:srgbClr val="FFFFFF"/>
                </a:solidFill>
                <a:latin typeface="Roboto Condensed"/>
              </a:rPr>
              <a:t> </a:t>
            </a:r>
            <a:r>
              <a:rPr lang="en-US" sz="3999" dirty="0" err="1">
                <a:solidFill>
                  <a:srgbClr val="FFFFFF"/>
                </a:solidFill>
                <a:latin typeface="Roboto Condensed"/>
              </a:rPr>
              <a:t>hình</a:t>
            </a:r>
            <a:r>
              <a:rPr lang="en-US" sz="3999" dirty="0">
                <a:solidFill>
                  <a:srgbClr val="FFFFFF"/>
                </a:solidFill>
                <a:latin typeface="Roboto Condensed"/>
              </a:rPr>
              <a:t> </a:t>
            </a:r>
            <a:r>
              <a:rPr lang="en-US" sz="3999" dirty="0" err="1">
                <a:solidFill>
                  <a:srgbClr val="FFFFFF"/>
                </a:solidFill>
                <a:latin typeface="Roboto Condensed"/>
              </a:rPr>
              <a:t>ảnh</a:t>
            </a:r>
            <a:r>
              <a:rPr lang="en-US" sz="3999" dirty="0">
                <a:solidFill>
                  <a:srgbClr val="FFFFFF"/>
                </a:solidFill>
                <a:latin typeface="Roboto Condensed"/>
              </a:rPr>
              <a:t>, </a:t>
            </a:r>
            <a:r>
              <a:rPr lang="en-US" sz="3999" dirty="0" err="1">
                <a:solidFill>
                  <a:srgbClr val="FFFFFF"/>
                </a:solidFill>
                <a:latin typeface="Roboto Condensed"/>
              </a:rPr>
              <a:t>màu</a:t>
            </a:r>
            <a:r>
              <a:rPr lang="en-US" sz="3999" dirty="0">
                <a:solidFill>
                  <a:srgbClr val="FFFFFF"/>
                </a:solidFill>
                <a:latin typeface="Roboto Condensed"/>
              </a:rPr>
              <a:t> </a:t>
            </a:r>
            <a:r>
              <a:rPr lang="en-US" sz="3999" dirty="0" err="1">
                <a:solidFill>
                  <a:srgbClr val="FFFFFF"/>
                </a:solidFill>
                <a:latin typeface="Roboto Condensed"/>
              </a:rPr>
              <a:t>sắc</a:t>
            </a:r>
            <a:r>
              <a:rPr lang="en-US" sz="3999" dirty="0">
                <a:solidFill>
                  <a:srgbClr val="FFFFFF"/>
                </a:solidFill>
                <a:latin typeface="Roboto Condensed"/>
              </a:rPr>
              <a:t>, </a:t>
            </a:r>
            <a:r>
              <a:rPr lang="en-US" sz="3999" dirty="0" err="1">
                <a:solidFill>
                  <a:srgbClr val="FFFFFF"/>
                </a:solidFill>
                <a:latin typeface="Roboto Condensed"/>
              </a:rPr>
              <a:t>âm</a:t>
            </a:r>
            <a:r>
              <a:rPr lang="en-US" sz="3999" dirty="0">
                <a:solidFill>
                  <a:srgbClr val="FFFFFF"/>
                </a:solidFill>
                <a:latin typeface="Roboto Condensed"/>
              </a:rPr>
              <a:t> </a:t>
            </a:r>
            <a:r>
              <a:rPr lang="en-US" sz="3999" dirty="0" err="1">
                <a:solidFill>
                  <a:srgbClr val="FFFFFF"/>
                </a:solidFill>
                <a:latin typeface="Roboto Condensed"/>
              </a:rPr>
              <a:t>thanh</a:t>
            </a:r>
            <a:r>
              <a:rPr lang="en-US" sz="3999" dirty="0">
                <a:solidFill>
                  <a:srgbClr val="FFFFFF"/>
                </a:solidFill>
                <a:latin typeface="Roboto Condensed"/>
              </a:rPr>
              <a:t>, </a:t>
            </a:r>
            <a:r>
              <a:rPr lang="en-US" sz="3999" dirty="0" err="1">
                <a:solidFill>
                  <a:srgbClr val="FFFFFF"/>
                </a:solidFill>
                <a:latin typeface="Roboto Condensed"/>
              </a:rPr>
              <a:t>hình</a:t>
            </a:r>
            <a:r>
              <a:rPr lang="en-US" sz="3999" dirty="0">
                <a:solidFill>
                  <a:srgbClr val="FFFFFF"/>
                </a:solidFill>
                <a:latin typeface="Roboto Condensed"/>
              </a:rPr>
              <a:t> </a:t>
            </a:r>
            <a:r>
              <a:rPr lang="en-US" sz="3999" dirty="0" err="1">
                <a:solidFill>
                  <a:srgbClr val="FFFFFF"/>
                </a:solidFill>
                <a:latin typeface="Roboto Condensed"/>
              </a:rPr>
              <a:t>khối</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một</a:t>
            </a:r>
            <a:r>
              <a:rPr lang="en-US" sz="3999" dirty="0">
                <a:solidFill>
                  <a:srgbClr val="FFFFFF"/>
                </a:solidFill>
                <a:latin typeface="Roboto Condensed"/>
              </a:rPr>
              <a:t> </a:t>
            </a:r>
            <a:r>
              <a:rPr lang="en-US" sz="3999" dirty="0" err="1">
                <a:solidFill>
                  <a:srgbClr val="FFFFFF"/>
                </a:solidFill>
                <a:latin typeface="Roboto Condensed"/>
              </a:rPr>
              <a:t>sự</a:t>
            </a:r>
            <a:r>
              <a:rPr lang="en-US" sz="3999" dirty="0">
                <a:solidFill>
                  <a:srgbClr val="FFFFFF"/>
                </a:solidFill>
                <a:latin typeface="Roboto Condensed"/>
              </a:rPr>
              <a:t> </a:t>
            </a:r>
            <a:r>
              <a:rPr lang="en-US" sz="3999" dirty="0" err="1">
                <a:solidFill>
                  <a:srgbClr val="FFFFFF"/>
                </a:solidFill>
                <a:latin typeface="Roboto Condensed"/>
              </a:rPr>
              <a:t>vật</a:t>
            </a:r>
            <a:r>
              <a:rPr lang="en-US" sz="3999" dirty="0">
                <a:solidFill>
                  <a:srgbClr val="FFFFFF"/>
                </a:solidFill>
                <a:latin typeface="Roboto Condensed"/>
              </a:rPr>
              <a:t>, con </a:t>
            </a:r>
            <a:r>
              <a:rPr lang="en-US" sz="3999" dirty="0" err="1">
                <a:solidFill>
                  <a:srgbClr val="FFFFFF"/>
                </a:solidFill>
                <a:latin typeface="Roboto Condensed"/>
              </a:rPr>
              <a:t>người</a:t>
            </a:r>
            <a:r>
              <a:rPr lang="en-US" sz="3999" dirty="0">
                <a:solidFill>
                  <a:srgbClr val="FFFFFF"/>
                </a:solidFill>
                <a:latin typeface="Roboto Condensed"/>
              </a:rPr>
              <a:t>, </a:t>
            </a:r>
            <a:r>
              <a:rPr lang="en-US" sz="3999" dirty="0" err="1">
                <a:solidFill>
                  <a:srgbClr val="FFFFFF"/>
                </a:solidFill>
                <a:latin typeface="Roboto Condensed"/>
              </a:rPr>
              <a:t>cảnh</a:t>
            </a:r>
            <a:r>
              <a:rPr lang="en-US" sz="3999" dirty="0">
                <a:solidFill>
                  <a:srgbClr val="FFFFFF"/>
                </a:solidFill>
                <a:latin typeface="Roboto Condensed"/>
              </a:rPr>
              <a:t> </a:t>
            </a:r>
            <a:r>
              <a:rPr lang="en-US" sz="3999" dirty="0" err="1">
                <a:solidFill>
                  <a:srgbClr val="FFFFFF"/>
                </a:solidFill>
                <a:latin typeface="Roboto Condensed"/>
              </a:rPr>
              <a:t>sắc</a:t>
            </a:r>
            <a:r>
              <a:rPr lang="en-US" sz="3999" dirty="0">
                <a:solidFill>
                  <a:srgbClr val="FFFFFF"/>
                </a:solidFill>
                <a:latin typeface="Roboto Condensed"/>
              </a:rPr>
              <a:t>, … </a:t>
            </a:r>
            <a:r>
              <a:rPr lang="en-US" sz="3999" dirty="0" err="1">
                <a:solidFill>
                  <a:srgbClr val="FFFFFF"/>
                </a:solidFill>
                <a:latin typeface="Roboto Condensed"/>
              </a:rPr>
              <a:t>được</a:t>
            </a:r>
            <a:r>
              <a:rPr lang="en-US" sz="3999" dirty="0">
                <a:solidFill>
                  <a:srgbClr val="FFFFFF"/>
                </a:solidFill>
                <a:latin typeface="Roboto Condensed"/>
              </a:rPr>
              <a:t> </a:t>
            </a:r>
            <a:r>
              <a:rPr lang="en-US" sz="3999" dirty="0" err="1">
                <a:solidFill>
                  <a:srgbClr val="FFFFFF"/>
                </a:solidFill>
                <a:latin typeface="Roboto Condensed"/>
              </a:rPr>
              <a:t>tác</a:t>
            </a:r>
            <a:r>
              <a:rPr lang="en-US" sz="3999" dirty="0">
                <a:solidFill>
                  <a:srgbClr val="FFFFFF"/>
                </a:solidFill>
                <a:latin typeface="Roboto Condensed"/>
              </a:rPr>
              <a:t> </a:t>
            </a:r>
            <a:r>
              <a:rPr lang="en-US" sz="3999" dirty="0" err="1">
                <a:solidFill>
                  <a:srgbClr val="FFFFFF"/>
                </a:solidFill>
                <a:latin typeface="Roboto Condensed"/>
              </a:rPr>
              <a:t>giả</a:t>
            </a:r>
            <a:r>
              <a:rPr lang="en-US" sz="3999" dirty="0">
                <a:solidFill>
                  <a:srgbClr val="FFFFFF"/>
                </a:solidFill>
                <a:latin typeface="Roboto Condensed"/>
              </a:rPr>
              <a:t> </a:t>
            </a:r>
            <a:r>
              <a:rPr lang="en-US" sz="3999" dirty="0" err="1">
                <a:solidFill>
                  <a:srgbClr val="FFFFFF"/>
                </a:solidFill>
                <a:latin typeface="Roboto Condensed"/>
              </a:rPr>
              <a:t>miêu</a:t>
            </a:r>
            <a:r>
              <a:rPr lang="en-US" sz="3999" dirty="0">
                <a:solidFill>
                  <a:srgbClr val="FFFFFF"/>
                </a:solidFill>
                <a:latin typeface="Roboto Condensed"/>
              </a:rPr>
              <a:t> </a:t>
            </a:r>
            <a:r>
              <a:rPr lang="en-US" sz="3999" dirty="0" err="1">
                <a:solidFill>
                  <a:srgbClr val="FFFFFF"/>
                </a:solidFill>
                <a:latin typeface="Roboto Condensed"/>
              </a:rPr>
              <a:t>tả</a:t>
            </a:r>
            <a:r>
              <a:rPr lang="en-US" sz="3999" dirty="0">
                <a:solidFill>
                  <a:srgbClr val="FFFFFF"/>
                </a:solidFill>
                <a:latin typeface="Roboto Condensed"/>
              </a:rPr>
              <a:t> </a:t>
            </a:r>
            <a:r>
              <a:rPr lang="en-US" sz="3999" dirty="0" err="1">
                <a:solidFill>
                  <a:srgbClr val="FFFFFF"/>
                </a:solidFill>
                <a:latin typeface="Roboto Condensed"/>
              </a:rPr>
              <a:t>trong</a:t>
            </a:r>
            <a:r>
              <a:rPr lang="en-US" sz="3999" dirty="0">
                <a:solidFill>
                  <a:srgbClr val="FFFFFF"/>
                </a:solidFill>
                <a:latin typeface="Roboto Condensed"/>
              </a:rPr>
              <a:t> </a:t>
            </a:r>
            <a:r>
              <a:rPr lang="en-US" sz="3999" dirty="0" err="1">
                <a:solidFill>
                  <a:srgbClr val="FFFFFF"/>
                </a:solidFill>
                <a:latin typeface="Roboto Condensed"/>
              </a:rPr>
              <a:t>tác</a:t>
            </a:r>
            <a:r>
              <a:rPr lang="en-US" sz="3999" dirty="0">
                <a:solidFill>
                  <a:srgbClr val="FFFFFF"/>
                </a:solidFill>
                <a:latin typeface="Roboto Condensed"/>
              </a:rPr>
              <a:t> </a:t>
            </a:r>
            <a:r>
              <a:rPr lang="en-US" sz="3999" dirty="0" err="1">
                <a:solidFill>
                  <a:srgbClr val="FFFFFF"/>
                </a:solidFill>
                <a:latin typeface="Roboto Condensed"/>
              </a:rPr>
              <a:t>phẩm</a:t>
            </a:r>
            <a:r>
              <a:rPr lang="en-US" sz="3999" dirty="0">
                <a:solidFill>
                  <a:srgbClr val="FFFFFF"/>
                </a:solidFill>
                <a:latin typeface="Roboto Condensed"/>
              </a:rPr>
              <a:t> </a:t>
            </a:r>
            <a:r>
              <a:rPr lang="en-US" sz="3999" dirty="0" err="1">
                <a:solidFill>
                  <a:srgbClr val="FFFFFF"/>
                </a:solidFill>
                <a:latin typeface="Roboto Condensed"/>
              </a:rPr>
              <a:t>đều</a:t>
            </a:r>
            <a:r>
              <a:rPr lang="en-US" sz="3999" dirty="0">
                <a:solidFill>
                  <a:srgbClr val="FFFFFF"/>
                </a:solidFill>
                <a:latin typeface="Roboto Condensed"/>
              </a:rPr>
              <a:t> </a:t>
            </a:r>
            <a:r>
              <a:rPr lang="en-US" sz="3999" dirty="0" err="1">
                <a:solidFill>
                  <a:srgbClr val="FFFFFF"/>
                </a:solidFill>
                <a:latin typeface="Roboto Condensed"/>
              </a:rPr>
              <a:t>có</a:t>
            </a:r>
            <a:r>
              <a:rPr lang="en-US" sz="3999" dirty="0">
                <a:solidFill>
                  <a:srgbClr val="FFFFFF"/>
                </a:solidFill>
                <a:latin typeface="Roboto Condensed"/>
              </a:rPr>
              <a:t> </a:t>
            </a:r>
            <a:r>
              <a:rPr lang="en-US" sz="3999" dirty="0" err="1">
                <a:solidFill>
                  <a:srgbClr val="FFFFFF"/>
                </a:solidFill>
                <a:latin typeface="Roboto Condensed"/>
              </a:rPr>
              <a:t>thể</a:t>
            </a:r>
            <a:r>
              <a:rPr lang="en-US" sz="3999" dirty="0">
                <a:solidFill>
                  <a:srgbClr val="FFFFFF"/>
                </a:solidFill>
                <a:latin typeface="Roboto Condensed"/>
              </a:rPr>
              <a:t> </a:t>
            </a:r>
            <a:r>
              <a:rPr lang="en-US" sz="3999" dirty="0" err="1">
                <a:solidFill>
                  <a:srgbClr val="FFFFFF"/>
                </a:solidFill>
                <a:latin typeface="Roboto Condensed"/>
              </a:rPr>
              <a:t>hiện</a:t>
            </a:r>
            <a:r>
              <a:rPr lang="en-US" sz="3999" dirty="0">
                <a:solidFill>
                  <a:srgbClr val="FFFFFF"/>
                </a:solidFill>
                <a:latin typeface="Roboto Condensed"/>
              </a:rPr>
              <a:t> </a:t>
            </a:r>
            <a:r>
              <a:rPr lang="en-US" sz="3999" dirty="0" err="1">
                <a:solidFill>
                  <a:srgbClr val="FFFFFF"/>
                </a:solidFill>
                <a:latin typeface="Roboto Condensed"/>
              </a:rPr>
              <a:t>lên</a:t>
            </a:r>
            <a:r>
              <a:rPr lang="en-US" sz="3999" dirty="0">
                <a:solidFill>
                  <a:srgbClr val="FFFFFF"/>
                </a:solidFill>
                <a:latin typeface="Roboto Condensed"/>
              </a:rPr>
              <a:t> </a:t>
            </a:r>
            <a:r>
              <a:rPr lang="en-US" sz="3999" dirty="0" err="1">
                <a:solidFill>
                  <a:srgbClr val="FFFFFF"/>
                </a:solidFill>
                <a:latin typeface="Roboto Condensed"/>
              </a:rPr>
              <a:t>trước</a:t>
            </a:r>
            <a:r>
              <a:rPr lang="en-US" sz="3999" dirty="0">
                <a:solidFill>
                  <a:srgbClr val="FFFFFF"/>
                </a:solidFill>
                <a:latin typeface="Roboto Condensed"/>
              </a:rPr>
              <a:t> </a:t>
            </a:r>
            <a:r>
              <a:rPr lang="en-US" sz="3999" dirty="0" err="1">
                <a:solidFill>
                  <a:srgbClr val="FFFFFF"/>
                </a:solidFill>
                <a:latin typeface="Roboto Condensed"/>
              </a:rPr>
              <a:t>mắt</a:t>
            </a:r>
            <a:r>
              <a:rPr lang="en-US" sz="3999" dirty="0">
                <a:solidFill>
                  <a:srgbClr val="FFFFFF"/>
                </a:solidFill>
                <a:latin typeface="Roboto Condensed"/>
              </a:rPr>
              <a:t> </a:t>
            </a:r>
            <a:r>
              <a:rPr lang="en-US" sz="3999" dirty="0" err="1">
                <a:solidFill>
                  <a:srgbClr val="FFFFFF"/>
                </a:solidFill>
                <a:latin typeface="Roboto Condensed"/>
              </a:rPr>
              <a:t>chúng</a:t>
            </a:r>
            <a:r>
              <a:rPr lang="en-US" sz="3999" dirty="0">
                <a:solidFill>
                  <a:srgbClr val="FFFFFF"/>
                </a:solidFill>
                <a:latin typeface="Roboto Condensed"/>
              </a:rPr>
              <a:t> ta </a:t>
            </a:r>
            <a:r>
              <a:rPr lang="en-US" sz="3999" dirty="0" err="1">
                <a:solidFill>
                  <a:srgbClr val="FFFFFF"/>
                </a:solidFill>
                <a:latin typeface="Roboto Condensed"/>
              </a:rPr>
              <a:t>như</a:t>
            </a:r>
            <a:r>
              <a:rPr lang="en-US" sz="3999" dirty="0">
                <a:solidFill>
                  <a:srgbClr val="FFFFFF"/>
                </a:solidFill>
                <a:latin typeface="Roboto Condensed"/>
              </a:rPr>
              <a:t> </a:t>
            </a:r>
            <a:r>
              <a:rPr lang="en-US" sz="3999" dirty="0" err="1">
                <a:solidFill>
                  <a:srgbClr val="FFFFFF"/>
                </a:solidFill>
                <a:latin typeface="Roboto Condensed"/>
              </a:rPr>
              <a:t>thật</a:t>
            </a:r>
            <a:r>
              <a:rPr lang="en-US" sz="3999" dirty="0">
                <a:solidFill>
                  <a:srgbClr val="FFFFFF"/>
                </a:solidFill>
                <a:latin typeface="Roboto Condensed"/>
              </a:rPr>
              <a:t>.</a:t>
            </a:r>
          </a:p>
          <a:p>
            <a:pPr marL="863599" lvl="1" indent="-431800" algn="just">
              <a:lnSpc>
                <a:spcPts val="5599"/>
              </a:lnSpc>
              <a:buFont typeface="Arial"/>
              <a:buChar char="•"/>
            </a:pPr>
            <a:r>
              <a:rPr lang="en-US" sz="3999" dirty="0" err="1">
                <a:solidFill>
                  <a:srgbClr val="FFFFFF"/>
                </a:solidFill>
                <a:latin typeface="Roboto Condensed"/>
              </a:rPr>
              <a:t>Giúp</a:t>
            </a:r>
            <a:r>
              <a:rPr lang="en-US" sz="3999" dirty="0">
                <a:solidFill>
                  <a:srgbClr val="FFFFFF"/>
                </a:solidFill>
                <a:latin typeface="Roboto Condensed"/>
              </a:rPr>
              <a:t> </a:t>
            </a:r>
            <a:r>
              <a:rPr lang="en-US" sz="3999" dirty="0" err="1">
                <a:solidFill>
                  <a:srgbClr val="FFFFFF"/>
                </a:solidFill>
                <a:latin typeface="Roboto Condensed"/>
              </a:rPr>
              <a:t>người</a:t>
            </a:r>
            <a:r>
              <a:rPr lang="en-US" sz="3999" dirty="0">
                <a:solidFill>
                  <a:srgbClr val="FFFFFF"/>
                </a:solidFill>
                <a:latin typeface="Roboto Condensed"/>
              </a:rPr>
              <a:t> </a:t>
            </a:r>
            <a:r>
              <a:rPr lang="en-US" sz="3999" dirty="0" err="1">
                <a:solidFill>
                  <a:srgbClr val="FFFFFF"/>
                </a:solidFill>
                <a:latin typeface="Roboto Condensed"/>
              </a:rPr>
              <a:t>đọc</a:t>
            </a:r>
            <a:r>
              <a:rPr lang="en-US" sz="3999" dirty="0">
                <a:solidFill>
                  <a:srgbClr val="FFFFFF"/>
                </a:solidFill>
                <a:latin typeface="Roboto Condensed"/>
              </a:rPr>
              <a:t> </a:t>
            </a:r>
            <a:r>
              <a:rPr lang="en-US" sz="3999" dirty="0" err="1">
                <a:solidFill>
                  <a:srgbClr val="FFFFFF"/>
                </a:solidFill>
                <a:latin typeface="Roboto Condensed"/>
              </a:rPr>
              <a:t>như</a:t>
            </a:r>
            <a:r>
              <a:rPr lang="en-US" sz="3999" dirty="0">
                <a:solidFill>
                  <a:srgbClr val="FFFFFF"/>
                </a:solidFill>
                <a:latin typeface="Roboto Condensed"/>
              </a:rPr>
              <a:t> </a:t>
            </a:r>
            <a:r>
              <a:rPr lang="en-US" sz="3999" dirty="0" err="1">
                <a:solidFill>
                  <a:srgbClr val="FFFFFF"/>
                </a:solidFill>
                <a:latin typeface="Roboto Condensed"/>
              </a:rPr>
              <a:t>nhập</a:t>
            </a:r>
            <a:r>
              <a:rPr lang="en-US" sz="3999" dirty="0">
                <a:solidFill>
                  <a:srgbClr val="FFFFFF"/>
                </a:solidFill>
                <a:latin typeface="Roboto Condensed"/>
              </a:rPr>
              <a:t> </a:t>
            </a:r>
            <a:r>
              <a:rPr lang="en-US" sz="3999" dirty="0" err="1">
                <a:solidFill>
                  <a:srgbClr val="FFFFFF"/>
                </a:solidFill>
                <a:latin typeface="Roboto Condensed"/>
              </a:rPr>
              <a:t>vào</a:t>
            </a:r>
            <a:r>
              <a:rPr lang="en-US" sz="3999" dirty="0">
                <a:solidFill>
                  <a:srgbClr val="FFFFFF"/>
                </a:solidFill>
                <a:latin typeface="Roboto Condensed"/>
              </a:rPr>
              <a:t> </a:t>
            </a:r>
            <a:r>
              <a:rPr lang="en-US" sz="3999" dirty="0" err="1">
                <a:solidFill>
                  <a:srgbClr val="FFFFFF"/>
                </a:solidFill>
                <a:latin typeface="Roboto Condensed"/>
              </a:rPr>
              <a:t>thế</a:t>
            </a:r>
            <a:r>
              <a:rPr lang="en-US" sz="3999" dirty="0">
                <a:solidFill>
                  <a:srgbClr val="FFFFFF"/>
                </a:solidFill>
                <a:latin typeface="Roboto Condensed"/>
              </a:rPr>
              <a:t> </a:t>
            </a:r>
            <a:r>
              <a:rPr lang="en-US" sz="3999" dirty="0" err="1">
                <a:solidFill>
                  <a:srgbClr val="FFFFFF"/>
                </a:solidFill>
                <a:latin typeface="Roboto Condensed"/>
              </a:rPr>
              <a:t>giới</a:t>
            </a:r>
            <a:r>
              <a:rPr lang="en-US" sz="3999" dirty="0">
                <a:solidFill>
                  <a:srgbClr val="FFFFFF"/>
                </a:solidFill>
                <a:latin typeface="Roboto Condensed"/>
              </a:rPr>
              <a:t> </a:t>
            </a:r>
            <a:r>
              <a:rPr lang="en-US" sz="3999" dirty="0" err="1">
                <a:solidFill>
                  <a:srgbClr val="FFFFFF"/>
                </a:solidFill>
                <a:latin typeface="Roboto Condensed"/>
              </a:rPr>
              <a:t>cảnh</a:t>
            </a:r>
            <a:r>
              <a:rPr lang="en-US" sz="3999" dirty="0">
                <a:solidFill>
                  <a:srgbClr val="FFFFFF"/>
                </a:solidFill>
                <a:latin typeface="Roboto Condensed"/>
              </a:rPr>
              <a:t> </a:t>
            </a:r>
            <a:r>
              <a:rPr lang="en-US" sz="3999" dirty="0" err="1">
                <a:solidFill>
                  <a:srgbClr val="FFFFFF"/>
                </a:solidFill>
                <a:latin typeface="Roboto Condensed"/>
              </a:rPr>
              <a:t>sắc</a:t>
            </a:r>
            <a:r>
              <a:rPr lang="en-US" sz="3999" dirty="0">
                <a:solidFill>
                  <a:srgbClr val="FFFFFF"/>
                </a:solidFill>
                <a:latin typeface="Roboto Condensed"/>
              </a:rPr>
              <a:t> </a:t>
            </a:r>
            <a:r>
              <a:rPr lang="en-US" sz="3999" dirty="0" err="1">
                <a:solidFill>
                  <a:srgbClr val="FFFFFF"/>
                </a:solidFill>
                <a:latin typeface="Roboto Condensed"/>
              </a:rPr>
              <a:t>và</a:t>
            </a:r>
            <a:r>
              <a:rPr lang="en-US" sz="3999" dirty="0">
                <a:solidFill>
                  <a:srgbClr val="FFFFFF"/>
                </a:solidFill>
                <a:latin typeface="Roboto Condensed"/>
              </a:rPr>
              <a:t> </a:t>
            </a:r>
            <a:r>
              <a:rPr lang="en-US" sz="3999" dirty="0" err="1">
                <a:solidFill>
                  <a:srgbClr val="FFFFFF"/>
                </a:solidFill>
                <a:latin typeface="Roboto Condensed"/>
              </a:rPr>
              <a:t>nội</a:t>
            </a:r>
            <a:r>
              <a:rPr lang="en-US" sz="3999" dirty="0">
                <a:solidFill>
                  <a:srgbClr val="FFFFFF"/>
                </a:solidFill>
                <a:latin typeface="Roboto Condensed"/>
              </a:rPr>
              <a:t> </a:t>
            </a:r>
            <a:r>
              <a:rPr lang="en-US" sz="3999" dirty="0" err="1">
                <a:solidFill>
                  <a:srgbClr val="FFFFFF"/>
                </a:solidFill>
                <a:latin typeface="Roboto Condensed"/>
              </a:rPr>
              <a:t>tâm</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nhân</a:t>
            </a:r>
            <a:r>
              <a:rPr lang="en-US" sz="3999" dirty="0">
                <a:solidFill>
                  <a:srgbClr val="FFFFFF"/>
                </a:solidFill>
                <a:latin typeface="Roboto Condensed"/>
              </a:rPr>
              <a:t> </a:t>
            </a:r>
            <a:r>
              <a:rPr lang="en-US" sz="3999" dirty="0" err="1">
                <a:solidFill>
                  <a:srgbClr val="FFFFFF"/>
                </a:solidFill>
                <a:latin typeface="Roboto Condensed"/>
              </a:rPr>
              <a:t>vật</a:t>
            </a:r>
            <a:r>
              <a:rPr lang="en-US" sz="3999" dirty="0">
                <a:solidFill>
                  <a:srgbClr val="FFFFFF"/>
                </a:solidFill>
                <a:latin typeface="Roboto Condensed"/>
              </a:rPr>
              <a:t>.</a:t>
            </a:r>
          </a:p>
        </p:txBody>
      </p:sp>
      <p:sp>
        <p:nvSpPr>
          <p:cNvPr id="48" name="TextBox 48"/>
          <p:cNvSpPr txBox="1"/>
          <p:nvPr/>
        </p:nvSpPr>
        <p:spPr>
          <a:xfrm>
            <a:off x="4941661" y="749108"/>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1000"/>
                                        <p:tgtEl>
                                          <p:spTgt spid="47">
                                            <p:txEl>
                                              <p:pRg st="0" end="0"/>
                                            </p:txEl>
                                          </p:spTgt>
                                        </p:tgtEl>
                                      </p:cBhvr>
                                    </p:animEffect>
                                    <p:anim calcmode="lin" valueType="num">
                                      <p:cBhvr>
                                        <p:cTn id="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xEl>
                                              <p:pRg st="1" end="1"/>
                                            </p:txEl>
                                          </p:spTgt>
                                        </p:tgtEl>
                                        <p:attrNameLst>
                                          <p:attrName>style.visibility</p:attrName>
                                        </p:attrNameLst>
                                      </p:cBhvr>
                                      <p:to>
                                        <p:strVal val="visible"/>
                                      </p:to>
                                    </p:set>
                                    <p:animEffect transition="in" filter="fade">
                                      <p:cBhvr>
                                        <p:cTn id="14" dur="1000"/>
                                        <p:tgtEl>
                                          <p:spTgt spid="47">
                                            <p:txEl>
                                              <p:pRg st="1" end="1"/>
                                            </p:txEl>
                                          </p:spTgt>
                                        </p:tgtEl>
                                      </p:cBhvr>
                                    </p:animEffect>
                                    <p:anim calcmode="lin" valueType="num">
                                      <p:cBhvr>
                                        <p:cTn id="15" dur="10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773252" y="607723"/>
            <a:ext cx="16741496" cy="9071555"/>
          </a:xfrm>
          <a:custGeom>
            <a:avLst/>
            <a:gdLst/>
            <a:ahLst/>
            <a:cxnLst/>
            <a:rect l="l" t="t" r="r" b="b"/>
            <a:pathLst>
              <a:path w="16741496" h="9071555">
                <a:moveTo>
                  <a:pt x="0" y="0"/>
                </a:moveTo>
                <a:lnTo>
                  <a:pt x="16741496" y="0"/>
                </a:lnTo>
                <a:lnTo>
                  <a:pt x="16741496"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17962" y="5121556"/>
            <a:ext cx="710738" cy="4114800"/>
          </a:xfrm>
          <a:custGeom>
            <a:avLst/>
            <a:gdLst/>
            <a:ahLst/>
            <a:cxnLst/>
            <a:rect l="l" t="t" r="r" b="b"/>
            <a:pathLst>
              <a:path w="710738" h="4114800">
                <a:moveTo>
                  <a:pt x="0" y="0"/>
                </a:moveTo>
                <a:lnTo>
                  <a:pt x="710738" y="0"/>
                </a:lnTo>
                <a:lnTo>
                  <a:pt x="71073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7279701" y="1198741"/>
            <a:ext cx="793743" cy="3384176"/>
          </a:xfrm>
          <a:custGeom>
            <a:avLst/>
            <a:gdLst/>
            <a:ahLst/>
            <a:cxnLst/>
            <a:rect l="l" t="t" r="r" b="b"/>
            <a:pathLst>
              <a:path w="793743" h="3384176">
                <a:moveTo>
                  <a:pt x="0" y="0"/>
                </a:moveTo>
                <a:lnTo>
                  <a:pt x="793743" y="0"/>
                </a:lnTo>
                <a:lnTo>
                  <a:pt x="793743" y="3384176"/>
                </a:lnTo>
                <a:lnTo>
                  <a:pt x="0" y="33841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548366" y="1199011"/>
            <a:ext cx="2866625" cy="493940"/>
            <a:chOff x="0" y="0"/>
            <a:chExt cx="2358580" cy="406400"/>
          </a:xfrm>
        </p:grpSpPr>
        <p:sp>
          <p:nvSpPr>
            <p:cNvPr id="7" name="Freeform 7"/>
            <p:cNvSpPr/>
            <p:nvPr/>
          </p:nvSpPr>
          <p:spPr>
            <a:xfrm>
              <a:off x="203200" y="-326"/>
              <a:ext cx="1952180" cy="407051"/>
            </a:xfrm>
            <a:custGeom>
              <a:avLst/>
              <a:gdLst/>
              <a:ahLst/>
              <a:cxnLst/>
              <a:rect l="l" t="t" r="r" b="b"/>
              <a:pathLst>
                <a:path w="1952180" h="407051">
                  <a:moveTo>
                    <a:pt x="1952180" y="326"/>
                  </a:moveTo>
                  <a:cubicBezTo>
                    <a:pt x="1879367" y="0"/>
                    <a:pt x="1811945" y="38659"/>
                    <a:pt x="1775445" y="101663"/>
                  </a:cubicBezTo>
                  <a:cubicBezTo>
                    <a:pt x="1738944" y="164667"/>
                    <a:pt x="1738944" y="242385"/>
                    <a:pt x="1775445" y="305389"/>
                  </a:cubicBezTo>
                  <a:cubicBezTo>
                    <a:pt x="1811945" y="368393"/>
                    <a:pt x="1879367" y="407052"/>
                    <a:pt x="19521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CCBFF"/>
            </a:solidFill>
          </p:spPr>
        </p:sp>
        <p:sp>
          <p:nvSpPr>
            <p:cNvPr id="8" name="TextBox 8"/>
            <p:cNvSpPr txBox="1"/>
            <p:nvPr/>
          </p:nvSpPr>
          <p:spPr>
            <a:xfrm>
              <a:off x="0" y="-38100"/>
              <a:ext cx="812800" cy="444500"/>
            </a:xfrm>
            <a:prstGeom prst="rect">
              <a:avLst/>
            </a:prstGeom>
          </p:spPr>
          <p:txBody>
            <a:bodyPr lIns="37943" tIns="37943" rIns="37943" bIns="37943" rtlCol="0" anchor="ctr"/>
            <a:lstStyle/>
            <a:p>
              <a:pPr algn="ctr">
                <a:lnSpc>
                  <a:spcPts val="2659"/>
                </a:lnSpc>
                <a:spcBef>
                  <a:spcPct val="0"/>
                </a:spcBef>
              </a:pPr>
              <a:endParaRPr/>
            </a:p>
          </p:txBody>
        </p:sp>
      </p:grpSp>
      <p:grpSp>
        <p:nvGrpSpPr>
          <p:cNvPr id="9" name="Group 9"/>
          <p:cNvGrpSpPr/>
          <p:nvPr/>
        </p:nvGrpSpPr>
        <p:grpSpPr>
          <a:xfrm>
            <a:off x="10090250" y="1198741"/>
            <a:ext cx="2868191" cy="494210"/>
            <a:chOff x="0" y="0"/>
            <a:chExt cx="2358580" cy="406400"/>
          </a:xfrm>
        </p:grpSpPr>
        <p:sp>
          <p:nvSpPr>
            <p:cNvPr id="10" name="Freeform 10"/>
            <p:cNvSpPr/>
            <p:nvPr/>
          </p:nvSpPr>
          <p:spPr>
            <a:xfrm>
              <a:off x="203200" y="-326"/>
              <a:ext cx="1952180" cy="407051"/>
            </a:xfrm>
            <a:custGeom>
              <a:avLst/>
              <a:gdLst/>
              <a:ahLst/>
              <a:cxnLst/>
              <a:rect l="l" t="t" r="r" b="b"/>
              <a:pathLst>
                <a:path w="1952180" h="407051">
                  <a:moveTo>
                    <a:pt x="1952180" y="326"/>
                  </a:moveTo>
                  <a:cubicBezTo>
                    <a:pt x="1879367" y="0"/>
                    <a:pt x="1811945" y="38659"/>
                    <a:pt x="1775445" y="101663"/>
                  </a:cubicBezTo>
                  <a:cubicBezTo>
                    <a:pt x="1738944" y="164667"/>
                    <a:pt x="1738944" y="242385"/>
                    <a:pt x="1775445" y="305389"/>
                  </a:cubicBezTo>
                  <a:cubicBezTo>
                    <a:pt x="1811945" y="368393"/>
                    <a:pt x="1879367" y="407052"/>
                    <a:pt x="19521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CCBFF"/>
            </a:solidFill>
          </p:spPr>
        </p:sp>
        <p:sp>
          <p:nvSpPr>
            <p:cNvPr id="11" name="TextBox 11"/>
            <p:cNvSpPr txBox="1"/>
            <p:nvPr/>
          </p:nvSpPr>
          <p:spPr>
            <a:xfrm>
              <a:off x="0" y="-38100"/>
              <a:ext cx="812800" cy="444500"/>
            </a:xfrm>
            <a:prstGeom prst="rect">
              <a:avLst/>
            </a:prstGeom>
          </p:spPr>
          <p:txBody>
            <a:bodyPr lIns="37963" tIns="37963" rIns="37963" bIns="37963" rtlCol="0" anchor="ctr"/>
            <a:lstStyle/>
            <a:p>
              <a:pPr algn="ctr">
                <a:lnSpc>
                  <a:spcPts val="2660"/>
                </a:lnSpc>
                <a:spcBef>
                  <a:spcPct val="0"/>
                </a:spcBef>
              </a:pPr>
              <a:endParaRPr/>
            </a:p>
          </p:txBody>
        </p:sp>
      </p:grpSp>
      <p:sp>
        <p:nvSpPr>
          <p:cNvPr id="12" name="Freeform 12"/>
          <p:cNvSpPr/>
          <p:nvPr/>
        </p:nvSpPr>
        <p:spPr>
          <a:xfrm>
            <a:off x="12382293" y="6612232"/>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a:off x="1548366" y="3311924"/>
            <a:ext cx="6353660" cy="6975076"/>
          </a:xfrm>
          <a:custGeom>
            <a:avLst/>
            <a:gdLst/>
            <a:ahLst/>
            <a:cxnLst/>
            <a:rect l="l" t="t" r="r" b="b"/>
            <a:pathLst>
              <a:path w="6353660" h="6975076">
                <a:moveTo>
                  <a:pt x="0" y="0"/>
                </a:moveTo>
                <a:lnTo>
                  <a:pt x="6353660" y="0"/>
                </a:lnTo>
                <a:lnTo>
                  <a:pt x="6353660" y="6975076"/>
                </a:lnTo>
                <a:lnTo>
                  <a:pt x="0" y="6975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TextBox 14"/>
          <p:cNvSpPr txBox="1"/>
          <p:nvPr/>
        </p:nvSpPr>
        <p:spPr>
          <a:xfrm>
            <a:off x="10090250" y="2967029"/>
            <a:ext cx="6543119" cy="1211470"/>
          </a:xfrm>
          <a:prstGeom prst="rect">
            <a:avLst/>
          </a:prstGeom>
        </p:spPr>
        <p:txBody>
          <a:bodyPr lIns="0" tIns="0" rIns="0" bIns="0" rtlCol="0" anchor="t">
            <a:spAutoFit/>
          </a:bodyPr>
          <a:lstStyle/>
          <a:p>
            <a:pPr algn="ctr">
              <a:lnSpc>
                <a:spcPts val="9434"/>
              </a:lnSpc>
            </a:pPr>
            <a:r>
              <a:rPr lang="en-US" sz="8499" spc="280">
                <a:solidFill>
                  <a:srgbClr val="583B8A"/>
                </a:solidFill>
                <a:latin typeface="Wedges"/>
              </a:rPr>
              <a:t>khám phá</a:t>
            </a:r>
          </a:p>
        </p:txBody>
      </p:sp>
      <p:sp>
        <p:nvSpPr>
          <p:cNvPr id="15" name="TextBox 15"/>
          <p:cNvSpPr txBox="1"/>
          <p:nvPr/>
        </p:nvSpPr>
        <p:spPr>
          <a:xfrm>
            <a:off x="11078251" y="4769808"/>
            <a:ext cx="4280518" cy="1425508"/>
          </a:xfrm>
          <a:prstGeom prst="rect">
            <a:avLst/>
          </a:prstGeom>
        </p:spPr>
        <p:txBody>
          <a:bodyPr lIns="0" tIns="0" rIns="0" bIns="0" rtlCol="0" anchor="t">
            <a:spAutoFit/>
          </a:bodyPr>
          <a:lstStyle/>
          <a:p>
            <a:pPr algn="ctr">
              <a:lnSpc>
                <a:spcPts val="11200"/>
              </a:lnSpc>
            </a:pPr>
            <a:r>
              <a:rPr lang="en-US" sz="8000">
                <a:solidFill>
                  <a:srgbClr val="583B8A"/>
                </a:solidFill>
                <a:latin typeface="#9Slide05 Aphrodite Pro"/>
              </a:rPr>
              <a:t>Văn bản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988650" y="7550228"/>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025793" y="6090508"/>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873540" y="2983282"/>
            <a:ext cx="9844676" cy="6214451"/>
          </a:xfrm>
          <a:custGeom>
            <a:avLst/>
            <a:gdLst/>
            <a:ahLst/>
            <a:cxnLst/>
            <a:rect l="l" t="t" r="r" b="b"/>
            <a:pathLst>
              <a:path w="9844676" h="6214451">
                <a:moveTo>
                  <a:pt x="0" y="0"/>
                </a:moveTo>
                <a:lnTo>
                  <a:pt x="9844675" y="0"/>
                </a:lnTo>
                <a:lnTo>
                  <a:pt x="9844675" y="6214451"/>
                </a:lnTo>
                <a:lnTo>
                  <a:pt x="0" y="62144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718215" y="4050530"/>
            <a:ext cx="5300529" cy="5207770"/>
          </a:xfrm>
          <a:custGeom>
            <a:avLst/>
            <a:gdLst/>
            <a:ahLst/>
            <a:cxnLst/>
            <a:rect l="l" t="t" r="r" b="b"/>
            <a:pathLst>
              <a:path w="5300529" h="5207770">
                <a:moveTo>
                  <a:pt x="0" y="0"/>
                </a:moveTo>
                <a:lnTo>
                  <a:pt x="5300530" y="0"/>
                </a:lnTo>
                <a:lnTo>
                  <a:pt x="5300530" y="5207770"/>
                </a:lnTo>
                <a:lnTo>
                  <a:pt x="0" y="520777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TextBox 10"/>
          <p:cNvSpPr txBox="1"/>
          <p:nvPr/>
        </p:nvSpPr>
        <p:spPr>
          <a:xfrm>
            <a:off x="2342637" y="4259459"/>
            <a:ext cx="8541416" cy="2227514"/>
          </a:xfrm>
          <a:prstGeom prst="rect">
            <a:avLst/>
          </a:prstGeom>
        </p:spPr>
        <p:txBody>
          <a:bodyPr lIns="0" tIns="0" rIns="0" bIns="0" rtlCol="0" anchor="t">
            <a:spAutoFit/>
          </a:bodyPr>
          <a:lstStyle/>
          <a:p>
            <a:pPr algn="ctr">
              <a:lnSpc>
                <a:spcPts val="5874"/>
              </a:lnSpc>
            </a:pPr>
            <a:r>
              <a:rPr lang="en-US" sz="4699">
                <a:solidFill>
                  <a:srgbClr val="50128D"/>
                </a:solidFill>
                <a:latin typeface="Roboto Condensed"/>
              </a:rPr>
              <a:t> Kỉ niệm nào của thời học sinh khiến em xúc động nhất khi nhớ lại?</a:t>
            </a:r>
          </a:p>
          <a:p>
            <a:pPr algn="ctr">
              <a:lnSpc>
                <a:spcPts val="5874"/>
              </a:lnSpc>
            </a:pPr>
            <a:r>
              <a:rPr lang="en-US" sz="4699">
                <a:solidFill>
                  <a:srgbClr val="50128D"/>
                </a:solidFill>
                <a:latin typeface="Roboto Condensed"/>
              </a:rPr>
              <a:t> Hãy chia sẻ với thầy cô và cả lớp.</a:t>
            </a:r>
          </a:p>
        </p:txBody>
      </p:sp>
      <p:sp>
        <p:nvSpPr>
          <p:cNvPr id="11" name="TextBox 11"/>
          <p:cNvSpPr txBox="1"/>
          <p:nvPr/>
        </p:nvSpPr>
        <p:spPr>
          <a:xfrm>
            <a:off x="4721488" y="852873"/>
            <a:ext cx="8689712" cy="1234327"/>
          </a:xfrm>
          <a:prstGeom prst="rect">
            <a:avLst/>
          </a:prstGeom>
        </p:spPr>
        <p:txBody>
          <a:bodyPr wrap="square" lIns="0" tIns="0" rIns="0" bIns="0" rtlCol="0" anchor="t">
            <a:spAutoFit/>
          </a:bodyPr>
          <a:lstStyle/>
          <a:p>
            <a:pPr algn="ctr">
              <a:lnSpc>
                <a:spcPts val="10191"/>
              </a:lnSpc>
            </a:pPr>
            <a:r>
              <a:rPr lang="en-US" sz="7279">
                <a:solidFill>
                  <a:srgbClr val="50128D"/>
                </a:solidFill>
                <a:latin typeface="Fraunces Bold"/>
              </a:rPr>
              <a:t>I. CHUẨN BỊ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2342637" y="2667127"/>
            <a:ext cx="13176591" cy="6171503"/>
            <a:chOff x="0" y="0"/>
            <a:chExt cx="3470378" cy="1625416"/>
          </a:xfrm>
        </p:grpSpPr>
        <p:sp>
          <p:nvSpPr>
            <p:cNvPr id="9" name="Freeform 9"/>
            <p:cNvSpPr/>
            <p:nvPr/>
          </p:nvSpPr>
          <p:spPr>
            <a:xfrm>
              <a:off x="0" y="0"/>
              <a:ext cx="3470378" cy="1625416"/>
            </a:xfrm>
            <a:custGeom>
              <a:avLst/>
              <a:gdLst/>
              <a:ahLst/>
              <a:cxnLst/>
              <a:rect l="l" t="t" r="r" b="b"/>
              <a:pathLst>
                <a:path w="3470378" h="1625416">
                  <a:moveTo>
                    <a:pt x="11751" y="0"/>
                  </a:moveTo>
                  <a:lnTo>
                    <a:pt x="3458627" y="0"/>
                  </a:lnTo>
                  <a:cubicBezTo>
                    <a:pt x="3461744" y="0"/>
                    <a:pt x="3464733" y="1238"/>
                    <a:pt x="3466936" y="3442"/>
                  </a:cubicBezTo>
                  <a:cubicBezTo>
                    <a:pt x="3469140" y="5646"/>
                    <a:pt x="3470378" y="8634"/>
                    <a:pt x="3470378" y="11751"/>
                  </a:cubicBezTo>
                  <a:lnTo>
                    <a:pt x="3470378" y="1613665"/>
                  </a:lnTo>
                  <a:cubicBezTo>
                    <a:pt x="3470378" y="1616782"/>
                    <a:pt x="3469140" y="1619771"/>
                    <a:pt x="3466936" y="1621975"/>
                  </a:cubicBezTo>
                  <a:cubicBezTo>
                    <a:pt x="3464733" y="1624178"/>
                    <a:pt x="3461744" y="1625416"/>
                    <a:pt x="3458627" y="1625416"/>
                  </a:cubicBezTo>
                  <a:lnTo>
                    <a:pt x="11751" y="1625416"/>
                  </a:lnTo>
                  <a:cubicBezTo>
                    <a:pt x="8634" y="1625416"/>
                    <a:pt x="5646" y="1624178"/>
                    <a:pt x="3442" y="1621975"/>
                  </a:cubicBezTo>
                  <a:cubicBezTo>
                    <a:pt x="1238" y="1619771"/>
                    <a:pt x="0" y="1616782"/>
                    <a:pt x="0" y="1613665"/>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2844698" y="2940008"/>
            <a:ext cx="12172470" cy="5975995"/>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Đọc diễn cảm văn bản </a:t>
            </a:r>
            <a:r>
              <a:rPr lang="en-US" sz="3999">
                <a:solidFill>
                  <a:srgbClr val="FFFFFF"/>
                </a:solidFill>
                <a:latin typeface="Roboto Condensed Bold Italics"/>
              </a:rPr>
              <a:t>Tôi đi học</a:t>
            </a:r>
            <a:r>
              <a:rPr lang="en-US" sz="3999">
                <a:solidFill>
                  <a:srgbClr val="FFFFFF"/>
                </a:solidFill>
                <a:latin typeface="Roboto Condensed"/>
              </a:rPr>
              <a:t> theo phân vai:</a:t>
            </a:r>
          </a:p>
          <a:p>
            <a:pPr algn="just">
              <a:lnSpc>
                <a:spcPts val="5599"/>
              </a:lnSpc>
            </a:pPr>
            <a:r>
              <a:rPr lang="en-US" sz="3999">
                <a:solidFill>
                  <a:srgbClr val="FFFFFF"/>
                </a:solidFill>
                <a:latin typeface="Roboto Condensed"/>
              </a:rPr>
              <a:t>                 + 2-3 bạn HS thay phiên đóng vai nhân vật </a:t>
            </a:r>
            <a:r>
              <a:rPr lang="en-US" sz="3999" b="1" i="1">
                <a:solidFill>
                  <a:srgbClr val="FFFFFF"/>
                </a:solidFill>
                <a:latin typeface="Roboto Condensed"/>
              </a:rPr>
              <a:t>tôi .</a:t>
            </a:r>
          </a:p>
          <a:p>
            <a:pPr algn="just">
              <a:lnSpc>
                <a:spcPts val="5599"/>
              </a:lnSpc>
            </a:pPr>
            <a:r>
              <a:rPr lang="en-US" sz="3999">
                <a:solidFill>
                  <a:srgbClr val="FFFFFF"/>
                </a:solidFill>
                <a:latin typeface="Roboto Condensed"/>
              </a:rPr>
              <a:t>                 + 1 bạn HS đóng vai ông đốc.</a:t>
            </a:r>
          </a:p>
          <a:p>
            <a:pPr marL="863599" lvl="1" indent="-431800" algn="just">
              <a:lnSpc>
                <a:spcPts val="6719"/>
              </a:lnSpc>
              <a:buFont typeface="Arial"/>
              <a:buChar char="•"/>
            </a:pPr>
            <a:r>
              <a:rPr lang="en-US" sz="3999">
                <a:solidFill>
                  <a:srgbClr val="FFFFFF"/>
                </a:solidFill>
                <a:latin typeface="Roboto Condensed"/>
              </a:rPr>
              <a:t>HS đọc nối tiếp, phân vai; thực hiện các nhiệm vụ trong khi đọc (theo dõi, dự đoán, chú thích, tưởng tượng)</a:t>
            </a:r>
          </a:p>
          <a:p>
            <a:pPr marL="863599" lvl="1" indent="-431800" algn="just">
              <a:lnSpc>
                <a:spcPts val="5599"/>
              </a:lnSpc>
              <a:buFont typeface="Arial"/>
              <a:buChar char="•"/>
            </a:pPr>
            <a:r>
              <a:rPr lang="en-US" sz="3999">
                <a:solidFill>
                  <a:srgbClr val="FFFFFF"/>
                </a:solidFill>
                <a:latin typeface="Roboto Condensed"/>
              </a:rPr>
              <a:t>Trong quá trình đọc, gặp các thẻ câu hỏi theo dõi, dự đoán, tưởng tượng dừng lại 1 phút để suy ngẫm</a:t>
            </a:r>
          </a:p>
          <a:p>
            <a:pPr algn="just">
              <a:lnSpc>
                <a:spcPts val="5599"/>
              </a:lnSpc>
            </a:pPr>
            <a:endParaRPr lang="en-US" sz="3999">
              <a:solidFill>
                <a:srgbClr val="FFFFFF"/>
              </a:solidFill>
              <a:latin typeface="Roboto Condensed"/>
            </a:endParaRPr>
          </a:p>
        </p:txBody>
      </p:sp>
      <p:sp>
        <p:nvSpPr>
          <p:cNvPr id="12" name="TextBox 12"/>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1000"/>
                                        <p:tgtEl>
                                          <p:spTgt spid="11">
                                            <p:txEl>
                                              <p:pRg st="3" end="3"/>
                                            </p:txEl>
                                          </p:spTgt>
                                        </p:tgtEl>
                                      </p:cBhvr>
                                    </p:animEffect>
                                    <p:anim calcmode="lin" valueType="num">
                                      <p:cBhvr>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3583276" y="2290671"/>
            <a:ext cx="13176591" cy="6967629"/>
            <a:chOff x="0" y="0"/>
            <a:chExt cx="3470378" cy="1835096"/>
          </a:xfrm>
        </p:grpSpPr>
        <p:sp>
          <p:nvSpPr>
            <p:cNvPr id="9" name="Freeform 9"/>
            <p:cNvSpPr/>
            <p:nvPr/>
          </p:nvSpPr>
          <p:spPr>
            <a:xfrm>
              <a:off x="0" y="0"/>
              <a:ext cx="3470378" cy="1835096"/>
            </a:xfrm>
            <a:custGeom>
              <a:avLst/>
              <a:gdLst/>
              <a:ahLst/>
              <a:cxnLst/>
              <a:rect l="l" t="t" r="r" b="b"/>
              <a:pathLst>
                <a:path w="3470378" h="1835096">
                  <a:moveTo>
                    <a:pt x="11751" y="0"/>
                  </a:moveTo>
                  <a:lnTo>
                    <a:pt x="3458627" y="0"/>
                  </a:lnTo>
                  <a:cubicBezTo>
                    <a:pt x="3461744" y="0"/>
                    <a:pt x="3464733" y="1238"/>
                    <a:pt x="3466936" y="3442"/>
                  </a:cubicBezTo>
                  <a:cubicBezTo>
                    <a:pt x="3469140" y="5646"/>
                    <a:pt x="3470378" y="8634"/>
                    <a:pt x="3470378" y="11751"/>
                  </a:cubicBezTo>
                  <a:lnTo>
                    <a:pt x="3470378" y="1823345"/>
                  </a:lnTo>
                  <a:cubicBezTo>
                    <a:pt x="3470378" y="1826461"/>
                    <a:pt x="3469140" y="1829450"/>
                    <a:pt x="3466936" y="1831654"/>
                  </a:cubicBezTo>
                  <a:cubicBezTo>
                    <a:pt x="3464733" y="1833858"/>
                    <a:pt x="3461744" y="1835096"/>
                    <a:pt x="3458627" y="1835096"/>
                  </a:cubicBezTo>
                  <a:lnTo>
                    <a:pt x="11751" y="1835096"/>
                  </a:lnTo>
                  <a:cubicBezTo>
                    <a:pt x="8634" y="1835096"/>
                    <a:pt x="5646" y="1833858"/>
                    <a:pt x="3442" y="1831654"/>
                  </a:cubicBezTo>
                  <a:cubicBezTo>
                    <a:pt x="1238" y="1829450"/>
                    <a:pt x="0" y="1826461"/>
                    <a:pt x="0" y="1823345"/>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298256"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094502" y="3719078"/>
            <a:ext cx="12173633" cy="4948943"/>
          </a:xfrm>
          <a:prstGeom prst="rect">
            <a:avLst/>
          </a:prstGeom>
        </p:spPr>
        <p:txBody>
          <a:bodyPr lIns="0" tIns="0" rIns="0" bIns="0" rtlCol="0" anchor="t">
            <a:spAutoFit/>
          </a:bodyPr>
          <a:lstStyle/>
          <a:p>
            <a:pPr marL="755652" lvl="1" indent="-377826" algn="just">
              <a:lnSpc>
                <a:spcPts val="4900"/>
              </a:lnSpc>
              <a:buFont typeface="Arial"/>
              <a:buChar char="•"/>
            </a:pPr>
            <a:r>
              <a:rPr lang="en-US" sz="3500">
                <a:solidFill>
                  <a:srgbClr val="FFFFFF"/>
                </a:solidFill>
                <a:latin typeface="Roboto Condensed"/>
              </a:rPr>
              <a:t>Các câu hỏi trắc nghiệm sẽ hiện nhanh trong vòng 1 phút.</a:t>
            </a:r>
          </a:p>
          <a:p>
            <a:pPr marL="755652" lvl="1" indent="-377826" algn="just">
              <a:lnSpc>
                <a:spcPts val="4900"/>
              </a:lnSpc>
              <a:buFont typeface="Arial"/>
              <a:buChar char="•"/>
            </a:pPr>
            <a:r>
              <a:rPr lang="en-US" sz="3500">
                <a:solidFill>
                  <a:srgbClr val="FFFFFF"/>
                </a:solidFill>
                <a:latin typeface="Roboto Condensed"/>
              </a:rPr>
              <a:t>HS ghi vào giấy nháp STT từ 1 đến 5.</a:t>
            </a:r>
          </a:p>
          <a:p>
            <a:pPr marL="755652" lvl="1" indent="-377826" algn="just">
              <a:lnSpc>
                <a:spcPts val="4900"/>
              </a:lnSpc>
              <a:buFont typeface="Arial"/>
              <a:buChar char="•"/>
            </a:pPr>
            <a:r>
              <a:rPr lang="en-US" sz="3500">
                <a:solidFill>
                  <a:srgbClr val="FFFFFF"/>
                </a:solidFill>
                <a:latin typeface="Roboto Condensed"/>
              </a:rPr>
              <a:t>HS ghi các chữ cái tương ứng với câu trả lời đúng (VD: 1.A/2.B/...)</a:t>
            </a:r>
          </a:p>
          <a:p>
            <a:pPr marL="755652" lvl="1" indent="-377826" algn="just">
              <a:lnSpc>
                <a:spcPts val="4900"/>
              </a:lnSpc>
              <a:buFont typeface="Arial"/>
              <a:buChar char="•"/>
            </a:pPr>
            <a:r>
              <a:rPr lang="en-US" sz="3500">
                <a:solidFill>
                  <a:srgbClr val="FFFFFF"/>
                </a:solidFill>
                <a:latin typeface="Roboto Condensed"/>
              </a:rPr>
              <a:t>Kết thúc 1 phút, hai bạn cùng bàn đổi chéo nhau để check chéo đáp án cho nhau.</a:t>
            </a:r>
          </a:p>
          <a:p>
            <a:pPr marL="755652" lvl="1" indent="-377826" algn="just">
              <a:lnSpc>
                <a:spcPts val="4900"/>
              </a:lnSpc>
              <a:buFont typeface="Arial"/>
              <a:buChar char="•"/>
            </a:pPr>
            <a:r>
              <a:rPr lang="en-US" sz="3500">
                <a:solidFill>
                  <a:srgbClr val="FFFFFF"/>
                </a:solidFill>
                <a:latin typeface="Roboto Condensed"/>
              </a:rPr>
              <a:t>HS có 5/5 đáp án đúng sẽ nhận điểm tích cực. Dưới 2 đáp án đúng nhận 1 "hình phạt" của lớp.</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TextBox 14"/>
          <p:cNvSpPr txBox="1"/>
          <p:nvPr/>
        </p:nvSpPr>
        <p:spPr>
          <a:xfrm>
            <a:off x="5328447" y="722968"/>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1000"/>
                                        <p:tgtEl>
                                          <p:spTgt spid="12">
                                            <p:txEl>
                                              <p:pRg st="4" end="4"/>
                                            </p:txEl>
                                          </p:spTgt>
                                        </p:tgtEl>
                                      </p:cBhvr>
                                    </p:animEffect>
                                    <p:anim calcmode="lin" valueType="num">
                                      <p:cBhvr>
                                        <p:cTn id="3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794357" y="8908371"/>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463140" y="1028700"/>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613673" y="41725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p:nvPr/>
        </p:nvGrpSpPr>
        <p:grpSpPr>
          <a:xfrm>
            <a:off x="4275711" y="2959743"/>
            <a:ext cx="9817772" cy="1212923"/>
            <a:chOff x="0" y="0"/>
            <a:chExt cx="2585751" cy="319453"/>
          </a:xfrm>
        </p:grpSpPr>
        <p:sp>
          <p:nvSpPr>
            <p:cNvPr id="8" name="Freeform 8"/>
            <p:cNvSpPr/>
            <p:nvPr/>
          </p:nvSpPr>
          <p:spPr>
            <a:xfrm>
              <a:off x="0" y="0"/>
              <a:ext cx="2585751" cy="319453"/>
            </a:xfrm>
            <a:custGeom>
              <a:avLst/>
              <a:gdLst/>
              <a:ahLst/>
              <a:cxnLst/>
              <a:rect l="l" t="t" r="r" b="b"/>
              <a:pathLst>
                <a:path w="2585751" h="319453">
                  <a:moveTo>
                    <a:pt x="15771" y="0"/>
                  </a:moveTo>
                  <a:lnTo>
                    <a:pt x="2569979" y="0"/>
                  </a:lnTo>
                  <a:cubicBezTo>
                    <a:pt x="2578690" y="0"/>
                    <a:pt x="2585751" y="7061"/>
                    <a:pt x="2585751" y="15771"/>
                  </a:cubicBezTo>
                  <a:lnTo>
                    <a:pt x="2585751" y="303682"/>
                  </a:lnTo>
                  <a:cubicBezTo>
                    <a:pt x="2585751" y="312392"/>
                    <a:pt x="2578690" y="319453"/>
                    <a:pt x="2569979" y="319453"/>
                  </a:cubicBezTo>
                  <a:lnTo>
                    <a:pt x="15771" y="319453"/>
                  </a:lnTo>
                  <a:cubicBezTo>
                    <a:pt x="7061" y="319453"/>
                    <a:pt x="0" y="312392"/>
                    <a:pt x="0" y="303682"/>
                  </a:cubicBezTo>
                  <a:lnTo>
                    <a:pt x="0" y="15771"/>
                  </a:lnTo>
                  <a:cubicBezTo>
                    <a:pt x="0" y="7061"/>
                    <a:pt x="7061" y="0"/>
                    <a:pt x="1577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954872" y="4544142"/>
            <a:ext cx="4641677" cy="5373866"/>
          </a:xfrm>
          <a:custGeom>
            <a:avLst/>
            <a:gdLst/>
            <a:ahLst/>
            <a:cxnLst/>
            <a:rect l="l" t="t" r="r" b="b"/>
            <a:pathLst>
              <a:path w="4641677" h="5373866">
                <a:moveTo>
                  <a:pt x="0" y="0"/>
                </a:moveTo>
                <a:lnTo>
                  <a:pt x="4641677" y="0"/>
                </a:lnTo>
                <a:lnTo>
                  <a:pt x="4641677" y="5373866"/>
                </a:lnTo>
                <a:lnTo>
                  <a:pt x="0" y="537386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4191001" y="3147138"/>
            <a:ext cx="9707948" cy="761934"/>
          </a:xfrm>
          <a:prstGeom prst="rect">
            <a:avLst/>
          </a:prstGeom>
        </p:spPr>
        <p:txBody>
          <a:bodyPr wrap="square" lIns="0" tIns="0" rIns="0" bIns="0" rtlCol="0" anchor="t">
            <a:spAutoFit/>
          </a:bodyPr>
          <a:lstStyle/>
          <a:p>
            <a:pPr algn="ctr">
              <a:lnSpc>
                <a:spcPts val="6299"/>
              </a:lnSpc>
              <a:spcBef>
                <a:spcPct val="0"/>
              </a:spcBef>
            </a:pPr>
            <a:r>
              <a:rPr lang="en-US" sz="4500">
                <a:solidFill>
                  <a:srgbClr val="583B8A"/>
                </a:solidFill>
                <a:latin typeface="Fraunces"/>
              </a:rPr>
              <a:t>Nhìn </a:t>
            </a:r>
            <a:r>
              <a:rPr lang="en-US" sz="4500">
                <a:solidFill>
                  <a:srgbClr val="583B8A"/>
                </a:solidFill>
                <a:latin typeface="Fraunces Bold"/>
              </a:rPr>
              <a:t>KHÁI NIỆM</a:t>
            </a:r>
            <a:r>
              <a:rPr lang="en-US" sz="4500">
                <a:solidFill>
                  <a:srgbClr val="583B8A"/>
                </a:solidFill>
                <a:latin typeface="Fraunces"/>
              </a:rPr>
              <a:t> đoán </a:t>
            </a:r>
            <a:r>
              <a:rPr lang="en-US" sz="4500">
                <a:solidFill>
                  <a:srgbClr val="583B8A"/>
                </a:solidFill>
                <a:latin typeface="Fraunces Bold"/>
              </a:rPr>
              <a:t>MỆNH ĐỀ</a:t>
            </a:r>
            <a:r>
              <a:rPr lang="en-US" sz="4500">
                <a:solidFill>
                  <a:srgbClr val="583B8A"/>
                </a:solidFill>
                <a:latin typeface="Fraunces"/>
              </a:rPr>
              <a:t>!</a:t>
            </a:r>
          </a:p>
        </p:txBody>
      </p:sp>
      <p:grpSp>
        <p:nvGrpSpPr>
          <p:cNvPr id="12" name="Group 12"/>
          <p:cNvGrpSpPr/>
          <p:nvPr/>
        </p:nvGrpSpPr>
        <p:grpSpPr>
          <a:xfrm>
            <a:off x="6355296" y="4544142"/>
            <a:ext cx="10258377" cy="4175387"/>
            <a:chOff x="0" y="0"/>
            <a:chExt cx="2701795" cy="1099690"/>
          </a:xfrm>
        </p:grpSpPr>
        <p:sp>
          <p:nvSpPr>
            <p:cNvPr id="13" name="Freeform 13"/>
            <p:cNvSpPr/>
            <p:nvPr/>
          </p:nvSpPr>
          <p:spPr>
            <a:xfrm>
              <a:off x="0" y="0"/>
              <a:ext cx="2701795" cy="1099690"/>
            </a:xfrm>
            <a:custGeom>
              <a:avLst/>
              <a:gdLst/>
              <a:ahLst/>
              <a:cxnLst/>
              <a:rect l="l" t="t" r="r" b="b"/>
              <a:pathLst>
                <a:path w="2701795" h="1099690">
                  <a:moveTo>
                    <a:pt x="15094" y="0"/>
                  </a:moveTo>
                  <a:lnTo>
                    <a:pt x="2686701" y="0"/>
                  </a:lnTo>
                  <a:cubicBezTo>
                    <a:pt x="2695037" y="0"/>
                    <a:pt x="2701795" y="6758"/>
                    <a:pt x="2701795" y="15094"/>
                  </a:cubicBezTo>
                  <a:lnTo>
                    <a:pt x="2701795" y="1084596"/>
                  </a:lnTo>
                  <a:cubicBezTo>
                    <a:pt x="2701795" y="1092933"/>
                    <a:pt x="2695037" y="1099690"/>
                    <a:pt x="2686701" y="1099690"/>
                  </a:cubicBezTo>
                  <a:lnTo>
                    <a:pt x="15094" y="1099690"/>
                  </a:lnTo>
                  <a:cubicBezTo>
                    <a:pt x="6758" y="1099690"/>
                    <a:pt x="0" y="1092933"/>
                    <a:pt x="0" y="1084596"/>
                  </a:cubicBezTo>
                  <a:lnTo>
                    <a:pt x="0" y="15094"/>
                  </a:lnTo>
                  <a:cubicBezTo>
                    <a:pt x="0" y="6758"/>
                    <a:pt x="6758" y="0"/>
                    <a:pt x="15094" y="0"/>
                  </a:cubicBezTo>
                  <a:close/>
                </a:path>
              </a:pathLst>
            </a:custGeom>
            <a:solidFill>
              <a:srgbClr val="DCCB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023793" y="4753159"/>
            <a:ext cx="10252043" cy="353943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GV đưa ra các mệnh đề khuyết có liên quan đến đặc điểm của các thể loại đã học.</a:t>
            </a:r>
          </a:p>
          <a:p>
            <a:pPr marL="863599" lvl="1" indent="-431800" algn="just">
              <a:lnSpc>
                <a:spcPts val="5599"/>
              </a:lnSpc>
              <a:buFont typeface="Arial"/>
              <a:buChar char="•"/>
            </a:pPr>
            <a:r>
              <a:rPr lang="en-US" sz="3999">
                <a:solidFill>
                  <a:srgbClr val="000000"/>
                </a:solidFill>
                <a:latin typeface="Roboto Condensed"/>
              </a:rPr>
              <a:t>HS đoán xem đó là đặc điểm của thể loại nào.</a:t>
            </a:r>
          </a:p>
          <a:p>
            <a:pPr marL="863599" lvl="1" indent="-431800" algn="just">
              <a:lnSpc>
                <a:spcPts val="5599"/>
              </a:lnSpc>
              <a:buFont typeface="Arial"/>
              <a:buChar char="•"/>
            </a:pPr>
            <a:r>
              <a:rPr lang="en-US" sz="3999">
                <a:solidFill>
                  <a:srgbClr val="000000"/>
                </a:solidFill>
                <a:latin typeface="Roboto Condensed"/>
              </a:rPr>
              <a:t>Thời gian suy nghĩ: </a:t>
            </a:r>
            <a:r>
              <a:rPr lang="en-US" sz="3999" b="1">
                <a:solidFill>
                  <a:srgbClr val="000000"/>
                </a:solidFill>
                <a:highlight>
                  <a:srgbClr val="FFFF00"/>
                </a:highlight>
                <a:latin typeface="Roboto Condensed"/>
              </a:rPr>
              <a:t>10 giây. </a:t>
            </a:r>
          </a:p>
          <a:p>
            <a:pPr algn="just">
              <a:lnSpc>
                <a:spcPts val="5599"/>
              </a:lnSpc>
            </a:pPr>
            <a:r>
              <a:rPr lang="en-US" sz="3999">
                <a:solidFill>
                  <a:srgbClr val="000000"/>
                </a:solidFill>
                <a:latin typeface="Roboto Condensed"/>
              </a:rPr>
              <a:t>       Đoán mệnh đề: </a:t>
            </a:r>
            <a:r>
              <a:rPr lang="en-US" sz="3999" b="1">
                <a:solidFill>
                  <a:srgbClr val="000000"/>
                </a:solidFill>
                <a:highlight>
                  <a:srgbClr val="FFFF00"/>
                </a:highlight>
                <a:latin typeface="Roboto Condensed"/>
              </a:rPr>
              <a:t>5 giây.</a:t>
            </a:r>
          </a:p>
        </p:txBody>
      </p:sp>
      <p:sp>
        <p:nvSpPr>
          <p:cNvPr id="16" name="TextBox 16"/>
          <p:cNvSpPr txBox="1"/>
          <p:nvPr/>
        </p:nvSpPr>
        <p:spPr>
          <a:xfrm>
            <a:off x="6023793" y="265475"/>
            <a:ext cx="6129842" cy="2322793"/>
          </a:xfrm>
          <a:prstGeom prst="rect">
            <a:avLst/>
          </a:prstGeom>
        </p:spPr>
        <p:txBody>
          <a:bodyPr lIns="0" tIns="0" rIns="0" bIns="0" rtlCol="0" anchor="t">
            <a:spAutoFit/>
          </a:bodyPr>
          <a:lstStyle/>
          <a:p>
            <a:pPr algn="ctr">
              <a:lnSpc>
                <a:spcPts val="18001"/>
              </a:lnSpc>
            </a:pPr>
            <a:r>
              <a:rPr lang="en-US" sz="12858">
                <a:solidFill>
                  <a:srgbClr val="50128D"/>
                </a:solidFill>
                <a:latin typeface="#9Slide06 SVNKarlita"/>
              </a:rPr>
              <a:t>Tôi là ai?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barn(inVertical)">
                                      <p:cBhvr>
                                        <p:cTn id="16"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007046"/>
          </a:xfrm>
          <a:prstGeom prst="rect">
            <a:avLst/>
          </a:prstGeom>
        </p:spPr>
        <p:txBody>
          <a:bodyPr lIns="0" tIns="0" rIns="0" bIns="0" rtlCol="0" anchor="t">
            <a:spAutoFit/>
          </a:bodyPr>
          <a:lstStyle/>
          <a:p>
            <a:pPr algn="just">
              <a:lnSpc>
                <a:spcPts val="6004"/>
              </a:lnSpc>
            </a:pPr>
            <a:r>
              <a:rPr lang="en-US" sz="3800">
                <a:solidFill>
                  <a:srgbClr val="FFFFFF"/>
                </a:solidFill>
                <a:latin typeface="Roboto Condensed"/>
              </a:rPr>
              <a:t>Câu 1: Nhân vật chính trong truyện ngắn </a:t>
            </a:r>
            <a:r>
              <a:rPr lang="en-US" sz="3800">
                <a:solidFill>
                  <a:srgbClr val="FFFFFF"/>
                </a:solidFill>
                <a:latin typeface="Roboto Condensed Italics"/>
              </a:rPr>
              <a:t>Tôi đi học </a:t>
            </a:r>
            <a:r>
              <a:rPr lang="en-US" sz="3800">
                <a:solidFill>
                  <a:srgbClr val="FFFFFF"/>
                </a:solidFill>
                <a:latin typeface="Roboto Condensed"/>
              </a:rPr>
              <a:t>là ai?</a:t>
            </a:r>
          </a:p>
          <a:p>
            <a:pPr algn="just">
              <a:lnSpc>
                <a:spcPts val="6004"/>
              </a:lnSpc>
            </a:pPr>
            <a:r>
              <a:rPr lang="en-US" sz="3800">
                <a:solidFill>
                  <a:srgbClr val="FFFFFF"/>
                </a:solidFill>
                <a:latin typeface="Roboto Condensed"/>
              </a:rPr>
              <a:t>A. Mẹ</a:t>
            </a:r>
          </a:p>
          <a:p>
            <a:pPr algn="just">
              <a:lnSpc>
                <a:spcPts val="6004"/>
              </a:lnSpc>
            </a:pPr>
            <a:r>
              <a:rPr lang="en-US" sz="3800">
                <a:solidFill>
                  <a:srgbClr val="FFFFFF"/>
                </a:solidFill>
                <a:latin typeface="Roboto Condensed"/>
              </a:rPr>
              <a:t>B. Tôi</a:t>
            </a:r>
          </a:p>
          <a:p>
            <a:pPr algn="just">
              <a:lnSpc>
                <a:spcPts val="6004"/>
              </a:lnSpc>
            </a:pPr>
            <a:r>
              <a:rPr lang="en-US" sz="3800">
                <a:solidFill>
                  <a:srgbClr val="FFFFFF"/>
                </a:solidFill>
                <a:latin typeface="Roboto Condensed"/>
              </a:rPr>
              <a:t>C. Quý và Sơn</a:t>
            </a:r>
          </a:p>
        </p:txBody>
      </p:sp>
      <p:sp>
        <p:nvSpPr>
          <p:cNvPr id="13" name="Freeform 13"/>
          <p:cNvSpPr/>
          <p:nvPr/>
        </p:nvSpPr>
        <p:spPr>
          <a:xfrm>
            <a:off x="521124" y="4053341"/>
            <a:ext cx="3643025" cy="9022972"/>
          </a:xfrm>
          <a:custGeom>
            <a:avLst/>
            <a:gdLst/>
            <a:ahLst/>
            <a:cxnLst/>
            <a:rect l="l" t="t" r="r" b="b"/>
            <a:pathLst>
              <a:path w="3643025" h="9022972">
                <a:moveTo>
                  <a:pt x="0" y="0"/>
                </a:moveTo>
                <a:lnTo>
                  <a:pt x="3643025" y="0"/>
                </a:lnTo>
                <a:lnTo>
                  <a:pt x="3643025" y="9022973"/>
                </a:lnTo>
                <a:lnTo>
                  <a:pt x="0" y="90229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4F58ED97-681F-501F-29B8-DE68C3A01A1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p:transition spd="med" advTm="1000">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768936"/>
          </a:xfrm>
          <a:prstGeom prst="rect">
            <a:avLst/>
          </a:prstGeom>
        </p:spPr>
        <p:txBody>
          <a:bodyPr lIns="0" tIns="0" rIns="0" bIns="0" rtlCol="0" anchor="t">
            <a:spAutoFit/>
          </a:bodyPr>
          <a:lstStyle/>
          <a:p>
            <a:pPr algn="just">
              <a:lnSpc>
                <a:spcPts val="6004"/>
              </a:lnSpc>
            </a:pPr>
            <a:r>
              <a:rPr lang="en-US" sz="3800">
                <a:solidFill>
                  <a:srgbClr val="FFFFFF"/>
                </a:solidFill>
                <a:latin typeface="Roboto Condensed"/>
              </a:rPr>
              <a:t>Câu 2: Những hình ảnh nào gợi nỗi nhớ cho nhân vật "tôi"?</a:t>
            </a:r>
          </a:p>
          <a:p>
            <a:pPr algn="just">
              <a:lnSpc>
                <a:spcPts val="6004"/>
              </a:lnSpc>
            </a:pPr>
            <a:r>
              <a:rPr lang="en-US" sz="3800">
                <a:solidFill>
                  <a:srgbClr val="FFFFFF"/>
                </a:solidFill>
                <a:latin typeface="Roboto Condensed"/>
              </a:rPr>
              <a:t>A. Hàng năm cứ vào cuối thu</a:t>
            </a:r>
          </a:p>
          <a:p>
            <a:pPr algn="just">
              <a:lnSpc>
                <a:spcPts val="6004"/>
              </a:lnSpc>
            </a:pPr>
            <a:r>
              <a:rPr lang="en-US" sz="3800">
                <a:solidFill>
                  <a:srgbClr val="FFFFFF"/>
                </a:solidFill>
                <a:latin typeface="Roboto Condensed"/>
              </a:rPr>
              <a:t>B. Mấy cành hoa tươi mỉm cười giữa bầu trời quang đãng</a:t>
            </a:r>
          </a:p>
          <a:p>
            <a:pPr algn="just">
              <a:lnSpc>
                <a:spcPts val="6004"/>
              </a:lnSpc>
            </a:pPr>
            <a:r>
              <a:rPr lang="en-US" sz="3800">
                <a:solidFill>
                  <a:srgbClr val="FFFFFF"/>
                </a:solidFill>
                <a:latin typeface="Roboto Condensed"/>
              </a:rPr>
              <a:t>C. Lá ngoài đường rụng nhiều và trên không có những đám mây bàng bạc.</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C623839D-60A8-AA8C-7992-0D7B7C621DD0}"/>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768936"/>
          </a:xfrm>
          <a:prstGeom prst="rect">
            <a:avLst/>
          </a:prstGeom>
        </p:spPr>
        <p:txBody>
          <a:bodyPr lIns="0" tIns="0" rIns="0" bIns="0" rtlCol="0" anchor="t">
            <a:spAutoFit/>
          </a:bodyPr>
          <a:lstStyle/>
          <a:p>
            <a:pPr algn="just">
              <a:lnSpc>
                <a:spcPts val="6004"/>
              </a:lnSpc>
            </a:pPr>
            <a:r>
              <a:rPr lang="en-US" sz="3800" dirty="0" err="1">
                <a:solidFill>
                  <a:srgbClr val="FFFFFF"/>
                </a:solidFill>
                <a:latin typeface="Roboto Condensed"/>
              </a:rPr>
              <a:t>Câu</a:t>
            </a:r>
            <a:r>
              <a:rPr lang="en-US" sz="3800" dirty="0">
                <a:solidFill>
                  <a:srgbClr val="FFFFFF"/>
                </a:solidFill>
                <a:latin typeface="Roboto Condensed"/>
              </a:rPr>
              <a:t> 3: Sự </a:t>
            </a:r>
            <a:r>
              <a:rPr lang="en-US" sz="3800" dirty="0" err="1">
                <a:solidFill>
                  <a:srgbClr val="FFFFFF"/>
                </a:solidFill>
                <a:latin typeface="Roboto Condensed"/>
              </a:rPr>
              <a:t>vật</a:t>
            </a:r>
            <a:r>
              <a:rPr lang="en-US" sz="3800" dirty="0">
                <a:solidFill>
                  <a:srgbClr val="FFFFFF"/>
                </a:solidFill>
                <a:latin typeface="Roboto Condensed"/>
              </a:rPr>
              <a:t> </a:t>
            </a:r>
            <a:r>
              <a:rPr lang="en-US" sz="3800" dirty="0" err="1">
                <a:solidFill>
                  <a:srgbClr val="FFFFFF"/>
                </a:solidFill>
                <a:latin typeface="Roboto Condensed"/>
              </a:rPr>
              <a:t>nào</a:t>
            </a:r>
            <a:r>
              <a:rPr lang="en-US" sz="3800" dirty="0">
                <a:solidFill>
                  <a:srgbClr val="FFFFFF"/>
                </a:solidFill>
                <a:latin typeface="Roboto Condensed"/>
              </a:rPr>
              <a:t> </a:t>
            </a:r>
            <a:r>
              <a:rPr lang="en-US" sz="3800" dirty="0" err="1">
                <a:solidFill>
                  <a:srgbClr val="FFFFFF"/>
                </a:solidFill>
                <a:latin typeface="Roboto Condensed"/>
              </a:rPr>
              <a:t>khiến</a:t>
            </a:r>
            <a:r>
              <a:rPr lang="en-US" sz="3800" dirty="0">
                <a:solidFill>
                  <a:srgbClr val="FFFFFF"/>
                </a:solidFill>
                <a:latin typeface="Roboto Condensed"/>
              </a:rPr>
              <a:t> </a:t>
            </a:r>
            <a:r>
              <a:rPr lang="en-US" sz="3800" dirty="0" err="1">
                <a:solidFill>
                  <a:srgbClr val="FFFFFF"/>
                </a:solidFill>
                <a:latin typeface="Roboto Condensed"/>
              </a:rPr>
              <a:t>nhân</a:t>
            </a:r>
            <a:r>
              <a:rPr lang="en-US" sz="3800" dirty="0">
                <a:solidFill>
                  <a:srgbClr val="FFFFFF"/>
                </a:solidFill>
                <a:latin typeface="Roboto Condensed"/>
              </a:rPr>
              <a:t> </a:t>
            </a:r>
            <a:r>
              <a:rPr lang="en-US" sz="3800" dirty="0" err="1">
                <a:solidFill>
                  <a:srgbClr val="FFFFFF"/>
                </a:solidFill>
                <a:latin typeface="Roboto Condensed"/>
              </a:rPr>
              <a:t>vật</a:t>
            </a:r>
            <a:r>
              <a:rPr lang="en-US" sz="3800" dirty="0">
                <a:solidFill>
                  <a:srgbClr val="FFFFFF"/>
                </a:solidFill>
                <a:latin typeface="Roboto Condensed"/>
              </a:rPr>
              <a:t> "</a:t>
            </a:r>
            <a:r>
              <a:rPr lang="en-US" sz="3800" dirty="0" err="1">
                <a:solidFill>
                  <a:srgbClr val="FFFFFF"/>
                </a:solidFill>
                <a:latin typeface="Roboto Condensed"/>
              </a:rPr>
              <a:t>tôi</a:t>
            </a:r>
            <a:r>
              <a:rPr lang="en-US" sz="3800" dirty="0">
                <a:solidFill>
                  <a:srgbClr val="FFFFFF"/>
                </a:solidFill>
                <a:latin typeface="Roboto Condensed"/>
              </a:rPr>
              <a:t>" </a:t>
            </a:r>
            <a:r>
              <a:rPr lang="en-US" sz="3800" dirty="0" err="1">
                <a:solidFill>
                  <a:srgbClr val="FFFFFF"/>
                </a:solidFill>
                <a:latin typeface="Roboto Condensed"/>
              </a:rPr>
              <a:t>đã</a:t>
            </a:r>
            <a:r>
              <a:rPr lang="en-US" sz="3800" dirty="0">
                <a:solidFill>
                  <a:srgbClr val="FFFFFF"/>
                </a:solidFill>
                <a:latin typeface="Roboto Condensed"/>
              </a:rPr>
              <a:t> </a:t>
            </a:r>
            <a:r>
              <a:rPr lang="en-US" sz="3800" dirty="0" err="1">
                <a:solidFill>
                  <a:srgbClr val="FFFFFF"/>
                </a:solidFill>
                <a:latin typeface="Roboto Condensed"/>
              </a:rPr>
              <a:t>quen</a:t>
            </a:r>
            <a:r>
              <a:rPr lang="en-US" sz="3800" dirty="0">
                <a:solidFill>
                  <a:srgbClr val="FFFFFF"/>
                </a:solidFill>
                <a:latin typeface="Roboto Condensed"/>
              </a:rPr>
              <a:t> </a:t>
            </a:r>
            <a:r>
              <a:rPr lang="en-US" sz="3800" dirty="0" err="1">
                <a:solidFill>
                  <a:srgbClr val="FFFFFF"/>
                </a:solidFill>
                <a:latin typeface="Roboto Condensed"/>
              </a:rPr>
              <a:t>đi</a:t>
            </a:r>
            <a:r>
              <a:rPr lang="en-US" sz="3800" dirty="0">
                <a:solidFill>
                  <a:srgbClr val="FFFFFF"/>
                </a:solidFill>
                <a:latin typeface="Roboto Condensed"/>
              </a:rPr>
              <a:t> </a:t>
            </a:r>
            <a:r>
              <a:rPr lang="en-US" sz="3800" dirty="0" err="1">
                <a:solidFill>
                  <a:srgbClr val="FFFFFF"/>
                </a:solidFill>
                <a:latin typeface="Roboto Condensed"/>
              </a:rPr>
              <a:t>lại</a:t>
            </a:r>
            <a:r>
              <a:rPr lang="en-US" sz="3800" dirty="0">
                <a:solidFill>
                  <a:srgbClr val="FFFFFF"/>
                </a:solidFill>
                <a:latin typeface="Roboto Condensed"/>
              </a:rPr>
              <a:t> </a:t>
            </a:r>
            <a:r>
              <a:rPr lang="en-US" sz="3800" dirty="0" err="1">
                <a:solidFill>
                  <a:srgbClr val="FFFFFF"/>
                </a:solidFill>
                <a:latin typeface="Roboto Condensed"/>
              </a:rPr>
              <a:t>lắm</a:t>
            </a:r>
            <a:r>
              <a:rPr lang="en-US" sz="3800" dirty="0">
                <a:solidFill>
                  <a:srgbClr val="FFFFFF"/>
                </a:solidFill>
                <a:latin typeface="Roboto Condensed"/>
              </a:rPr>
              <a:t> </a:t>
            </a:r>
            <a:r>
              <a:rPr lang="en-US" sz="3800" dirty="0" err="1">
                <a:solidFill>
                  <a:srgbClr val="FFFFFF"/>
                </a:solidFill>
                <a:latin typeface="Roboto Condensed"/>
              </a:rPr>
              <a:t>lần</a:t>
            </a:r>
            <a:r>
              <a:rPr lang="en-US" sz="3800" dirty="0">
                <a:solidFill>
                  <a:srgbClr val="FFFFFF"/>
                </a:solidFill>
                <a:latin typeface="Roboto Condensed"/>
              </a:rPr>
              <a:t> </a:t>
            </a:r>
            <a:r>
              <a:rPr lang="en-US" sz="3800" dirty="0" err="1">
                <a:solidFill>
                  <a:srgbClr val="FFFFFF"/>
                </a:solidFill>
                <a:latin typeface="Roboto Condensed"/>
              </a:rPr>
              <a:t>nhưng</a:t>
            </a:r>
            <a:r>
              <a:rPr lang="en-US" sz="3800" dirty="0">
                <a:solidFill>
                  <a:srgbClr val="FFFFFF"/>
                </a:solidFill>
                <a:latin typeface="Roboto Condensed"/>
              </a:rPr>
              <a:t> </a:t>
            </a:r>
            <a:r>
              <a:rPr lang="en-US" sz="3800" dirty="0" err="1">
                <a:solidFill>
                  <a:srgbClr val="FFFFFF"/>
                </a:solidFill>
                <a:latin typeface="Roboto Condensed"/>
              </a:rPr>
              <a:t>lần</a:t>
            </a:r>
            <a:r>
              <a:rPr lang="en-US" sz="3800" dirty="0">
                <a:solidFill>
                  <a:srgbClr val="FFFFFF"/>
                </a:solidFill>
                <a:latin typeface="Roboto Condensed"/>
              </a:rPr>
              <a:t> </a:t>
            </a:r>
            <a:r>
              <a:rPr lang="en-US" sz="3800" dirty="0" err="1">
                <a:solidFill>
                  <a:srgbClr val="FFFFFF"/>
                </a:solidFill>
                <a:latin typeface="Roboto Condensed"/>
              </a:rPr>
              <a:t>này</a:t>
            </a:r>
            <a:r>
              <a:rPr lang="en-US" sz="3800" dirty="0">
                <a:solidFill>
                  <a:srgbClr val="FFFFFF"/>
                </a:solidFill>
                <a:latin typeface="Roboto Condensed"/>
              </a:rPr>
              <a:t> </a:t>
            </a:r>
            <a:r>
              <a:rPr lang="en-US" sz="3800" dirty="0" err="1">
                <a:solidFill>
                  <a:srgbClr val="FFFFFF"/>
                </a:solidFill>
                <a:latin typeface="Roboto Condensed"/>
              </a:rPr>
              <a:t>tự</a:t>
            </a:r>
            <a:r>
              <a:rPr lang="en-US" sz="3800" dirty="0">
                <a:solidFill>
                  <a:srgbClr val="FFFFFF"/>
                </a:solidFill>
                <a:latin typeface="Roboto Condensed"/>
              </a:rPr>
              <a:t> </a:t>
            </a:r>
            <a:r>
              <a:rPr lang="en-US" sz="3800" dirty="0" err="1">
                <a:solidFill>
                  <a:srgbClr val="FFFFFF"/>
                </a:solidFill>
                <a:latin typeface="Roboto Condensed"/>
              </a:rPr>
              <a:t>nhiên</a:t>
            </a:r>
            <a:r>
              <a:rPr lang="en-US" sz="3800" dirty="0">
                <a:solidFill>
                  <a:srgbClr val="FFFFFF"/>
                </a:solidFill>
                <a:latin typeface="Roboto Condensed"/>
              </a:rPr>
              <a:t> </a:t>
            </a:r>
            <a:r>
              <a:rPr lang="en-US" sz="3800" dirty="0" err="1">
                <a:solidFill>
                  <a:srgbClr val="FFFFFF"/>
                </a:solidFill>
                <a:latin typeface="Roboto Condensed"/>
              </a:rPr>
              <a:t>thấy</a:t>
            </a:r>
            <a:r>
              <a:rPr lang="en-US" sz="3800" dirty="0">
                <a:solidFill>
                  <a:srgbClr val="FFFFFF"/>
                </a:solidFill>
                <a:latin typeface="Roboto Condensed"/>
              </a:rPr>
              <a:t> </a:t>
            </a:r>
            <a:r>
              <a:rPr lang="en-US" sz="3800" dirty="0" err="1">
                <a:solidFill>
                  <a:srgbClr val="FFFFFF"/>
                </a:solidFill>
                <a:latin typeface="Roboto Condensed"/>
              </a:rPr>
              <a:t>lạ</a:t>
            </a:r>
            <a:r>
              <a:rPr lang="en-US" sz="3800" dirty="0">
                <a:solidFill>
                  <a:srgbClr val="FFFFFF"/>
                </a:solidFill>
                <a:latin typeface="Roboto Condensed"/>
              </a:rPr>
              <a:t>?</a:t>
            </a:r>
          </a:p>
          <a:p>
            <a:pPr algn="just">
              <a:lnSpc>
                <a:spcPts val="6004"/>
              </a:lnSpc>
            </a:pPr>
            <a:r>
              <a:rPr lang="en-US" sz="3800" dirty="0">
                <a:solidFill>
                  <a:srgbClr val="FFFFFF"/>
                </a:solidFill>
                <a:latin typeface="Roboto Condensed"/>
              </a:rPr>
              <a:t>A. Con </a:t>
            </a:r>
            <a:r>
              <a:rPr lang="en-US" sz="3800" dirty="0" err="1">
                <a:solidFill>
                  <a:srgbClr val="FFFFFF"/>
                </a:solidFill>
                <a:latin typeface="Roboto Condensed"/>
              </a:rPr>
              <a:t>đường</a:t>
            </a:r>
            <a:r>
              <a:rPr lang="en-US" sz="3800" dirty="0">
                <a:solidFill>
                  <a:srgbClr val="FFFFFF"/>
                </a:solidFill>
                <a:latin typeface="Roboto Condensed"/>
              </a:rPr>
              <a:t> </a:t>
            </a:r>
            <a:r>
              <a:rPr lang="en-US" sz="3800" dirty="0" err="1">
                <a:solidFill>
                  <a:srgbClr val="FFFFFF"/>
                </a:solidFill>
                <a:latin typeface="Roboto Condensed"/>
              </a:rPr>
              <a:t>làng</a:t>
            </a:r>
            <a:endParaRPr lang="en-US" sz="3800" dirty="0">
              <a:solidFill>
                <a:srgbClr val="FFFFFF"/>
              </a:solidFill>
              <a:latin typeface="Roboto Condensed"/>
            </a:endParaRPr>
          </a:p>
          <a:p>
            <a:pPr algn="just">
              <a:lnSpc>
                <a:spcPts val="6004"/>
              </a:lnSpc>
            </a:pPr>
            <a:r>
              <a:rPr lang="en-US" sz="3800" dirty="0">
                <a:solidFill>
                  <a:srgbClr val="FFFFFF"/>
                </a:solidFill>
                <a:latin typeface="Roboto Condensed"/>
              </a:rPr>
              <a:t>B. </a:t>
            </a:r>
            <a:r>
              <a:rPr lang="en-US" sz="3800" dirty="0" err="1">
                <a:solidFill>
                  <a:srgbClr val="FFFFFF"/>
                </a:solidFill>
                <a:latin typeface="Roboto Condensed"/>
              </a:rPr>
              <a:t>Sân</a:t>
            </a:r>
            <a:r>
              <a:rPr lang="en-US" sz="3800" dirty="0">
                <a:solidFill>
                  <a:srgbClr val="FFFFFF"/>
                </a:solidFill>
                <a:latin typeface="Roboto Condensed"/>
              </a:rPr>
              <a:t> </a:t>
            </a:r>
            <a:r>
              <a:rPr lang="en-US" sz="3800" dirty="0" err="1">
                <a:solidFill>
                  <a:srgbClr val="FFFFFF"/>
                </a:solidFill>
                <a:latin typeface="Roboto Condensed"/>
              </a:rPr>
              <a:t>trường</a:t>
            </a:r>
            <a:r>
              <a:rPr lang="en-US" sz="3800" dirty="0">
                <a:solidFill>
                  <a:srgbClr val="FFFFFF"/>
                </a:solidFill>
                <a:latin typeface="Roboto Condensed"/>
              </a:rPr>
              <a:t> </a:t>
            </a:r>
            <a:r>
              <a:rPr lang="en-US" sz="3800" dirty="0" err="1">
                <a:solidFill>
                  <a:srgbClr val="FFFFFF"/>
                </a:solidFill>
                <a:latin typeface="Roboto Condensed"/>
              </a:rPr>
              <a:t>làng</a:t>
            </a:r>
            <a:r>
              <a:rPr lang="en-US" sz="3800" dirty="0">
                <a:solidFill>
                  <a:srgbClr val="FFFFFF"/>
                </a:solidFill>
                <a:latin typeface="Roboto Condensed"/>
              </a:rPr>
              <a:t> </a:t>
            </a:r>
            <a:r>
              <a:rPr lang="en-US" sz="3800" dirty="0" err="1">
                <a:solidFill>
                  <a:srgbClr val="FFFFFF"/>
                </a:solidFill>
                <a:latin typeface="Roboto Condensed"/>
              </a:rPr>
              <a:t>Mĩ</a:t>
            </a:r>
            <a:r>
              <a:rPr lang="en-US" sz="3800" dirty="0">
                <a:solidFill>
                  <a:srgbClr val="FFFFFF"/>
                </a:solidFill>
                <a:latin typeface="Roboto Condensed"/>
              </a:rPr>
              <a:t> </a:t>
            </a:r>
            <a:r>
              <a:rPr lang="en-US" sz="3800" dirty="0" err="1">
                <a:solidFill>
                  <a:srgbClr val="FFFFFF"/>
                </a:solidFill>
                <a:latin typeface="Roboto Condensed"/>
              </a:rPr>
              <a:t>Lí</a:t>
            </a:r>
            <a:endParaRPr lang="en-US" sz="3800" dirty="0">
              <a:solidFill>
                <a:srgbClr val="FFFFFF"/>
              </a:solidFill>
              <a:latin typeface="Roboto Condensed"/>
            </a:endParaRPr>
          </a:p>
          <a:p>
            <a:pPr algn="just">
              <a:lnSpc>
                <a:spcPts val="6004"/>
              </a:lnSpc>
            </a:pPr>
            <a:r>
              <a:rPr lang="en-US" sz="3800" dirty="0">
                <a:solidFill>
                  <a:srgbClr val="FFFFFF"/>
                </a:solidFill>
                <a:latin typeface="Roboto Condensed"/>
              </a:rPr>
              <a:t>C. </a:t>
            </a:r>
            <a:r>
              <a:rPr lang="en-US" sz="3800" dirty="0" err="1">
                <a:solidFill>
                  <a:srgbClr val="FFFFFF"/>
                </a:solidFill>
                <a:latin typeface="Roboto Condensed"/>
              </a:rPr>
              <a:t>Dòng</a:t>
            </a:r>
            <a:r>
              <a:rPr lang="en-US" sz="3800" dirty="0">
                <a:solidFill>
                  <a:srgbClr val="FFFFFF"/>
                </a:solidFill>
                <a:latin typeface="Roboto Condensed"/>
              </a:rPr>
              <a:t> </a:t>
            </a:r>
            <a:r>
              <a:rPr lang="en-US" sz="3800" dirty="0" err="1">
                <a:solidFill>
                  <a:srgbClr val="FFFFFF"/>
                </a:solidFill>
                <a:latin typeface="Roboto Condensed"/>
              </a:rPr>
              <a:t>sông</a:t>
            </a:r>
            <a:r>
              <a:rPr lang="en-US" sz="3800" dirty="0">
                <a:solidFill>
                  <a:srgbClr val="FFFFFF"/>
                </a:solidFill>
                <a:latin typeface="Roboto Condensed"/>
              </a:rPr>
              <a:t> </a:t>
            </a:r>
            <a:r>
              <a:rPr lang="en-US" sz="3800" dirty="0" err="1">
                <a:solidFill>
                  <a:srgbClr val="FFFFFF"/>
                </a:solidFill>
                <a:latin typeface="Roboto Condensed"/>
              </a:rPr>
              <a:t>quê</a:t>
            </a:r>
            <a:endParaRPr lang="en-US" sz="3800" dirty="0">
              <a:solidFill>
                <a:srgbClr val="FFFFFF"/>
              </a:solidFill>
              <a:latin typeface="Roboto Condensed"/>
            </a:endParaRP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8D1F6138-51BB-D1F1-9218-2CFE88A486A1}"/>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00941"/>
            <a:ext cx="11544815" cy="3854517"/>
          </a:xfrm>
          <a:prstGeom prst="rect">
            <a:avLst/>
          </a:prstGeom>
        </p:spPr>
        <p:txBody>
          <a:bodyPr lIns="0" tIns="0" rIns="0" bIns="0" rtlCol="0" anchor="t">
            <a:spAutoFit/>
          </a:bodyPr>
          <a:lstStyle/>
          <a:p>
            <a:pPr algn="just">
              <a:lnSpc>
                <a:spcPts val="6156"/>
              </a:lnSpc>
            </a:pPr>
            <a:r>
              <a:rPr lang="en-US" sz="3800">
                <a:solidFill>
                  <a:srgbClr val="FFFFFF"/>
                </a:solidFill>
                <a:latin typeface="Roboto Condensed"/>
              </a:rPr>
              <a:t>Câu 4: Hình ảnh nào trong văn bản được dùng để so sánh với "</a:t>
            </a:r>
            <a:r>
              <a:rPr lang="en-US" sz="3800">
                <a:solidFill>
                  <a:srgbClr val="FFFFFF"/>
                </a:solidFill>
                <a:latin typeface="Roboto Condensed Italics"/>
              </a:rPr>
              <a:t>Ý nghĩ thoáng qua trong trí tôi nhẹ nhàng như...</a:t>
            </a:r>
            <a:r>
              <a:rPr lang="en-US" sz="3800">
                <a:solidFill>
                  <a:srgbClr val="FFFFFF"/>
                </a:solidFill>
                <a:latin typeface="Roboto Condensed"/>
              </a:rPr>
              <a:t>..... "?</a:t>
            </a:r>
          </a:p>
          <a:p>
            <a:pPr algn="just">
              <a:lnSpc>
                <a:spcPts val="6156"/>
              </a:lnSpc>
            </a:pPr>
            <a:r>
              <a:rPr lang="en-US" sz="3800">
                <a:solidFill>
                  <a:srgbClr val="FFFFFF"/>
                </a:solidFill>
                <a:latin typeface="Roboto Condensed"/>
              </a:rPr>
              <a:t>A. Cái đình làng Hòa Ấp</a:t>
            </a:r>
          </a:p>
          <a:p>
            <a:pPr algn="just">
              <a:lnSpc>
                <a:spcPts val="6156"/>
              </a:lnSpc>
            </a:pPr>
            <a:r>
              <a:rPr lang="en-US" sz="3800">
                <a:solidFill>
                  <a:srgbClr val="FFFFFF"/>
                </a:solidFill>
                <a:latin typeface="Roboto Condensed"/>
              </a:rPr>
              <a:t>B. Một quả ban tưởng tượng</a:t>
            </a:r>
          </a:p>
          <a:p>
            <a:pPr algn="just">
              <a:lnSpc>
                <a:spcPts val="6156"/>
              </a:lnSpc>
            </a:pPr>
            <a:r>
              <a:rPr lang="en-US" sz="3800">
                <a:solidFill>
                  <a:srgbClr val="FFFFFF"/>
                </a:solidFill>
                <a:latin typeface="Roboto Condensed"/>
              </a:rPr>
              <a:t>C. Một làn mây lướt ngang trên ngọn núi</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840BC297-BB2F-F31D-CAA3-57B7B75BABC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00941"/>
            <a:ext cx="11544815" cy="3854517"/>
          </a:xfrm>
          <a:prstGeom prst="rect">
            <a:avLst/>
          </a:prstGeom>
        </p:spPr>
        <p:txBody>
          <a:bodyPr lIns="0" tIns="0" rIns="0" bIns="0" rtlCol="0" anchor="t">
            <a:spAutoFit/>
          </a:bodyPr>
          <a:lstStyle/>
          <a:p>
            <a:pPr algn="just">
              <a:lnSpc>
                <a:spcPts val="6156"/>
              </a:lnSpc>
            </a:pPr>
            <a:r>
              <a:rPr lang="en-US" sz="3800" dirty="0" err="1">
                <a:solidFill>
                  <a:srgbClr val="FFFFFF"/>
                </a:solidFill>
                <a:latin typeface="Roboto Condensed"/>
              </a:rPr>
              <a:t>Câu</a:t>
            </a:r>
            <a:r>
              <a:rPr lang="en-US" sz="3800" dirty="0">
                <a:solidFill>
                  <a:srgbClr val="FFFFFF"/>
                </a:solidFill>
                <a:latin typeface="Roboto Condensed"/>
              </a:rPr>
              <a:t> 5: </a:t>
            </a:r>
            <a:r>
              <a:rPr lang="en-US" sz="3800" dirty="0" err="1">
                <a:solidFill>
                  <a:srgbClr val="FFFFFF"/>
                </a:solidFill>
                <a:latin typeface="Roboto Condensed"/>
              </a:rPr>
              <a:t>Khi</a:t>
            </a:r>
            <a:r>
              <a:rPr lang="en-US" sz="3800" dirty="0">
                <a:solidFill>
                  <a:srgbClr val="FFFFFF"/>
                </a:solidFill>
                <a:latin typeface="Roboto Condensed"/>
              </a:rPr>
              <a:t> </a:t>
            </a:r>
            <a:r>
              <a:rPr lang="en-US" sz="3800" dirty="0" err="1">
                <a:solidFill>
                  <a:srgbClr val="FFFFFF"/>
                </a:solidFill>
                <a:latin typeface="Roboto Condensed"/>
              </a:rPr>
              <a:t>cậu</a:t>
            </a:r>
            <a:r>
              <a:rPr lang="en-US" sz="3800" dirty="0">
                <a:solidFill>
                  <a:srgbClr val="FFFFFF"/>
                </a:solidFill>
                <a:latin typeface="Roboto Condensed"/>
              </a:rPr>
              <a:t> </a:t>
            </a:r>
            <a:r>
              <a:rPr lang="en-US" sz="3800" dirty="0" err="1">
                <a:solidFill>
                  <a:srgbClr val="FFFFFF"/>
                </a:solidFill>
                <a:latin typeface="Roboto Condensed"/>
              </a:rPr>
              <a:t>bé</a:t>
            </a:r>
            <a:r>
              <a:rPr lang="en-US" sz="3800" dirty="0">
                <a:solidFill>
                  <a:srgbClr val="FFFFFF"/>
                </a:solidFill>
                <a:latin typeface="Roboto Condensed"/>
              </a:rPr>
              <a:t> (</a:t>
            </a:r>
            <a:r>
              <a:rPr lang="en-US" sz="3800" dirty="0" err="1">
                <a:solidFill>
                  <a:srgbClr val="FFFFFF"/>
                </a:solidFill>
                <a:latin typeface="Roboto Condensed"/>
              </a:rPr>
              <a:t>Tôi</a:t>
            </a:r>
            <a:r>
              <a:rPr lang="en-US" sz="3800" dirty="0">
                <a:solidFill>
                  <a:srgbClr val="FFFFFF"/>
                </a:solidFill>
                <a:latin typeface="Roboto Condensed"/>
              </a:rPr>
              <a:t>) </a:t>
            </a:r>
            <a:r>
              <a:rPr lang="en-US" sz="3800" dirty="0" err="1">
                <a:solidFill>
                  <a:srgbClr val="FFFFFF"/>
                </a:solidFill>
                <a:latin typeface="Roboto Condensed"/>
              </a:rPr>
              <a:t>ngỏ</a:t>
            </a:r>
            <a:r>
              <a:rPr lang="en-US" sz="3800" dirty="0">
                <a:solidFill>
                  <a:srgbClr val="FFFFFF"/>
                </a:solidFill>
                <a:latin typeface="Roboto Condensed"/>
              </a:rPr>
              <a:t> ý </a:t>
            </a:r>
            <a:r>
              <a:rPr lang="en-US" sz="3800" dirty="0" err="1">
                <a:solidFill>
                  <a:srgbClr val="FFFFFF"/>
                </a:solidFill>
                <a:latin typeface="Roboto Condensed"/>
              </a:rPr>
              <a:t>muốn</a:t>
            </a:r>
            <a:r>
              <a:rPr lang="en-US" sz="3800" dirty="0">
                <a:solidFill>
                  <a:srgbClr val="FFFFFF"/>
                </a:solidFill>
                <a:latin typeface="Roboto Condensed"/>
              </a:rPr>
              <a:t> </a:t>
            </a:r>
            <a:r>
              <a:rPr lang="en-US" sz="3800" dirty="0" err="1">
                <a:solidFill>
                  <a:srgbClr val="FFFFFF"/>
                </a:solidFill>
                <a:latin typeface="Roboto Condensed"/>
              </a:rPr>
              <a:t>cầm</a:t>
            </a:r>
            <a:r>
              <a:rPr lang="en-US" sz="3800" dirty="0">
                <a:solidFill>
                  <a:srgbClr val="FFFFFF"/>
                </a:solidFill>
                <a:latin typeface="Roboto Condensed"/>
              </a:rPr>
              <a:t> </a:t>
            </a:r>
            <a:r>
              <a:rPr lang="en-US" sz="3800" dirty="0" err="1">
                <a:solidFill>
                  <a:srgbClr val="FFFFFF"/>
                </a:solidFill>
                <a:latin typeface="Roboto Condensed"/>
              </a:rPr>
              <a:t>bút</a:t>
            </a:r>
            <a:r>
              <a:rPr lang="en-US" sz="3800" dirty="0">
                <a:solidFill>
                  <a:srgbClr val="FFFFFF"/>
                </a:solidFill>
                <a:latin typeface="Roboto Condensed"/>
              </a:rPr>
              <a:t> </a:t>
            </a:r>
            <a:r>
              <a:rPr lang="en-US" sz="3800" dirty="0" err="1">
                <a:solidFill>
                  <a:srgbClr val="FFFFFF"/>
                </a:solidFill>
                <a:latin typeface="Roboto Condensed"/>
              </a:rPr>
              <a:t>thước</a:t>
            </a:r>
            <a:r>
              <a:rPr lang="en-US" sz="3800" dirty="0">
                <a:solidFill>
                  <a:srgbClr val="FFFFFF"/>
                </a:solidFill>
                <a:latin typeface="Roboto Condensed"/>
              </a:rPr>
              <a:t>, </a:t>
            </a:r>
            <a:r>
              <a:rPr lang="en-US" sz="3800" dirty="0" err="1">
                <a:solidFill>
                  <a:srgbClr val="FFFFFF"/>
                </a:solidFill>
                <a:latin typeface="Roboto Condensed"/>
              </a:rPr>
              <a:t>mẹ</a:t>
            </a:r>
            <a:r>
              <a:rPr lang="en-US" sz="3800" dirty="0">
                <a:solidFill>
                  <a:srgbClr val="FFFFFF"/>
                </a:solidFill>
                <a:latin typeface="Roboto Condensed"/>
              </a:rPr>
              <a:t> </a:t>
            </a:r>
            <a:r>
              <a:rPr lang="en-US" sz="3800" dirty="0" err="1">
                <a:solidFill>
                  <a:srgbClr val="FFFFFF"/>
                </a:solidFill>
                <a:latin typeface="Roboto Condensed"/>
              </a:rPr>
              <a:t>cậu</a:t>
            </a:r>
            <a:r>
              <a:rPr lang="en-US" sz="3800" dirty="0">
                <a:solidFill>
                  <a:srgbClr val="FFFFFF"/>
                </a:solidFill>
                <a:latin typeface="Roboto Condensed"/>
              </a:rPr>
              <a:t> </a:t>
            </a:r>
            <a:r>
              <a:rPr lang="en-US" sz="3800" dirty="0" err="1">
                <a:solidFill>
                  <a:srgbClr val="FFFFFF"/>
                </a:solidFill>
                <a:latin typeface="Roboto Condensed"/>
              </a:rPr>
              <a:t>đã</a:t>
            </a:r>
            <a:r>
              <a:rPr lang="en-US" sz="3800" dirty="0">
                <a:solidFill>
                  <a:srgbClr val="FFFFFF"/>
                </a:solidFill>
                <a:latin typeface="Roboto Condensed"/>
              </a:rPr>
              <a:t> </a:t>
            </a:r>
            <a:r>
              <a:rPr lang="en-US" sz="3800" dirty="0" err="1">
                <a:solidFill>
                  <a:srgbClr val="FFFFFF"/>
                </a:solidFill>
                <a:latin typeface="Roboto Condensed"/>
              </a:rPr>
              <a:t>trả</a:t>
            </a:r>
            <a:r>
              <a:rPr lang="en-US" sz="3800" dirty="0">
                <a:solidFill>
                  <a:srgbClr val="FFFFFF"/>
                </a:solidFill>
                <a:latin typeface="Roboto Condensed"/>
              </a:rPr>
              <a:t> </a:t>
            </a:r>
            <a:r>
              <a:rPr lang="en-US" sz="3800" dirty="0" err="1">
                <a:solidFill>
                  <a:srgbClr val="FFFFFF"/>
                </a:solidFill>
                <a:latin typeface="Roboto Condensed"/>
              </a:rPr>
              <a:t>lời</a:t>
            </a:r>
            <a:r>
              <a:rPr lang="en-US" sz="3800" dirty="0">
                <a:solidFill>
                  <a:srgbClr val="FFFFFF"/>
                </a:solidFill>
                <a:latin typeface="Roboto Condensed"/>
              </a:rPr>
              <a:t> </a:t>
            </a:r>
            <a:r>
              <a:rPr lang="en-US" sz="3800" dirty="0" err="1">
                <a:solidFill>
                  <a:srgbClr val="FFFFFF"/>
                </a:solidFill>
                <a:latin typeface="Roboto Condensed"/>
              </a:rPr>
              <a:t>thế</a:t>
            </a:r>
            <a:r>
              <a:rPr lang="en-US" sz="3800" dirty="0">
                <a:solidFill>
                  <a:srgbClr val="FFFFFF"/>
                </a:solidFill>
                <a:latin typeface="Roboto Condensed"/>
              </a:rPr>
              <a:t> </a:t>
            </a:r>
            <a:r>
              <a:rPr lang="en-US" sz="3800" dirty="0" err="1">
                <a:solidFill>
                  <a:srgbClr val="FFFFFF"/>
                </a:solidFill>
                <a:latin typeface="Roboto Condensed"/>
              </a:rPr>
              <a:t>nào</a:t>
            </a:r>
            <a:r>
              <a:rPr lang="en-US" sz="3800" dirty="0">
                <a:solidFill>
                  <a:srgbClr val="FFFFFF"/>
                </a:solidFill>
                <a:latin typeface="Roboto Condensed"/>
              </a:rPr>
              <a:t>?</a:t>
            </a:r>
          </a:p>
          <a:p>
            <a:pPr algn="just">
              <a:lnSpc>
                <a:spcPts val="6156"/>
              </a:lnSpc>
            </a:pPr>
            <a:r>
              <a:rPr lang="en-US" sz="3800" dirty="0">
                <a:solidFill>
                  <a:srgbClr val="FFFFFF"/>
                </a:solidFill>
                <a:latin typeface="Roboto Condensed"/>
              </a:rPr>
              <a:t>A. </a:t>
            </a:r>
            <a:r>
              <a:rPr lang="en-US" sz="3800" dirty="0" err="1">
                <a:solidFill>
                  <a:srgbClr val="FFFFFF"/>
                </a:solidFill>
                <a:latin typeface="Roboto Condensed"/>
              </a:rPr>
              <a:t>Mẹ</a:t>
            </a:r>
            <a:r>
              <a:rPr lang="en-US" sz="3800" dirty="0">
                <a:solidFill>
                  <a:srgbClr val="FFFFFF"/>
                </a:solidFill>
                <a:latin typeface="Roboto Condensed"/>
              </a:rPr>
              <a:t> </a:t>
            </a:r>
            <a:r>
              <a:rPr lang="en-US" sz="3800" dirty="0" err="1">
                <a:solidFill>
                  <a:srgbClr val="FFFFFF"/>
                </a:solidFill>
                <a:latin typeface="Roboto Condensed"/>
              </a:rPr>
              <a:t>rất</a:t>
            </a:r>
            <a:r>
              <a:rPr lang="en-US" sz="3800" dirty="0">
                <a:solidFill>
                  <a:srgbClr val="FFFFFF"/>
                </a:solidFill>
                <a:latin typeface="Roboto Condensed"/>
              </a:rPr>
              <a:t> </a:t>
            </a:r>
            <a:r>
              <a:rPr lang="en-US" sz="3800" dirty="0" err="1">
                <a:solidFill>
                  <a:srgbClr val="FFFFFF"/>
                </a:solidFill>
                <a:latin typeface="Roboto Condensed"/>
              </a:rPr>
              <a:t>vui</a:t>
            </a:r>
            <a:r>
              <a:rPr lang="en-US" sz="3800" dirty="0">
                <a:solidFill>
                  <a:srgbClr val="FFFFFF"/>
                </a:solidFill>
                <a:latin typeface="Roboto Condensed"/>
              </a:rPr>
              <a:t> </a:t>
            </a:r>
            <a:r>
              <a:rPr lang="en-US" sz="3800" dirty="0" err="1">
                <a:solidFill>
                  <a:srgbClr val="FFFFFF"/>
                </a:solidFill>
                <a:latin typeface="Roboto Condensed"/>
              </a:rPr>
              <a:t>khi</a:t>
            </a:r>
            <a:r>
              <a:rPr lang="en-US" sz="3800" dirty="0">
                <a:solidFill>
                  <a:srgbClr val="FFFFFF"/>
                </a:solidFill>
                <a:latin typeface="Roboto Condensed"/>
              </a:rPr>
              <a:t> con </a:t>
            </a:r>
            <a:r>
              <a:rPr lang="en-US" sz="3800" dirty="0" err="1">
                <a:solidFill>
                  <a:srgbClr val="FFFFFF"/>
                </a:solidFill>
                <a:latin typeface="Roboto Condensed"/>
              </a:rPr>
              <a:t>làm</a:t>
            </a:r>
            <a:r>
              <a:rPr lang="en-US" sz="3800" dirty="0">
                <a:solidFill>
                  <a:srgbClr val="FFFFFF"/>
                </a:solidFill>
                <a:latin typeface="Roboto Condensed"/>
              </a:rPr>
              <a:t> </a:t>
            </a:r>
            <a:r>
              <a:rPr lang="en-US" sz="3800" dirty="0" err="1">
                <a:solidFill>
                  <a:srgbClr val="FFFFFF"/>
                </a:solidFill>
                <a:latin typeface="Roboto Condensed"/>
              </a:rPr>
              <a:t>được</a:t>
            </a:r>
            <a:r>
              <a:rPr lang="en-US" sz="3800" dirty="0">
                <a:solidFill>
                  <a:srgbClr val="FFFFFF"/>
                </a:solidFill>
                <a:latin typeface="Roboto Condensed"/>
              </a:rPr>
              <a:t> </a:t>
            </a:r>
            <a:r>
              <a:rPr lang="en-US" sz="3800" dirty="0" err="1">
                <a:solidFill>
                  <a:srgbClr val="FFFFFF"/>
                </a:solidFill>
                <a:latin typeface="Roboto Condensed"/>
              </a:rPr>
              <a:t>điều</a:t>
            </a:r>
            <a:r>
              <a:rPr lang="en-US" sz="3800" dirty="0">
                <a:solidFill>
                  <a:srgbClr val="FFFFFF"/>
                </a:solidFill>
                <a:latin typeface="Roboto Condensed"/>
              </a:rPr>
              <a:t> </a:t>
            </a:r>
            <a:r>
              <a:rPr lang="en-US" sz="3800" dirty="0" err="1">
                <a:solidFill>
                  <a:srgbClr val="FFFFFF"/>
                </a:solidFill>
                <a:latin typeface="Roboto Condensed"/>
              </a:rPr>
              <a:t>đó</a:t>
            </a:r>
            <a:r>
              <a:rPr lang="en-US" sz="3800" dirty="0">
                <a:solidFill>
                  <a:srgbClr val="FFFFFF"/>
                </a:solidFill>
                <a:latin typeface="Roboto Condensed"/>
              </a:rPr>
              <a:t>!</a:t>
            </a:r>
          </a:p>
          <a:p>
            <a:pPr algn="just">
              <a:lnSpc>
                <a:spcPts val="6156"/>
              </a:lnSpc>
            </a:pPr>
            <a:r>
              <a:rPr lang="en-US" sz="3800" dirty="0">
                <a:solidFill>
                  <a:srgbClr val="FFFFFF"/>
                </a:solidFill>
                <a:latin typeface="Roboto Condensed"/>
              </a:rPr>
              <a:t>B. </a:t>
            </a:r>
            <a:r>
              <a:rPr lang="en-US" sz="3800" dirty="0" err="1">
                <a:solidFill>
                  <a:srgbClr val="FFFFFF"/>
                </a:solidFill>
                <a:latin typeface="Roboto Condensed"/>
              </a:rPr>
              <a:t>Thôi</a:t>
            </a:r>
            <a:r>
              <a:rPr lang="en-US" sz="3800" dirty="0">
                <a:solidFill>
                  <a:srgbClr val="FFFFFF"/>
                </a:solidFill>
                <a:latin typeface="Roboto Condensed"/>
              </a:rPr>
              <a:t> </a:t>
            </a:r>
            <a:r>
              <a:rPr lang="en-US" sz="3800" dirty="0" err="1">
                <a:solidFill>
                  <a:srgbClr val="FFFFFF"/>
                </a:solidFill>
                <a:latin typeface="Roboto Condensed"/>
              </a:rPr>
              <a:t>để</a:t>
            </a:r>
            <a:r>
              <a:rPr lang="en-US" sz="3800" dirty="0">
                <a:solidFill>
                  <a:srgbClr val="FFFFFF"/>
                </a:solidFill>
                <a:latin typeface="Roboto Condensed"/>
              </a:rPr>
              <a:t> </a:t>
            </a:r>
            <a:r>
              <a:rPr lang="en-US" sz="3800" dirty="0" err="1">
                <a:solidFill>
                  <a:srgbClr val="FFFFFF"/>
                </a:solidFill>
                <a:latin typeface="Roboto Condensed"/>
              </a:rPr>
              <a:t>mẹ</a:t>
            </a:r>
            <a:r>
              <a:rPr lang="en-US" sz="3800" dirty="0">
                <a:solidFill>
                  <a:srgbClr val="FFFFFF"/>
                </a:solidFill>
                <a:latin typeface="Roboto Condensed"/>
              </a:rPr>
              <a:t> </a:t>
            </a:r>
            <a:r>
              <a:rPr lang="en-US" sz="3800" dirty="0" err="1">
                <a:solidFill>
                  <a:srgbClr val="FFFFFF"/>
                </a:solidFill>
                <a:latin typeface="Roboto Condensed"/>
              </a:rPr>
              <a:t>cầm</a:t>
            </a:r>
            <a:r>
              <a:rPr lang="en-US" sz="3800" dirty="0">
                <a:solidFill>
                  <a:srgbClr val="FFFFFF"/>
                </a:solidFill>
                <a:latin typeface="Roboto Condensed"/>
              </a:rPr>
              <a:t> </a:t>
            </a:r>
            <a:r>
              <a:rPr lang="en-US" sz="3800" dirty="0" err="1">
                <a:solidFill>
                  <a:srgbClr val="FFFFFF"/>
                </a:solidFill>
                <a:latin typeface="Roboto Condensed"/>
              </a:rPr>
              <a:t>cũng</a:t>
            </a:r>
            <a:r>
              <a:rPr lang="en-US" sz="3800" dirty="0">
                <a:solidFill>
                  <a:srgbClr val="FFFFFF"/>
                </a:solidFill>
                <a:latin typeface="Roboto Condensed"/>
              </a:rPr>
              <a:t> </a:t>
            </a:r>
            <a:r>
              <a:rPr lang="en-US" sz="3800" dirty="0" err="1">
                <a:solidFill>
                  <a:srgbClr val="FFFFFF"/>
                </a:solidFill>
                <a:latin typeface="Roboto Condensed"/>
              </a:rPr>
              <a:t>được</a:t>
            </a:r>
            <a:r>
              <a:rPr lang="en-US" sz="3800" dirty="0">
                <a:solidFill>
                  <a:srgbClr val="FFFFFF"/>
                </a:solidFill>
                <a:latin typeface="Roboto Condensed"/>
              </a:rPr>
              <a:t>.</a:t>
            </a:r>
          </a:p>
          <a:p>
            <a:pPr algn="just">
              <a:lnSpc>
                <a:spcPts val="6156"/>
              </a:lnSpc>
            </a:pPr>
            <a:r>
              <a:rPr lang="en-US" sz="3800" dirty="0">
                <a:solidFill>
                  <a:srgbClr val="FFFFFF"/>
                </a:solidFill>
                <a:latin typeface="Roboto Condensed"/>
              </a:rPr>
              <a:t>C. </a:t>
            </a:r>
            <a:r>
              <a:rPr lang="en-US" sz="3800" dirty="0" err="1">
                <a:solidFill>
                  <a:srgbClr val="FFFFFF"/>
                </a:solidFill>
                <a:latin typeface="Roboto Condensed"/>
              </a:rPr>
              <a:t>Mẹ</a:t>
            </a:r>
            <a:r>
              <a:rPr lang="en-US" sz="3800" dirty="0">
                <a:solidFill>
                  <a:srgbClr val="FFFFFF"/>
                </a:solidFill>
                <a:latin typeface="Roboto Condensed"/>
              </a:rPr>
              <a:t> </a:t>
            </a:r>
            <a:r>
              <a:rPr lang="en-US" sz="3800" dirty="0" err="1">
                <a:solidFill>
                  <a:srgbClr val="FFFFFF"/>
                </a:solidFill>
                <a:latin typeface="Roboto Condensed"/>
              </a:rPr>
              <a:t>chỉ</a:t>
            </a:r>
            <a:r>
              <a:rPr lang="en-US" sz="3800" dirty="0">
                <a:solidFill>
                  <a:srgbClr val="FFFFFF"/>
                </a:solidFill>
                <a:latin typeface="Roboto Condensed"/>
              </a:rPr>
              <a:t> </a:t>
            </a:r>
            <a:r>
              <a:rPr lang="en-US" sz="3800" dirty="0" err="1">
                <a:solidFill>
                  <a:srgbClr val="FFFFFF"/>
                </a:solidFill>
                <a:latin typeface="Roboto Condensed"/>
              </a:rPr>
              <a:t>âu</a:t>
            </a:r>
            <a:r>
              <a:rPr lang="en-US" sz="3800" dirty="0">
                <a:solidFill>
                  <a:srgbClr val="FFFFFF"/>
                </a:solidFill>
                <a:latin typeface="Roboto Condensed"/>
              </a:rPr>
              <a:t> </a:t>
            </a:r>
            <a:r>
              <a:rPr lang="en-US" sz="3800" dirty="0" err="1">
                <a:solidFill>
                  <a:srgbClr val="FFFFFF"/>
                </a:solidFill>
                <a:latin typeface="Roboto Condensed"/>
              </a:rPr>
              <a:t>yếm</a:t>
            </a:r>
            <a:r>
              <a:rPr lang="en-US" sz="3800" dirty="0">
                <a:solidFill>
                  <a:srgbClr val="FFFFFF"/>
                </a:solidFill>
                <a:latin typeface="Roboto Condensed"/>
              </a:rPr>
              <a:t> </a:t>
            </a:r>
            <a:r>
              <a:rPr lang="en-US" sz="3800" dirty="0" err="1">
                <a:solidFill>
                  <a:srgbClr val="FFFFFF"/>
                </a:solidFill>
                <a:latin typeface="Roboto Condensed"/>
              </a:rPr>
              <a:t>nhìn</a:t>
            </a:r>
            <a:r>
              <a:rPr lang="en-US" sz="3800" dirty="0">
                <a:solidFill>
                  <a:srgbClr val="FFFFFF"/>
                </a:solidFill>
                <a:latin typeface="Roboto Condensed"/>
              </a:rPr>
              <a:t> </a:t>
            </a:r>
            <a:r>
              <a:rPr lang="en-US" sz="3800" dirty="0" err="1">
                <a:solidFill>
                  <a:srgbClr val="FFFFFF"/>
                </a:solidFill>
                <a:latin typeface="Roboto Condensed Italics"/>
              </a:rPr>
              <a:t>tôi</a:t>
            </a:r>
            <a:r>
              <a:rPr lang="en-US" sz="3800" dirty="0">
                <a:solidFill>
                  <a:srgbClr val="FFFFFF"/>
                </a:solidFill>
                <a:latin typeface="Roboto Condensed"/>
              </a:rPr>
              <a:t> </a:t>
            </a:r>
            <a:r>
              <a:rPr lang="en-US" sz="3800" dirty="0" err="1">
                <a:solidFill>
                  <a:srgbClr val="FFFFFF"/>
                </a:solidFill>
                <a:latin typeface="Roboto Condensed"/>
              </a:rPr>
              <a:t>mà</a:t>
            </a:r>
            <a:r>
              <a:rPr lang="en-US" sz="3800" dirty="0">
                <a:solidFill>
                  <a:srgbClr val="FFFFFF"/>
                </a:solidFill>
                <a:latin typeface="Roboto Condensed"/>
              </a:rPr>
              <a:t> </a:t>
            </a:r>
            <a:r>
              <a:rPr lang="en-US" sz="3800" dirty="0" err="1">
                <a:solidFill>
                  <a:srgbClr val="FFFFFF"/>
                </a:solidFill>
                <a:latin typeface="Roboto Condensed"/>
              </a:rPr>
              <a:t>không</a:t>
            </a:r>
            <a:r>
              <a:rPr lang="en-US" sz="3800" dirty="0">
                <a:solidFill>
                  <a:srgbClr val="FFFFFF"/>
                </a:solidFill>
                <a:latin typeface="Roboto Condensed"/>
              </a:rPr>
              <a:t> </a:t>
            </a:r>
            <a:r>
              <a:rPr lang="en-US" sz="3800" dirty="0" err="1">
                <a:solidFill>
                  <a:srgbClr val="FFFFFF"/>
                </a:solidFill>
                <a:latin typeface="Roboto Condensed"/>
              </a:rPr>
              <a:t>nói</a:t>
            </a:r>
            <a:r>
              <a:rPr lang="en-US" sz="3800" dirty="0">
                <a:solidFill>
                  <a:srgbClr val="FFFFFF"/>
                </a:solidFill>
                <a:latin typeface="Roboto Condensed"/>
              </a:rPr>
              <a:t> </a:t>
            </a:r>
            <a:r>
              <a:rPr lang="en-US" sz="3800" dirty="0" err="1">
                <a:solidFill>
                  <a:srgbClr val="FFFFFF"/>
                </a:solidFill>
                <a:latin typeface="Roboto Condensed"/>
              </a:rPr>
              <a:t>gì</a:t>
            </a:r>
            <a:r>
              <a:rPr lang="en-US" sz="3800" dirty="0">
                <a:solidFill>
                  <a:srgbClr val="FFFFFF"/>
                </a:solidFill>
                <a:latin typeface="Roboto Condensed"/>
              </a:rPr>
              <a:t>.</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4755718" y="882690"/>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56DF7636-8655-B68A-1653-13326E3A877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aphicFrame>
        <p:nvGraphicFramePr>
          <p:cNvPr id="11" name="Table 11"/>
          <p:cNvGraphicFramePr>
            <a:graphicFrameLocks noGrp="1"/>
          </p:cNvGraphicFramePr>
          <p:nvPr/>
        </p:nvGraphicFramePr>
        <p:xfrm>
          <a:off x="7469362" y="4389999"/>
          <a:ext cx="8049867" cy="2718856"/>
        </p:xfrm>
        <a:graphic>
          <a:graphicData uri="http://schemas.openxmlformats.org/drawingml/2006/table">
            <a:tbl>
              <a:tblPr/>
              <a:tblGrid>
                <a:gridCol w="1476860">
                  <a:extLst>
                    <a:ext uri="{9D8B030D-6E8A-4147-A177-3AD203B41FA5}">
                      <a16:colId xmlns:a16="http://schemas.microsoft.com/office/drawing/2014/main" xmlns="" val="20000"/>
                    </a:ext>
                  </a:extLst>
                </a:gridCol>
                <a:gridCol w="1688044">
                  <a:extLst>
                    <a:ext uri="{9D8B030D-6E8A-4147-A177-3AD203B41FA5}">
                      <a16:colId xmlns:a16="http://schemas.microsoft.com/office/drawing/2014/main" xmlns="" val="20001"/>
                    </a:ext>
                  </a:extLst>
                </a:gridCol>
                <a:gridCol w="1593023">
                  <a:extLst>
                    <a:ext uri="{9D8B030D-6E8A-4147-A177-3AD203B41FA5}">
                      <a16:colId xmlns:a16="http://schemas.microsoft.com/office/drawing/2014/main" xmlns="" val="20002"/>
                    </a:ext>
                  </a:extLst>
                </a:gridCol>
                <a:gridCol w="1593023">
                  <a:extLst>
                    <a:ext uri="{9D8B030D-6E8A-4147-A177-3AD203B41FA5}">
                      <a16:colId xmlns:a16="http://schemas.microsoft.com/office/drawing/2014/main" xmlns="" val="20003"/>
                    </a:ext>
                  </a:extLst>
                </a:gridCol>
                <a:gridCol w="1698917">
                  <a:extLst>
                    <a:ext uri="{9D8B030D-6E8A-4147-A177-3AD203B41FA5}">
                      <a16:colId xmlns:a16="http://schemas.microsoft.com/office/drawing/2014/main" xmlns="" val="20004"/>
                    </a:ext>
                  </a:extLst>
                </a:gridCol>
              </a:tblGrid>
              <a:tr h="1359428">
                <a:tc>
                  <a:txBody>
                    <a:bodyPr/>
                    <a:lstStyle/>
                    <a:p>
                      <a:pPr algn="ctr">
                        <a:lnSpc>
                          <a:spcPts val="6299"/>
                        </a:lnSpc>
                        <a:defRPr/>
                      </a:pPr>
                      <a:r>
                        <a:rPr lang="en-US" sz="4500">
                          <a:solidFill>
                            <a:srgbClr val="FFFFFF"/>
                          </a:solidFill>
                          <a:latin typeface="Roboto Condensed Bold"/>
                        </a:rPr>
                        <a:t>1</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2</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4</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359428">
                <a:tc>
                  <a:txBody>
                    <a:bodyPr/>
                    <a:lstStyle/>
                    <a:p>
                      <a:pPr algn="ctr">
                        <a:lnSpc>
                          <a:spcPts val="6299"/>
                        </a:lnSpc>
                        <a:defRPr/>
                      </a:pPr>
                      <a:r>
                        <a:rPr lang="en-US" sz="4500">
                          <a:solidFill>
                            <a:srgbClr val="FFFFFF"/>
                          </a:solidFill>
                          <a:latin typeface="Roboto Condensed"/>
                        </a:rPr>
                        <a:t>B</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B</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2" name="TextBox 12"/>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Bold"/>
              </a:rPr>
              <a:t>AI ĐÃ TẬP TRUNG LẮNG NGHE ?</a:t>
            </a:r>
          </a:p>
        </p:txBody>
      </p:sp>
      <p:sp>
        <p:nvSpPr>
          <p:cNvPr id="13" name="TextBox 13"/>
          <p:cNvSpPr txBox="1"/>
          <p:nvPr/>
        </p:nvSpPr>
        <p:spPr>
          <a:xfrm>
            <a:off x="4387879" y="4607071"/>
            <a:ext cx="2652858" cy="2501783"/>
          </a:xfrm>
          <a:prstGeom prst="rect">
            <a:avLst/>
          </a:prstGeom>
        </p:spPr>
        <p:txBody>
          <a:bodyPr lIns="0" tIns="0" rIns="0" bIns="0" rtlCol="0" anchor="t">
            <a:spAutoFit/>
          </a:bodyPr>
          <a:lstStyle/>
          <a:p>
            <a:pPr algn="ctr">
              <a:lnSpc>
                <a:spcPts val="9495"/>
              </a:lnSpc>
            </a:pPr>
            <a:r>
              <a:rPr lang="en-US" sz="8329">
                <a:solidFill>
                  <a:srgbClr val="FFFFFF"/>
                </a:solidFill>
                <a:latin typeface="#9Slide07 Crocante 2"/>
              </a:rPr>
              <a:t>ĐÁP ÁN</a:t>
            </a:r>
          </a:p>
        </p:txBody>
      </p:sp>
      <p:sp>
        <p:nvSpPr>
          <p:cNvPr id="14" name="Freeform 14"/>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048439" y="7432471"/>
            <a:ext cx="983464" cy="970947"/>
          </a:xfrm>
          <a:custGeom>
            <a:avLst/>
            <a:gdLst/>
            <a:ahLst/>
            <a:cxnLst/>
            <a:rect l="l" t="t" r="r" b="b"/>
            <a:pathLst>
              <a:path w="983464" h="970947">
                <a:moveTo>
                  <a:pt x="0" y="0"/>
                </a:moveTo>
                <a:lnTo>
                  <a:pt x="983463" y="0"/>
                </a:lnTo>
                <a:lnTo>
                  <a:pt x="983463"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850905" y="1638300"/>
            <a:ext cx="14197534" cy="7620000"/>
            <a:chOff x="0" y="0"/>
            <a:chExt cx="3739268" cy="1911432"/>
          </a:xfrm>
        </p:grpSpPr>
        <p:sp>
          <p:nvSpPr>
            <p:cNvPr id="9" name="Freeform 9"/>
            <p:cNvSpPr/>
            <p:nvPr/>
          </p:nvSpPr>
          <p:spPr>
            <a:xfrm>
              <a:off x="0" y="0"/>
              <a:ext cx="3739268" cy="1911432"/>
            </a:xfrm>
            <a:custGeom>
              <a:avLst/>
              <a:gdLst/>
              <a:ahLst/>
              <a:cxnLst/>
              <a:rect l="l" t="t" r="r" b="b"/>
              <a:pathLst>
                <a:path w="3739268" h="1911432">
                  <a:moveTo>
                    <a:pt x="10906" y="0"/>
                  </a:moveTo>
                  <a:lnTo>
                    <a:pt x="3728362" y="0"/>
                  </a:lnTo>
                  <a:cubicBezTo>
                    <a:pt x="3734386" y="0"/>
                    <a:pt x="3739268" y="4883"/>
                    <a:pt x="3739268" y="10906"/>
                  </a:cubicBezTo>
                  <a:lnTo>
                    <a:pt x="3739268" y="1900526"/>
                  </a:lnTo>
                  <a:cubicBezTo>
                    <a:pt x="3739268" y="1903419"/>
                    <a:pt x="3738119" y="1906193"/>
                    <a:pt x="3736074" y="1908238"/>
                  </a:cubicBezTo>
                  <a:cubicBezTo>
                    <a:pt x="3734029" y="1910283"/>
                    <a:pt x="3731255" y="1911432"/>
                    <a:pt x="3728362" y="1911432"/>
                  </a:cubicBezTo>
                  <a:lnTo>
                    <a:pt x="10906" y="1911432"/>
                  </a:lnTo>
                  <a:cubicBezTo>
                    <a:pt x="4883" y="1911432"/>
                    <a:pt x="0" y="1906550"/>
                    <a:pt x="0" y="1900526"/>
                  </a:cubicBezTo>
                  <a:lnTo>
                    <a:pt x="0" y="10906"/>
                  </a:lnTo>
                  <a:cubicBezTo>
                    <a:pt x="0" y="4883"/>
                    <a:pt x="4883" y="0"/>
                    <a:pt x="10906"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aphicFrame>
        <p:nvGraphicFramePr>
          <p:cNvPr id="11" name="Table 11"/>
          <p:cNvGraphicFramePr>
            <a:graphicFrameLocks noGrp="1"/>
          </p:cNvGraphicFramePr>
          <p:nvPr/>
        </p:nvGraphicFramePr>
        <p:xfrm>
          <a:off x="2085849" y="2926919"/>
          <a:ext cx="13636875" cy="6161945"/>
        </p:xfrm>
        <a:graphic>
          <a:graphicData uri="http://schemas.openxmlformats.org/drawingml/2006/table">
            <a:tbl>
              <a:tblPr/>
              <a:tblGrid>
                <a:gridCol w="9741134">
                  <a:extLst>
                    <a:ext uri="{9D8B030D-6E8A-4147-A177-3AD203B41FA5}">
                      <a16:colId xmlns:a16="http://schemas.microsoft.com/office/drawing/2014/main" xmlns="" val="20000"/>
                    </a:ext>
                  </a:extLst>
                </a:gridCol>
                <a:gridCol w="2040916">
                  <a:extLst>
                    <a:ext uri="{9D8B030D-6E8A-4147-A177-3AD203B41FA5}">
                      <a16:colId xmlns:a16="http://schemas.microsoft.com/office/drawing/2014/main" xmlns="" val="20001"/>
                    </a:ext>
                  </a:extLst>
                </a:gridCol>
                <a:gridCol w="1854825">
                  <a:extLst>
                    <a:ext uri="{9D8B030D-6E8A-4147-A177-3AD203B41FA5}">
                      <a16:colId xmlns:a16="http://schemas.microsoft.com/office/drawing/2014/main" xmlns="" val="20002"/>
                    </a:ext>
                  </a:extLst>
                </a:gridCol>
              </a:tblGrid>
              <a:tr h="1015932">
                <a:tc>
                  <a:txBody>
                    <a:bodyPr/>
                    <a:lstStyle/>
                    <a:p>
                      <a:pPr algn="ctr">
                        <a:lnSpc>
                          <a:spcPts val="4200"/>
                        </a:lnSpc>
                        <a:defRPr/>
                      </a:pPr>
                      <a:r>
                        <a:rPr lang="en-US" sz="3000">
                          <a:solidFill>
                            <a:srgbClr val="FFFFFF"/>
                          </a:solidFill>
                          <a:latin typeface="Roboto Condensed Bold"/>
                        </a:rPr>
                        <a:t>Tiêu chí</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Đạt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Chưa đạt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015932">
                <a:tc>
                  <a:txBody>
                    <a:bodyPr/>
                    <a:lstStyle/>
                    <a:p>
                      <a:pPr algn="l">
                        <a:lnSpc>
                          <a:spcPts val="4200"/>
                        </a:lnSpc>
                        <a:defRPr/>
                      </a:pPr>
                      <a:r>
                        <a:rPr lang="en-US" sz="3000">
                          <a:solidFill>
                            <a:srgbClr val="FFFFFF"/>
                          </a:solidFill>
                          <a:latin typeface="Roboto Condensed"/>
                        </a:rPr>
                        <a:t>Đọc trôi chảy, không bỏ từ, thêm từ.</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1552650">
                <a:tc>
                  <a:txBody>
                    <a:bodyPr/>
                    <a:lstStyle/>
                    <a:p>
                      <a:pPr algn="just">
                        <a:lnSpc>
                          <a:spcPts val="4200"/>
                        </a:lnSpc>
                        <a:defRPr/>
                      </a:pPr>
                      <a:r>
                        <a:rPr lang="en-US" sz="3000">
                          <a:solidFill>
                            <a:srgbClr val="FFFFFF"/>
                          </a:solidFill>
                          <a:latin typeface="Roboto Condensed"/>
                        </a:rPr>
                        <a:t>Đọc to, rõ bảo đảm trong không gian lớp học, cả lớp cùng nghe được.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r h="1024781">
                <a:tc>
                  <a:txBody>
                    <a:bodyPr/>
                    <a:lstStyle/>
                    <a:p>
                      <a:pPr algn="l">
                        <a:lnSpc>
                          <a:spcPts val="4200"/>
                        </a:lnSpc>
                        <a:defRPr/>
                      </a:pPr>
                      <a:r>
                        <a:rPr lang="en-US" sz="3000">
                          <a:solidFill>
                            <a:srgbClr val="FFFFFF"/>
                          </a:solidFill>
                          <a:latin typeface="Roboto Condensed"/>
                        </a:rPr>
                        <a:t>Tốc độ đọc phù hợp.</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3"/>
                  </a:ext>
                </a:extLst>
              </a:tr>
              <a:tr h="1552650">
                <a:tc>
                  <a:txBody>
                    <a:bodyPr/>
                    <a:lstStyle/>
                    <a:p>
                      <a:pPr algn="just">
                        <a:lnSpc>
                          <a:spcPts val="4200"/>
                        </a:lnSpc>
                        <a:defRPr/>
                      </a:pPr>
                      <a:r>
                        <a:rPr lang="en-US" sz="3000" dirty="0" err="1">
                          <a:solidFill>
                            <a:srgbClr val="FFFFFF"/>
                          </a:solidFill>
                          <a:latin typeface="Roboto Condensed"/>
                        </a:rPr>
                        <a:t>Sử</a:t>
                      </a:r>
                      <a:r>
                        <a:rPr lang="en-US" sz="3000" dirty="0">
                          <a:solidFill>
                            <a:srgbClr val="FFFFFF"/>
                          </a:solidFill>
                          <a:latin typeface="Roboto Condensed"/>
                        </a:rPr>
                        <a:t> </a:t>
                      </a:r>
                      <a:r>
                        <a:rPr lang="en-US" sz="3000" dirty="0" err="1">
                          <a:solidFill>
                            <a:srgbClr val="FFFFFF"/>
                          </a:solidFill>
                          <a:latin typeface="Roboto Condensed"/>
                        </a:rPr>
                        <a:t>dụng</a:t>
                      </a:r>
                      <a:r>
                        <a:rPr lang="en-US" sz="3000" dirty="0">
                          <a:solidFill>
                            <a:srgbClr val="FFFFFF"/>
                          </a:solidFill>
                          <a:latin typeface="Roboto Condensed"/>
                        </a:rPr>
                        <a:t> </a:t>
                      </a:r>
                      <a:r>
                        <a:rPr lang="en-US" sz="3000" dirty="0" err="1">
                          <a:solidFill>
                            <a:srgbClr val="FFFFFF"/>
                          </a:solidFill>
                          <a:latin typeface="Roboto Condensed"/>
                        </a:rPr>
                        <a:t>giọng</a:t>
                      </a:r>
                      <a:r>
                        <a:rPr lang="en-US" sz="3000" dirty="0">
                          <a:solidFill>
                            <a:srgbClr val="FFFFFF"/>
                          </a:solidFill>
                          <a:latin typeface="Roboto Condensed"/>
                        </a:rPr>
                        <a:t> </a:t>
                      </a:r>
                      <a:r>
                        <a:rPr lang="en-US" sz="3000" dirty="0" err="1">
                          <a:solidFill>
                            <a:srgbClr val="FFFFFF"/>
                          </a:solidFill>
                          <a:latin typeface="Roboto Condensed"/>
                        </a:rPr>
                        <a:t>điệu</a:t>
                      </a:r>
                      <a:r>
                        <a:rPr lang="en-US" sz="3000" dirty="0">
                          <a:solidFill>
                            <a:srgbClr val="FFFFFF"/>
                          </a:solidFill>
                          <a:latin typeface="Roboto Condensed"/>
                        </a:rPr>
                        <a:t> </a:t>
                      </a:r>
                      <a:r>
                        <a:rPr lang="en-US" sz="3000" dirty="0" err="1">
                          <a:solidFill>
                            <a:srgbClr val="FFFFFF"/>
                          </a:solidFill>
                          <a:latin typeface="Roboto Condensed"/>
                        </a:rPr>
                        <a:t>khác</a:t>
                      </a:r>
                      <a:r>
                        <a:rPr lang="en-US" sz="3000" dirty="0">
                          <a:solidFill>
                            <a:srgbClr val="FFFFFF"/>
                          </a:solidFill>
                          <a:latin typeface="Roboto Condensed"/>
                        </a:rPr>
                        <a:t> </a:t>
                      </a:r>
                      <a:r>
                        <a:rPr lang="en-US" sz="3000" dirty="0" err="1">
                          <a:solidFill>
                            <a:srgbClr val="FFFFFF"/>
                          </a:solidFill>
                          <a:latin typeface="Roboto Condensed"/>
                        </a:rPr>
                        <a:t>nhau</a:t>
                      </a:r>
                      <a:r>
                        <a:rPr lang="en-US" sz="3000" dirty="0">
                          <a:solidFill>
                            <a:srgbClr val="FFFFFF"/>
                          </a:solidFill>
                          <a:latin typeface="Roboto Condensed"/>
                        </a:rPr>
                        <a:t> </a:t>
                      </a:r>
                      <a:r>
                        <a:rPr lang="en-US" sz="3000" dirty="0" err="1">
                          <a:solidFill>
                            <a:srgbClr val="FFFFFF"/>
                          </a:solidFill>
                          <a:latin typeface="Roboto Condensed"/>
                        </a:rPr>
                        <a:t>để</a:t>
                      </a:r>
                      <a:r>
                        <a:rPr lang="en-US" sz="3000" dirty="0">
                          <a:solidFill>
                            <a:srgbClr val="FFFFFF"/>
                          </a:solidFill>
                          <a:latin typeface="Roboto Condensed"/>
                        </a:rPr>
                        <a:t> </a:t>
                      </a:r>
                      <a:r>
                        <a:rPr lang="en-US" sz="3000" dirty="0" err="1">
                          <a:solidFill>
                            <a:srgbClr val="FFFFFF"/>
                          </a:solidFill>
                          <a:latin typeface="Roboto Condensed"/>
                        </a:rPr>
                        <a:t>thể</a:t>
                      </a:r>
                      <a:r>
                        <a:rPr lang="en-US" sz="3000" dirty="0">
                          <a:solidFill>
                            <a:srgbClr val="FFFFFF"/>
                          </a:solidFill>
                          <a:latin typeface="Roboto Condensed"/>
                        </a:rPr>
                        <a:t> </a:t>
                      </a:r>
                      <a:r>
                        <a:rPr lang="en-US" sz="3000" dirty="0" err="1">
                          <a:solidFill>
                            <a:srgbClr val="FFFFFF"/>
                          </a:solidFill>
                          <a:latin typeface="Roboto Condensed"/>
                        </a:rPr>
                        <a:t>hiện</a:t>
                      </a:r>
                      <a:r>
                        <a:rPr lang="en-US" sz="3000" dirty="0">
                          <a:solidFill>
                            <a:srgbClr val="FFFFFF"/>
                          </a:solidFill>
                          <a:latin typeface="Roboto Condensed"/>
                        </a:rPr>
                        <a:t> </a:t>
                      </a:r>
                      <a:r>
                        <a:rPr lang="en-US" sz="3000" dirty="0" err="1">
                          <a:solidFill>
                            <a:srgbClr val="FFFFFF"/>
                          </a:solidFill>
                          <a:latin typeface="Roboto Condensed"/>
                        </a:rPr>
                        <a:t>được</a:t>
                      </a:r>
                      <a:r>
                        <a:rPr lang="en-US" sz="3000" dirty="0">
                          <a:solidFill>
                            <a:srgbClr val="FFFFFF"/>
                          </a:solidFill>
                          <a:latin typeface="Roboto Condensed"/>
                        </a:rPr>
                        <a:t> </a:t>
                      </a:r>
                      <a:r>
                        <a:rPr lang="en-US" sz="3000" dirty="0" err="1">
                          <a:solidFill>
                            <a:srgbClr val="FFFFFF"/>
                          </a:solidFill>
                          <a:latin typeface="Roboto Condensed"/>
                        </a:rPr>
                        <a:t>cảm</a:t>
                      </a:r>
                      <a:r>
                        <a:rPr lang="en-US" sz="3000" dirty="0">
                          <a:solidFill>
                            <a:srgbClr val="FFFFFF"/>
                          </a:solidFill>
                          <a:latin typeface="Roboto Condensed"/>
                        </a:rPr>
                        <a:t> </a:t>
                      </a:r>
                      <a:r>
                        <a:rPr lang="en-US" sz="3000" dirty="0" err="1">
                          <a:solidFill>
                            <a:srgbClr val="FFFFFF"/>
                          </a:solidFill>
                          <a:latin typeface="Roboto Condensed"/>
                        </a:rPr>
                        <a:t>xúc</a:t>
                      </a:r>
                      <a:r>
                        <a:rPr lang="en-US" sz="3000" dirty="0">
                          <a:solidFill>
                            <a:srgbClr val="FFFFFF"/>
                          </a:solidFill>
                          <a:latin typeface="Roboto Condensed"/>
                        </a:rPr>
                        <a:t> </a:t>
                      </a:r>
                      <a:r>
                        <a:rPr lang="en-US" sz="3000" dirty="0" err="1">
                          <a:solidFill>
                            <a:srgbClr val="FFFFFF"/>
                          </a:solidFill>
                          <a:latin typeface="Roboto Condensed"/>
                        </a:rPr>
                        <a:t>của</a:t>
                      </a:r>
                      <a:r>
                        <a:rPr lang="en-US" sz="3000" dirty="0">
                          <a:solidFill>
                            <a:srgbClr val="FFFFFF"/>
                          </a:solidFill>
                          <a:latin typeface="Roboto Condensed"/>
                        </a:rPr>
                        <a:t> </a:t>
                      </a:r>
                      <a:r>
                        <a:rPr lang="en-US" sz="3000" dirty="0" err="1">
                          <a:solidFill>
                            <a:srgbClr val="FFFFFF"/>
                          </a:solidFill>
                          <a:latin typeface="Roboto Condensed"/>
                        </a:rPr>
                        <a:t>người</a:t>
                      </a:r>
                      <a:r>
                        <a:rPr lang="en-US" sz="3000" dirty="0">
                          <a:solidFill>
                            <a:srgbClr val="FFFFFF"/>
                          </a:solidFill>
                          <a:latin typeface="Roboto Condensed"/>
                        </a:rPr>
                        <a:t> </a:t>
                      </a:r>
                      <a:r>
                        <a:rPr lang="en-US" sz="3000" dirty="0" err="1">
                          <a:solidFill>
                            <a:srgbClr val="FFFFFF"/>
                          </a:solidFill>
                          <a:latin typeface="Roboto Condensed"/>
                        </a:rPr>
                        <a:t>kể</a:t>
                      </a:r>
                      <a:r>
                        <a:rPr lang="en-US" sz="3000" dirty="0">
                          <a:solidFill>
                            <a:srgbClr val="FFFFFF"/>
                          </a:solidFill>
                          <a:latin typeface="Roboto Condensed"/>
                        </a:rPr>
                        <a:t> </a:t>
                      </a:r>
                      <a:r>
                        <a:rPr lang="en-US" sz="3000" dirty="0" err="1">
                          <a:solidFill>
                            <a:srgbClr val="FFFFFF"/>
                          </a:solidFill>
                          <a:latin typeface="Roboto Condensed"/>
                        </a:rPr>
                        <a:t>chuyện</a:t>
                      </a:r>
                      <a:r>
                        <a:rPr lang="en-US" sz="3000" dirty="0">
                          <a:solidFill>
                            <a:srgbClr val="FFFFFF"/>
                          </a:solidFill>
                          <a:latin typeface="Roboto Condensed"/>
                        </a:rPr>
                        <a:t> </a:t>
                      </a:r>
                      <a:r>
                        <a:rPr lang="en-US" sz="3000" dirty="0" err="1">
                          <a:solidFill>
                            <a:srgbClr val="FFFFFF"/>
                          </a:solidFill>
                          <a:latin typeface="Roboto Condensed"/>
                        </a:rPr>
                        <a:t>đối</a:t>
                      </a:r>
                      <a:r>
                        <a:rPr lang="en-US" sz="3000" dirty="0">
                          <a:solidFill>
                            <a:srgbClr val="FFFFFF"/>
                          </a:solidFill>
                          <a:latin typeface="Roboto Condensed"/>
                        </a:rPr>
                        <a:t> </a:t>
                      </a:r>
                      <a:r>
                        <a:rPr lang="en-US" sz="3000" dirty="0" err="1">
                          <a:solidFill>
                            <a:srgbClr val="FFFFFF"/>
                          </a:solidFill>
                          <a:latin typeface="Roboto Condensed"/>
                        </a:rPr>
                        <a:t>với</a:t>
                      </a:r>
                      <a:r>
                        <a:rPr lang="en-US" sz="3000" dirty="0">
                          <a:solidFill>
                            <a:srgbClr val="FFFFFF"/>
                          </a:solidFill>
                          <a:latin typeface="Roboto Condensed"/>
                        </a:rPr>
                        <a:t> </a:t>
                      </a:r>
                      <a:r>
                        <a:rPr lang="en-US" sz="3000" dirty="0" err="1">
                          <a:solidFill>
                            <a:srgbClr val="FFFFFF"/>
                          </a:solidFill>
                          <a:latin typeface="Roboto Condensed"/>
                        </a:rPr>
                        <a:t>nhân</a:t>
                      </a:r>
                      <a:r>
                        <a:rPr lang="en-US" sz="3000" dirty="0">
                          <a:solidFill>
                            <a:srgbClr val="FFFFFF"/>
                          </a:solidFill>
                          <a:latin typeface="Roboto Condensed"/>
                        </a:rPr>
                        <a:t> </a:t>
                      </a:r>
                      <a:r>
                        <a:rPr lang="en-US" sz="3000" dirty="0" err="1">
                          <a:solidFill>
                            <a:srgbClr val="FFFFFF"/>
                          </a:solidFill>
                          <a:latin typeface="Roboto Condensed"/>
                        </a:rPr>
                        <a:t>vật</a:t>
                      </a:r>
                      <a:r>
                        <a:rPr lang="en-US" sz="3000" dirty="0">
                          <a:solidFill>
                            <a:srgbClr val="FFFFFF"/>
                          </a:solidFill>
                          <a:latin typeface="Roboto Condensed"/>
                        </a:rPr>
                        <a:t>, </a:t>
                      </a:r>
                      <a:r>
                        <a:rPr lang="en-US" sz="3000" dirty="0" err="1">
                          <a:solidFill>
                            <a:srgbClr val="FFFFFF"/>
                          </a:solidFill>
                          <a:latin typeface="Roboto Condensed"/>
                        </a:rPr>
                        <a:t>sự</a:t>
                      </a:r>
                      <a:r>
                        <a:rPr lang="en-US" sz="3000" dirty="0">
                          <a:solidFill>
                            <a:srgbClr val="FFFFFF"/>
                          </a:solidFill>
                          <a:latin typeface="Roboto Condensed"/>
                        </a:rPr>
                        <a:t> </a:t>
                      </a:r>
                      <a:r>
                        <a:rPr lang="en-US" sz="3000" dirty="0" err="1">
                          <a:solidFill>
                            <a:srgbClr val="FFFFFF"/>
                          </a:solidFill>
                          <a:latin typeface="Roboto Condensed"/>
                        </a:rPr>
                        <a:t>việc</a:t>
                      </a:r>
                      <a:r>
                        <a:rPr lang="en-US" sz="3000" dirty="0">
                          <a:solidFill>
                            <a:srgbClr val="FFFFFF"/>
                          </a:solidFill>
                          <a:latin typeface="Roboto Condensed"/>
                        </a:rPr>
                        <a: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2" name="TextBox 12"/>
          <p:cNvSpPr txBox="1"/>
          <p:nvPr/>
        </p:nvSpPr>
        <p:spPr>
          <a:xfrm>
            <a:off x="2430864" y="1983880"/>
            <a:ext cx="13037616" cy="712448"/>
          </a:xfrm>
          <a:prstGeom prst="rect">
            <a:avLst/>
          </a:prstGeom>
        </p:spPr>
        <p:txBody>
          <a:bodyPr lIns="0" tIns="0" rIns="0" bIns="0" rtlCol="0" anchor="t">
            <a:spAutoFit/>
          </a:bodyPr>
          <a:lstStyle/>
          <a:p>
            <a:pPr algn="ctr">
              <a:lnSpc>
                <a:spcPts val="5879"/>
              </a:lnSpc>
            </a:pPr>
            <a:r>
              <a:rPr lang="en-US" sz="4199">
                <a:solidFill>
                  <a:srgbClr val="FFFFFF"/>
                </a:solidFill>
                <a:latin typeface="Fraunces"/>
              </a:rPr>
              <a:t>BẢNG KIỂM ĐÁNH GIÁ KĨ NĂNG ĐỌC DIỄN CẢM</a:t>
            </a:r>
          </a:p>
        </p:txBody>
      </p:sp>
      <p:sp>
        <p:nvSpPr>
          <p:cNvPr id="13" name="TextBox 13"/>
          <p:cNvSpPr txBox="1"/>
          <p:nvPr/>
        </p:nvSpPr>
        <p:spPr>
          <a:xfrm>
            <a:off x="4724400" y="419100"/>
            <a:ext cx="8043912" cy="1171731"/>
          </a:xfrm>
          <a:prstGeom prst="rect">
            <a:avLst/>
          </a:prstGeom>
        </p:spPr>
        <p:txBody>
          <a:bodyPr lIns="0" tIns="0" rIns="0" bIns="0" rtlCol="0" anchor="t">
            <a:spAutoFit/>
          </a:bodyPr>
          <a:lstStyle/>
          <a:p>
            <a:pPr algn="ctr">
              <a:lnSpc>
                <a:spcPts val="10191"/>
              </a:lnSpc>
            </a:pPr>
            <a:r>
              <a:rPr lang="en-US" sz="5400">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239855" y="98622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471710" y="2244287"/>
            <a:ext cx="15258059" cy="6978463"/>
            <a:chOff x="0" y="0"/>
            <a:chExt cx="4018583" cy="1837949"/>
          </a:xfrm>
        </p:grpSpPr>
        <p:sp>
          <p:nvSpPr>
            <p:cNvPr id="9" name="Freeform 9"/>
            <p:cNvSpPr/>
            <p:nvPr/>
          </p:nvSpPr>
          <p:spPr>
            <a:xfrm>
              <a:off x="0" y="0"/>
              <a:ext cx="4018583" cy="1837949"/>
            </a:xfrm>
            <a:custGeom>
              <a:avLst/>
              <a:gdLst/>
              <a:ahLst/>
              <a:cxnLst/>
              <a:rect l="l" t="t" r="r" b="b"/>
              <a:pathLst>
                <a:path w="4018583" h="1837949">
                  <a:moveTo>
                    <a:pt x="10148" y="0"/>
                  </a:moveTo>
                  <a:lnTo>
                    <a:pt x="4008436" y="0"/>
                  </a:lnTo>
                  <a:cubicBezTo>
                    <a:pt x="4014040" y="0"/>
                    <a:pt x="4018583" y="4543"/>
                    <a:pt x="4018583" y="10148"/>
                  </a:cubicBezTo>
                  <a:lnTo>
                    <a:pt x="4018583" y="1827801"/>
                  </a:lnTo>
                  <a:cubicBezTo>
                    <a:pt x="4018583" y="1833406"/>
                    <a:pt x="4014040" y="1837949"/>
                    <a:pt x="4008436" y="1837949"/>
                  </a:cubicBezTo>
                  <a:lnTo>
                    <a:pt x="10148" y="1837949"/>
                  </a:lnTo>
                  <a:cubicBezTo>
                    <a:pt x="4543" y="1837949"/>
                    <a:pt x="0" y="1833406"/>
                    <a:pt x="0" y="1827801"/>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684576" y="5786570"/>
            <a:ext cx="4457371" cy="2616848"/>
          </a:xfrm>
          <a:custGeom>
            <a:avLst/>
            <a:gdLst/>
            <a:ahLst/>
            <a:cxnLst/>
            <a:rect l="l" t="t" r="r" b="b"/>
            <a:pathLst>
              <a:path w="4457371" h="2616848">
                <a:moveTo>
                  <a:pt x="0" y="0"/>
                </a:moveTo>
                <a:lnTo>
                  <a:pt x="4457371" y="0"/>
                </a:lnTo>
                <a:lnTo>
                  <a:pt x="4457371" y="2616848"/>
                </a:lnTo>
                <a:lnTo>
                  <a:pt x="0" y="26168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923482" y="7976326"/>
            <a:ext cx="3979561" cy="3143853"/>
          </a:xfrm>
          <a:custGeom>
            <a:avLst/>
            <a:gdLst/>
            <a:ahLst/>
            <a:cxnLst/>
            <a:rect l="l" t="t" r="r" b="b"/>
            <a:pathLst>
              <a:path w="3979561" h="3143853">
                <a:moveTo>
                  <a:pt x="0" y="0"/>
                </a:moveTo>
                <a:lnTo>
                  <a:pt x="3979560" y="0"/>
                </a:lnTo>
                <a:lnTo>
                  <a:pt x="3979560" y="3143853"/>
                </a:lnTo>
                <a:lnTo>
                  <a:pt x="0" y="314385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13"/>
          <p:cNvSpPr txBox="1"/>
          <p:nvPr/>
        </p:nvSpPr>
        <p:spPr>
          <a:xfrm>
            <a:off x="3692152" y="3012883"/>
            <a:ext cx="13037616" cy="756617"/>
          </a:xfrm>
          <a:prstGeom prst="rect">
            <a:avLst/>
          </a:prstGeom>
        </p:spPr>
        <p:txBody>
          <a:bodyPr lIns="0" tIns="0" rIns="0" bIns="0" rtlCol="0" anchor="t">
            <a:spAutoFit/>
          </a:bodyPr>
          <a:lstStyle/>
          <a:p>
            <a:pPr marL="453389" lvl="1">
              <a:lnSpc>
                <a:spcPts val="5879"/>
              </a:lnSpc>
            </a:pPr>
            <a:r>
              <a:rPr lang="en-US" sz="4199">
                <a:solidFill>
                  <a:srgbClr val="FFFFFF"/>
                </a:solidFill>
                <a:latin typeface="#9Slide05 Aphrodite Pro"/>
              </a:rPr>
              <a:t>1.Tìm hiểu chung về tác giả và văn bản</a:t>
            </a:r>
          </a:p>
        </p:txBody>
      </p:sp>
      <p:sp>
        <p:nvSpPr>
          <p:cNvPr id="14" name="TextBox 14"/>
          <p:cNvSpPr txBox="1"/>
          <p:nvPr/>
        </p:nvSpPr>
        <p:spPr>
          <a:xfrm>
            <a:off x="5903042" y="4477806"/>
            <a:ext cx="10085218" cy="3498520"/>
          </a:xfrm>
          <a:prstGeom prst="rect">
            <a:avLst/>
          </a:prstGeom>
        </p:spPr>
        <p:txBody>
          <a:bodyPr lIns="0" tIns="0" rIns="0" bIns="0" rtlCol="0" anchor="t">
            <a:spAutoFit/>
          </a:bodyPr>
          <a:lstStyle/>
          <a:p>
            <a:pPr marL="863598" lvl="1" indent="-431799">
              <a:lnSpc>
                <a:spcPts val="5599"/>
              </a:lnSpc>
              <a:buFont typeface="Arial"/>
              <a:buChar char="•"/>
            </a:pPr>
            <a:r>
              <a:rPr lang="en-US" sz="3999">
                <a:solidFill>
                  <a:srgbClr val="FFFFFF"/>
                </a:solidFill>
                <a:latin typeface="Roboto Condensed"/>
              </a:rPr>
              <a:t>HS xem video tư liệu sau đây</a:t>
            </a:r>
          </a:p>
          <a:p>
            <a:pPr marL="863598" lvl="1" indent="-431799">
              <a:lnSpc>
                <a:spcPts val="5599"/>
              </a:lnSpc>
              <a:buFont typeface="Arial"/>
              <a:buChar char="•"/>
            </a:pPr>
            <a:r>
              <a:rPr lang="en-US" sz="3999">
                <a:solidFill>
                  <a:srgbClr val="FFFFFF"/>
                </a:solidFill>
                <a:latin typeface="Roboto Condensed"/>
              </a:rPr>
              <a:t>Thi ghi nhớ thông tin về tác giả Thanh Tịnh -  Chia sẻ điều em ấn tượng nhất về tác giả.</a:t>
            </a:r>
          </a:p>
          <a:p>
            <a:pPr marL="863598" lvl="1" indent="-431799">
              <a:lnSpc>
                <a:spcPts val="5599"/>
              </a:lnSpc>
              <a:buFont typeface="Arial"/>
              <a:buChar char="•"/>
            </a:pPr>
            <a:r>
              <a:rPr lang="en-US" sz="3999">
                <a:solidFill>
                  <a:srgbClr val="FFFFFF"/>
                </a:solidFill>
                <a:latin typeface="Roboto Condensed"/>
              </a:rPr>
              <a:t>Thời gian chia sẻ: 3 phút</a:t>
            </a:r>
          </a:p>
          <a:p>
            <a:pPr>
              <a:lnSpc>
                <a:spcPts val="5599"/>
              </a:lnSpc>
            </a:pPr>
            <a:endParaRPr lang="en-US" sz="3999">
              <a:solidFill>
                <a:srgbClr val="FFFFFF"/>
              </a:solidFill>
              <a:latin typeface="Roboto Condensed"/>
            </a:endParaRPr>
          </a:p>
        </p:txBody>
      </p:sp>
      <p:sp>
        <p:nvSpPr>
          <p:cNvPr id="15" name="TextBox 15"/>
          <p:cNvSpPr txBox="1"/>
          <p:nvPr/>
        </p:nvSpPr>
        <p:spPr>
          <a:xfrm>
            <a:off x="4559063" y="923925"/>
            <a:ext cx="9461737" cy="953645"/>
          </a:xfrm>
          <a:prstGeom prst="rect">
            <a:avLst/>
          </a:prstGeom>
        </p:spPr>
        <p:txBody>
          <a:bodyPr wrap="square" lIns="0" tIns="0" rIns="0" bIns="0" rtlCol="0" anchor="t">
            <a:spAutoFit/>
          </a:bodyPr>
          <a:lstStyle/>
          <a:p>
            <a:pPr algn="ctr">
              <a:lnSpc>
                <a:spcPts val="7810"/>
              </a:lnSpc>
            </a:pPr>
            <a:r>
              <a:rPr lang="en-US" sz="55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arn(inVertical)">
                                      <p:cBhvr>
                                        <p:cTn id="1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8" name="Group 8"/>
          <p:cNvGrpSpPr/>
          <p:nvPr/>
        </p:nvGrpSpPr>
        <p:grpSpPr>
          <a:xfrm>
            <a:off x="1371600" y="1638300"/>
            <a:ext cx="15258059" cy="8382000"/>
            <a:chOff x="0" y="0"/>
            <a:chExt cx="4018583" cy="1753968"/>
          </a:xfrm>
        </p:grpSpPr>
        <p:sp>
          <p:nvSpPr>
            <p:cNvPr id="9" name="Freeform 9"/>
            <p:cNvSpPr/>
            <p:nvPr/>
          </p:nvSpPr>
          <p:spPr>
            <a:xfrm>
              <a:off x="0" y="0"/>
              <a:ext cx="4018583" cy="1753968"/>
            </a:xfrm>
            <a:custGeom>
              <a:avLst/>
              <a:gdLst/>
              <a:ahLst/>
              <a:cxnLst/>
              <a:rect l="l" t="t" r="r" b="b"/>
              <a:pathLst>
                <a:path w="4018583" h="1753968">
                  <a:moveTo>
                    <a:pt x="10148" y="0"/>
                  </a:moveTo>
                  <a:lnTo>
                    <a:pt x="4008436" y="0"/>
                  </a:lnTo>
                  <a:cubicBezTo>
                    <a:pt x="4014040" y="0"/>
                    <a:pt x="4018583" y="4543"/>
                    <a:pt x="4018583" y="10148"/>
                  </a:cubicBezTo>
                  <a:lnTo>
                    <a:pt x="4018583" y="1743820"/>
                  </a:lnTo>
                  <a:cubicBezTo>
                    <a:pt x="4018583" y="1749425"/>
                    <a:pt x="4014040" y="1753968"/>
                    <a:pt x="4008436" y="1753968"/>
                  </a:cubicBezTo>
                  <a:lnTo>
                    <a:pt x="10148" y="1753968"/>
                  </a:lnTo>
                  <a:cubicBezTo>
                    <a:pt x="4543" y="1753968"/>
                    <a:pt x="0" y="1749425"/>
                    <a:pt x="0" y="1743820"/>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2" name="Freeform 12"/>
          <p:cNvSpPr/>
          <p:nvPr/>
        </p:nvSpPr>
        <p:spPr>
          <a:xfrm>
            <a:off x="15544800" y="9715500"/>
            <a:ext cx="2743200" cy="2839053"/>
          </a:xfrm>
          <a:custGeom>
            <a:avLst/>
            <a:gdLst/>
            <a:ahLst/>
            <a:cxnLst/>
            <a:rect l="l" t="t" r="r" b="b"/>
            <a:pathLst>
              <a:path w="3979561" h="3143853">
                <a:moveTo>
                  <a:pt x="0" y="0"/>
                </a:moveTo>
                <a:lnTo>
                  <a:pt x="3979560" y="0"/>
                </a:lnTo>
                <a:lnTo>
                  <a:pt x="3979560" y="3143853"/>
                </a:lnTo>
                <a:lnTo>
                  <a:pt x="0" y="314385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TextBox 13"/>
          <p:cNvSpPr txBox="1"/>
          <p:nvPr/>
        </p:nvSpPr>
        <p:spPr>
          <a:xfrm>
            <a:off x="4114800" y="952500"/>
            <a:ext cx="13037616" cy="756617"/>
          </a:xfrm>
          <a:prstGeom prst="rect">
            <a:avLst/>
          </a:prstGeom>
        </p:spPr>
        <p:txBody>
          <a:bodyPr lIns="0" tIns="0" rIns="0" bIns="0" rtlCol="0" anchor="t">
            <a:spAutoFit/>
          </a:bodyPr>
          <a:lstStyle/>
          <a:p>
            <a:pPr marL="453389" lvl="1">
              <a:lnSpc>
                <a:spcPts val="5879"/>
              </a:lnSpc>
            </a:pPr>
            <a:r>
              <a:rPr lang="en-US" sz="4199">
                <a:latin typeface="#9Slide05 Aphrodite Pro"/>
              </a:rPr>
              <a:t>1.Tìm hiểu chung về tác giả và văn bản</a:t>
            </a:r>
          </a:p>
        </p:txBody>
      </p:sp>
      <p:pic>
        <p:nvPicPr>
          <p:cNvPr id="16" name="Video-giới-thiệu-nhà-văn-Thanh-Tịnh">
            <a:hlinkClick r:id="" action="ppaction://media"/>
            <a:extLst>
              <a:ext uri="{FF2B5EF4-FFF2-40B4-BE49-F238E27FC236}">
                <a16:creationId xmlns:a16="http://schemas.microsoft.com/office/drawing/2014/main" xmlns="" id="{53FE7C9B-4AEE-A14A-7037-D021C1D352A5}"/>
              </a:ext>
            </a:extLst>
          </p:cNvPr>
          <p:cNvPicPr>
            <a:picLocks noChangeAspect="1"/>
          </p:cNvPicPr>
          <p:nvPr>
            <a:videoFile r:link="rId1"/>
            <p:extLst>
              <p:ext uri="{DAA4B4D4-6D71-4841-9C94-3DE7FCFB9230}">
                <p14:media xmlns:p14="http://schemas.microsoft.com/office/powerpoint/2010/main" r:embed="rId2">
                  <p14:trim st="13319" end="8987"/>
                </p14:media>
              </p:ext>
            </p:extLst>
          </p:nvPr>
        </p:nvPicPr>
        <p:blipFill>
          <a:blip r:embed="rId16"/>
          <a:stretch>
            <a:fillRect/>
          </a:stretch>
        </p:blipFill>
        <p:spPr>
          <a:xfrm>
            <a:off x="2057400" y="1977899"/>
            <a:ext cx="14173200" cy="7966201"/>
          </a:xfrm>
          <a:prstGeom prst="rect">
            <a:avLst/>
          </a:prstGeom>
        </p:spPr>
      </p:pic>
      <p:sp>
        <p:nvSpPr>
          <p:cNvPr id="11" name="Freeform 11"/>
          <p:cNvSpPr/>
          <p:nvPr/>
        </p:nvSpPr>
        <p:spPr>
          <a:xfrm>
            <a:off x="15011400" y="8039100"/>
            <a:ext cx="3124200" cy="2007248"/>
          </a:xfrm>
          <a:custGeom>
            <a:avLst/>
            <a:gdLst/>
            <a:ahLst/>
            <a:cxnLst/>
            <a:rect l="l" t="t" r="r" b="b"/>
            <a:pathLst>
              <a:path w="4457371" h="2616848">
                <a:moveTo>
                  <a:pt x="0" y="0"/>
                </a:moveTo>
                <a:lnTo>
                  <a:pt x="4457371" y="0"/>
                </a:lnTo>
                <a:lnTo>
                  <a:pt x="4457371" y="2616848"/>
                </a:lnTo>
                <a:lnTo>
                  <a:pt x="0" y="261684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471710" y="1915236"/>
            <a:ext cx="15258059" cy="7098037"/>
            <a:chOff x="0" y="0"/>
            <a:chExt cx="4018583" cy="1869442"/>
          </a:xfrm>
        </p:grpSpPr>
        <p:sp>
          <p:nvSpPr>
            <p:cNvPr id="9" name="Freeform 9"/>
            <p:cNvSpPr/>
            <p:nvPr/>
          </p:nvSpPr>
          <p:spPr>
            <a:xfrm>
              <a:off x="0" y="0"/>
              <a:ext cx="4018583" cy="1869442"/>
            </a:xfrm>
            <a:custGeom>
              <a:avLst/>
              <a:gdLst/>
              <a:ahLst/>
              <a:cxnLst/>
              <a:rect l="l" t="t" r="r" b="b"/>
              <a:pathLst>
                <a:path w="4018583" h="1869442">
                  <a:moveTo>
                    <a:pt x="10148" y="0"/>
                  </a:moveTo>
                  <a:lnTo>
                    <a:pt x="4008436" y="0"/>
                  </a:lnTo>
                  <a:cubicBezTo>
                    <a:pt x="4014040" y="0"/>
                    <a:pt x="4018583" y="4543"/>
                    <a:pt x="4018583" y="10148"/>
                  </a:cubicBezTo>
                  <a:lnTo>
                    <a:pt x="4018583" y="1859294"/>
                  </a:lnTo>
                  <a:cubicBezTo>
                    <a:pt x="4018583" y="1861985"/>
                    <a:pt x="4017514" y="1864566"/>
                    <a:pt x="4015611" y="1866470"/>
                  </a:cubicBezTo>
                  <a:cubicBezTo>
                    <a:pt x="4013708" y="1868373"/>
                    <a:pt x="4011127" y="1869442"/>
                    <a:pt x="4008436" y="1869442"/>
                  </a:cubicBezTo>
                  <a:lnTo>
                    <a:pt x="10148" y="1869442"/>
                  </a:lnTo>
                  <a:cubicBezTo>
                    <a:pt x="4543" y="1869442"/>
                    <a:pt x="0" y="1864899"/>
                    <a:pt x="0" y="185929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471710" y="3563759"/>
            <a:ext cx="4544587" cy="5901794"/>
          </a:xfrm>
          <a:custGeom>
            <a:avLst/>
            <a:gdLst/>
            <a:ahLst/>
            <a:cxnLst/>
            <a:rect l="l" t="t" r="r" b="b"/>
            <a:pathLst>
              <a:path w="4544587" h="5901794">
                <a:moveTo>
                  <a:pt x="0" y="0"/>
                </a:moveTo>
                <a:lnTo>
                  <a:pt x="4544587" y="0"/>
                </a:lnTo>
                <a:lnTo>
                  <a:pt x="4544587" y="5901794"/>
                </a:lnTo>
                <a:lnTo>
                  <a:pt x="0" y="5901794"/>
                </a:lnTo>
                <a:lnTo>
                  <a:pt x="0" y="0"/>
                </a:lnTo>
                <a:close/>
              </a:path>
            </a:pathLst>
          </a:custGeom>
          <a:blipFill>
            <a:blip r:embed="rId11"/>
            <a:stretch>
              <a:fillRect/>
            </a:stretch>
          </a:blipFill>
        </p:spPr>
      </p:sp>
      <p:sp>
        <p:nvSpPr>
          <p:cNvPr id="12" name="Freeform 12"/>
          <p:cNvSpPr/>
          <p:nvPr/>
        </p:nvSpPr>
        <p:spPr>
          <a:xfrm>
            <a:off x="5081350" y="7892845"/>
            <a:ext cx="6424048" cy="1850929"/>
          </a:xfrm>
          <a:custGeom>
            <a:avLst/>
            <a:gdLst/>
            <a:ahLst/>
            <a:cxnLst/>
            <a:rect l="l" t="t" r="r" b="b"/>
            <a:pathLst>
              <a:path w="6424048" h="1850929">
                <a:moveTo>
                  <a:pt x="0" y="0"/>
                </a:moveTo>
                <a:lnTo>
                  <a:pt x="6424048" y="0"/>
                </a:lnTo>
                <a:lnTo>
                  <a:pt x="6424048" y="1850928"/>
                </a:lnTo>
                <a:lnTo>
                  <a:pt x="0" y="1850928"/>
                </a:lnTo>
                <a:lnTo>
                  <a:pt x="0" y="0"/>
                </a:lnTo>
                <a:close/>
              </a:path>
            </a:pathLst>
          </a:custGeom>
          <a:blipFill>
            <a:blip r:embed="rId12"/>
            <a:stretch>
              <a:fillRect/>
            </a:stretch>
          </a:blipFill>
        </p:spPr>
      </p:sp>
      <p:sp>
        <p:nvSpPr>
          <p:cNvPr id="13" name="TextBox 13"/>
          <p:cNvSpPr txBox="1"/>
          <p:nvPr/>
        </p:nvSpPr>
        <p:spPr>
          <a:xfrm>
            <a:off x="3692152" y="2120653"/>
            <a:ext cx="13037616" cy="756617"/>
          </a:xfrm>
          <a:prstGeom prst="rect">
            <a:avLst/>
          </a:prstGeom>
        </p:spPr>
        <p:txBody>
          <a:bodyPr lIns="0" tIns="0" rIns="0" bIns="0" rtlCol="0" anchor="t">
            <a:spAutoFit/>
          </a:bodyPr>
          <a:lstStyle/>
          <a:p>
            <a:pPr marL="453389" lvl="1">
              <a:lnSpc>
                <a:spcPts val="5879"/>
              </a:lnSpc>
            </a:pPr>
            <a:r>
              <a:rPr lang="en-US" sz="4199">
                <a:solidFill>
                  <a:srgbClr val="FFFFFF"/>
                </a:solidFill>
                <a:latin typeface="#9Slide05 Aphrodite Pro"/>
              </a:rPr>
              <a:t>1.Tìm hiểu chung về tác giả và văn bản</a:t>
            </a:r>
          </a:p>
        </p:txBody>
      </p:sp>
      <p:sp>
        <p:nvSpPr>
          <p:cNvPr id="14" name="TextBox 14"/>
          <p:cNvSpPr txBox="1"/>
          <p:nvPr/>
        </p:nvSpPr>
        <p:spPr>
          <a:xfrm>
            <a:off x="5296831" y="8431993"/>
            <a:ext cx="5993086" cy="603863"/>
          </a:xfrm>
          <a:prstGeom prst="rect">
            <a:avLst/>
          </a:prstGeom>
        </p:spPr>
        <p:txBody>
          <a:bodyPr lIns="0" tIns="0" rIns="0" bIns="0" rtlCol="0" anchor="t">
            <a:spAutoFit/>
          </a:bodyPr>
          <a:lstStyle/>
          <a:p>
            <a:pPr>
              <a:lnSpc>
                <a:spcPts val="4409"/>
              </a:lnSpc>
            </a:pPr>
            <a:r>
              <a:rPr lang="en-US" sz="4199">
                <a:solidFill>
                  <a:srgbClr val="50128D"/>
                </a:solidFill>
                <a:latin typeface="#9Slide05 Aphrodite Pro"/>
              </a:rPr>
              <a:t>Nhà văn Thanh Tịnh</a:t>
            </a:r>
          </a:p>
        </p:txBody>
      </p:sp>
      <p:sp>
        <p:nvSpPr>
          <p:cNvPr id="15" name="TextBox 15"/>
          <p:cNvSpPr txBox="1"/>
          <p:nvPr/>
        </p:nvSpPr>
        <p:spPr>
          <a:xfrm>
            <a:off x="5903042" y="3495330"/>
            <a:ext cx="10487561" cy="4908087"/>
          </a:xfrm>
          <a:prstGeom prst="rect">
            <a:avLst/>
          </a:prstGeom>
        </p:spPr>
        <p:txBody>
          <a:bodyPr lIns="0" tIns="0" rIns="0" bIns="0" rtlCol="0" anchor="t">
            <a:spAutoFit/>
          </a:bodyPr>
          <a:lstStyle/>
          <a:p>
            <a:pPr marL="863598" lvl="1" indent="-431799">
              <a:lnSpc>
                <a:spcPts val="5599"/>
              </a:lnSpc>
              <a:buFont typeface="Arial"/>
              <a:buChar char="•"/>
            </a:pPr>
            <a:r>
              <a:rPr lang="en-US" sz="3999">
                <a:solidFill>
                  <a:srgbClr val="FFFFFF"/>
                </a:solidFill>
                <a:latin typeface="Roboto Condensed"/>
              </a:rPr>
              <a:t>Thanh Tịnh (1911-1988) quê ở Huế</a:t>
            </a:r>
          </a:p>
          <a:p>
            <a:pPr marL="863598" lvl="1" indent="-431799">
              <a:lnSpc>
                <a:spcPts val="5599"/>
              </a:lnSpc>
              <a:buFont typeface="Arial"/>
              <a:buChar char="•"/>
            </a:pPr>
            <a:r>
              <a:rPr lang="en-US" sz="3999">
                <a:solidFill>
                  <a:srgbClr val="FFFFFF"/>
                </a:solidFill>
                <a:latin typeface="Roboto Condensed"/>
              </a:rPr>
              <a:t>Thanh Tịnh vừa là nhà giáo, nhà văn, sáng tác của ông toát lên </a:t>
            </a:r>
            <a:r>
              <a:rPr lang="en-US" sz="3999">
                <a:solidFill>
                  <a:srgbClr val="FFFFFF"/>
                </a:solidFill>
                <a:latin typeface="Roboto Condensed Italics"/>
              </a:rPr>
              <a:t>vẻ đẹp đằm thắm, tình cảm êm dịu, trong trẻo.</a:t>
            </a:r>
          </a:p>
          <a:p>
            <a:pPr marL="863598" lvl="1" indent="-431799">
              <a:lnSpc>
                <a:spcPts val="5599"/>
              </a:lnSpc>
              <a:buFont typeface="Arial"/>
              <a:buChar char="•"/>
            </a:pPr>
            <a:r>
              <a:rPr lang="en-US" sz="3999">
                <a:solidFill>
                  <a:srgbClr val="FFFFFF"/>
                </a:solidFill>
                <a:latin typeface="Roboto Condensed"/>
              </a:rPr>
              <a:t>Văn bản </a:t>
            </a:r>
            <a:r>
              <a:rPr lang="en-US" sz="3999">
                <a:solidFill>
                  <a:srgbClr val="FFFFFF"/>
                </a:solidFill>
                <a:latin typeface="Roboto Condensed Bold Italics"/>
              </a:rPr>
              <a:t>Tôi đi học</a:t>
            </a:r>
            <a:r>
              <a:rPr lang="en-US" sz="3999">
                <a:solidFill>
                  <a:srgbClr val="FFFFFF"/>
                </a:solidFill>
                <a:latin typeface="Roboto Condensed"/>
              </a:rPr>
              <a:t> in trong tập </a:t>
            </a:r>
            <a:r>
              <a:rPr lang="en-US" sz="3999">
                <a:solidFill>
                  <a:srgbClr val="FFFFFF"/>
                </a:solidFill>
                <a:latin typeface="Roboto Condensed Bold Italics"/>
              </a:rPr>
              <a:t>Quê mẹ</a:t>
            </a:r>
            <a:r>
              <a:rPr lang="en-US" sz="3999">
                <a:solidFill>
                  <a:srgbClr val="FFFFFF"/>
                </a:solidFill>
                <a:latin typeface="Roboto Condensed"/>
              </a:rPr>
              <a:t>, xuất bản năm 1941.</a:t>
            </a:r>
          </a:p>
          <a:p>
            <a:pPr marL="863598" lvl="1" indent="-431799">
              <a:lnSpc>
                <a:spcPts val="5599"/>
              </a:lnSpc>
              <a:buFont typeface="Arial"/>
              <a:buChar char="•"/>
            </a:pPr>
            <a:endParaRPr lang="en-US" sz="3999">
              <a:solidFill>
                <a:srgbClr val="FFFFFF"/>
              </a:solidFill>
              <a:latin typeface="Roboto Condensed"/>
            </a:endParaRPr>
          </a:p>
        </p:txBody>
      </p:sp>
      <p:sp>
        <p:nvSpPr>
          <p:cNvPr id="16" name="TextBox 16"/>
          <p:cNvSpPr txBox="1"/>
          <p:nvPr/>
        </p:nvSpPr>
        <p:spPr>
          <a:xfrm>
            <a:off x="4927947" y="890973"/>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Tiểu thuyết</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dirty="0">
                <a:solidFill>
                  <a:srgbClr val="50128D"/>
                </a:solidFill>
                <a:latin typeface="Roboto Condensed"/>
              </a:rPr>
              <a:t> _______________</a:t>
            </a:r>
            <a:r>
              <a:rPr lang="en-US" sz="3999" dirty="0" err="1">
                <a:solidFill>
                  <a:srgbClr val="50128D"/>
                </a:solidFill>
                <a:latin typeface="Roboto Condensed"/>
              </a:rPr>
              <a:t>là</a:t>
            </a:r>
            <a:r>
              <a:rPr lang="en-US" sz="3999" dirty="0">
                <a:solidFill>
                  <a:srgbClr val="50128D"/>
                </a:solidFill>
                <a:latin typeface="Roboto Condensed"/>
              </a:rPr>
              <a:t> </a:t>
            </a:r>
            <a:r>
              <a:rPr lang="en-US" sz="3999" dirty="0" err="1">
                <a:solidFill>
                  <a:srgbClr val="50128D"/>
                </a:solidFill>
                <a:latin typeface="Roboto Condensed"/>
              </a:rPr>
              <a:t>một</a:t>
            </a:r>
            <a:r>
              <a:rPr lang="en-US" sz="3999" dirty="0">
                <a:solidFill>
                  <a:srgbClr val="50128D"/>
                </a:solidFill>
                <a:latin typeface="Roboto Condensed"/>
              </a:rPr>
              <a:t> </a:t>
            </a:r>
            <a:r>
              <a:rPr lang="en-US" sz="3999" dirty="0" err="1">
                <a:solidFill>
                  <a:srgbClr val="50128D"/>
                </a:solidFill>
                <a:latin typeface="Roboto Condensed"/>
              </a:rPr>
              <a:t>thể</a:t>
            </a:r>
            <a:r>
              <a:rPr lang="en-US" sz="3999" dirty="0">
                <a:solidFill>
                  <a:srgbClr val="50128D"/>
                </a:solidFill>
                <a:latin typeface="Roboto Condensed"/>
              </a:rPr>
              <a:t> </a:t>
            </a:r>
            <a:r>
              <a:rPr lang="en-US" sz="3999" dirty="0" err="1">
                <a:solidFill>
                  <a:srgbClr val="50128D"/>
                </a:solidFill>
                <a:latin typeface="Roboto Condensed"/>
              </a:rPr>
              <a:t>loại</a:t>
            </a:r>
            <a:r>
              <a:rPr lang="en-US" sz="3999" dirty="0">
                <a:solidFill>
                  <a:srgbClr val="50128D"/>
                </a:solidFill>
                <a:latin typeface="Roboto Condensed"/>
              </a:rPr>
              <a:t> </a:t>
            </a:r>
            <a:r>
              <a:rPr lang="en-US" sz="3999" dirty="0" err="1">
                <a:solidFill>
                  <a:srgbClr val="50128D"/>
                </a:solidFill>
                <a:latin typeface="Roboto Condensed"/>
              </a:rPr>
              <a:t>văn</a:t>
            </a:r>
            <a:r>
              <a:rPr lang="en-US" sz="3999" dirty="0">
                <a:solidFill>
                  <a:srgbClr val="50128D"/>
                </a:solidFill>
                <a:latin typeface="Roboto Condensed"/>
              </a:rPr>
              <a:t> </a:t>
            </a:r>
            <a:r>
              <a:rPr lang="en-US" sz="3999" dirty="0" err="1">
                <a:solidFill>
                  <a:srgbClr val="50128D"/>
                </a:solidFill>
                <a:latin typeface="Roboto Condensed"/>
              </a:rPr>
              <a:t>xuôi</a:t>
            </a:r>
            <a:r>
              <a:rPr lang="en-US" sz="3999" dirty="0">
                <a:solidFill>
                  <a:srgbClr val="50128D"/>
                </a:solidFill>
                <a:latin typeface="Roboto Condensed"/>
              </a:rPr>
              <a:t> </a:t>
            </a:r>
            <a:r>
              <a:rPr lang="en-US" sz="3999" dirty="0" err="1">
                <a:solidFill>
                  <a:srgbClr val="50128D"/>
                </a:solidFill>
                <a:latin typeface="Roboto Condensed"/>
              </a:rPr>
              <a:t>có</a:t>
            </a:r>
            <a:r>
              <a:rPr lang="en-US" sz="3999" dirty="0">
                <a:solidFill>
                  <a:srgbClr val="50128D"/>
                </a:solidFill>
                <a:latin typeface="Roboto Condensed"/>
              </a:rPr>
              <a:t> </a:t>
            </a:r>
            <a:r>
              <a:rPr lang="en-US" sz="3999" dirty="0" err="1">
                <a:solidFill>
                  <a:srgbClr val="50128D"/>
                </a:solidFill>
                <a:latin typeface="Roboto Condensed"/>
              </a:rPr>
              <a:t>hư</a:t>
            </a:r>
            <a:r>
              <a:rPr lang="en-US" sz="3999" dirty="0">
                <a:solidFill>
                  <a:srgbClr val="50128D"/>
                </a:solidFill>
                <a:latin typeface="Roboto Condensed"/>
              </a:rPr>
              <a:t> </a:t>
            </a:r>
            <a:r>
              <a:rPr lang="en-US" sz="3999" dirty="0" err="1">
                <a:solidFill>
                  <a:srgbClr val="50128D"/>
                </a:solidFill>
                <a:latin typeface="Roboto Condensed"/>
              </a:rPr>
              <a:t>cấu</a:t>
            </a:r>
            <a:r>
              <a:rPr lang="en-US" sz="3999" dirty="0">
                <a:solidFill>
                  <a:srgbClr val="50128D"/>
                </a:solidFill>
                <a:latin typeface="Roboto Condensed"/>
              </a:rPr>
              <a:t>, </a:t>
            </a:r>
            <a:r>
              <a:rPr lang="en-US" sz="3999" dirty="0" err="1">
                <a:solidFill>
                  <a:srgbClr val="50128D"/>
                </a:solidFill>
                <a:latin typeface="Roboto Condensed"/>
              </a:rPr>
              <a:t>thông</a:t>
            </a:r>
            <a:r>
              <a:rPr lang="en-US" sz="3999" dirty="0">
                <a:solidFill>
                  <a:srgbClr val="50128D"/>
                </a:solidFill>
                <a:latin typeface="Roboto Condensed"/>
              </a:rPr>
              <a:t> qua </a:t>
            </a:r>
            <a:r>
              <a:rPr lang="en-US" sz="3999" dirty="0" err="1">
                <a:solidFill>
                  <a:srgbClr val="50128D"/>
                </a:solidFill>
                <a:latin typeface="Roboto Condensed"/>
              </a:rPr>
              <a:t>nhân</a:t>
            </a:r>
            <a:r>
              <a:rPr lang="en-US" sz="3999" dirty="0">
                <a:solidFill>
                  <a:srgbClr val="50128D"/>
                </a:solidFill>
                <a:latin typeface="Roboto Condensed"/>
              </a:rPr>
              <a:t> </a:t>
            </a:r>
            <a:r>
              <a:rPr lang="en-US" sz="3999" dirty="0" err="1">
                <a:solidFill>
                  <a:srgbClr val="50128D"/>
                </a:solidFill>
                <a:latin typeface="Roboto Condensed"/>
              </a:rPr>
              <a:t>vật</a:t>
            </a:r>
            <a:r>
              <a:rPr lang="en-US" sz="3999" dirty="0">
                <a:solidFill>
                  <a:srgbClr val="50128D"/>
                </a:solidFill>
                <a:latin typeface="Roboto Condensed"/>
              </a:rPr>
              <a:t>, </a:t>
            </a:r>
            <a:r>
              <a:rPr lang="en-US" sz="3999" dirty="0" err="1">
                <a:solidFill>
                  <a:srgbClr val="50128D"/>
                </a:solidFill>
                <a:latin typeface="Roboto Condensed"/>
              </a:rPr>
              <a:t>hoàn</a:t>
            </a:r>
            <a:r>
              <a:rPr lang="en-US" sz="3999" dirty="0">
                <a:solidFill>
                  <a:srgbClr val="50128D"/>
                </a:solidFill>
                <a:latin typeface="Roboto Condensed"/>
              </a:rPr>
              <a:t> </a:t>
            </a:r>
            <a:r>
              <a:rPr lang="en-US" sz="3999" dirty="0" err="1">
                <a:solidFill>
                  <a:srgbClr val="50128D"/>
                </a:solidFill>
                <a:latin typeface="Roboto Condensed"/>
              </a:rPr>
              <a:t>cảnh</a:t>
            </a:r>
            <a:r>
              <a:rPr lang="en-US" sz="3999" dirty="0">
                <a:solidFill>
                  <a:srgbClr val="50128D"/>
                </a:solidFill>
                <a:latin typeface="Roboto Condensed"/>
              </a:rPr>
              <a:t>, </a:t>
            </a:r>
            <a:r>
              <a:rPr lang="en-US" sz="3999" dirty="0" err="1">
                <a:solidFill>
                  <a:srgbClr val="50128D"/>
                </a:solidFill>
                <a:latin typeface="Roboto Condensed"/>
              </a:rPr>
              <a:t>sự</a:t>
            </a:r>
            <a:r>
              <a:rPr lang="en-US" sz="3999" dirty="0">
                <a:solidFill>
                  <a:srgbClr val="50128D"/>
                </a:solidFill>
                <a:latin typeface="Roboto Condensed"/>
              </a:rPr>
              <a:t> </a:t>
            </a:r>
            <a:r>
              <a:rPr lang="en-US" sz="3999" dirty="0" err="1">
                <a:solidFill>
                  <a:srgbClr val="50128D"/>
                </a:solidFill>
                <a:latin typeface="Roboto Condensed"/>
              </a:rPr>
              <a:t>việc</a:t>
            </a:r>
            <a:r>
              <a:rPr lang="en-US" sz="3999" dirty="0">
                <a:solidFill>
                  <a:srgbClr val="50128D"/>
                </a:solidFill>
                <a:latin typeface="Roboto Condensed"/>
              </a:rPr>
              <a:t> </a:t>
            </a:r>
            <a:r>
              <a:rPr lang="en-US" sz="3999" dirty="0" err="1">
                <a:solidFill>
                  <a:srgbClr val="50128D"/>
                </a:solidFill>
                <a:latin typeface="Roboto Condensed"/>
              </a:rPr>
              <a:t>để</a:t>
            </a:r>
            <a:r>
              <a:rPr lang="en-US" sz="3999" dirty="0">
                <a:solidFill>
                  <a:srgbClr val="50128D"/>
                </a:solidFill>
                <a:latin typeface="Roboto Condensed"/>
              </a:rPr>
              <a:t> </a:t>
            </a:r>
            <a:r>
              <a:rPr lang="en-US" sz="3999" dirty="0" err="1">
                <a:solidFill>
                  <a:srgbClr val="50128D"/>
                </a:solidFill>
                <a:latin typeface="Roboto Condensed"/>
              </a:rPr>
              <a:t>phản</a:t>
            </a:r>
            <a:r>
              <a:rPr lang="en-US" sz="3999" dirty="0">
                <a:solidFill>
                  <a:srgbClr val="50128D"/>
                </a:solidFill>
                <a:latin typeface="Roboto Condensed"/>
              </a:rPr>
              <a:t> </a:t>
            </a:r>
            <a:r>
              <a:rPr lang="en-US" sz="3999" dirty="0" err="1">
                <a:solidFill>
                  <a:srgbClr val="50128D"/>
                </a:solidFill>
                <a:latin typeface="Roboto Condensed"/>
              </a:rPr>
              <a:t>ánh</a:t>
            </a:r>
            <a:r>
              <a:rPr lang="en-US" sz="3999" dirty="0">
                <a:solidFill>
                  <a:srgbClr val="50128D"/>
                </a:solidFill>
                <a:latin typeface="Roboto Condensed"/>
              </a:rPr>
              <a:t> </a:t>
            </a:r>
            <a:r>
              <a:rPr lang="en-US" sz="3999" dirty="0" err="1">
                <a:solidFill>
                  <a:srgbClr val="50128D"/>
                </a:solidFill>
                <a:latin typeface="Roboto Condensed"/>
              </a:rPr>
              <a:t>bức</a:t>
            </a:r>
            <a:r>
              <a:rPr lang="en-US" sz="3999" dirty="0">
                <a:solidFill>
                  <a:srgbClr val="50128D"/>
                </a:solidFill>
                <a:latin typeface="Roboto Condensed"/>
              </a:rPr>
              <a:t> </a:t>
            </a:r>
            <a:r>
              <a:rPr lang="en-US" sz="3999" dirty="0" err="1">
                <a:solidFill>
                  <a:srgbClr val="50128D"/>
                </a:solidFill>
                <a:latin typeface="Roboto Condensed"/>
              </a:rPr>
              <a:t>tranh</a:t>
            </a:r>
            <a:r>
              <a:rPr lang="en-US" sz="3999" dirty="0">
                <a:solidFill>
                  <a:srgbClr val="50128D"/>
                </a:solidFill>
                <a:latin typeface="Roboto Condensed"/>
              </a:rPr>
              <a:t> </a:t>
            </a:r>
            <a:r>
              <a:rPr lang="en-US" sz="3999" dirty="0" err="1">
                <a:solidFill>
                  <a:srgbClr val="50128D"/>
                </a:solidFill>
                <a:latin typeface="Roboto Condensed"/>
              </a:rPr>
              <a:t>xã</a:t>
            </a:r>
            <a:r>
              <a:rPr lang="en-US" sz="3999" dirty="0">
                <a:solidFill>
                  <a:srgbClr val="50128D"/>
                </a:solidFill>
                <a:latin typeface="Roboto Condensed"/>
              </a:rPr>
              <a:t> </a:t>
            </a:r>
            <a:r>
              <a:rPr lang="en-US" sz="3999" dirty="0" err="1">
                <a:solidFill>
                  <a:srgbClr val="50128D"/>
                </a:solidFill>
                <a:latin typeface="Roboto Condensed"/>
              </a:rPr>
              <a:t>hội</a:t>
            </a:r>
            <a:r>
              <a:rPr lang="en-US" sz="3999" dirty="0">
                <a:solidFill>
                  <a:srgbClr val="50128D"/>
                </a:solidFill>
                <a:latin typeface="Roboto Condensed"/>
              </a:rPr>
              <a:t> </a:t>
            </a:r>
            <a:r>
              <a:rPr lang="en-US" sz="3999" dirty="0" err="1">
                <a:solidFill>
                  <a:srgbClr val="50128D"/>
                </a:solidFill>
                <a:latin typeface="Roboto Condensed"/>
              </a:rPr>
              <a:t>rộng</a:t>
            </a:r>
            <a:r>
              <a:rPr lang="en-US" sz="3999" dirty="0">
                <a:solidFill>
                  <a:srgbClr val="50128D"/>
                </a:solidFill>
                <a:latin typeface="Roboto Condensed"/>
              </a:rPr>
              <a:t> </a:t>
            </a:r>
            <a:r>
              <a:rPr lang="en-US" sz="3999" dirty="0" err="1">
                <a:solidFill>
                  <a:srgbClr val="50128D"/>
                </a:solidFill>
                <a:latin typeface="Roboto Condensed"/>
              </a:rPr>
              <a:t>lớn</a:t>
            </a:r>
            <a:r>
              <a:rPr lang="en-US" sz="3999" dirty="0">
                <a:solidFill>
                  <a:srgbClr val="50128D"/>
                </a:solidFill>
                <a:latin typeface="Roboto Condensed"/>
              </a:rPr>
              <a:t> </a:t>
            </a:r>
            <a:r>
              <a:rPr lang="en-US" sz="3999" dirty="0" err="1">
                <a:solidFill>
                  <a:srgbClr val="50128D"/>
                </a:solidFill>
                <a:latin typeface="Roboto Condensed"/>
              </a:rPr>
              <a:t>và</a:t>
            </a:r>
            <a:r>
              <a:rPr lang="en-US" sz="3999" dirty="0">
                <a:solidFill>
                  <a:srgbClr val="50128D"/>
                </a:solidFill>
                <a:latin typeface="Roboto Condensed"/>
              </a:rPr>
              <a:t> </a:t>
            </a:r>
            <a:r>
              <a:rPr lang="en-US" sz="3999" dirty="0" err="1">
                <a:solidFill>
                  <a:srgbClr val="50128D"/>
                </a:solidFill>
                <a:latin typeface="Roboto Condensed"/>
              </a:rPr>
              <a:t>những</a:t>
            </a:r>
            <a:r>
              <a:rPr lang="en-US" sz="3999" dirty="0">
                <a:solidFill>
                  <a:srgbClr val="50128D"/>
                </a:solidFill>
                <a:latin typeface="Roboto Condensed"/>
              </a:rPr>
              <a:t> </a:t>
            </a:r>
            <a:r>
              <a:rPr lang="en-US" sz="3999" dirty="0" err="1">
                <a:solidFill>
                  <a:srgbClr val="50128D"/>
                </a:solidFill>
                <a:latin typeface="Roboto Condensed"/>
              </a:rPr>
              <a:t>vấn</a:t>
            </a:r>
            <a:r>
              <a:rPr lang="en-US" sz="3999" dirty="0">
                <a:solidFill>
                  <a:srgbClr val="50128D"/>
                </a:solidFill>
                <a:latin typeface="Roboto Condensed"/>
              </a:rPr>
              <a:t> </a:t>
            </a:r>
            <a:r>
              <a:rPr lang="en-US" sz="3999" dirty="0" err="1">
                <a:solidFill>
                  <a:srgbClr val="50128D"/>
                </a:solidFill>
                <a:latin typeface="Roboto Condensed"/>
              </a:rPr>
              <a:t>đề</a:t>
            </a:r>
            <a:r>
              <a:rPr lang="en-US" sz="3999" dirty="0">
                <a:solidFill>
                  <a:srgbClr val="50128D"/>
                </a:solidFill>
                <a:latin typeface="Roboto Condensed"/>
              </a:rPr>
              <a:t> </a:t>
            </a:r>
            <a:r>
              <a:rPr lang="en-US" sz="3999" dirty="0" err="1">
                <a:solidFill>
                  <a:srgbClr val="50128D"/>
                </a:solidFill>
                <a:latin typeface="Roboto Condensed"/>
              </a:rPr>
              <a:t>của</a:t>
            </a:r>
            <a:r>
              <a:rPr lang="en-US" sz="3999" dirty="0">
                <a:solidFill>
                  <a:srgbClr val="50128D"/>
                </a:solidFill>
                <a:latin typeface="Roboto Condensed"/>
              </a:rPr>
              <a:t> </a:t>
            </a:r>
            <a:r>
              <a:rPr lang="en-US" sz="3999" dirty="0" err="1">
                <a:solidFill>
                  <a:srgbClr val="50128D"/>
                </a:solidFill>
                <a:latin typeface="Roboto Condensed"/>
              </a:rPr>
              <a:t>cuộc</a:t>
            </a:r>
            <a:r>
              <a:rPr lang="en-US" sz="3999" dirty="0">
                <a:solidFill>
                  <a:srgbClr val="50128D"/>
                </a:solidFill>
                <a:latin typeface="Roboto Condensed"/>
              </a:rPr>
              <a:t> </a:t>
            </a:r>
            <a:r>
              <a:rPr lang="en-US" sz="3999" dirty="0" err="1">
                <a:solidFill>
                  <a:srgbClr val="50128D"/>
                </a:solidFill>
                <a:latin typeface="Roboto Condensed"/>
              </a:rPr>
              <a:t>sống</a:t>
            </a:r>
            <a:r>
              <a:rPr lang="en-US" sz="3999" dirty="0">
                <a:solidFill>
                  <a:srgbClr val="50128D"/>
                </a:solidFill>
                <a:latin typeface="Roboto Condensed"/>
              </a:rPr>
              <a:t> con </a:t>
            </a:r>
            <a:r>
              <a:rPr lang="en-US" sz="3999" dirty="0" err="1">
                <a:solidFill>
                  <a:srgbClr val="50128D"/>
                </a:solidFill>
                <a:latin typeface="Roboto Condensed"/>
              </a:rPr>
              <a:t>người</a:t>
            </a:r>
            <a:r>
              <a:rPr lang="en-US" sz="3999" dirty="0">
                <a:solidFill>
                  <a:srgbClr val="50128D"/>
                </a:solidFill>
                <a:latin typeface="Roboto Condensed"/>
              </a:rPr>
              <a:t>, </a:t>
            </a:r>
            <a:r>
              <a:rPr lang="en-US" sz="3999" dirty="0" err="1">
                <a:solidFill>
                  <a:srgbClr val="50128D"/>
                </a:solidFill>
                <a:latin typeface="Roboto Condensed"/>
              </a:rPr>
              <a:t>biểu</a:t>
            </a:r>
            <a:r>
              <a:rPr lang="en-US" sz="3999" dirty="0">
                <a:solidFill>
                  <a:srgbClr val="50128D"/>
                </a:solidFill>
                <a:latin typeface="Roboto Condensed"/>
              </a:rPr>
              <a:t> </a:t>
            </a:r>
            <a:r>
              <a:rPr lang="en-US" sz="3999" dirty="0" err="1">
                <a:solidFill>
                  <a:srgbClr val="50128D"/>
                </a:solidFill>
                <a:latin typeface="Roboto Condensed"/>
              </a:rPr>
              <a:t>hiện</a:t>
            </a:r>
            <a:r>
              <a:rPr lang="en-US" sz="3999" dirty="0">
                <a:solidFill>
                  <a:srgbClr val="50128D"/>
                </a:solidFill>
                <a:latin typeface="Roboto Condensed"/>
              </a:rPr>
              <a:t> </a:t>
            </a:r>
            <a:r>
              <a:rPr lang="en-US" sz="3999" dirty="0" err="1">
                <a:solidFill>
                  <a:srgbClr val="50128D"/>
                </a:solidFill>
                <a:latin typeface="Roboto Condensed"/>
              </a:rPr>
              <a:t>tính</a:t>
            </a:r>
            <a:r>
              <a:rPr lang="en-US" sz="3999" dirty="0">
                <a:solidFill>
                  <a:srgbClr val="50128D"/>
                </a:solidFill>
                <a:latin typeface="Roboto Condensed"/>
              </a:rPr>
              <a:t> </a:t>
            </a:r>
            <a:r>
              <a:rPr lang="en-US" sz="3999" dirty="0" err="1">
                <a:solidFill>
                  <a:srgbClr val="50128D"/>
                </a:solidFill>
                <a:latin typeface="Roboto Condensed"/>
              </a:rPr>
              <a:t>chất</a:t>
            </a:r>
            <a:r>
              <a:rPr lang="en-US" sz="3999" dirty="0">
                <a:solidFill>
                  <a:srgbClr val="50128D"/>
                </a:solidFill>
                <a:latin typeface="Roboto Condensed"/>
              </a:rPr>
              <a:t> </a:t>
            </a:r>
            <a:r>
              <a:rPr lang="en-US" sz="3999" dirty="0" err="1">
                <a:solidFill>
                  <a:srgbClr val="50128D"/>
                </a:solidFill>
                <a:latin typeface="Roboto Condensed"/>
              </a:rPr>
              <a:t>tường</a:t>
            </a:r>
            <a:r>
              <a:rPr lang="en-US" sz="3999" dirty="0">
                <a:solidFill>
                  <a:srgbClr val="50128D"/>
                </a:solidFill>
                <a:latin typeface="Roboto Condensed"/>
              </a:rPr>
              <a:t> </a:t>
            </a:r>
            <a:r>
              <a:rPr lang="en-US" sz="3999" dirty="0" err="1">
                <a:solidFill>
                  <a:srgbClr val="50128D"/>
                </a:solidFill>
                <a:latin typeface="Roboto Condensed"/>
              </a:rPr>
              <a:t>thuật</a:t>
            </a:r>
            <a:r>
              <a:rPr lang="en-US" sz="3999" dirty="0">
                <a:solidFill>
                  <a:srgbClr val="50128D"/>
                </a:solidFill>
                <a:latin typeface="Roboto Condensed"/>
              </a:rPr>
              <a:t>, </a:t>
            </a:r>
            <a:r>
              <a:rPr lang="en-US" sz="3999" dirty="0" err="1">
                <a:solidFill>
                  <a:srgbClr val="50128D"/>
                </a:solidFill>
                <a:latin typeface="Roboto Condensed"/>
              </a:rPr>
              <a:t>tính</a:t>
            </a:r>
            <a:r>
              <a:rPr lang="en-US" sz="3999" dirty="0">
                <a:solidFill>
                  <a:srgbClr val="50128D"/>
                </a:solidFill>
                <a:latin typeface="Roboto Condensed"/>
              </a:rPr>
              <a:t> </a:t>
            </a:r>
            <a:r>
              <a:rPr lang="en-US" sz="3999" dirty="0" err="1">
                <a:solidFill>
                  <a:srgbClr val="50128D"/>
                </a:solidFill>
                <a:latin typeface="Roboto Condensed"/>
              </a:rPr>
              <a:t>chất</a:t>
            </a:r>
            <a:r>
              <a:rPr lang="en-US" sz="3999" dirty="0">
                <a:solidFill>
                  <a:srgbClr val="50128D"/>
                </a:solidFill>
                <a:latin typeface="Roboto Condensed"/>
              </a:rPr>
              <a:t> </a:t>
            </a:r>
            <a:r>
              <a:rPr lang="en-US" sz="3999" dirty="0" err="1">
                <a:solidFill>
                  <a:srgbClr val="50128D"/>
                </a:solidFill>
                <a:latin typeface="Roboto Condensed"/>
              </a:rPr>
              <a:t>kể</a:t>
            </a:r>
            <a:r>
              <a:rPr lang="en-US" sz="3999" dirty="0">
                <a:solidFill>
                  <a:srgbClr val="50128D"/>
                </a:solidFill>
                <a:latin typeface="Roboto Condensed"/>
              </a:rPr>
              <a:t> </a:t>
            </a:r>
            <a:r>
              <a:rPr lang="en-US" sz="3999" dirty="0" err="1">
                <a:solidFill>
                  <a:srgbClr val="50128D"/>
                </a:solidFill>
                <a:latin typeface="Roboto Condensed"/>
              </a:rPr>
              <a:t>chuyện</a:t>
            </a:r>
            <a:r>
              <a:rPr lang="en-US" sz="3999" dirty="0">
                <a:solidFill>
                  <a:srgbClr val="50128D"/>
                </a:solidFill>
                <a:latin typeface="Roboto Condensed"/>
              </a:rPr>
              <a:t> </a:t>
            </a:r>
            <a:r>
              <a:rPr lang="en-US" sz="3999" dirty="0" err="1">
                <a:solidFill>
                  <a:srgbClr val="50128D"/>
                </a:solidFill>
                <a:latin typeface="Roboto Condensed"/>
              </a:rPr>
              <a:t>bằng</a:t>
            </a:r>
            <a:r>
              <a:rPr lang="en-US" sz="3999" dirty="0">
                <a:solidFill>
                  <a:srgbClr val="50128D"/>
                </a:solidFill>
                <a:latin typeface="Roboto Condensed"/>
              </a:rPr>
              <a:t> </a:t>
            </a:r>
            <a:r>
              <a:rPr lang="en-US" sz="3999" dirty="0" err="1">
                <a:solidFill>
                  <a:srgbClr val="50128D"/>
                </a:solidFill>
                <a:latin typeface="Roboto Condensed"/>
              </a:rPr>
              <a:t>ngôn</a:t>
            </a:r>
            <a:r>
              <a:rPr lang="en-US" sz="3999" dirty="0">
                <a:solidFill>
                  <a:srgbClr val="50128D"/>
                </a:solidFill>
                <a:latin typeface="Roboto Condensed"/>
              </a:rPr>
              <a:t> </a:t>
            </a:r>
            <a:r>
              <a:rPr lang="en-US" sz="3999" dirty="0" err="1">
                <a:solidFill>
                  <a:srgbClr val="50128D"/>
                </a:solidFill>
                <a:latin typeface="Roboto Condensed"/>
              </a:rPr>
              <a:t>ngữ</a:t>
            </a:r>
            <a:r>
              <a:rPr lang="en-US" sz="3999" dirty="0">
                <a:solidFill>
                  <a:srgbClr val="50128D"/>
                </a:solidFill>
                <a:latin typeface="Roboto Condensed"/>
              </a:rPr>
              <a:t> </a:t>
            </a:r>
            <a:r>
              <a:rPr lang="en-US" sz="3999" dirty="0" err="1">
                <a:solidFill>
                  <a:srgbClr val="50128D"/>
                </a:solidFill>
                <a:latin typeface="Roboto Condensed"/>
              </a:rPr>
              <a:t>văn</a:t>
            </a:r>
            <a:r>
              <a:rPr lang="en-US" sz="3999" dirty="0">
                <a:solidFill>
                  <a:srgbClr val="50128D"/>
                </a:solidFill>
                <a:latin typeface="Roboto Condensed"/>
              </a:rPr>
              <a:t> </a:t>
            </a:r>
            <a:r>
              <a:rPr lang="en-US" sz="3999" dirty="0" err="1">
                <a:solidFill>
                  <a:srgbClr val="50128D"/>
                </a:solidFill>
                <a:latin typeface="Roboto Condensed"/>
              </a:rPr>
              <a:t>xuôi</a:t>
            </a:r>
            <a:r>
              <a:rPr lang="en-US" sz="3999" dirty="0">
                <a:solidFill>
                  <a:srgbClr val="50128D"/>
                </a:solidFill>
                <a:latin typeface="Roboto Condensed"/>
              </a:rPr>
              <a:t> </a:t>
            </a:r>
            <a:r>
              <a:rPr lang="en-US" sz="3999" dirty="0" err="1">
                <a:solidFill>
                  <a:srgbClr val="50128D"/>
                </a:solidFill>
                <a:latin typeface="Roboto Condensed"/>
              </a:rPr>
              <a:t>theo</a:t>
            </a:r>
            <a:r>
              <a:rPr lang="en-US" sz="3999" dirty="0">
                <a:solidFill>
                  <a:srgbClr val="50128D"/>
                </a:solidFill>
                <a:latin typeface="Roboto Condensed"/>
              </a:rPr>
              <a:t> </a:t>
            </a:r>
            <a:r>
              <a:rPr lang="en-US" sz="3999" dirty="0" err="1">
                <a:solidFill>
                  <a:srgbClr val="50128D"/>
                </a:solidFill>
                <a:latin typeface="Roboto Condensed"/>
              </a:rPr>
              <a:t>những</a:t>
            </a:r>
            <a:r>
              <a:rPr lang="en-US" sz="3999" dirty="0">
                <a:solidFill>
                  <a:srgbClr val="50128D"/>
                </a:solidFill>
                <a:latin typeface="Roboto Condensed"/>
              </a:rPr>
              <a:t> </a:t>
            </a:r>
            <a:r>
              <a:rPr lang="en-US" sz="3999" dirty="0" err="1">
                <a:solidFill>
                  <a:srgbClr val="50128D"/>
                </a:solidFill>
                <a:latin typeface="Roboto Condensed"/>
              </a:rPr>
              <a:t>chủ</a:t>
            </a:r>
            <a:r>
              <a:rPr lang="en-US" sz="3999" dirty="0">
                <a:solidFill>
                  <a:srgbClr val="50128D"/>
                </a:solidFill>
                <a:latin typeface="Roboto Condensed"/>
              </a:rPr>
              <a:t> </a:t>
            </a:r>
            <a:r>
              <a:rPr lang="en-US" sz="3999" dirty="0" err="1">
                <a:solidFill>
                  <a:srgbClr val="50128D"/>
                </a:solidFill>
                <a:latin typeface="Roboto Condensed"/>
              </a:rPr>
              <a:t>đề</a:t>
            </a:r>
            <a:r>
              <a:rPr lang="en-US" sz="3999" dirty="0">
                <a:solidFill>
                  <a:srgbClr val="50128D"/>
                </a:solidFill>
                <a:latin typeface="Roboto Condensed"/>
              </a:rPr>
              <a:t> </a:t>
            </a:r>
            <a:r>
              <a:rPr lang="en-US" sz="3999" dirty="0" err="1">
                <a:solidFill>
                  <a:srgbClr val="50128D"/>
                </a:solidFill>
                <a:latin typeface="Roboto Condensed"/>
              </a:rPr>
              <a:t>xác</a:t>
            </a:r>
            <a:r>
              <a:rPr lang="en-US" sz="3999" dirty="0">
                <a:solidFill>
                  <a:srgbClr val="50128D"/>
                </a:solidFill>
                <a:latin typeface="Roboto Condensed"/>
              </a:rPr>
              <a:t> </a:t>
            </a:r>
            <a:r>
              <a:rPr lang="en-US" sz="3999" dirty="0" err="1">
                <a:solidFill>
                  <a:srgbClr val="50128D"/>
                </a:solidFill>
                <a:latin typeface="Roboto Condensed"/>
              </a:rPr>
              <a:t>định</a:t>
            </a:r>
            <a:r>
              <a:rPr lang="en-US" sz="3999" dirty="0">
                <a:solidFill>
                  <a:srgbClr val="50128D"/>
                </a:solidFill>
                <a:latin typeface="Roboto Condensed"/>
              </a:rPr>
              <a: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7" name="10 Second Countdown - After Effects">
            <a:hlinkClick r:id="" action="ppaction://media"/>
            <a:extLst>
              <a:ext uri="{FF2B5EF4-FFF2-40B4-BE49-F238E27FC236}">
                <a16:creationId xmlns:a16="http://schemas.microsoft.com/office/drawing/2014/main" xmlns="" id="{51A44D9F-F263-0CF8-53B6-D27CF43437E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471710" y="1755804"/>
            <a:ext cx="15258059" cy="7257470"/>
            <a:chOff x="0" y="0"/>
            <a:chExt cx="4018583" cy="1911432"/>
          </a:xfrm>
        </p:grpSpPr>
        <p:sp>
          <p:nvSpPr>
            <p:cNvPr id="9" name="Freeform 9"/>
            <p:cNvSpPr/>
            <p:nvPr/>
          </p:nvSpPr>
          <p:spPr>
            <a:xfrm>
              <a:off x="0" y="0"/>
              <a:ext cx="4018583" cy="1911432"/>
            </a:xfrm>
            <a:custGeom>
              <a:avLst/>
              <a:gdLst/>
              <a:ahLst/>
              <a:cxnLst/>
              <a:rect l="l" t="t" r="r" b="b"/>
              <a:pathLst>
                <a:path w="4018583" h="1911432">
                  <a:moveTo>
                    <a:pt x="10148" y="0"/>
                  </a:moveTo>
                  <a:lnTo>
                    <a:pt x="4008436" y="0"/>
                  </a:lnTo>
                  <a:cubicBezTo>
                    <a:pt x="4014040" y="0"/>
                    <a:pt x="4018583" y="4543"/>
                    <a:pt x="4018583" y="10148"/>
                  </a:cubicBezTo>
                  <a:lnTo>
                    <a:pt x="4018583" y="1901284"/>
                  </a:lnTo>
                  <a:cubicBezTo>
                    <a:pt x="4018583" y="1903976"/>
                    <a:pt x="4017514" y="1906557"/>
                    <a:pt x="4015611" y="1908460"/>
                  </a:cubicBezTo>
                  <a:cubicBezTo>
                    <a:pt x="4013708" y="1910363"/>
                    <a:pt x="4011127" y="1911432"/>
                    <a:pt x="4008436" y="1911432"/>
                  </a:cubicBezTo>
                  <a:lnTo>
                    <a:pt x="10148" y="1911432"/>
                  </a:lnTo>
                  <a:cubicBezTo>
                    <a:pt x="4543" y="1911432"/>
                    <a:pt x="0" y="1906889"/>
                    <a:pt x="0" y="190128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r>
                <a:rPr lang="en-US" sz="3899">
                  <a:solidFill>
                    <a:srgbClr val="583B8A"/>
                  </a:solidFill>
                  <a:latin typeface="Roboto Condensed"/>
                </a:rPr>
                <a:t>III. KHÁM PHÁ VĂN BẢN</a:t>
              </a:r>
            </a:p>
            <a:p>
              <a:pPr algn="just">
                <a:lnSpc>
                  <a:spcPts val="5459"/>
                </a:lnSpc>
              </a:pPr>
              <a:endParaRPr lang="en-US" sz="3899">
                <a:solidFill>
                  <a:srgbClr val="583B8A"/>
                </a:solidFill>
                <a:latin typeface="Roboto Condensed"/>
              </a:endParaRPr>
            </a:p>
          </p:txBody>
        </p:sp>
      </p:grpSp>
      <p:sp>
        <p:nvSpPr>
          <p:cNvPr id="11" name="Freeform 11"/>
          <p:cNvSpPr/>
          <p:nvPr/>
        </p:nvSpPr>
        <p:spPr>
          <a:xfrm>
            <a:off x="2084807" y="2897030"/>
            <a:ext cx="6424048" cy="1850929"/>
          </a:xfrm>
          <a:custGeom>
            <a:avLst/>
            <a:gdLst/>
            <a:ahLst/>
            <a:cxnLst/>
            <a:rect l="l" t="t" r="r" b="b"/>
            <a:pathLst>
              <a:path w="6424048" h="1850929">
                <a:moveTo>
                  <a:pt x="0" y="0"/>
                </a:moveTo>
                <a:lnTo>
                  <a:pt x="6424048" y="0"/>
                </a:lnTo>
                <a:lnTo>
                  <a:pt x="6424048" y="1850929"/>
                </a:lnTo>
                <a:lnTo>
                  <a:pt x="0" y="1850929"/>
                </a:lnTo>
                <a:lnTo>
                  <a:pt x="0" y="0"/>
                </a:lnTo>
                <a:close/>
              </a:path>
            </a:pathLst>
          </a:custGeom>
          <a:blipFill>
            <a:blip r:embed="rId13"/>
            <a:stretch>
              <a:fillRect/>
            </a:stretch>
          </a:blipFill>
        </p:spPr>
      </p:sp>
      <p:pic>
        <p:nvPicPr>
          <p:cNvPr id="12" name="Picture 12"/>
          <p:cNvPicPr>
            <a:picLocks noChangeAspect="1"/>
          </p:cNvPicPr>
          <p:nvPr/>
        </p:nvPicPr>
        <p:blipFill>
          <a:blip r:embed="rId14"/>
          <a:srcRect/>
          <a:stretch>
            <a:fillRect/>
          </a:stretch>
        </p:blipFill>
        <p:spPr>
          <a:xfrm>
            <a:off x="1981200" y="2171700"/>
            <a:ext cx="2406315" cy="1371600"/>
          </a:xfrm>
          <a:prstGeom prst="rect">
            <a:avLst/>
          </a:prstGeom>
        </p:spPr>
      </p:pic>
      <p:sp>
        <p:nvSpPr>
          <p:cNvPr id="13" name="TextBox 13"/>
          <p:cNvSpPr txBox="1"/>
          <p:nvPr/>
        </p:nvSpPr>
        <p:spPr>
          <a:xfrm>
            <a:off x="5296831" y="2156007"/>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2657967" y="3461508"/>
            <a:ext cx="4547404" cy="731498"/>
          </a:xfrm>
          <a:prstGeom prst="rect">
            <a:avLst/>
          </a:prstGeom>
        </p:spPr>
        <p:txBody>
          <a:bodyPr lIns="0" tIns="0" rIns="0" bIns="0" rtlCol="0" anchor="t">
            <a:spAutoFit/>
          </a:bodyPr>
          <a:lstStyle/>
          <a:p>
            <a:pPr algn="ctr">
              <a:lnSpc>
                <a:spcPts val="5144"/>
              </a:lnSpc>
            </a:pPr>
            <a:r>
              <a:rPr lang="en-US" sz="4899">
                <a:solidFill>
                  <a:srgbClr val="50128D"/>
                </a:solidFill>
                <a:latin typeface="#9Slide07 Crocante 2"/>
              </a:rPr>
              <a:t>Nhiệm vụ</a:t>
            </a:r>
          </a:p>
        </p:txBody>
      </p:sp>
      <p:sp>
        <p:nvSpPr>
          <p:cNvPr id="15" name="TextBox 15"/>
          <p:cNvSpPr txBox="1"/>
          <p:nvPr/>
        </p:nvSpPr>
        <p:spPr>
          <a:xfrm>
            <a:off x="4150671" y="4919409"/>
            <a:ext cx="10487561" cy="3257198"/>
          </a:xfrm>
          <a:prstGeom prst="rect">
            <a:avLst/>
          </a:prstGeom>
        </p:spPr>
        <p:txBody>
          <a:bodyPr lIns="0" tIns="0" rIns="0" bIns="0" rtlCol="0" anchor="t">
            <a:spAutoFit/>
          </a:bodyPr>
          <a:lstStyle/>
          <a:p>
            <a:pPr marL="863598" lvl="1" indent="-431799">
              <a:lnSpc>
                <a:spcPts val="6599"/>
              </a:lnSpc>
              <a:buFont typeface="Arial"/>
              <a:buChar char="•"/>
            </a:pPr>
            <a:r>
              <a:rPr lang="en-US" sz="3999">
                <a:solidFill>
                  <a:srgbClr val="FFFFFF"/>
                </a:solidFill>
                <a:latin typeface="Roboto Condensed"/>
              </a:rPr>
              <a:t>Thực hiện PHT số 2 để xác định những đặc trưng của thể loại truyện ngắn trong văn bản</a:t>
            </a:r>
          </a:p>
          <a:p>
            <a:pPr marL="863598" lvl="1" indent="-431799">
              <a:lnSpc>
                <a:spcPts val="6599"/>
              </a:lnSpc>
              <a:buFont typeface="Arial"/>
              <a:buChar char="•"/>
            </a:pPr>
            <a:r>
              <a:rPr lang="en-US" sz="3999">
                <a:solidFill>
                  <a:srgbClr val="FFFFFF"/>
                </a:solidFill>
                <a:latin typeface="Roboto Condensed"/>
              </a:rPr>
              <a:t>Thực hiện nhóm đôi; Thời gian: 3 phút</a:t>
            </a:r>
          </a:p>
          <a:p>
            <a:pPr>
              <a:lnSpc>
                <a:spcPts val="6599"/>
              </a:lnSpc>
            </a:pPr>
            <a:endParaRPr lang="en-US" sz="3999">
              <a:solidFill>
                <a:srgbClr val="FFFFFF"/>
              </a:solidFill>
              <a:latin typeface="Roboto Condensed"/>
            </a:endParaRPr>
          </a:p>
        </p:txBody>
      </p:sp>
      <p:sp>
        <p:nvSpPr>
          <p:cNvPr id="16" name="TextBox 16"/>
          <p:cNvSpPr txBox="1"/>
          <p:nvPr/>
        </p:nvSpPr>
        <p:spPr>
          <a:xfrm>
            <a:off x="4884686" y="763258"/>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pic>
        <p:nvPicPr>
          <p:cNvPr id="17" name="3 Minute Timer">
            <a:hlinkClick r:id="" action="ppaction://media"/>
            <a:extLst>
              <a:ext uri="{FF2B5EF4-FFF2-40B4-BE49-F238E27FC236}">
                <a16:creationId xmlns:a16="http://schemas.microsoft.com/office/drawing/2014/main" xmlns="" id="{54236750-6DC8-22B6-D7BE-B0E5E74EED0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639800" y="7124700"/>
            <a:ext cx="2847023"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77551">
                <p:cTn id="8" fill="hold" display="0">
                  <p:stCondLst>
                    <p:cond delay="indefinite"/>
                  </p:stCondLst>
                </p:cTn>
                <p:tgtEl>
                  <p:spTgt spid="17"/>
                </p:tgtEl>
              </p:cMediaNode>
            </p:video>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07462"/>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aphicFrame>
        <p:nvGraphicFramePr>
          <p:cNvPr id="11" name="Table 11"/>
          <p:cNvGraphicFramePr>
            <a:graphicFrameLocks noGrp="1"/>
          </p:cNvGraphicFramePr>
          <p:nvPr>
            <p:extLst>
              <p:ext uri="{D42A27DB-BD31-4B8C-83A1-F6EECF244321}">
                <p14:modId xmlns:p14="http://schemas.microsoft.com/office/powerpoint/2010/main" val="333527931"/>
              </p:ext>
            </p:extLst>
          </p:nvPr>
        </p:nvGraphicFramePr>
        <p:xfrm>
          <a:off x="1600200" y="2552700"/>
          <a:ext cx="15659101" cy="6679712"/>
        </p:xfrm>
        <a:graphic>
          <a:graphicData uri="http://schemas.openxmlformats.org/drawingml/2006/table">
            <a:tbl>
              <a:tblPr/>
              <a:tblGrid>
                <a:gridCol w="4343400">
                  <a:extLst>
                    <a:ext uri="{9D8B030D-6E8A-4147-A177-3AD203B41FA5}">
                      <a16:colId xmlns:a16="http://schemas.microsoft.com/office/drawing/2014/main" xmlns="" val="20000"/>
                    </a:ext>
                  </a:extLst>
                </a:gridCol>
                <a:gridCol w="11315701">
                  <a:extLst>
                    <a:ext uri="{9D8B030D-6E8A-4147-A177-3AD203B41FA5}">
                      <a16:colId xmlns:a16="http://schemas.microsoft.com/office/drawing/2014/main" xmlns="" val="20001"/>
                    </a:ext>
                  </a:extLst>
                </a:gridCol>
              </a:tblGrid>
              <a:tr h="1025024">
                <a:tc>
                  <a:txBody>
                    <a:bodyPr/>
                    <a:lstStyle/>
                    <a:p>
                      <a:pPr algn="ctr">
                        <a:lnSpc>
                          <a:spcPts val="4200"/>
                        </a:lnSpc>
                        <a:defRPr/>
                      </a:pPr>
                      <a:r>
                        <a:rPr lang="en-US" sz="3200" dirty="0" err="1">
                          <a:solidFill>
                            <a:srgbClr val="FFFFFF"/>
                          </a:solidFill>
                          <a:latin typeface="Roboto Condensed Bold"/>
                        </a:rPr>
                        <a:t>Các</a:t>
                      </a:r>
                      <a:r>
                        <a:rPr lang="en-US" sz="3200" dirty="0">
                          <a:solidFill>
                            <a:srgbClr val="FFFFFF"/>
                          </a:solidFill>
                          <a:latin typeface="Roboto Condensed Bold"/>
                        </a:rPr>
                        <a:t> </a:t>
                      </a:r>
                      <a:r>
                        <a:rPr lang="en-US" sz="3200" dirty="0" err="1">
                          <a:solidFill>
                            <a:srgbClr val="FFFFFF"/>
                          </a:solidFill>
                          <a:latin typeface="Roboto Condensed Bold"/>
                        </a:rPr>
                        <a:t>yếu</a:t>
                      </a:r>
                      <a:r>
                        <a:rPr lang="en-US" sz="3200" dirty="0">
                          <a:solidFill>
                            <a:srgbClr val="FFFFFF"/>
                          </a:solidFill>
                          <a:latin typeface="Roboto Condensed Bold"/>
                        </a:rPr>
                        <a:t> </a:t>
                      </a:r>
                      <a:r>
                        <a:rPr lang="en-US" sz="3200" dirty="0" err="1">
                          <a:solidFill>
                            <a:srgbClr val="FFFFFF"/>
                          </a:solidFill>
                          <a:latin typeface="Roboto Condensed Bold"/>
                        </a:rPr>
                        <a:t>tố</a:t>
                      </a:r>
                      <a:r>
                        <a:rPr lang="en-US" sz="3200" dirty="0">
                          <a:solidFill>
                            <a:srgbClr val="FFFFFF"/>
                          </a:solidFill>
                          <a:latin typeface="Roboto Condensed Bold"/>
                        </a:rPr>
                        <a:t> </a:t>
                      </a:r>
                      <a:r>
                        <a:rPr lang="en-US" sz="3200" dirty="0" err="1">
                          <a:solidFill>
                            <a:srgbClr val="FFFFFF"/>
                          </a:solidFill>
                          <a:latin typeface="Roboto Condensed Bold"/>
                        </a:rPr>
                        <a:t>của</a:t>
                      </a:r>
                      <a:r>
                        <a:rPr lang="en-US" sz="3200" dirty="0">
                          <a:solidFill>
                            <a:srgbClr val="FFFFFF"/>
                          </a:solidFill>
                          <a:latin typeface="Roboto Condensed Bold"/>
                        </a:rPr>
                        <a:t> </a:t>
                      </a:r>
                      <a:r>
                        <a:rPr lang="en-US" sz="3200" dirty="0" err="1">
                          <a:solidFill>
                            <a:srgbClr val="FFFFFF"/>
                          </a:solidFill>
                          <a:latin typeface="Roboto Condensed Bold"/>
                        </a:rPr>
                        <a:t>truyện</a:t>
                      </a: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algn="ctr">
                        <a:lnSpc>
                          <a:spcPts val="4200"/>
                        </a:lnSpc>
                        <a:defRPr/>
                      </a:pPr>
                      <a:r>
                        <a:rPr lang="en-US" sz="3200">
                          <a:solidFill>
                            <a:srgbClr val="FFFFFF"/>
                          </a:solidFill>
                          <a:latin typeface="Roboto Condensed Bold"/>
                        </a:rPr>
                        <a:t>Biểu hiện trong văn bản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extLst>
                  <a:ext uri="{0D108BD9-81ED-4DB2-BD59-A6C34878D82A}">
                    <a16:rowId xmlns:a16="http://schemas.microsoft.com/office/drawing/2014/main" xmlns="" val="10000"/>
                  </a:ext>
                </a:extLst>
              </a:tr>
              <a:tr h="1025024">
                <a:tc>
                  <a:txBody>
                    <a:bodyPr/>
                    <a:lstStyle/>
                    <a:p>
                      <a:pPr algn="ctr">
                        <a:lnSpc>
                          <a:spcPts val="4200"/>
                        </a:lnSpc>
                        <a:defRPr/>
                      </a:pPr>
                      <a:r>
                        <a:rPr lang="en-US" sz="3200">
                          <a:solidFill>
                            <a:srgbClr val="FFFFFF"/>
                          </a:solidFill>
                          <a:latin typeface="Roboto Condensed"/>
                        </a:rPr>
                        <a:t>Đề tài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1131816">
                <a:tc>
                  <a:txBody>
                    <a:bodyPr/>
                    <a:lstStyle/>
                    <a:p>
                      <a:pPr algn="ctr">
                        <a:lnSpc>
                          <a:spcPts val="4200"/>
                        </a:lnSpc>
                        <a:defRPr/>
                      </a:pPr>
                      <a:r>
                        <a:rPr lang="en-US" sz="3200">
                          <a:solidFill>
                            <a:srgbClr val="FFFFFF"/>
                          </a:solidFill>
                          <a:latin typeface="Roboto Condensed"/>
                        </a:rPr>
                        <a:t>Nhân vật</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r h="1025024">
                <a:tc>
                  <a:txBody>
                    <a:bodyPr/>
                    <a:lstStyle/>
                    <a:p>
                      <a:pPr algn="ctr">
                        <a:lnSpc>
                          <a:spcPts val="4200"/>
                        </a:lnSpc>
                        <a:defRPr/>
                      </a:pPr>
                      <a:r>
                        <a:rPr lang="en-US" sz="3200" dirty="0">
                          <a:solidFill>
                            <a:srgbClr val="FFFFFF"/>
                          </a:solidFill>
                          <a:latin typeface="Roboto Condensed"/>
                        </a:rPr>
                        <a:t>Sự </a:t>
                      </a:r>
                      <a:r>
                        <a:rPr lang="en-US" sz="3200" dirty="0" err="1">
                          <a:solidFill>
                            <a:srgbClr val="FFFFFF"/>
                          </a:solidFill>
                          <a:latin typeface="Roboto Condensed"/>
                        </a:rPr>
                        <a:t>việc</a:t>
                      </a: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3"/>
                  </a:ext>
                </a:extLst>
              </a:tr>
              <a:tr h="500626">
                <a:tc>
                  <a:txBody>
                    <a:bodyPr/>
                    <a:lstStyle/>
                    <a:p>
                      <a:pPr algn="ctr">
                        <a:lnSpc>
                          <a:spcPts val="4200"/>
                        </a:lnSpc>
                        <a:defRPr/>
                      </a:pPr>
                      <a:r>
                        <a:rPr lang="en-US" sz="3200">
                          <a:solidFill>
                            <a:srgbClr val="FFFFFF"/>
                          </a:solidFill>
                          <a:latin typeface="Roboto Condensed"/>
                        </a:rPr>
                        <a:t>Ngôi kể và </a:t>
                      </a:r>
                    </a:p>
                    <a:p>
                      <a:pPr algn="ctr">
                        <a:lnSpc>
                          <a:spcPts val="4200"/>
                        </a:lnSpc>
                        <a:defRPr/>
                      </a:pPr>
                      <a:r>
                        <a:rPr lang="en-US" sz="3200">
                          <a:solidFill>
                            <a:srgbClr val="FFFFFF"/>
                          </a:solidFill>
                          <a:latin typeface="Roboto Condensed"/>
                        </a:rPr>
                        <a:t>người kể chuyện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endParaRPr lang="en-US" sz="3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r h="1025024">
                <a:tc>
                  <a:txBody>
                    <a:bodyPr/>
                    <a:lstStyle/>
                    <a:p>
                      <a:pPr algn="ctr">
                        <a:lnSpc>
                          <a:spcPts val="4200"/>
                        </a:lnSpc>
                        <a:defRPr/>
                      </a:pPr>
                      <a:r>
                        <a:rPr lang="en-US" sz="3200">
                          <a:solidFill>
                            <a:srgbClr val="FFFFFF"/>
                          </a:solidFill>
                          <a:latin typeface="Roboto Condensed"/>
                        </a:rPr>
                        <a:t>Chủ đề</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2" name="Freeform 12"/>
          <p:cNvSpPr/>
          <p:nvPr/>
        </p:nvSpPr>
        <p:spPr>
          <a:xfrm>
            <a:off x="14591115" y="363863"/>
            <a:ext cx="2668185" cy="2011145"/>
          </a:xfrm>
          <a:custGeom>
            <a:avLst/>
            <a:gdLst/>
            <a:ahLst/>
            <a:cxnLst/>
            <a:rect l="l" t="t" r="r" b="b"/>
            <a:pathLst>
              <a:path w="2668185" h="2011145">
                <a:moveTo>
                  <a:pt x="0" y="0"/>
                </a:moveTo>
                <a:lnTo>
                  <a:pt x="2668185" y="0"/>
                </a:lnTo>
                <a:lnTo>
                  <a:pt x="2668185" y="2011145"/>
                </a:lnTo>
                <a:lnTo>
                  <a:pt x="0" y="2011145"/>
                </a:lnTo>
                <a:lnTo>
                  <a:pt x="0" y="0"/>
                </a:lnTo>
                <a:close/>
              </a:path>
            </a:pathLst>
          </a:custGeom>
          <a:blipFill>
            <a:blip r:embed="rId11"/>
            <a:stretch>
              <a:fillRect/>
            </a:stretch>
          </a:blipFill>
        </p:spPr>
      </p:sp>
      <p:sp>
        <p:nvSpPr>
          <p:cNvPr id="13" name="TextBox 13"/>
          <p:cNvSpPr txBox="1"/>
          <p:nvPr/>
        </p:nvSpPr>
        <p:spPr>
          <a:xfrm>
            <a:off x="5250384" y="1125815"/>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5250384" y="1781113"/>
            <a:ext cx="13037616" cy="721995"/>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a. Đặc trưng của thể loại truyện ngắn</a:t>
            </a:r>
          </a:p>
        </p:txBody>
      </p:sp>
      <p:sp>
        <p:nvSpPr>
          <p:cNvPr id="15" name="TextBox 15"/>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07462"/>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aphicFrame>
        <p:nvGraphicFramePr>
          <p:cNvPr id="11" name="Table 11"/>
          <p:cNvGraphicFramePr>
            <a:graphicFrameLocks noGrp="1"/>
          </p:cNvGraphicFramePr>
          <p:nvPr>
            <p:extLst/>
          </p:nvPr>
        </p:nvGraphicFramePr>
        <p:xfrm>
          <a:off x="1600200" y="2552700"/>
          <a:ext cx="15659101" cy="6995696"/>
        </p:xfrm>
        <a:graphic>
          <a:graphicData uri="http://schemas.openxmlformats.org/drawingml/2006/table">
            <a:tbl>
              <a:tblPr/>
              <a:tblGrid>
                <a:gridCol w="4343400">
                  <a:extLst>
                    <a:ext uri="{9D8B030D-6E8A-4147-A177-3AD203B41FA5}">
                      <a16:colId xmlns:a16="http://schemas.microsoft.com/office/drawing/2014/main" xmlns="" val="20000"/>
                    </a:ext>
                  </a:extLst>
                </a:gridCol>
                <a:gridCol w="11315701">
                  <a:extLst>
                    <a:ext uri="{9D8B030D-6E8A-4147-A177-3AD203B41FA5}">
                      <a16:colId xmlns:a16="http://schemas.microsoft.com/office/drawing/2014/main" xmlns="" val="20001"/>
                    </a:ext>
                  </a:extLst>
                </a:gridCol>
              </a:tblGrid>
              <a:tr h="1025024">
                <a:tc>
                  <a:txBody>
                    <a:bodyPr/>
                    <a:lstStyle/>
                    <a:p>
                      <a:pPr algn="ctr">
                        <a:lnSpc>
                          <a:spcPts val="4200"/>
                        </a:lnSpc>
                        <a:defRPr/>
                      </a:pPr>
                      <a:r>
                        <a:rPr lang="en-US" sz="3200">
                          <a:solidFill>
                            <a:srgbClr val="FFFFFF"/>
                          </a:solidFill>
                          <a:latin typeface="Roboto Condensed Bold"/>
                        </a:rPr>
                        <a:t>Các yếu tố của truyện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algn="ctr">
                        <a:lnSpc>
                          <a:spcPts val="4200"/>
                        </a:lnSpc>
                        <a:defRPr/>
                      </a:pPr>
                      <a:r>
                        <a:rPr lang="en-US" sz="3200">
                          <a:solidFill>
                            <a:srgbClr val="FFFFFF"/>
                          </a:solidFill>
                          <a:latin typeface="Roboto Condensed Bold"/>
                        </a:rPr>
                        <a:t>Biểu hiện trong văn bản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extLst>
                  <a:ext uri="{0D108BD9-81ED-4DB2-BD59-A6C34878D82A}">
                    <a16:rowId xmlns:a16="http://schemas.microsoft.com/office/drawing/2014/main" xmlns="" val="10000"/>
                  </a:ext>
                </a:extLst>
              </a:tr>
              <a:tr h="1025024">
                <a:tc>
                  <a:txBody>
                    <a:bodyPr/>
                    <a:lstStyle/>
                    <a:p>
                      <a:pPr algn="ctr">
                        <a:lnSpc>
                          <a:spcPts val="4200"/>
                        </a:lnSpc>
                        <a:defRPr/>
                      </a:pPr>
                      <a:r>
                        <a:rPr lang="en-US" sz="3200">
                          <a:solidFill>
                            <a:srgbClr val="FFFFFF"/>
                          </a:solidFill>
                          <a:latin typeface="Roboto Condensed"/>
                        </a:rPr>
                        <a:t>Đề tài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Kỉ niệm về ngày đầu tiên đi học</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1131816">
                <a:tc>
                  <a:txBody>
                    <a:bodyPr/>
                    <a:lstStyle/>
                    <a:p>
                      <a:pPr algn="ctr">
                        <a:lnSpc>
                          <a:spcPts val="4200"/>
                        </a:lnSpc>
                        <a:defRPr/>
                      </a:pPr>
                      <a:r>
                        <a:rPr lang="en-US" sz="3200">
                          <a:solidFill>
                            <a:srgbClr val="FFFFFF"/>
                          </a:solidFill>
                          <a:latin typeface="Roboto Condensed"/>
                        </a:rPr>
                        <a:t>Nhân vật</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Nhân vật chính: Tôi. Nhân vật phụ: mẹ, thầy giáo, ông Đốc, bạn bè của nhân vật tôi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r h="1025024">
                <a:tc>
                  <a:txBody>
                    <a:bodyPr/>
                    <a:lstStyle/>
                    <a:p>
                      <a:pPr algn="ctr">
                        <a:lnSpc>
                          <a:spcPts val="4200"/>
                        </a:lnSpc>
                        <a:defRPr/>
                      </a:pPr>
                      <a:r>
                        <a:rPr lang="en-US" sz="3200" dirty="0">
                          <a:solidFill>
                            <a:srgbClr val="FFFFFF"/>
                          </a:solidFill>
                          <a:latin typeface="Roboto Condensed"/>
                        </a:rPr>
                        <a:t>Sự </a:t>
                      </a:r>
                      <a:r>
                        <a:rPr lang="en-US" sz="3200" dirty="0" err="1">
                          <a:solidFill>
                            <a:srgbClr val="FFFFFF"/>
                          </a:solidFill>
                          <a:latin typeface="Roboto Condensed"/>
                        </a:rPr>
                        <a:t>việc</a:t>
                      </a:r>
                      <a:endParaRPr lang="en-US" sz="32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Theo trình tự từ hiện tại nhớ về quá khứ</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3"/>
                  </a:ext>
                </a:extLst>
              </a:tr>
              <a:tr h="500626">
                <a:tc>
                  <a:txBody>
                    <a:bodyPr/>
                    <a:lstStyle/>
                    <a:p>
                      <a:pPr algn="ctr">
                        <a:lnSpc>
                          <a:spcPts val="4200"/>
                        </a:lnSpc>
                        <a:defRPr/>
                      </a:pPr>
                      <a:r>
                        <a:rPr lang="en-US" sz="3200">
                          <a:solidFill>
                            <a:srgbClr val="FFFFFF"/>
                          </a:solidFill>
                          <a:latin typeface="Roboto Condensed"/>
                        </a:rPr>
                        <a:t>Ngôi kể và </a:t>
                      </a:r>
                    </a:p>
                    <a:p>
                      <a:pPr algn="ctr">
                        <a:lnSpc>
                          <a:spcPts val="4200"/>
                        </a:lnSpc>
                        <a:defRPr/>
                      </a:pPr>
                      <a:r>
                        <a:rPr lang="en-US" sz="3200">
                          <a:solidFill>
                            <a:srgbClr val="FFFFFF"/>
                          </a:solidFill>
                          <a:latin typeface="Roboto Condensed"/>
                        </a:rPr>
                        <a:t>người kể chuyện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vi-VN" sz="3200" b="0" i="0"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Ngôi thứ nhất, người kể chuyện là </a:t>
                      </a:r>
                      <a:r>
                        <a:rPr lang="vi-VN" sz="3200" b="0" i="1"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tôi </a:t>
                      </a:r>
                      <a:r>
                        <a:rPr lang="vi-VN" sz="3200" b="0" i="0"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tự kể về chuyện của mình</a:t>
                      </a:r>
                      <a:endParaRPr lang="en-US" sz="3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r h="1025024">
                <a:tc>
                  <a:txBody>
                    <a:bodyPr/>
                    <a:lstStyle/>
                    <a:p>
                      <a:pPr algn="ctr">
                        <a:lnSpc>
                          <a:spcPts val="4200"/>
                        </a:lnSpc>
                        <a:defRPr/>
                      </a:pPr>
                      <a:r>
                        <a:rPr lang="en-US" sz="3200">
                          <a:solidFill>
                            <a:srgbClr val="FFFFFF"/>
                          </a:solidFill>
                          <a:latin typeface="Roboto Condensed"/>
                        </a:rPr>
                        <a:t>Chủ đề</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Kỉ niệm giản dị mà thiêng liêng với mỗi con người.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2" name="Freeform 12"/>
          <p:cNvSpPr/>
          <p:nvPr/>
        </p:nvSpPr>
        <p:spPr>
          <a:xfrm>
            <a:off x="14591115" y="363863"/>
            <a:ext cx="2668185" cy="2011145"/>
          </a:xfrm>
          <a:custGeom>
            <a:avLst/>
            <a:gdLst/>
            <a:ahLst/>
            <a:cxnLst/>
            <a:rect l="l" t="t" r="r" b="b"/>
            <a:pathLst>
              <a:path w="2668185" h="2011145">
                <a:moveTo>
                  <a:pt x="0" y="0"/>
                </a:moveTo>
                <a:lnTo>
                  <a:pt x="2668185" y="0"/>
                </a:lnTo>
                <a:lnTo>
                  <a:pt x="2668185" y="2011145"/>
                </a:lnTo>
                <a:lnTo>
                  <a:pt x="0" y="2011145"/>
                </a:lnTo>
                <a:lnTo>
                  <a:pt x="0" y="0"/>
                </a:lnTo>
                <a:close/>
              </a:path>
            </a:pathLst>
          </a:custGeom>
          <a:blipFill>
            <a:blip r:embed="rId11"/>
            <a:stretch>
              <a:fillRect/>
            </a:stretch>
          </a:blipFill>
        </p:spPr>
      </p:sp>
      <p:sp>
        <p:nvSpPr>
          <p:cNvPr id="13" name="TextBox 13"/>
          <p:cNvSpPr txBox="1"/>
          <p:nvPr/>
        </p:nvSpPr>
        <p:spPr>
          <a:xfrm>
            <a:off x="5250384" y="1125815"/>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5250384" y="1781113"/>
            <a:ext cx="13037616" cy="721995"/>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a. Đặc trưng của thể loại truyện ngắn</a:t>
            </a:r>
          </a:p>
        </p:txBody>
      </p:sp>
      <p:sp>
        <p:nvSpPr>
          <p:cNvPr id="15" name="TextBox 15"/>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extLst>
      <p:ext uri="{BB962C8B-B14F-4D97-AF65-F5344CB8AC3E}">
        <p14:creationId xmlns:p14="http://schemas.microsoft.com/office/powerpoint/2010/main" val="756646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471710" y="1755804"/>
            <a:ext cx="15258059" cy="7257470"/>
            <a:chOff x="0" y="0"/>
            <a:chExt cx="4018583" cy="1911432"/>
          </a:xfrm>
        </p:grpSpPr>
        <p:sp>
          <p:nvSpPr>
            <p:cNvPr id="9" name="Freeform 9"/>
            <p:cNvSpPr/>
            <p:nvPr/>
          </p:nvSpPr>
          <p:spPr>
            <a:xfrm>
              <a:off x="0" y="0"/>
              <a:ext cx="4018583" cy="1911432"/>
            </a:xfrm>
            <a:custGeom>
              <a:avLst/>
              <a:gdLst/>
              <a:ahLst/>
              <a:cxnLst/>
              <a:rect l="l" t="t" r="r" b="b"/>
              <a:pathLst>
                <a:path w="4018583" h="1911432">
                  <a:moveTo>
                    <a:pt x="10148" y="0"/>
                  </a:moveTo>
                  <a:lnTo>
                    <a:pt x="4008436" y="0"/>
                  </a:lnTo>
                  <a:cubicBezTo>
                    <a:pt x="4014040" y="0"/>
                    <a:pt x="4018583" y="4543"/>
                    <a:pt x="4018583" y="10148"/>
                  </a:cubicBezTo>
                  <a:lnTo>
                    <a:pt x="4018583" y="1901284"/>
                  </a:lnTo>
                  <a:cubicBezTo>
                    <a:pt x="4018583" y="1903976"/>
                    <a:pt x="4017514" y="1906557"/>
                    <a:pt x="4015611" y="1908460"/>
                  </a:cubicBezTo>
                  <a:cubicBezTo>
                    <a:pt x="4013708" y="1910363"/>
                    <a:pt x="4011127" y="1911432"/>
                    <a:pt x="4008436" y="1911432"/>
                  </a:cubicBezTo>
                  <a:lnTo>
                    <a:pt x="10148" y="1911432"/>
                  </a:lnTo>
                  <a:cubicBezTo>
                    <a:pt x="4543" y="1911432"/>
                    <a:pt x="0" y="1906889"/>
                    <a:pt x="0" y="190128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0452498" y="2462199"/>
            <a:ext cx="6424048" cy="1850929"/>
          </a:xfrm>
          <a:custGeom>
            <a:avLst/>
            <a:gdLst/>
            <a:ahLst/>
            <a:cxnLst/>
            <a:rect l="l" t="t" r="r" b="b"/>
            <a:pathLst>
              <a:path w="6424048" h="1850929">
                <a:moveTo>
                  <a:pt x="0" y="0"/>
                </a:moveTo>
                <a:lnTo>
                  <a:pt x="6424049" y="0"/>
                </a:lnTo>
                <a:lnTo>
                  <a:pt x="6424049" y="1850929"/>
                </a:lnTo>
                <a:lnTo>
                  <a:pt x="0" y="1850929"/>
                </a:lnTo>
                <a:lnTo>
                  <a:pt x="0" y="0"/>
                </a:lnTo>
                <a:close/>
              </a:path>
            </a:pathLst>
          </a:custGeom>
          <a:blipFill>
            <a:blip r:embed="rId13"/>
            <a:stretch>
              <a:fillRect/>
            </a:stretch>
          </a:blipFill>
        </p:spPr>
      </p:sp>
      <p:pic>
        <p:nvPicPr>
          <p:cNvPr id="12" name="Picture 12"/>
          <p:cNvPicPr>
            <a:picLocks noChangeAspect="1"/>
          </p:cNvPicPr>
          <p:nvPr/>
        </p:nvPicPr>
        <p:blipFill>
          <a:blip r:embed="rId14"/>
          <a:srcRect/>
          <a:stretch>
            <a:fillRect/>
          </a:stretch>
        </p:blipFill>
        <p:spPr>
          <a:xfrm>
            <a:off x="1589603" y="2068233"/>
            <a:ext cx="2754069" cy="1569819"/>
          </a:xfrm>
          <a:prstGeom prst="rect">
            <a:avLst/>
          </a:prstGeom>
        </p:spPr>
      </p:pic>
      <p:sp>
        <p:nvSpPr>
          <p:cNvPr id="13" name="TextBox 13"/>
          <p:cNvSpPr txBox="1"/>
          <p:nvPr/>
        </p:nvSpPr>
        <p:spPr>
          <a:xfrm>
            <a:off x="5261270" y="2019300"/>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10849219" y="2906555"/>
            <a:ext cx="5305795" cy="731498"/>
          </a:xfrm>
          <a:prstGeom prst="rect">
            <a:avLst/>
          </a:prstGeom>
        </p:spPr>
        <p:txBody>
          <a:bodyPr lIns="0" tIns="0" rIns="0" bIns="0" rtlCol="0" anchor="t">
            <a:spAutoFit/>
          </a:bodyPr>
          <a:lstStyle/>
          <a:p>
            <a:pPr algn="ctr">
              <a:lnSpc>
                <a:spcPts val="5144"/>
              </a:lnSpc>
            </a:pPr>
            <a:r>
              <a:rPr lang="en-US" sz="4899">
                <a:solidFill>
                  <a:srgbClr val="50128D"/>
                </a:solidFill>
                <a:latin typeface="#9Slide07 Crocante 2"/>
              </a:rPr>
              <a:t>HOẠT ĐỘNG NHÓM</a:t>
            </a:r>
          </a:p>
        </p:txBody>
      </p:sp>
      <p:sp>
        <p:nvSpPr>
          <p:cNvPr id="15" name="TextBox 15"/>
          <p:cNvSpPr txBox="1"/>
          <p:nvPr/>
        </p:nvSpPr>
        <p:spPr>
          <a:xfrm>
            <a:off x="1492970" y="4080951"/>
            <a:ext cx="10810074" cy="4847481"/>
          </a:xfrm>
          <a:prstGeom prst="rect">
            <a:avLst/>
          </a:prstGeom>
        </p:spPr>
        <p:txBody>
          <a:bodyPr wrap="square" lIns="0" tIns="0" rIns="0" bIns="0" rtlCol="0" anchor="t">
            <a:spAutoFit/>
          </a:bodyPr>
          <a:lstStyle/>
          <a:p>
            <a:pPr marL="798829" lvl="1" indent="-399415" algn="just">
              <a:lnSpc>
                <a:spcPts val="5401"/>
              </a:lnSpc>
              <a:buFont typeface="Arial"/>
              <a:buChar char="•"/>
            </a:pPr>
            <a:r>
              <a:rPr lang="en-US" sz="3699" dirty="0" err="1">
                <a:solidFill>
                  <a:srgbClr val="FFFFFF"/>
                </a:solidFill>
                <a:latin typeface="Roboto Condensed"/>
              </a:rPr>
              <a:t>Lớp</a:t>
            </a:r>
            <a:r>
              <a:rPr lang="en-US" sz="3699" dirty="0">
                <a:solidFill>
                  <a:srgbClr val="FFFFFF"/>
                </a:solidFill>
                <a:latin typeface="Roboto Condensed"/>
              </a:rPr>
              <a:t> </a:t>
            </a:r>
            <a:r>
              <a:rPr lang="en-US" sz="3699" dirty="0" err="1">
                <a:solidFill>
                  <a:srgbClr val="FFFFFF"/>
                </a:solidFill>
                <a:latin typeface="Roboto Condensed"/>
              </a:rPr>
              <a:t>làm</a:t>
            </a:r>
            <a:r>
              <a:rPr lang="en-US" sz="3699" dirty="0">
                <a:solidFill>
                  <a:srgbClr val="FFFFFF"/>
                </a:solidFill>
                <a:latin typeface="Roboto Condensed"/>
              </a:rPr>
              <a:t> 4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mỗi</a:t>
            </a:r>
            <a:r>
              <a:rPr lang="en-US" sz="3699" dirty="0">
                <a:solidFill>
                  <a:srgbClr val="FFFFFF"/>
                </a:solidFill>
                <a:latin typeface="Roboto Condensed"/>
              </a:rPr>
              <a:t>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thực</a:t>
            </a:r>
            <a:r>
              <a:rPr lang="en-US" sz="3699" dirty="0">
                <a:solidFill>
                  <a:srgbClr val="FFFFFF"/>
                </a:solidFill>
                <a:latin typeface="Roboto Condensed"/>
              </a:rPr>
              <a:t> </a:t>
            </a:r>
            <a:r>
              <a:rPr lang="en-US" sz="3699" dirty="0" err="1">
                <a:solidFill>
                  <a:srgbClr val="FFFFFF"/>
                </a:solidFill>
                <a:latin typeface="Roboto Condensed"/>
              </a:rPr>
              <a:t>hiện</a:t>
            </a:r>
            <a:r>
              <a:rPr lang="en-US" sz="3699" dirty="0">
                <a:solidFill>
                  <a:srgbClr val="FFFFFF"/>
                </a:solidFill>
                <a:latin typeface="Roboto Condensed"/>
              </a:rPr>
              <a:t> </a:t>
            </a:r>
            <a:r>
              <a:rPr lang="en-US" sz="3699" dirty="0" err="1">
                <a:solidFill>
                  <a:srgbClr val="FFFFFF"/>
                </a:solidFill>
                <a:latin typeface="Roboto Condensed"/>
              </a:rPr>
              <a:t>nhiệm</a:t>
            </a:r>
            <a:r>
              <a:rPr lang="en-US" sz="3699" dirty="0">
                <a:solidFill>
                  <a:srgbClr val="FFFFFF"/>
                </a:solidFill>
                <a:latin typeface="Roboto Condensed"/>
              </a:rPr>
              <a:t> </a:t>
            </a:r>
            <a:r>
              <a:rPr lang="en-US" sz="3699" dirty="0" err="1">
                <a:solidFill>
                  <a:srgbClr val="FFFFFF"/>
                </a:solidFill>
                <a:latin typeface="Roboto Condensed"/>
              </a:rPr>
              <a:t>vụ</a:t>
            </a:r>
            <a:r>
              <a:rPr lang="en-US" sz="3699" dirty="0">
                <a:solidFill>
                  <a:srgbClr val="FFFFFF"/>
                </a:solidFill>
                <a:latin typeface="Roboto Condensed"/>
              </a:rPr>
              <a:t> </a:t>
            </a:r>
            <a:r>
              <a:rPr lang="en-US" sz="3699" dirty="0" err="1">
                <a:solidFill>
                  <a:srgbClr val="FFFFFF"/>
                </a:solidFill>
                <a:latin typeface="Roboto Condensed"/>
              </a:rPr>
              <a:t>theo</a:t>
            </a:r>
            <a:r>
              <a:rPr lang="en-US" sz="3699" dirty="0">
                <a:solidFill>
                  <a:srgbClr val="FFFFFF"/>
                </a:solidFill>
                <a:latin typeface="Roboto Condensed"/>
              </a:rPr>
              <a:t> PHT </a:t>
            </a:r>
            <a:r>
              <a:rPr lang="en-US" sz="3699" dirty="0" err="1">
                <a:solidFill>
                  <a:srgbClr val="FFFFFF"/>
                </a:solidFill>
                <a:latin typeface="Roboto Condensed"/>
              </a:rPr>
              <a:t>số</a:t>
            </a:r>
            <a:r>
              <a:rPr lang="en-US" sz="3699" dirty="0">
                <a:solidFill>
                  <a:srgbClr val="FFFFFF"/>
                </a:solidFill>
                <a:latin typeface="Roboto Condensed"/>
              </a:rPr>
              <a:t> </a:t>
            </a:r>
            <a:r>
              <a:rPr lang="en-US" sz="3699" dirty="0" smtClean="0">
                <a:solidFill>
                  <a:srgbClr val="FFFFFF"/>
                </a:solidFill>
                <a:latin typeface="Roboto Condensed"/>
              </a:rPr>
              <a:t>3 ( </a:t>
            </a:r>
            <a:r>
              <a:rPr lang="en-US" sz="3699" b="1" i="1" dirty="0" smtClean="0">
                <a:solidFill>
                  <a:srgbClr val="FFFF00"/>
                </a:solidFill>
                <a:latin typeface="Roboto Condensed"/>
              </a:rPr>
              <a:t>Chỉ </a:t>
            </a:r>
            <a:r>
              <a:rPr lang="en-US" sz="3699" b="1" i="1" dirty="0" err="1" smtClean="0">
                <a:solidFill>
                  <a:srgbClr val="FFFF00"/>
                </a:solidFill>
                <a:latin typeface="Roboto Condensed"/>
              </a:rPr>
              <a:t>ra</a:t>
            </a:r>
            <a:r>
              <a:rPr lang="en-US" sz="3699" b="1" i="1" dirty="0" smtClean="0">
                <a:solidFill>
                  <a:srgbClr val="FFFF00"/>
                </a:solidFill>
                <a:latin typeface="Roboto Condensed"/>
              </a:rPr>
              <a:t> </a:t>
            </a:r>
            <a:r>
              <a:rPr lang="en-US" sz="3699" b="1" i="1" dirty="0" err="1" smtClean="0">
                <a:solidFill>
                  <a:srgbClr val="FFFF00"/>
                </a:solidFill>
                <a:latin typeface="Roboto Condensed"/>
              </a:rPr>
              <a:t>và</a:t>
            </a:r>
            <a:r>
              <a:rPr lang="en-US" sz="3699" b="1" i="1" dirty="0" smtClean="0">
                <a:solidFill>
                  <a:srgbClr val="FFFF00"/>
                </a:solidFill>
                <a:latin typeface="Roboto Condensed"/>
              </a:rPr>
              <a:t> </a:t>
            </a:r>
            <a:r>
              <a:rPr lang="en-US" sz="3699" b="1" i="1" dirty="0" err="1" smtClean="0">
                <a:solidFill>
                  <a:srgbClr val="FFFF00"/>
                </a:solidFill>
                <a:latin typeface="Roboto Condensed"/>
              </a:rPr>
              <a:t>phân</a:t>
            </a:r>
            <a:r>
              <a:rPr lang="en-US" sz="3699" b="1" i="1" dirty="0" smtClean="0">
                <a:solidFill>
                  <a:srgbClr val="FFFF00"/>
                </a:solidFill>
                <a:latin typeface="Roboto Condensed"/>
              </a:rPr>
              <a:t> </a:t>
            </a:r>
            <a:r>
              <a:rPr lang="en-US" sz="3699" b="1" i="1" dirty="0" err="1" smtClean="0">
                <a:solidFill>
                  <a:srgbClr val="FFFF00"/>
                </a:solidFill>
                <a:latin typeface="Roboto Condensed"/>
              </a:rPr>
              <a:t>tích</a:t>
            </a:r>
            <a:r>
              <a:rPr lang="en-US" sz="3699" b="1" i="1" dirty="0" smtClean="0">
                <a:solidFill>
                  <a:srgbClr val="FFFF00"/>
                </a:solidFill>
                <a:latin typeface="Roboto Condensed"/>
              </a:rPr>
              <a:t> </a:t>
            </a:r>
            <a:r>
              <a:rPr lang="en-US" sz="3699" b="1" i="1" dirty="0" err="1" smtClean="0">
                <a:solidFill>
                  <a:srgbClr val="FFFF00"/>
                </a:solidFill>
                <a:latin typeface="Roboto Condensed"/>
              </a:rPr>
              <a:t>những</a:t>
            </a:r>
            <a:r>
              <a:rPr lang="en-US" sz="3699" b="1" i="1" dirty="0" smtClean="0">
                <a:solidFill>
                  <a:srgbClr val="FFFF00"/>
                </a:solidFill>
                <a:latin typeface="Roboto Condensed"/>
              </a:rPr>
              <a:t> </a:t>
            </a:r>
            <a:r>
              <a:rPr lang="en-US" sz="3699" b="1" i="1" dirty="0" err="1" smtClean="0">
                <a:solidFill>
                  <a:srgbClr val="FFFF00"/>
                </a:solidFill>
                <a:latin typeface="Roboto Condensed"/>
              </a:rPr>
              <a:t>sự</a:t>
            </a:r>
            <a:r>
              <a:rPr lang="en-US" sz="3699" b="1" i="1" dirty="0" smtClean="0">
                <a:solidFill>
                  <a:srgbClr val="FFFF00"/>
                </a:solidFill>
                <a:latin typeface="Roboto Condensed"/>
              </a:rPr>
              <a:t> </a:t>
            </a:r>
            <a:r>
              <a:rPr lang="en-US" sz="3699" b="1" i="1" dirty="0" err="1" smtClean="0">
                <a:solidFill>
                  <a:srgbClr val="FFFF00"/>
                </a:solidFill>
                <a:latin typeface="Roboto Condensed"/>
              </a:rPr>
              <a:t>việc</a:t>
            </a:r>
            <a:r>
              <a:rPr lang="en-US" sz="3699" b="1" i="1" dirty="0" smtClean="0">
                <a:solidFill>
                  <a:srgbClr val="FFFF00"/>
                </a:solidFill>
                <a:latin typeface="Roboto Condensed"/>
              </a:rPr>
              <a:t> </a:t>
            </a:r>
            <a:r>
              <a:rPr lang="en-US" sz="3699" b="1" i="1" dirty="0" err="1" smtClean="0">
                <a:solidFill>
                  <a:srgbClr val="FFFF00"/>
                </a:solidFill>
                <a:latin typeface="Roboto Condensed"/>
              </a:rPr>
              <a:t>trong</a:t>
            </a:r>
            <a:r>
              <a:rPr lang="en-US" sz="3699" b="1" i="1" dirty="0" smtClean="0">
                <a:solidFill>
                  <a:srgbClr val="FFFF00"/>
                </a:solidFill>
                <a:latin typeface="Roboto Condensed"/>
              </a:rPr>
              <a:t> </a:t>
            </a:r>
            <a:r>
              <a:rPr lang="en-US" sz="3699" b="1" i="1" dirty="0" err="1" smtClean="0">
                <a:solidFill>
                  <a:srgbClr val="FFFF00"/>
                </a:solidFill>
                <a:latin typeface="Roboto Condensed"/>
              </a:rPr>
              <a:t>truyện</a:t>
            </a:r>
            <a:r>
              <a:rPr lang="en-US" sz="3699" b="1" i="1" dirty="0" smtClean="0">
                <a:solidFill>
                  <a:srgbClr val="FFFF00"/>
                </a:solidFill>
                <a:latin typeface="Roboto Condensed"/>
              </a:rPr>
              <a:t>?)</a:t>
            </a:r>
            <a:endParaRPr lang="en-US" sz="3699" b="1" i="1" dirty="0">
              <a:solidFill>
                <a:srgbClr val="FFFF00"/>
              </a:solidFill>
              <a:latin typeface="Roboto Condensed"/>
            </a:endParaRPr>
          </a:p>
          <a:p>
            <a:pPr marL="798829" lvl="1" indent="-399415" algn="just">
              <a:lnSpc>
                <a:spcPts val="5401"/>
              </a:lnSpc>
              <a:buFont typeface="Arial"/>
              <a:buChar char="•"/>
            </a:pPr>
            <a:r>
              <a:rPr lang="en-US" sz="3699" dirty="0" err="1">
                <a:solidFill>
                  <a:srgbClr val="FFFFFF"/>
                </a:solidFill>
                <a:latin typeface="Roboto Condensed"/>
              </a:rPr>
              <a:t>Mỗi</a:t>
            </a:r>
            <a:r>
              <a:rPr lang="en-US" sz="3699" dirty="0">
                <a:solidFill>
                  <a:srgbClr val="FFFFFF"/>
                </a:solidFill>
                <a:latin typeface="Roboto Condensed"/>
              </a:rPr>
              <a:t>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có</a:t>
            </a:r>
            <a:r>
              <a:rPr lang="en-US" sz="3699" dirty="0">
                <a:solidFill>
                  <a:srgbClr val="FFFFFF"/>
                </a:solidFill>
                <a:latin typeface="Roboto Condensed"/>
              </a:rPr>
              <a:t> </a:t>
            </a:r>
            <a:r>
              <a:rPr lang="en-US" sz="3699" dirty="0" err="1">
                <a:solidFill>
                  <a:srgbClr val="FFFFFF"/>
                </a:solidFill>
                <a:latin typeface="Roboto Condensed"/>
              </a:rPr>
              <a:t>thời</a:t>
            </a:r>
            <a:r>
              <a:rPr lang="en-US" sz="3699" dirty="0">
                <a:solidFill>
                  <a:srgbClr val="FFFFFF"/>
                </a:solidFill>
                <a:latin typeface="Roboto Condensed"/>
              </a:rPr>
              <a:t> </a:t>
            </a:r>
            <a:r>
              <a:rPr lang="en-US" sz="3699" dirty="0" err="1">
                <a:solidFill>
                  <a:srgbClr val="FFFFFF"/>
                </a:solidFill>
                <a:latin typeface="Roboto Condensed"/>
              </a:rPr>
              <a:t>gian</a:t>
            </a:r>
            <a:r>
              <a:rPr lang="en-US" sz="3699" dirty="0">
                <a:solidFill>
                  <a:srgbClr val="FFFFFF"/>
                </a:solidFill>
                <a:latin typeface="Roboto Condensed"/>
              </a:rPr>
              <a:t> </a:t>
            </a:r>
            <a:r>
              <a:rPr lang="en-US" sz="3699" dirty="0" err="1">
                <a:solidFill>
                  <a:srgbClr val="FFFFFF"/>
                </a:solidFill>
                <a:latin typeface="Roboto Condensed"/>
              </a:rPr>
              <a:t>thảo</a:t>
            </a:r>
            <a:r>
              <a:rPr lang="en-US" sz="3699" dirty="0">
                <a:solidFill>
                  <a:srgbClr val="FFFFFF"/>
                </a:solidFill>
                <a:latin typeface="Roboto Condensed"/>
              </a:rPr>
              <a:t> </a:t>
            </a:r>
            <a:r>
              <a:rPr lang="en-US" sz="3699" dirty="0" err="1">
                <a:solidFill>
                  <a:srgbClr val="FFFFFF"/>
                </a:solidFill>
                <a:latin typeface="Roboto Condensed"/>
              </a:rPr>
              <a:t>luận</a:t>
            </a:r>
            <a:r>
              <a:rPr lang="en-US" sz="3699" dirty="0">
                <a:solidFill>
                  <a:srgbClr val="FFFFFF"/>
                </a:solidFill>
                <a:latin typeface="Roboto Condensed"/>
              </a:rPr>
              <a:t> </a:t>
            </a:r>
            <a:r>
              <a:rPr lang="en-US" sz="3699" dirty="0" err="1">
                <a:solidFill>
                  <a:srgbClr val="FFFFFF"/>
                </a:solidFill>
                <a:latin typeface="Roboto Condensed"/>
              </a:rPr>
              <a:t>tối</a:t>
            </a:r>
            <a:r>
              <a:rPr lang="en-US" sz="3699" dirty="0">
                <a:solidFill>
                  <a:srgbClr val="FFFFFF"/>
                </a:solidFill>
                <a:latin typeface="Roboto Condensed"/>
              </a:rPr>
              <a:t> </a:t>
            </a:r>
            <a:r>
              <a:rPr lang="en-US" sz="3699" dirty="0" err="1">
                <a:solidFill>
                  <a:srgbClr val="FFFFFF"/>
                </a:solidFill>
                <a:latin typeface="Roboto Condensed"/>
              </a:rPr>
              <a:t>đa</a:t>
            </a:r>
            <a:r>
              <a:rPr lang="en-US" sz="3699" dirty="0">
                <a:solidFill>
                  <a:srgbClr val="FFFFFF"/>
                </a:solidFill>
                <a:latin typeface="Roboto Condensed"/>
              </a:rPr>
              <a:t> </a:t>
            </a:r>
            <a:r>
              <a:rPr lang="en-US" sz="3699" dirty="0" smtClean="0">
                <a:solidFill>
                  <a:srgbClr val="FFFFFF"/>
                </a:solidFill>
                <a:latin typeface="Roboto Condensed"/>
              </a:rPr>
              <a:t>5 </a:t>
            </a:r>
            <a:r>
              <a:rPr lang="en-US" sz="3699" dirty="0" err="1">
                <a:solidFill>
                  <a:srgbClr val="FFFFFF"/>
                </a:solidFill>
                <a:latin typeface="Roboto Condensed"/>
              </a:rPr>
              <a:t>phút</a:t>
            </a:r>
            <a:r>
              <a:rPr lang="en-US" sz="3699" dirty="0">
                <a:solidFill>
                  <a:srgbClr val="FFFFFF"/>
                </a:solidFill>
                <a:latin typeface="Roboto Condensed"/>
              </a:rPr>
              <a:t>/</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mỗi</a:t>
            </a:r>
            <a:r>
              <a:rPr lang="en-US" sz="3699" dirty="0">
                <a:solidFill>
                  <a:srgbClr val="FFFFFF"/>
                </a:solidFill>
                <a:latin typeface="Roboto Condensed"/>
              </a:rPr>
              <a:t>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báo</a:t>
            </a:r>
            <a:r>
              <a:rPr lang="en-US" sz="3699" dirty="0">
                <a:solidFill>
                  <a:srgbClr val="FFFFFF"/>
                </a:solidFill>
                <a:latin typeface="Roboto Condensed"/>
              </a:rPr>
              <a:t> </a:t>
            </a:r>
            <a:r>
              <a:rPr lang="en-US" sz="3699" dirty="0" err="1">
                <a:solidFill>
                  <a:srgbClr val="FFFFFF"/>
                </a:solidFill>
                <a:latin typeface="Roboto Condensed"/>
              </a:rPr>
              <a:t>cáo</a:t>
            </a:r>
            <a:r>
              <a:rPr lang="en-US" sz="3699" dirty="0">
                <a:solidFill>
                  <a:srgbClr val="FFFFFF"/>
                </a:solidFill>
                <a:latin typeface="Roboto Condensed"/>
              </a:rPr>
              <a:t> </a:t>
            </a:r>
            <a:r>
              <a:rPr lang="en-US" sz="3699" dirty="0" err="1">
                <a:solidFill>
                  <a:srgbClr val="FFFFFF"/>
                </a:solidFill>
                <a:latin typeface="Roboto Condensed"/>
              </a:rPr>
              <a:t>nhiệm</a:t>
            </a:r>
            <a:r>
              <a:rPr lang="en-US" sz="3699" dirty="0">
                <a:solidFill>
                  <a:srgbClr val="FFFFFF"/>
                </a:solidFill>
                <a:latin typeface="Roboto Condensed"/>
              </a:rPr>
              <a:t> </a:t>
            </a:r>
            <a:r>
              <a:rPr lang="en-US" sz="3699" dirty="0" err="1">
                <a:solidFill>
                  <a:srgbClr val="FFFFFF"/>
                </a:solidFill>
                <a:latin typeface="Roboto Condensed"/>
              </a:rPr>
              <a:t>vụ</a:t>
            </a:r>
            <a:r>
              <a:rPr lang="en-US" sz="3699" dirty="0">
                <a:solidFill>
                  <a:srgbClr val="FFFFFF"/>
                </a:solidFill>
                <a:latin typeface="Roboto Condensed"/>
              </a:rPr>
              <a:t> </a:t>
            </a:r>
            <a:r>
              <a:rPr lang="en-US" sz="3699" dirty="0" err="1">
                <a:solidFill>
                  <a:srgbClr val="FFFFFF"/>
                </a:solidFill>
                <a:latin typeface="Roboto Condensed"/>
              </a:rPr>
              <a:t>của</a:t>
            </a:r>
            <a:r>
              <a:rPr lang="en-US" sz="3699" dirty="0">
                <a:solidFill>
                  <a:srgbClr val="FFFFFF"/>
                </a:solidFill>
                <a:latin typeface="Roboto Condensed"/>
              </a:rPr>
              <a:t>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mình</a:t>
            </a:r>
            <a:r>
              <a:rPr lang="en-US" sz="3699" dirty="0">
                <a:solidFill>
                  <a:srgbClr val="FFFFFF"/>
                </a:solidFill>
                <a:latin typeface="Roboto Condensed"/>
              </a:rPr>
              <a:t> </a:t>
            </a:r>
            <a:r>
              <a:rPr lang="en-US" sz="3699" dirty="0" err="1">
                <a:solidFill>
                  <a:srgbClr val="FFFFFF"/>
                </a:solidFill>
                <a:latin typeface="Roboto Condensed"/>
              </a:rPr>
              <a:t>trong</a:t>
            </a:r>
            <a:r>
              <a:rPr lang="en-US" sz="3699" dirty="0">
                <a:solidFill>
                  <a:srgbClr val="FFFFFF"/>
                </a:solidFill>
                <a:latin typeface="Roboto Condensed"/>
              </a:rPr>
              <a:t> </a:t>
            </a:r>
            <a:r>
              <a:rPr lang="en-US" sz="3699" dirty="0" err="1">
                <a:solidFill>
                  <a:srgbClr val="FFFFFF"/>
                </a:solidFill>
                <a:latin typeface="Roboto Condensed"/>
              </a:rPr>
              <a:t>thời</a:t>
            </a:r>
            <a:r>
              <a:rPr lang="en-US" sz="3699" dirty="0">
                <a:solidFill>
                  <a:srgbClr val="FFFFFF"/>
                </a:solidFill>
                <a:latin typeface="Roboto Condensed"/>
              </a:rPr>
              <a:t> </a:t>
            </a:r>
            <a:r>
              <a:rPr lang="en-US" sz="3699" dirty="0" err="1">
                <a:solidFill>
                  <a:srgbClr val="FFFFFF"/>
                </a:solidFill>
                <a:latin typeface="Roboto Condensed"/>
              </a:rPr>
              <a:t>gian</a:t>
            </a:r>
            <a:r>
              <a:rPr lang="en-US" sz="3699" dirty="0">
                <a:solidFill>
                  <a:srgbClr val="FFFFFF"/>
                </a:solidFill>
                <a:latin typeface="Roboto Condensed"/>
              </a:rPr>
              <a:t> </a:t>
            </a:r>
            <a:r>
              <a:rPr lang="en-US" sz="3699" dirty="0" err="1">
                <a:solidFill>
                  <a:srgbClr val="FFFFFF"/>
                </a:solidFill>
                <a:latin typeface="Roboto Condensed"/>
              </a:rPr>
              <a:t>tối</a:t>
            </a:r>
            <a:r>
              <a:rPr lang="en-US" sz="3699" dirty="0">
                <a:solidFill>
                  <a:srgbClr val="FFFFFF"/>
                </a:solidFill>
                <a:latin typeface="Roboto Condensed"/>
              </a:rPr>
              <a:t> </a:t>
            </a:r>
            <a:r>
              <a:rPr lang="en-US" sz="3699" dirty="0" err="1">
                <a:solidFill>
                  <a:srgbClr val="FFFFFF"/>
                </a:solidFill>
                <a:latin typeface="Roboto Condensed"/>
              </a:rPr>
              <a:t>đa</a:t>
            </a:r>
            <a:r>
              <a:rPr lang="en-US" sz="3699" dirty="0">
                <a:solidFill>
                  <a:srgbClr val="FFFFFF"/>
                </a:solidFill>
                <a:latin typeface="Roboto Condensed"/>
              </a:rPr>
              <a:t> 3 </a:t>
            </a:r>
            <a:r>
              <a:rPr lang="en-US" sz="3699" dirty="0" err="1">
                <a:solidFill>
                  <a:srgbClr val="FFFFFF"/>
                </a:solidFill>
                <a:latin typeface="Roboto Condensed"/>
              </a:rPr>
              <a:t>phút</a:t>
            </a:r>
            <a:r>
              <a:rPr lang="en-US" sz="3699" dirty="0">
                <a:solidFill>
                  <a:srgbClr val="FFFFFF"/>
                </a:solidFill>
                <a:latin typeface="Roboto Condensed"/>
              </a:rPr>
              <a:t>/</a:t>
            </a:r>
            <a:r>
              <a:rPr lang="en-US" sz="3699" dirty="0" err="1">
                <a:solidFill>
                  <a:srgbClr val="FFFFFF"/>
                </a:solidFill>
                <a:latin typeface="Roboto Condensed"/>
              </a:rPr>
              <a:t>nhóm</a:t>
            </a:r>
            <a:endParaRPr lang="en-US" sz="3699" dirty="0">
              <a:solidFill>
                <a:srgbClr val="FFFFFF"/>
              </a:solidFill>
              <a:latin typeface="Roboto Condensed"/>
            </a:endParaRPr>
          </a:p>
          <a:p>
            <a:pPr marL="798829" lvl="1" indent="-399415" algn="just">
              <a:lnSpc>
                <a:spcPts val="5401"/>
              </a:lnSpc>
              <a:buFont typeface="Arial"/>
              <a:buChar char="•"/>
            </a:pPr>
            <a:r>
              <a:rPr lang="en-US" sz="3699" dirty="0" err="1">
                <a:solidFill>
                  <a:srgbClr val="FFFFFF"/>
                </a:solidFill>
                <a:latin typeface="Roboto Condensed"/>
              </a:rPr>
              <a:t>Các</a:t>
            </a:r>
            <a:r>
              <a:rPr lang="en-US" sz="3699" dirty="0">
                <a:solidFill>
                  <a:srgbClr val="FFFFFF"/>
                </a:solidFill>
                <a:latin typeface="Roboto Condensed"/>
              </a:rPr>
              <a:t> </a:t>
            </a:r>
            <a:r>
              <a:rPr lang="en-US" sz="3699" dirty="0" err="1">
                <a:solidFill>
                  <a:srgbClr val="FFFFFF"/>
                </a:solidFill>
                <a:latin typeface="Roboto Condensed"/>
              </a:rPr>
              <a:t>nhóm</a:t>
            </a:r>
            <a:r>
              <a:rPr lang="en-US" sz="3699" dirty="0">
                <a:solidFill>
                  <a:srgbClr val="FFFFFF"/>
                </a:solidFill>
                <a:latin typeface="Roboto Condensed"/>
              </a:rPr>
              <a:t> </a:t>
            </a:r>
            <a:r>
              <a:rPr lang="en-US" sz="3699" dirty="0" err="1">
                <a:solidFill>
                  <a:srgbClr val="FFFFFF"/>
                </a:solidFill>
                <a:latin typeface="Roboto Condensed"/>
              </a:rPr>
              <a:t>báo</a:t>
            </a:r>
            <a:r>
              <a:rPr lang="en-US" sz="3699" dirty="0">
                <a:solidFill>
                  <a:srgbClr val="FFFFFF"/>
                </a:solidFill>
                <a:latin typeface="Roboto Condensed"/>
              </a:rPr>
              <a:t> </a:t>
            </a:r>
            <a:r>
              <a:rPr lang="en-US" sz="3699" dirty="0" err="1">
                <a:solidFill>
                  <a:srgbClr val="FFFFFF"/>
                </a:solidFill>
                <a:latin typeface="Roboto Condensed"/>
              </a:rPr>
              <a:t>cáo</a:t>
            </a:r>
            <a:r>
              <a:rPr lang="en-US" sz="3699" dirty="0">
                <a:solidFill>
                  <a:srgbClr val="FFFFFF"/>
                </a:solidFill>
                <a:latin typeface="Roboto Condensed"/>
              </a:rPr>
              <a:t> </a:t>
            </a:r>
            <a:r>
              <a:rPr lang="en-US" sz="3699" dirty="0" err="1">
                <a:solidFill>
                  <a:srgbClr val="FFFFFF"/>
                </a:solidFill>
                <a:latin typeface="Roboto Condensed"/>
              </a:rPr>
              <a:t>kết</a:t>
            </a:r>
            <a:r>
              <a:rPr lang="en-US" sz="3699" dirty="0">
                <a:solidFill>
                  <a:srgbClr val="FFFFFF"/>
                </a:solidFill>
                <a:latin typeface="Roboto Condensed"/>
              </a:rPr>
              <a:t> </a:t>
            </a:r>
            <a:r>
              <a:rPr lang="en-US" sz="3699" dirty="0" err="1">
                <a:solidFill>
                  <a:srgbClr val="FFFFFF"/>
                </a:solidFill>
                <a:latin typeface="Roboto Condensed"/>
              </a:rPr>
              <a:t>quả</a:t>
            </a:r>
            <a:r>
              <a:rPr lang="en-US" sz="3699" dirty="0">
                <a:solidFill>
                  <a:srgbClr val="FFFFFF"/>
                </a:solidFill>
                <a:latin typeface="Roboto Condensed"/>
              </a:rPr>
              <a:t> </a:t>
            </a:r>
            <a:r>
              <a:rPr lang="en-US" sz="3699" dirty="0" err="1">
                <a:solidFill>
                  <a:srgbClr val="FFFFFF"/>
                </a:solidFill>
                <a:latin typeface="Roboto Condensed"/>
              </a:rPr>
              <a:t>thảo</a:t>
            </a:r>
            <a:r>
              <a:rPr lang="en-US" sz="3699" dirty="0">
                <a:solidFill>
                  <a:srgbClr val="FFFFFF"/>
                </a:solidFill>
                <a:latin typeface="Roboto Condensed"/>
              </a:rPr>
              <a:t> </a:t>
            </a:r>
            <a:r>
              <a:rPr lang="en-US" sz="3699" dirty="0" err="1">
                <a:solidFill>
                  <a:srgbClr val="FFFFFF"/>
                </a:solidFill>
                <a:latin typeface="Roboto Condensed"/>
              </a:rPr>
              <a:t>luận</a:t>
            </a:r>
            <a:r>
              <a:rPr lang="en-US" sz="3699" dirty="0">
                <a:solidFill>
                  <a:srgbClr val="FFFFFF"/>
                </a:solidFill>
                <a:latin typeface="Roboto Condensed"/>
              </a:rPr>
              <a:t> </a:t>
            </a:r>
            <a:r>
              <a:rPr lang="en-US" sz="3699" dirty="0" err="1">
                <a:solidFill>
                  <a:srgbClr val="FFFFFF"/>
                </a:solidFill>
                <a:latin typeface="Roboto Condensed"/>
              </a:rPr>
              <a:t>trước</a:t>
            </a:r>
            <a:r>
              <a:rPr lang="en-US" sz="3699" dirty="0">
                <a:solidFill>
                  <a:srgbClr val="FFFFFF"/>
                </a:solidFill>
                <a:latin typeface="Roboto Condensed"/>
              </a:rPr>
              <a:t> </a:t>
            </a:r>
            <a:r>
              <a:rPr lang="en-US" sz="3699" dirty="0" err="1">
                <a:solidFill>
                  <a:srgbClr val="FFFFFF"/>
                </a:solidFill>
                <a:latin typeface="Roboto Condensed"/>
              </a:rPr>
              <a:t>lớp</a:t>
            </a:r>
            <a:endParaRPr lang="en-US" sz="3699" dirty="0">
              <a:solidFill>
                <a:srgbClr val="FFFFFF"/>
              </a:solidFill>
              <a:latin typeface="Roboto Condensed"/>
            </a:endParaRPr>
          </a:p>
        </p:txBody>
      </p:sp>
      <p:sp>
        <p:nvSpPr>
          <p:cNvPr id="16" name="TextBox 16"/>
          <p:cNvSpPr txBox="1"/>
          <p:nvPr/>
        </p:nvSpPr>
        <p:spPr>
          <a:xfrm>
            <a:off x="4884686" y="704298"/>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pic>
        <p:nvPicPr>
          <p:cNvPr id="17" name="5 Minute Clean up Song with Countdown for Kids! (HD)">
            <a:hlinkClick r:id="" action="ppaction://media"/>
            <a:extLst>
              <a:ext uri="{FF2B5EF4-FFF2-40B4-BE49-F238E27FC236}">
                <a16:creationId xmlns:a16="http://schemas.microsoft.com/office/drawing/2014/main" xmlns="" id="{77DC1E43-C442-0D15-06F8-F2249871F24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877800" y="5295900"/>
            <a:ext cx="2847023"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8" fill="hold" display="0">
                  <p:stCondLst>
                    <p:cond delay="indefinite"/>
                  </p:stCondLst>
                </p:cTn>
                <p:tgtEl>
                  <p:spTgt spid="17"/>
                </p:tgtEl>
              </p:cMediaNode>
            </p:video>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723900"/>
            <a:ext cx="14173200" cy="804066"/>
          </a:xfrm>
          <a:prstGeom prst="rect">
            <a:avLst/>
          </a:prstGeom>
        </p:spPr>
        <p:txBody>
          <a:bodyPr wrap="square">
            <a:spAutoFit/>
          </a:bodyPr>
          <a:lstStyle/>
          <a:p>
            <a:pPr marL="399414" lvl="1" algn="just">
              <a:lnSpc>
                <a:spcPts val="5401"/>
              </a:lnSpc>
            </a:pPr>
            <a:r>
              <a:rPr lang="en-US" sz="6000" b="1" i="1" dirty="0">
                <a:solidFill>
                  <a:srgbClr val="FF0000"/>
                </a:solidFill>
                <a:latin typeface="Roboto Condensed"/>
              </a:rPr>
              <a:t>Chỉ </a:t>
            </a:r>
            <a:r>
              <a:rPr lang="en-US" sz="6000" b="1" i="1" dirty="0" err="1">
                <a:solidFill>
                  <a:srgbClr val="FF0000"/>
                </a:solidFill>
                <a:latin typeface="Roboto Condensed"/>
              </a:rPr>
              <a:t>ra</a:t>
            </a:r>
            <a:r>
              <a:rPr lang="en-US" sz="6000" b="1" i="1" dirty="0">
                <a:solidFill>
                  <a:srgbClr val="FF0000"/>
                </a:solidFill>
                <a:latin typeface="Roboto Condensed"/>
              </a:rPr>
              <a:t> </a:t>
            </a:r>
            <a:r>
              <a:rPr lang="en-US" sz="6000" b="1" i="1" dirty="0" err="1">
                <a:solidFill>
                  <a:srgbClr val="FF0000"/>
                </a:solidFill>
                <a:latin typeface="Roboto Condensed"/>
              </a:rPr>
              <a:t>và</a:t>
            </a:r>
            <a:r>
              <a:rPr lang="en-US" sz="6000" b="1" i="1" dirty="0">
                <a:solidFill>
                  <a:srgbClr val="FF0000"/>
                </a:solidFill>
                <a:latin typeface="Roboto Condensed"/>
              </a:rPr>
              <a:t> </a:t>
            </a:r>
            <a:r>
              <a:rPr lang="en-US" sz="6000" b="1" i="1" dirty="0" err="1">
                <a:solidFill>
                  <a:srgbClr val="FF0000"/>
                </a:solidFill>
                <a:latin typeface="Roboto Condensed"/>
              </a:rPr>
              <a:t>phân</a:t>
            </a:r>
            <a:r>
              <a:rPr lang="en-US" sz="6000" b="1" i="1" dirty="0">
                <a:solidFill>
                  <a:srgbClr val="FF0000"/>
                </a:solidFill>
                <a:latin typeface="Roboto Condensed"/>
              </a:rPr>
              <a:t> </a:t>
            </a:r>
            <a:r>
              <a:rPr lang="en-US" sz="6000" b="1" i="1" dirty="0" err="1">
                <a:solidFill>
                  <a:srgbClr val="FF0000"/>
                </a:solidFill>
                <a:latin typeface="Roboto Condensed"/>
              </a:rPr>
              <a:t>tích</a:t>
            </a:r>
            <a:r>
              <a:rPr lang="en-US" sz="6000" b="1" i="1" dirty="0">
                <a:solidFill>
                  <a:srgbClr val="FF0000"/>
                </a:solidFill>
                <a:latin typeface="Roboto Condensed"/>
              </a:rPr>
              <a:t> </a:t>
            </a:r>
            <a:r>
              <a:rPr lang="en-US" sz="6000" b="1" i="1" dirty="0" err="1">
                <a:solidFill>
                  <a:srgbClr val="FF0000"/>
                </a:solidFill>
                <a:latin typeface="Roboto Condensed"/>
              </a:rPr>
              <a:t>những</a:t>
            </a:r>
            <a:r>
              <a:rPr lang="en-US" sz="6000" b="1" i="1" dirty="0">
                <a:solidFill>
                  <a:srgbClr val="FF0000"/>
                </a:solidFill>
                <a:latin typeface="Roboto Condensed"/>
              </a:rPr>
              <a:t> </a:t>
            </a:r>
            <a:r>
              <a:rPr lang="en-US" sz="6000" b="1" i="1" dirty="0" err="1">
                <a:solidFill>
                  <a:srgbClr val="FF0000"/>
                </a:solidFill>
                <a:latin typeface="Roboto Condensed"/>
              </a:rPr>
              <a:t>sự</a:t>
            </a:r>
            <a:r>
              <a:rPr lang="en-US" sz="6000" b="1" i="1" dirty="0">
                <a:solidFill>
                  <a:srgbClr val="FF0000"/>
                </a:solidFill>
                <a:latin typeface="Roboto Condensed"/>
              </a:rPr>
              <a:t> </a:t>
            </a:r>
            <a:r>
              <a:rPr lang="en-US" sz="6000" b="1" i="1" dirty="0" err="1">
                <a:solidFill>
                  <a:srgbClr val="FF0000"/>
                </a:solidFill>
                <a:latin typeface="Roboto Condensed"/>
              </a:rPr>
              <a:t>việc</a:t>
            </a:r>
            <a:r>
              <a:rPr lang="en-US" sz="6000" b="1" i="1" dirty="0">
                <a:solidFill>
                  <a:srgbClr val="FF0000"/>
                </a:solidFill>
                <a:latin typeface="Roboto Condensed"/>
              </a:rPr>
              <a:t> </a:t>
            </a:r>
            <a:r>
              <a:rPr lang="en-US" sz="6000" b="1" i="1" dirty="0" err="1">
                <a:solidFill>
                  <a:srgbClr val="FF0000"/>
                </a:solidFill>
                <a:latin typeface="Roboto Condensed"/>
              </a:rPr>
              <a:t>trong</a:t>
            </a:r>
            <a:r>
              <a:rPr lang="en-US" sz="6000" b="1" i="1" dirty="0">
                <a:solidFill>
                  <a:srgbClr val="FF0000"/>
                </a:solidFill>
                <a:latin typeface="Roboto Condensed"/>
              </a:rPr>
              <a:t> </a:t>
            </a:r>
            <a:r>
              <a:rPr lang="en-US" sz="6000" b="1" i="1" dirty="0" err="1" smtClean="0">
                <a:solidFill>
                  <a:srgbClr val="FF0000"/>
                </a:solidFill>
                <a:latin typeface="Roboto Condensed"/>
              </a:rPr>
              <a:t>truyện</a:t>
            </a:r>
            <a:endParaRPr lang="en-US" sz="6000" b="1" i="1" dirty="0">
              <a:solidFill>
                <a:srgbClr val="FF0000"/>
              </a:solidFill>
              <a:latin typeface="Roboto Condensed"/>
            </a:endParaRPr>
          </a:p>
        </p:txBody>
      </p:sp>
    </p:spTree>
    <p:extLst>
      <p:ext uri="{BB962C8B-B14F-4D97-AF65-F5344CB8AC3E}">
        <p14:creationId xmlns:p14="http://schemas.microsoft.com/office/powerpoint/2010/main" val="4045099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132545" y="1230590"/>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4329189" y="342900"/>
            <a:ext cx="2815811" cy="2529511"/>
          </a:xfrm>
          <a:custGeom>
            <a:avLst/>
            <a:gdLst/>
            <a:ahLst/>
            <a:cxnLst/>
            <a:rect l="l" t="t" r="r" b="b"/>
            <a:pathLst>
              <a:path w="2668185" h="2011145">
                <a:moveTo>
                  <a:pt x="0" y="0"/>
                </a:moveTo>
                <a:lnTo>
                  <a:pt x="2668185" y="0"/>
                </a:lnTo>
                <a:lnTo>
                  <a:pt x="2668185" y="2011145"/>
                </a:lnTo>
                <a:lnTo>
                  <a:pt x="0" y="2011145"/>
                </a:lnTo>
                <a:lnTo>
                  <a:pt x="0" y="0"/>
                </a:lnTo>
                <a:close/>
              </a:path>
            </a:pathLst>
          </a:custGeom>
          <a:blipFill>
            <a:blip r:embed="rId11"/>
            <a:stretch>
              <a:fillRect/>
            </a:stretch>
          </a:blipFill>
        </p:spPr>
      </p:sp>
      <p:sp>
        <p:nvSpPr>
          <p:cNvPr id="12" name="Freeform 12"/>
          <p:cNvSpPr/>
          <p:nvPr/>
        </p:nvSpPr>
        <p:spPr>
          <a:xfrm>
            <a:off x="4419599" y="2781300"/>
            <a:ext cx="959151" cy="706996"/>
          </a:xfrm>
          <a:custGeom>
            <a:avLst/>
            <a:gdLst/>
            <a:ahLst/>
            <a:cxnLst/>
            <a:rect l="l" t="t" r="r" b="b"/>
            <a:pathLst>
              <a:path w="1432800" h="1156660">
                <a:moveTo>
                  <a:pt x="0" y="0"/>
                </a:moveTo>
                <a:lnTo>
                  <a:pt x="1432799" y="0"/>
                </a:lnTo>
                <a:lnTo>
                  <a:pt x="1432799" y="1156661"/>
                </a:lnTo>
                <a:lnTo>
                  <a:pt x="0" y="11566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1963399" y="2705100"/>
            <a:ext cx="827035" cy="783196"/>
          </a:xfrm>
          <a:custGeom>
            <a:avLst/>
            <a:gdLst/>
            <a:ahLst/>
            <a:cxnLst/>
            <a:rect l="l" t="t" r="r" b="b"/>
            <a:pathLst>
              <a:path w="1432800" h="1156660">
                <a:moveTo>
                  <a:pt x="0" y="0"/>
                </a:moveTo>
                <a:lnTo>
                  <a:pt x="1432800" y="0"/>
                </a:lnTo>
                <a:lnTo>
                  <a:pt x="1432800" y="1156661"/>
                </a:lnTo>
                <a:lnTo>
                  <a:pt x="0" y="11566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7789655" y="6027966"/>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7789655" y="7057255"/>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7789655" y="8331698"/>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3945951" y="6266091"/>
            <a:ext cx="2608868" cy="5781424"/>
          </a:xfrm>
          <a:custGeom>
            <a:avLst/>
            <a:gdLst/>
            <a:ahLst/>
            <a:cxnLst/>
            <a:rect l="l" t="t" r="r" b="b"/>
            <a:pathLst>
              <a:path w="2608868" h="5781424">
                <a:moveTo>
                  <a:pt x="0" y="0"/>
                </a:moveTo>
                <a:lnTo>
                  <a:pt x="2608867" y="0"/>
                </a:lnTo>
                <a:lnTo>
                  <a:pt x="2608867" y="5781424"/>
                </a:lnTo>
                <a:lnTo>
                  <a:pt x="0" y="5781424"/>
                </a:lnTo>
                <a:lnTo>
                  <a:pt x="0" y="0"/>
                </a:lnTo>
                <a:close/>
              </a:path>
            </a:pathLst>
          </a:custGeom>
          <a:blipFill>
            <a:blip r:embed="rId16"/>
            <a:stretch>
              <a:fillRect/>
            </a:stretch>
          </a:blipFill>
        </p:spPr>
      </p:sp>
      <p:sp>
        <p:nvSpPr>
          <p:cNvPr id="18" name="Freeform 18"/>
          <p:cNvSpPr/>
          <p:nvPr/>
        </p:nvSpPr>
        <p:spPr>
          <a:xfrm>
            <a:off x="884435" y="7370149"/>
            <a:ext cx="3406358" cy="3001853"/>
          </a:xfrm>
          <a:custGeom>
            <a:avLst/>
            <a:gdLst/>
            <a:ahLst/>
            <a:cxnLst/>
            <a:rect l="l" t="t" r="r" b="b"/>
            <a:pathLst>
              <a:path w="3406358" h="3001853">
                <a:moveTo>
                  <a:pt x="0" y="0"/>
                </a:moveTo>
                <a:lnTo>
                  <a:pt x="3406358" y="0"/>
                </a:lnTo>
                <a:lnTo>
                  <a:pt x="3406358" y="3001853"/>
                </a:lnTo>
                <a:lnTo>
                  <a:pt x="0" y="300185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Freeform 19"/>
          <p:cNvSpPr/>
          <p:nvPr/>
        </p:nvSpPr>
        <p:spPr>
          <a:xfrm>
            <a:off x="1497235" y="6027966"/>
            <a:ext cx="2320349" cy="1400911"/>
          </a:xfrm>
          <a:custGeom>
            <a:avLst/>
            <a:gdLst/>
            <a:ahLst/>
            <a:cxnLst/>
            <a:rect l="l" t="t" r="r" b="b"/>
            <a:pathLst>
              <a:path w="2320349" h="1400911">
                <a:moveTo>
                  <a:pt x="0" y="0"/>
                </a:moveTo>
                <a:lnTo>
                  <a:pt x="2320349" y="0"/>
                </a:lnTo>
                <a:lnTo>
                  <a:pt x="2320349" y="1400911"/>
                </a:lnTo>
                <a:lnTo>
                  <a:pt x="0" y="140091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0" name="TextBox 20"/>
          <p:cNvSpPr txBox="1"/>
          <p:nvPr/>
        </p:nvSpPr>
        <p:spPr>
          <a:xfrm>
            <a:off x="5250384" y="1344890"/>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21" name="TextBox 21"/>
          <p:cNvSpPr txBox="1"/>
          <p:nvPr/>
        </p:nvSpPr>
        <p:spPr>
          <a:xfrm>
            <a:off x="5250384" y="2000188"/>
            <a:ext cx="8321374" cy="721946"/>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b. Cốt truyện</a:t>
            </a:r>
          </a:p>
        </p:txBody>
      </p:sp>
      <p:sp>
        <p:nvSpPr>
          <p:cNvPr id="22" name="TextBox 22"/>
          <p:cNvSpPr txBox="1"/>
          <p:nvPr/>
        </p:nvSpPr>
        <p:spPr>
          <a:xfrm>
            <a:off x="2228354" y="3593072"/>
            <a:ext cx="4867992" cy="1944296"/>
          </a:xfrm>
          <a:prstGeom prst="rect">
            <a:avLst/>
          </a:prstGeom>
        </p:spPr>
        <p:txBody>
          <a:bodyPr lIns="0" tIns="0" rIns="0" bIns="0" rtlCol="0" anchor="t">
            <a:spAutoFit/>
          </a:bodyPr>
          <a:lstStyle/>
          <a:p>
            <a:pPr algn="ctr">
              <a:lnSpc>
                <a:spcPts val="5179"/>
              </a:lnSpc>
              <a:spcBef>
                <a:spcPct val="0"/>
              </a:spcBef>
            </a:pPr>
            <a:r>
              <a:rPr lang="en-US" sz="3699" dirty="0">
                <a:solidFill>
                  <a:srgbClr val="FFFFFF"/>
                </a:solidFill>
                <a:latin typeface="Roboto Condensed Italics"/>
              </a:rPr>
              <a:t>Sự </a:t>
            </a:r>
            <a:r>
              <a:rPr lang="en-US" sz="3699" dirty="0" err="1">
                <a:solidFill>
                  <a:srgbClr val="FFFFFF"/>
                </a:solidFill>
                <a:latin typeface="Roboto Condensed Italics"/>
              </a:rPr>
              <a:t>việc</a:t>
            </a:r>
            <a:r>
              <a:rPr lang="en-US" sz="3699" dirty="0">
                <a:solidFill>
                  <a:srgbClr val="FFFFFF"/>
                </a:solidFill>
                <a:latin typeface="Roboto Condensed Italics"/>
              </a:rPr>
              <a:t> 1: </a:t>
            </a:r>
          </a:p>
          <a:p>
            <a:pPr algn="ctr">
              <a:lnSpc>
                <a:spcPts val="5179"/>
              </a:lnSpc>
              <a:spcBef>
                <a:spcPct val="0"/>
              </a:spcBef>
            </a:pPr>
            <a:r>
              <a:rPr lang="en-US" sz="3699" dirty="0" err="1">
                <a:solidFill>
                  <a:srgbClr val="FFFFFF"/>
                </a:solidFill>
                <a:latin typeface="Roboto Condensed Italics"/>
              </a:rPr>
              <a:t>Tôi</a:t>
            </a:r>
            <a:r>
              <a:rPr lang="en-US" sz="3699" dirty="0">
                <a:solidFill>
                  <a:srgbClr val="FFFFFF"/>
                </a:solidFill>
                <a:latin typeface="Roboto Condensed"/>
              </a:rPr>
              <a:t> </a:t>
            </a:r>
            <a:r>
              <a:rPr lang="en-US" sz="3699" dirty="0" err="1">
                <a:solidFill>
                  <a:srgbClr val="FFFFFF"/>
                </a:solidFill>
                <a:latin typeface="Roboto Condensed"/>
              </a:rPr>
              <a:t>nghĩ</a:t>
            </a:r>
            <a:r>
              <a:rPr lang="en-US" sz="3699" dirty="0">
                <a:solidFill>
                  <a:srgbClr val="FFFFFF"/>
                </a:solidFill>
                <a:latin typeface="Roboto Condensed"/>
              </a:rPr>
              <a:t> </a:t>
            </a:r>
            <a:r>
              <a:rPr lang="en-US" sz="3699" dirty="0" err="1">
                <a:solidFill>
                  <a:srgbClr val="FFFFFF"/>
                </a:solidFill>
                <a:latin typeface="Roboto Condensed"/>
              </a:rPr>
              <a:t>về</a:t>
            </a:r>
            <a:r>
              <a:rPr lang="en-US" sz="3699" dirty="0">
                <a:solidFill>
                  <a:srgbClr val="FFFFFF"/>
                </a:solidFill>
                <a:latin typeface="Roboto Condensed"/>
              </a:rPr>
              <a:t> </a:t>
            </a:r>
            <a:r>
              <a:rPr lang="en-US" sz="3699" dirty="0" err="1">
                <a:solidFill>
                  <a:srgbClr val="FFFFFF"/>
                </a:solidFill>
                <a:latin typeface="Roboto Condensed"/>
              </a:rPr>
              <a:t>những</a:t>
            </a:r>
            <a:r>
              <a:rPr lang="en-US" sz="3699" dirty="0">
                <a:solidFill>
                  <a:srgbClr val="FFFFFF"/>
                </a:solidFill>
                <a:latin typeface="Roboto Condensed"/>
              </a:rPr>
              <a:t> </a:t>
            </a:r>
            <a:r>
              <a:rPr lang="en-US" sz="3699" dirty="0" err="1">
                <a:solidFill>
                  <a:srgbClr val="FFFFFF"/>
                </a:solidFill>
                <a:latin typeface="Roboto Condensed"/>
              </a:rPr>
              <a:t>hình</a:t>
            </a:r>
            <a:r>
              <a:rPr lang="en-US" sz="3699" dirty="0">
                <a:solidFill>
                  <a:srgbClr val="FFFFFF"/>
                </a:solidFill>
                <a:latin typeface="Roboto Condensed"/>
              </a:rPr>
              <a:t> </a:t>
            </a:r>
            <a:r>
              <a:rPr lang="en-US" sz="3699" dirty="0" err="1">
                <a:solidFill>
                  <a:srgbClr val="FFFFFF"/>
                </a:solidFill>
                <a:latin typeface="Roboto Condensed"/>
              </a:rPr>
              <a:t>ảnh</a:t>
            </a:r>
            <a:r>
              <a:rPr lang="en-US" sz="3699" dirty="0">
                <a:solidFill>
                  <a:srgbClr val="FFFFFF"/>
                </a:solidFill>
                <a:latin typeface="Roboto Condensed"/>
              </a:rPr>
              <a:t> </a:t>
            </a:r>
            <a:r>
              <a:rPr lang="en-US" sz="3699" dirty="0" err="1">
                <a:solidFill>
                  <a:srgbClr val="FFFFFF"/>
                </a:solidFill>
                <a:latin typeface="Roboto Condensed"/>
              </a:rPr>
              <a:t>khơi</a:t>
            </a:r>
            <a:r>
              <a:rPr lang="en-US" sz="3699" dirty="0">
                <a:solidFill>
                  <a:srgbClr val="FFFFFF"/>
                </a:solidFill>
                <a:latin typeface="Roboto Condensed"/>
              </a:rPr>
              <a:t> </a:t>
            </a:r>
            <a:r>
              <a:rPr lang="en-US" sz="3699" dirty="0" err="1">
                <a:solidFill>
                  <a:srgbClr val="FFFFFF"/>
                </a:solidFill>
                <a:latin typeface="Roboto Condensed"/>
              </a:rPr>
              <a:t>nguồn</a:t>
            </a:r>
            <a:r>
              <a:rPr lang="en-US" sz="3699" dirty="0">
                <a:solidFill>
                  <a:srgbClr val="FFFFFF"/>
                </a:solidFill>
                <a:latin typeface="Roboto Condensed"/>
              </a:rPr>
              <a:t> </a:t>
            </a:r>
            <a:r>
              <a:rPr lang="en-US" sz="3699" dirty="0" err="1">
                <a:solidFill>
                  <a:srgbClr val="FFFFFF"/>
                </a:solidFill>
                <a:latin typeface="Roboto Condensed"/>
              </a:rPr>
              <a:t>nỗi</a:t>
            </a:r>
            <a:r>
              <a:rPr lang="en-US" sz="3699" dirty="0">
                <a:solidFill>
                  <a:srgbClr val="FFFFFF"/>
                </a:solidFill>
                <a:latin typeface="Roboto Condensed"/>
              </a:rPr>
              <a:t> </a:t>
            </a:r>
            <a:r>
              <a:rPr lang="en-US" sz="3699" dirty="0" err="1">
                <a:solidFill>
                  <a:srgbClr val="FFFFFF"/>
                </a:solidFill>
                <a:latin typeface="Roboto Condensed"/>
              </a:rPr>
              <a:t>nhớ</a:t>
            </a:r>
            <a:endParaRPr lang="en-US" sz="3699" dirty="0">
              <a:solidFill>
                <a:srgbClr val="FFFFFF"/>
              </a:solidFill>
              <a:latin typeface="Roboto Condensed"/>
            </a:endParaRPr>
          </a:p>
        </p:txBody>
      </p:sp>
      <p:sp>
        <p:nvSpPr>
          <p:cNvPr id="23" name="TextBox 23"/>
          <p:cNvSpPr txBox="1"/>
          <p:nvPr/>
        </p:nvSpPr>
        <p:spPr>
          <a:xfrm>
            <a:off x="7789655" y="3593072"/>
            <a:ext cx="8951853" cy="1944296"/>
          </a:xfrm>
          <a:prstGeom prst="rect">
            <a:avLst/>
          </a:prstGeom>
        </p:spPr>
        <p:txBody>
          <a:bodyPr lIns="0" tIns="0" rIns="0" bIns="0" rtlCol="0" anchor="t">
            <a:spAutoFit/>
          </a:bodyPr>
          <a:lstStyle/>
          <a:p>
            <a:pPr algn="ctr">
              <a:lnSpc>
                <a:spcPts val="5179"/>
              </a:lnSpc>
              <a:spcBef>
                <a:spcPct val="0"/>
              </a:spcBef>
            </a:pPr>
            <a:r>
              <a:rPr lang="en-US" sz="3699" dirty="0">
                <a:solidFill>
                  <a:srgbClr val="FFFFFF"/>
                </a:solidFill>
                <a:latin typeface="Roboto Condensed Italics"/>
              </a:rPr>
              <a:t>Sự </a:t>
            </a:r>
            <a:r>
              <a:rPr lang="en-US" sz="3699" dirty="0" err="1">
                <a:solidFill>
                  <a:srgbClr val="FFFFFF"/>
                </a:solidFill>
                <a:latin typeface="Roboto Condensed Italics"/>
              </a:rPr>
              <a:t>việc</a:t>
            </a:r>
            <a:r>
              <a:rPr lang="en-US" sz="3699" dirty="0">
                <a:solidFill>
                  <a:srgbClr val="FFFFFF"/>
                </a:solidFill>
                <a:latin typeface="Roboto Condensed Italics"/>
              </a:rPr>
              <a:t> 2: </a:t>
            </a:r>
          </a:p>
          <a:p>
            <a:pPr algn="ctr">
              <a:lnSpc>
                <a:spcPts val="5179"/>
              </a:lnSpc>
              <a:spcBef>
                <a:spcPct val="0"/>
              </a:spcBef>
            </a:pPr>
            <a:r>
              <a:rPr lang="en-US" sz="3699" dirty="0">
                <a:solidFill>
                  <a:srgbClr val="FFFFFF"/>
                </a:solidFill>
                <a:latin typeface="Roboto Condensed"/>
              </a:rPr>
              <a:t>Sự </a:t>
            </a:r>
            <a:r>
              <a:rPr lang="en-US" sz="3699" dirty="0" err="1">
                <a:solidFill>
                  <a:srgbClr val="FFFFFF"/>
                </a:solidFill>
                <a:latin typeface="Roboto Condensed"/>
              </a:rPr>
              <a:t>hồi</a:t>
            </a:r>
            <a:r>
              <a:rPr lang="en-US" sz="3699" dirty="0">
                <a:solidFill>
                  <a:srgbClr val="FFFFFF"/>
                </a:solidFill>
                <a:latin typeface="Roboto Condensed"/>
              </a:rPr>
              <a:t> </a:t>
            </a:r>
            <a:r>
              <a:rPr lang="en-US" sz="3699" dirty="0" err="1">
                <a:solidFill>
                  <a:srgbClr val="FFFFFF"/>
                </a:solidFill>
                <a:latin typeface="Roboto Condensed"/>
              </a:rPr>
              <a:t>tưởng</a:t>
            </a:r>
            <a:r>
              <a:rPr lang="en-US" sz="3699" dirty="0">
                <a:solidFill>
                  <a:srgbClr val="FFFFFF"/>
                </a:solidFill>
                <a:latin typeface="Roboto Condensed"/>
              </a:rPr>
              <a:t> </a:t>
            </a:r>
            <a:r>
              <a:rPr lang="en-US" sz="3699" dirty="0" err="1">
                <a:solidFill>
                  <a:srgbClr val="FFFFFF"/>
                </a:solidFill>
                <a:latin typeface="Roboto Condensed"/>
              </a:rPr>
              <a:t>của</a:t>
            </a:r>
            <a:r>
              <a:rPr lang="en-US" sz="3699" dirty="0">
                <a:solidFill>
                  <a:srgbClr val="FFFFFF"/>
                </a:solidFill>
                <a:latin typeface="Roboto Condensed"/>
              </a:rPr>
              <a:t> </a:t>
            </a:r>
            <a:r>
              <a:rPr lang="en-US" sz="3699" dirty="0" err="1">
                <a:solidFill>
                  <a:srgbClr val="FFFFFF"/>
                </a:solidFill>
                <a:latin typeface="Roboto Condensed"/>
              </a:rPr>
              <a:t>nhân</a:t>
            </a:r>
            <a:r>
              <a:rPr lang="en-US" sz="3699" dirty="0">
                <a:solidFill>
                  <a:srgbClr val="FFFFFF"/>
                </a:solidFill>
                <a:latin typeface="Roboto Condensed"/>
              </a:rPr>
              <a:t> </a:t>
            </a:r>
            <a:r>
              <a:rPr lang="en-US" sz="3699" dirty="0" err="1">
                <a:solidFill>
                  <a:srgbClr val="FFFFFF"/>
                </a:solidFill>
                <a:latin typeface="Roboto Condensed"/>
              </a:rPr>
              <a:t>vật</a:t>
            </a:r>
            <a:r>
              <a:rPr lang="en-US" sz="3699" dirty="0">
                <a:solidFill>
                  <a:srgbClr val="FFFFFF"/>
                </a:solidFill>
                <a:latin typeface="Roboto Condensed"/>
              </a:rPr>
              <a:t> </a:t>
            </a:r>
            <a:r>
              <a:rPr lang="en-US" sz="3699" dirty="0" err="1">
                <a:solidFill>
                  <a:srgbClr val="FFFFFF"/>
                </a:solidFill>
                <a:latin typeface="Roboto Condensed Italics"/>
              </a:rPr>
              <a:t>tôi</a:t>
            </a:r>
            <a:r>
              <a:rPr lang="en-US" sz="3699" dirty="0">
                <a:solidFill>
                  <a:srgbClr val="FFFFFF"/>
                </a:solidFill>
                <a:latin typeface="Roboto Condensed"/>
              </a:rPr>
              <a:t> </a:t>
            </a:r>
            <a:r>
              <a:rPr lang="en-US" sz="3699" dirty="0" err="1">
                <a:solidFill>
                  <a:srgbClr val="FFFFFF"/>
                </a:solidFill>
                <a:latin typeface="Roboto Condensed"/>
              </a:rPr>
              <a:t>về</a:t>
            </a:r>
            <a:r>
              <a:rPr lang="en-US" sz="3699" dirty="0">
                <a:solidFill>
                  <a:srgbClr val="FFFFFF"/>
                </a:solidFill>
                <a:latin typeface="Roboto Condensed"/>
              </a:rPr>
              <a:t> </a:t>
            </a:r>
            <a:r>
              <a:rPr lang="en-US" sz="3699" dirty="0" err="1">
                <a:solidFill>
                  <a:srgbClr val="FFFFFF"/>
                </a:solidFill>
                <a:latin typeface="Roboto Condensed"/>
              </a:rPr>
              <a:t>buổi</a:t>
            </a:r>
            <a:r>
              <a:rPr lang="en-US" sz="3699" dirty="0">
                <a:solidFill>
                  <a:srgbClr val="FFFFFF"/>
                </a:solidFill>
                <a:latin typeface="Roboto Condensed"/>
              </a:rPr>
              <a:t> </a:t>
            </a:r>
            <a:r>
              <a:rPr lang="en-US" sz="3699" dirty="0" err="1">
                <a:solidFill>
                  <a:srgbClr val="FFFFFF"/>
                </a:solidFill>
                <a:latin typeface="Roboto Condensed"/>
              </a:rPr>
              <a:t>tựu</a:t>
            </a:r>
            <a:r>
              <a:rPr lang="en-US" sz="3699" dirty="0">
                <a:solidFill>
                  <a:srgbClr val="FFFFFF"/>
                </a:solidFill>
                <a:latin typeface="Roboto Condensed"/>
              </a:rPr>
              <a:t> </a:t>
            </a:r>
            <a:r>
              <a:rPr lang="en-US" sz="3699" dirty="0" err="1">
                <a:solidFill>
                  <a:srgbClr val="FFFFFF"/>
                </a:solidFill>
                <a:latin typeface="Roboto Condensed"/>
              </a:rPr>
              <a:t>trường</a:t>
            </a:r>
            <a:r>
              <a:rPr lang="en-US" sz="3699" dirty="0">
                <a:solidFill>
                  <a:srgbClr val="FFFFFF"/>
                </a:solidFill>
                <a:latin typeface="Roboto Condensed"/>
              </a:rPr>
              <a:t> </a:t>
            </a:r>
            <a:r>
              <a:rPr lang="en-US" sz="3699" dirty="0" err="1">
                <a:solidFill>
                  <a:srgbClr val="FFFFFF"/>
                </a:solidFill>
                <a:latin typeface="Roboto Condensed"/>
              </a:rPr>
              <a:t>đầu</a:t>
            </a:r>
            <a:r>
              <a:rPr lang="en-US" sz="3699" dirty="0">
                <a:solidFill>
                  <a:srgbClr val="FFFFFF"/>
                </a:solidFill>
                <a:latin typeface="Roboto Condensed"/>
              </a:rPr>
              <a:t> </a:t>
            </a:r>
            <a:r>
              <a:rPr lang="en-US" sz="3699" dirty="0" err="1">
                <a:solidFill>
                  <a:srgbClr val="FFFFFF"/>
                </a:solidFill>
                <a:latin typeface="Roboto Condensed"/>
              </a:rPr>
              <a:t>tiên</a:t>
            </a:r>
            <a:r>
              <a:rPr lang="en-US" sz="3699" dirty="0">
                <a:solidFill>
                  <a:srgbClr val="FFFFFF"/>
                </a:solidFill>
                <a:latin typeface="Roboto Condensed"/>
              </a:rPr>
              <a:t> </a:t>
            </a:r>
            <a:r>
              <a:rPr lang="en-US" sz="3699" dirty="0" err="1">
                <a:solidFill>
                  <a:srgbClr val="FFFFFF"/>
                </a:solidFill>
                <a:latin typeface="Roboto Condensed"/>
              </a:rPr>
              <a:t>của</a:t>
            </a:r>
            <a:r>
              <a:rPr lang="en-US" sz="3699" dirty="0">
                <a:solidFill>
                  <a:srgbClr val="FFFFFF"/>
                </a:solidFill>
                <a:latin typeface="Roboto Condensed"/>
              </a:rPr>
              <a:t> </a:t>
            </a:r>
            <a:r>
              <a:rPr lang="en-US" sz="3699" dirty="0" err="1">
                <a:solidFill>
                  <a:srgbClr val="FFFFFF"/>
                </a:solidFill>
                <a:latin typeface="Roboto Condensed"/>
              </a:rPr>
              <a:t>mình</a:t>
            </a:r>
            <a:r>
              <a:rPr lang="en-US" sz="3699" dirty="0">
                <a:solidFill>
                  <a:srgbClr val="FFFFFF"/>
                </a:solidFill>
                <a:latin typeface="Roboto Condensed"/>
              </a:rPr>
              <a:t>.</a:t>
            </a:r>
          </a:p>
        </p:txBody>
      </p:sp>
      <p:sp>
        <p:nvSpPr>
          <p:cNvPr id="24" name="TextBox 24"/>
          <p:cNvSpPr txBox="1"/>
          <p:nvPr/>
        </p:nvSpPr>
        <p:spPr>
          <a:xfrm>
            <a:off x="8761301" y="5751741"/>
            <a:ext cx="8497999" cy="1154232"/>
          </a:xfrm>
          <a:prstGeom prst="rect">
            <a:avLst/>
          </a:prstGeom>
        </p:spPr>
        <p:txBody>
          <a:bodyPr lIns="0" tIns="0" rIns="0" bIns="0" rtlCol="0" anchor="t">
            <a:spAutoFit/>
          </a:bodyPr>
          <a:lstStyle/>
          <a:p>
            <a:pPr algn="just">
              <a:lnSpc>
                <a:spcPts val="4619"/>
              </a:lnSpc>
              <a:spcBef>
                <a:spcPct val="0"/>
              </a:spcBef>
            </a:pPr>
            <a:r>
              <a:rPr lang="en-US" sz="3299">
                <a:solidFill>
                  <a:srgbClr val="FFFFFF"/>
                </a:solidFill>
                <a:latin typeface="Roboto Condensed"/>
              </a:rPr>
              <a:t>Chặng 1: Cảm xúc của nhân vật tôi khi cùng mẹ đi t</a:t>
            </a:r>
            <a:r>
              <a:rPr lang="en-US" sz="3299">
                <a:solidFill>
                  <a:srgbClr val="FFFFFF"/>
                </a:solidFill>
                <a:latin typeface="Roboto Condensed Bold Italics"/>
              </a:rPr>
              <a:t>rên con đường làng</a:t>
            </a:r>
            <a:r>
              <a:rPr lang="en-US" sz="3299">
                <a:solidFill>
                  <a:srgbClr val="FFFFFF"/>
                </a:solidFill>
                <a:latin typeface="Roboto Condensed"/>
              </a:rPr>
              <a:t> tới trường.</a:t>
            </a:r>
          </a:p>
        </p:txBody>
      </p:sp>
      <p:sp>
        <p:nvSpPr>
          <p:cNvPr id="25" name="TextBox 25"/>
          <p:cNvSpPr txBox="1"/>
          <p:nvPr/>
        </p:nvSpPr>
        <p:spPr>
          <a:xfrm>
            <a:off x="8759800" y="6994305"/>
            <a:ext cx="8497999" cy="1154232"/>
          </a:xfrm>
          <a:prstGeom prst="rect">
            <a:avLst/>
          </a:prstGeom>
        </p:spPr>
        <p:txBody>
          <a:bodyPr lIns="0" tIns="0" rIns="0" bIns="0" rtlCol="0" anchor="t">
            <a:spAutoFit/>
          </a:bodyPr>
          <a:lstStyle/>
          <a:p>
            <a:pPr algn="just">
              <a:lnSpc>
                <a:spcPts val="4619"/>
              </a:lnSpc>
              <a:spcBef>
                <a:spcPct val="0"/>
              </a:spcBef>
            </a:pPr>
            <a:r>
              <a:rPr lang="en-US" sz="3299" dirty="0" err="1">
                <a:solidFill>
                  <a:srgbClr val="FFFFFF"/>
                </a:solidFill>
                <a:latin typeface="Roboto Condensed"/>
              </a:rPr>
              <a:t>Chặng</a:t>
            </a:r>
            <a:r>
              <a:rPr lang="en-US" sz="3299" dirty="0">
                <a:solidFill>
                  <a:srgbClr val="FFFFFF"/>
                </a:solidFill>
                <a:latin typeface="Roboto Condensed"/>
              </a:rPr>
              <a:t> 2: </a:t>
            </a:r>
            <a:r>
              <a:rPr lang="en-US" sz="3299" dirty="0" err="1">
                <a:solidFill>
                  <a:srgbClr val="FFFFFF"/>
                </a:solidFill>
                <a:latin typeface="Roboto Condensed"/>
              </a:rPr>
              <a:t>Cảm</a:t>
            </a:r>
            <a:r>
              <a:rPr lang="en-US" sz="3299" dirty="0">
                <a:solidFill>
                  <a:srgbClr val="FFFFFF"/>
                </a:solidFill>
                <a:latin typeface="Roboto Condensed"/>
              </a:rPr>
              <a:t> </a:t>
            </a:r>
            <a:r>
              <a:rPr lang="en-US" sz="3299" dirty="0" err="1">
                <a:solidFill>
                  <a:srgbClr val="FFFFFF"/>
                </a:solidFill>
                <a:latin typeface="Roboto Condensed"/>
              </a:rPr>
              <a:t>xúc</a:t>
            </a:r>
            <a:r>
              <a:rPr lang="en-US" sz="3299" dirty="0">
                <a:solidFill>
                  <a:srgbClr val="FFFFFF"/>
                </a:solidFill>
                <a:latin typeface="Roboto Condensed"/>
              </a:rPr>
              <a:t>, </a:t>
            </a:r>
            <a:r>
              <a:rPr lang="en-US" sz="3299" dirty="0" err="1">
                <a:solidFill>
                  <a:srgbClr val="FFFFFF"/>
                </a:solidFill>
                <a:latin typeface="Roboto Condensed"/>
              </a:rPr>
              <a:t>tâm</a:t>
            </a:r>
            <a:r>
              <a:rPr lang="en-US" sz="3299" dirty="0">
                <a:solidFill>
                  <a:srgbClr val="FFFFFF"/>
                </a:solidFill>
                <a:latin typeface="Roboto Condensed"/>
              </a:rPr>
              <a:t> </a:t>
            </a:r>
            <a:r>
              <a:rPr lang="en-US" sz="3299" dirty="0" err="1">
                <a:solidFill>
                  <a:srgbClr val="FFFFFF"/>
                </a:solidFill>
                <a:latin typeface="Roboto Condensed"/>
              </a:rPr>
              <a:t>trạng</a:t>
            </a:r>
            <a:r>
              <a:rPr lang="en-US" sz="3299" dirty="0">
                <a:solidFill>
                  <a:srgbClr val="FFFFFF"/>
                </a:solidFill>
                <a:latin typeface="Roboto Condensed"/>
              </a:rPr>
              <a:t> </a:t>
            </a:r>
            <a:r>
              <a:rPr lang="en-US" sz="3299" dirty="0" err="1">
                <a:solidFill>
                  <a:srgbClr val="FFFFFF"/>
                </a:solidFill>
                <a:latin typeface="Roboto Condensed"/>
              </a:rPr>
              <a:t>của</a:t>
            </a:r>
            <a:r>
              <a:rPr lang="en-US" sz="3299" dirty="0">
                <a:solidFill>
                  <a:srgbClr val="FFFFFF"/>
                </a:solidFill>
                <a:latin typeface="Roboto Condensed"/>
              </a:rPr>
              <a:t> </a:t>
            </a:r>
            <a:r>
              <a:rPr lang="en-US" sz="3299" dirty="0" err="1">
                <a:solidFill>
                  <a:srgbClr val="FFFFFF"/>
                </a:solidFill>
                <a:latin typeface="Roboto Condensed"/>
              </a:rPr>
              <a:t>nhân</a:t>
            </a:r>
            <a:r>
              <a:rPr lang="en-US" sz="3299" dirty="0">
                <a:solidFill>
                  <a:srgbClr val="FFFFFF"/>
                </a:solidFill>
                <a:latin typeface="Roboto Condensed"/>
              </a:rPr>
              <a:t> </a:t>
            </a:r>
            <a:r>
              <a:rPr lang="en-US" sz="3299" dirty="0" err="1">
                <a:solidFill>
                  <a:srgbClr val="FFFFFF"/>
                </a:solidFill>
                <a:latin typeface="Roboto Condensed"/>
              </a:rPr>
              <a:t>vật</a:t>
            </a:r>
            <a:r>
              <a:rPr lang="en-US" sz="3299" dirty="0">
                <a:solidFill>
                  <a:srgbClr val="FFFFFF"/>
                </a:solidFill>
                <a:latin typeface="Roboto Condensed"/>
              </a:rPr>
              <a:t> </a:t>
            </a:r>
            <a:r>
              <a:rPr lang="en-US" sz="3299" dirty="0" err="1">
                <a:solidFill>
                  <a:srgbClr val="FFFFFF"/>
                </a:solidFill>
                <a:latin typeface="Roboto Condensed"/>
              </a:rPr>
              <a:t>tôi</a:t>
            </a:r>
            <a:r>
              <a:rPr lang="en-US" sz="3299" dirty="0">
                <a:solidFill>
                  <a:srgbClr val="FFFFFF"/>
                </a:solidFill>
                <a:latin typeface="Roboto Condensed"/>
              </a:rPr>
              <a:t> </a:t>
            </a:r>
            <a:r>
              <a:rPr lang="en-US" sz="3299" dirty="0" err="1">
                <a:solidFill>
                  <a:srgbClr val="FFFFFF"/>
                </a:solidFill>
                <a:latin typeface="Roboto Condensed Bold Italics"/>
              </a:rPr>
              <a:t>trước</a:t>
            </a:r>
            <a:r>
              <a:rPr lang="en-US" sz="3299" dirty="0">
                <a:solidFill>
                  <a:srgbClr val="FFFFFF"/>
                </a:solidFill>
                <a:latin typeface="Roboto Condensed Bold Italics"/>
              </a:rPr>
              <a:t> </a:t>
            </a:r>
            <a:r>
              <a:rPr lang="en-US" sz="3299" dirty="0" err="1">
                <a:solidFill>
                  <a:srgbClr val="FFFFFF"/>
                </a:solidFill>
                <a:latin typeface="Roboto Condensed Bold Italics"/>
              </a:rPr>
              <a:t>quang</a:t>
            </a:r>
            <a:r>
              <a:rPr lang="en-US" sz="3299" dirty="0">
                <a:solidFill>
                  <a:srgbClr val="FFFFFF"/>
                </a:solidFill>
                <a:latin typeface="Roboto Condensed Bold Italics"/>
              </a:rPr>
              <a:t> </a:t>
            </a:r>
            <a:r>
              <a:rPr lang="en-US" sz="3299" dirty="0" err="1">
                <a:solidFill>
                  <a:srgbClr val="FFFFFF"/>
                </a:solidFill>
                <a:latin typeface="Roboto Condensed Bold Italics"/>
              </a:rPr>
              <a:t>cảnh</a:t>
            </a:r>
            <a:r>
              <a:rPr lang="en-US" sz="3299" dirty="0">
                <a:solidFill>
                  <a:srgbClr val="FFFFFF"/>
                </a:solidFill>
                <a:latin typeface="Roboto Condensed Bold Italics"/>
              </a:rPr>
              <a:t> </a:t>
            </a:r>
            <a:r>
              <a:rPr lang="en-US" sz="3299" dirty="0" err="1">
                <a:solidFill>
                  <a:srgbClr val="FFFFFF"/>
                </a:solidFill>
                <a:latin typeface="Roboto Condensed Bold Italics"/>
              </a:rPr>
              <a:t>sân</a:t>
            </a:r>
            <a:r>
              <a:rPr lang="en-US" sz="3299" dirty="0">
                <a:solidFill>
                  <a:srgbClr val="FFFFFF"/>
                </a:solidFill>
                <a:latin typeface="Roboto Condensed Bold Italics"/>
              </a:rPr>
              <a:t> </a:t>
            </a:r>
            <a:r>
              <a:rPr lang="en-US" sz="3299" dirty="0" err="1">
                <a:solidFill>
                  <a:srgbClr val="FFFFFF"/>
                </a:solidFill>
                <a:latin typeface="Roboto Condensed Bold Italics"/>
              </a:rPr>
              <a:t>trường</a:t>
            </a:r>
            <a:r>
              <a:rPr lang="en-US" sz="3299" dirty="0">
                <a:solidFill>
                  <a:srgbClr val="FFFFFF"/>
                </a:solidFill>
                <a:latin typeface="Roboto Condensed Bold Italics"/>
              </a:rPr>
              <a:t> </a:t>
            </a:r>
            <a:r>
              <a:rPr lang="en-US" sz="3299" dirty="0" err="1">
                <a:solidFill>
                  <a:srgbClr val="FFFFFF"/>
                </a:solidFill>
                <a:latin typeface="Roboto Condensed"/>
              </a:rPr>
              <a:t>và</a:t>
            </a:r>
            <a:r>
              <a:rPr lang="en-US" sz="3299" dirty="0">
                <a:solidFill>
                  <a:srgbClr val="FFFFFF"/>
                </a:solidFill>
                <a:latin typeface="Roboto Condensed"/>
              </a:rPr>
              <a:t> </a:t>
            </a:r>
            <a:r>
              <a:rPr lang="en-US" sz="3299" dirty="0" err="1">
                <a:solidFill>
                  <a:srgbClr val="FFFFFF"/>
                </a:solidFill>
                <a:latin typeface="Roboto Condensed"/>
              </a:rPr>
              <a:t>các</a:t>
            </a:r>
            <a:r>
              <a:rPr lang="en-US" sz="3299" dirty="0">
                <a:solidFill>
                  <a:srgbClr val="FFFFFF"/>
                </a:solidFill>
                <a:latin typeface="Roboto Condensed"/>
              </a:rPr>
              <a:t> </a:t>
            </a:r>
            <a:r>
              <a:rPr lang="en-US" sz="3299" dirty="0" err="1">
                <a:solidFill>
                  <a:srgbClr val="FFFFFF"/>
                </a:solidFill>
                <a:latin typeface="Roboto Condensed"/>
              </a:rPr>
              <a:t>sự</a:t>
            </a:r>
            <a:r>
              <a:rPr lang="en-US" sz="3299" dirty="0">
                <a:solidFill>
                  <a:srgbClr val="FFFFFF"/>
                </a:solidFill>
                <a:latin typeface="Roboto Condensed"/>
              </a:rPr>
              <a:t> </a:t>
            </a:r>
            <a:r>
              <a:rPr lang="en-US" sz="3299" dirty="0" err="1">
                <a:solidFill>
                  <a:srgbClr val="FFFFFF"/>
                </a:solidFill>
                <a:latin typeface="Roboto Condensed"/>
              </a:rPr>
              <a:t>việc</a:t>
            </a:r>
            <a:r>
              <a:rPr lang="en-US" sz="3299" dirty="0">
                <a:solidFill>
                  <a:srgbClr val="FFFFFF"/>
                </a:solidFill>
                <a:latin typeface="Roboto Condensed"/>
              </a:rPr>
              <a:t> </a:t>
            </a:r>
            <a:r>
              <a:rPr lang="en-US" sz="3299" dirty="0" err="1">
                <a:solidFill>
                  <a:srgbClr val="FFFFFF"/>
                </a:solidFill>
                <a:latin typeface="Roboto Condensed"/>
              </a:rPr>
              <a:t>diễn</a:t>
            </a:r>
            <a:r>
              <a:rPr lang="en-US" sz="3299" dirty="0">
                <a:solidFill>
                  <a:srgbClr val="FFFFFF"/>
                </a:solidFill>
                <a:latin typeface="Roboto Condensed"/>
              </a:rPr>
              <a:t> </a:t>
            </a:r>
            <a:r>
              <a:rPr lang="en-US" sz="3299" dirty="0" err="1">
                <a:solidFill>
                  <a:srgbClr val="FFFFFF"/>
                </a:solidFill>
                <a:latin typeface="Roboto Condensed"/>
              </a:rPr>
              <a:t>ra.</a:t>
            </a:r>
            <a:endParaRPr lang="en-US" sz="3299" dirty="0">
              <a:solidFill>
                <a:srgbClr val="FFFFFF"/>
              </a:solidFill>
              <a:latin typeface="Roboto Condensed"/>
            </a:endParaRPr>
          </a:p>
        </p:txBody>
      </p:sp>
      <p:sp>
        <p:nvSpPr>
          <p:cNvPr id="26" name="TextBox 26"/>
          <p:cNvSpPr txBox="1"/>
          <p:nvPr/>
        </p:nvSpPr>
        <p:spPr>
          <a:xfrm>
            <a:off x="8761301" y="8236868"/>
            <a:ext cx="8497999" cy="1154232"/>
          </a:xfrm>
          <a:prstGeom prst="rect">
            <a:avLst/>
          </a:prstGeom>
        </p:spPr>
        <p:txBody>
          <a:bodyPr lIns="0" tIns="0" rIns="0" bIns="0" rtlCol="0" anchor="t">
            <a:spAutoFit/>
          </a:bodyPr>
          <a:lstStyle/>
          <a:p>
            <a:pPr algn="just">
              <a:lnSpc>
                <a:spcPts val="4619"/>
              </a:lnSpc>
              <a:spcBef>
                <a:spcPct val="0"/>
              </a:spcBef>
            </a:pPr>
            <a:r>
              <a:rPr lang="en-US" sz="3299">
                <a:solidFill>
                  <a:srgbClr val="FFFFFF"/>
                </a:solidFill>
                <a:latin typeface="Roboto Condensed"/>
              </a:rPr>
              <a:t>Chặng 3: Cảm xúc </a:t>
            </a:r>
            <a:r>
              <a:rPr lang="en-US" sz="3299">
                <a:solidFill>
                  <a:srgbClr val="FFFFFF"/>
                </a:solidFill>
                <a:latin typeface="Roboto Condensed Bold Italics"/>
              </a:rPr>
              <a:t>khi vào lớp</a:t>
            </a:r>
            <a:r>
              <a:rPr lang="en-US" sz="3299">
                <a:solidFill>
                  <a:srgbClr val="FFFFFF"/>
                </a:solidFill>
                <a:latin typeface="Roboto Condensed"/>
              </a:rPr>
              <a:t> và trong buổi học đầu tiên</a:t>
            </a:r>
          </a:p>
        </p:txBody>
      </p:sp>
      <p:sp>
        <p:nvSpPr>
          <p:cNvPr id="27" name="TextBox 27"/>
          <p:cNvSpPr txBox="1"/>
          <p:nvPr/>
        </p:nvSpPr>
        <p:spPr>
          <a:xfrm>
            <a:off x="4953000" y="266700"/>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barn(inVertical)">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322628" y="4892197"/>
            <a:ext cx="6121762" cy="5394803"/>
          </a:xfrm>
          <a:custGeom>
            <a:avLst/>
            <a:gdLst/>
            <a:ahLst/>
            <a:cxnLst/>
            <a:rect l="l" t="t" r="r" b="b"/>
            <a:pathLst>
              <a:path w="6121762" h="5394803">
                <a:moveTo>
                  <a:pt x="0" y="0"/>
                </a:moveTo>
                <a:lnTo>
                  <a:pt x="6121762" y="0"/>
                </a:lnTo>
                <a:lnTo>
                  <a:pt x="6121762" y="5394803"/>
                </a:lnTo>
                <a:lnTo>
                  <a:pt x="0" y="53948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3583681" y="5413467"/>
            <a:ext cx="2244084" cy="4973039"/>
          </a:xfrm>
          <a:custGeom>
            <a:avLst/>
            <a:gdLst/>
            <a:ahLst/>
            <a:cxnLst/>
            <a:rect l="l" t="t" r="r" b="b"/>
            <a:pathLst>
              <a:path w="2244084" h="4973039">
                <a:moveTo>
                  <a:pt x="0" y="0"/>
                </a:moveTo>
                <a:lnTo>
                  <a:pt x="2244083" y="0"/>
                </a:lnTo>
                <a:lnTo>
                  <a:pt x="2244083" y="4973039"/>
                </a:lnTo>
                <a:lnTo>
                  <a:pt x="0" y="4973039"/>
                </a:lnTo>
                <a:lnTo>
                  <a:pt x="0" y="0"/>
                </a:lnTo>
                <a:close/>
              </a:path>
            </a:pathLst>
          </a:custGeom>
          <a:blipFill>
            <a:blip r:embed="rId13"/>
            <a:stretch>
              <a:fillRect/>
            </a:stretch>
          </a:blipFill>
        </p:spPr>
      </p:sp>
      <p:sp>
        <p:nvSpPr>
          <p:cNvPr id="13" name="Freeform 13"/>
          <p:cNvSpPr/>
          <p:nvPr/>
        </p:nvSpPr>
        <p:spPr>
          <a:xfrm>
            <a:off x="1572487" y="2463682"/>
            <a:ext cx="4022386" cy="2428516"/>
          </a:xfrm>
          <a:custGeom>
            <a:avLst/>
            <a:gdLst/>
            <a:ahLst/>
            <a:cxnLst/>
            <a:rect l="l" t="t" r="r" b="b"/>
            <a:pathLst>
              <a:path w="4022386" h="2428516">
                <a:moveTo>
                  <a:pt x="0" y="0"/>
                </a:moveTo>
                <a:lnTo>
                  <a:pt x="4022387" y="0"/>
                </a:lnTo>
                <a:lnTo>
                  <a:pt x="4022387" y="2428515"/>
                </a:lnTo>
                <a:lnTo>
                  <a:pt x="0" y="24285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a:off x="15804235" y="363863"/>
            <a:ext cx="1316586" cy="2426886"/>
          </a:xfrm>
          <a:custGeom>
            <a:avLst/>
            <a:gdLst/>
            <a:ahLst/>
            <a:cxnLst/>
            <a:rect l="l" t="t" r="r" b="b"/>
            <a:pathLst>
              <a:path w="1316586" h="2426886">
                <a:moveTo>
                  <a:pt x="0" y="0"/>
                </a:moveTo>
                <a:lnTo>
                  <a:pt x="1316586" y="0"/>
                </a:lnTo>
                <a:lnTo>
                  <a:pt x="1316586" y="2426886"/>
                </a:lnTo>
                <a:lnTo>
                  <a:pt x="0" y="242688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6621558" y="4625486"/>
            <a:ext cx="695975" cy="784198"/>
          </a:xfrm>
          <a:custGeom>
            <a:avLst/>
            <a:gdLst/>
            <a:ahLst/>
            <a:cxnLst/>
            <a:rect l="l" t="t" r="r" b="b"/>
            <a:pathLst>
              <a:path w="695975" h="784198">
                <a:moveTo>
                  <a:pt x="0" y="0"/>
                </a:moveTo>
                <a:lnTo>
                  <a:pt x="695975" y="0"/>
                </a:lnTo>
                <a:lnTo>
                  <a:pt x="695975" y="784198"/>
                </a:lnTo>
                <a:lnTo>
                  <a:pt x="0" y="78419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6" name="TextBox 16"/>
          <p:cNvSpPr txBox="1"/>
          <p:nvPr/>
        </p:nvSpPr>
        <p:spPr>
          <a:xfrm>
            <a:off x="5250384" y="1127884"/>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7" name="TextBox 17"/>
          <p:cNvSpPr txBox="1"/>
          <p:nvPr/>
        </p:nvSpPr>
        <p:spPr>
          <a:xfrm>
            <a:off x="5257800" y="1866900"/>
            <a:ext cx="8321374" cy="804471"/>
          </a:xfrm>
          <a:prstGeom prst="rect">
            <a:avLst/>
          </a:prstGeom>
        </p:spPr>
        <p:txBody>
          <a:bodyPr lIns="0" tIns="0" rIns="0" bIns="0" rtlCol="0" anchor="t">
            <a:spAutoFit/>
          </a:bodyPr>
          <a:lstStyle/>
          <a:p>
            <a:pPr>
              <a:lnSpc>
                <a:spcPts val="6579"/>
              </a:lnSpc>
            </a:pPr>
            <a:r>
              <a:rPr lang="en-US" sz="4699">
                <a:solidFill>
                  <a:srgbClr val="FFFFFF"/>
                </a:solidFill>
                <a:latin typeface="#9Slide06 Thillends"/>
              </a:rPr>
              <a:t>b. Cốt truyện</a:t>
            </a:r>
          </a:p>
        </p:txBody>
      </p:sp>
      <p:sp>
        <p:nvSpPr>
          <p:cNvPr id="18" name="TextBox 18"/>
          <p:cNvSpPr txBox="1"/>
          <p:nvPr/>
        </p:nvSpPr>
        <p:spPr>
          <a:xfrm>
            <a:off x="10208271" y="3058061"/>
            <a:ext cx="4963278" cy="854054"/>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Roboto Condensed Italics"/>
              </a:rPr>
              <a:t>Nhận xét</a:t>
            </a:r>
          </a:p>
        </p:txBody>
      </p:sp>
      <p:sp>
        <p:nvSpPr>
          <p:cNvPr id="19" name="TextBox 19"/>
          <p:cNvSpPr txBox="1"/>
          <p:nvPr/>
        </p:nvSpPr>
        <p:spPr>
          <a:xfrm>
            <a:off x="7317533" y="4207390"/>
            <a:ext cx="9422287" cy="2601497"/>
          </a:xfrm>
          <a:prstGeom prst="rect">
            <a:avLst/>
          </a:prstGeom>
        </p:spPr>
        <p:txBody>
          <a:bodyPr lIns="0" tIns="0" rIns="0" bIns="0" rtlCol="0" anchor="t">
            <a:spAutoFit/>
          </a:bodyPr>
          <a:lstStyle/>
          <a:p>
            <a:pPr marL="798820" lvl="1" indent="-399410" algn="just">
              <a:lnSpc>
                <a:spcPts val="5179"/>
              </a:lnSpc>
              <a:buFont typeface="Arial"/>
              <a:buChar char="•"/>
            </a:pPr>
            <a:r>
              <a:rPr lang="en-US" sz="3699" b="1">
                <a:solidFill>
                  <a:srgbClr val="FFFFFF"/>
                </a:solidFill>
                <a:latin typeface="Roboto Condensed"/>
              </a:rPr>
              <a:t>Người kể chuyện</a:t>
            </a:r>
            <a:r>
              <a:rPr lang="en-US" sz="3699">
                <a:solidFill>
                  <a:srgbClr val="FFFFFF"/>
                </a:solidFill>
                <a:latin typeface="Roboto Condensed"/>
              </a:rPr>
              <a:t>: Nhân vật </a:t>
            </a:r>
            <a:r>
              <a:rPr lang="en-US" sz="3699">
                <a:solidFill>
                  <a:srgbClr val="FFFFFF"/>
                </a:solidFill>
                <a:latin typeface="Roboto Condensed Italics"/>
              </a:rPr>
              <a:t>tôi.</a:t>
            </a:r>
            <a:r>
              <a:rPr lang="en-US" sz="3699">
                <a:solidFill>
                  <a:srgbClr val="FFFFFF"/>
                </a:solidFill>
                <a:latin typeface="Roboto Condensed"/>
              </a:rPr>
              <a:t> Đây là người trong cuộc kể về mình nên câu chuyện chân thực, miêu tả những rung động sâu kín nhất trong lòng nhân vật ấy.</a:t>
            </a:r>
          </a:p>
        </p:txBody>
      </p:sp>
      <p:sp>
        <p:nvSpPr>
          <p:cNvPr id="20" name="TextBox 20"/>
          <p:cNvSpPr txBox="1"/>
          <p:nvPr/>
        </p:nvSpPr>
        <p:spPr>
          <a:xfrm>
            <a:off x="7514821" y="7116321"/>
            <a:ext cx="9422287" cy="1287097"/>
          </a:xfrm>
          <a:prstGeom prst="rect">
            <a:avLst/>
          </a:prstGeom>
        </p:spPr>
        <p:txBody>
          <a:bodyPr lIns="0" tIns="0" rIns="0" bIns="0" rtlCol="0" anchor="t">
            <a:spAutoFit/>
          </a:bodyPr>
          <a:lstStyle/>
          <a:p>
            <a:pPr marL="798820" lvl="1" indent="-399410" algn="just">
              <a:lnSpc>
                <a:spcPts val="5179"/>
              </a:lnSpc>
              <a:buFont typeface="Arial"/>
              <a:buChar char="•"/>
            </a:pPr>
            <a:r>
              <a:rPr lang="en-US" sz="3699" b="1" dirty="0" err="1">
                <a:solidFill>
                  <a:srgbClr val="FFFFFF"/>
                </a:solidFill>
                <a:latin typeface="Roboto Condensed"/>
              </a:rPr>
              <a:t>Cốt</a:t>
            </a:r>
            <a:r>
              <a:rPr lang="en-US" sz="3699" b="1" dirty="0">
                <a:solidFill>
                  <a:srgbClr val="FFFFFF"/>
                </a:solidFill>
                <a:latin typeface="Roboto Condensed"/>
              </a:rPr>
              <a:t> </a:t>
            </a:r>
            <a:r>
              <a:rPr lang="en-US" sz="3699" b="1" dirty="0" err="1">
                <a:solidFill>
                  <a:srgbClr val="FFFFFF"/>
                </a:solidFill>
                <a:latin typeface="Roboto Condensed"/>
              </a:rPr>
              <a:t>truyện</a:t>
            </a:r>
            <a:r>
              <a:rPr lang="en-US" sz="3699" dirty="0">
                <a:solidFill>
                  <a:srgbClr val="FFFFFF"/>
                </a:solidFill>
                <a:latin typeface="Roboto Condensed"/>
              </a:rPr>
              <a:t>: </a:t>
            </a:r>
            <a:r>
              <a:rPr lang="en-US" sz="3699" dirty="0" err="1">
                <a:solidFill>
                  <a:srgbClr val="FFFFFF"/>
                </a:solidFill>
                <a:latin typeface="Roboto Condensed"/>
              </a:rPr>
              <a:t>xoay</a:t>
            </a:r>
            <a:r>
              <a:rPr lang="en-US" sz="3699" dirty="0">
                <a:solidFill>
                  <a:srgbClr val="FFFFFF"/>
                </a:solidFill>
                <a:latin typeface="Roboto Condensed"/>
              </a:rPr>
              <a:t> </a:t>
            </a:r>
            <a:r>
              <a:rPr lang="en-US" sz="3699" dirty="0" err="1">
                <a:solidFill>
                  <a:srgbClr val="FFFFFF"/>
                </a:solidFill>
                <a:latin typeface="Roboto Condensed"/>
              </a:rPr>
              <a:t>quanh</a:t>
            </a:r>
            <a:r>
              <a:rPr lang="en-US" sz="3699" dirty="0">
                <a:solidFill>
                  <a:srgbClr val="FFFFFF"/>
                </a:solidFill>
                <a:latin typeface="Roboto Condensed"/>
              </a:rPr>
              <a:t> </a:t>
            </a:r>
            <a:r>
              <a:rPr lang="en-US" sz="3699" dirty="0" err="1">
                <a:solidFill>
                  <a:srgbClr val="FFFFFF"/>
                </a:solidFill>
                <a:latin typeface="Roboto Condensed"/>
              </a:rPr>
              <a:t>những</a:t>
            </a:r>
            <a:r>
              <a:rPr lang="en-US" sz="3699" dirty="0">
                <a:solidFill>
                  <a:srgbClr val="FFFFFF"/>
                </a:solidFill>
                <a:latin typeface="Roboto Condensed"/>
              </a:rPr>
              <a:t> </a:t>
            </a:r>
            <a:r>
              <a:rPr lang="en-US" sz="3699" dirty="0" err="1">
                <a:solidFill>
                  <a:srgbClr val="FFFFFF"/>
                </a:solidFill>
                <a:latin typeface="Roboto Condensed"/>
              </a:rPr>
              <a:t>sự</a:t>
            </a:r>
            <a:r>
              <a:rPr lang="en-US" sz="3699" dirty="0">
                <a:solidFill>
                  <a:srgbClr val="FFFFFF"/>
                </a:solidFill>
                <a:latin typeface="Roboto Condensed"/>
              </a:rPr>
              <a:t> </a:t>
            </a:r>
            <a:r>
              <a:rPr lang="en-US" sz="3699" dirty="0" err="1">
                <a:solidFill>
                  <a:srgbClr val="FFFFFF"/>
                </a:solidFill>
                <a:latin typeface="Roboto Condensed"/>
              </a:rPr>
              <a:t>việc</a:t>
            </a:r>
            <a:r>
              <a:rPr lang="en-US" sz="3699" dirty="0">
                <a:solidFill>
                  <a:srgbClr val="FFFFFF"/>
                </a:solidFill>
                <a:latin typeface="Roboto Condensed"/>
              </a:rPr>
              <a:t> </a:t>
            </a:r>
            <a:r>
              <a:rPr lang="en-US" sz="3699" dirty="0" err="1">
                <a:solidFill>
                  <a:srgbClr val="FFFFFF"/>
                </a:solidFill>
                <a:latin typeface="Roboto Condensed"/>
              </a:rPr>
              <a:t>đời</a:t>
            </a:r>
            <a:r>
              <a:rPr lang="en-US" sz="3699" dirty="0">
                <a:solidFill>
                  <a:srgbClr val="FFFFFF"/>
                </a:solidFill>
                <a:latin typeface="Roboto Condensed"/>
              </a:rPr>
              <a:t> </a:t>
            </a:r>
            <a:r>
              <a:rPr lang="en-US" sz="3699" dirty="0" err="1">
                <a:solidFill>
                  <a:srgbClr val="FFFFFF"/>
                </a:solidFill>
                <a:latin typeface="Roboto Condensed"/>
              </a:rPr>
              <a:t>thường</a:t>
            </a:r>
            <a:r>
              <a:rPr lang="en-US" sz="3699" dirty="0">
                <a:solidFill>
                  <a:srgbClr val="FFFFFF"/>
                </a:solidFill>
                <a:latin typeface="Roboto Condensed"/>
              </a:rPr>
              <a:t> </a:t>
            </a:r>
            <a:r>
              <a:rPr lang="en-US" sz="3699" dirty="0" err="1">
                <a:solidFill>
                  <a:srgbClr val="FFFFFF"/>
                </a:solidFill>
                <a:latin typeface="Roboto Condensed"/>
              </a:rPr>
              <a:t>nhưng</a:t>
            </a:r>
            <a:r>
              <a:rPr lang="en-US" sz="3699" dirty="0">
                <a:solidFill>
                  <a:srgbClr val="FFFFFF"/>
                </a:solidFill>
                <a:latin typeface="Roboto Condensed"/>
              </a:rPr>
              <a:t> </a:t>
            </a:r>
            <a:r>
              <a:rPr lang="en-US" sz="3699" dirty="0" err="1">
                <a:solidFill>
                  <a:srgbClr val="FFFFFF"/>
                </a:solidFill>
                <a:latin typeface="Roboto Condensed"/>
              </a:rPr>
              <a:t>giàu</a:t>
            </a:r>
            <a:r>
              <a:rPr lang="en-US" sz="3699" dirty="0">
                <a:solidFill>
                  <a:srgbClr val="FFFFFF"/>
                </a:solidFill>
                <a:latin typeface="Roboto Condensed"/>
              </a:rPr>
              <a:t> </a:t>
            </a:r>
            <a:r>
              <a:rPr lang="en-US" sz="3699" dirty="0" err="1">
                <a:solidFill>
                  <a:srgbClr val="FFFFFF"/>
                </a:solidFill>
                <a:latin typeface="Roboto Condensed"/>
              </a:rPr>
              <a:t>chất</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a:t>
            </a:r>
          </a:p>
        </p:txBody>
      </p:sp>
      <p:sp>
        <p:nvSpPr>
          <p:cNvPr id="21" name="Freeform 21"/>
          <p:cNvSpPr/>
          <p:nvPr/>
        </p:nvSpPr>
        <p:spPr>
          <a:xfrm>
            <a:off x="6746046" y="7108064"/>
            <a:ext cx="571487" cy="643929"/>
          </a:xfrm>
          <a:custGeom>
            <a:avLst/>
            <a:gdLst/>
            <a:ahLst/>
            <a:cxnLst/>
            <a:rect l="l" t="t" r="r" b="b"/>
            <a:pathLst>
              <a:path w="571487" h="643929">
                <a:moveTo>
                  <a:pt x="0" y="0"/>
                </a:moveTo>
                <a:lnTo>
                  <a:pt x="571487" y="0"/>
                </a:lnTo>
                <a:lnTo>
                  <a:pt x="571487" y="643929"/>
                </a:lnTo>
                <a:lnTo>
                  <a:pt x="0" y="6439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TextBox 22"/>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696282"/>
            <a:ext cx="16295202" cy="8703995"/>
            <a:chOff x="0" y="0"/>
            <a:chExt cx="4291740" cy="2292410"/>
          </a:xfrm>
        </p:grpSpPr>
        <p:sp>
          <p:nvSpPr>
            <p:cNvPr id="9" name="Freeform 9"/>
            <p:cNvSpPr/>
            <p:nvPr/>
          </p:nvSpPr>
          <p:spPr>
            <a:xfrm>
              <a:off x="0" y="0"/>
              <a:ext cx="4291740" cy="2292410"/>
            </a:xfrm>
            <a:custGeom>
              <a:avLst/>
              <a:gdLst/>
              <a:ahLst/>
              <a:cxnLst/>
              <a:rect l="l" t="t" r="r" b="b"/>
              <a:pathLst>
                <a:path w="4291740" h="2292410">
                  <a:moveTo>
                    <a:pt x="9502" y="0"/>
                  </a:moveTo>
                  <a:lnTo>
                    <a:pt x="4282238" y="0"/>
                  </a:lnTo>
                  <a:cubicBezTo>
                    <a:pt x="4284758" y="0"/>
                    <a:pt x="4287175" y="1001"/>
                    <a:pt x="4288957" y="2783"/>
                  </a:cubicBezTo>
                  <a:cubicBezTo>
                    <a:pt x="4290739" y="4565"/>
                    <a:pt x="4291740" y="6982"/>
                    <a:pt x="4291740" y="9502"/>
                  </a:cubicBezTo>
                  <a:lnTo>
                    <a:pt x="4291740" y="2282908"/>
                  </a:lnTo>
                  <a:cubicBezTo>
                    <a:pt x="4291740" y="2285428"/>
                    <a:pt x="4290739" y="2287845"/>
                    <a:pt x="4288957" y="2289627"/>
                  </a:cubicBezTo>
                  <a:cubicBezTo>
                    <a:pt x="4287175" y="2291409"/>
                    <a:pt x="4284758" y="2292410"/>
                    <a:pt x="4282238" y="2292410"/>
                  </a:cubicBezTo>
                  <a:lnTo>
                    <a:pt x="9502" y="2292410"/>
                  </a:lnTo>
                  <a:cubicBezTo>
                    <a:pt x="6982" y="2292410"/>
                    <a:pt x="4565" y="2291409"/>
                    <a:pt x="2783" y="2289627"/>
                  </a:cubicBezTo>
                  <a:cubicBezTo>
                    <a:pt x="1001" y="2287845"/>
                    <a:pt x="0" y="2285428"/>
                    <a:pt x="0" y="228290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sp>
        <p:nvSpPr>
          <p:cNvPr id="12" name="Freeform 12"/>
          <p:cNvSpPr/>
          <p:nvPr/>
        </p:nvSpPr>
        <p:spPr>
          <a:xfrm>
            <a:off x="12946689" y="-863788"/>
            <a:ext cx="11082323" cy="11150788"/>
          </a:xfrm>
          <a:custGeom>
            <a:avLst/>
            <a:gdLst/>
            <a:ahLst/>
            <a:cxnLst/>
            <a:rect l="l" t="t" r="r" b="b"/>
            <a:pathLst>
              <a:path w="11082323" h="11150788">
                <a:moveTo>
                  <a:pt x="0" y="0"/>
                </a:moveTo>
                <a:lnTo>
                  <a:pt x="11082323" y="0"/>
                </a:lnTo>
                <a:lnTo>
                  <a:pt x="11082323" y="11150788"/>
                </a:lnTo>
                <a:lnTo>
                  <a:pt x="0" y="11150788"/>
                </a:lnTo>
                <a:lnTo>
                  <a:pt x="0" y="0"/>
                </a:lnTo>
                <a:close/>
              </a:path>
            </a:pathLst>
          </a:custGeom>
          <a:blipFill>
            <a:blip r:embed="rId12"/>
            <a:stretch>
              <a:fillRect l="-1401" r="-1401"/>
            </a:stretch>
          </a:blipFill>
        </p:spPr>
      </p:sp>
      <p:sp>
        <p:nvSpPr>
          <p:cNvPr id="13" name="TextBox 13"/>
          <p:cNvSpPr txBox="1"/>
          <p:nvPr/>
        </p:nvSpPr>
        <p:spPr>
          <a:xfrm>
            <a:off x="5250384" y="941153"/>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5250384" y="1669080"/>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5" name="TextBox 15"/>
          <p:cNvSpPr txBox="1"/>
          <p:nvPr/>
        </p:nvSpPr>
        <p:spPr>
          <a:xfrm>
            <a:off x="1579085" y="2505353"/>
            <a:ext cx="8497359"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Hình ảnh khơi nguồn kỉ niệm:</a:t>
            </a:r>
          </a:p>
        </p:txBody>
      </p:sp>
      <p:sp>
        <p:nvSpPr>
          <p:cNvPr id="16" name="TextBox 16"/>
          <p:cNvSpPr txBox="1"/>
          <p:nvPr/>
        </p:nvSpPr>
        <p:spPr>
          <a:xfrm>
            <a:off x="2928289" y="3239982"/>
            <a:ext cx="11615158" cy="3426579"/>
          </a:xfrm>
          <a:prstGeom prst="rect">
            <a:avLst/>
          </a:prstGeom>
        </p:spPr>
        <p:txBody>
          <a:bodyPr lIns="0" tIns="0" rIns="0" bIns="0" rtlCol="0" anchor="t">
            <a:spAutoFit/>
          </a:bodyPr>
          <a:lstStyle/>
          <a:p>
            <a:pPr algn="just">
              <a:lnSpc>
                <a:spcPts val="4480"/>
              </a:lnSpc>
            </a:pPr>
            <a:r>
              <a:rPr lang="en-US" sz="3200" dirty="0">
                <a:solidFill>
                  <a:srgbClr val="FFFFFF"/>
                </a:solidFill>
                <a:latin typeface="Roboto Condensed"/>
              </a:rPr>
              <a:t>+ </a:t>
            </a:r>
            <a:r>
              <a:rPr lang="en-US" sz="3200" dirty="0" err="1">
                <a:solidFill>
                  <a:srgbClr val="FFFFFF"/>
                </a:solidFill>
                <a:latin typeface="Roboto Condensed"/>
              </a:rPr>
              <a:t>Thời</a:t>
            </a:r>
            <a:r>
              <a:rPr lang="en-US" sz="3200" dirty="0">
                <a:solidFill>
                  <a:srgbClr val="FFFFFF"/>
                </a:solidFill>
                <a:latin typeface="Roboto Condensed"/>
              </a:rPr>
              <a:t> </a:t>
            </a:r>
            <a:r>
              <a:rPr lang="en-US" sz="3200" dirty="0" err="1">
                <a:solidFill>
                  <a:srgbClr val="FFFFFF"/>
                </a:solidFill>
                <a:latin typeface="Roboto Condensed"/>
              </a:rPr>
              <a:t>gian</a:t>
            </a:r>
            <a:r>
              <a:rPr lang="en-US" sz="3200" dirty="0">
                <a:solidFill>
                  <a:srgbClr val="FFFFFF"/>
                </a:solidFill>
                <a:latin typeface="Roboto Condensed"/>
              </a:rPr>
              <a:t>: </a:t>
            </a:r>
            <a:r>
              <a:rPr lang="en-US" sz="3200" dirty="0" err="1">
                <a:solidFill>
                  <a:srgbClr val="FFFFFF"/>
                </a:solidFill>
                <a:latin typeface="Roboto Condensed"/>
              </a:rPr>
              <a:t>Cuối</a:t>
            </a:r>
            <a:r>
              <a:rPr lang="en-US" sz="3200" dirty="0">
                <a:solidFill>
                  <a:srgbClr val="FFFFFF"/>
                </a:solidFill>
                <a:latin typeface="Roboto Condensed"/>
              </a:rPr>
              <a:t> </a:t>
            </a:r>
            <a:r>
              <a:rPr lang="en-US" sz="3200" dirty="0" err="1">
                <a:solidFill>
                  <a:srgbClr val="FFFFFF"/>
                </a:solidFill>
                <a:latin typeface="Roboto Condensed"/>
              </a:rPr>
              <a:t>thu</a:t>
            </a:r>
            <a:r>
              <a:rPr lang="en-US" sz="3200" dirty="0">
                <a:solidFill>
                  <a:srgbClr val="FFFFFF"/>
                </a:solidFill>
                <a:latin typeface="Roboto Condensed"/>
              </a:rPr>
              <a:t> (</a:t>
            </a:r>
            <a:r>
              <a:rPr lang="en-US" sz="3200" dirty="0" err="1">
                <a:solidFill>
                  <a:srgbClr val="FFFFFF"/>
                </a:solidFill>
                <a:latin typeface="Roboto Condensed"/>
              </a:rPr>
              <a:t>đầu</a:t>
            </a:r>
            <a:r>
              <a:rPr lang="en-US" sz="3200" dirty="0">
                <a:solidFill>
                  <a:srgbClr val="FFFFFF"/>
                </a:solidFill>
                <a:latin typeface="Roboto Condensed"/>
              </a:rPr>
              <a:t> </a:t>
            </a:r>
            <a:r>
              <a:rPr lang="en-US" sz="3200" dirty="0" err="1">
                <a:solidFill>
                  <a:srgbClr val="FFFFFF"/>
                </a:solidFill>
                <a:latin typeface="Roboto Condensed"/>
              </a:rPr>
              <a:t>tháng</a:t>
            </a:r>
            <a:r>
              <a:rPr lang="en-US" sz="3200" dirty="0">
                <a:solidFill>
                  <a:srgbClr val="FFFFFF"/>
                </a:solidFill>
                <a:latin typeface="Roboto Condensed"/>
              </a:rPr>
              <a:t> 9): </a:t>
            </a:r>
            <a:r>
              <a:rPr lang="en-US" sz="3200" dirty="0" err="1">
                <a:solidFill>
                  <a:srgbClr val="FFFFFF"/>
                </a:solidFill>
                <a:latin typeface="Roboto Condensed"/>
              </a:rPr>
              <a:t>Thời</a:t>
            </a:r>
            <a:r>
              <a:rPr lang="en-US" sz="3200" dirty="0">
                <a:solidFill>
                  <a:srgbClr val="FFFFFF"/>
                </a:solidFill>
                <a:latin typeface="Roboto Condensed"/>
              </a:rPr>
              <a:t> </a:t>
            </a:r>
            <a:r>
              <a:rPr lang="en-US" sz="3200" dirty="0" err="1">
                <a:solidFill>
                  <a:srgbClr val="FFFFFF"/>
                </a:solidFill>
                <a:latin typeface="Roboto Condensed"/>
              </a:rPr>
              <a:t>điểm</a:t>
            </a:r>
            <a:r>
              <a:rPr lang="en-US" sz="3200" dirty="0">
                <a:solidFill>
                  <a:srgbClr val="FFFFFF"/>
                </a:solidFill>
                <a:latin typeface="Roboto Condensed"/>
              </a:rPr>
              <a:t> </a:t>
            </a:r>
            <a:r>
              <a:rPr lang="en-US" sz="3200" dirty="0" err="1">
                <a:solidFill>
                  <a:srgbClr val="FFFFFF"/>
                </a:solidFill>
                <a:latin typeface="Roboto Condensed"/>
              </a:rPr>
              <a:t>khai</a:t>
            </a:r>
            <a:r>
              <a:rPr lang="en-US" sz="3200" dirty="0">
                <a:solidFill>
                  <a:srgbClr val="FFFFFF"/>
                </a:solidFill>
                <a:latin typeface="Roboto Condensed"/>
              </a:rPr>
              <a:t> </a:t>
            </a:r>
            <a:r>
              <a:rPr lang="en-US" sz="3200" dirty="0" err="1">
                <a:solidFill>
                  <a:srgbClr val="FFFFFF"/>
                </a:solidFill>
                <a:latin typeface="Roboto Condensed"/>
              </a:rPr>
              <a:t>trường</a:t>
            </a:r>
            <a:endParaRPr lang="en-US" sz="3200" dirty="0">
              <a:solidFill>
                <a:srgbClr val="FFFFFF"/>
              </a:solidFill>
              <a:latin typeface="Roboto Condensed"/>
            </a:endParaRPr>
          </a:p>
          <a:p>
            <a:pPr algn="just">
              <a:lnSpc>
                <a:spcPts val="4480"/>
              </a:lnSpc>
            </a:pPr>
            <a:r>
              <a:rPr lang="en-US" sz="3200" dirty="0">
                <a:solidFill>
                  <a:srgbClr val="FFFFFF"/>
                </a:solidFill>
                <a:latin typeface="Roboto Condensed"/>
              </a:rPr>
              <a:t>+ </a:t>
            </a:r>
            <a:r>
              <a:rPr lang="en-US" sz="3200" dirty="0" err="1">
                <a:solidFill>
                  <a:srgbClr val="FFFFFF"/>
                </a:solidFill>
                <a:latin typeface="Roboto Condensed"/>
              </a:rPr>
              <a:t>Cảnh</a:t>
            </a:r>
            <a:r>
              <a:rPr lang="en-US" sz="3200" dirty="0">
                <a:solidFill>
                  <a:srgbClr val="FFFFFF"/>
                </a:solidFill>
                <a:latin typeface="Roboto Condensed"/>
              </a:rPr>
              <a:t> </a:t>
            </a:r>
            <a:r>
              <a:rPr lang="en-US" sz="3200" dirty="0" err="1">
                <a:solidFill>
                  <a:srgbClr val="FFFFFF"/>
                </a:solidFill>
                <a:latin typeface="Roboto Condensed"/>
              </a:rPr>
              <a:t>thiên</a:t>
            </a:r>
            <a:r>
              <a:rPr lang="en-US" sz="3200" dirty="0">
                <a:solidFill>
                  <a:srgbClr val="FFFFFF"/>
                </a:solidFill>
                <a:latin typeface="Roboto Condensed"/>
              </a:rPr>
              <a:t> </a:t>
            </a:r>
            <a:r>
              <a:rPr lang="en-US" sz="3200" dirty="0" err="1">
                <a:solidFill>
                  <a:srgbClr val="FFFFFF"/>
                </a:solidFill>
                <a:latin typeface="Roboto Condensed"/>
              </a:rPr>
              <a:t>nhiên</a:t>
            </a:r>
            <a:r>
              <a:rPr lang="en-US" sz="3200" dirty="0">
                <a:solidFill>
                  <a:srgbClr val="FFFFFF"/>
                </a:solidFill>
                <a:latin typeface="Roboto Condensed"/>
              </a:rPr>
              <a:t>: </a:t>
            </a:r>
            <a:r>
              <a:rPr lang="en-US" sz="3200" dirty="0" err="1">
                <a:solidFill>
                  <a:srgbClr val="FFFFFF"/>
                </a:solidFill>
                <a:latin typeface="Roboto Condensed"/>
              </a:rPr>
              <a:t>Lá</a:t>
            </a:r>
            <a:r>
              <a:rPr lang="en-US" sz="3200" dirty="0">
                <a:solidFill>
                  <a:srgbClr val="FFFFFF"/>
                </a:solidFill>
                <a:latin typeface="Roboto Condensed"/>
              </a:rPr>
              <a:t> </a:t>
            </a:r>
            <a:r>
              <a:rPr lang="en-US" sz="3200" dirty="0" err="1">
                <a:solidFill>
                  <a:srgbClr val="FFFFFF"/>
                </a:solidFill>
                <a:latin typeface="Roboto Condensed"/>
              </a:rPr>
              <a:t>rụng</a:t>
            </a:r>
            <a:r>
              <a:rPr lang="en-US" sz="3200" dirty="0">
                <a:solidFill>
                  <a:srgbClr val="FFFFFF"/>
                </a:solidFill>
                <a:latin typeface="Roboto Condensed"/>
              </a:rPr>
              <a:t> </a:t>
            </a:r>
            <a:r>
              <a:rPr lang="en-US" sz="3200" dirty="0" err="1">
                <a:solidFill>
                  <a:srgbClr val="FFFFFF"/>
                </a:solidFill>
                <a:latin typeface="Roboto Condensed"/>
              </a:rPr>
              <a:t>nhiều</a:t>
            </a:r>
            <a:r>
              <a:rPr lang="en-US" sz="3200" dirty="0">
                <a:solidFill>
                  <a:srgbClr val="FFFFFF"/>
                </a:solidFill>
                <a:latin typeface="Roboto Condensed"/>
              </a:rPr>
              <a:t>, </a:t>
            </a:r>
            <a:r>
              <a:rPr lang="en-US" sz="3200" dirty="0" err="1">
                <a:solidFill>
                  <a:srgbClr val="FFFFFF"/>
                </a:solidFill>
                <a:latin typeface="Roboto Condensed"/>
              </a:rPr>
              <a:t>mây</a:t>
            </a:r>
            <a:r>
              <a:rPr lang="en-US" sz="3200" dirty="0">
                <a:solidFill>
                  <a:srgbClr val="FFFFFF"/>
                </a:solidFill>
                <a:latin typeface="Roboto Condensed"/>
              </a:rPr>
              <a:t> </a:t>
            </a:r>
            <a:r>
              <a:rPr lang="en-US" sz="3200" dirty="0" err="1">
                <a:solidFill>
                  <a:srgbClr val="FFFFFF"/>
                </a:solidFill>
                <a:latin typeface="Roboto Condensed"/>
              </a:rPr>
              <a:t>bàng</a:t>
            </a:r>
            <a:r>
              <a:rPr lang="en-US" sz="3200" dirty="0">
                <a:solidFill>
                  <a:srgbClr val="FFFFFF"/>
                </a:solidFill>
                <a:latin typeface="Roboto Condensed"/>
              </a:rPr>
              <a:t> </a:t>
            </a:r>
            <a:r>
              <a:rPr lang="en-US" sz="3200" dirty="0" err="1">
                <a:solidFill>
                  <a:srgbClr val="FFFFFF"/>
                </a:solidFill>
                <a:latin typeface="Roboto Condensed"/>
              </a:rPr>
              <a:t>bạc</a:t>
            </a:r>
            <a:endParaRPr lang="en-US" sz="3200" dirty="0">
              <a:solidFill>
                <a:srgbClr val="FFFFFF"/>
              </a:solidFill>
              <a:latin typeface="Roboto Condensed"/>
            </a:endParaRPr>
          </a:p>
          <a:p>
            <a:pPr algn="just">
              <a:lnSpc>
                <a:spcPts val="4480"/>
              </a:lnSpc>
            </a:pPr>
            <a:r>
              <a:rPr lang="en-US" sz="3200" dirty="0">
                <a:solidFill>
                  <a:srgbClr val="FFFFFF"/>
                </a:solidFill>
                <a:latin typeface="Roboto Condensed"/>
              </a:rPr>
              <a:t>+ </a:t>
            </a:r>
            <a:r>
              <a:rPr lang="en-US" sz="3200" dirty="0" err="1">
                <a:solidFill>
                  <a:srgbClr val="FFFFFF"/>
                </a:solidFill>
                <a:latin typeface="Roboto Condensed"/>
              </a:rPr>
              <a:t>Cảnh</a:t>
            </a:r>
            <a:r>
              <a:rPr lang="en-US" sz="3200" dirty="0">
                <a:solidFill>
                  <a:srgbClr val="FFFFFF"/>
                </a:solidFill>
                <a:latin typeface="Roboto Condensed"/>
              </a:rPr>
              <a:t> </a:t>
            </a:r>
            <a:r>
              <a:rPr lang="en-US" sz="3200" dirty="0" err="1">
                <a:solidFill>
                  <a:srgbClr val="FFFFFF"/>
                </a:solidFill>
                <a:latin typeface="Roboto Condensed"/>
              </a:rPr>
              <a:t>sinh</a:t>
            </a:r>
            <a:r>
              <a:rPr lang="en-US" sz="3200" dirty="0">
                <a:solidFill>
                  <a:srgbClr val="FFFFFF"/>
                </a:solidFill>
                <a:latin typeface="Roboto Condensed"/>
              </a:rPr>
              <a:t> </a:t>
            </a:r>
            <a:r>
              <a:rPr lang="en-US" sz="3200" dirty="0" err="1">
                <a:solidFill>
                  <a:srgbClr val="FFFFFF"/>
                </a:solidFill>
                <a:latin typeface="Roboto Condensed"/>
              </a:rPr>
              <a:t>hoạt</a:t>
            </a:r>
            <a:r>
              <a:rPr lang="en-US" sz="3200" dirty="0">
                <a:solidFill>
                  <a:srgbClr val="FFFFFF"/>
                </a:solidFill>
                <a:latin typeface="Roboto Condensed"/>
              </a:rPr>
              <a:t>: </a:t>
            </a:r>
            <a:r>
              <a:rPr lang="en-US" sz="3200" dirty="0" err="1">
                <a:solidFill>
                  <a:srgbClr val="FFFFFF"/>
                </a:solidFill>
                <a:latin typeface="Roboto Condensed"/>
              </a:rPr>
              <a:t>Mấy</a:t>
            </a:r>
            <a:r>
              <a:rPr lang="en-US" sz="3200" dirty="0">
                <a:solidFill>
                  <a:srgbClr val="FFFFFF"/>
                </a:solidFill>
                <a:latin typeface="Roboto Condensed"/>
              </a:rPr>
              <a:t> </a:t>
            </a:r>
            <a:r>
              <a:rPr lang="en-US" sz="3200" dirty="0" err="1">
                <a:solidFill>
                  <a:srgbClr val="FFFFFF"/>
                </a:solidFill>
                <a:latin typeface="Roboto Condensed"/>
              </a:rPr>
              <a:t>em</a:t>
            </a:r>
            <a:r>
              <a:rPr lang="en-US" sz="3200" dirty="0">
                <a:solidFill>
                  <a:srgbClr val="FFFFFF"/>
                </a:solidFill>
                <a:latin typeface="Roboto Condensed"/>
              </a:rPr>
              <a:t> </a:t>
            </a:r>
            <a:r>
              <a:rPr lang="en-US" sz="3200" dirty="0" err="1">
                <a:solidFill>
                  <a:srgbClr val="FFFFFF"/>
                </a:solidFill>
                <a:latin typeface="Roboto Condensed"/>
              </a:rPr>
              <a:t>bé</a:t>
            </a:r>
            <a:r>
              <a:rPr lang="en-US" sz="3200" dirty="0">
                <a:solidFill>
                  <a:srgbClr val="FFFFFF"/>
                </a:solidFill>
                <a:latin typeface="Roboto Condensed"/>
              </a:rPr>
              <a:t> </a:t>
            </a:r>
            <a:r>
              <a:rPr lang="en-US" sz="3200" dirty="0" err="1">
                <a:solidFill>
                  <a:srgbClr val="FFFFFF"/>
                </a:solidFill>
                <a:latin typeface="Roboto Condensed"/>
              </a:rPr>
              <a:t>rụt</a:t>
            </a:r>
            <a:r>
              <a:rPr lang="en-US" sz="3200" dirty="0">
                <a:solidFill>
                  <a:srgbClr val="FFFFFF"/>
                </a:solidFill>
                <a:latin typeface="Roboto Condensed"/>
              </a:rPr>
              <a:t> </a:t>
            </a:r>
            <a:r>
              <a:rPr lang="en-US" sz="3200" dirty="0" err="1">
                <a:solidFill>
                  <a:srgbClr val="FFFFFF"/>
                </a:solidFill>
                <a:latin typeface="Roboto Condensed"/>
              </a:rPr>
              <a:t>rè</a:t>
            </a:r>
            <a:r>
              <a:rPr lang="en-US" sz="3200" dirty="0">
                <a:solidFill>
                  <a:srgbClr val="FFFFFF"/>
                </a:solidFill>
                <a:latin typeface="Roboto Condensed"/>
              </a:rPr>
              <a:t> </a:t>
            </a:r>
            <a:r>
              <a:rPr lang="en-US" sz="3200" dirty="0" err="1">
                <a:solidFill>
                  <a:srgbClr val="FFFFFF"/>
                </a:solidFill>
                <a:latin typeface="Roboto Condensed"/>
              </a:rPr>
              <a:t>cùng</a:t>
            </a:r>
            <a:r>
              <a:rPr lang="en-US" sz="3200" dirty="0">
                <a:solidFill>
                  <a:srgbClr val="FFFFFF"/>
                </a:solidFill>
                <a:latin typeface="Roboto Condensed"/>
              </a:rPr>
              <a:t> </a:t>
            </a:r>
            <a:r>
              <a:rPr lang="en-US" sz="3200" dirty="0" err="1">
                <a:solidFill>
                  <a:srgbClr val="FFFFFF"/>
                </a:solidFill>
                <a:latin typeface="Roboto Condensed"/>
              </a:rPr>
              <a:t>mẹ</a:t>
            </a:r>
            <a:r>
              <a:rPr lang="en-US" sz="3200" dirty="0">
                <a:solidFill>
                  <a:srgbClr val="FFFFFF"/>
                </a:solidFill>
                <a:latin typeface="Roboto Condensed"/>
              </a:rPr>
              <a:t> </a:t>
            </a:r>
            <a:r>
              <a:rPr lang="en-US" sz="3200" dirty="0" err="1">
                <a:solidFill>
                  <a:srgbClr val="FFFFFF"/>
                </a:solidFill>
                <a:latin typeface="Roboto Condensed"/>
              </a:rPr>
              <a:t>đến</a:t>
            </a:r>
            <a:r>
              <a:rPr lang="en-US" sz="3200" dirty="0">
                <a:solidFill>
                  <a:srgbClr val="FFFFFF"/>
                </a:solidFill>
                <a:latin typeface="Roboto Condensed"/>
              </a:rPr>
              <a:t> </a:t>
            </a:r>
            <a:r>
              <a:rPr lang="en-US" sz="3200" dirty="0" err="1">
                <a:solidFill>
                  <a:srgbClr val="FFFFFF"/>
                </a:solidFill>
                <a:latin typeface="Roboto Condensed"/>
              </a:rPr>
              <a:t>trường</a:t>
            </a:r>
            <a:endParaRPr lang="en-US" sz="3200" dirty="0">
              <a:solidFill>
                <a:srgbClr val="FFFFFF"/>
              </a:solidFill>
              <a:latin typeface="Roboto Condensed"/>
            </a:endParaRPr>
          </a:p>
          <a:p>
            <a:pPr algn="just">
              <a:lnSpc>
                <a:spcPts val="4480"/>
              </a:lnSpc>
            </a:pPr>
            <a:r>
              <a:rPr lang="en-US" sz="3200" dirty="0">
                <a:solidFill>
                  <a:srgbClr val="FFFFFF"/>
                </a:solidFill>
                <a:latin typeface="Roboto Condensed"/>
                <a:ea typeface="Roboto Condensed Italics"/>
                <a:sym typeface="Wingdings" panose="05000000000000000000" pitchFamily="2" charset="2"/>
              </a:rPr>
              <a:t></a:t>
            </a:r>
            <a:r>
              <a:rPr lang="en-US" sz="3200" dirty="0">
                <a:solidFill>
                  <a:srgbClr val="FFFFFF"/>
                </a:solidFill>
                <a:ea typeface="Roboto Condensed Italics"/>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Thời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điểm</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nơi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chốn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quen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thuộc</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gắn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liền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tuổi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thơ</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tác</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giả</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gợi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lên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sự</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liên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tưởng</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tương</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đồng</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giữa</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tại</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quá</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khứ</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giữa</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cảnh</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vật</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tâm</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200" b="1" dirty="0" err="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trạng</a:t>
            </a:r>
            <a:r>
              <a:rPr lang="en-US" sz="3200"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a:t>
            </a:r>
          </a:p>
        </p:txBody>
      </p:sp>
      <p:sp>
        <p:nvSpPr>
          <p:cNvPr id="17" name="TextBox 17"/>
          <p:cNvSpPr txBox="1"/>
          <p:nvPr/>
        </p:nvSpPr>
        <p:spPr>
          <a:xfrm>
            <a:off x="3048000" y="7124700"/>
            <a:ext cx="13462315" cy="1680647"/>
          </a:xfrm>
          <a:prstGeom prst="rect">
            <a:avLst/>
          </a:prstGeom>
        </p:spPr>
        <p:txBody>
          <a:bodyPr lIns="0" tIns="0" rIns="0" bIns="0" rtlCol="0" anchor="t">
            <a:spAutoFit/>
          </a:bodyPr>
          <a:lstStyle/>
          <a:p>
            <a:pPr algn="just">
              <a:lnSpc>
                <a:spcPts val="4480"/>
              </a:lnSpc>
            </a:pPr>
            <a:r>
              <a:rPr lang="en-US" sz="3200">
                <a:solidFill>
                  <a:srgbClr val="FFFFFF"/>
                </a:solidFill>
                <a:latin typeface="Roboto Condensed"/>
              </a:rPr>
              <a:t>+ Từ láy: Náo nức, tưng bừng, rộn rã</a:t>
            </a:r>
          </a:p>
          <a:p>
            <a:pPr algn="just">
              <a:lnSpc>
                <a:spcPts val="4480"/>
              </a:lnSpc>
            </a:pPr>
            <a:r>
              <a:rPr lang="en-US" sz="3200">
                <a:solidFill>
                  <a:srgbClr val="FFFFFF"/>
                </a:solidFill>
                <a:latin typeface="Roboto Condensed"/>
              </a:rPr>
              <a:t>+ Hình ảnh so sánh đặc sắc: Những cảm giác … giữa bầu trời quang đãng</a:t>
            </a:r>
          </a:p>
          <a:p>
            <a:pPr algn="just">
              <a:lnSpc>
                <a:spcPts val="4480"/>
              </a:lnSpc>
            </a:pPr>
            <a:r>
              <a:rPr lang="en-US" sz="3200">
                <a:solidFill>
                  <a:srgbClr val="FFFFFF"/>
                </a:solidFill>
                <a:latin typeface="Roboto Condensed"/>
                <a:ea typeface="Roboto Condensed"/>
                <a:sym typeface="Wingdings" panose="05000000000000000000" pitchFamily="2" charset="2"/>
              </a:rPr>
              <a:t> </a:t>
            </a:r>
            <a:r>
              <a:rPr lang="en-US" sz="3200">
                <a:solidFill>
                  <a:srgbClr val="FFFFFF"/>
                </a:solidFill>
                <a:ea typeface="Roboto Condensed"/>
              </a:rPr>
              <a:t> </a:t>
            </a:r>
            <a:r>
              <a:rPr lang="en-US" sz="3200" b="1">
                <a:solidFill>
                  <a:srgbClr val="FFFFFF"/>
                </a:solidFill>
                <a:latin typeface="Roboto Condensed Italics"/>
              </a:rPr>
              <a:t>Diễn tả tinh tế những cảm xúc trong sáng nảy nở trong lòng nhân vật “tôi” khi ấy</a:t>
            </a:r>
            <a:r>
              <a:rPr lang="en-US" sz="3200">
                <a:solidFill>
                  <a:srgbClr val="FFFFFF"/>
                </a:solidFill>
                <a:latin typeface="Roboto Condensed Italics"/>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886723"/>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grpSp>
        <p:nvGrpSpPr>
          <p:cNvPr id="12" name="Group 12"/>
          <p:cNvGrpSpPr/>
          <p:nvPr/>
        </p:nvGrpSpPr>
        <p:grpSpPr>
          <a:xfrm>
            <a:off x="5010167" y="1735959"/>
            <a:ext cx="6996551" cy="692430"/>
            <a:chOff x="0" y="0"/>
            <a:chExt cx="1842713" cy="182368"/>
          </a:xfrm>
        </p:grpSpPr>
        <p:sp>
          <p:nvSpPr>
            <p:cNvPr id="13" name="Freeform 13"/>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B390DB"/>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aphicFrame>
        <p:nvGraphicFramePr>
          <p:cNvPr id="15" name="Table 15"/>
          <p:cNvGraphicFramePr>
            <a:graphicFrameLocks noGrp="1"/>
          </p:cNvGraphicFramePr>
          <p:nvPr>
            <p:extLst>
              <p:ext uri="{D42A27DB-BD31-4B8C-83A1-F6EECF244321}">
                <p14:modId xmlns:p14="http://schemas.microsoft.com/office/powerpoint/2010/main" val="3869441035"/>
              </p:ext>
            </p:extLst>
          </p:nvPr>
        </p:nvGraphicFramePr>
        <p:xfrm>
          <a:off x="2155090" y="2571264"/>
          <a:ext cx="14890912" cy="7343221"/>
        </p:xfrm>
        <a:graphic>
          <a:graphicData uri="http://schemas.openxmlformats.org/drawingml/2006/table">
            <a:tbl>
              <a:tblPr/>
              <a:tblGrid>
                <a:gridCol w="2431922">
                  <a:extLst>
                    <a:ext uri="{9D8B030D-6E8A-4147-A177-3AD203B41FA5}">
                      <a16:colId xmlns:a16="http://schemas.microsoft.com/office/drawing/2014/main" xmlns="" val="20000"/>
                    </a:ext>
                  </a:extLst>
                </a:gridCol>
                <a:gridCol w="7425878">
                  <a:extLst>
                    <a:ext uri="{9D8B030D-6E8A-4147-A177-3AD203B41FA5}">
                      <a16:colId xmlns:a16="http://schemas.microsoft.com/office/drawing/2014/main" xmlns="" val="20001"/>
                    </a:ext>
                  </a:extLst>
                </a:gridCol>
                <a:gridCol w="5033112">
                  <a:extLst>
                    <a:ext uri="{9D8B030D-6E8A-4147-A177-3AD203B41FA5}">
                      <a16:colId xmlns:a16="http://schemas.microsoft.com/office/drawing/2014/main" xmlns="" val="20002"/>
                    </a:ext>
                  </a:extLst>
                </a:gridCol>
              </a:tblGrid>
              <a:tr h="1014916">
                <a:tc>
                  <a:txBody>
                    <a:bodyPr/>
                    <a:lstStyle/>
                    <a:p>
                      <a:pPr algn="ctr">
                        <a:lnSpc>
                          <a:spcPts val="4200"/>
                        </a:lnSpc>
                        <a:defRPr/>
                      </a:pPr>
                      <a:r>
                        <a:rPr lang="en-US" sz="3000" dirty="0">
                          <a:solidFill>
                            <a:srgbClr val="FFFFFF"/>
                          </a:solidFill>
                          <a:latin typeface="Roboto Condensed Bold"/>
                        </a:rPr>
                        <a:t>Sự </a:t>
                      </a:r>
                      <a:r>
                        <a:rPr lang="en-US" sz="3000" dirty="0" err="1">
                          <a:solidFill>
                            <a:srgbClr val="FFFFFF"/>
                          </a:solidFill>
                          <a:latin typeface="Roboto Condensed Bold"/>
                        </a:rPr>
                        <a:t>thay</a:t>
                      </a:r>
                      <a:r>
                        <a:rPr lang="en-US" sz="3000" dirty="0">
                          <a:solidFill>
                            <a:srgbClr val="FFFFFF"/>
                          </a:solidFill>
                          <a:latin typeface="Roboto Condensed Bold"/>
                        </a:rPr>
                        <a:t> </a:t>
                      </a:r>
                      <a:r>
                        <a:rPr lang="en-US" sz="3000" dirty="0" err="1">
                          <a:solidFill>
                            <a:srgbClr val="FFFFFF"/>
                          </a:solidFill>
                          <a:latin typeface="Roboto Condensed Bold"/>
                        </a:rPr>
                        <a:t>đổi</a:t>
                      </a:r>
                      <a:r>
                        <a:rPr lang="en-US" sz="3000" dirty="0">
                          <a:solidFill>
                            <a:srgbClr val="FFFFFF"/>
                          </a:solidFill>
                          <a:latin typeface="Roboto Condensed Bold"/>
                        </a:rPr>
                        <a: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Chi tiết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a:rPr>
                        <a:t>Ý nghĩa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3695826">
                <a:tc>
                  <a:txBody>
                    <a:bodyPr/>
                    <a:lstStyle/>
                    <a:p>
                      <a:pPr algn="ctr">
                        <a:lnSpc>
                          <a:spcPts val="4200"/>
                        </a:lnSpc>
                        <a:defRPr/>
                      </a:pPr>
                      <a:r>
                        <a:rPr lang="en-US" sz="3000">
                          <a:solidFill>
                            <a:srgbClr val="FFFFFF"/>
                          </a:solidFill>
                          <a:latin typeface="Roboto Condensed"/>
                        </a:rPr>
                        <a:t>Tâm trạng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200"/>
                        </a:lnSpc>
                        <a:defRPr/>
                      </a:pPr>
                      <a:r>
                        <a:rPr lang="en-US" sz="3000" dirty="0">
                          <a:solidFill>
                            <a:srgbClr val="FFFFFF"/>
                          </a:solidFill>
                          <a:latin typeface="Roboto Condensed"/>
                        </a:rPr>
                        <a:t>Con </a:t>
                      </a:r>
                      <a:r>
                        <a:rPr lang="en-US" sz="3000" dirty="0" err="1">
                          <a:solidFill>
                            <a:srgbClr val="FFFFFF"/>
                          </a:solidFill>
                          <a:latin typeface="Roboto Condensed"/>
                        </a:rPr>
                        <a:t>đường</a:t>
                      </a:r>
                      <a:r>
                        <a:rPr lang="en-US" sz="3000" dirty="0">
                          <a:solidFill>
                            <a:srgbClr val="FFFFFF"/>
                          </a:solidFill>
                          <a:latin typeface="Roboto Condensed"/>
                        </a:rPr>
                        <a:t>, </a:t>
                      </a:r>
                      <a:r>
                        <a:rPr lang="en-US" sz="3000" dirty="0" err="1">
                          <a:solidFill>
                            <a:srgbClr val="FFFFFF"/>
                          </a:solidFill>
                          <a:latin typeface="Roboto Condensed"/>
                        </a:rPr>
                        <a:t>cảnh</a:t>
                      </a:r>
                      <a:r>
                        <a:rPr lang="en-US" sz="3000" dirty="0">
                          <a:solidFill>
                            <a:srgbClr val="FFFFFF"/>
                          </a:solidFill>
                          <a:latin typeface="Roboto Condensed"/>
                        </a:rPr>
                        <a:t> </a:t>
                      </a:r>
                      <a:r>
                        <a:rPr lang="en-US" sz="3000" dirty="0" err="1">
                          <a:solidFill>
                            <a:srgbClr val="FFFFFF"/>
                          </a:solidFill>
                          <a:latin typeface="Roboto Condensed"/>
                        </a:rPr>
                        <a:t>vật</a:t>
                      </a:r>
                      <a:r>
                        <a:rPr lang="en-US" sz="3000" dirty="0">
                          <a:solidFill>
                            <a:srgbClr val="FFFFFF"/>
                          </a:solidFill>
                          <a:latin typeface="Roboto Condensed"/>
                        </a:rPr>
                        <a:t>: </a:t>
                      </a:r>
                      <a:r>
                        <a:rPr lang="en-US" sz="3000" dirty="0" err="1">
                          <a:solidFill>
                            <a:srgbClr val="FFFFFF"/>
                          </a:solidFill>
                          <a:latin typeface="Roboto Condensed"/>
                        </a:rPr>
                        <a:t>vốn</a:t>
                      </a:r>
                      <a:r>
                        <a:rPr lang="en-US" sz="3000" dirty="0">
                          <a:solidFill>
                            <a:srgbClr val="FFFFFF"/>
                          </a:solidFill>
                          <a:latin typeface="Roboto Condensed"/>
                        </a:rPr>
                        <a:t> </a:t>
                      </a:r>
                      <a:r>
                        <a:rPr lang="en-US" sz="3000" dirty="0" err="1">
                          <a:solidFill>
                            <a:srgbClr val="FFFFFF"/>
                          </a:solidFill>
                          <a:latin typeface="Roboto Condensed"/>
                        </a:rPr>
                        <a:t>rất</a:t>
                      </a:r>
                      <a:r>
                        <a:rPr lang="en-US" sz="3000" dirty="0">
                          <a:solidFill>
                            <a:srgbClr val="FFFFFF"/>
                          </a:solidFill>
                          <a:latin typeface="Roboto Condensed"/>
                        </a:rPr>
                        <a:t> </a:t>
                      </a:r>
                      <a:r>
                        <a:rPr lang="en-US" sz="3000" dirty="0" err="1">
                          <a:solidFill>
                            <a:srgbClr val="FFFFFF"/>
                          </a:solidFill>
                          <a:latin typeface="Roboto Condensed Bold"/>
                        </a:rPr>
                        <a:t>quen</a:t>
                      </a:r>
                      <a:r>
                        <a:rPr lang="en-US" sz="3000" dirty="0">
                          <a:solidFill>
                            <a:srgbClr val="FFFFFF"/>
                          </a:solidFill>
                          <a:latin typeface="Roboto Condensed"/>
                        </a:rPr>
                        <a:t> </a:t>
                      </a:r>
                      <a:r>
                        <a:rPr lang="en-US" sz="3000" dirty="0" err="1">
                          <a:solidFill>
                            <a:srgbClr val="FFFFFF"/>
                          </a:solidFill>
                          <a:latin typeface="Roboto Condensed"/>
                        </a:rPr>
                        <a:t>nhưng</a:t>
                      </a:r>
                      <a:r>
                        <a:rPr lang="en-US" sz="3000" dirty="0">
                          <a:solidFill>
                            <a:srgbClr val="FFFFFF"/>
                          </a:solidFill>
                          <a:latin typeface="Roboto Condensed"/>
                        </a:rPr>
                        <a:t> </a:t>
                      </a:r>
                      <a:r>
                        <a:rPr lang="en-US" sz="3000" dirty="0" err="1">
                          <a:solidFill>
                            <a:srgbClr val="FFFFFF"/>
                          </a:solidFill>
                          <a:latin typeface="Roboto Condensed"/>
                        </a:rPr>
                        <a:t>lần</a:t>
                      </a:r>
                      <a:r>
                        <a:rPr lang="en-US" sz="3000" dirty="0">
                          <a:solidFill>
                            <a:srgbClr val="FFFFFF"/>
                          </a:solidFill>
                          <a:latin typeface="Roboto Condensed"/>
                        </a:rPr>
                        <a:t> </a:t>
                      </a:r>
                      <a:r>
                        <a:rPr lang="en-US" sz="3000" dirty="0" err="1">
                          <a:solidFill>
                            <a:srgbClr val="FFFFFF"/>
                          </a:solidFill>
                          <a:latin typeface="Roboto Condensed"/>
                        </a:rPr>
                        <a:t>này</a:t>
                      </a:r>
                      <a:r>
                        <a:rPr lang="en-US" sz="3000" dirty="0">
                          <a:solidFill>
                            <a:srgbClr val="FFFFFF"/>
                          </a:solidFill>
                          <a:latin typeface="Roboto Condensed"/>
                        </a:rPr>
                        <a:t> </a:t>
                      </a:r>
                      <a:r>
                        <a:rPr lang="en-US" sz="3000" dirty="0" err="1">
                          <a:solidFill>
                            <a:srgbClr val="FFFFFF"/>
                          </a:solidFill>
                          <a:latin typeface="Roboto Condensed"/>
                        </a:rPr>
                        <a:t>tự</a:t>
                      </a:r>
                      <a:r>
                        <a:rPr lang="en-US" sz="3000" dirty="0">
                          <a:solidFill>
                            <a:srgbClr val="FFFFFF"/>
                          </a:solidFill>
                          <a:latin typeface="Roboto Condensed"/>
                        </a:rPr>
                        <a:t> </a:t>
                      </a:r>
                      <a:r>
                        <a:rPr lang="en-US" sz="3000" dirty="0" err="1">
                          <a:solidFill>
                            <a:srgbClr val="FFFFFF"/>
                          </a:solidFill>
                          <a:latin typeface="Roboto Condensed"/>
                        </a:rPr>
                        <a:t>nhiên</a:t>
                      </a:r>
                      <a:r>
                        <a:rPr lang="en-US" sz="3000" dirty="0">
                          <a:solidFill>
                            <a:srgbClr val="FFFFFF"/>
                          </a:solidFill>
                          <a:latin typeface="Roboto Condensed"/>
                        </a:rPr>
                        <a:t> </a:t>
                      </a:r>
                      <a:r>
                        <a:rPr lang="en-US" sz="3000" dirty="0" err="1">
                          <a:solidFill>
                            <a:srgbClr val="FFFFFF"/>
                          </a:solidFill>
                          <a:latin typeface="Roboto Condensed"/>
                        </a:rPr>
                        <a:t>thấy</a:t>
                      </a:r>
                      <a:r>
                        <a:rPr lang="en-US" sz="3000" dirty="0">
                          <a:solidFill>
                            <a:srgbClr val="FFFFFF"/>
                          </a:solidFill>
                          <a:latin typeface="Roboto Condensed"/>
                        </a:rPr>
                        <a:t> </a:t>
                      </a:r>
                      <a:r>
                        <a:rPr lang="en-US" sz="3000" dirty="0" err="1">
                          <a:solidFill>
                            <a:srgbClr val="FFFFFF"/>
                          </a:solidFill>
                          <a:latin typeface="Roboto Condensed Bold"/>
                        </a:rPr>
                        <a:t>lạ</a:t>
                      </a:r>
                      <a:endParaRPr lang="en-US" sz="1100" dirty="0"/>
                    </a:p>
                    <a:p>
                      <a:pPr algn="just">
                        <a:lnSpc>
                          <a:spcPts val="4200"/>
                        </a:lnSpc>
                      </a:pPr>
                      <a:r>
                        <a:rPr lang="en-US" sz="3000" dirty="0" err="1">
                          <a:solidFill>
                            <a:srgbClr val="FFFFFF"/>
                          </a:solidFill>
                          <a:latin typeface="Roboto Condensed"/>
                        </a:rPr>
                        <a:t>Tự</a:t>
                      </a:r>
                      <a:r>
                        <a:rPr lang="en-US" sz="3000" dirty="0">
                          <a:solidFill>
                            <a:srgbClr val="FFFFFF"/>
                          </a:solidFill>
                          <a:latin typeface="Roboto Condensed"/>
                        </a:rPr>
                        <a:t> </a:t>
                      </a:r>
                      <a:r>
                        <a:rPr lang="en-US" sz="3000" dirty="0" err="1">
                          <a:solidFill>
                            <a:srgbClr val="FFFFFF"/>
                          </a:solidFill>
                          <a:latin typeface="Roboto Condensed"/>
                        </a:rPr>
                        <a:t>cảm</a:t>
                      </a:r>
                      <a:r>
                        <a:rPr lang="en-US" sz="3000" dirty="0">
                          <a:solidFill>
                            <a:srgbClr val="FFFFFF"/>
                          </a:solidFill>
                          <a:latin typeface="Roboto Condensed"/>
                        </a:rPr>
                        <a:t> </a:t>
                      </a:r>
                      <a:r>
                        <a:rPr lang="en-US" sz="3000" dirty="0" err="1">
                          <a:solidFill>
                            <a:srgbClr val="FFFFFF"/>
                          </a:solidFill>
                          <a:latin typeface="Roboto Condensed"/>
                        </a:rPr>
                        <a:t>thấy</a:t>
                      </a:r>
                      <a:r>
                        <a:rPr lang="en-US" sz="3000" dirty="0">
                          <a:solidFill>
                            <a:srgbClr val="FFFFFF"/>
                          </a:solidFill>
                          <a:latin typeface="Roboto Condensed"/>
                        </a:rPr>
                        <a:t> </a:t>
                      </a:r>
                      <a:r>
                        <a:rPr lang="en-US" sz="3000" dirty="0" err="1">
                          <a:solidFill>
                            <a:srgbClr val="FFFFFF"/>
                          </a:solidFill>
                          <a:latin typeface="Roboto Condensed"/>
                        </a:rPr>
                        <a:t>có</a:t>
                      </a:r>
                      <a:r>
                        <a:rPr lang="en-US" sz="3000" dirty="0">
                          <a:solidFill>
                            <a:srgbClr val="FFFFFF"/>
                          </a:solidFill>
                          <a:latin typeface="Roboto Condensed"/>
                        </a:rPr>
                        <a:t> </a:t>
                      </a:r>
                      <a:r>
                        <a:rPr lang="en-US" sz="3000" dirty="0" err="1">
                          <a:solidFill>
                            <a:srgbClr val="FFFFFF"/>
                          </a:solidFill>
                          <a:latin typeface="Roboto Condensed"/>
                        </a:rPr>
                        <a:t>sự</a:t>
                      </a:r>
                      <a:r>
                        <a:rPr lang="en-US" sz="3000" dirty="0">
                          <a:solidFill>
                            <a:srgbClr val="FFFFFF"/>
                          </a:solidFill>
                          <a:latin typeface="Roboto Condensed"/>
                        </a:rPr>
                        <a:t> </a:t>
                      </a:r>
                      <a:r>
                        <a:rPr lang="en-US" sz="3000" dirty="0" err="1">
                          <a:solidFill>
                            <a:srgbClr val="FFFFFF"/>
                          </a:solidFill>
                          <a:latin typeface="Roboto Condensed"/>
                        </a:rPr>
                        <a:t>thay</a:t>
                      </a:r>
                      <a:r>
                        <a:rPr lang="en-US" sz="3000" dirty="0">
                          <a:solidFill>
                            <a:srgbClr val="FFFFFF"/>
                          </a:solidFill>
                          <a:latin typeface="Roboto Condensed"/>
                        </a:rPr>
                        <a:t> </a:t>
                      </a:r>
                      <a:r>
                        <a:rPr lang="en-US" sz="3000" dirty="0" err="1">
                          <a:solidFill>
                            <a:srgbClr val="FFFFFF"/>
                          </a:solidFill>
                          <a:latin typeface="Roboto Condensed"/>
                        </a:rPr>
                        <a:t>đổi</a:t>
                      </a:r>
                      <a:r>
                        <a:rPr lang="en-US" sz="3000" dirty="0">
                          <a:solidFill>
                            <a:srgbClr val="FFFFFF"/>
                          </a:solidFill>
                          <a:latin typeface="Roboto Condensed"/>
                        </a:rPr>
                        <a:t> </a:t>
                      </a:r>
                      <a:r>
                        <a:rPr lang="en-US" sz="3000" dirty="0" err="1">
                          <a:solidFill>
                            <a:srgbClr val="FFFFFF"/>
                          </a:solidFill>
                          <a:latin typeface="Roboto Condensed"/>
                        </a:rPr>
                        <a:t>lớn</a:t>
                      </a:r>
                      <a:r>
                        <a:rPr lang="en-US" sz="3000" dirty="0">
                          <a:solidFill>
                            <a:srgbClr val="FFFFFF"/>
                          </a:solidFill>
                          <a:latin typeface="Roboto Condensed"/>
                        </a:rPr>
                        <a:t> </a:t>
                      </a:r>
                      <a:r>
                        <a:rPr lang="en-US" sz="3000" dirty="0" err="1">
                          <a:solidFill>
                            <a:srgbClr val="FFFFFF"/>
                          </a:solidFill>
                          <a:latin typeface="Roboto Condensed"/>
                        </a:rPr>
                        <a:t>trong</a:t>
                      </a:r>
                      <a:r>
                        <a:rPr lang="en-US" sz="3000" dirty="0">
                          <a:solidFill>
                            <a:srgbClr val="FFFFFF"/>
                          </a:solidFill>
                          <a:latin typeface="Roboto Condensed"/>
                        </a:rPr>
                        <a:t> </a:t>
                      </a:r>
                      <a:r>
                        <a:rPr lang="en-US" sz="3000" dirty="0" err="1">
                          <a:solidFill>
                            <a:srgbClr val="FFFFFF"/>
                          </a:solidFill>
                          <a:latin typeface="Roboto Condensed"/>
                        </a:rPr>
                        <a:t>lòng</a:t>
                      </a:r>
                      <a:r>
                        <a:rPr lang="en-US" sz="3000" dirty="0">
                          <a:solidFill>
                            <a:srgbClr val="FFFFFF"/>
                          </a:solidFill>
                          <a:latin typeface="Roboto Condensed"/>
                        </a:rPr>
                        <a:t> </a:t>
                      </a:r>
                      <a:r>
                        <a:rPr lang="en-US" sz="3000" dirty="0" err="1">
                          <a:solidFill>
                            <a:srgbClr val="FFFFFF"/>
                          </a:solidFill>
                          <a:latin typeface="Roboto Condensed"/>
                        </a:rPr>
                        <a:t>mình</a:t>
                      </a:r>
                      <a:r>
                        <a:rPr lang="en-US" sz="3000" dirty="0">
                          <a:solidFill>
                            <a:srgbClr val="FFFFFF"/>
                          </a:solidFill>
                          <a:latin typeface="Roboto Condensed"/>
                        </a:rPr>
                        <a:t>.</a:t>
                      </a:r>
                    </a:p>
                    <a:p>
                      <a:pPr algn="just">
                        <a:lnSpc>
                          <a:spcPts val="4200"/>
                        </a:lnSpc>
                      </a:pPr>
                      <a:r>
                        <a:rPr lang="en-US" sz="3000" dirty="0" err="1">
                          <a:solidFill>
                            <a:srgbClr val="FFFFFF"/>
                          </a:solidFill>
                          <a:latin typeface="Roboto Condensed"/>
                        </a:rPr>
                        <a:t>Cảm</a:t>
                      </a:r>
                      <a:r>
                        <a:rPr lang="en-US" sz="3000" dirty="0">
                          <a:solidFill>
                            <a:srgbClr val="FFFFFF"/>
                          </a:solidFill>
                          <a:latin typeface="Roboto Condensed"/>
                        </a:rPr>
                        <a:t> </a:t>
                      </a:r>
                      <a:r>
                        <a:rPr lang="en-US" sz="3000" dirty="0" err="1">
                          <a:solidFill>
                            <a:srgbClr val="FFFFFF"/>
                          </a:solidFill>
                          <a:latin typeface="Roboto Condensed"/>
                        </a:rPr>
                        <a:t>thấy</a:t>
                      </a:r>
                      <a:r>
                        <a:rPr lang="en-US" sz="3000" dirty="0">
                          <a:solidFill>
                            <a:srgbClr val="FFFFFF"/>
                          </a:solidFill>
                          <a:latin typeface="Roboto Condensed"/>
                        </a:rPr>
                        <a:t> </a:t>
                      </a:r>
                      <a:r>
                        <a:rPr lang="en-US" sz="3000" dirty="0" err="1">
                          <a:solidFill>
                            <a:srgbClr val="FFFFFF"/>
                          </a:solidFill>
                          <a:latin typeface="Roboto Condensed"/>
                        </a:rPr>
                        <a:t>trang</a:t>
                      </a:r>
                      <a:r>
                        <a:rPr lang="en-US" sz="3000" dirty="0">
                          <a:solidFill>
                            <a:srgbClr val="FFFFFF"/>
                          </a:solidFill>
                          <a:latin typeface="Roboto Condensed"/>
                        </a:rPr>
                        <a:t> </a:t>
                      </a:r>
                      <a:r>
                        <a:rPr lang="en-US" sz="3000" dirty="0" err="1">
                          <a:solidFill>
                            <a:srgbClr val="FFFFFF"/>
                          </a:solidFill>
                          <a:latin typeface="Roboto Condensed"/>
                        </a:rPr>
                        <a:t>trọng</a:t>
                      </a:r>
                      <a:r>
                        <a:rPr lang="en-US" sz="3000" dirty="0">
                          <a:solidFill>
                            <a:srgbClr val="FFFFFF"/>
                          </a:solidFill>
                          <a:latin typeface="Roboto Condensed"/>
                        </a:rPr>
                        <a:t>, </a:t>
                      </a:r>
                      <a:r>
                        <a:rPr lang="en-US" sz="3000" dirty="0" err="1">
                          <a:solidFill>
                            <a:srgbClr val="FFFFFF"/>
                          </a:solidFill>
                          <a:latin typeface="Roboto Condensed"/>
                        </a:rPr>
                        <a:t>đứng</a:t>
                      </a:r>
                      <a:r>
                        <a:rPr lang="en-US" sz="3000" dirty="0">
                          <a:solidFill>
                            <a:srgbClr val="FFFFFF"/>
                          </a:solidFill>
                          <a:latin typeface="Roboto Condensed"/>
                        </a:rPr>
                        <a:t> </a:t>
                      </a:r>
                      <a:r>
                        <a:rPr lang="en-US" sz="3000" dirty="0" err="1">
                          <a:solidFill>
                            <a:srgbClr val="FFFFFF"/>
                          </a:solidFill>
                          <a:latin typeface="Roboto Condensed"/>
                        </a:rPr>
                        <a:t>đắn</a:t>
                      </a:r>
                      <a:r>
                        <a:rPr lang="en-US" sz="3000" dirty="0">
                          <a:solidFill>
                            <a:srgbClr val="FFFFFF"/>
                          </a:solidFill>
                          <a:latin typeface="Roboto Condensed"/>
                        </a:rPr>
                        <a:t> </a:t>
                      </a:r>
                      <a:r>
                        <a:rPr lang="en-US" sz="3000" dirty="0" err="1">
                          <a:solidFill>
                            <a:srgbClr val="FFFFFF"/>
                          </a:solidFill>
                          <a:latin typeface="Roboto Condensed"/>
                        </a:rPr>
                        <a:t>với</a:t>
                      </a:r>
                      <a:r>
                        <a:rPr lang="en-US" sz="3000" dirty="0">
                          <a:solidFill>
                            <a:srgbClr val="FFFFFF"/>
                          </a:solidFill>
                          <a:latin typeface="Roboto Condensed"/>
                        </a:rPr>
                        <a:t> </a:t>
                      </a:r>
                      <a:r>
                        <a:rPr lang="en-US" sz="3000" dirty="0" err="1">
                          <a:solidFill>
                            <a:srgbClr val="FFFFFF"/>
                          </a:solidFill>
                          <a:latin typeface="Roboto Condensed"/>
                        </a:rPr>
                        <a:t>bộ</a:t>
                      </a:r>
                      <a:r>
                        <a:rPr lang="en-US" sz="3000" dirty="0">
                          <a:solidFill>
                            <a:srgbClr val="FFFFFF"/>
                          </a:solidFill>
                          <a:latin typeface="Roboto Condensed"/>
                        </a:rPr>
                        <a:t> </a:t>
                      </a:r>
                      <a:r>
                        <a:rPr lang="en-US" sz="3000" dirty="0" err="1">
                          <a:solidFill>
                            <a:srgbClr val="FFFFFF"/>
                          </a:solidFill>
                          <a:latin typeface="Roboto Condensed"/>
                        </a:rPr>
                        <a:t>quần</a:t>
                      </a:r>
                      <a:r>
                        <a:rPr lang="en-US" sz="3000" dirty="0">
                          <a:solidFill>
                            <a:srgbClr val="FFFFFF"/>
                          </a:solidFill>
                          <a:latin typeface="Roboto Condensed"/>
                        </a:rPr>
                        <a:t> </a:t>
                      </a:r>
                      <a:r>
                        <a:rPr lang="en-US" sz="3000" dirty="0" err="1">
                          <a:solidFill>
                            <a:srgbClr val="FFFFFF"/>
                          </a:solidFill>
                          <a:latin typeface="Roboto Condensed"/>
                        </a:rPr>
                        <a:t>áo</a:t>
                      </a:r>
                      <a:r>
                        <a:rPr lang="en-US" sz="3000" dirty="0">
                          <a:solidFill>
                            <a:srgbClr val="FFFFFF"/>
                          </a:solidFill>
                          <a:latin typeface="Roboto Condensed"/>
                        </a:rPr>
                        <a:t>, </a:t>
                      </a:r>
                      <a:r>
                        <a:rPr lang="en-US" sz="3000" dirty="0" err="1">
                          <a:solidFill>
                            <a:srgbClr val="FFFFFF"/>
                          </a:solidFill>
                          <a:latin typeface="Roboto Condensed"/>
                        </a:rPr>
                        <a:t>mấy</a:t>
                      </a:r>
                      <a:r>
                        <a:rPr lang="en-US" sz="3000" dirty="0">
                          <a:solidFill>
                            <a:srgbClr val="FFFFFF"/>
                          </a:solidFill>
                          <a:latin typeface="Roboto Condensed"/>
                        </a:rPr>
                        <a:t> </a:t>
                      </a:r>
                      <a:r>
                        <a:rPr lang="en-US" sz="3000" dirty="0" err="1">
                          <a:solidFill>
                            <a:srgbClr val="FFFFFF"/>
                          </a:solidFill>
                          <a:latin typeface="Roboto Condensed"/>
                        </a:rPr>
                        <a:t>quyển</a:t>
                      </a:r>
                      <a:r>
                        <a:rPr lang="en-US" sz="3000" dirty="0">
                          <a:solidFill>
                            <a:srgbClr val="FFFFFF"/>
                          </a:solidFill>
                          <a:latin typeface="Roboto Condensed"/>
                        </a:rPr>
                        <a:t> </a:t>
                      </a:r>
                      <a:r>
                        <a:rPr lang="en-US" sz="3000" dirty="0" err="1">
                          <a:solidFill>
                            <a:srgbClr val="FFFFFF"/>
                          </a:solidFill>
                          <a:latin typeface="Roboto Condensed"/>
                        </a:rPr>
                        <a:t>vở</a:t>
                      </a:r>
                      <a:r>
                        <a:rPr lang="en-US" sz="3000" dirty="0">
                          <a:solidFill>
                            <a:srgbClr val="FFFFFF"/>
                          </a:solidFill>
                          <a:latin typeface="Roboto Condensed"/>
                        </a:rPr>
                        <a:t> </a:t>
                      </a:r>
                      <a:r>
                        <a:rPr lang="en-US" sz="3000" dirty="0" err="1">
                          <a:solidFill>
                            <a:srgbClr val="FFFFFF"/>
                          </a:solidFill>
                          <a:latin typeface="Roboto Condensed"/>
                        </a:rPr>
                        <a:t>mới</a:t>
                      </a:r>
                      <a:r>
                        <a:rPr lang="en-US" sz="3000" dirty="0">
                          <a:solidFill>
                            <a:srgbClr val="FFFFFF"/>
                          </a:solidFill>
                          <a:latin typeface="Roboto Condensed"/>
                        </a:rPr>
                        <a:t> </a:t>
                      </a:r>
                      <a:r>
                        <a:rPr lang="en-US" sz="3000" dirty="0" err="1">
                          <a:solidFill>
                            <a:srgbClr val="FFFFFF"/>
                          </a:solidFill>
                          <a:latin typeface="Roboto Condensed"/>
                        </a:rPr>
                        <a:t>trên</a:t>
                      </a:r>
                      <a:r>
                        <a:rPr lang="en-US" sz="3000" dirty="0">
                          <a:solidFill>
                            <a:srgbClr val="FFFFFF"/>
                          </a:solidFill>
                          <a:latin typeface="Roboto Condensed"/>
                        </a:rPr>
                        <a:t> </a:t>
                      </a:r>
                      <a:r>
                        <a:rPr lang="en-US" sz="3000" dirty="0" err="1">
                          <a:solidFill>
                            <a:srgbClr val="FFFFFF"/>
                          </a:solidFill>
                          <a:latin typeface="Roboto Condensed"/>
                        </a:rPr>
                        <a:t>tay</a:t>
                      </a:r>
                      <a:r>
                        <a:rPr lang="en-US" sz="3000" dirty="0">
                          <a:solidFill>
                            <a:srgbClr val="FFFFFF"/>
                          </a:solidFill>
                          <a:latin typeface="Roboto Condensed"/>
                        </a:rPr>
                        <a:t>.</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dirty="0">
                          <a:solidFill>
                            <a:srgbClr val="FFFFFF"/>
                          </a:solidFill>
                          <a:latin typeface="Roboto Condensed Italics"/>
                        </a:rPr>
                        <a:t>Sự </a:t>
                      </a:r>
                      <a:r>
                        <a:rPr lang="en-US" sz="3000" dirty="0" err="1">
                          <a:solidFill>
                            <a:srgbClr val="FFFFFF"/>
                          </a:solidFill>
                          <a:latin typeface="Roboto Condensed Italics"/>
                        </a:rPr>
                        <a:t>kiện</a:t>
                      </a:r>
                      <a:r>
                        <a:rPr lang="en-US" sz="3000" dirty="0">
                          <a:solidFill>
                            <a:srgbClr val="FFFFFF"/>
                          </a:solidFill>
                          <a:latin typeface="Roboto Condensed Italics"/>
                        </a:rPr>
                        <a:t> “</a:t>
                      </a:r>
                      <a:r>
                        <a:rPr lang="en-US" sz="3000" dirty="0" err="1">
                          <a:solidFill>
                            <a:srgbClr val="FFFFFF"/>
                          </a:solidFill>
                          <a:latin typeface="Roboto Condensed Italics"/>
                        </a:rPr>
                        <a:t>đi</a:t>
                      </a:r>
                      <a:r>
                        <a:rPr lang="en-US" sz="3000" dirty="0">
                          <a:solidFill>
                            <a:srgbClr val="FFFFFF"/>
                          </a:solidFill>
                          <a:latin typeface="Roboto Condensed Italics"/>
                        </a:rPr>
                        <a:t> </a:t>
                      </a:r>
                      <a:r>
                        <a:rPr lang="en-US" sz="3000" dirty="0" err="1">
                          <a:solidFill>
                            <a:srgbClr val="FFFFFF"/>
                          </a:solidFill>
                          <a:latin typeface="Roboto Condensed Italics"/>
                        </a:rPr>
                        <a:t>học</a:t>
                      </a:r>
                      <a:r>
                        <a:rPr lang="en-US" sz="3000" dirty="0">
                          <a:solidFill>
                            <a:srgbClr val="FFFFFF"/>
                          </a:solidFill>
                          <a:latin typeface="Roboto Condensed Italics"/>
                        </a:rPr>
                        <a:t>” </a:t>
                      </a:r>
                      <a:r>
                        <a:rPr lang="en-US" sz="3000" dirty="0" err="1">
                          <a:solidFill>
                            <a:srgbClr val="FFFFFF"/>
                          </a:solidFill>
                          <a:latin typeface="Roboto Condensed Italics"/>
                        </a:rPr>
                        <a:t>là</a:t>
                      </a:r>
                      <a:r>
                        <a:rPr lang="en-US" sz="3000" dirty="0">
                          <a:solidFill>
                            <a:srgbClr val="FFFFFF"/>
                          </a:solidFill>
                          <a:latin typeface="Roboto Condensed Italics"/>
                        </a:rPr>
                        <a:t> </a:t>
                      </a:r>
                      <a:r>
                        <a:rPr lang="en-US" sz="3000" dirty="0" err="1">
                          <a:solidFill>
                            <a:srgbClr val="FFFFFF"/>
                          </a:solidFill>
                          <a:latin typeface="Roboto Condensed Italics"/>
                        </a:rPr>
                        <a:t>sự</a:t>
                      </a:r>
                      <a:r>
                        <a:rPr lang="en-US" sz="3000" dirty="0">
                          <a:solidFill>
                            <a:srgbClr val="FFFFFF"/>
                          </a:solidFill>
                          <a:latin typeface="Roboto Condensed Italics"/>
                        </a:rPr>
                        <a:t> </a:t>
                      </a:r>
                      <a:r>
                        <a:rPr lang="en-US" sz="3000" dirty="0" err="1">
                          <a:solidFill>
                            <a:srgbClr val="FFFFFF"/>
                          </a:solidFill>
                          <a:latin typeface="Roboto Condensed Italics"/>
                        </a:rPr>
                        <a:t>thay</a:t>
                      </a:r>
                      <a:r>
                        <a:rPr lang="en-US" sz="3000" dirty="0">
                          <a:solidFill>
                            <a:srgbClr val="FFFFFF"/>
                          </a:solidFill>
                          <a:latin typeface="Roboto Condensed Italics"/>
                        </a:rPr>
                        <a:t> </a:t>
                      </a:r>
                      <a:r>
                        <a:rPr lang="en-US" sz="3000" dirty="0" err="1">
                          <a:solidFill>
                            <a:srgbClr val="FFFFFF"/>
                          </a:solidFill>
                          <a:latin typeface="Roboto Condensed Italics"/>
                        </a:rPr>
                        <a:t>đổi</a:t>
                      </a:r>
                      <a:r>
                        <a:rPr lang="en-US" sz="3000" dirty="0">
                          <a:solidFill>
                            <a:srgbClr val="FFFFFF"/>
                          </a:solidFill>
                          <a:latin typeface="Roboto Condensed Italics"/>
                        </a:rPr>
                        <a:t> </a:t>
                      </a:r>
                      <a:r>
                        <a:rPr lang="en-US" sz="3000" dirty="0" err="1">
                          <a:solidFill>
                            <a:srgbClr val="FFFFFF"/>
                          </a:solidFill>
                          <a:latin typeface="Roboto Condensed Italics"/>
                        </a:rPr>
                        <a:t>lớn</a:t>
                      </a:r>
                      <a:r>
                        <a:rPr lang="en-US" sz="3000" dirty="0">
                          <a:solidFill>
                            <a:srgbClr val="FFFFFF"/>
                          </a:solidFill>
                          <a:latin typeface="Roboto Condensed Italics"/>
                        </a:rPr>
                        <a:t> </a:t>
                      </a:r>
                      <a:r>
                        <a:rPr lang="en-US" sz="3000" dirty="0" err="1">
                          <a:solidFill>
                            <a:srgbClr val="FFFFFF"/>
                          </a:solidFill>
                          <a:latin typeface="Roboto Condensed Italics"/>
                        </a:rPr>
                        <a:t>lao</a:t>
                      </a:r>
                      <a:r>
                        <a:rPr lang="en-US" sz="3000" dirty="0">
                          <a:solidFill>
                            <a:srgbClr val="FFFFFF"/>
                          </a:solidFill>
                          <a:latin typeface="Roboto Condensed Italics"/>
                        </a:rPr>
                        <a:t>, chi </a:t>
                      </a:r>
                      <a:r>
                        <a:rPr lang="en-US" sz="3000" dirty="0" err="1">
                          <a:solidFill>
                            <a:srgbClr val="FFFFFF"/>
                          </a:solidFill>
                          <a:latin typeface="Roboto Condensed Italics"/>
                        </a:rPr>
                        <a:t>phối</a:t>
                      </a:r>
                      <a:r>
                        <a:rPr lang="en-US" sz="3000" dirty="0">
                          <a:solidFill>
                            <a:srgbClr val="FFFFFF"/>
                          </a:solidFill>
                          <a:latin typeface="Roboto Condensed Italics"/>
                        </a:rPr>
                        <a:t> </a:t>
                      </a:r>
                      <a:r>
                        <a:rPr lang="en-US" sz="3000" dirty="0" err="1">
                          <a:solidFill>
                            <a:srgbClr val="FFFFFF"/>
                          </a:solidFill>
                          <a:latin typeface="Roboto Condensed Italics"/>
                        </a:rPr>
                        <a:t>sự</a:t>
                      </a:r>
                      <a:r>
                        <a:rPr lang="en-US" sz="3000" dirty="0">
                          <a:solidFill>
                            <a:srgbClr val="FFFFFF"/>
                          </a:solidFill>
                          <a:latin typeface="Roboto Condensed Italics"/>
                        </a:rPr>
                        <a:t> </a:t>
                      </a:r>
                      <a:r>
                        <a:rPr lang="en-US" sz="3000" dirty="0" err="1">
                          <a:solidFill>
                            <a:srgbClr val="FFFFFF"/>
                          </a:solidFill>
                          <a:latin typeface="Roboto Condensed Italics"/>
                        </a:rPr>
                        <a:t>xao</a:t>
                      </a:r>
                      <a:r>
                        <a:rPr lang="en-US" sz="3000" dirty="0">
                          <a:solidFill>
                            <a:srgbClr val="FFFFFF"/>
                          </a:solidFill>
                          <a:latin typeface="Roboto Condensed Italics"/>
                        </a:rPr>
                        <a:t> </a:t>
                      </a:r>
                      <a:r>
                        <a:rPr lang="en-US" sz="3000" dirty="0" err="1">
                          <a:solidFill>
                            <a:srgbClr val="FFFFFF"/>
                          </a:solidFill>
                          <a:latin typeface="Roboto Condensed Italics"/>
                        </a:rPr>
                        <a:t>động</a:t>
                      </a:r>
                      <a:r>
                        <a:rPr lang="en-US" sz="3000" dirty="0">
                          <a:solidFill>
                            <a:srgbClr val="FFFFFF"/>
                          </a:solidFill>
                          <a:latin typeface="Roboto Condensed Italics"/>
                        </a:rPr>
                        <a:t> </a:t>
                      </a:r>
                      <a:r>
                        <a:rPr lang="en-US" sz="3000" dirty="0" err="1">
                          <a:solidFill>
                            <a:srgbClr val="FFFFFF"/>
                          </a:solidFill>
                          <a:latin typeface="Roboto Condensed Italics"/>
                        </a:rPr>
                        <a:t>trong</a:t>
                      </a:r>
                      <a:r>
                        <a:rPr lang="en-US" sz="3000" dirty="0">
                          <a:solidFill>
                            <a:srgbClr val="FFFFFF"/>
                          </a:solidFill>
                          <a:latin typeface="Roboto Condensed Italics"/>
                        </a:rPr>
                        <a:t> </a:t>
                      </a:r>
                      <a:r>
                        <a:rPr lang="en-US" sz="3000" dirty="0" err="1">
                          <a:solidFill>
                            <a:srgbClr val="FFFFFF"/>
                          </a:solidFill>
                          <a:latin typeface="Roboto Condensed Italics"/>
                        </a:rPr>
                        <a:t>tâm</a:t>
                      </a:r>
                      <a:r>
                        <a:rPr lang="en-US" sz="3000" dirty="0">
                          <a:solidFill>
                            <a:srgbClr val="FFFFFF"/>
                          </a:solidFill>
                          <a:latin typeface="Roboto Condensed Italics"/>
                        </a:rPr>
                        <a:t> </a:t>
                      </a:r>
                      <a:r>
                        <a:rPr lang="en-US" sz="3000" dirty="0" err="1">
                          <a:solidFill>
                            <a:srgbClr val="FFFFFF"/>
                          </a:solidFill>
                          <a:latin typeface="Roboto Condensed Italics"/>
                        </a:rPr>
                        <a:t>hồn</a:t>
                      </a:r>
                      <a:r>
                        <a:rPr lang="en-US" sz="3000" dirty="0">
                          <a:solidFill>
                            <a:srgbClr val="FFFFFF"/>
                          </a:solidFill>
                          <a:latin typeface="Roboto Condensed Italics"/>
                        </a:rPr>
                        <a:t> </a:t>
                      </a:r>
                      <a:r>
                        <a:rPr lang="en-US" sz="3000" dirty="0" err="1">
                          <a:solidFill>
                            <a:srgbClr val="FFFFFF"/>
                          </a:solidFill>
                          <a:latin typeface="Roboto Condensed Italics"/>
                        </a:rPr>
                        <a:t>của</a:t>
                      </a:r>
                      <a:r>
                        <a:rPr lang="en-US" sz="3000" dirty="0">
                          <a:solidFill>
                            <a:srgbClr val="FFFFFF"/>
                          </a:solidFill>
                          <a:latin typeface="Roboto Condensed Italics"/>
                        </a:rPr>
                        <a:t> “</a:t>
                      </a:r>
                      <a:r>
                        <a:rPr lang="en-US" sz="3000" dirty="0" err="1">
                          <a:solidFill>
                            <a:srgbClr val="FFFFFF"/>
                          </a:solidFill>
                          <a:latin typeface="Roboto Condensed Italics"/>
                        </a:rPr>
                        <a:t>tôi</a:t>
                      </a:r>
                      <a:r>
                        <a:rPr lang="en-US" sz="3000" dirty="0">
                          <a:solidFill>
                            <a:srgbClr val="FFFFFF"/>
                          </a:solidFill>
                          <a:latin typeface="Roboto Condensed Italics"/>
                        </a:rPr>
                        <a: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2632479">
                <a:tc>
                  <a:txBody>
                    <a:bodyPr/>
                    <a:lstStyle/>
                    <a:p>
                      <a:pPr algn="ctr">
                        <a:lnSpc>
                          <a:spcPts val="4200"/>
                        </a:lnSpc>
                        <a:defRPr/>
                      </a:pPr>
                      <a:r>
                        <a:rPr lang="en-US" sz="3000" dirty="0" err="1">
                          <a:solidFill>
                            <a:srgbClr val="FFFFFF"/>
                          </a:solidFill>
                          <a:latin typeface="Roboto Condensed"/>
                        </a:rPr>
                        <a:t>Cử</a:t>
                      </a:r>
                      <a:r>
                        <a:rPr lang="en-US" sz="3000" dirty="0">
                          <a:solidFill>
                            <a:srgbClr val="FFFFFF"/>
                          </a:solidFill>
                          <a:latin typeface="Roboto Condensed"/>
                        </a:rPr>
                        <a:t> </a:t>
                      </a:r>
                      <a:r>
                        <a:rPr lang="en-US" sz="3000" dirty="0" err="1">
                          <a:solidFill>
                            <a:srgbClr val="FFFFFF"/>
                          </a:solidFill>
                          <a:latin typeface="Roboto Condensed"/>
                        </a:rPr>
                        <a:t>chỉ</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200"/>
                        </a:lnSpc>
                        <a:defRPr/>
                      </a:pPr>
                      <a:r>
                        <a:rPr lang="en-US" sz="3000">
                          <a:solidFill>
                            <a:srgbClr val="FFFFFF"/>
                          </a:solidFill>
                          <a:latin typeface="Roboto Condensed"/>
                        </a:rPr>
                        <a:t>Bặm tay, Ghì thật chặt, Xóc lên, Nắm lại cẩn thận, Muốn thử sức mình, không lội qua sông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dirty="0" err="1">
                          <a:solidFill>
                            <a:srgbClr val="FFFFFF"/>
                          </a:solidFill>
                          <a:latin typeface="Roboto Condensed Italics"/>
                        </a:rPr>
                        <a:t>Những</a:t>
                      </a:r>
                      <a:r>
                        <a:rPr lang="en-US" sz="3000" dirty="0">
                          <a:solidFill>
                            <a:srgbClr val="FFFFFF"/>
                          </a:solidFill>
                          <a:latin typeface="Roboto Condensed Italics"/>
                        </a:rPr>
                        <a:t> </a:t>
                      </a:r>
                      <a:r>
                        <a:rPr lang="en-US" sz="3000" dirty="0" err="1">
                          <a:solidFill>
                            <a:srgbClr val="FFFFFF"/>
                          </a:solidFill>
                          <a:latin typeface="Roboto Condensed Italics"/>
                        </a:rPr>
                        <a:t>động</a:t>
                      </a:r>
                      <a:r>
                        <a:rPr lang="en-US" sz="3000" dirty="0">
                          <a:solidFill>
                            <a:srgbClr val="FFFFFF"/>
                          </a:solidFill>
                          <a:latin typeface="Roboto Condensed Italics"/>
                        </a:rPr>
                        <a:t> </a:t>
                      </a:r>
                      <a:r>
                        <a:rPr lang="en-US" sz="3000" dirty="0" err="1">
                          <a:solidFill>
                            <a:srgbClr val="FFFFFF"/>
                          </a:solidFill>
                          <a:latin typeface="Roboto Condensed Italics"/>
                        </a:rPr>
                        <a:t>từ</a:t>
                      </a:r>
                      <a:r>
                        <a:rPr lang="en-US" sz="3000" dirty="0">
                          <a:solidFill>
                            <a:srgbClr val="FFFFFF"/>
                          </a:solidFill>
                          <a:latin typeface="Roboto Condensed Italics"/>
                        </a:rPr>
                        <a:t> </a:t>
                      </a:r>
                      <a:r>
                        <a:rPr lang="en-US" sz="3000" dirty="0" err="1">
                          <a:solidFill>
                            <a:srgbClr val="FFFFFF"/>
                          </a:solidFill>
                          <a:latin typeface="Roboto Condensed Italics"/>
                        </a:rPr>
                        <a:t>được</a:t>
                      </a:r>
                      <a:r>
                        <a:rPr lang="en-US" sz="3000" dirty="0">
                          <a:solidFill>
                            <a:srgbClr val="FFFFFF"/>
                          </a:solidFill>
                          <a:latin typeface="Roboto Condensed Italics"/>
                        </a:rPr>
                        <a:t> </a:t>
                      </a:r>
                      <a:r>
                        <a:rPr lang="en-US" sz="3000" dirty="0" err="1">
                          <a:solidFill>
                            <a:srgbClr val="FFFFFF"/>
                          </a:solidFill>
                          <a:latin typeface="Roboto Condensed Italics"/>
                        </a:rPr>
                        <a:t>sử</a:t>
                      </a:r>
                      <a:r>
                        <a:rPr lang="en-US" sz="3000" dirty="0">
                          <a:solidFill>
                            <a:srgbClr val="FFFFFF"/>
                          </a:solidFill>
                          <a:latin typeface="Roboto Condensed Italics"/>
                        </a:rPr>
                        <a:t> </a:t>
                      </a:r>
                      <a:r>
                        <a:rPr lang="en-US" sz="3000" dirty="0" err="1">
                          <a:solidFill>
                            <a:srgbClr val="FFFFFF"/>
                          </a:solidFill>
                          <a:latin typeface="Roboto Condensed Italics"/>
                        </a:rPr>
                        <a:t>dụng</a:t>
                      </a:r>
                      <a:r>
                        <a:rPr lang="en-US" sz="3000" dirty="0">
                          <a:solidFill>
                            <a:srgbClr val="FFFFFF"/>
                          </a:solidFill>
                          <a:latin typeface="Roboto Condensed Italics"/>
                        </a:rPr>
                        <a:t> </a:t>
                      </a:r>
                      <a:r>
                        <a:rPr lang="en-US" sz="3000" dirty="0" err="1">
                          <a:solidFill>
                            <a:srgbClr val="FFFFFF"/>
                          </a:solidFill>
                          <a:latin typeface="Roboto Condensed Italics"/>
                        </a:rPr>
                        <a:t>đúng</a:t>
                      </a:r>
                      <a:r>
                        <a:rPr lang="en-US" sz="3000" dirty="0">
                          <a:solidFill>
                            <a:srgbClr val="FFFFFF"/>
                          </a:solidFill>
                          <a:latin typeface="Roboto Condensed Italics"/>
                        </a:rPr>
                        <a:t> </a:t>
                      </a:r>
                      <a:r>
                        <a:rPr lang="en-US" sz="3000" dirty="0" err="1">
                          <a:solidFill>
                            <a:srgbClr val="FFFFFF"/>
                          </a:solidFill>
                          <a:latin typeface="Roboto Condensed Italics"/>
                        </a:rPr>
                        <a:t>chỗ</a:t>
                      </a:r>
                      <a:r>
                        <a:rPr lang="en-US" sz="3000" dirty="0">
                          <a:solidFill>
                            <a:srgbClr val="FFFFFF"/>
                          </a:solidFill>
                          <a:latin typeface="Roboto Condensed Italics"/>
                        </a:rPr>
                        <a:t> </a:t>
                      </a:r>
                      <a:r>
                        <a:rPr lang="en-US" sz="3000" dirty="0">
                          <a:solidFill>
                            <a:srgbClr val="FFFFFF"/>
                          </a:solidFill>
                          <a:latin typeface="Roboto Condensed Italics"/>
                          <a:sym typeface="Wingdings" panose="05000000000000000000" pitchFamily="2" charset="2"/>
                        </a:rPr>
                        <a:t> </a:t>
                      </a:r>
                      <a:r>
                        <a:rPr lang="en-US" sz="3000" dirty="0" err="1">
                          <a:solidFill>
                            <a:srgbClr val="FFFFFF"/>
                          </a:solidFill>
                          <a:latin typeface="Roboto Condensed Italics"/>
                        </a:rPr>
                        <a:t>Dễ</a:t>
                      </a:r>
                      <a:r>
                        <a:rPr lang="en-US" sz="3000" dirty="0">
                          <a:solidFill>
                            <a:srgbClr val="FFFFFF"/>
                          </a:solidFill>
                          <a:latin typeface="Roboto Condensed Italics"/>
                        </a:rPr>
                        <a:t> </a:t>
                      </a:r>
                      <a:r>
                        <a:rPr lang="en-US" sz="3000" dirty="0" err="1">
                          <a:solidFill>
                            <a:srgbClr val="FFFFFF"/>
                          </a:solidFill>
                          <a:latin typeface="Roboto Condensed Italics"/>
                        </a:rPr>
                        <a:t>hình</a:t>
                      </a:r>
                      <a:r>
                        <a:rPr lang="en-US" sz="3000" dirty="0">
                          <a:solidFill>
                            <a:srgbClr val="FFFFFF"/>
                          </a:solidFill>
                          <a:latin typeface="Roboto Condensed Italics"/>
                        </a:rPr>
                        <a:t> dung </a:t>
                      </a:r>
                      <a:r>
                        <a:rPr lang="en-US" sz="3000" dirty="0" err="1">
                          <a:solidFill>
                            <a:srgbClr val="FFFFFF"/>
                          </a:solidFill>
                          <a:latin typeface="Roboto Condensed Italics"/>
                        </a:rPr>
                        <a:t>tư</a:t>
                      </a:r>
                      <a:r>
                        <a:rPr lang="en-US" sz="3000" dirty="0">
                          <a:solidFill>
                            <a:srgbClr val="FFFFFF"/>
                          </a:solidFill>
                          <a:latin typeface="Roboto Condensed Italics"/>
                        </a:rPr>
                        <a:t> </a:t>
                      </a:r>
                      <a:r>
                        <a:rPr lang="en-US" sz="3000" dirty="0" err="1">
                          <a:solidFill>
                            <a:srgbClr val="FFFFFF"/>
                          </a:solidFill>
                          <a:latin typeface="Roboto Condensed Italics"/>
                        </a:rPr>
                        <a:t>thế</a:t>
                      </a:r>
                      <a:r>
                        <a:rPr lang="en-US" sz="3000" dirty="0">
                          <a:solidFill>
                            <a:srgbClr val="FFFFFF"/>
                          </a:solidFill>
                          <a:latin typeface="Roboto Condensed Italics"/>
                        </a:rPr>
                        <a:t> </a:t>
                      </a:r>
                      <a:r>
                        <a:rPr lang="en-US" sz="3000" dirty="0" err="1">
                          <a:solidFill>
                            <a:srgbClr val="FFFFFF"/>
                          </a:solidFill>
                          <a:latin typeface="Roboto Condensed Italics"/>
                        </a:rPr>
                        <a:t>và</a:t>
                      </a:r>
                      <a:r>
                        <a:rPr lang="en-US" sz="3000" dirty="0">
                          <a:solidFill>
                            <a:srgbClr val="FFFFFF"/>
                          </a:solidFill>
                          <a:latin typeface="Roboto Condensed Italics"/>
                        </a:rPr>
                        <a:t> </a:t>
                      </a:r>
                      <a:r>
                        <a:rPr lang="en-US" sz="3000" dirty="0" err="1">
                          <a:solidFill>
                            <a:srgbClr val="FFFFFF"/>
                          </a:solidFill>
                          <a:latin typeface="Roboto Condensed Italics"/>
                        </a:rPr>
                        <a:t>cử</a:t>
                      </a:r>
                      <a:r>
                        <a:rPr lang="en-US" sz="3000" dirty="0">
                          <a:solidFill>
                            <a:srgbClr val="FFFFFF"/>
                          </a:solidFill>
                          <a:latin typeface="Roboto Condensed Italics"/>
                        </a:rPr>
                        <a:t> </a:t>
                      </a:r>
                      <a:r>
                        <a:rPr lang="en-US" sz="3000" dirty="0" err="1">
                          <a:solidFill>
                            <a:srgbClr val="FFFFFF"/>
                          </a:solidFill>
                          <a:latin typeface="Roboto Condensed Italics"/>
                        </a:rPr>
                        <a:t>chỉ</a:t>
                      </a:r>
                      <a:r>
                        <a:rPr lang="en-US" sz="3000" dirty="0">
                          <a:solidFill>
                            <a:srgbClr val="FFFFFF"/>
                          </a:solidFill>
                          <a:latin typeface="Roboto Condensed Italics"/>
                        </a:rPr>
                        <a:t> </a:t>
                      </a:r>
                      <a:r>
                        <a:rPr lang="en-US" sz="3000" dirty="0" err="1">
                          <a:solidFill>
                            <a:srgbClr val="FFFFFF"/>
                          </a:solidFill>
                          <a:latin typeface="Roboto Condensed Italics"/>
                        </a:rPr>
                        <a:t>ngộ</a:t>
                      </a:r>
                      <a:r>
                        <a:rPr lang="en-US" sz="3000" dirty="0">
                          <a:solidFill>
                            <a:srgbClr val="FFFFFF"/>
                          </a:solidFill>
                          <a:latin typeface="Roboto Condensed Italics"/>
                        </a:rPr>
                        <a:t> </a:t>
                      </a:r>
                      <a:r>
                        <a:rPr lang="en-US" sz="3000" dirty="0" err="1">
                          <a:solidFill>
                            <a:srgbClr val="FFFFFF"/>
                          </a:solidFill>
                          <a:latin typeface="Roboto Condensed Italics"/>
                        </a:rPr>
                        <a:t>nghĩnh</a:t>
                      </a:r>
                      <a:r>
                        <a:rPr lang="en-US" sz="3000" dirty="0">
                          <a:solidFill>
                            <a:srgbClr val="FFFFFF"/>
                          </a:solidFill>
                          <a:latin typeface="Roboto Condensed Italics"/>
                        </a:rPr>
                        <a:t>, </a:t>
                      </a:r>
                      <a:r>
                        <a:rPr lang="en-US" sz="3000" dirty="0" err="1">
                          <a:solidFill>
                            <a:srgbClr val="FFFFFF"/>
                          </a:solidFill>
                          <a:latin typeface="Roboto Condensed Italics"/>
                        </a:rPr>
                        <a:t>ngây</a:t>
                      </a:r>
                      <a:r>
                        <a:rPr lang="en-US" sz="3000" dirty="0">
                          <a:solidFill>
                            <a:srgbClr val="FFFFFF"/>
                          </a:solidFill>
                          <a:latin typeface="Roboto Condensed Italics"/>
                        </a:rPr>
                        <a:t> </a:t>
                      </a:r>
                      <a:r>
                        <a:rPr lang="en-US" sz="3000" dirty="0" err="1">
                          <a:solidFill>
                            <a:srgbClr val="FFFFFF"/>
                          </a:solidFill>
                          <a:latin typeface="Roboto Condensed Italics"/>
                        </a:rPr>
                        <a:t>thơ</a:t>
                      </a:r>
                      <a:r>
                        <a:rPr lang="en-US" sz="3000" dirty="0">
                          <a:solidFill>
                            <a:srgbClr val="FFFFFF"/>
                          </a:solidFill>
                          <a:latin typeface="Roboto Condensed Italics"/>
                        </a:rPr>
                        <a:t>, </a:t>
                      </a:r>
                      <a:r>
                        <a:rPr lang="en-US" sz="3000" dirty="0" err="1">
                          <a:solidFill>
                            <a:srgbClr val="FFFFFF"/>
                          </a:solidFill>
                          <a:latin typeface="Roboto Condensed Italics"/>
                        </a:rPr>
                        <a:t>đáng</a:t>
                      </a:r>
                      <a:r>
                        <a:rPr lang="en-US" sz="3000" dirty="0">
                          <a:solidFill>
                            <a:srgbClr val="FFFFFF"/>
                          </a:solidFill>
                          <a:latin typeface="Roboto Condensed Italics"/>
                        </a:rPr>
                        <a:t> </a:t>
                      </a:r>
                      <a:r>
                        <a:rPr lang="en-US" sz="3000" dirty="0" err="1">
                          <a:solidFill>
                            <a:srgbClr val="FFFFFF"/>
                          </a:solidFill>
                          <a:latin typeface="Roboto Condensed Italics"/>
                        </a:rPr>
                        <a:t>yêu</a:t>
                      </a:r>
                      <a:r>
                        <a:rPr lang="en-US" sz="3000" dirty="0">
                          <a:solidFill>
                            <a:srgbClr val="FFFFFF"/>
                          </a:solidFill>
                          <a:latin typeface="Roboto Condensed Italics"/>
                        </a:rPr>
                        <a:t> </a:t>
                      </a:r>
                      <a:r>
                        <a:rPr lang="en-US" sz="3000" dirty="0" err="1">
                          <a:solidFill>
                            <a:srgbClr val="FFFFFF"/>
                          </a:solidFill>
                          <a:latin typeface="Roboto Condensed Italics"/>
                        </a:rPr>
                        <a:t>của</a:t>
                      </a:r>
                      <a:r>
                        <a:rPr lang="en-US" sz="3000" dirty="0">
                          <a:solidFill>
                            <a:srgbClr val="FFFFFF"/>
                          </a:solidFill>
                          <a:latin typeface="Roboto Condensed Italics"/>
                        </a:rPr>
                        <a:t> </a:t>
                      </a:r>
                      <a:r>
                        <a:rPr lang="en-US" sz="3000" dirty="0" err="1">
                          <a:solidFill>
                            <a:srgbClr val="FFFFFF"/>
                          </a:solidFill>
                          <a:latin typeface="Roboto Condensed Italics"/>
                        </a:rPr>
                        <a:t>chú</a:t>
                      </a:r>
                      <a:r>
                        <a:rPr lang="en-US" sz="3000" dirty="0">
                          <a:solidFill>
                            <a:srgbClr val="FFFFFF"/>
                          </a:solidFill>
                          <a:latin typeface="Roboto Condensed Italics"/>
                        </a:rPr>
                        <a:t> </a:t>
                      </a:r>
                      <a:r>
                        <a:rPr lang="en-US" sz="3000" dirty="0" err="1">
                          <a:solidFill>
                            <a:srgbClr val="FFFFFF"/>
                          </a:solidFill>
                          <a:latin typeface="Roboto Condensed Italics"/>
                        </a:rPr>
                        <a:t>bé</a:t>
                      </a:r>
                      <a:r>
                        <a:rPr lang="en-US" sz="3000" dirty="0">
                          <a:solidFill>
                            <a:srgbClr val="FFFFFF"/>
                          </a:solidFill>
                          <a:latin typeface="Roboto Condensed Italics"/>
                        </a:rPr>
                        <a:t>.</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6" name="TextBox 16"/>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7" name="TextBox 17"/>
          <p:cNvSpPr txBox="1"/>
          <p:nvPr/>
        </p:nvSpPr>
        <p:spPr>
          <a:xfrm>
            <a:off x="8321125" y="1035094"/>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8" name="TextBox 18"/>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50128D"/>
                </a:solidFill>
                <a:latin typeface="Roboto Condensed Italics"/>
              </a:rPr>
              <a:t>CHẶNG 1:  trên đường tới trường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886723"/>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grpSp>
        <p:nvGrpSpPr>
          <p:cNvPr id="12" name="Group 12"/>
          <p:cNvGrpSpPr/>
          <p:nvPr/>
        </p:nvGrpSpPr>
        <p:grpSpPr>
          <a:xfrm>
            <a:off x="5010167" y="1735959"/>
            <a:ext cx="6996551" cy="692430"/>
            <a:chOff x="0" y="0"/>
            <a:chExt cx="1842713" cy="182368"/>
          </a:xfrm>
        </p:grpSpPr>
        <p:sp>
          <p:nvSpPr>
            <p:cNvPr id="13" name="Freeform 13"/>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aphicFrame>
        <p:nvGraphicFramePr>
          <p:cNvPr id="15" name="Table 15"/>
          <p:cNvGraphicFramePr>
            <a:graphicFrameLocks noGrp="1"/>
          </p:cNvGraphicFramePr>
          <p:nvPr/>
        </p:nvGraphicFramePr>
        <p:xfrm>
          <a:off x="2368387" y="2771683"/>
          <a:ext cx="15059361" cy="4676775"/>
        </p:xfrm>
        <a:graphic>
          <a:graphicData uri="http://schemas.openxmlformats.org/drawingml/2006/table">
            <a:tbl>
              <a:tblPr/>
              <a:tblGrid>
                <a:gridCol w="2431853">
                  <a:extLst>
                    <a:ext uri="{9D8B030D-6E8A-4147-A177-3AD203B41FA5}">
                      <a16:colId xmlns:a16="http://schemas.microsoft.com/office/drawing/2014/main" xmlns="" val="20000"/>
                    </a:ext>
                  </a:extLst>
                </a:gridCol>
                <a:gridCol w="8395567">
                  <a:extLst>
                    <a:ext uri="{9D8B030D-6E8A-4147-A177-3AD203B41FA5}">
                      <a16:colId xmlns:a16="http://schemas.microsoft.com/office/drawing/2014/main" xmlns="" val="20001"/>
                    </a:ext>
                  </a:extLst>
                </a:gridCol>
                <a:gridCol w="4231941">
                  <a:extLst>
                    <a:ext uri="{9D8B030D-6E8A-4147-A177-3AD203B41FA5}">
                      <a16:colId xmlns:a16="http://schemas.microsoft.com/office/drawing/2014/main" xmlns="" val="20002"/>
                    </a:ext>
                  </a:extLst>
                </a:gridCol>
              </a:tblGrid>
              <a:tr h="1027546">
                <a:tc>
                  <a:txBody>
                    <a:bodyPr/>
                    <a:lstStyle/>
                    <a:p>
                      <a:pPr algn="ctr">
                        <a:lnSpc>
                          <a:spcPts val="4200"/>
                        </a:lnSpc>
                        <a:defRPr/>
                      </a:pPr>
                      <a:r>
                        <a:rPr lang="en-US" sz="3000" dirty="0">
                          <a:solidFill>
                            <a:srgbClr val="FFFFFF"/>
                          </a:solidFill>
                          <a:latin typeface="Roboto Condensed Bold"/>
                        </a:rPr>
                        <a:t>Sự </a:t>
                      </a:r>
                      <a:r>
                        <a:rPr lang="en-US" sz="3000" dirty="0" err="1">
                          <a:solidFill>
                            <a:srgbClr val="FFFFFF"/>
                          </a:solidFill>
                          <a:latin typeface="Roboto Condensed Bold"/>
                        </a:rPr>
                        <a:t>thay</a:t>
                      </a:r>
                      <a:r>
                        <a:rPr lang="en-US" sz="3000" dirty="0">
                          <a:solidFill>
                            <a:srgbClr val="FFFFFF"/>
                          </a:solidFill>
                          <a:latin typeface="Roboto Condensed Bold"/>
                        </a:rPr>
                        <a:t> </a:t>
                      </a:r>
                      <a:r>
                        <a:rPr lang="en-US" sz="3000" dirty="0" err="1">
                          <a:solidFill>
                            <a:srgbClr val="FFFFFF"/>
                          </a:solidFill>
                          <a:latin typeface="Roboto Condensed Bold"/>
                        </a:rPr>
                        <a:t>đổi</a:t>
                      </a:r>
                      <a:r>
                        <a:rPr lang="en-US" sz="3000" dirty="0">
                          <a:solidFill>
                            <a:srgbClr val="FFFFFF"/>
                          </a:solidFill>
                          <a:latin typeface="Roboto Condensed Bold"/>
                        </a:rPr>
                        <a:t> </a:t>
                      </a:r>
                      <a:endParaRPr lang="en-US" sz="1100" dirty="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Chi tiết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a:rPr>
                        <a:t>Ý nghĩa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555724">
                <a:tc>
                  <a:txBody>
                    <a:bodyPr/>
                    <a:lstStyle/>
                    <a:p>
                      <a:pPr algn="ctr">
                        <a:lnSpc>
                          <a:spcPts val="4200"/>
                        </a:lnSpc>
                        <a:defRPr/>
                      </a:pPr>
                      <a:r>
                        <a:rPr lang="en-US" sz="3000">
                          <a:solidFill>
                            <a:srgbClr val="FFFFFF"/>
                          </a:solidFill>
                          <a:latin typeface="Roboto Condensed"/>
                        </a:rPr>
                        <a:t>Lời nói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“Mẹ đưa bút thước cho con cầm.”</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Muốn thử sức trong những công việc mới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2093505">
                <a:tc>
                  <a:txBody>
                    <a:bodyPr/>
                    <a:lstStyle/>
                    <a:p>
                      <a:pPr algn="ctr">
                        <a:lnSpc>
                          <a:spcPts val="4200"/>
                        </a:lnSpc>
                        <a:defRPr/>
                      </a:pPr>
                      <a:r>
                        <a:rPr lang="en-US" sz="3000">
                          <a:solidFill>
                            <a:srgbClr val="FFFFFF"/>
                          </a:solidFill>
                          <a:latin typeface="Roboto Condensed"/>
                        </a:rPr>
                        <a:t>Ý nghĩ</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dirty="0" err="1">
                          <a:solidFill>
                            <a:srgbClr val="FFFFFF"/>
                          </a:solidFill>
                          <a:latin typeface="Roboto Condensed"/>
                        </a:rPr>
                        <a:t>Vừa</a:t>
                      </a:r>
                      <a:r>
                        <a:rPr lang="en-US" sz="3000" dirty="0">
                          <a:solidFill>
                            <a:srgbClr val="FFFFFF"/>
                          </a:solidFill>
                          <a:latin typeface="Roboto Condensed"/>
                        </a:rPr>
                        <a:t> non </a:t>
                      </a:r>
                      <a:r>
                        <a:rPr lang="en-US" sz="3000" dirty="0" err="1">
                          <a:solidFill>
                            <a:srgbClr val="FFFFFF"/>
                          </a:solidFill>
                          <a:latin typeface="Roboto Condensed"/>
                        </a:rPr>
                        <a:t>nớt</a:t>
                      </a:r>
                      <a:r>
                        <a:rPr lang="en-US" sz="3000" dirty="0">
                          <a:solidFill>
                            <a:srgbClr val="FFFFFF"/>
                          </a:solidFill>
                          <a:latin typeface="Roboto Condensed"/>
                        </a:rPr>
                        <a:t> </a:t>
                      </a:r>
                      <a:r>
                        <a:rPr lang="en-US" sz="3000" dirty="0" err="1">
                          <a:solidFill>
                            <a:srgbClr val="FFFFFF"/>
                          </a:solidFill>
                          <a:latin typeface="Roboto Condensed"/>
                        </a:rPr>
                        <a:t>vừa</a:t>
                      </a:r>
                      <a:r>
                        <a:rPr lang="en-US" sz="3000" dirty="0">
                          <a:solidFill>
                            <a:srgbClr val="FFFFFF"/>
                          </a:solidFill>
                          <a:latin typeface="Roboto Condensed"/>
                        </a:rPr>
                        <a:t> </a:t>
                      </a:r>
                      <a:r>
                        <a:rPr lang="en-US" sz="3000" dirty="0" err="1">
                          <a:solidFill>
                            <a:srgbClr val="FFFFFF"/>
                          </a:solidFill>
                          <a:latin typeface="Roboto Condensed"/>
                        </a:rPr>
                        <a:t>ngây</a:t>
                      </a:r>
                      <a:r>
                        <a:rPr lang="en-US" sz="3000" dirty="0">
                          <a:solidFill>
                            <a:srgbClr val="FFFFFF"/>
                          </a:solidFill>
                          <a:latin typeface="Roboto Condensed"/>
                        </a:rPr>
                        <a:t> </a:t>
                      </a:r>
                      <a:r>
                        <a:rPr lang="en-US" sz="3000" dirty="0" err="1">
                          <a:solidFill>
                            <a:srgbClr val="FFFFFF"/>
                          </a:solidFill>
                          <a:latin typeface="Roboto Condensed"/>
                        </a:rPr>
                        <a:t>thơ</a:t>
                      </a:r>
                      <a:r>
                        <a:rPr lang="en-US" sz="3000" dirty="0">
                          <a:solidFill>
                            <a:srgbClr val="FFFFFF"/>
                          </a:solidFill>
                          <a:latin typeface="Roboto Condensed"/>
                        </a:rPr>
                        <a:t>: </a:t>
                      </a:r>
                      <a:r>
                        <a:rPr lang="en-US" sz="3000" dirty="0">
                          <a:solidFill>
                            <a:srgbClr val="FFFFFF"/>
                          </a:solidFill>
                          <a:latin typeface="Roboto Condensed Italics"/>
                        </a:rPr>
                        <a:t>“</a:t>
                      </a:r>
                      <a:r>
                        <a:rPr lang="en-US" sz="3000" dirty="0" err="1">
                          <a:solidFill>
                            <a:srgbClr val="FFFFFF"/>
                          </a:solidFill>
                          <a:latin typeface="Roboto Condensed Italics"/>
                        </a:rPr>
                        <a:t>chắc</a:t>
                      </a:r>
                      <a:r>
                        <a:rPr lang="en-US" sz="3000" dirty="0">
                          <a:solidFill>
                            <a:srgbClr val="FFFFFF"/>
                          </a:solidFill>
                          <a:latin typeface="Roboto Condensed Italics"/>
                        </a:rPr>
                        <a:t> </a:t>
                      </a:r>
                      <a:r>
                        <a:rPr lang="en-US" sz="3000" dirty="0" err="1">
                          <a:solidFill>
                            <a:srgbClr val="FFFFFF"/>
                          </a:solidFill>
                          <a:latin typeface="Roboto Condensed Italics"/>
                        </a:rPr>
                        <a:t>chỉ</a:t>
                      </a:r>
                      <a:r>
                        <a:rPr lang="en-US" sz="3000" dirty="0">
                          <a:solidFill>
                            <a:srgbClr val="FFFFFF"/>
                          </a:solidFill>
                          <a:latin typeface="Roboto Condensed Italics"/>
                        </a:rPr>
                        <a:t> </a:t>
                      </a:r>
                      <a:r>
                        <a:rPr lang="en-US" sz="3000" dirty="0" err="1">
                          <a:solidFill>
                            <a:srgbClr val="FFFFFF"/>
                          </a:solidFill>
                          <a:latin typeface="Roboto Condensed Italics"/>
                        </a:rPr>
                        <a:t>người</a:t>
                      </a:r>
                      <a:r>
                        <a:rPr lang="en-US" sz="3000" dirty="0">
                          <a:solidFill>
                            <a:srgbClr val="FFFFFF"/>
                          </a:solidFill>
                          <a:latin typeface="Roboto Condensed Italics"/>
                        </a:rPr>
                        <a:t> </a:t>
                      </a:r>
                      <a:r>
                        <a:rPr lang="en-US" sz="3000" dirty="0" err="1">
                          <a:solidFill>
                            <a:srgbClr val="FFFFFF"/>
                          </a:solidFill>
                          <a:latin typeface="Roboto Condensed Italics"/>
                        </a:rPr>
                        <a:t>thạo</a:t>
                      </a:r>
                      <a:r>
                        <a:rPr lang="en-US" sz="3000" dirty="0">
                          <a:solidFill>
                            <a:srgbClr val="FFFFFF"/>
                          </a:solidFill>
                          <a:latin typeface="Roboto Condensed Italics"/>
                        </a:rPr>
                        <a:t> </a:t>
                      </a:r>
                      <a:r>
                        <a:rPr lang="en-US" sz="3000" dirty="0" err="1">
                          <a:solidFill>
                            <a:srgbClr val="FFFFFF"/>
                          </a:solidFill>
                          <a:latin typeface="Roboto Condensed Italics"/>
                        </a:rPr>
                        <a:t>mới</a:t>
                      </a:r>
                      <a:r>
                        <a:rPr lang="en-US" sz="3000" dirty="0">
                          <a:solidFill>
                            <a:srgbClr val="FFFFFF"/>
                          </a:solidFill>
                          <a:latin typeface="Roboto Condensed Italics"/>
                        </a:rPr>
                        <a:t> </a:t>
                      </a:r>
                      <a:r>
                        <a:rPr lang="en-US" sz="3000" dirty="0" err="1">
                          <a:solidFill>
                            <a:srgbClr val="FFFFFF"/>
                          </a:solidFill>
                          <a:latin typeface="Roboto Condensed Italics"/>
                        </a:rPr>
                        <a:t>cầm</a:t>
                      </a:r>
                      <a:r>
                        <a:rPr lang="en-US" sz="3000" dirty="0">
                          <a:solidFill>
                            <a:srgbClr val="FFFFFF"/>
                          </a:solidFill>
                          <a:latin typeface="Roboto Condensed Italics"/>
                        </a:rPr>
                        <a:t> </a:t>
                      </a:r>
                      <a:r>
                        <a:rPr lang="en-US" sz="3000" dirty="0" err="1">
                          <a:solidFill>
                            <a:srgbClr val="FFFFFF"/>
                          </a:solidFill>
                          <a:latin typeface="Roboto Condensed Italics"/>
                        </a:rPr>
                        <a:t>nổi</a:t>
                      </a:r>
                      <a:r>
                        <a:rPr lang="en-US" sz="3000" dirty="0">
                          <a:solidFill>
                            <a:srgbClr val="FFFFFF"/>
                          </a:solidFill>
                          <a:latin typeface="Roboto Condensed Italics"/>
                        </a:rPr>
                        <a:t> </a:t>
                      </a:r>
                      <a:r>
                        <a:rPr lang="en-US" sz="3000" dirty="0" err="1">
                          <a:solidFill>
                            <a:srgbClr val="FFFFFF"/>
                          </a:solidFill>
                          <a:latin typeface="Roboto Condensed Italics"/>
                        </a:rPr>
                        <a:t>bút</a:t>
                      </a:r>
                      <a:r>
                        <a:rPr lang="en-US" sz="3000" dirty="0">
                          <a:solidFill>
                            <a:srgbClr val="FFFFFF"/>
                          </a:solidFill>
                          <a:latin typeface="Roboto Condensed Italics"/>
                        </a:rPr>
                        <a:t> </a:t>
                      </a:r>
                      <a:r>
                        <a:rPr lang="en-US" sz="3000" dirty="0" err="1">
                          <a:solidFill>
                            <a:srgbClr val="FFFFFF"/>
                          </a:solidFill>
                          <a:latin typeface="Roboto Condensed Italics"/>
                        </a:rPr>
                        <a:t>thước</a:t>
                      </a:r>
                      <a:r>
                        <a:rPr lang="en-US" sz="3000" dirty="0">
                          <a:solidFill>
                            <a:srgbClr val="FFFFFF"/>
                          </a:solidFill>
                          <a:latin typeface="Roboto Condensed Italics"/>
                        </a:rPr>
                        <a:t>.”</a:t>
                      </a:r>
                      <a:endParaRPr lang="en-US" sz="1100" dirty="0"/>
                    </a:p>
                    <a:p>
                      <a:pPr algn="ctr">
                        <a:lnSpc>
                          <a:spcPts val="4200"/>
                        </a:lnSpc>
                      </a:pPr>
                      <a:r>
                        <a:rPr lang="en-US" sz="3000" dirty="0">
                          <a:solidFill>
                            <a:srgbClr val="FFFFFF"/>
                          </a:solidFill>
                          <a:latin typeface="Roboto Condensed Italics"/>
                        </a:rPr>
                        <a:t>“…</a:t>
                      </a:r>
                      <a:r>
                        <a:rPr lang="en-US" sz="3000" dirty="0" err="1">
                          <a:solidFill>
                            <a:srgbClr val="FFFFFF"/>
                          </a:solidFill>
                          <a:latin typeface="Roboto Condensed Italics"/>
                        </a:rPr>
                        <a:t>hôm</a:t>
                      </a:r>
                      <a:r>
                        <a:rPr lang="en-US" sz="3000" dirty="0">
                          <a:solidFill>
                            <a:srgbClr val="FFFFFF"/>
                          </a:solidFill>
                          <a:latin typeface="Roboto Condensed Italics"/>
                        </a:rPr>
                        <a:t> nay </a:t>
                      </a:r>
                      <a:r>
                        <a:rPr lang="en-US" sz="3000" dirty="0" err="1">
                          <a:solidFill>
                            <a:srgbClr val="FFFFFF"/>
                          </a:solidFill>
                          <a:latin typeface="Roboto Condensed Italics"/>
                        </a:rPr>
                        <a:t>tôi</a:t>
                      </a:r>
                      <a:r>
                        <a:rPr lang="en-US" sz="3000" dirty="0">
                          <a:solidFill>
                            <a:srgbClr val="FFFFFF"/>
                          </a:solidFill>
                          <a:latin typeface="Roboto Condensed Italics"/>
                        </a:rPr>
                        <a:t> </a:t>
                      </a:r>
                      <a:r>
                        <a:rPr lang="en-US" sz="3000" dirty="0" err="1">
                          <a:solidFill>
                            <a:srgbClr val="FFFFFF"/>
                          </a:solidFill>
                          <a:latin typeface="Roboto Condensed Italics"/>
                        </a:rPr>
                        <a:t>đi</a:t>
                      </a:r>
                      <a:r>
                        <a:rPr lang="en-US" sz="3000" dirty="0">
                          <a:solidFill>
                            <a:srgbClr val="FFFFFF"/>
                          </a:solidFill>
                          <a:latin typeface="Roboto Condensed Italics"/>
                        </a:rPr>
                        <a:t> </a:t>
                      </a:r>
                      <a:r>
                        <a:rPr lang="en-US" sz="3000" dirty="0" err="1">
                          <a:solidFill>
                            <a:srgbClr val="FFFFFF"/>
                          </a:solidFill>
                          <a:latin typeface="Roboto Condensed Italics"/>
                        </a:rPr>
                        <a:t>học</a:t>
                      </a:r>
                      <a:r>
                        <a:rPr lang="en-US" sz="3000" dirty="0">
                          <a:solidFill>
                            <a:srgbClr val="FFFFFF"/>
                          </a:solidFill>
                          <a:latin typeface="Roboto Condensed Italics"/>
                        </a:rPr>
                        <a:t>.” </a:t>
                      </a:r>
                      <a:r>
                        <a:rPr lang="en-US" sz="3000" dirty="0" err="1">
                          <a:solidFill>
                            <a:srgbClr val="FFFFFF"/>
                          </a:solidFill>
                          <a:latin typeface="Roboto Condensed Italics"/>
                        </a:rPr>
                        <a:t>câu</a:t>
                      </a:r>
                      <a:r>
                        <a:rPr lang="en-US" sz="3000" dirty="0">
                          <a:solidFill>
                            <a:srgbClr val="FFFFFF"/>
                          </a:solidFill>
                          <a:latin typeface="Roboto Condensed Italics"/>
                        </a:rPr>
                        <a:t> </a:t>
                      </a:r>
                      <a:r>
                        <a:rPr lang="en-US" sz="3000" dirty="0" err="1">
                          <a:solidFill>
                            <a:srgbClr val="FFFFFF"/>
                          </a:solidFill>
                          <a:latin typeface="Roboto Condensed Italics"/>
                        </a:rPr>
                        <a:t>nói</a:t>
                      </a:r>
                      <a:r>
                        <a:rPr lang="en-US" sz="3000" dirty="0">
                          <a:solidFill>
                            <a:srgbClr val="FFFFFF"/>
                          </a:solidFill>
                          <a:latin typeface="Roboto Condensed Italics"/>
                        </a:rPr>
                        <a:t> </a:t>
                      </a:r>
                      <a:r>
                        <a:rPr lang="en-US" sz="3000" dirty="0" err="1">
                          <a:solidFill>
                            <a:srgbClr val="FFFFFF"/>
                          </a:solidFill>
                          <a:latin typeface="Roboto Condensed Italics"/>
                        </a:rPr>
                        <a:t>vang</a:t>
                      </a:r>
                      <a:r>
                        <a:rPr lang="en-US" sz="3000" dirty="0">
                          <a:solidFill>
                            <a:srgbClr val="FFFFFF"/>
                          </a:solidFill>
                          <a:latin typeface="Roboto Condensed Italics"/>
                        </a:rPr>
                        <a:t> </a:t>
                      </a:r>
                      <a:r>
                        <a:rPr lang="en-US" sz="3000" dirty="0" err="1">
                          <a:solidFill>
                            <a:srgbClr val="FFFFFF"/>
                          </a:solidFill>
                          <a:latin typeface="Roboto Condensed Italics"/>
                        </a:rPr>
                        <a:t>lên</a:t>
                      </a:r>
                      <a:r>
                        <a:rPr lang="en-US" sz="3000" dirty="0">
                          <a:solidFill>
                            <a:srgbClr val="FFFFFF"/>
                          </a:solidFill>
                          <a:latin typeface="Roboto Condensed Italics"/>
                        </a:rPr>
                        <a:t> </a:t>
                      </a:r>
                      <a:r>
                        <a:rPr lang="en-US" sz="3000" dirty="0" err="1">
                          <a:solidFill>
                            <a:srgbClr val="FFFFFF"/>
                          </a:solidFill>
                          <a:latin typeface="Roboto Condensed Italics"/>
                        </a:rPr>
                        <a:t>đầy</a:t>
                      </a:r>
                      <a:r>
                        <a:rPr lang="en-US" sz="3000" dirty="0">
                          <a:solidFill>
                            <a:srgbClr val="FFFFFF"/>
                          </a:solidFill>
                          <a:latin typeface="Roboto Condensed Italics"/>
                        </a:rPr>
                        <a:t> </a:t>
                      </a:r>
                      <a:r>
                        <a:rPr lang="en-US" sz="3000" dirty="0" err="1">
                          <a:solidFill>
                            <a:srgbClr val="FFFFFF"/>
                          </a:solidFill>
                          <a:latin typeface="Roboto Condensed Italics"/>
                        </a:rPr>
                        <a:t>kiêu</a:t>
                      </a:r>
                      <a:r>
                        <a:rPr lang="en-US" sz="3000" dirty="0">
                          <a:solidFill>
                            <a:srgbClr val="FFFFFF"/>
                          </a:solidFill>
                          <a:latin typeface="Roboto Condensed Italics"/>
                        </a:rPr>
                        <a:t> </a:t>
                      </a:r>
                      <a:r>
                        <a:rPr lang="en-US" sz="3000" dirty="0" err="1">
                          <a:solidFill>
                            <a:srgbClr val="FFFFFF"/>
                          </a:solidFill>
                          <a:latin typeface="Roboto Condensed Italics"/>
                        </a:rPr>
                        <a:t>hãnh</a:t>
                      </a:r>
                      <a:endParaRPr lang="en-US" sz="3000" dirty="0">
                        <a:solidFill>
                          <a:srgbClr val="FFFFFF"/>
                        </a:solidFill>
                        <a:latin typeface="Roboto Condensed Italics"/>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Ngộ nghĩnh, hồn nhiên, thơ ngây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6" name="TextBox 16"/>
          <p:cNvSpPr txBox="1"/>
          <p:nvPr/>
        </p:nvSpPr>
        <p:spPr>
          <a:xfrm>
            <a:off x="5195659" y="942975"/>
            <a:ext cx="8321374" cy="721946"/>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c. Nhân vật Tôi</a:t>
            </a:r>
          </a:p>
        </p:txBody>
      </p:sp>
      <p:sp>
        <p:nvSpPr>
          <p:cNvPr id="17" name="TextBox 17"/>
          <p:cNvSpPr txBox="1"/>
          <p:nvPr/>
        </p:nvSpPr>
        <p:spPr>
          <a:xfrm>
            <a:off x="8508442" y="940787"/>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8" name="TextBox 18"/>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1:  trên đường tới trường</a:t>
            </a:r>
          </a:p>
        </p:txBody>
      </p:sp>
      <p:grpSp>
        <p:nvGrpSpPr>
          <p:cNvPr id="19" name="Group 19"/>
          <p:cNvGrpSpPr/>
          <p:nvPr/>
        </p:nvGrpSpPr>
        <p:grpSpPr>
          <a:xfrm>
            <a:off x="3462571" y="7791358"/>
            <a:ext cx="12928033" cy="1292687"/>
            <a:chOff x="0" y="0"/>
            <a:chExt cx="3404914" cy="340461"/>
          </a:xfrm>
        </p:grpSpPr>
        <p:sp>
          <p:nvSpPr>
            <p:cNvPr id="20" name="Freeform 20"/>
            <p:cNvSpPr/>
            <p:nvPr/>
          </p:nvSpPr>
          <p:spPr>
            <a:xfrm>
              <a:off x="0" y="0"/>
              <a:ext cx="3404914" cy="340461"/>
            </a:xfrm>
            <a:custGeom>
              <a:avLst/>
              <a:gdLst/>
              <a:ahLst/>
              <a:cxnLst/>
              <a:rect l="l" t="t" r="r" b="b"/>
              <a:pathLst>
                <a:path w="3404914" h="340461">
                  <a:moveTo>
                    <a:pt x="30541" y="0"/>
                  </a:moveTo>
                  <a:lnTo>
                    <a:pt x="3374373" y="0"/>
                  </a:lnTo>
                  <a:cubicBezTo>
                    <a:pt x="3391240" y="0"/>
                    <a:pt x="3404914" y="13674"/>
                    <a:pt x="3404914" y="30541"/>
                  </a:cubicBezTo>
                  <a:lnTo>
                    <a:pt x="3404914" y="309920"/>
                  </a:lnTo>
                  <a:cubicBezTo>
                    <a:pt x="3404914" y="326787"/>
                    <a:pt x="3391240" y="340461"/>
                    <a:pt x="3374373" y="340461"/>
                  </a:cubicBezTo>
                  <a:lnTo>
                    <a:pt x="30541" y="340461"/>
                  </a:lnTo>
                  <a:cubicBezTo>
                    <a:pt x="13674" y="340461"/>
                    <a:pt x="0" y="326787"/>
                    <a:pt x="0" y="309920"/>
                  </a:cubicBezTo>
                  <a:lnTo>
                    <a:pt x="0" y="30541"/>
                  </a:lnTo>
                  <a:cubicBezTo>
                    <a:pt x="0" y="13674"/>
                    <a:pt x="13674" y="0"/>
                    <a:pt x="30541" y="0"/>
                  </a:cubicBezTo>
                  <a:close/>
                </a:path>
              </a:pathLst>
            </a:custGeom>
            <a:solidFill>
              <a:srgbClr val="82D5E8"/>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775139" y="7798322"/>
            <a:ext cx="12379874" cy="1189890"/>
          </a:xfrm>
          <a:prstGeom prst="rect">
            <a:avLst/>
          </a:prstGeom>
        </p:spPr>
        <p:txBody>
          <a:bodyPr lIns="0" tIns="0" rIns="0" bIns="0" rtlCol="0" anchor="t">
            <a:spAutoFit/>
          </a:bodyPr>
          <a:lstStyle/>
          <a:p>
            <a:pPr algn="just">
              <a:lnSpc>
                <a:spcPts val="4760"/>
              </a:lnSpc>
            </a:pPr>
            <a:r>
              <a:rPr lang="en-US" sz="3400">
                <a:solidFill>
                  <a:srgbClr val="000000"/>
                </a:solidFill>
                <a:latin typeface="Roboto Condensed Bold Italics"/>
                <a:sym typeface="Wingdings" panose="05000000000000000000" pitchFamily="2" charset="2"/>
              </a:rPr>
              <a:t> </a:t>
            </a:r>
            <a:r>
              <a:rPr lang="en-US" sz="3400">
                <a:solidFill>
                  <a:srgbClr val="000000"/>
                </a:solidFill>
                <a:latin typeface="Roboto Condensed Bold Italics"/>
              </a:rPr>
              <a:t>Đoạn văn miêu tả tâm trạng hồi hộp, xốn xang của một cậu bé lần đầu tiên được cắp sách tới trường.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83B8A"/>
                  </a:solidFill>
                  <a:latin typeface="Roboto Condensed Bold"/>
                </a:rPr>
                <a:t>truyện khoa học viễn tưởng</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dirty="0">
                <a:solidFill>
                  <a:srgbClr val="50128D"/>
                </a:solidFill>
                <a:latin typeface="Roboto Condensed"/>
              </a:rPr>
              <a:t> _______________</a:t>
            </a:r>
            <a:r>
              <a:rPr lang="en-US" sz="3999" dirty="0" err="1">
                <a:solidFill>
                  <a:srgbClr val="50128D"/>
                </a:solidFill>
                <a:latin typeface="Roboto Condensed"/>
              </a:rPr>
              <a:t>là</a:t>
            </a:r>
            <a:r>
              <a:rPr lang="en-US" sz="3999" dirty="0">
                <a:solidFill>
                  <a:srgbClr val="50128D"/>
                </a:solidFill>
                <a:latin typeface="Roboto Condensed"/>
              </a:rPr>
              <a:t> </a:t>
            </a:r>
            <a:r>
              <a:rPr lang="en-US" sz="3999" dirty="0" err="1">
                <a:solidFill>
                  <a:srgbClr val="50128D"/>
                </a:solidFill>
                <a:latin typeface="Roboto Condensed"/>
              </a:rPr>
              <a:t>những</a:t>
            </a:r>
            <a:r>
              <a:rPr lang="en-US" sz="3999" dirty="0">
                <a:solidFill>
                  <a:srgbClr val="50128D"/>
                </a:solidFill>
                <a:latin typeface="Roboto Condensed"/>
              </a:rPr>
              <a:t> </a:t>
            </a:r>
            <a:r>
              <a:rPr lang="en-US" sz="3999" dirty="0" err="1">
                <a:solidFill>
                  <a:srgbClr val="50128D"/>
                </a:solidFill>
                <a:latin typeface="Roboto Condensed"/>
              </a:rPr>
              <a:t>câu</a:t>
            </a:r>
            <a:r>
              <a:rPr lang="en-US" sz="3999" dirty="0">
                <a:solidFill>
                  <a:srgbClr val="50128D"/>
                </a:solidFill>
                <a:latin typeface="Roboto Condensed"/>
              </a:rPr>
              <a:t> </a:t>
            </a:r>
            <a:r>
              <a:rPr lang="en-US" sz="3999" dirty="0" err="1">
                <a:solidFill>
                  <a:srgbClr val="50128D"/>
                </a:solidFill>
                <a:latin typeface="Roboto Condensed"/>
              </a:rPr>
              <a:t>chuyện</a:t>
            </a:r>
            <a:r>
              <a:rPr lang="en-US" sz="3999" dirty="0">
                <a:solidFill>
                  <a:srgbClr val="50128D"/>
                </a:solidFill>
                <a:latin typeface="Roboto Condensed"/>
              </a:rPr>
              <a:t> do </a:t>
            </a:r>
            <a:r>
              <a:rPr lang="en-US" sz="3999" dirty="0" err="1">
                <a:solidFill>
                  <a:srgbClr val="50128D"/>
                </a:solidFill>
                <a:latin typeface="Roboto Condensed"/>
              </a:rPr>
              <a:t>tác</a:t>
            </a:r>
            <a:r>
              <a:rPr lang="en-US" sz="3999" dirty="0">
                <a:solidFill>
                  <a:srgbClr val="50128D"/>
                </a:solidFill>
                <a:latin typeface="Roboto Condensed"/>
              </a:rPr>
              <a:t> </a:t>
            </a:r>
            <a:r>
              <a:rPr lang="en-US" sz="3999" dirty="0" err="1">
                <a:solidFill>
                  <a:srgbClr val="50128D"/>
                </a:solidFill>
                <a:latin typeface="Roboto Condensed"/>
              </a:rPr>
              <a:t>giả</a:t>
            </a:r>
            <a:r>
              <a:rPr lang="en-US" sz="3999" dirty="0">
                <a:solidFill>
                  <a:srgbClr val="50128D"/>
                </a:solidFill>
                <a:latin typeface="Roboto Condensed"/>
              </a:rPr>
              <a:t> </a:t>
            </a:r>
            <a:r>
              <a:rPr lang="en-US" sz="3999" dirty="0" err="1">
                <a:solidFill>
                  <a:srgbClr val="50128D"/>
                </a:solidFill>
                <a:latin typeface="Roboto Condensed"/>
              </a:rPr>
              <a:t>t</a:t>
            </a:r>
            <a:r>
              <a:rPr lang="en-US" sz="3999" dirty="0" err="1">
                <a:solidFill>
                  <a:srgbClr val="50128D"/>
                </a:solidFill>
                <a:latin typeface="Roboto Condensed Bold"/>
              </a:rPr>
              <a:t>ưởng</a:t>
            </a:r>
            <a:r>
              <a:rPr lang="en-US" sz="3999" dirty="0">
                <a:solidFill>
                  <a:srgbClr val="50128D"/>
                </a:solidFill>
                <a:latin typeface="Roboto Condensed Bold"/>
              </a:rPr>
              <a:t> </a:t>
            </a:r>
            <a:r>
              <a:rPr lang="en-US" sz="3999" dirty="0" err="1">
                <a:solidFill>
                  <a:srgbClr val="50128D"/>
                </a:solidFill>
                <a:latin typeface="Roboto Condensed Bold"/>
              </a:rPr>
              <a:t>tượng</a:t>
            </a:r>
            <a:r>
              <a:rPr lang="en-US" sz="3999" dirty="0">
                <a:solidFill>
                  <a:srgbClr val="50128D"/>
                </a:solidFill>
                <a:latin typeface="Roboto Condensed Bold"/>
              </a:rPr>
              <a:t> </a:t>
            </a:r>
            <a:r>
              <a:rPr lang="en-US" sz="3999" dirty="0" err="1">
                <a:solidFill>
                  <a:srgbClr val="50128D"/>
                </a:solidFill>
                <a:latin typeface="Roboto Condensed"/>
              </a:rPr>
              <a:t>nhưng</a:t>
            </a:r>
            <a:r>
              <a:rPr lang="en-US" sz="3999" dirty="0">
                <a:solidFill>
                  <a:srgbClr val="50128D"/>
                </a:solidFill>
                <a:latin typeface="Roboto Condensed"/>
              </a:rPr>
              <a:t> </a:t>
            </a:r>
            <a:r>
              <a:rPr lang="en-US" sz="3999" dirty="0" err="1">
                <a:solidFill>
                  <a:srgbClr val="50128D"/>
                </a:solidFill>
                <a:latin typeface="Roboto Condensed"/>
              </a:rPr>
              <a:t>luôn</a:t>
            </a:r>
            <a:r>
              <a:rPr lang="en-US" sz="3999" dirty="0">
                <a:solidFill>
                  <a:srgbClr val="50128D"/>
                </a:solidFill>
                <a:latin typeface="Roboto Condensed"/>
              </a:rPr>
              <a:t> </a:t>
            </a:r>
            <a:r>
              <a:rPr lang="en-US" sz="3999" dirty="0" err="1">
                <a:solidFill>
                  <a:srgbClr val="50128D"/>
                </a:solidFill>
                <a:latin typeface="Roboto Condensed"/>
              </a:rPr>
              <a:t>dựa</a:t>
            </a:r>
            <a:r>
              <a:rPr lang="en-US" sz="3999" dirty="0">
                <a:solidFill>
                  <a:srgbClr val="50128D"/>
                </a:solidFill>
                <a:latin typeface="Roboto Condensed"/>
              </a:rPr>
              <a:t> </a:t>
            </a:r>
            <a:r>
              <a:rPr lang="en-US" sz="3999" dirty="0" err="1">
                <a:solidFill>
                  <a:srgbClr val="50128D"/>
                </a:solidFill>
                <a:latin typeface="Roboto Condensed"/>
              </a:rPr>
              <a:t>trên</a:t>
            </a:r>
            <a:r>
              <a:rPr lang="en-US" sz="3999" dirty="0">
                <a:solidFill>
                  <a:srgbClr val="50128D"/>
                </a:solidFill>
                <a:latin typeface="Roboto Condensed"/>
              </a:rPr>
              <a:t> </a:t>
            </a:r>
            <a:r>
              <a:rPr lang="en-US" sz="3999" dirty="0" err="1">
                <a:solidFill>
                  <a:srgbClr val="50128D"/>
                </a:solidFill>
                <a:latin typeface="Roboto Condensed Bold"/>
              </a:rPr>
              <a:t>thành</a:t>
            </a:r>
            <a:r>
              <a:rPr lang="en-US" sz="3999" dirty="0">
                <a:solidFill>
                  <a:srgbClr val="50128D"/>
                </a:solidFill>
                <a:latin typeface="Roboto Condensed Bold"/>
              </a:rPr>
              <a:t> </a:t>
            </a:r>
            <a:r>
              <a:rPr lang="en-US" sz="3999" dirty="0" err="1">
                <a:solidFill>
                  <a:srgbClr val="50128D"/>
                </a:solidFill>
                <a:latin typeface="Roboto Condensed Bold"/>
              </a:rPr>
              <a:t>tựu</a:t>
            </a:r>
            <a:r>
              <a:rPr lang="en-US" sz="3999" dirty="0">
                <a:solidFill>
                  <a:srgbClr val="50128D"/>
                </a:solidFill>
                <a:latin typeface="Roboto Condensed Bold"/>
              </a:rPr>
              <a:t> </a:t>
            </a:r>
            <a:r>
              <a:rPr lang="en-US" sz="3999" dirty="0" err="1">
                <a:solidFill>
                  <a:srgbClr val="50128D"/>
                </a:solidFill>
                <a:latin typeface="Roboto Condensed Bold"/>
              </a:rPr>
              <a:t>của</a:t>
            </a:r>
            <a:r>
              <a:rPr lang="en-US" sz="3999" dirty="0">
                <a:solidFill>
                  <a:srgbClr val="50128D"/>
                </a:solidFill>
                <a:latin typeface="Roboto Condensed Bold"/>
              </a:rPr>
              <a:t> </a:t>
            </a:r>
            <a:r>
              <a:rPr lang="en-US" sz="3999" dirty="0" err="1">
                <a:solidFill>
                  <a:srgbClr val="50128D"/>
                </a:solidFill>
                <a:latin typeface="Roboto Condensed Bold"/>
              </a:rPr>
              <a:t>khoa</a:t>
            </a:r>
            <a:r>
              <a:rPr lang="en-US" sz="3999" dirty="0">
                <a:solidFill>
                  <a:srgbClr val="50128D"/>
                </a:solidFill>
                <a:latin typeface="Roboto Condensed Bold"/>
              </a:rPr>
              <a:t> </a:t>
            </a:r>
            <a:r>
              <a:rPr lang="en-US" sz="3999" dirty="0" err="1">
                <a:solidFill>
                  <a:srgbClr val="50128D"/>
                </a:solidFill>
                <a:latin typeface="Roboto Condensed Bold"/>
              </a:rPr>
              <a:t>học</a:t>
            </a:r>
            <a:r>
              <a:rPr lang="en-US" sz="3999" dirty="0">
                <a:solidFill>
                  <a:srgbClr val="50128D"/>
                </a:solidFill>
                <a:latin typeface="Roboto Condensed Bold"/>
              </a:rPr>
              <a:t> </a:t>
            </a:r>
            <a:r>
              <a:rPr lang="en-US" sz="3999" dirty="0" err="1">
                <a:solidFill>
                  <a:srgbClr val="50128D"/>
                </a:solidFill>
                <a:latin typeface="Roboto Condensed Bold"/>
              </a:rPr>
              <a:t>và</a:t>
            </a:r>
            <a:r>
              <a:rPr lang="en-US" sz="3999" dirty="0">
                <a:solidFill>
                  <a:srgbClr val="50128D"/>
                </a:solidFill>
                <a:latin typeface="Roboto Condensed Bold"/>
              </a:rPr>
              <a:t> </a:t>
            </a:r>
            <a:r>
              <a:rPr lang="en-US" sz="3999" dirty="0" err="1">
                <a:solidFill>
                  <a:srgbClr val="50128D"/>
                </a:solidFill>
                <a:latin typeface="Roboto Condensed Bold"/>
              </a:rPr>
              <a:t>công</a:t>
            </a:r>
            <a:r>
              <a:rPr lang="en-US" sz="3999" dirty="0">
                <a:solidFill>
                  <a:srgbClr val="50128D"/>
                </a:solidFill>
                <a:latin typeface="Roboto Condensed Bold"/>
              </a:rPr>
              <a:t> </a:t>
            </a:r>
            <a:r>
              <a:rPr lang="en-US" sz="3999" dirty="0" err="1">
                <a:solidFill>
                  <a:srgbClr val="50128D"/>
                </a:solidFill>
                <a:latin typeface="Roboto Condensed Bold"/>
              </a:rPr>
              <a:t>nghệ</a:t>
            </a:r>
            <a:r>
              <a:rPr lang="en-US" sz="3999" dirty="0">
                <a:solidFill>
                  <a:srgbClr val="50128D"/>
                </a:solidFill>
                <a:latin typeface="Roboto Condensed Bold"/>
              </a:rPr>
              <a:t>.</a:t>
            </a:r>
          </a:p>
          <a:p>
            <a:pPr algn="just">
              <a:lnSpc>
                <a:spcPts val="6399"/>
              </a:lnSpc>
            </a:pPr>
            <a:r>
              <a:rPr lang="en-US" sz="3999" dirty="0">
                <a:solidFill>
                  <a:srgbClr val="50128D"/>
                </a:solidFill>
                <a:latin typeface="Roboto Condensed"/>
              </a:rPr>
              <a:t>_______________ </a:t>
            </a:r>
            <a:r>
              <a:rPr lang="en-US" sz="3999" dirty="0" err="1">
                <a:solidFill>
                  <a:srgbClr val="50128D"/>
                </a:solidFill>
                <a:latin typeface="Roboto Condensed"/>
              </a:rPr>
              <a:t>hấp</a:t>
            </a:r>
            <a:r>
              <a:rPr lang="en-US" sz="3999" dirty="0">
                <a:solidFill>
                  <a:srgbClr val="50128D"/>
                </a:solidFill>
                <a:latin typeface="Roboto Condensed"/>
              </a:rPr>
              <a:t> </a:t>
            </a:r>
            <a:r>
              <a:rPr lang="en-US" sz="3999" dirty="0" err="1">
                <a:solidFill>
                  <a:srgbClr val="50128D"/>
                </a:solidFill>
                <a:latin typeface="Roboto Condensed"/>
              </a:rPr>
              <a:t>dẫn</a:t>
            </a:r>
            <a:r>
              <a:rPr lang="en-US" sz="3999" dirty="0">
                <a:solidFill>
                  <a:srgbClr val="50128D"/>
                </a:solidFill>
                <a:latin typeface="Roboto Condensed"/>
              </a:rPr>
              <a:t> </a:t>
            </a:r>
            <a:r>
              <a:rPr lang="en-US" sz="3999" dirty="0" err="1">
                <a:solidFill>
                  <a:srgbClr val="50128D"/>
                </a:solidFill>
                <a:latin typeface="Roboto Condensed"/>
              </a:rPr>
              <a:t>học</a:t>
            </a:r>
            <a:r>
              <a:rPr lang="en-US" sz="3999" dirty="0">
                <a:solidFill>
                  <a:srgbClr val="50128D"/>
                </a:solidFill>
                <a:latin typeface="Roboto Condensed"/>
              </a:rPr>
              <a:t> </a:t>
            </a:r>
            <a:r>
              <a:rPr lang="en-US" sz="3999" dirty="0" err="1">
                <a:solidFill>
                  <a:srgbClr val="50128D"/>
                </a:solidFill>
                <a:latin typeface="Roboto Condensed"/>
              </a:rPr>
              <a:t>sinh</a:t>
            </a:r>
            <a:r>
              <a:rPr lang="en-US" sz="3999" dirty="0">
                <a:solidFill>
                  <a:srgbClr val="50128D"/>
                </a:solidFill>
                <a:latin typeface="Roboto Condensed"/>
              </a:rPr>
              <a:t> </a:t>
            </a:r>
            <a:r>
              <a:rPr lang="en-US" sz="3999" dirty="0" err="1">
                <a:solidFill>
                  <a:srgbClr val="50128D"/>
                </a:solidFill>
                <a:latin typeface="Roboto Condensed"/>
              </a:rPr>
              <a:t>bằng</a:t>
            </a:r>
            <a:r>
              <a:rPr lang="en-US" sz="3999" dirty="0">
                <a:solidFill>
                  <a:srgbClr val="50128D"/>
                </a:solidFill>
                <a:latin typeface="Roboto Condensed"/>
              </a:rPr>
              <a:t> </a:t>
            </a:r>
            <a:r>
              <a:rPr lang="en-US" sz="3999" dirty="0" err="1">
                <a:solidFill>
                  <a:srgbClr val="50128D"/>
                </a:solidFill>
                <a:latin typeface="Roboto Condensed"/>
              </a:rPr>
              <a:t>các</a:t>
            </a:r>
            <a:r>
              <a:rPr lang="en-US" sz="3999" dirty="0">
                <a:solidFill>
                  <a:srgbClr val="50128D"/>
                </a:solidFill>
                <a:latin typeface="Roboto Condensed"/>
              </a:rPr>
              <a:t> </a:t>
            </a:r>
            <a:r>
              <a:rPr lang="en-US" sz="3999" dirty="0" err="1">
                <a:solidFill>
                  <a:srgbClr val="50128D"/>
                </a:solidFill>
                <a:latin typeface="Roboto Condensed"/>
              </a:rPr>
              <a:t>sự</a:t>
            </a:r>
            <a:r>
              <a:rPr lang="en-US" sz="3999" dirty="0">
                <a:solidFill>
                  <a:srgbClr val="50128D"/>
                </a:solidFill>
                <a:latin typeface="Roboto Condensed"/>
              </a:rPr>
              <a:t> </a:t>
            </a:r>
            <a:r>
              <a:rPr lang="en-US" sz="3999" dirty="0" err="1">
                <a:solidFill>
                  <a:srgbClr val="50128D"/>
                </a:solidFill>
                <a:latin typeface="Roboto Condensed"/>
              </a:rPr>
              <a:t>việc</a:t>
            </a:r>
            <a:r>
              <a:rPr lang="en-US" sz="3999" dirty="0">
                <a:solidFill>
                  <a:srgbClr val="50128D"/>
                </a:solidFill>
                <a:latin typeface="Roboto Condensed"/>
              </a:rPr>
              <a:t> </a:t>
            </a:r>
            <a:r>
              <a:rPr lang="en-US" sz="3999" dirty="0" err="1">
                <a:solidFill>
                  <a:srgbClr val="50128D"/>
                </a:solidFill>
                <a:latin typeface="Roboto Condensed"/>
              </a:rPr>
              <a:t>giàu</a:t>
            </a:r>
            <a:r>
              <a:rPr lang="en-US" sz="3999" dirty="0">
                <a:solidFill>
                  <a:srgbClr val="50128D"/>
                </a:solidFill>
                <a:latin typeface="Roboto Condensed"/>
              </a:rPr>
              <a:t> </a:t>
            </a:r>
            <a:r>
              <a:rPr lang="en-US" sz="3999" dirty="0" err="1">
                <a:solidFill>
                  <a:srgbClr val="50128D"/>
                </a:solidFill>
                <a:latin typeface="Roboto Condensed"/>
              </a:rPr>
              <a:t>kịch</a:t>
            </a:r>
            <a:r>
              <a:rPr lang="en-US" sz="3999" dirty="0">
                <a:solidFill>
                  <a:srgbClr val="50128D"/>
                </a:solidFill>
                <a:latin typeface="Roboto Condensed"/>
              </a:rPr>
              <a:t> </a:t>
            </a:r>
            <a:r>
              <a:rPr lang="en-US" sz="3999" dirty="0" err="1">
                <a:solidFill>
                  <a:srgbClr val="50128D"/>
                </a:solidFill>
                <a:latin typeface="Roboto Condensed"/>
              </a:rPr>
              <a:t>tính</a:t>
            </a:r>
            <a:r>
              <a:rPr lang="en-US" sz="3999" dirty="0">
                <a:solidFill>
                  <a:srgbClr val="50128D"/>
                </a:solidFill>
                <a:latin typeface="Roboto Condensed"/>
              </a:rPr>
              <a:t>, </a:t>
            </a:r>
            <a:r>
              <a:rPr lang="en-US" sz="3999" dirty="0" err="1">
                <a:solidFill>
                  <a:srgbClr val="50128D"/>
                </a:solidFill>
                <a:latin typeface="Roboto Condensed"/>
              </a:rPr>
              <a:t>tình</a:t>
            </a:r>
            <a:r>
              <a:rPr lang="en-US" sz="3999" dirty="0">
                <a:solidFill>
                  <a:srgbClr val="50128D"/>
                </a:solidFill>
                <a:latin typeface="Roboto Condensed"/>
              </a:rPr>
              <a:t> </a:t>
            </a:r>
            <a:r>
              <a:rPr lang="en-US" sz="3999" dirty="0" err="1">
                <a:solidFill>
                  <a:srgbClr val="50128D"/>
                </a:solidFill>
                <a:latin typeface="Roboto Condensed"/>
              </a:rPr>
              <a:t>huống</a:t>
            </a:r>
            <a:r>
              <a:rPr lang="en-US" sz="3999" dirty="0">
                <a:solidFill>
                  <a:srgbClr val="50128D"/>
                </a:solidFill>
                <a:latin typeface="Roboto Condensed"/>
              </a:rPr>
              <a:t> </a:t>
            </a:r>
            <a:r>
              <a:rPr lang="en-US" sz="3999" dirty="0" err="1">
                <a:solidFill>
                  <a:srgbClr val="50128D"/>
                </a:solidFill>
                <a:latin typeface="Roboto Condensed"/>
              </a:rPr>
              <a:t>bất</a:t>
            </a:r>
            <a:r>
              <a:rPr lang="en-US" sz="3999" dirty="0">
                <a:solidFill>
                  <a:srgbClr val="50128D"/>
                </a:solidFill>
                <a:latin typeface="Roboto Condensed"/>
              </a:rPr>
              <a:t> </a:t>
            </a:r>
            <a:r>
              <a:rPr lang="en-US" sz="3999" dirty="0" err="1">
                <a:solidFill>
                  <a:srgbClr val="50128D"/>
                </a:solidFill>
                <a:latin typeface="Roboto Condensed"/>
              </a:rPr>
              <a:t>ngờ</a:t>
            </a:r>
            <a:r>
              <a:rPr lang="en-US" sz="3999" dirty="0">
                <a:solidFill>
                  <a:srgbClr val="50128D"/>
                </a:solidFill>
                <a:latin typeface="Roboto Condensed"/>
              </a:rPr>
              <a:t>; </a:t>
            </a:r>
            <a:r>
              <a:rPr lang="en-US" sz="3999" dirty="0" err="1">
                <a:solidFill>
                  <a:srgbClr val="50128D"/>
                </a:solidFill>
                <a:latin typeface="Roboto Condensed"/>
              </a:rPr>
              <a:t>kích</a:t>
            </a:r>
            <a:r>
              <a:rPr lang="en-US" sz="3999" dirty="0">
                <a:solidFill>
                  <a:srgbClr val="50128D"/>
                </a:solidFill>
                <a:latin typeface="Roboto Condensed"/>
              </a:rPr>
              <a:t> </a:t>
            </a:r>
            <a:r>
              <a:rPr lang="en-US" sz="3999" dirty="0" err="1">
                <a:solidFill>
                  <a:srgbClr val="50128D"/>
                </a:solidFill>
                <a:latin typeface="Roboto Condensed"/>
              </a:rPr>
              <a:t>thích</a:t>
            </a:r>
            <a:r>
              <a:rPr lang="en-US" sz="3999" dirty="0">
                <a:solidFill>
                  <a:srgbClr val="50128D"/>
                </a:solidFill>
                <a:latin typeface="Roboto Condensed"/>
              </a:rPr>
              <a:t> </a:t>
            </a:r>
            <a:r>
              <a:rPr lang="en-US" sz="3999" dirty="0" err="1">
                <a:solidFill>
                  <a:srgbClr val="50128D"/>
                </a:solidFill>
                <a:latin typeface="Roboto Condensed"/>
              </a:rPr>
              <a:t>trí</a:t>
            </a:r>
            <a:r>
              <a:rPr lang="en-US" sz="3999" dirty="0">
                <a:solidFill>
                  <a:srgbClr val="50128D"/>
                </a:solidFill>
                <a:latin typeface="Roboto Condensed"/>
              </a:rPr>
              <a:t> </a:t>
            </a:r>
            <a:r>
              <a:rPr lang="en-US" sz="3999" dirty="0" err="1">
                <a:solidFill>
                  <a:srgbClr val="50128D"/>
                </a:solidFill>
                <a:latin typeface="Roboto Condensed"/>
              </a:rPr>
              <a:t>tưởng</a:t>
            </a:r>
            <a:r>
              <a:rPr lang="en-US" sz="3999" dirty="0">
                <a:solidFill>
                  <a:srgbClr val="50128D"/>
                </a:solidFill>
                <a:latin typeface="Roboto Condensed"/>
              </a:rPr>
              <a:t> </a:t>
            </a:r>
            <a:r>
              <a:rPr lang="en-US" sz="3999" dirty="0" err="1">
                <a:solidFill>
                  <a:srgbClr val="50128D"/>
                </a:solidFill>
                <a:latin typeface="Roboto Condensed"/>
              </a:rPr>
              <a:t>tượng</a:t>
            </a:r>
            <a:r>
              <a:rPr lang="en-US" sz="3999" dirty="0">
                <a:solidFill>
                  <a:srgbClr val="50128D"/>
                </a:solidFill>
                <a:latin typeface="Roboto Condensed"/>
              </a:rPr>
              <a: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C6112431-DDB2-8C1A-B92F-AE7CB004D55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996399" y="696282"/>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372100"/>
            <a:ext cx="6096000" cy="4711564"/>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2892654" y="5968864"/>
            <a:ext cx="711144" cy="489800"/>
          </a:xfrm>
          <a:custGeom>
            <a:avLst/>
            <a:gdLst/>
            <a:ahLst/>
            <a:cxnLst/>
            <a:rect l="l" t="t" r="r" b="b"/>
            <a:pathLst>
              <a:path w="711144" h="489800">
                <a:moveTo>
                  <a:pt x="0" y="0"/>
                </a:moveTo>
                <a:lnTo>
                  <a:pt x="711143" y="0"/>
                </a:lnTo>
                <a:lnTo>
                  <a:pt x="711143" y="489800"/>
                </a:lnTo>
                <a:lnTo>
                  <a:pt x="0" y="489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aphicFrame>
        <p:nvGraphicFramePr>
          <p:cNvPr id="16" name="Table 16"/>
          <p:cNvGraphicFramePr>
            <a:graphicFrameLocks noGrp="1"/>
          </p:cNvGraphicFramePr>
          <p:nvPr>
            <p:extLst>
              <p:ext uri="{D42A27DB-BD31-4B8C-83A1-F6EECF244321}">
                <p14:modId xmlns:p14="http://schemas.microsoft.com/office/powerpoint/2010/main" val="2930181914"/>
              </p:ext>
            </p:extLst>
          </p:nvPr>
        </p:nvGraphicFramePr>
        <p:xfrm>
          <a:off x="6567443" y="5164738"/>
          <a:ext cx="10196558" cy="3800475"/>
        </p:xfrm>
        <a:graphic>
          <a:graphicData uri="http://schemas.openxmlformats.org/drawingml/2006/table">
            <a:tbl>
              <a:tblPr/>
              <a:tblGrid>
                <a:gridCol w="5291331">
                  <a:extLst>
                    <a:ext uri="{9D8B030D-6E8A-4147-A177-3AD203B41FA5}">
                      <a16:colId xmlns:a16="http://schemas.microsoft.com/office/drawing/2014/main" xmlns="" val="20000"/>
                    </a:ext>
                  </a:extLst>
                </a:gridCol>
                <a:gridCol w="4905227">
                  <a:extLst>
                    <a:ext uri="{9D8B030D-6E8A-4147-A177-3AD203B41FA5}">
                      <a16:colId xmlns:a16="http://schemas.microsoft.com/office/drawing/2014/main" xmlns="" val="20001"/>
                    </a:ext>
                  </a:extLst>
                </a:gridCol>
              </a:tblGrid>
              <a:tr h="1048739">
                <a:tc>
                  <a:txBody>
                    <a:bodyPr/>
                    <a:lstStyle/>
                    <a:p>
                      <a:pPr algn="ctr">
                        <a:lnSpc>
                          <a:spcPts val="4479"/>
                        </a:lnSpc>
                        <a:defRPr/>
                      </a:pPr>
                      <a:r>
                        <a:rPr lang="en-US" sz="3199">
                          <a:solidFill>
                            <a:srgbClr val="FFFFFF"/>
                          </a:solidFill>
                          <a:latin typeface="Roboto Condensed Bold"/>
                        </a:rPr>
                        <a:t>Trước khi đi học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79"/>
                        </a:lnSpc>
                        <a:defRPr/>
                      </a:pPr>
                      <a:r>
                        <a:rPr lang="en-US" sz="3199">
                          <a:solidFill>
                            <a:srgbClr val="FFFFFF"/>
                          </a:solidFill>
                          <a:latin typeface="Roboto Condensed Bold"/>
                        </a:rPr>
                        <a:t>Hôm nay đi học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2751736">
                <a:tc>
                  <a:txBody>
                    <a:bodyPr/>
                    <a:lstStyle/>
                    <a:p>
                      <a:pPr marL="690872" lvl="1" indent="-345436" algn="l">
                        <a:lnSpc>
                          <a:spcPts val="4479"/>
                        </a:lnSpc>
                        <a:buFont typeface="Arial"/>
                        <a:buChar char="•"/>
                        <a:defRPr/>
                      </a:pPr>
                      <a:r>
                        <a:rPr lang="en-US" sz="3199">
                          <a:solidFill>
                            <a:srgbClr val="FFFFFF"/>
                          </a:solidFill>
                          <a:latin typeface="Roboto Condensed"/>
                        </a:rPr>
                        <a:t>Là một nơi xa lạ</a:t>
                      </a:r>
                      <a:endParaRPr lang="en-US" sz="1100"/>
                    </a:p>
                    <a:p>
                      <a:pPr marL="690872" lvl="1" indent="-345436">
                        <a:lnSpc>
                          <a:spcPts val="4479"/>
                        </a:lnSpc>
                        <a:buFont typeface="Arial"/>
                        <a:buChar char="•"/>
                      </a:pPr>
                      <a:r>
                        <a:rPr lang="en-US" sz="3199">
                          <a:solidFill>
                            <a:srgbClr val="FFFFFF"/>
                          </a:solidFill>
                          <a:latin typeface="Roboto Condensed"/>
                        </a:rPr>
                        <a:t>Cảm tưởng: nhà trường cao ráo và sạch sẽ hơn các nhà trong làng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479"/>
                        </a:lnSpc>
                        <a:defRPr/>
                      </a:pPr>
                      <a:r>
                        <a:rPr lang="en-US" sz="3199">
                          <a:solidFill>
                            <a:srgbClr val="FFFFFF"/>
                          </a:solidFill>
                          <a:latin typeface="Roboto Condensed"/>
                        </a:rPr>
                        <a:t>Trông vừa xinh xắn vừa oai nghiêm như cái đình làng Hòa Ấp.</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7" name="TextBox 17"/>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8" name="TextBox 18"/>
          <p:cNvSpPr txBox="1"/>
          <p:nvPr/>
        </p:nvSpPr>
        <p:spPr>
          <a:xfrm>
            <a:off x="8321125" y="998560"/>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9" name="TextBox 19"/>
          <p:cNvSpPr txBox="1"/>
          <p:nvPr/>
        </p:nvSpPr>
        <p:spPr>
          <a:xfrm>
            <a:off x="4799134" y="1741148"/>
            <a:ext cx="6527090" cy="629920"/>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2:  trong sân trường</a:t>
            </a:r>
          </a:p>
        </p:txBody>
      </p:sp>
      <p:sp>
        <p:nvSpPr>
          <p:cNvPr id="20" name="TextBox 20"/>
          <p:cNvSpPr txBox="1"/>
          <p:nvPr/>
        </p:nvSpPr>
        <p:spPr>
          <a:xfrm>
            <a:off x="2209801" y="2605174"/>
            <a:ext cx="14180804" cy="2843727"/>
          </a:xfrm>
          <a:prstGeom prst="rect">
            <a:avLst/>
          </a:prstGeom>
        </p:spPr>
        <p:txBody>
          <a:bodyPr wrap="square" lIns="0" tIns="0" rIns="0" bIns="0" rtlCol="0" anchor="t">
            <a:spAutoFit/>
          </a:bodyPr>
          <a:lstStyle/>
          <a:p>
            <a:pPr marL="690881" lvl="1" indent="-345440" algn="just">
              <a:lnSpc>
                <a:spcPts val="4480"/>
              </a:lnSpc>
              <a:spcBef>
                <a:spcPct val="0"/>
              </a:spcBef>
              <a:buFont typeface="Arial"/>
              <a:buChar char="•"/>
            </a:pPr>
            <a:r>
              <a:rPr lang="en-US" sz="3200">
                <a:solidFill>
                  <a:srgbClr val="FFFFFF"/>
                </a:solidFill>
                <a:latin typeface="Roboto Condensed Bold"/>
              </a:rPr>
              <a:t>Quang cảnh sân trường Mĩ Lí:</a:t>
            </a:r>
          </a:p>
          <a:p>
            <a:pPr algn="just">
              <a:lnSpc>
                <a:spcPts val="4480"/>
              </a:lnSpc>
              <a:spcBef>
                <a:spcPct val="0"/>
              </a:spcBef>
            </a:pPr>
            <a:r>
              <a:rPr lang="en-US" sz="3200">
                <a:solidFill>
                  <a:srgbClr val="FFFFFF"/>
                </a:solidFill>
                <a:latin typeface="Roboto Condensed"/>
              </a:rPr>
              <a:t>+ Dày đặc cả người, Người nào quần áo cũng sạch sẽ;  Gương mặt nào cũng vui tươi, sáng sủa.</a:t>
            </a:r>
          </a:p>
          <a:p>
            <a:pPr algn="just">
              <a:lnSpc>
                <a:spcPts val="4480"/>
              </a:lnSpc>
              <a:spcBef>
                <a:spcPct val="0"/>
              </a:spcBef>
            </a:pPr>
            <a:r>
              <a:rPr lang="en-US" sz="3200">
                <a:solidFill>
                  <a:srgbClr val="FFFFFF"/>
                </a:solidFill>
                <a:latin typeface="Roboto Condensed"/>
              </a:rPr>
              <a:t>+ Cảm tưởng của </a:t>
            </a:r>
            <a:r>
              <a:rPr lang="en-US" sz="3200">
                <a:solidFill>
                  <a:srgbClr val="FFFFFF"/>
                </a:solidFill>
                <a:latin typeface="Roboto Condensed Italics"/>
              </a:rPr>
              <a:t>Tôi</a:t>
            </a:r>
            <a:r>
              <a:rPr lang="en-US" sz="3200">
                <a:solidFill>
                  <a:srgbClr val="FFFFFF"/>
                </a:solidFill>
                <a:latin typeface="Roboto Condensed"/>
              </a:rPr>
              <a:t>:</a:t>
            </a:r>
          </a:p>
          <a:p>
            <a:pPr algn="just">
              <a:lnSpc>
                <a:spcPts val="4480"/>
              </a:lnSpc>
              <a:spcBef>
                <a:spcPct val="0"/>
              </a:spcBef>
            </a:pPr>
            <a:endParaRPr lang="en-US" sz="3200">
              <a:solidFill>
                <a:srgbClr val="FFFFFF"/>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886723"/>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677294" y="7995771"/>
            <a:ext cx="355572" cy="244900"/>
          </a:xfrm>
          <a:custGeom>
            <a:avLst/>
            <a:gdLst/>
            <a:ahLst/>
            <a:cxnLst/>
            <a:rect l="l" t="t" r="r" b="b"/>
            <a:pathLst>
              <a:path w="355572" h="244900">
                <a:moveTo>
                  <a:pt x="0" y="0"/>
                </a:moveTo>
                <a:lnTo>
                  <a:pt x="355572" y="0"/>
                </a:lnTo>
                <a:lnTo>
                  <a:pt x="355572" y="244900"/>
                </a:lnTo>
                <a:lnTo>
                  <a:pt x="0" y="244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1340863" y="2628414"/>
            <a:ext cx="16030967" cy="11902993"/>
          </a:xfrm>
          <a:custGeom>
            <a:avLst/>
            <a:gdLst/>
            <a:ahLst/>
            <a:cxnLst/>
            <a:rect l="l" t="t" r="r" b="b"/>
            <a:pathLst>
              <a:path w="16030967" h="11902993">
                <a:moveTo>
                  <a:pt x="0" y="0"/>
                </a:moveTo>
                <a:lnTo>
                  <a:pt x="16030967" y="0"/>
                </a:lnTo>
                <a:lnTo>
                  <a:pt x="16030967" y="11902992"/>
                </a:lnTo>
                <a:lnTo>
                  <a:pt x="0" y="119029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a:off x="0" y="7824246"/>
            <a:ext cx="3462571" cy="2462754"/>
          </a:xfrm>
          <a:custGeom>
            <a:avLst/>
            <a:gdLst/>
            <a:ahLst/>
            <a:cxnLst/>
            <a:rect l="l" t="t" r="r" b="b"/>
            <a:pathLst>
              <a:path w="3462571" h="2462754">
                <a:moveTo>
                  <a:pt x="0" y="0"/>
                </a:moveTo>
                <a:lnTo>
                  <a:pt x="3462571" y="0"/>
                </a:lnTo>
                <a:lnTo>
                  <a:pt x="3462571" y="2462754"/>
                </a:lnTo>
                <a:lnTo>
                  <a:pt x="0" y="246275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a:off x="1731286" y="7862283"/>
            <a:ext cx="387623" cy="266976"/>
          </a:xfrm>
          <a:custGeom>
            <a:avLst/>
            <a:gdLst/>
            <a:ahLst/>
            <a:cxnLst/>
            <a:rect l="l" t="t" r="r" b="b"/>
            <a:pathLst>
              <a:path w="387623" h="266976">
                <a:moveTo>
                  <a:pt x="0" y="0"/>
                </a:moveTo>
                <a:lnTo>
                  <a:pt x="387623" y="0"/>
                </a:lnTo>
                <a:lnTo>
                  <a:pt x="387623" y="266976"/>
                </a:lnTo>
                <a:lnTo>
                  <a:pt x="0" y="266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18"/>
          <p:cNvSpPr/>
          <p:nvPr/>
        </p:nvSpPr>
        <p:spPr>
          <a:xfrm>
            <a:off x="14825511" y="1869845"/>
            <a:ext cx="2207355" cy="1263393"/>
          </a:xfrm>
          <a:custGeom>
            <a:avLst/>
            <a:gdLst/>
            <a:ahLst/>
            <a:cxnLst/>
            <a:rect l="l" t="t" r="r" b="b"/>
            <a:pathLst>
              <a:path w="2207355" h="1263393">
                <a:moveTo>
                  <a:pt x="0" y="0"/>
                </a:moveTo>
                <a:lnTo>
                  <a:pt x="2207355" y="0"/>
                </a:lnTo>
                <a:lnTo>
                  <a:pt x="2207355" y="1263394"/>
                </a:lnTo>
                <a:lnTo>
                  <a:pt x="0" y="126339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TextBox 19"/>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20" name="TextBox 20"/>
          <p:cNvSpPr txBox="1"/>
          <p:nvPr/>
        </p:nvSpPr>
        <p:spPr>
          <a:xfrm>
            <a:off x="8321125" y="998560"/>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21" name="TextBox 21"/>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2:  trong sân trường</a:t>
            </a:r>
          </a:p>
        </p:txBody>
      </p:sp>
      <p:sp>
        <p:nvSpPr>
          <p:cNvPr id="22" name="TextBox 22"/>
          <p:cNvSpPr txBox="1"/>
          <p:nvPr/>
        </p:nvSpPr>
        <p:spPr>
          <a:xfrm>
            <a:off x="2245276" y="3057039"/>
            <a:ext cx="4370513" cy="556895"/>
          </a:xfrm>
          <a:prstGeom prst="rect">
            <a:avLst/>
          </a:prstGeom>
        </p:spPr>
        <p:txBody>
          <a:bodyPr lIns="0" tIns="0" rIns="0" bIns="0" rtlCol="0" anchor="t">
            <a:spAutoFit/>
          </a:bodyPr>
          <a:lstStyle/>
          <a:p>
            <a:pPr marL="690881" lvl="1" indent="-345440" algn="just">
              <a:lnSpc>
                <a:spcPts val="4480"/>
              </a:lnSpc>
              <a:spcBef>
                <a:spcPct val="0"/>
              </a:spcBef>
              <a:buFont typeface="Arial"/>
              <a:buChar char="•"/>
            </a:pPr>
            <a:r>
              <a:rPr lang="en-US" sz="3200">
                <a:solidFill>
                  <a:srgbClr val="000000"/>
                </a:solidFill>
                <a:latin typeface="Roboto Condensed Bold"/>
              </a:rPr>
              <a:t>Tâm trạng của </a:t>
            </a:r>
            <a:r>
              <a:rPr lang="en-US" sz="3200">
                <a:solidFill>
                  <a:srgbClr val="000000"/>
                </a:solidFill>
                <a:latin typeface="Roboto Condensed Bold Italics"/>
              </a:rPr>
              <a:t>Tôi</a:t>
            </a:r>
            <a:r>
              <a:rPr lang="en-US" sz="3200">
                <a:solidFill>
                  <a:srgbClr val="000000"/>
                </a:solidFill>
                <a:latin typeface="Roboto Condensed Bold"/>
              </a:rPr>
              <a:t>:</a:t>
            </a:r>
          </a:p>
        </p:txBody>
      </p:sp>
      <p:sp>
        <p:nvSpPr>
          <p:cNvPr id="23" name="TextBox 23"/>
          <p:cNvSpPr txBox="1"/>
          <p:nvPr/>
        </p:nvSpPr>
        <p:spPr>
          <a:xfrm>
            <a:off x="2650767" y="3750480"/>
            <a:ext cx="6272872" cy="4490191"/>
          </a:xfrm>
          <a:prstGeom prst="rect">
            <a:avLst/>
          </a:prstGeom>
        </p:spPr>
        <p:txBody>
          <a:bodyPr lIns="0" tIns="0" rIns="0" bIns="0" rtlCol="0" anchor="t">
            <a:spAutoFit/>
          </a:bodyPr>
          <a:lstStyle/>
          <a:p>
            <a:pPr algn="just">
              <a:lnSpc>
                <a:spcPts val="4480"/>
              </a:lnSpc>
              <a:spcBef>
                <a:spcPct val="0"/>
              </a:spcBef>
            </a:pPr>
            <a:r>
              <a:rPr lang="en-US" sz="3200" dirty="0">
                <a:solidFill>
                  <a:srgbClr val="000000"/>
                </a:solidFill>
                <a:latin typeface="Roboto Condensed"/>
              </a:rPr>
              <a:t>+ </a:t>
            </a:r>
            <a:r>
              <a:rPr lang="en-US" sz="3200" dirty="0" err="1">
                <a:solidFill>
                  <a:srgbClr val="000000"/>
                </a:solidFill>
                <a:latin typeface="Roboto Condensed"/>
              </a:rPr>
              <a:t>Trước</a:t>
            </a:r>
            <a:r>
              <a:rPr lang="en-US" sz="3200" dirty="0">
                <a:solidFill>
                  <a:srgbClr val="000000"/>
                </a:solidFill>
                <a:latin typeface="Roboto Condensed"/>
              </a:rPr>
              <a:t> </a:t>
            </a:r>
            <a:r>
              <a:rPr lang="en-US" sz="3200" dirty="0" err="1">
                <a:solidFill>
                  <a:srgbClr val="000000"/>
                </a:solidFill>
                <a:latin typeface="Roboto Condensed"/>
              </a:rPr>
              <a:t>ngôi</a:t>
            </a:r>
            <a:r>
              <a:rPr lang="en-US" sz="3200" dirty="0">
                <a:solidFill>
                  <a:srgbClr val="000000"/>
                </a:solidFill>
                <a:latin typeface="Roboto Condensed"/>
              </a:rPr>
              <a:t> </a:t>
            </a:r>
            <a:r>
              <a:rPr lang="en-US" sz="3200" dirty="0" err="1">
                <a:solidFill>
                  <a:srgbClr val="000000"/>
                </a:solidFill>
                <a:latin typeface="Roboto Condensed"/>
              </a:rPr>
              <a:t>trường</a:t>
            </a:r>
            <a:r>
              <a:rPr lang="en-US" sz="3200" dirty="0">
                <a:solidFill>
                  <a:srgbClr val="000000"/>
                </a:solidFill>
                <a:latin typeface="Roboto Condensed"/>
              </a:rPr>
              <a:t>:</a:t>
            </a:r>
            <a:r>
              <a:rPr lang="en-US" sz="3200" dirty="0">
                <a:solidFill>
                  <a:srgbClr val="000000"/>
                </a:solidFill>
                <a:latin typeface="Roboto Condensed Italics"/>
              </a:rPr>
              <a:t> Lo </a:t>
            </a:r>
            <a:r>
              <a:rPr lang="en-US" sz="3200" dirty="0" err="1">
                <a:solidFill>
                  <a:srgbClr val="000000"/>
                </a:solidFill>
                <a:latin typeface="Roboto Condensed Italics"/>
              </a:rPr>
              <a:t>sợ</a:t>
            </a:r>
            <a:r>
              <a:rPr lang="en-US" sz="3200" dirty="0">
                <a:solidFill>
                  <a:srgbClr val="000000"/>
                </a:solidFill>
                <a:latin typeface="Roboto Condensed Italics"/>
              </a:rPr>
              <a:t> </a:t>
            </a:r>
            <a:r>
              <a:rPr lang="en-US" sz="3200" dirty="0" err="1">
                <a:solidFill>
                  <a:srgbClr val="000000"/>
                </a:solidFill>
                <a:latin typeface="Roboto Condensed Italics"/>
              </a:rPr>
              <a:t>vẩn</a:t>
            </a:r>
            <a:r>
              <a:rPr lang="en-US" sz="3200" dirty="0">
                <a:solidFill>
                  <a:srgbClr val="000000"/>
                </a:solidFill>
                <a:latin typeface="Roboto Condensed Italics"/>
              </a:rPr>
              <a:t> </a:t>
            </a:r>
            <a:r>
              <a:rPr lang="en-US" sz="3200" dirty="0" err="1">
                <a:solidFill>
                  <a:srgbClr val="000000"/>
                </a:solidFill>
                <a:latin typeface="Roboto Condensed Italics"/>
              </a:rPr>
              <a:t>vơ</a:t>
            </a:r>
            <a:r>
              <a:rPr lang="en-US" sz="3200" dirty="0">
                <a:solidFill>
                  <a:srgbClr val="000000"/>
                </a:solidFill>
                <a:latin typeface="Roboto Condensed Italics"/>
              </a:rPr>
              <a:t>; </a:t>
            </a:r>
            <a:r>
              <a:rPr lang="en-US" sz="3200" dirty="0" err="1">
                <a:solidFill>
                  <a:srgbClr val="000000"/>
                </a:solidFill>
                <a:latin typeface="Roboto Condensed Italics"/>
              </a:rPr>
              <a:t>Ngập</a:t>
            </a:r>
            <a:r>
              <a:rPr lang="en-US" sz="3200" dirty="0">
                <a:solidFill>
                  <a:srgbClr val="000000"/>
                </a:solidFill>
                <a:latin typeface="Roboto Condensed Italics"/>
              </a:rPr>
              <a:t> </a:t>
            </a:r>
            <a:r>
              <a:rPr lang="en-US" sz="3200" dirty="0" err="1">
                <a:solidFill>
                  <a:srgbClr val="000000"/>
                </a:solidFill>
                <a:latin typeface="Roboto Condensed Italics"/>
              </a:rPr>
              <a:t>ngừng</a:t>
            </a:r>
            <a:r>
              <a:rPr lang="en-US" sz="3200" dirty="0">
                <a:solidFill>
                  <a:srgbClr val="000000"/>
                </a:solidFill>
                <a:latin typeface="Roboto Condensed Italics"/>
              </a:rPr>
              <a:t>, e </a:t>
            </a:r>
            <a:r>
              <a:rPr lang="en-US" sz="3200" dirty="0" err="1">
                <a:solidFill>
                  <a:srgbClr val="000000"/>
                </a:solidFill>
                <a:latin typeface="Roboto Condensed Italics"/>
              </a:rPr>
              <a:t>sợ</a:t>
            </a:r>
            <a:r>
              <a:rPr lang="en-US" sz="3200" dirty="0">
                <a:solidFill>
                  <a:srgbClr val="000000"/>
                </a:solidFill>
                <a:latin typeface="Roboto Condensed Italics"/>
              </a:rPr>
              <a:t>; </a:t>
            </a:r>
            <a:r>
              <a:rPr lang="en-US" sz="3200" dirty="0" err="1">
                <a:solidFill>
                  <a:srgbClr val="000000"/>
                </a:solidFill>
                <a:latin typeface="Roboto Condensed Italics"/>
              </a:rPr>
              <a:t>Thèm</a:t>
            </a:r>
            <a:r>
              <a:rPr lang="en-US" sz="3200" dirty="0">
                <a:solidFill>
                  <a:srgbClr val="000000"/>
                </a:solidFill>
                <a:latin typeface="Roboto Condensed Italics"/>
              </a:rPr>
              <a:t> </a:t>
            </a:r>
            <a:r>
              <a:rPr lang="en-US" sz="3200" dirty="0" err="1">
                <a:solidFill>
                  <a:srgbClr val="000000"/>
                </a:solidFill>
                <a:latin typeface="Roboto Condensed Italics"/>
              </a:rPr>
              <a:t>vụng</a:t>
            </a:r>
            <a:r>
              <a:rPr lang="en-US" sz="3200" dirty="0">
                <a:solidFill>
                  <a:srgbClr val="000000"/>
                </a:solidFill>
                <a:latin typeface="Roboto Condensed Italics"/>
              </a:rPr>
              <a:t>, </a:t>
            </a:r>
            <a:r>
              <a:rPr lang="en-US" sz="3200" dirty="0" err="1">
                <a:solidFill>
                  <a:srgbClr val="000000"/>
                </a:solidFill>
                <a:latin typeface="Roboto Condensed Italics"/>
              </a:rPr>
              <a:t>ước</a:t>
            </a:r>
            <a:r>
              <a:rPr lang="en-US" sz="3200" dirty="0">
                <a:solidFill>
                  <a:srgbClr val="000000"/>
                </a:solidFill>
                <a:latin typeface="Roboto Condensed Italics"/>
              </a:rPr>
              <a:t> </a:t>
            </a:r>
            <a:r>
              <a:rPr lang="en-US" sz="3200" dirty="0" err="1">
                <a:solidFill>
                  <a:srgbClr val="000000"/>
                </a:solidFill>
                <a:latin typeface="Roboto Condensed Italics"/>
              </a:rPr>
              <a:t>ao</a:t>
            </a:r>
            <a:r>
              <a:rPr lang="en-US" sz="3200" dirty="0">
                <a:solidFill>
                  <a:srgbClr val="000000"/>
                </a:solidFill>
                <a:latin typeface="Roboto Condensed Italics"/>
              </a:rPr>
              <a:t> </a:t>
            </a:r>
            <a:r>
              <a:rPr lang="en-US" sz="3200" dirty="0" err="1">
                <a:solidFill>
                  <a:srgbClr val="000000"/>
                </a:solidFill>
                <a:latin typeface="Roboto Condensed Italics"/>
              </a:rPr>
              <a:t>thầm</a:t>
            </a:r>
            <a:endParaRPr lang="en-US" sz="3200" dirty="0">
              <a:solidFill>
                <a:srgbClr val="000000"/>
              </a:solidFill>
              <a:latin typeface="Roboto Condensed Italics"/>
            </a:endParaRPr>
          </a:p>
          <a:p>
            <a:pPr algn="just">
              <a:lnSpc>
                <a:spcPts val="4480"/>
              </a:lnSpc>
              <a:spcBef>
                <a:spcPct val="0"/>
              </a:spcBef>
            </a:pPr>
            <a:r>
              <a:rPr lang="en-US" sz="3200" dirty="0">
                <a:solidFill>
                  <a:srgbClr val="000000"/>
                </a:solidFill>
                <a:latin typeface="Roboto Condensed"/>
              </a:rPr>
              <a:t>+ </a:t>
            </a:r>
            <a:r>
              <a:rPr lang="en-US" sz="3200" dirty="0" err="1">
                <a:solidFill>
                  <a:srgbClr val="000000"/>
                </a:solidFill>
                <a:latin typeface="Roboto Condensed"/>
              </a:rPr>
              <a:t>Khi</a:t>
            </a:r>
            <a:r>
              <a:rPr lang="en-US" sz="3200" dirty="0">
                <a:solidFill>
                  <a:srgbClr val="000000"/>
                </a:solidFill>
                <a:latin typeface="Roboto Condensed"/>
              </a:rPr>
              <a:t> </a:t>
            </a:r>
            <a:r>
              <a:rPr lang="en-US" sz="3200" dirty="0" err="1">
                <a:solidFill>
                  <a:srgbClr val="000000"/>
                </a:solidFill>
                <a:latin typeface="Roboto Condensed"/>
              </a:rPr>
              <a:t>nghe</a:t>
            </a:r>
            <a:r>
              <a:rPr lang="en-US" sz="3200" dirty="0">
                <a:solidFill>
                  <a:srgbClr val="000000"/>
                </a:solidFill>
                <a:latin typeface="Roboto Condensed"/>
              </a:rPr>
              <a:t> </a:t>
            </a:r>
            <a:r>
              <a:rPr lang="en-US" sz="3200" dirty="0" err="1">
                <a:solidFill>
                  <a:srgbClr val="000000"/>
                </a:solidFill>
                <a:latin typeface="Roboto Condensed"/>
              </a:rPr>
              <a:t>tiếng</a:t>
            </a:r>
            <a:r>
              <a:rPr lang="en-US" sz="3200" dirty="0">
                <a:solidFill>
                  <a:srgbClr val="000000"/>
                </a:solidFill>
                <a:latin typeface="Roboto Condensed"/>
              </a:rPr>
              <a:t> </a:t>
            </a:r>
            <a:r>
              <a:rPr lang="en-US" sz="3200" dirty="0" err="1">
                <a:solidFill>
                  <a:srgbClr val="000000"/>
                </a:solidFill>
                <a:latin typeface="Roboto Condensed"/>
              </a:rPr>
              <a:t>trống</a:t>
            </a:r>
            <a:r>
              <a:rPr lang="en-US" sz="3200" dirty="0">
                <a:solidFill>
                  <a:srgbClr val="000000"/>
                </a:solidFill>
                <a:latin typeface="Roboto Condensed"/>
              </a:rPr>
              <a:t>: </a:t>
            </a:r>
            <a:r>
              <a:rPr lang="en-US" sz="3200" dirty="0" err="1">
                <a:solidFill>
                  <a:srgbClr val="000000"/>
                </a:solidFill>
                <a:latin typeface="Roboto Condensed Italics"/>
              </a:rPr>
              <a:t>Chơ</a:t>
            </a:r>
            <a:r>
              <a:rPr lang="en-US" sz="3200" dirty="0">
                <a:solidFill>
                  <a:srgbClr val="000000"/>
                </a:solidFill>
                <a:latin typeface="Roboto Condensed Italics"/>
              </a:rPr>
              <a:t> </a:t>
            </a:r>
            <a:r>
              <a:rPr lang="en-US" sz="3200" dirty="0" err="1">
                <a:solidFill>
                  <a:srgbClr val="000000"/>
                </a:solidFill>
                <a:latin typeface="Roboto Condensed Italics"/>
              </a:rPr>
              <a:t>vơ</a:t>
            </a:r>
            <a:r>
              <a:rPr lang="en-US" sz="3200" dirty="0">
                <a:solidFill>
                  <a:srgbClr val="000000"/>
                </a:solidFill>
                <a:latin typeface="Roboto Condensed Italics"/>
              </a:rPr>
              <a:t>, </a:t>
            </a:r>
            <a:r>
              <a:rPr lang="en-US" sz="3200" dirty="0" err="1">
                <a:solidFill>
                  <a:srgbClr val="000000"/>
                </a:solidFill>
                <a:latin typeface="Roboto Condensed Italics"/>
              </a:rPr>
              <a:t>vụng</a:t>
            </a:r>
            <a:r>
              <a:rPr lang="en-US" sz="3200" dirty="0">
                <a:solidFill>
                  <a:srgbClr val="000000"/>
                </a:solidFill>
                <a:latin typeface="Roboto Condensed Italics"/>
              </a:rPr>
              <a:t> </a:t>
            </a:r>
            <a:r>
              <a:rPr lang="en-US" sz="3200" dirty="0" err="1">
                <a:solidFill>
                  <a:srgbClr val="000000"/>
                </a:solidFill>
                <a:latin typeface="Roboto Condensed Italics"/>
              </a:rPr>
              <a:t>về</a:t>
            </a:r>
            <a:r>
              <a:rPr lang="en-US" sz="3200" dirty="0">
                <a:solidFill>
                  <a:srgbClr val="000000"/>
                </a:solidFill>
                <a:latin typeface="Roboto Condensed Italics"/>
              </a:rPr>
              <a:t>, </a:t>
            </a:r>
            <a:r>
              <a:rPr lang="en-US" sz="3200" dirty="0" err="1">
                <a:solidFill>
                  <a:srgbClr val="000000"/>
                </a:solidFill>
                <a:latin typeface="Roboto Condensed Italics"/>
              </a:rPr>
              <a:t>lúng</a:t>
            </a:r>
            <a:r>
              <a:rPr lang="en-US" sz="3200" dirty="0">
                <a:solidFill>
                  <a:srgbClr val="000000"/>
                </a:solidFill>
                <a:latin typeface="Roboto Condensed Italics"/>
              </a:rPr>
              <a:t> </a:t>
            </a:r>
            <a:r>
              <a:rPr lang="en-US" sz="3200" dirty="0" err="1">
                <a:solidFill>
                  <a:srgbClr val="000000"/>
                </a:solidFill>
                <a:latin typeface="Roboto Condensed Italics"/>
              </a:rPr>
              <a:t>túng</a:t>
            </a:r>
            <a:r>
              <a:rPr lang="en-US" sz="3200" dirty="0">
                <a:solidFill>
                  <a:srgbClr val="000000"/>
                </a:solidFill>
                <a:latin typeface="Roboto Condensed Italics"/>
              </a:rPr>
              <a:t>.</a:t>
            </a:r>
          </a:p>
          <a:p>
            <a:pPr algn="just">
              <a:lnSpc>
                <a:spcPts val="4480"/>
              </a:lnSpc>
              <a:spcBef>
                <a:spcPct val="0"/>
              </a:spcBef>
            </a:pPr>
            <a:r>
              <a:rPr lang="en-US" sz="3200" dirty="0">
                <a:solidFill>
                  <a:srgbClr val="000000"/>
                </a:solidFill>
                <a:latin typeface="Roboto Condensed"/>
              </a:rPr>
              <a:t>+ </a:t>
            </a:r>
            <a:r>
              <a:rPr lang="en-US" sz="3200" dirty="0" err="1">
                <a:solidFill>
                  <a:srgbClr val="000000"/>
                </a:solidFill>
                <a:latin typeface="Roboto Condensed"/>
              </a:rPr>
              <a:t>Khi</a:t>
            </a:r>
            <a:r>
              <a:rPr lang="en-US" sz="3200" dirty="0">
                <a:solidFill>
                  <a:srgbClr val="000000"/>
                </a:solidFill>
                <a:latin typeface="Roboto Condensed"/>
              </a:rPr>
              <a:t> </a:t>
            </a:r>
            <a:r>
              <a:rPr lang="en-US" sz="3200" dirty="0" err="1">
                <a:solidFill>
                  <a:srgbClr val="000000"/>
                </a:solidFill>
                <a:latin typeface="Roboto Condensed"/>
              </a:rPr>
              <a:t>nghe</a:t>
            </a:r>
            <a:r>
              <a:rPr lang="en-US" sz="3200" dirty="0">
                <a:solidFill>
                  <a:srgbClr val="000000"/>
                </a:solidFill>
                <a:latin typeface="Roboto Condensed"/>
              </a:rPr>
              <a:t> </a:t>
            </a:r>
            <a:r>
              <a:rPr lang="en-US" sz="3200" dirty="0" err="1">
                <a:solidFill>
                  <a:srgbClr val="000000"/>
                </a:solidFill>
                <a:latin typeface="Roboto Condensed"/>
              </a:rPr>
              <a:t>ông</a:t>
            </a:r>
            <a:r>
              <a:rPr lang="en-US" sz="3200" dirty="0">
                <a:solidFill>
                  <a:srgbClr val="000000"/>
                </a:solidFill>
                <a:latin typeface="Roboto Condensed"/>
              </a:rPr>
              <a:t> </a:t>
            </a:r>
            <a:r>
              <a:rPr lang="en-US" sz="3200" dirty="0" err="1">
                <a:solidFill>
                  <a:srgbClr val="000000"/>
                </a:solidFill>
                <a:latin typeface="Roboto Condensed"/>
              </a:rPr>
              <a:t>đốc</a:t>
            </a:r>
            <a:r>
              <a:rPr lang="en-US" sz="3200" dirty="0">
                <a:solidFill>
                  <a:srgbClr val="000000"/>
                </a:solidFill>
                <a:latin typeface="Roboto Condensed"/>
              </a:rPr>
              <a:t> </a:t>
            </a:r>
            <a:r>
              <a:rPr lang="en-US" sz="3200" dirty="0" err="1">
                <a:solidFill>
                  <a:srgbClr val="000000"/>
                </a:solidFill>
                <a:latin typeface="Roboto Condensed"/>
              </a:rPr>
              <a:t>gọi</a:t>
            </a:r>
            <a:r>
              <a:rPr lang="en-US" sz="3200" dirty="0">
                <a:solidFill>
                  <a:srgbClr val="000000"/>
                </a:solidFill>
                <a:latin typeface="Roboto Condensed"/>
              </a:rPr>
              <a:t> </a:t>
            </a:r>
            <a:r>
              <a:rPr lang="en-US" sz="3200" dirty="0" err="1">
                <a:solidFill>
                  <a:srgbClr val="000000"/>
                </a:solidFill>
                <a:latin typeface="Roboto Condensed"/>
              </a:rPr>
              <a:t>tên</a:t>
            </a:r>
            <a:r>
              <a:rPr lang="en-US" sz="3200" dirty="0">
                <a:solidFill>
                  <a:srgbClr val="000000"/>
                </a:solidFill>
                <a:latin typeface="Roboto Condensed"/>
              </a:rPr>
              <a:t> </a:t>
            </a:r>
            <a:r>
              <a:rPr lang="en-US" sz="3200" dirty="0" err="1">
                <a:solidFill>
                  <a:srgbClr val="000000"/>
                </a:solidFill>
                <a:latin typeface="Roboto Condensed"/>
              </a:rPr>
              <a:t>bạn</a:t>
            </a:r>
            <a:r>
              <a:rPr lang="en-US" sz="3200" dirty="0">
                <a:solidFill>
                  <a:srgbClr val="000000"/>
                </a:solidFill>
                <a:latin typeface="Roboto Condensed"/>
              </a:rPr>
              <a:t> </a:t>
            </a:r>
            <a:r>
              <a:rPr lang="en-US" sz="3200" dirty="0" err="1">
                <a:solidFill>
                  <a:srgbClr val="000000"/>
                </a:solidFill>
                <a:latin typeface="Roboto Condensed"/>
              </a:rPr>
              <a:t>bè</a:t>
            </a:r>
            <a:r>
              <a:rPr lang="en-US" sz="3200" dirty="0">
                <a:solidFill>
                  <a:srgbClr val="000000"/>
                </a:solidFill>
                <a:latin typeface="Roboto Condensed"/>
              </a:rPr>
              <a:t> </a:t>
            </a:r>
            <a:r>
              <a:rPr lang="en-US" sz="3200" dirty="0" err="1">
                <a:solidFill>
                  <a:srgbClr val="000000"/>
                </a:solidFill>
                <a:latin typeface="Roboto Condensed"/>
              </a:rPr>
              <a:t>khác</a:t>
            </a:r>
            <a:r>
              <a:rPr lang="en-US" sz="3200" dirty="0">
                <a:solidFill>
                  <a:srgbClr val="000000"/>
                </a:solidFill>
                <a:latin typeface="Roboto Condensed"/>
              </a:rPr>
              <a:t>: </a:t>
            </a:r>
            <a:r>
              <a:rPr lang="en-US" sz="3200" dirty="0" err="1">
                <a:solidFill>
                  <a:srgbClr val="000000"/>
                </a:solidFill>
                <a:latin typeface="Roboto Condensed Italics"/>
              </a:rPr>
              <a:t>Hồi</a:t>
            </a:r>
            <a:r>
              <a:rPr lang="en-US" sz="3200" dirty="0">
                <a:solidFill>
                  <a:srgbClr val="000000"/>
                </a:solidFill>
                <a:latin typeface="Roboto Condensed Italics"/>
              </a:rPr>
              <a:t> </a:t>
            </a:r>
            <a:r>
              <a:rPr lang="en-US" sz="3200" dirty="0" err="1">
                <a:solidFill>
                  <a:srgbClr val="000000"/>
                </a:solidFill>
                <a:latin typeface="Roboto Condensed Italics"/>
              </a:rPr>
              <a:t>hộp</a:t>
            </a:r>
            <a:r>
              <a:rPr lang="en-US" sz="3200" dirty="0">
                <a:solidFill>
                  <a:srgbClr val="000000"/>
                </a:solidFill>
                <a:latin typeface="Roboto Condensed Italics"/>
              </a:rPr>
              <a:t>, </a:t>
            </a:r>
            <a:r>
              <a:rPr lang="en-US" sz="3200" dirty="0" err="1">
                <a:solidFill>
                  <a:srgbClr val="000000"/>
                </a:solidFill>
                <a:latin typeface="Roboto Condensed Italics"/>
              </a:rPr>
              <a:t>cảm</a:t>
            </a:r>
            <a:r>
              <a:rPr lang="en-US" sz="3200" dirty="0">
                <a:solidFill>
                  <a:srgbClr val="000000"/>
                </a:solidFill>
                <a:latin typeface="Roboto Condensed Italics"/>
              </a:rPr>
              <a:t> </a:t>
            </a:r>
            <a:r>
              <a:rPr lang="en-US" sz="3200" dirty="0" err="1">
                <a:solidFill>
                  <a:srgbClr val="000000"/>
                </a:solidFill>
                <a:latin typeface="Roboto Condensed Italics"/>
              </a:rPr>
              <a:t>thấy</a:t>
            </a:r>
            <a:r>
              <a:rPr lang="en-US" sz="3200" dirty="0">
                <a:solidFill>
                  <a:srgbClr val="000000"/>
                </a:solidFill>
                <a:latin typeface="Roboto Condensed Italics"/>
              </a:rPr>
              <a:t> </a:t>
            </a:r>
            <a:r>
              <a:rPr lang="en-US" sz="3200" dirty="0" err="1">
                <a:solidFill>
                  <a:srgbClr val="000000"/>
                </a:solidFill>
                <a:latin typeface="Roboto Condensed Italics"/>
              </a:rPr>
              <a:t>tim</a:t>
            </a:r>
            <a:r>
              <a:rPr lang="en-US" sz="3200" dirty="0">
                <a:solidFill>
                  <a:srgbClr val="000000"/>
                </a:solidFill>
                <a:latin typeface="Roboto Condensed Italics"/>
              </a:rPr>
              <a:t> </a:t>
            </a:r>
            <a:r>
              <a:rPr lang="en-US" sz="3200" dirty="0" err="1">
                <a:solidFill>
                  <a:srgbClr val="000000"/>
                </a:solidFill>
                <a:latin typeface="Roboto Condensed Italics"/>
              </a:rPr>
              <a:t>như</a:t>
            </a:r>
            <a:r>
              <a:rPr lang="en-US" sz="3200" dirty="0">
                <a:solidFill>
                  <a:srgbClr val="000000"/>
                </a:solidFill>
                <a:latin typeface="Roboto Condensed Italics"/>
              </a:rPr>
              <a:t> </a:t>
            </a:r>
            <a:r>
              <a:rPr lang="en-US" sz="3200" dirty="0" err="1">
                <a:solidFill>
                  <a:srgbClr val="000000"/>
                </a:solidFill>
                <a:latin typeface="Roboto Condensed Italics"/>
              </a:rPr>
              <a:t>ngừng</a:t>
            </a:r>
            <a:r>
              <a:rPr lang="en-US" sz="3200" dirty="0">
                <a:solidFill>
                  <a:srgbClr val="000000"/>
                </a:solidFill>
                <a:latin typeface="Roboto Condensed Italics"/>
              </a:rPr>
              <a:t> </a:t>
            </a:r>
            <a:r>
              <a:rPr lang="en-US" sz="3200" dirty="0" err="1">
                <a:solidFill>
                  <a:srgbClr val="000000"/>
                </a:solidFill>
                <a:latin typeface="Roboto Condensed Italics"/>
              </a:rPr>
              <a:t>đập</a:t>
            </a:r>
            <a:endParaRPr lang="en-US" sz="3200" dirty="0">
              <a:solidFill>
                <a:srgbClr val="000000"/>
              </a:solidFill>
              <a:latin typeface="Roboto Condensed Italics"/>
            </a:endParaRPr>
          </a:p>
        </p:txBody>
      </p:sp>
      <p:sp>
        <p:nvSpPr>
          <p:cNvPr id="24" name="TextBox 24"/>
          <p:cNvSpPr txBox="1"/>
          <p:nvPr/>
        </p:nvSpPr>
        <p:spPr>
          <a:xfrm>
            <a:off x="9656316" y="2647300"/>
            <a:ext cx="7198764" cy="3257981"/>
          </a:xfrm>
          <a:prstGeom prst="rect">
            <a:avLst/>
          </a:prstGeom>
        </p:spPr>
        <p:txBody>
          <a:bodyPr lIns="0" tIns="0" rIns="0" bIns="0" rtlCol="0" anchor="t">
            <a:spAutoFit/>
          </a:bodyPr>
          <a:lstStyle/>
          <a:p>
            <a:pPr algn="just">
              <a:lnSpc>
                <a:spcPts val="5184"/>
              </a:lnSpc>
            </a:pPr>
            <a:endParaRPr/>
          </a:p>
          <a:p>
            <a:pPr algn="just">
              <a:lnSpc>
                <a:spcPts val="5184"/>
              </a:lnSpc>
            </a:pPr>
            <a:r>
              <a:rPr lang="en-US" sz="3200">
                <a:solidFill>
                  <a:srgbClr val="000000"/>
                </a:solidFill>
                <a:latin typeface="Roboto Condensed"/>
              </a:rPr>
              <a:t>+ Khi rời tay mẹ để xếp hàng vào lớp: </a:t>
            </a:r>
            <a:r>
              <a:rPr lang="en-US" sz="3200">
                <a:solidFill>
                  <a:srgbClr val="000000"/>
                </a:solidFill>
                <a:latin typeface="Roboto Condensed Italics"/>
              </a:rPr>
              <a:t>Quay lưng lại dúi đầu vào lòng mẹ nức nở khóc, chưa bao giờ thấy xa mẹ như lần này…</a:t>
            </a:r>
          </a:p>
          <a:p>
            <a:pPr algn="just">
              <a:lnSpc>
                <a:spcPts val="5184"/>
              </a:lnSpc>
            </a:pPr>
            <a:endParaRPr lang="en-US" sz="3200">
              <a:solidFill>
                <a:srgbClr val="000000"/>
              </a:solidFill>
              <a:latin typeface="Roboto Condensed Italics"/>
            </a:endParaRPr>
          </a:p>
        </p:txBody>
      </p:sp>
      <p:sp>
        <p:nvSpPr>
          <p:cNvPr id="25" name="TextBox 25"/>
          <p:cNvSpPr txBox="1"/>
          <p:nvPr/>
        </p:nvSpPr>
        <p:spPr>
          <a:xfrm>
            <a:off x="9703304" y="5700171"/>
            <a:ext cx="7020978" cy="4181476"/>
          </a:xfrm>
          <a:prstGeom prst="rect">
            <a:avLst/>
          </a:prstGeom>
          <a:solidFill>
            <a:schemeClr val="accent4">
              <a:lumMod val="20000"/>
              <a:lumOff val="80000"/>
            </a:schemeClr>
          </a:solidFill>
        </p:spPr>
        <p:txBody>
          <a:bodyPr lIns="0" tIns="0" rIns="0" bIns="0" rtlCol="0" anchor="t">
            <a:spAutoFit/>
          </a:bodyPr>
          <a:lstStyle/>
          <a:p>
            <a:pPr algn="just">
              <a:lnSpc>
                <a:spcPts val="4199"/>
              </a:lnSpc>
            </a:pPr>
            <a:r>
              <a:rPr lang="en-US" sz="2999">
                <a:solidFill>
                  <a:srgbClr val="000000"/>
                </a:solidFill>
                <a:latin typeface="Roboto Condensed Bold Italics"/>
              </a:rPr>
              <a:t>Nhận xét: </a:t>
            </a:r>
          </a:p>
          <a:p>
            <a:pPr algn="just">
              <a:lnSpc>
                <a:spcPts val="4199"/>
              </a:lnSpc>
              <a:spcBef>
                <a:spcPct val="0"/>
              </a:spcBef>
            </a:pPr>
            <a:r>
              <a:rPr lang="en-US" sz="2999">
                <a:solidFill>
                  <a:srgbClr val="000000"/>
                </a:solidFill>
                <a:latin typeface="Roboto Condensed Bold Italics"/>
              </a:rPr>
              <a:t>Đoạn văn trên đã đặc tả được những phút giây xúc động thật hồn nhiên khó quên của mỗi đời người, rất</a:t>
            </a:r>
            <a:r>
              <a:rPr lang="en-US" sz="2999">
                <a:solidFill>
                  <a:srgbClr val="5377C0"/>
                </a:solidFill>
                <a:latin typeface="Roboto Condensed Bold Italics"/>
              </a:rPr>
              <a:t> phù hợp với tâm lí trẻ thơ</a:t>
            </a:r>
            <a:r>
              <a:rPr lang="en-US" sz="2999">
                <a:solidFill>
                  <a:srgbClr val="000000"/>
                </a:solidFill>
                <a:latin typeface="Roboto Condensed Bold Italics"/>
              </a:rPr>
              <a:t> khi phải rời xa vòng tay của mẹ để bắt đầu bước vào cổng trường, cửa lớp. </a:t>
            </a:r>
          </a:p>
          <a:p>
            <a:pPr algn="just">
              <a:lnSpc>
                <a:spcPts val="4199"/>
              </a:lnSpc>
              <a:spcBef>
                <a:spcPct val="0"/>
              </a:spcBef>
            </a:pPr>
            <a:r>
              <a:rPr lang="en-US" sz="2999">
                <a:solidFill>
                  <a:srgbClr val="000000"/>
                </a:solidFill>
                <a:latin typeface="Roboto Condensed Bold Italics"/>
              </a:rPr>
              <a:t>Đó là cả một thế giới đầy mới lạ nên các em </a:t>
            </a:r>
            <a:r>
              <a:rPr lang="en-US" sz="2999">
                <a:solidFill>
                  <a:srgbClr val="355FB5"/>
                </a:solidFill>
                <a:latin typeface="Roboto Condensed Bold Italics"/>
              </a:rPr>
              <a:t>không khỏi bỡ ngỡ, lo sợ.  </a:t>
            </a:r>
          </a:p>
        </p:txBody>
      </p:sp>
      <p:sp>
        <p:nvSpPr>
          <p:cNvPr id="26" name="TextBox 26"/>
          <p:cNvSpPr txBox="1"/>
          <p:nvPr/>
        </p:nvSpPr>
        <p:spPr>
          <a:xfrm>
            <a:off x="3873398" y="8231146"/>
            <a:ext cx="5045871" cy="1680647"/>
          </a:xfrm>
          <a:prstGeom prst="rect">
            <a:avLst/>
          </a:prstGeom>
        </p:spPr>
        <p:txBody>
          <a:bodyPr lIns="0" tIns="0" rIns="0" bIns="0" rtlCol="0" anchor="t">
            <a:spAutoFit/>
          </a:bodyPr>
          <a:lstStyle/>
          <a:p>
            <a:pPr algn="just">
              <a:lnSpc>
                <a:spcPts val="4479"/>
              </a:lnSpc>
              <a:spcBef>
                <a:spcPct val="0"/>
              </a:spcBef>
            </a:pPr>
            <a:r>
              <a:rPr lang="en-US" sz="3199">
                <a:solidFill>
                  <a:srgbClr val="000000"/>
                </a:solidFill>
                <a:latin typeface="Roboto Condensed"/>
              </a:rPr>
              <a:t>+ Khi gọi đến tên mình: </a:t>
            </a:r>
            <a:r>
              <a:rPr lang="en-US" sz="3199">
                <a:solidFill>
                  <a:srgbClr val="000000"/>
                </a:solidFill>
                <a:latin typeface="Roboto Condensed Italics"/>
              </a:rPr>
              <a:t>Giật mình, lúng túng quên cả người mẹ đang đứng sau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028700" y="696282"/>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690348" y="4578416"/>
            <a:ext cx="3277558" cy="5485453"/>
          </a:xfrm>
          <a:custGeom>
            <a:avLst/>
            <a:gdLst/>
            <a:ahLst/>
            <a:cxnLst/>
            <a:rect l="l" t="t" r="r" b="b"/>
            <a:pathLst>
              <a:path w="3277558" h="5485453">
                <a:moveTo>
                  <a:pt x="0" y="0"/>
                </a:moveTo>
                <a:lnTo>
                  <a:pt x="3277559" y="0"/>
                </a:lnTo>
                <a:lnTo>
                  <a:pt x="3277559" y="5485453"/>
                </a:lnTo>
                <a:lnTo>
                  <a:pt x="0" y="548545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TextBox 15"/>
          <p:cNvSpPr txBox="1"/>
          <p:nvPr/>
        </p:nvSpPr>
        <p:spPr>
          <a:xfrm>
            <a:off x="3787778" y="3568357"/>
            <a:ext cx="11565682" cy="3035985"/>
          </a:xfrm>
          <a:prstGeom prst="rect">
            <a:avLst/>
          </a:prstGeom>
        </p:spPr>
        <p:txBody>
          <a:bodyPr lIns="0" tIns="0" rIns="0" bIns="0" rtlCol="0" anchor="t">
            <a:spAutoFit/>
          </a:bodyPr>
          <a:lstStyle/>
          <a:p>
            <a:pPr marL="690881" lvl="1" indent="-345440" algn="just">
              <a:lnSpc>
                <a:spcPts val="4832"/>
              </a:lnSpc>
              <a:buFont typeface="Arial"/>
              <a:buChar char="•"/>
            </a:pPr>
            <a:r>
              <a:rPr lang="en-US" sz="3200">
                <a:solidFill>
                  <a:srgbClr val="FFFFFF"/>
                </a:solidFill>
                <a:latin typeface="Roboto Condensed"/>
              </a:rPr>
              <a:t>Một mùi hương lạ xông lên...</a:t>
            </a:r>
          </a:p>
          <a:p>
            <a:pPr marL="690881" lvl="1" indent="-345440" algn="just">
              <a:lnSpc>
                <a:spcPts val="4832"/>
              </a:lnSpc>
              <a:buFont typeface="Arial"/>
              <a:buChar char="•"/>
            </a:pPr>
            <a:r>
              <a:rPr lang="en-US" sz="3200">
                <a:solidFill>
                  <a:srgbClr val="FFFFFF"/>
                </a:solidFill>
                <a:latin typeface="Roboto Condensed"/>
              </a:rPr>
              <a:t>Hình gì treo trên tường cũng lạ và hay hay...</a:t>
            </a:r>
          </a:p>
          <a:p>
            <a:pPr marL="690881" lvl="1" indent="-345440" algn="just">
              <a:lnSpc>
                <a:spcPts val="4832"/>
              </a:lnSpc>
              <a:buFont typeface="Arial"/>
              <a:buChar char="•"/>
            </a:pPr>
            <a:r>
              <a:rPr lang="en-US" sz="3200">
                <a:solidFill>
                  <a:srgbClr val="FFFFFF"/>
                </a:solidFill>
                <a:latin typeface="Roboto Condensed"/>
              </a:rPr>
              <a:t>Chỗ ngồi của mình lạm nhận là vật riêng.</a:t>
            </a:r>
          </a:p>
          <a:p>
            <a:pPr marL="690881" lvl="1" indent="-345440" algn="just">
              <a:lnSpc>
                <a:spcPts val="4832"/>
              </a:lnSpc>
              <a:buFont typeface="Arial"/>
              <a:buChar char="•"/>
            </a:pPr>
            <a:r>
              <a:rPr lang="en-US" sz="3200">
                <a:solidFill>
                  <a:srgbClr val="FFFFFF"/>
                </a:solidFill>
                <a:latin typeface="Roboto Condensed"/>
              </a:rPr>
              <a:t>Bạn ngồi bên chưa quen cũng không xa lạ</a:t>
            </a:r>
          </a:p>
          <a:p>
            <a:pPr algn="just">
              <a:lnSpc>
                <a:spcPts val="4832"/>
              </a:lnSpc>
            </a:pPr>
            <a:endParaRPr lang="en-US" sz="3200">
              <a:solidFill>
                <a:srgbClr val="FFFFFF"/>
              </a:solidFill>
              <a:latin typeface="Roboto Condensed"/>
            </a:endParaRPr>
          </a:p>
        </p:txBody>
      </p:sp>
      <p:grpSp>
        <p:nvGrpSpPr>
          <p:cNvPr id="16" name="Group 16"/>
          <p:cNvGrpSpPr/>
          <p:nvPr/>
        </p:nvGrpSpPr>
        <p:grpSpPr>
          <a:xfrm>
            <a:off x="13517033" y="4072536"/>
            <a:ext cx="656880" cy="65688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F7F7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20" name="TextBox 20"/>
          <p:cNvSpPr txBox="1"/>
          <p:nvPr/>
        </p:nvSpPr>
        <p:spPr>
          <a:xfrm>
            <a:off x="7856927" y="998546"/>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21" name="TextBox 21"/>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3:  Khi vào lớp học</a:t>
            </a:r>
          </a:p>
        </p:txBody>
      </p:sp>
      <p:grpSp>
        <p:nvGrpSpPr>
          <p:cNvPr id="22" name="Group 22"/>
          <p:cNvGrpSpPr/>
          <p:nvPr/>
        </p:nvGrpSpPr>
        <p:grpSpPr>
          <a:xfrm>
            <a:off x="12006718" y="2937926"/>
            <a:ext cx="1134610" cy="1134610"/>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2804606" y="5829301"/>
            <a:ext cx="9783184" cy="3411584"/>
            <a:chOff x="0" y="-140941"/>
            <a:chExt cx="2576641" cy="898525"/>
          </a:xfrm>
        </p:grpSpPr>
        <p:sp>
          <p:nvSpPr>
            <p:cNvPr id="26" name="Freeform 26"/>
            <p:cNvSpPr/>
            <p:nvPr/>
          </p:nvSpPr>
          <p:spPr>
            <a:xfrm>
              <a:off x="0" y="0"/>
              <a:ext cx="2573015" cy="634309"/>
            </a:xfrm>
            <a:custGeom>
              <a:avLst/>
              <a:gdLst/>
              <a:ahLst/>
              <a:cxnLst/>
              <a:rect l="l" t="t" r="r" b="b"/>
              <a:pathLst>
                <a:path w="2573015" h="634309">
                  <a:moveTo>
                    <a:pt x="40416" y="0"/>
                  </a:moveTo>
                  <a:lnTo>
                    <a:pt x="2532599" y="0"/>
                  </a:lnTo>
                  <a:cubicBezTo>
                    <a:pt x="2554921" y="0"/>
                    <a:pt x="2573015" y="18095"/>
                    <a:pt x="2573015" y="40416"/>
                  </a:cubicBezTo>
                  <a:lnTo>
                    <a:pt x="2573015" y="593893"/>
                  </a:lnTo>
                  <a:cubicBezTo>
                    <a:pt x="2573015" y="604612"/>
                    <a:pt x="2568757" y="614892"/>
                    <a:pt x="2561178" y="622471"/>
                  </a:cubicBezTo>
                  <a:cubicBezTo>
                    <a:pt x="2553598" y="630050"/>
                    <a:pt x="2543318" y="634309"/>
                    <a:pt x="2532599" y="634309"/>
                  </a:cubicBezTo>
                  <a:lnTo>
                    <a:pt x="40416" y="634309"/>
                  </a:lnTo>
                  <a:cubicBezTo>
                    <a:pt x="29697" y="634309"/>
                    <a:pt x="19417" y="630050"/>
                    <a:pt x="11837" y="622471"/>
                  </a:cubicBezTo>
                  <a:cubicBezTo>
                    <a:pt x="4258" y="614892"/>
                    <a:pt x="0" y="604612"/>
                    <a:pt x="0" y="593893"/>
                  </a:cubicBezTo>
                  <a:lnTo>
                    <a:pt x="0" y="40416"/>
                  </a:lnTo>
                  <a:cubicBezTo>
                    <a:pt x="0" y="29697"/>
                    <a:pt x="4258" y="19417"/>
                    <a:pt x="11837" y="11837"/>
                  </a:cubicBezTo>
                  <a:cubicBezTo>
                    <a:pt x="19417" y="4258"/>
                    <a:pt x="29697" y="0"/>
                    <a:pt x="40416" y="0"/>
                  </a:cubicBezTo>
                  <a:close/>
                </a:path>
              </a:pathLst>
            </a:custGeom>
            <a:solidFill>
              <a:srgbClr val="82D5E8"/>
            </a:solidFill>
          </p:spPr>
        </p:sp>
        <p:sp>
          <p:nvSpPr>
            <p:cNvPr id="27" name="TextBox 27"/>
            <p:cNvSpPr txBox="1"/>
            <p:nvPr/>
          </p:nvSpPr>
          <p:spPr>
            <a:xfrm>
              <a:off x="23965" y="-140941"/>
              <a:ext cx="2552676" cy="8985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Italics"/>
                </a:rPr>
                <a:t>Tất cả mọi vật trở nên thân thuộc, thân thiện, quyến luyến, tự nhiên đến bất ngờ và không dám tin là có thật. Đây là cảm nhận của một cậu bé rất hồn nhiên.</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5663281" y="6663930"/>
            <a:ext cx="569917" cy="392531"/>
          </a:xfrm>
          <a:custGeom>
            <a:avLst/>
            <a:gdLst/>
            <a:ahLst/>
            <a:cxnLst/>
            <a:rect l="l" t="t" r="r" b="b"/>
            <a:pathLst>
              <a:path w="569917" h="392531">
                <a:moveTo>
                  <a:pt x="0" y="0"/>
                </a:moveTo>
                <a:lnTo>
                  <a:pt x="569918" y="0"/>
                </a:lnTo>
                <a:lnTo>
                  <a:pt x="569918" y="392530"/>
                </a:lnTo>
                <a:lnTo>
                  <a:pt x="0" y="3925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426425" y="2178630"/>
            <a:ext cx="6745418" cy="6458617"/>
          </a:xfrm>
          <a:custGeom>
            <a:avLst/>
            <a:gdLst/>
            <a:ahLst/>
            <a:cxnLst/>
            <a:rect l="l" t="t" r="r" b="b"/>
            <a:pathLst>
              <a:path w="6745418" h="6458617">
                <a:moveTo>
                  <a:pt x="0" y="0"/>
                </a:moveTo>
                <a:lnTo>
                  <a:pt x="6745418" y="0"/>
                </a:lnTo>
                <a:lnTo>
                  <a:pt x="6745418" y="6458616"/>
                </a:lnTo>
                <a:lnTo>
                  <a:pt x="0" y="645861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TextBox 13"/>
          <p:cNvSpPr txBox="1"/>
          <p:nvPr/>
        </p:nvSpPr>
        <p:spPr>
          <a:xfrm>
            <a:off x="5195659" y="1189210"/>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d. Hình ảnh người lớn trong bài</a:t>
            </a:r>
          </a:p>
        </p:txBody>
      </p:sp>
      <p:sp>
        <p:nvSpPr>
          <p:cNvPr id="14" name="TextBox 14"/>
          <p:cNvSpPr txBox="1"/>
          <p:nvPr/>
        </p:nvSpPr>
        <p:spPr>
          <a:xfrm>
            <a:off x="2471760" y="3490030"/>
            <a:ext cx="4654748" cy="4091412"/>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a:rPr>
              <a:t>Hình ảnh người lớn trong bài gồm những ai?  Điểm chung trong suy nghĩ và hành động của họ là gì?</a:t>
            </a:r>
          </a:p>
          <a:p>
            <a:pPr algn="ctr">
              <a:lnSpc>
                <a:spcPts val="5459"/>
              </a:lnSpc>
              <a:spcBef>
                <a:spcPct val="0"/>
              </a:spcBef>
            </a:pPr>
            <a:endParaRPr lang="en-US" sz="3899">
              <a:solidFill>
                <a:srgbClr val="000000"/>
              </a:solidFill>
              <a:latin typeface="Roboto Condensed"/>
            </a:endParaRPr>
          </a:p>
        </p:txBody>
      </p:sp>
      <p:sp>
        <p:nvSpPr>
          <p:cNvPr id="15" name="Freeform 15"/>
          <p:cNvSpPr/>
          <p:nvPr/>
        </p:nvSpPr>
        <p:spPr>
          <a:xfrm>
            <a:off x="8171843" y="2941660"/>
            <a:ext cx="6745418" cy="6458617"/>
          </a:xfrm>
          <a:custGeom>
            <a:avLst/>
            <a:gdLst/>
            <a:ahLst/>
            <a:cxnLst/>
            <a:rect l="l" t="t" r="r" b="b"/>
            <a:pathLst>
              <a:path w="6745418" h="6458617">
                <a:moveTo>
                  <a:pt x="0" y="0"/>
                </a:moveTo>
                <a:lnTo>
                  <a:pt x="6745419" y="0"/>
                </a:lnTo>
                <a:lnTo>
                  <a:pt x="6745419" y="6458617"/>
                </a:lnTo>
                <a:lnTo>
                  <a:pt x="0" y="645861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13178112" y="6580953"/>
            <a:ext cx="5143840" cy="3658556"/>
          </a:xfrm>
          <a:custGeom>
            <a:avLst/>
            <a:gdLst/>
            <a:ahLst/>
            <a:cxnLst/>
            <a:rect l="l" t="t" r="r" b="b"/>
            <a:pathLst>
              <a:path w="5143840" h="3658556">
                <a:moveTo>
                  <a:pt x="0" y="0"/>
                </a:moveTo>
                <a:lnTo>
                  <a:pt x="5143840" y="0"/>
                </a:lnTo>
                <a:lnTo>
                  <a:pt x="5143840" y="3658556"/>
                </a:lnTo>
                <a:lnTo>
                  <a:pt x="0" y="365855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7" name="TextBox 17"/>
          <p:cNvSpPr txBox="1"/>
          <p:nvPr/>
        </p:nvSpPr>
        <p:spPr>
          <a:xfrm>
            <a:off x="9356346" y="3818657"/>
            <a:ext cx="4654748" cy="4180632"/>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a:rPr>
              <a:t>Văn bản </a:t>
            </a:r>
            <a:r>
              <a:rPr lang="en-US" sz="3899" i="1">
                <a:solidFill>
                  <a:srgbClr val="000000"/>
                </a:solidFill>
                <a:latin typeface="Roboto Condensed"/>
              </a:rPr>
              <a:t>Tôi đi học </a:t>
            </a:r>
            <a:r>
              <a:rPr lang="en-US" sz="3899">
                <a:solidFill>
                  <a:srgbClr val="000000"/>
                </a:solidFill>
                <a:latin typeface="Roboto Condensed"/>
              </a:rPr>
              <a:t>nói hộ được suy nghĩ và tình cảm gì của rất nhiều người đọc? Điều đó còn có ý nghĩa gì với đời sống hôm nay?</a:t>
            </a:r>
          </a:p>
        </p:txBody>
      </p:sp>
      <p:sp>
        <p:nvSpPr>
          <p:cNvPr id="18" name="Freeform 18"/>
          <p:cNvSpPr/>
          <p:nvPr/>
        </p:nvSpPr>
        <p:spPr>
          <a:xfrm>
            <a:off x="11234589" y="1452597"/>
            <a:ext cx="6424048" cy="1850929"/>
          </a:xfrm>
          <a:custGeom>
            <a:avLst/>
            <a:gdLst/>
            <a:ahLst/>
            <a:cxnLst/>
            <a:rect l="l" t="t" r="r" b="b"/>
            <a:pathLst>
              <a:path w="6424048" h="1850929">
                <a:moveTo>
                  <a:pt x="0" y="0"/>
                </a:moveTo>
                <a:lnTo>
                  <a:pt x="6424048" y="0"/>
                </a:lnTo>
                <a:lnTo>
                  <a:pt x="6424048" y="1850929"/>
                </a:lnTo>
                <a:lnTo>
                  <a:pt x="0" y="1850929"/>
                </a:lnTo>
                <a:lnTo>
                  <a:pt x="0" y="0"/>
                </a:lnTo>
                <a:close/>
              </a:path>
            </a:pathLst>
          </a:custGeom>
          <a:blipFill>
            <a:blip r:embed="rId19"/>
            <a:stretch>
              <a:fillRect/>
            </a:stretch>
          </a:blipFill>
        </p:spPr>
      </p:sp>
      <p:sp>
        <p:nvSpPr>
          <p:cNvPr id="19" name="TextBox 19"/>
          <p:cNvSpPr txBox="1"/>
          <p:nvPr/>
        </p:nvSpPr>
        <p:spPr>
          <a:xfrm>
            <a:off x="11234589" y="1703273"/>
            <a:ext cx="6424048" cy="1095287"/>
          </a:xfrm>
          <a:prstGeom prst="rect">
            <a:avLst/>
          </a:prstGeom>
        </p:spPr>
        <p:txBody>
          <a:bodyPr lIns="0" tIns="0" rIns="0" bIns="0" rtlCol="0" anchor="t">
            <a:spAutoFit/>
          </a:bodyPr>
          <a:lstStyle/>
          <a:p>
            <a:pPr algn="ctr">
              <a:lnSpc>
                <a:spcPts val="4200"/>
              </a:lnSpc>
            </a:pPr>
            <a:r>
              <a:rPr lang="en-US" sz="3000">
                <a:solidFill>
                  <a:srgbClr val="000000"/>
                </a:solidFill>
                <a:latin typeface="#9Slide07 Crocante 2"/>
              </a:rPr>
              <a:t>CÂU HỎI TƯ DUY</a:t>
            </a:r>
          </a:p>
          <a:p>
            <a:pPr algn="ctr">
              <a:lnSpc>
                <a:spcPts val="4200"/>
              </a:lnSpc>
            </a:pPr>
            <a:r>
              <a:rPr lang="en-US" sz="3000">
                <a:solidFill>
                  <a:srgbClr val="000000"/>
                </a:solidFill>
                <a:latin typeface="#9Slide07 Crocante 2"/>
              </a:rPr>
              <a:t>THỜI GIAN: 2 PHÚT</a:t>
            </a:r>
          </a:p>
        </p:txBody>
      </p:sp>
      <p:sp>
        <p:nvSpPr>
          <p:cNvPr id="20" name="TextBox 20"/>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594766" y="5563010"/>
            <a:ext cx="11172675" cy="3074237"/>
            <a:chOff x="0" y="0"/>
            <a:chExt cx="2942597" cy="809676"/>
          </a:xfrm>
        </p:grpSpPr>
        <p:sp>
          <p:nvSpPr>
            <p:cNvPr id="12" name="Freeform 12"/>
            <p:cNvSpPr/>
            <p:nvPr/>
          </p:nvSpPr>
          <p:spPr>
            <a:xfrm>
              <a:off x="0" y="0"/>
              <a:ext cx="2942598" cy="809676"/>
            </a:xfrm>
            <a:custGeom>
              <a:avLst/>
              <a:gdLst/>
              <a:ahLst/>
              <a:cxnLst/>
              <a:rect l="l" t="t" r="r" b="b"/>
              <a:pathLst>
                <a:path w="2942598" h="809676">
                  <a:moveTo>
                    <a:pt x="35340" y="0"/>
                  </a:moveTo>
                  <a:lnTo>
                    <a:pt x="2907258" y="0"/>
                  </a:lnTo>
                  <a:cubicBezTo>
                    <a:pt x="2926775" y="0"/>
                    <a:pt x="2942598" y="15822"/>
                    <a:pt x="2942598" y="35340"/>
                  </a:cubicBezTo>
                  <a:lnTo>
                    <a:pt x="2942598" y="774336"/>
                  </a:lnTo>
                  <a:cubicBezTo>
                    <a:pt x="2942598" y="793853"/>
                    <a:pt x="2926775" y="809676"/>
                    <a:pt x="2907258" y="809676"/>
                  </a:cubicBezTo>
                  <a:lnTo>
                    <a:pt x="35340" y="809676"/>
                  </a:lnTo>
                  <a:cubicBezTo>
                    <a:pt x="15822" y="809676"/>
                    <a:pt x="0" y="793853"/>
                    <a:pt x="0" y="774336"/>
                  </a:cubicBezTo>
                  <a:lnTo>
                    <a:pt x="0" y="35340"/>
                  </a:lnTo>
                  <a:cubicBezTo>
                    <a:pt x="0" y="15822"/>
                    <a:pt x="15822" y="0"/>
                    <a:pt x="35340"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178112" y="6580953"/>
            <a:ext cx="5143840" cy="3658556"/>
          </a:xfrm>
          <a:custGeom>
            <a:avLst/>
            <a:gdLst/>
            <a:ahLst/>
            <a:cxnLst/>
            <a:rect l="l" t="t" r="r" b="b"/>
            <a:pathLst>
              <a:path w="5143840" h="3658556">
                <a:moveTo>
                  <a:pt x="0" y="0"/>
                </a:moveTo>
                <a:lnTo>
                  <a:pt x="5143840" y="0"/>
                </a:lnTo>
                <a:lnTo>
                  <a:pt x="5143840" y="3658556"/>
                </a:lnTo>
                <a:lnTo>
                  <a:pt x="0" y="365855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1760664" y="2495678"/>
            <a:ext cx="4121124" cy="2647822"/>
          </a:xfrm>
          <a:custGeom>
            <a:avLst/>
            <a:gdLst/>
            <a:ahLst/>
            <a:cxnLst/>
            <a:rect l="l" t="t" r="r" b="b"/>
            <a:pathLst>
              <a:path w="4121124" h="2647822">
                <a:moveTo>
                  <a:pt x="0" y="0"/>
                </a:moveTo>
                <a:lnTo>
                  <a:pt x="4121124" y="0"/>
                </a:lnTo>
                <a:lnTo>
                  <a:pt x="4121124" y="2647822"/>
                </a:lnTo>
                <a:lnTo>
                  <a:pt x="0" y="264782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5195659" y="1154682"/>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d. Hình ảnh người lớn trong bài</a:t>
            </a:r>
          </a:p>
        </p:txBody>
      </p:sp>
      <p:sp>
        <p:nvSpPr>
          <p:cNvPr id="17" name="TextBox 17"/>
          <p:cNvSpPr txBox="1"/>
          <p:nvPr/>
        </p:nvSpPr>
        <p:spPr>
          <a:xfrm>
            <a:off x="1931499" y="5886450"/>
            <a:ext cx="10499209" cy="2423989"/>
          </a:xfrm>
          <a:prstGeom prst="rect">
            <a:avLst/>
          </a:prstGeom>
        </p:spPr>
        <p:txBody>
          <a:bodyPr lIns="0" tIns="0" rIns="0" bIns="0" rtlCol="0" anchor="t">
            <a:spAutoFit/>
          </a:bodyPr>
          <a:lstStyle/>
          <a:p>
            <a:pPr algn="just">
              <a:lnSpc>
                <a:spcPts val="4810"/>
              </a:lnSpc>
            </a:pPr>
            <a:r>
              <a:rPr lang="en-US" sz="3436">
                <a:solidFill>
                  <a:srgbClr val="000000"/>
                </a:solidFill>
                <a:latin typeface="Roboto Condensed Bold Italics"/>
              </a:rPr>
              <a:t>Những chi tiết tả người lớn không nhiều nhưng họ hiện lên rõ nét, tất cả đều hút về một điểm: chú ý, quan tâm, nâng niu, dành những tình cảm đẹp đẽ nhất cho trẻ thơ ngày khai trường. Tất cả đều vì tương lai con trẻ.</a:t>
            </a:r>
          </a:p>
        </p:txBody>
      </p:sp>
      <p:sp>
        <p:nvSpPr>
          <p:cNvPr id="18" name="Freeform 18"/>
          <p:cNvSpPr/>
          <p:nvPr/>
        </p:nvSpPr>
        <p:spPr>
          <a:xfrm>
            <a:off x="15663281" y="6663930"/>
            <a:ext cx="569917" cy="392531"/>
          </a:xfrm>
          <a:custGeom>
            <a:avLst/>
            <a:gdLst/>
            <a:ahLst/>
            <a:cxnLst/>
            <a:rect l="l" t="t" r="r" b="b"/>
            <a:pathLst>
              <a:path w="569917" h="392531">
                <a:moveTo>
                  <a:pt x="0" y="0"/>
                </a:moveTo>
                <a:lnTo>
                  <a:pt x="569918" y="0"/>
                </a:lnTo>
                <a:lnTo>
                  <a:pt x="569918" y="392530"/>
                </a:lnTo>
                <a:lnTo>
                  <a:pt x="0" y="39253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9"/>
          <p:cNvSpPr txBox="1"/>
          <p:nvPr/>
        </p:nvSpPr>
        <p:spPr>
          <a:xfrm>
            <a:off x="6299519" y="2070650"/>
            <a:ext cx="10589720" cy="3072850"/>
          </a:xfrm>
          <a:prstGeom prst="rect">
            <a:avLst/>
          </a:prstGeom>
        </p:spPr>
        <p:txBody>
          <a:bodyPr lIns="0" tIns="0" rIns="0" bIns="0" rtlCol="0" anchor="t">
            <a:spAutoFit/>
          </a:bodyPr>
          <a:lstStyle/>
          <a:p>
            <a:pPr algn="just">
              <a:lnSpc>
                <a:spcPts val="4899"/>
              </a:lnSpc>
            </a:pPr>
            <a:r>
              <a:rPr lang="en-US" sz="3499">
                <a:solidFill>
                  <a:srgbClr val="FFFFFF"/>
                </a:solidFill>
                <a:latin typeface="Roboto Condensed"/>
              </a:rPr>
              <a:t>- </a:t>
            </a:r>
            <a:r>
              <a:rPr lang="en-US" sz="3499">
                <a:solidFill>
                  <a:srgbClr val="FFFFFF"/>
                </a:solidFill>
                <a:latin typeface="Roboto Condensed Bold"/>
              </a:rPr>
              <a:t>Phụ huynh:</a:t>
            </a:r>
            <a:r>
              <a:rPr lang="en-US" sz="3499">
                <a:solidFill>
                  <a:srgbClr val="FFFFFF"/>
                </a:solidFill>
                <a:latin typeface="Roboto Condensed"/>
              </a:rPr>
              <a:t> Đưa con đến trường dự lễ với biết bao hồi hộp, chăm lo, xao xuyến...</a:t>
            </a:r>
          </a:p>
          <a:p>
            <a:pPr algn="just">
              <a:lnSpc>
                <a:spcPts val="4899"/>
              </a:lnSpc>
            </a:pPr>
            <a:r>
              <a:rPr lang="en-US" sz="3499">
                <a:solidFill>
                  <a:srgbClr val="FFFFFF"/>
                </a:solidFill>
                <a:latin typeface="Roboto Condensed"/>
              </a:rPr>
              <a:t>- </a:t>
            </a:r>
            <a:r>
              <a:rPr lang="en-US" sz="3499">
                <a:solidFill>
                  <a:srgbClr val="FFFFFF"/>
                </a:solidFill>
                <a:latin typeface="Roboto Condensed Bold"/>
              </a:rPr>
              <a:t>Ông đốc</a:t>
            </a:r>
            <a:r>
              <a:rPr lang="en-US" sz="3499">
                <a:solidFill>
                  <a:srgbClr val="FFFFFF"/>
                </a:solidFill>
                <a:latin typeface="Roboto Condensed"/>
              </a:rPr>
              <a:t>: Nhìn học trò bằng con mắt hiền từ, cảm động...</a:t>
            </a:r>
          </a:p>
          <a:p>
            <a:pPr algn="just">
              <a:lnSpc>
                <a:spcPts val="4899"/>
              </a:lnSpc>
            </a:pPr>
            <a:r>
              <a:rPr lang="en-US" sz="3499">
                <a:solidFill>
                  <a:srgbClr val="FFFFFF"/>
                </a:solidFill>
                <a:latin typeface="Roboto Condensed"/>
              </a:rPr>
              <a:t>- </a:t>
            </a:r>
            <a:r>
              <a:rPr lang="en-US" sz="3499">
                <a:solidFill>
                  <a:srgbClr val="FFFFFF"/>
                </a:solidFill>
                <a:latin typeface="Roboto Condensed Bold"/>
              </a:rPr>
              <a:t>Thầy giáo: </a:t>
            </a:r>
            <a:r>
              <a:rPr lang="en-US" sz="3499">
                <a:solidFill>
                  <a:srgbClr val="FFFFFF"/>
                </a:solidFill>
                <a:latin typeface="Roboto Condensed"/>
              </a:rPr>
              <a:t>Đón chào các em bằng gương mặt tươi cười, thái độ trìu mến...</a:t>
            </a:r>
          </a:p>
        </p:txBody>
      </p:sp>
      <p:sp>
        <p:nvSpPr>
          <p:cNvPr id="20" name="TextBox 20"/>
          <p:cNvSpPr txBox="1"/>
          <p:nvPr/>
        </p:nvSpPr>
        <p:spPr>
          <a:xfrm>
            <a:off x="5195659" y="187805"/>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725239" y="2176709"/>
            <a:ext cx="5803015" cy="2966791"/>
          </a:xfrm>
          <a:custGeom>
            <a:avLst/>
            <a:gdLst/>
            <a:ahLst/>
            <a:cxnLst/>
            <a:rect l="l" t="t" r="r" b="b"/>
            <a:pathLst>
              <a:path w="5803015" h="2966791">
                <a:moveTo>
                  <a:pt x="0" y="0"/>
                </a:moveTo>
                <a:lnTo>
                  <a:pt x="5803014" y="0"/>
                </a:lnTo>
                <a:lnTo>
                  <a:pt x="5803014" y="2966791"/>
                </a:lnTo>
                <a:lnTo>
                  <a:pt x="0" y="2966791"/>
                </a:lnTo>
                <a:lnTo>
                  <a:pt x="0" y="0"/>
                </a:lnTo>
                <a:close/>
              </a:path>
            </a:pathLst>
          </a:custGeom>
          <a:blipFill>
            <a:blip r:embed="rId11"/>
            <a:stretch>
              <a:fillRect/>
            </a:stretch>
          </a:blipFill>
        </p:spPr>
      </p:sp>
      <p:sp>
        <p:nvSpPr>
          <p:cNvPr id="12" name="Freeform 12"/>
          <p:cNvSpPr/>
          <p:nvPr/>
        </p:nvSpPr>
        <p:spPr>
          <a:xfrm>
            <a:off x="2475502" y="2970516"/>
            <a:ext cx="14783798" cy="7940132"/>
          </a:xfrm>
          <a:custGeom>
            <a:avLst/>
            <a:gdLst/>
            <a:ahLst/>
            <a:cxnLst/>
            <a:rect l="l" t="t" r="r" b="b"/>
            <a:pathLst>
              <a:path w="14783798" h="7940132">
                <a:moveTo>
                  <a:pt x="0" y="0"/>
                </a:moveTo>
                <a:lnTo>
                  <a:pt x="14783798" y="0"/>
                </a:lnTo>
                <a:lnTo>
                  <a:pt x="14783798" y="7940132"/>
                </a:lnTo>
                <a:lnTo>
                  <a:pt x="0" y="7940132"/>
                </a:lnTo>
                <a:lnTo>
                  <a:pt x="0" y="0"/>
                </a:lnTo>
                <a:close/>
              </a:path>
            </a:pathLst>
          </a:custGeom>
          <a:blipFill>
            <a:blip r:embed="rId12"/>
            <a:stretch>
              <a:fillRect/>
            </a:stretch>
          </a:blipFill>
        </p:spPr>
      </p:sp>
      <p:sp>
        <p:nvSpPr>
          <p:cNvPr id="13" name="Freeform 13"/>
          <p:cNvSpPr/>
          <p:nvPr/>
        </p:nvSpPr>
        <p:spPr>
          <a:xfrm>
            <a:off x="11801620" y="6120649"/>
            <a:ext cx="5702328" cy="3663746"/>
          </a:xfrm>
          <a:custGeom>
            <a:avLst/>
            <a:gdLst/>
            <a:ahLst/>
            <a:cxnLst/>
            <a:rect l="l" t="t" r="r" b="b"/>
            <a:pathLst>
              <a:path w="5702328" h="3663746">
                <a:moveTo>
                  <a:pt x="0" y="0"/>
                </a:moveTo>
                <a:lnTo>
                  <a:pt x="5702327" y="0"/>
                </a:lnTo>
                <a:lnTo>
                  <a:pt x="5702327" y="3663746"/>
                </a:lnTo>
                <a:lnTo>
                  <a:pt x="0" y="36637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TextBox 14"/>
          <p:cNvSpPr txBox="1"/>
          <p:nvPr/>
        </p:nvSpPr>
        <p:spPr>
          <a:xfrm>
            <a:off x="5494381" y="1162213"/>
            <a:ext cx="8321374" cy="788035"/>
          </a:xfrm>
          <a:prstGeom prst="rect">
            <a:avLst/>
          </a:prstGeom>
        </p:spPr>
        <p:txBody>
          <a:bodyPr lIns="0" tIns="0" rIns="0" bIns="0" rtlCol="0" anchor="t">
            <a:spAutoFit/>
          </a:bodyPr>
          <a:lstStyle/>
          <a:p>
            <a:pPr>
              <a:lnSpc>
                <a:spcPts val="6439"/>
              </a:lnSpc>
            </a:pPr>
            <a:r>
              <a:rPr lang="en-US" sz="4599">
                <a:solidFill>
                  <a:srgbClr val="FFFFFF"/>
                </a:solidFill>
                <a:latin typeface="#9Slide06 Thillends"/>
              </a:rPr>
              <a:t>e. Tìm hiểu đề tài, chủ đề</a:t>
            </a:r>
          </a:p>
        </p:txBody>
      </p:sp>
      <p:sp>
        <p:nvSpPr>
          <p:cNvPr id="15" name="TextBox 15"/>
          <p:cNvSpPr txBox="1"/>
          <p:nvPr/>
        </p:nvSpPr>
        <p:spPr>
          <a:xfrm>
            <a:off x="1849167" y="2884791"/>
            <a:ext cx="4553121" cy="1234854"/>
          </a:xfrm>
          <a:prstGeom prst="rect">
            <a:avLst/>
          </a:prstGeom>
        </p:spPr>
        <p:txBody>
          <a:bodyPr lIns="0" tIns="0" rIns="0" bIns="0" rtlCol="0" anchor="t">
            <a:spAutoFit/>
          </a:bodyPr>
          <a:lstStyle/>
          <a:p>
            <a:pPr algn="ctr">
              <a:lnSpc>
                <a:spcPts val="4900"/>
              </a:lnSpc>
            </a:pPr>
            <a:r>
              <a:rPr lang="en-US" sz="3500">
                <a:solidFill>
                  <a:srgbClr val="50128D"/>
                </a:solidFill>
                <a:latin typeface="Roboto Condensed Bold"/>
              </a:rPr>
              <a:t>Đề tài:</a:t>
            </a:r>
          </a:p>
          <a:p>
            <a:pPr algn="ctr">
              <a:lnSpc>
                <a:spcPts val="4900"/>
              </a:lnSpc>
            </a:pPr>
            <a:r>
              <a:rPr lang="en-US" sz="3500">
                <a:solidFill>
                  <a:srgbClr val="50128D"/>
                </a:solidFill>
                <a:latin typeface="Roboto Condensed"/>
              </a:rPr>
              <a:t> kỉ niệm ấu thơ</a:t>
            </a:r>
          </a:p>
        </p:txBody>
      </p:sp>
      <p:sp>
        <p:nvSpPr>
          <p:cNvPr id="16" name="TextBox 16"/>
          <p:cNvSpPr txBox="1"/>
          <p:nvPr/>
        </p:nvSpPr>
        <p:spPr>
          <a:xfrm>
            <a:off x="5494381" y="4841345"/>
            <a:ext cx="7723930" cy="3091899"/>
          </a:xfrm>
          <a:prstGeom prst="rect">
            <a:avLst/>
          </a:prstGeom>
        </p:spPr>
        <p:txBody>
          <a:bodyPr lIns="0" tIns="0" rIns="0" bIns="0" rtlCol="0" anchor="t">
            <a:spAutoFit/>
          </a:bodyPr>
          <a:lstStyle/>
          <a:p>
            <a:pPr algn="just">
              <a:lnSpc>
                <a:spcPts val="4900"/>
              </a:lnSpc>
            </a:pPr>
            <a:r>
              <a:rPr lang="en-US" sz="3500">
                <a:solidFill>
                  <a:srgbClr val="50128D"/>
                </a:solidFill>
                <a:latin typeface="Roboto Condensed Bold"/>
              </a:rPr>
              <a:t>Chủ đề: </a:t>
            </a:r>
            <a:r>
              <a:rPr lang="en-US" sz="3500">
                <a:solidFill>
                  <a:srgbClr val="50128D"/>
                </a:solidFill>
                <a:latin typeface="Roboto Condensed"/>
              </a:rPr>
              <a:t>Văn bản ghi lại những kỷ niệm trong sáng của tuổi học trò trong buổi tựu trường đầu tiên, đó là dấu ấn khó phai của tác giả và cũng là của cuộc đời mỗi con người.</a:t>
            </a:r>
          </a:p>
        </p:txBody>
      </p:sp>
      <p:sp>
        <p:nvSpPr>
          <p:cNvPr id="17" name="TextBox 17"/>
          <p:cNvSpPr txBox="1"/>
          <p:nvPr/>
        </p:nvSpPr>
        <p:spPr>
          <a:xfrm>
            <a:off x="5090790" y="129456"/>
            <a:ext cx="8106420" cy="845010"/>
          </a:xfrm>
          <a:prstGeom prst="rect">
            <a:avLst/>
          </a:prstGeom>
        </p:spPr>
        <p:txBody>
          <a:bodyPr lIns="0" tIns="0" rIns="0" bIns="0" rtlCol="0" anchor="t">
            <a:spAutoFit/>
          </a:bodyPr>
          <a:lstStyle/>
          <a:p>
            <a:pPr algn="ctr">
              <a:lnSpc>
                <a:spcPts val="6970"/>
              </a:lnSpc>
            </a:pPr>
            <a:r>
              <a:rPr lang="en-US" sz="4978">
                <a:solidFill>
                  <a:srgbClr val="50128D"/>
                </a:solidFill>
                <a:latin typeface="Fraunces Bold"/>
              </a:rPr>
              <a:t>III.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132545" y="1028700"/>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3822539" y="1837610"/>
            <a:ext cx="3503705" cy="5463222"/>
          </a:xfrm>
          <a:custGeom>
            <a:avLst/>
            <a:gdLst/>
            <a:ahLst/>
            <a:cxnLst/>
            <a:rect l="l" t="t" r="r" b="b"/>
            <a:pathLst>
              <a:path w="3503705" h="5463222">
                <a:moveTo>
                  <a:pt x="0" y="0"/>
                </a:moveTo>
                <a:lnTo>
                  <a:pt x="3503704" y="0"/>
                </a:lnTo>
                <a:lnTo>
                  <a:pt x="3503704" y="5463222"/>
                </a:lnTo>
                <a:lnTo>
                  <a:pt x="0" y="5463222"/>
                </a:lnTo>
                <a:lnTo>
                  <a:pt x="0" y="0"/>
                </a:lnTo>
                <a:close/>
              </a:path>
            </a:pathLst>
          </a:custGeom>
          <a:blipFill>
            <a:blip r:embed="rId11"/>
            <a:stretch>
              <a:fillRect l="-13563" t="-3031" b="-3031"/>
            </a:stretch>
          </a:blipFill>
        </p:spPr>
      </p:sp>
      <p:grpSp>
        <p:nvGrpSpPr>
          <p:cNvPr id="12" name="Group 12"/>
          <p:cNvGrpSpPr/>
          <p:nvPr/>
        </p:nvGrpSpPr>
        <p:grpSpPr>
          <a:xfrm>
            <a:off x="1950622" y="1593761"/>
            <a:ext cx="2601699" cy="5950920"/>
            <a:chOff x="0" y="0"/>
            <a:chExt cx="685221" cy="1567321"/>
          </a:xfrm>
        </p:grpSpPr>
        <p:sp>
          <p:nvSpPr>
            <p:cNvPr id="13" name="Freeform 13"/>
            <p:cNvSpPr/>
            <p:nvPr/>
          </p:nvSpPr>
          <p:spPr>
            <a:xfrm>
              <a:off x="0" y="0"/>
              <a:ext cx="685221" cy="1567321"/>
            </a:xfrm>
            <a:custGeom>
              <a:avLst/>
              <a:gdLst/>
              <a:ahLst/>
              <a:cxnLst/>
              <a:rect l="l" t="t" r="r" b="b"/>
              <a:pathLst>
                <a:path w="685221" h="1567321">
                  <a:moveTo>
                    <a:pt x="151762" y="0"/>
                  </a:moveTo>
                  <a:lnTo>
                    <a:pt x="533460" y="0"/>
                  </a:lnTo>
                  <a:cubicBezTo>
                    <a:pt x="617275" y="0"/>
                    <a:pt x="685221" y="67946"/>
                    <a:pt x="685221" y="151762"/>
                  </a:cubicBezTo>
                  <a:lnTo>
                    <a:pt x="685221" y="1415559"/>
                  </a:lnTo>
                  <a:cubicBezTo>
                    <a:pt x="685221" y="1455809"/>
                    <a:pt x="669232" y="1494410"/>
                    <a:pt x="640771" y="1522871"/>
                  </a:cubicBezTo>
                  <a:cubicBezTo>
                    <a:pt x="612310" y="1551331"/>
                    <a:pt x="573709" y="1567321"/>
                    <a:pt x="533460" y="1567321"/>
                  </a:cubicBezTo>
                  <a:lnTo>
                    <a:pt x="151762" y="1567321"/>
                  </a:lnTo>
                  <a:cubicBezTo>
                    <a:pt x="67946" y="1567321"/>
                    <a:pt x="0" y="1499375"/>
                    <a:pt x="0" y="1415559"/>
                  </a:cubicBezTo>
                  <a:lnTo>
                    <a:pt x="0" y="151762"/>
                  </a:lnTo>
                  <a:cubicBezTo>
                    <a:pt x="0" y="67946"/>
                    <a:pt x="67946" y="0"/>
                    <a:pt x="151762" y="0"/>
                  </a:cubicBezTo>
                  <a:close/>
                </a:path>
              </a:pathLst>
            </a:custGeom>
            <a:solidFill>
              <a:srgbClr val="82D5E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367556" y="7692683"/>
            <a:ext cx="4909966" cy="1178392"/>
          </a:xfrm>
          <a:custGeom>
            <a:avLst/>
            <a:gdLst/>
            <a:ahLst/>
            <a:cxnLst/>
            <a:rect l="l" t="t" r="r" b="b"/>
            <a:pathLst>
              <a:path w="4909966" h="1178392">
                <a:moveTo>
                  <a:pt x="0" y="0"/>
                </a:moveTo>
                <a:lnTo>
                  <a:pt x="4909965" y="0"/>
                </a:lnTo>
                <a:lnTo>
                  <a:pt x="4909965" y="1178392"/>
                </a:lnTo>
                <a:lnTo>
                  <a:pt x="0" y="1178392"/>
                </a:lnTo>
                <a:lnTo>
                  <a:pt x="0" y="0"/>
                </a:lnTo>
                <a:close/>
              </a:path>
            </a:pathLst>
          </a:custGeom>
          <a:blipFill>
            <a:blip r:embed="rId12"/>
            <a:stretch>
              <a:fillRect/>
            </a:stretch>
          </a:blipFill>
        </p:spPr>
      </p:sp>
      <p:sp>
        <p:nvSpPr>
          <p:cNvPr id="16" name="TextBox 16"/>
          <p:cNvSpPr txBox="1"/>
          <p:nvPr/>
        </p:nvSpPr>
        <p:spPr>
          <a:xfrm>
            <a:off x="2162097" y="2104443"/>
            <a:ext cx="2105828" cy="4714578"/>
          </a:xfrm>
          <a:prstGeom prst="rect">
            <a:avLst/>
          </a:prstGeom>
        </p:spPr>
        <p:txBody>
          <a:bodyPr lIns="0" tIns="0" rIns="0" bIns="0" rtlCol="0" anchor="t">
            <a:spAutoFit/>
          </a:bodyPr>
          <a:lstStyle/>
          <a:p>
            <a:pPr algn="ctr">
              <a:lnSpc>
                <a:spcPts val="6299"/>
              </a:lnSpc>
            </a:pPr>
            <a:r>
              <a:rPr lang="en-US" sz="4499">
                <a:solidFill>
                  <a:srgbClr val="000000"/>
                </a:solidFill>
                <a:latin typeface="#9Slide06 Thillends"/>
              </a:rPr>
              <a:t>g. Chia sẻ bài học về cách nghĩ và ứng xử của </a:t>
            </a:r>
          </a:p>
          <a:p>
            <a:pPr algn="ctr">
              <a:lnSpc>
                <a:spcPts val="6299"/>
              </a:lnSpc>
            </a:pPr>
            <a:r>
              <a:rPr lang="en-US" sz="4499">
                <a:solidFill>
                  <a:srgbClr val="000000"/>
                </a:solidFill>
                <a:latin typeface="#9Slide06 Thillends"/>
              </a:rPr>
              <a:t>cá nhân</a:t>
            </a:r>
          </a:p>
        </p:txBody>
      </p:sp>
      <p:sp>
        <p:nvSpPr>
          <p:cNvPr id="17" name="TextBox 17"/>
          <p:cNvSpPr txBox="1"/>
          <p:nvPr/>
        </p:nvSpPr>
        <p:spPr>
          <a:xfrm>
            <a:off x="7326243" y="1770935"/>
            <a:ext cx="9065615" cy="1215806"/>
          </a:xfrm>
          <a:prstGeom prst="rect">
            <a:avLst/>
          </a:prstGeom>
        </p:spPr>
        <p:txBody>
          <a:bodyPr lIns="0" tIns="0" rIns="0" bIns="0" rtlCol="0" anchor="t">
            <a:spAutoFit/>
          </a:bodyPr>
          <a:lstStyle/>
          <a:p>
            <a:pPr algn="just">
              <a:lnSpc>
                <a:spcPts val="4899"/>
              </a:lnSpc>
              <a:spcBef>
                <a:spcPct val="0"/>
              </a:spcBef>
            </a:pPr>
            <a:r>
              <a:rPr lang="en-US" sz="3499">
                <a:solidFill>
                  <a:srgbClr val="FFFFFF"/>
                </a:solidFill>
                <a:latin typeface="Roboto Condensed"/>
              </a:rPr>
              <a:t> Kỉ niệm về lần đầu tiên đến trường là một dấu ấn trong cuộc đời mà ta hãy ghi nhớ và trân trọng.</a:t>
            </a:r>
          </a:p>
        </p:txBody>
      </p:sp>
      <p:sp>
        <p:nvSpPr>
          <p:cNvPr id="18" name="TextBox 18"/>
          <p:cNvSpPr txBox="1"/>
          <p:nvPr/>
        </p:nvSpPr>
        <p:spPr>
          <a:xfrm>
            <a:off x="7468441" y="3729690"/>
            <a:ext cx="9065615" cy="1834820"/>
          </a:xfrm>
          <a:prstGeom prst="rect">
            <a:avLst/>
          </a:prstGeom>
        </p:spPr>
        <p:txBody>
          <a:bodyPr lIns="0" tIns="0" rIns="0" bIns="0" rtlCol="0" anchor="t">
            <a:spAutoFit/>
          </a:bodyPr>
          <a:lstStyle/>
          <a:p>
            <a:pPr algn="just">
              <a:lnSpc>
                <a:spcPts val="4899"/>
              </a:lnSpc>
              <a:spcBef>
                <a:spcPct val="0"/>
              </a:spcBef>
            </a:pPr>
            <a:r>
              <a:rPr lang="en-US" sz="3499" dirty="0" err="1">
                <a:solidFill>
                  <a:srgbClr val="FFFFFF"/>
                </a:solidFill>
                <a:latin typeface="Roboto Condensed"/>
              </a:rPr>
              <a:t>Học</a:t>
            </a:r>
            <a:r>
              <a:rPr lang="en-US" sz="3499" dirty="0">
                <a:solidFill>
                  <a:srgbClr val="FFFFFF"/>
                </a:solidFill>
                <a:latin typeface="Roboto Condensed"/>
              </a:rPr>
              <a:t> </a:t>
            </a:r>
            <a:r>
              <a:rPr lang="en-US" sz="3499" dirty="0" err="1">
                <a:solidFill>
                  <a:srgbClr val="FFFFFF"/>
                </a:solidFill>
                <a:latin typeface="Roboto Condensed"/>
              </a:rPr>
              <a:t>tập</a:t>
            </a:r>
            <a:r>
              <a:rPr lang="en-US" sz="3499" dirty="0">
                <a:solidFill>
                  <a:srgbClr val="FFFFFF"/>
                </a:solidFill>
                <a:latin typeface="Roboto Condensed"/>
              </a:rPr>
              <a:t> </a:t>
            </a:r>
            <a:r>
              <a:rPr lang="en-US" sz="3499" dirty="0" err="1">
                <a:solidFill>
                  <a:srgbClr val="FFFFFF"/>
                </a:solidFill>
                <a:latin typeface="Roboto Condensed"/>
              </a:rPr>
              <a:t>không</a:t>
            </a:r>
            <a:r>
              <a:rPr lang="en-US" sz="3499" dirty="0">
                <a:solidFill>
                  <a:srgbClr val="FFFFFF"/>
                </a:solidFill>
                <a:latin typeface="Roboto Condensed"/>
              </a:rPr>
              <a:t> </a:t>
            </a:r>
            <a:r>
              <a:rPr lang="en-US" sz="3499" dirty="0" err="1">
                <a:solidFill>
                  <a:srgbClr val="FFFFFF"/>
                </a:solidFill>
                <a:latin typeface="Roboto Condensed"/>
              </a:rPr>
              <a:t>phải</a:t>
            </a:r>
            <a:r>
              <a:rPr lang="en-US" sz="3499" dirty="0">
                <a:solidFill>
                  <a:srgbClr val="FFFFFF"/>
                </a:solidFill>
                <a:latin typeface="Roboto Condensed"/>
              </a:rPr>
              <a:t> </a:t>
            </a:r>
            <a:r>
              <a:rPr lang="en-US" sz="3499" dirty="0" err="1">
                <a:solidFill>
                  <a:srgbClr val="FFFFFF"/>
                </a:solidFill>
                <a:latin typeface="Roboto Condensed"/>
              </a:rPr>
              <a:t>chuẩn</a:t>
            </a:r>
            <a:r>
              <a:rPr lang="en-US" sz="3499" dirty="0">
                <a:solidFill>
                  <a:srgbClr val="FFFFFF"/>
                </a:solidFill>
                <a:latin typeface="Roboto Condensed"/>
              </a:rPr>
              <a:t> </a:t>
            </a:r>
            <a:r>
              <a:rPr lang="en-US" sz="3499" dirty="0" err="1">
                <a:solidFill>
                  <a:srgbClr val="FFFFFF"/>
                </a:solidFill>
                <a:latin typeface="Roboto Condensed"/>
              </a:rPr>
              <a:t>bị</a:t>
            </a:r>
            <a:r>
              <a:rPr lang="en-US" sz="3499" dirty="0">
                <a:solidFill>
                  <a:srgbClr val="FFFFFF"/>
                </a:solidFill>
                <a:latin typeface="Roboto Condensed"/>
              </a:rPr>
              <a:t> </a:t>
            </a:r>
            <a:r>
              <a:rPr lang="en-US" sz="3499" dirty="0" err="1">
                <a:solidFill>
                  <a:srgbClr val="FFFFFF"/>
                </a:solidFill>
                <a:latin typeface="Roboto Condensed"/>
              </a:rPr>
              <a:t>cho</a:t>
            </a:r>
            <a:r>
              <a:rPr lang="en-US" sz="3499" dirty="0">
                <a:solidFill>
                  <a:srgbClr val="FFFFFF"/>
                </a:solidFill>
                <a:latin typeface="Roboto Condensed"/>
              </a:rPr>
              <a:t> </a:t>
            </a:r>
            <a:r>
              <a:rPr lang="en-US" sz="3499" dirty="0" err="1">
                <a:solidFill>
                  <a:srgbClr val="FFFFFF"/>
                </a:solidFill>
                <a:latin typeface="Roboto Condensed"/>
              </a:rPr>
              <a:t>cuộc</a:t>
            </a:r>
            <a:r>
              <a:rPr lang="en-US" sz="3499" dirty="0">
                <a:solidFill>
                  <a:srgbClr val="FFFFFF"/>
                </a:solidFill>
                <a:latin typeface="Roboto Condensed"/>
              </a:rPr>
              <a:t> </a:t>
            </a:r>
            <a:r>
              <a:rPr lang="en-US" sz="3499" dirty="0" err="1">
                <a:solidFill>
                  <a:srgbClr val="FFFFFF"/>
                </a:solidFill>
                <a:latin typeface="Roboto Condensed"/>
              </a:rPr>
              <a:t>sống</a:t>
            </a:r>
            <a:r>
              <a:rPr lang="en-US" sz="3499" dirty="0">
                <a:solidFill>
                  <a:srgbClr val="FFFFFF"/>
                </a:solidFill>
                <a:latin typeface="Roboto Condensed"/>
              </a:rPr>
              <a:t>, </a:t>
            </a:r>
            <a:r>
              <a:rPr lang="en-US" sz="3499" dirty="0" err="1">
                <a:solidFill>
                  <a:srgbClr val="FFFFFF"/>
                </a:solidFill>
                <a:latin typeface="Roboto Condensed"/>
              </a:rPr>
              <a:t>học</a:t>
            </a:r>
            <a:r>
              <a:rPr lang="en-US" sz="3499" dirty="0">
                <a:solidFill>
                  <a:srgbClr val="FFFFFF"/>
                </a:solidFill>
                <a:latin typeface="Roboto Condensed"/>
              </a:rPr>
              <a:t> </a:t>
            </a:r>
            <a:r>
              <a:rPr lang="en-US" sz="3499" dirty="0" err="1">
                <a:solidFill>
                  <a:srgbClr val="FFFFFF"/>
                </a:solidFill>
                <a:latin typeface="Roboto Condensed"/>
              </a:rPr>
              <a:t>tập</a:t>
            </a:r>
            <a:r>
              <a:rPr lang="en-US" sz="3499" dirty="0">
                <a:solidFill>
                  <a:srgbClr val="FFFFFF"/>
                </a:solidFill>
                <a:latin typeface="Roboto Condensed"/>
              </a:rPr>
              <a:t> </a:t>
            </a:r>
            <a:r>
              <a:rPr lang="en-US" sz="3499" dirty="0" err="1">
                <a:solidFill>
                  <a:srgbClr val="FFFFFF"/>
                </a:solidFill>
                <a:latin typeface="Roboto Condensed"/>
              </a:rPr>
              <a:t>chính</a:t>
            </a:r>
            <a:r>
              <a:rPr lang="en-US" sz="3499" dirty="0">
                <a:solidFill>
                  <a:srgbClr val="FFFFFF"/>
                </a:solidFill>
                <a:latin typeface="Roboto Condensed"/>
              </a:rPr>
              <a:t> </a:t>
            </a:r>
            <a:r>
              <a:rPr lang="en-US" sz="3499" dirty="0" err="1">
                <a:solidFill>
                  <a:srgbClr val="FFFFFF"/>
                </a:solidFill>
                <a:latin typeface="Roboto Condensed"/>
              </a:rPr>
              <a:t>là</a:t>
            </a:r>
            <a:r>
              <a:rPr lang="en-US" sz="3499" dirty="0">
                <a:solidFill>
                  <a:srgbClr val="FFFFFF"/>
                </a:solidFill>
                <a:latin typeface="Roboto Condensed"/>
              </a:rPr>
              <a:t> </a:t>
            </a:r>
            <a:r>
              <a:rPr lang="en-US" sz="3499" dirty="0" err="1">
                <a:solidFill>
                  <a:srgbClr val="FFFFFF"/>
                </a:solidFill>
                <a:latin typeface="Roboto Condensed"/>
              </a:rPr>
              <a:t>cuộc</a:t>
            </a:r>
            <a:r>
              <a:rPr lang="en-US" sz="3499" dirty="0">
                <a:solidFill>
                  <a:srgbClr val="FFFFFF"/>
                </a:solidFill>
                <a:latin typeface="Roboto Condensed"/>
              </a:rPr>
              <a:t> </a:t>
            </a:r>
            <a:r>
              <a:rPr lang="en-US" sz="3499" dirty="0" err="1">
                <a:solidFill>
                  <a:srgbClr val="FFFFFF"/>
                </a:solidFill>
                <a:latin typeface="Roboto Condensed"/>
              </a:rPr>
              <a:t>sống</a:t>
            </a:r>
            <a:r>
              <a:rPr lang="en-US" sz="3499" dirty="0">
                <a:solidFill>
                  <a:srgbClr val="FFFFFF"/>
                </a:solidFill>
                <a:latin typeface="Roboto Condensed"/>
              </a:rPr>
              <a:t>, do </a:t>
            </a:r>
            <a:r>
              <a:rPr lang="en-US" sz="3499" dirty="0" err="1">
                <a:solidFill>
                  <a:srgbClr val="FFFFFF"/>
                </a:solidFill>
                <a:latin typeface="Roboto Condensed"/>
              </a:rPr>
              <a:t>đó</a:t>
            </a:r>
            <a:r>
              <a:rPr lang="en-US" sz="3499" dirty="0">
                <a:solidFill>
                  <a:srgbClr val="FFFFFF"/>
                </a:solidFill>
                <a:latin typeface="Roboto Condensed"/>
              </a:rPr>
              <a:t> ta </a:t>
            </a:r>
            <a:r>
              <a:rPr lang="en-US" sz="3499" dirty="0" err="1">
                <a:solidFill>
                  <a:srgbClr val="FFFFFF"/>
                </a:solidFill>
                <a:latin typeface="Roboto Condensed"/>
              </a:rPr>
              <a:t>hãy</a:t>
            </a:r>
            <a:r>
              <a:rPr lang="en-US" sz="3499" dirty="0">
                <a:solidFill>
                  <a:srgbClr val="FFFFFF"/>
                </a:solidFill>
                <a:latin typeface="Roboto Condensed"/>
              </a:rPr>
              <a:t> </a:t>
            </a:r>
            <a:r>
              <a:rPr lang="en-US" sz="3499" dirty="0" err="1">
                <a:solidFill>
                  <a:srgbClr val="FFFFFF"/>
                </a:solidFill>
                <a:latin typeface="Roboto Condensed"/>
              </a:rPr>
              <a:t>thực</a:t>
            </a:r>
            <a:r>
              <a:rPr lang="en-US" sz="3499" dirty="0">
                <a:solidFill>
                  <a:srgbClr val="FFFFFF"/>
                </a:solidFill>
                <a:latin typeface="Roboto Condensed"/>
              </a:rPr>
              <a:t> </a:t>
            </a:r>
            <a:r>
              <a:rPr lang="en-US" sz="3499" dirty="0" err="1">
                <a:solidFill>
                  <a:srgbClr val="FFFFFF"/>
                </a:solidFill>
                <a:latin typeface="Roboto Condensed"/>
              </a:rPr>
              <a:t>sự</a:t>
            </a:r>
            <a:r>
              <a:rPr lang="en-US" sz="3499" dirty="0">
                <a:solidFill>
                  <a:srgbClr val="FFFFFF"/>
                </a:solidFill>
                <a:latin typeface="Roboto Condensed"/>
              </a:rPr>
              <a:t> </a:t>
            </a:r>
            <a:r>
              <a:rPr lang="en-US" sz="3499" dirty="0" err="1">
                <a:solidFill>
                  <a:srgbClr val="FFFFFF"/>
                </a:solidFill>
                <a:latin typeface="Roboto Condensed"/>
              </a:rPr>
              <a:t>dũng</a:t>
            </a:r>
            <a:r>
              <a:rPr lang="en-US" sz="3499" dirty="0">
                <a:solidFill>
                  <a:srgbClr val="FFFFFF"/>
                </a:solidFill>
                <a:latin typeface="Roboto Condensed"/>
              </a:rPr>
              <a:t> </a:t>
            </a:r>
            <a:r>
              <a:rPr lang="en-US" sz="3499" dirty="0" err="1">
                <a:solidFill>
                  <a:srgbClr val="FFFFFF"/>
                </a:solidFill>
                <a:latin typeface="Roboto Condensed"/>
              </a:rPr>
              <a:t>cảm</a:t>
            </a:r>
            <a:r>
              <a:rPr lang="en-US" sz="3499" dirty="0">
                <a:solidFill>
                  <a:srgbClr val="FFFFFF"/>
                </a:solidFill>
                <a:latin typeface="Roboto Condensed"/>
              </a:rPr>
              <a:t> </a:t>
            </a:r>
            <a:r>
              <a:rPr lang="en-US" sz="3499" dirty="0" err="1">
                <a:solidFill>
                  <a:srgbClr val="FFFFFF"/>
                </a:solidFill>
                <a:latin typeface="Roboto Condensed"/>
              </a:rPr>
              <a:t>tiến</a:t>
            </a:r>
            <a:r>
              <a:rPr lang="en-US" sz="3499" dirty="0">
                <a:solidFill>
                  <a:srgbClr val="FFFFFF"/>
                </a:solidFill>
                <a:latin typeface="Roboto Condensed"/>
              </a:rPr>
              <a:t> </a:t>
            </a:r>
            <a:r>
              <a:rPr lang="en-US" sz="3499" dirty="0" err="1">
                <a:solidFill>
                  <a:srgbClr val="FFFFFF"/>
                </a:solidFill>
                <a:latin typeface="Roboto Condensed"/>
              </a:rPr>
              <a:t>bước</a:t>
            </a:r>
            <a:r>
              <a:rPr lang="en-US" sz="3499" dirty="0">
                <a:solidFill>
                  <a:srgbClr val="FFFFFF"/>
                </a:solidFill>
                <a:latin typeface="Roboto Condensed"/>
              </a:rPr>
              <a:t> </a:t>
            </a:r>
            <a:r>
              <a:rPr lang="en-US" sz="3499" dirty="0" err="1">
                <a:solidFill>
                  <a:srgbClr val="FFFFFF"/>
                </a:solidFill>
                <a:latin typeface="Roboto Condensed"/>
              </a:rPr>
              <a:t>mỗi</a:t>
            </a:r>
            <a:r>
              <a:rPr lang="en-US" sz="3499" dirty="0">
                <a:solidFill>
                  <a:srgbClr val="FFFFFF"/>
                </a:solidFill>
                <a:latin typeface="Roboto Condensed"/>
              </a:rPr>
              <a:t> </a:t>
            </a:r>
            <a:r>
              <a:rPr lang="en-US" sz="3499" dirty="0" err="1">
                <a:solidFill>
                  <a:srgbClr val="FFFFFF"/>
                </a:solidFill>
                <a:latin typeface="Roboto Condensed"/>
              </a:rPr>
              <a:t>ngày</a:t>
            </a:r>
            <a:endParaRPr lang="en-US" sz="3499" dirty="0">
              <a:solidFill>
                <a:srgbClr val="FFFFFF"/>
              </a:solidFill>
              <a:latin typeface="Roboto Condensed"/>
            </a:endParaRPr>
          </a:p>
        </p:txBody>
      </p:sp>
      <p:sp>
        <p:nvSpPr>
          <p:cNvPr id="19" name="TextBox 19"/>
          <p:cNvSpPr txBox="1"/>
          <p:nvPr/>
        </p:nvSpPr>
        <p:spPr>
          <a:xfrm>
            <a:off x="7468441" y="6033217"/>
            <a:ext cx="9444810" cy="1834820"/>
          </a:xfrm>
          <a:prstGeom prst="rect">
            <a:avLst/>
          </a:prstGeom>
        </p:spPr>
        <p:txBody>
          <a:bodyPr lIns="0" tIns="0" rIns="0" bIns="0" rtlCol="0" anchor="t">
            <a:spAutoFit/>
          </a:bodyPr>
          <a:lstStyle/>
          <a:p>
            <a:pPr algn="just">
              <a:lnSpc>
                <a:spcPts val="4899"/>
              </a:lnSpc>
              <a:spcBef>
                <a:spcPct val="0"/>
              </a:spcBef>
            </a:pPr>
            <a:r>
              <a:rPr lang="en-US" sz="3499" dirty="0" err="1">
                <a:solidFill>
                  <a:srgbClr val="FFFFFF"/>
                </a:solidFill>
                <a:latin typeface="Roboto Condensed"/>
              </a:rPr>
              <a:t>Trong</a:t>
            </a:r>
            <a:r>
              <a:rPr lang="en-US" sz="3499" dirty="0">
                <a:solidFill>
                  <a:srgbClr val="FFFFFF"/>
                </a:solidFill>
                <a:latin typeface="Roboto Condensed"/>
              </a:rPr>
              <a:t> </a:t>
            </a:r>
            <a:r>
              <a:rPr lang="en-US" sz="3499" dirty="0" err="1">
                <a:solidFill>
                  <a:srgbClr val="FFFFFF"/>
                </a:solidFill>
                <a:latin typeface="Roboto Condensed"/>
              </a:rPr>
              <a:t>hành</a:t>
            </a:r>
            <a:r>
              <a:rPr lang="en-US" sz="3499" dirty="0">
                <a:solidFill>
                  <a:srgbClr val="FFFFFF"/>
                </a:solidFill>
                <a:latin typeface="Roboto Condensed"/>
              </a:rPr>
              <a:t> </a:t>
            </a:r>
            <a:r>
              <a:rPr lang="en-US" sz="3499" dirty="0" err="1">
                <a:solidFill>
                  <a:srgbClr val="FFFFFF"/>
                </a:solidFill>
                <a:latin typeface="Roboto Condensed"/>
              </a:rPr>
              <a:t>trình</a:t>
            </a:r>
            <a:r>
              <a:rPr lang="en-US" sz="3499" dirty="0">
                <a:solidFill>
                  <a:srgbClr val="FFFFFF"/>
                </a:solidFill>
                <a:latin typeface="Roboto Condensed"/>
              </a:rPr>
              <a:t> </a:t>
            </a:r>
            <a:r>
              <a:rPr lang="en-US" sz="3499" dirty="0" err="1">
                <a:solidFill>
                  <a:srgbClr val="FFFFFF"/>
                </a:solidFill>
                <a:latin typeface="Roboto Condensed"/>
              </a:rPr>
              <a:t>học</a:t>
            </a:r>
            <a:r>
              <a:rPr lang="en-US" sz="3499" dirty="0">
                <a:solidFill>
                  <a:srgbClr val="FFFFFF"/>
                </a:solidFill>
                <a:latin typeface="Roboto Condensed"/>
              </a:rPr>
              <a:t> </a:t>
            </a:r>
            <a:r>
              <a:rPr lang="en-US" sz="3499" dirty="0" err="1">
                <a:solidFill>
                  <a:srgbClr val="FFFFFF"/>
                </a:solidFill>
                <a:latin typeface="Roboto Condensed"/>
              </a:rPr>
              <a:t>tập</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con </a:t>
            </a:r>
            <a:r>
              <a:rPr lang="en-US" sz="3499" dirty="0" err="1">
                <a:solidFill>
                  <a:srgbClr val="FFFFFF"/>
                </a:solidFill>
                <a:latin typeface="Roboto Condensed"/>
              </a:rPr>
              <a:t>luôn</a:t>
            </a:r>
            <a:r>
              <a:rPr lang="en-US" sz="3499" dirty="0">
                <a:solidFill>
                  <a:srgbClr val="FFFFFF"/>
                </a:solidFill>
                <a:latin typeface="Roboto Condensed"/>
              </a:rPr>
              <a:t> </a:t>
            </a:r>
            <a:r>
              <a:rPr lang="en-US" sz="3499" dirty="0" err="1">
                <a:solidFill>
                  <a:srgbClr val="FFFFFF"/>
                </a:solidFill>
                <a:latin typeface="Roboto Condensed"/>
              </a:rPr>
              <a:t>cần</a:t>
            </a:r>
            <a:r>
              <a:rPr lang="en-US" sz="3499" dirty="0">
                <a:solidFill>
                  <a:srgbClr val="FFFFFF"/>
                </a:solidFill>
                <a:latin typeface="Roboto Condensed"/>
              </a:rPr>
              <a:t> </a:t>
            </a:r>
            <a:r>
              <a:rPr lang="en-US" sz="3499" dirty="0" err="1">
                <a:solidFill>
                  <a:srgbClr val="FFFFFF"/>
                </a:solidFill>
                <a:latin typeface="Roboto Condensed"/>
              </a:rPr>
              <a:t>sự</a:t>
            </a:r>
            <a:r>
              <a:rPr lang="en-US" sz="3499" dirty="0">
                <a:solidFill>
                  <a:srgbClr val="FFFFFF"/>
                </a:solidFill>
                <a:latin typeface="Roboto Condensed"/>
              </a:rPr>
              <a:t> </a:t>
            </a:r>
            <a:r>
              <a:rPr lang="en-US" sz="3499" dirty="0" err="1">
                <a:solidFill>
                  <a:srgbClr val="FFFFFF"/>
                </a:solidFill>
                <a:latin typeface="Roboto Condensed"/>
              </a:rPr>
              <a:t>đồng</a:t>
            </a:r>
            <a:r>
              <a:rPr lang="en-US" sz="3499" dirty="0">
                <a:solidFill>
                  <a:srgbClr val="FFFFFF"/>
                </a:solidFill>
                <a:latin typeface="Roboto Condensed"/>
              </a:rPr>
              <a:t> </a:t>
            </a:r>
            <a:r>
              <a:rPr lang="en-US" sz="3499" dirty="0" err="1">
                <a:solidFill>
                  <a:srgbClr val="FFFFFF"/>
                </a:solidFill>
                <a:latin typeface="Roboto Condensed"/>
              </a:rPr>
              <a:t>hành</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thầy</a:t>
            </a:r>
            <a:r>
              <a:rPr lang="en-US" sz="3499" dirty="0">
                <a:solidFill>
                  <a:srgbClr val="FFFFFF"/>
                </a:solidFill>
                <a:latin typeface="Roboto Condensed"/>
              </a:rPr>
              <a:t> </a:t>
            </a:r>
            <a:r>
              <a:rPr lang="en-US" sz="3499" dirty="0" err="1">
                <a:solidFill>
                  <a:srgbClr val="FFFFFF"/>
                </a:solidFill>
                <a:latin typeface="Roboto Condensed"/>
              </a:rPr>
              <a:t>cô</a:t>
            </a:r>
            <a:r>
              <a:rPr lang="en-US" sz="3499" dirty="0">
                <a:solidFill>
                  <a:srgbClr val="FFFFFF"/>
                </a:solidFill>
                <a:latin typeface="Roboto Condensed"/>
              </a:rPr>
              <a:t>, </a:t>
            </a:r>
            <a:r>
              <a:rPr lang="en-US" sz="3499" dirty="0" err="1">
                <a:solidFill>
                  <a:srgbClr val="FFFFFF"/>
                </a:solidFill>
                <a:latin typeface="Roboto Condensed"/>
              </a:rPr>
              <a:t>ba</a:t>
            </a:r>
            <a:r>
              <a:rPr lang="en-US" sz="3499" dirty="0">
                <a:solidFill>
                  <a:srgbClr val="FFFFFF"/>
                </a:solidFill>
                <a:latin typeface="Roboto Condensed"/>
              </a:rPr>
              <a:t> </a:t>
            </a:r>
            <a:r>
              <a:rPr lang="en-US" sz="3499" dirty="0" err="1">
                <a:solidFill>
                  <a:srgbClr val="FFFFFF"/>
                </a:solidFill>
                <a:latin typeface="Roboto Condensed"/>
              </a:rPr>
              <a:t>mẹ</a:t>
            </a:r>
            <a:r>
              <a:rPr lang="en-US" sz="3499" dirty="0">
                <a:solidFill>
                  <a:srgbClr val="FFFFFF"/>
                </a:solidFill>
                <a:latin typeface="Roboto Condensed"/>
              </a:rPr>
              <a:t>; do </a:t>
            </a:r>
            <a:r>
              <a:rPr lang="en-US" sz="3499" dirty="0" err="1">
                <a:solidFill>
                  <a:srgbClr val="FFFFFF"/>
                </a:solidFill>
                <a:latin typeface="Roboto Condensed"/>
              </a:rPr>
              <a:t>đó</a:t>
            </a:r>
            <a:r>
              <a:rPr lang="en-US" sz="3499" dirty="0">
                <a:solidFill>
                  <a:srgbClr val="FFFFFF"/>
                </a:solidFill>
                <a:latin typeface="Roboto Condensed"/>
              </a:rPr>
              <a:t> ta </a:t>
            </a:r>
            <a:r>
              <a:rPr lang="en-US" sz="3499" dirty="0" err="1">
                <a:solidFill>
                  <a:srgbClr val="FFFFFF"/>
                </a:solidFill>
                <a:latin typeface="Roboto Condensed"/>
              </a:rPr>
              <a:t>đừng</a:t>
            </a:r>
            <a:r>
              <a:rPr lang="en-US" sz="3499" dirty="0">
                <a:solidFill>
                  <a:srgbClr val="FFFFFF"/>
                </a:solidFill>
                <a:latin typeface="Roboto Condensed"/>
              </a:rPr>
              <a:t> </a:t>
            </a:r>
            <a:r>
              <a:rPr lang="en-US" sz="3499" dirty="0" err="1">
                <a:solidFill>
                  <a:srgbClr val="FFFFFF"/>
                </a:solidFill>
                <a:latin typeface="Roboto Condensed"/>
              </a:rPr>
              <a:t>ngần</a:t>
            </a:r>
            <a:r>
              <a:rPr lang="en-US" sz="3499" dirty="0">
                <a:solidFill>
                  <a:srgbClr val="FFFFFF"/>
                </a:solidFill>
                <a:latin typeface="Roboto Condensed"/>
              </a:rPr>
              <a:t> </a:t>
            </a:r>
            <a:r>
              <a:rPr lang="en-US" sz="3499" dirty="0" err="1">
                <a:solidFill>
                  <a:srgbClr val="FFFFFF"/>
                </a:solidFill>
                <a:latin typeface="Roboto Condensed"/>
              </a:rPr>
              <a:t>ngại</a:t>
            </a:r>
            <a:r>
              <a:rPr lang="en-US" sz="3499" dirty="0">
                <a:solidFill>
                  <a:srgbClr val="FFFFFF"/>
                </a:solidFill>
                <a:latin typeface="Roboto Condensed"/>
              </a:rPr>
              <a:t> chia </a:t>
            </a:r>
            <a:r>
              <a:rPr lang="en-US" sz="3499" dirty="0" err="1">
                <a:solidFill>
                  <a:srgbClr val="FFFFFF"/>
                </a:solidFill>
                <a:latin typeface="Roboto Condensed"/>
              </a:rPr>
              <a:t>sẻ</a:t>
            </a:r>
            <a:r>
              <a:rPr lang="en-US" sz="3499" dirty="0">
                <a:solidFill>
                  <a:srgbClr val="FFFFFF"/>
                </a:solidFill>
                <a:latin typeface="Roboto Condensed"/>
              </a:rPr>
              <a:t> </a:t>
            </a:r>
            <a:r>
              <a:rPr lang="en-US" sz="3499" dirty="0" err="1">
                <a:solidFill>
                  <a:srgbClr val="FFFFFF"/>
                </a:solidFill>
                <a:latin typeface="Roboto Condensed"/>
              </a:rPr>
              <a:t>cùng</a:t>
            </a:r>
            <a:r>
              <a:rPr lang="en-US" sz="3499" dirty="0">
                <a:solidFill>
                  <a:srgbClr val="FFFFFF"/>
                </a:solidFill>
                <a:latin typeface="Roboto Condensed"/>
              </a:rPr>
              <a:t> </a:t>
            </a:r>
            <a:r>
              <a:rPr lang="en-US" sz="3499" dirty="0" err="1">
                <a:solidFill>
                  <a:srgbClr val="FFFFFF"/>
                </a:solidFill>
                <a:latin typeface="Roboto Condensed"/>
              </a:rPr>
              <a:t>họ</a:t>
            </a:r>
            <a:r>
              <a:rPr lang="en-US" sz="3499" dirty="0">
                <a:solidFill>
                  <a:srgbClr val="FFFFFF"/>
                </a:solidFill>
                <a:latin typeface="Roboto Condensed"/>
              </a:rPr>
              <a:t> </a:t>
            </a:r>
            <a:r>
              <a:rPr lang="en-US" sz="3499" dirty="0" err="1">
                <a:solidFill>
                  <a:srgbClr val="FFFFFF"/>
                </a:solidFill>
                <a:latin typeface="Roboto Condensed"/>
              </a:rPr>
              <a:t>về</a:t>
            </a:r>
            <a:r>
              <a:rPr lang="en-US" sz="3499" dirty="0">
                <a:solidFill>
                  <a:srgbClr val="FFFFFF"/>
                </a:solidFill>
                <a:latin typeface="Roboto Condensed"/>
              </a:rPr>
              <a:t> </a:t>
            </a:r>
            <a:r>
              <a:rPr lang="en-US" sz="3499" dirty="0" err="1">
                <a:solidFill>
                  <a:srgbClr val="FFFFFF"/>
                </a:solidFill>
                <a:latin typeface="Roboto Condensed"/>
              </a:rPr>
              <a:t>suy</a:t>
            </a:r>
            <a:r>
              <a:rPr lang="en-US" sz="3499" dirty="0">
                <a:solidFill>
                  <a:srgbClr val="FFFFFF"/>
                </a:solidFill>
                <a:latin typeface="Roboto Condensed"/>
              </a:rPr>
              <a:t> </a:t>
            </a:r>
            <a:r>
              <a:rPr lang="en-US" sz="3499" dirty="0" err="1">
                <a:solidFill>
                  <a:srgbClr val="FFFFFF"/>
                </a:solidFill>
                <a:latin typeface="Roboto Condensed"/>
              </a:rPr>
              <a:t>nghĩ</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mình</a:t>
            </a:r>
            <a:r>
              <a:rPr lang="en-US" sz="3499" dirty="0">
                <a:solidFill>
                  <a:srgbClr val="FFFFFF"/>
                </a:solidFill>
                <a:latin typeface="Roboto Condensed"/>
              </a:rPr>
              <a:t>…</a:t>
            </a:r>
          </a:p>
        </p:txBody>
      </p:sp>
      <p:sp>
        <p:nvSpPr>
          <p:cNvPr id="20" name="Freeform 20"/>
          <p:cNvSpPr/>
          <p:nvPr/>
        </p:nvSpPr>
        <p:spPr>
          <a:xfrm rot="365901">
            <a:off x="14684446" y="8074176"/>
            <a:ext cx="7275013" cy="1746003"/>
          </a:xfrm>
          <a:custGeom>
            <a:avLst/>
            <a:gdLst/>
            <a:ahLst/>
            <a:cxnLst/>
            <a:rect l="l" t="t" r="r" b="b"/>
            <a:pathLst>
              <a:path w="7275013" h="1746003">
                <a:moveTo>
                  <a:pt x="0" y="0"/>
                </a:moveTo>
                <a:lnTo>
                  <a:pt x="7275013" y="0"/>
                </a:lnTo>
                <a:lnTo>
                  <a:pt x="7275013" y="1746003"/>
                </a:lnTo>
                <a:lnTo>
                  <a:pt x="0" y="1746003"/>
                </a:lnTo>
                <a:lnTo>
                  <a:pt x="0" y="0"/>
                </a:lnTo>
                <a:close/>
              </a:path>
            </a:pathLst>
          </a:custGeom>
          <a:blipFill>
            <a:blip r:embed="rId12"/>
            <a:stretch>
              <a:fillRect/>
            </a:stretch>
          </a:blipFill>
        </p:spPr>
      </p:sp>
      <p:sp>
        <p:nvSpPr>
          <p:cNvPr id="21" name="TextBox 21"/>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365901">
            <a:off x="14684446" y="8074176"/>
            <a:ext cx="7275013" cy="1746003"/>
          </a:xfrm>
          <a:custGeom>
            <a:avLst/>
            <a:gdLst/>
            <a:ahLst/>
            <a:cxnLst/>
            <a:rect l="l" t="t" r="r" b="b"/>
            <a:pathLst>
              <a:path w="7275013" h="1746003">
                <a:moveTo>
                  <a:pt x="0" y="0"/>
                </a:moveTo>
                <a:lnTo>
                  <a:pt x="7275013" y="0"/>
                </a:lnTo>
                <a:lnTo>
                  <a:pt x="7275013" y="1746003"/>
                </a:lnTo>
                <a:lnTo>
                  <a:pt x="0" y="1746003"/>
                </a:lnTo>
                <a:lnTo>
                  <a:pt x="0" y="0"/>
                </a:lnTo>
                <a:close/>
              </a:path>
            </a:pathLst>
          </a:custGeom>
          <a:blipFill>
            <a:blip r:embed="rId11"/>
            <a:stretch>
              <a:fillRect/>
            </a:stretch>
          </a:blipFill>
        </p:spPr>
      </p:sp>
      <p:sp>
        <p:nvSpPr>
          <p:cNvPr id="15" name="TextBox 15"/>
          <p:cNvSpPr txBox="1"/>
          <p:nvPr/>
        </p:nvSpPr>
        <p:spPr>
          <a:xfrm>
            <a:off x="6280691" y="3763229"/>
            <a:ext cx="10109912" cy="3625416"/>
          </a:xfrm>
          <a:prstGeom prst="rect">
            <a:avLst/>
          </a:prstGeom>
        </p:spPr>
        <p:txBody>
          <a:bodyPr lIns="0" tIns="0" rIns="0" bIns="0" rtlCol="0" anchor="t">
            <a:spAutoFit/>
          </a:bodyPr>
          <a:lstStyle/>
          <a:p>
            <a:pPr marL="841999" lvl="1" indent="-420999" algn="just">
              <a:lnSpc>
                <a:spcPts val="6200"/>
              </a:lnSpc>
              <a:buFont typeface="Arial"/>
              <a:buChar char="•"/>
            </a:pPr>
            <a:r>
              <a:rPr lang="en-US" sz="3899">
                <a:solidFill>
                  <a:srgbClr val="FFFFFF"/>
                </a:solidFill>
                <a:latin typeface="Roboto Condensed"/>
              </a:rPr>
              <a:t>GV tổ chức trò chơi với câu hỏi trắc nghiệm nhanh về văn bản. </a:t>
            </a:r>
          </a:p>
          <a:p>
            <a:pPr marL="841999" lvl="1" indent="-420999" algn="just">
              <a:lnSpc>
                <a:spcPts val="5459"/>
              </a:lnSpc>
              <a:buFont typeface="Arial"/>
              <a:buChar char="•"/>
            </a:pPr>
            <a:r>
              <a:rPr lang="en-US" sz="3899">
                <a:solidFill>
                  <a:srgbClr val="FFFFFF"/>
                </a:solidFill>
                <a:latin typeface="Roboto Condensed"/>
              </a:rPr>
              <a:t>HS trả lời theo nhóm bằng cách giơ đáp án</a:t>
            </a:r>
          </a:p>
          <a:p>
            <a:pPr marL="841999" lvl="1" indent="-420999" algn="just">
              <a:lnSpc>
                <a:spcPts val="5459"/>
              </a:lnSpc>
              <a:buFont typeface="Arial"/>
              <a:buChar char="•"/>
            </a:pPr>
            <a:r>
              <a:rPr lang="en-US" sz="3899">
                <a:solidFill>
                  <a:srgbClr val="FFFFFF"/>
                </a:solidFill>
                <a:latin typeface="Roboto Condensed"/>
              </a:rPr>
              <a:t>Nhóm nào trả lời đúng nhiều nhất được + điểm tích cực</a:t>
            </a:r>
          </a:p>
        </p:txBody>
      </p:sp>
      <p:sp>
        <p:nvSpPr>
          <p:cNvPr id="16" name="Freeform 16"/>
          <p:cNvSpPr/>
          <p:nvPr/>
        </p:nvSpPr>
        <p:spPr>
          <a:xfrm>
            <a:off x="2250564" y="2493675"/>
            <a:ext cx="3643025" cy="9022972"/>
          </a:xfrm>
          <a:custGeom>
            <a:avLst/>
            <a:gdLst/>
            <a:ahLst/>
            <a:cxnLst/>
            <a:rect l="l" t="t" r="r" b="b"/>
            <a:pathLst>
              <a:path w="3643025" h="9022972">
                <a:moveTo>
                  <a:pt x="0" y="0"/>
                </a:moveTo>
                <a:lnTo>
                  <a:pt x="3643025" y="0"/>
                </a:lnTo>
                <a:lnTo>
                  <a:pt x="3643025" y="9022972"/>
                </a:lnTo>
                <a:lnTo>
                  <a:pt x="0" y="902297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TextBox 17"/>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8" name="TextBox 18"/>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9" name="TextBox 19"/>
          <p:cNvSpPr txBox="1"/>
          <p:nvPr/>
        </p:nvSpPr>
        <p:spPr>
          <a:xfrm>
            <a:off x="6616898" y="129456"/>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3351757" cy="4402891"/>
          </a:xfrm>
          <a:prstGeom prst="rect">
            <a:avLst/>
          </a:prstGeom>
        </p:spPr>
        <p:txBody>
          <a:bodyPr lIns="0" tIns="0" rIns="0" bIns="0" rtlCol="0" anchor="t">
            <a:spAutoFit/>
          </a:bodyPr>
          <a:lstStyle/>
          <a:p>
            <a:pPr>
              <a:lnSpc>
                <a:spcPts val="7058"/>
              </a:lnSpc>
            </a:pPr>
            <a:r>
              <a:rPr lang="en-US" sz="3899">
                <a:solidFill>
                  <a:srgbClr val="FFFFFF"/>
                </a:solidFill>
                <a:latin typeface="Roboto Condensed Bold"/>
              </a:rPr>
              <a:t>Câu 1:</a:t>
            </a:r>
            <a:r>
              <a:rPr lang="en-US" sz="3899">
                <a:solidFill>
                  <a:srgbClr val="FFFFFF"/>
                </a:solidFill>
                <a:latin typeface="Roboto Condensed"/>
              </a:rPr>
              <a:t> Truyện </a:t>
            </a:r>
            <a:r>
              <a:rPr lang="en-US" sz="3899">
                <a:solidFill>
                  <a:srgbClr val="FFFFFF"/>
                </a:solidFill>
                <a:latin typeface="Roboto Condensed Italics"/>
              </a:rPr>
              <a:t>Tôi đi học</a:t>
            </a:r>
            <a:r>
              <a:rPr lang="en-US" sz="3899">
                <a:solidFill>
                  <a:srgbClr val="FFFFFF"/>
                </a:solidFill>
                <a:latin typeface="Roboto Condensed"/>
              </a:rPr>
              <a:t> của Thanh Tịnh được viết theo thể loại nào?</a:t>
            </a:r>
          </a:p>
          <a:p>
            <a:pPr>
              <a:lnSpc>
                <a:spcPts val="7058"/>
              </a:lnSpc>
            </a:pPr>
            <a:r>
              <a:rPr lang="en-US" sz="3899">
                <a:solidFill>
                  <a:srgbClr val="FFFFFF"/>
                </a:solidFill>
                <a:latin typeface="Roboto Condensed"/>
              </a:rPr>
              <a:t>A. Truyện ngắn</a:t>
            </a:r>
          </a:p>
          <a:p>
            <a:pPr>
              <a:lnSpc>
                <a:spcPts val="7058"/>
              </a:lnSpc>
            </a:pPr>
            <a:r>
              <a:rPr lang="en-US" sz="3899">
                <a:solidFill>
                  <a:srgbClr val="FFFFFF"/>
                </a:solidFill>
                <a:latin typeface="Roboto Condensed"/>
              </a:rPr>
              <a:t>B. Truyện dài</a:t>
            </a:r>
          </a:p>
          <a:p>
            <a:pPr>
              <a:lnSpc>
                <a:spcPts val="7058"/>
              </a:lnSpc>
            </a:pPr>
            <a:r>
              <a:rPr lang="en-US" sz="3899">
                <a:solidFill>
                  <a:srgbClr val="FFFFFF"/>
                </a:solidFill>
                <a:latin typeface="Roboto Condensed"/>
              </a:rPr>
              <a:t>C. Kịch</a:t>
            </a:r>
          </a:p>
          <a:p>
            <a:pPr>
              <a:lnSpc>
                <a:spcPts val="7058"/>
              </a:lnSpc>
            </a:pPr>
            <a:r>
              <a:rPr lang="en-US" sz="3899">
                <a:solidFill>
                  <a:srgbClr val="FFFFFF"/>
                </a:solidFill>
                <a:latin typeface="Roboto Condensed"/>
              </a:rPr>
              <a:t>D. Thơ trữ tình</a:t>
            </a: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09654"/>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sp>
        <p:nvSpPr>
          <p:cNvPr id="19" name="Oval 18">
            <a:extLst>
              <a:ext uri="{FF2B5EF4-FFF2-40B4-BE49-F238E27FC236}">
                <a16:creationId xmlns:a16="http://schemas.microsoft.com/office/drawing/2014/main" xmlns="" id="{0114A984-9A41-4C80-A591-0CD92D2A8C0A}"/>
              </a:ext>
            </a:extLst>
          </p:cNvPr>
          <p:cNvSpPr/>
          <p:nvPr/>
        </p:nvSpPr>
        <p:spPr>
          <a:xfrm>
            <a:off x="1828800" y="39243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0" name="10 Second Countdown - After Effects">
            <a:hlinkClick r:id="" action="ppaction://media"/>
            <a:extLst>
              <a:ext uri="{FF2B5EF4-FFF2-40B4-BE49-F238E27FC236}">
                <a16:creationId xmlns:a16="http://schemas.microsoft.com/office/drawing/2014/main" xmlns="" id="{03BE774D-13D4-0283-F3C9-5A4A2155977A}"/>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0"/>
                </p:tgtEl>
              </p:cMediaNode>
            </p:vide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1133670" cy="4449936"/>
          </a:xfrm>
          <a:prstGeom prst="rect">
            <a:avLst/>
          </a:prstGeom>
        </p:spPr>
        <p:txBody>
          <a:bodyPr lIns="0" tIns="0" rIns="0" bIns="0" rtlCol="0" anchor="t">
            <a:spAutoFit/>
          </a:bodyPr>
          <a:lstStyle/>
          <a:p>
            <a:pPr>
              <a:lnSpc>
                <a:spcPts val="7058"/>
              </a:lnSpc>
            </a:pPr>
            <a:r>
              <a:rPr lang="en-US" sz="3899">
                <a:solidFill>
                  <a:srgbClr val="FFFFFF"/>
                </a:solidFill>
                <a:latin typeface="Roboto Condensed Bold"/>
              </a:rPr>
              <a:t>Câu 2: </a:t>
            </a:r>
            <a:r>
              <a:rPr lang="en-US" sz="3899">
                <a:solidFill>
                  <a:srgbClr val="FFFFFF"/>
                </a:solidFill>
                <a:latin typeface="Roboto Condensed"/>
              </a:rPr>
              <a:t>Nhân vật chính trong truyện </a:t>
            </a:r>
            <a:r>
              <a:rPr lang="en-US" sz="3899" i="1">
                <a:solidFill>
                  <a:srgbClr val="FFFFFF"/>
                </a:solidFill>
                <a:latin typeface="Roboto Condensed"/>
              </a:rPr>
              <a:t>Tôi đi học </a:t>
            </a:r>
            <a:r>
              <a:rPr lang="en-US" sz="3899">
                <a:solidFill>
                  <a:srgbClr val="FFFFFF"/>
                </a:solidFill>
                <a:latin typeface="Roboto Condensed"/>
              </a:rPr>
              <a:t>là ai?</a:t>
            </a:r>
          </a:p>
          <a:p>
            <a:pPr>
              <a:lnSpc>
                <a:spcPts val="7058"/>
              </a:lnSpc>
            </a:pPr>
            <a:r>
              <a:rPr lang="en-US" sz="3899">
                <a:solidFill>
                  <a:srgbClr val="FFFFFF"/>
                </a:solidFill>
                <a:latin typeface="Roboto Condensed"/>
              </a:rPr>
              <a:t>A.   Nhân vật ông đốc</a:t>
            </a:r>
          </a:p>
          <a:p>
            <a:pPr>
              <a:lnSpc>
                <a:spcPts val="7058"/>
              </a:lnSpc>
            </a:pPr>
            <a:r>
              <a:rPr lang="en-US" sz="3899">
                <a:solidFill>
                  <a:srgbClr val="FFFFFF"/>
                </a:solidFill>
                <a:latin typeface="Roboto Condensed"/>
              </a:rPr>
              <a:t>B.   Nhân vật thầy giáo</a:t>
            </a:r>
          </a:p>
          <a:p>
            <a:pPr>
              <a:lnSpc>
                <a:spcPts val="7058"/>
              </a:lnSpc>
            </a:pPr>
            <a:r>
              <a:rPr lang="en-US" sz="3899">
                <a:solidFill>
                  <a:srgbClr val="FFFFFF"/>
                </a:solidFill>
                <a:latin typeface="Roboto Condensed"/>
              </a:rPr>
              <a:t>C.   Thằng Quý</a:t>
            </a:r>
          </a:p>
          <a:p>
            <a:pPr>
              <a:lnSpc>
                <a:spcPts val="7058"/>
              </a:lnSpc>
            </a:pPr>
            <a:r>
              <a:rPr lang="en-US" sz="3899">
                <a:solidFill>
                  <a:srgbClr val="FFFFFF"/>
                </a:solidFill>
                <a:latin typeface="Roboto Condensed"/>
              </a:rPr>
              <a:t>D.   Nhân vật tôi</a:t>
            </a: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0616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002A2A61-4DA1-0115-6BDD-782661E766C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67DB0EEA-079D-2980-3DD5-E4430AC7F312}"/>
              </a:ext>
            </a:extLst>
          </p:cNvPr>
          <p:cNvSpPr/>
          <p:nvPr/>
        </p:nvSpPr>
        <p:spPr>
          <a:xfrm>
            <a:off x="1828800" y="66675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Tùy bút</a:t>
              </a:r>
            </a:p>
          </p:txBody>
        </p:sp>
      </p:grpSp>
      <p:sp>
        <p:nvSpPr>
          <p:cNvPr id="15" name="TextBox 15"/>
          <p:cNvSpPr txBox="1"/>
          <p:nvPr/>
        </p:nvSpPr>
        <p:spPr>
          <a:xfrm>
            <a:off x="5839535" y="2907263"/>
            <a:ext cx="10808984" cy="5615806"/>
          </a:xfrm>
          <a:prstGeom prst="rect">
            <a:avLst/>
          </a:prstGeom>
        </p:spPr>
        <p:txBody>
          <a:bodyPr lIns="0" tIns="0" rIns="0" bIns="0" rtlCol="0" anchor="t">
            <a:spAutoFit/>
          </a:bodyPr>
          <a:lstStyle/>
          <a:p>
            <a:pPr algn="just">
              <a:lnSpc>
                <a:spcPts val="6399"/>
              </a:lnSpc>
            </a:pPr>
            <a:r>
              <a:rPr lang="en-US" sz="3999" dirty="0">
                <a:solidFill>
                  <a:srgbClr val="50128D"/>
                </a:solidFill>
                <a:latin typeface="Roboto Condensed"/>
              </a:rPr>
              <a:t> _______________</a:t>
            </a:r>
            <a:r>
              <a:rPr lang="en-US" sz="3999" dirty="0" err="1">
                <a:solidFill>
                  <a:srgbClr val="50128D"/>
                </a:solidFill>
                <a:latin typeface="Roboto Condensed"/>
              </a:rPr>
              <a:t>được</a:t>
            </a:r>
            <a:r>
              <a:rPr lang="en-US" sz="3999" dirty="0">
                <a:solidFill>
                  <a:srgbClr val="50128D"/>
                </a:solidFill>
                <a:latin typeface="Roboto Condensed"/>
              </a:rPr>
              <a:t> </a:t>
            </a:r>
            <a:r>
              <a:rPr lang="en-US" sz="3999" dirty="0" err="1">
                <a:solidFill>
                  <a:srgbClr val="50128D"/>
                </a:solidFill>
                <a:latin typeface="Roboto Condensed"/>
              </a:rPr>
              <a:t>hiểu</a:t>
            </a:r>
            <a:r>
              <a:rPr lang="en-US" sz="3999" dirty="0">
                <a:solidFill>
                  <a:srgbClr val="50128D"/>
                </a:solidFill>
                <a:latin typeface="Roboto Condensed"/>
              </a:rPr>
              <a:t> </a:t>
            </a:r>
            <a:r>
              <a:rPr lang="en-US" sz="3999" dirty="0" err="1">
                <a:solidFill>
                  <a:srgbClr val="50128D"/>
                </a:solidFill>
                <a:latin typeface="Roboto Condensed"/>
              </a:rPr>
              <a:t>là</a:t>
            </a:r>
            <a:r>
              <a:rPr lang="en-US" sz="3999" dirty="0">
                <a:solidFill>
                  <a:srgbClr val="50128D"/>
                </a:solidFill>
                <a:latin typeface="Roboto Condensed"/>
              </a:rPr>
              <a:t> </a:t>
            </a:r>
            <a:r>
              <a:rPr lang="en-US" sz="3999" dirty="0" err="1">
                <a:solidFill>
                  <a:srgbClr val="50128D"/>
                </a:solidFill>
                <a:latin typeface="Roboto Condensed"/>
              </a:rPr>
              <a:t>thể</a:t>
            </a:r>
            <a:r>
              <a:rPr lang="en-US" sz="3999" dirty="0">
                <a:solidFill>
                  <a:srgbClr val="50128D"/>
                </a:solidFill>
                <a:latin typeface="Roboto Condensed"/>
              </a:rPr>
              <a:t> </a:t>
            </a:r>
            <a:r>
              <a:rPr lang="en-US" sz="3999" dirty="0" err="1">
                <a:solidFill>
                  <a:srgbClr val="50128D"/>
                </a:solidFill>
                <a:latin typeface="Roboto Condensed"/>
              </a:rPr>
              <a:t>loại</a:t>
            </a:r>
            <a:r>
              <a:rPr lang="en-US" sz="3999" dirty="0">
                <a:solidFill>
                  <a:srgbClr val="50128D"/>
                </a:solidFill>
                <a:latin typeface="Roboto Condensed"/>
              </a:rPr>
              <a:t> </a:t>
            </a:r>
            <a:r>
              <a:rPr lang="en-US" sz="3999" dirty="0" err="1">
                <a:solidFill>
                  <a:srgbClr val="50128D"/>
                </a:solidFill>
                <a:latin typeface="Roboto Condensed"/>
              </a:rPr>
              <a:t>thuộc</a:t>
            </a:r>
            <a:r>
              <a:rPr lang="en-US" sz="3999" dirty="0">
                <a:solidFill>
                  <a:srgbClr val="50128D"/>
                </a:solidFill>
                <a:latin typeface="Roboto Condensed"/>
              </a:rPr>
              <a:t> </a:t>
            </a:r>
            <a:r>
              <a:rPr lang="en-US" sz="3999" dirty="0" err="1">
                <a:solidFill>
                  <a:srgbClr val="50128D"/>
                </a:solidFill>
                <a:latin typeface="Roboto Condensed"/>
              </a:rPr>
              <a:t>loại</a:t>
            </a:r>
            <a:r>
              <a:rPr lang="en-US" sz="3999" dirty="0">
                <a:solidFill>
                  <a:srgbClr val="50128D"/>
                </a:solidFill>
                <a:latin typeface="Roboto Condensed"/>
              </a:rPr>
              <a:t> </a:t>
            </a:r>
            <a:r>
              <a:rPr lang="en-US" sz="3999" dirty="0" err="1">
                <a:solidFill>
                  <a:srgbClr val="50128D"/>
                </a:solidFill>
                <a:latin typeface="Roboto Condensed"/>
              </a:rPr>
              <a:t>hình</a:t>
            </a:r>
            <a:r>
              <a:rPr lang="en-US" sz="3999" dirty="0">
                <a:solidFill>
                  <a:srgbClr val="50128D"/>
                </a:solidFill>
                <a:latin typeface="Roboto Condensed"/>
              </a:rPr>
              <a:t> </a:t>
            </a:r>
            <a:r>
              <a:rPr lang="en-US" sz="3999" dirty="0" err="1">
                <a:solidFill>
                  <a:srgbClr val="50128D"/>
                </a:solidFill>
                <a:latin typeface="Roboto Condensed"/>
              </a:rPr>
              <a:t>kí</a:t>
            </a:r>
            <a:r>
              <a:rPr lang="en-US" sz="3999" dirty="0">
                <a:solidFill>
                  <a:srgbClr val="50128D"/>
                </a:solidFill>
                <a:latin typeface="Roboto Condensed"/>
              </a:rPr>
              <a:t>, </a:t>
            </a:r>
            <a:r>
              <a:rPr lang="en-US" sz="3999" dirty="0" err="1">
                <a:solidFill>
                  <a:srgbClr val="50128D"/>
                </a:solidFill>
                <a:latin typeface="Roboto Condensed"/>
              </a:rPr>
              <a:t>trong</a:t>
            </a:r>
            <a:r>
              <a:rPr lang="en-US" sz="3999" dirty="0">
                <a:solidFill>
                  <a:srgbClr val="50128D"/>
                </a:solidFill>
                <a:latin typeface="Roboto Condensed"/>
              </a:rPr>
              <a:t> </a:t>
            </a:r>
            <a:r>
              <a:rPr lang="en-US" sz="3999" dirty="0" err="1">
                <a:solidFill>
                  <a:srgbClr val="50128D"/>
                </a:solidFill>
                <a:latin typeface="Roboto Condensed"/>
              </a:rPr>
              <a:t>đó</a:t>
            </a:r>
            <a:r>
              <a:rPr lang="en-US" sz="3999" dirty="0">
                <a:solidFill>
                  <a:srgbClr val="50128D"/>
                </a:solidFill>
                <a:latin typeface="Roboto Condensed"/>
              </a:rPr>
              <a:t> </a:t>
            </a:r>
            <a:r>
              <a:rPr lang="en-US" sz="3999" dirty="0" err="1">
                <a:solidFill>
                  <a:srgbClr val="50128D"/>
                </a:solidFill>
                <a:latin typeface="Roboto Condensed"/>
              </a:rPr>
              <a:t>tác</a:t>
            </a:r>
            <a:r>
              <a:rPr lang="en-US" sz="3999" dirty="0">
                <a:solidFill>
                  <a:srgbClr val="50128D"/>
                </a:solidFill>
                <a:latin typeface="Roboto Condensed"/>
              </a:rPr>
              <a:t> </a:t>
            </a:r>
            <a:r>
              <a:rPr lang="en-US" sz="3999" dirty="0" err="1">
                <a:solidFill>
                  <a:srgbClr val="50128D"/>
                </a:solidFill>
                <a:latin typeface="Roboto Condensed"/>
              </a:rPr>
              <a:t>giả</a:t>
            </a:r>
            <a:r>
              <a:rPr lang="en-US" sz="3999" dirty="0">
                <a:solidFill>
                  <a:srgbClr val="50128D"/>
                </a:solidFill>
                <a:latin typeface="Roboto Condensed"/>
              </a:rPr>
              <a:t> </a:t>
            </a:r>
            <a:r>
              <a:rPr lang="en-US" sz="3999" dirty="0" err="1">
                <a:solidFill>
                  <a:srgbClr val="50128D"/>
                </a:solidFill>
                <a:latin typeface="Roboto Condensed"/>
              </a:rPr>
              <a:t>ghi</a:t>
            </a:r>
            <a:r>
              <a:rPr lang="en-US" sz="3999" dirty="0">
                <a:solidFill>
                  <a:srgbClr val="50128D"/>
                </a:solidFill>
                <a:latin typeface="Roboto Condensed"/>
              </a:rPr>
              <a:t> </a:t>
            </a:r>
            <a:r>
              <a:rPr lang="en-US" sz="3999" dirty="0" err="1">
                <a:solidFill>
                  <a:srgbClr val="50128D"/>
                </a:solidFill>
                <a:latin typeface="Roboto Condensed"/>
              </a:rPr>
              <a:t>chép</a:t>
            </a:r>
            <a:r>
              <a:rPr lang="en-US" sz="3999" dirty="0">
                <a:solidFill>
                  <a:srgbClr val="50128D"/>
                </a:solidFill>
                <a:latin typeface="Roboto Condensed"/>
              </a:rPr>
              <a:t> </a:t>
            </a:r>
            <a:r>
              <a:rPr lang="en-US" sz="3999" dirty="0" err="1">
                <a:solidFill>
                  <a:srgbClr val="50128D"/>
                </a:solidFill>
                <a:latin typeface="Roboto Condensed"/>
              </a:rPr>
              <a:t>lại</a:t>
            </a:r>
            <a:r>
              <a:rPr lang="en-US" sz="3999" dirty="0">
                <a:solidFill>
                  <a:srgbClr val="50128D"/>
                </a:solidFill>
                <a:latin typeface="Roboto Condensed"/>
              </a:rPr>
              <a:t> </a:t>
            </a:r>
            <a:r>
              <a:rPr lang="en-US" sz="3999" dirty="0" err="1">
                <a:solidFill>
                  <a:srgbClr val="50128D"/>
                </a:solidFill>
                <a:latin typeface="Roboto Condensed"/>
              </a:rPr>
              <a:t>các</a:t>
            </a:r>
            <a:r>
              <a:rPr lang="en-US" sz="3999" dirty="0">
                <a:solidFill>
                  <a:srgbClr val="50128D"/>
                </a:solidFill>
                <a:latin typeface="Roboto Condensed"/>
              </a:rPr>
              <a:t> </a:t>
            </a:r>
            <a:r>
              <a:rPr lang="en-US" sz="3999" dirty="0" err="1">
                <a:solidFill>
                  <a:srgbClr val="50128D"/>
                </a:solidFill>
                <a:latin typeface="Roboto Condensed"/>
              </a:rPr>
              <a:t>sự</a:t>
            </a:r>
            <a:r>
              <a:rPr lang="en-US" sz="3999" dirty="0">
                <a:solidFill>
                  <a:srgbClr val="50128D"/>
                </a:solidFill>
                <a:latin typeface="Roboto Condensed"/>
              </a:rPr>
              <a:t> </a:t>
            </a:r>
            <a:r>
              <a:rPr lang="en-US" sz="3999" dirty="0" err="1">
                <a:solidFill>
                  <a:srgbClr val="50128D"/>
                </a:solidFill>
                <a:latin typeface="Roboto Condensed"/>
              </a:rPr>
              <a:t>việc</a:t>
            </a:r>
            <a:r>
              <a:rPr lang="en-US" sz="3999" dirty="0">
                <a:solidFill>
                  <a:srgbClr val="50128D"/>
                </a:solidFill>
                <a:latin typeface="Roboto Condensed"/>
              </a:rPr>
              <a:t> </a:t>
            </a:r>
            <a:r>
              <a:rPr lang="en-US" sz="3999" dirty="0" err="1">
                <a:solidFill>
                  <a:srgbClr val="50128D"/>
                </a:solidFill>
                <a:latin typeface="Roboto Condensed"/>
              </a:rPr>
              <a:t>được</a:t>
            </a:r>
            <a:r>
              <a:rPr lang="en-US" sz="3999" dirty="0">
                <a:solidFill>
                  <a:srgbClr val="50128D"/>
                </a:solidFill>
                <a:latin typeface="Roboto Condensed"/>
              </a:rPr>
              <a:t> </a:t>
            </a:r>
            <a:r>
              <a:rPr lang="en-US" sz="3999" dirty="0" err="1">
                <a:solidFill>
                  <a:srgbClr val="50128D"/>
                </a:solidFill>
                <a:latin typeface="Roboto Condensed"/>
              </a:rPr>
              <a:t>quan</a:t>
            </a:r>
            <a:r>
              <a:rPr lang="en-US" sz="3999" dirty="0">
                <a:solidFill>
                  <a:srgbClr val="50128D"/>
                </a:solidFill>
                <a:latin typeface="Roboto Condensed"/>
              </a:rPr>
              <a:t> </a:t>
            </a:r>
            <a:r>
              <a:rPr lang="en-US" sz="3999" dirty="0" err="1">
                <a:solidFill>
                  <a:srgbClr val="50128D"/>
                </a:solidFill>
                <a:latin typeface="Roboto Condensed"/>
              </a:rPr>
              <a:t>sát</a:t>
            </a:r>
            <a:r>
              <a:rPr lang="en-US" sz="3999" dirty="0">
                <a:solidFill>
                  <a:srgbClr val="50128D"/>
                </a:solidFill>
                <a:latin typeface="Roboto Condensed"/>
              </a:rPr>
              <a:t> </a:t>
            </a:r>
            <a:r>
              <a:rPr lang="en-US" sz="3999" dirty="0" err="1">
                <a:solidFill>
                  <a:srgbClr val="50128D"/>
                </a:solidFill>
                <a:latin typeface="Roboto Condensed"/>
              </a:rPr>
              <a:t>và</a:t>
            </a:r>
            <a:r>
              <a:rPr lang="en-US" sz="3999" dirty="0">
                <a:solidFill>
                  <a:srgbClr val="50128D"/>
                </a:solidFill>
                <a:latin typeface="Roboto Condensed"/>
              </a:rPr>
              <a:t> </a:t>
            </a:r>
            <a:r>
              <a:rPr lang="en-US" sz="3999" dirty="0" err="1">
                <a:solidFill>
                  <a:srgbClr val="50128D"/>
                </a:solidFill>
                <a:latin typeface="Roboto Condensed"/>
              </a:rPr>
              <a:t>suy</a:t>
            </a:r>
            <a:r>
              <a:rPr lang="en-US" sz="3999" dirty="0">
                <a:solidFill>
                  <a:srgbClr val="50128D"/>
                </a:solidFill>
                <a:latin typeface="Roboto Condensed"/>
              </a:rPr>
              <a:t> </a:t>
            </a:r>
            <a:r>
              <a:rPr lang="en-US" sz="3999" dirty="0" err="1">
                <a:solidFill>
                  <a:srgbClr val="50128D"/>
                </a:solidFill>
                <a:latin typeface="Roboto Condensed"/>
              </a:rPr>
              <a:t>ngẫm</a:t>
            </a:r>
            <a:r>
              <a:rPr lang="en-US" sz="3999" dirty="0">
                <a:solidFill>
                  <a:srgbClr val="50128D"/>
                </a:solidFill>
                <a:latin typeface="Roboto Condensed"/>
              </a:rPr>
              <a:t> </a:t>
            </a:r>
            <a:r>
              <a:rPr lang="en-US" sz="3999" dirty="0" err="1">
                <a:solidFill>
                  <a:srgbClr val="50128D"/>
                </a:solidFill>
                <a:latin typeface="Roboto Condensed"/>
              </a:rPr>
              <a:t>về</a:t>
            </a:r>
            <a:r>
              <a:rPr lang="en-US" sz="3999" dirty="0">
                <a:solidFill>
                  <a:srgbClr val="50128D"/>
                </a:solidFill>
                <a:latin typeface="Roboto Condensed"/>
              </a:rPr>
              <a:t> </a:t>
            </a:r>
            <a:r>
              <a:rPr lang="en-US" sz="3999" dirty="0" err="1">
                <a:solidFill>
                  <a:srgbClr val="50128D"/>
                </a:solidFill>
                <a:latin typeface="Roboto Condensed"/>
              </a:rPr>
              <a:t>cảnh</a:t>
            </a:r>
            <a:r>
              <a:rPr lang="en-US" sz="3999" dirty="0">
                <a:solidFill>
                  <a:srgbClr val="50128D"/>
                </a:solidFill>
                <a:latin typeface="Roboto Condensed"/>
              </a:rPr>
              <a:t> </a:t>
            </a:r>
            <a:r>
              <a:rPr lang="en-US" sz="3999" dirty="0" err="1">
                <a:solidFill>
                  <a:srgbClr val="50128D"/>
                </a:solidFill>
                <a:latin typeface="Roboto Condensed"/>
              </a:rPr>
              <a:t>vật</a:t>
            </a:r>
            <a:r>
              <a:rPr lang="en-US" sz="3999" dirty="0">
                <a:solidFill>
                  <a:srgbClr val="50128D"/>
                </a:solidFill>
                <a:latin typeface="Roboto Condensed"/>
              </a:rPr>
              <a:t>, con </a:t>
            </a:r>
            <a:r>
              <a:rPr lang="en-US" sz="3999" dirty="0" err="1">
                <a:solidFill>
                  <a:srgbClr val="50128D"/>
                </a:solidFill>
                <a:latin typeface="Roboto Condensed"/>
              </a:rPr>
              <a:t>người</a:t>
            </a:r>
            <a:r>
              <a:rPr lang="en-US" sz="3999" dirty="0">
                <a:solidFill>
                  <a:srgbClr val="50128D"/>
                </a:solidFill>
                <a:latin typeface="Roboto Condensed"/>
              </a:rPr>
              <a:t> </a:t>
            </a:r>
            <a:r>
              <a:rPr lang="en-US" sz="3999" dirty="0" err="1">
                <a:solidFill>
                  <a:srgbClr val="50128D"/>
                </a:solidFill>
                <a:latin typeface="Roboto Condensed"/>
              </a:rPr>
              <a:t>một</a:t>
            </a:r>
            <a:r>
              <a:rPr lang="en-US" sz="3999" dirty="0">
                <a:solidFill>
                  <a:srgbClr val="50128D"/>
                </a:solidFill>
                <a:latin typeface="Roboto Condensed"/>
              </a:rPr>
              <a:t> </a:t>
            </a:r>
            <a:r>
              <a:rPr lang="en-US" sz="3999" dirty="0" err="1">
                <a:solidFill>
                  <a:srgbClr val="50128D"/>
                </a:solidFill>
                <a:latin typeface="Roboto Condensed"/>
              </a:rPr>
              <a:t>cách</a:t>
            </a:r>
            <a:r>
              <a:rPr lang="en-US" sz="3999" dirty="0">
                <a:solidFill>
                  <a:srgbClr val="50128D"/>
                </a:solidFill>
                <a:latin typeface="Roboto Condensed"/>
              </a:rPr>
              <a:t> </a:t>
            </a:r>
            <a:r>
              <a:rPr lang="en-US" sz="3999" dirty="0" err="1">
                <a:solidFill>
                  <a:srgbClr val="50128D"/>
                </a:solidFill>
                <a:latin typeface="Roboto Condensed"/>
              </a:rPr>
              <a:t>trung</a:t>
            </a:r>
            <a:r>
              <a:rPr lang="en-US" sz="3999" dirty="0">
                <a:solidFill>
                  <a:srgbClr val="50128D"/>
                </a:solidFill>
                <a:latin typeface="Roboto Condensed"/>
              </a:rPr>
              <a:t> </a:t>
            </a:r>
            <a:r>
              <a:rPr lang="en-US" sz="3999" dirty="0" err="1">
                <a:solidFill>
                  <a:srgbClr val="50128D"/>
                </a:solidFill>
                <a:latin typeface="Roboto Condensed"/>
              </a:rPr>
              <a:t>thực</a:t>
            </a:r>
            <a:r>
              <a:rPr lang="en-US" sz="3999" dirty="0">
                <a:solidFill>
                  <a:srgbClr val="50128D"/>
                </a:solidFill>
                <a:latin typeface="Roboto Condensed"/>
              </a:rPr>
              <a:t>.</a:t>
            </a:r>
          </a:p>
          <a:p>
            <a:pPr algn="just">
              <a:lnSpc>
                <a:spcPts val="6399"/>
              </a:lnSpc>
            </a:pPr>
            <a:r>
              <a:rPr lang="en-US" sz="3999" dirty="0">
                <a:solidFill>
                  <a:srgbClr val="50128D"/>
                </a:solidFill>
                <a:latin typeface="Roboto Condensed"/>
              </a:rPr>
              <a:t>Sự </a:t>
            </a:r>
            <a:r>
              <a:rPr lang="en-US" sz="3999" dirty="0" err="1">
                <a:solidFill>
                  <a:srgbClr val="50128D"/>
                </a:solidFill>
                <a:latin typeface="Roboto Condensed"/>
              </a:rPr>
              <a:t>thực</a:t>
            </a:r>
            <a:r>
              <a:rPr lang="en-US" sz="3999" dirty="0">
                <a:solidFill>
                  <a:srgbClr val="50128D"/>
                </a:solidFill>
                <a:latin typeface="Roboto Condensed"/>
              </a:rPr>
              <a:t>, </a:t>
            </a:r>
            <a:r>
              <a:rPr lang="en-US" sz="3999" dirty="0" err="1">
                <a:solidFill>
                  <a:srgbClr val="50128D"/>
                </a:solidFill>
                <a:latin typeface="Roboto Condensed"/>
              </a:rPr>
              <a:t>việc</a:t>
            </a:r>
            <a:r>
              <a:rPr lang="en-US" sz="3999" dirty="0">
                <a:solidFill>
                  <a:srgbClr val="50128D"/>
                </a:solidFill>
                <a:latin typeface="Roboto Condensed"/>
              </a:rPr>
              <a:t> </a:t>
            </a:r>
            <a:r>
              <a:rPr lang="en-US" sz="3999" dirty="0" err="1">
                <a:solidFill>
                  <a:srgbClr val="50128D"/>
                </a:solidFill>
                <a:latin typeface="Roboto Condensed"/>
              </a:rPr>
              <a:t>thực</a:t>
            </a:r>
            <a:r>
              <a:rPr lang="en-US" sz="3999" dirty="0">
                <a:solidFill>
                  <a:srgbClr val="50128D"/>
                </a:solidFill>
                <a:latin typeface="Roboto Condensed"/>
              </a:rPr>
              <a:t> </a:t>
            </a:r>
            <a:r>
              <a:rPr lang="en-US" sz="3999" dirty="0" err="1">
                <a:solidFill>
                  <a:srgbClr val="50128D"/>
                </a:solidFill>
                <a:latin typeface="Roboto Condensed"/>
              </a:rPr>
              <a:t>chảy</a:t>
            </a:r>
            <a:r>
              <a:rPr lang="en-US" sz="3999" dirty="0">
                <a:solidFill>
                  <a:srgbClr val="50128D"/>
                </a:solidFill>
                <a:latin typeface="Roboto Condensed"/>
              </a:rPr>
              <a:t> qua </a:t>
            </a:r>
            <a:r>
              <a:rPr lang="en-US" sz="3999" dirty="0" err="1">
                <a:solidFill>
                  <a:srgbClr val="50128D"/>
                </a:solidFill>
                <a:latin typeface="Roboto Condensed"/>
              </a:rPr>
              <a:t>ngòi</a:t>
            </a:r>
            <a:r>
              <a:rPr lang="en-US" sz="3999" dirty="0">
                <a:solidFill>
                  <a:srgbClr val="50128D"/>
                </a:solidFill>
                <a:latin typeface="Roboto Condensed"/>
              </a:rPr>
              <a:t> </a:t>
            </a:r>
            <a:r>
              <a:rPr lang="en-US" sz="3999" dirty="0" err="1">
                <a:solidFill>
                  <a:srgbClr val="50128D"/>
                </a:solidFill>
                <a:latin typeface="Roboto Condensed"/>
              </a:rPr>
              <a:t>bút</a:t>
            </a:r>
            <a:r>
              <a:rPr lang="en-US" sz="3999" dirty="0">
                <a:solidFill>
                  <a:srgbClr val="50128D"/>
                </a:solidFill>
                <a:latin typeface="Roboto Condensed"/>
              </a:rPr>
              <a:t> </a:t>
            </a:r>
            <a:r>
              <a:rPr lang="en-US" sz="3999" dirty="0" err="1">
                <a:solidFill>
                  <a:srgbClr val="50128D"/>
                </a:solidFill>
                <a:latin typeface="Roboto Condensed"/>
              </a:rPr>
              <a:t>dạt</a:t>
            </a:r>
            <a:r>
              <a:rPr lang="en-US" sz="3999" dirty="0">
                <a:solidFill>
                  <a:srgbClr val="50128D"/>
                </a:solidFill>
                <a:latin typeface="Roboto Condensed"/>
              </a:rPr>
              <a:t> </a:t>
            </a:r>
            <a:r>
              <a:rPr lang="en-US" sz="3999" dirty="0" err="1">
                <a:solidFill>
                  <a:srgbClr val="50128D"/>
                </a:solidFill>
                <a:latin typeface="Roboto Condensed"/>
              </a:rPr>
              <a:t>dào</a:t>
            </a:r>
            <a:r>
              <a:rPr lang="en-US" sz="3999" dirty="0">
                <a:solidFill>
                  <a:srgbClr val="50128D"/>
                </a:solidFill>
                <a:latin typeface="Roboto Condensed"/>
              </a:rPr>
              <a:t> </a:t>
            </a:r>
            <a:r>
              <a:rPr lang="en-US" sz="3999" dirty="0" err="1">
                <a:solidFill>
                  <a:srgbClr val="50128D"/>
                </a:solidFill>
                <a:latin typeface="Roboto Condensed"/>
              </a:rPr>
              <a:t>cảm</a:t>
            </a:r>
            <a:r>
              <a:rPr lang="en-US" sz="3999" dirty="0">
                <a:solidFill>
                  <a:srgbClr val="50128D"/>
                </a:solidFill>
                <a:latin typeface="Roboto Condensed"/>
              </a:rPr>
              <a:t> </a:t>
            </a:r>
            <a:r>
              <a:rPr lang="en-US" sz="3999" dirty="0" err="1">
                <a:solidFill>
                  <a:srgbClr val="50128D"/>
                </a:solidFill>
                <a:latin typeface="Roboto Condensed"/>
              </a:rPr>
              <a:t>xúc</a:t>
            </a:r>
            <a:r>
              <a:rPr lang="en-US" sz="3999" dirty="0">
                <a:solidFill>
                  <a:srgbClr val="50128D"/>
                </a:solidFill>
                <a:latin typeface="Roboto Condensed"/>
              </a:rPr>
              <a:t> </a:t>
            </a:r>
            <a:r>
              <a:rPr lang="en-US" sz="3999" dirty="0" err="1">
                <a:solidFill>
                  <a:srgbClr val="50128D"/>
                </a:solidFill>
                <a:latin typeface="Roboto Condensed"/>
              </a:rPr>
              <a:t>của</a:t>
            </a:r>
            <a:r>
              <a:rPr lang="en-US" sz="3999" dirty="0">
                <a:solidFill>
                  <a:srgbClr val="50128D"/>
                </a:solidFill>
                <a:latin typeface="Roboto Condensed"/>
              </a:rPr>
              <a:t> </a:t>
            </a:r>
            <a:r>
              <a:rPr lang="en-US" sz="3999" dirty="0" err="1">
                <a:solidFill>
                  <a:srgbClr val="50128D"/>
                </a:solidFill>
                <a:latin typeface="Roboto Condensed"/>
              </a:rPr>
              <a:t>nhà</a:t>
            </a:r>
            <a:r>
              <a:rPr lang="en-US" sz="3999" dirty="0">
                <a:solidFill>
                  <a:srgbClr val="50128D"/>
                </a:solidFill>
                <a:latin typeface="Roboto Condensed"/>
              </a:rPr>
              <a:t> </a:t>
            </a:r>
            <a:r>
              <a:rPr lang="en-US" sz="3999" dirty="0" err="1">
                <a:solidFill>
                  <a:srgbClr val="50128D"/>
                </a:solidFill>
                <a:latin typeface="Roboto Condensed"/>
              </a:rPr>
              <a:t>văn</a:t>
            </a:r>
            <a:r>
              <a:rPr lang="en-US" sz="3999" dirty="0">
                <a:solidFill>
                  <a:srgbClr val="50128D"/>
                </a:solidFill>
                <a:latin typeface="Roboto Condensed"/>
              </a:rPr>
              <a:t> </a:t>
            </a:r>
            <a:r>
              <a:rPr lang="en-US" sz="3999" dirty="0" err="1">
                <a:solidFill>
                  <a:srgbClr val="50128D"/>
                </a:solidFill>
                <a:latin typeface="Roboto Condensed"/>
              </a:rPr>
              <a:t>nên</a:t>
            </a:r>
            <a:r>
              <a:rPr lang="en-US" sz="3999" dirty="0">
                <a:solidFill>
                  <a:srgbClr val="50128D"/>
                </a:solidFill>
                <a:latin typeface="Roboto Condensed"/>
              </a:rPr>
              <a:t> </a:t>
            </a:r>
            <a:r>
              <a:rPr lang="en-US" sz="3999" dirty="0" err="1">
                <a:solidFill>
                  <a:srgbClr val="50128D"/>
                </a:solidFill>
                <a:latin typeface="Roboto Condensed"/>
              </a:rPr>
              <a:t>thấm</a:t>
            </a:r>
            <a:r>
              <a:rPr lang="en-US" sz="3999" dirty="0">
                <a:solidFill>
                  <a:srgbClr val="50128D"/>
                </a:solidFill>
                <a:latin typeface="Roboto Condensed"/>
              </a:rPr>
              <a:t> </a:t>
            </a:r>
            <a:r>
              <a:rPr lang="en-US" sz="3999" dirty="0" err="1">
                <a:solidFill>
                  <a:srgbClr val="50128D"/>
                </a:solidFill>
                <a:latin typeface="Roboto Condensed"/>
              </a:rPr>
              <a:t>đẫm</a:t>
            </a:r>
            <a:r>
              <a:rPr lang="en-US" sz="3999" dirty="0">
                <a:solidFill>
                  <a:srgbClr val="50128D"/>
                </a:solidFill>
                <a:latin typeface="Roboto Condensed"/>
              </a:rPr>
              <a:t> </a:t>
            </a:r>
            <a:r>
              <a:rPr lang="en-US" sz="3999" dirty="0" err="1">
                <a:solidFill>
                  <a:srgbClr val="50128D"/>
                </a:solidFill>
                <a:latin typeface="Roboto Condensed"/>
              </a:rPr>
              <a:t>chất</a:t>
            </a:r>
            <a:r>
              <a:rPr lang="en-US" sz="3999" dirty="0">
                <a:solidFill>
                  <a:srgbClr val="50128D"/>
                </a:solidFill>
                <a:latin typeface="Roboto Condensed"/>
              </a:rPr>
              <a:t> </a:t>
            </a:r>
            <a:r>
              <a:rPr lang="en-US" sz="3999" dirty="0" err="1">
                <a:solidFill>
                  <a:srgbClr val="50128D"/>
                </a:solidFill>
                <a:latin typeface="Roboto Condensed"/>
              </a:rPr>
              <a:t>thơ</a:t>
            </a:r>
            <a:r>
              <a:rPr lang="en-US" sz="3999" dirty="0">
                <a:solidFill>
                  <a:srgbClr val="50128D"/>
                </a:solidFill>
                <a:latin typeface="Roboto Condensed"/>
              </a:rPr>
              <a:t> (</a:t>
            </a:r>
            <a:r>
              <a:rPr lang="en-US" sz="3999" dirty="0" err="1">
                <a:solidFill>
                  <a:srgbClr val="50128D"/>
                </a:solidFill>
                <a:latin typeface="Roboto Condensed"/>
              </a:rPr>
              <a:t>cái</a:t>
            </a:r>
            <a:r>
              <a:rPr lang="en-US" sz="3999" dirty="0">
                <a:solidFill>
                  <a:srgbClr val="50128D"/>
                </a:solidFill>
                <a:latin typeface="Roboto Condensed"/>
              </a:rPr>
              <a:t> </a:t>
            </a:r>
            <a:r>
              <a:rPr lang="en-US" sz="3999" dirty="0" err="1">
                <a:solidFill>
                  <a:srgbClr val="50128D"/>
                </a:solidFill>
                <a:latin typeface="Roboto Condensed"/>
              </a:rPr>
              <a:t>tôi</a:t>
            </a:r>
            <a:r>
              <a:rPr lang="en-US" sz="3999" dirty="0">
                <a:solidFill>
                  <a:srgbClr val="50128D"/>
                </a:solidFill>
                <a:latin typeface="Roboto Condensed"/>
              </a:rPr>
              <a:t> </a:t>
            </a:r>
            <a:r>
              <a:rPr lang="en-US" sz="3999" dirty="0" err="1">
                <a:solidFill>
                  <a:srgbClr val="50128D"/>
                </a:solidFill>
                <a:latin typeface="Roboto Condensed"/>
              </a:rPr>
              <a:t>trữ</a:t>
            </a:r>
            <a:r>
              <a:rPr lang="en-US" sz="3999" dirty="0">
                <a:solidFill>
                  <a:srgbClr val="50128D"/>
                </a:solidFill>
                <a:latin typeface="Roboto Condensed"/>
              </a:rPr>
              <a:t> </a:t>
            </a:r>
            <a:r>
              <a:rPr lang="en-US" sz="3999" dirty="0" err="1">
                <a:solidFill>
                  <a:srgbClr val="50128D"/>
                </a:solidFill>
                <a:latin typeface="Roboto Condensed"/>
              </a:rPr>
              <a:t>tình</a:t>
            </a:r>
            <a:r>
              <a:rPr lang="en-US" sz="3999" dirty="0">
                <a:solidFill>
                  <a:srgbClr val="50128D"/>
                </a:solidFill>
                <a:latin typeface="Roboto Condensed"/>
              </a:rPr>
              <a:t> </a:t>
            </a:r>
            <a:r>
              <a:rPr lang="en-US" sz="3999" dirty="0" err="1">
                <a:solidFill>
                  <a:srgbClr val="50128D"/>
                </a:solidFill>
                <a:latin typeface="Roboto Condensed"/>
              </a:rPr>
              <a:t>đậm</a:t>
            </a:r>
            <a:r>
              <a:rPr lang="en-US" sz="3999" dirty="0">
                <a:solidFill>
                  <a:srgbClr val="50128D"/>
                </a:solidFill>
                <a:latin typeface="Roboto Condensed"/>
              </a:rPr>
              <a:t> </a:t>
            </a:r>
            <a:r>
              <a:rPr lang="en-US" sz="3999" dirty="0" err="1">
                <a:solidFill>
                  <a:srgbClr val="50128D"/>
                </a:solidFill>
                <a:latin typeface="Roboto Condensed"/>
              </a:rPr>
              <a:t>nét</a:t>
            </a:r>
            <a:r>
              <a:rPr lang="en-US" sz="3999" dirty="0">
                <a:solidFill>
                  <a:srgbClr val="50128D"/>
                </a:solidFill>
                <a:latin typeface="Roboto Condensed"/>
              </a:rPr>
              <a: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22126B9F-8DC1-5E67-10B8-1A3DF8E9C02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28700" y="1283458"/>
            <a:ext cx="16295202" cy="7842618"/>
            <a:chOff x="0" y="0"/>
            <a:chExt cx="4291740" cy="2065546"/>
          </a:xfrm>
        </p:grpSpPr>
        <p:sp>
          <p:nvSpPr>
            <p:cNvPr id="9" name="Freeform 9"/>
            <p:cNvSpPr/>
            <p:nvPr/>
          </p:nvSpPr>
          <p:spPr>
            <a:xfrm>
              <a:off x="0" y="0"/>
              <a:ext cx="4291740" cy="2065546"/>
            </a:xfrm>
            <a:custGeom>
              <a:avLst/>
              <a:gdLst/>
              <a:ahLst/>
              <a:cxnLst/>
              <a:rect l="l" t="t" r="r" b="b"/>
              <a:pathLst>
                <a:path w="4291740" h="2065546">
                  <a:moveTo>
                    <a:pt x="9502" y="0"/>
                  </a:moveTo>
                  <a:lnTo>
                    <a:pt x="4282238" y="0"/>
                  </a:lnTo>
                  <a:cubicBezTo>
                    <a:pt x="4284758" y="0"/>
                    <a:pt x="4287175" y="1001"/>
                    <a:pt x="4288957" y="2783"/>
                  </a:cubicBezTo>
                  <a:cubicBezTo>
                    <a:pt x="4290739" y="4565"/>
                    <a:pt x="4291740" y="6982"/>
                    <a:pt x="4291740" y="9502"/>
                  </a:cubicBezTo>
                  <a:lnTo>
                    <a:pt x="4291740" y="2056043"/>
                  </a:lnTo>
                  <a:cubicBezTo>
                    <a:pt x="4291740" y="2058564"/>
                    <a:pt x="4290739" y="2060981"/>
                    <a:pt x="4288957" y="2062762"/>
                  </a:cubicBezTo>
                  <a:cubicBezTo>
                    <a:pt x="4287175" y="2064545"/>
                    <a:pt x="4284758" y="2065546"/>
                    <a:pt x="4282238" y="2065546"/>
                  </a:cubicBezTo>
                  <a:lnTo>
                    <a:pt x="9502" y="2065546"/>
                  </a:lnTo>
                  <a:cubicBezTo>
                    <a:pt x="6982" y="2065546"/>
                    <a:pt x="4565" y="2064545"/>
                    <a:pt x="2783" y="2062762"/>
                  </a:cubicBezTo>
                  <a:cubicBezTo>
                    <a:pt x="1001" y="2060981"/>
                    <a:pt x="0" y="2058564"/>
                    <a:pt x="0" y="2056043"/>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2788787" cy="5298175"/>
          </a:xfrm>
          <a:prstGeom prst="rect">
            <a:avLst/>
          </a:prstGeom>
        </p:spPr>
        <p:txBody>
          <a:bodyPr lIns="0" tIns="0" rIns="0" bIns="0" rtlCol="0" anchor="t">
            <a:spAutoFit/>
          </a:bodyPr>
          <a:lstStyle/>
          <a:p>
            <a:pPr algn="just">
              <a:lnSpc>
                <a:spcPts val="7058"/>
              </a:lnSpc>
            </a:pPr>
            <a:r>
              <a:rPr lang="en-US" sz="3899" dirty="0" err="1">
                <a:solidFill>
                  <a:srgbClr val="FFFFFF"/>
                </a:solidFill>
                <a:latin typeface="Roboto Condensed Bold"/>
              </a:rPr>
              <a:t>Câu</a:t>
            </a:r>
            <a:r>
              <a:rPr lang="en-US" sz="3899" dirty="0">
                <a:solidFill>
                  <a:srgbClr val="FFFFFF"/>
                </a:solidFill>
                <a:latin typeface="Roboto Condensed Bold"/>
              </a:rPr>
              <a:t> 3: </a:t>
            </a:r>
            <a:r>
              <a:rPr lang="en-US" sz="3899" dirty="0" err="1">
                <a:solidFill>
                  <a:srgbClr val="FFFFFF"/>
                </a:solidFill>
                <a:latin typeface="Roboto Condensed"/>
              </a:rPr>
              <a:t>Nhân</a:t>
            </a:r>
            <a:r>
              <a:rPr lang="en-US" sz="3899" dirty="0">
                <a:solidFill>
                  <a:srgbClr val="FFFFFF"/>
                </a:solidFill>
                <a:latin typeface="Roboto Condensed"/>
              </a:rPr>
              <a:t> </a:t>
            </a:r>
            <a:r>
              <a:rPr lang="en-US" sz="3899" dirty="0" err="1">
                <a:solidFill>
                  <a:srgbClr val="FFFFFF"/>
                </a:solidFill>
                <a:latin typeface="Roboto Condensed"/>
              </a:rPr>
              <a:t>vật</a:t>
            </a:r>
            <a:r>
              <a:rPr lang="en-US" sz="3899" dirty="0">
                <a:solidFill>
                  <a:srgbClr val="FFFFFF"/>
                </a:solidFill>
                <a:latin typeface="Roboto Condensed"/>
              </a:rPr>
              <a:t> </a:t>
            </a:r>
            <a:r>
              <a:rPr lang="en-US" sz="3899" dirty="0" err="1">
                <a:solidFill>
                  <a:srgbClr val="FFFFFF"/>
                </a:solidFill>
                <a:latin typeface="Roboto Condensed"/>
              </a:rPr>
              <a:t>chính</a:t>
            </a:r>
            <a:r>
              <a:rPr lang="en-US" sz="3899" dirty="0">
                <a:solidFill>
                  <a:srgbClr val="FFFFFF"/>
                </a:solidFill>
                <a:latin typeface="Roboto Condensed"/>
              </a:rPr>
              <a:t> </a:t>
            </a:r>
            <a:r>
              <a:rPr lang="en-US" sz="3899" dirty="0" err="1">
                <a:solidFill>
                  <a:srgbClr val="FFFFFF"/>
                </a:solidFill>
                <a:latin typeface="Roboto Condensed"/>
              </a:rPr>
              <a:t>trong</a:t>
            </a:r>
            <a:r>
              <a:rPr lang="en-US" sz="3899" dirty="0">
                <a:solidFill>
                  <a:srgbClr val="FFFFFF"/>
                </a:solidFill>
                <a:latin typeface="Roboto Condensed"/>
              </a:rPr>
              <a:t> </a:t>
            </a:r>
            <a:r>
              <a:rPr lang="en-US" sz="3899" dirty="0" err="1">
                <a:solidFill>
                  <a:srgbClr val="FFFFFF"/>
                </a:solidFill>
                <a:latin typeface="Roboto Condensed"/>
              </a:rPr>
              <a:t>văn</a:t>
            </a:r>
            <a:r>
              <a:rPr lang="en-US" sz="3899" dirty="0">
                <a:solidFill>
                  <a:srgbClr val="FFFFFF"/>
                </a:solidFill>
                <a:latin typeface="Roboto Condensed"/>
              </a:rPr>
              <a:t> </a:t>
            </a:r>
            <a:r>
              <a:rPr lang="en-US" sz="3899" dirty="0" err="1">
                <a:solidFill>
                  <a:srgbClr val="FFFFFF"/>
                </a:solidFill>
                <a:latin typeface="Roboto Condensed"/>
              </a:rPr>
              <a:t>bản</a:t>
            </a:r>
            <a:r>
              <a:rPr lang="en-US" sz="3899" dirty="0">
                <a:solidFill>
                  <a:srgbClr val="FFFFFF"/>
                </a:solidFill>
                <a:latin typeface="Roboto Condensed"/>
              </a:rPr>
              <a:t> </a:t>
            </a:r>
            <a:r>
              <a:rPr lang="en-US" sz="3899" dirty="0" err="1">
                <a:solidFill>
                  <a:srgbClr val="FFFFFF"/>
                </a:solidFill>
                <a:latin typeface="Roboto Condensed"/>
              </a:rPr>
              <a:t>được</a:t>
            </a:r>
            <a:r>
              <a:rPr lang="en-US" sz="3899" dirty="0">
                <a:solidFill>
                  <a:srgbClr val="FFFFFF"/>
                </a:solidFill>
                <a:latin typeface="Roboto Condensed"/>
              </a:rPr>
              <a:t> </a:t>
            </a:r>
            <a:r>
              <a:rPr lang="en-US" sz="3899" dirty="0" err="1">
                <a:solidFill>
                  <a:srgbClr val="FFFFFF"/>
                </a:solidFill>
                <a:latin typeface="Roboto Condensed"/>
              </a:rPr>
              <a:t>xây</a:t>
            </a:r>
            <a:r>
              <a:rPr lang="en-US" sz="3899" dirty="0">
                <a:solidFill>
                  <a:srgbClr val="FFFFFF"/>
                </a:solidFill>
                <a:latin typeface="Roboto Condensed"/>
              </a:rPr>
              <a:t> </a:t>
            </a:r>
            <a:r>
              <a:rPr lang="en-US" sz="3899" dirty="0" err="1">
                <a:solidFill>
                  <a:srgbClr val="FFFFFF"/>
                </a:solidFill>
                <a:latin typeface="Roboto Condensed"/>
              </a:rPr>
              <a:t>dựng</a:t>
            </a:r>
            <a:r>
              <a:rPr lang="en-US" sz="3899" dirty="0">
                <a:solidFill>
                  <a:srgbClr val="FFFFFF"/>
                </a:solidFill>
                <a:latin typeface="Roboto Condensed"/>
              </a:rPr>
              <a:t> </a:t>
            </a:r>
            <a:r>
              <a:rPr lang="en-US" sz="3899" dirty="0" err="1">
                <a:solidFill>
                  <a:srgbClr val="FFFFFF"/>
                </a:solidFill>
                <a:latin typeface="Roboto Condensed"/>
              </a:rPr>
              <a:t>chủ</a:t>
            </a:r>
            <a:r>
              <a:rPr lang="en-US" sz="3899" dirty="0">
                <a:solidFill>
                  <a:srgbClr val="FFFFFF"/>
                </a:solidFill>
                <a:latin typeface="Roboto Condensed"/>
              </a:rPr>
              <a:t> </a:t>
            </a:r>
            <a:r>
              <a:rPr lang="en-US" sz="3899" dirty="0" err="1">
                <a:solidFill>
                  <a:srgbClr val="FFFFFF"/>
                </a:solidFill>
                <a:latin typeface="Roboto Condensed"/>
              </a:rPr>
              <a:t>yếu</a:t>
            </a:r>
            <a:r>
              <a:rPr lang="en-US" sz="3899" dirty="0">
                <a:solidFill>
                  <a:srgbClr val="FFFFFF"/>
                </a:solidFill>
                <a:latin typeface="Roboto Condensed"/>
              </a:rPr>
              <a:t> ở </a:t>
            </a:r>
            <a:r>
              <a:rPr lang="en-US" sz="3899" dirty="0" err="1">
                <a:solidFill>
                  <a:srgbClr val="FFFFFF"/>
                </a:solidFill>
                <a:latin typeface="Roboto Condensed"/>
              </a:rPr>
              <a:t>phương</a:t>
            </a:r>
            <a:r>
              <a:rPr lang="en-US" sz="3899" dirty="0">
                <a:solidFill>
                  <a:srgbClr val="FFFFFF"/>
                </a:solidFill>
                <a:latin typeface="Roboto Condensed"/>
              </a:rPr>
              <a:t> </a:t>
            </a:r>
            <a:r>
              <a:rPr lang="en-US" sz="3899" dirty="0" err="1">
                <a:solidFill>
                  <a:srgbClr val="FFFFFF"/>
                </a:solidFill>
                <a:latin typeface="Roboto Condensed"/>
              </a:rPr>
              <a:t>diện</a:t>
            </a:r>
            <a:r>
              <a:rPr lang="en-US" sz="3899" dirty="0">
                <a:solidFill>
                  <a:srgbClr val="FFFFFF"/>
                </a:solidFill>
                <a:latin typeface="Roboto Condensed"/>
              </a:rPr>
              <a:t> </a:t>
            </a:r>
            <a:r>
              <a:rPr lang="en-US" sz="3899" dirty="0" err="1">
                <a:solidFill>
                  <a:srgbClr val="FFFFFF"/>
                </a:solidFill>
                <a:latin typeface="Roboto Condensed"/>
              </a:rPr>
              <a:t>nào</a:t>
            </a:r>
            <a:r>
              <a:rPr lang="en-US" sz="3899" dirty="0">
                <a:solidFill>
                  <a:srgbClr val="FFFFFF"/>
                </a:solidFill>
                <a:latin typeface="Roboto Condensed"/>
              </a:rPr>
              <a:t>?</a:t>
            </a:r>
          </a:p>
          <a:p>
            <a:pPr>
              <a:lnSpc>
                <a:spcPts val="7058"/>
              </a:lnSpc>
            </a:pPr>
            <a:r>
              <a:rPr lang="en-US" sz="3899" dirty="0">
                <a:solidFill>
                  <a:srgbClr val="FFFFFF"/>
                </a:solidFill>
                <a:latin typeface="Roboto Condensed"/>
              </a:rPr>
              <a:t>A.   </a:t>
            </a:r>
            <a:r>
              <a:rPr lang="en-US" sz="3899" dirty="0" err="1">
                <a:solidFill>
                  <a:srgbClr val="FFFFFF"/>
                </a:solidFill>
                <a:latin typeface="Roboto Condensed"/>
              </a:rPr>
              <a:t>Ngoại</a:t>
            </a:r>
            <a:r>
              <a:rPr lang="en-US" sz="3899" dirty="0">
                <a:solidFill>
                  <a:srgbClr val="FFFFFF"/>
                </a:solidFill>
                <a:latin typeface="Roboto Condensed"/>
              </a:rPr>
              <a:t> </a:t>
            </a:r>
            <a:r>
              <a:rPr lang="en-US" sz="3899" dirty="0" err="1">
                <a:solidFill>
                  <a:srgbClr val="FFFFFF"/>
                </a:solidFill>
                <a:latin typeface="Roboto Condensed"/>
              </a:rPr>
              <a:t>hình</a:t>
            </a:r>
            <a:endParaRPr lang="en-US" sz="3899" dirty="0">
              <a:solidFill>
                <a:srgbClr val="FFFFFF"/>
              </a:solidFill>
              <a:latin typeface="Roboto Condensed"/>
            </a:endParaRPr>
          </a:p>
          <a:p>
            <a:pPr>
              <a:lnSpc>
                <a:spcPts val="7058"/>
              </a:lnSpc>
            </a:pPr>
            <a:r>
              <a:rPr lang="en-US" sz="3899" dirty="0">
                <a:solidFill>
                  <a:srgbClr val="FFFFFF"/>
                </a:solidFill>
                <a:latin typeface="Roboto Condensed"/>
              </a:rPr>
              <a:t>B.   </a:t>
            </a:r>
            <a:r>
              <a:rPr lang="en-US" sz="3899" dirty="0" err="1">
                <a:solidFill>
                  <a:srgbClr val="FFFFFF"/>
                </a:solidFill>
                <a:latin typeface="Roboto Condensed"/>
              </a:rPr>
              <a:t>Tâm</a:t>
            </a:r>
            <a:r>
              <a:rPr lang="en-US" sz="3899" dirty="0">
                <a:solidFill>
                  <a:srgbClr val="FFFFFF"/>
                </a:solidFill>
                <a:latin typeface="Roboto Condensed"/>
              </a:rPr>
              <a:t> </a:t>
            </a:r>
            <a:r>
              <a:rPr lang="en-US" sz="3899" dirty="0" err="1">
                <a:solidFill>
                  <a:srgbClr val="FFFFFF"/>
                </a:solidFill>
                <a:latin typeface="Roboto Condensed"/>
              </a:rPr>
              <a:t>trạng</a:t>
            </a:r>
            <a:endParaRPr lang="en-US" sz="3899" dirty="0">
              <a:solidFill>
                <a:srgbClr val="FFFFFF"/>
              </a:solidFill>
              <a:latin typeface="Roboto Condensed"/>
            </a:endParaRPr>
          </a:p>
          <a:p>
            <a:pPr>
              <a:lnSpc>
                <a:spcPts val="7058"/>
              </a:lnSpc>
            </a:pPr>
            <a:r>
              <a:rPr lang="en-US" sz="3899" dirty="0">
                <a:solidFill>
                  <a:srgbClr val="FFFFFF"/>
                </a:solidFill>
                <a:latin typeface="Roboto Condensed"/>
              </a:rPr>
              <a:t>C.   </a:t>
            </a:r>
            <a:r>
              <a:rPr lang="en-US" sz="3899" dirty="0" err="1">
                <a:solidFill>
                  <a:srgbClr val="FFFFFF"/>
                </a:solidFill>
                <a:latin typeface="Roboto Condensed"/>
              </a:rPr>
              <a:t>Lời</a:t>
            </a:r>
            <a:r>
              <a:rPr lang="en-US" sz="3899" dirty="0">
                <a:solidFill>
                  <a:srgbClr val="FFFFFF"/>
                </a:solidFill>
                <a:latin typeface="Roboto Condensed"/>
              </a:rPr>
              <a:t> </a:t>
            </a:r>
            <a:r>
              <a:rPr lang="en-US" sz="3899" dirty="0" err="1">
                <a:solidFill>
                  <a:srgbClr val="FFFFFF"/>
                </a:solidFill>
                <a:latin typeface="Roboto Condensed"/>
              </a:rPr>
              <a:t>nói</a:t>
            </a:r>
            <a:endParaRPr lang="en-US" sz="3899" dirty="0">
              <a:solidFill>
                <a:srgbClr val="FFFFFF"/>
              </a:solidFill>
              <a:latin typeface="Roboto Condensed"/>
            </a:endParaRPr>
          </a:p>
          <a:p>
            <a:pPr>
              <a:lnSpc>
                <a:spcPts val="7058"/>
              </a:lnSpc>
            </a:pPr>
            <a:r>
              <a:rPr lang="en-US" sz="3899" dirty="0">
                <a:solidFill>
                  <a:srgbClr val="FFFFFF"/>
                </a:solidFill>
                <a:latin typeface="Roboto Condensed"/>
              </a:rPr>
              <a:t>D.   </a:t>
            </a:r>
            <a:r>
              <a:rPr lang="en-US" sz="3899" dirty="0" err="1">
                <a:solidFill>
                  <a:srgbClr val="FFFFFF"/>
                </a:solidFill>
                <a:latin typeface="Roboto Condensed"/>
              </a:rPr>
              <a:t>Cử</a:t>
            </a:r>
            <a:r>
              <a:rPr lang="en-US" sz="3899" dirty="0">
                <a:solidFill>
                  <a:srgbClr val="FFFFFF"/>
                </a:solidFill>
                <a:latin typeface="Roboto Condensed"/>
              </a:rPr>
              <a:t> </a:t>
            </a:r>
            <a:r>
              <a:rPr lang="en-US" sz="3899" dirty="0" err="1">
                <a:solidFill>
                  <a:srgbClr val="FFFFFF"/>
                </a:solidFill>
                <a:latin typeface="Roboto Condensed"/>
              </a:rPr>
              <a:t>chỉ</a:t>
            </a:r>
            <a:endParaRPr lang="en-US" sz="3899" dirty="0">
              <a:solidFill>
                <a:srgbClr val="FFFFFF"/>
              </a:solidFill>
              <a:latin typeface="Roboto Condensed"/>
            </a:endParaRP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19" name="10 Second Countdown - After Effects">
            <a:hlinkClick r:id="" action="ppaction://media"/>
            <a:extLst>
              <a:ext uri="{FF2B5EF4-FFF2-40B4-BE49-F238E27FC236}">
                <a16:creationId xmlns:a16="http://schemas.microsoft.com/office/drawing/2014/main" xmlns="" id="{951B6F3E-657A-ACD5-1338-9F828C57E5D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71035EB6-F81E-8064-B1EC-41A1B87A3C68}"/>
              </a:ext>
            </a:extLst>
          </p:cNvPr>
          <p:cNvSpPr/>
          <p:nvPr/>
        </p:nvSpPr>
        <p:spPr>
          <a:xfrm>
            <a:off x="1981200" y="57531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video>
              <p:cMediaNode vol="80000">
                <p:cTn id="18" fill="hold" display="0">
                  <p:stCondLst>
                    <p:cond delay="indefinite"/>
                  </p:stCondLst>
                </p:cTn>
                <p:tgtEl>
                  <p:spTgt spid="19"/>
                </p:tgtEl>
              </p:cMediaNode>
            </p:video>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7524" y="2823079"/>
            <a:ext cx="14017555" cy="5976136"/>
          </a:xfrm>
          <a:prstGeom prst="rect">
            <a:avLst/>
          </a:prstGeom>
        </p:spPr>
        <p:txBody>
          <a:bodyPr lIns="0" tIns="0" rIns="0" bIns="0" rtlCol="0" anchor="t">
            <a:spAutoFit/>
          </a:bodyPr>
          <a:lstStyle/>
          <a:p>
            <a:pPr algn="just">
              <a:lnSpc>
                <a:spcPts val="5256"/>
              </a:lnSpc>
            </a:pPr>
            <a:r>
              <a:rPr lang="en-US" sz="3600">
                <a:solidFill>
                  <a:srgbClr val="FFFFFF"/>
                </a:solidFill>
                <a:latin typeface="Roboto Condensed Bold"/>
              </a:rPr>
              <a:t>Câu 4:</a:t>
            </a:r>
            <a:r>
              <a:rPr lang="en-US" sz="3600">
                <a:solidFill>
                  <a:srgbClr val="FFFFFF"/>
                </a:solidFill>
                <a:latin typeface="Roboto Condensed"/>
              </a:rPr>
              <a:t> Câu văn nào KHÔNG sử dụng hình ảnh so sánh để nói lên tâm trạng của nhân vật tôi?</a:t>
            </a:r>
          </a:p>
          <a:p>
            <a:pPr algn="just">
              <a:lnSpc>
                <a:spcPts val="5256"/>
              </a:lnSpc>
            </a:pPr>
            <a:r>
              <a:rPr lang="en-US" sz="3600">
                <a:solidFill>
                  <a:srgbClr val="FFFFFF"/>
                </a:solidFill>
                <a:latin typeface="Roboto Condensed"/>
              </a:rPr>
              <a:t>A. Tôi quên thế nào được những cảm giác trong sáng ấy nảy nở trong lòng tôi như mấy cành hoa tươi mỉm cười giữa bầu trời quang đãng</a:t>
            </a:r>
          </a:p>
          <a:p>
            <a:pPr algn="just">
              <a:lnSpc>
                <a:spcPts val="5256"/>
              </a:lnSpc>
            </a:pPr>
            <a:r>
              <a:rPr lang="en-US" sz="3600">
                <a:solidFill>
                  <a:srgbClr val="FFFFFF"/>
                </a:solidFill>
                <a:latin typeface="Roboto Condensed"/>
              </a:rPr>
              <a:t>B. Trong lúc ông đọc tên từng người, tôi cảm thấy như quả tim tôi ngừng đập</a:t>
            </a:r>
          </a:p>
          <a:p>
            <a:pPr algn="just">
              <a:lnSpc>
                <a:spcPts val="5256"/>
              </a:lnSpc>
            </a:pPr>
            <a:r>
              <a:rPr lang="en-US" sz="3600">
                <a:solidFill>
                  <a:srgbClr val="FFFFFF"/>
                </a:solidFill>
                <a:latin typeface="Roboto Condensed"/>
              </a:rPr>
              <a:t>C. Ý nghĩ ấy thoáng qua trong trí tôi nhẹ nhàng như một làn mây lướt ngang ngọn núi</a:t>
            </a:r>
          </a:p>
          <a:p>
            <a:pPr algn="just">
              <a:lnSpc>
                <a:spcPts val="5256"/>
              </a:lnSpc>
            </a:pPr>
            <a:r>
              <a:rPr lang="en-US" sz="3600">
                <a:solidFill>
                  <a:srgbClr val="FFFFFF"/>
                </a:solidFill>
                <a:latin typeface="Roboto Condensed"/>
              </a:rPr>
              <a:t>D. Tất cả các đáp án đều Sai.</a:t>
            </a:r>
          </a:p>
          <a:p>
            <a:pPr>
              <a:lnSpc>
                <a:spcPts val="5256"/>
              </a:lnSpc>
            </a:pPr>
            <a:endParaRPr lang="en-US" sz="3600">
              <a:solidFill>
                <a:srgbClr val="FFFFFF"/>
              </a:solidFill>
              <a:latin typeface="Roboto Condensed"/>
            </a:endParaRP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7173773" y="190081"/>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AC316302-F7E8-6E08-5208-0323B5B33C3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2CF02A26-D07D-A6BF-E596-6D70898BFF9E}"/>
              </a:ext>
            </a:extLst>
          </p:cNvPr>
          <p:cNvSpPr/>
          <p:nvPr/>
        </p:nvSpPr>
        <p:spPr>
          <a:xfrm>
            <a:off x="1676400" y="74295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877982" y="1301843"/>
            <a:ext cx="16295202" cy="7824233"/>
            <a:chOff x="0" y="0"/>
            <a:chExt cx="4291740" cy="2060703"/>
          </a:xfrm>
        </p:grpSpPr>
        <p:sp>
          <p:nvSpPr>
            <p:cNvPr id="9" name="Freeform 9"/>
            <p:cNvSpPr/>
            <p:nvPr/>
          </p:nvSpPr>
          <p:spPr>
            <a:xfrm>
              <a:off x="0" y="0"/>
              <a:ext cx="4291740" cy="2060703"/>
            </a:xfrm>
            <a:custGeom>
              <a:avLst/>
              <a:gdLst/>
              <a:ahLst/>
              <a:cxnLst/>
              <a:rect l="l" t="t" r="r" b="b"/>
              <a:pathLst>
                <a:path w="4291740" h="2060703">
                  <a:moveTo>
                    <a:pt x="9502" y="0"/>
                  </a:moveTo>
                  <a:lnTo>
                    <a:pt x="4282238" y="0"/>
                  </a:lnTo>
                  <a:cubicBezTo>
                    <a:pt x="4284758" y="0"/>
                    <a:pt x="4287175" y="1001"/>
                    <a:pt x="4288957" y="2783"/>
                  </a:cubicBezTo>
                  <a:cubicBezTo>
                    <a:pt x="4290739" y="4565"/>
                    <a:pt x="4291740" y="6982"/>
                    <a:pt x="4291740" y="9502"/>
                  </a:cubicBezTo>
                  <a:lnTo>
                    <a:pt x="4291740" y="2051201"/>
                  </a:lnTo>
                  <a:cubicBezTo>
                    <a:pt x="4291740" y="2053722"/>
                    <a:pt x="4290739" y="2056138"/>
                    <a:pt x="4288957" y="2057920"/>
                  </a:cubicBezTo>
                  <a:cubicBezTo>
                    <a:pt x="4287175" y="2059702"/>
                    <a:pt x="4284758" y="2060703"/>
                    <a:pt x="4282238" y="2060703"/>
                  </a:cubicBezTo>
                  <a:lnTo>
                    <a:pt x="9502" y="2060703"/>
                  </a:lnTo>
                  <a:cubicBezTo>
                    <a:pt x="6982" y="2060703"/>
                    <a:pt x="4565" y="2059702"/>
                    <a:pt x="2783" y="2057920"/>
                  </a:cubicBezTo>
                  <a:cubicBezTo>
                    <a:pt x="1001" y="2056138"/>
                    <a:pt x="0" y="2053722"/>
                    <a:pt x="0" y="205120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7524" y="3224065"/>
            <a:ext cx="14017555" cy="4893647"/>
          </a:xfrm>
          <a:prstGeom prst="rect">
            <a:avLst/>
          </a:prstGeom>
        </p:spPr>
        <p:txBody>
          <a:bodyPr lIns="0" tIns="0" rIns="0" bIns="0" rtlCol="0" anchor="t">
            <a:spAutoFit/>
          </a:bodyPr>
          <a:lstStyle/>
          <a:p>
            <a:pPr algn="just">
              <a:lnSpc>
                <a:spcPct val="150000"/>
              </a:lnSpc>
            </a:pPr>
            <a:r>
              <a:rPr lang="en-US" sz="3600">
                <a:solidFill>
                  <a:srgbClr val="FFFFFF"/>
                </a:solidFill>
                <a:latin typeface="Roboto Condensed Bold"/>
              </a:rPr>
              <a:t>Câu 5:</a:t>
            </a:r>
            <a:r>
              <a:rPr lang="en-US" sz="3600">
                <a:solidFill>
                  <a:srgbClr val="FFFFFF"/>
                </a:solidFill>
                <a:latin typeface="Roboto Condensed"/>
              </a:rPr>
              <a:t>  Câu văn </a:t>
            </a:r>
            <a:r>
              <a:rPr lang="en-US" sz="3600">
                <a:solidFill>
                  <a:srgbClr val="FFFFFF"/>
                </a:solidFill>
                <a:latin typeface="Roboto Condensed Italics"/>
              </a:rPr>
              <a:t>Tôi bặm tay ghì thật chặt nhưng một quyển vở cũng xệch ra và chênh đầu chúi xuống đất</a:t>
            </a:r>
            <a:r>
              <a:rPr lang="en-US" sz="3600">
                <a:solidFill>
                  <a:srgbClr val="FFFFFF"/>
                </a:solidFill>
                <a:latin typeface="Roboto Condensed"/>
              </a:rPr>
              <a:t> cho ta hiểu điều gì?</a:t>
            </a:r>
          </a:p>
          <a:p>
            <a:pPr algn="just">
              <a:lnSpc>
                <a:spcPct val="150000"/>
              </a:lnSpc>
            </a:pPr>
            <a:r>
              <a:rPr lang="en-US" sz="3600">
                <a:solidFill>
                  <a:srgbClr val="FFFFFF"/>
                </a:solidFill>
                <a:latin typeface="Roboto Condensed"/>
              </a:rPr>
              <a:t>A.   Cậu bé chưa quen với việc cầm vở</a:t>
            </a:r>
          </a:p>
          <a:p>
            <a:pPr algn="just">
              <a:lnSpc>
                <a:spcPct val="150000"/>
              </a:lnSpc>
            </a:pPr>
            <a:r>
              <a:rPr lang="en-US" sz="3600">
                <a:solidFill>
                  <a:srgbClr val="FFFFFF"/>
                </a:solidFill>
                <a:latin typeface="Roboto Condensed"/>
              </a:rPr>
              <a:t>B.   Cậu bé chưa tập trung học</a:t>
            </a:r>
          </a:p>
          <a:p>
            <a:pPr algn="just">
              <a:lnSpc>
                <a:spcPct val="150000"/>
              </a:lnSpc>
            </a:pPr>
            <a:r>
              <a:rPr lang="en-US" sz="3600">
                <a:solidFill>
                  <a:srgbClr val="FFFFFF"/>
                </a:solidFill>
                <a:latin typeface="Roboto Condensed"/>
              </a:rPr>
              <a:t>C.   Cậu bé quá hồi hộp</a:t>
            </a:r>
          </a:p>
          <a:p>
            <a:pPr algn="just">
              <a:lnSpc>
                <a:spcPct val="150000"/>
              </a:lnSpc>
            </a:pPr>
            <a:r>
              <a:rPr lang="en-US" sz="3600">
                <a:solidFill>
                  <a:srgbClr val="FFFFFF"/>
                </a:solidFill>
                <a:latin typeface="Roboto Condensed"/>
              </a:rPr>
              <a:t>D.   Cậu bé thấy mình không đủ sức giữ vở</a:t>
            </a: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497EA8AC-6E5C-DA14-6A29-56749BF28E4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725400" y="7048500"/>
            <a:ext cx="2940050" cy="1652487"/>
          </a:xfrm>
          <a:prstGeom prst="rect">
            <a:avLst/>
          </a:prstGeom>
        </p:spPr>
      </p:pic>
      <p:sp>
        <p:nvSpPr>
          <p:cNvPr id="21" name="Oval 20">
            <a:extLst>
              <a:ext uri="{FF2B5EF4-FFF2-40B4-BE49-F238E27FC236}">
                <a16:creationId xmlns:a16="http://schemas.microsoft.com/office/drawing/2014/main" xmlns="" id="{EDA5CE2E-D499-0C6E-8B2F-CE03111E7C4E}"/>
              </a:ext>
            </a:extLst>
          </p:cNvPr>
          <p:cNvSpPr/>
          <p:nvPr/>
        </p:nvSpPr>
        <p:spPr>
          <a:xfrm>
            <a:off x="1676400" y="48387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210712" y="2703225"/>
            <a:ext cx="15707152" cy="3309577"/>
          </a:xfrm>
          <a:prstGeom prst="rect">
            <a:avLst/>
          </a:prstGeom>
        </p:spPr>
        <p:txBody>
          <a:bodyPr lIns="0" tIns="0" rIns="0" bIns="0" rtlCol="0" anchor="t">
            <a:spAutoFit/>
          </a:bodyPr>
          <a:lstStyle/>
          <a:p>
            <a:pPr algn="just">
              <a:lnSpc>
                <a:spcPts val="5256"/>
              </a:lnSpc>
            </a:pPr>
            <a:r>
              <a:rPr lang="en-US" sz="3600" dirty="0" err="1">
                <a:solidFill>
                  <a:srgbClr val="FFFFFF"/>
                </a:solidFill>
                <a:latin typeface="Roboto Condensed Bold"/>
              </a:rPr>
              <a:t>Câu</a:t>
            </a:r>
            <a:r>
              <a:rPr lang="en-US" sz="3600" dirty="0">
                <a:solidFill>
                  <a:srgbClr val="FFFFFF"/>
                </a:solidFill>
                <a:latin typeface="Roboto Condensed Bold"/>
              </a:rPr>
              <a:t> 6:</a:t>
            </a:r>
            <a:r>
              <a:rPr lang="en-US" sz="3600" dirty="0">
                <a:solidFill>
                  <a:srgbClr val="FFFFFF"/>
                </a:solidFill>
                <a:latin typeface="Roboto Condensed"/>
              </a:rPr>
              <a:t> Ý </a:t>
            </a:r>
            <a:r>
              <a:rPr lang="en-US" sz="3600" dirty="0" err="1">
                <a:solidFill>
                  <a:srgbClr val="FFFFFF"/>
                </a:solidFill>
                <a:latin typeface="Roboto Condensed"/>
              </a:rPr>
              <a:t>nào</a:t>
            </a:r>
            <a:r>
              <a:rPr lang="en-US" sz="3600" dirty="0">
                <a:solidFill>
                  <a:srgbClr val="FFFFFF"/>
                </a:solidFill>
                <a:latin typeface="Roboto Condensed"/>
              </a:rPr>
              <a:t> </a:t>
            </a:r>
            <a:r>
              <a:rPr lang="en-US" sz="3600" dirty="0" err="1">
                <a:solidFill>
                  <a:srgbClr val="FFFFFF"/>
                </a:solidFill>
                <a:latin typeface="Roboto Condensed"/>
              </a:rPr>
              <a:t>nói</a:t>
            </a:r>
            <a:r>
              <a:rPr lang="en-US" sz="3600" dirty="0">
                <a:solidFill>
                  <a:srgbClr val="FFFFFF"/>
                </a:solidFill>
                <a:latin typeface="Roboto Condensed"/>
              </a:rPr>
              <a:t> </a:t>
            </a:r>
            <a:r>
              <a:rPr lang="en-US" sz="3600" dirty="0" err="1">
                <a:solidFill>
                  <a:srgbClr val="FFFFFF"/>
                </a:solidFill>
                <a:latin typeface="Roboto Condensed"/>
              </a:rPr>
              <a:t>đúng</a:t>
            </a:r>
            <a:r>
              <a:rPr lang="en-US" sz="3600" dirty="0">
                <a:solidFill>
                  <a:srgbClr val="FFFFFF"/>
                </a:solidFill>
                <a:latin typeface="Roboto Condensed"/>
              </a:rPr>
              <a:t> </a:t>
            </a:r>
            <a:r>
              <a:rPr lang="en-US" sz="3600" dirty="0" err="1">
                <a:solidFill>
                  <a:srgbClr val="FFFFFF"/>
                </a:solidFill>
                <a:latin typeface="Roboto Condensed"/>
              </a:rPr>
              <a:t>nhất</a:t>
            </a:r>
            <a:r>
              <a:rPr lang="en-US" sz="3600" dirty="0">
                <a:solidFill>
                  <a:srgbClr val="FFFFFF"/>
                </a:solidFill>
                <a:latin typeface="Roboto Condensed"/>
              </a:rPr>
              <a:t> </a:t>
            </a:r>
            <a:r>
              <a:rPr lang="en-US" sz="3600" dirty="0" err="1">
                <a:solidFill>
                  <a:srgbClr val="FFFFFF"/>
                </a:solidFill>
                <a:latin typeface="Roboto Condensed"/>
              </a:rPr>
              <a:t>tác</a:t>
            </a:r>
            <a:r>
              <a:rPr lang="en-US" sz="3600" dirty="0">
                <a:solidFill>
                  <a:srgbClr val="FFFFFF"/>
                </a:solidFill>
                <a:latin typeface="Roboto Condensed"/>
              </a:rPr>
              <a:t> </a:t>
            </a:r>
            <a:r>
              <a:rPr lang="en-US" sz="3600" dirty="0" err="1">
                <a:solidFill>
                  <a:srgbClr val="FFFFFF"/>
                </a:solidFill>
                <a:latin typeface="Roboto Condensed"/>
              </a:rPr>
              <a:t>dụng</a:t>
            </a:r>
            <a:r>
              <a:rPr lang="en-US" sz="3600" dirty="0">
                <a:solidFill>
                  <a:srgbClr val="FFFFFF"/>
                </a:solidFill>
                <a:latin typeface="Roboto Condensed"/>
              </a:rPr>
              <a:t> </a:t>
            </a:r>
            <a:r>
              <a:rPr lang="en-US" sz="3600" dirty="0" err="1">
                <a:solidFill>
                  <a:srgbClr val="FFFFFF"/>
                </a:solidFill>
                <a:latin typeface="Roboto Condensed"/>
              </a:rPr>
              <a:t>của</a:t>
            </a:r>
            <a:r>
              <a:rPr lang="en-US" sz="3600" dirty="0">
                <a:solidFill>
                  <a:srgbClr val="FFFFFF"/>
                </a:solidFill>
                <a:latin typeface="Roboto Condensed"/>
              </a:rPr>
              <a:t> </a:t>
            </a:r>
            <a:r>
              <a:rPr lang="en-US" sz="3600" dirty="0" err="1">
                <a:solidFill>
                  <a:srgbClr val="FFFFFF"/>
                </a:solidFill>
                <a:latin typeface="Roboto Condensed"/>
              </a:rPr>
              <a:t>biện</a:t>
            </a:r>
            <a:r>
              <a:rPr lang="en-US" sz="3600" dirty="0">
                <a:solidFill>
                  <a:srgbClr val="FFFFFF"/>
                </a:solidFill>
                <a:latin typeface="Roboto Condensed"/>
              </a:rPr>
              <a:t> </a:t>
            </a:r>
            <a:r>
              <a:rPr lang="en-US" sz="3600" dirty="0" err="1">
                <a:solidFill>
                  <a:srgbClr val="FFFFFF"/>
                </a:solidFill>
                <a:latin typeface="Roboto Condensed"/>
              </a:rPr>
              <a:t>pháp</a:t>
            </a:r>
            <a:r>
              <a:rPr lang="en-US" sz="3600" dirty="0">
                <a:solidFill>
                  <a:srgbClr val="FFFFFF"/>
                </a:solidFill>
                <a:latin typeface="Roboto Condensed"/>
              </a:rPr>
              <a:t> </a:t>
            </a:r>
            <a:r>
              <a:rPr lang="en-US" sz="3600" dirty="0" err="1">
                <a:solidFill>
                  <a:srgbClr val="FFFFFF"/>
                </a:solidFill>
                <a:latin typeface="Roboto Condensed"/>
              </a:rPr>
              <a:t>tu</a:t>
            </a:r>
            <a:r>
              <a:rPr lang="en-US" sz="3600" dirty="0">
                <a:solidFill>
                  <a:srgbClr val="FFFFFF"/>
                </a:solidFill>
                <a:latin typeface="Roboto Condensed"/>
              </a:rPr>
              <a:t> </a:t>
            </a:r>
            <a:r>
              <a:rPr lang="en-US" sz="3600" dirty="0" err="1">
                <a:solidFill>
                  <a:srgbClr val="FFFFFF"/>
                </a:solidFill>
                <a:latin typeface="Roboto Condensed"/>
              </a:rPr>
              <a:t>từ</a:t>
            </a:r>
            <a:r>
              <a:rPr lang="en-US" sz="3600" dirty="0">
                <a:solidFill>
                  <a:srgbClr val="FFFFFF"/>
                </a:solidFill>
                <a:latin typeface="Roboto Condensed"/>
              </a:rPr>
              <a:t> </a:t>
            </a:r>
            <a:r>
              <a:rPr lang="en-US" sz="3600" dirty="0" err="1">
                <a:solidFill>
                  <a:srgbClr val="FFFFFF"/>
                </a:solidFill>
                <a:latin typeface="Roboto Condensed"/>
              </a:rPr>
              <a:t>được</a:t>
            </a:r>
            <a:r>
              <a:rPr lang="en-US" sz="3600" dirty="0">
                <a:solidFill>
                  <a:srgbClr val="FFFFFF"/>
                </a:solidFill>
                <a:latin typeface="Roboto Condensed"/>
              </a:rPr>
              <a:t> </a:t>
            </a:r>
            <a:r>
              <a:rPr lang="en-US" sz="3600" dirty="0" err="1">
                <a:solidFill>
                  <a:srgbClr val="FFFFFF"/>
                </a:solidFill>
                <a:latin typeface="Roboto Condensed"/>
              </a:rPr>
              <a:t>tác</a:t>
            </a:r>
            <a:r>
              <a:rPr lang="en-US" sz="3600" dirty="0">
                <a:solidFill>
                  <a:srgbClr val="FFFFFF"/>
                </a:solidFill>
                <a:latin typeface="Roboto Condensed"/>
              </a:rPr>
              <a:t> </a:t>
            </a:r>
            <a:r>
              <a:rPr lang="en-US" sz="3600" dirty="0" err="1">
                <a:solidFill>
                  <a:srgbClr val="FFFFFF"/>
                </a:solidFill>
                <a:latin typeface="Roboto Condensed"/>
              </a:rPr>
              <a:t>giả</a:t>
            </a:r>
            <a:r>
              <a:rPr lang="en-US" sz="3600" dirty="0">
                <a:solidFill>
                  <a:srgbClr val="FFFFFF"/>
                </a:solidFill>
                <a:latin typeface="Roboto Condensed"/>
              </a:rPr>
              <a:t> </a:t>
            </a:r>
            <a:r>
              <a:rPr lang="en-US" sz="3600" dirty="0" err="1">
                <a:solidFill>
                  <a:srgbClr val="FFFFFF"/>
                </a:solidFill>
                <a:latin typeface="Roboto Condensed"/>
              </a:rPr>
              <a:t>Thanh</a:t>
            </a:r>
            <a:r>
              <a:rPr lang="en-US" sz="3600" dirty="0">
                <a:solidFill>
                  <a:srgbClr val="FFFFFF"/>
                </a:solidFill>
                <a:latin typeface="Roboto Condensed"/>
              </a:rPr>
              <a:t> </a:t>
            </a:r>
            <a:r>
              <a:rPr lang="en-US" sz="3600" dirty="0" err="1">
                <a:solidFill>
                  <a:srgbClr val="FFFFFF"/>
                </a:solidFill>
                <a:latin typeface="Roboto Condensed"/>
              </a:rPr>
              <a:t>Tịnh</a:t>
            </a:r>
            <a:r>
              <a:rPr lang="en-US" sz="3600" dirty="0">
                <a:solidFill>
                  <a:srgbClr val="FFFFFF"/>
                </a:solidFill>
                <a:latin typeface="Roboto Condensed"/>
              </a:rPr>
              <a:t> </a:t>
            </a:r>
            <a:r>
              <a:rPr lang="en-US" sz="3600" dirty="0" err="1">
                <a:solidFill>
                  <a:srgbClr val="FFFFFF"/>
                </a:solidFill>
                <a:latin typeface="Roboto Condensed"/>
              </a:rPr>
              <a:t>sử</a:t>
            </a:r>
            <a:r>
              <a:rPr lang="en-US" sz="3600" dirty="0">
                <a:solidFill>
                  <a:srgbClr val="FFFFFF"/>
                </a:solidFill>
                <a:latin typeface="Roboto Condensed"/>
              </a:rPr>
              <a:t> </a:t>
            </a:r>
            <a:r>
              <a:rPr lang="en-US" sz="3600" dirty="0" err="1">
                <a:solidFill>
                  <a:srgbClr val="FFFFFF"/>
                </a:solidFill>
                <a:latin typeface="Roboto Condensed"/>
              </a:rPr>
              <a:t>dụng</a:t>
            </a:r>
            <a:r>
              <a:rPr lang="en-US" sz="3600" dirty="0">
                <a:solidFill>
                  <a:srgbClr val="FFFFFF"/>
                </a:solidFill>
                <a:latin typeface="Roboto Condensed"/>
              </a:rPr>
              <a:t> </a:t>
            </a:r>
            <a:r>
              <a:rPr lang="en-US" sz="3600" dirty="0" err="1">
                <a:solidFill>
                  <a:srgbClr val="FFFFFF"/>
                </a:solidFill>
                <a:latin typeface="Roboto Condensed"/>
              </a:rPr>
              <a:t>trong</a:t>
            </a:r>
            <a:r>
              <a:rPr lang="en-US" sz="3600" dirty="0">
                <a:solidFill>
                  <a:srgbClr val="FFFFFF"/>
                </a:solidFill>
                <a:latin typeface="Roboto Condensed"/>
              </a:rPr>
              <a:t> </a:t>
            </a:r>
            <a:r>
              <a:rPr lang="en-US" sz="3600" dirty="0" err="1">
                <a:solidFill>
                  <a:srgbClr val="FFFFFF"/>
                </a:solidFill>
                <a:latin typeface="Roboto Condensed"/>
              </a:rPr>
              <a:t>đoạn</a:t>
            </a:r>
            <a:r>
              <a:rPr lang="en-US" sz="3600" dirty="0">
                <a:solidFill>
                  <a:srgbClr val="FFFFFF"/>
                </a:solidFill>
                <a:latin typeface="Roboto Condensed"/>
              </a:rPr>
              <a:t> </a:t>
            </a:r>
            <a:r>
              <a:rPr lang="en-US" sz="3600" dirty="0" err="1">
                <a:solidFill>
                  <a:srgbClr val="FFFFFF"/>
                </a:solidFill>
                <a:latin typeface="Roboto Condensed"/>
              </a:rPr>
              <a:t>văn</a:t>
            </a:r>
            <a:r>
              <a:rPr lang="en-US" sz="3600" dirty="0">
                <a:solidFill>
                  <a:srgbClr val="FFFFFF"/>
                </a:solidFill>
                <a:latin typeface="Roboto Condensed"/>
              </a:rPr>
              <a:t>:</a:t>
            </a:r>
          </a:p>
          <a:p>
            <a:pPr algn="just">
              <a:lnSpc>
                <a:spcPts val="5256"/>
              </a:lnSpc>
            </a:pPr>
            <a:r>
              <a:rPr lang="en-US" sz="3600" dirty="0">
                <a:solidFill>
                  <a:srgbClr val="FFFFFF"/>
                </a:solidFill>
                <a:latin typeface="Roboto Condensed"/>
              </a:rPr>
              <a:t>"</a:t>
            </a:r>
            <a:r>
              <a:rPr lang="en-US" sz="3600" dirty="0" err="1">
                <a:solidFill>
                  <a:srgbClr val="FFFFFF"/>
                </a:solidFill>
                <a:latin typeface="Roboto Condensed Italics"/>
              </a:rPr>
              <a:t>Cũng</a:t>
            </a:r>
            <a:r>
              <a:rPr lang="en-US" sz="3600" dirty="0">
                <a:solidFill>
                  <a:srgbClr val="FFFFFF"/>
                </a:solidFill>
                <a:latin typeface="Roboto Condensed Italics"/>
              </a:rPr>
              <a:t> </a:t>
            </a:r>
            <a:r>
              <a:rPr lang="en-US" sz="3600" dirty="0" err="1">
                <a:solidFill>
                  <a:srgbClr val="FFFFFF"/>
                </a:solidFill>
                <a:latin typeface="Roboto Condensed Italics"/>
              </a:rPr>
              <a:t>như</a:t>
            </a:r>
            <a:r>
              <a:rPr lang="en-US" sz="3600" dirty="0">
                <a:solidFill>
                  <a:srgbClr val="FFFFFF"/>
                </a:solidFill>
                <a:latin typeface="Roboto Condensed Italics"/>
              </a:rPr>
              <a:t> </a:t>
            </a:r>
            <a:r>
              <a:rPr lang="en-US" sz="3600" dirty="0" err="1">
                <a:solidFill>
                  <a:srgbClr val="FFFFFF"/>
                </a:solidFill>
                <a:latin typeface="Roboto Condensed Italics"/>
              </a:rPr>
              <a:t>tôi</a:t>
            </a:r>
            <a:r>
              <a:rPr lang="en-US" sz="3600" dirty="0">
                <a:solidFill>
                  <a:srgbClr val="FFFFFF"/>
                </a:solidFill>
                <a:latin typeface="Roboto Condensed Italics"/>
              </a:rPr>
              <a:t>, </a:t>
            </a:r>
            <a:r>
              <a:rPr lang="en-US" sz="3600" dirty="0" err="1">
                <a:solidFill>
                  <a:srgbClr val="FFFFFF"/>
                </a:solidFill>
                <a:latin typeface="Roboto Condensed Italics"/>
              </a:rPr>
              <a:t>mấy</a:t>
            </a:r>
            <a:r>
              <a:rPr lang="en-US" sz="3600" dirty="0">
                <a:solidFill>
                  <a:srgbClr val="FFFFFF"/>
                </a:solidFill>
                <a:latin typeface="Roboto Condensed Italics"/>
              </a:rPr>
              <a:t> </a:t>
            </a:r>
            <a:r>
              <a:rPr lang="en-US" sz="3600" dirty="0" err="1">
                <a:solidFill>
                  <a:srgbClr val="FFFFFF"/>
                </a:solidFill>
                <a:latin typeface="Roboto Condensed Italics"/>
              </a:rPr>
              <a:t>cậu</a:t>
            </a:r>
            <a:r>
              <a:rPr lang="en-US" sz="3600" dirty="0">
                <a:solidFill>
                  <a:srgbClr val="FFFFFF"/>
                </a:solidFill>
                <a:latin typeface="Roboto Condensed Italics"/>
              </a:rPr>
              <a:t> </a:t>
            </a:r>
            <a:r>
              <a:rPr lang="en-US" sz="3600" dirty="0" err="1">
                <a:solidFill>
                  <a:srgbClr val="FFFFFF"/>
                </a:solidFill>
                <a:latin typeface="Roboto Condensed Italics"/>
              </a:rPr>
              <a:t>học</a:t>
            </a:r>
            <a:r>
              <a:rPr lang="en-US" sz="3600" dirty="0">
                <a:solidFill>
                  <a:srgbClr val="FFFFFF"/>
                </a:solidFill>
                <a:latin typeface="Roboto Condensed Italics"/>
              </a:rPr>
              <a:t> </a:t>
            </a:r>
            <a:r>
              <a:rPr lang="en-US" sz="3600" dirty="0" err="1">
                <a:solidFill>
                  <a:srgbClr val="FFFFFF"/>
                </a:solidFill>
                <a:latin typeface="Roboto Condensed Italics"/>
              </a:rPr>
              <a:t>trò</a:t>
            </a:r>
            <a:r>
              <a:rPr lang="en-US" sz="3600" dirty="0">
                <a:solidFill>
                  <a:srgbClr val="FFFFFF"/>
                </a:solidFill>
                <a:latin typeface="Roboto Condensed Italics"/>
              </a:rPr>
              <a:t> </a:t>
            </a:r>
            <a:r>
              <a:rPr lang="en-US" sz="3600" dirty="0" err="1">
                <a:solidFill>
                  <a:srgbClr val="FFFFFF"/>
                </a:solidFill>
                <a:latin typeface="Roboto Condensed Italics"/>
              </a:rPr>
              <a:t>mới</a:t>
            </a:r>
            <a:r>
              <a:rPr lang="en-US" sz="3600" dirty="0">
                <a:solidFill>
                  <a:srgbClr val="FFFFFF"/>
                </a:solidFill>
                <a:latin typeface="Roboto Condensed Italics"/>
              </a:rPr>
              <a:t> </a:t>
            </a:r>
            <a:r>
              <a:rPr lang="en-US" sz="3600" dirty="0" err="1">
                <a:solidFill>
                  <a:srgbClr val="FFFFFF"/>
                </a:solidFill>
                <a:latin typeface="Roboto Condensed Italics"/>
              </a:rPr>
              <a:t>bỡ</a:t>
            </a:r>
            <a:r>
              <a:rPr lang="en-US" sz="3600" dirty="0">
                <a:solidFill>
                  <a:srgbClr val="FFFFFF"/>
                </a:solidFill>
                <a:latin typeface="Roboto Condensed Italics"/>
              </a:rPr>
              <a:t> </a:t>
            </a:r>
            <a:r>
              <a:rPr lang="en-US" sz="3600" dirty="0" err="1">
                <a:solidFill>
                  <a:srgbClr val="FFFFFF"/>
                </a:solidFill>
                <a:latin typeface="Roboto Condensed Italics"/>
              </a:rPr>
              <a:t>ngỡ</a:t>
            </a:r>
            <a:r>
              <a:rPr lang="en-US" sz="3600" dirty="0">
                <a:solidFill>
                  <a:srgbClr val="FFFFFF"/>
                </a:solidFill>
                <a:latin typeface="Roboto Condensed Italics"/>
              </a:rPr>
              <a:t> </a:t>
            </a:r>
            <a:r>
              <a:rPr lang="en-US" sz="3600" dirty="0" err="1">
                <a:solidFill>
                  <a:srgbClr val="FFFFFF"/>
                </a:solidFill>
                <a:latin typeface="Roboto Condensed Italics"/>
              </a:rPr>
              <a:t>đứng</a:t>
            </a:r>
            <a:r>
              <a:rPr lang="en-US" sz="3600" dirty="0">
                <a:solidFill>
                  <a:srgbClr val="FFFFFF"/>
                </a:solidFill>
                <a:latin typeface="Roboto Condensed Italics"/>
              </a:rPr>
              <a:t> </a:t>
            </a:r>
            <a:r>
              <a:rPr lang="en-US" sz="3600" dirty="0" err="1">
                <a:solidFill>
                  <a:srgbClr val="FFFFFF"/>
                </a:solidFill>
                <a:latin typeface="Roboto Condensed Italics"/>
              </a:rPr>
              <a:t>nép</a:t>
            </a:r>
            <a:r>
              <a:rPr lang="en-US" sz="3600" dirty="0">
                <a:solidFill>
                  <a:srgbClr val="FFFFFF"/>
                </a:solidFill>
                <a:latin typeface="Roboto Condensed Italics"/>
              </a:rPr>
              <a:t> </a:t>
            </a:r>
            <a:r>
              <a:rPr lang="en-US" sz="3600" dirty="0" err="1">
                <a:solidFill>
                  <a:srgbClr val="FFFFFF"/>
                </a:solidFill>
                <a:latin typeface="Roboto Condensed Italics"/>
              </a:rPr>
              <a:t>bên</a:t>
            </a:r>
            <a:r>
              <a:rPr lang="en-US" sz="3600" dirty="0">
                <a:solidFill>
                  <a:srgbClr val="FFFFFF"/>
                </a:solidFill>
                <a:latin typeface="Roboto Condensed Italics"/>
              </a:rPr>
              <a:t> </a:t>
            </a:r>
            <a:r>
              <a:rPr lang="en-US" sz="3600" dirty="0" err="1">
                <a:solidFill>
                  <a:srgbClr val="FFFFFF"/>
                </a:solidFill>
                <a:latin typeface="Roboto Condensed Italics"/>
              </a:rPr>
              <a:t>người</a:t>
            </a:r>
            <a:r>
              <a:rPr lang="en-US" sz="3600" dirty="0">
                <a:solidFill>
                  <a:srgbClr val="FFFFFF"/>
                </a:solidFill>
                <a:latin typeface="Roboto Condensed Italics"/>
              </a:rPr>
              <a:t> </a:t>
            </a:r>
            <a:r>
              <a:rPr lang="en-US" sz="3600" dirty="0" err="1">
                <a:solidFill>
                  <a:srgbClr val="FFFFFF"/>
                </a:solidFill>
                <a:latin typeface="Roboto Condensed Italics"/>
              </a:rPr>
              <a:t>thân</a:t>
            </a:r>
            <a:r>
              <a:rPr lang="en-US" sz="3600" dirty="0">
                <a:solidFill>
                  <a:srgbClr val="FFFFFF"/>
                </a:solidFill>
                <a:latin typeface="Roboto Condensed Italics"/>
              </a:rPr>
              <a:t>, </a:t>
            </a:r>
            <a:r>
              <a:rPr lang="en-US" sz="3600" dirty="0" err="1">
                <a:solidFill>
                  <a:srgbClr val="FFFFFF"/>
                </a:solidFill>
                <a:latin typeface="Roboto Condensed Italics"/>
              </a:rPr>
              <a:t>chỉ</a:t>
            </a:r>
            <a:r>
              <a:rPr lang="en-US" sz="3600" dirty="0">
                <a:solidFill>
                  <a:srgbClr val="FFFFFF"/>
                </a:solidFill>
                <a:latin typeface="Roboto Condensed Italics"/>
              </a:rPr>
              <a:t> </a:t>
            </a:r>
            <a:r>
              <a:rPr lang="en-US" sz="3600" dirty="0" err="1">
                <a:solidFill>
                  <a:srgbClr val="FFFFFF"/>
                </a:solidFill>
                <a:latin typeface="Roboto Condensed Italics"/>
              </a:rPr>
              <a:t>dám</a:t>
            </a:r>
            <a:r>
              <a:rPr lang="en-US" sz="3600" dirty="0">
                <a:solidFill>
                  <a:srgbClr val="FFFFFF"/>
                </a:solidFill>
                <a:latin typeface="Roboto Condensed Italics"/>
              </a:rPr>
              <a:t> </a:t>
            </a:r>
            <a:r>
              <a:rPr lang="en-US" sz="3600" dirty="0" err="1">
                <a:solidFill>
                  <a:srgbClr val="FFFFFF"/>
                </a:solidFill>
                <a:latin typeface="Roboto Condensed Italics"/>
              </a:rPr>
              <a:t>nhìn</a:t>
            </a:r>
            <a:r>
              <a:rPr lang="en-US" sz="3600" dirty="0">
                <a:solidFill>
                  <a:srgbClr val="FFFFFF"/>
                </a:solidFill>
                <a:latin typeface="Roboto Condensed Italics"/>
              </a:rPr>
              <a:t> </a:t>
            </a:r>
            <a:r>
              <a:rPr lang="en-US" sz="3600" dirty="0" err="1">
                <a:solidFill>
                  <a:srgbClr val="FFFFFF"/>
                </a:solidFill>
                <a:latin typeface="Roboto Condensed Italics"/>
              </a:rPr>
              <a:t>một</a:t>
            </a:r>
            <a:r>
              <a:rPr lang="en-US" sz="3600" dirty="0">
                <a:solidFill>
                  <a:srgbClr val="FFFFFF"/>
                </a:solidFill>
                <a:latin typeface="Roboto Condensed Italics"/>
              </a:rPr>
              <a:t> </a:t>
            </a:r>
            <a:r>
              <a:rPr lang="en-US" sz="3600" dirty="0" err="1">
                <a:solidFill>
                  <a:srgbClr val="FFFFFF"/>
                </a:solidFill>
                <a:latin typeface="Roboto Condensed Italics"/>
              </a:rPr>
              <a:t>nửa</a:t>
            </a:r>
            <a:r>
              <a:rPr lang="en-US" sz="3600" dirty="0">
                <a:solidFill>
                  <a:srgbClr val="FFFFFF"/>
                </a:solidFill>
                <a:latin typeface="Roboto Condensed Italics"/>
              </a:rPr>
              <a:t> hay </a:t>
            </a:r>
            <a:r>
              <a:rPr lang="en-US" sz="3600" dirty="0" err="1">
                <a:solidFill>
                  <a:srgbClr val="FFFFFF"/>
                </a:solidFill>
                <a:latin typeface="Roboto Condensed Italics"/>
              </a:rPr>
              <a:t>dám</a:t>
            </a:r>
            <a:r>
              <a:rPr lang="en-US" sz="3600" dirty="0">
                <a:solidFill>
                  <a:srgbClr val="FFFFFF"/>
                </a:solidFill>
                <a:latin typeface="Roboto Condensed Italics"/>
              </a:rPr>
              <a:t> </a:t>
            </a:r>
            <a:r>
              <a:rPr lang="en-US" sz="3600" dirty="0" err="1">
                <a:solidFill>
                  <a:srgbClr val="FFFFFF"/>
                </a:solidFill>
                <a:latin typeface="Roboto Condensed Italics"/>
              </a:rPr>
              <a:t>đi</a:t>
            </a:r>
            <a:r>
              <a:rPr lang="en-US" sz="3600" dirty="0">
                <a:solidFill>
                  <a:srgbClr val="FFFFFF"/>
                </a:solidFill>
                <a:latin typeface="Roboto Condensed Italics"/>
              </a:rPr>
              <a:t> </a:t>
            </a:r>
            <a:r>
              <a:rPr lang="en-US" sz="3600" dirty="0" err="1">
                <a:solidFill>
                  <a:srgbClr val="FFFFFF"/>
                </a:solidFill>
                <a:latin typeface="Roboto Condensed Italics"/>
              </a:rPr>
              <a:t>từng</a:t>
            </a:r>
            <a:r>
              <a:rPr lang="en-US" sz="3600" dirty="0">
                <a:solidFill>
                  <a:srgbClr val="FFFFFF"/>
                </a:solidFill>
                <a:latin typeface="Roboto Condensed Italics"/>
              </a:rPr>
              <a:t> </a:t>
            </a:r>
            <a:r>
              <a:rPr lang="en-US" sz="3600" dirty="0" err="1">
                <a:solidFill>
                  <a:srgbClr val="FFFFFF"/>
                </a:solidFill>
                <a:latin typeface="Roboto Condensed Italics"/>
              </a:rPr>
              <a:t>bước</a:t>
            </a:r>
            <a:r>
              <a:rPr lang="en-US" sz="3600" dirty="0">
                <a:solidFill>
                  <a:srgbClr val="FFFFFF"/>
                </a:solidFill>
                <a:latin typeface="Roboto Condensed Italics"/>
              </a:rPr>
              <a:t> </a:t>
            </a:r>
            <a:r>
              <a:rPr lang="en-US" sz="3600" dirty="0" err="1">
                <a:solidFill>
                  <a:srgbClr val="FFFFFF"/>
                </a:solidFill>
                <a:latin typeface="Roboto Condensed Italics"/>
              </a:rPr>
              <a:t>nhẹ</a:t>
            </a:r>
            <a:r>
              <a:rPr lang="en-US" sz="3600" dirty="0">
                <a:solidFill>
                  <a:srgbClr val="FFFFFF"/>
                </a:solidFill>
                <a:latin typeface="Roboto Condensed Italics"/>
              </a:rPr>
              <a:t>. </a:t>
            </a:r>
            <a:r>
              <a:rPr lang="en-US" sz="3600" dirty="0" err="1">
                <a:solidFill>
                  <a:srgbClr val="FFFFFF"/>
                </a:solidFill>
                <a:latin typeface="Roboto Condensed Italics"/>
              </a:rPr>
              <a:t>Họ</a:t>
            </a:r>
            <a:r>
              <a:rPr lang="en-US" sz="3600" dirty="0">
                <a:solidFill>
                  <a:srgbClr val="FFFFFF"/>
                </a:solidFill>
                <a:latin typeface="Roboto Condensed Italics"/>
              </a:rPr>
              <a:t> </a:t>
            </a:r>
            <a:r>
              <a:rPr lang="en-US" sz="3600" dirty="0" err="1">
                <a:solidFill>
                  <a:srgbClr val="FFFFFF"/>
                </a:solidFill>
                <a:latin typeface="Roboto Condensed Italics"/>
              </a:rPr>
              <a:t>như</a:t>
            </a:r>
            <a:r>
              <a:rPr lang="en-US" sz="3600" dirty="0">
                <a:solidFill>
                  <a:srgbClr val="FFFFFF"/>
                </a:solidFill>
                <a:latin typeface="Roboto Condensed Italics"/>
              </a:rPr>
              <a:t> con </a:t>
            </a:r>
            <a:r>
              <a:rPr lang="en-US" sz="3600" dirty="0" err="1">
                <a:solidFill>
                  <a:srgbClr val="FFFFFF"/>
                </a:solidFill>
                <a:latin typeface="Roboto Condensed Italics"/>
              </a:rPr>
              <a:t>chim</a:t>
            </a:r>
            <a:r>
              <a:rPr lang="en-US" sz="3600" dirty="0">
                <a:solidFill>
                  <a:srgbClr val="FFFFFF"/>
                </a:solidFill>
                <a:latin typeface="Roboto Condensed Italics"/>
              </a:rPr>
              <a:t> non </a:t>
            </a:r>
            <a:r>
              <a:rPr lang="en-US" sz="3600" dirty="0" err="1">
                <a:solidFill>
                  <a:srgbClr val="FFFFFF"/>
                </a:solidFill>
                <a:latin typeface="Roboto Condensed Italics"/>
              </a:rPr>
              <a:t>đứng</a:t>
            </a:r>
            <a:r>
              <a:rPr lang="en-US" sz="3600" dirty="0">
                <a:solidFill>
                  <a:srgbClr val="FFFFFF"/>
                </a:solidFill>
                <a:latin typeface="Roboto Condensed Italics"/>
              </a:rPr>
              <a:t> </a:t>
            </a:r>
            <a:r>
              <a:rPr lang="en-US" sz="3600" dirty="0" err="1">
                <a:solidFill>
                  <a:srgbClr val="FFFFFF"/>
                </a:solidFill>
                <a:latin typeface="Roboto Condensed Italics"/>
              </a:rPr>
              <a:t>bên</a:t>
            </a:r>
            <a:r>
              <a:rPr lang="en-US" sz="3600" dirty="0">
                <a:solidFill>
                  <a:srgbClr val="FFFFFF"/>
                </a:solidFill>
                <a:latin typeface="Roboto Condensed Italics"/>
              </a:rPr>
              <a:t> </a:t>
            </a:r>
            <a:r>
              <a:rPr lang="en-US" sz="3600" dirty="0" err="1">
                <a:solidFill>
                  <a:srgbClr val="FFFFFF"/>
                </a:solidFill>
                <a:latin typeface="Roboto Condensed Italics"/>
              </a:rPr>
              <a:t>bờ</a:t>
            </a:r>
            <a:r>
              <a:rPr lang="en-US" sz="3600" dirty="0">
                <a:solidFill>
                  <a:srgbClr val="FFFFFF"/>
                </a:solidFill>
                <a:latin typeface="Roboto Condensed Italics"/>
              </a:rPr>
              <a:t> </a:t>
            </a:r>
            <a:r>
              <a:rPr lang="en-US" sz="3600" dirty="0" err="1">
                <a:solidFill>
                  <a:srgbClr val="FFFFFF"/>
                </a:solidFill>
                <a:latin typeface="Roboto Condensed Italics"/>
              </a:rPr>
              <a:t>tổ</a:t>
            </a:r>
            <a:r>
              <a:rPr lang="en-US" sz="3600" dirty="0">
                <a:solidFill>
                  <a:srgbClr val="FFFFFF"/>
                </a:solidFill>
                <a:latin typeface="Roboto Condensed Italics"/>
              </a:rPr>
              <a:t>, </a:t>
            </a:r>
            <a:r>
              <a:rPr lang="en-US" sz="3600" dirty="0" err="1">
                <a:solidFill>
                  <a:srgbClr val="FFFFFF"/>
                </a:solidFill>
                <a:latin typeface="Roboto Condensed Italics"/>
              </a:rPr>
              <a:t>nhìn</a:t>
            </a:r>
            <a:r>
              <a:rPr lang="en-US" sz="3600" dirty="0">
                <a:solidFill>
                  <a:srgbClr val="FFFFFF"/>
                </a:solidFill>
                <a:latin typeface="Roboto Condensed Italics"/>
              </a:rPr>
              <a:t> </a:t>
            </a:r>
            <a:r>
              <a:rPr lang="en-US" sz="3600" dirty="0" err="1">
                <a:solidFill>
                  <a:srgbClr val="FFFFFF"/>
                </a:solidFill>
                <a:latin typeface="Roboto Condensed Italics"/>
              </a:rPr>
              <a:t>quãng</a:t>
            </a:r>
            <a:r>
              <a:rPr lang="en-US" sz="3600" dirty="0">
                <a:solidFill>
                  <a:srgbClr val="FFFFFF"/>
                </a:solidFill>
                <a:latin typeface="Roboto Condensed Italics"/>
              </a:rPr>
              <a:t> </a:t>
            </a:r>
            <a:r>
              <a:rPr lang="en-US" sz="3600" dirty="0" err="1">
                <a:solidFill>
                  <a:srgbClr val="FFFFFF"/>
                </a:solidFill>
                <a:latin typeface="Roboto Condensed Italics"/>
              </a:rPr>
              <a:t>trời</a:t>
            </a:r>
            <a:r>
              <a:rPr lang="en-US" sz="3600" dirty="0">
                <a:solidFill>
                  <a:srgbClr val="FFFFFF"/>
                </a:solidFill>
                <a:latin typeface="Roboto Condensed Italics"/>
              </a:rPr>
              <a:t> </a:t>
            </a:r>
            <a:r>
              <a:rPr lang="en-US" sz="3600" dirty="0" err="1">
                <a:solidFill>
                  <a:srgbClr val="FFFFFF"/>
                </a:solidFill>
                <a:latin typeface="Roboto Condensed Italics"/>
              </a:rPr>
              <a:t>rộng</a:t>
            </a:r>
            <a:r>
              <a:rPr lang="en-US" sz="3600" dirty="0">
                <a:solidFill>
                  <a:srgbClr val="FFFFFF"/>
                </a:solidFill>
                <a:latin typeface="Roboto Condensed Italics"/>
              </a:rPr>
              <a:t> </a:t>
            </a:r>
            <a:r>
              <a:rPr lang="en-US" sz="3600" dirty="0" err="1">
                <a:solidFill>
                  <a:srgbClr val="FFFFFF"/>
                </a:solidFill>
                <a:latin typeface="Roboto Condensed Italics"/>
              </a:rPr>
              <a:t>muốn</a:t>
            </a:r>
            <a:r>
              <a:rPr lang="en-US" sz="3600" dirty="0">
                <a:solidFill>
                  <a:srgbClr val="FFFFFF"/>
                </a:solidFill>
                <a:latin typeface="Roboto Condensed Italics"/>
              </a:rPr>
              <a:t> bay, </a:t>
            </a:r>
            <a:r>
              <a:rPr lang="en-US" sz="3600" dirty="0" err="1">
                <a:solidFill>
                  <a:srgbClr val="FFFFFF"/>
                </a:solidFill>
                <a:latin typeface="Roboto Condensed Italics"/>
              </a:rPr>
              <a:t>nhưng</a:t>
            </a:r>
            <a:r>
              <a:rPr lang="en-US" sz="3600" dirty="0">
                <a:solidFill>
                  <a:srgbClr val="FFFFFF"/>
                </a:solidFill>
                <a:latin typeface="Roboto Condensed Italics"/>
              </a:rPr>
              <a:t> </a:t>
            </a:r>
            <a:r>
              <a:rPr lang="en-US" sz="3600" dirty="0" err="1">
                <a:solidFill>
                  <a:srgbClr val="FFFFFF"/>
                </a:solidFill>
                <a:latin typeface="Roboto Condensed Italics"/>
              </a:rPr>
              <a:t>còn</a:t>
            </a:r>
            <a:r>
              <a:rPr lang="en-US" sz="3600" dirty="0">
                <a:solidFill>
                  <a:srgbClr val="FFFFFF"/>
                </a:solidFill>
                <a:latin typeface="Roboto Condensed Italics"/>
              </a:rPr>
              <a:t> </a:t>
            </a:r>
            <a:r>
              <a:rPr lang="en-US" sz="3600" dirty="0" err="1">
                <a:solidFill>
                  <a:srgbClr val="FFFFFF"/>
                </a:solidFill>
                <a:latin typeface="Roboto Condensed Italics"/>
              </a:rPr>
              <a:t>ngập</a:t>
            </a:r>
            <a:r>
              <a:rPr lang="en-US" sz="3600" dirty="0">
                <a:solidFill>
                  <a:srgbClr val="FFFFFF"/>
                </a:solidFill>
                <a:latin typeface="Roboto Condensed Italics"/>
              </a:rPr>
              <a:t> </a:t>
            </a:r>
            <a:r>
              <a:rPr lang="en-US" sz="3600" dirty="0" err="1">
                <a:solidFill>
                  <a:srgbClr val="FFFFFF"/>
                </a:solidFill>
                <a:latin typeface="Roboto Condensed Italics"/>
              </a:rPr>
              <a:t>ngừng</a:t>
            </a:r>
            <a:r>
              <a:rPr lang="en-US" sz="3600" dirty="0">
                <a:solidFill>
                  <a:srgbClr val="FFFFFF"/>
                </a:solidFill>
                <a:latin typeface="Roboto Condensed Italics"/>
              </a:rPr>
              <a:t> e </a:t>
            </a:r>
            <a:r>
              <a:rPr lang="en-US" sz="3600" dirty="0" err="1">
                <a:solidFill>
                  <a:srgbClr val="FFFFFF"/>
                </a:solidFill>
                <a:latin typeface="Roboto Condensed Italics"/>
              </a:rPr>
              <a:t>sợ</a:t>
            </a:r>
            <a:r>
              <a:rPr lang="en-US" sz="3600" dirty="0">
                <a:solidFill>
                  <a:srgbClr val="FFFFFF"/>
                </a:solidFill>
                <a:latin typeface="Roboto Condensed Italics"/>
              </a:rPr>
              <a:t>.</a:t>
            </a:r>
            <a:r>
              <a:rPr lang="en-US" sz="3600" dirty="0">
                <a:solidFill>
                  <a:srgbClr val="FFFFFF"/>
                </a:solidFill>
                <a:latin typeface="Roboto Condensed"/>
              </a:rPr>
              <a:t> </a:t>
            </a: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2787712" y="6136626"/>
            <a:ext cx="13367302" cy="2850087"/>
          </a:xfrm>
          <a:prstGeom prst="rect">
            <a:avLst/>
          </a:prstGeom>
        </p:spPr>
        <p:txBody>
          <a:bodyPr lIns="0" tIns="0" rIns="0" bIns="0" rtlCol="0" anchor="t">
            <a:spAutoFit/>
          </a:bodyPr>
          <a:lstStyle/>
          <a:p>
            <a:pPr algn="just">
              <a:lnSpc>
                <a:spcPts val="5741"/>
              </a:lnSpc>
            </a:pPr>
            <a:r>
              <a:rPr lang="en-US" sz="3299">
                <a:solidFill>
                  <a:srgbClr val="FFFFFF"/>
                </a:solidFill>
                <a:latin typeface="Roboto Condensed"/>
              </a:rPr>
              <a:t>A. Tô đậm tâm trạng của nhân vật </a:t>
            </a:r>
            <a:r>
              <a:rPr lang="en-US" sz="3299">
                <a:solidFill>
                  <a:srgbClr val="FFFFFF"/>
                </a:solidFill>
                <a:latin typeface="Roboto Condensed Italics"/>
              </a:rPr>
              <a:t>tôi</a:t>
            </a:r>
            <a:r>
              <a:rPr lang="en-US" sz="3299">
                <a:solidFill>
                  <a:srgbClr val="FFFFFF"/>
                </a:solidFill>
                <a:latin typeface="Roboto Condensed"/>
              </a:rPr>
              <a:t> khi thấy các bạn cũng vụng về như mình</a:t>
            </a:r>
          </a:p>
          <a:p>
            <a:pPr algn="just">
              <a:lnSpc>
                <a:spcPts val="5741"/>
              </a:lnSpc>
            </a:pPr>
            <a:r>
              <a:rPr lang="en-US" sz="3299">
                <a:solidFill>
                  <a:srgbClr val="FFFFFF"/>
                </a:solidFill>
                <a:latin typeface="Roboto Condensed"/>
              </a:rPr>
              <a:t>B. Hé lộ tâm trạng của mấy cậu học trò mới trước giờ vào lớp</a:t>
            </a:r>
          </a:p>
          <a:p>
            <a:pPr algn="just">
              <a:lnSpc>
                <a:spcPts val="5741"/>
              </a:lnSpc>
            </a:pPr>
            <a:r>
              <a:rPr lang="en-US" sz="3299">
                <a:solidFill>
                  <a:srgbClr val="FFFFFF"/>
                </a:solidFill>
                <a:latin typeface="Roboto Condensed"/>
              </a:rPr>
              <a:t>C. Tô đậm mong ước được biết lớp biết thầy để khỏi phải rụt rè khi tới trường mới</a:t>
            </a:r>
          </a:p>
          <a:p>
            <a:pPr algn="just">
              <a:lnSpc>
                <a:spcPts val="5741"/>
              </a:lnSpc>
            </a:pPr>
            <a:r>
              <a:rPr lang="en-US" sz="3299">
                <a:solidFill>
                  <a:srgbClr val="FFFFFF"/>
                </a:solidFill>
                <a:latin typeface="Roboto Condensed"/>
              </a:rPr>
              <a:t>D. Gợi tả tâm trạng của các bậc phụ huynh khi đưa con vào lớp.</a:t>
            </a:r>
          </a:p>
        </p:txBody>
      </p:sp>
      <p:sp>
        <p:nvSpPr>
          <p:cNvPr id="19" name="TextBox 19"/>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1" name="10 Second Countdown - After Effects">
            <a:hlinkClick r:id="" action="ppaction://media"/>
            <a:extLst>
              <a:ext uri="{FF2B5EF4-FFF2-40B4-BE49-F238E27FC236}">
                <a16:creationId xmlns:a16="http://schemas.microsoft.com/office/drawing/2014/main" xmlns="" id="{A52E9C11-3E25-31C0-A3CF-EDAA97A6357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097000" y="1485900"/>
            <a:ext cx="1752600" cy="985068"/>
          </a:xfrm>
          <a:prstGeom prst="rect">
            <a:avLst/>
          </a:prstGeom>
        </p:spPr>
      </p:pic>
      <p:sp>
        <p:nvSpPr>
          <p:cNvPr id="22" name="Oval 21">
            <a:extLst>
              <a:ext uri="{FF2B5EF4-FFF2-40B4-BE49-F238E27FC236}">
                <a16:creationId xmlns:a16="http://schemas.microsoft.com/office/drawing/2014/main" xmlns="" id="{014F5B4D-DA5A-E454-EBBB-09F24DC0FB16}"/>
              </a:ext>
            </a:extLst>
          </p:cNvPr>
          <p:cNvSpPr/>
          <p:nvPr/>
        </p:nvSpPr>
        <p:spPr>
          <a:xfrm>
            <a:off x="2286000" y="68199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bldLst>
      <p:bldP spid="2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838200" y="952500"/>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825429" y="6780940"/>
            <a:ext cx="3340319" cy="3506060"/>
          </a:xfrm>
          <a:custGeom>
            <a:avLst/>
            <a:gdLst/>
            <a:ahLst/>
            <a:cxnLst/>
            <a:rect l="l" t="t" r="r" b="b"/>
            <a:pathLst>
              <a:path w="3340319" h="3506060">
                <a:moveTo>
                  <a:pt x="0" y="0"/>
                </a:moveTo>
                <a:lnTo>
                  <a:pt x="3340319" y="0"/>
                </a:lnTo>
                <a:lnTo>
                  <a:pt x="3340319" y="3506060"/>
                </a:lnTo>
                <a:lnTo>
                  <a:pt x="0" y="35060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TextBox 15"/>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6" name="TextBox 16"/>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7" name="TextBox 17"/>
          <p:cNvSpPr txBox="1"/>
          <p:nvPr/>
        </p:nvSpPr>
        <p:spPr>
          <a:xfrm>
            <a:off x="1950622" y="2751241"/>
            <a:ext cx="14808982" cy="4583930"/>
          </a:xfrm>
          <a:prstGeom prst="rect">
            <a:avLst/>
          </a:prstGeom>
        </p:spPr>
        <p:txBody>
          <a:bodyPr lIns="0" tIns="0" rIns="0" bIns="0" rtlCol="0" anchor="t">
            <a:spAutoFit/>
          </a:bodyPr>
          <a:lstStyle/>
          <a:p>
            <a:pPr>
              <a:lnSpc>
                <a:spcPts val="6083"/>
              </a:lnSpc>
            </a:pPr>
            <a:r>
              <a:rPr lang="en-US" sz="3899">
                <a:solidFill>
                  <a:srgbClr val="FFFFFF"/>
                </a:solidFill>
                <a:latin typeface="Roboto Condensed Bold"/>
              </a:rPr>
              <a:t>Câu 7:</a:t>
            </a:r>
            <a:r>
              <a:rPr lang="en-US" sz="3899">
                <a:solidFill>
                  <a:srgbClr val="FFFFFF"/>
                </a:solidFill>
                <a:latin typeface="Roboto Condensed"/>
              </a:rPr>
              <a:t> Ông đốc và thầy giáo trẻ xuất hiện trong truyện là người có tính cách thế nào?</a:t>
            </a:r>
          </a:p>
          <a:p>
            <a:pPr>
              <a:lnSpc>
                <a:spcPts val="6083"/>
              </a:lnSpc>
            </a:pPr>
            <a:r>
              <a:rPr lang="en-US" sz="3899">
                <a:solidFill>
                  <a:srgbClr val="FFFFFF"/>
                </a:solidFill>
                <a:latin typeface="Roboto Condensed"/>
              </a:rPr>
              <a:t>A. Vô cùng nghiêm khắc</a:t>
            </a:r>
          </a:p>
          <a:p>
            <a:pPr>
              <a:lnSpc>
                <a:spcPts val="6083"/>
              </a:lnSpc>
            </a:pPr>
            <a:r>
              <a:rPr lang="en-US" sz="3899">
                <a:solidFill>
                  <a:srgbClr val="FFFFFF"/>
                </a:solidFill>
                <a:latin typeface="Roboto Condensed"/>
              </a:rPr>
              <a:t>B. Rất hiền từ và kiên nhẫn</a:t>
            </a:r>
          </a:p>
          <a:p>
            <a:pPr>
              <a:lnSpc>
                <a:spcPts val="6083"/>
              </a:lnSpc>
            </a:pPr>
            <a:r>
              <a:rPr lang="en-US" sz="3899">
                <a:solidFill>
                  <a:srgbClr val="FFFFFF"/>
                </a:solidFill>
                <a:latin typeface="Roboto Condensed"/>
              </a:rPr>
              <a:t>C. Vị tha, bao dung</a:t>
            </a:r>
          </a:p>
          <a:p>
            <a:pPr>
              <a:lnSpc>
                <a:spcPts val="6083"/>
              </a:lnSpc>
            </a:pPr>
            <a:r>
              <a:rPr lang="en-US" sz="3899">
                <a:solidFill>
                  <a:srgbClr val="FFFFFF"/>
                </a:solidFill>
                <a:latin typeface="Roboto Condensed"/>
              </a:rPr>
              <a:t>D. Luôn trẻ trung và sôi động</a:t>
            </a:r>
          </a:p>
        </p:txBody>
      </p:sp>
      <p:sp>
        <p:nvSpPr>
          <p:cNvPr id="18" name="TextBox 18"/>
          <p:cNvSpPr txBox="1"/>
          <p:nvPr/>
        </p:nvSpPr>
        <p:spPr>
          <a:xfrm>
            <a:off x="6714505" y="162451"/>
            <a:ext cx="4858990" cy="845010"/>
          </a:xfrm>
          <a:prstGeom prst="rect">
            <a:avLst/>
          </a:prstGeom>
        </p:spPr>
        <p:txBody>
          <a:bodyPr lIns="0" tIns="0" rIns="0" bIns="0" rtlCol="0" anchor="t">
            <a:spAutoFit/>
          </a:bodyPr>
          <a:lstStyle/>
          <a:p>
            <a:pPr algn="ctr">
              <a:lnSpc>
                <a:spcPts val="6970"/>
              </a:lnSpc>
            </a:pPr>
            <a:r>
              <a:rPr lang="en-US" sz="49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58AD303C-B42D-9876-6DB0-72144713D1B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201400" y="6972300"/>
            <a:ext cx="2940050" cy="1652487"/>
          </a:xfrm>
          <a:prstGeom prst="rect">
            <a:avLst/>
          </a:prstGeom>
        </p:spPr>
      </p:pic>
      <p:sp>
        <p:nvSpPr>
          <p:cNvPr id="21" name="Oval 20">
            <a:extLst>
              <a:ext uri="{FF2B5EF4-FFF2-40B4-BE49-F238E27FC236}">
                <a16:creationId xmlns:a16="http://schemas.microsoft.com/office/drawing/2014/main" xmlns="" id="{3B1480A0-C569-B4B3-CFA3-9D5FCA6925C5}"/>
              </a:ext>
            </a:extLst>
          </p:cNvPr>
          <p:cNvSpPr/>
          <p:nvPr/>
        </p:nvSpPr>
        <p:spPr>
          <a:xfrm>
            <a:off x="1524000" y="51435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8" name="Group 8"/>
          <p:cNvGrpSpPr/>
          <p:nvPr/>
        </p:nvGrpSpPr>
        <p:grpSpPr>
          <a:xfrm>
            <a:off x="1086270" y="1160923"/>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825429" y="6780940"/>
            <a:ext cx="3340319" cy="3506060"/>
          </a:xfrm>
          <a:custGeom>
            <a:avLst/>
            <a:gdLst/>
            <a:ahLst/>
            <a:cxnLst/>
            <a:rect l="l" t="t" r="r" b="b"/>
            <a:pathLst>
              <a:path w="3340319" h="3506060">
                <a:moveTo>
                  <a:pt x="0" y="0"/>
                </a:moveTo>
                <a:lnTo>
                  <a:pt x="3340319" y="0"/>
                </a:lnTo>
                <a:lnTo>
                  <a:pt x="3340319" y="3506060"/>
                </a:lnTo>
                <a:lnTo>
                  <a:pt x="0" y="350606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TextBox 15"/>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6" name="TextBox 16"/>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7" name="TextBox 17"/>
          <p:cNvSpPr txBox="1"/>
          <p:nvPr/>
        </p:nvSpPr>
        <p:spPr>
          <a:xfrm>
            <a:off x="1950622" y="2751241"/>
            <a:ext cx="14808982" cy="4623060"/>
          </a:xfrm>
          <a:prstGeom prst="rect">
            <a:avLst/>
          </a:prstGeom>
        </p:spPr>
        <p:txBody>
          <a:bodyPr lIns="0" tIns="0" rIns="0" bIns="0" rtlCol="0" anchor="t">
            <a:spAutoFit/>
          </a:bodyPr>
          <a:lstStyle/>
          <a:p>
            <a:pPr>
              <a:lnSpc>
                <a:spcPts val="6083"/>
              </a:lnSpc>
            </a:pPr>
            <a:r>
              <a:rPr lang="en-US" sz="3899" dirty="0" err="1">
                <a:solidFill>
                  <a:srgbClr val="FFFFFF"/>
                </a:solidFill>
                <a:latin typeface="Roboto Condensed Bold"/>
              </a:rPr>
              <a:t>Câu</a:t>
            </a:r>
            <a:r>
              <a:rPr lang="en-US" sz="3899" dirty="0">
                <a:solidFill>
                  <a:srgbClr val="FFFFFF"/>
                </a:solidFill>
                <a:latin typeface="Roboto Condensed Bold"/>
              </a:rPr>
              <a:t> 8:</a:t>
            </a:r>
            <a:r>
              <a:rPr lang="en-US" sz="3899" dirty="0">
                <a:solidFill>
                  <a:srgbClr val="FFFFFF"/>
                </a:solidFill>
                <a:latin typeface="Roboto Condensed"/>
              </a:rPr>
              <a:t> </a:t>
            </a:r>
            <a:r>
              <a:rPr lang="en-US" sz="3899" dirty="0" err="1">
                <a:solidFill>
                  <a:srgbClr val="FFFFFF"/>
                </a:solidFill>
                <a:latin typeface="Roboto Condensed"/>
              </a:rPr>
              <a:t>Hình</a:t>
            </a:r>
            <a:r>
              <a:rPr lang="en-US" sz="3899" dirty="0">
                <a:solidFill>
                  <a:srgbClr val="FFFFFF"/>
                </a:solidFill>
                <a:latin typeface="Roboto Condensed"/>
              </a:rPr>
              <a:t> </a:t>
            </a:r>
            <a:r>
              <a:rPr lang="en-US" sz="3899" dirty="0" err="1">
                <a:solidFill>
                  <a:srgbClr val="FFFFFF"/>
                </a:solidFill>
                <a:latin typeface="Roboto Condensed"/>
              </a:rPr>
              <a:t>ảnh</a:t>
            </a:r>
            <a:r>
              <a:rPr lang="en-US" sz="3899" dirty="0">
                <a:solidFill>
                  <a:srgbClr val="FFFFFF"/>
                </a:solidFill>
                <a:latin typeface="Roboto Condensed"/>
              </a:rPr>
              <a:t> </a:t>
            </a:r>
            <a:r>
              <a:rPr lang="en-US" sz="3899" dirty="0" err="1">
                <a:solidFill>
                  <a:srgbClr val="FFFFFF"/>
                </a:solidFill>
                <a:latin typeface="Roboto Condensed"/>
              </a:rPr>
              <a:t>bàn</a:t>
            </a:r>
            <a:r>
              <a:rPr lang="en-US" sz="3899" dirty="0">
                <a:solidFill>
                  <a:srgbClr val="FFFFFF"/>
                </a:solidFill>
                <a:latin typeface="Roboto Condensed"/>
              </a:rPr>
              <a:t> </a:t>
            </a:r>
            <a:r>
              <a:rPr lang="en-US" sz="3899" dirty="0" err="1">
                <a:solidFill>
                  <a:srgbClr val="FFFFFF"/>
                </a:solidFill>
                <a:latin typeface="Roboto Condensed"/>
              </a:rPr>
              <a:t>tay</a:t>
            </a:r>
            <a:r>
              <a:rPr lang="en-US" sz="3899" dirty="0">
                <a:solidFill>
                  <a:srgbClr val="FFFFFF"/>
                </a:solidFill>
                <a:latin typeface="Roboto Condensed"/>
              </a:rPr>
              <a:t> </a:t>
            </a:r>
            <a:r>
              <a:rPr lang="en-US" sz="3899" dirty="0" err="1">
                <a:solidFill>
                  <a:srgbClr val="FFFFFF"/>
                </a:solidFill>
                <a:latin typeface="Roboto Condensed"/>
              </a:rPr>
              <a:t>trong</a:t>
            </a:r>
            <a:r>
              <a:rPr lang="en-US" sz="3899" dirty="0">
                <a:solidFill>
                  <a:srgbClr val="FFFFFF"/>
                </a:solidFill>
                <a:latin typeface="Roboto Condensed"/>
              </a:rPr>
              <a:t> </a:t>
            </a:r>
            <a:r>
              <a:rPr lang="en-US" sz="3899" dirty="0" err="1">
                <a:solidFill>
                  <a:srgbClr val="FFFFFF"/>
                </a:solidFill>
                <a:latin typeface="Roboto Condensed"/>
              </a:rPr>
              <a:t>hai</a:t>
            </a:r>
            <a:r>
              <a:rPr lang="en-US" sz="3899" dirty="0">
                <a:solidFill>
                  <a:srgbClr val="FFFFFF"/>
                </a:solidFill>
                <a:latin typeface="Roboto Condensed"/>
              </a:rPr>
              <a:t> </a:t>
            </a:r>
            <a:r>
              <a:rPr lang="en-US" sz="3899" dirty="0" err="1">
                <a:solidFill>
                  <a:srgbClr val="FFFFFF"/>
                </a:solidFill>
                <a:latin typeface="Roboto Condensed"/>
              </a:rPr>
              <a:t>câu</a:t>
            </a:r>
            <a:r>
              <a:rPr lang="en-US" sz="3899" dirty="0">
                <a:solidFill>
                  <a:srgbClr val="FFFFFF"/>
                </a:solidFill>
                <a:latin typeface="Roboto Condensed"/>
              </a:rPr>
              <a:t> </a:t>
            </a:r>
            <a:r>
              <a:rPr lang="en-US" sz="3899" dirty="0" err="1">
                <a:solidFill>
                  <a:srgbClr val="FFFFFF"/>
                </a:solidFill>
                <a:latin typeface="Roboto Condensed"/>
              </a:rPr>
              <a:t>văn</a:t>
            </a:r>
            <a:r>
              <a:rPr lang="en-US" sz="3899" dirty="0">
                <a:solidFill>
                  <a:srgbClr val="FFFFFF"/>
                </a:solidFill>
                <a:latin typeface="Roboto Condensed"/>
              </a:rPr>
              <a:t>: </a:t>
            </a:r>
            <a:r>
              <a:rPr lang="en-US" sz="3899" dirty="0" err="1">
                <a:solidFill>
                  <a:srgbClr val="FFFFFF"/>
                </a:solidFill>
                <a:latin typeface="Roboto Condensed Italics"/>
              </a:rPr>
              <a:t>Tôi</a:t>
            </a:r>
            <a:r>
              <a:rPr lang="en-US" sz="3899" dirty="0">
                <a:solidFill>
                  <a:srgbClr val="FFFFFF"/>
                </a:solidFill>
                <a:latin typeface="Roboto Condensed Italics"/>
              </a:rPr>
              <a:t> </a:t>
            </a:r>
            <a:r>
              <a:rPr lang="en-US" sz="3899" dirty="0" err="1">
                <a:solidFill>
                  <a:srgbClr val="FFFFFF"/>
                </a:solidFill>
                <a:latin typeface="Roboto Condensed Italics"/>
              </a:rPr>
              <a:t>cảm</a:t>
            </a:r>
            <a:r>
              <a:rPr lang="en-US" sz="3899" dirty="0">
                <a:solidFill>
                  <a:srgbClr val="FFFFFF"/>
                </a:solidFill>
                <a:latin typeface="Roboto Condensed Italics"/>
              </a:rPr>
              <a:t> </a:t>
            </a:r>
            <a:r>
              <a:rPr lang="en-US" sz="3899" dirty="0" err="1">
                <a:solidFill>
                  <a:srgbClr val="FFFFFF"/>
                </a:solidFill>
                <a:latin typeface="Roboto Condensed Italics"/>
              </a:rPr>
              <a:t>thấy</a:t>
            </a:r>
            <a:r>
              <a:rPr lang="en-US" sz="3899" dirty="0">
                <a:solidFill>
                  <a:srgbClr val="FFFFFF"/>
                </a:solidFill>
                <a:latin typeface="Roboto Condensed Italics"/>
              </a:rPr>
              <a:t> </a:t>
            </a:r>
            <a:r>
              <a:rPr lang="en-US" sz="3899" dirty="0" err="1">
                <a:solidFill>
                  <a:srgbClr val="FFFFFF"/>
                </a:solidFill>
                <a:latin typeface="Roboto Condensed Italics"/>
              </a:rPr>
              <a:t>có</a:t>
            </a:r>
            <a:r>
              <a:rPr lang="en-US" sz="3899" dirty="0">
                <a:solidFill>
                  <a:srgbClr val="FFFFFF"/>
                </a:solidFill>
                <a:latin typeface="Roboto Condensed Italics"/>
              </a:rPr>
              <a:t> </a:t>
            </a:r>
            <a:r>
              <a:rPr lang="en-US" sz="3899" dirty="0" err="1">
                <a:solidFill>
                  <a:srgbClr val="FFFFFF"/>
                </a:solidFill>
                <a:latin typeface="Roboto Condensed Italics"/>
              </a:rPr>
              <a:t>một</a:t>
            </a:r>
            <a:r>
              <a:rPr lang="en-US" sz="3899" dirty="0">
                <a:solidFill>
                  <a:srgbClr val="FFFFFF"/>
                </a:solidFill>
                <a:latin typeface="Roboto Condensed Italics"/>
              </a:rPr>
              <a:t> </a:t>
            </a:r>
            <a:r>
              <a:rPr lang="en-US" sz="3899" dirty="0" err="1">
                <a:solidFill>
                  <a:srgbClr val="FFFFFF"/>
                </a:solidFill>
                <a:latin typeface="Roboto Condensed Italics"/>
              </a:rPr>
              <a:t>bàn</a:t>
            </a:r>
            <a:r>
              <a:rPr lang="en-US" sz="3899" dirty="0">
                <a:solidFill>
                  <a:srgbClr val="FFFFFF"/>
                </a:solidFill>
                <a:latin typeface="Roboto Condensed Italics"/>
              </a:rPr>
              <a:t> </a:t>
            </a:r>
            <a:r>
              <a:rPr lang="en-US" sz="3899" dirty="0" err="1">
                <a:solidFill>
                  <a:srgbClr val="FFFFFF"/>
                </a:solidFill>
                <a:latin typeface="Roboto Condensed Italics"/>
              </a:rPr>
              <a:t>tay</a:t>
            </a:r>
            <a:r>
              <a:rPr lang="en-US" sz="3899" dirty="0">
                <a:solidFill>
                  <a:srgbClr val="FFFFFF"/>
                </a:solidFill>
                <a:latin typeface="Roboto Condensed Italics"/>
              </a:rPr>
              <a:t> </a:t>
            </a:r>
            <a:r>
              <a:rPr lang="en-US" sz="3899" dirty="0" err="1">
                <a:solidFill>
                  <a:srgbClr val="FFFFFF"/>
                </a:solidFill>
                <a:latin typeface="Roboto Condensed Italics"/>
              </a:rPr>
              <a:t>dịu</a:t>
            </a:r>
            <a:r>
              <a:rPr lang="en-US" sz="3899" dirty="0">
                <a:solidFill>
                  <a:srgbClr val="FFFFFF"/>
                </a:solidFill>
                <a:latin typeface="Roboto Condensed Italics"/>
              </a:rPr>
              <a:t> </a:t>
            </a:r>
            <a:r>
              <a:rPr lang="en-US" sz="3899" dirty="0" err="1">
                <a:solidFill>
                  <a:srgbClr val="FFFFFF"/>
                </a:solidFill>
                <a:latin typeface="Roboto Condensed Italics"/>
              </a:rPr>
              <a:t>dàng</a:t>
            </a:r>
            <a:r>
              <a:rPr lang="en-US" sz="3899" dirty="0">
                <a:solidFill>
                  <a:srgbClr val="FFFFFF"/>
                </a:solidFill>
                <a:latin typeface="Roboto Condensed Italics"/>
              </a:rPr>
              <a:t> </a:t>
            </a:r>
            <a:r>
              <a:rPr lang="en-US" sz="3899" dirty="0" err="1">
                <a:solidFill>
                  <a:srgbClr val="FFFFFF"/>
                </a:solidFill>
                <a:latin typeface="Roboto Condensed Italics"/>
              </a:rPr>
              <a:t>đẩy</a:t>
            </a:r>
            <a:r>
              <a:rPr lang="en-US" sz="3899" dirty="0">
                <a:solidFill>
                  <a:srgbClr val="FFFFFF"/>
                </a:solidFill>
                <a:latin typeface="Roboto Condensed Italics"/>
              </a:rPr>
              <a:t> </a:t>
            </a:r>
            <a:r>
              <a:rPr lang="en-US" sz="3899" dirty="0" err="1">
                <a:solidFill>
                  <a:srgbClr val="FFFFFF"/>
                </a:solidFill>
                <a:latin typeface="Roboto Condensed Italics"/>
              </a:rPr>
              <a:t>tôi</a:t>
            </a:r>
            <a:r>
              <a:rPr lang="en-US" sz="3899" dirty="0">
                <a:solidFill>
                  <a:srgbClr val="FFFFFF"/>
                </a:solidFill>
                <a:latin typeface="Roboto Condensed Italics"/>
              </a:rPr>
              <a:t> </a:t>
            </a:r>
            <a:r>
              <a:rPr lang="en-US" sz="3899" dirty="0" err="1">
                <a:solidFill>
                  <a:srgbClr val="FFFFFF"/>
                </a:solidFill>
                <a:latin typeface="Roboto Condensed Italics"/>
              </a:rPr>
              <a:t>tới</a:t>
            </a:r>
            <a:r>
              <a:rPr lang="en-US" sz="3899" dirty="0">
                <a:solidFill>
                  <a:srgbClr val="FFFFFF"/>
                </a:solidFill>
                <a:latin typeface="Roboto Condensed Italics"/>
              </a:rPr>
              <a:t> </a:t>
            </a:r>
            <a:r>
              <a:rPr lang="en-US" sz="3899" dirty="0" err="1">
                <a:solidFill>
                  <a:srgbClr val="FFFFFF"/>
                </a:solidFill>
                <a:latin typeface="Roboto Condensed Italics"/>
              </a:rPr>
              <a:t>trước</a:t>
            </a:r>
            <a:r>
              <a:rPr lang="en-US" sz="3899" dirty="0">
                <a:solidFill>
                  <a:srgbClr val="FFFFFF"/>
                </a:solidFill>
                <a:latin typeface="Roboto Condensed Italics"/>
              </a:rPr>
              <a:t> … </a:t>
            </a:r>
            <a:r>
              <a:rPr lang="en-US" sz="3899" dirty="0" err="1">
                <a:solidFill>
                  <a:srgbClr val="FFFFFF"/>
                </a:solidFill>
                <a:latin typeface="Roboto Condensed"/>
              </a:rPr>
              <a:t>nhằm</a:t>
            </a:r>
            <a:r>
              <a:rPr lang="en-US" sz="3899" dirty="0">
                <a:solidFill>
                  <a:srgbClr val="FFFFFF"/>
                </a:solidFill>
                <a:latin typeface="Roboto Condensed"/>
              </a:rPr>
              <a:t> </a:t>
            </a:r>
            <a:r>
              <a:rPr lang="en-US" sz="3899" dirty="0" err="1">
                <a:solidFill>
                  <a:srgbClr val="FFFFFF"/>
                </a:solidFill>
                <a:latin typeface="Roboto Condensed"/>
              </a:rPr>
              <a:t>diễn</a:t>
            </a:r>
            <a:r>
              <a:rPr lang="en-US" sz="3899" dirty="0">
                <a:solidFill>
                  <a:srgbClr val="FFFFFF"/>
                </a:solidFill>
                <a:latin typeface="Roboto Condensed"/>
              </a:rPr>
              <a:t> </a:t>
            </a:r>
            <a:r>
              <a:rPr lang="en-US" sz="3899" dirty="0" err="1">
                <a:solidFill>
                  <a:srgbClr val="FFFFFF"/>
                </a:solidFill>
                <a:latin typeface="Roboto Condensed"/>
              </a:rPr>
              <a:t>tả</a:t>
            </a:r>
            <a:r>
              <a:rPr lang="en-US" sz="3899" dirty="0">
                <a:solidFill>
                  <a:srgbClr val="FFFFFF"/>
                </a:solidFill>
                <a:latin typeface="Roboto Condensed"/>
              </a:rPr>
              <a:t> </a:t>
            </a:r>
            <a:r>
              <a:rPr lang="en-US" sz="3899" dirty="0" err="1">
                <a:solidFill>
                  <a:srgbClr val="FFFFFF"/>
                </a:solidFill>
                <a:latin typeface="Roboto Condensed"/>
              </a:rPr>
              <a:t>điều</a:t>
            </a:r>
            <a:r>
              <a:rPr lang="en-US" sz="3899" dirty="0">
                <a:solidFill>
                  <a:srgbClr val="FFFFFF"/>
                </a:solidFill>
                <a:latin typeface="Roboto Condensed"/>
              </a:rPr>
              <a:t> </a:t>
            </a:r>
            <a:r>
              <a:rPr lang="en-US" sz="3899" dirty="0" err="1">
                <a:solidFill>
                  <a:srgbClr val="FFFFFF"/>
                </a:solidFill>
                <a:latin typeface="Roboto Condensed"/>
              </a:rPr>
              <a:t>gì</a:t>
            </a:r>
            <a:r>
              <a:rPr lang="en-US" sz="3899" dirty="0">
                <a:solidFill>
                  <a:srgbClr val="FFFFFF"/>
                </a:solidFill>
                <a:latin typeface="Roboto Condensed"/>
              </a:rPr>
              <a:t>?</a:t>
            </a:r>
          </a:p>
          <a:p>
            <a:pPr>
              <a:lnSpc>
                <a:spcPts val="6083"/>
              </a:lnSpc>
            </a:pPr>
            <a:r>
              <a:rPr lang="en-US" sz="3899" dirty="0">
                <a:solidFill>
                  <a:srgbClr val="FFFFFF"/>
                </a:solidFill>
                <a:latin typeface="Roboto Condensed"/>
              </a:rPr>
              <a:t>A.   Sự </a:t>
            </a:r>
            <a:r>
              <a:rPr lang="en-US" sz="3899" dirty="0" err="1">
                <a:solidFill>
                  <a:srgbClr val="FFFFFF"/>
                </a:solidFill>
                <a:latin typeface="Roboto Condensed"/>
              </a:rPr>
              <a:t>âu</a:t>
            </a:r>
            <a:r>
              <a:rPr lang="en-US" sz="3899" dirty="0">
                <a:solidFill>
                  <a:srgbClr val="FFFFFF"/>
                </a:solidFill>
                <a:latin typeface="Roboto Condensed"/>
              </a:rPr>
              <a:t> </a:t>
            </a:r>
            <a:r>
              <a:rPr lang="en-US" sz="3899" dirty="0" err="1">
                <a:solidFill>
                  <a:srgbClr val="FFFFFF"/>
                </a:solidFill>
                <a:latin typeface="Roboto Condensed"/>
              </a:rPr>
              <a:t>yếm</a:t>
            </a:r>
            <a:r>
              <a:rPr lang="en-US" sz="3899" dirty="0">
                <a:solidFill>
                  <a:srgbClr val="FFFFFF"/>
                </a:solidFill>
                <a:latin typeface="Roboto Condensed"/>
              </a:rPr>
              <a:t> </a:t>
            </a:r>
            <a:r>
              <a:rPr lang="en-US" sz="3899" dirty="0" err="1">
                <a:solidFill>
                  <a:srgbClr val="FFFFFF"/>
                </a:solidFill>
                <a:latin typeface="Roboto Condensed"/>
              </a:rPr>
              <a:t>của</a:t>
            </a:r>
            <a:r>
              <a:rPr lang="en-US" sz="3899" dirty="0">
                <a:solidFill>
                  <a:srgbClr val="FFFFFF"/>
                </a:solidFill>
                <a:latin typeface="Roboto Condensed"/>
              </a:rPr>
              <a:t> </a:t>
            </a:r>
            <a:r>
              <a:rPr lang="en-US" sz="3899" dirty="0" err="1">
                <a:solidFill>
                  <a:srgbClr val="FFFFFF"/>
                </a:solidFill>
                <a:latin typeface="Roboto Condensed"/>
              </a:rPr>
              <a:t>người</a:t>
            </a:r>
            <a:r>
              <a:rPr lang="en-US" sz="3899" dirty="0">
                <a:solidFill>
                  <a:srgbClr val="FFFFFF"/>
                </a:solidFill>
                <a:latin typeface="Roboto Condensed"/>
              </a:rPr>
              <a:t> </a:t>
            </a:r>
            <a:r>
              <a:rPr lang="en-US" sz="3899" dirty="0" err="1">
                <a:solidFill>
                  <a:srgbClr val="FFFFFF"/>
                </a:solidFill>
                <a:latin typeface="Roboto Condensed"/>
              </a:rPr>
              <a:t>mẹ</a:t>
            </a:r>
            <a:r>
              <a:rPr lang="en-US" sz="3899" dirty="0">
                <a:solidFill>
                  <a:srgbClr val="FFFFFF"/>
                </a:solidFill>
                <a:latin typeface="Roboto Condensed"/>
              </a:rPr>
              <a:t> </a:t>
            </a:r>
            <a:r>
              <a:rPr lang="en-US" sz="3899" dirty="0" err="1">
                <a:solidFill>
                  <a:srgbClr val="FFFFFF"/>
                </a:solidFill>
                <a:latin typeface="Roboto Condensed"/>
              </a:rPr>
              <a:t>hiền</a:t>
            </a:r>
            <a:endParaRPr lang="en-US" sz="3899" dirty="0">
              <a:solidFill>
                <a:srgbClr val="FFFFFF"/>
              </a:solidFill>
              <a:latin typeface="Roboto Condensed"/>
            </a:endParaRPr>
          </a:p>
          <a:p>
            <a:pPr>
              <a:lnSpc>
                <a:spcPts val="6083"/>
              </a:lnSpc>
            </a:pPr>
            <a:r>
              <a:rPr lang="en-US" sz="3899" dirty="0">
                <a:solidFill>
                  <a:srgbClr val="FFFFFF"/>
                </a:solidFill>
                <a:latin typeface="Roboto Condensed"/>
              </a:rPr>
              <a:t>B.   Sự </a:t>
            </a:r>
            <a:r>
              <a:rPr lang="en-US" sz="3899" dirty="0" err="1">
                <a:solidFill>
                  <a:srgbClr val="FFFFFF"/>
                </a:solidFill>
                <a:latin typeface="Roboto Condensed"/>
              </a:rPr>
              <a:t>săn</a:t>
            </a:r>
            <a:r>
              <a:rPr lang="en-US" sz="3899" dirty="0">
                <a:solidFill>
                  <a:srgbClr val="FFFFFF"/>
                </a:solidFill>
                <a:latin typeface="Roboto Condensed"/>
              </a:rPr>
              <a:t> </a:t>
            </a:r>
            <a:r>
              <a:rPr lang="en-US" sz="3899" dirty="0" err="1">
                <a:solidFill>
                  <a:srgbClr val="FFFFFF"/>
                </a:solidFill>
                <a:latin typeface="Roboto Condensed"/>
              </a:rPr>
              <a:t>sóc</a:t>
            </a:r>
            <a:r>
              <a:rPr lang="en-US" sz="3899" dirty="0">
                <a:solidFill>
                  <a:srgbClr val="FFFFFF"/>
                </a:solidFill>
                <a:latin typeface="Roboto Condensed"/>
              </a:rPr>
              <a:t> </a:t>
            </a:r>
            <a:r>
              <a:rPr lang="en-US" sz="3899" dirty="0" err="1">
                <a:solidFill>
                  <a:srgbClr val="FFFFFF"/>
                </a:solidFill>
                <a:latin typeface="Roboto Condensed"/>
              </a:rPr>
              <a:t>chu</a:t>
            </a:r>
            <a:r>
              <a:rPr lang="en-US" sz="3899" dirty="0">
                <a:solidFill>
                  <a:srgbClr val="FFFFFF"/>
                </a:solidFill>
                <a:latin typeface="Roboto Condensed"/>
              </a:rPr>
              <a:t> </a:t>
            </a:r>
            <a:r>
              <a:rPr lang="en-US" sz="3899" dirty="0" err="1">
                <a:solidFill>
                  <a:srgbClr val="FFFFFF"/>
                </a:solidFill>
                <a:latin typeface="Roboto Condensed"/>
              </a:rPr>
              <a:t>đáo</a:t>
            </a:r>
            <a:r>
              <a:rPr lang="en-US" sz="3899" dirty="0">
                <a:solidFill>
                  <a:srgbClr val="FFFFFF"/>
                </a:solidFill>
                <a:latin typeface="Roboto Condensed"/>
              </a:rPr>
              <a:t> </a:t>
            </a:r>
            <a:r>
              <a:rPr lang="en-US" sz="3899" dirty="0" err="1">
                <a:solidFill>
                  <a:srgbClr val="FFFFFF"/>
                </a:solidFill>
                <a:latin typeface="Roboto Condensed"/>
              </a:rPr>
              <a:t>của</a:t>
            </a:r>
            <a:r>
              <a:rPr lang="en-US" sz="3899" dirty="0">
                <a:solidFill>
                  <a:srgbClr val="FFFFFF"/>
                </a:solidFill>
                <a:latin typeface="Roboto Condensed"/>
              </a:rPr>
              <a:t> </a:t>
            </a:r>
            <a:r>
              <a:rPr lang="en-US" sz="3899" dirty="0" err="1">
                <a:solidFill>
                  <a:srgbClr val="FFFFFF"/>
                </a:solidFill>
                <a:latin typeface="Roboto Condensed"/>
              </a:rPr>
              <a:t>mẹ</a:t>
            </a:r>
            <a:endParaRPr lang="en-US" sz="3899" dirty="0">
              <a:solidFill>
                <a:srgbClr val="FFFFFF"/>
              </a:solidFill>
              <a:latin typeface="Roboto Condensed"/>
            </a:endParaRPr>
          </a:p>
          <a:p>
            <a:pPr>
              <a:lnSpc>
                <a:spcPts val="6083"/>
              </a:lnSpc>
            </a:pPr>
            <a:r>
              <a:rPr lang="en-US" sz="3899" dirty="0">
                <a:solidFill>
                  <a:srgbClr val="FFFFFF"/>
                </a:solidFill>
                <a:latin typeface="Roboto Condensed"/>
              </a:rPr>
              <a:t>C.   </a:t>
            </a:r>
            <a:r>
              <a:rPr lang="en-US" sz="3899" dirty="0" err="1">
                <a:solidFill>
                  <a:srgbClr val="FFFFFF"/>
                </a:solidFill>
                <a:latin typeface="Roboto Condensed"/>
              </a:rPr>
              <a:t>Tình</a:t>
            </a:r>
            <a:r>
              <a:rPr lang="en-US" sz="3899" dirty="0">
                <a:solidFill>
                  <a:srgbClr val="FFFFFF"/>
                </a:solidFill>
                <a:latin typeface="Roboto Condensed"/>
              </a:rPr>
              <a:t> </a:t>
            </a:r>
            <a:r>
              <a:rPr lang="en-US" sz="3899" dirty="0" err="1">
                <a:solidFill>
                  <a:srgbClr val="FFFFFF"/>
                </a:solidFill>
                <a:latin typeface="Roboto Condensed"/>
              </a:rPr>
              <a:t>yêu</a:t>
            </a:r>
            <a:r>
              <a:rPr lang="en-US" sz="3899" dirty="0">
                <a:solidFill>
                  <a:srgbClr val="FFFFFF"/>
                </a:solidFill>
                <a:latin typeface="Roboto Condensed"/>
              </a:rPr>
              <a:t> </a:t>
            </a:r>
            <a:r>
              <a:rPr lang="en-US" sz="3899" dirty="0" err="1">
                <a:solidFill>
                  <a:srgbClr val="FFFFFF"/>
                </a:solidFill>
                <a:latin typeface="Roboto Condensed"/>
              </a:rPr>
              <a:t>thương</a:t>
            </a:r>
            <a:r>
              <a:rPr lang="en-US" sz="3899" dirty="0">
                <a:solidFill>
                  <a:srgbClr val="FFFFFF"/>
                </a:solidFill>
                <a:latin typeface="Roboto Condensed"/>
              </a:rPr>
              <a:t> con </a:t>
            </a:r>
            <a:r>
              <a:rPr lang="en-US" sz="3899" dirty="0" err="1">
                <a:solidFill>
                  <a:srgbClr val="FFFFFF"/>
                </a:solidFill>
                <a:latin typeface="Roboto Condensed"/>
              </a:rPr>
              <a:t>bao</a:t>
            </a:r>
            <a:r>
              <a:rPr lang="en-US" sz="3899" dirty="0">
                <a:solidFill>
                  <a:srgbClr val="FFFFFF"/>
                </a:solidFill>
                <a:latin typeface="Roboto Condensed"/>
              </a:rPr>
              <a:t> la </a:t>
            </a:r>
            <a:r>
              <a:rPr lang="en-US" sz="3899" dirty="0" err="1">
                <a:solidFill>
                  <a:srgbClr val="FFFFFF"/>
                </a:solidFill>
                <a:latin typeface="Roboto Condensed"/>
              </a:rPr>
              <a:t>của</a:t>
            </a:r>
            <a:r>
              <a:rPr lang="en-US" sz="3899" dirty="0">
                <a:solidFill>
                  <a:srgbClr val="FFFFFF"/>
                </a:solidFill>
                <a:latin typeface="Roboto Condensed"/>
              </a:rPr>
              <a:t> </a:t>
            </a:r>
            <a:r>
              <a:rPr lang="en-US" sz="3899" dirty="0" err="1">
                <a:solidFill>
                  <a:srgbClr val="FFFFFF"/>
                </a:solidFill>
                <a:latin typeface="Roboto Condensed"/>
              </a:rPr>
              <a:t>mẹ</a:t>
            </a:r>
            <a:endParaRPr lang="en-US" sz="3899" dirty="0">
              <a:solidFill>
                <a:srgbClr val="FFFFFF"/>
              </a:solidFill>
              <a:latin typeface="Roboto Condensed"/>
            </a:endParaRPr>
          </a:p>
          <a:p>
            <a:pPr>
              <a:lnSpc>
                <a:spcPts val="6083"/>
              </a:lnSpc>
            </a:pPr>
            <a:r>
              <a:rPr lang="en-US" sz="3899" dirty="0">
                <a:solidFill>
                  <a:srgbClr val="FFFFFF"/>
                </a:solidFill>
                <a:latin typeface="Roboto Condensed"/>
              </a:rPr>
              <a:t>D.   Sự </a:t>
            </a:r>
            <a:r>
              <a:rPr lang="en-US" sz="3899" dirty="0" err="1">
                <a:solidFill>
                  <a:srgbClr val="FFFFFF"/>
                </a:solidFill>
                <a:latin typeface="Roboto Condensed"/>
              </a:rPr>
              <a:t>yêu</a:t>
            </a:r>
            <a:r>
              <a:rPr lang="en-US" sz="3899" dirty="0">
                <a:solidFill>
                  <a:srgbClr val="FFFFFF"/>
                </a:solidFill>
                <a:latin typeface="Roboto Condensed"/>
              </a:rPr>
              <a:t> </a:t>
            </a:r>
            <a:r>
              <a:rPr lang="en-US" sz="3899" dirty="0" err="1">
                <a:solidFill>
                  <a:srgbClr val="FFFFFF"/>
                </a:solidFill>
                <a:latin typeface="Roboto Condensed"/>
              </a:rPr>
              <a:t>thương</a:t>
            </a:r>
            <a:r>
              <a:rPr lang="en-US" sz="3899" dirty="0">
                <a:solidFill>
                  <a:srgbClr val="FFFFFF"/>
                </a:solidFill>
                <a:latin typeface="Roboto Condensed"/>
              </a:rPr>
              <a:t> </a:t>
            </a:r>
            <a:r>
              <a:rPr lang="en-US" sz="3899" dirty="0" err="1">
                <a:solidFill>
                  <a:srgbClr val="FFFFFF"/>
                </a:solidFill>
                <a:latin typeface="Roboto Condensed"/>
              </a:rPr>
              <a:t>và</a:t>
            </a:r>
            <a:r>
              <a:rPr lang="en-US" sz="3899" dirty="0">
                <a:solidFill>
                  <a:srgbClr val="FFFFFF"/>
                </a:solidFill>
                <a:latin typeface="Roboto Condensed"/>
              </a:rPr>
              <a:t> </a:t>
            </a:r>
            <a:r>
              <a:rPr lang="en-US" sz="3899" dirty="0" err="1">
                <a:solidFill>
                  <a:srgbClr val="FFFFFF"/>
                </a:solidFill>
                <a:latin typeface="Roboto Condensed"/>
              </a:rPr>
              <a:t>khích</a:t>
            </a:r>
            <a:r>
              <a:rPr lang="en-US" sz="3899" dirty="0">
                <a:solidFill>
                  <a:srgbClr val="FFFFFF"/>
                </a:solidFill>
                <a:latin typeface="Roboto Condensed"/>
              </a:rPr>
              <a:t> </a:t>
            </a:r>
            <a:r>
              <a:rPr lang="en-US" sz="3899" dirty="0" err="1">
                <a:solidFill>
                  <a:srgbClr val="FFFFFF"/>
                </a:solidFill>
                <a:latin typeface="Roboto Condensed"/>
              </a:rPr>
              <a:t>lệ</a:t>
            </a:r>
            <a:r>
              <a:rPr lang="en-US" sz="3899" dirty="0">
                <a:solidFill>
                  <a:srgbClr val="FFFFFF"/>
                </a:solidFill>
                <a:latin typeface="Roboto Condensed"/>
              </a:rPr>
              <a:t> </a:t>
            </a:r>
            <a:r>
              <a:rPr lang="en-US" sz="3899" dirty="0" err="1">
                <a:solidFill>
                  <a:srgbClr val="FFFFFF"/>
                </a:solidFill>
                <a:latin typeface="Roboto Condensed"/>
              </a:rPr>
              <a:t>của</a:t>
            </a:r>
            <a:r>
              <a:rPr lang="en-US" sz="3899" dirty="0">
                <a:solidFill>
                  <a:srgbClr val="FFFFFF"/>
                </a:solidFill>
                <a:latin typeface="Roboto Condensed"/>
              </a:rPr>
              <a:t> </a:t>
            </a:r>
            <a:r>
              <a:rPr lang="en-US" sz="3899" dirty="0" err="1">
                <a:solidFill>
                  <a:srgbClr val="FFFFFF"/>
                </a:solidFill>
                <a:latin typeface="Roboto Condensed"/>
              </a:rPr>
              <a:t>mẹ</a:t>
            </a:r>
            <a:r>
              <a:rPr lang="en-US" sz="3899" dirty="0">
                <a:solidFill>
                  <a:srgbClr val="FFFFFF"/>
                </a:solidFill>
                <a:latin typeface="Roboto Condensed"/>
              </a:rPr>
              <a:t> </a:t>
            </a:r>
            <a:r>
              <a:rPr lang="en-US" sz="3899" dirty="0" err="1">
                <a:solidFill>
                  <a:srgbClr val="FFFFFF"/>
                </a:solidFill>
                <a:latin typeface="Roboto Condensed"/>
              </a:rPr>
              <a:t>dành</a:t>
            </a:r>
            <a:r>
              <a:rPr lang="en-US" sz="3899" dirty="0">
                <a:solidFill>
                  <a:srgbClr val="FFFFFF"/>
                </a:solidFill>
                <a:latin typeface="Roboto Condensed"/>
              </a:rPr>
              <a:t> </a:t>
            </a:r>
            <a:r>
              <a:rPr lang="en-US" sz="3899" dirty="0" err="1">
                <a:solidFill>
                  <a:srgbClr val="FFFFFF"/>
                </a:solidFill>
                <a:latin typeface="Roboto Condensed"/>
              </a:rPr>
              <a:t>cho</a:t>
            </a:r>
            <a:r>
              <a:rPr lang="en-US" sz="3899" dirty="0">
                <a:solidFill>
                  <a:srgbClr val="FFFFFF"/>
                </a:solidFill>
                <a:latin typeface="Roboto Condensed"/>
              </a:rPr>
              <a:t> </a:t>
            </a:r>
            <a:r>
              <a:rPr lang="en-US" sz="3899" dirty="0" err="1">
                <a:solidFill>
                  <a:srgbClr val="FFFFFF"/>
                </a:solidFill>
                <a:latin typeface="Roboto Condensed"/>
              </a:rPr>
              <a:t>đứa</a:t>
            </a:r>
            <a:r>
              <a:rPr lang="en-US" sz="3899" dirty="0">
                <a:solidFill>
                  <a:srgbClr val="FFFFFF"/>
                </a:solidFill>
                <a:latin typeface="Roboto Condensed"/>
              </a:rPr>
              <a:t> con </a:t>
            </a:r>
            <a:r>
              <a:rPr lang="en-US" sz="3899" dirty="0" err="1">
                <a:solidFill>
                  <a:srgbClr val="FFFFFF"/>
                </a:solidFill>
                <a:latin typeface="Roboto Condensed"/>
              </a:rPr>
              <a:t>yêu</a:t>
            </a:r>
            <a:endParaRPr lang="en-US" sz="3899" dirty="0">
              <a:solidFill>
                <a:srgbClr val="FFFFFF"/>
              </a:solidFill>
              <a:latin typeface="Roboto Condensed"/>
            </a:endParaRPr>
          </a:p>
        </p:txBody>
      </p:sp>
      <p:sp>
        <p:nvSpPr>
          <p:cNvPr id="18" name="TextBox 18"/>
          <p:cNvSpPr txBox="1"/>
          <p:nvPr/>
        </p:nvSpPr>
        <p:spPr>
          <a:xfrm>
            <a:off x="6860017" y="275807"/>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B937FB54-41B2-E7AB-8D18-79269858F5E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4762500"/>
            <a:ext cx="2940050" cy="1652487"/>
          </a:xfrm>
          <a:prstGeom prst="rect">
            <a:avLst/>
          </a:prstGeom>
        </p:spPr>
      </p:pic>
      <p:sp>
        <p:nvSpPr>
          <p:cNvPr id="21" name="Oval 20">
            <a:extLst>
              <a:ext uri="{FF2B5EF4-FFF2-40B4-BE49-F238E27FC236}">
                <a16:creationId xmlns:a16="http://schemas.microsoft.com/office/drawing/2014/main" xmlns="" id="{101A414A-D85B-8DC6-ACD8-2AAF33BA5C44}"/>
              </a:ext>
            </a:extLst>
          </p:cNvPr>
          <p:cNvSpPr/>
          <p:nvPr/>
        </p:nvSpPr>
        <p:spPr>
          <a:xfrm>
            <a:off x="1676400" y="65913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8" name="Group 8"/>
          <p:cNvGrpSpPr/>
          <p:nvPr/>
        </p:nvGrpSpPr>
        <p:grpSpPr>
          <a:xfrm>
            <a:off x="1210712" y="1160923"/>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6854017" y="1593776"/>
            <a:ext cx="7533477" cy="1163580"/>
            <a:chOff x="0" y="0"/>
            <a:chExt cx="1984126" cy="306457"/>
          </a:xfrm>
        </p:grpSpPr>
        <p:sp>
          <p:nvSpPr>
            <p:cNvPr id="12" name="Freeform 12"/>
            <p:cNvSpPr/>
            <p:nvPr/>
          </p:nvSpPr>
          <p:spPr>
            <a:xfrm>
              <a:off x="0" y="0"/>
              <a:ext cx="1984126" cy="306457"/>
            </a:xfrm>
            <a:custGeom>
              <a:avLst/>
              <a:gdLst/>
              <a:ahLst/>
              <a:cxnLst/>
              <a:rect l="l" t="t" r="r" b="b"/>
              <a:pathLst>
                <a:path w="1984126" h="306457">
                  <a:moveTo>
                    <a:pt x="52411" y="0"/>
                  </a:moveTo>
                  <a:lnTo>
                    <a:pt x="1931714" y="0"/>
                  </a:lnTo>
                  <a:cubicBezTo>
                    <a:pt x="1960660" y="0"/>
                    <a:pt x="1984126" y="23465"/>
                    <a:pt x="1984126" y="52411"/>
                  </a:cubicBezTo>
                  <a:lnTo>
                    <a:pt x="1984126" y="254046"/>
                  </a:lnTo>
                  <a:cubicBezTo>
                    <a:pt x="1984126" y="282992"/>
                    <a:pt x="1960660" y="306457"/>
                    <a:pt x="1931714" y="306457"/>
                  </a:cubicBezTo>
                  <a:lnTo>
                    <a:pt x="52411" y="306457"/>
                  </a:lnTo>
                  <a:cubicBezTo>
                    <a:pt x="23465" y="306457"/>
                    <a:pt x="0" y="282992"/>
                    <a:pt x="0" y="254046"/>
                  </a:cubicBezTo>
                  <a:lnTo>
                    <a:pt x="0" y="52411"/>
                  </a:lnTo>
                  <a:cubicBezTo>
                    <a:pt x="0" y="23465"/>
                    <a:pt x="23465" y="0"/>
                    <a:pt x="52411"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091543" y="3522656"/>
            <a:ext cx="14948507" cy="4355867"/>
          </a:xfrm>
          <a:prstGeom prst="rect">
            <a:avLst/>
          </a:prstGeom>
        </p:spPr>
        <p:txBody>
          <a:bodyPr lIns="0" tIns="0" rIns="0" bIns="0" rtlCol="0" anchor="t">
            <a:spAutoFit/>
          </a:bodyPr>
          <a:lstStyle/>
          <a:p>
            <a:pPr algn="just">
              <a:lnSpc>
                <a:spcPts val="6980"/>
              </a:lnSpc>
            </a:pPr>
            <a:r>
              <a:rPr lang="en-US" sz="3899" dirty="0" err="1">
                <a:solidFill>
                  <a:srgbClr val="FFFFFF"/>
                </a:solidFill>
                <a:latin typeface="Roboto Condensed Bold"/>
              </a:rPr>
              <a:t>Học</a:t>
            </a:r>
            <a:r>
              <a:rPr lang="en-US" sz="3899" dirty="0">
                <a:solidFill>
                  <a:srgbClr val="FFFFFF"/>
                </a:solidFill>
                <a:latin typeface="Roboto Condensed Bold"/>
              </a:rPr>
              <a:t> </a:t>
            </a:r>
            <a:r>
              <a:rPr lang="en-US" sz="3899" dirty="0" err="1">
                <a:solidFill>
                  <a:srgbClr val="FFFFFF"/>
                </a:solidFill>
                <a:latin typeface="Roboto Condensed Bold"/>
              </a:rPr>
              <a:t>sinh</a:t>
            </a:r>
            <a:r>
              <a:rPr lang="en-US" sz="3899" dirty="0">
                <a:solidFill>
                  <a:srgbClr val="FFFFFF"/>
                </a:solidFill>
                <a:latin typeface="Roboto Condensed Bold"/>
              </a:rPr>
              <a:t> </a:t>
            </a:r>
            <a:r>
              <a:rPr lang="en-US" sz="3899" dirty="0" err="1">
                <a:solidFill>
                  <a:srgbClr val="FFFFFF"/>
                </a:solidFill>
                <a:latin typeface="Roboto Condensed Bold"/>
              </a:rPr>
              <a:t>lựa</a:t>
            </a:r>
            <a:r>
              <a:rPr lang="en-US" sz="3899" dirty="0">
                <a:solidFill>
                  <a:srgbClr val="FFFFFF"/>
                </a:solidFill>
                <a:latin typeface="Roboto Condensed Bold"/>
              </a:rPr>
              <a:t> </a:t>
            </a:r>
            <a:r>
              <a:rPr lang="en-US" sz="3899" dirty="0" err="1">
                <a:solidFill>
                  <a:srgbClr val="FFFFFF"/>
                </a:solidFill>
                <a:latin typeface="Roboto Condensed Bold"/>
              </a:rPr>
              <a:t>chọn</a:t>
            </a:r>
            <a:r>
              <a:rPr lang="en-US" sz="3899" dirty="0">
                <a:solidFill>
                  <a:srgbClr val="FFFFFF"/>
                </a:solidFill>
                <a:latin typeface="Roboto Condensed Bold"/>
              </a:rPr>
              <a:t> </a:t>
            </a:r>
            <a:r>
              <a:rPr lang="en-US" sz="3899" dirty="0" err="1">
                <a:solidFill>
                  <a:srgbClr val="FFFFFF"/>
                </a:solidFill>
                <a:latin typeface="Roboto Condensed Bold"/>
              </a:rPr>
              <a:t>một</a:t>
            </a:r>
            <a:r>
              <a:rPr lang="en-US" sz="3899" dirty="0">
                <a:solidFill>
                  <a:srgbClr val="FFFFFF"/>
                </a:solidFill>
                <a:latin typeface="Roboto Condensed Bold"/>
              </a:rPr>
              <a:t> </a:t>
            </a:r>
            <a:r>
              <a:rPr lang="en-US" sz="3899" dirty="0" err="1">
                <a:solidFill>
                  <a:srgbClr val="FFFFFF"/>
                </a:solidFill>
                <a:latin typeface="Roboto Condensed Bold"/>
              </a:rPr>
              <a:t>trong</a:t>
            </a:r>
            <a:r>
              <a:rPr lang="en-US" sz="3899" dirty="0">
                <a:solidFill>
                  <a:srgbClr val="FFFFFF"/>
                </a:solidFill>
                <a:latin typeface="Roboto Condensed Bold"/>
              </a:rPr>
              <a:t> </a:t>
            </a:r>
            <a:r>
              <a:rPr lang="en-US" sz="3899" dirty="0" err="1">
                <a:solidFill>
                  <a:srgbClr val="FFFFFF"/>
                </a:solidFill>
                <a:latin typeface="Roboto Condensed Bold"/>
              </a:rPr>
              <a:t>hai</a:t>
            </a:r>
            <a:r>
              <a:rPr lang="en-US" sz="3899" dirty="0">
                <a:solidFill>
                  <a:srgbClr val="FFFFFF"/>
                </a:solidFill>
                <a:latin typeface="Roboto Condensed Bold"/>
              </a:rPr>
              <a:t> </a:t>
            </a:r>
            <a:r>
              <a:rPr lang="en-US" sz="3899" dirty="0" err="1">
                <a:solidFill>
                  <a:srgbClr val="FFFFFF"/>
                </a:solidFill>
                <a:latin typeface="Roboto Condensed Bold"/>
              </a:rPr>
              <a:t>yêu</a:t>
            </a:r>
            <a:r>
              <a:rPr lang="en-US" sz="3899" dirty="0">
                <a:solidFill>
                  <a:srgbClr val="FFFFFF"/>
                </a:solidFill>
                <a:latin typeface="Roboto Condensed Bold"/>
              </a:rPr>
              <a:t> </a:t>
            </a:r>
            <a:r>
              <a:rPr lang="en-US" sz="3899" dirty="0" err="1">
                <a:solidFill>
                  <a:srgbClr val="FFFFFF"/>
                </a:solidFill>
                <a:latin typeface="Roboto Condensed Bold"/>
              </a:rPr>
              <a:t>cầu</a:t>
            </a:r>
            <a:r>
              <a:rPr lang="en-US" sz="3899" dirty="0">
                <a:solidFill>
                  <a:srgbClr val="FFFFFF"/>
                </a:solidFill>
                <a:latin typeface="Roboto Condensed Bold"/>
              </a:rPr>
              <a:t> </a:t>
            </a:r>
            <a:r>
              <a:rPr lang="en-US" sz="3899" dirty="0" err="1">
                <a:solidFill>
                  <a:srgbClr val="FFFFFF"/>
                </a:solidFill>
                <a:latin typeface="Roboto Condensed Bold"/>
              </a:rPr>
              <a:t>sau</a:t>
            </a:r>
            <a:r>
              <a:rPr lang="en-US" sz="3899" dirty="0">
                <a:solidFill>
                  <a:srgbClr val="FFFFFF"/>
                </a:solidFill>
                <a:latin typeface="Roboto Condensed Bold"/>
              </a:rPr>
              <a:t> </a:t>
            </a:r>
            <a:r>
              <a:rPr lang="en-US" sz="3899" dirty="0" err="1">
                <a:solidFill>
                  <a:srgbClr val="FFFFFF"/>
                </a:solidFill>
                <a:latin typeface="Roboto Condensed Bold"/>
              </a:rPr>
              <a:t>để</a:t>
            </a:r>
            <a:r>
              <a:rPr lang="en-US" sz="3899" dirty="0">
                <a:solidFill>
                  <a:srgbClr val="FFFFFF"/>
                </a:solidFill>
                <a:latin typeface="Roboto Condensed Bold"/>
              </a:rPr>
              <a:t> </a:t>
            </a:r>
            <a:r>
              <a:rPr lang="en-US" sz="3899" dirty="0" err="1">
                <a:solidFill>
                  <a:srgbClr val="FFFFFF"/>
                </a:solidFill>
                <a:latin typeface="Roboto Condensed Bold"/>
              </a:rPr>
              <a:t>viết</a:t>
            </a:r>
            <a:r>
              <a:rPr lang="en-US" sz="3899" dirty="0">
                <a:solidFill>
                  <a:srgbClr val="FFFFFF"/>
                </a:solidFill>
                <a:latin typeface="Roboto Condensed Bold"/>
              </a:rPr>
              <a:t> </a:t>
            </a:r>
            <a:r>
              <a:rPr lang="en-US" sz="3899" dirty="0" err="1">
                <a:solidFill>
                  <a:srgbClr val="FFFFFF"/>
                </a:solidFill>
                <a:latin typeface="Roboto Condensed Bold"/>
              </a:rPr>
              <a:t>đoạn</a:t>
            </a:r>
            <a:r>
              <a:rPr lang="en-US" sz="3899" dirty="0">
                <a:solidFill>
                  <a:srgbClr val="FFFFFF"/>
                </a:solidFill>
                <a:latin typeface="Roboto Condensed Bold"/>
              </a:rPr>
              <a:t> </a:t>
            </a:r>
            <a:r>
              <a:rPr lang="en-US" sz="3899" dirty="0" err="1">
                <a:solidFill>
                  <a:srgbClr val="FFFFFF"/>
                </a:solidFill>
                <a:latin typeface="Roboto Condensed Bold"/>
              </a:rPr>
              <a:t>văn</a:t>
            </a:r>
            <a:r>
              <a:rPr lang="en-US" sz="3899" dirty="0">
                <a:solidFill>
                  <a:srgbClr val="FFFFFF"/>
                </a:solidFill>
                <a:latin typeface="Roboto Condensed Bold"/>
              </a:rPr>
              <a:t> 8-10 </a:t>
            </a:r>
            <a:r>
              <a:rPr lang="en-US" sz="3899" dirty="0" err="1">
                <a:solidFill>
                  <a:srgbClr val="FFFFFF"/>
                </a:solidFill>
                <a:latin typeface="Roboto Condensed Bold"/>
              </a:rPr>
              <a:t>câu</a:t>
            </a:r>
            <a:r>
              <a:rPr lang="en-US" sz="3899" dirty="0">
                <a:solidFill>
                  <a:srgbClr val="FFFFFF"/>
                </a:solidFill>
                <a:latin typeface="Roboto Condensed Bold"/>
              </a:rPr>
              <a:t>:</a:t>
            </a:r>
          </a:p>
          <a:p>
            <a:pPr algn="just">
              <a:lnSpc>
                <a:spcPts val="6980"/>
              </a:lnSpc>
            </a:pPr>
            <a:r>
              <a:rPr lang="en-US" sz="3899" b="1" dirty="0" err="1">
                <a:solidFill>
                  <a:srgbClr val="FFFFFF"/>
                </a:solidFill>
                <a:latin typeface="Roboto Condensed"/>
              </a:rPr>
              <a:t>Câu</a:t>
            </a:r>
            <a:r>
              <a:rPr lang="en-US" sz="3899" b="1" dirty="0">
                <a:solidFill>
                  <a:srgbClr val="FFFFFF"/>
                </a:solidFill>
                <a:latin typeface="Roboto Condensed"/>
              </a:rPr>
              <a:t> 1: </a:t>
            </a:r>
            <a:r>
              <a:rPr lang="en-US" sz="3899" dirty="0" err="1">
                <a:solidFill>
                  <a:srgbClr val="FFFFFF"/>
                </a:solidFill>
                <a:latin typeface="Roboto Condensed"/>
              </a:rPr>
              <a:t>Hãy</a:t>
            </a:r>
            <a:r>
              <a:rPr lang="en-US" sz="3899" dirty="0">
                <a:solidFill>
                  <a:srgbClr val="FFFFFF"/>
                </a:solidFill>
                <a:latin typeface="Roboto Condensed"/>
              </a:rPr>
              <a:t> </a:t>
            </a:r>
            <a:r>
              <a:rPr lang="en-US" sz="3899" dirty="0" err="1">
                <a:solidFill>
                  <a:srgbClr val="FFFFFF"/>
                </a:solidFill>
                <a:latin typeface="Roboto Condensed"/>
              </a:rPr>
              <a:t>kể</a:t>
            </a:r>
            <a:r>
              <a:rPr lang="en-US" sz="3899" dirty="0">
                <a:solidFill>
                  <a:srgbClr val="FFFFFF"/>
                </a:solidFill>
                <a:latin typeface="Roboto Condensed"/>
              </a:rPr>
              <a:t> </a:t>
            </a:r>
            <a:r>
              <a:rPr lang="en-US" sz="3899" dirty="0" err="1">
                <a:solidFill>
                  <a:srgbClr val="FFFFFF"/>
                </a:solidFill>
                <a:latin typeface="Roboto Condensed"/>
              </a:rPr>
              <a:t>lại</a:t>
            </a:r>
            <a:r>
              <a:rPr lang="en-US" sz="3899" dirty="0">
                <a:solidFill>
                  <a:srgbClr val="FFFFFF"/>
                </a:solidFill>
                <a:latin typeface="Roboto Condensed"/>
              </a:rPr>
              <a:t> </a:t>
            </a:r>
            <a:r>
              <a:rPr lang="en-US" sz="3899" dirty="0" err="1">
                <a:solidFill>
                  <a:srgbClr val="FFFFFF"/>
                </a:solidFill>
                <a:latin typeface="Roboto Condensed"/>
              </a:rPr>
              <a:t>những</a:t>
            </a:r>
            <a:r>
              <a:rPr lang="en-US" sz="3899" dirty="0">
                <a:solidFill>
                  <a:srgbClr val="FFFFFF"/>
                </a:solidFill>
                <a:latin typeface="Roboto Condensed"/>
              </a:rPr>
              <a:t> </a:t>
            </a:r>
            <a:r>
              <a:rPr lang="en-US" sz="3899" dirty="0" err="1">
                <a:solidFill>
                  <a:srgbClr val="FFFFFF"/>
                </a:solidFill>
                <a:latin typeface="Roboto Condensed"/>
              </a:rPr>
              <a:t>kỉ</a:t>
            </a:r>
            <a:r>
              <a:rPr lang="en-US" sz="3899" dirty="0">
                <a:solidFill>
                  <a:srgbClr val="FFFFFF"/>
                </a:solidFill>
                <a:latin typeface="Roboto Condensed"/>
              </a:rPr>
              <a:t> </a:t>
            </a:r>
            <a:r>
              <a:rPr lang="en-US" sz="3899" dirty="0" err="1">
                <a:solidFill>
                  <a:srgbClr val="FFFFFF"/>
                </a:solidFill>
                <a:latin typeface="Roboto Condensed"/>
              </a:rPr>
              <a:t>niệm</a:t>
            </a:r>
            <a:r>
              <a:rPr lang="en-US" sz="3899" dirty="0">
                <a:solidFill>
                  <a:srgbClr val="FFFFFF"/>
                </a:solidFill>
                <a:latin typeface="Roboto Condensed"/>
              </a:rPr>
              <a:t> </a:t>
            </a:r>
            <a:r>
              <a:rPr lang="en-US" sz="3899" dirty="0" err="1">
                <a:solidFill>
                  <a:srgbClr val="FFFFFF"/>
                </a:solidFill>
                <a:latin typeface="Roboto Condensed"/>
              </a:rPr>
              <a:t>đáng</a:t>
            </a:r>
            <a:r>
              <a:rPr lang="en-US" sz="3899" dirty="0">
                <a:solidFill>
                  <a:srgbClr val="FFFFFF"/>
                </a:solidFill>
                <a:latin typeface="Roboto Condensed"/>
              </a:rPr>
              <a:t> </a:t>
            </a:r>
            <a:r>
              <a:rPr lang="en-US" sz="3899" dirty="0" err="1">
                <a:solidFill>
                  <a:srgbClr val="FFFFFF"/>
                </a:solidFill>
                <a:latin typeface="Roboto Condensed"/>
              </a:rPr>
              <a:t>nhớ</a:t>
            </a:r>
            <a:r>
              <a:rPr lang="en-US" sz="3899" dirty="0">
                <a:solidFill>
                  <a:srgbClr val="FFFFFF"/>
                </a:solidFill>
                <a:latin typeface="Roboto Condensed"/>
              </a:rPr>
              <a:t> </a:t>
            </a:r>
            <a:r>
              <a:rPr lang="en-US" sz="3899" dirty="0" err="1">
                <a:solidFill>
                  <a:srgbClr val="FFFFFF"/>
                </a:solidFill>
                <a:latin typeface="Roboto Condensed"/>
              </a:rPr>
              <a:t>trong</a:t>
            </a:r>
            <a:r>
              <a:rPr lang="en-US" sz="3899" dirty="0">
                <a:solidFill>
                  <a:srgbClr val="FFFFFF"/>
                </a:solidFill>
                <a:latin typeface="Roboto Condensed"/>
              </a:rPr>
              <a:t> </a:t>
            </a:r>
            <a:r>
              <a:rPr lang="en-US" sz="3899" dirty="0" err="1">
                <a:solidFill>
                  <a:srgbClr val="FFFFFF"/>
                </a:solidFill>
                <a:latin typeface="Roboto Condensed"/>
              </a:rPr>
              <a:t>lòng</a:t>
            </a:r>
            <a:r>
              <a:rPr lang="en-US" sz="3899" dirty="0">
                <a:solidFill>
                  <a:srgbClr val="FFFFFF"/>
                </a:solidFill>
                <a:latin typeface="Roboto Condensed"/>
              </a:rPr>
              <a:t> </a:t>
            </a:r>
            <a:r>
              <a:rPr lang="en-US" sz="3899" dirty="0" err="1">
                <a:solidFill>
                  <a:srgbClr val="FFFFFF"/>
                </a:solidFill>
                <a:latin typeface="Roboto Condensed"/>
              </a:rPr>
              <a:t>em</a:t>
            </a:r>
            <a:r>
              <a:rPr lang="en-US" sz="3899" dirty="0">
                <a:solidFill>
                  <a:srgbClr val="FFFFFF"/>
                </a:solidFill>
                <a:latin typeface="Roboto Condensed"/>
              </a:rPr>
              <a:t> </a:t>
            </a:r>
            <a:r>
              <a:rPr lang="en-US" sz="3899" dirty="0" err="1">
                <a:solidFill>
                  <a:srgbClr val="FFFFFF"/>
                </a:solidFill>
                <a:latin typeface="Roboto Condensed"/>
              </a:rPr>
              <a:t>về</a:t>
            </a:r>
            <a:r>
              <a:rPr lang="en-US" sz="3899" dirty="0">
                <a:solidFill>
                  <a:srgbClr val="FFFFFF"/>
                </a:solidFill>
                <a:latin typeface="Roboto Condensed"/>
              </a:rPr>
              <a:t> </a:t>
            </a:r>
            <a:r>
              <a:rPr lang="en-US" sz="3899" dirty="0" err="1">
                <a:solidFill>
                  <a:srgbClr val="FFFFFF"/>
                </a:solidFill>
                <a:latin typeface="Roboto Condensed"/>
              </a:rPr>
              <a:t>một</a:t>
            </a:r>
            <a:r>
              <a:rPr lang="en-US" sz="3899" dirty="0">
                <a:solidFill>
                  <a:srgbClr val="FFFFFF"/>
                </a:solidFill>
                <a:latin typeface="Roboto Condensed"/>
              </a:rPr>
              <a:t> </a:t>
            </a:r>
            <a:r>
              <a:rPr lang="en-US" sz="3899" dirty="0" err="1">
                <a:solidFill>
                  <a:srgbClr val="FFFFFF"/>
                </a:solidFill>
                <a:latin typeface="Roboto Condensed"/>
              </a:rPr>
              <a:t>ngày</a:t>
            </a:r>
            <a:r>
              <a:rPr lang="en-US" sz="3899" dirty="0">
                <a:solidFill>
                  <a:srgbClr val="FFFFFF"/>
                </a:solidFill>
                <a:latin typeface="Roboto Condensed"/>
              </a:rPr>
              <a:t> </a:t>
            </a:r>
            <a:r>
              <a:rPr lang="en-US" sz="3899" dirty="0" err="1">
                <a:solidFill>
                  <a:srgbClr val="FFFFFF"/>
                </a:solidFill>
                <a:latin typeface="Roboto Condensed"/>
              </a:rPr>
              <a:t>tựu</a:t>
            </a:r>
            <a:r>
              <a:rPr lang="en-US" sz="3899" dirty="0">
                <a:solidFill>
                  <a:srgbClr val="FFFFFF"/>
                </a:solidFill>
                <a:latin typeface="Roboto Condensed"/>
              </a:rPr>
              <a:t> </a:t>
            </a:r>
            <a:r>
              <a:rPr lang="en-US" sz="3899" dirty="0" err="1">
                <a:solidFill>
                  <a:srgbClr val="FFFFFF"/>
                </a:solidFill>
                <a:latin typeface="Roboto Condensed"/>
              </a:rPr>
              <a:t>trường</a:t>
            </a:r>
            <a:r>
              <a:rPr lang="en-US" sz="3899" dirty="0">
                <a:solidFill>
                  <a:srgbClr val="FFFFFF"/>
                </a:solidFill>
                <a:latin typeface="Roboto Condensed"/>
              </a:rPr>
              <a:t> </a:t>
            </a:r>
            <a:r>
              <a:rPr lang="en-US" sz="3899" dirty="0" err="1">
                <a:solidFill>
                  <a:srgbClr val="FFFFFF"/>
                </a:solidFill>
                <a:latin typeface="Roboto Condensed"/>
              </a:rPr>
              <a:t>đã</a:t>
            </a:r>
            <a:r>
              <a:rPr lang="en-US" sz="3899" dirty="0">
                <a:solidFill>
                  <a:srgbClr val="FFFFFF"/>
                </a:solidFill>
                <a:latin typeface="Roboto Condensed"/>
              </a:rPr>
              <a:t> qua.</a:t>
            </a:r>
          </a:p>
          <a:p>
            <a:pPr algn="just">
              <a:lnSpc>
                <a:spcPts val="6980"/>
              </a:lnSpc>
            </a:pPr>
            <a:r>
              <a:rPr lang="en-US" sz="3899" b="1" dirty="0" err="1">
                <a:solidFill>
                  <a:srgbClr val="FFFFFF"/>
                </a:solidFill>
                <a:latin typeface="Roboto Condensed"/>
              </a:rPr>
              <a:t>Câu</a:t>
            </a:r>
            <a:r>
              <a:rPr lang="en-US" sz="3899" b="1" dirty="0">
                <a:solidFill>
                  <a:srgbClr val="FFFFFF"/>
                </a:solidFill>
                <a:latin typeface="Roboto Condensed"/>
              </a:rPr>
              <a:t> 2: </a:t>
            </a:r>
            <a:r>
              <a:rPr lang="en-US" sz="3899" dirty="0" err="1">
                <a:solidFill>
                  <a:srgbClr val="FFFFFF"/>
                </a:solidFill>
                <a:latin typeface="Roboto Condensed"/>
              </a:rPr>
              <a:t>Bằng</a:t>
            </a:r>
            <a:r>
              <a:rPr lang="en-US" sz="3899" dirty="0">
                <a:solidFill>
                  <a:srgbClr val="FFFFFF"/>
                </a:solidFill>
                <a:latin typeface="Roboto Condensed"/>
              </a:rPr>
              <a:t> </a:t>
            </a:r>
            <a:r>
              <a:rPr lang="en-US" sz="3899" dirty="0" err="1">
                <a:solidFill>
                  <a:srgbClr val="FFFFFF"/>
                </a:solidFill>
                <a:latin typeface="Roboto Condensed"/>
              </a:rPr>
              <a:t>sự</a:t>
            </a:r>
            <a:r>
              <a:rPr lang="en-US" sz="3899" dirty="0">
                <a:solidFill>
                  <a:srgbClr val="FFFFFF"/>
                </a:solidFill>
                <a:latin typeface="Roboto Condensed"/>
              </a:rPr>
              <a:t> </a:t>
            </a:r>
            <a:r>
              <a:rPr lang="en-US" sz="3899" dirty="0" err="1">
                <a:solidFill>
                  <a:srgbClr val="FFFFFF"/>
                </a:solidFill>
                <a:latin typeface="Roboto Condensed"/>
              </a:rPr>
              <a:t>trải</a:t>
            </a:r>
            <a:r>
              <a:rPr lang="en-US" sz="3899" dirty="0">
                <a:solidFill>
                  <a:srgbClr val="FFFFFF"/>
                </a:solidFill>
                <a:latin typeface="Roboto Condensed"/>
              </a:rPr>
              <a:t> </a:t>
            </a:r>
            <a:r>
              <a:rPr lang="en-US" sz="3899" dirty="0" err="1">
                <a:solidFill>
                  <a:srgbClr val="FFFFFF"/>
                </a:solidFill>
                <a:latin typeface="Roboto Condensed"/>
              </a:rPr>
              <a:t>nghiệm</a:t>
            </a:r>
            <a:r>
              <a:rPr lang="en-US" sz="3899" dirty="0">
                <a:solidFill>
                  <a:srgbClr val="FFFFFF"/>
                </a:solidFill>
                <a:latin typeface="Roboto Condensed"/>
              </a:rPr>
              <a:t> </a:t>
            </a:r>
            <a:r>
              <a:rPr lang="en-US" sz="3899" dirty="0" err="1">
                <a:solidFill>
                  <a:srgbClr val="FFFFFF"/>
                </a:solidFill>
                <a:latin typeface="Roboto Condensed"/>
              </a:rPr>
              <a:t>của</a:t>
            </a:r>
            <a:r>
              <a:rPr lang="en-US" sz="3899" dirty="0">
                <a:solidFill>
                  <a:srgbClr val="FFFFFF"/>
                </a:solidFill>
                <a:latin typeface="Roboto Condensed"/>
              </a:rPr>
              <a:t> </a:t>
            </a:r>
            <a:r>
              <a:rPr lang="en-US" sz="3899" dirty="0" err="1">
                <a:solidFill>
                  <a:srgbClr val="FFFFFF"/>
                </a:solidFill>
                <a:latin typeface="Roboto Condensed"/>
              </a:rPr>
              <a:t>bản</a:t>
            </a:r>
            <a:r>
              <a:rPr lang="en-US" sz="3899" dirty="0">
                <a:solidFill>
                  <a:srgbClr val="FFFFFF"/>
                </a:solidFill>
                <a:latin typeface="Roboto Condensed"/>
              </a:rPr>
              <a:t> </a:t>
            </a:r>
            <a:r>
              <a:rPr lang="en-US" sz="3899" dirty="0" err="1">
                <a:solidFill>
                  <a:srgbClr val="FFFFFF"/>
                </a:solidFill>
                <a:latin typeface="Roboto Condensed"/>
              </a:rPr>
              <a:t>thân</a:t>
            </a:r>
            <a:r>
              <a:rPr lang="en-US" sz="3899" dirty="0">
                <a:solidFill>
                  <a:srgbClr val="FFFFFF"/>
                </a:solidFill>
                <a:latin typeface="Roboto Condensed"/>
              </a:rPr>
              <a:t>, </a:t>
            </a:r>
            <a:r>
              <a:rPr lang="en-US" sz="3899" dirty="0" err="1">
                <a:solidFill>
                  <a:srgbClr val="FFFFFF"/>
                </a:solidFill>
                <a:latin typeface="Roboto Condensed"/>
              </a:rPr>
              <a:t>hãy</a:t>
            </a:r>
            <a:r>
              <a:rPr lang="en-US" sz="3899" dirty="0">
                <a:solidFill>
                  <a:srgbClr val="FFFFFF"/>
                </a:solidFill>
                <a:latin typeface="Roboto Condensed"/>
              </a:rPr>
              <a:t> </a:t>
            </a:r>
            <a:r>
              <a:rPr lang="en-US" sz="3899" dirty="0" err="1">
                <a:solidFill>
                  <a:srgbClr val="FFFFFF"/>
                </a:solidFill>
                <a:latin typeface="Roboto Condensed"/>
              </a:rPr>
              <a:t>tưởng</a:t>
            </a:r>
            <a:r>
              <a:rPr lang="en-US" sz="3899" dirty="0">
                <a:solidFill>
                  <a:srgbClr val="FFFFFF"/>
                </a:solidFill>
                <a:latin typeface="Roboto Condensed"/>
              </a:rPr>
              <a:t> </a:t>
            </a:r>
            <a:r>
              <a:rPr lang="en-US" sz="3899" dirty="0" err="1">
                <a:solidFill>
                  <a:srgbClr val="FFFFFF"/>
                </a:solidFill>
                <a:latin typeface="Roboto Condensed"/>
              </a:rPr>
              <a:t>tượng</a:t>
            </a:r>
            <a:r>
              <a:rPr lang="en-US" sz="3899" dirty="0">
                <a:solidFill>
                  <a:srgbClr val="FFFFFF"/>
                </a:solidFill>
                <a:latin typeface="Roboto Condensed"/>
              </a:rPr>
              <a:t> </a:t>
            </a:r>
            <a:r>
              <a:rPr lang="en-US" sz="3899" dirty="0" err="1">
                <a:solidFill>
                  <a:srgbClr val="FFFFFF"/>
                </a:solidFill>
                <a:latin typeface="Roboto Condensed"/>
              </a:rPr>
              <a:t>mình</a:t>
            </a:r>
            <a:r>
              <a:rPr lang="en-US" sz="3899" dirty="0">
                <a:solidFill>
                  <a:srgbClr val="FFFFFF"/>
                </a:solidFill>
                <a:latin typeface="Roboto Condensed"/>
              </a:rPr>
              <a:t> </a:t>
            </a:r>
            <a:r>
              <a:rPr lang="en-US" sz="3899" dirty="0" err="1">
                <a:solidFill>
                  <a:srgbClr val="FFFFFF"/>
                </a:solidFill>
                <a:latin typeface="Roboto Condensed"/>
              </a:rPr>
              <a:t>là</a:t>
            </a:r>
            <a:r>
              <a:rPr lang="en-US" sz="3899" dirty="0">
                <a:solidFill>
                  <a:srgbClr val="FFFFFF"/>
                </a:solidFill>
                <a:latin typeface="Roboto Condensed"/>
              </a:rPr>
              <a:t> </a:t>
            </a:r>
            <a:r>
              <a:rPr lang="en-US" sz="3899" dirty="0" err="1">
                <a:solidFill>
                  <a:srgbClr val="FFFFFF"/>
                </a:solidFill>
                <a:latin typeface="Roboto Condensed"/>
              </a:rPr>
              <a:t>người</a:t>
            </a:r>
            <a:r>
              <a:rPr lang="en-US" sz="3899" dirty="0">
                <a:solidFill>
                  <a:srgbClr val="FFFFFF"/>
                </a:solidFill>
                <a:latin typeface="Roboto Condensed"/>
              </a:rPr>
              <a:t> </a:t>
            </a:r>
            <a:r>
              <a:rPr lang="en-US" sz="3899" dirty="0" err="1">
                <a:solidFill>
                  <a:srgbClr val="FFFFFF"/>
                </a:solidFill>
                <a:latin typeface="Roboto Condensed"/>
              </a:rPr>
              <a:t>bạn</a:t>
            </a:r>
            <a:r>
              <a:rPr lang="en-US" sz="3899" dirty="0">
                <a:solidFill>
                  <a:srgbClr val="FFFFFF"/>
                </a:solidFill>
                <a:latin typeface="Roboto Condensed"/>
              </a:rPr>
              <a:t> </a:t>
            </a:r>
            <a:r>
              <a:rPr lang="en-US" sz="3899" dirty="0" err="1">
                <a:solidFill>
                  <a:srgbClr val="FFFFFF"/>
                </a:solidFill>
                <a:latin typeface="Roboto Condensed"/>
              </a:rPr>
              <a:t>tí</a:t>
            </a:r>
            <a:r>
              <a:rPr lang="en-US" sz="3899" dirty="0">
                <a:solidFill>
                  <a:srgbClr val="FFFFFF"/>
                </a:solidFill>
                <a:latin typeface="Roboto Condensed"/>
              </a:rPr>
              <a:t> </a:t>
            </a:r>
            <a:r>
              <a:rPr lang="en-US" sz="3899" dirty="0" err="1">
                <a:solidFill>
                  <a:srgbClr val="FFFFFF"/>
                </a:solidFill>
                <a:latin typeface="Roboto Condensed"/>
              </a:rPr>
              <a:t>hon</a:t>
            </a:r>
            <a:r>
              <a:rPr lang="en-US" sz="3899" dirty="0">
                <a:solidFill>
                  <a:srgbClr val="FFFFFF"/>
                </a:solidFill>
                <a:latin typeface="Roboto Condensed"/>
              </a:rPr>
              <a:t> </a:t>
            </a:r>
            <a:r>
              <a:rPr lang="en-US" sz="3899" dirty="0" err="1">
                <a:solidFill>
                  <a:srgbClr val="FFFFFF"/>
                </a:solidFill>
                <a:latin typeface="Roboto Condensed"/>
              </a:rPr>
              <a:t>ngồi</a:t>
            </a:r>
            <a:r>
              <a:rPr lang="en-US" sz="3899" dirty="0">
                <a:solidFill>
                  <a:srgbClr val="FFFFFF"/>
                </a:solidFill>
                <a:latin typeface="Roboto Condensed"/>
              </a:rPr>
              <a:t> </a:t>
            </a:r>
            <a:r>
              <a:rPr lang="en-US" sz="3899" dirty="0" err="1">
                <a:solidFill>
                  <a:srgbClr val="FFFFFF"/>
                </a:solidFill>
                <a:latin typeface="Roboto Condensed"/>
              </a:rPr>
              <a:t>cạnh</a:t>
            </a:r>
            <a:r>
              <a:rPr lang="en-US" sz="3899" dirty="0">
                <a:solidFill>
                  <a:srgbClr val="FFFFFF"/>
                </a:solidFill>
                <a:latin typeface="Roboto Condensed"/>
              </a:rPr>
              <a:t> </a:t>
            </a:r>
            <a:r>
              <a:rPr lang="en-US" sz="3899" dirty="0" err="1">
                <a:solidFill>
                  <a:srgbClr val="FFFFFF"/>
                </a:solidFill>
                <a:latin typeface="Roboto Condensed"/>
              </a:rPr>
              <a:t>nhân</a:t>
            </a:r>
            <a:r>
              <a:rPr lang="en-US" sz="3899" dirty="0">
                <a:solidFill>
                  <a:srgbClr val="FFFFFF"/>
                </a:solidFill>
                <a:latin typeface="Roboto Condensed"/>
              </a:rPr>
              <a:t> </a:t>
            </a:r>
            <a:r>
              <a:rPr lang="en-US" sz="3899" dirty="0" err="1">
                <a:solidFill>
                  <a:srgbClr val="FFFFFF"/>
                </a:solidFill>
                <a:latin typeface="Roboto Condensed"/>
              </a:rPr>
              <a:t>vật</a:t>
            </a:r>
            <a:r>
              <a:rPr lang="en-US" sz="3899" dirty="0">
                <a:solidFill>
                  <a:srgbClr val="FFFFFF"/>
                </a:solidFill>
                <a:latin typeface="Roboto Condensed"/>
              </a:rPr>
              <a:t> </a:t>
            </a:r>
            <a:r>
              <a:rPr lang="en-US" sz="3899" dirty="0" err="1">
                <a:solidFill>
                  <a:srgbClr val="FFFFFF"/>
                </a:solidFill>
                <a:latin typeface="Roboto Condensed"/>
              </a:rPr>
              <a:t>tôi</a:t>
            </a:r>
            <a:r>
              <a:rPr lang="en-US" sz="3899" dirty="0">
                <a:solidFill>
                  <a:srgbClr val="FFFFFF"/>
                </a:solidFill>
                <a:latin typeface="Roboto Condensed"/>
              </a:rPr>
              <a:t> </a:t>
            </a:r>
            <a:r>
              <a:rPr lang="en-US" sz="3899" dirty="0" err="1">
                <a:solidFill>
                  <a:srgbClr val="FFFFFF"/>
                </a:solidFill>
                <a:latin typeface="Roboto Condensed"/>
              </a:rPr>
              <a:t>trong</a:t>
            </a:r>
            <a:r>
              <a:rPr lang="en-US" sz="3899" dirty="0">
                <a:solidFill>
                  <a:srgbClr val="FFFFFF"/>
                </a:solidFill>
                <a:latin typeface="Roboto Condensed"/>
              </a:rPr>
              <a:t> </a:t>
            </a:r>
            <a:r>
              <a:rPr lang="en-US" sz="3899" dirty="0" err="1">
                <a:solidFill>
                  <a:srgbClr val="FFFFFF"/>
                </a:solidFill>
                <a:latin typeface="Roboto Condensed"/>
              </a:rPr>
              <a:t>truyện</a:t>
            </a:r>
            <a:r>
              <a:rPr lang="en-US" sz="3899" dirty="0">
                <a:solidFill>
                  <a:srgbClr val="FFFFFF"/>
                </a:solidFill>
                <a:latin typeface="Roboto Condensed"/>
              </a:rPr>
              <a:t> </a:t>
            </a:r>
            <a:r>
              <a:rPr lang="en-US" sz="3899" dirty="0" err="1">
                <a:solidFill>
                  <a:srgbClr val="FFFFFF"/>
                </a:solidFill>
                <a:latin typeface="Roboto Condensed"/>
              </a:rPr>
              <a:t>hôm</a:t>
            </a:r>
            <a:r>
              <a:rPr lang="en-US" sz="3899" dirty="0">
                <a:solidFill>
                  <a:srgbClr val="FFFFFF"/>
                </a:solidFill>
                <a:latin typeface="Roboto Condensed"/>
              </a:rPr>
              <a:t> </a:t>
            </a:r>
            <a:r>
              <a:rPr lang="en-US" sz="3899" dirty="0" err="1">
                <a:solidFill>
                  <a:srgbClr val="FFFFFF"/>
                </a:solidFill>
                <a:latin typeface="Roboto Condensed"/>
              </a:rPr>
              <a:t>ấy</a:t>
            </a:r>
            <a:r>
              <a:rPr lang="en-US" sz="3899" dirty="0">
                <a:solidFill>
                  <a:srgbClr val="FFFFFF"/>
                </a:solidFill>
                <a:latin typeface="Roboto Condensed"/>
              </a:rPr>
              <a:t>, </a:t>
            </a:r>
            <a:r>
              <a:rPr lang="en-US" sz="3899" dirty="0" err="1">
                <a:solidFill>
                  <a:srgbClr val="FFFFFF"/>
                </a:solidFill>
                <a:latin typeface="Roboto Condensed"/>
              </a:rPr>
              <a:t>em</a:t>
            </a:r>
            <a:r>
              <a:rPr lang="en-US" sz="3899" dirty="0">
                <a:solidFill>
                  <a:srgbClr val="FFFFFF"/>
                </a:solidFill>
                <a:latin typeface="Roboto Condensed"/>
              </a:rPr>
              <a:t> </a:t>
            </a:r>
            <a:r>
              <a:rPr lang="en-US" sz="3899" dirty="0" err="1">
                <a:solidFill>
                  <a:srgbClr val="FFFFFF"/>
                </a:solidFill>
                <a:latin typeface="Roboto Condensed"/>
              </a:rPr>
              <a:t>sẽ</a:t>
            </a:r>
            <a:r>
              <a:rPr lang="en-US" sz="3899" dirty="0">
                <a:solidFill>
                  <a:srgbClr val="FFFFFF"/>
                </a:solidFill>
                <a:latin typeface="Roboto Condensed"/>
              </a:rPr>
              <a:t> </a:t>
            </a:r>
            <a:r>
              <a:rPr lang="en-US" sz="3899" dirty="0" err="1">
                <a:solidFill>
                  <a:srgbClr val="FFFFFF"/>
                </a:solidFill>
                <a:latin typeface="Roboto Condensed"/>
              </a:rPr>
              <a:t>nói</a:t>
            </a:r>
            <a:r>
              <a:rPr lang="en-US" sz="3899" dirty="0">
                <a:solidFill>
                  <a:srgbClr val="FFFFFF"/>
                </a:solidFill>
                <a:latin typeface="Roboto Condensed"/>
              </a:rPr>
              <a:t> </a:t>
            </a:r>
            <a:r>
              <a:rPr lang="en-US" sz="3899" dirty="0" err="1">
                <a:solidFill>
                  <a:srgbClr val="FFFFFF"/>
                </a:solidFill>
                <a:latin typeface="Roboto Condensed"/>
              </a:rPr>
              <a:t>với</a:t>
            </a:r>
            <a:r>
              <a:rPr lang="en-US" sz="3899" dirty="0">
                <a:solidFill>
                  <a:srgbClr val="FFFFFF"/>
                </a:solidFill>
                <a:latin typeface="Roboto Condensed"/>
              </a:rPr>
              <a:t> </a:t>
            </a:r>
            <a:r>
              <a:rPr lang="en-US" sz="3899" dirty="0" err="1">
                <a:solidFill>
                  <a:srgbClr val="FFFFFF"/>
                </a:solidFill>
                <a:latin typeface="Roboto Condensed"/>
              </a:rPr>
              <a:t>tôi</a:t>
            </a:r>
            <a:r>
              <a:rPr lang="en-US" sz="3899" dirty="0">
                <a:solidFill>
                  <a:srgbClr val="FFFFFF"/>
                </a:solidFill>
                <a:latin typeface="Roboto Condensed"/>
              </a:rPr>
              <a:t> </a:t>
            </a:r>
            <a:r>
              <a:rPr lang="en-US" sz="3899" dirty="0" err="1">
                <a:solidFill>
                  <a:srgbClr val="FFFFFF"/>
                </a:solidFill>
                <a:latin typeface="Roboto Condensed"/>
              </a:rPr>
              <a:t>điều</a:t>
            </a:r>
            <a:r>
              <a:rPr lang="en-US" sz="3899" dirty="0">
                <a:solidFill>
                  <a:srgbClr val="FFFFFF"/>
                </a:solidFill>
                <a:latin typeface="Roboto Condensed"/>
              </a:rPr>
              <a:t> </a:t>
            </a:r>
            <a:r>
              <a:rPr lang="en-US" sz="3899" dirty="0" err="1">
                <a:solidFill>
                  <a:srgbClr val="FFFFFF"/>
                </a:solidFill>
                <a:latin typeface="Roboto Condensed"/>
              </a:rPr>
              <a:t>gì</a:t>
            </a:r>
            <a:r>
              <a:rPr lang="en-US" sz="3899" dirty="0">
                <a:solidFill>
                  <a:srgbClr val="FFFFFF"/>
                </a:solidFill>
                <a:latin typeface="Roboto Condensed"/>
              </a:rPr>
              <a:t>?</a:t>
            </a:r>
          </a:p>
        </p:txBody>
      </p:sp>
      <p:sp>
        <p:nvSpPr>
          <p:cNvPr id="15" name="Freeform 15"/>
          <p:cNvSpPr/>
          <p:nvPr/>
        </p:nvSpPr>
        <p:spPr>
          <a:xfrm>
            <a:off x="3462571" y="1134295"/>
            <a:ext cx="3319993" cy="2082541"/>
          </a:xfrm>
          <a:custGeom>
            <a:avLst/>
            <a:gdLst/>
            <a:ahLst/>
            <a:cxnLst/>
            <a:rect l="l" t="t" r="r" b="b"/>
            <a:pathLst>
              <a:path w="3319993" h="2082541">
                <a:moveTo>
                  <a:pt x="0" y="0"/>
                </a:moveTo>
                <a:lnTo>
                  <a:pt x="3319993" y="0"/>
                </a:lnTo>
                <a:lnTo>
                  <a:pt x="3319993" y="2082541"/>
                </a:lnTo>
                <a:lnTo>
                  <a:pt x="0" y="20825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6" name="TextBox 16"/>
          <p:cNvSpPr txBox="1"/>
          <p:nvPr/>
        </p:nvSpPr>
        <p:spPr>
          <a:xfrm>
            <a:off x="7239000" y="1790700"/>
            <a:ext cx="6774670" cy="849606"/>
          </a:xfrm>
          <a:prstGeom prst="rect">
            <a:avLst/>
          </a:prstGeom>
        </p:spPr>
        <p:txBody>
          <a:bodyPr lIns="0" tIns="0" rIns="0" bIns="0" rtlCol="0" anchor="t">
            <a:spAutoFit/>
          </a:bodyPr>
          <a:lstStyle/>
          <a:p>
            <a:pPr algn="ctr">
              <a:lnSpc>
                <a:spcPts val="6719"/>
              </a:lnSpc>
            </a:pPr>
            <a:r>
              <a:rPr lang="en-US" sz="4799">
                <a:solidFill>
                  <a:srgbClr val="000000"/>
                </a:solidFill>
                <a:latin typeface="#9Slide05 Aphrodite Pro"/>
              </a:rPr>
              <a:t>Kết nối đọc – viết</a:t>
            </a:r>
          </a:p>
        </p:txBody>
      </p:sp>
      <p:sp>
        <p:nvSpPr>
          <p:cNvPr id="17" name="TextBox 17"/>
          <p:cNvSpPr txBox="1"/>
          <p:nvPr/>
        </p:nvSpPr>
        <p:spPr>
          <a:xfrm>
            <a:off x="6740054" y="268613"/>
            <a:ext cx="480789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V.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309383"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362346" y="607723"/>
            <a:ext cx="15563308" cy="8549839"/>
            <a:chOff x="0" y="0"/>
            <a:chExt cx="20751077" cy="11399786"/>
          </a:xfrm>
        </p:grpSpPr>
        <p:sp>
          <p:nvSpPr>
            <p:cNvPr id="6" name="Freeform 6"/>
            <p:cNvSpPr/>
            <p:nvPr/>
          </p:nvSpPr>
          <p:spPr>
            <a:xfrm>
              <a:off x="0" y="10004390"/>
              <a:ext cx="1413384" cy="1395396"/>
            </a:xfrm>
            <a:custGeom>
              <a:avLst/>
              <a:gdLst/>
              <a:ahLst/>
              <a:cxnLst/>
              <a:rect l="l" t="t" r="r" b="b"/>
              <a:pathLst>
                <a:path w="1413384" h="1395396">
                  <a:moveTo>
                    <a:pt x="0" y="0"/>
                  </a:moveTo>
                  <a:lnTo>
                    <a:pt x="1413384" y="0"/>
                  </a:lnTo>
                  <a:lnTo>
                    <a:pt x="1413384" y="1395396"/>
                  </a:lnTo>
                  <a:lnTo>
                    <a:pt x="0" y="13953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9337693" y="0"/>
              <a:ext cx="1413384" cy="1395396"/>
            </a:xfrm>
            <a:custGeom>
              <a:avLst/>
              <a:gdLst/>
              <a:ahLst/>
              <a:cxnLst/>
              <a:rect l="l" t="t" r="r" b="b"/>
              <a:pathLst>
                <a:path w="1413384" h="1395396">
                  <a:moveTo>
                    <a:pt x="0" y="0"/>
                  </a:moveTo>
                  <a:lnTo>
                    <a:pt x="1413384" y="0"/>
                  </a:lnTo>
                  <a:lnTo>
                    <a:pt x="1413384" y="1395396"/>
                  </a:lnTo>
                  <a:lnTo>
                    <a:pt x="0" y="13953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3844457" y="0"/>
              <a:ext cx="2981060" cy="672093"/>
            </a:xfrm>
            <a:custGeom>
              <a:avLst/>
              <a:gdLst/>
              <a:ahLst/>
              <a:cxnLst/>
              <a:rect l="l" t="t" r="r" b="b"/>
              <a:pathLst>
                <a:path w="2981060" h="672093">
                  <a:moveTo>
                    <a:pt x="0" y="0"/>
                  </a:moveTo>
                  <a:lnTo>
                    <a:pt x="2981060" y="0"/>
                  </a:lnTo>
                  <a:lnTo>
                    <a:pt x="2981060" y="672093"/>
                  </a:lnTo>
                  <a:lnTo>
                    <a:pt x="0" y="67209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706692" y="2058839"/>
              <a:ext cx="2168180" cy="2176093"/>
            </a:xfrm>
            <a:custGeom>
              <a:avLst/>
              <a:gdLst/>
              <a:ahLst/>
              <a:cxnLst/>
              <a:rect l="l" t="t" r="r" b="b"/>
              <a:pathLst>
                <a:path w="2168180" h="2176093">
                  <a:moveTo>
                    <a:pt x="0" y="0"/>
                  </a:moveTo>
                  <a:lnTo>
                    <a:pt x="2168180" y="0"/>
                  </a:lnTo>
                  <a:lnTo>
                    <a:pt x="2168180" y="2176093"/>
                  </a:lnTo>
                  <a:lnTo>
                    <a:pt x="0" y="217609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8374869" y="9735751"/>
              <a:ext cx="829814" cy="832842"/>
            </a:xfrm>
            <a:custGeom>
              <a:avLst/>
              <a:gdLst/>
              <a:ahLst/>
              <a:cxnLst/>
              <a:rect l="l" t="t" r="r" b="b"/>
              <a:pathLst>
                <a:path w="829814" h="832842">
                  <a:moveTo>
                    <a:pt x="0" y="0"/>
                  </a:moveTo>
                  <a:lnTo>
                    <a:pt x="829814" y="0"/>
                  </a:lnTo>
                  <a:lnTo>
                    <a:pt x="829814" y="832842"/>
                  </a:lnTo>
                  <a:lnTo>
                    <a:pt x="0" y="83284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9483585" y="8878698"/>
              <a:ext cx="1121599" cy="1125692"/>
            </a:xfrm>
            <a:custGeom>
              <a:avLst/>
              <a:gdLst/>
              <a:ahLst/>
              <a:cxnLst/>
              <a:rect l="l" t="t" r="r" b="b"/>
              <a:pathLst>
                <a:path w="1121599" h="1125692">
                  <a:moveTo>
                    <a:pt x="0" y="0"/>
                  </a:moveTo>
                  <a:lnTo>
                    <a:pt x="1121599" y="0"/>
                  </a:lnTo>
                  <a:lnTo>
                    <a:pt x="1121599" y="1125692"/>
                  </a:lnTo>
                  <a:lnTo>
                    <a:pt x="0" y="11256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9337693" y="10274093"/>
              <a:ext cx="1121599" cy="1125692"/>
            </a:xfrm>
            <a:custGeom>
              <a:avLst/>
              <a:gdLst/>
              <a:ahLst/>
              <a:cxnLst/>
              <a:rect l="l" t="t" r="r" b="b"/>
              <a:pathLst>
                <a:path w="1121599" h="1125692">
                  <a:moveTo>
                    <a:pt x="0" y="0"/>
                  </a:moveTo>
                  <a:lnTo>
                    <a:pt x="1121599" y="0"/>
                  </a:lnTo>
                  <a:lnTo>
                    <a:pt x="1121599" y="1125693"/>
                  </a:lnTo>
                  <a:lnTo>
                    <a:pt x="0" y="112569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TextBox 15"/>
          <p:cNvSpPr txBox="1"/>
          <p:nvPr/>
        </p:nvSpPr>
        <p:spPr>
          <a:xfrm>
            <a:off x="2057400" y="3924300"/>
            <a:ext cx="8542474" cy="2407287"/>
          </a:xfrm>
          <a:prstGeom prst="rect">
            <a:avLst/>
          </a:prstGeom>
        </p:spPr>
        <p:txBody>
          <a:bodyPr lIns="0" tIns="0" rIns="0" bIns="0" rtlCol="0" anchor="t">
            <a:spAutoFit/>
          </a:bodyPr>
          <a:lstStyle/>
          <a:p>
            <a:pPr algn="ctr">
              <a:lnSpc>
                <a:spcPts val="6439"/>
              </a:lnSpc>
              <a:spcBef>
                <a:spcPct val="0"/>
              </a:spcBef>
            </a:pPr>
            <a:r>
              <a:rPr lang="en-US" sz="4599">
                <a:solidFill>
                  <a:srgbClr val="583B8A"/>
                </a:solidFill>
                <a:latin typeface="Roboto Condensed Bold"/>
              </a:rPr>
              <a:t>Chuẩn bị văn bản 2:</a:t>
            </a:r>
          </a:p>
          <a:p>
            <a:pPr algn="ctr">
              <a:lnSpc>
                <a:spcPts val="6439"/>
              </a:lnSpc>
              <a:spcBef>
                <a:spcPct val="0"/>
              </a:spcBef>
            </a:pPr>
            <a:r>
              <a:rPr lang="en-US" sz="4599">
                <a:solidFill>
                  <a:srgbClr val="583B8A"/>
                </a:solidFill>
                <a:latin typeface="Roboto Condensed Bold"/>
              </a:rPr>
              <a:t> Đọc mở rộng văn bản cùng thể loại: </a:t>
            </a:r>
            <a:r>
              <a:rPr lang="en-US" sz="4599">
                <a:solidFill>
                  <a:srgbClr val="583B8A"/>
                </a:solidFill>
                <a:latin typeface="Roboto Condensed Bold Italics"/>
              </a:rPr>
              <a:t>Gió lạnh đầu mùa</a:t>
            </a:r>
            <a:r>
              <a:rPr lang="en-US" sz="4599">
                <a:solidFill>
                  <a:srgbClr val="583B8A"/>
                </a:solidFill>
                <a:latin typeface="Roboto Condensed Bold"/>
              </a:rPr>
              <a:t>.</a:t>
            </a:r>
          </a:p>
        </p:txBody>
      </p:sp>
      <p:sp>
        <p:nvSpPr>
          <p:cNvPr id="16" name="TextBox 16"/>
          <p:cNvSpPr txBox="1"/>
          <p:nvPr/>
        </p:nvSpPr>
        <p:spPr>
          <a:xfrm>
            <a:off x="5049772" y="2407288"/>
            <a:ext cx="5652657" cy="1034589"/>
          </a:xfrm>
          <a:prstGeom prst="rect">
            <a:avLst/>
          </a:prstGeom>
        </p:spPr>
        <p:txBody>
          <a:bodyPr lIns="0" tIns="0" rIns="0" bIns="0" rtlCol="0" anchor="t">
            <a:spAutoFit/>
          </a:bodyPr>
          <a:lstStyle/>
          <a:p>
            <a:pPr algn="ctr">
              <a:lnSpc>
                <a:spcPts val="8524"/>
              </a:lnSpc>
            </a:pPr>
            <a:r>
              <a:rPr lang="en-US" sz="6088">
                <a:solidFill>
                  <a:srgbClr val="50128D"/>
                </a:solidFill>
                <a:latin typeface="Fraunces Bold"/>
              </a:rPr>
              <a:t>V. VẬN DỤNG</a:t>
            </a:r>
          </a:p>
        </p:txBody>
      </p:sp>
      <p:pic>
        <p:nvPicPr>
          <p:cNvPr id="2050" name="Picture 2" descr="Gió lạnh đầu mùa | Truyện ngắn Thạch Lam">
            <a:extLst>
              <a:ext uri="{FF2B5EF4-FFF2-40B4-BE49-F238E27FC236}">
                <a16:creationId xmlns:a16="http://schemas.microsoft.com/office/drawing/2014/main" xmlns="" id="{6DE74150-6E87-AC45-9B5A-1AD66A5072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49000" y="3924300"/>
            <a:ext cx="5147734"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729156" y="607723"/>
            <a:ext cx="14439056" cy="7932222"/>
            <a:chOff x="0" y="0"/>
            <a:chExt cx="19252075" cy="10576296"/>
          </a:xfrm>
        </p:grpSpPr>
        <p:sp>
          <p:nvSpPr>
            <p:cNvPr id="6" name="Freeform 6"/>
            <p:cNvSpPr/>
            <p:nvPr/>
          </p:nvSpPr>
          <p:spPr>
            <a:xfrm>
              <a:off x="0" y="928170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7940790" y="0"/>
              <a:ext cx="1311285" cy="1294596"/>
            </a:xfrm>
            <a:custGeom>
              <a:avLst/>
              <a:gdLst/>
              <a:ahLst/>
              <a:cxnLst/>
              <a:rect l="l" t="t" r="r" b="b"/>
              <a:pathLst>
                <a:path w="1311285" h="1294596">
                  <a:moveTo>
                    <a:pt x="0" y="0"/>
                  </a:moveTo>
                  <a:lnTo>
                    <a:pt x="1311285" y="0"/>
                  </a:lnTo>
                  <a:lnTo>
                    <a:pt x="1311285" y="1294596"/>
                  </a:lnTo>
                  <a:lnTo>
                    <a:pt x="0" y="12945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844371" y="0"/>
              <a:ext cx="2765716" cy="623543"/>
            </a:xfrm>
            <a:custGeom>
              <a:avLst/>
              <a:gdLst/>
              <a:ahLst/>
              <a:cxnLst/>
              <a:rect l="l" t="t" r="r" b="b"/>
              <a:pathLst>
                <a:path w="2765716" h="623543">
                  <a:moveTo>
                    <a:pt x="0" y="0"/>
                  </a:moveTo>
                  <a:lnTo>
                    <a:pt x="2765716" y="0"/>
                  </a:lnTo>
                  <a:lnTo>
                    <a:pt x="2765716" y="623543"/>
                  </a:lnTo>
                  <a:lnTo>
                    <a:pt x="0" y="6235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655643" y="1910114"/>
              <a:ext cx="2011557" cy="2018898"/>
            </a:xfrm>
            <a:custGeom>
              <a:avLst/>
              <a:gdLst/>
              <a:ahLst/>
              <a:cxnLst/>
              <a:rect l="l" t="t" r="r" b="b"/>
              <a:pathLst>
                <a:path w="2011557" h="2018898">
                  <a:moveTo>
                    <a:pt x="0" y="0"/>
                  </a:moveTo>
                  <a:lnTo>
                    <a:pt x="2011556" y="0"/>
                  </a:lnTo>
                  <a:lnTo>
                    <a:pt x="2011556" y="2018898"/>
                  </a:lnTo>
                  <a:lnTo>
                    <a:pt x="0" y="201889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7047518" y="9032466"/>
              <a:ext cx="769870" cy="772680"/>
            </a:xfrm>
            <a:custGeom>
              <a:avLst/>
              <a:gdLst/>
              <a:ahLst/>
              <a:cxnLst/>
              <a:rect l="l" t="t" r="r" b="b"/>
              <a:pathLst>
                <a:path w="769870" h="772680">
                  <a:moveTo>
                    <a:pt x="0" y="0"/>
                  </a:moveTo>
                  <a:lnTo>
                    <a:pt x="769870" y="0"/>
                  </a:lnTo>
                  <a:lnTo>
                    <a:pt x="769870" y="772680"/>
                  </a:lnTo>
                  <a:lnTo>
                    <a:pt x="0" y="7726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18076143" y="8237324"/>
              <a:ext cx="1040578" cy="1044375"/>
            </a:xfrm>
            <a:custGeom>
              <a:avLst/>
              <a:gdLst/>
              <a:ahLst/>
              <a:cxnLst/>
              <a:rect l="l" t="t" r="r" b="b"/>
              <a:pathLst>
                <a:path w="1040578" h="1044375">
                  <a:moveTo>
                    <a:pt x="0" y="0"/>
                  </a:moveTo>
                  <a:lnTo>
                    <a:pt x="1040578" y="0"/>
                  </a:lnTo>
                  <a:lnTo>
                    <a:pt x="1040578" y="1044376"/>
                  </a:lnTo>
                  <a:lnTo>
                    <a:pt x="0" y="104437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a:off x="17940790" y="9531920"/>
              <a:ext cx="1040578" cy="1044375"/>
            </a:xfrm>
            <a:custGeom>
              <a:avLst/>
              <a:gdLst/>
              <a:ahLst/>
              <a:cxnLst/>
              <a:rect l="l" t="t" r="r" b="b"/>
              <a:pathLst>
                <a:path w="1040578" h="1044375">
                  <a:moveTo>
                    <a:pt x="0" y="0"/>
                  </a:moveTo>
                  <a:lnTo>
                    <a:pt x="1040577" y="0"/>
                  </a:lnTo>
                  <a:lnTo>
                    <a:pt x="1040577" y="1044376"/>
                  </a:lnTo>
                  <a:lnTo>
                    <a:pt x="0" y="104437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3" name="TextBox 13"/>
          <p:cNvSpPr txBox="1"/>
          <p:nvPr/>
        </p:nvSpPr>
        <p:spPr>
          <a:xfrm>
            <a:off x="3939633" y="2983223"/>
            <a:ext cx="10408735" cy="1590610"/>
          </a:xfrm>
          <a:prstGeom prst="rect">
            <a:avLst/>
          </a:prstGeom>
        </p:spPr>
        <p:txBody>
          <a:bodyPr lIns="0" tIns="0" rIns="0" bIns="0" rtlCol="0" anchor="t">
            <a:spAutoFit/>
          </a:bodyPr>
          <a:lstStyle/>
          <a:p>
            <a:pPr algn="ctr">
              <a:lnSpc>
                <a:spcPts val="12599"/>
              </a:lnSpc>
            </a:pPr>
            <a:r>
              <a:rPr lang="en-US" sz="8999">
                <a:solidFill>
                  <a:srgbClr val="50128D"/>
                </a:solidFill>
                <a:latin typeface="#9Slide05 Aphrodite Pro"/>
              </a:rPr>
              <a:t>Cảm ơn các em!</a:t>
            </a:r>
          </a:p>
        </p:txBody>
      </p:sp>
      <p:sp>
        <p:nvSpPr>
          <p:cNvPr id="14" name="Freeform 14"/>
          <p:cNvSpPr/>
          <p:nvPr/>
        </p:nvSpPr>
        <p:spPr>
          <a:xfrm>
            <a:off x="7458426" y="4573834"/>
            <a:ext cx="2642307" cy="2357597"/>
          </a:xfrm>
          <a:custGeom>
            <a:avLst/>
            <a:gdLst/>
            <a:ahLst/>
            <a:cxnLst/>
            <a:rect l="l" t="t" r="r" b="b"/>
            <a:pathLst>
              <a:path w="2642307" h="2357597">
                <a:moveTo>
                  <a:pt x="0" y="0"/>
                </a:moveTo>
                <a:lnTo>
                  <a:pt x="2642307" y="0"/>
                </a:lnTo>
                <a:lnTo>
                  <a:pt x="2642307" y="2357596"/>
                </a:lnTo>
                <a:lnTo>
                  <a:pt x="0" y="2357596"/>
                </a:lnTo>
                <a:lnTo>
                  <a:pt x="0" y="0"/>
                </a:lnTo>
                <a:close/>
              </a:path>
            </a:pathLst>
          </a:custGeom>
          <a:blipFill>
            <a:blip r:embed="rId15"/>
            <a:stretch>
              <a:fillRect b="-93"/>
            </a:stretch>
          </a:blipFill>
        </p:spPr>
      </p:sp>
    </p:spTree>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83B8A"/>
                  </a:solidFill>
                  <a:latin typeface="Roboto Condensed Bold"/>
                </a:rPr>
                <a:t>Truyện</a:t>
              </a:r>
            </a:p>
            <a:p>
              <a:pPr algn="ctr">
                <a:lnSpc>
                  <a:spcPts val="6299"/>
                </a:lnSpc>
              </a:pPr>
              <a:r>
                <a:rPr lang="en-US" sz="4499">
                  <a:solidFill>
                    <a:srgbClr val="583B8A"/>
                  </a:solidFill>
                  <a:latin typeface="Roboto Condensed Bold"/>
                </a:rPr>
                <a:t> ngụ ngôn</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_______________là truyện kể có thể kể bằng văn xuôi hoặc văn vần, có t</a:t>
            </a:r>
            <a:r>
              <a:rPr lang="en-US" sz="3999">
                <a:solidFill>
                  <a:srgbClr val="50128D"/>
                </a:solidFill>
                <a:latin typeface="Roboto Condensed Bold"/>
              </a:rPr>
              <a:t>ính chất đối nhân xử thế</a:t>
            </a:r>
            <a:r>
              <a:rPr lang="en-US" sz="3999">
                <a:solidFill>
                  <a:srgbClr val="50128D"/>
                </a:solidFill>
                <a:latin typeface="Roboto Condensed"/>
              </a:rPr>
              <a:t>, dùng cách ẩn dụ hoặc nhân hóa </a:t>
            </a:r>
            <a:r>
              <a:rPr lang="en-US" sz="3999">
                <a:solidFill>
                  <a:srgbClr val="50128D"/>
                </a:solidFill>
                <a:latin typeface="Roboto Condensed Bold"/>
              </a:rPr>
              <a:t>loài vật, con vật</a:t>
            </a:r>
            <a:r>
              <a:rPr lang="en-US" sz="3999">
                <a:solidFill>
                  <a:srgbClr val="50128D"/>
                </a:solidFill>
                <a:latin typeface="Roboto Condensed"/>
              </a:rPr>
              <a:t> hay kể cả con người để thuyết minh cho một chủ đề luân lý, triết lý một quan niệm nhân sinh hay một nhận xét về thực tế xã hội hay những thói hư tật xấu của con người. </a:t>
            </a:r>
          </a:p>
        </p:txBody>
      </p:sp>
      <p:sp>
        <p:nvSpPr>
          <p:cNvPr id="16" name="TextBox 16"/>
          <p:cNvSpPr txBox="1"/>
          <p:nvPr/>
        </p:nvSpPr>
        <p:spPr>
          <a:xfrm>
            <a:off x="12049779" y="422810"/>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5C2FDBCA-9330-2637-48EA-711D9A730AC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Truyện</a:t>
              </a:r>
            </a:p>
            <a:p>
              <a:pPr algn="ctr">
                <a:lnSpc>
                  <a:spcPts val="6299"/>
                </a:lnSpc>
              </a:pPr>
              <a:r>
                <a:rPr lang="en-US" sz="4499">
                  <a:solidFill>
                    <a:srgbClr val="50128D"/>
                  </a:solidFill>
                  <a:latin typeface="Roboto Condensed Bold"/>
                </a:rPr>
                <a:t>ngắn</a:t>
              </a:r>
            </a:p>
          </p:txBody>
        </p:sp>
      </p:grpSp>
      <p:sp>
        <p:nvSpPr>
          <p:cNvPr id="15" name="TextBox 15"/>
          <p:cNvSpPr txBox="1"/>
          <p:nvPr/>
        </p:nvSpPr>
        <p:spPr>
          <a:xfrm>
            <a:off x="5839535" y="3716778"/>
            <a:ext cx="10808984" cy="3187262"/>
          </a:xfrm>
          <a:prstGeom prst="rect">
            <a:avLst/>
          </a:prstGeom>
        </p:spPr>
        <p:txBody>
          <a:bodyPr lIns="0" tIns="0" rIns="0" bIns="0" rtlCol="0" anchor="t">
            <a:spAutoFit/>
          </a:bodyPr>
          <a:lstStyle/>
          <a:p>
            <a:pPr algn="just">
              <a:lnSpc>
                <a:spcPts val="6399"/>
              </a:lnSpc>
            </a:pPr>
            <a:r>
              <a:rPr lang="en-US" sz="3999" dirty="0">
                <a:solidFill>
                  <a:srgbClr val="50128D"/>
                </a:solidFill>
                <a:latin typeface="Roboto Condensed"/>
              </a:rPr>
              <a:t> _______________</a:t>
            </a:r>
            <a:r>
              <a:rPr lang="en-US" sz="3999" dirty="0" err="1">
                <a:solidFill>
                  <a:srgbClr val="50128D"/>
                </a:solidFill>
                <a:latin typeface="Roboto Condensed"/>
              </a:rPr>
              <a:t>là</a:t>
            </a:r>
            <a:r>
              <a:rPr lang="en-US" sz="3999" dirty="0">
                <a:solidFill>
                  <a:srgbClr val="50128D"/>
                </a:solidFill>
                <a:latin typeface="Roboto Condensed"/>
              </a:rPr>
              <a:t> </a:t>
            </a:r>
            <a:r>
              <a:rPr lang="en-US" sz="3999" dirty="0" err="1">
                <a:solidFill>
                  <a:srgbClr val="50128D"/>
                </a:solidFill>
                <a:latin typeface="Roboto Condensed"/>
              </a:rPr>
              <a:t>thể</a:t>
            </a:r>
            <a:r>
              <a:rPr lang="en-US" sz="3999" dirty="0">
                <a:solidFill>
                  <a:srgbClr val="50128D"/>
                </a:solidFill>
                <a:latin typeface="Roboto Condensed"/>
              </a:rPr>
              <a:t> </a:t>
            </a:r>
            <a:r>
              <a:rPr lang="en-US" sz="3999" dirty="0" err="1">
                <a:solidFill>
                  <a:srgbClr val="50128D"/>
                </a:solidFill>
                <a:latin typeface="Roboto Condensed"/>
              </a:rPr>
              <a:t>loại</a:t>
            </a:r>
            <a:r>
              <a:rPr lang="en-US" sz="3999" dirty="0">
                <a:solidFill>
                  <a:srgbClr val="50128D"/>
                </a:solidFill>
                <a:latin typeface="Roboto Condensed"/>
              </a:rPr>
              <a:t> </a:t>
            </a:r>
            <a:r>
              <a:rPr lang="en-US" sz="3999" dirty="0" err="1">
                <a:solidFill>
                  <a:srgbClr val="50128D"/>
                </a:solidFill>
                <a:latin typeface="Roboto Condensed"/>
              </a:rPr>
              <a:t>cỡ</a:t>
            </a:r>
            <a:r>
              <a:rPr lang="en-US" sz="3999" dirty="0">
                <a:solidFill>
                  <a:srgbClr val="50128D"/>
                </a:solidFill>
                <a:latin typeface="Roboto Condensed"/>
              </a:rPr>
              <a:t> </a:t>
            </a:r>
            <a:r>
              <a:rPr lang="en-US" sz="3999" dirty="0" err="1">
                <a:solidFill>
                  <a:srgbClr val="50128D"/>
                </a:solidFill>
                <a:latin typeface="Roboto Condensed"/>
              </a:rPr>
              <a:t>nhỏ</a:t>
            </a:r>
            <a:r>
              <a:rPr lang="en-US" sz="3999" dirty="0">
                <a:solidFill>
                  <a:srgbClr val="50128D"/>
                </a:solidFill>
                <a:latin typeface="Roboto Condensed"/>
              </a:rPr>
              <a:t> </a:t>
            </a:r>
            <a:r>
              <a:rPr lang="en-US" sz="3999" dirty="0" err="1">
                <a:solidFill>
                  <a:srgbClr val="50128D"/>
                </a:solidFill>
                <a:latin typeface="Roboto Condensed"/>
              </a:rPr>
              <a:t>của</a:t>
            </a:r>
            <a:r>
              <a:rPr lang="en-US" sz="3999" dirty="0">
                <a:solidFill>
                  <a:srgbClr val="50128D"/>
                </a:solidFill>
                <a:latin typeface="Roboto Condensed"/>
              </a:rPr>
              <a:t> </a:t>
            </a:r>
            <a:r>
              <a:rPr lang="en-US" sz="3999" dirty="0" err="1">
                <a:solidFill>
                  <a:srgbClr val="50128D"/>
                </a:solidFill>
                <a:latin typeface="Roboto Condensed"/>
              </a:rPr>
              <a:t>văn</a:t>
            </a:r>
            <a:r>
              <a:rPr lang="en-US" sz="3999" dirty="0">
                <a:solidFill>
                  <a:srgbClr val="50128D"/>
                </a:solidFill>
                <a:latin typeface="Roboto Condensed"/>
              </a:rPr>
              <a:t> </a:t>
            </a:r>
            <a:r>
              <a:rPr lang="en-US" sz="3999" dirty="0" err="1">
                <a:solidFill>
                  <a:srgbClr val="50128D"/>
                </a:solidFill>
                <a:latin typeface="Roboto Condensed"/>
              </a:rPr>
              <a:t>xuôi</a:t>
            </a:r>
            <a:r>
              <a:rPr lang="en-US" sz="3999" dirty="0">
                <a:solidFill>
                  <a:srgbClr val="50128D"/>
                </a:solidFill>
                <a:latin typeface="Roboto Condensed"/>
              </a:rPr>
              <a:t> </a:t>
            </a:r>
            <a:r>
              <a:rPr lang="en-US" sz="3999" dirty="0" err="1">
                <a:solidFill>
                  <a:srgbClr val="50128D"/>
                </a:solidFill>
                <a:latin typeface="Roboto Condensed"/>
              </a:rPr>
              <a:t>hư</a:t>
            </a:r>
            <a:r>
              <a:rPr lang="en-US" sz="3999" dirty="0">
                <a:solidFill>
                  <a:srgbClr val="50128D"/>
                </a:solidFill>
                <a:latin typeface="Roboto Condensed"/>
              </a:rPr>
              <a:t> </a:t>
            </a:r>
            <a:r>
              <a:rPr lang="en-US" sz="3999" dirty="0" err="1">
                <a:solidFill>
                  <a:srgbClr val="50128D"/>
                </a:solidFill>
                <a:latin typeface="Roboto Condensed"/>
              </a:rPr>
              <a:t>cấu</a:t>
            </a:r>
            <a:r>
              <a:rPr lang="en-US" sz="3999" dirty="0">
                <a:solidFill>
                  <a:srgbClr val="50128D"/>
                </a:solidFill>
                <a:latin typeface="Roboto Condensed"/>
              </a:rPr>
              <a:t>, </a:t>
            </a:r>
            <a:r>
              <a:rPr lang="en-US" sz="3999" dirty="0" err="1">
                <a:solidFill>
                  <a:srgbClr val="50128D"/>
                </a:solidFill>
                <a:latin typeface="Roboto Condensed"/>
              </a:rPr>
              <a:t>thường</a:t>
            </a:r>
            <a:r>
              <a:rPr lang="en-US" sz="3999" dirty="0">
                <a:solidFill>
                  <a:srgbClr val="50128D"/>
                </a:solidFill>
                <a:latin typeface="Roboto Condensed"/>
              </a:rPr>
              <a:t> </a:t>
            </a:r>
            <a:r>
              <a:rPr lang="en-US" sz="3999" dirty="0" err="1">
                <a:solidFill>
                  <a:srgbClr val="50128D"/>
                </a:solidFill>
                <a:latin typeface="Roboto Condensed"/>
              </a:rPr>
              <a:t>phản</a:t>
            </a:r>
            <a:r>
              <a:rPr lang="en-US" sz="3999" dirty="0">
                <a:solidFill>
                  <a:srgbClr val="50128D"/>
                </a:solidFill>
                <a:latin typeface="Roboto Condensed"/>
              </a:rPr>
              <a:t> </a:t>
            </a:r>
            <a:r>
              <a:rPr lang="en-US" sz="3999" dirty="0" err="1">
                <a:solidFill>
                  <a:srgbClr val="50128D"/>
                </a:solidFill>
                <a:latin typeface="Roboto Condensed"/>
              </a:rPr>
              <a:t>ánh</a:t>
            </a:r>
            <a:r>
              <a:rPr lang="en-US" sz="3999" dirty="0">
                <a:solidFill>
                  <a:srgbClr val="50128D"/>
                </a:solidFill>
                <a:latin typeface="Roboto Condensed"/>
              </a:rPr>
              <a:t> </a:t>
            </a:r>
            <a:r>
              <a:rPr lang="en-US" sz="3999" dirty="0" err="1">
                <a:solidFill>
                  <a:srgbClr val="50128D"/>
                </a:solidFill>
                <a:latin typeface="Roboto Condensed"/>
              </a:rPr>
              <a:t>một</a:t>
            </a:r>
            <a:r>
              <a:rPr lang="en-US" sz="3999" dirty="0">
                <a:solidFill>
                  <a:srgbClr val="50128D"/>
                </a:solidFill>
                <a:latin typeface="Roboto Condensed"/>
              </a:rPr>
              <a:t> “</a:t>
            </a:r>
            <a:r>
              <a:rPr lang="en-US" sz="3999" dirty="0" err="1">
                <a:solidFill>
                  <a:srgbClr val="50128D"/>
                </a:solidFill>
                <a:latin typeface="Roboto Condensed"/>
              </a:rPr>
              <a:t>khoảnh</a:t>
            </a:r>
            <a:r>
              <a:rPr lang="en-US" sz="3999" dirty="0">
                <a:solidFill>
                  <a:srgbClr val="50128D"/>
                </a:solidFill>
                <a:latin typeface="Roboto Condensed"/>
              </a:rPr>
              <a:t> </a:t>
            </a:r>
            <a:r>
              <a:rPr lang="en-US" sz="3999" dirty="0" err="1">
                <a:solidFill>
                  <a:srgbClr val="50128D"/>
                </a:solidFill>
                <a:latin typeface="Roboto Condensed"/>
              </a:rPr>
              <a:t>khắc</a:t>
            </a:r>
            <a:r>
              <a:rPr lang="en-US" sz="3999" dirty="0">
                <a:solidFill>
                  <a:srgbClr val="50128D"/>
                </a:solidFill>
                <a:latin typeface="Roboto Condensed"/>
              </a:rPr>
              <a:t>”, </a:t>
            </a:r>
            <a:r>
              <a:rPr lang="en-US" sz="3999" dirty="0" err="1">
                <a:solidFill>
                  <a:srgbClr val="50128D"/>
                </a:solidFill>
                <a:latin typeface="Roboto Condensed"/>
              </a:rPr>
              <a:t>một</a:t>
            </a:r>
            <a:r>
              <a:rPr lang="en-US" sz="3999" dirty="0">
                <a:solidFill>
                  <a:srgbClr val="50128D"/>
                </a:solidFill>
                <a:latin typeface="Roboto Condensed"/>
              </a:rPr>
              <a:t> </a:t>
            </a:r>
            <a:r>
              <a:rPr lang="en-US" sz="3999" dirty="0" err="1">
                <a:solidFill>
                  <a:srgbClr val="50128D"/>
                </a:solidFill>
                <a:latin typeface="Roboto Condensed"/>
              </a:rPr>
              <a:t>tình</a:t>
            </a:r>
            <a:r>
              <a:rPr lang="en-US" sz="3999" dirty="0">
                <a:solidFill>
                  <a:srgbClr val="50128D"/>
                </a:solidFill>
                <a:latin typeface="Roboto Condensed"/>
              </a:rPr>
              <a:t> </a:t>
            </a:r>
            <a:r>
              <a:rPr lang="en-US" sz="3999" dirty="0" err="1">
                <a:solidFill>
                  <a:srgbClr val="50128D"/>
                </a:solidFill>
                <a:latin typeface="Roboto Condensed"/>
              </a:rPr>
              <a:t>huống</a:t>
            </a:r>
            <a:r>
              <a:rPr lang="en-US" sz="3999" dirty="0">
                <a:solidFill>
                  <a:srgbClr val="50128D"/>
                </a:solidFill>
                <a:latin typeface="Roboto Condensed"/>
              </a:rPr>
              <a:t> </a:t>
            </a:r>
            <a:r>
              <a:rPr lang="en-US" sz="3999" dirty="0" err="1">
                <a:solidFill>
                  <a:srgbClr val="50128D"/>
                </a:solidFill>
                <a:latin typeface="Roboto Condensed"/>
              </a:rPr>
              <a:t>độc</a:t>
            </a:r>
            <a:r>
              <a:rPr lang="en-US" sz="3999" dirty="0">
                <a:solidFill>
                  <a:srgbClr val="50128D"/>
                </a:solidFill>
                <a:latin typeface="Roboto Condensed"/>
              </a:rPr>
              <a:t> </a:t>
            </a:r>
            <a:r>
              <a:rPr lang="en-US" sz="3999" dirty="0" err="1">
                <a:solidFill>
                  <a:srgbClr val="50128D"/>
                </a:solidFill>
                <a:latin typeface="Roboto Condensed"/>
              </a:rPr>
              <a:t>đáo</a:t>
            </a:r>
            <a:r>
              <a:rPr lang="en-US" sz="3999" dirty="0">
                <a:solidFill>
                  <a:srgbClr val="50128D"/>
                </a:solidFill>
                <a:latin typeface="Roboto Condensed"/>
              </a:rPr>
              <a:t>, </a:t>
            </a:r>
            <a:r>
              <a:rPr lang="en-US" sz="3999" dirty="0" err="1">
                <a:solidFill>
                  <a:srgbClr val="50128D"/>
                </a:solidFill>
                <a:latin typeface="Roboto Condensed"/>
              </a:rPr>
              <a:t>một</a:t>
            </a:r>
            <a:r>
              <a:rPr lang="en-US" sz="3999" dirty="0">
                <a:solidFill>
                  <a:srgbClr val="50128D"/>
                </a:solidFill>
                <a:latin typeface="Roboto Condensed"/>
              </a:rPr>
              <a:t> </a:t>
            </a:r>
            <a:r>
              <a:rPr lang="en-US" sz="3999" dirty="0" err="1">
                <a:solidFill>
                  <a:srgbClr val="50128D"/>
                </a:solidFill>
                <a:latin typeface="Roboto Condensed"/>
              </a:rPr>
              <a:t>sự</a:t>
            </a:r>
            <a:r>
              <a:rPr lang="en-US" sz="3999" dirty="0">
                <a:solidFill>
                  <a:srgbClr val="50128D"/>
                </a:solidFill>
                <a:latin typeface="Roboto Condensed"/>
              </a:rPr>
              <a:t> </a:t>
            </a:r>
            <a:r>
              <a:rPr lang="en-US" sz="3999" dirty="0" err="1">
                <a:solidFill>
                  <a:srgbClr val="50128D"/>
                </a:solidFill>
                <a:latin typeface="Roboto Condensed"/>
              </a:rPr>
              <a:t>kiện</a:t>
            </a:r>
            <a:r>
              <a:rPr lang="en-US" sz="3999" dirty="0">
                <a:solidFill>
                  <a:srgbClr val="50128D"/>
                </a:solidFill>
                <a:latin typeface="Roboto Condensed"/>
              </a:rPr>
              <a:t> </a:t>
            </a:r>
            <a:r>
              <a:rPr lang="en-US" sz="3999" dirty="0" err="1">
                <a:solidFill>
                  <a:srgbClr val="50128D"/>
                </a:solidFill>
                <a:latin typeface="Roboto Condensed"/>
              </a:rPr>
              <a:t>gây</a:t>
            </a:r>
            <a:r>
              <a:rPr lang="en-US" sz="3999" dirty="0">
                <a:solidFill>
                  <a:srgbClr val="50128D"/>
                </a:solidFill>
                <a:latin typeface="Roboto Condensed"/>
              </a:rPr>
              <a:t> </a:t>
            </a:r>
            <a:r>
              <a:rPr lang="en-US" sz="3999" dirty="0" err="1">
                <a:solidFill>
                  <a:srgbClr val="50128D"/>
                </a:solidFill>
                <a:latin typeface="Roboto Condensed"/>
              </a:rPr>
              <a:t>ấn</a:t>
            </a:r>
            <a:r>
              <a:rPr lang="en-US" sz="3999" dirty="0">
                <a:solidFill>
                  <a:srgbClr val="50128D"/>
                </a:solidFill>
                <a:latin typeface="Roboto Condensed"/>
              </a:rPr>
              <a:t> </a:t>
            </a:r>
            <a:r>
              <a:rPr lang="en-US" sz="3999" dirty="0" err="1">
                <a:solidFill>
                  <a:srgbClr val="50128D"/>
                </a:solidFill>
                <a:latin typeface="Roboto Condensed"/>
              </a:rPr>
              <a:t>tượng</a:t>
            </a:r>
            <a:r>
              <a:rPr lang="en-US" sz="3999" dirty="0">
                <a:solidFill>
                  <a:srgbClr val="50128D"/>
                </a:solidFill>
                <a:latin typeface="Roboto Condensed"/>
              </a:rPr>
              <a:t> </a:t>
            </a:r>
            <a:r>
              <a:rPr lang="en-US" sz="3999" dirty="0" err="1">
                <a:solidFill>
                  <a:srgbClr val="50128D"/>
                </a:solidFill>
                <a:latin typeface="Roboto Condensed"/>
              </a:rPr>
              <a:t>mạnh</a:t>
            </a:r>
            <a:r>
              <a:rPr lang="en-US" sz="3999" dirty="0">
                <a:solidFill>
                  <a:srgbClr val="50128D"/>
                </a:solidFill>
                <a:latin typeface="Roboto Condensed"/>
              </a:rPr>
              <a:t>, </a:t>
            </a:r>
            <a:r>
              <a:rPr lang="en-US" sz="3999" dirty="0" err="1">
                <a:solidFill>
                  <a:srgbClr val="50128D"/>
                </a:solidFill>
                <a:latin typeface="Roboto Condensed"/>
              </a:rPr>
              <a:t>có</a:t>
            </a:r>
            <a:r>
              <a:rPr lang="en-US" sz="3999" dirty="0">
                <a:solidFill>
                  <a:srgbClr val="50128D"/>
                </a:solidFill>
                <a:latin typeface="Roboto Condensed"/>
              </a:rPr>
              <a:t> ý </a:t>
            </a:r>
            <a:r>
              <a:rPr lang="en-US" sz="3999" dirty="0" err="1">
                <a:solidFill>
                  <a:srgbClr val="50128D"/>
                </a:solidFill>
                <a:latin typeface="Roboto Condensed"/>
              </a:rPr>
              <a:t>nghĩa</a:t>
            </a:r>
            <a:r>
              <a:rPr lang="en-US" sz="3999" dirty="0">
                <a:solidFill>
                  <a:srgbClr val="50128D"/>
                </a:solidFill>
                <a:latin typeface="Roboto Condensed"/>
              </a:rPr>
              <a:t> </a:t>
            </a:r>
            <a:r>
              <a:rPr lang="en-US" sz="3999" dirty="0" err="1">
                <a:solidFill>
                  <a:srgbClr val="50128D"/>
                </a:solidFill>
                <a:latin typeface="Roboto Condensed"/>
              </a:rPr>
              <a:t>nhất</a:t>
            </a:r>
            <a:r>
              <a:rPr lang="en-US" sz="3999" dirty="0">
                <a:solidFill>
                  <a:srgbClr val="50128D"/>
                </a:solidFill>
                <a:latin typeface="Roboto Condensed"/>
              </a:rPr>
              <a:t> </a:t>
            </a:r>
            <a:r>
              <a:rPr lang="en-US" sz="3999" dirty="0" err="1">
                <a:solidFill>
                  <a:srgbClr val="50128D"/>
                </a:solidFill>
                <a:latin typeface="Roboto Condensed"/>
              </a:rPr>
              <a:t>trong</a:t>
            </a:r>
            <a:r>
              <a:rPr lang="en-US" sz="3999" dirty="0">
                <a:solidFill>
                  <a:srgbClr val="50128D"/>
                </a:solidFill>
                <a:latin typeface="Roboto Condensed"/>
              </a:rPr>
              <a:t> </a:t>
            </a:r>
            <a:r>
              <a:rPr lang="en-US" sz="3999" dirty="0" err="1">
                <a:solidFill>
                  <a:srgbClr val="50128D"/>
                </a:solidFill>
                <a:latin typeface="Roboto Condensed"/>
              </a:rPr>
              <a:t>cuộc</a:t>
            </a:r>
            <a:r>
              <a:rPr lang="en-US" sz="3999" dirty="0">
                <a:solidFill>
                  <a:srgbClr val="50128D"/>
                </a:solidFill>
                <a:latin typeface="Roboto Condensed"/>
              </a:rPr>
              <a:t> </a:t>
            </a:r>
            <a:r>
              <a:rPr lang="en-US" sz="3999" dirty="0" err="1">
                <a:solidFill>
                  <a:srgbClr val="50128D"/>
                </a:solidFill>
                <a:latin typeface="Roboto Condensed"/>
              </a:rPr>
              <a:t>đời</a:t>
            </a:r>
            <a:r>
              <a:rPr lang="en-US" sz="3999" dirty="0">
                <a:solidFill>
                  <a:srgbClr val="50128D"/>
                </a:solidFill>
                <a:latin typeface="Roboto Condensed"/>
              </a:rPr>
              <a:t> </a:t>
            </a:r>
            <a:r>
              <a:rPr lang="en-US" sz="3999" dirty="0" err="1">
                <a:solidFill>
                  <a:srgbClr val="50128D"/>
                </a:solidFill>
                <a:latin typeface="Roboto Condensed"/>
              </a:rPr>
              <a:t>nhân</a:t>
            </a:r>
            <a:r>
              <a:rPr lang="en-US" sz="3999" dirty="0">
                <a:solidFill>
                  <a:srgbClr val="50128D"/>
                </a:solidFill>
                <a:latin typeface="Roboto Condensed"/>
              </a:rPr>
              <a:t> </a:t>
            </a:r>
            <a:r>
              <a:rPr lang="en-US" sz="3999" dirty="0" err="1">
                <a:solidFill>
                  <a:srgbClr val="50128D"/>
                </a:solidFill>
                <a:latin typeface="Roboto Condensed"/>
              </a:rPr>
              <a:t>vật</a:t>
            </a:r>
            <a:r>
              <a:rPr lang="en-US" sz="3999" dirty="0">
                <a:solidFill>
                  <a:srgbClr val="50128D"/>
                </a:solidFill>
                <a:latin typeface="Roboto Condensed"/>
              </a:rPr>
              <a: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4343AE31-AC79-8988-ADD2-BE9FA5A01A9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126964" y="7033622"/>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463140" y="1028700"/>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446604" y="8148979"/>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146660" y="183277"/>
            <a:ext cx="3054592" cy="2427012"/>
          </a:xfrm>
          <a:custGeom>
            <a:avLst/>
            <a:gdLst/>
            <a:ahLst/>
            <a:cxnLst/>
            <a:rect l="l" t="t" r="r" b="b"/>
            <a:pathLst>
              <a:path w="3054592" h="2427012">
                <a:moveTo>
                  <a:pt x="0" y="0"/>
                </a:moveTo>
                <a:lnTo>
                  <a:pt x="3054591" y="0"/>
                </a:lnTo>
                <a:lnTo>
                  <a:pt x="3054591" y="2427012"/>
                </a:lnTo>
                <a:lnTo>
                  <a:pt x="0" y="24270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1381126" y="3589564"/>
            <a:ext cx="7441595" cy="6697436"/>
          </a:xfrm>
          <a:custGeom>
            <a:avLst/>
            <a:gdLst/>
            <a:ahLst/>
            <a:cxnLst/>
            <a:rect l="l" t="t" r="r" b="b"/>
            <a:pathLst>
              <a:path w="7441595" h="6697436">
                <a:moveTo>
                  <a:pt x="0" y="0"/>
                </a:moveTo>
                <a:lnTo>
                  <a:pt x="7441595" y="0"/>
                </a:lnTo>
                <a:lnTo>
                  <a:pt x="7441595" y="6697436"/>
                </a:lnTo>
                <a:lnTo>
                  <a:pt x="0" y="66974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2938336" y="2997889"/>
            <a:ext cx="8632684" cy="1259550"/>
          </a:xfrm>
          <a:prstGeom prst="rect">
            <a:avLst/>
          </a:prstGeom>
        </p:spPr>
        <p:txBody>
          <a:bodyPr lIns="0" tIns="0" rIns="0" bIns="0" rtlCol="0" anchor="t">
            <a:spAutoFit/>
          </a:bodyPr>
          <a:lstStyle/>
          <a:p>
            <a:pPr algn="ctr">
              <a:lnSpc>
                <a:spcPts val="9759"/>
              </a:lnSpc>
            </a:pPr>
            <a:r>
              <a:rPr lang="en-US" sz="8792" spc="290">
                <a:solidFill>
                  <a:srgbClr val="583B8A"/>
                </a:solidFill>
                <a:latin typeface="Wedges"/>
              </a:rPr>
              <a:t>bài 1:</a:t>
            </a:r>
          </a:p>
        </p:txBody>
      </p:sp>
      <p:sp>
        <p:nvSpPr>
          <p:cNvPr id="10" name="TextBox 10"/>
          <p:cNvSpPr txBox="1"/>
          <p:nvPr/>
        </p:nvSpPr>
        <p:spPr>
          <a:xfrm>
            <a:off x="1954872" y="4027364"/>
            <a:ext cx="10646518" cy="1901777"/>
          </a:xfrm>
          <a:prstGeom prst="rect">
            <a:avLst/>
          </a:prstGeom>
        </p:spPr>
        <p:txBody>
          <a:bodyPr lIns="0" tIns="0" rIns="0" bIns="0" rtlCol="0" anchor="t">
            <a:spAutoFit/>
          </a:bodyPr>
          <a:lstStyle/>
          <a:p>
            <a:pPr algn="just">
              <a:lnSpc>
                <a:spcPts val="15999"/>
              </a:lnSpc>
            </a:pPr>
            <a:r>
              <a:rPr lang="en-US" sz="9999">
                <a:solidFill>
                  <a:srgbClr val="50128D"/>
                </a:solidFill>
                <a:latin typeface="Fraunces Bold"/>
              </a:rPr>
              <a:t>TRUYỆN NGẮN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6368182" y="8789388"/>
            <a:ext cx="2074287" cy="467657"/>
          </a:xfrm>
          <a:custGeom>
            <a:avLst/>
            <a:gdLst/>
            <a:ahLst/>
            <a:cxnLst/>
            <a:rect l="l" t="t" r="r" b="b"/>
            <a:pathLst>
              <a:path w="2074287" h="467657">
                <a:moveTo>
                  <a:pt x="0" y="0"/>
                </a:moveTo>
                <a:lnTo>
                  <a:pt x="2074288" y="0"/>
                </a:lnTo>
                <a:lnTo>
                  <a:pt x="2074288" y="467657"/>
                </a:lnTo>
                <a:lnTo>
                  <a:pt x="0" y="4676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6421862" y="7252399"/>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6" name="Group 6"/>
          <p:cNvGrpSpPr/>
          <p:nvPr/>
        </p:nvGrpSpPr>
        <p:grpSpPr>
          <a:xfrm>
            <a:off x="1529869" y="1028700"/>
            <a:ext cx="13787532" cy="1133207"/>
            <a:chOff x="0" y="0"/>
            <a:chExt cx="3631284" cy="298458"/>
          </a:xfrm>
        </p:grpSpPr>
        <p:sp>
          <p:nvSpPr>
            <p:cNvPr id="7" name="Freeform 7"/>
            <p:cNvSpPr/>
            <p:nvPr/>
          </p:nvSpPr>
          <p:spPr>
            <a:xfrm>
              <a:off x="0" y="0"/>
              <a:ext cx="3631284" cy="298458"/>
            </a:xfrm>
            <a:custGeom>
              <a:avLst/>
              <a:gdLst/>
              <a:ahLst/>
              <a:cxnLst/>
              <a:rect l="l" t="t" r="r" b="b"/>
              <a:pathLst>
                <a:path w="3631284" h="298458">
                  <a:moveTo>
                    <a:pt x="11230" y="0"/>
                  </a:moveTo>
                  <a:lnTo>
                    <a:pt x="3620054" y="0"/>
                  </a:lnTo>
                  <a:cubicBezTo>
                    <a:pt x="3626256" y="0"/>
                    <a:pt x="3631284" y="5028"/>
                    <a:pt x="3631284" y="11230"/>
                  </a:cubicBezTo>
                  <a:lnTo>
                    <a:pt x="3631284" y="287228"/>
                  </a:lnTo>
                  <a:cubicBezTo>
                    <a:pt x="3631284" y="290206"/>
                    <a:pt x="3630101" y="293063"/>
                    <a:pt x="3627995" y="295169"/>
                  </a:cubicBezTo>
                  <a:cubicBezTo>
                    <a:pt x="3625889" y="297275"/>
                    <a:pt x="3623032" y="298458"/>
                    <a:pt x="3620054" y="298458"/>
                  </a:cubicBezTo>
                  <a:lnTo>
                    <a:pt x="11230" y="298458"/>
                  </a:lnTo>
                  <a:cubicBezTo>
                    <a:pt x="5028" y="298458"/>
                    <a:pt x="0" y="293430"/>
                    <a:pt x="0" y="287228"/>
                  </a:cubicBezTo>
                  <a:lnTo>
                    <a:pt x="0" y="11230"/>
                  </a:lnTo>
                  <a:cubicBezTo>
                    <a:pt x="0" y="8252"/>
                    <a:pt x="1183" y="5395"/>
                    <a:pt x="3289" y="3289"/>
                  </a:cubicBezTo>
                  <a:cubicBezTo>
                    <a:pt x="5395" y="1183"/>
                    <a:pt x="8252" y="0"/>
                    <a:pt x="11230" y="0"/>
                  </a:cubicBezTo>
                  <a:close/>
                </a:path>
              </a:pathLst>
            </a:custGeom>
            <a:solidFill>
              <a:srgbClr val="DCCB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901192" y="1037434"/>
            <a:ext cx="13124601" cy="955573"/>
          </a:xfrm>
          <a:prstGeom prst="rect">
            <a:avLst/>
          </a:prstGeom>
        </p:spPr>
        <p:txBody>
          <a:bodyPr lIns="0" tIns="0" rIns="0" bIns="0" rtlCol="0" anchor="t">
            <a:spAutoFit/>
          </a:bodyPr>
          <a:lstStyle/>
          <a:p>
            <a:pPr algn="just">
              <a:lnSpc>
                <a:spcPts val="8000"/>
              </a:lnSpc>
            </a:pPr>
            <a:r>
              <a:rPr lang="en-US" sz="5000">
                <a:solidFill>
                  <a:srgbClr val="50128D"/>
                </a:solidFill>
                <a:latin typeface="Fraunces Bold"/>
              </a:rPr>
              <a:t>TRI THỨC VỀ THỂ LOẠI TRUYỆN NGẮN</a:t>
            </a:r>
          </a:p>
        </p:txBody>
      </p:sp>
      <p:sp>
        <p:nvSpPr>
          <p:cNvPr id="10" name="Freeform 10"/>
          <p:cNvSpPr/>
          <p:nvPr/>
        </p:nvSpPr>
        <p:spPr>
          <a:xfrm>
            <a:off x="860222" y="7061454"/>
            <a:ext cx="3172764" cy="3225546"/>
          </a:xfrm>
          <a:custGeom>
            <a:avLst/>
            <a:gdLst/>
            <a:ahLst/>
            <a:cxnLst/>
            <a:rect l="l" t="t" r="r" b="b"/>
            <a:pathLst>
              <a:path w="3172764" h="3225546">
                <a:moveTo>
                  <a:pt x="0" y="0"/>
                </a:moveTo>
                <a:lnTo>
                  <a:pt x="3172764" y="0"/>
                </a:lnTo>
                <a:lnTo>
                  <a:pt x="3172764" y="3225546"/>
                </a:lnTo>
                <a:lnTo>
                  <a:pt x="0" y="32255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a:off x="15025793" y="439344"/>
            <a:ext cx="2684779" cy="2133179"/>
          </a:xfrm>
          <a:custGeom>
            <a:avLst/>
            <a:gdLst/>
            <a:ahLst/>
            <a:cxnLst/>
            <a:rect l="l" t="t" r="r" b="b"/>
            <a:pathLst>
              <a:path w="2684779" h="2133179">
                <a:moveTo>
                  <a:pt x="0" y="0"/>
                </a:moveTo>
                <a:lnTo>
                  <a:pt x="2684779" y="0"/>
                </a:lnTo>
                <a:lnTo>
                  <a:pt x="2684779" y="2133178"/>
                </a:lnTo>
                <a:lnTo>
                  <a:pt x="0" y="21331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2" name="Group 12"/>
          <p:cNvGrpSpPr/>
          <p:nvPr/>
        </p:nvGrpSpPr>
        <p:grpSpPr>
          <a:xfrm>
            <a:off x="2819402" y="3055489"/>
            <a:ext cx="14554198" cy="5624871"/>
            <a:chOff x="-96482" y="0"/>
            <a:chExt cx="3368420" cy="1481448"/>
          </a:xfrm>
        </p:grpSpPr>
        <p:sp>
          <p:nvSpPr>
            <p:cNvPr id="13" name="Freeform 13"/>
            <p:cNvSpPr/>
            <p:nvPr/>
          </p:nvSpPr>
          <p:spPr>
            <a:xfrm>
              <a:off x="0" y="0"/>
              <a:ext cx="3271938" cy="1481448"/>
            </a:xfrm>
            <a:custGeom>
              <a:avLst/>
              <a:gdLst/>
              <a:ahLst/>
              <a:cxnLst/>
              <a:rect l="l" t="t" r="r" b="b"/>
              <a:pathLst>
                <a:path w="3271938" h="1481448">
                  <a:moveTo>
                    <a:pt x="12464" y="0"/>
                  </a:moveTo>
                  <a:lnTo>
                    <a:pt x="3259475" y="0"/>
                  </a:lnTo>
                  <a:cubicBezTo>
                    <a:pt x="3262780" y="0"/>
                    <a:pt x="3265950" y="1313"/>
                    <a:pt x="3268288" y="3651"/>
                  </a:cubicBezTo>
                  <a:cubicBezTo>
                    <a:pt x="3270625" y="5988"/>
                    <a:pt x="3271938" y="9158"/>
                    <a:pt x="3271938" y="12464"/>
                  </a:cubicBezTo>
                  <a:lnTo>
                    <a:pt x="3271938" y="1468984"/>
                  </a:lnTo>
                  <a:cubicBezTo>
                    <a:pt x="3271938" y="1472289"/>
                    <a:pt x="3270625" y="1475460"/>
                    <a:pt x="3268288" y="1477797"/>
                  </a:cubicBezTo>
                  <a:cubicBezTo>
                    <a:pt x="3265950" y="1480135"/>
                    <a:pt x="3262780" y="1481448"/>
                    <a:pt x="3259475" y="1481448"/>
                  </a:cubicBezTo>
                  <a:lnTo>
                    <a:pt x="12464" y="1481448"/>
                  </a:lnTo>
                  <a:cubicBezTo>
                    <a:pt x="9158" y="1481448"/>
                    <a:pt x="5988" y="1480135"/>
                    <a:pt x="3651" y="1477797"/>
                  </a:cubicBezTo>
                  <a:cubicBezTo>
                    <a:pt x="1313" y="1475460"/>
                    <a:pt x="0" y="1472289"/>
                    <a:pt x="0" y="1468984"/>
                  </a:cubicBezTo>
                  <a:lnTo>
                    <a:pt x="0" y="12464"/>
                  </a:lnTo>
                  <a:cubicBezTo>
                    <a:pt x="0" y="9158"/>
                    <a:pt x="1313" y="5988"/>
                    <a:pt x="3651" y="3651"/>
                  </a:cubicBezTo>
                  <a:cubicBezTo>
                    <a:pt x="5988" y="1313"/>
                    <a:pt x="9158" y="0"/>
                    <a:pt x="12464" y="0"/>
                  </a:cubicBezTo>
                  <a:close/>
                </a:path>
              </a:pathLst>
            </a:custGeom>
            <a:solidFill>
              <a:srgbClr val="DCCBFF"/>
            </a:solidFill>
          </p:spPr>
        </p:sp>
        <p:sp>
          <p:nvSpPr>
            <p:cNvPr id="14" name="TextBox 14"/>
            <p:cNvSpPr txBox="1"/>
            <p:nvPr/>
          </p:nvSpPr>
          <p:spPr>
            <a:xfrm>
              <a:off x="-96482" y="128477"/>
              <a:ext cx="3368420" cy="1129830"/>
            </a:xfrm>
            <a:prstGeom prst="rect">
              <a:avLst/>
            </a:prstGeom>
          </p:spPr>
          <p:txBody>
            <a:bodyPr lIns="50800" tIns="50800" rIns="50800" bIns="50800" rtlCol="0" anchor="ctr"/>
            <a:lstStyle/>
            <a:p>
              <a:pPr marL="842010" lvl="1" indent="-421005" algn="just">
                <a:lnSpc>
                  <a:spcPts val="5459"/>
                </a:lnSpc>
                <a:buFont typeface="Arial"/>
                <a:buChar char="•"/>
              </a:pPr>
              <a:r>
                <a:rPr lang="en-US" sz="3900">
                  <a:solidFill>
                    <a:srgbClr val="583B8A"/>
                  </a:solidFill>
                  <a:latin typeface="Roboto Condensed"/>
                </a:rPr>
                <a:t>HS làm việc theo nhóm 5 bạn</a:t>
              </a:r>
            </a:p>
            <a:p>
              <a:pPr marL="842010" lvl="1" indent="-421005" algn="just">
                <a:lnSpc>
                  <a:spcPts val="5459"/>
                </a:lnSpc>
                <a:buFont typeface="Arial"/>
                <a:buChar char="•"/>
              </a:pPr>
              <a:r>
                <a:rPr lang="en-US" sz="3900">
                  <a:solidFill>
                    <a:srgbClr val="583B8A"/>
                  </a:solidFill>
                  <a:latin typeface="Roboto Condensed"/>
                </a:rPr>
                <a:t>Đọc những đặc trưng của truyện ngắn trong SGK trang 12-13 và thi tìm </a:t>
              </a:r>
              <a:r>
                <a:rPr lang="en-US" sz="3900" b="1">
                  <a:solidFill>
                    <a:srgbClr val="583B8A"/>
                  </a:solidFill>
                  <a:latin typeface="Roboto Condensed"/>
                </a:rPr>
                <a:t>các yếu tố của truyện ngắn </a:t>
              </a:r>
              <a:r>
                <a:rPr lang="en-US" sz="3900">
                  <a:solidFill>
                    <a:srgbClr val="583B8A"/>
                  </a:solidFill>
                  <a:latin typeface="Roboto Condensed"/>
                </a:rPr>
                <a:t>trên ma trận chữ.</a:t>
              </a:r>
            </a:p>
            <a:p>
              <a:pPr marL="842010" lvl="1" indent="-421005" algn="just">
                <a:lnSpc>
                  <a:spcPts val="5459"/>
                </a:lnSpc>
                <a:buFont typeface="Arial"/>
                <a:buChar char="•"/>
              </a:pPr>
              <a:r>
                <a:rPr lang="en-US" sz="3900">
                  <a:solidFill>
                    <a:srgbClr val="583B8A"/>
                  </a:solidFill>
                  <a:latin typeface="Roboto Condensed"/>
                </a:rPr>
                <a:t>Nhóm nào tìm được 10 yếu tố nhanh nhất sẽ được phát phiếu 1.2 để điền vào các dòng định nghĩa / miêu tả đúng về yếu tố đó ở bên dưới.</a:t>
              </a:r>
            </a:p>
            <a:p>
              <a:pPr marL="842010" lvl="1" indent="-421005" algn="just">
                <a:lnSpc>
                  <a:spcPts val="5459"/>
                </a:lnSpc>
                <a:buFont typeface="Arial"/>
                <a:buChar char="•"/>
              </a:pPr>
              <a:r>
                <a:rPr lang="en-US" sz="3900">
                  <a:solidFill>
                    <a:srgbClr val="583B8A"/>
                  </a:solidFill>
                  <a:latin typeface="Roboto Condensed"/>
                </a:rPr>
                <a:t>Nhóm nào hoàn thiện nhanh nhất cả hai nhiệm vụ trên là thắng cuộc.</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627444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4081</Words>
  <Application>Microsoft Office PowerPoint</Application>
  <PresentationFormat>Custom</PresentationFormat>
  <Paragraphs>403</Paragraphs>
  <Slides>58</Slides>
  <Notes>1</Notes>
  <HiddenSlides>0</HiddenSlides>
  <MMClips>21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58</vt:i4>
      </vt:variant>
    </vt:vector>
  </HeadingPairs>
  <TitlesOfParts>
    <vt:vector size="76" baseType="lpstr">
      <vt:lpstr>#9Slide07 Crocante 2</vt:lpstr>
      <vt:lpstr>Fraunces Bold</vt:lpstr>
      <vt:lpstr>Roboto Condensed</vt:lpstr>
      <vt:lpstr>#9Slide06 Thillends</vt:lpstr>
      <vt:lpstr>Arial</vt:lpstr>
      <vt:lpstr>Calibri</vt:lpstr>
      <vt:lpstr>Roboto Condensed Bold</vt:lpstr>
      <vt:lpstr>#9Slide06 SVNKarlita</vt:lpstr>
      <vt:lpstr>Poppins</vt:lpstr>
      <vt:lpstr>#9Slide05 Aphrodite Pro</vt:lpstr>
      <vt:lpstr>Wedges</vt:lpstr>
      <vt:lpstr>Wingdings</vt:lpstr>
      <vt:lpstr>#9Slide03 Bebas Neue Regular</vt:lpstr>
      <vt:lpstr>#9Slide07 Crocante 1</vt:lpstr>
      <vt:lpstr>Fraunces</vt:lpstr>
      <vt:lpstr>Roboto Condensed Bold Italics</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8CD_B1_Doc 1_Toi di hoc</dc:title>
  <cp:lastModifiedBy>Admin</cp:lastModifiedBy>
  <cp:revision>6</cp:revision>
  <dcterms:created xsi:type="dcterms:W3CDTF">2006-08-16T00:00:00Z</dcterms:created>
  <dcterms:modified xsi:type="dcterms:W3CDTF">2025-09-15T23:13:53Z</dcterms:modified>
  <dc:identifier>DAFjsl8QIio</dc:identifier>
</cp:coreProperties>
</file>