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8288000" cy="10287000"/>
  <p:notesSz cx="6858000" cy="9144000"/>
  <p:embeddedFontLst>
    <p:embeddedFont>
      <p:font typeface="Roboto Condensed" panose="02000000000000000000" pitchFamily="2" charset="0"/>
      <p:regular r:id="rId35"/>
    </p:embeddedFont>
    <p:embeddedFont>
      <p:font typeface="Fraunces Bold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Roboto Condensed Italics" panose="020B0604020202020204" charset="0"/>
      <p:regular r:id="rId41"/>
    </p:embeddedFont>
    <p:embeddedFont>
      <p:font typeface="Roboto Condensed Bold Italics" panose="020B0604020202020204" charset="0"/>
      <p:regular r:id="rId42"/>
    </p:embeddedFont>
    <p:embeddedFont>
      <p:font typeface="Roboto Condensed Bold" panose="020B0604020202020204" charset="0"/>
      <p:regular r:id="rId43"/>
    </p:embeddedFont>
    <p:embeddedFont>
      <p:font typeface="#9Slide05 VL Fadilla" panose="020B0604020202020204" charset="0"/>
      <p:regular r:id="rId44"/>
    </p:embeddedFont>
    <p:embeddedFont>
      <p:font typeface="#9Slide07 HLT Fall For You" panose="020B0604020202020204" charset="0"/>
      <p:regular r:id="rId45"/>
    </p:embeddedFont>
    <p:embeddedFont>
      <p:font typeface="#9Slide05 Aphrodite Pro" panose="020B0604020202020204" charset="0"/>
      <p:regular r:id="rId46"/>
    </p:embeddedFont>
    <p:embeddedFont>
      <p:font typeface="#9Slide07 Crocante" panose="020B0604020202020204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9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22.09.2025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Từ bốc thăm: quả/mắt/ngọt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706660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702773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233897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334557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016238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001080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3182987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6982159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958168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4684340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41095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Từ bốc thăm: quả/mắt/ngọt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2592522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809571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8878818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1253247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3567244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9297601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9437366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0718222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8769796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040307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Từ bốc thăm: quả/mắt/ngọt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801618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Từ bốc thăm: quả/mắt/ngọt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292115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Từ bốc thăm: quả/mắt/ngọt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325971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Từ bốc thăm: quả/mắt/ngọt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545828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Từ bốc thăm: quả/mắt/ngọt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107014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786162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486074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2.sv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2.sv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13.png"/><Relationship Id="rId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13.png"/><Relationship Id="rId4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13.png"/><Relationship Id="rId4" Type="http://schemas.openxmlformats.org/officeDocument/2006/relationships/image" Target="../media/image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13.png"/><Relationship Id="rId4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13.png"/><Relationship Id="rId4" Type="http://schemas.openxmlformats.org/officeDocument/2006/relationships/image" Target="../media/image2.svg"/><Relationship Id="rId9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2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2.svg"/><Relationship Id="rId9" Type="http://schemas.openxmlformats.org/officeDocument/2006/relationships/image" Target="../media/image3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2.svg"/><Relationship Id="rId9" Type="http://schemas.openxmlformats.org/officeDocument/2006/relationships/image" Target="../media/image3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2.svg"/><Relationship Id="rId9" Type="http://schemas.openxmlformats.org/officeDocument/2006/relationships/image" Target="../media/image3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2.svg"/><Relationship Id="rId9" Type="http://schemas.openxmlformats.org/officeDocument/2006/relationships/image" Target="../media/image3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2.svg"/><Relationship Id="rId9" Type="http://schemas.openxmlformats.org/officeDocument/2006/relationships/image" Target="../media/image3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2.svg"/><Relationship Id="rId9" Type="http://schemas.openxmlformats.org/officeDocument/2006/relationships/image" Target="../media/image35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.svg"/><Relationship Id="rId10" Type="http://schemas.openxmlformats.org/officeDocument/2006/relationships/image" Target="../media/image34.png"/><Relationship Id="rId4" Type="http://schemas.openxmlformats.org/officeDocument/2006/relationships/image" Target="../media/image1.png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7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2.sv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svg"/><Relationship Id="rId11" Type="http://schemas.openxmlformats.org/officeDocument/2006/relationships/image" Target="../media/image20.png"/><Relationship Id="rId5" Type="http://schemas.openxmlformats.org/officeDocument/2006/relationships/image" Target="../media/image1.png"/><Relationship Id="rId10" Type="http://schemas.openxmlformats.org/officeDocument/2006/relationships/image" Target="../media/image19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2.sv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197" y="0"/>
            <a:ext cx="1981549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208996">
            <a:off x="68780" y="414619"/>
            <a:ext cx="4191606" cy="2391538"/>
            <a:chOff x="0" y="0"/>
            <a:chExt cx="12734630" cy="72657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734630" cy="7265794"/>
            </a:xfrm>
            <a:custGeom>
              <a:avLst/>
              <a:gdLst/>
              <a:ahLst/>
              <a:cxnLst/>
              <a:rect l="l" t="t" r="r" b="b"/>
              <a:pathLst>
                <a:path w="12734630" h="7265794">
                  <a:moveTo>
                    <a:pt x="12622747" y="7265794"/>
                  </a:moveTo>
                  <a:lnTo>
                    <a:pt x="111707" y="7265794"/>
                  </a:lnTo>
                  <a:cubicBezTo>
                    <a:pt x="50454" y="7265794"/>
                    <a:pt x="0" y="7238762"/>
                    <a:pt x="0" y="7205944"/>
                  </a:cubicBezTo>
                  <a:lnTo>
                    <a:pt x="0" y="59850"/>
                  </a:lnTo>
                  <a:cubicBezTo>
                    <a:pt x="0" y="27032"/>
                    <a:pt x="50454" y="0"/>
                    <a:pt x="111707" y="0"/>
                  </a:cubicBezTo>
                  <a:lnTo>
                    <a:pt x="12621330" y="0"/>
                  </a:lnTo>
                  <a:cubicBezTo>
                    <a:pt x="12682582" y="0"/>
                    <a:pt x="12733037" y="27032"/>
                    <a:pt x="12733037" y="59850"/>
                  </a:cubicBezTo>
                  <a:lnTo>
                    <a:pt x="12733037" y="7205090"/>
                  </a:lnTo>
                  <a:cubicBezTo>
                    <a:pt x="12734630" y="7238762"/>
                    <a:pt x="12683999" y="7265794"/>
                    <a:pt x="12622746" y="7265794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sp>
        <p:nvSpPr>
          <p:cNvPr id="5" name="Freeform 5"/>
          <p:cNvSpPr/>
          <p:nvPr/>
        </p:nvSpPr>
        <p:spPr>
          <a:xfrm rot="-208996">
            <a:off x="601005" y="305757"/>
            <a:ext cx="577283" cy="1378585"/>
          </a:xfrm>
          <a:custGeom>
            <a:avLst/>
            <a:gdLst/>
            <a:ahLst/>
            <a:cxnLst/>
            <a:rect l="l" t="t" r="r" b="b"/>
            <a:pathLst>
              <a:path w="577283" h="1378585">
                <a:moveTo>
                  <a:pt x="0" y="0"/>
                </a:moveTo>
                <a:lnTo>
                  <a:pt x="577283" y="0"/>
                </a:lnTo>
                <a:lnTo>
                  <a:pt x="577283" y="1378585"/>
                </a:lnTo>
                <a:lnTo>
                  <a:pt x="0" y="13785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090" b="-187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531" y="5143500"/>
            <a:ext cx="5235115" cy="5143500"/>
          </a:xfrm>
          <a:custGeom>
            <a:avLst/>
            <a:gdLst/>
            <a:ahLst/>
            <a:cxnLst/>
            <a:rect l="l" t="t" r="r" b="b"/>
            <a:pathLst>
              <a:path w="5235115" h="5143500">
                <a:moveTo>
                  <a:pt x="0" y="0"/>
                </a:moveTo>
                <a:lnTo>
                  <a:pt x="5235115" y="0"/>
                </a:lnTo>
                <a:lnTo>
                  <a:pt x="523511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13615" y="711721"/>
            <a:ext cx="9249867" cy="1228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>
                <a:solidFill>
                  <a:srgbClr val="DD3F4C"/>
                </a:solidFill>
                <a:latin typeface="Fraunces Bold"/>
              </a:rPr>
              <a:t>I. KHỞI ĐỘNG</a:t>
            </a:r>
          </a:p>
        </p:txBody>
      </p:sp>
      <p:sp>
        <p:nvSpPr>
          <p:cNvPr id="8" name="TextBox 8"/>
          <p:cNvSpPr txBox="1"/>
          <p:nvPr/>
        </p:nvSpPr>
        <p:spPr>
          <a:xfrm rot="-89116">
            <a:off x="6707257" y="1850412"/>
            <a:ext cx="8504799" cy="1118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2"/>
              </a:lnSpc>
            </a:pPr>
            <a:r>
              <a:rPr lang="en-US" sz="6048">
                <a:solidFill>
                  <a:srgbClr val="84492D"/>
                </a:solidFill>
                <a:latin typeface="#9Slide05 Aphrodite Pro"/>
              </a:rPr>
              <a:t>Cùng giải mật ngữ</a:t>
            </a:r>
          </a:p>
        </p:txBody>
      </p:sp>
      <p:sp>
        <p:nvSpPr>
          <p:cNvPr id="9" name="TextBox 9"/>
          <p:cNvSpPr txBox="1"/>
          <p:nvPr/>
        </p:nvSpPr>
        <p:spPr>
          <a:xfrm rot="-89116">
            <a:off x="269631" y="689197"/>
            <a:ext cx="3788573" cy="1946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54"/>
              </a:lnSpc>
            </a:pPr>
            <a:r>
              <a:rPr lang="en-US" sz="6110">
                <a:solidFill>
                  <a:srgbClr val="84492D"/>
                </a:solidFill>
                <a:latin typeface="#9Slide07 Crocante"/>
              </a:rPr>
              <a:t>TRÒ </a:t>
            </a:r>
          </a:p>
          <a:p>
            <a:pPr algn="ctr">
              <a:lnSpc>
                <a:spcPts val="7454"/>
              </a:lnSpc>
            </a:pPr>
            <a:r>
              <a:rPr lang="en-US" sz="6110">
                <a:solidFill>
                  <a:srgbClr val="84492D"/>
                </a:solidFill>
                <a:latin typeface="#9Slide07 Crocante"/>
              </a:rPr>
              <a:t>CHƠI</a:t>
            </a:r>
          </a:p>
        </p:txBody>
      </p:sp>
      <p:grpSp>
        <p:nvGrpSpPr>
          <p:cNvPr id="10" name="Group 10"/>
          <p:cNvGrpSpPr/>
          <p:nvPr/>
        </p:nvGrpSpPr>
        <p:grpSpPr>
          <a:xfrm rot="-84863">
            <a:off x="5344437" y="3673685"/>
            <a:ext cx="11444352" cy="5971228"/>
            <a:chOff x="0" y="0"/>
            <a:chExt cx="12734630" cy="664444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734630" cy="6644447"/>
            </a:xfrm>
            <a:custGeom>
              <a:avLst/>
              <a:gdLst/>
              <a:ahLst/>
              <a:cxnLst/>
              <a:rect l="l" t="t" r="r" b="b"/>
              <a:pathLst>
                <a:path w="12734630" h="6644447">
                  <a:moveTo>
                    <a:pt x="12622747" y="6644447"/>
                  </a:moveTo>
                  <a:lnTo>
                    <a:pt x="111707" y="6644447"/>
                  </a:lnTo>
                  <a:cubicBezTo>
                    <a:pt x="50454" y="6644447"/>
                    <a:pt x="0" y="6619726"/>
                    <a:pt x="0" y="6589715"/>
                  </a:cubicBezTo>
                  <a:lnTo>
                    <a:pt x="0" y="54732"/>
                  </a:lnTo>
                  <a:cubicBezTo>
                    <a:pt x="0" y="24721"/>
                    <a:pt x="50454" y="0"/>
                    <a:pt x="111707" y="0"/>
                  </a:cubicBezTo>
                  <a:lnTo>
                    <a:pt x="12621330" y="0"/>
                  </a:lnTo>
                  <a:cubicBezTo>
                    <a:pt x="12682582" y="0"/>
                    <a:pt x="12733037" y="24721"/>
                    <a:pt x="12733037" y="54732"/>
                  </a:cubicBezTo>
                  <a:lnTo>
                    <a:pt x="12733037" y="6588933"/>
                  </a:lnTo>
                  <a:cubicBezTo>
                    <a:pt x="12734630" y="6619726"/>
                    <a:pt x="12683999" y="6644446"/>
                    <a:pt x="12622746" y="6644446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5692466" y="3982169"/>
            <a:ext cx="10537870" cy="4978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56" lvl="1" indent="-474978" algn="just">
              <a:lnSpc>
                <a:spcPts val="8007"/>
              </a:lnSpc>
              <a:buFont typeface="Arial"/>
              <a:buChar char="•"/>
            </a:pPr>
            <a:r>
              <a:rPr lang="en-US" sz="4399">
                <a:solidFill>
                  <a:srgbClr val="000000"/>
                </a:solidFill>
                <a:latin typeface="Roboto Condensed"/>
              </a:rPr>
              <a:t>HS chơi theo nhóm 4 người.</a:t>
            </a:r>
          </a:p>
          <a:p>
            <a:pPr marL="949956" lvl="1" indent="-474978" algn="just">
              <a:lnSpc>
                <a:spcPts val="8007"/>
              </a:lnSpc>
              <a:buFont typeface="Arial"/>
              <a:buChar char="•"/>
            </a:pPr>
            <a:r>
              <a:rPr lang="en-US" sz="4399">
                <a:solidFill>
                  <a:srgbClr val="000000"/>
                </a:solidFill>
                <a:latin typeface="Roboto Condensed"/>
              </a:rPr>
              <a:t>Có 2 mật ngữ cho cả lớp. Trong thời gian 30s, HS tìm ra quy luật và giải mật ngữ.</a:t>
            </a:r>
          </a:p>
          <a:p>
            <a:pPr marL="949956" lvl="1" indent="-474978" algn="just">
              <a:lnSpc>
                <a:spcPts val="8007"/>
              </a:lnSpc>
              <a:buFont typeface="Arial"/>
              <a:buChar char="•"/>
            </a:pPr>
            <a:r>
              <a:rPr lang="en-US" sz="4399">
                <a:solidFill>
                  <a:srgbClr val="000000"/>
                </a:solidFill>
                <a:latin typeface="Roboto Condensed"/>
              </a:rPr>
              <a:t>Mời hai nhóm nhanh nhất lên viết mật ngữ trên bảng.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197" y="0"/>
            <a:ext cx="1981549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91498" y="1042277"/>
            <a:ext cx="2896502" cy="2349788"/>
          </a:xfrm>
          <a:custGeom>
            <a:avLst/>
            <a:gdLst/>
            <a:ahLst/>
            <a:cxnLst/>
            <a:rect l="l" t="t" r="r" b="b"/>
            <a:pathLst>
              <a:path w="2896502" h="2349788">
                <a:moveTo>
                  <a:pt x="0" y="0"/>
                </a:moveTo>
                <a:lnTo>
                  <a:pt x="2896502" y="0"/>
                </a:lnTo>
                <a:lnTo>
                  <a:pt x="2896502" y="2349788"/>
                </a:lnTo>
                <a:lnTo>
                  <a:pt x="0" y="2349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676" b="-95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57507" y="6609292"/>
            <a:ext cx="2350027" cy="5662716"/>
          </a:xfrm>
          <a:custGeom>
            <a:avLst/>
            <a:gdLst/>
            <a:ahLst/>
            <a:cxnLst/>
            <a:rect l="l" t="t" r="r" b="b"/>
            <a:pathLst>
              <a:path w="2350027" h="5662716">
                <a:moveTo>
                  <a:pt x="0" y="0"/>
                </a:moveTo>
                <a:lnTo>
                  <a:pt x="2350027" y="0"/>
                </a:lnTo>
                <a:lnTo>
                  <a:pt x="2350027" y="5662716"/>
                </a:lnTo>
                <a:lnTo>
                  <a:pt x="0" y="56627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8700" y="34805"/>
            <a:ext cx="1255079" cy="1459394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flipV="1">
            <a:off x="-2350927" y="7494398"/>
            <a:ext cx="8581342" cy="6875800"/>
          </a:xfrm>
          <a:custGeom>
            <a:avLst/>
            <a:gdLst/>
            <a:ahLst/>
            <a:cxnLst/>
            <a:rect l="l" t="t" r="r" b="b"/>
            <a:pathLst>
              <a:path w="8581342" h="6875800">
                <a:moveTo>
                  <a:pt x="0" y="6875800"/>
                </a:moveTo>
                <a:lnTo>
                  <a:pt x="8581342" y="6875800"/>
                </a:lnTo>
                <a:lnTo>
                  <a:pt x="8581342" y="0"/>
                </a:lnTo>
                <a:lnTo>
                  <a:pt x="0" y="0"/>
                </a:lnTo>
                <a:lnTo>
                  <a:pt x="0" y="6875800"/>
                </a:lnTo>
                <a:close/>
              </a:path>
            </a:pathLst>
          </a:custGeom>
          <a:blipFill>
            <a:blip r:embed="rId9">
              <a:alphaModFix amt="65000"/>
            </a:blip>
            <a:stretch>
              <a:fillRect/>
            </a:stretch>
          </a:blipFill>
        </p:spPr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2819942" y="3597891"/>
          <a:ext cx="13110088" cy="5046612"/>
        </p:xfrm>
        <a:graphic>
          <a:graphicData uri="http://schemas.openxmlformats.org/drawingml/2006/table">
            <a:tbl>
              <a:tblPr/>
              <a:tblGrid>
                <a:gridCol w="58729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371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612112"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 Bold"/>
                        </a:rPr>
                        <a:t>B1. Điều đó làm nó buồn.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 Bold"/>
                        </a:rPr>
                        <a:t>Thông báo sự việc khách quan.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34500"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"/>
                        </a:rPr>
                        <a:t>B2. </a:t>
                      </a: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 Bold"/>
                        </a:rPr>
                        <a:t>Chính </a:t>
                      </a: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"/>
                        </a:rPr>
                        <a:t>điều đó làm nó buồn.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"/>
                        </a:rPr>
                        <a:t>Nhấn mạnh sự nghiêm trọng, bất ngờ của </a:t>
                      </a: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 Bold"/>
                        </a:rPr>
                        <a:t>sự việc</a:t>
                      </a: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"/>
                        </a:rPr>
                        <a:t> đối với tôi.</a:t>
                      </a: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8" name="TextBox 8"/>
          <p:cNvSpPr txBox="1"/>
          <p:nvPr/>
        </p:nvSpPr>
        <p:spPr>
          <a:xfrm>
            <a:off x="5955307" y="1816420"/>
            <a:ext cx="5611979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#9Slide05 Aphrodite Pro"/>
              </a:rPr>
              <a:t>Phiếu học tập 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69007" y="612065"/>
            <a:ext cx="13811958" cy="765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0"/>
              </a:lnSpc>
            </a:pPr>
            <a:r>
              <a:rPr lang="en-US" sz="4400">
                <a:solidFill>
                  <a:srgbClr val="DD3F4C"/>
                </a:solidFill>
                <a:latin typeface="Fraunces Bold"/>
              </a:rPr>
              <a:t>I. TÌM HIỂU TRI THỨC VỀ TRỢ TỪ VÀ THÁN TỪ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197" y="0"/>
            <a:ext cx="1981549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91498" y="1042277"/>
            <a:ext cx="2896502" cy="2349788"/>
          </a:xfrm>
          <a:custGeom>
            <a:avLst/>
            <a:gdLst/>
            <a:ahLst/>
            <a:cxnLst/>
            <a:rect l="l" t="t" r="r" b="b"/>
            <a:pathLst>
              <a:path w="2896502" h="2349788">
                <a:moveTo>
                  <a:pt x="0" y="0"/>
                </a:moveTo>
                <a:lnTo>
                  <a:pt x="2896502" y="0"/>
                </a:lnTo>
                <a:lnTo>
                  <a:pt x="2896502" y="2349788"/>
                </a:lnTo>
                <a:lnTo>
                  <a:pt x="0" y="2349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676" b="-95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57507" y="6609292"/>
            <a:ext cx="2350027" cy="5662716"/>
          </a:xfrm>
          <a:custGeom>
            <a:avLst/>
            <a:gdLst/>
            <a:ahLst/>
            <a:cxnLst/>
            <a:rect l="l" t="t" r="r" b="b"/>
            <a:pathLst>
              <a:path w="2350027" h="5662716">
                <a:moveTo>
                  <a:pt x="0" y="0"/>
                </a:moveTo>
                <a:lnTo>
                  <a:pt x="2350027" y="0"/>
                </a:lnTo>
                <a:lnTo>
                  <a:pt x="2350027" y="5662716"/>
                </a:lnTo>
                <a:lnTo>
                  <a:pt x="0" y="56627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8700" y="34805"/>
            <a:ext cx="1255079" cy="1459394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flipV="1">
            <a:off x="-2350927" y="7494398"/>
            <a:ext cx="8581342" cy="6875800"/>
          </a:xfrm>
          <a:custGeom>
            <a:avLst/>
            <a:gdLst/>
            <a:ahLst/>
            <a:cxnLst/>
            <a:rect l="l" t="t" r="r" b="b"/>
            <a:pathLst>
              <a:path w="8581342" h="6875800">
                <a:moveTo>
                  <a:pt x="0" y="6875800"/>
                </a:moveTo>
                <a:lnTo>
                  <a:pt x="8581342" y="6875800"/>
                </a:lnTo>
                <a:lnTo>
                  <a:pt x="8581342" y="0"/>
                </a:lnTo>
                <a:lnTo>
                  <a:pt x="0" y="0"/>
                </a:lnTo>
                <a:lnTo>
                  <a:pt x="0" y="6875800"/>
                </a:lnTo>
                <a:close/>
              </a:path>
            </a:pathLst>
          </a:custGeom>
          <a:blipFill>
            <a:blip r:embed="rId9">
              <a:alphaModFix amt="65000"/>
            </a:blip>
            <a:stretch>
              <a:fillRect/>
            </a:stretch>
          </a:blipFill>
        </p:spPr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2819942" y="3392065"/>
          <a:ext cx="13110088" cy="5046612"/>
        </p:xfrm>
        <a:graphic>
          <a:graphicData uri="http://schemas.openxmlformats.org/drawingml/2006/table">
            <a:tbl>
              <a:tblPr/>
              <a:tblGrid>
                <a:gridCol w="58729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371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612112"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 Bold"/>
                        </a:rPr>
                        <a:t>C1. Em thắp đèn lên.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 Bold"/>
                        </a:rPr>
                        <a:t>Thông báo sự việc khách quan.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34500">
                <a:tc>
                  <a:txBody>
                    <a:bodyPr/>
                    <a:lstStyle/>
                    <a:p>
                      <a:pPr algn="just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"/>
                        </a:rPr>
                        <a:t>C2. Em thắp đèn lên chị </a:t>
                      </a: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 Bold"/>
                        </a:rPr>
                        <a:t>nhé</a:t>
                      </a: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"/>
                        </a:rPr>
                        <a:t>Tạo lập câu hỏi và thể hiện tình cảm gần gũi, thân thiết.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8" name="TextBox 8"/>
          <p:cNvSpPr txBox="1"/>
          <p:nvPr/>
        </p:nvSpPr>
        <p:spPr>
          <a:xfrm>
            <a:off x="6338010" y="1697632"/>
            <a:ext cx="5611979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#9Slide05 Aphrodite Pro"/>
              </a:rPr>
              <a:t>Phiếu học tập 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69007" y="508025"/>
            <a:ext cx="13811958" cy="765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0"/>
              </a:lnSpc>
            </a:pPr>
            <a:r>
              <a:rPr lang="en-US" sz="4400">
                <a:solidFill>
                  <a:srgbClr val="DD3F4C"/>
                </a:solidFill>
                <a:latin typeface="Fraunces Bold"/>
              </a:rPr>
              <a:t>I. TÌM HIỂU TRI THỨC VỀ TRỢ TỪ VÀ THÁN TỪ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4800" y="-266700"/>
            <a:ext cx="1981549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49641" y="2938981"/>
            <a:ext cx="3138359" cy="2545994"/>
          </a:xfrm>
          <a:custGeom>
            <a:avLst/>
            <a:gdLst/>
            <a:ahLst/>
            <a:cxnLst/>
            <a:rect l="l" t="t" r="r" b="b"/>
            <a:pathLst>
              <a:path w="3138359" h="2545994">
                <a:moveTo>
                  <a:pt x="0" y="0"/>
                </a:moveTo>
                <a:lnTo>
                  <a:pt x="3138359" y="0"/>
                </a:lnTo>
                <a:lnTo>
                  <a:pt x="3138359" y="2545995"/>
                </a:lnTo>
                <a:lnTo>
                  <a:pt x="0" y="25459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676" b="-954"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488066">
            <a:off x="944140" y="285934"/>
            <a:ext cx="1831589" cy="2129754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flipV="1">
            <a:off x="-2350927" y="7494398"/>
            <a:ext cx="8581342" cy="6875800"/>
          </a:xfrm>
          <a:custGeom>
            <a:avLst/>
            <a:gdLst/>
            <a:ahLst/>
            <a:cxnLst/>
            <a:rect l="l" t="t" r="r" b="b"/>
            <a:pathLst>
              <a:path w="8581342" h="6875800">
                <a:moveTo>
                  <a:pt x="0" y="6875800"/>
                </a:moveTo>
                <a:lnTo>
                  <a:pt x="8581342" y="6875800"/>
                </a:lnTo>
                <a:lnTo>
                  <a:pt x="8581342" y="0"/>
                </a:lnTo>
                <a:lnTo>
                  <a:pt x="0" y="0"/>
                </a:lnTo>
                <a:lnTo>
                  <a:pt x="0" y="6875800"/>
                </a:lnTo>
                <a:close/>
              </a:path>
            </a:pathLst>
          </a:custGeom>
          <a:blipFill>
            <a:blip r:embed="rId7">
              <a:alphaModFix amt="65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403682"/>
            <a:ext cx="2469007" cy="2092484"/>
          </a:xfrm>
          <a:custGeom>
            <a:avLst/>
            <a:gdLst/>
            <a:ahLst/>
            <a:cxnLst/>
            <a:rect l="l" t="t" r="r" b="b"/>
            <a:pathLst>
              <a:path w="2469007" h="2092484">
                <a:moveTo>
                  <a:pt x="0" y="0"/>
                </a:moveTo>
                <a:lnTo>
                  <a:pt x="2469007" y="0"/>
                </a:lnTo>
                <a:lnTo>
                  <a:pt x="2469007" y="2092484"/>
                </a:lnTo>
                <a:lnTo>
                  <a:pt x="0" y="20924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547331" y="1286707"/>
            <a:ext cx="5611979" cy="958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65863" lvl="1" indent="-582932">
              <a:lnSpc>
                <a:spcPts val="7560"/>
              </a:lnSpc>
              <a:buFont typeface="Arial"/>
              <a:buChar char="•"/>
            </a:pPr>
            <a:r>
              <a:rPr lang="en-US" sz="5400">
                <a:solidFill>
                  <a:srgbClr val="000000"/>
                </a:solidFill>
                <a:latin typeface="#9Slide05 Aphrodite Pro"/>
              </a:rPr>
              <a:t>Trợ từ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47342" y="508025"/>
            <a:ext cx="13811958" cy="765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0"/>
              </a:lnSpc>
            </a:pPr>
            <a:r>
              <a:rPr lang="en-US" sz="4400">
                <a:solidFill>
                  <a:srgbClr val="DD3F4C"/>
                </a:solidFill>
                <a:latin typeface="Fraunces Bold"/>
              </a:rPr>
              <a:t>I. TÌM HIỂU TRI THỨC VỀ TRỢ TỪ VÀ THÁN TỪ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534393" y="2324101"/>
            <a:ext cx="3207109" cy="2480629"/>
            <a:chOff x="0" y="-275076"/>
            <a:chExt cx="1149355" cy="889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49355" cy="334075"/>
            </a:xfrm>
            <a:custGeom>
              <a:avLst/>
              <a:gdLst/>
              <a:ahLst/>
              <a:cxnLst/>
              <a:rect l="l" t="t" r="r" b="b"/>
              <a:pathLst>
                <a:path w="1149355" h="334075">
                  <a:moveTo>
                    <a:pt x="89318" y="0"/>
                  </a:moveTo>
                  <a:lnTo>
                    <a:pt x="1060038" y="0"/>
                  </a:lnTo>
                  <a:cubicBezTo>
                    <a:pt x="1083726" y="0"/>
                    <a:pt x="1106445" y="9410"/>
                    <a:pt x="1123195" y="26160"/>
                  </a:cubicBezTo>
                  <a:cubicBezTo>
                    <a:pt x="1139945" y="42911"/>
                    <a:pt x="1149355" y="65629"/>
                    <a:pt x="1149355" y="89318"/>
                  </a:cubicBezTo>
                  <a:lnTo>
                    <a:pt x="1149355" y="244758"/>
                  </a:lnTo>
                  <a:cubicBezTo>
                    <a:pt x="1149355" y="268446"/>
                    <a:pt x="1139945" y="291165"/>
                    <a:pt x="1123195" y="307915"/>
                  </a:cubicBezTo>
                  <a:cubicBezTo>
                    <a:pt x="1106445" y="324665"/>
                    <a:pt x="1083726" y="334075"/>
                    <a:pt x="1060038" y="334075"/>
                  </a:cubicBezTo>
                  <a:lnTo>
                    <a:pt x="89318" y="334075"/>
                  </a:lnTo>
                  <a:cubicBezTo>
                    <a:pt x="65629" y="334075"/>
                    <a:pt x="42911" y="324665"/>
                    <a:pt x="26160" y="307915"/>
                  </a:cubicBezTo>
                  <a:cubicBezTo>
                    <a:pt x="9410" y="291165"/>
                    <a:pt x="0" y="268446"/>
                    <a:pt x="0" y="244758"/>
                  </a:cubicBezTo>
                  <a:lnTo>
                    <a:pt x="0" y="89318"/>
                  </a:lnTo>
                  <a:cubicBezTo>
                    <a:pt x="0" y="65629"/>
                    <a:pt x="9410" y="42911"/>
                    <a:pt x="26160" y="26160"/>
                  </a:cubicBezTo>
                  <a:cubicBezTo>
                    <a:pt x="42911" y="9410"/>
                    <a:pt x="65629" y="0"/>
                    <a:pt x="89318" y="0"/>
                  </a:cubicBezTo>
                  <a:close/>
                </a:path>
              </a:pathLst>
            </a:custGeom>
            <a:solidFill>
              <a:srgbClr val="FBCE6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60125" y="-275076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11053"/>
                  </a:solidFill>
                  <a:latin typeface="Roboto Condensed Bold"/>
                </a:rPr>
                <a:t>VỊ TRÍ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34393" y="4305299"/>
            <a:ext cx="3207109" cy="2480629"/>
            <a:chOff x="0" y="-300392"/>
            <a:chExt cx="1149355" cy="889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49355" cy="334075"/>
            </a:xfrm>
            <a:custGeom>
              <a:avLst/>
              <a:gdLst/>
              <a:ahLst/>
              <a:cxnLst/>
              <a:rect l="l" t="t" r="r" b="b"/>
              <a:pathLst>
                <a:path w="1149355" h="334075">
                  <a:moveTo>
                    <a:pt x="89318" y="0"/>
                  </a:moveTo>
                  <a:lnTo>
                    <a:pt x="1060038" y="0"/>
                  </a:lnTo>
                  <a:cubicBezTo>
                    <a:pt x="1083726" y="0"/>
                    <a:pt x="1106445" y="9410"/>
                    <a:pt x="1123195" y="26160"/>
                  </a:cubicBezTo>
                  <a:cubicBezTo>
                    <a:pt x="1139945" y="42911"/>
                    <a:pt x="1149355" y="65629"/>
                    <a:pt x="1149355" y="89318"/>
                  </a:cubicBezTo>
                  <a:lnTo>
                    <a:pt x="1149355" y="244758"/>
                  </a:lnTo>
                  <a:cubicBezTo>
                    <a:pt x="1149355" y="268446"/>
                    <a:pt x="1139945" y="291165"/>
                    <a:pt x="1123195" y="307915"/>
                  </a:cubicBezTo>
                  <a:cubicBezTo>
                    <a:pt x="1106445" y="324665"/>
                    <a:pt x="1083726" y="334075"/>
                    <a:pt x="1060038" y="334075"/>
                  </a:cubicBezTo>
                  <a:lnTo>
                    <a:pt x="89318" y="334075"/>
                  </a:lnTo>
                  <a:cubicBezTo>
                    <a:pt x="65629" y="334075"/>
                    <a:pt x="42911" y="324665"/>
                    <a:pt x="26160" y="307915"/>
                  </a:cubicBezTo>
                  <a:cubicBezTo>
                    <a:pt x="9410" y="291165"/>
                    <a:pt x="0" y="268446"/>
                    <a:pt x="0" y="244758"/>
                  </a:cubicBezTo>
                  <a:lnTo>
                    <a:pt x="0" y="89318"/>
                  </a:lnTo>
                  <a:cubicBezTo>
                    <a:pt x="0" y="65629"/>
                    <a:pt x="9410" y="42911"/>
                    <a:pt x="26160" y="26160"/>
                  </a:cubicBezTo>
                  <a:cubicBezTo>
                    <a:pt x="42911" y="9410"/>
                    <a:pt x="65629" y="0"/>
                    <a:pt x="89318" y="0"/>
                  </a:cubicBezTo>
                  <a:close/>
                </a:path>
              </a:pathLst>
            </a:custGeom>
            <a:solidFill>
              <a:srgbClr val="FBCE69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32817" y="-300392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11053"/>
                  </a:solidFill>
                  <a:latin typeface="Roboto Condensed Bold"/>
                </a:rPr>
                <a:t>VÍ DỤ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738442" y="6972301"/>
            <a:ext cx="3590917" cy="2480625"/>
            <a:chOff x="0" y="-169416"/>
            <a:chExt cx="1286904" cy="889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85651" cy="555661"/>
            </a:xfrm>
            <a:custGeom>
              <a:avLst/>
              <a:gdLst/>
              <a:ahLst/>
              <a:cxnLst/>
              <a:rect l="l" t="t" r="r" b="b"/>
              <a:pathLst>
                <a:path w="1285651" h="555661">
                  <a:moveTo>
                    <a:pt x="79849" y="0"/>
                  </a:moveTo>
                  <a:lnTo>
                    <a:pt x="1205802" y="0"/>
                  </a:lnTo>
                  <a:cubicBezTo>
                    <a:pt x="1226979" y="0"/>
                    <a:pt x="1247289" y="8413"/>
                    <a:pt x="1262264" y="23387"/>
                  </a:cubicBezTo>
                  <a:cubicBezTo>
                    <a:pt x="1277238" y="38362"/>
                    <a:pt x="1285651" y="58672"/>
                    <a:pt x="1285651" y="79849"/>
                  </a:cubicBezTo>
                  <a:lnTo>
                    <a:pt x="1285651" y="475812"/>
                  </a:lnTo>
                  <a:cubicBezTo>
                    <a:pt x="1285651" y="496990"/>
                    <a:pt x="1277238" y="517299"/>
                    <a:pt x="1262264" y="532274"/>
                  </a:cubicBezTo>
                  <a:cubicBezTo>
                    <a:pt x="1247289" y="547248"/>
                    <a:pt x="1226979" y="555661"/>
                    <a:pt x="1205802" y="555661"/>
                  </a:cubicBezTo>
                  <a:lnTo>
                    <a:pt x="79849" y="555661"/>
                  </a:lnTo>
                  <a:cubicBezTo>
                    <a:pt x="58672" y="555661"/>
                    <a:pt x="38362" y="547248"/>
                    <a:pt x="23387" y="532274"/>
                  </a:cubicBezTo>
                  <a:cubicBezTo>
                    <a:pt x="8413" y="517299"/>
                    <a:pt x="0" y="496990"/>
                    <a:pt x="0" y="475812"/>
                  </a:cubicBezTo>
                  <a:lnTo>
                    <a:pt x="0" y="79849"/>
                  </a:lnTo>
                  <a:cubicBezTo>
                    <a:pt x="0" y="58672"/>
                    <a:pt x="8413" y="38362"/>
                    <a:pt x="23387" y="23387"/>
                  </a:cubicBezTo>
                  <a:cubicBezTo>
                    <a:pt x="38362" y="8413"/>
                    <a:pt x="58672" y="0"/>
                    <a:pt x="79849" y="0"/>
                  </a:cubicBezTo>
                  <a:close/>
                </a:path>
              </a:pathLst>
            </a:custGeom>
            <a:solidFill>
              <a:srgbClr val="FBCE69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29014" y="-169416"/>
              <a:ext cx="125789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11053"/>
                  </a:solidFill>
                  <a:latin typeface="Roboto Condensed Bold"/>
                </a:rPr>
                <a:t>MỤC ĐÍCH,</a:t>
              </a:r>
            </a:p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11053"/>
                  </a:solidFill>
                  <a:latin typeface="Roboto Condensed Bold"/>
                </a:rPr>
                <a:t>TÁC DỤNG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358332" y="2472443"/>
            <a:ext cx="9474383" cy="2507205"/>
            <a:chOff x="0" y="-85725"/>
            <a:chExt cx="3395405" cy="89852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395405" cy="713204"/>
            </a:xfrm>
            <a:custGeom>
              <a:avLst/>
              <a:gdLst/>
              <a:ahLst/>
              <a:cxnLst/>
              <a:rect l="l" t="t" r="r" b="b"/>
              <a:pathLst>
                <a:path w="3395405" h="713204">
                  <a:moveTo>
                    <a:pt x="30234" y="0"/>
                  </a:moveTo>
                  <a:lnTo>
                    <a:pt x="3365171" y="0"/>
                  </a:lnTo>
                  <a:cubicBezTo>
                    <a:pt x="3381868" y="0"/>
                    <a:pt x="3395405" y="13536"/>
                    <a:pt x="3395405" y="30234"/>
                  </a:cubicBezTo>
                  <a:lnTo>
                    <a:pt x="3395405" y="682970"/>
                  </a:lnTo>
                  <a:cubicBezTo>
                    <a:pt x="3395405" y="690989"/>
                    <a:pt x="3392219" y="698679"/>
                    <a:pt x="3386549" y="704349"/>
                  </a:cubicBezTo>
                  <a:cubicBezTo>
                    <a:pt x="3380879" y="710019"/>
                    <a:pt x="3373189" y="713204"/>
                    <a:pt x="3365171" y="713204"/>
                  </a:cubicBezTo>
                  <a:lnTo>
                    <a:pt x="30234" y="713204"/>
                  </a:lnTo>
                  <a:cubicBezTo>
                    <a:pt x="13536" y="713204"/>
                    <a:pt x="0" y="699668"/>
                    <a:pt x="0" y="682970"/>
                  </a:cubicBezTo>
                  <a:lnTo>
                    <a:pt x="0" y="30234"/>
                  </a:lnTo>
                  <a:cubicBezTo>
                    <a:pt x="0" y="22216"/>
                    <a:pt x="3185" y="14525"/>
                    <a:pt x="8855" y="8855"/>
                  </a:cubicBezTo>
                  <a:cubicBezTo>
                    <a:pt x="14525" y="3185"/>
                    <a:pt x="22216" y="0"/>
                    <a:pt x="30234" y="0"/>
                  </a:cubicBezTo>
                  <a:close/>
                </a:path>
              </a:pathLst>
            </a:custGeom>
            <a:solidFill>
              <a:srgbClr val="FDF4D7">
                <a:alpha val="8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85725"/>
              <a:ext cx="3350208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11053">
                      <a:alpha val="84706"/>
                    </a:srgbClr>
                  </a:solidFill>
                  <a:latin typeface="Roboto Condensed"/>
                </a:rPr>
                <a:t>Là những từ chuyên đi kèm một từ ngữ trong câu (</a:t>
              </a:r>
              <a:r>
                <a:rPr lang="en-US" sz="3500">
                  <a:solidFill>
                    <a:srgbClr val="011053">
                      <a:alpha val="84706"/>
                    </a:srgbClr>
                  </a:solidFill>
                  <a:latin typeface="Roboto Condensed Italics"/>
                </a:rPr>
                <a:t>chính, đích, ngay, ngay cả,những) </a:t>
              </a:r>
              <a:r>
                <a:rPr lang="en-US" sz="3500">
                  <a:solidFill>
                    <a:srgbClr val="011053">
                      <a:alpha val="84706"/>
                    </a:srgbClr>
                  </a:solidFill>
                  <a:latin typeface="Roboto Condensed"/>
                </a:rPr>
                <a:t>hoặc nằm ở cuối câu (</a:t>
              </a:r>
              <a:r>
                <a:rPr lang="en-US" sz="3500" i="1">
                  <a:solidFill>
                    <a:srgbClr val="011053">
                      <a:alpha val="84706"/>
                    </a:srgbClr>
                  </a:solidFill>
                  <a:latin typeface="Roboto Condensed"/>
                </a:rPr>
                <a:t>à, ư,nhỉ, nhé, mà, cơ, cơ mà, thôi...)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358332" y="4381499"/>
            <a:ext cx="9476336" cy="2507203"/>
            <a:chOff x="0" y="-210346"/>
            <a:chExt cx="3396105" cy="89852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395405" cy="491324"/>
            </a:xfrm>
            <a:custGeom>
              <a:avLst/>
              <a:gdLst/>
              <a:ahLst/>
              <a:cxnLst/>
              <a:rect l="l" t="t" r="r" b="b"/>
              <a:pathLst>
                <a:path w="3395405" h="491324">
                  <a:moveTo>
                    <a:pt x="30234" y="0"/>
                  </a:moveTo>
                  <a:lnTo>
                    <a:pt x="3365171" y="0"/>
                  </a:lnTo>
                  <a:cubicBezTo>
                    <a:pt x="3381868" y="0"/>
                    <a:pt x="3395405" y="13536"/>
                    <a:pt x="3395405" y="30234"/>
                  </a:cubicBezTo>
                  <a:lnTo>
                    <a:pt x="3395405" y="461090"/>
                  </a:lnTo>
                  <a:cubicBezTo>
                    <a:pt x="3395405" y="469108"/>
                    <a:pt x="3392219" y="476798"/>
                    <a:pt x="3386549" y="482468"/>
                  </a:cubicBezTo>
                  <a:cubicBezTo>
                    <a:pt x="3380879" y="488138"/>
                    <a:pt x="3373189" y="491324"/>
                    <a:pt x="3365171" y="491324"/>
                  </a:cubicBezTo>
                  <a:lnTo>
                    <a:pt x="30234" y="491324"/>
                  </a:lnTo>
                  <a:cubicBezTo>
                    <a:pt x="13536" y="491324"/>
                    <a:pt x="0" y="477787"/>
                    <a:pt x="0" y="461090"/>
                  </a:cubicBezTo>
                  <a:lnTo>
                    <a:pt x="0" y="30234"/>
                  </a:lnTo>
                  <a:cubicBezTo>
                    <a:pt x="0" y="22216"/>
                    <a:pt x="3185" y="14525"/>
                    <a:pt x="8855" y="8855"/>
                  </a:cubicBezTo>
                  <a:cubicBezTo>
                    <a:pt x="14525" y="3185"/>
                    <a:pt x="22216" y="0"/>
                    <a:pt x="30234" y="0"/>
                  </a:cubicBezTo>
                  <a:close/>
                </a:path>
              </a:pathLst>
            </a:custGeom>
            <a:solidFill>
              <a:srgbClr val="FDF4D7">
                <a:alpha val="84706"/>
              </a:srgbClr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45897" y="-210346"/>
              <a:ext cx="3350208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755651" lvl="1" indent="-377825">
                <a:lnSpc>
                  <a:spcPts val="4900"/>
                </a:lnSpc>
                <a:buFont typeface="Arial"/>
                <a:buChar char="•"/>
              </a:pPr>
              <a:r>
                <a:rPr lang="en-US" sz="3500">
                  <a:solidFill>
                    <a:srgbClr val="011053">
                      <a:alpha val="84706"/>
                    </a:srgbClr>
                  </a:solidFill>
                  <a:latin typeface="Roboto Condensed Bold"/>
                </a:rPr>
                <a:t>Chính</a:t>
              </a:r>
              <a:r>
                <a:rPr lang="en-US" sz="3500">
                  <a:solidFill>
                    <a:srgbClr val="011053">
                      <a:alpha val="84706"/>
                    </a:srgbClr>
                  </a:solidFill>
                  <a:latin typeface="Roboto Condensed"/>
                </a:rPr>
                <a:t> điều đó làm nó buồn.</a:t>
              </a:r>
            </a:p>
            <a:p>
              <a:pPr marL="755651" lvl="1" indent="-377825">
                <a:lnSpc>
                  <a:spcPts val="4900"/>
                </a:lnSpc>
                <a:buFont typeface="Arial"/>
                <a:buChar char="•"/>
              </a:pPr>
              <a:r>
                <a:rPr lang="en-US" sz="3500">
                  <a:solidFill>
                    <a:srgbClr val="011053">
                      <a:alpha val="84706"/>
                    </a:srgbClr>
                  </a:solidFill>
                  <a:latin typeface="Roboto Condensed"/>
                </a:rPr>
                <a:t>Em thắp đèn lên chị </a:t>
              </a:r>
              <a:r>
                <a:rPr lang="en-US" sz="3500">
                  <a:solidFill>
                    <a:srgbClr val="011053">
                      <a:alpha val="84706"/>
                    </a:srgbClr>
                  </a:solidFill>
                  <a:latin typeface="Roboto Condensed Bold"/>
                </a:rPr>
                <a:t>nhé</a:t>
              </a:r>
              <a:r>
                <a:rPr lang="en-US" sz="3500">
                  <a:solidFill>
                    <a:srgbClr val="011053">
                      <a:alpha val="84706"/>
                    </a:srgbClr>
                  </a:solidFill>
                  <a:latin typeface="Roboto Condensed"/>
                </a:rPr>
                <a:t>?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553200" y="6805862"/>
            <a:ext cx="11176016" cy="2828831"/>
            <a:chOff x="-15087" y="0"/>
            <a:chExt cx="4005232" cy="101378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990145" cy="1013789"/>
            </a:xfrm>
            <a:custGeom>
              <a:avLst/>
              <a:gdLst/>
              <a:ahLst/>
              <a:cxnLst/>
              <a:rect l="l" t="t" r="r" b="b"/>
              <a:pathLst>
                <a:path w="3990145" h="1013789">
                  <a:moveTo>
                    <a:pt x="25728" y="0"/>
                  </a:moveTo>
                  <a:lnTo>
                    <a:pt x="3964417" y="0"/>
                  </a:lnTo>
                  <a:cubicBezTo>
                    <a:pt x="3978626" y="0"/>
                    <a:pt x="3990145" y="11519"/>
                    <a:pt x="3990145" y="25728"/>
                  </a:cubicBezTo>
                  <a:lnTo>
                    <a:pt x="3990145" y="988061"/>
                  </a:lnTo>
                  <a:cubicBezTo>
                    <a:pt x="3990145" y="1002271"/>
                    <a:pt x="3978626" y="1013789"/>
                    <a:pt x="3964417" y="1013789"/>
                  </a:cubicBezTo>
                  <a:lnTo>
                    <a:pt x="25728" y="1013789"/>
                  </a:lnTo>
                  <a:cubicBezTo>
                    <a:pt x="11519" y="1013789"/>
                    <a:pt x="0" y="1002271"/>
                    <a:pt x="0" y="988061"/>
                  </a:cubicBezTo>
                  <a:lnTo>
                    <a:pt x="0" y="25728"/>
                  </a:lnTo>
                  <a:cubicBezTo>
                    <a:pt x="0" y="11519"/>
                    <a:pt x="11519" y="0"/>
                    <a:pt x="25728" y="0"/>
                  </a:cubicBezTo>
                  <a:close/>
                </a:path>
              </a:pathLst>
            </a:custGeom>
            <a:solidFill>
              <a:srgbClr val="FDF4D7">
                <a:alpha val="84706"/>
              </a:srgbClr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-15087" y="86956"/>
              <a:ext cx="3971934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755651" lvl="1" indent="-377825">
                <a:lnSpc>
                  <a:spcPts val="4900"/>
                </a:lnSpc>
                <a:buFont typeface="Arial"/>
                <a:buChar char="•"/>
              </a:pPr>
              <a:r>
                <a:rPr lang="en-US" sz="3500">
                  <a:solidFill>
                    <a:srgbClr val="011053">
                      <a:alpha val="84706"/>
                    </a:srgbClr>
                  </a:solidFill>
                  <a:latin typeface="Roboto Condensed"/>
                </a:rPr>
                <a:t>Nhấn mạnh</a:t>
              </a:r>
            </a:p>
            <a:p>
              <a:pPr marL="755651" lvl="1" indent="-377825">
                <a:lnSpc>
                  <a:spcPts val="4900"/>
                </a:lnSpc>
                <a:buFont typeface="Arial"/>
                <a:buChar char="•"/>
              </a:pPr>
              <a:r>
                <a:rPr lang="en-US" sz="3500">
                  <a:solidFill>
                    <a:srgbClr val="011053">
                      <a:alpha val="84706"/>
                    </a:srgbClr>
                  </a:solidFill>
                  <a:latin typeface="Roboto Condensed"/>
                </a:rPr>
                <a:t>Biểu thị thái độ đánh giá với sự vật, sự việc được nói đến.</a:t>
              </a:r>
            </a:p>
            <a:p>
              <a:pPr marL="755651" lvl="1" indent="-377825">
                <a:lnSpc>
                  <a:spcPts val="4900"/>
                </a:lnSpc>
                <a:buFont typeface="Arial"/>
                <a:buChar char="•"/>
              </a:pPr>
              <a:r>
                <a:rPr lang="en-US" sz="3500">
                  <a:solidFill>
                    <a:srgbClr val="011053">
                      <a:alpha val="84706"/>
                    </a:srgbClr>
                  </a:solidFill>
                  <a:latin typeface="Roboto Condensed"/>
                </a:rPr>
                <a:t>Vừa giúp tạo lập kiểu câu, vừa gợi sắc thái tình cảm của người nói.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981549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4127" y="7937212"/>
            <a:ext cx="2896502" cy="2349788"/>
          </a:xfrm>
          <a:custGeom>
            <a:avLst/>
            <a:gdLst/>
            <a:ahLst/>
            <a:cxnLst/>
            <a:rect l="l" t="t" r="r" b="b"/>
            <a:pathLst>
              <a:path w="2896502" h="2349788">
                <a:moveTo>
                  <a:pt x="0" y="0"/>
                </a:moveTo>
                <a:lnTo>
                  <a:pt x="2896502" y="0"/>
                </a:lnTo>
                <a:lnTo>
                  <a:pt x="2896502" y="2349788"/>
                </a:lnTo>
                <a:lnTo>
                  <a:pt x="0" y="2349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676" b="-954"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8700" y="34805"/>
            <a:ext cx="1255079" cy="145939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543527" y="1332274"/>
            <a:ext cx="5611979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#9Slide05 Aphrodite Pro"/>
              </a:rPr>
              <a:t>1. Trợ từ</a:t>
            </a:r>
          </a:p>
        </p:txBody>
      </p:sp>
      <p:grpSp>
        <p:nvGrpSpPr>
          <p:cNvPr id="6" name="Group 6"/>
          <p:cNvGrpSpPr/>
          <p:nvPr/>
        </p:nvGrpSpPr>
        <p:grpSpPr>
          <a:xfrm rot="-84863">
            <a:off x="3870232" y="2424841"/>
            <a:ext cx="11495017" cy="2268731"/>
            <a:chOff x="0" y="0"/>
            <a:chExt cx="24915043" cy="49173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915044" cy="4917395"/>
            </a:xfrm>
            <a:custGeom>
              <a:avLst/>
              <a:gdLst/>
              <a:ahLst/>
              <a:cxnLst/>
              <a:rect l="l" t="t" r="r" b="b"/>
              <a:pathLst>
                <a:path w="24915044" h="4917395">
                  <a:moveTo>
                    <a:pt x="24696145" y="4917395"/>
                  </a:moveTo>
                  <a:lnTo>
                    <a:pt x="218553" y="4917395"/>
                  </a:lnTo>
                  <a:cubicBezTo>
                    <a:pt x="98713" y="4917395"/>
                    <a:pt x="0" y="4899099"/>
                    <a:pt x="0" y="4876888"/>
                  </a:cubicBezTo>
                  <a:lnTo>
                    <a:pt x="0" y="40506"/>
                  </a:lnTo>
                  <a:cubicBezTo>
                    <a:pt x="0" y="18295"/>
                    <a:pt x="98713" y="0"/>
                    <a:pt x="218553" y="0"/>
                  </a:cubicBezTo>
                  <a:lnTo>
                    <a:pt x="24693373" y="0"/>
                  </a:lnTo>
                  <a:cubicBezTo>
                    <a:pt x="24813214" y="0"/>
                    <a:pt x="24911926" y="18295"/>
                    <a:pt x="24911926" y="40506"/>
                  </a:cubicBezTo>
                  <a:lnTo>
                    <a:pt x="24911926" y="4876310"/>
                  </a:lnTo>
                  <a:cubicBezTo>
                    <a:pt x="24915044" y="4899099"/>
                    <a:pt x="24815984" y="4917394"/>
                    <a:pt x="24696144" y="4917394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066801" y="1333500"/>
            <a:ext cx="3086102" cy="3375416"/>
            <a:chOff x="-27408" y="-283154"/>
            <a:chExt cx="812800" cy="889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83795" cy="325174"/>
            </a:xfrm>
            <a:custGeom>
              <a:avLst/>
              <a:gdLst/>
              <a:ahLst/>
              <a:cxnLst/>
              <a:rect l="l" t="t" r="r" b="b"/>
              <a:pathLst>
                <a:path w="683795" h="325174">
                  <a:moveTo>
                    <a:pt x="152078" y="0"/>
                  </a:moveTo>
                  <a:lnTo>
                    <a:pt x="531716" y="0"/>
                  </a:lnTo>
                  <a:cubicBezTo>
                    <a:pt x="572050" y="0"/>
                    <a:pt x="610732" y="16022"/>
                    <a:pt x="639252" y="44543"/>
                  </a:cubicBezTo>
                  <a:cubicBezTo>
                    <a:pt x="667772" y="73063"/>
                    <a:pt x="683795" y="111745"/>
                    <a:pt x="683795" y="152078"/>
                  </a:cubicBezTo>
                  <a:lnTo>
                    <a:pt x="683795" y="173095"/>
                  </a:lnTo>
                  <a:cubicBezTo>
                    <a:pt x="683795" y="213429"/>
                    <a:pt x="667772" y="252111"/>
                    <a:pt x="639252" y="280631"/>
                  </a:cubicBezTo>
                  <a:cubicBezTo>
                    <a:pt x="610732" y="309151"/>
                    <a:pt x="572050" y="325174"/>
                    <a:pt x="531716" y="325174"/>
                  </a:cubicBezTo>
                  <a:lnTo>
                    <a:pt x="152078" y="325174"/>
                  </a:lnTo>
                  <a:cubicBezTo>
                    <a:pt x="111745" y="325174"/>
                    <a:pt x="73063" y="309151"/>
                    <a:pt x="44543" y="280631"/>
                  </a:cubicBezTo>
                  <a:cubicBezTo>
                    <a:pt x="16022" y="252111"/>
                    <a:pt x="0" y="213429"/>
                    <a:pt x="0" y="173095"/>
                  </a:cubicBezTo>
                  <a:lnTo>
                    <a:pt x="0" y="152078"/>
                  </a:lnTo>
                  <a:cubicBezTo>
                    <a:pt x="0" y="111745"/>
                    <a:pt x="16022" y="73063"/>
                    <a:pt x="44543" y="44543"/>
                  </a:cubicBezTo>
                  <a:cubicBezTo>
                    <a:pt x="73063" y="16022"/>
                    <a:pt x="111745" y="0"/>
                    <a:pt x="152078" y="0"/>
                  </a:cubicBezTo>
                  <a:close/>
                </a:path>
              </a:pathLst>
            </a:custGeom>
            <a:solidFill>
              <a:srgbClr val="FAA7A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-27408" y="-283154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Roboto Condensed Bold"/>
                </a:rPr>
                <a:t>Trợ từ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 rot="-84863">
            <a:off x="2920776" y="5194876"/>
            <a:ext cx="14615471" cy="4912494"/>
            <a:chOff x="0" y="0"/>
            <a:chExt cx="24915043" cy="837434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915044" cy="8374346"/>
            </a:xfrm>
            <a:custGeom>
              <a:avLst/>
              <a:gdLst/>
              <a:ahLst/>
              <a:cxnLst/>
              <a:rect l="l" t="t" r="r" b="b"/>
              <a:pathLst>
                <a:path w="24915044" h="8374346">
                  <a:moveTo>
                    <a:pt x="24696145" y="8374346"/>
                  </a:moveTo>
                  <a:lnTo>
                    <a:pt x="218553" y="8374346"/>
                  </a:lnTo>
                  <a:cubicBezTo>
                    <a:pt x="98713" y="8374346"/>
                    <a:pt x="0" y="8343190"/>
                    <a:pt x="0" y="8305364"/>
                  </a:cubicBezTo>
                  <a:lnTo>
                    <a:pt x="0" y="68982"/>
                  </a:lnTo>
                  <a:cubicBezTo>
                    <a:pt x="0" y="31157"/>
                    <a:pt x="98713" y="0"/>
                    <a:pt x="218553" y="0"/>
                  </a:cubicBezTo>
                  <a:lnTo>
                    <a:pt x="24693373" y="0"/>
                  </a:lnTo>
                  <a:cubicBezTo>
                    <a:pt x="24813214" y="0"/>
                    <a:pt x="24911926" y="31157"/>
                    <a:pt x="24911926" y="68982"/>
                  </a:cubicBezTo>
                  <a:lnTo>
                    <a:pt x="24911926" y="8304381"/>
                  </a:lnTo>
                  <a:cubicBezTo>
                    <a:pt x="24915044" y="8343189"/>
                    <a:pt x="24815984" y="8374346"/>
                    <a:pt x="24696144" y="8374346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3135164" y="5102240"/>
            <a:ext cx="14124136" cy="4744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7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Roboto Condensed Bold"/>
              </a:rPr>
              <a:t> Lưu ý: </a:t>
            </a:r>
          </a:p>
          <a:p>
            <a:pPr marL="755651" lvl="1" indent="-377825" algn="just">
              <a:lnSpc>
                <a:spcPts val="637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Roboto Condensed"/>
              </a:rPr>
              <a:t> Có những từ có hình thức âm thanh giống với các trợ từ nhưng không phải là trợ từ (hiện tượng đồng âm khác loại). </a:t>
            </a:r>
          </a:p>
          <a:p>
            <a:pPr marL="755651" lvl="1" indent="-377825" algn="just">
              <a:lnSpc>
                <a:spcPts val="637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Roboto Condensed"/>
              </a:rPr>
              <a:t>Cách phân biệt: Dựa vào tác dụng của trợ từ trong câu: </a:t>
            </a:r>
            <a:r>
              <a:rPr lang="en-US" sz="3500">
                <a:solidFill>
                  <a:srgbClr val="000000"/>
                </a:solidFill>
                <a:latin typeface="Roboto Condensed Italics"/>
              </a:rPr>
              <a:t>Nó đi với từ, ngữ nào? Có nhấn mạnh hoặc biểu thị thái độ đánh giá sự việc, sự vật của người nói không?   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8001001" y="3238499"/>
            <a:ext cx="3086102" cy="3375416"/>
            <a:chOff x="-40138" y="-341176"/>
            <a:chExt cx="812800" cy="889000"/>
          </a:xfrm>
        </p:grpSpPr>
        <p:sp>
          <p:nvSpPr>
            <p:cNvPr id="15" name="Freeform 15"/>
            <p:cNvSpPr/>
            <p:nvPr/>
          </p:nvSpPr>
          <p:spPr>
            <a:xfrm>
              <a:off x="20069" y="-40138"/>
              <a:ext cx="683795" cy="325174"/>
            </a:xfrm>
            <a:custGeom>
              <a:avLst/>
              <a:gdLst/>
              <a:ahLst/>
              <a:cxnLst/>
              <a:rect l="l" t="t" r="r" b="b"/>
              <a:pathLst>
                <a:path w="683795" h="325174">
                  <a:moveTo>
                    <a:pt x="152078" y="0"/>
                  </a:moveTo>
                  <a:lnTo>
                    <a:pt x="531716" y="0"/>
                  </a:lnTo>
                  <a:cubicBezTo>
                    <a:pt x="572050" y="0"/>
                    <a:pt x="610732" y="16022"/>
                    <a:pt x="639252" y="44543"/>
                  </a:cubicBezTo>
                  <a:cubicBezTo>
                    <a:pt x="667772" y="73063"/>
                    <a:pt x="683795" y="111745"/>
                    <a:pt x="683795" y="152078"/>
                  </a:cubicBezTo>
                  <a:lnTo>
                    <a:pt x="683795" y="173095"/>
                  </a:lnTo>
                  <a:cubicBezTo>
                    <a:pt x="683795" y="213429"/>
                    <a:pt x="667772" y="252111"/>
                    <a:pt x="639252" y="280631"/>
                  </a:cubicBezTo>
                  <a:cubicBezTo>
                    <a:pt x="610732" y="309151"/>
                    <a:pt x="572050" y="325174"/>
                    <a:pt x="531716" y="325174"/>
                  </a:cubicBezTo>
                  <a:lnTo>
                    <a:pt x="152078" y="325174"/>
                  </a:lnTo>
                  <a:cubicBezTo>
                    <a:pt x="111745" y="325174"/>
                    <a:pt x="73063" y="309151"/>
                    <a:pt x="44543" y="280631"/>
                  </a:cubicBezTo>
                  <a:cubicBezTo>
                    <a:pt x="16022" y="252111"/>
                    <a:pt x="0" y="213429"/>
                    <a:pt x="0" y="173095"/>
                  </a:cubicBezTo>
                  <a:lnTo>
                    <a:pt x="0" y="152078"/>
                  </a:lnTo>
                  <a:cubicBezTo>
                    <a:pt x="0" y="111745"/>
                    <a:pt x="16022" y="73063"/>
                    <a:pt x="44543" y="44543"/>
                  </a:cubicBezTo>
                  <a:cubicBezTo>
                    <a:pt x="73063" y="16022"/>
                    <a:pt x="111745" y="0"/>
                    <a:pt x="152078" y="0"/>
                  </a:cubicBezTo>
                  <a:close/>
                </a:path>
              </a:pathLst>
            </a:custGeom>
            <a:solidFill>
              <a:srgbClr val="FFBF6C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-40138" y="-341176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Roboto Condensed Bold"/>
                </a:rPr>
                <a:t>Tính từ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5136139" y="1951399"/>
            <a:ext cx="3183196" cy="2697758"/>
          </a:xfrm>
          <a:custGeom>
            <a:avLst/>
            <a:gdLst/>
            <a:ahLst/>
            <a:cxnLst/>
            <a:rect l="l" t="t" r="r" b="b"/>
            <a:pathLst>
              <a:path w="3183196" h="2697758">
                <a:moveTo>
                  <a:pt x="0" y="0"/>
                </a:moveTo>
                <a:lnTo>
                  <a:pt x="3183195" y="0"/>
                </a:lnTo>
                <a:lnTo>
                  <a:pt x="3183195" y="2697758"/>
                </a:lnTo>
                <a:lnTo>
                  <a:pt x="0" y="26977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469007" y="508025"/>
            <a:ext cx="13811958" cy="733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4200">
                <a:solidFill>
                  <a:srgbClr val="DD3F4C"/>
                </a:solidFill>
                <a:latin typeface="Fraunces Bold"/>
              </a:rPr>
              <a:t>I. TÌM HIỂU TRI THỨC VỀ TRỢ TỪ VÀ THÁN TỪ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099343" y="2545006"/>
            <a:ext cx="11036796" cy="1777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9"/>
              </a:lnSpc>
              <a:spcBef>
                <a:spcPct val="0"/>
              </a:spcBef>
            </a:pPr>
            <a:r>
              <a:rPr lang="en-US" sz="4032">
                <a:solidFill>
                  <a:srgbClr val="000000"/>
                </a:solidFill>
                <a:latin typeface="Roboto Condensed"/>
              </a:rPr>
              <a:t>D1. </a:t>
            </a:r>
            <a:r>
              <a:rPr lang="en-US" sz="4032">
                <a:solidFill>
                  <a:srgbClr val="000000"/>
                </a:solidFill>
                <a:latin typeface="Roboto Condensed Bold"/>
              </a:rPr>
              <a:t>Chính</a:t>
            </a:r>
            <a:r>
              <a:rPr lang="en-US" sz="4032">
                <a:solidFill>
                  <a:srgbClr val="000000"/>
                </a:solidFill>
                <a:latin typeface="Roboto Condensed"/>
              </a:rPr>
              <a:t> thầy hiệu trưởng đã tặng tôi quyển sách này.</a:t>
            </a:r>
          </a:p>
          <a:p>
            <a:pPr algn="ctr">
              <a:lnSpc>
                <a:spcPts val="7339"/>
              </a:lnSpc>
              <a:spcBef>
                <a:spcPct val="0"/>
              </a:spcBef>
            </a:pPr>
            <a:r>
              <a:rPr lang="en-US" sz="4032">
                <a:solidFill>
                  <a:srgbClr val="000000"/>
                </a:solidFill>
                <a:latin typeface="Roboto Condensed"/>
              </a:rPr>
              <a:t>D2. Chị Dậu là nhân vật </a:t>
            </a:r>
            <a:r>
              <a:rPr lang="en-US" sz="4032">
                <a:solidFill>
                  <a:srgbClr val="000000"/>
                </a:solidFill>
                <a:latin typeface="Roboto Condensed Bold"/>
              </a:rPr>
              <a:t>chính </a:t>
            </a:r>
            <a:r>
              <a:rPr lang="en-US" sz="4032">
                <a:solidFill>
                  <a:srgbClr val="000000"/>
                </a:solidFill>
                <a:latin typeface="Roboto Condensed"/>
              </a:rPr>
              <a:t>của tác phẩm “Tắt đèn”.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600" y="-16329"/>
            <a:ext cx="1965960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083406"/>
            <a:ext cx="2896502" cy="2349788"/>
          </a:xfrm>
          <a:custGeom>
            <a:avLst/>
            <a:gdLst/>
            <a:ahLst/>
            <a:cxnLst/>
            <a:rect l="l" t="t" r="r" b="b"/>
            <a:pathLst>
              <a:path w="2896502" h="2349788">
                <a:moveTo>
                  <a:pt x="0" y="0"/>
                </a:moveTo>
                <a:lnTo>
                  <a:pt x="2896502" y="0"/>
                </a:lnTo>
                <a:lnTo>
                  <a:pt x="2896502" y="2349788"/>
                </a:lnTo>
                <a:lnTo>
                  <a:pt x="0" y="2349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676" b="-954"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8700" y="34805"/>
            <a:ext cx="1255079" cy="1459394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flipV="1">
            <a:off x="15697200" y="-2324100"/>
            <a:ext cx="8581342" cy="6875800"/>
          </a:xfrm>
          <a:custGeom>
            <a:avLst/>
            <a:gdLst/>
            <a:ahLst/>
            <a:cxnLst/>
            <a:rect l="l" t="t" r="r" b="b"/>
            <a:pathLst>
              <a:path w="8581342" h="6875800">
                <a:moveTo>
                  <a:pt x="0" y="6875801"/>
                </a:moveTo>
                <a:lnTo>
                  <a:pt x="8581342" y="6875801"/>
                </a:lnTo>
                <a:lnTo>
                  <a:pt x="8581342" y="0"/>
                </a:lnTo>
                <a:lnTo>
                  <a:pt x="0" y="0"/>
                </a:lnTo>
                <a:lnTo>
                  <a:pt x="0" y="6875801"/>
                </a:lnTo>
                <a:close/>
              </a:path>
            </a:pathLst>
          </a:custGeom>
          <a:blipFill>
            <a:blip r:embed="rId7">
              <a:alphaModFix amt="65000"/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85252" y="3773184"/>
            <a:ext cx="13592747" cy="2031237"/>
            <a:chOff x="0" y="0"/>
            <a:chExt cx="3453386" cy="5349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53386" cy="534976"/>
            </a:xfrm>
            <a:custGeom>
              <a:avLst/>
              <a:gdLst/>
              <a:ahLst/>
              <a:cxnLst/>
              <a:rect l="l" t="t" r="r" b="b"/>
              <a:pathLst>
                <a:path w="3453386" h="534976">
                  <a:moveTo>
                    <a:pt x="30113" y="0"/>
                  </a:moveTo>
                  <a:lnTo>
                    <a:pt x="3423274" y="0"/>
                  </a:lnTo>
                  <a:cubicBezTo>
                    <a:pt x="3431260" y="0"/>
                    <a:pt x="3438919" y="3173"/>
                    <a:pt x="3444566" y="8820"/>
                  </a:cubicBezTo>
                  <a:cubicBezTo>
                    <a:pt x="3450213" y="14467"/>
                    <a:pt x="3453386" y="22126"/>
                    <a:pt x="3453386" y="30113"/>
                  </a:cubicBezTo>
                  <a:lnTo>
                    <a:pt x="3453386" y="504863"/>
                  </a:lnTo>
                  <a:cubicBezTo>
                    <a:pt x="3453386" y="521494"/>
                    <a:pt x="3439904" y="534976"/>
                    <a:pt x="3423274" y="534976"/>
                  </a:cubicBezTo>
                  <a:lnTo>
                    <a:pt x="30113" y="534976"/>
                  </a:lnTo>
                  <a:cubicBezTo>
                    <a:pt x="13482" y="534976"/>
                    <a:pt x="0" y="521494"/>
                    <a:pt x="0" y="504863"/>
                  </a:cubicBezTo>
                  <a:lnTo>
                    <a:pt x="0" y="30113"/>
                  </a:lnTo>
                  <a:cubicBezTo>
                    <a:pt x="0" y="13482"/>
                    <a:pt x="13482" y="0"/>
                    <a:pt x="30113" y="0"/>
                  </a:cubicBezTo>
                  <a:close/>
                </a:path>
              </a:pathLst>
            </a:custGeom>
            <a:solidFill>
              <a:srgbClr val="FCDDC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786529" y="1260242"/>
            <a:ext cx="5611979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#9Slide05 Aphrodite Pro"/>
              </a:rPr>
              <a:t>Phiếu học tập 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69007" y="498500"/>
            <a:ext cx="13811958" cy="790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5"/>
              </a:lnSpc>
            </a:pPr>
            <a:r>
              <a:rPr lang="en-US" sz="4500">
                <a:solidFill>
                  <a:srgbClr val="DD3F4C"/>
                </a:solidFill>
                <a:latin typeface="Fraunces Bold"/>
              </a:rPr>
              <a:t>I. TÌM HIỂU TRI THỨC VỀ TRỢ TỪ VÀ THÁN TỪ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56240" y="2344750"/>
            <a:ext cx="14421960" cy="939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7"/>
              </a:lnSpc>
              <a:spcBef>
                <a:spcPct val="0"/>
              </a:spcBef>
            </a:pPr>
            <a:r>
              <a:rPr lang="en-US" sz="4399">
                <a:solidFill>
                  <a:srgbClr val="000000"/>
                </a:solidFill>
                <a:latin typeface="Roboto Condensed"/>
              </a:rPr>
              <a:t>Nhiệm vụ 1: Đọc các câu sau và nêu ý nghĩa của các từ in đậm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38030" y="3882785"/>
            <a:ext cx="12758970" cy="1596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31570" lvl="1" indent="-742950" algn="just">
              <a:lnSpc>
                <a:spcPts val="6552"/>
              </a:lnSpc>
              <a:spcBef>
                <a:spcPct val="0"/>
              </a:spcBef>
              <a:buAutoNum type="arabicPeriod"/>
            </a:pPr>
            <a:r>
              <a:rPr lang="en-US" sz="3600">
                <a:solidFill>
                  <a:srgbClr val="000000"/>
                </a:solidFill>
                <a:latin typeface="Roboto Condensed Bold"/>
              </a:rPr>
              <a:t>- Này</a:t>
            </a:r>
            <a:r>
              <a:rPr lang="en-US" sz="3600">
                <a:solidFill>
                  <a:srgbClr val="000000"/>
                </a:solidFill>
                <a:latin typeface="Roboto Condensed"/>
              </a:rPr>
              <a:t>! Ông giáo ạ! … nó kêu ư ử, nhìn tôi, như muốn bảo tôi rằng: </a:t>
            </a:r>
          </a:p>
          <a:p>
            <a:pPr marL="388620" lvl="1" algn="just">
              <a:lnSpc>
                <a:spcPts val="6552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Roboto Condensed"/>
              </a:rPr>
              <a:t>- </a:t>
            </a:r>
            <a:r>
              <a:rPr lang="en-US" sz="3600">
                <a:solidFill>
                  <a:srgbClr val="000000"/>
                </a:solidFill>
                <a:latin typeface="Roboto Condensed Bold"/>
              </a:rPr>
              <a:t>A! </a:t>
            </a:r>
            <a:r>
              <a:rPr lang="en-US" sz="3600">
                <a:solidFill>
                  <a:srgbClr val="000000"/>
                </a:solidFill>
                <a:latin typeface="Roboto Condensed"/>
              </a:rPr>
              <a:t>Lão già tệ lắm!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656240" y="6013971"/>
            <a:ext cx="13112076" cy="2031237"/>
            <a:chOff x="0" y="0"/>
            <a:chExt cx="3453386" cy="53497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453386" cy="534976"/>
            </a:xfrm>
            <a:custGeom>
              <a:avLst/>
              <a:gdLst/>
              <a:ahLst/>
              <a:cxnLst/>
              <a:rect l="l" t="t" r="r" b="b"/>
              <a:pathLst>
                <a:path w="3453386" h="534976">
                  <a:moveTo>
                    <a:pt x="30113" y="0"/>
                  </a:moveTo>
                  <a:lnTo>
                    <a:pt x="3423274" y="0"/>
                  </a:lnTo>
                  <a:cubicBezTo>
                    <a:pt x="3431260" y="0"/>
                    <a:pt x="3438919" y="3173"/>
                    <a:pt x="3444566" y="8820"/>
                  </a:cubicBezTo>
                  <a:cubicBezTo>
                    <a:pt x="3450213" y="14467"/>
                    <a:pt x="3453386" y="22126"/>
                    <a:pt x="3453386" y="30113"/>
                  </a:cubicBezTo>
                  <a:lnTo>
                    <a:pt x="3453386" y="504863"/>
                  </a:lnTo>
                  <a:cubicBezTo>
                    <a:pt x="3453386" y="521494"/>
                    <a:pt x="3439904" y="534976"/>
                    <a:pt x="3423274" y="534976"/>
                  </a:cubicBezTo>
                  <a:lnTo>
                    <a:pt x="30113" y="534976"/>
                  </a:lnTo>
                  <a:cubicBezTo>
                    <a:pt x="13482" y="534976"/>
                    <a:pt x="0" y="521494"/>
                    <a:pt x="0" y="504863"/>
                  </a:cubicBezTo>
                  <a:lnTo>
                    <a:pt x="0" y="30113"/>
                  </a:lnTo>
                  <a:cubicBezTo>
                    <a:pt x="0" y="13482"/>
                    <a:pt x="13482" y="0"/>
                    <a:pt x="30113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109017" y="6165122"/>
            <a:ext cx="12206521" cy="159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52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Roboto Condensed"/>
              </a:rPr>
              <a:t>2. </a:t>
            </a:r>
            <a:r>
              <a:rPr lang="en-US" sz="3600">
                <a:solidFill>
                  <a:srgbClr val="000000"/>
                </a:solidFill>
                <a:latin typeface="Roboto Condensed Bold"/>
              </a:rPr>
              <a:t>Này, </a:t>
            </a:r>
            <a:r>
              <a:rPr lang="en-US" sz="3600">
                <a:solidFill>
                  <a:srgbClr val="000000"/>
                </a:solidFill>
                <a:latin typeface="Roboto Condensed"/>
              </a:rPr>
              <a:t>bảo bác ấy có trốn đi đâu thì trốn. Chứ cứ nằm đấy, chốc nữa họ vào thúc sưu, không có, họ lại đánh trói thì khổ.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2896502" y="8369058"/>
            <a:ext cx="13112076" cy="1745585"/>
            <a:chOff x="0" y="0"/>
            <a:chExt cx="3453386" cy="45974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453386" cy="459743"/>
            </a:xfrm>
            <a:custGeom>
              <a:avLst/>
              <a:gdLst/>
              <a:ahLst/>
              <a:cxnLst/>
              <a:rect l="l" t="t" r="r" b="b"/>
              <a:pathLst>
                <a:path w="3453386" h="459743">
                  <a:moveTo>
                    <a:pt x="30113" y="0"/>
                  </a:moveTo>
                  <a:lnTo>
                    <a:pt x="3423274" y="0"/>
                  </a:lnTo>
                  <a:cubicBezTo>
                    <a:pt x="3431260" y="0"/>
                    <a:pt x="3438919" y="3173"/>
                    <a:pt x="3444566" y="8820"/>
                  </a:cubicBezTo>
                  <a:cubicBezTo>
                    <a:pt x="3450213" y="14467"/>
                    <a:pt x="3453386" y="22126"/>
                    <a:pt x="3453386" y="30113"/>
                  </a:cubicBezTo>
                  <a:lnTo>
                    <a:pt x="3453386" y="429630"/>
                  </a:lnTo>
                  <a:cubicBezTo>
                    <a:pt x="3453386" y="446261"/>
                    <a:pt x="3439904" y="459743"/>
                    <a:pt x="3423274" y="459743"/>
                  </a:cubicBezTo>
                  <a:lnTo>
                    <a:pt x="30113" y="459743"/>
                  </a:lnTo>
                  <a:cubicBezTo>
                    <a:pt x="13482" y="459743"/>
                    <a:pt x="0" y="446261"/>
                    <a:pt x="0" y="429630"/>
                  </a:cubicBezTo>
                  <a:lnTo>
                    <a:pt x="0" y="30113"/>
                  </a:lnTo>
                  <a:cubicBezTo>
                    <a:pt x="0" y="13482"/>
                    <a:pt x="13482" y="0"/>
                    <a:pt x="30113" y="0"/>
                  </a:cubicBezTo>
                  <a:close/>
                </a:path>
              </a:pathLst>
            </a:custGeom>
            <a:solidFill>
              <a:srgbClr val="F4F6FC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3271726" y="8264283"/>
            <a:ext cx="12206521" cy="159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52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Roboto Condensed"/>
              </a:rPr>
              <a:t>3. </a:t>
            </a:r>
            <a:r>
              <a:rPr lang="en-US" sz="3600">
                <a:solidFill>
                  <a:srgbClr val="000000"/>
                </a:solidFill>
                <a:latin typeface="Roboto Condensed Bold"/>
              </a:rPr>
              <a:t>Vâng, </a:t>
            </a:r>
            <a:r>
              <a:rPr lang="en-US" sz="3600">
                <a:solidFill>
                  <a:srgbClr val="000000"/>
                </a:solidFill>
                <a:latin typeface="Roboto Condensed"/>
              </a:rPr>
              <a:t>cháu cũng đã nghĩ như cụ. Nhưng để cháo nguội, cháu cho nhà cháu ăn lấy vài húp cái đã.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630400" y="4000500"/>
            <a:ext cx="4197648" cy="743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0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DD3F4C"/>
                </a:solidFill>
                <a:latin typeface="Roboto Condensed Bold"/>
              </a:rPr>
              <a:t>Gây</a:t>
            </a:r>
            <a:r>
              <a:rPr lang="en-US" sz="3500" dirty="0">
                <a:solidFill>
                  <a:srgbClr val="DD3F4C"/>
                </a:solidFill>
                <a:latin typeface="Roboto Condensed Bold"/>
              </a:rPr>
              <a:t> </a:t>
            </a:r>
            <a:r>
              <a:rPr lang="en-US" sz="3500" dirty="0" err="1">
                <a:solidFill>
                  <a:srgbClr val="DD3F4C"/>
                </a:solidFill>
                <a:latin typeface="Roboto Condensed Bold"/>
              </a:rPr>
              <a:t>sự</a:t>
            </a:r>
            <a:r>
              <a:rPr lang="en-US" sz="3500" dirty="0">
                <a:solidFill>
                  <a:srgbClr val="DD3F4C"/>
                </a:solidFill>
                <a:latin typeface="Roboto Condensed Bold"/>
              </a:rPr>
              <a:t> </a:t>
            </a:r>
            <a:r>
              <a:rPr lang="en-US" sz="3500" dirty="0" err="1">
                <a:solidFill>
                  <a:srgbClr val="DD3F4C"/>
                </a:solidFill>
                <a:latin typeface="Roboto Condensed Bold"/>
              </a:rPr>
              <a:t>chú</a:t>
            </a:r>
            <a:r>
              <a:rPr lang="en-US" sz="3500" dirty="0">
                <a:solidFill>
                  <a:srgbClr val="DD3F4C"/>
                </a:solidFill>
                <a:latin typeface="Roboto Condensed Bold"/>
              </a:rPr>
              <a:t> ý (</a:t>
            </a:r>
            <a:r>
              <a:rPr lang="en-US" sz="3500" dirty="0" err="1">
                <a:solidFill>
                  <a:srgbClr val="DD3F4C"/>
                </a:solidFill>
                <a:latin typeface="Roboto Condensed Bold"/>
              </a:rPr>
              <a:t>gọi</a:t>
            </a:r>
            <a:r>
              <a:rPr lang="en-US" sz="3500" dirty="0">
                <a:solidFill>
                  <a:srgbClr val="DD3F4C"/>
                </a:solidFill>
                <a:latin typeface="Roboto Condensed Bold"/>
              </a:rPr>
              <a:t>, </a:t>
            </a:r>
            <a:r>
              <a:rPr lang="en-US" sz="3500" dirty="0" err="1">
                <a:solidFill>
                  <a:srgbClr val="DD3F4C"/>
                </a:solidFill>
                <a:latin typeface="Roboto Condensed Bold"/>
              </a:rPr>
              <a:t>đáp</a:t>
            </a:r>
            <a:r>
              <a:rPr lang="en-US" sz="3500" dirty="0">
                <a:solidFill>
                  <a:srgbClr val="DD3F4C"/>
                </a:solidFill>
                <a:latin typeface="Roboto Condensed Bold"/>
              </a:rPr>
              <a:t>)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562600" y="4914900"/>
            <a:ext cx="4095324" cy="743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70"/>
              </a:lnSpc>
              <a:spcBef>
                <a:spcPct val="0"/>
              </a:spcBef>
            </a:pPr>
            <a:r>
              <a:rPr lang="en-US" sz="3500">
                <a:solidFill>
                  <a:srgbClr val="DD3F4C"/>
                </a:solidFill>
                <a:latin typeface="Roboto Condensed Bold"/>
              </a:rPr>
              <a:t>Thể hiện sự tức giận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374986" y="9207258"/>
            <a:ext cx="6246014" cy="743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70"/>
              </a:lnSpc>
              <a:spcBef>
                <a:spcPct val="0"/>
              </a:spcBef>
            </a:pPr>
            <a:r>
              <a:rPr lang="en-US" sz="3500">
                <a:solidFill>
                  <a:srgbClr val="DD3F4C"/>
                </a:solidFill>
                <a:latin typeface="Roboto Condensed Bold"/>
              </a:rPr>
              <a:t>Lời đáp - Thái độ lễ phép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630400" y="6210300"/>
            <a:ext cx="4197648" cy="743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0"/>
              </a:lnSpc>
              <a:spcBef>
                <a:spcPct val="0"/>
              </a:spcBef>
            </a:pPr>
            <a:r>
              <a:rPr lang="en-US" sz="3500">
                <a:solidFill>
                  <a:srgbClr val="DD3F4C"/>
                </a:solidFill>
                <a:latin typeface="Roboto Condensed Bold"/>
              </a:rPr>
              <a:t>Gây sự chú ý (gọi, đáp)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600" y="-342900"/>
            <a:ext cx="1981549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49641" y="2938981"/>
            <a:ext cx="3138359" cy="2545994"/>
          </a:xfrm>
          <a:custGeom>
            <a:avLst/>
            <a:gdLst/>
            <a:ahLst/>
            <a:cxnLst/>
            <a:rect l="l" t="t" r="r" b="b"/>
            <a:pathLst>
              <a:path w="3138359" h="2545994">
                <a:moveTo>
                  <a:pt x="0" y="0"/>
                </a:moveTo>
                <a:lnTo>
                  <a:pt x="3138359" y="0"/>
                </a:lnTo>
                <a:lnTo>
                  <a:pt x="3138359" y="2545995"/>
                </a:lnTo>
                <a:lnTo>
                  <a:pt x="0" y="25459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676" b="-954"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488066">
            <a:off x="944140" y="285934"/>
            <a:ext cx="1831589" cy="2129754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flipV="1">
            <a:off x="-2350927" y="7494398"/>
            <a:ext cx="8581342" cy="6875800"/>
          </a:xfrm>
          <a:custGeom>
            <a:avLst/>
            <a:gdLst/>
            <a:ahLst/>
            <a:cxnLst/>
            <a:rect l="l" t="t" r="r" b="b"/>
            <a:pathLst>
              <a:path w="8581342" h="6875800">
                <a:moveTo>
                  <a:pt x="0" y="6875800"/>
                </a:moveTo>
                <a:lnTo>
                  <a:pt x="8581342" y="6875800"/>
                </a:lnTo>
                <a:lnTo>
                  <a:pt x="8581342" y="0"/>
                </a:lnTo>
                <a:lnTo>
                  <a:pt x="0" y="0"/>
                </a:lnTo>
                <a:lnTo>
                  <a:pt x="0" y="6875800"/>
                </a:lnTo>
                <a:close/>
              </a:path>
            </a:pathLst>
          </a:custGeom>
          <a:blipFill>
            <a:blip r:embed="rId7">
              <a:alphaModFix amt="65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403682"/>
            <a:ext cx="2469007" cy="2092484"/>
          </a:xfrm>
          <a:custGeom>
            <a:avLst/>
            <a:gdLst/>
            <a:ahLst/>
            <a:cxnLst/>
            <a:rect l="l" t="t" r="r" b="b"/>
            <a:pathLst>
              <a:path w="2469007" h="2092484">
                <a:moveTo>
                  <a:pt x="0" y="0"/>
                </a:moveTo>
                <a:lnTo>
                  <a:pt x="2469007" y="0"/>
                </a:lnTo>
                <a:lnTo>
                  <a:pt x="2469007" y="2092484"/>
                </a:lnTo>
                <a:lnTo>
                  <a:pt x="0" y="20924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547331" y="1286707"/>
            <a:ext cx="5611979" cy="958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60"/>
              </a:lnSpc>
            </a:pPr>
            <a:r>
              <a:rPr lang="en-US" sz="5400">
                <a:solidFill>
                  <a:srgbClr val="000000"/>
                </a:solidFill>
                <a:latin typeface="#9Slide05 Aphrodite Pro"/>
              </a:rPr>
              <a:t>2.Thán từ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47342" y="508025"/>
            <a:ext cx="13811958" cy="765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0"/>
              </a:lnSpc>
            </a:pPr>
            <a:r>
              <a:rPr lang="en-US" sz="4400">
                <a:solidFill>
                  <a:srgbClr val="DD3F4C"/>
                </a:solidFill>
                <a:latin typeface="Fraunces Bold"/>
              </a:rPr>
              <a:t>I. TÌM HIỂU TRI THỨC VỀ TRỢ TỪ VÀ THÁN TỪ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534393" y="2324099"/>
            <a:ext cx="3207109" cy="2480629"/>
            <a:chOff x="0" y="-275077"/>
            <a:chExt cx="1149355" cy="889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49355" cy="334075"/>
            </a:xfrm>
            <a:custGeom>
              <a:avLst/>
              <a:gdLst/>
              <a:ahLst/>
              <a:cxnLst/>
              <a:rect l="l" t="t" r="r" b="b"/>
              <a:pathLst>
                <a:path w="1149355" h="334075">
                  <a:moveTo>
                    <a:pt x="89318" y="0"/>
                  </a:moveTo>
                  <a:lnTo>
                    <a:pt x="1060038" y="0"/>
                  </a:lnTo>
                  <a:cubicBezTo>
                    <a:pt x="1083726" y="0"/>
                    <a:pt x="1106445" y="9410"/>
                    <a:pt x="1123195" y="26160"/>
                  </a:cubicBezTo>
                  <a:cubicBezTo>
                    <a:pt x="1139945" y="42911"/>
                    <a:pt x="1149355" y="65629"/>
                    <a:pt x="1149355" y="89318"/>
                  </a:cubicBezTo>
                  <a:lnTo>
                    <a:pt x="1149355" y="244758"/>
                  </a:lnTo>
                  <a:cubicBezTo>
                    <a:pt x="1149355" y="268446"/>
                    <a:pt x="1139945" y="291165"/>
                    <a:pt x="1123195" y="307915"/>
                  </a:cubicBezTo>
                  <a:cubicBezTo>
                    <a:pt x="1106445" y="324665"/>
                    <a:pt x="1083726" y="334075"/>
                    <a:pt x="1060038" y="334075"/>
                  </a:cubicBezTo>
                  <a:lnTo>
                    <a:pt x="89318" y="334075"/>
                  </a:lnTo>
                  <a:cubicBezTo>
                    <a:pt x="65629" y="334075"/>
                    <a:pt x="42911" y="324665"/>
                    <a:pt x="26160" y="307915"/>
                  </a:cubicBezTo>
                  <a:cubicBezTo>
                    <a:pt x="9410" y="291165"/>
                    <a:pt x="0" y="268446"/>
                    <a:pt x="0" y="244758"/>
                  </a:cubicBezTo>
                  <a:lnTo>
                    <a:pt x="0" y="89318"/>
                  </a:lnTo>
                  <a:cubicBezTo>
                    <a:pt x="0" y="65629"/>
                    <a:pt x="9410" y="42911"/>
                    <a:pt x="26160" y="26160"/>
                  </a:cubicBezTo>
                  <a:cubicBezTo>
                    <a:pt x="42911" y="9410"/>
                    <a:pt x="65629" y="0"/>
                    <a:pt x="89318" y="0"/>
                  </a:cubicBezTo>
                  <a:close/>
                </a:path>
              </a:pathLst>
            </a:custGeom>
            <a:solidFill>
              <a:srgbClr val="FBCE6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23584" y="-275077"/>
              <a:ext cx="1088609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11053"/>
                  </a:solidFill>
                  <a:latin typeface="Roboto Condensed Bold"/>
                </a:rPr>
                <a:t>KHÁI NIỆM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34393" y="4381500"/>
            <a:ext cx="3207109" cy="2480629"/>
            <a:chOff x="0" y="-273083"/>
            <a:chExt cx="1149355" cy="889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49355" cy="334075"/>
            </a:xfrm>
            <a:custGeom>
              <a:avLst/>
              <a:gdLst/>
              <a:ahLst/>
              <a:cxnLst/>
              <a:rect l="l" t="t" r="r" b="b"/>
              <a:pathLst>
                <a:path w="1149355" h="334075">
                  <a:moveTo>
                    <a:pt x="89318" y="0"/>
                  </a:moveTo>
                  <a:lnTo>
                    <a:pt x="1060038" y="0"/>
                  </a:lnTo>
                  <a:cubicBezTo>
                    <a:pt x="1083726" y="0"/>
                    <a:pt x="1106445" y="9410"/>
                    <a:pt x="1123195" y="26160"/>
                  </a:cubicBezTo>
                  <a:cubicBezTo>
                    <a:pt x="1139945" y="42911"/>
                    <a:pt x="1149355" y="65629"/>
                    <a:pt x="1149355" y="89318"/>
                  </a:cubicBezTo>
                  <a:lnTo>
                    <a:pt x="1149355" y="244758"/>
                  </a:lnTo>
                  <a:cubicBezTo>
                    <a:pt x="1149355" y="268446"/>
                    <a:pt x="1139945" y="291165"/>
                    <a:pt x="1123195" y="307915"/>
                  </a:cubicBezTo>
                  <a:cubicBezTo>
                    <a:pt x="1106445" y="324665"/>
                    <a:pt x="1083726" y="334075"/>
                    <a:pt x="1060038" y="334075"/>
                  </a:cubicBezTo>
                  <a:lnTo>
                    <a:pt x="89318" y="334075"/>
                  </a:lnTo>
                  <a:cubicBezTo>
                    <a:pt x="65629" y="334075"/>
                    <a:pt x="42911" y="324665"/>
                    <a:pt x="26160" y="307915"/>
                  </a:cubicBezTo>
                  <a:cubicBezTo>
                    <a:pt x="9410" y="291165"/>
                    <a:pt x="0" y="268446"/>
                    <a:pt x="0" y="244758"/>
                  </a:cubicBezTo>
                  <a:lnTo>
                    <a:pt x="0" y="89318"/>
                  </a:lnTo>
                  <a:cubicBezTo>
                    <a:pt x="0" y="65629"/>
                    <a:pt x="9410" y="42911"/>
                    <a:pt x="26160" y="26160"/>
                  </a:cubicBezTo>
                  <a:cubicBezTo>
                    <a:pt x="42911" y="9410"/>
                    <a:pt x="65629" y="0"/>
                    <a:pt x="89318" y="0"/>
                  </a:cubicBezTo>
                  <a:close/>
                </a:path>
              </a:pathLst>
            </a:custGeom>
            <a:solidFill>
              <a:srgbClr val="FBCE69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60125" y="-273083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11053"/>
                  </a:solidFill>
                  <a:latin typeface="Roboto Condensed Bold"/>
                </a:rPr>
                <a:t>VỊ TRÍ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257800" y="2171699"/>
            <a:ext cx="9500668" cy="2507203"/>
            <a:chOff x="0" y="-222267"/>
            <a:chExt cx="3404825" cy="89852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395405" cy="491324"/>
            </a:xfrm>
            <a:custGeom>
              <a:avLst/>
              <a:gdLst/>
              <a:ahLst/>
              <a:cxnLst/>
              <a:rect l="l" t="t" r="r" b="b"/>
              <a:pathLst>
                <a:path w="3395405" h="491324">
                  <a:moveTo>
                    <a:pt x="30234" y="0"/>
                  </a:moveTo>
                  <a:lnTo>
                    <a:pt x="3365171" y="0"/>
                  </a:lnTo>
                  <a:cubicBezTo>
                    <a:pt x="3381868" y="0"/>
                    <a:pt x="3395405" y="13536"/>
                    <a:pt x="3395405" y="30234"/>
                  </a:cubicBezTo>
                  <a:lnTo>
                    <a:pt x="3395405" y="461090"/>
                  </a:lnTo>
                  <a:cubicBezTo>
                    <a:pt x="3395405" y="469108"/>
                    <a:pt x="3392219" y="476798"/>
                    <a:pt x="3386549" y="482468"/>
                  </a:cubicBezTo>
                  <a:cubicBezTo>
                    <a:pt x="3380879" y="488138"/>
                    <a:pt x="3373189" y="491324"/>
                    <a:pt x="3365171" y="491324"/>
                  </a:cubicBezTo>
                  <a:lnTo>
                    <a:pt x="30234" y="491324"/>
                  </a:lnTo>
                  <a:cubicBezTo>
                    <a:pt x="13536" y="491324"/>
                    <a:pt x="0" y="477787"/>
                    <a:pt x="0" y="461090"/>
                  </a:cubicBezTo>
                  <a:lnTo>
                    <a:pt x="0" y="30234"/>
                  </a:lnTo>
                  <a:cubicBezTo>
                    <a:pt x="0" y="22216"/>
                    <a:pt x="3185" y="14525"/>
                    <a:pt x="8855" y="8855"/>
                  </a:cubicBezTo>
                  <a:cubicBezTo>
                    <a:pt x="14525" y="3185"/>
                    <a:pt x="22216" y="0"/>
                    <a:pt x="30234" y="0"/>
                  </a:cubicBezTo>
                  <a:close/>
                </a:path>
              </a:pathLst>
            </a:custGeom>
            <a:solidFill>
              <a:srgbClr val="FDF4D7">
                <a:alpha val="8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22267"/>
              <a:ext cx="3404825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11053">
                      <a:alpha val="84706"/>
                    </a:srgbClr>
                  </a:solidFill>
                  <a:latin typeface="Roboto Condensed"/>
                </a:rPr>
                <a:t>Là những từ dùng để  bộc lộ tình cảm, cảm xúc của người nói hoặc dùng để gọi đáp.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257800" y="4457701"/>
            <a:ext cx="9474383" cy="2507203"/>
            <a:chOff x="0" y="-194958"/>
            <a:chExt cx="3395405" cy="89852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395405" cy="491324"/>
            </a:xfrm>
            <a:custGeom>
              <a:avLst/>
              <a:gdLst/>
              <a:ahLst/>
              <a:cxnLst/>
              <a:rect l="l" t="t" r="r" b="b"/>
              <a:pathLst>
                <a:path w="3395405" h="491324">
                  <a:moveTo>
                    <a:pt x="30234" y="0"/>
                  </a:moveTo>
                  <a:lnTo>
                    <a:pt x="3365171" y="0"/>
                  </a:lnTo>
                  <a:cubicBezTo>
                    <a:pt x="3381868" y="0"/>
                    <a:pt x="3395405" y="13536"/>
                    <a:pt x="3395405" y="30234"/>
                  </a:cubicBezTo>
                  <a:lnTo>
                    <a:pt x="3395405" y="461090"/>
                  </a:lnTo>
                  <a:cubicBezTo>
                    <a:pt x="3395405" y="469108"/>
                    <a:pt x="3392219" y="476798"/>
                    <a:pt x="3386549" y="482468"/>
                  </a:cubicBezTo>
                  <a:cubicBezTo>
                    <a:pt x="3380879" y="488138"/>
                    <a:pt x="3373189" y="491324"/>
                    <a:pt x="3365171" y="491324"/>
                  </a:cubicBezTo>
                  <a:lnTo>
                    <a:pt x="30234" y="491324"/>
                  </a:lnTo>
                  <a:cubicBezTo>
                    <a:pt x="13536" y="491324"/>
                    <a:pt x="0" y="477787"/>
                    <a:pt x="0" y="461090"/>
                  </a:cubicBezTo>
                  <a:lnTo>
                    <a:pt x="0" y="30234"/>
                  </a:lnTo>
                  <a:cubicBezTo>
                    <a:pt x="0" y="22216"/>
                    <a:pt x="3185" y="14525"/>
                    <a:pt x="8855" y="8855"/>
                  </a:cubicBezTo>
                  <a:cubicBezTo>
                    <a:pt x="14525" y="3185"/>
                    <a:pt x="22216" y="0"/>
                    <a:pt x="30234" y="0"/>
                  </a:cubicBezTo>
                  <a:close/>
                </a:path>
              </a:pathLst>
            </a:custGeom>
            <a:solidFill>
              <a:srgbClr val="FDF4D7">
                <a:alpha val="8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94958"/>
              <a:ext cx="3350208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755651" lvl="1" indent="-377825">
                <a:lnSpc>
                  <a:spcPts val="4900"/>
                </a:lnSpc>
                <a:buFont typeface="Arial"/>
                <a:buChar char="•"/>
              </a:pPr>
              <a:r>
                <a:rPr lang="en-US" sz="3500">
                  <a:solidFill>
                    <a:srgbClr val="011053">
                      <a:alpha val="84706"/>
                    </a:srgbClr>
                  </a:solidFill>
                  <a:latin typeface="Roboto Condensed"/>
                </a:rPr>
                <a:t>Thường ở đầu câu</a:t>
              </a:r>
            </a:p>
            <a:p>
              <a:pPr marL="755651" lvl="1" indent="-377825">
                <a:lnSpc>
                  <a:spcPts val="4900"/>
                </a:lnSpc>
                <a:buFont typeface="Arial"/>
                <a:buChar char="•"/>
              </a:pPr>
              <a:r>
                <a:rPr lang="en-US" sz="3500">
                  <a:solidFill>
                    <a:srgbClr val="011053">
                      <a:alpha val="84706"/>
                    </a:srgbClr>
                  </a:solidFill>
                  <a:latin typeface="Roboto Condensed"/>
                </a:rPr>
                <a:t>Có khi được tách ra thành câu đặc biệt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230415" y="6795528"/>
            <a:ext cx="10228786" cy="2507205"/>
            <a:chOff x="0" y="-85725"/>
            <a:chExt cx="3665766" cy="89852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628042" cy="682353"/>
            </a:xfrm>
            <a:custGeom>
              <a:avLst/>
              <a:gdLst/>
              <a:ahLst/>
              <a:cxnLst/>
              <a:rect l="l" t="t" r="r" b="b"/>
              <a:pathLst>
                <a:path w="3628042" h="682353">
                  <a:moveTo>
                    <a:pt x="28296" y="0"/>
                  </a:moveTo>
                  <a:lnTo>
                    <a:pt x="3599747" y="0"/>
                  </a:lnTo>
                  <a:cubicBezTo>
                    <a:pt x="3615374" y="0"/>
                    <a:pt x="3628042" y="12668"/>
                    <a:pt x="3628042" y="28296"/>
                  </a:cubicBezTo>
                  <a:lnTo>
                    <a:pt x="3628042" y="654058"/>
                  </a:lnTo>
                  <a:cubicBezTo>
                    <a:pt x="3628042" y="661562"/>
                    <a:pt x="3625061" y="668759"/>
                    <a:pt x="3619755" y="674066"/>
                  </a:cubicBezTo>
                  <a:cubicBezTo>
                    <a:pt x="3614448" y="679372"/>
                    <a:pt x="3607251" y="682353"/>
                    <a:pt x="3599747" y="682353"/>
                  </a:cubicBezTo>
                  <a:lnTo>
                    <a:pt x="28296" y="682353"/>
                  </a:lnTo>
                  <a:cubicBezTo>
                    <a:pt x="20791" y="682353"/>
                    <a:pt x="13594" y="679372"/>
                    <a:pt x="8288" y="674066"/>
                  </a:cubicBezTo>
                  <a:cubicBezTo>
                    <a:pt x="2981" y="668759"/>
                    <a:pt x="0" y="661562"/>
                    <a:pt x="0" y="654058"/>
                  </a:cubicBezTo>
                  <a:lnTo>
                    <a:pt x="0" y="28296"/>
                  </a:lnTo>
                  <a:cubicBezTo>
                    <a:pt x="0" y="20791"/>
                    <a:pt x="2981" y="13594"/>
                    <a:pt x="8288" y="8288"/>
                  </a:cubicBezTo>
                  <a:cubicBezTo>
                    <a:pt x="13594" y="2981"/>
                    <a:pt x="20791" y="0"/>
                    <a:pt x="28296" y="0"/>
                  </a:cubicBezTo>
                  <a:close/>
                </a:path>
              </a:pathLst>
            </a:custGeom>
            <a:solidFill>
              <a:srgbClr val="FDF4D7">
                <a:alpha val="84706"/>
              </a:srgbClr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85725"/>
              <a:ext cx="3665766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755651" lvl="1" indent="-377825">
                <a:lnSpc>
                  <a:spcPts val="4900"/>
                </a:lnSpc>
                <a:buFont typeface="Arial"/>
                <a:buChar char="•"/>
              </a:pPr>
              <a:r>
                <a:rPr lang="en-US" sz="3500">
                  <a:solidFill>
                    <a:srgbClr val="011053">
                      <a:alpha val="84706"/>
                    </a:srgbClr>
                  </a:solidFill>
                  <a:latin typeface="Roboto Condensed Bold"/>
                </a:rPr>
                <a:t>ÔI,</a:t>
              </a:r>
              <a:r>
                <a:rPr lang="en-US" sz="3500">
                  <a:solidFill>
                    <a:srgbClr val="011053">
                      <a:alpha val="84706"/>
                    </a:srgbClr>
                  </a:solidFill>
                  <a:latin typeface="Roboto Condensed"/>
                </a:rPr>
                <a:t> con đã cho bố một bất ngờ quá lớn.</a:t>
              </a:r>
            </a:p>
            <a:p>
              <a:pPr marL="755651" lvl="1" indent="-377825">
                <a:lnSpc>
                  <a:spcPts val="4900"/>
                </a:lnSpc>
                <a:buFont typeface="Arial"/>
                <a:buChar char="•"/>
              </a:pPr>
              <a:r>
                <a:rPr lang="en-US" sz="3500">
                  <a:solidFill>
                    <a:srgbClr val="011053">
                      <a:alpha val="84706"/>
                    </a:srgbClr>
                  </a:solidFill>
                  <a:latin typeface="Roboto Condensed Bold"/>
                </a:rPr>
                <a:t>Vâng,</a:t>
              </a:r>
              <a:r>
                <a:rPr lang="en-US" sz="3500">
                  <a:solidFill>
                    <a:srgbClr val="011053">
                      <a:alpha val="84706"/>
                    </a:srgbClr>
                  </a:solidFill>
                  <a:latin typeface="Roboto Condensed"/>
                </a:rPr>
                <a:t> ông giáo dạy phải!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299519" y="6972300"/>
            <a:ext cx="3207109" cy="2480629"/>
            <a:chOff x="0" y="-288630"/>
            <a:chExt cx="1149355" cy="889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49355" cy="334075"/>
            </a:xfrm>
            <a:custGeom>
              <a:avLst/>
              <a:gdLst/>
              <a:ahLst/>
              <a:cxnLst/>
              <a:rect l="l" t="t" r="r" b="b"/>
              <a:pathLst>
                <a:path w="1149355" h="334075">
                  <a:moveTo>
                    <a:pt x="89318" y="0"/>
                  </a:moveTo>
                  <a:lnTo>
                    <a:pt x="1060038" y="0"/>
                  </a:lnTo>
                  <a:cubicBezTo>
                    <a:pt x="1083726" y="0"/>
                    <a:pt x="1106445" y="9410"/>
                    <a:pt x="1123195" y="26160"/>
                  </a:cubicBezTo>
                  <a:cubicBezTo>
                    <a:pt x="1139945" y="42911"/>
                    <a:pt x="1149355" y="65629"/>
                    <a:pt x="1149355" y="89318"/>
                  </a:cubicBezTo>
                  <a:lnTo>
                    <a:pt x="1149355" y="244758"/>
                  </a:lnTo>
                  <a:cubicBezTo>
                    <a:pt x="1149355" y="268446"/>
                    <a:pt x="1139945" y="291165"/>
                    <a:pt x="1123195" y="307915"/>
                  </a:cubicBezTo>
                  <a:cubicBezTo>
                    <a:pt x="1106445" y="324665"/>
                    <a:pt x="1083726" y="334075"/>
                    <a:pt x="1060038" y="334075"/>
                  </a:cubicBezTo>
                  <a:lnTo>
                    <a:pt x="89318" y="334075"/>
                  </a:lnTo>
                  <a:cubicBezTo>
                    <a:pt x="65629" y="334075"/>
                    <a:pt x="42911" y="324665"/>
                    <a:pt x="26160" y="307915"/>
                  </a:cubicBezTo>
                  <a:cubicBezTo>
                    <a:pt x="9410" y="291165"/>
                    <a:pt x="0" y="268446"/>
                    <a:pt x="0" y="244758"/>
                  </a:cubicBezTo>
                  <a:lnTo>
                    <a:pt x="0" y="89318"/>
                  </a:lnTo>
                  <a:cubicBezTo>
                    <a:pt x="0" y="65629"/>
                    <a:pt x="9410" y="42911"/>
                    <a:pt x="26160" y="26160"/>
                  </a:cubicBezTo>
                  <a:cubicBezTo>
                    <a:pt x="42911" y="9410"/>
                    <a:pt x="65629" y="0"/>
                    <a:pt x="89318" y="0"/>
                  </a:cubicBezTo>
                  <a:close/>
                </a:path>
              </a:pathLst>
            </a:custGeom>
            <a:solidFill>
              <a:srgbClr val="FBCE69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59005" y="-28863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11053"/>
                  </a:solidFill>
                  <a:latin typeface="Roboto Condensed Bold"/>
                </a:rPr>
                <a:t>VÍ DỤ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197" y="0"/>
            <a:ext cx="1981549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91498" y="1382333"/>
            <a:ext cx="2245569" cy="1821719"/>
          </a:xfrm>
          <a:custGeom>
            <a:avLst/>
            <a:gdLst/>
            <a:ahLst/>
            <a:cxnLst/>
            <a:rect l="l" t="t" r="r" b="b"/>
            <a:pathLst>
              <a:path w="2245569" h="1821719">
                <a:moveTo>
                  <a:pt x="0" y="0"/>
                </a:moveTo>
                <a:lnTo>
                  <a:pt x="2245569" y="0"/>
                </a:lnTo>
                <a:lnTo>
                  <a:pt x="2245569" y="1821719"/>
                </a:lnTo>
                <a:lnTo>
                  <a:pt x="0" y="18217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676" b="-954"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13928" y="299003"/>
            <a:ext cx="1255079" cy="1459394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flipV="1">
            <a:off x="-2449203" y="3411200"/>
            <a:ext cx="8581342" cy="6875800"/>
          </a:xfrm>
          <a:custGeom>
            <a:avLst/>
            <a:gdLst/>
            <a:ahLst/>
            <a:cxnLst/>
            <a:rect l="l" t="t" r="r" b="b"/>
            <a:pathLst>
              <a:path w="8581342" h="6875800">
                <a:moveTo>
                  <a:pt x="0" y="6875800"/>
                </a:moveTo>
                <a:lnTo>
                  <a:pt x="8581342" y="6875800"/>
                </a:lnTo>
                <a:lnTo>
                  <a:pt x="8581342" y="0"/>
                </a:lnTo>
                <a:lnTo>
                  <a:pt x="0" y="0"/>
                </a:lnTo>
                <a:lnTo>
                  <a:pt x="0" y="6875800"/>
                </a:lnTo>
                <a:close/>
              </a:path>
            </a:pathLst>
          </a:custGeom>
          <a:blipFill>
            <a:blip r:embed="rId7">
              <a:alphaModFix amt="65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34124" y="3067050"/>
            <a:ext cx="3214688" cy="4114800"/>
          </a:xfrm>
          <a:custGeom>
            <a:avLst/>
            <a:gdLst/>
            <a:ahLst/>
            <a:cxnLst/>
            <a:rect l="l" t="t" r="r" b="b"/>
            <a:pathLst>
              <a:path w="3214688" h="4114800">
                <a:moveTo>
                  <a:pt x="0" y="0"/>
                </a:moveTo>
                <a:lnTo>
                  <a:pt x="3214688" y="0"/>
                </a:lnTo>
                <a:lnTo>
                  <a:pt x="3214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3757542" y="3067050"/>
          <a:ext cx="13082206" cy="6501584"/>
        </p:xfrm>
        <a:graphic>
          <a:graphicData uri="http://schemas.openxmlformats.org/drawingml/2006/table">
            <a:tbl>
              <a:tblPr/>
              <a:tblGrid>
                <a:gridCol w="29006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47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01685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84048"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 Bold"/>
                        </a:rPr>
                        <a:t>Phương diện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 Bold"/>
                        </a:rPr>
                        <a:t>Trợ từ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 Bold"/>
                        </a:rPr>
                        <a:t>Thán từ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47381"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Vị trí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Không tách riêng ra thành 1 câu, phải đi kèm với từ khác.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Có thể được tách ra thành một câu đặc biệt.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70155"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Tác dụng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Nhấn mạnh/ biểu thị thái độ đánh giá sự vật, sự việc./Thể hiện mối quan hệ gần gũi thân thiết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1" lvl="1" indent="-377825" algn="just">
                        <a:lnSpc>
                          <a:spcPts val="49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Bộc lộ tình cảm, cảm xúc</a:t>
                      </a:r>
                      <a:endParaRPr lang="en-US" sz="1100"/>
                    </a:p>
                    <a:p>
                      <a:pPr marL="755651" lvl="1" indent="-377825" algn="just">
                        <a:lnSpc>
                          <a:spcPts val="4900"/>
                        </a:lnSpc>
                        <a:buFont typeface="Arial"/>
                        <a:buChar char="•"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Gọi đáp.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" name="TextBox 8"/>
          <p:cNvSpPr txBox="1"/>
          <p:nvPr/>
        </p:nvSpPr>
        <p:spPr>
          <a:xfrm>
            <a:off x="4691411" y="1750902"/>
            <a:ext cx="8905177" cy="941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0"/>
              </a:lnSpc>
            </a:pPr>
            <a:r>
              <a:rPr lang="en-US" sz="5300">
                <a:solidFill>
                  <a:srgbClr val="000000"/>
                </a:solidFill>
                <a:latin typeface="#9Slide05 Aphrodite Pro"/>
              </a:rPr>
              <a:t>*Phân biệt trợ từ và thán từ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69007" y="760775"/>
            <a:ext cx="13811958" cy="765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0"/>
              </a:lnSpc>
            </a:pPr>
            <a:r>
              <a:rPr lang="en-US" sz="4400">
                <a:solidFill>
                  <a:srgbClr val="DD3F4C"/>
                </a:solidFill>
                <a:latin typeface="Fraunces Bold"/>
              </a:rPr>
              <a:t>I. TÌM HIỂU TRI THỨC VỀ TRỢ TỪ VÀ THÁN TỪ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94853" y="-1191543"/>
            <a:ext cx="4007366" cy="3346150"/>
          </a:xfrm>
          <a:custGeom>
            <a:avLst/>
            <a:gdLst/>
            <a:ahLst/>
            <a:cxnLst/>
            <a:rect l="l" t="t" r="r" b="b"/>
            <a:pathLst>
              <a:path w="4007366" h="3346150">
                <a:moveTo>
                  <a:pt x="0" y="0"/>
                </a:moveTo>
                <a:lnTo>
                  <a:pt x="4007366" y="0"/>
                </a:lnTo>
                <a:lnTo>
                  <a:pt x="4007366" y="3346150"/>
                </a:lnTo>
                <a:lnTo>
                  <a:pt x="0" y="3346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03" b="-323"/>
            </a:stretch>
          </a:blipFill>
        </p:spPr>
      </p:sp>
      <p:sp>
        <p:nvSpPr>
          <p:cNvPr id="3" name="Freeform 3"/>
          <p:cNvSpPr/>
          <p:nvPr/>
        </p:nvSpPr>
        <p:spPr>
          <a:xfrm rot="1120131">
            <a:off x="-1646735" y="8139904"/>
            <a:ext cx="6671520" cy="5020083"/>
          </a:xfrm>
          <a:custGeom>
            <a:avLst/>
            <a:gdLst/>
            <a:ahLst/>
            <a:cxnLst/>
            <a:rect l="l" t="t" r="r" b="b"/>
            <a:pathLst>
              <a:path w="6671520" h="5020083">
                <a:moveTo>
                  <a:pt x="0" y="0"/>
                </a:moveTo>
                <a:lnTo>
                  <a:pt x="6671520" y="0"/>
                </a:lnTo>
                <a:lnTo>
                  <a:pt x="6671520" y="5020083"/>
                </a:lnTo>
                <a:lnTo>
                  <a:pt x="0" y="5020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4" r="-8424" b="-2189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37319" y="481532"/>
            <a:ext cx="17850681" cy="10281723"/>
          </a:xfrm>
          <a:custGeom>
            <a:avLst/>
            <a:gdLst/>
            <a:ahLst/>
            <a:cxnLst/>
            <a:rect l="l" t="t" r="r" b="b"/>
            <a:pathLst>
              <a:path w="17850681" h="10281723">
                <a:moveTo>
                  <a:pt x="0" y="0"/>
                </a:moveTo>
                <a:lnTo>
                  <a:pt x="17850681" y="0"/>
                </a:lnTo>
                <a:lnTo>
                  <a:pt x="17850681" y="10281723"/>
                </a:lnTo>
                <a:lnTo>
                  <a:pt x="0" y="10281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43" t="-1313" r="-194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57507" y="310527"/>
            <a:ext cx="2029566" cy="1646486"/>
          </a:xfrm>
          <a:custGeom>
            <a:avLst/>
            <a:gdLst/>
            <a:ahLst/>
            <a:cxnLst/>
            <a:rect l="l" t="t" r="r" b="b"/>
            <a:pathLst>
              <a:path w="2029566" h="1646486">
                <a:moveTo>
                  <a:pt x="0" y="0"/>
                </a:moveTo>
                <a:lnTo>
                  <a:pt x="2029566" y="0"/>
                </a:lnTo>
                <a:lnTo>
                  <a:pt x="2029566" y="1646486"/>
                </a:lnTo>
                <a:lnTo>
                  <a:pt x="0" y="16464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676" b="-954"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287073" y="3189416"/>
            <a:ext cx="1672765" cy="19450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329171" y="5143500"/>
            <a:ext cx="1511828" cy="1757939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0" y="5369557"/>
            <a:ext cx="4995445" cy="6638465"/>
          </a:xfrm>
          <a:custGeom>
            <a:avLst/>
            <a:gdLst/>
            <a:ahLst/>
            <a:cxnLst/>
            <a:rect l="l" t="t" r="r" b="b"/>
            <a:pathLst>
              <a:path w="4995445" h="6638465">
                <a:moveTo>
                  <a:pt x="0" y="0"/>
                </a:moveTo>
                <a:lnTo>
                  <a:pt x="4995445" y="0"/>
                </a:lnTo>
                <a:lnTo>
                  <a:pt x="4995445" y="6638464"/>
                </a:lnTo>
                <a:lnTo>
                  <a:pt x="0" y="66384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497722" y="859207"/>
            <a:ext cx="13811958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00"/>
              </a:lnSpc>
            </a:pPr>
            <a:r>
              <a:rPr lang="en-US" sz="6000">
                <a:solidFill>
                  <a:srgbClr val="DD3F4C"/>
                </a:solidFill>
                <a:latin typeface="Fraunces Bold"/>
              </a:rPr>
              <a:t>II LUYỆN TẬP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78369" y="2295560"/>
            <a:ext cx="8905177" cy="941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0"/>
              </a:lnSpc>
            </a:pPr>
            <a:r>
              <a:rPr lang="en-US" sz="5300">
                <a:solidFill>
                  <a:srgbClr val="000000"/>
                </a:solidFill>
                <a:latin typeface="#9Slide05 Aphrodite Pro"/>
              </a:rPr>
              <a:t>Bài tập nhanh: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498011" y="3618265"/>
            <a:ext cx="9729297" cy="1063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1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Roboto Condensed"/>
              </a:rPr>
              <a:t>HS làm việc cá nhân, 30s/1 cặp câu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27151" y="5064757"/>
            <a:ext cx="10068801" cy="22161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1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Roboto Condensed"/>
              </a:rPr>
              <a:t>Nhiệm vụ: Phân biệt đâu là trợ từ, đâu không phải trợ từ trong các câu in đậm.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94853" y="-1191543"/>
            <a:ext cx="4007366" cy="3346150"/>
          </a:xfrm>
          <a:custGeom>
            <a:avLst/>
            <a:gdLst/>
            <a:ahLst/>
            <a:cxnLst/>
            <a:rect l="l" t="t" r="r" b="b"/>
            <a:pathLst>
              <a:path w="4007366" h="3346150">
                <a:moveTo>
                  <a:pt x="0" y="0"/>
                </a:moveTo>
                <a:lnTo>
                  <a:pt x="4007366" y="0"/>
                </a:lnTo>
                <a:lnTo>
                  <a:pt x="4007366" y="3346150"/>
                </a:lnTo>
                <a:lnTo>
                  <a:pt x="0" y="33461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03" b="-323"/>
            </a:stretch>
          </a:blipFill>
        </p:spPr>
      </p:sp>
      <p:sp>
        <p:nvSpPr>
          <p:cNvPr id="3" name="Freeform 3"/>
          <p:cNvSpPr/>
          <p:nvPr/>
        </p:nvSpPr>
        <p:spPr>
          <a:xfrm rot="1120131">
            <a:off x="-1646735" y="8139904"/>
            <a:ext cx="6671520" cy="5020083"/>
          </a:xfrm>
          <a:custGeom>
            <a:avLst/>
            <a:gdLst/>
            <a:ahLst/>
            <a:cxnLst/>
            <a:rect l="l" t="t" r="r" b="b"/>
            <a:pathLst>
              <a:path w="6671520" h="5020083">
                <a:moveTo>
                  <a:pt x="0" y="0"/>
                </a:moveTo>
                <a:lnTo>
                  <a:pt x="6671520" y="0"/>
                </a:lnTo>
                <a:lnTo>
                  <a:pt x="6671520" y="5020083"/>
                </a:lnTo>
                <a:lnTo>
                  <a:pt x="0" y="50200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424" r="-8424" b="-2189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37319" y="481532"/>
            <a:ext cx="17850681" cy="10281723"/>
          </a:xfrm>
          <a:custGeom>
            <a:avLst/>
            <a:gdLst/>
            <a:ahLst/>
            <a:cxnLst/>
            <a:rect l="l" t="t" r="r" b="b"/>
            <a:pathLst>
              <a:path w="17850681" h="10281723">
                <a:moveTo>
                  <a:pt x="0" y="0"/>
                </a:moveTo>
                <a:lnTo>
                  <a:pt x="17850681" y="0"/>
                </a:lnTo>
                <a:lnTo>
                  <a:pt x="17850681" y="10281723"/>
                </a:lnTo>
                <a:lnTo>
                  <a:pt x="0" y="102817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943" t="-1313" r="-194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57507" y="310527"/>
            <a:ext cx="2029566" cy="1646486"/>
          </a:xfrm>
          <a:custGeom>
            <a:avLst/>
            <a:gdLst/>
            <a:ahLst/>
            <a:cxnLst/>
            <a:rect l="l" t="t" r="r" b="b"/>
            <a:pathLst>
              <a:path w="2029566" h="1646486">
                <a:moveTo>
                  <a:pt x="0" y="0"/>
                </a:moveTo>
                <a:lnTo>
                  <a:pt x="2029566" y="0"/>
                </a:lnTo>
                <a:lnTo>
                  <a:pt x="2029566" y="1646486"/>
                </a:lnTo>
                <a:lnTo>
                  <a:pt x="0" y="16464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676" b="-95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5369557"/>
            <a:ext cx="4995445" cy="6638465"/>
          </a:xfrm>
          <a:custGeom>
            <a:avLst/>
            <a:gdLst/>
            <a:ahLst/>
            <a:cxnLst/>
            <a:rect l="l" t="t" r="r" b="b"/>
            <a:pathLst>
              <a:path w="4995445" h="6638465">
                <a:moveTo>
                  <a:pt x="0" y="0"/>
                </a:moveTo>
                <a:lnTo>
                  <a:pt x="4995445" y="0"/>
                </a:lnTo>
                <a:lnTo>
                  <a:pt x="4995445" y="6638464"/>
                </a:lnTo>
                <a:lnTo>
                  <a:pt x="0" y="66384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382895" y="754395"/>
            <a:ext cx="13811958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00"/>
              </a:lnSpc>
            </a:pPr>
            <a:r>
              <a:rPr lang="en-US" sz="6000">
                <a:solidFill>
                  <a:srgbClr val="DD3F4C"/>
                </a:solidFill>
                <a:latin typeface="Fraunces Bold"/>
              </a:rPr>
              <a:t>II. LUYỆN TẬP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497722" y="2403317"/>
            <a:ext cx="14274591" cy="20243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120"/>
              </a:lnSpc>
            </a:pPr>
            <a:r>
              <a:rPr lang="en-US" sz="5800">
                <a:solidFill>
                  <a:srgbClr val="000000"/>
                </a:solidFill>
                <a:latin typeface="#9Slide07 HLT Fall For You"/>
              </a:rPr>
              <a:t>Trong các câu sau đây, từ nào (trong các từ in đậm) là trợ từ, từ nào không phải là trợ từ?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995445" y="4905375"/>
            <a:ext cx="12263855" cy="3618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79"/>
              </a:lnSpc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a)  </a:t>
            </a:r>
            <a:r>
              <a:rPr lang="en-US" sz="3999">
                <a:solidFill>
                  <a:srgbClr val="000000"/>
                </a:solidFill>
                <a:latin typeface="Roboto Condensed Bold"/>
              </a:rPr>
              <a:t>Chính </a:t>
            </a:r>
            <a:r>
              <a:rPr lang="en-US" sz="3999">
                <a:solidFill>
                  <a:srgbClr val="000000"/>
                </a:solidFill>
                <a:latin typeface="Roboto Condensed"/>
              </a:rPr>
              <a:t>thầy hiệu trưởng đã tặng tôi quyển sách này.</a:t>
            </a:r>
          </a:p>
          <a:p>
            <a:pPr algn="just">
              <a:lnSpc>
                <a:spcPts val="7279"/>
              </a:lnSpc>
            </a:pPr>
            <a:endParaRPr lang="en-US" sz="3999">
              <a:solidFill>
                <a:srgbClr val="000000"/>
              </a:solidFill>
              <a:latin typeface="Roboto Condensed"/>
            </a:endParaRPr>
          </a:p>
          <a:p>
            <a:pPr algn="just">
              <a:lnSpc>
                <a:spcPts val="7279"/>
              </a:lnSpc>
            </a:pPr>
            <a:endParaRPr lang="en-US" sz="3999">
              <a:solidFill>
                <a:srgbClr val="000000"/>
              </a:solidFill>
              <a:latin typeface="Roboto Condensed"/>
            </a:endParaRPr>
          </a:p>
          <a:p>
            <a:pPr algn="just">
              <a:lnSpc>
                <a:spcPts val="727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b)  Chị Dậu là nhân vật </a:t>
            </a:r>
            <a:r>
              <a:rPr lang="en-US" sz="3999">
                <a:solidFill>
                  <a:srgbClr val="000000"/>
                </a:solidFill>
                <a:latin typeface="Roboto Condensed Bold"/>
              </a:rPr>
              <a:t>chính</a:t>
            </a:r>
            <a:r>
              <a:rPr lang="en-US" sz="3999">
                <a:solidFill>
                  <a:srgbClr val="000000"/>
                </a:solidFill>
                <a:latin typeface="Roboto Condensed"/>
              </a:rPr>
              <a:t> của tác phẩm “Tắt đèn”.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4876801" y="4914901"/>
            <a:ext cx="3086102" cy="3375416"/>
            <a:chOff x="-40138" y="-280968"/>
            <a:chExt cx="812800" cy="889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83795" cy="325174"/>
            </a:xfrm>
            <a:custGeom>
              <a:avLst/>
              <a:gdLst/>
              <a:ahLst/>
              <a:cxnLst/>
              <a:rect l="l" t="t" r="r" b="b"/>
              <a:pathLst>
                <a:path w="683795" h="325174">
                  <a:moveTo>
                    <a:pt x="152078" y="0"/>
                  </a:moveTo>
                  <a:lnTo>
                    <a:pt x="531716" y="0"/>
                  </a:lnTo>
                  <a:cubicBezTo>
                    <a:pt x="572050" y="0"/>
                    <a:pt x="610732" y="16022"/>
                    <a:pt x="639252" y="44543"/>
                  </a:cubicBezTo>
                  <a:cubicBezTo>
                    <a:pt x="667772" y="73063"/>
                    <a:pt x="683795" y="111745"/>
                    <a:pt x="683795" y="152078"/>
                  </a:cubicBezTo>
                  <a:lnTo>
                    <a:pt x="683795" y="173095"/>
                  </a:lnTo>
                  <a:cubicBezTo>
                    <a:pt x="683795" y="213429"/>
                    <a:pt x="667772" y="252111"/>
                    <a:pt x="639252" y="280631"/>
                  </a:cubicBezTo>
                  <a:cubicBezTo>
                    <a:pt x="610732" y="309151"/>
                    <a:pt x="572050" y="325174"/>
                    <a:pt x="531716" y="325174"/>
                  </a:cubicBezTo>
                  <a:lnTo>
                    <a:pt x="152078" y="325174"/>
                  </a:lnTo>
                  <a:cubicBezTo>
                    <a:pt x="111745" y="325174"/>
                    <a:pt x="73063" y="309151"/>
                    <a:pt x="44543" y="280631"/>
                  </a:cubicBezTo>
                  <a:cubicBezTo>
                    <a:pt x="16022" y="252111"/>
                    <a:pt x="0" y="213429"/>
                    <a:pt x="0" y="173095"/>
                  </a:cubicBezTo>
                  <a:lnTo>
                    <a:pt x="0" y="152078"/>
                  </a:lnTo>
                  <a:cubicBezTo>
                    <a:pt x="0" y="111745"/>
                    <a:pt x="16022" y="73063"/>
                    <a:pt x="44543" y="44543"/>
                  </a:cubicBezTo>
                  <a:cubicBezTo>
                    <a:pt x="73063" y="16022"/>
                    <a:pt x="111745" y="0"/>
                    <a:pt x="152078" y="0"/>
                  </a:cubicBezTo>
                  <a:close/>
                </a:path>
              </a:pathLst>
            </a:custGeom>
            <a:solidFill>
              <a:srgbClr val="FAA7A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-40138" y="-280968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Roboto Condensed Bold"/>
                </a:rPr>
                <a:t>Trợ từ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686798" y="7505699"/>
            <a:ext cx="3086102" cy="3375416"/>
            <a:chOff x="-60458" y="-299004"/>
            <a:chExt cx="812800" cy="889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83795" cy="325174"/>
            </a:xfrm>
            <a:custGeom>
              <a:avLst/>
              <a:gdLst/>
              <a:ahLst/>
              <a:cxnLst/>
              <a:rect l="l" t="t" r="r" b="b"/>
              <a:pathLst>
                <a:path w="683795" h="325174">
                  <a:moveTo>
                    <a:pt x="152078" y="0"/>
                  </a:moveTo>
                  <a:lnTo>
                    <a:pt x="531716" y="0"/>
                  </a:lnTo>
                  <a:cubicBezTo>
                    <a:pt x="572050" y="0"/>
                    <a:pt x="610732" y="16022"/>
                    <a:pt x="639252" y="44543"/>
                  </a:cubicBezTo>
                  <a:cubicBezTo>
                    <a:pt x="667772" y="73063"/>
                    <a:pt x="683795" y="111745"/>
                    <a:pt x="683795" y="152078"/>
                  </a:cubicBezTo>
                  <a:lnTo>
                    <a:pt x="683795" y="173095"/>
                  </a:lnTo>
                  <a:cubicBezTo>
                    <a:pt x="683795" y="213429"/>
                    <a:pt x="667772" y="252111"/>
                    <a:pt x="639252" y="280631"/>
                  </a:cubicBezTo>
                  <a:cubicBezTo>
                    <a:pt x="610732" y="309151"/>
                    <a:pt x="572050" y="325174"/>
                    <a:pt x="531716" y="325174"/>
                  </a:cubicBezTo>
                  <a:lnTo>
                    <a:pt x="152078" y="325174"/>
                  </a:lnTo>
                  <a:cubicBezTo>
                    <a:pt x="111745" y="325174"/>
                    <a:pt x="73063" y="309151"/>
                    <a:pt x="44543" y="280631"/>
                  </a:cubicBezTo>
                  <a:cubicBezTo>
                    <a:pt x="16022" y="252111"/>
                    <a:pt x="0" y="213429"/>
                    <a:pt x="0" y="173095"/>
                  </a:cubicBezTo>
                  <a:lnTo>
                    <a:pt x="0" y="152078"/>
                  </a:lnTo>
                  <a:cubicBezTo>
                    <a:pt x="0" y="111745"/>
                    <a:pt x="16022" y="73063"/>
                    <a:pt x="44543" y="44543"/>
                  </a:cubicBezTo>
                  <a:cubicBezTo>
                    <a:pt x="73063" y="16022"/>
                    <a:pt x="111745" y="0"/>
                    <a:pt x="152078" y="0"/>
                  </a:cubicBezTo>
                  <a:close/>
                </a:path>
              </a:pathLst>
            </a:custGeom>
            <a:solidFill>
              <a:srgbClr val="F7964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-60458" y="-299004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Roboto Condensed Bold"/>
                </a:rPr>
                <a:t>Tính từ</a:t>
              </a:r>
            </a:p>
          </p:txBody>
        </p:sp>
      </p:grpSp>
      <p:pic>
        <p:nvPicPr>
          <p:cNvPr id="16" name="30 Second Timer">
            <a:hlinkClick r:id="" action="ppaction://media"/>
            <a:extLst>
              <a:ext uri="{FF2B5EF4-FFF2-40B4-BE49-F238E27FC236}">
                <a16:creationId xmlns:a16="http://schemas.microsoft.com/office/drawing/2014/main" xmlns="" id="{19B781AC-D3DC-F5C3-C814-2CA73C9B3E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77800" y="647700"/>
            <a:ext cx="2440305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7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94853" y="-1191543"/>
            <a:ext cx="4007366" cy="3346150"/>
          </a:xfrm>
          <a:custGeom>
            <a:avLst/>
            <a:gdLst/>
            <a:ahLst/>
            <a:cxnLst/>
            <a:rect l="l" t="t" r="r" b="b"/>
            <a:pathLst>
              <a:path w="4007366" h="3346150">
                <a:moveTo>
                  <a:pt x="0" y="0"/>
                </a:moveTo>
                <a:lnTo>
                  <a:pt x="4007366" y="0"/>
                </a:lnTo>
                <a:lnTo>
                  <a:pt x="4007366" y="3346150"/>
                </a:lnTo>
                <a:lnTo>
                  <a:pt x="0" y="33461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03" b="-323"/>
            </a:stretch>
          </a:blipFill>
        </p:spPr>
      </p:sp>
      <p:sp>
        <p:nvSpPr>
          <p:cNvPr id="3" name="Freeform 3"/>
          <p:cNvSpPr/>
          <p:nvPr/>
        </p:nvSpPr>
        <p:spPr>
          <a:xfrm rot="1120131">
            <a:off x="-1646735" y="8139904"/>
            <a:ext cx="6671520" cy="5020083"/>
          </a:xfrm>
          <a:custGeom>
            <a:avLst/>
            <a:gdLst/>
            <a:ahLst/>
            <a:cxnLst/>
            <a:rect l="l" t="t" r="r" b="b"/>
            <a:pathLst>
              <a:path w="6671520" h="5020083">
                <a:moveTo>
                  <a:pt x="0" y="0"/>
                </a:moveTo>
                <a:lnTo>
                  <a:pt x="6671520" y="0"/>
                </a:lnTo>
                <a:lnTo>
                  <a:pt x="6671520" y="5020083"/>
                </a:lnTo>
                <a:lnTo>
                  <a:pt x="0" y="50200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424" r="-8424" b="-2189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37319" y="481532"/>
            <a:ext cx="17850681" cy="10281723"/>
          </a:xfrm>
          <a:custGeom>
            <a:avLst/>
            <a:gdLst/>
            <a:ahLst/>
            <a:cxnLst/>
            <a:rect l="l" t="t" r="r" b="b"/>
            <a:pathLst>
              <a:path w="17850681" h="10281723">
                <a:moveTo>
                  <a:pt x="0" y="0"/>
                </a:moveTo>
                <a:lnTo>
                  <a:pt x="17850681" y="0"/>
                </a:lnTo>
                <a:lnTo>
                  <a:pt x="17850681" y="10281723"/>
                </a:lnTo>
                <a:lnTo>
                  <a:pt x="0" y="102817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943" t="-1313" r="-194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57507" y="310527"/>
            <a:ext cx="2029566" cy="1646486"/>
          </a:xfrm>
          <a:custGeom>
            <a:avLst/>
            <a:gdLst/>
            <a:ahLst/>
            <a:cxnLst/>
            <a:rect l="l" t="t" r="r" b="b"/>
            <a:pathLst>
              <a:path w="2029566" h="1646486">
                <a:moveTo>
                  <a:pt x="0" y="0"/>
                </a:moveTo>
                <a:lnTo>
                  <a:pt x="2029566" y="0"/>
                </a:lnTo>
                <a:lnTo>
                  <a:pt x="2029566" y="1646486"/>
                </a:lnTo>
                <a:lnTo>
                  <a:pt x="0" y="16464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676" b="-95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5369557"/>
            <a:ext cx="4995445" cy="6638465"/>
          </a:xfrm>
          <a:custGeom>
            <a:avLst/>
            <a:gdLst/>
            <a:ahLst/>
            <a:cxnLst/>
            <a:rect l="l" t="t" r="r" b="b"/>
            <a:pathLst>
              <a:path w="4995445" h="6638465">
                <a:moveTo>
                  <a:pt x="0" y="0"/>
                </a:moveTo>
                <a:lnTo>
                  <a:pt x="4995445" y="0"/>
                </a:lnTo>
                <a:lnTo>
                  <a:pt x="4995445" y="6638464"/>
                </a:lnTo>
                <a:lnTo>
                  <a:pt x="0" y="66384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497722" y="2412842"/>
            <a:ext cx="14445188" cy="18370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20"/>
              </a:lnSpc>
            </a:pPr>
            <a:r>
              <a:rPr lang="en-US" sz="5300">
                <a:solidFill>
                  <a:srgbClr val="000000"/>
                </a:solidFill>
                <a:latin typeface="#9Slide07 HLT Fall For You"/>
              </a:rPr>
              <a:t>Trong các câu sau đây, từ nào (trong các từ in đậm) là trợ từ, từ nào không phải là trợ từ?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95445" y="4905375"/>
            <a:ext cx="12263855" cy="3618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79"/>
              </a:lnSpc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a</a:t>
            </a:r>
            <a:r>
              <a:rPr lang="en-US" sz="3999">
                <a:solidFill>
                  <a:srgbClr val="000000"/>
                </a:solidFill>
                <a:latin typeface="Roboto Condensed Bold"/>
              </a:rPr>
              <a:t>)  Ngay</a:t>
            </a:r>
            <a:r>
              <a:rPr lang="en-US" sz="3999">
                <a:solidFill>
                  <a:srgbClr val="000000"/>
                </a:solidFill>
                <a:latin typeface="Roboto Condensed"/>
              </a:rPr>
              <a:t> tôi cũng không biết đến việc này.</a:t>
            </a:r>
          </a:p>
          <a:p>
            <a:pPr algn="just">
              <a:lnSpc>
                <a:spcPts val="7279"/>
              </a:lnSpc>
            </a:pPr>
            <a:endParaRPr lang="en-US" sz="3999">
              <a:solidFill>
                <a:srgbClr val="000000"/>
              </a:solidFill>
              <a:latin typeface="Roboto Condensed"/>
            </a:endParaRPr>
          </a:p>
          <a:p>
            <a:pPr algn="just">
              <a:lnSpc>
                <a:spcPts val="7279"/>
              </a:lnSpc>
            </a:pPr>
            <a:endParaRPr lang="en-US" sz="3999">
              <a:solidFill>
                <a:srgbClr val="000000"/>
              </a:solidFill>
              <a:latin typeface="Roboto Condensed"/>
            </a:endParaRPr>
          </a:p>
          <a:p>
            <a:pPr algn="just">
              <a:lnSpc>
                <a:spcPts val="727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b)   Anh phải nói </a:t>
            </a:r>
            <a:r>
              <a:rPr lang="en-US" sz="3999">
                <a:solidFill>
                  <a:srgbClr val="000000"/>
                </a:solidFill>
                <a:latin typeface="Roboto Condensed Bold"/>
              </a:rPr>
              <a:t>ngay</a:t>
            </a:r>
            <a:r>
              <a:rPr lang="en-US" sz="3999">
                <a:solidFill>
                  <a:srgbClr val="000000"/>
                </a:solidFill>
                <a:latin typeface="Roboto Condensed"/>
              </a:rPr>
              <a:t> điều này cho cô giáo biết.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4724401" y="4762499"/>
            <a:ext cx="3086102" cy="3375416"/>
            <a:chOff x="-71386" y="-317909"/>
            <a:chExt cx="812800" cy="889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83795" cy="325174"/>
            </a:xfrm>
            <a:custGeom>
              <a:avLst/>
              <a:gdLst/>
              <a:ahLst/>
              <a:cxnLst/>
              <a:rect l="l" t="t" r="r" b="b"/>
              <a:pathLst>
                <a:path w="683795" h="325174">
                  <a:moveTo>
                    <a:pt x="152078" y="0"/>
                  </a:moveTo>
                  <a:lnTo>
                    <a:pt x="531716" y="0"/>
                  </a:lnTo>
                  <a:cubicBezTo>
                    <a:pt x="572050" y="0"/>
                    <a:pt x="610732" y="16022"/>
                    <a:pt x="639252" y="44543"/>
                  </a:cubicBezTo>
                  <a:cubicBezTo>
                    <a:pt x="667772" y="73063"/>
                    <a:pt x="683795" y="111745"/>
                    <a:pt x="683795" y="152078"/>
                  </a:cubicBezTo>
                  <a:lnTo>
                    <a:pt x="683795" y="173095"/>
                  </a:lnTo>
                  <a:cubicBezTo>
                    <a:pt x="683795" y="213429"/>
                    <a:pt x="667772" y="252111"/>
                    <a:pt x="639252" y="280631"/>
                  </a:cubicBezTo>
                  <a:cubicBezTo>
                    <a:pt x="610732" y="309151"/>
                    <a:pt x="572050" y="325174"/>
                    <a:pt x="531716" y="325174"/>
                  </a:cubicBezTo>
                  <a:lnTo>
                    <a:pt x="152078" y="325174"/>
                  </a:lnTo>
                  <a:cubicBezTo>
                    <a:pt x="111745" y="325174"/>
                    <a:pt x="73063" y="309151"/>
                    <a:pt x="44543" y="280631"/>
                  </a:cubicBezTo>
                  <a:cubicBezTo>
                    <a:pt x="16022" y="252111"/>
                    <a:pt x="0" y="213429"/>
                    <a:pt x="0" y="173095"/>
                  </a:cubicBezTo>
                  <a:lnTo>
                    <a:pt x="0" y="152078"/>
                  </a:lnTo>
                  <a:cubicBezTo>
                    <a:pt x="0" y="111745"/>
                    <a:pt x="16022" y="73063"/>
                    <a:pt x="44543" y="44543"/>
                  </a:cubicBezTo>
                  <a:cubicBezTo>
                    <a:pt x="73063" y="16022"/>
                    <a:pt x="111745" y="0"/>
                    <a:pt x="152078" y="0"/>
                  </a:cubicBezTo>
                  <a:close/>
                </a:path>
              </a:pathLst>
            </a:custGeom>
            <a:solidFill>
              <a:srgbClr val="FAA7A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-71386" y="-317909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Roboto Condensed Bold"/>
                </a:rPr>
                <a:t>Trợ từ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391400" y="7581899"/>
            <a:ext cx="3086102" cy="3375416"/>
            <a:chOff x="-52761" y="-278935"/>
            <a:chExt cx="812800" cy="889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83795" cy="325174"/>
            </a:xfrm>
            <a:custGeom>
              <a:avLst/>
              <a:gdLst/>
              <a:ahLst/>
              <a:cxnLst/>
              <a:rect l="l" t="t" r="r" b="b"/>
              <a:pathLst>
                <a:path w="683795" h="325174">
                  <a:moveTo>
                    <a:pt x="152078" y="0"/>
                  </a:moveTo>
                  <a:lnTo>
                    <a:pt x="531716" y="0"/>
                  </a:lnTo>
                  <a:cubicBezTo>
                    <a:pt x="572050" y="0"/>
                    <a:pt x="610732" y="16022"/>
                    <a:pt x="639252" y="44543"/>
                  </a:cubicBezTo>
                  <a:cubicBezTo>
                    <a:pt x="667772" y="73063"/>
                    <a:pt x="683795" y="111745"/>
                    <a:pt x="683795" y="152078"/>
                  </a:cubicBezTo>
                  <a:lnTo>
                    <a:pt x="683795" y="173095"/>
                  </a:lnTo>
                  <a:cubicBezTo>
                    <a:pt x="683795" y="213429"/>
                    <a:pt x="667772" y="252111"/>
                    <a:pt x="639252" y="280631"/>
                  </a:cubicBezTo>
                  <a:cubicBezTo>
                    <a:pt x="610732" y="309151"/>
                    <a:pt x="572050" y="325174"/>
                    <a:pt x="531716" y="325174"/>
                  </a:cubicBezTo>
                  <a:lnTo>
                    <a:pt x="152078" y="325174"/>
                  </a:lnTo>
                  <a:cubicBezTo>
                    <a:pt x="111745" y="325174"/>
                    <a:pt x="73063" y="309151"/>
                    <a:pt x="44543" y="280631"/>
                  </a:cubicBezTo>
                  <a:cubicBezTo>
                    <a:pt x="16022" y="252111"/>
                    <a:pt x="0" y="213429"/>
                    <a:pt x="0" y="173095"/>
                  </a:cubicBezTo>
                  <a:lnTo>
                    <a:pt x="0" y="152078"/>
                  </a:lnTo>
                  <a:cubicBezTo>
                    <a:pt x="0" y="111745"/>
                    <a:pt x="16022" y="73063"/>
                    <a:pt x="44543" y="44543"/>
                  </a:cubicBezTo>
                  <a:cubicBezTo>
                    <a:pt x="73063" y="16022"/>
                    <a:pt x="111745" y="0"/>
                    <a:pt x="152078" y="0"/>
                  </a:cubicBezTo>
                  <a:close/>
                </a:path>
              </a:pathLst>
            </a:custGeom>
            <a:solidFill>
              <a:srgbClr val="F7964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-52761" y="-278935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Roboto Condensed Bold"/>
                </a:rPr>
                <a:t>Phụ từ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497722" y="566738"/>
            <a:ext cx="13811958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00"/>
              </a:lnSpc>
            </a:pPr>
            <a:r>
              <a:rPr lang="en-US" sz="6000">
                <a:solidFill>
                  <a:srgbClr val="DD3F4C"/>
                </a:solidFill>
                <a:latin typeface="Fraunces Bold"/>
              </a:rPr>
              <a:t>II. LUYỆN TẬP</a:t>
            </a:r>
          </a:p>
        </p:txBody>
      </p:sp>
      <p:pic>
        <p:nvPicPr>
          <p:cNvPr id="16" name="30 Second Timer">
            <a:hlinkClick r:id="" action="ppaction://media"/>
            <a:extLst>
              <a:ext uri="{FF2B5EF4-FFF2-40B4-BE49-F238E27FC236}">
                <a16:creationId xmlns:a16="http://schemas.microsoft.com/office/drawing/2014/main" xmlns="" id="{205BC3BA-2C85-38FC-5CF5-4A12FDC0F6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77800" y="647700"/>
            <a:ext cx="2440305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7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197" y="0"/>
            <a:ext cx="1981549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208996">
            <a:off x="68780" y="414619"/>
            <a:ext cx="4191606" cy="2391538"/>
            <a:chOff x="0" y="0"/>
            <a:chExt cx="12734630" cy="72657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734630" cy="7265794"/>
            </a:xfrm>
            <a:custGeom>
              <a:avLst/>
              <a:gdLst/>
              <a:ahLst/>
              <a:cxnLst/>
              <a:rect l="l" t="t" r="r" b="b"/>
              <a:pathLst>
                <a:path w="12734630" h="7265794">
                  <a:moveTo>
                    <a:pt x="12622747" y="7265794"/>
                  </a:moveTo>
                  <a:lnTo>
                    <a:pt x="111707" y="7265794"/>
                  </a:lnTo>
                  <a:cubicBezTo>
                    <a:pt x="50454" y="7265794"/>
                    <a:pt x="0" y="7238762"/>
                    <a:pt x="0" y="7205944"/>
                  </a:cubicBezTo>
                  <a:lnTo>
                    <a:pt x="0" y="59850"/>
                  </a:lnTo>
                  <a:cubicBezTo>
                    <a:pt x="0" y="27032"/>
                    <a:pt x="50454" y="0"/>
                    <a:pt x="111707" y="0"/>
                  </a:cubicBezTo>
                  <a:lnTo>
                    <a:pt x="12621330" y="0"/>
                  </a:lnTo>
                  <a:cubicBezTo>
                    <a:pt x="12682582" y="0"/>
                    <a:pt x="12733037" y="27032"/>
                    <a:pt x="12733037" y="59850"/>
                  </a:cubicBezTo>
                  <a:lnTo>
                    <a:pt x="12733037" y="7205090"/>
                  </a:lnTo>
                  <a:cubicBezTo>
                    <a:pt x="12734630" y="7238762"/>
                    <a:pt x="12683999" y="7265794"/>
                    <a:pt x="12622746" y="7265794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sp>
        <p:nvSpPr>
          <p:cNvPr id="5" name="Freeform 5"/>
          <p:cNvSpPr/>
          <p:nvPr/>
        </p:nvSpPr>
        <p:spPr>
          <a:xfrm rot="-208996">
            <a:off x="601005" y="305757"/>
            <a:ext cx="577283" cy="1378585"/>
          </a:xfrm>
          <a:custGeom>
            <a:avLst/>
            <a:gdLst/>
            <a:ahLst/>
            <a:cxnLst/>
            <a:rect l="l" t="t" r="r" b="b"/>
            <a:pathLst>
              <a:path w="577283" h="1378585">
                <a:moveTo>
                  <a:pt x="0" y="0"/>
                </a:moveTo>
                <a:lnTo>
                  <a:pt x="577283" y="0"/>
                </a:lnTo>
                <a:lnTo>
                  <a:pt x="577283" y="1378585"/>
                </a:lnTo>
                <a:lnTo>
                  <a:pt x="0" y="13785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090" b="-187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531" y="5143500"/>
            <a:ext cx="5235115" cy="5143500"/>
          </a:xfrm>
          <a:custGeom>
            <a:avLst/>
            <a:gdLst/>
            <a:ahLst/>
            <a:cxnLst/>
            <a:rect l="l" t="t" r="r" b="b"/>
            <a:pathLst>
              <a:path w="5235115" h="5143500">
                <a:moveTo>
                  <a:pt x="0" y="0"/>
                </a:moveTo>
                <a:lnTo>
                  <a:pt x="5235115" y="0"/>
                </a:lnTo>
                <a:lnTo>
                  <a:pt x="523511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13615" y="797019"/>
            <a:ext cx="9249867" cy="1228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>
                <a:solidFill>
                  <a:srgbClr val="DD3F4C"/>
                </a:solidFill>
                <a:latin typeface="Fraunces Bold"/>
              </a:rPr>
              <a:t>I. KHỞI ĐỘNG</a:t>
            </a:r>
          </a:p>
        </p:txBody>
      </p:sp>
      <p:sp>
        <p:nvSpPr>
          <p:cNvPr id="8" name="TextBox 8"/>
          <p:cNvSpPr txBox="1"/>
          <p:nvPr/>
        </p:nvSpPr>
        <p:spPr>
          <a:xfrm rot="-89116">
            <a:off x="5240490" y="2137405"/>
            <a:ext cx="7806471" cy="101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r>
              <a:rPr lang="en-US" sz="5499">
                <a:solidFill>
                  <a:srgbClr val="84492D"/>
                </a:solidFill>
                <a:latin typeface="#9Slide05 Aphrodite Pro"/>
              </a:rPr>
              <a:t>Cùng giải mật ngữ</a:t>
            </a:r>
          </a:p>
        </p:txBody>
      </p:sp>
      <p:sp>
        <p:nvSpPr>
          <p:cNvPr id="9" name="TextBox 9"/>
          <p:cNvSpPr txBox="1"/>
          <p:nvPr/>
        </p:nvSpPr>
        <p:spPr>
          <a:xfrm rot="-89116">
            <a:off x="269631" y="689197"/>
            <a:ext cx="3788573" cy="1946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54"/>
              </a:lnSpc>
            </a:pPr>
            <a:r>
              <a:rPr lang="en-US" sz="6110">
                <a:solidFill>
                  <a:srgbClr val="84492D"/>
                </a:solidFill>
                <a:latin typeface="#9Slide07 Crocante"/>
              </a:rPr>
              <a:t>TRÒ </a:t>
            </a:r>
          </a:p>
          <a:p>
            <a:pPr algn="ctr">
              <a:lnSpc>
                <a:spcPts val="7454"/>
              </a:lnSpc>
            </a:pPr>
            <a:r>
              <a:rPr lang="en-US" sz="6110">
                <a:solidFill>
                  <a:srgbClr val="84492D"/>
                </a:solidFill>
                <a:latin typeface="#9Slide07 Crocante"/>
              </a:rPr>
              <a:t>CHƠI</a:t>
            </a:r>
          </a:p>
        </p:txBody>
      </p:sp>
      <p:grpSp>
        <p:nvGrpSpPr>
          <p:cNvPr id="10" name="Group 10"/>
          <p:cNvGrpSpPr/>
          <p:nvPr/>
        </p:nvGrpSpPr>
        <p:grpSpPr>
          <a:xfrm rot="-84863">
            <a:off x="5342454" y="3673709"/>
            <a:ext cx="11444352" cy="5810514"/>
            <a:chOff x="0" y="0"/>
            <a:chExt cx="12734630" cy="646561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734630" cy="6465613"/>
            </a:xfrm>
            <a:custGeom>
              <a:avLst/>
              <a:gdLst/>
              <a:ahLst/>
              <a:cxnLst/>
              <a:rect l="l" t="t" r="r" b="b"/>
              <a:pathLst>
                <a:path w="12734630" h="6465613">
                  <a:moveTo>
                    <a:pt x="12622747" y="6465613"/>
                  </a:moveTo>
                  <a:lnTo>
                    <a:pt x="111707" y="6465613"/>
                  </a:lnTo>
                  <a:cubicBezTo>
                    <a:pt x="50454" y="6465613"/>
                    <a:pt x="0" y="6441558"/>
                    <a:pt x="0" y="6412354"/>
                  </a:cubicBezTo>
                  <a:lnTo>
                    <a:pt x="0" y="53259"/>
                  </a:lnTo>
                  <a:cubicBezTo>
                    <a:pt x="0" y="24055"/>
                    <a:pt x="50454" y="0"/>
                    <a:pt x="111707" y="0"/>
                  </a:cubicBezTo>
                  <a:lnTo>
                    <a:pt x="12621330" y="0"/>
                  </a:lnTo>
                  <a:cubicBezTo>
                    <a:pt x="12682582" y="0"/>
                    <a:pt x="12733037" y="24055"/>
                    <a:pt x="12733037" y="53259"/>
                  </a:cubicBezTo>
                  <a:lnTo>
                    <a:pt x="12733037" y="6411594"/>
                  </a:lnTo>
                  <a:cubicBezTo>
                    <a:pt x="12734630" y="6441557"/>
                    <a:pt x="12683999" y="6465613"/>
                    <a:pt x="12622746" y="6465613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5791173" y="3860668"/>
            <a:ext cx="10537870" cy="939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7"/>
              </a:lnSpc>
            </a:pPr>
            <a:r>
              <a:rPr lang="en-US" sz="4399">
                <a:solidFill>
                  <a:srgbClr val="000000"/>
                </a:solidFill>
                <a:latin typeface="Roboto Condensed"/>
              </a:rPr>
              <a:t>Mật ngữ 1: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91173" y="5414038"/>
            <a:ext cx="10537870" cy="1872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399">
                <a:solidFill>
                  <a:srgbClr val="000000"/>
                </a:solidFill>
                <a:latin typeface="Fraunces Bold"/>
              </a:rPr>
              <a:t>HINHC ATM OIT RONGT HAYT ON.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94853" y="-1191543"/>
            <a:ext cx="4007366" cy="3346150"/>
          </a:xfrm>
          <a:custGeom>
            <a:avLst/>
            <a:gdLst/>
            <a:ahLst/>
            <a:cxnLst/>
            <a:rect l="l" t="t" r="r" b="b"/>
            <a:pathLst>
              <a:path w="4007366" h="3346150">
                <a:moveTo>
                  <a:pt x="0" y="0"/>
                </a:moveTo>
                <a:lnTo>
                  <a:pt x="4007366" y="0"/>
                </a:lnTo>
                <a:lnTo>
                  <a:pt x="4007366" y="3346150"/>
                </a:lnTo>
                <a:lnTo>
                  <a:pt x="0" y="3346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03" b="-323"/>
            </a:stretch>
          </a:blipFill>
        </p:spPr>
      </p:sp>
      <p:sp>
        <p:nvSpPr>
          <p:cNvPr id="3" name="Freeform 3"/>
          <p:cNvSpPr/>
          <p:nvPr/>
        </p:nvSpPr>
        <p:spPr>
          <a:xfrm rot="1120131">
            <a:off x="-1646735" y="8139904"/>
            <a:ext cx="6671520" cy="5020083"/>
          </a:xfrm>
          <a:custGeom>
            <a:avLst/>
            <a:gdLst/>
            <a:ahLst/>
            <a:cxnLst/>
            <a:rect l="l" t="t" r="r" b="b"/>
            <a:pathLst>
              <a:path w="6671520" h="5020083">
                <a:moveTo>
                  <a:pt x="0" y="0"/>
                </a:moveTo>
                <a:lnTo>
                  <a:pt x="6671520" y="0"/>
                </a:lnTo>
                <a:lnTo>
                  <a:pt x="6671520" y="5020083"/>
                </a:lnTo>
                <a:lnTo>
                  <a:pt x="0" y="5020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4" r="-8424" b="-2189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37319" y="481532"/>
            <a:ext cx="17850681" cy="10281723"/>
          </a:xfrm>
          <a:custGeom>
            <a:avLst/>
            <a:gdLst/>
            <a:ahLst/>
            <a:cxnLst/>
            <a:rect l="l" t="t" r="r" b="b"/>
            <a:pathLst>
              <a:path w="17850681" h="10281723">
                <a:moveTo>
                  <a:pt x="0" y="0"/>
                </a:moveTo>
                <a:lnTo>
                  <a:pt x="17850681" y="0"/>
                </a:lnTo>
                <a:lnTo>
                  <a:pt x="17850681" y="10281723"/>
                </a:lnTo>
                <a:lnTo>
                  <a:pt x="0" y="10281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43" t="-1313" r="-194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57507" y="310527"/>
            <a:ext cx="2029566" cy="1646486"/>
          </a:xfrm>
          <a:custGeom>
            <a:avLst/>
            <a:gdLst/>
            <a:ahLst/>
            <a:cxnLst/>
            <a:rect l="l" t="t" r="r" b="b"/>
            <a:pathLst>
              <a:path w="2029566" h="1646486">
                <a:moveTo>
                  <a:pt x="0" y="0"/>
                </a:moveTo>
                <a:lnTo>
                  <a:pt x="2029566" y="0"/>
                </a:lnTo>
                <a:lnTo>
                  <a:pt x="2029566" y="1646486"/>
                </a:lnTo>
                <a:lnTo>
                  <a:pt x="0" y="16464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676" b="-95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5369557"/>
            <a:ext cx="4995445" cy="6638465"/>
          </a:xfrm>
          <a:custGeom>
            <a:avLst/>
            <a:gdLst/>
            <a:ahLst/>
            <a:cxnLst/>
            <a:rect l="l" t="t" r="r" b="b"/>
            <a:pathLst>
              <a:path w="4995445" h="6638465">
                <a:moveTo>
                  <a:pt x="0" y="0"/>
                </a:moveTo>
                <a:lnTo>
                  <a:pt x="4995445" y="0"/>
                </a:lnTo>
                <a:lnTo>
                  <a:pt x="4995445" y="6638464"/>
                </a:lnTo>
                <a:lnTo>
                  <a:pt x="0" y="66384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497722" y="2403317"/>
            <a:ext cx="14274591" cy="19532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en-US" sz="5600">
                <a:solidFill>
                  <a:srgbClr val="000000"/>
                </a:solidFill>
                <a:latin typeface="#9Slide07 HLT Fall For You"/>
              </a:rPr>
              <a:t>Trong các câu sau đây, từ nào (trong các từ in đậm) là trợ từ, từ nào không phải là trợ từ?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95445" y="4905375"/>
            <a:ext cx="12263855" cy="3618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79"/>
              </a:lnSpc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a</a:t>
            </a:r>
            <a:r>
              <a:rPr lang="en-US" sz="3999">
                <a:solidFill>
                  <a:srgbClr val="000000"/>
                </a:solidFill>
                <a:latin typeface="Roboto Condensed Bold"/>
              </a:rPr>
              <a:t>)  </a:t>
            </a:r>
            <a:r>
              <a:rPr lang="en-US" sz="3999">
                <a:solidFill>
                  <a:srgbClr val="000000"/>
                </a:solidFill>
                <a:latin typeface="Roboto Condensed"/>
              </a:rPr>
              <a:t>Cha tôi </a:t>
            </a:r>
            <a:r>
              <a:rPr lang="en-US" sz="3999">
                <a:solidFill>
                  <a:srgbClr val="000000"/>
                </a:solidFill>
                <a:latin typeface="Roboto Condensed Bold"/>
              </a:rPr>
              <a:t>là</a:t>
            </a:r>
            <a:r>
              <a:rPr lang="en-US" sz="3999">
                <a:solidFill>
                  <a:srgbClr val="000000"/>
                </a:solidFill>
                <a:latin typeface="Roboto Condensed"/>
              </a:rPr>
              <a:t> công nhân.</a:t>
            </a:r>
          </a:p>
          <a:p>
            <a:pPr algn="just">
              <a:lnSpc>
                <a:spcPts val="7279"/>
              </a:lnSpc>
            </a:pPr>
            <a:endParaRPr lang="en-US" sz="3999">
              <a:solidFill>
                <a:srgbClr val="000000"/>
              </a:solidFill>
              <a:latin typeface="Roboto Condensed"/>
            </a:endParaRPr>
          </a:p>
          <a:p>
            <a:pPr algn="just">
              <a:lnSpc>
                <a:spcPts val="7279"/>
              </a:lnSpc>
            </a:pPr>
            <a:endParaRPr lang="en-US" sz="3999">
              <a:solidFill>
                <a:srgbClr val="000000"/>
              </a:solidFill>
              <a:latin typeface="Roboto Condensed"/>
            </a:endParaRPr>
          </a:p>
          <a:p>
            <a:pPr algn="just">
              <a:lnSpc>
                <a:spcPts val="727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b)    Cô ấy đẹp ơi </a:t>
            </a:r>
            <a:r>
              <a:rPr lang="en-US" sz="3999">
                <a:solidFill>
                  <a:srgbClr val="000000"/>
                </a:solidFill>
                <a:latin typeface="Roboto Condensed Bold"/>
              </a:rPr>
              <a:t>là </a:t>
            </a:r>
            <a:r>
              <a:rPr lang="en-US" sz="3999">
                <a:solidFill>
                  <a:srgbClr val="000000"/>
                </a:solidFill>
                <a:latin typeface="Roboto Condensed"/>
              </a:rPr>
              <a:t>đẹp.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5867398" y="4838701"/>
            <a:ext cx="3086102" cy="3375416"/>
            <a:chOff x="-56484" y="-260587"/>
            <a:chExt cx="812800" cy="889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83795" cy="325174"/>
            </a:xfrm>
            <a:custGeom>
              <a:avLst/>
              <a:gdLst/>
              <a:ahLst/>
              <a:cxnLst/>
              <a:rect l="l" t="t" r="r" b="b"/>
              <a:pathLst>
                <a:path w="683795" h="325174">
                  <a:moveTo>
                    <a:pt x="152078" y="0"/>
                  </a:moveTo>
                  <a:lnTo>
                    <a:pt x="531716" y="0"/>
                  </a:lnTo>
                  <a:cubicBezTo>
                    <a:pt x="572050" y="0"/>
                    <a:pt x="610732" y="16022"/>
                    <a:pt x="639252" y="44543"/>
                  </a:cubicBezTo>
                  <a:cubicBezTo>
                    <a:pt x="667772" y="73063"/>
                    <a:pt x="683795" y="111745"/>
                    <a:pt x="683795" y="152078"/>
                  </a:cubicBezTo>
                  <a:lnTo>
                    <a:pt x="683795" y="173095"/>
                  </a:lnTo>
                  <a:cubicBezTo>
                    <a:pt x="683795" y="213429"/>
                    <a:pt x="667772" y="252111"/>
                    <a:pt x="639252" y="280631"/>
                  </a:cubicBezTo>
                  <a:cubicBezTo>
                    <a:pt x="610732" y="309151"/>
                    <a:pt x="572050" y="325174"/>
                    <a:pt x="531716" y="325174"/>
                  </a:cubicBezTo>
                  <a:lnTo>
                    <a:pt x="152078" y="325174"/>
                  </a:lnTo>
                  <a:cubicBezTo>
                    <a:pt x="111745" y="325174"/>
                    <a:pt x="73063" y="309151"/>
                    <a:pt x="44543" y="280631"/>
                  </a:cubicBezTo>
                  <a:cubicBezTo>
                    <a:pt x="16022" y="252111"/>
                    <a:pt x="0" y="213429"/>
                    <a:pt x="0" y="173095"/>
                  </a:cubicBezTo>
                  <a:lnTo>
                    <a:pt x="0" y="152078"/>
                  </a:lnTo>
                  <a:cubicBezTo>
                    <a:pt x="0" y="111745"/>
                    <a:pt x="16022" y="73063"/>
                    <a:pt x="44543" y="44543"/>
                  </a:cubicBezTo>
                  <a:cubicBezTo>
                    <a:pt x="73063" y="16022"/>
                    <a:pt x="111745" y="0"/>
                    <a:pt x="152078" y="0"/>
                  </a:cubicBezTo>
                  <a:close/>
                </a:path>
              </a:pathLst>
            </a:custGeom>
            <a:solidFill>
              <a:srgbClr val="F7964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-56484" y="-260587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Roboto Condensed Bold"/>
                </a:rPr>
                <a:t>Động từ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982201" y="6362698"/>
            <a:ext cx="3086102" cy="3375416"/>
            <a:chOff x="-47866" y="-287460"/>
            <a:chExt cx="812800" cy="889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83795" cy="325174"/>
            </a:xfrm>
            <a:custGeom>
              <a:avLst/>
              <a:gdLst/>
              <a:ahLst/>
              <a:cxnLst/>
              <a:rect l="l" t="t" r="r" b="b"/>
              <a:pathLst>
                <a:path w="683795" h="325174">
                  <a:moveTo>
                    <a:pt x="152078" y="0"/>
                  </a:moveTo>
                  <a:lnTo>
                    <a:pt x="531716" y="0"/>
                  </a:lnTo>
                  <a:cubicBezTo>
                    <a:pt x="572050" y="0"/>
                    <a:pt x="610732" y="16022"/>
                    <a:pt x="639252" y="44543"/>
                  </a:cubicBezTo>
                  <a:cubicBezTo>
                    <a:pt x="667772" y="73063"/>
                    <a:pt x="683795" y="111745"/>
                    <a:pt x="683795" y="152078"/>
                  </a:cubicBezTo>
                  <a:lnTo>
                    <a:pt x="683795" y="173095"/>
                  </a:lnTo>
                  <a:cubicBezTo>
                    <a:pt x="683795" y="213429"/>
                    <a:pt x="667772" y="252111"/>
                    <a:pt x="639252" y="280631"/>
                  </a:cubicBezTo>
                  <a:cubicBezTo>
                    <a:pt x="610732" y="309151"/>
                    <a:pt x="572050" y="325174"/>
                    <a:pt x="531716" y="325174"/>
                  </a:cubicBezTo>
                  <a:lnTo>
                    <a:pt x="152078" y="325174"/>
                  </a:lnTo>
                  <a:cubicBezTo>
                    <a:pt x="111745" y="325174"/>
                    <a:pt x="73063" y="309151"/>
                    <a:pt x="44543" y="280631"/>
                  </a:cubicBezTo>
                  <a:cubicBezTo>
                    <a:pt x="16022" y="252111"/>
                    <a:pt x="0" y="213429"/>
                    <a:pt x="0" y="173095"/>
                  </a:cubicBezTo>
                  <a:lnTo>
                    <a:pt x="0" y="152078"/>
                  </a:lnTo>
                  <a:cubicBezTo>
                    <a:pt x="0" y="111745"/>
                    <a:pt x="16022" y="73063"/>
                    <a:pt x="44543" y="44543"/>
                  </a:cubicBezTo>
                  <a:cubicBezTo>
                    <a:pt x="73063" y="16022"/>
                    <a:pt x="111745" y="0"/>
                    <a:pt x="152078" y="0"/>
                  </a:cubicBezTo>
                  <a:close/>
                </a:path>
              </a:pathLst>
            </a:custGeom>
            <a:solidFill>
              <a:srgbClr val="FAA7A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-47866" y="-28746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Roboto Condensed Bold"/>
                </a:rPr>
                <a:t>Trợ từ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497722" y="566738"/>
            <a:ext cx="13811958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00"/>
              </a:lnSpc>
            </a:pPr>
            <a:r>
              <a:rPr lang="en-US" sz="6000">
                <a:solidFill>
                  <a:srgbClr val="DD3F4C"/>
                </a:solidFill>
                <a:latin typeface="Fraunces Bold"/>
              </a:rPr>
              <a:t>II. LUYỆN TẬP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94853" y="-1191543"/>
            <a:ext cx="4007366" cy="3346150"/>
          </a:xfrm>
          <a:custGeom>
            <a:avLst/>
            <a:gdLst/>
            <a:ahLst/>
            <a:cxnLst/>
            <a:rect l="l" t="t" r="r" b="b"/>
            <a:pathLst>
              <a:path w="4007366" h="3346150">
                <a:moveTo>
                  <a:pt x="0" y="0"/>
                </a:moveTo>
                <a:lnTo>
                  <a:pt x="4007366" y="0"/>
                </a:lnTo>
                <a:lnTo>
                  <a:pt x="4007366" y="3346150"/>
                </a:lnTo>
                <a:lnTo>
                  <a:pt x="0" y="3346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03" b="-323"/>
            </a:stretch>
          </a:blipFill>
        </p:spPr>
      </p:sp>
      <p:sp>
        <p:nvSpPr>
          <p:cNvPr id="3" name="Freeform 3"/>
          <p:cNvSpPr/>
          <p:nvPr/>
        </p:nvSpPr>
        <p:spPr>
          <a:xfrm rot="1120131">
            <a:off x="-1646735" y="8139904"/>
            <a:ext cx="6671520" cy="5020083"/>
          </a:xfrm>
          <a:custGeom>
            <a:avLst/>
            <a:gdLst/>
            <a:ahLst/>
            <a:cxnLst/>
            <a:rect l="l" t="t" r="r" b="b"/>
            <a:pathLst>
              <a:path w="6671520" h="5020083">
                <a:moveTo>
                  <a:pt x="0" y="0"/>
                </a:moveTo>
                <a:lnTo>
                  <a:pt x="6671520" y="0"/>
                </a:lnTo>
                <a:lnTo>
                  <a:pt x="6671520" y="5020083"/>
                </a:lnTo>
                <a:lnTo>
                  <a:pt x="0" y="5020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4" r="-8424" b="-2189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37319" y="481532"/>
            <a:ext cx="17850681" cy="10281723"/>
          </a:xfrm>
          <a:custGeom>
            <a:avLst/>
            <a:gdLst/>
            <a:ahLst/>
            <a:cxnLst/>
            <a:rect l="l" t="t" r="r" b="b"/>
            <a:pathLst>
              <a:path w="17850681" h="10281723">
                <a:moveTo>
                  <a:pt x="0" y="0"/>
                </a:moveTo>
                <a:lnTo>
                  <a:pt x="17850681" y="0"/>
                </a:lnTo>
                <a:lnTo>
                  <a:pt x="17850681" y="10281723"/>
                </a:lnTo>
                <a:lnTo>
                  <a:pt x="0" y="10281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43" t="-1313" r="-194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57507" y="310527"/>
            <a:ext cx="2029566" cy="1646486"/>
          </a:xfrm>
          <a:custGeom>
            <a:avLst/>
            <a:gdLst/>
            <a:ahLst/>
            <a:cxnLst/>
            <a:rect l="l" t="t" r="r" b="b"/>
            <a:pathLst>
              <a:path w="2029566" h="1646486">
                <a:moveTo>
                  <a:pt x="0" y="0"/>
                </a:moveTo>
                <a:lnTo>
                  <a:pt x="2029566" y="0"/>
                </a:lnTo>
                <a:lnTo>
                  <a:pt x="2029566" y="1646486"/>
                </a:lnTo>
                <a:lnTo>
                  <a:pt x="0" y="16464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676" b="-95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5369557"/>
            <a:ext cx="4995445" cy="6638465"/>
          </a:xfrm>
          <a:custGeom>
            <a:avLst/>
            <a:gdLst/>
            <a:ahLst/>
            <a:cxnLst/>
            <a:rect l="l" t="t" r="r" b="b"/>
            <a:pathLst>
              <a:path w="4995445" h="6638465">
                <a:moveTo>
                  <a:pt x="0" y="0"/>
                </a:moveTo>
                <a:lnTo>
                  <a:pt x="4995445" y="0"/>
                </a:lnTo>
                <a:lnTo>
                  <a:pt x="4995445" y="6638464"/>
                </a:lnTo>
                <a:lnTo>
                  <a:pt x="0" y="66384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497722" y="2403317"/>
            <a:ext cx="14274591" cy="19532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840"/>
              </a:lnSpc>
            </a:pPr>
            <a:r>
              <a:rPr lang="en-US" sz="5600">
                <a:solidFill>
                  <a:srgbClr val="000000"/>
                </a:solidFill>
                <a:latin typeface="#9Slide07 HLT Fall For You"/>
              </a:rPr>
              <a:t>Trong các câu sau đây, từ nào (trong các từ in đậm) là trợ từ, từ nào không phải là trợ từ?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95445" y="4905375"/>
            <a:ext cx="12263855" cy="3618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79"/>
              </a:lnSpc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a</a:t>
            </a:r>
            <a:r>
              <a:rPr lang="en-US" sz="3999">
                <a:solidFill>
                  <a:srgbClr val="000000"/>
                </a:solidFill>
                <a:latin typeface="Roboto Condensed Bold"/>
              </a:rPr>
              <a:t>)  </a:t>
            </a:r>
            <a:r>
              <a:rPr lang="en-US" sz="3999">
                <a:solidFill>
                  <a:srgbClr val="000000"/>
                </a:solidFill>
                <a:latin typeface="Roboto Condensed"/>
              </a:rPr>
              <a:t>Tôi nhớ mãi </a:t>
            </a:r>
            <a:r>
              <a:rPr lang="en-US" sz="3999">
                <a:solidFill>
                  <a:srgbClr val="000000"/>
                </a:solidFill>
                <a:latin typeface="Roboto Condensed Bold"/>
              </a:rPr>
              <a:t>những</a:t>
            </a:r>
            <a:r>
              <a:rPr lang="en-US" sz="3999">
                <a:solidFill>
                  <a:srgbClr val="000000"/>
                </a:solidFill>
                <a:latin typeface="Roboto Condensed"/>
              </a:rPr>
              <a:t> kỉ niệm thời niên thiếu.</a:t>
            </a:r>
          </a:p>
          <a:p>
            <a:pPr algn="just">
              <a:lnSpc>
                <a:spcPts val="7279"/>
              </a:lnSpc>
            </a:pPr>
            <a:endParaRPr lang="en-US" sz="3999">
              <a:solidFill>
                <a:srgbClr val="000000"/>
              </a:solidFill>
              <a:latin typeface="Roboto Condensed"/>
            </a:endParaRPr>
          </a:p>
          <a:p>
            <a:pPr algn="just">
              <a:lnSpc>
                <a:spcPts val="7279"/>
              </a:lnSpc>
            </a:pPr>
            <a:endParaRPr lang="en-US" sz="3999">
              <a:solidFill>
                <a:srgbClr val="000000"/>
              </a:solidFill>
              <a:latin typeface="Roboto Condensed"/>
            </a:endParaRPr>
          </a:p>
          <a:p>
            <a:pPr algn="just">
              <a:lnSpc>
                <a:spcPts val="727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b)    Tôi nhắc anh </a:t>
            </a:r>
            <a:r>
              <a:rPr lang="en-US" sz="3999">
                <a:solidFill>
                  <a:srgbClr val="000000"/>
                </a:solidFill>
                <a:latin typeface="Roboto Condensed Bold"/>
              </a:rPr>
              <a:t>những</a:t>
            </a:r>
            <a:r>
              <a:rPr lang="en-US" sz="3999">
                <a:solidFill>
                  <a:srgbClr val="000000"/>
                </a:solidFill>
                <a:latin typeface="Roboto Condensed"/>
              </a:rPr>
              <a:t> ba bốn lần mà anh vẫn quên.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162801" y="4914902"/>
            <a:ext cx="3086102" cy="3375416"/>
            <a:chOff x="-55092" y="-277770"/>
            <a:chExt cx="812800" cy="889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83795" cy="325174"/>
            </a:xfrm>
            <a:custGeom>
              <a:avLst/>
              <a:gdLst/>
              <a:ahLst/>
              <a:cxnLst/>
              <a:rect l="l" t="t" r="r" b="b"/>
              <a:pathLst>
                <a:path w="683795" h="325174">
                  <a:moveTo>
                    <a:pt x="152078" y="0"/>
                  </a:moveTo>
                  <a:lnTo>
                    <a:pt x="531716" y="0"/>
                  </a:lnTo>
                  <a:cubicBezTo>
                    <a:pt x="572050" y="0"/>
                    <a:pt x="610732" y="16022"/>
                    <a:pt x="639252" y="44543"/>
                  </a:cubicBezTo>
                  <a:cubicBezTo>
                    <a:pt x="667772" y="73063"/>
                    <a:pt x="683795" y="111745"/>
                    <a:pt x="683795" y="152078"/>
                  </a:cubicBezTo>
                  <a:lnTo>
                    <a:pt x="683795" y="173095"/>
                  </a:lnTo>
                  <a:cubicBezTo>
                    <a:pt x="683795" y="213429"/>
                    <a:pt x="667772" y="252111"/>
                    <a:pt x="639252" y="280631"/>
                  </a:cubicBezTo>
                  <a:cubicBezTo>
                    <a:pt x="610732" y="309151"/>
                    <a:pt x="572050" y="325174"/>
                    <a:pt x="531716" y="325174"/>
                  </a:cubicBezTo>
                  <a:lnTo>
                    <a:pt x="152078" y="325174"/>
                  </a:lnTo>
                  <a:cubicBezTo>
                    <a:pt x="111745" y="325174"/>
                    <a:pt x="73063" y="309151"/>
                    <a:pt x="44543" y="280631"/>
                  </a:cubicBezTo>
                  <a:cubicBezTo>
                    <a:pt x="16022" y="252111"/>
                    <a:pt x="0" y="213429"/>
                    <a:pt x="0" y="173095"/>
                  </a:cubicBezTo>
                  <a:lnTo>
                    <a:pt x="0" y="152078"/>
                  </a:lnTo>
                  <a:cubicBezTo>
                    <a:pt x="0" y="111745"/>
                    <a:pt x="16022" y="73063"/>
                    <a:pt x="44543" y="44543"/>
                  </a:cubicBezTo>
                  <a:cubicBezTo>
                    <a:pt x="73063" y="16022"/>
                    <a:pt x="111745" y="0"/>
                    <a:pt x="152078" y="0"/>
                  </a:cubicBezTo>
                  <a:close/>
                </a:path>
              </a:pathLst>
            </a:custGeom>
            <a:solidFill>
              <a:srgbClr val="F7964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-55092" y="-27777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Roboto Condensed Bold"/>
                </a:rPr>
                <a:t>Phó từ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620002" y="7581899"/>
            <a:ext cx="3086102" cy="3375416"/>
            <a:chOff x="-59485" y="-291527"/>
            <a:chExt cx="812800" cy="889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83795" cy="325174"/>
            </a:xfrm>
            <a:custGeom>
              <a:avLst/>
              <a:gdLst/>
              <a:ahLst/>
              <a:cxnLst/>
              <a:rect l="l" t="t" r="r" b="b"/>
              <a:pathLst>
                <a:path w="683795" h="325174">
                  <a:moveTo>
                    <a:pt x="152078" y="0"/>
                  </a:moveTo>
                  <a:lnTo>
                    <a:pt x="531716" y="0"/>
                  </a:lnTo>
                  <a:cubicBezTo>
                    <a:pt x="572050" y="0"/>
                    <a:pt x="610732" y="16022"/>
                    <a:pt x="639252" y="44543"/>
                  </a:cubicBezTo>
                  <a:cubicBezTo>
                    <a:pt x="667772" y="73063"/>
                    <a:pt x="683795" y="111745"/>
                    <a:pt x="683795" y="152078"/>
                  </a:cubicBezTo>
                  <a:lnTo>
                    <a:pt x="683795" y="173095"/>
                  </a:lnTo>
                  <a:cubicBezTo>
                    <a:pt x="683795" y="213429"/>
                    <a:pt x="667772" y="252111"/>
                    <a:pt x="639252" y="280631"/>
                  </a:cubicBezTo>
                  <a:cubicBezTo>
                    <a:pt x="610732" y="309151"/>
                    <a:pt x="572050" y="325174"/>
                    <a:pt x="531716" y="325174"/>
                  </a:cubicBezTo>
                  <a:lnTo>
                    <a:pt x="152078" y="325174"/>
                  </a:lnTo>
                  <a:cubicBezTo>
                    <a:pt x="111745" y="325174"/>
                    <a:pt x="73063" y="309151"/>
                    <a:pt x="44543" y="280631"/>
                  </a:cubicBezTo>
                  <a:cubicBezTo>
                    <a:pt x="16022" y="252111"/>
                    <a:pt x="0" y="213429"/>
                    <a:pt x="0" y="173095"/>
                  </a:cubicBezTo>
                  <a:lnTo>
                    <a:pt x="0" y="152078"/>
                  </a:lnTo>
                  <a:cubicBezTo>
                    <a:pt x="0" y="111745"/>
                    <a:pt x="16022" y="73063"/>
                    <a:pt x="44543" y="44543"/>
                  </a:cubicBezTo>
                  <a:cubicBezTo>
                    <a:pt x="73063" y="16022"/>
                    <a:pt x="111745" y="0"/>
                    <a:pt x="152078" y="0"/>
                  </a:cubicBezTo>
                  <a:close/>
                </a:path>
              </a:pathLst>
            </a:custGeom>
            <a:solidFill>
              <a:srgbClr val="FAA7A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-59485" y="-291527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Roboto Condensed Bold"/>
                </a:rPr>
                <a:t>Trợ từ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497722" y="557213"/>
            <a:ext cx="13811958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34"/>
              </a:lnSpc>
            </a:pPr>
            <a:r>
              <a:rPr lang="en-US" sz="6299">
                <a:solidFill>
                  <a:srgbClr val="DD3F4C"/>
                </a:solidFill>
                <a:latin typeface="Fraunces Bold"/>
              </a:rPr>
              <a:t>II. LUYỆN TẬP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84317" y="-1242334"/>
            <a:ext cx="4007366" cy="3346150"/>
          </a:xfrm>
          <a:custGeom>
            <a:avLst/>
            <a:gdLst/>
            <a:ahLst/>
            <a:cxnLst/>
            <a:rect l="l" t="t" r="r" b="b"/>
            <a:pathLst>
              <a:path w="4007366" h="3346150">
                <a:moveTo>
                  <a:pt x="0" y="0"/>
                </a:moveTo>
                <a:lnTo>
                  <a:pt x="4007366" y="0"/>
                </a:lnTo>
                <a:lnTo>
                  <a:pt x="4007366" y="3346150"/>
                </a:lnTo>
                <a:lnTo>
                  <a:pt x="0" y="3346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03" b="-323"/>
            </a:stretch>
          </a:blipFill>
        </p:spPr>
      </p:sp>
      <p:sp>
        <p:nvSpPr>
          <p:cNvPr id="3" name="Freeform 3"/>
          <p:cNvSpPr/>
          <p:nvPr/>
        </p:nvSpPr>
        <p:spPr>
          <a:xfrm rot="1120131">
            <a:off x="-2147318" y="8914011"/>
            <a:ext cx="4294636" cy="3371289"/>
          </a:xfrm>
          <a:custGeom>
            <a:avLst/>
            <a:gdLst/>
            <a:ahLst/>
            <a:cxnLst/>
            <a:rect l="l" t="t" r="r" b="b"/>
            <a:pathLst>
              <a:path w="4294636" h="3371289">
                <a:moveTo>
                  <a:pt x="0" y="0"/>
                </a:moveTo>
                <a:lnTo>
                  <a:pt x="4294636" y="0"/>
                </a:lnTo>
                <a:lnTo>
                  <a:pt x="4294636" y="3371289"/>
                </a:lnTo>
                <a:lnTo>
                  <a:pt x="0" y="33712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05" b="-299"/>
            </a:stretch>
          </a:blipFill>
        </p:spPr>
      </p:sp>
      <p:grpSp>
        <p:nvGrpSpPr>
          <p:cNvPr id="4" name="Group 4"/>
          <p:cNvGrpSpPr/>
          <p:nvPr/>
        </p:nvGrpSpPr>
        <p:grpSpPr>
          <a:xfrm rot="-208996">
            <a:off x="284239" y="296124"/>
            <a:ext cx="5544395" cy="2309553"/>
            <a:chOff x="0" y="0"/>
            <a:chExt cx="9135618" cy="3805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135618" cy="3805501"/>
            </a:xfrm>
            <a:custGeom>
              <a:avLst/>
              <a:gdLst/>
              <a:ahLst/>
              <a:cxnLst/>
              <a:rect l="l" t="t" r="r" b="b"/>
              <a:pathLst>
                <a:path w="9135618" h="3805501">
                  <a:moveTo>
                    <a:pt x="9055354" y="3805501"/>
                  </a:moveTo>
                  <a:lnTo>
                    <a:pt x="80137" y="3805501"/>
                  </a:lnTo>
                  <a:cubicBezTo>
                    <a:pt x="36195" y="3805501"/>
                    <a:pt x="0" y="3791343"/>
                    <a:pt x="0" y="3774154"/>
                  </a:cubicBezTo>
                  <a:lnTo>
                    <a:pt x="0" y="31347"/>
                  </a:lnTo>
                  <a:cubicBezTo>
                    <a:pt x="0" y="14158"/>
                    <a:pt x="36195" y="0"/>
                    <a:pt x="80137" y="0"/>
                  </a:cubicBezTo>
                  <a:lnTo>
                    <a:pt x="9054338" y="0"/>
                  </a:lnTo>
                  <a:cubicBezTo>
                    <a:pt x="9098280" y="0"/>
                    <a:pt x="9134475" y="14158"/>
                    <a:pt x="9134475" y="31347"/>
                  </a:cubicBezTo>
                  <a:lnTo>
                    <a:pt x="9134475" y="3773706"/>
                  </a:lnTo>
                  <a:cubicBezTo>
                    <a:pt x="9135618" y="3791342"/>
                    <a:pt x="9099296" y="3805501"/>
                    <a:pt x="9055354" y="3805501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6" name="Group 6"/>
          <p:cNvGrpSpPr/>
          <p:nvPr/>
        </p:nvGrpSpPr>
        <p:grpSpPr>
          <a:xfrm rot="-208996">
            <a:off x="273131" y="466828"/>
            <a:ext cx="5448513" cy="1940999"/>
            <a:chOff x="0" y="0"/>
            <a:chExt cx="8687635" cy="30949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687636" cy="3094916"/>
            </a:xfrm>
            <a:custGeom>
              <a:avLst/>
              <a:gdLst/>
              <a:ahLst/>
              <a:cxnLst/>
              <a:rect l="l" t="t" r="r" b="b"/>
              <a:pathLst>
                <a:path w="8687636" h="3094916">
                  <a:moveTo>
                    <a:pt x="8585833" y="16351"/>
                  </a:moveTo>
                  <a:cubicBezTo>
                    <a:pt x="8614885" y="16351"/>
                    <a:pt x="8638775" y="24346"/>
                    <a:pt x="8638775" y="34068"/>
                  </a:cubicBezTo>
                  <a:lnTo>
                    <a:pt x="8638775" y="3060848"/>
                  </a:lnTo>
                  <a:cubicBezTo>
                    <a:pt x="8638775" y="3070570"/>
                    <a:pt x="8614885" y="3078565"/>
                    <a:pt x="8585833" y="3078565"/>
                  </a:cubicBezTo>
                  <a:lnTo>
                    <a:pt x="101802" y="3078565"/>
                  </a:lnTo>
                  <a:cubicBezTo>
                    <a:pt x="72750" y="3078565"/>
                    <a:pt x="48860" y="3070570"/>
                    <a:pt x="48860" y="3060848"/>
                  </a:cubicBezTo>
                  <a:lnTo>
                    <a:pt x="48860" y="34068"/>
                  </a:lnTo>
                  <a:cubicBezTo>
                    <a:pt x="48860" y="24346"/>
                    <a:pt x="72750" y="16351"/>
                    <a:pt x="101802" y="16351"/>
                  </a:cubicBezTo>
                  <a:lnTo>
                    <a:pt x="8585833" y="16351"/>
                  </a:lnTo>
                  <a:moveTo>
                    <a:pt x="8585833" y="0"/>
                  </a:moveTo>
                  <a:lnTo>
                    <a:pt x="101802" y="0"/>
                  </a:lnTo>
                  <a:cubicBezTo>
                    <a:pt x="45739" y="0"/>
                    <a:pt x="0" y="15307"/>
                    <a:pt x="0" y="34068"/>
                  </a:cubicBezTo>
                  <a:lnTo>
                    <a:pt x="0" y="3060848"/>
                  </a:lnTo>
                  <a:cubicBezTo>
                    <a:pt x="0" y="3079610"/>
                    <a:pt x="45739" y="3094916"/>
                    <a:pt x="101802" y="3094916"/>
                  </a:cubicBezTo>
                  <a:lnTo>
                    <a:pt x="8585833" y="3094916"/>
                  </a:lnTo>
                  <a:cubicBezTo>
                    <a:pt x="8641897" y="3094916"/>
                    <a:pt x="8687636" y="3079610"/>
                    <a:pt x="8687636" y="3060848"/>
                  </a:cubicBezTo>
                  <a:lnTo>
                    <a:pt x="8687636" y="34068"/>
                  </a:lnTo>
                  <a:cubicBezTo>
                    <a:pt x="8687636" y="15307"/>
                    <a:pt x="8641897" y="0"/>
                    <a:pt x="8585833" y="0"/>
                  </a:cubicBezTo>
                  <a:close/>
                </a:path>
              </a:pathLst>
            </a:custGeom>
            <a:solidFill>
              <a:srgbClr val="FAA7A2"/>
            </a:solidFill>
          </p:spPr>
        </p:sp>
      </p:grpSp>
      <p:sp>
        <p:nvSpPr>
          <p:cNvPr id="8" name="Freeform 8"/>
          <p:cNvSpPr/>
          <p:nvPr/>
        </p:nvSpPr>
        <p:spPr>
          <a:xfrm rot="-208996">
            <a:off x="269351" y="-29867"/>
            <a:ext cx="700221" cy="1672169"/>
          </a:xfrm>
          <a:custGeom>
            <a:avLst/>
            <a:gdLst/>
            <a:ahLst/>
            <a:cxnLst/>
            <a:rect l="l" t="t" r="r" b="b"/>
            <a:pathLst>
              <a:path w="700221" h="1672169">
                <a:moveTo>
                  <a:pt x="0" y="0"/>
                </a:moveTo>
                <a:lnTo>
                  <a:pt x="700221" y="0"/>
                </a:lnTo>
                <a:lnTo>
                  <a:pt x="700221" y="1672169"/>
                </a:lnTo>
                <a:lnTo>
                  <a:pt x="0" y="1672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090" b="-187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119221" y="2311425"/>
            <a:ext cx="8051964" cy="5676635"/>
          </a:xfrm>
          <a:custGeom>
            <a:avLst/>
            <a:gdLst/>
            <a:ahLst/>
            <a:cxnLst/>
            <a:rect l="l" t="t" r="r" b="b"/>
            <a:pathLst>
              <a:path w="8051964" h="5676635">
                <a:moveTo>
                  <a:pt x="0" y="0"/>
                </a:moveTo>
                <a:lnTo>
                  <a:pt x="8051964" y="0"/>
                </a:lnTo>
                <a:lnTo>
                  <a:pt x="8051964" y="5676635"/>
                </a:lnTo>
                <a:lnTo>
                  <a:pt x="0" y="56766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074641" y="3656424"/>
            <a:ext cx="5642954" cy="6943231"/>
          </a:xfrm>
          <a:custGeom>
            <a:avLst/>
            <a:gdLst/>
            <a:ahLst/>
            <a:cxnLst/>
            <a:rect l="l" t="t" r="r" b="b"/>
            <a:pathLst>
              <a:path w="5642954" h="6943231">
                <a:moveTo>
                  <a:pt x="0" y="0"/>
                </a:moveTo>
                <a:lnTo>
                  <a:pt x="5642954" y="0"/>
                </a:lnTo>
                <a:lnTo>
                  <a:pt x="5642954" y="6943232"/>
                </a:lnTo>
                <a:lnTo>
                  <a:pt x="0" y="69432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 rot="-155696">
            <a:off x="612778" y="383773"/>
            <a:ext cx="5113436" cy="181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5000">
                <a:solidFill>
                  <a:srgbClr val="DD3F4C"/>
                </a:solidFill>
                <a:latin typeface="#9Slide07 Crocante"/>
              </a:rPr>
              <a:t>Hoạt động</a:t>
            </a:r>
          </a:p>
          <a:p>
            <a:pPr algn="ctr">
              <a:lnSpc>
                <a:spcPts val="7100"/>
              </a:lnSpc>
            </a:pPr>
            <a:r>
              <a:rPr lang="en-US" sz="5000">
                <a:solidFill>
                  <a:srgbClr val="DD3F4C"/>
                </a:solidFill>
                <a:latin typeface="#9Slide07 Crocante"/>
              </a:rPr>
              <a:t>nhóm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5607" y="2924340"/>
            <a:ext cx="9656372" cy="42037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863598" lvl="1" indent="-431799" algn="just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Chia lớp thành 4 nhóm nhỏ, 2 nhóm cùng thực hiện 1 nhiệm vụ.</a:t>
            </a:r>
          </a:p>
          <a:p>
            <a:pPr marL="863598" lvl="1" indent="-431799" algn="just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Roboto Condensed Bold"/>
              </a:rPr>
              <a:t>Nhiệm vụ: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      + Nhóm 1,2: làm bài 1.2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      + Nhóm 3,4: làm bài 3,4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(SGK tr.24,25)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24000" y="7353300"/>
            <a:ext cx="8539809" cy="17710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863598" lvl="1" indent="-431799">
              <a:lnSpc>
                <a:spcPts val="727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Roboto Condensed Bold"/>
              </a:rPr>
              <a:t>Thời gian thảo luận: </a:t>
            </a:r>
            <a:r>
              <a:rPr lang="en-US" sz="3999">
                <a:solidFill>
                  <a:srgbClr val="000000"/>
                </a:solidFill>
                <a:latin typeface="Roboto Condensed"/>
              </a:rPr>
              <a:t>7 phút</a:t>
            </a:r>
          </a:p>
          <a:p>
            <a:pPr marL="863598" lvl="1" indent="-431799">
              <a:lnSpc>
                <a:spcPts val="727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Roboto Condensed Bold"/>
              </a:rPr>
              <a:t>Thời gian trình bày tối đa: </a:t>
            </a:r>
            <a:r>
              <a:rPr lang="en-US" sz="3999">
                <a:solidFill>
                  <a:srgbClr val="000000"/>
                </a:solidFill>
                <a:latin typeface="Roboto Condensed"/>
              </a:rPr>
              <a:t>3 phút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686000" y="409575"/>
            <a:ext cx="13811958" cy="1177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14"/>
              </a:lnSpc>
            </a:pPr>
            <a:r>
              <a:rPr lang="en-US" sz="6699">
                <a:solidFill>
                  <a:srgbClr val="DD3F4C"/>
                </a:solidFill>
                <a:latin typeface="Fraunces Bold"/>
              </a:rPr>
              <a:t>II. LUYỆN TẬP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197" y="0"/>
            <a:ext cx="1981549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120131">
            <a:off x="-2147318" y="9293944"/>
            <a:ext cx="4294636" cy="3371289"/>
          </a:xfrm>
          <a:custGeom>
            <a:avLst/>
            <a:gdLst/>
            <a:ahLst/>
            <a:cxnLst/>
            <a:rect l="l" t="t" r="r" b="b"/>
            <a:pathLst>
              <a:path w="4294636" h="3371289">
                <a:moveTo>
                  <a:pt x="0" y="0"/>
                </a:moveTo>
                <a:lnTo>
                  <a:pt x="4294636" y="0"/>
                </a:lnTo>
                <a:lnTo>
                  <a:pt x="4294636" y="3371289"/>
                </a:lnTo>
                <a:lnTo>
                  <a:pt x="0" y="33712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05" b="-299"/>
            </a:stretch>
          </a:blipFill>
        </p:spPr>
      </p:sp>
      <p:grpSp>
        <p:nvGrpSpPr>
          <p:cNvPr id="4" name="Group 4"/>
          <p:cNvGrpSpPr/>
          <p:nvPr/>
        </p:nvGrpSpPr>
        <p:grpSpPr>
          <a:xfrm rot="-208996">
            <a:off x="284889" y="317492"/>
            <a:ext cx="4841003" cy="2309553"/>
            <a:chOff x="0" y="0"/>
            <a:chExt cx="7976623" cy="3805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976624" cy="3805501"/>
            </a:xfrm>
            <a:custGeom>
              <a:avLst/>
              <a:gdLst/>
              <a:ahLst/>
              <a:cxnLst/>
              <a:rect l="l" t="t" r="r" b="b"/>
              <a:pathLst>
                <a:path w="7976624" h="3805501">
                  <a:moveTo>
                    <a:pt x="7906542" y="3805501"/>
                  </a:moveTo>
                  <a:lnTo>
                    <a:pt x="69970" y="3805501"/>
                  </a:lnTo>
                  <a:cubicBezTo>
                    <a:pt x="31603" y="3805501"/>
                    <a:pt x="0" y="3791343"/>
                    <a:pt x="0" y="3774154"/>
                  </a:cubicBezTo>
                  <a:lnTo>
                    <a:pt x="0" y="31347"/>
                  </a:lnTo>
                  <a:cubicBezTo>
                    <a:pt x="0" y="14158"/>
                    <a:pt x="31603" y="0"/>
                    <a:pt x="69970" y="0"/>
                  </a:cubicBezTo>
                  <a:lnTo>
                    <a:pt x="7905655" y="0"/>
                  </a:lnTo>
                  <a:cubicBezTo>
                    <a:pt x="7944022" y="0"/>
                    <a:pt x="7975626" y="14158"/>
                    <a:pt x="7975626" y="31347"/>
                  </a:cubicBezTo>
                  <a:lnTo>
                    <a:pt x="7975626" y="3773706"/>
                  </a:lnTo>
                  <a:cubicBezTo>
                    <a:pt x="7976624" y="3791342"/>
                    <a:pt x="7944910" y="3805501"/>
                    <a:pt x="7906542" y="3805501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6" name="Group 6"/>
          <p:cNvGrpSpPr/>
          <p:nvPr/>
        </p:nvGrpSpPr>
        <p:grpSpPr>
          <a:xfrm rot="-208996">
            <a:off x="265041" y="491926"/>
            <a:ext cx="4631208" cy="1649839"/>
            <a:chOff x="0" y="0"/>
            <a:chExt cx="8687635" cy="30949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687636" cy="3094916"/>
            </a:xfrm>
            <a:custGeom>
              <a:avLst/>
              <a:gdLst/>
              <a:ahLst/>
              <a:cxnLst/>
              <a:rect l="l" t="t" r="r" b="b"/>
              <a:pathLst>
                <a:path w="8687636" h="3094916">
                  <a:moveTo>
                    <a:pt x="8585833" y="16351"/>
                  </a:moveTo>
                  <a:cubicBezTo>
                    <a:pt x="8614885" y="16351"/>
                    <a:pt x="8638775" y="24346"/>
                    <a:pt x="8638775" y="34068"/>
                  </a:cubicBezTo>
                  <a:lnTo>
                    <a:pt x="8638775" y="3060848"/>
                  </a:lnTo>
                  <a:cubicBezTo>
                    <a:pt x="8638775" y="3070570"/>
                    <a:pt x="8614885" y="3078565"/>
                    <a:pt x="8585833" y="3078565"/>
                  </a:cubicBezTo>
                  <a:lnTo>
                    <a:pt x="101802" y="3078565"/>
                  </a:lnTo>
                  <a:cubicBezTo>
                    <a:pt x="72750" y="3078565"/>
                    <a:pt x="48860" y="3070570"/>
                    <a:pt x="48860" y="3060848"/>
                  </a:cubicBezTo>
                  <a:lnTo>
                    <a:pt x="48860" y="34068"/>
                  </a:lnTo>
                  <a:cubicBezTo>
                    <a:pt x="48860" y="24346"/>
                    <a:pt x="72750" y="16351"/>
                    <a:pt x="101802" y="16351"/>
                  </a:cubicBezTo>
                  <a:lnTo>
                    <a:pt x="8585833" y="16351"/>
                  </a:lnTo>
                  <a:moveTo>
                    <a:pt x="8585833" y="0"/>
                  </a:moveTo>
                  <a:lnTo>
                    <a:pt x="101802" y="0"/>
                  </a:lnTo>
                  <a:cubicBezTo>
                    <a:pt x="45739" y="0"/>
                    <a:pt x="0" y="15307"/>
                    <a:pt x="0" y="34068"/>
                  </a:cubicBezTo>
                  <a:lnTo>
                    <a:pt x="0" y="3060848"/>
                  </a:lnTo>
                  <a:cubicBezTo>
                    <a:pt x="0" y="3079610"/>
                    <a:pt x="45739" y="3094916"/>
                    <a:pt x="101802" y="3094916"/>
                  </a:cubicBezTo>
                  <a:lnTo>
                    <a:pt x="8585833" y="3094916"/>
                  </a:lnTo>
                  <a:cubicBezTo>
                    <a:pt x="8641897" y="3094916"/>
                    <a:pt x="8687636" y="3079610"/>
                    <a:pt x="8687636" y="3060848"/>
                  </a:cubicBezTo>
                  <a:lnTo>
                    <a:pt x="8687636" y="34068"/>
                  </a:lnTo>
                  <a:cubicBezTo>
                    <a:pt x="8687636" y="15307"/>
                    <a:pt x="8641897" y="0"/>
                    <a:pt x="8585833" y="0"/>
                  </a:cubicBezTo>
                  <a:close/>
                </a:path>
              </a:pathLst>
            </a:custGeom>
            <a:solidFill>
              <a:srgbClr val="FAA7A2"/>
            </a:solidFill>
          </p:spPr>
        </p:sp>
      </p:grpSp>
      <p:sp>
        <p:nvSpPr>
          <p:cNvPr id="8" name="Freeform 8"/>
          <p:cNvSpPr/>
          <p:nvPr/>
        </p:nvSpPr>
        <p:spPr>
          <a:xfrm rot="-208996">
            <a:off x="269351" y="-29867"/>
            <a:ext cx="700221" cy="1672169"/>
          </a:xfrm>
          <a:custGeom>
            <a:avLst/>
            <a:gdLst/>
            <a:ahLst/>
            <a:cxnLst/>
            <a:rect l="l" t="t" r="r" b="b"/>
            <a:pathLst>
              <a:path w="700221" h="1672169">
                <a:moveTo>
                  <a:pt x="0" y="0"/>
                </a:moveTo>
                <a:lnTo>
                  <a:pt x="700221" y="0"/>
                </a:lnTo>
                <a:lnTo>
                  <a:pt x="700221" y="1672169"/>
                </a:lnTo>
                <a:lnTo>
                  <a:pt x="0" y="16721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090" b="-1873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4056010"/>
            <a:ext cx="15058304" cy="1771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3999">
                <a:solidFill>
                  <a:srgbClr val="000000"/>
                </a:solidFill>
                <a:latin typeface="Roboto Condensed Bold"/>
              </a:rPr>
              <a:t>b. Trợ từ: cả</a:t>
            </a:r>
          </a:p>
          <a:p>
            <a:pPr marL="863598" lvl="1" indent="-431799">
              <a:lnSpc>
                <a:spcPts val="727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Tác dụng: Nhấn mạnh đối tượng trong câu (mẹ tôi).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19723" y="6357500"/>
            <a:ext cx="13935289" cy="2694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3999">
                <a:solidFill>
                  <a:srgbClr val="000000"/>
                </a:solidFill>
                <a:latin typeface="Roboto Condensed Bold"/>
              </a:rPr>
              <a:t>c. Trợ từ: cơ mà</a:t>
            </a:r>
          </a:p>
          <a:p>
            <a:pPr marL="863598" lvl="1" indent="-431799">
              <a:lnSpc>
                <a:spcPts val="727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Roboto Condensed Bold"/>
              </a:rPr>
              <a:t>Tác dụng:</a:t>
            </a:r>
            <a:r>
              <a:rPr lang="en-US" sz="3999">
                <a:solidFill>
                  <a:srgbClr val="000000"/>
                </a:solidFill>
                <a:latin typeface="Roboto Condensed"/>
              </a:rPr>
              <a:t> thể hiện sự quan tâm của thầy hiệu trưởng với các em học sinh.</a:t>
            </a:r>
          </a:p>
        </p:txBody>
      </p:sp>
      <p:sp>
        <p:nvSpPr>
          <p:cNvPr id="11" name="Freeform 11"/>
          <p:cNvSpPr/>
          <p:nvPr/>
        </p:nvSpPr>
        <p:spPr>
          <a:xfrm flipV="1">
            <a:off x="-4071471" y="5257383"/>
            <a:ext cx="8581342" cy="6875800"/>
          </a:xfrm>
          <a:custGeom>
            <a:avLst/>
            <a:gdLst/>
            <a:ahLst/>
            <a:cxnLst/>
            <a:rect l="l" t="t" r="r" b="b"/>
            <a:pathLst>
              <a:path w="8581342" h="6875800">
                <a:moveTo>
                  <a:pt x="0" y="6875800"/>
                </a:moveTo>
                <a:lnTo>
                  <a:pt x="8581341" y="6875800"/>
                </a:lnTo>
                <a:lnTo>
                  <a:pt x="8581341" y="0"/>
                </a:lnTo>
                <a:lnTo>
                  <a:pt x="0" y="0"/>
                </a:lnTo>
                <a:lnTo>
                  <a:pt x="0" y="6875800"/>
                </a:lnTo>
                <a:close/>
              </a:path>
            </a:pathLst>
          </a:custGeom>
          <a:blipFill>
            <a:blip r:embed="rId7">
              <a:alphaModFix amt="65000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V="1">
            <a:off x="13997329" y="4690616"/>
            <a:ext cx="8581342" cy="6875800"/>
          </a:xfrm>
          <a:custGeom>
            <a:avLst/>
            <a:gdLst/>
            <a:ahLst/>
            <a:cxnLst/>
            <a:rect l="l" t="t" r="r" b="b"/>
            <a:pathLst>
              <a:path w="8581342" h="6875800">
                <a:moveTo>
                  <a:pt x="0" y="6875800"/>
                </a:moveTo>
                <a:lnTo>
                  <a:pt x="8581342" y="6875800"/>
                </a:lnTo>
                <a:lnTo>
                  <a:pt x="8581342" y="0"/>
                </a:lnTo>
                <a:lnTo>
                  <a:pt x="0" y="0"/>
                </a:lnTo>
                <a:lnTo>
                  <a:pt x="0" y="6875800"/>
                </a:lnTo>
                <a:close/>
              </a:path>
            </a:pathLst>
          </a:custGeom>
          <a:blipFill>
            <a:blip r:embed="rId7">
              <a:alphaModFix amt="65000"/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955012" y="6379298"/>
            <a:ext cx="3332988" cy="4114800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0" y="0"/>
                </a:moveTo>
                <a:lnTo>
                  <a:pt x="3332988" y="0"/>
                </a:lnTo>
                <a:lnTo>
                  <a:pt x="33329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4942091" y="421182"/>
            <a:ext cx="12576977" cy="1859748"/>
            <a:chOff x="0" y="0"/>
            <a:chExt cx="3312455" cy="4898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312455" cy="489810"/>
            </a:xfrm>
            <a:custGeom>
              <a:avLst/>
              <a:gdLst/>
              <a:ahLst/>
              <a:cxnLst/>
              <a:rect l="l" t="t" r="r" b="b"/>
              <a:pathLst>
                <a:path w="3312455" h="489810">
                  <a:moveTo>
                    <a:pt x="31394" y="0"/>
                  </a:moveTo>
                  <a:lnTo>
                    <a:pt x="3281061" y="0"/>
                  </a:lnTo>
                  <a:cubicBezTo>
                    <a:pt x="3298399" y="0"/>
                    <a:pt x="3312455" y="14055"/>
                    <a:pt x="3312455" y="31394"/>
                  </a:cubicBezTo>
                  <a:lnTo>
                    <a:pt x="3312455" y="458417"/>
                  </a:lnTo>
                  <a:cubicBezTo>
                    <a:pt x="3312455" y="475755"/>
                    <a:pt x="3298399" y="489810"/>
                    <a:pt x="3281061" y="489810"/>
                  </a:cubicBezTo>
                  <a:lnTo>
                    <a:pt x="31394" y="489810"/>
                  </a:lnTo>
                  <a:cubicBezTo>
                    <a:pt x="14055" y="489810"/>
                    <a:pt x="0" y="475755"/>
                    <a:pt x="0" y="458417"/>
                  </a:cubicBezTo>
                  <a:lnTo>
                    <a:pt x="0" y="31394"/>
                  </a:lnTo>
                  <a:cubicBezTo>
                    <a:pt x="0" y="14055"/>
                    <a:pt x="14055" y="0"/>
                    <a:pt x="31394" y="0"/>
                  </a:cubicBezTo>
                  <a:close/>
                </a:path>
              </a:pathLst>
            </a:custGeom>
            <a:solidFill>
              <a:srgbClr val="FCDDC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298260" y="2357562"/>
            <a:ext cx="14788744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Roboto Condensed Bold"/>
              </a:rPr>
              <a:t>a. Trợ từ: chính</a:t>
            </a:r>
          </a:p>
          <a:p>
            <a:pPr marL="863598" lvl="1" indent="-431799" algn="just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Tác dụng: Nhấn mạnh tâm trạng của đối tượng (bản thân nhân vật)</a:t>
            </a:r>
          </a:p>
        </p:txBody>
      </p:sp>
      <p:sp>
        <p:nvSpPr>
          <p:cNvPr id="18" name="TextBox 18"/>
          <p:cNvSpPr txBox="1"/>
          <p:nvPr/>
        </p:nvSpPr>
        <p:spPr>
          <a:xfrm rot="-155696">
            <a:off x="613329" y="408098"/>
            <a:ext cx="4038894" cy="181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5000">
                <a:solidFill>
                  <a:srgbClr val="DD3F4C"/>
                </a:solidFill>
                <a:latin typeface="#9Slide07 Crocante"/>
              </a:rPr>
              <a:t>Bài tập 1</a:t>
            </a:r>
          </a:p>
          <a:p>
            <a:pPr algn="ctr">
              <a:lnSpc>
                <a:spcPts val="7100"/>
              </a:lnSpc>
            </a:pPr>
            <a:r>
              <a:rPr lang="en-US" sz="5000">
                <a:solidFill>
                  <a:srgbClr val="DD3F4C"/>
                </a:solidFill>
                <a:latin typeface="#9Slide07 Crocante"/>
              </a:rPr>
              <a:t>SGK tr.24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329339" y="620806"/>
            <a:ext cx="11802482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Roboto Condensed Bold"/>
              </a:rPr>
              <a:t>Yêu cầu: </a:t>
            </a:r>
            <a:r>
              <a:rPr lang="en-US" sz="3999">
                <a:solidFill>
                  <a:srgbClr val="000000"/>
                </a:solidFill>
                <a:latin typeface="Roboto Condensed"/>
              </a:rPr>
              <a:t>Tìm trợ từ trong các câu dưới đây và cho biết tác dụng của trợ từ: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197" y="0"/>
            <a:ext cx="1981549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120131">
            <a:off x="-2147318" y="9293944"/>
            <a:ext cx="4294636" cy="3371289"/>
          </a:xfrm>
          <a:custGeom>
            <a:avLst/>
            <a:gdLst/>
            <a:ahLst/>
            <a:cxnLst/>
            <a:rect l="l" t="t" r="r" b="b"/>
            <a:pathLst>
              <a:path w="4294636" h="3371289">
                <a:moveTo>
                  <a:pt x="0" y="0"/>
                </a:moveTo>
                <a:lnTo>
                  <a:pt x="4294636" y="0"/>
                </a:lnTo>
                <a:lnTo>
                  <a:pt x="4294636" y="3371289"/>
                </a:lnTo>
                <a:lnTo>
                  <a:pt x="0" y="33712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05" b="-299"/>
            </a:stretch>
          </a:blipFill>
        </p:spPr>
      </p:sp>
      <p:grpSp>
        <p:nvGrpSpPr>
          <p:cNvPr id="4" name="Group 4"/>
          <p:cNvGrpSpPr/>
          <p:nvPr/>
        </p:nvGrpSpPr>
        <p:grpSpPr>
          <a:xfrm rot="-208996">
            <a:off x="284889" y="317492"/>
            <a:ext cx="4841003" cy="2309553"/>
            <a:chOff x="0" y="0"/>
            <a:chExt cx="7976623" cy="3805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976624" cy="3805501"/>
            </a:xfrm>
            <a:custGeom>
              <a:avLst/>
              <a:gdLst/>
              <a:ahLst/>
              <a:cxnLst/>
              <a:rect l="l" t="t" r="r" b="b"/>
              <a:pathLst>
                <a:path w="7976624" h="3805501">
                  <a:moveTo>
                    <a:pt x="7906542" y="3805501"/>
                  </a:moveTo>
                  <a:lnTo>
                    <a:pt x="69970" y="3805501"/>
                  </a:lnTo>
                  <a:cubicBezTo>
                    <a:pt x="31603" y="3805501"/>
                    <a:pt x="0" y="3791343"/>
                    <a:pt x="0" y="3774154"/>
                  </a:cubicBezTo>
                  <a:lnTo>
                    <a:pt x="0" y="31347"/>
                  </a:lnTo>
                  <a:cubicBezTo>
                    <a:pt x="0" y="14158"/>
                    <a:pt x="31603" y="0"/>
                    <a:pt x="69970" y="0"/>
                  </a:cubicBezTo>
                  <a:lnTo>
                    <a:pt x="7905655" y="0"/>
                  </a:lnTo>
                  <a:cubicBezTo>
                    <a:pt x="7944022" y="0"/>
                    <a:pt x="7975626" y="14158"/>
                    <a:pt x="7975626" y="31347"/>
                  </a:cubicBezTo>
                  <a:lnTo>
                    <a:pt x="7975626" y="3773706"/>
                  </a:lnTo>
                  <a:cubicBezTo>
                    <a:pt x="7976624" y="3791342"/>
                    <a:pt x="7944910" y="3805501"/>
                    <a:pt x="7906542" y="3805501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6" name="Group 6"/>
          <p:cNvGrpSpPr/>
          <p:nvPr/>
        </p:nvGrpSpPr>
        <p:grpSpPr>
          <a:xfrm rot="-208996">
            <a:off x="265041" y="491926"/>
            <a:ext cx="4631208" cy="1649839"/>
            <a:chOff x="0" y="0"/>
            <a:chExt cx="8687635" cy="30949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687636" cy="3094916"/>
            </a:xfrm>
            <a:custGeom>
              <a:avLst/>
              <a:gdLst/>
              <a:ahLst/>
              <a:cxnLst/>
              <a:rect l="l" t="t" r="r" b="b"/>
              <a:pathLst>
                <a:path w="8687636" h="3094916">
                  <a:moveTo>
                    <a:pt x="8585833" y="16351"/>
                  </a:moveTo>
                  <a:cubicBezTo>
                    <a:pt x="8614885" y="16351"/>
                    <a:pt x="8638775" y="24346"/>
                    <a:pt x="8638775" y="34068"/>
                  </a:cubicBezTo>
                  <a:lnTo>
                    <a:pt x="8638775" y="3060848"/>
                  </a:lnTo>
                  <a:cubicBezTo>
                    <a:pt x="8638775" y="3070570"/>
                    <a:pt x="8614885" y="3078565"/>
                    <a:pt x="8585833" y="3078565"/>
                  </a:cubicBezTo>
                  <a:lnTo>
                    <a:pt x="101802" y="3078565"/>
                  </a:lnTo>
                  <a:cubicBezTo>
                    <a:pt x="72750" y="3078565"/>
                    <a:pt x="48860" y="3070570"/>
                    <a:pt x="48860" y="3060848"/>
                  </a:cubicBezTo>
                  <a:lnTo>
                    <a:pt x="48860" y="34068"/>
                  </a:lnTo>
                  <a:cubicBezTo>
                    <a:pt x="48860" y="24346"/>
                    <a:pt x="72750" y="16351"/>
                    <a:pt x="101802" y="16351"/>
                  </a:cubicBezTo>
                  <a:lnTo>
                    <a:pt x="8585833" y="16351"/>
                  </a:lnTo>
                  <a:moveTo>
                    <a:pt x="8585833" y="0"/>
                  </a:moveTo>
                  <a:lnTo>
                    <a:pt x="101802" y="0"/>
                  </a:lnTo>
                  <a:cubicBezTo>
                    <a:pt x="45739" y="0"/>
                    <a:pt x="0" y="15307"/>
                    <a:pt x="0" y="34068"/>
                  </a:cubicBezTo>
                  <a:lnTo>
                    <a:pt x="0" y="3060848"/>
                  </a:lnTo>
                  <a:cubicBezTo>
                    <a:pt x="0" y="3079610"/>
                    <a:pt x="45739" y="3094916"/>
                    <a:pt x="101802" y="3094916"/>
                  </a:cubicBezTo>
                  <a:lnTo>
                    <a:pt x="8585833" y="3094916"/>
                  </a:lnTo>
                  <a:cubicBezTo>
                    <a:pt x="8641897" y="3094916"/>
                    <a:pt x="8687636" y="3079610"/>
                    <a:pt x="8687636" y="3060848"/>
                  </a:cubicBezTo>
                  <a:lnTo>
                    <a:pt x="8687636" y="34068"/>
                  </a:lnTo>
                  <a:cubicBezTo>
                    <a:pt x="8687636" y="15307"/>
                    <a:pt x="8641897" y="0"/>
                    <a:pt x="8585833" y="0"/>
                  </a:cubicBezTo>
                  <a:close/>
                </a:path>
              </a:pathLst>
            </a:custGeom>
            <a:solidFill>
              <a:srgbClr val="FAA7A2"/>
            </a:solidFill>
          </p:spPr>
        </p:sp>
      </p:grpSp>
      <p:sp>
        <p:nvSpPr>
          <p:cNvPr id="8" name="Freeform 8"/>
          <p:cNvSpPr/>
          <p:nvPr/>
        </p:nvSpPr>
        <p:spPr>
          <a:xfrm rot="-208996">
            <a:off x="269351" y="-29867"/>
            <a:ext cx="700221" cy="1672169"/>
          </a:xfrm>
          <a:custGeom>
            <a:avLst/>
            <a:gdLst/>
            <a:ahLst/>
            <a:cxnLst/>
            <a:rect l="l" t="t" r="r" b="b"/>
            <a:pathLst>
              <a:path w="700221" h="1672169">
                <a:moveTo>
                  <a:pt x="0" y="0"/>
                </a:moveTo>
                <a:lnTo>
                  <a:pt x="700221" y="0"/>
                </a:lnTo>
                <a:lnTo>
                  <a:pt x="700221" y="1672169"/>
                </a:lnTo>
                <a:lnTo>
                  <a:pt x="0" y="16721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090" b="-1873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84332" y="3372484"/>
            <a:ext cx="15974968" cy="1771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3999">
                <a:solidFill>
                  <a:srgbClr val="000000"/>
                </a:solidFill>
                <a:latin typeface="Roboto Condensed Bold"/>
              </a:rPr>
              <a:t>d. Trợ từ: à</a:t>
            </a:r>
          </a:p>
          <a:p>
            <a:pPr marL="863598" lvl="1" indent="-431799">
              <a:lnSpc>
                <a:spcPts val="727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Tác dụng: thể hiện mục đích hỏi và sự quan tâm của mẹ với nhân vật Hiên.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71600" y="5753100"/>
            <a:ext cx="14138992" cy="2694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3999">
                <a:solidFill>
                  <a:srgbClr val="000000"/>
                </a:solidFill>
                <a:latin typeface="Roboto Condensed Bold"/>
              </a:rPr>
              <a:t>e. Trợ từ: ư</a:t>
            </a:r>
          </a:p>
          <a:p>
            <a:pPr algn="just">
              <a:lnSpc>
                <a:spcPts val="7279"/>
              </a:lnSpc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Tác dụng: thể hiện mục đích hỏi và tình cảm của người nói (trách phạt nhẹ nhàng).</a:t>
            </a:r>
          </a:p>
        </p:txBody>
      </p:sp>
      <p:sp>
        <p:nvSpPr>
          <p:cNvPr id="11" name="Freeform 11"/>
          <p:cNvSpPr/>
          <p:nvPr/>
        </p:nvSpPr>
        <p:spPr>
          <a:xfrm flipV="1">
            <a:off x="-3890989" y="5820400"/>
            <a:ext cx="8581342" cy="6875800"/>
          </a:xfrm>
          <a:custGeom>
            <a:avLst/>
            <a:gdLst/>
            <a:ahLst/>
            <a:cxnLst/>
            <a:rect l="l" t="t" r="r" b="b"/>
            <a:pathLst>
              <a:path w="8581342" h="6875800">
                <a:moveTo>
                  <a:pt x="0" y="6875800"/>
                </a:moveTo>
                <a:lnTo>
                  <a:pt x="8581342" y="6875800"/>
                </a:lnTo>
                <a:lnTo>
                  <a:pt x="8581342" y="0"/>
                </a:lnTo>
                <a:lnTo>
                  <a:pt x="0" y="0"/>
                </a:lnTo>
                <a:lnTo>
                  <a:pt x="0" y="6875800"/>
                </a:lnTo>
                <a:close/>
              </a:path>
            </a:pathLst>
          </a:custGeom>
          <a:blipFill>
            <a:blip r:embed="rId7">
              <a:alphaModFix amt="65000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V="1">
            <a:off x="13997329" y="4690616"/>
            <a:ext cx="8581342" cy="6875800"/>
          </a:xfrm>
          <a:custGeom>
            <a:avLst/>
            <a:gdLst/>
            <a:ahLst/>
            <a:cxnLst/>
            <a:rect l="l" t="t" r="r" b="b"/>
            <a:pathLst>
              <a:path w="8581342" h="6875800">
                <a:moveTo>
                  <a:pt x="0" y="6875800"/>
                </a:moveTo>
                <a:lnTo>
                  <a:pt x="8581342" y="6875800"/>
                </a:lnTo>
                <a:lnTo>
                  <a:pt x="8581342" y="0"/>
                </a:lnTo>
                <a:lnTo>
                  <a:pt x="0" y="0"/>
                </a:lnTo>
                <a:lnTo>
                  <a:pt x="0" y="6875800"/>
                </a:lnTo>
                <a:close/>
              </a:path>
            </a:pathLst>
          </a:custGeom>
          <a:blipFill>
            <a:blip r:embed="rId7">
              <a:alphaModFix amt="65000"/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423325" y="6637883"/>
            <a:ext cx="3332988" cy="4114800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0" y="0"/>
                </a:moveTo>
                <a:lnTo>
                  <a:pt x="3332988" y="0"/>
                </a:lnTo>
                <a:lnTo>
                  <a:pt x="33329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4512842" y="1213471"/>
            <a:ext cx="12576977" cy="1859748"/>
            <a:chOff x="0" y="0"/>
            <a:chExt cx="3312455" cy="4898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312455" cy="489810"/>
            </a:xfrm>
            <a:custGeom>
              <a:avLst/>
              <a:gdLst/>
              <a:ahLst/>
              <a:cxnLst/>
              <a:rect l="l" t="t" r="r" b="b"/>
              <a:pathLst>
                <a:path w="3312455" h="489810">
                  <a:moveTo>
                    <a:pt x="31394" y="0"/>
                  </a:moveTo>
                  <a:lnTo>
                    <a:pt x="3281061" y="0"/>
                  </a:lnTo>
                  <a:cubicBezTo>
                    <a:pt x="3298399" y="0"/>
                    <a:pt x="3312455" y="14055"/>
                    <a:pt x="3312455" y="31394"/>
                  </a:cubicBezTo>
                  <a:lnTo>
                    <a:pt x="3312455" y="458417"/>
                  </a:lnTo>
                  <a:cubicBezTo>
                    <a:pt x="3312455" y="475755"/>
                    <a:pt x="3298399" y="489810"/>
                    <a:pt x="3281061" y="489810"/>
                  </a:cubicBezTo>
                  <a:lnTo>
                    <a:pt x="31394" y="489810"/>
                  </a:lnTo>
                  <a:cubicBezTo>
                    <a:pt x="14055" y="489810"/>
                    <a:pt x="0" y="475755"/>
                    <a:pt x="0" y="458417"/>
                  </a:cubicBezTo>
                  <a:lnTo>
                    <a:pt x="0" y="31394"/>
                  </a:lnTo>
                  <a:cubicBezTo>
                    <a:pt x="0" y="14055"/>
                    <a:pt x="14055" y="0"/>
                    <a:pt x="31394" y="0"/>
                  </a:cubicBezTo>
                  <a:close/>
                </a:path>
              </a:pathLst>
            </a:custGeom>
            <a:solidFill>
              <a:srgbClr val="FCDDC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942091" y="1387675"/>
            <a:ext cx="11802482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Roboto Condensed Bold"/>
              </a:rPr>
              <a:t>Yêu cầu: </a:t>
            </a:r>
            <a:r>
              <a:rPr lang="en-US" sz="3999">
                <a:solidFill>
                  <a:srgbClr val="000000"/>
                </a:solidFill>
                <a:latin typeface="Roboto Condensed"/>
              </a:rPr>
              <a:t>Trong các từ dưới đây, từ nào là trợ từ, từ nào không phải trợ từ? Vì sao?</a:t>
            </a:r>
          </a:p>
        </p:txBody>
      </p:sp>
      <p:sp>
        <p:nvSpPr>
          <p:cNvPr id="18" name="TextBox 18"/>
          <p:cNvSpPr txBox="1"/>
          <p:nvPr/>
        </p:nvSpPr>
        <p:spPr>
          <a:xfrm rot="-155696">
            <a:off x="551634" y="239886"/>
            <a:ext cx="4038894" cy="181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5000">
                <a:solidFill>
                  <a:srgbClr val="DD3F4C"/>
                </a:solidFill>
                <a:latin typeface="#9Slide07 Crocante"/>
              </a:rPr>
              <a:t>Bài tập 1</a:t>
            </a:r>
          </a:p>
          <a:p>
            <a:pPr algn="ctr">
              <a:lnSpc>
                <a:spcPts val="7100"/>
              </a:lnSpc>
            </a:pPr>
            <a:r>
              <a:rPr lang="en-US" sz="5000">
                <a:solidFill>
                  <a:srgbClr val="DD3F4C"/>
                </a:solidFill>
                <a:latin typeface="#9Slide07 Crocante"/>
              </a:rPr>
              <a:t>SGK tr.24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197" y="0"/>
            <a:ext cx="1981549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120131">
            <a:off x="-2147318" y="9293944"/>
            <a:ext cx="4294636" cy="3371289"/>
          </a:xfrm>
          <a:custGeom>
            <a:avLst/>
            <a:gdLst/>
            <a:ahLst/>
            <a:cxnLst/>
            <a:rect l="l" t="t" r="r" b="b"/>
            <a:pathLst>
              <a:path w="4294636" h="3371289">
                <a:moveTo>
                  <a:pt x="0" y="0"/>
                </a:moveTo>
                <a:lnTo>
                  <a:pt x="4294636" y="0"/>
                </a:lnTo>
                <a:lnTo>
                  <a:pt x="4294636" y="3371289"/>
                </a:lnTo>
                <a:lnTo>
                  <a:pt x="0" y="33712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05" b="-299"/>
            </a:stretch>
          </a:blipFill>
        </p:spPr>
      </p:sp>
      <p:grpSp>
        <p:nvGrpSpPr>
          <p:cNvPr id="4" name="Group 4"/>
          <p:cNvGrpSpPr/>
          <p:nvPr/>
        </p:nvGrpSpPr>
        <p:grpSpPr>
          <a:xfrm rot="-208996">
            <a:off x="284889" y="317492"/>
            <a:ext cx="4841003" cy="2309553"/>
            <a:chOff x="0" y="0"/>
            <a:chExt cx="7976623" cy="3805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976624" cy="3805501"/>
            </a:xfrm>
            <a:custGeom>
              <a:avLst/>
              <a:gdLst/>
              <a:ahLst/>
              <a:cxnLst/>
              <a:rect l="l" t="t" r="r" b="b"/>
              <a:pathLst>
                <a:path w="7976624" h="3805501">
                  <a:moveTo>
                    <a:pt x="7906542" y="3805501"/>
                  </a:moveTo>
                  <a:lnTo>
                    <a:pt x="69970" y="3805501"/>
                  </a:lnTo>
                  <a:cubicBezTo>
                    <a:pt x="31603" y="3805501"/>
                    <a:pt x="0" y="3791343"/>
                    <a:pt x="0" y="3774154"/>
                  </a:cubicBezTo>
                  <a:lnTo>
                    <a:pt x="0" y="31347"/>
                  </a:lnTo>
                  <a:cubicBezTo>
                    <a:pt x="0" y="14158"/>
                    <a:pt x="31603" y="0"/>
                    <a:pt x="69970" y="0"/>
                  </a:cubicBezTo>
                  <a:lnTo>
                    <a:pt x="7905655" y="0"/>
                  </a:lnTo>
                  <a:cubicBezTo>
                    <a:pt x="7944022" y="0"/>
                    <a:pt x="7975626" y="14158"/>
                    <a:pt x="7975626" y="31347"/>
                  </a:cubicBezTo>
                  <a:lnTo>
                    <a:pt x="7975626" y="3773706"/>
                  </a:lnTo>
                  <a:cubicBezTo>
                    <a:pt x="7976624" y="3791342"/>
                    <a:pt x="7944910" y="3805501"/>
                    <a:pt x="7906542" y="3805501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6" name="Group 6"/>
          <p:cNvGrpSpPr/>
          <p:nvPr/>
        </p:nvGrpSpPr>
        <p:grpSpPr>
          <a:xfrm rot="-208996">
            <a:off x="265041" y="491926"/>
            <a:ext cx="4631208" cy="1649839"/>
            <a:chOff x="0" y="0"/>
            <a:chExt cx="8687635" cy="30949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687636" cy="3094916"/>
            </a:xfrm>
            <a:custGeom>
              <a:avLst/>
              <a:gdLst/>
              <a:ahLst/>
              <a:cxnLst/>
              <a:rect l="l" t="t" r="r" b="b"/>
              <a:pathLst>
                <a:path w="8687636" h="3094916">
                  <a:moveTo>
                    <a:pt x="8585833" y="16351"/>
                  </a:moveTo>
                  <a:cubicBezTo>
                    <a:pt x="8614885" y="16351"/>
                    <a:pt x="8638775" y="24346"/>
                    <a:pt x="8638775" y="34068"/>
                  </a:cubicBezTo>
                  <a:lnTo>
                    <a:pt x="8638775" y="3060848"/>
                  </a:lnTo>
                  <a:cubicBezTo>
                    <a:pt x="8638775" y="3070570"/>
                    <a:pt x="8614885" y="3078565"/>
                    <a:pt x="8585833" y="3078565"/>
                  </a:cubicBezTo>
                  <a:lnTo>
                    <a:pt x="101802" y="3078565"/>
                  </a:lnTo>
                  <a:cubicBezTo>
                    <a:pt x="72750" y="3078565"/>
                    <a:pt x="48860" y="3070570"/>
                    <a:pt x="48860" y="3060848"/>
                  </a:cubicBezTo>
                  <a:lnTo>
                    <a:pt x="48860" y="34068"/>
                  </a:lnTo>
                  <a:cubicBezTo>
                    <a:pt x="48860" y="24346"/>
                    <a:pt x="72750" y="16351"/>
                    <a:pt x="101802" y="16351"/>
                  </a:cubicBezTo>
                  <a:lnTo>
                    <a:pt x="8585833" y="16351"/>
                  </a:lnTo>
                  <a:moveTo>
                    <a:pt x="8585833" y="0"/>
                  </a:moveTo>
                  <a:lnTo>
                    <a:pt x="101802" y="0"/>
                  </a:lnTo>
                  <a:cubicBezTo>
                    <a:pt x="45739" y="0"/>
                    <a:pt x="0" y="15307"/>
                    <a:pt x="0" y="34068"/>
                  </a:cubicBezTo>
                  <a:lnTo>
                    <a:pt x="0" y="3060848"/>
                  </a:lnTo>
                  <a:cubicBezTo>
                    <a:pt x="0" y="3079610"/>
                    <a:pt x="45739" y="3094916"/>
                    <a:pt x="101802" y="3094916"/>
                  </a:cubicBezTo>
                  <a:lnTo>
                    <a:pt x="8585833" y="3094916"/>
                  </a:lnTo>
                  <a:cubicBezTo>
                    <a:pt x="8641897" y="3094916"/>
                    <a:pt x="8687636" y="3079610"/>
                    <a:pt x="8687636" y="3060848"/>
                  </a:cubicBezTo>
                  <a:lnTo>
                    <a:pt x="8687636" y="34068"/>
                  </a:lnTo>
                  <a:cubicBezTo>
                    <a:pt x="8687636" y="15307"/>
                    <a:pt x="8641897" y="0"/>
                    <a:pt x="8585833" y="0"/>
                  </a:cubicBezTo>
                  <a:close/>
                </a:path>
              </a:pathLst>
            </a:custGeom>
            <a:solidFill>
              <a:srgbClr val="FAA7A2"/>
            </a:solidFill>
          </p:spPr>
        </p:sp>
      </p:grpSp>
      <p:sp>
        <p:nvSpPr>
          <p:cNvPr id="8" name="Freeform 8"/>
          <p:cNvSpPr/>
          <p:nvPr/>
        </p:nvSpPr>
        <p:spPr>
          <a:xfrm rot="-208996">
            <a:off x="269351" y="-29867"/>
            <a:ext cx="700221" cy="1672169"/>
          </a:xfrm>
          <a:custGeom>
            <a:avLst/>
            <a:gdLst/>
            <a:ahLst/>
            <a:cxnLst/>
            <a:rect l="l" t="t" r="r" b="b"/>
            <a:pathLst>
              <a:path w="700221" h="1672169">
                <a:moveTo>
                  <a:pt x="0" y="0"/>
                </a:moveTo>
                <a:lnTo>
                  <a:pt x="700221" y="0"/>
                </a:lnTo>
                <a:lnTo>
                  <a:pt x="700221" y="1672169"/>
                </a:lnTo>
                <a:lnTo>
                  <a:pt x="0" y="16721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090" b="-1873"/>
            </a:stretch>
          </a:blipFill>
        </p:spPr>
      </p:sp>
      <p:sp>
        <p:nvSpPr>
          <p:cNvPr id="9" name="Freeform 9"/>
          <p:cNvSpPr/>
          <p:nvPr/>
        </p:nvSpPr>
        <p:spPr>
          <a:xfrm flipV="1">
            <a:off x="-3890989" y="5820400"/>
            <a:ext cx="8581342" cy="6875800"/>
          </a:xfrm>
          <a:custGeom>
            <a:avLst/>
            <a:gdLst/>
            <a:ahLst/>
            <a:cxnLst/>
            <a:rect l="l" t="t" r="r" b="b"/>
            <a:pathLst>
              <a:path w="8581342" h="6875800">
                <a:moveTo>
                  <a:pt x="0" y="6875800"/>
                </a:moveTo>
                <a:lnTo>
                  <a:pt x="8581342" y="6875800"/>
                </a:lnTo>
                <a:lnTo>
                  <a:pt x="8581342" y="0"/>
                </a:lnTo>
                <a:lnTo>
                  <a:pt x="0" y="0"/>
                </a:lnTo>
                <a:lnTo>
                  <a:pt x="0" y="6875800"/>
                </a:lnTo>
                <a:close/>
              </a:path>
            </a:pathLst>
          </a:custGeom>
          <a:blipFill>
            <a:blip r:embed="rId7">
              <a:alphaModFix amt="65000"/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13997329" y="5143500"/>
            <a:ext cx="8581342" cy="6875800"/>
          </a:xfrm>
          <a:custGeom>
            <a:avLst/>
            <a:gdLst/>
            <a:ahLst/>
            <a:cxnLst/>
            <a:rect l="l" t="t" r="r" b="b"/>
            <a:pathLst>
              <a:path w="8581342" h="6875800">
                <a:moveTo>
                  <a:pt x="0" y="6875800"/>
                </a:moveTo>
                <a:lnTo>
                  <a:pt x="8581342" y="6875800"/>
                </a:lnTo>
                <a:lnTo>
                  <a:pt x="8581342" y="0"/>
                </a:lnTo>
                <a:lnTo>
                  <a:pt x="0" y="0"/>
                </a:lnTo>
                <a:lnTo>
                  <a:pt x="0" y="6875800"/>
                </a:lnTo>
                <a:close/>
              </a:path>
            </a:pathLst>
          </a:custGeom>
          <a:blipFill>
            <a:blip r:embed="rId7">
              <a:alphaModFix amt="65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592806" y="7904500"/>
            <a:ext cx="3332988" cy="4114800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0" y="0"/>
                </a:moveTo>
                <a:lnTo>
                  <a:pt x="3332988" y="0"/>
                </a:lnTo>
                <a:lnTo>
                  <a:pt x="33329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562600" y="419100"/>
            <a:ext cx="12576977" cy="1460130"/>
            <a:chOff x="0" y="0"/>
            <a:chExt cx="3312455" cy="38456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12455" cy="384561"/>
            </a:xfrm>
            <a:custGeom>
              <a:avLst/>
              <a:gdLst/>
              <a:ahLst/>
              <a:cxnLst/>
              <a:rect l="l" t="t" r="r" b="b"/>
              <a:pathLst>
                <a:path w="3312455" h="384561">
                  <a:moveTo>
                    <a:pt x="31394" y="0"/>
                  </a:moveTo>
                  <a:lnTo>
                    <a:pt x="3281061" y="0"/>
                  </a:lnTo>
                  <a:cubicBezTo>
                    <a:pt x="3298399" y="0"/>
                    <a:pt x="3312455" y="14055"/>
                    <a:pt x="3312455" y="31394"/>
                  </a:cubicBezTo>
                  <a:lnTo>
                    <a:pt x="3312455" y="353167"/>
                  </a:lnTo>
                  <a:cubicBezTo>
                    <a:pt x="3312455" y="361493"/>
                    <a:pt x="3309147" y="369479"/>
                    <a:pt x="3303260" y="375366"/>
                  </a:cubicBezTo>
                  <a:cubicBezTo>
                    <a:pt x="3297372" y="381253"/>
                    <a:pt x="3289387" y="384561"/>
                    <a:pt x="3281061" y="384561"/>
                  </a:cubicBezTo>
                  <a:lnTo>
                    <a:pt x="31394" y="384561"/>
                  </a:lnTo>
                  <a:cubicBezTo>
                    <a:pt x="14055" y="384561"/>
                    <a:pt x="0" y="370506"/>
                    <a:pt x="0" y="353167"/>
                  </a:cubicBezTo>
                  <a:lnTo>
                    <a:pt x="0" y="31394"/>
                  </a:lnTo>
                  <a:cubicBezTo>
                    <a:pt x="0" y="14055"/>
                    <a:pt x="14055" y="0"/>
                    <a:pt x="31394" y="0"/>
                  </a:cubicBezTo>
                  <a:close/>
                </a:path>
              </a:pathLst>
            </a:custGeom>
            <a:solidFill>
              <a:srgbClr val="FCDDC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172200" y="419100"/>
            <a:ext cx="11802482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Roboto Condensed Bold"/>
              </a:rPr>
              <a:t>Yêu cầu: </a:t>
            </a:r>
            <a:r>
              <a:rPr lang="en-US" sz="3999">
                <a:solidFill>
                  <a:srgbClr val="000000"/>
                </a:solidFill>
                <a:latin typeface="Roboto Condensed"/>
              </a:rPr>
              <a:t>Tìm trợ từ trong các câu dưới đây và cho biết tác dụng của trợ từ:</a:t>
            </a:r>
          </a:p>
        </p:txBody>
      </p:sp>
      <p:graphicFrame>
        <p:nvGraphicFramePr>
          <p:cNvPr id="16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880727"/>
              </p:ext>
            </p:extLst>
          </p:nvPr>
        </p:nvGraphicFramePr>
        <p:xfrm>
          <a:off x="619461" y="2311557"/>
          <a:ext cx="17146176" cy="7832109"/>
        </p:xfrm>
        <a:graphic>
          <a:graphicData uri="http://schemas.openxmlformats.org/drawingml/2006/table">
            <a:tbl>
              <a:tblPr/>
              <a:tblGrid>
                <a:gridCol w="20714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9485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26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014586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 Bold"/>
                        </a:rPr>
                        <a:t>Câu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 Bold"/>
                        </a:rPr>
                        <a:t>Trợ từ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 Bold"/>
                        </a:rPr>
                        <a:t>Không phải trợ từ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50593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 Bold"/>
                        </a:rPr>
                        <a:t>"cả ngày": </a:t>
                      </a: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là một cụm từ thống nhất, từ cả ở đây không xuất hiện nhằm nhấn mạnh ý nào trong câu.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86600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b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"cả":  từ </a:t>
                      </a: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 Bold Italics"/>
                        </a:rPr>
                        <a:t>cả</a:t>
                      </a: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 được thêm vào để nhấn mạnh sự đông đúc của sân trường Mĩ Lí ngày hôm ấy.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29570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"chính": từ </a:t>
                      </a: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 Bold Italics"/>
                        </a:rPr>
                        <a:t>chính</a:t>
                      </a: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 được thêm vào để nhấn mạnh thời điểm mà sự việc xảy ra.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50760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"chính": </a:t>
                      </a: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 Bold Italics"/>
                        </a:rPr>
                        <a:t>chính</a:t>
                      </a: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 ở đây không xuất hiện nhằm nhấn mạnh ý nào trong câu. Nó là tính từ.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7" name="TextBox 17"/>
          <p:cNvSpPr txBox="1"/>
          <p:nvPr/>
        </p:nvSpPr>
        <p:spPr>
          <a:xfrm rot="-155696">
            <a:off x="683117" y="88290"/>
            <a:ext cx="4038894" cy="181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5000">
                <a:solidFill>
                  <a:srgbClr val="DD3F4C"/>
                </a:solidFill>
                <a:latin typeface="#9Slide07 Crocante"/>
              </a:rPr>
              <a:t>Bài tập 2</a:t>
            </a:r>
          </a:p>
          <a:p>
            <a:pPr algn="ctr">
              <a:lnSpc>
                <a:spcPts val="7100"/>
              </a:lnSpc>
            </a:pPr>
            <a:r>
              <a:rPr lang="en-US" sz="5000">
                <a:solidFill>
                  <a:srgbClr val="DD3F4C"/>
                </a:solidFill>
                <a:latin typeface="#9Slide07 Crocante"/>
              </a:rPr>
              <a:t>SGK tr.24-25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197" y="0"/>
            <a:ext cx="1981549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120131">
            <a:off x="-2147318" y="9293944"/>
            <a:ext cx="4294636" cy="3371289"/>
          </a:xfrm>
          <a:custGeom>
            <a:avLst/>
            <a:gdLst/>
            <a:ahLst/>
            <a:cxnLst/>
            <a:rect l="l" t="t" r="r" b="b"/>
            <a:pathLst>
              <a:path w="4294636" h="3371289">
                <a:moveTo>
                  <a:pt x="0" y="0"/>
                </a:moveTo>
                <a:lnTo>
                  <a:pt x="4294636" y="0"/>
                </a:lnTo>
                <a:lnTo>
                  <a:pt x="4294636" y="3371289"/>
                </a:lnTo>
                <a:lnTo>
                  <a:pt x="0" y="33712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05" b="-299"/>
            </a:stretch>
          </a:blipFill>
        </p:spPr>
      </p:sp>
      <p:grpSp>
        <p:nvGrpSpPr>
          <p:cNvPr id="4" name="Group 4"/>
          <p:cNvGrpSpPr/>
          <p:nvPr/>
        </p:nvGrpSpPr>
        <p:grpSpPr>
          <a:xfrm rot="-208996">
            <a:off x="284889" y="317492"/>
            <a:ext cx="4841003" cy="2309553"/>
            <a:chOff x="0" y="0"/>
            <a:chExt cx="7976623" cy="3805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976624" cy="3805501"/>
            </a:xfrm>
            <a:custGeom>
              <a:avLst/>
              <a:gdLst/>
              <a:ahLst/>
              <a:cxnLst/>
              <a:rect l="l" t="t" r="r" b="b"/>
              <a:pathLst>
                <a:path w="7976624" h="3805501">
                  <a:moveTo>
                    <a:pt x="7906542" y="3805501"/>
                  </a:moveTo>
                  <a:lnTo>
                    <a:pt x="69970" y="3805501"/>
                  </a:lnTo>
                  <a:cubicBezTo>
                    <a:pt x="31603" y="3805501"/>
                    <a:pt x="0" y="3791343"/>
                    <a:pt x="0" y="3774154"/>
                  </a:cubicBezTo>
                  <a:lnTo>
                    <a:pt x="0" y="31347"/>
                  </a:lnTo>
                  <a:cubicBezTo>
                    <a:pt x="0" y="14158"/>
                    <a:pt x="31603" y="0"/>
                    <a:pt x="69970" y="0"/>
                  </a:cubicBezTo>
                  <a:lnTo>
                    <a:pt x="7905655" y="0"/>
                  </a:lnTo>
                  <a:cubicBezTo>
                    <a:pt x="7944022" y="0"/>
                    <a:pt x="7975626" y="14158"/>
                    <a:pt x="7975626" y="31347"/>
                  </a:cubicBezTo>
                  <a:lnTo>
                    <a:pt x="7975626" y="3773706"/>
                  </a:lnTo>
                  <a:cubicBezTo>
                    <a:pt x="7976624" y="3791342"/>
                    <a:pt x="7944910" y="3805501"/>
                    <a:pt x="7906542" y="3805501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6" name="Group 6"/>
          <p:cNvGrpSpPr/>
          <p:nvPr/>
        </p:nvGrpSpPr>
        <p:grpSpPr>
          <a:xfrm rot="-208996">
            <a:off x="265041" y="491926"/>
            <a:ext cx="4631208" cy="1649839"/>
            <a:chOff x="0" y="0"/>
            <a:chExt cx="8687635" cy="30949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687636" cy="3094916"/>
            </a:xfrm>
            <a:custGeom>
              <a:avLst/>
              <a:gdLst/>
              <a:ahLst/>
              <a:cxnLst/>
              <a:rect l="l" t="t" r="r" b="b"/>
              <a:pathLst>
                <a:path w="8687636" h="3094916">
                  <a:moveTo>
                    <a:pt x="8585833" y="16351"/>
                  </a:moveTo>
                  <a:cubicBezTo>
                    <a:pt x="8614885" y="16351"/>
                    <a:pt x="8638775" y="24346"/>
                    <a:pt x="8638775" y="34068"/>
                  </a:cubicBezTo>
                  <a:lnTo>
                    <a:pt x="8638775" y="3060848"/>
                  </a:lnTo>
                  <a:cubicBezTo>
                    <a:pt x="8638775" y="3070570"/>
                    <a:pt x="8614885" y="3078565"/>
                    <a:pt x="8585833" y="3078565"/>
                  </a:cubicBezTo>
                  <a:lnTo>
                    <a:pt x="101802" y="3078565"/>
                  </a:lnTo>
                  <a:cubicBezTo>
                    <a:pt x="72750" y="3078565"/>
                    <a:pt x="48860" y="3070570"/>
                    <a:pt x="48860" y="3060848"/>
                  </a:cubicBezTo>
                  <a:lnTo>
                    <a:pt x="48860" y="34068"/>
                  </a:lnTo>
                  <a:cubicBezTo>
                    <a:pt x="48860" y="24346"/>
                    <a:pt x="72750" y="16351"/>
                    <a:pt x="101802" y="16351"/>
                  </a:cubicBezTo>
                  <a:lnTo>
                    <a:pt x="8585833" y="16351"/>
                  </a:lnTo>
                  <a:moveTo>
                    <a:pt x="8585833" y="0"/>
                  </a:moveTo>
                  <a:lnTo>
                    <a:pt x="101802" y="0"/>
                  </a:lnTo>
                  <a:cubicBezTo>
                    <a:pt x="45739" y="0"/>
                    <a:pt x="0" y="15307"/>
                    <a:pt x="0" y="34068"/>
                  </a:cubicBezTo>
                  <a:lnTo>
                    <a:pt x="0" y="3060848"/>
                  </a:lnTo>
                  <a:cubicBezTo>
                    <a:pt x="0" y="3079610"/>
                    <a:pt x="45739" y="3094916"/>
                    <a:pt x="101802" y="3094916"/>
                  </a:cubicBezTo>
                  <a:lnTo>
                    <a:pt x="8585833" y="3094916"/>
                  </a:lnTo>
                  <a:cubicBezTo>
                    <a:pt x="8641897" y="3094916"/>
                    <a:pt x="8687636" y="3079610"/>
                    <a:pt x="8687636" y="3060848"/>
                  </a:cubicBezTo>
                  <a:lnTo>
                    <a:pt x="8687636" y="34068"/>
                  </a:lnTo>
                  <a:cubicBezTo>
                    <a:pt x="8687636" y="15307"/>
                    <a:pt x="8641897" y="0"/>
                    <a:pt x="8585833" y="0"/>
                  </a:cubicBezTo>
                  <a:close/>
                </a:path>
              </a:pathLst>
            </a:custGeom>
            <a:solidFill>
              <a:srgbClr val="FAA7A2"/>
            </a:solidFill>
          </p:spPr>
        </p:sp>
      </p:grpSp>
      <p:sp>
        <p:nvSpPr>
          <p:cNvPr id="8" name="Freeform 8"/>
          <p:cNvSpPr/>
          <p:nvPr/>
        </p:nvSpPr>
        <p:spPr>
          <a:xfrm rot="-208996">
            <a:off x="269351" y="-29867"/>
            <a:ext cx="700221" cy="1672169"/>
          </a:xfrm>
          <a:custGeom>
            <a:avLst/>
            <a:gdLst/>
            <a:ahLst/>
            <a:cxnLst/>
            <a:rect l="l" t="t" r="r" b="b"/>
            <a:pathLst>
              <a:path w="700221" h="1672169">
                <a:moveTo>
                  <a:pt x="0" y="0"/>
                </a:moveTo>
                <a:lnTo>
                  <a:pt x="700221" y="0"/>
                </a:lnTo>
                <a:lnTo>
                  <a:pt x="700221" y="1672169"/>
                </a:lnTo>
                <a:lnTo>
                  <a:pt x="0" y="16721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090" b="-1873"/>
            </a:stretch>
          </a:blipFill>
        </p:spPr>
      </p:sp>
      <p:sp>
        <p:nvSpPr>
          <p:cNvPr id="9" name="Freeform 9"/>
          <p:cNvSpPr/>
          <p:nvPr/>
        </p:nvSpPr>
        <p:spPr>
          <a:xfrm flipV="1">
            <a:off x="-3890989" y="5820400"/>
            <a:ext cx="8581342" cy="6875800"/>
          </a:xfrm>
          <a:custGeom>
            <a:avLst/>
            <a:gdLst/>
            <a:ahLst/>
            <a:cxnLst/>
            <a:rect l="l" t="t" r="r" b="b"/>
            <a:pathLst>
              <a:path w="8581342" h="6875800">
                <a:moveTo>
                  <a:pt x="0" y="6875800"/>
                </a:moveTo>
                <a:lnTo>
                  <a:pt x="8581342" y="6875800"/>
                </a:lnTo>
                <a:lnTo>
                  <a:pt x="8581342" y="0"/>
                </a:lnTo>
                <a:lnTo>
                  <a:pt x="0" y="0"/>
                </a:lnTo>
                <a:lnTo>
                  <a:pt x="0" y="6875800"/>
                </a:lnTo>
                <a:close/>
              </a:path>
            </a:pathLst>
          </a:custGeom>
          <a:blipFill>
            <a:blip r:embed="rId7">
              <a:alphaModFix amt="65000"/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13997329" y="5143500"/>
            <a:ext cx="8581342" cy="6875800"/>
          </a:xfrm>
          <a:custGeom>
            <a:avLst/>
            <a:gdLst/>
            <a:ahLst/>
            <a:cxnLst/>
            <a:rect l="l" t="t" r="r" b="b"/>
            <a:pathLst>
              <a:path w="8581342" h="6875800">
                <a:moveTo>
                  <a:pt x="0" y="6875800"/>
                </a:moveTo>
                <a:lnTo>
                  <a:pt x="8581342" y="6875800"/>
                </a:lnTo>
                <a:lnTo>
                  <a:pt x="8581342" y="0"/>
                </a:lnTo>
                <a:lnTo>
                  <a:pt x="0" y="0"/>
                </a:lnTo>
                <a:lnTo>
                  <a:pt x="0" y="6875800"/>
                </a:lnTo>
                <a:close/>
              </a:path>
            </a:pathLst>
          </a:custGeom>
          <a:blipFill>
            <a:blip r:embed="rId7">
              <a:alphaModFix amt="65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592806" y="7904500"/>
            <a:ext cx="3332988" cy="4114800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0" y="0"/>
                </a:moveTo>
                <a:lnTo>
                  <a:pt x="3332988" y="0"/>
                </a:lnTo>
                <a:lnTo>
                  <a:pt x="33329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4942091" y="421182"/>
            <a:ext cx="12576977" cy="1460130"/>
            <a:chOff x="0" y="0"/>
            <a:chExt cx="3312455" cy="38456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12455" cy="384561"/>
            </a:xfrm>
            <a:custGeom>
              <a:avLst/>
              <a:gdLst/>
              <a:ahLst/>
              <a:cxnLst/>
              <a:rect l="l" t="t" r="r" b="b"/>
              <a:pathLst>
                <a:path w="3312455" h="384561">
                  <a:moveTo>
                    <a:pt x="31394" y="0"/>
                  </a:moveTo>
                  <a:lnTo>
                    <a:pt x="3281061" y="0"/>
                  </a:lnTo>
                  <a:cubicBezTo>
                    <a:pt x="3298399" y="0"/>
                    <a:pt x="3312455" y="14055"/>
                    <a:pt x="3312455" y="31394"/>
                  </a:cubicBezTo>
                  <a:lnTo>
                    <a:pt x="3312455" y="353167"/>
                  </a:lnTo>
                  <a:cubicBezTo>
                    <a:pt x="3312455" y="361493"/>
                    <a:pt x="3309147" y="369479"/>
                    <a:pt x="3303260" y="375366"/>
                  </a:cubicBezTo>
                  <a:cubicBezTo>
                    <a:pt x="3297372" y="381253"/>
                    <a:pt x="3289387" y="384561"/>
                    <a:pt x="3281061" y="384561"/>
                  </a:cubicBezTo>
                  <a:lnTo>
                    <a:pt x="31394" y="384561"/>
                  </a:lnTo>
                  <a:cubicBezTo>
                    <a:pt x="14055" y="384561"/>
                    <a:pt x="0" y="370506"/>
                    <a:pt x="0" y="353167"/>
                  </a:cubicBezTo>
                  <a:lnTo>
                    <a:pt x="0" y="31394"/>
                  </a:lnTo>
                  <a:cubicBezTo>
                    <a:pt x="0" y="14055"/>
                    <a:pt x="14055" y="0"/>
                    <a:pt x="31394" y="0"/>
                  </a:cubicBezTo>
                  <a:close/>
                </a:path>
              </a:pathLst>
            </a:custGeom>
            <a:solidFill>
              <a:srgbClr val="FCDDC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456818" y="497012"/>
            <a:ext cx="11802482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Roboto Condensed Bold"/>
              </a:rPr>
              <a:t>Yêu cầu: </a:t>
            </a:r>
            <a:r>
              <a:rPr lang="en-US" sz="3999">
                <a:solidFill>
                  <a:srgbClr val="000000"/>
                </a:solidFill>
                <a:latin typeface="Roboto Condensed"/>
              </a:rPr>
              <a:t>Tìm thán từ trong các câu dưới đây và cho biết tác dụng của chúng:</a:t>
            </a:r>
          </a:p>
        </p:txBody>
      </p:sp>
      <p:graphicFrame>
        <p:nvGraphicFramePr>
          <p:cNvPr id="16" name="Table 16"/>
          <p:cNvGraphicFramePr>
            <a:graphicFrameLocks noGrp="1"/>
          </p:cNvGraphicFramePr>
          <p:nvPr/>
        </p:nvGraphicFramePr>
        <p:xfrm>
          <a:off x="2181184" y="2311557"/>
          <a:ext cx="14124583" cy="7276718"/>
        </p:xfrm>
        <a:graphic>
          <a:graphicData uri="http://schemas.openxmlformats.org/drawingml/2006/table">
            <a:tbl>
              <a:tblPr/>
              <a:tblGrid>
                <a:gridCol w="21745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306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1933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77742"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 Bold"/>
                        </a:rPr>
                        <a:t>Câu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 Bold"/>
                        </a:rPr>
                        <a:t>Thán từ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 Bold"/>
                        </a:rPr>
                        <a:t>Tác dụng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77742"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 Bold"/>
                        </a:rPr>
                        <a:t>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bộc lộc cảm xúc của nhân vật.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77742"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b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 Bold"/>
                        </a:rPr>
                        <a:t>Ừ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dùng để đáp lời.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77742"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 Bold"/>
                        </a:rPr>
                        <a:t>Ôi chào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bộc lộ cảm xúc.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82875"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 Bold"/>
                        </a:rPr>
                        <a:t>Vâng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dùng để đáp lời.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82875"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 Bold"/>
                        </a:rPr>
                        <a:t>Ô hay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bộc lộ cảm xúc.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7" name="TextBox 17"/>
          <p:cNvSpPr txBox="1"/>
          <p:nvPr/>
        </p:nvSpPr>
        <p:spPr>
          <a:xfrm rot="-155696">
            <a:off x="683117" y="88290"/>
            <a:ext cx="4038894" cy="181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5000">
                <a:solidFill>
                  <a:srgbClr val="DD3F4C"/>
                </a:solidFill>
                <a:latin typeface="#9Slide07 Crocante"/>
              </a:rPr>
              <a:t>Bài tập 3</a:t>
            </a:r>
          </a:p>
          <a:p>
            <a:pPr algn="ctr">
              <a:lnSpc>
                <a:spcPts val="7100"/>
              </a:lnSpc>
            </a:pPr>
            <a:r>
              <a:rPr lang="en-US" sz="5000">
                <a:solidFill>
                  <a:srgbClr val="DD3F4C"/>
                </a:solidFill>
                <a:latin typeface="#9Slide07 Crocante"/>
              </a:rPr>
              <a:t>SGK tr.25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197" y="0"/>
            <a:ext cx="1981549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120131">
            <a:off x="-2147318" y="9293944"/>
            <a:ext cx="4294636" cy="3371289"/>
          </a:xfrm>
          <a:custGeom>
            <a:avLst/>
            <a:gdLst/>
            <a:ahLst/>
            <a:cxnLst/>
            <a:rect l="l" t="t" r="r" b="b"/>
            <a:pathLst>
              <a:path w="4294636" h="3371289">
                <a:moveTo>
                  <a:pt x="0" y="0"/>
                </a:moveTo>
                <a:lnTo>
                  <a:pt x="4294636" y="0"/>
                </a:lnTo>
                <a:lnTo>
                  <a:pt x="4294636" y="3371289"/>
                </a:lnTo>
                <a:lnTo>
                  <a:pt x="0" y="33712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05" b="-299"/>
            </a:stretch>
          </a:blipFill>
        </p:spPr>
      </p:sp>
      <p:grpSp>
        <p:nvGrpSpPr>
          <p:cNvPr id="4" name="Group 4"/>
          <p:cNvGrpSpPr/>
          <p:nvPr/>
        </p:nvGrpSpPr>
        <p:grpSpPr>
          <a:xfrm rot="-208996">
            <a:off x="284889" y="317492"/>
            <a:ext cx="4841003" cy="2309553"/>
            <a:chOff x="0" y="0"/>
            <a:chExt cx="7976623" cy="3805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976624" cy="3805501"/>
            </a:xfrm>
            <a:custGeom>
              <a:avLst/>
              <a:gdLst/>
              <a:ahLst/>
              <a:cxnLst/>
              <a:rect l="l" t="t" r="r" b="b"/>
              <a:pathLst>
                <a:path w="7976624" h="3805501">
                  <a:moveTo>
                    <a:pt x="7906542" y="3805501"/>
                  </a:moveTo>
                  <a:lnTo>
                    <a:pt x="69970" y="3805501"/>
                  </a:lnTo>
                  <a:cubicBezTo>
                    <a:pt x="31603" y="3805501"/>
                    <a:pt x="0" y="3791343"/>
                    <a:pt x="0" y="3774154"/>
                  </a:cubicBezTo>
                  <a:lnTo>
                    <a:pt x="0" y="31347"/>
                  </a:lnTo>
                  <a:cubicBezTo>
                    <a:pt x="0" y="14158"/>
                    <a:pt x="31603" y="0"/>
                    <a:pt x="69970" y="0"/>
                  </a:cubicBezTo>
                  <a:lnTo>
                    <a:pt x="7905655" y="0"/>
                  </a:lnTo>
                  <a:cubicBezTo>
                    <a:pt x="7944022" y="0"/>
                    <a:pt x="7975626" y="14158"/>
                    <a:pt x="7975626" y="31347"/>
                  </a:cubicBezTo>
                  <a:lnTo>
                    <a:pt x="7975626" y="3773706"/>
                  </a:lnTo>
                  <a:cubicBezTo>
                    <a:pt x="7976624" y="3791342"/>
                    <a:pt x="7944910" y="3805501"/>
                    <a:pt x="7906542" y="3805501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6" name="Group 6"/>
          <p:cNvGrpSpPr/>
          <p:nvPr/>
        </p:nvGrpSpPr>
        <p:grpSpPr>
          <a:xfrm rot="-208996">
            <a:off x="265041" y="491926"/>
            <a:ext cx="4631208" cy="1649839"/>
            <a:chOff x="0" y="0"/>
            <a:chExt cx="8687635" cy="30949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687636" cy="3094916"/>
            </a:xfrm>
            <a:custGeom>
              <a:avLst/>
              <a:gdLst/>
              <a:ahLst/>
              <a:cxnLst/>
              <a:rect l="l" t="t" r="r" b="b"/>
              <a:pathLst>
                <a:path w="8687636" h="3094916">
                  <a:moveTo>
                    <a:pt x="8585833" y="16351"/>
                  </a:moveTo>
                  <a:cubicBezTo>
                    <a:pt x="8614885" y="16351"/>
                    <a:pt x="8638775" y="24346"/>
                    <a:pt x="8638775" y="34068"/>
                  </a:cubicBezTo>
                  <a:lnTo>
                    <a:pt x="8638775" y="3060848"/>
                  </a:lnTo>
                  <a:cubicBezTo>
                    <a:pt x="8638775" y="3070570"/>
                    <a:pt x="8614885" y="3078565"/>
                    <a:pt x="8585833" y="3078565"/>
                  </a:cubicBezTo>
                  <a:lnTo>
                    <a:pt x="101802" y="3078565"/>
                  </a:lnTo>
                  <a:cubicBezTo>
                    <a:pt x="72750" y="3078565"/>
                    <a:pt x="48860" y="3070570"/>
                    <a:pt x="48860" y="3060848"/>
                  </a:cubicBezTo>
                  <a:lnTo>
                    <a:pt x="48860" y="34068"/>
                  </a:lnTo>
                  <a:cubicBezTo>
                    <a:pt x="48860" y="24346"/>
                    <a:pt x="72750" y="16351"/>
                    <a:pt x="101802" y="16351"/>
                  </a:cubicBezTo>
                  <a:lnTo>
                    <a:pt x="8585833" y="16351"/>
                  </a:lnTo>
                  <a:moveTo>
                    <a:pt x="8585833" y="0"/>
                  </a:moveTo>
                  <a:lnTo>
                    <a:pt x="101802" y="0"/>
                  </a:lnTo>
                  <a:cubicBezTo>
                    <a:pt x="45739" y="0"/>
                    <a:pt x="0" y="15307"/>
                    <a:pt x="0" y="34068"/>
                  </a:cubicBezTo>
                  <a:lnTo>
                    <a:pt x="0" y="3060848"/>
                  </a:lnTo>
                  <a:cubicBezTo>
                    <a:pt x="0" y="3079610"/>
                    <a:pt x="45739" y="3094916"/>
                    <a:pt x="101802" y="3094916"/>
                  </a:cubicBezTo>
                  <a:lnTo>
                    <a:pt x="8585833" y="3094916"/>
                  </a:lnTo>
                  <a:cubicBezTo>
                    <a:pt x="8641897" y="3094916"/>
                    <a:pt x="8687636" y="3079610"/>
                    <a:pt x="8687636" y="3060848"/>
                  </a:cubicBezTo>
                  <a:lnTo>
                    <a:pt x="8687636" y="34068"/>
                  </a:lnTo>
                  <a:cubicBezTo>
                    <a:pt x="8687636" y="15307"/>
                    <a:pt x="8641897" y="0"/>
                    <a:pt x="8585833" y="0"/>
                  </a:cubicBezTo>
                  <a:close/>
                </a:path>
              </a:pathLst>
            </a:custGeom>
            <a:solidFill>
              <a:srgbClr val="FAA7A2"/>
            </a:solidFill>
          </p:spPr>
        </p:sp>
      </p:grpSp>
      <p:sp>
        <p:nvSpPr>
          <p:cNvPr id="8" name="Freeform 8"/>
          <p:cNvSpPr/>
          <p:nvPr/>
        </p:nvSpPr>
        <p:spPr>
          <a:xfrm rot="-208996">
            <a:off x="269351" y="-29867"/>
            <a:ext cx="700221" cy="1672169"/>
          </a:xfrm>
          <a:custGeom>
            <a:avLst/>
            <a:gdLst/>
            <a:ahLst/>
            <a:cxnLst/>
            <a:rect l="l" t="t" r="r" b="b"/>
            <a:pathLst>
              <a:path w="700221" h="1672169">
                <a:moveTo>
                  <a:pt x="0" y="0"/>
                </a:moveTo>
                <a:lnTo>
                  <a:pt x="700221" y="0"/>
                </a:lnTo>
                <a:lnTo>
                  <a:pt x="700221" y="1672169"/>
                </a:lnTo>
                <a:lnTo>
                  <a:pt x="0" y="16721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090" b="-1873"/>
            </a:stretch>
          </a:blipFill>
        </p:spPr>
      </p:sp>
      <p:sp>
        <p:nvSpPr>
          <p:cNvPr id="9" name="Freeform 9"/>
          <p:cNvSpPr/>
          <p:nvPr/>
        </p:nvSpPr>
        <p:spPr>
          <a:xfrm flipV="1">
            <a:off x="-3890989" y="5820400"/>
            <a:ext cx="8581342" cy="6875800"/>
          </a:xfrm>
          <a:custGeom>
            <a:avLst/>
            <a:gdLst/>
            <a:ahLst/>
            <a:cxnLst/>
            <a:rect l="l" t="t" r="r" b="b"/>
            <a:pathLst>
              <a:path w="8581342" h="6875800">
                <a:moveTo>
                  <a:pt x="0" y="6875800"/>
                </a:moveTo>
                <a:lnTo>
                  <a:pt x="8581342" y="6875800"/>
                </a:lnTo>
                <a:lnTo>
                  <a:pt x="8581342" y="0"/>
                </a:lnTo>
                <a:lnTo>
                  <a:pt x="0" y="0"/>
                </a:lnTo>
                <a:lnTo>
                  <a:pt x="0" y="6875800"/>
                </a:lnTo>
                <a:close/>
              </a:path>
            </a:pathLst>
          </a:custGeom>
          <a:blipFill>
            <a:blip r:embed="rId7">
              <a:alphaModFix amt="65000"/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13997329" y="5143500"/>
            <a:ext cx="8581342" cy="6875800"/>
          </a:xfrm>
          <a:custGeom>
            <a:avLst/>
            <a:gdLst/>
            <a:ahLst/>
            <a:cxnLst/>
            <a:rect l="l" t="t" r="r" b="b"/>
            <a:pathLst>
              <a:path w="8581342" h="6875800">
                <a:moveTo>
                  <a:pt x="0" y="6875800"/>
                </a:moveTo>
                <a:lnTo>
                  <a:pt x="8581342" y="6875800"/>
                </a:lnTo>
                <a:lnTo>
                  <a:pt x="8581342" y="0"/>
                </a:lnTo>
                <a:lnTo>
                  <a:pt x="0" y="0"/>
                </a:lnTo>
                <a:lnTo>
                  <a:pt x="0" y="6875800"/>
                </a:lnTo>
                <a:close/>
              </a:path>
            </a:pathLst>
          </a:custGeom>
          <a:blipFill>
            <a:blip r:embed="rId7">
              <a:alphaModFix amt="65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592806" y="7904500"/>
            <a:ext cx="3332988" cy="4114800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0" y="0"/>
                </a:moveTo>
                <a:lnTo>
                  <a:pt x="3332988" y="0"/>
                </a:lnTo>
                <a:lnTo>
                  <a:pt x="33329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4942091" y="421182"/>
            <a:ext cx="12576977" cy="1460130"/>
            <a:chOff x="0" y="0"/>
            <a:chExt cx="3312455" cy="38456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12455" cy="384561"/>
            </a:xfrm>
            <a:custGeom>
              <a:avLst/>
              <a:gdLst/>
              <a:ahLst/>
              <a:cxnLst/>
              <a:rect l="l" t="t" r="r" b="b"/>
              <a:pathLst>
                <a:path w="3312455" h="384561">
                  <a:moveTo>
                    <a:pt x="31394" y="0"/>
                  </a:moveTo>
                  <a:lnTo>
                    <a:pt x="3281061" y="0"/>
                  </a:lnTo>
                  <a:cubicBezTo>
                    <a:pt x="3298399" y="0"/>
                    <a:pt x="3312455" y="14055"/>
                    <a:pt x="3312455" y="31394"/>
                  </a:cubicBezTo>
                  <a:lnTo>
                    <a:pt x="3312455" y="353167"/>
                  </a:lnTo>
                  <a:cubicBezTo>
                    <a:pt x="3312455" y="361493"/>
                    <a:pt x="3309147" y="369479"/>
                    <a:pt x="3303260" y="375366"/>
                  </a:cubicBezTo>
                  <a:cubicBezTo>
                    <a:pt x="3297372" y="381253"/>
                    <a:pt x="3289387" y="384561"/>
                    <a:pt x="3281061" y="384561"/>
                  </a:cubicBezTo>
                  <a:lnTo>
                    <a:pt x="31394" y="384561"/>
                  </a:lnTo>
                  <a:cubicBezTo>
                    <a:pt x="14055" y="384561"/>
                    <a:pt x="0" y="370506"/>
                    <a:pt x="0" y="353167"/>
                  </a:cubicBezTo>
                  <a:lnTo>
                    <a:pt x="0" y="31394"/>
                  </a:lnTo>
                  <a:cubicBezTo>
                    <a:pt x="0" y="14055"/>
                    <a:pt x="14055" y="0"/>
                    <a:pt x="31394" y="0"/>
                  </a:cubicBezTo>
                  <a:close/>
                </a:path>
              </a:pathLst>
            </a:custGeom>
            <a:solidFill>
              <a:srgbClr val="FCDDC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456818" y="497012"/>
            <a:ext cx="11802482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Roboto Condensed Bold"/>
              </a:rPr>
              <a:t>Yêu cầu: </a:t>
            </a:r>
            <a:r>
              <a:rPr lang="en-US" sz="3999">
                <a:solidFill>
                  <a:srgbClr val="000000"/>
                </a:solidFill>
                <a:latin typeface="Roboto Condensed"/>
              </a:rPr>
              <a:t>Trong các từ in đậm dưới đây, từ nào là thán từ, vì sao?</a:t>
            </a:r>
          </a:p>
        </p:txBody>
      </p:sp>
      <p:graphicFrame>
        <p:nvGraphicFramePr>
          <p:cNvPr id="16" name="Table 16"/>
          <p:cNvGraphicFramePr>
            <a:graphicFrameLocks noGrp="1"/>
          </p:cNvGraphicFramePr>
          <p:nvPr/>
        </p:nvGraphicFramePr>
        <p:xfrm>
          <a:off x="399682" y="2399258"/>
          <a:ext cx="16859618" cy="6296026"/>
        </p:xfrm>
        <a:graphic>
          <a:graphicData uri="http://schemas.openxmlformats.org/drawingml/2006/table">
            <a:tbl>
              <a:tblPr/>
              <a:tblGrid>
                <a:gridCol w="39591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023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5980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78708"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 Bold"/>
                        </a:rPr>
                        <a:t>Câu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 Bold"/>
                        </a:rPr>
                        <a:t>Thán từ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 Bold"/>
                        </a:rPr>
                        <a:t>Không phải thán từ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58659"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"những cảm giác trong sáng </a:t>
                      </a:r>
                      <a:r>
                        <a:rPr lang="en-US" sz="3899" u="sng">
                          <a:solidFill>
                            <a:srgbClr val="DD3F4C"/>
                          </a:solidFill>
                          <a:latin typeface="Roboto Condensed Bold"/>
                        </a:rPr>
                        <a:t>ấy</a:t>
                      </a: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" (là chỉ từ - Không phải là thán từ)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58659"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b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 u="sng">
                          <a:solidFill>
                            <a:srgbClr val="DD3F4C"/>
                          </a:solidFill>
                          <a:latin typeface="Roboto Condensed Bold"/>
                        </a:rPr>
                        <a:t>Ấy,</a:t>
                      </a: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 rẽ lối này cơ mà.</a:t>
                      </a:r>
                      <a:endParaRPr lang="en-US" sz="1100"/>
                    </a:p>
                    <a:p>
                      <a:pPr algn="ctr">
                        <a:lnSpc>
                          <a:spcPts val="5459"/>
                        </a:lnSpc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Là thán từ dùng để bộc lộ cảm xúc.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54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7" name="TextBox 17"/>
          <p:cNvSpPr txBox="1"/>
          <p:nvPr/>
        </p:nvSpPr>
        <p:spPr>
          <a:xfrm rot="-155696">
            <a:off x="683117" y="88290"/>
            <a:ext cx="4038894" cy="181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5000">
                <a:solidFill>
                  <a:srgbClr val="DD3F4C"/>
                </a:solidFill>
                <a:latin typeface="#9Slide07 Crocante"/>
              </a:rPr>
              <a:t>Bài tập 4</a:t>
            </a:r>
          </a:p>
          <a:p>
            <a:pPr algn="ctr">
              <a:lnSpc>
                <a:spcPts val="7100"/>
              </a:lnSpc>
            </a:pPr>
            <a:r>
              <a:rPr lang="en-US" sz="5000">
                <a:solidFill>
                  <a:srgbClr val="DD3F4C"/>
                </a:solidFill>
                <a:latin typeface="#9Slide07 Crocante"/>
              </a:rPr>
              <a:t>SGK tr.25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197" y="0"/>
            <a:ext cx="1981549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120131">
            <a:off x="-2147318" y="9293944"/>
            <a:ext cx="4294636" cy="3371289"/>
          </a:xfrm>
          <a:custGeom>
            <a:avLst/>
            <a:gdLst/>
            <a:ahLst/>
            <a:cxnLst/>
            <a:rect l="l" t="t" r="r" b="b"/>
            <a:pathLst>
              <a:path w="4294636" h="3371289">
                <a:moveTo>
                  <a:pt x="0" y="0"/>
                </a:moveTo>
                <a:lnTo>
                  <a:pt x="4294636" y="0"/>
                </a:lnTo>
                <a:lnTo>
                  <a:pt x="4294636" y="3371289"/>
                </a:lnTo>
                <a:lnTo>
                  <a:pt x="0" y="33712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05" b="-299"/>
            </a:stretch>
          </a:blipFill>
        </p:spPr>
      </p:sp>
      <p:grpSp>
        <p:nvGrpSpPr>
          <p:cNvPr id="4" name="Group 4"/>
          <p:cNvGrpSpPr/>
          <p:nvPr/>
        </p:nvGrpSpPr>
        <p:grpSpPr>
          <a:xfrm rot="-208996">
            <a:off x="284889" y="317492"/>
            <a:ext cx="4841003" cy="2309553"/>
            <a:chOff x="0" y="0"/>
            <a:chExt cx="7976623" cy="3805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976624" cy="3805501"/>
            </a:xfrm>
            <a:custGeom>
              <a:avLst/>
              <a:gdLst/>
              <a:ahLst/>
              <a:cxnLst/>
              <a:rect l="l" t="t" r="r" b="b"/>
              <a:pathLst>
                <a:path w="7976624" h="3805501">
                  <a:moveTo>
                    <a:pt x="7906542" y="3805501"/>
                  </a:moveTo>
                  <a:lnTo>
                    <a:pt x="69970" y="3805501"/>
                  </a:lnTo>
                  <a:cubicBezTo>
                    <a:pt x="31603" y="3805501"/>
                    <a:pt x="0" y="3791343"/>
                    <a:pt x="0" y="3774154"/>
                  </a:cubicBezTo>
                  <a:lnTo>
                    <a:pt x="0" y="31347"/>
                  </a:lnTo>
                  <a:cubicBezTo>
                    <a:pt x="0" y="14158"/>
                    <a:pt x="31603" y="0"/>
                    <a:pt x="69970" y="0"/>
                  </a:cubicBezTo>
                  <a:lnTo>
                    <a:pt x="7905655" y="0"/>
                  </a:lnTo>
                  <a:cubicBezTo>
                    <a:pt x="7944022" y="0"/>
                    <a:pt x="7975626" y="14158"/>
                    <a:pt x="7975626" y="31347"/>
                  </a:cubicBezTo>
                  <a:lnTo>
                    <a:pt x="7975626" y="3773706"/>
                  </a:lnTo>
                  <a:cubicBezTo>
                    <a:pt x="7976624" y="3791342"/>
                    <a:pt x="7944910" y="3805501"/>
                    <a:pt x="7906542" y="3805501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6" name="Group 6"/>
          <p:cNvGrpSpPr/>
          <p:nvPr/>
        </p:nvGrpSpPr>
        <p:grpSpPr>
          <a:xfrm rot="-208996">
            <a:off x="265041" y="491926"/>
            <a:ext cx="4631208" cy="1649839"/>
            <a:chOff x="0" y="0"/>
            <a:chExt cx="8687635" cy="30949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687636" cy="3094916"/>
            </a:xfrm>
            <a:custGeom>
              <a:avLst/>
              <a:gdLst/>
              <a:ahLst/>
              <a:cxnLst/>
              <a:rect l="l" t="t" r="r" b="b"/>
              <a:pathLst>
                <a:path w="8687636" h="3094916">
                  <a:moveTo>
                    <a:pt x="8585833" y="16351"/>
                  </a:moveTo>
                  <a:cubicBezTo>
                    <a:pt x="8614885" y="16351"/>
                    <a:pt x="8638775" y="24346"/>
                    <a:pt x="8638775" y="34068"/>
                  </a:cubicBezTo>
                  <a:lnTo>
                    <a:pt x="8638775" y="3060848"/>
                  </a:lnTo>
                  <a:cubicBezTo>
                    <a:pt x="8638775" y="3070570"/>
                    <a:pt x="8614885" y="3078565"/>
                    <a:pt x="8585833" y="3078565"/>
                  </a:cubicBezTo>
                  <a:lnTo>
                    <a:pt x="101802" y="3078565"/>
                  </a:lnTo>
                  <a:cubicBezTo>
                    <a:pt x="72750" y="3078565"/>
                    <a:pt x="48860" y="3070570"/>
                    <a:pt x="48860" y="3060848"/>
                  </a:cubicBezTo>
                  <a:lnTo>
                    <a:pt x="48860" y="34068"/>
                  </a:lnTo>
                  <a:cubicBezTo>
                    <a:pt x="48860" y="24346"/>
                    <a:pt x="72750" y="16351"/>
                    <a:pt x="101802" y="16351"/>
                  </a:cubicBezTo>
                  <a:lnTo>
                    <a:pt x="8585833" y="16351"/>
                  </a:lnTo>
                  <a:moveTo>
                    <a:pt x="8585833" y="0"/>
                  </a:moveTo>
                  <a:lnTo>
                    <a:pt x="101802" y="0"/>
                  </a:lnTo>
                  <a:cubicBezTo>
                    <a:pt x="45739" y="0"/>
                    <a:pt x="0" y="15307"/>
                    <a:pt x="0" y="34068"/>
                  </a:cubicBezTo>
                  <a:lnTo>
                    <a:pt x="0" y="3060848"/>
                  </a:lnTo>
                  <a:cubicBezTo>
                    <a:pt x="0" y="3079610"/>
                    <a:pt x="45739" y="3094916"/>
                    <a:pt x="101802" y="3094916"/>
                  </a:cubicBezTo>
                  <a:lnTo>
                    <a:pt x="8585833" y="3094916"/>
                  </a:lnTo>
                  <a:cubicBezTo>
                    <a:pt x="8641897" y="3094916"/>
                    <a:pt x="8687636" y="3079610"/>
                    <a:pt x="8687636" y="3060848"/>
                  </a:cubicBezTo>
                  <a:lnTo>
                    <a:pt x="8687636" y="34068"/>
                  </a:lnTo>
                  <a:cubicBezTo>
                    <a:pt x="8687636" y="15307"/>
                    <a:pt x="8641897" y="0"/>
                    <a:pt x="8585833" y="0"/>
                  </a:cubicBezTo>
                  <a:close/>
                </a:path>
              </a:pathLst>
            </a:custGeom>
            <a:solidFill>
              <a:srgbClr val="FAA7A2"/>
            </a:solidFill>
          </p:spPr>
        </p:sp>
      </p:grpSp>
      <p:sp>
        <p:nvSpPr>
          <p:cNvPr id="8" name="Freeform 8"/>
          <p:cNvSpPr/>
          <p:nvPr/>
        </p:nvSpPr>
        <p:spPr>
          <a:xfrm rot="-208996">
            <a:off x="269351" y="-29867"/>
            <a:ext cx="700221" cy="1672169"/>
          </a:xfrm>
          <a:custGeom>
            <a:avLst/>
            <a:gdLst/>
            <a:ahLst/>
            <a:cxnLst/>
            <a:rect l="l" t="t" r="r" b="b"/>
            <a:pathLst>
              <a:path w="700221" h="1672169">
                <a:moveTo>
                  <a:pt x="0" y="0"/>
                </a:moveTo>
                <a:lnTo>
                  <a:pt x="700221" y="0"/>
                </a:lnTo>
                <a:lnTo>
                  <a:pt x="700221" y="1672169"/>
                </a:lnTo>
                <a:lnTo>
                  <a:pt x="0" y="16721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090" b="-1873"/>
            </a:stretch>
          </a:blipFill>
        </p:spPr>
      </p:sp>
      <p:sp>
        <p:nvSpPr>
          <p:cNvPr id="9" name="Freeform 9"/>
          <p:cNvSpPr/>
          <p:nvPr/>
        </p:nvSpPr>
        <p:spPr>
          <a:xfrm flipV="1">
            <a:off x="-3890989" y="5820400"/>
            <a:ext cx="8581342" cy="6875800"/>
          </a:xfrm>
          <a:custGeom>
            <a:avLst/>
            <a:gdLst/>
            <a:ahLst/>
            <a:cxnLst/>
            <a:rect l="l" t="t" r="r" b="b"/>
            <a:pathLst>
              <a:path w="8581342" h="6875800">
                <a:moveTo>
                  <a:pt x="0" y="6875800"/>
                </a:moveTo>
                <a:lnTo>
                  <a:pt x="8581342" y="6875800"/>
                </a:lnTo>
                <a:lnTo>
                  <a:pt x="8581342" y="0"/>
                </a:lnTo>
                <a:lnTo>
                  <a:pt x="0" y="0"/>
                </a:lnTo>
                <a:lnTo>
                  <a:pt x="0" y="6875800"/>
                </a:lnTo>
                <a:close/>
              </a:path>
            </a:pathLst>
          </a:custGeom>
          <a:blipFill>
            <a:blip r:embed="rId7">
              <a:alphaModFix amt="65000"/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13997329" y="5143500"/>
            <a:ext cx="8581342" cy="6875800"/>
          </a:xfrm>
          <a:custGeom>
            <a:avLst/>
            <a:gdLst/>
            <a:ahLst/>
            <a:cxnLst/>
            <a:rect l="l" t="t" r="r" b="b"/>
            <a:pathLst>
              <a:path w="8581342" h="6875800">
                <a:moveTo>
                  <a:pt x="0" y="6875800"/>
                </a:moveTo>
                <a:lnTo>
                  <a:pt x="8581342" y="6875800"/>
                </a:lnTo>
                <a:lnTo>
                  <a:pt x="8581342" y="0"/>
                </a:lnTo>
                <a:lnTo>
                  <a:pt x="0" y="0"/>
                </a:lnTo>
                <a:lnTo>
                  <a:pt x="0" y="6875800"/>
                </a:lnTo>
                <a:close/>
              </a:path>
            </a:pathLst>
          </a:custGeom>
          <a:blipFill>
            <a:blip r:embed="rId7">
              <a:alphaModFix amt="65000"/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4942091" y="421182"/>
            <a:ext cx="12576977" cy="1460130"/>
            <a:chOff x="0" y="0"/>
            <a:chExt cx="3312455" cy="38456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12455" cy="384561"/>
            </a:xfrm>
            <a:custGeom>
              <a:avLst/>
              <a:gdLst/>
              <a:ahLst/>
              <a:cxnLst/>
              <a:rect l="l" t="t" r="r" b="b"/>
              <a:pathLst>
                <a:path w="3312455" h="384561">
                  <a:moveTo>
                    <a:pt x="31394" y="0"/>
                  </a:moveTo>
                  <a:lnTo>
                    <a:pt x="3281061" y="0"/>
                  </a:lnTo>
                  <a:cubicBezTo>
                    <a:pt x="3298399" y="0"/>
                    <a:pt x="3312455" y="14055"/>
                    <a:pt x="3312455" y="31394"/>
                  </a:cubicBezTo>
                  <a:lnTo>
                    <a:pt x="3312455" y="353167"/>
                  </a:lnTo>
                  <a:cubicBezTo>
                    <a:pt x="3312455" y="361493"/>
                    <a:pt x="3309147" y="369479"/>
                    <a:pt x="3303260" y="375366"/>
                  </a:cubicBezTo>
                  <a:cubicBezTo>
                    <a:pt x="3297372" y="381253"/>
                    <a:pt x="3289387" y="384561"/>
                    <a:pt x="3281061" y="384561"/>
                  </a:cubicBezTo>
                  <a:lnTo>
                    <a:pt x="31394" y="384561"/>
                  </a:lnTo>
                  <a:cubicBezTo>
                    <a:pt x="14055" y="384561"/>
                    <a:pt x="0" y="370506"/>
                    <a:pt x="0" y="353167"/>
                  </a:cubicBezTo>
                  <a:lnTo>
                    <a:pt x="0" y="31394"/>
                  </a:lnTo>
                  <a:cubicBezTo>
                    <a:pt x="0" y="14055"/>
                    <a:pt x="14055" y="0"/>
                    <a:pt x="31394" y="0"/>
                  </a:cubicBezTo>
                  <a:close/>
                </a:path>
              </a:pathLst>
            </a:custGeom>
            <a:solidFill>
              <a:srgbClr val="FCDDC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456818" y="497012"/>
            <a:ext cx="11802482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Roboto Condensed Bold"/>
              </a:rPr>
              <a:t>Yêu cầu: </a:t>
            </a:r>
            <a:r>
              <a:rPr lang="en-US" sz="3999">
                <a:solidFill>
                  <a:srgbClr val="000000"/>
                </a:solidFill>
                <a:latin typeface="Roboto Condensed"/>
              </a:rPr>
              <a:t>Trong các từ in đậm dưới đây, từ nào là thán từ, vì sao?</a:t>
            </a:r>
          </a:p>
        </p:txBody>
      </p:sp>
      <p:graphicFrame>
        <p:nvGraphicFramePr>
          <p:cNvPr id="16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803376"/>
              </p:ext>
            </p:extLst>
          </p:nvPr>
        </p:nvGraphicFramePr>
        <p:xfrm>
          <a:off x="838200" y="3086100"/>
          <a:ext cx="16859618" cy="5610225"/>
        </p:xfrm>
        <a:graphic>
          <a:graphicData uri="http://schemas.openxmlformats.org/drawingml/2006/table">
            <a:tbl>
              <a:tblPr/>
              <a:tblGrid>
                <a:gridCol w="39591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023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5980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79586"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 Bold"/>
                        </a:rPr>
                        <a:t>Câu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 Bold"/>
                        </a:rPr>
                        <a:t>Thán từ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 Bold"/>
                        </a:rPr>
                        <a:t>Không phải thán từ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60564"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"con đường </a:t>
                      </a: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 Bold"/>
                        </a:rPr>
                        <a:t>này</a:t>
                      </a: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 tôi đã quen..."</a:t>
                      </a:r>
                      <a:endParaRPr lang="en-US" sz="1100"/>
                    </a:p>
                    <a:p>
                      <a:pPr algn="just">
                        <a:lnSpc>
                          <a:spcPts val="5459"/>
                        </a:lnSpc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Không phải là thán từ vì từ </a:t>
                      </a: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 Bold"/>
                        </a:rPr>
                        <a:t>này</a:t>
                      </a: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 ở đây dùng để chỉ con đường.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70075"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 u="sng">
                          <a:solidFill>
                            <a:srgbClr val="DD3F4C"/>
                          </a:solidFill>
                          <a:latin typeface="Roboto Condensed Bold"/>
                        </a:rPr>
                        <a:t>"Này </a:t>
                      </a:r>
                      <a:r>
                        <a:rPr lang="en-US" sz="3899">
                          <a:solidFill>
                            <a:srgbClr val="DD3F4C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thầy nó ạ.</a:t>
                      </a:r>
                      <a:r>
                        <a:rPr lang="en-US" sz="3899">
                          <a:solidFill>
                            <a:srgbClr val="DD3F4C"/>
                          </a:solidFill>
                          <a:latin typeface="Roboto Condensed Bold"/>
                        </a:rPr>
                        <a:t>"</a:t>
                      </a:r>
                      <a:endParaRPr lang="en-US" sz="1100"/>
                    </a:p>
                    <a:p>
                      <a:pPr algn="ctr">
                        <a:lnSpc>
                          <a:spcPts val="5459"/>
                        </a:lnSpc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Là thán từ dùng để gọi.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54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7" name="TextBox 17"/>
          <p:cNvSpPr txBox="1"/>
          <p:nvPr/>
        </p:nvSpPr>
        <p:spPr>
          <a:xfrm rot="-155696">
            <a:off x="683117" y="88290"/>
            <a:ext cx="4038894" cy="181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5000">
                <a:solidFill>
                  <a:srgbClr val="DD3F4C"/>
                </a:solidFill>
                <a:latin typeface="#9Slide07 Crocante"/>
              </a:rPr>
              <a:t>Bài tập 4</a:t>
            </a:r>
          </a:p>
          <a:p>
            <a:pPr algn="ctr">
              <a:lnSpc>
                <a:spcPts val="7100"/>
              </a:lnSpc>
            </a:pPr>
            <a:r>
              <a:rPr lang="en-US" sz="5000">
                <a:solidFill>
                  <a:srgbClr val="DD3F4C"/>
                </a:solidFill>
                <a:latin typeface="#9Slide07 Crocante"/>
              </a:rPr>
              <a:t>SGK tr.25</a:t>
            </a:r>
          </a:p>
        </p:txBody>
      </p:sp>
      <p:sp>
        <p:nvSpPr>
          <p:cNvPr id="11" name="Freeform 11"/>
          <p:cNvSpPr/>
          <p:nvPr/>
        </p:nvSpPr>
        <p:spPr>
          <a:xfrm>
            <a:off x="15592806" y="7904500"/>
            <a:ext cx="3332988" cy="4114800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0" y="0"/>
                </a:moveTo>
                <a:lnTo>
                  <a:pt x="3332988" y="0"/>
                </a:lnTo>
                <a:lnTo>
                  <a:pt x="33329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197" y="0"/>
            <a:ext cx="1981549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505837" y="2101735"/>
            <a:ext cx="791688" cy="791688"/>
          </a:xfrm>
          <a:custGeom>
            <a:avLst/>
            <a:gdLst/>
            <a:ahLst/>
            <a:cxnLst/>
            <a:rect l="l" t="t" r="r" b="b"/>
            <a:pathLst>
              <a:path w="791688" h="791688">
                <a:moveTo>
                  <a:pt x="0" y="0"/>
                </a:moveTo>
                <a:lnTo>
                  <a:pt x="791688" y="0"/>
                </a:lnTo>
                <a:lnTo>
                  <a:pt x="791688" y="791688"/>
                </a:lnTo>
                <a:lnTo>
                  <a:pt x="0" y="7916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062" b="-106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0" y="519444"/>
            <a:ext cx="17943072" cy="687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8"/>
              </a:lnSpc>
            </a:pPr>
            <a:r>
              <a:rPr lang="en-US" sz="7200">
                <a:solidFill>
                  <a:srgbClr val="DD3F4C"/>
                </a:solidFill>
                <a:latin typeface="Fraunces Bold"/>
              </a:rPr>
              <a:t>II. LUYỆN TẬP </a:t>
            </a:r>
          </a:p>
        </p:txBody>
      </p:sp>
      <p:sp>
        <p:nvSpPr>
          <p:cNvPr id="5" name="Freeform 5"/>
          <p:cNvSpPr/>
          <p:nvPr/>
        </p:nvSpPr>
        <p:spPr>
          <a:xfrm rot="-275878">
            <a:off x="-1142356" y="-3542620"/>
            <a:ext cx="5165430" cy="4005361"/>
          </a:xfrm>
          <a:custGeom>
            <a:avLst/>
            <a:gdLst/>
            <a:ahLst/>
            <a:cxnLst/>
            <a:rect l="l" t="t" r="r" b="b"/>
            <a:pathLst>
              <a:path w="5165430" h="4005361">
                <a:moveTo>
                  <a:pt x="0" y="0"/>
                </a:moveTo>
                <a:lnTo>
                  <a:pt x="5165430" y="0"/>
                </a:lnTo>
                <a:lnTo>
                  <a:pt x="5165430" y="4005361"/>
                </a:lnTo>
                <a:lnTo>
                  <a:pt x="0" y="40053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312" b="-295"/>
            </a:stretch>
          </a:blipFill>
        </p:spPr>
      </p:sp>
      <p:sp>
        <p:nvSpPr>
          <p:cNvPr id="6" name="Freeform 6"/>
          <p:cNvSpPr/>
          <p:nvPr/>
        </p:nvSpPr>
        <p:spPr>
          <a:xfrm rot="457624">
            <a:off x="16366852" y="8805480"/>
            <a:ext cx="4617249" cy="4097809"/>
          </a:xfrm>
          <a:custGeom>
            <a:avLst/>
            <a:gdLst/>
            <a:ahLst/>
            <a:cxnLst/>
            <a:rect l="l" t="t" r="r" b="b"/>
            <a:pathLst>
              <a:path w="4617249" h="4097809">
                <a:moveTo>
                  <a:pt x="0" y="0"/>
                </a:moveTo>
                <a:lnTo>
                  <a:pt x="4617249" y="0"/>
                </a:lnTo>
                <a:lnTo>
                  <a:pt x="4617249" y="4097809"/>
                </a:lnTo>
                <a:lnTo>
                  <a:pt x="0" y="40978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257" b="-25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371420"/>
            <a:ext cx="4958970" cy="4252317"/>
          </a:xfrm>
          <a:custGeom>
            <a:avLst/>
            <a:gdLst/>
            <a:ahLst/>
            <a:cxnLst/>
            <a:rect l="l" t="t" r="r" b="b"/>
            <a:pathLst>
              <a:path w="4958970" h="4252317">
                <a:moveTo>
                  <a:pt x="0" y="0"/>
                </a:moveTo>
                <a:lnTo>
                  <a:pt x="4958970" y="0"/>
                </a:lnTo>
                <a:lnTo>
                  <a:pt x="4958970" y="4252317"/>
                </a:lnTo>
                <a:lnTo>
                  <a:pt x="0" y="42523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172" b="-131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270016" y="1693691"/>
            <a:ext cx="4328103" cy="1655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</a:pPr>
            <a:r>
              <a:rPr lang="en-US" sz="6000">
                <a:solidFill>
                  <a:srgbClr val="000000"/>
                </a:solidFill>
                <a:latin typeface="#9Slide05 Aphrodite Pro Italics"/>
              </a:rPr>
              <a:t>Viết</a:t>
            </a:r>
          </a:p>
          <a:p>
            <a:pPr algn="ctr">
              <a:lnSpc>
                <a:spcPts val="6240"/>
              </a:lnSpc>
            </a:pPr>
            <a:r>
              <a:rPr lang="en-US" sz="6000">
                <a:solidFill>
                  <a:srgbClr val="000000"/>
                </a:solidFill>
                <a:latin typeface="#9Slide05 Aphrodite Pro Italics"/>
              </a:rPr>
              <a:t> ngắn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75304" y="1531839"/>
            <a:ext cx="13083996" cy="494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>
                <a:solidFill>
                  <a:schemeClr val="accent2">
                    <a:lumMod val="75000"/>
                  </a:schemeClr>
                </a:solidFill>
                <a:latin typeface="Roboto Condensed Bold"/>
              </a:rPr>
              <a:t>Cho đề bài: Chọn một trong hai đề sau: (PHT số 3)</a:t>
            </a:r>
          </a:p>
          <a:p>
            <a:pPr algn="just">
              <a:lnSpc>
                <a:spcPts val="4900"/>
              </a:lnSpc>
            </a:pPr>
            <a:r>
              <a:rPr lang="en-US" sz="3500">
                <a:solidFill>
                  <a:schemeClr val="accent2">
                    <a:lumMod val="75000"/>
                  </a:schemeClr>
                </a:solidFill>
                <a:latin typeface="Roboto Condensed Bold"/>
              </a:rPr>
              <a:t>a</a:t>
            </a:r>
            <a:r>
              <a:rPr lang="en-US" sz="350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. Viết đoạn văn khoảng 8 câu </a:t>
            </a:r>
            <a:r>
              <a:rPr lang="en-US" sz="3500">
                <a:solidFill>
                  <a:schemeClr val="accent2">
                    <a:lumMod val="75000"/>
                  </a:schemeClr>
                </a:solidFill>
                <a:latin typeface="Roboto Condensed Bold Italics"/>
              </a:rPr>
              <a:t>kể lại một kỉ niệm thời học sinh của em khiến em nhớ mãi,</a:t>
            </a:r>
            <a:r>
              <a:rPr lang="en-US" sz="350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 trong đó có sử dụng một trợ từ và một thán từ, gạch chân và chú thích rõ trợ từ và thán từ đó.</a:t>
            </a:r>
          </a:p>
          <a:p>
            <a:pPr algn="just">
              <a:lnSpc>
                <a:spcPts val="4900"/>
              </a:lnSpc>
            </a:pPr>
            <a:r>
              <a:rPr lang="en-US" sz="3500">
                <a:solidFill>
                  <a:schemeClr val="accent2">
                    <a:lumMod val="75000"/>
                  </a:schemeClr>
                </a:solidFill>
                <a:latin typeface="Roboto Condensed Bold"/>
              </a:rPr>
              <a:t>b.</a:t>
            </a:r>
            <a:r>
              <a:rPr lang="en-US" sz="350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 Viết đoạn văn khoảng 8 câu văn </a:t>
            </a:r>
            <a:r>
              <a:rPr lang="en-US" sz="3500">
                <a:solidFill>
                  <a:schemeClr val="accent2">
                    <a:lumMod val="75000"/>
                  </a:schemeClr>
                </a:solidFill>
                <a:latin typeface="Roboto Condensed Bold Italics"/>
              </a:rPr>
              <a:t>trình bày suy nghĩ của em về một nhân vật trong truyện ngắn đã học trong Bài 1</a:t>
            </a:r>
            <a:r>
              <a:rPr lang="en-US" sz="350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; trong đó có sử dụng một trợ từ và một thán từ, gạch chân và chú thích rõ trợ từ và thán từ đó.</a:t>
            </a:r>
          </a:p>
          <a:p>
            <a:pPr algn="just">
              <a:lnSpc>
                <a:spcPts val="4900"/>
              </a:lnSpc>
            </a:pPr>
            <a:endParaRPr lang="en-US" sz="3500">
              <a:solidFill>
                <a:schemeClr val="accent2">
                  <a:lumMod val="75000"/>
                </a:schemeClr>
              </a:solidFill>
              <a:latin typeface="Roboto Condensed"/>
            </a:endParaRPr>
          </a:p>
        </p:txBody>
      </p: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2479485" y="6648450"/>
          <a:ext cx="11260278" cy="3159189"/>
        </p:xfrm>
        <a:graphic>
          <a:graphicData uri="http://schemas.openxmlformats.org/drawingml/2006/table">
            <a:tbl>
              <a:tblPr/>
              <a:tblGrid>
                <a:gridCol w="29820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782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53063"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Mở đoạn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53063"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Thân đoạn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53063"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Kết đoạn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1" name="Freeform 11"/>
          <p:cNvSpPr/>
          <p:nvPr/>
        </p:nvSpPr>
        <p:spPr>
          <a:xfrm>
            <a:off x="13445709" y="6420954"/>
            <a:ext cx="5050772" cy="4482560"/>
          </a:xfrm>
          <a:custGeom>
            <a:avLst/>
            <a:gdLst/>
            <a:ahLst/>
            <a:cxnLst/>
            <a:rect l="l" t="t" r="r" b="b"/>
            <a:pathLst>
              <a:path w="5050772" h="4482560">
                <a:moveTo>
                  <a:pt x="0" y="0"/>
                </a:moveTo>
                <a:lnTo>
                  <a:pt x="5050772" y="0"/>
                </a:lnTo>
                <a:lnTo>
                  <a:pt x="5050772" y="4482560"/>
                </a:lnTo>
                <a:lnTo>
                  <a:pt x="0" y="44825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12" name="Picture 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>
          <a:xfrm>
            <a:off x="906634" y="4812745"/>
            <a:ext cx="2304733" cy="1295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197" y="0"/>
            <a:ext cx="1981549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208996">
            <a:off x="68780" y="414619"/>
            <a:ext cx="4191606" cy="2391538"/>
            <a:chOff x="0" y="0"/>
            <a:chExt cx="12734630" cy="72657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734630" cy="7265794"/>
            </a:xfrm>
            <a:custGeom>
              <a:avLst/>
              <a:gdLst/>
              <a:ahLst/>
              <a:cxnLst/>
              <a:rect l="l" t="t" r="r" b="b"/>
              <a:pathLst>
                <a:path w="12734630" h="7265794">
                  <a:moveTo>
                    <a:pt x="12622747" y="7265794"/>
                  </a:moveTo>
                  <a:lnTo>
                    <a:pt x="111707" y="7265794"/>
                  </a:lnTo>
                  <a:cubicBezTo>
                    <a:pt x="50454" y="7265794"/>
                    <a:pt x="0" y="7238762"/>
                    <a:pt x="0" y="7205944"/>
                  </a:cubicBezTo>
                  <a:lnTo>
                    <a:pt x="0" y="59850"/>
                  </a:lnTo>
                  <a:cubicBezTo>
                    <a:pt x="0" y="27032"/>
                    <a:pt x="50454" y="0"/>
                    <a:pt x="111707" y="0"/>
                  </a:cubicBezTo>
                  <a:lnTo>
                    <a:pt x="12621330" y="0"/>
                  </a:lnTo>
                  <a:cubicBezTo>
                    <a:pt x="12682582" y="0"/>
                    <a:pt x="12733037" y="27032"/>
                    <a:pt x="12733037" y="59850"/>
                  </a:cubicBezTo>
                  <a:lnTo>
                    <a:pt x="12733037" y="7205090"/>
                  </a:lnTo>
                  <a:cubicBezTo>
                    <a:pt x="12734630" y="7238762"/>
                    <a:pt x="12683999" y="7265794"/>
                    <a:pt x="12622746" y="7265794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sp>
        <p:nvSpPr>
          <p:cNvPr id="5" name="Freeform 5"/>
          <p:cNvSpPr/>
          <p:nvPr/>
        </p:nvSpPr>
        <p:spPr>
          <a:xfrm rot="-208996">
            <a:off x="601005" y="305757"/>
            <a:ext cx="577283" cy="1378585"/>
          </a:xfrm>
          <a:custGeom>
            <a:avLst/>
            <a:gdLst/>
            <a:ahLst/>
            <a:cxnLst/>
            <a:rect l="l" t="t" r="r" b="b"/>
            <a:pathLst>
              <a:path w="577283" h="1378585">
                <a:moveTo>
                  <a:pt x="0" y="0"/>
                </a:moveTo>
                <a:lnTo>
                  <a:pt x="577283" y="0"/>
                </a:lnTo>
                <a:lnTo>
                  <a:pt x="577283" y="1378585"/>
                </a:lnTo>
                <a:lnTo>
                  <a:pt x="0" y="13785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090" b="-187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531" y="5143500"/>
            <a:ext cx="5235115" cy="5143500"/>
          </a:xfrm>
          <a:custGeom>
            <a:avLst/>
            <a:gdLst/>
            <a:ahLst/>
            <a:cxnLst/>
            <a:rect l="l" t="t" r="r" b="b"/>
            <a:pathLst>
              <a:path w="5235115" h="5143500">
                <a:moveTo>
                  <a:pt x="0" y="0"/>
                </a:moveTo>
                <a:lnTo>
                  <a:pt x="5235115" y="0"/>
                </a:lnTo>
                <a:lnTo>
                  <a:pt x="523511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13615" y="814079"/>
            <a:ext cx="9249867" cy="1228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>
                <a:solidFill>
                  <a:srgbClr val="DD3F4C"/>
                </a:solidFill>
                <a:latin typeface="Fraunces Bold"/>
              </a:rPr>
              <a:t>I. KHỞI ĐỘNG</a:t>
            </a:r>
          </a:p>
        </p:txBody>
      </p:sp>
      <p:sp>
        <p:nvSpPr>
          <p:cNvPr id="8" name="TextBox 8"/>
          <p:cNvSpPr txBox="1"/>
          <p:nvPr/>
        </p:nvSpPr>
        <p:spPr>
          <a:xfrm rot="-89116">
            <a:off x="5240490" y="2137405"/>
            <a:ext cx="7806471" cy="101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r>
              <a:rPr lang="en-US" sz="5499">
                <a:solidFill>
                  <a:srgbClr val="84492D"/>
                </a:solidFill>
                <a:latin typeface="#9Slide05 Aphrodite Pro"/>
              </a:rPr>
              <a:t>Cùng giải mật ngữ</a:t>
            </a:r>
          </a:p>
        </p:txBody>
      </p:sp>
      <p:sp>
        <p:nvSpPr>
          <p:cNvPr id="9" name="TextBox 9"/>
          <p:cNvSpPr txBox="1"/>
          <p:nvPr/>
        </p:nvSpPr>
        <p:spPr>
          <a:xfrm rot="-89116">
            <a:off x="269631" y="689197"/>
            <a:ext cx="3788573" cy="1946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54"/>
              </a:lnSpc>
            </a:pPr>
            <a:r>
              <a:rPr lang="en-US" sz="6110">
                <a:solidFill>
                  <a:srgbClr val="84492D"/>
                </a:solidFill>
                <a:latin typeface="#9Slide07 Crocante"/>
              </a:rPr>
              <a:t>TRÒ </a:t>
            </a:r>
          </a:p>
          <a:p>
            <a:pPr algn="ctr">
              <a:lnSpc>
                <a:spcPts val="7454"/>
              </a:lnSpc>
            </a:pPr>
            <a:r>
              <a:rPr lang="en-US" sz="6110">
                <a:solidFill>
                  <a:srgbClr val="84492D"/>
                </a:solidFill>
                <a:latin typeface="#9Slide07 Crocante"/>
              </a:rPr>
              <a:t>CHƠI</a:t>
            </a:r>
          </a:p>
        </p:txBody>
      </p:sp>
      <p:grpSp>
        <p:nvGrpSpPr>
          <p:cNvPr id="10" name="Group 10"/>
          <p:cNvGrpSpPr/>
          <p:nvPr/>
        </p:nvGrpSpPr>
        <p:grpSpPr>
          <a:xfrm rot="-84863">
            <a:off x="5342454" y="3673709"/>
            <a:ext cx="11444352" cy="5810514"/>
            <a:chOff x="0" y="0"/>
            <a:chExt cx="12734630" cy="646561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734630" cy="6465613"/>
            </a:xfrm>
            <a:custGeom>
              <a:avLst/>
              <a:gdLst/>
              <a:ahLst/>
              <a:cxnLst/>
              <a:rect l="l" t="t" r="r" b="b"/>
              <a:pathLst>
                <a:path w="12734630" h="6465613">
                  <a:moveTo>
                    <a:pt x="12622747" y="6465613"/>
                  </a:moveTo>
                  <a:lnTo>
                    <a:pt x="111707" y="6465613"/>
                  </a:lnTo>
                  <a:cubicBezTo>
                    <a:pt x="50454" y="6465613"/>
                    <a:pt x="0" y="6441558"/>
                    <a:pt x="0" y="6412354"/>
                  </a:cubicBezTo>
                  <a:lnTo>
                    <a:pt x="0" y="53259"/>
                  </a:lnTo>
                  <a:cubicBezTo>
                    <a:pt x="0" y="24055"/>
                    <a:pt x="50454" y="0"/>
                    <a:pt x="111707" y="0"/>
                  </a:cubicBezTo>
                  <a:lnTo>
                    <a:pt x="12621330" y="0"/>
                  </a:lnTo>
                  <a:cubicBezTo>
                    <a:pt x="12682582" y="0"/>
                    <a:pt x="12733037" y="24055"/>
                    <a:pt x="12733037" y="53259"/>
                  </a:cubicBezTo>
                  <a:lnTo>
                    <a:pt x="12733037" y="6411594"/>
                  </a:lnTo>
                  <a:cubicBezTo>
                    <a:pt x="12734630" y="6441557"/>
                    <a:pt x="12683999" y="6465613"/>
                    <a:pt x="12622746" y="6465613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5795695" y="4204079"/>
            <a:ext cx="10537870" cy="939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7"/>
              </a:lnSpc>
            </a:pPr>
            <a:r>
              <a:rPr lang="en-US" sz="4399">
                <a:solidFill>
                  <a:srgbClr val="000000"/>
                </a:solidFill>
                <a:latin typeface="Roboto Condensed"/>
              </a:rPr>
              <a:t>Mật ngữ 2: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95695" y="5462859"/>
            <a:ext cx="10537870" cy="1146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7"/>
              </a:lnSpc>
            </a:pPr>
            <a:r>
              <a:rPr lang="en-US" sz="5399">
                <a:solidFill>
                  <a:srgbClr val="000000"/>
                </a:solidFill>
                <a:latin typeface="Fraunces Bold"/>
              </a:rPr>
              <a:t>ME HAPT END ENL HIC HEN?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9000"/>
          </a:blip>
          <a:srcRect r="88" b="3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2850587" y="349388"/>
            <a:ext cx="791688" cy="791688"/>
          </a:xfrm>
          <a:custGeom>
            <a:avLst/>
            <a:gdLst/>
            <a:ahLst/>
            <a:cxnLst/>
            <a:rect l="l" t="t" r="r" b="b"/>
            <a:pathLst>
              <a:path w="791688" h="791688">
                <a:moveTo>
                  <a:pt x="0" y="0"/>
                </a:moveTo>
                <a:lnTo>
                  <a:pt x="791688" y="0"/>
                </a:lnTo>
                <a:lnTo>
                  <a:pt x="791688" y="791688"/>
                </a:lnTo>
                <a:lnTo>
                  <a:pt x="0" y="7916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062" b="-1062"/>
            </a:stretch>
          </a:blipFill>
        </p:spPr>
      </p:sp>
      <p:sp>
        <p:nvSpPr>
          <p:cNvPr id="4" name="Freeform 4"/>
          <p:cNvSpPr/>
          <p:nvPr/>
        </p:nvSpPr>
        <p:spPr>
          <a:xfrm rot="-2633616">
            <a:off x="-2582715" y="-3564946"/>
            <a:ext cx="5165430" cy="4005361"/>
          </a:xfrm>
          <a:custGeom>
            <a:avLst/>
            <a:gdLst/>
            <a:ahLst/>
            <a:cxnLst/>
            <a:rect l="l" t="t" r="r" b="b"/>
            <a:pathLst>
              <a:path w="5165430" h="4005361">
                <a:moveTo>
                  <a:pt x="0" y="0"/>
                </a:moveTo>
                <a:lnTo>
                  <a:pt x="5165430" y="0"/>
                </a:lnTo>
                <a:lnTo>
                  <a:pt x="5165430" y="4005361"/>
                </a:lnTo>
                <a:lnTo>
                  <a:pt x="0" y="40053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12" b="-29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64106" y="-269271"/>
            <a:ext cx="4526755" cy="3881692"/>
          </a:xfrm>
          <a:custGeom>
            <a:avLst/>
            <a:gdLst/>
            <a:ahLst/>
            <a:cxnLst/>
            <a:rect l="l" t="t" r="r" b="b"/>
            <a:pathLst>
              <a:path w="4526755" h="3881692">
                <a:moveTo>
                  <a:pt x="0" y="0"/>
                </a:moveTo>
                <a:lnTo>
                  <a:pt x="4526755" y="0"/>
                </a:lnTo>
                <a:lnTo>
                  <a:pt x="4526755" y="3881692"/>
                </a:lnTo>
                <a:lnTo>
                  <a:pt x="0" y="38816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72" b="-13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87585" y="669805"/>
            <a:ext cx="4328103" cy="1655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</a:pPr>
            <a:r>
              <a:rPr lang="en-US" sz="6000">
                <a:solidFill>
                  <a:srgbClr val="000000"/>
                </a:solidFill>
                <a:latin typeface="#9Slide05 Aphrodite Pro Italics"/>
              </a:rPr>
              <a:t>Viết</a:t>
            </a:r>
          </a:p>
          <a:p>
            <a:pPr algn="ctr">
              <a:lnSpc>
                <a:spcPts val="6240"/>
              </a:lnSpc>
            </a:pPr>
            <a:r>
              <a:rPr lang="en-US" sz="6000">
                <a:solidFill>
                  <a:srgbClr val="000000"/>
                </a:solidFill>
                <a:latin typeface="#9Slide05 Aphrodite Pro Italics"/>
              </a:rPr>
              <a:t> ngắn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33776" y="1585850"/>
            <a:ext cx="12381560" cy="615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Roboto Condensed"/>
              </a:rPr>
              <a:t>Tại lớp:</a:t>
            </a:r>
            <a:r>
              <a:rPr lang="en-US" sz="3500">
                <a:solidFill>
                  <a:srgbClr val="000000"/>
                </a:solidFill>
                <a:latin typeface="Roboto Condensed Bold"/>
              </a:rPr>
              <a:t> Lập dàn ý cho đoạn văn theo mô hình</a:t>
            </a:r>
          </a:p>
        </p:txBody>
      </p:sp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3249679" y="3197060"/>
          <a:ext cx="14009621" cy="6510842"/>
        </p:xfrm>
        <a:graphic>
          <a:graphicData uri="http://schemas.openxmlformats.org/drawingml/2006/table">
            <a:tbl>
              <a:tblPr/>
              <a:tblGrid>
                <a:gridCol w="23690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6405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41674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Mở đoạn</a:t>
                      </a:r>
                      <a:endParaRPr lang="en-US" sz="1100"/>
                    </a:p>
                    <a:p>
                      <a:pPr algn="ctr">
                        <a:lnSpc>
                          <a:spcPts val="420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4200"/>
                        </a:lnSpc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(1 câu)</a:t>
                      </a:r>
                    </a:p>
                  </a:txBody>
                  <a:tcPr marT="91440" marB="91440" anchor="ctr">
                    <a:lnL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7A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Giới thiệu ấn tượng chung về kỉ niệm thời học sinh của em.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7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84584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Thân đoạn</a:t>
                      </a:r>
                      <a:endParaRPr lang="en-US" sz="1100"/>
                    </a:p>
                    <a:p>
                      <a:pPr algn="ctr">
                        <a:lnSpc>
                          <a:spcPts val="4200"/>
                        </a:lnSpc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(6 câu)</a:t>
                      </a:r>
                    </a:p>
                  </a:txBody>
                  <a:tcPr marT="91440" marB="91440" anchor="ctr">
                    <a:lnL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755651" lvl="1" indent="-377825" algn="just">
                        <a:lnSpc>
                          <a:spcPts val="49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Kể các sự việc chính</a:t>
                      </a:r>
                      <a:endParaRPr lang="en-US" sz="1100"/>
                    </a:p>
                    <a:p>
                      <a:pPr marL="755651" lvl="1" indent="-377825" algn="just">
                        <a:lnSpc>
                          <a:spcPts val="4900"/>
                        </a:lnSpc>
                        <a:buFont typeface="Arial"/>
                        <a:buChar char="•"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Chú ý đan xen kể với miêu tả khung cảnh và tâm trạng.</a:t>
                      </a:r>
                    </a:p>
                  </a:txBody>
                  <a:tcPr marT="91440" marB="91440" anchor="ctr">
                    <a:lnL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84584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Kết đoạn</a:t>
                      </a:r>
                      <a:endParaRPr lang="en-US" sz="1100"/>
                    </a:p>
                    <a:p>
                      <a:pPr algn="ctr">
                        <a:lnSpc>
                          <a:spcPts val="4200"/>
                        </a:lnSpc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(1 câu)</a:t>
                      </a:r>
                    </a:p>
                  </a:txBody>
                  <a:tcPr marT="91440" marB="91440" anchor="ctr">
                    <a:lnL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755651" lvl="1" indent="-377825" algn="l">
                        <a:lnSpc>
                          <a:spcPts val="49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Lí giải vì sao em lựa chọn câu chuyện này để kể.</a:t>
                      </a:r>
                      <a:endParaRPr lang="en-US" sz="1100"/>
                    </a:p>
                    <a:p>
                      <a:pPr marL="755651" lvl="1" indent="-377825">
                        <a:lnSpc>
                          <a:spcPts val="4900"/>
                        </a:lnSpc>
                        <a:buFont typeface="Arial"/>
                        <a:buChar char="•"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Bài học/ý nghĩa câu chuyện để lại trong em.</a:t>
                      </a:r>
                    </a:p>
                  </a:txBody>
                  <a:tcPr marT="91440" marB="91440" anchor="ctr">
                    <a:lnL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9" name="Freeform 9"/>
          <p:cNvSpPr/>
          <p:nvPr/>
        </p:nvSpPr>
        <p:spPr>
          <a:xfrm rot="457624">
            <a:off x="16366852" y="8805480"/>
            <a:ext cx="4617249" cy="4097809"/>
          </a:xfrm>
          <a:custGeom>
            <a:avLst/>
            <a:gdLst/>
            <a:ahLst/>
            <a:cxnLst/>
            <a:rect l="l" t="t" r="r" b="b"/>
            <a:pathLst>
              <a:path w="4617249" h="4097809">
                <a:moveTo>
                  <a:pt x="0" y="0"/>
                </a:moveTo>
                <a:lnTo>
                  <a:pt x="4617249" y="0"/>
                </a:lnTo>
                <a:lnTo>
                  <a:pt x="4617249" y="4097809"/>
                </a:lnTo>
                <a:lnTo>
                  <a:pt x="0" y="40978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57" b="-257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490861" y="2353781"/>
            <a:ext cx="8867391" cy="576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9"/>
              </a:lnSpc>
            </a:pPr>
            <a:r>
              <a:rPr lang="en-US" sz="3999">
                <a:solidFill>
                  <a:srgbClr val="000000"/>
                </a:solidFill>
                <a:latin typeface="#9Slide05 Aphrodite Pro Italics"/>
              </a:rPr>
              <a:t>Đoạn văn thứ nhất: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4928" y="717043"/>
            <a:ext cx="17943072" cy="687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8"/>
              </a:lnSpc>
            </a:pPr>
            <a:r>
              <a:rPr lang="en-US" sz="7200">
                <a:solidFill>
                  <a:srgbClr val="DD3F4C"/>
                </a:solidFill>
                <a:latin typeface="Fraunces Bold"/>
              </a:rPr>
              <a:t>II. LUYỆN TẬP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9000"/>
          </a:blip>
          <a:srcRect r="88" b="3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2850587" y="349388"/>
            <a:ext cx="791688" cy="791688"/>
          </a:xfrm>
          <a:custGeom>
            <a:avLst/>
            <a:gdLst/>
            <a:ahLst/>
            <a:cxnLst/>
            <a:rect l="l" t="t" r="r" b="b"/>
            <a:pathLst>
              <a:path w="791688" h="791688">
                <a:moveTo>
                  <a:pt x="0" y="0"/>
                </a:moveTo>
                <a:lnTo>
                  <a:pt x="791688" y="0"/>
                </a:lnTo>
                <a:lnTo>
                  <a:pt x="791688" y="791688"/>
                </a:lnTo>
                <a:lnTo>
                  <a:pt x="0" y="7916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062" b="-1062"/>
            </a:stretch>
          </a:blipFill>
        </p:spPr>
      </p:sp>
      <p:sp>
        <p:nvSpPr>
          <p:cNvPr id="4" name="Freeform 4"/>
          <p:cNvSpPr/>
          <p:nvPr/>
        </p:nvSpPr>
        <p:spPr>
          <a:xfrm rot="-2633616">
            <a:off x="-2582715" y="-3564946"/>
            <a:ext cx="5165430" cy="4005361"/>
          </a:xfrm>
          <a:custGeom>
            <a:avLst/>
            <a:gdLst/>
            <a:ahLst/>
            <a:cxnLst/>
            <a:rect l="l" t="t" r="r" b="b"/>
            <a:pathLst>
              <a:path w="5165430" h="4005361">
                <a:moveTo>
                  <a:pt x="0" y="0"/>
                </a:moveTo>
                <a:lnTo>
                  <a:pt x="5165430" y="0"/>
                </a:lnTo>
                <a:lnTo>
                  <a:pt x="5165430" y="4005361"/>
                </a:lnTo>
                <a:lnTo>
                  <a:pt x="0" y="40053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12" b="-295"/>
            </a:stretch>
          </a:blipFill>
        </p:spPr>
      </p:sp>
      <p:sp>
        <p:nvSpPr>
          <p:cNvPr id="5" name="Freeform 5"/>
          <p:cNvSpPr/>
          <p:nvPr/>
        </p:nvSpPr>
        <p:spPr>
          <a:xfrm rot="457624">
            <a:off x="16366852" y="8805480"/>
            <a:ext cx="4617249" cy="4097809"/>
          </a:xfrm>
          <a:custGeom>
            <a:avLst/>
            <a:gdLst/>
            <a:ahLst/>
            <a:cxnLst/>
            <a:rect l="l" t="t" r="r" b="b"/>
            <a:pathLst>
              <a:path w="4617249" h="4097809">
                <a:moveTo>
                  <a:pt x="0" y="0"/>
                </a:moveTo>
                <a:lnTo>
                  <a:pt x="4617249" y="0"/>
                </a:lnTo>
                <a:lnTo>
                  <a:pt x="4617249" y="4097809"/>
                </a:lnTo>
                <a:lnTo>
                  <a:pt x="0" y="40978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57" b="-25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35164" y="-287723"/>
            <a:ext cx="4371600" cy="3748647"/>
          </a:xfrm>
          <a:custGeom>
            <a:avLst/>
            <a:gdLst/>
            <a:ahLst/>
            <a:cxnLst/>
            <a:rect l="l" t="t" r="r" b="b"/>
            <a:pathLst>
              <a:path w="4371600" h="3748647">
                <a:moveTo>
                  <a:pt x="0" y="0"/>
                </a:moveTo>
                <a:lnTo>
                  <a:pt x="4371600" y="0"/>
                </a:lnTo>
                <a:lnTo>
                  <a:pt x="4371600" y="3748646"/>
                </a:lnTo>
                <a:lnTo>
                  <a:pt x="0" y="37486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72" b="-131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782712"/>
            <a:ext cx="4328103" cy="1655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</a:pPr>
            <a:r>
              <a:rPr lang="en-US" sz="6000">
                <a:solidFill>
                  <a:srgbClr val="000000"/>
                </a:solidFill>
                <a:latin typeface="#9Slide05 Aphrodite Pro Italics"/>
              </a:rPr>
              <a:t>Viết</a:t>
            </a:r>
          </a:p>
          <a:p>
            <a:pPr algn="ctr">
              <a:lnSpc>
                <a:spcPts val="6240"/>
              </a:lnSpc>
            </a:pPr>
            <a:r>
              <a:rPr lang="en-US" sz="6000">
                <a:solidFill>
                  <a:srgbClr val="000000"/>
                </a:solidFill>
                <a:latin typeface="#9Slide05 Aphrodite Pro Italics"/>
              </a:rPr>
              <a:t> ngắn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49679" y="1320792"/>
            <a:ext cx="12381560" cy="615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Roboto Condensed"/>
              </a:rPr>
              <a:t>Tại lớp:</a:t>
            </a:r>
            <a:r>
              <a:rPr lang="en-US" sz="3500">
                <a:solidFill>
                  <a:srgbClr val="000000"/>
                </a:solidFill>
                <a:latin typeface="Roboto Condensed Bold"/>
              </a:rPr>
              <a:t> Lập dàn ý cho đoạn văn theo mô hình</a:t>
            </a:r>
          </a:p>
        </p:txBody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3249679" y="2930360"/>
          <a:ext cx="13787644" cy="6894071"/>
        </p:xfrm>
        <a:graphic>
          <a:graphicData uri="http://schemas.openxmlformats.org/drawingml/2006/table">
            <a:tbl>
              <a:tblPr/>
              <a:tblGrid>
                <a:gridCol w="23690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4185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734562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Mở đoạn</a:t>
                      </a:r>
                      <a:endParaRPr lang="en-US" sz="1100"/>
                    </a:p>
                    <a:p>
                      <a:pPr algn="ctr">
                        <a:lnSpc>
                          <a:spcPts val="4200"/>
                        </a:lnSpc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(1 câu)</a:t>
                      </a:r>
                    </a:p>
                  </a:txBody>
                  <a:tcPr marT="91440" marB="91440" anchor="ctr">
                    <a:lnL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7A2"/>
                    </a:solidFill>
                  </a:tcPr>
                </a:tc>
                <a:tc>
                  <a:txBody>
                    <a:bodyPr/>
                    <a:lstStyle/>
                    <a:p>
                      <a:pPr marL="755651" lvl="1" indent="-377825" algn="l">
                        <a:lnSpc>
                          <a:spcPts val="49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Giới thiệu về truyện/tác phẩm văn học em chọn.</a:t>
                      </a:r>
                      <a:endParaRPr lang="en-US" sz="1100"/>
                    </a:p>
                    <a:p>
                      <a:pPr marL="755651" lvl="1" indent="-377825">
                        <a:lnSpc>
                          <a:spcPts val="4900"/>
                        </a:lnSpc>
                        <a:buFont typeface="Arial"/>
                        <a:buChar char="•"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Giới thiệu nhân vật cùng đánh giá khái quát về nhân vật đó.</a:t>
                      </a:r>
                    </a:p>
                  </a:txBody>
                  <a:tcPr marT="91440" marB="91440" anchor="ctr">
                    <a:lnL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7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80057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Thân đoạn</a:t>
                      </a:r>
                      <a:endParaRPr lang="en-US" sz="1100"/>
                    </a:p>
                    <a:p>
                      <a:pPr algn="ctr">
                        <a:lnSpc>
                          <a:spcPts val="4200"/>
                        </a:lnSpc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(6 câu)</a:t>
                      </a:r>
                    </a:p>
                  </a:txBody>
                  <a:tcPr marT="91440" marB="91440" anchor="ctr">
                    <a:lnL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755651" lvl="1" indent="-377825" algn="just">
                        <a:lnSpc>
                          <a:spcPts val="49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Giới thiệu hoàn cảnh của nhân vật. </a:t>
                      </a:r>
                      <a:endParaRPr lang="en-US" sz="1100"/>
                    </a:p>
                    <a:p>
                      <a:pPr marL="755651" lvl="1" indent="-377825" algn="just">
                        <a:lnSpc>
                          <a:spcPts val="4900"/>
                        </a:lnSpc>
                        <a:buFont typeface="Arial"/>
                        <a:buChar char="•"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Ấn tượng về nhân vật trong truyện (cảm nhận về ngoại hình, cảm nhận về vẻ đẹp tâm hồn, bài học ứng xử từ nhân vật…)</a:t>
                      </a:r>
                    </a:p>
                    <a:p>
                      <a:pPr marL="755651" lvl="1" indent="-377825" algn="just">
                        <a:lnSpc>
                          <a:spcPts val="4900"/>
                        </a:lnSpc>
                        <a:buFont typeface="Arial"/>
                        <a:buChar char="•"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Đặc sắc nghệ thuật của truyện trong xây dựng nhân vật.</a:t>
                      </a:r>
                    </a:p>
                  </a:txBody>
                  <a:tcPr marT="91440" marB="91440" anchor="ctr">
                    <a:lnL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79452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Kết đoạn</a:t>
                      </a:r>
                      <a:endParaRPr lang="en-US" sz="1100"/>
                    </a:p>
                    <a:p>
                      <a:pPr algn="ctr">
                        <a:lnSpc>
                          <a:spcPts val="4200"/>
                        </a:lnSpc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(1 câu)</a:t>
                      </a:r>
                    </a:p>
                  </a:txBody>
                  <a:tcPr marT="91440" marB="91440" anchor="ctr">
                    <a:lnL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755651" lvl="1" indent="-377825" algn="l">
                        <a:lnSpc>
                          <a:spcPts val="49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Ý nghĩa, bài học của nhân vật trong truyện/tác phẩm văn học đối với cuộc sống hiện nay.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1" name="TextBox 11"/>
          <p:cNvSpPr txBox="1"/>
          <p:nvPr/>
        </p:nvSpPr>
        <p:spPr>
          <a:xfrm>
            <a:off x="5006764" y="2086153"/>
            <a:ext cx="8867391" cy="576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9"/>
              </a:lnSpc>
            </a:pPr>
            <a:r>
              <a:rPr lang="en-US" sz="3999">
                <a:solidFill>
                  <a:srgbClr val="000000"/>
                </a:solidFill>
                <a:latin typeface="#9Slide05 Aphrodite Pro Italics"/>
              </a:rPr>
              <a:t>Đoạn văn thứ hai: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0" y="519444"/>
            <a:ext cx="17943072" cy="687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8"/>
              </a:lnSpc>
            </a:pPr>
            <a:r>
              <a:rPr lang="en-US" sz="7200">
                <a:solidFill>
                  <a:srgbClr val="DD3F4C"/>
                </a:solidFill>
                <a:latin typeface="Fraunces Bold"/>
              </a:rPr>
              <a:t>II. LUYỆN TẬP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9000"/>
          </a:blip>
          <a:srcRect r="88" b="3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0502691" y="2685435"/>
            <a:ext cx="2754907" cy="2458065"/>
          </a:xfrm>
          <a:custGeom>
            <a:avLst/>
            <a:gdLst/>
            <a:ahLst/>
            <a:cxnLst/>
            <a:rect l="l" t="t" r="r" b="b"/>
            <a:pathLst>
              <a:path w="2754907" h="2458065">
                <a:moveTo>
                  <a:pt x="0" y="0"/>
                </a:moveTo>
                <a:lnTo>
                  <a:pt x="2754907" y="0"/>
                </a:lnTo>
                <a:lnTo>
                  <a:pt x="2754907" y="2458065"/>
                </a:lnTo>
                <a:lnTo>
                  <a:pt x="0" y="24580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195006">
            <a:off x="12638561" y="2074483"/>
            <a:ext cx="1945901" cy="2115109"/>
          </a:xfrm>
          <a:custGeom>
            <a:avLst/>
            <a:gdLst/>
            <a:ahLst/>
            <a:cxnLst/>
            <a:rect l="l" t="t" r="r" b="b"/>
            <a:pathLst>
              <a:path w="1945901" h="2115109">
                <a:moveTo>
                  <a:pt x="0" y="0"/>
                </a:moveTo>
                <a:lnTo>
                  <a:pt x="1945900" y="0"/>
                </a:lnTo>
                <a:lnTo>
                  <a:pt x="1945900" y="2115109"/>
                </a:lnTo>
                <a:lnTo>
                  <a:pt x="0" y="21151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689042" y="5953958"/>
            <a:ext cx="16142936" cy="2352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0"/>
              </a:lnSpc>
            </a:pPr>
            <a:r>
              <a:rPr lang="en-US" sz="15000">
                <a:solidFill>
                  <a:srgbClr val="7D876E"/>
                </a:solidFill>
                <a:latin typeface="#9Slide05 VL Fadilla"/>
              </a:rPr>
              <a:t>Cảm ơn các em!</a:t>
            </a:r>
          </a:p>
        </p:txBody>
      </p:sp>
      <p:sp>
        <p:nvSpPr>
          <p:cNvPr id="6" name="Freeform 6"/>
          <p:cNvSpPr/>
          <p:nvPr/>
        </p:nvSpPr>
        <p:spPr>
          <a:xfrm>
            <a:off x="89829" y="-90529"/>
            <a:ext cx="7822062" cy="10377529"/>
          </a:xfrm>
          <a:custGeom>
            <a:avLst/>
            <a:gdLst/>
            <a:ahLst/>
            <a:cxnLst/>
            <a:rect l="l" t="t" r="r" b="b"/>
            <a:pathLst>
              <a:path w="7822062" h="10377529">
                <a:moveTo>
                  <a:pt x="0" y="0"/>
                </a:moveTo>
                <a:lnTo>
                  <a:pt x="7822062" y="0"/>
                </a:lnTo>
                <a:lnTo>
                  <a:pt x="7822062" y="10377529"/>
                </a:lnTo>
                <a:lnTo>
                  <a:pt x="0" y="103775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31452" y="9364630"/>
            <a:ext cx="4315179" cy="922370"/>
          </a:xfrm>
          <a:custGeom>
            <a:avLst/>
            <a:gdLst/>
            <a:ahLst/>
            <a:cxnLst/>
            <a:rect l="l" t="t" r="r" b="b"/>
            <a:pathLst>
              <a:path w="4315179" h="922370">
                <a:moveTo>
                  <a:pt x="0" y="0"/>
                </a:moveTo>
                <a:lnTo>
                  <a:pt x="4315179" y="0"/>
                </a:lnTo>
                <a:lnTo>
                  <a:pt x="4315179" y="922370"/>
                </a:lnTo>
                <a:lnTo>
                  <a:pt x="0" y="9223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128890" y="9364630"/>
            <a:ext cx="4315179" cy="922370"/>
          </a:xfrm>
          <a:custGeom>
            <a:avLst/>
            <a:gdLst/>
            <a:ahLst/>
            <a:cxnLst/>
            <a:rect l="l" t="t" r="r" b="b"/>
            <a:pathLst>
              <a:path w="4315179" h="922370">
                <a:moveTo>
                  <a:pt x="0" y="0"/>
                </a:moveTo>
                <a:lnTo>
                  <a:pt x="4315180" y="0"/>
                </a:lnTo>
                <a:lnTo>
                  <a:pt x="4315180" y="922370"/>
                </a:lnTo>
                <a:lnTo>
                  <a:pt x="0" y="9223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131872">
            <a:off x="14325290" y="8533329"/>
            <a:ext cx="1395569" cy="1449942"/>
          </a:xfrm>
          <a:custGeom>
            <a:avLst/>
            <a:gdLst/>
            <a:ahLst/>
            <a:cxnLst/>
            <a:rect l="l" t="t" r="r" b="b"/>
            <a:pathLst>
              <a:path w="1395569" h="1449942">
                <a:moveTo>
                  <a:pt x="0" y="0"/>
                </a:moveTo>
                <a:lnTo>
                  <a:pt x="1395570" y="0"/>
                </a:lnTo>
                <a:lnTo>
                  <a:pt x="1395570" y="1449942"/>
                </a:lnTo>
                <a:lnTo>
                  <a:pt x="0" y="14499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828821" y="9364630"/>
            <a:ext cx="4315179" cy="922370"/>
          </a:xfrm>
          <a:custGeom>
            <a:avLst/>
            <a:gdLst/>
            <a:ahLst/>
            <a:cxnLst/>
            <a:rect l="l" t="t" r="r" b="b"/>
            <a:pathLst>
              <a:path w="4315179" h="922370">
                <a:moveTo>
                  <a:pt x="0" y="0"/>
                </a:moveTo>
                <a:lnTo>
                  <a:pt x="4315179" y="0"/>
                </a:lnTo>
                <a:lnTo>
                  <a:pt x="4315179" y="922370"/>
                </a:lnTo>
                <a:lnTo>
                  <a:pt x="0" y="9223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459235">
            <a:off x="8647710" y="1187334"/>
            <a:ext cx="992581" cy="1031253"/>
          </a:xfrm>
          <a:custGeom>
            <a:avLst/>
            <a:gdLst/>
            <a:ahLst/>
            <a:cxnLst/>
            <a:rect l="l" t="t" r="r" b="b"/>
            <a:pathLst>
              <a:path w="992581" h="1031253">
                <a:moveTo>
                  <a:pt x="0" y="0"/>
                </a:moveTo>
                <a:lnTo>
                  <a:pt x="992580" y="0"/>
                </a:lnTo>
                <a:lnTo>
                  <a:pt x="992580" y="1031253"/>
                </a:lnTo>
                <a:lnTo>
                  <a:pt x="0" y="10312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197" y="0"/>
            <a:ext cx="1981549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208996">
            <a:off x="68780" y="414619"/>
            <a:ext cx="4191606" cy="2391538"/>
            <a:chOff x="0" y="0"/>
            <a:chExt cx="12734630" cy="72657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734630" cy="7265794"/>
            </a:xfrm>
            <a:custGeom>
              <a:avLst/>
              <a:gdLst/>
              <a:ahLst/>
              <a:cxnLst/>
              <a:rect l="l" t="t" r="r" b="b"/>
              <a:pathLst>
                <a:path w="12734630" h="7265794">
                  <a:moveTo>
                    <a:pt x="12622747" y="7265794"/>
                  </a:moveTo>
                  <a:lnTo>
                    <a:pt x="111707" y="7265794"/>
                  </a:lnTo>
                  <a:cubicBezTo>
                    <a:pt x="50454" y="7265794"/>
                    <a:pt x="0" y="7238762"/>
                    <a:pt x="0" y="7205944"/>
                  </a:cubicBezTo>
                  <a:lnTo>
                    <a:pt x="0" y="59850"/>
                  </a:lnTo>
                  <a:cubicBezTo>
                    <a:pt x="0" y="27032"/>
                    <a:pt x="50454" y="0"/>
                    <a:pt x="111707" y="0"/>
                  </a:cubicBezTo>
                  <a:lnTo>
                    <a:pt x="12621330" y="0"/>
                  </a:lnTo>
                  <a:cubicBezTo>
                    <a:pt x="12682582" y="0"/>
                    <a:pt x="12733037" y="27032"/>
                    <a:pt x="12733037" y="59850"/>
                  </a:cubicBezTo>
                  <a:lnTo>
                    <a:pt x="12733037" y="7205090"/>
                  </a:lnTo>
                  <a:cubicBezTo>
                    <a:pt x="12734630" y="7238762"/>
                    <a:pt x="12683999" y="7265794"/>
                    <a:pt x="12622746" y="7265794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sp>
        <p:nvSpPr>
          <p:cNvPr id="5" name="Freeform 5"/>
          <p:cNvSpPr/>
          <p:nvPr/>
        </p:nvSpPr>
        <p:spPr>
          <a:xfrm rot="-208996">
            <a:off x="601005" y="305757"/>
            <a:ext cx="577283" cy="1378585"/>
          </a:xfrm>
          <a:custGeom>
            <a:avLst/>
            <a:gdLst/>
            <a:ahLst/>
            <a:cxnLst/>
            <a:rect l="l" t="t" r="r" b="b"/>
            <a:pathLst>
              <a:path w="577283" h="1378585">
                <a:moveTo>
                  <a:pt x="0" y="0"/>
                </a:moveTo>
                <a:lnTo>
                  <a:pt x="577283" y="0"/>
                </a:lnTo>
                <a:lnTo>
                  <a:pt x="577283" y="1378585"/>
                </a:lnTo>
                <a:lnTo>
                  <a:pt x="0" y="13785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090" b="-187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531" y="5143500"/>
            <a:ext cx="5235115" cy="5143500"/>
          </a:xfrm>
          <a:custGeom>
            <a:avLst/>
            <a:gdLst/>
            <a:ahLst/>
            <a:cxnLst/>
            <a:rect l="l" t="t" r="r" b="b"/>
            <a:pathLst>
              <a:path w="5235115" h="5143500">
                <a:moveTo>
                  <a:pt x="0" y="0"/>
                </a:moveTo>
                <a:lnTo>
                  <a:pt x="5235115" y="0"/>
                </a:lnTo>
                <a:lnTo>
                  <a:pt x="523511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13615" y="575243"/>
            <a:ext cx="9249867" cy="1228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>
                <a:solidFill>
                  <a:srgbClr val="DD3F4C"/>
                </a:solidFill>
                <a:latin typeface="Fraunces Bold"/>
              </a:rPr>
              <a:t>I. KHỞI ĐỘNG</a:t>
            </a:r>
          </a:p>
        </p:txBody>
      </p:sp>
      <p:sp>
        <p:nvSpPr>
          <p:cNvPr id="8" name="TextBox 8"/>
          <p:cNvSpPr txBox="1"/>
          <p:nvPr/>
        </p:nvSpPr>
        <p:spPr>
          <a:xfrm rot="-89116">
            <a:off x="5240490" y="2137405"/>
            <a:ext cx="7806471" cy="101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r>
              <a:rPr lang="en-US" sz="5499">
                <a:solidFill>
                  <a:srgbClr val="84492D"/>
                </a:solidFill>
                <a:latin typeface="#9Slide05 Aphrodite Pro"/>
              </a:rPr>
              <a:t>Cùng giải mật ngữ</a:t>
            </a:r>
          </a:p>
        </p:txBody>
      </p:sp>
      <p:sp>
        <p:nvSpPr>
          <p:cNvPr id="9" name="TextBox 9"/>
          <p:cNvSpPr txBox="1"/>
          <p:nvPr/>
        </p:nvSpPr>
        <p:spPr>
          <a:xfrm rot="-89116">
            <a:off x="528544" y="1019435"/>
            <a:ext cx="3788573" cy="1003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54"/>
              </a:lnSpc>
            </a:pPr>
            <a:r>
              <a:rPr lang="en-US" sz="6110">
                <a:solidFill>
                  <a:srgbClr val="84492D"/>
                </a:solidFill>
                <a:latin typeface="#9Slide07 Crocante"/>
              </a:rPr>
              <a:t>ĐÁP ÁN</a:t>
            </a:r>
          </a:p>
        </p:txBody>
      </p:sp>
      <p:grpSp>
        <p:nvGrpSpPr>
          <p:cNvPr id="10" name="Group 10"/>
          <p:cNvGrpSpPr/>
          <p:nvPr/>
        </p:nvGrpSpPr>
        <p:grpSpPr>
          <a:xfrm rot="-84863">
            <a:off x="5342454" y="3673709"/>
            <a:ext cx="11444352" cy="5810514"/>
            <a:chOff x="0" y="0"/>
            <a:chExt cx="12734630" cy="646561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734630" cy="6465613"/>
            </a:xfrm>
            <a:custGeom>
              <a:avLst/>
              <a:gdLst/>
              <a:ahLst/>
              <a:cxnLst/>
              <a:rect l="l" t="t" r="r" b="b"/>
              <a:pathLst>
                <a:path w="12734630" h="6465613">
                  <a:moveTo>
                    <a:pt x="12622747" y="6465613"/>
                  </a:moveTo>
                  <a:lnTo>
                    <a:pt x="111707" y="6465613"/>
                  </a:lnTo>
                  <a:cubicBezTo>
                    <a:pt x="50454" y="6465613"/>
                    <a:pt x="0" y="6441558"/>
                    <a:pt x="0" y="6412354"/>
                  </a:cubicBezTo>
                  <a:lnTo>
                    <a:pt x="0" y="53259"/>
                  </a:lnTo>
                  <a:cubicBezTo>
                    <a:pt x="0" y="24055"/>
                    <a:pt x="50454" y="0"/>
                    <a:pt x="111707" y="0"/>
                  </a:cubicBezTo>
                  <a:lnTo>
                    <a:pt x="12621330" y="0"/>
                  </a:lnTo>
                  <a:cubicBezTo>
                    <a:pt x="12682582" y="0"/>
                    <a:pt x="12733037" y="24055"/>
                    <a:pt x="12733037" y="53259"/>
                  </a:cubicBezTo>
                  <a:lnTo>
                    <a:pt x="12733037" y="6411594"/>
                  </a:lnTo>
                  <a:cubicBezTo>
                    <a:pt x="12734630" y="6441557"/>
                    <a:pt x="12683999" y="6465613"/>
                    <a:pt x="12622746" y="6465613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5795695" y="3596575"/>
            <a:ext cx="10537870" cy="939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7"/>
              </a:lnSpc>
            </a:pPr>
            <a:r>
              <a:rPr lang="en-US" sz="4399">
                <a:solidFill>
                  <a:srgbClr val="000000"/>
                </a:solidFill>
                <a:latin typeface="Roboto Condensed"/>
              </a:rPr>
              <a:t>Mật ngữ 1: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95695" y="7340939"/>
            <a:ext cx="10537870" cy="1146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7"/>
              </a:lnSpc>
            </a:pPr>
            <a:r>
              <a:rPr lang="en-US" sz="5399">
                <a:solidFill>
                  <a:srgbClr val="000000"/>
                </a:solidFill>
                <a:latin typeface="Fraunces Bold"/>
              </a:rPr>
              <a:t>ME HAPT END ENL HIC HEN?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795695" y="6472892"/>
            <a:ext cx="10537870" cy="939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7"/>
              </a:lnSpc>
            </a:pPr>
            <a:r>
              <a:rPr lang="en-US" sz="4399">
                <a:solidFill>
                  <a:srgbClr val="000000"/>
                </a:solidFill>
                <a:latin typeface="Roboto Condensed"/>
              </a:rPr>
              <a:t>Mật ngữ 2: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95695" y="4870532"/>
            <a:ext cx="10537870" cy="1626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5"/>
              </a:lnSpc>
            </a:pPr>
            <a:r>
              <a:rPr lang="en-US" sz="5399">
                <a:solidFill>
                  <a:srgbClr val="000000"/>
                </a:solidFill>
                <a:latin typeface="Fraunces Bold"/>
              </a:rPr>
              <a:t>HINHC ATM OIT RONGT HAYT ON.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197" y="0"/>
            <a:ext cx="1981549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208996">
            <a:off x="68780" y="414619"/>
            <a:ext cx="4191606" cy="2391538"/>
            <a:chOff x="0" y="0"/>
            <a:chExt cx="12734630" cy="72657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734630" cy="7265794"/>
            </a:xfrm>
            <a:custGeom>
              <a:avLst/>
              <a:gdLst/>
              <a:ahLst/>
              <a:cxnLst/>
              <a:rect l="l" t="t" r="r" b="b"/>
              <a:pathLst>
                <a:path w="12734630" h="7265794">
                  <a:moveTo>
                    <a:pt x="12622747" y="7265794"/>
                  </a:moveTo>
                  <a:lnTo>
                    <a:pt x="111707" y="7265794"/>
                  </a:lnTo>
                  <a:cubicBezTo>
                    <a:pt x="50454" y="7265794"/>
                    <a:pt x="0" y="7238762"/>
                    <a:pt x="0" y="7205944"/>
                  </a:cubicBezTo>
                  <a:lnTo>
                    <a:pt x="0" y="59850"/>
                  </a:lnTo>
                  <a:cubicBezTo>
                    <a:pt x="0" y="27032"/>
                    <a:pt x="50454" y="0"/>
                    <a:pt x="111707" y="0"/>
                  </a:cubicBezTo>
                  <a:lnTo>
                    <a:pt x="12621330" y="0"/>
                  </a:lnTo>
                  <a:cubicBezTo>
                    <a:pt x="12682582" y="0"/>
                    <a:pt x="12733037" y="27032"/>
                    <a:pt x="12733037" y="59850"/>
                  </a:cubicBezTo>
                  <a:lnTo>
                    <a:pt x="12733037" y="7205090"/>
                  </a:lnTo>
                  <a:cubicBezTo>
                    <a:pt x="12734630" y="7238762"/>
                    <a:pt x="12683999" y="7265794"/>
                    <a:pt x="12622746" y="7265794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sp>
        <p:nvSpPr>
          <p:cNvPr id="5" name="Freeform 5"/>
          <p:cNvSpPr/>
          <p:nvPr/>
        </p:nvSpPr>
        <p:spPr>
          <a:xfrm rot="-208996">
            <a:off x="601005" y="305757"/>
            <a:ext cx="577283" cy="1378585"/>
          </a:xfrm>
          <a:custGeom>
            <a:avLst/>
            <a:gdLst/>
            <a:ahLst/>
            <a:cxnLst/>
            <a:rect l="l" t="t" r="r" b="b"/>
            <a:pathLst>
              <a:path w="577283" h="1378585">
                <a:moveTo>
                  <a:pt x="0" y="0"/>
                </a:moveTo>
                <a:lnTo>
                  <a:pt x="577283" y="0"/>
                </a:lnTo>
                <a:lnTo>
                  <a:pt x="577283" y="1378585"/>
                </a:lnTo>
                <a:lnTo>
                  <a:pt x="0" y="13785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090" b="-187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531" y="5143500"/>
            <a:ext cx="5235115" cy="5143500"/>
          </a:xfrm>
          <a:custGeom>
            <a:avLst/>
            <a:gdLst/>
            <a:ahLst/>
            <a:cxnLst/>
            <a:rect l="l" t="t" r="r" b="b"/>
            <a:pathLst>
              <a:path w="5235115" h="5143500">
                <a:moveTo>
                  <a:pt x="0" y="0"/>
                </a:moveTo>
                <a:lnTo>
                  <a:pt x="5235115" y="0"/>
                </a:lnTo>
                <a:lnTo>
                  <a:pt x="523511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13615" y="575243"/>
            <a:ext cx="9249867" cy="1228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>
                <a:solidFill>
                  <a:srgbClr val="DD3F4C"/>
                </a:solidFill>
                <a:latin typeface="Fraunces Bold"/>
              </a:rPr>
              <a:t>I. KHỞI ĐỘNG</a:t>
            </a:r>
          </a:p>
        </p:txBody>
      </p:sp>
      <p:sp>
        <p:nvSpPr>
          <p:cNvPr id="8" name="TextBox 8"/>
          <p:cNvSpPr txBox="1"/>
          <p:nvPr/>
        </p:nvSpPr>
        <p:spPr>
          <a:xfrm rot="-89116">
            <a:off x="7161540" y="1982567"/>
            <a:ext cx="7806471" cy="1062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8"/>
              </a:lnSpc>
            </a:pPr>
            <a:r>
              <a:rPr lang="en-US" sz="5748">
                <a:solidFill>
                  <a:srgbClr val="84492D"/>
                </a:solidFill>
                <a:latin typeface="#9Slide05 Aphrodite Pro"/>
              </a:rPr>
              <a:t>Cùng giải mật ngữ</a:t>
            </a:r>
          </a:p>
        </p:txBody>
      </p:sp>
      <p:sp>
        <p:nvSpPr>
          <p:cNvPr id="9" name="TextBox 9"/>
          <p:cNvSpPr txBox="1"/>
          <p:nvPr/>
        </p:nvSpPr>
        <p:spPr>
          <a:xfrm rot="-89116">
            <a:off x="528544" y="1019435"/>
            <a:ext cx="3788573" cy="1003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54"/>
              </a:lnSpc>
            </a:pPr>
            <a:r>
              <a:rPr lang="en-US" sz="6110">
                <a:solidFill>
                  <a:srgbClr val="84492D"/>
                </a:solidFill>
                <a:latin typeface="#9Slide07 Crocante"/>
              </a:rPr>
              <a:t>ĐÁP ÁN</a:t>
            </a:r>
          </a:p>
        </p:txBody>
      </p:sp>
      <p:grpSp>
        <p:nvGrpSpPr>
          <p:cNvPr id="10" name="Group 10"/>
          <p:cNvGrpSpPr/>
          <p:nvPr/>
        </p:nvGrpSpPr>
        <p:grpSpPr>
          <a:xfrm rot="-84863">
            <a:off x="5342454" y="3673709"/>
            <a:ext cx="11444352" cy="5810514"/>
            <a:chOff x="0" y="0"/>
            <a:chExt cx="12734630" cy="646561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734630" cy="6465613"/>
            </a:xfrm>
            <a:custGeom>
              <a:avLst/>
              <a:gdLst/>
              <a:ahLst/>
              <a:cxnLst/>
              <a:rect l="l" t="t" r="r" b="b"/>
              <a:pathLst>
                <a:path w="12734630" h="6465613">
                  <a:moveTo>
                    <a:pt x="12622747" y="6465613"/>
                  </a:moveTo>
                  <a:lnTo>
                    <a:pt x="111707" y="6465613"/>
                  </a:lnTo>
                  <a:cubicBezTo>
                    <a:pt x="50454" y="6465613"/>
                    <a:pt x="0" y="6441558"/>
                    <a:pt x="0" y="6412354"/>
                  </a:cubicBezTo>
                  <a:lnTo>
                    <a:pt x="0" y="53259"/>
                  </a:lnTo>
                  <a:cubicBezTo>
                    <a:pt x="0" y="24055"/>
                    <a:pt x="50454" y="0"/>
                    <a:pt x="111707" y="0"/>
                  </a:cubicBezTo>
                  <a:lnTo>
                    <a:pt x="12621330" y="0"/>
                  </a:lnTo>
                  <a:cubicBezTo>
                    <a:pt x="12682582" y="0"/>
                    <a:pt x="12733037" y="24055"/>
                    <a:pt x="12733037" y="53259"/>
                  </a:cubicBezTo>
                  <a:lnTo>
                    <a:pt x="12733037" y="6411594"/>
                  </a:lnTo>
                  <a:cubicBezTo>
                    <a:pt x="12734630" y="6441557"/>
                    <a:pt x="12683999" y="6465613"/>
                    <a:pt x="12622746" y="6465613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5795695" y="3596575"/>
            <a:ext cx="10537870" cy="939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7"/>
              </a:lnSpc>
            </a:pPr>
            <a:r>
              <a:rPr lang="en-US" sz="4399">
                <a:solidFill>
                  <a:srgbClr val="000000"/>
                </a:solidFill>
                <a:latin typeface="Roboto Condensed"/>
              </a:rPr>
              <a:t>Mật ngữ 1: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95695" y="7340939"/>
            <a:ext cx="10537870" cy="1146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7"/>
              </a:lnSpc>
            </a:pPr>
            <a:r>
              <a:rPr lang="en-US" sz="5399">
                <a:solidFill>
                  <a:srgbClr val="000000"/>
                </a:solidFill>
                <a:latin typeface="Fraunces Bold"/>
              </a:rPr>
              <a:t>EM THẮP ĐÈN LÊN CHỊ </a:t>
            </a:r>
            <a:r>
              <a:rPr lang="en-US" sz="5399">
                <a:solidFill>
                  <a:srgbClr val="DD3F4C"/>
                </a:solidFill>
                <a:latin typeface="Fraunces Bold"/>
              </a:rPr>
              <a:t>NHÉ</a:t>
            </a:r>
            <a:r>
              <a:rPr lang="en-US" sz="5399">
                <a:solidFill>
                  <a:srgbClr val="000000"/>
                </a:solidFill>
                <a:latin typeface="Fraunces Bold"/>
              </a:rPr>
              <a:t>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795695" y="6472892"/>
            <a:ext cx="10537870" cy="939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7"/>
              </a:lnSpc>
            </a:pPr>
            <a:r>
              <a:rPr lang="en-US" sz="4399">
                <a:solidFill>
                  <a:srgbClr val="000000"/>
                </a:solidFill>
                <a:latin typeface="Roboto Condensed"/>
              </a:rPr>
              <a:t>Mật ngữ 2: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95695" y="4784807"/>
            <a:ext cx="10537870" cy="1836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97"/>
              </a:lnSpc>
            </a:pPr>
            <a:r>
              <a:rPr lang="en-US" sz="5399">
                <a:solidFill>
                  <a:srgbClr val="DD3F4C"/>
                </a:solidFill>
                <a:latin typeface="Fraunces Bold"/>
              </a:rPr>
              <a:t>CHÍNH</a:t>
            </a:r>
            <a:r>
              <a:rPr lang="en-US" sz="5399">
                <a:solidFill>
                  <a:srgbClr val="000000"/>
                </a:solidFill>
                <a:latin typeface="Fraunces Bold"/>
              </a:rPr>
              <a:t> MẮT TÔI TRÔNG THẤY NÓ.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17" b="4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6514818" y="-1193812"/>
            <a:ext cx="4007366" cy="3346150"/>
          </a:xfrm>
          <a:custGeom>
            <a:avLst/>
            <a:gdLst/>
            <a:ahLst/>
            <a:cxnLst/>
            <a:rect l="l" t="t" r="r" b="b"/>
            <a:pathLst>
              <a:path w="4007366" h="3346150">
                <a:moveTo>
                  <a:pt x="0" y="0"/>
                </a:moveTo>
                <a:lnTo>
                  <a:pt x="4007366" y="0"/>
                </a:lnTo>
                <a:lnTo>
                  <a:pt x="4007366" y="3346150"/>
                </a:lnTo>
                <a:lnTo>
                  <a:pt x="0" y="33461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03" b="-323"/>
            </a:stretch>
          </a:blipFill>
        </p:spPr>
      </p:sp>
      <p:sp>
        <p:nvSpPr>
          <p:cNvPr id="4" name="Freeform 4"/>
          <p:cNvSpPr/>
          <p:nvPr/>
        </p:nvSpPr>
        <p:spPr>
          <a:xfrm rot="1120131">
            <a:off x="-1587659" y="8619714"/>
            <a:ext cx="4294636" cy="3371289"/>
          </a:xfrm>
          <a:custGeom>
            <a:avLst/>
            <a:gdLst/>
            <a:ahLst/>
            <a:cxnLst/>
            <a:rect l="l" t="t" r="r" b="b"/>
            <a:pathLst>
              <a:path w="4294636" h="3371289">
                <a:moveTo>
                  <a:pt x="0" y="0"/>
                </a:moveTo>
                <a:lnTo>
                  <a:pt x="4294636" y="0"/>
                </a:lnTo>
                <a:lnTo>
                  <a:pt x="4294636" y="3371288"/>
                </a:lnTo>
                <a:lnTo>
                  <a:pt x="0" y="33712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05" b="-29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22147" y="1326532"/>
            <a:ext cx="13952292" cy="7633936"/>
          </a:xfrm>
          <a:custGeom>
            <a:avLst/>
            <a:gdLst/>
            <a:ahLst/>
            <a:cxnLst/>
            <a:rect l="l" t="t" r="r" b="b"/>
            <a:pathLst>
              <a:path w="13952292" h="7633936">
                <a:moveTo>
                  <a:pt x="0" y="0"/>
                </a:moveTo>
                <a:lnTo>
                  <a:pt x="13952292" y="0"/>
                </a:lnTo>
                <a:lnTo>
                  <a:pt x="13952292" y="7633936"/>
                </a:lnTo>
                <a:lnTo>
                  <a:pt x="0" y="76339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331" b="-1331"/>
            </a:stretch>
          </a:blipFill>
        </p:spPr>
      </p:sp>
      <p:sp>
        <p:nvSpPr>
          <p:cNvPr id="6" name="Freeform 6"/>
          <p:cNvSpPr/>
          <p:nvPr/>
        </p:nvSpPr>
        <p:spPr>
          <a:xfrm rot="1952767">
            <a:off x="2731622" y="3794093"/>
            <a:ext cx="665998" cy="814426"/>
          </a:xfrm>
          <a:custGeom>
            <a:avLst/>
            <a:gdLst/>
            <a:ahLst/>
            <a:cxnLst/>
            <a:rect l="l" t="t" r="r" b="b"/>
            <a:pathLst>
              <a:path w="665998" h="814426">
                <a:moveTo>
                  <a:pt x="0" y="0"/>
                </a:moveTo>
                <a:lnTo>
                  <a:pt x="665998" y="0"/>
                </a:lnTo>
                <a:lnTo>
                  <a:pt x="665998" y="814426"/>
                </a:lnTo>
                <a:lnTo>
                  <a:pt x="0" y="8144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92474" b="-129652"/>
            </a:stretch>
          </a:blipFill>
        </p:spPr>
      </p:sp>
      <p:sp>
        <p:nvSpPr>
          <p:cNvPr id="7" name="Freeform 7"/>
          <p:cNvSpPr/>
          <p:nvPr/>
        </p:nvSpPr>
        <p:spPr>
          <a:xfrm rot="-275319">
            <a:off x="14566088" y="5303219"/>
            <a:ext cx="745739" cy="736351"/>
          </a:xfrm>
          <a:custGeom>
            <a:avLst/>
            <a:gdLst/>
            <a:ahLst/>
            <a:cxnLst/>
            <a:rect l="l" t="t" r="r" b="b"/>
            <a:pathLst>
              <a:path w="745739" h="736351">
                <a:moveTo>
                  <a:pt x="0" y="0"/>
                </a:moveTo>
                <a:lnTo>
                  <a:pt x="745739" y="0"/>
                </a:lnTo>
                <a:lnTo>
                  <a:pt x="745739" y="736351"/>
                </a:lnTo>
                <a:lnTo>
                  <a:pt x="0" y="7363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9293" t="-54821" r="-2171" b="-219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4250" y="7214682"/>
            <a:ext cx="3429321" cy="3090676"/>
          </a:xfrm>
          <a:custGeom>
            <a:avLst/>
            <a:gdLst/>
            <a:ahLst/>
            <a:cxnLst/>
            <a:rect l="l" t="t" r="r" b="b"/>
            <a:pathLst>
              <a:path w="3429321" h="3090676">
                <a:moveTo>
                  <a:pt x="0" y="0"/>
                </a:moveTo>
                <a:lnTo>
                  <a:pt x="3429321" y="0"/>
                </a:lnTo>
                <a:lnTo>
                  <a:pt x="3429321" y="3090676"/>
                </a:lnTo>
                <a:lnTo>
                  <a:pt x="0" y="30906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3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28365" y="913745"/>
            <a:ext cx="2511722" cy="2477186"/>
          </a:xfrm>
          <a:custGeom>
            <a:avLst/>
            <a:gdLst/>
            <a:ahLst/>
            <a:cxnLst/>
            <a:rect l="l" t="t" r="r" b="b"/>
            <a:pathLst>
              <a:path w="2511722" h="2477186">
                <a:moveTo>
                  <a:pt x="0" y="0"/>
                </a:moveTo>
                <a:lnTo>
                  <a:pt x="2511721" y="0"/>
                </a:lnTo>
                <a:lnTo>
                  <a:pt x="2511721" y="2477186"/>
                </a:lnTo>
                <a:lnTo>
                  <a:pt x="0" y="24771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72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-1409125" y="3948407"/>
            <a:ext cx="20214836" cy="3207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07"/>
              </a:lnSpc>
            </a:pPr>
            <a:r>
              <a:rPr lang="en-US" sz="8000">
                <a:solidFill>
                  <a:srgbClr val="DD3F4C"/>
                </a:solidFill>
                <a:latin typeface="Fraunces Bold"/>
              </a:rPr>
              <a:t>THỰC HÀNH</a:t>
            </a:r>
          </a:p>
          <a:p>
            <a:pPr algn="ctr">
              <a:lnSpc>
                <a:spcPts val="12107"/>
              </a:lnSpc>
            </a:pPr>
            <a:r>
              <a:rPr lang="en-US" sz="8000">
                <a:solidFill>
                  <a:srgbClr val="DD3F4C"/>
                </a:solidFill>
                <a:latin typeface="Fraunces Bold"/>
              </a:rPr>
              <a:t> TIẾNG VIỆT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2792194"/>
            <a:ext cx="14843706" cy="713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8"/>
              </a:lnSpc>
            </a:pPr>
            <a:r>
              <a:rPr lang="en-US" sz="5149">
                <a:solidFill>
                  <a:srgbClr val="84492D"/>
                </a:solidFill>
                <a:latin typeface="Fraunces Bold"/>
              </a:rPr>
              <a:t>BÀI 1: TRUYỆN NGẮN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197" y="0"/>
            <a:ext cx="1981549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20282" y="8353191"/>
            <a:ext cx="5002125" cy="4176775"/>
          </a:xfrm>
          <a:custGeom>
            <a:avLst/>
            <a:gdLst/>
            <a:ahLst/>
            <a:cxnLst/>
            <a:rect l="l" t="t" r="r" b="b"/>
            <a:pathLst>
              <a:path w="5002125" h="4176775">
                <a:moveTo>
                  <a:pt x="0" y="0"/>
                </a:moveTo>
                <a:lnTo>
                  <a:pt x="5002125" y="0"/>
                </a:lnTo>
                <a:lnTo>
                  <a:pt x="5002125" y="4176775"/>
                </a:lnTo>
                <a:lnTo>
                  <a:pt x="0" y="41767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50" b="-37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261" y="-1134392"/>
            <a:ext cx="4856534" cy="3812379"/>
          </a:xfrm>
          <a:custGeom>
            <a:avLst/>
            <a:gdLst/>
            <a:ahLst/>
            <a:cxnLst/>
            <a:rect l="l" t="t" r="r" b="b"/>
            <a:pathLst>
              <a:path w="4856534" h="3812379">
                <a:moveTo>
                  <a:pt x="0" y="0"/>
                </a:moveTo>
                <a:lnTo>
                  <a:pt x="4856534" y="0"/>
                </a:lnTo>
                <a:lnTo>
                  <a:pt x="4856534" y="3812379"/>
                </a:lnTo>
                <a:lnTo>
                  <a:pt x="0" y="38123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443" b="-43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66005" y="1854744"/>
            <a:ext cx="2029566" cy="1646486"/>
          </a:xfrm>
          <a:custGeom>
            <a:avLst/>
            <a:gdLst/>
            <a:ahLst/>
            <a:cxnLst/>
            <a:rect l="l" t="t" r="r" b="b"/>
            <a:pathLst>
              <a:path w="2029566" h="1646486">
                <a:moveTo>
                  <a:pt x="0" y="0"/>
                </a:moveTo>
                <a:lnTo>
                  <a:pt x="2029566" y="0"/>
                </a:lnTo>
                <a:lnTo>
                  <a:pt x="2029566" y="1646486"/>
                </a:lnTo>
                <a:lnTo>
                  <a:pt x="0" y="16464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676" b="-95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72309" y="3162300"/>
            <a:ext cx="2042087" cy="2042087"/>
          </a:xfrm>
          <a:custGeom>
            <a:avLst/>
            <a:gdLst/>
            <a:ahLst/>
            <a:cxnLst/>
            <a:rect l="l" t="t" r="r" b="b"/>
            <a:pathLst>
              <a:path w="2042087" h="2042087">
                <a:moveTo>
                  <a:pt x="0" y="0"/>
                </a:moveTo>
                <a:lnTo>
                  <a:pt x="2042087" y="0"/>
                </a:lnTo>
                <a:lnTo>
                  <a:pt x="2042087" y="2042087"/>
                </a:lnTo>
                <a:lnTo>
                  <a:pt x="0" y="20420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749" b="-74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093795" y="3162300"/>
            <a:ext cx="2042087" cy="2042087"/>
          </a:xfrm>
          <a:custGeom>
            <a:avLst/>
            <a:gdLst/>
            <a:ahLst/>
            <a:cxnLst/>
            <a:rect l="l" t="t" r="r" b="b"/>
            <a:pathLst>
              <a:path w="2042087" h="2042087">
                <a:moveTo>
                  <a:pt x="0" y="0"/>
                </a:moveTo>
                <a:lnTo>
                  <a:pt x="2042087" y="0"/>
                </a:lnTo>
                <a:lnTo>
                  <a:pt x="2042087" y="2042087"/>
                </a:lnTo>
                <a:lnTo>
                  <a:pt x="0" y="20420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749" b="-74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16000" y="3162300"/>
            <a:ext cx="2042087" cy="2042087"/>
          </a:xfrm>
          <a:custGeom>
            <a:avLst/>
            <a:gdLst/>
            <a:ahLst/>
            <a:cxnLst/>
            <a:rect l="l" t="t" r="r" b="b"/>
            <a:pathLst>
              <a:path w="2042087" h="2042087">
                <a:moveTo>
                  <a:pt x="0" y="0"/>
                </a:moveTo>
                <a:lnTo>
                  <a:pt x="2042087" y="0"/>
                </a:lnTo>
                <a:lnTo>
                  <a:pt x="2042087" y="2042087"/>
                </a:lnTo>
                <a:lnTo>
                  <a:pt x="0" y="20420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282" b="-28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691184" y="3715988"/>
            <a:ext cx="1018759" cy="934711"/>
          </a:xfrm>
          <a:custGeom>
            <a:avLst/>
            <a:gdLst/>
            <a:ahLst/>
            <a:cxnLst/>
            <a:rect l="l" t="t" r="r" b="b"/>
            <a:pathLst>
              <a:path w="1018759" h="934711">
                <a:moveTo>
                  <a:pt x="0" y="0"/>
                </a:moveTo>
                <a:lnTo>
                  <a:pt x="1018759" y="0"/>
                </a:lnTo>
                <a:lnTo>
                  <a:pt x="1018759" y="934711"/>
                </a:lnTo>
                <a:lnTo>
                  <a:pt x="0" y="9347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975" b="-113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176747" y="3623047"/>
            <a:ext cx="1120593" cy="1120593"/>
          </a:xfrm>
          <a:custGeom>
            <a:avLst/>
            <a:gdLst/>
            <a:ahLst/>
            <a:cxnLst/>
            <a:rect l="l" t="t" r="r" b="b"/>
            <a:pathLst>
              <a:path w="1120593" h="1120593">
                <a:moveTo>
                  <a:pt x="0" y="0"/>
                </a:moveTo>
                <a:lnTo>
                  <a:pt x="1120593" y="0"/>
                </a:lnTo>
                <a:lnTo>
                  <a:pt x="1120593" y="1120593"/>
                </a:lnTo>
                <a:lnTo>
                  <a:pt x="0" y="11205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1149" b="-114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019298" y="3553093"/>
            <a:ext cx="948109" cy="1190547"/>
          </a:xfrm>
          <a:custGeom>
            <a:avLst/>
            <a:gdLst/>
            <a:ahLst/>
            <a:cxnLst/>
            <a:rect l="l" t="t" r="r" b="b"/>
            <a:pathLst>
              <a:path w="948109" h="1190547">
                <a:moveTo>
                  <a:pt x="0" y="0"/>
                </a:moveTo>
                <a:lnTo>
                  <a:pt x="948109" y="0"/>
                </a:lnTo>
                <a:lnTo>
                  <a:pt x="948109" y="1190547"/>
                </a:lnTo>
                <a:lnTo>
                  <a:pt x="0" y="119054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775" b="-806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307220" y="975766"/>
            <a:ext cx="10429823" cy="1595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00"/>
              </a:lnSpc>
            </a:pPr>
            <a:r>
              <a:rPr lang="en-US" sz="12889">
                <a:solidFill>
                  <a:srgbClr val="DD3F4C"/>
                </a:solidFill>
                <a:latin typeface="Fraunces Bold"/>
              </a:rPr>
              <a:t>MỤC TIÊU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91181" y="5979103"/>
            <a:ext cx="4977345" cy="1489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</a:pPr>
            <a:r>
              <a:rPr lang="en-US" sz="3499">
                <a:solidFill>
                  <a:srgbClr val="000000"/>
                </a:solidFill>
                <a:latin typeface="Roboto Condensed"/>
              </a:rPr>
              <a:t>HS xác định được trợ từ và thán từ.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630113" y="6026728"/>
            <a:ext cx="5334454" cy="2079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500">
                <a:solidFill>
                  <a:srgbClr val="000000"/>
                </a:solidFill>
                <a:latin typeface="Roboto Condensed"/>
              </a:rPr>
              <a:t>HS vận dụng được trợ từ và thán từ để tạo lập đoạn văn ngắn 5-7 câu.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606726" y="5937812"/>
            <a:ext cx="5307093" cy="1374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500">
                <a:solidFill>
                  <a:srgbClr val="000000"/>
                </a:solidFill>
                <a:latin typeface="Roboto Condensed"/>
              </a:rPr>
              <a:t>HS hiểu được tác dụng của việc sử dụng trợ từ và thán từ.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4800" y="0"/>
            <a:ext cx="1981549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507" y="310527"/>
            <a:ext cx="2029566" cy="1646486"/>
          </a:xfrm>
          <a:custGeom>
            <a:avLst/>
            <a:gdLst/>
            <a:ahLst/>
            <a:cxnLst/>
            <a:rect l="l" t="t" r="r" b="b"/>
            <a:pathLst>
              <a:path w="2029566" h="1646486">
                <a:moveTo>
                  <a:pt x="0" y="0"/>
                </a:moveTo>
                <a:lnTo>
                  <a:pt x="2029566" y="0"/>
                </a:lnTo>
                <a:lnTo>
                  <a:pt x="2029566" y="1646486"/>
                </a:lnTo>
                <a:lnTo>
                  <a:pt x="0" y="16464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676" b="-95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65780" y="3194295"/>
            <a:ext cx="4638000" cy="11175903"/>
          </a:xfrm>
          <a:custGeom>
            <a:avLst/>
            <a:gdLst/>
            <a:ahLst/>
            <a:cxnLst/>
            <a:rect l="l" t="t" r="r" b="b"/>
            <a:pathLst>
              <a:path w="4638000" h="11175903">
                <a:moveTo>
                  <a:pt x="0" y="0"/>
                </a:moveTo>
                <a:lnTo>
                  <a:pt x="4637999" y="0"/>
                </a:lnTo>
                <a:lnTo>
                  <a:pt x="4637999" y="11175903"/>
                </a:lnTo>
                <a:lnTo>
                  <a:pt x="0" y="111759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597905" y="357707"/>
            <a:ext cx="12596949" cy="196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4"/>
              </a:lnSpc>
            </a:pPr>
            <a:r>
              <a:rPr lang="en-US" sz="5499">
                <a:solidFill>
                  <a:srgbClr val="DD3F4C"/>
                </a:solidFill>
                <a:latin typeface="Fraunces Bold"/>
              </a:rPr>
              <a:t>I. TÌM HIỂU TRI THỨC VỀ TRỢ TỪ VÀ THÁN TỪ</a:t>
            </a:r>
          </a:p>
        </p:txBody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11582400" y="8474234"/>
            <a:ext cx="3205844" cy="180188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839200" y="5981700"/>
            <a:ext cx="7867812" cy="217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00"/>
              </a:lnSpc>
            </a:pPr>
            <a:r>
              <a:rPr lang="en-US" sz="5000">
                <a:solidFill>
                  <a:srgbClr val="000000"/>
                </a:solidFill>
                <a:latin typeface="#9Slide05 Aphrodite Pro Bold"/>
              </a:rPr>
              <a:t>Hoạt động theo nhóm</a:t>
            </a:r>
          </a:p>
          <a:p>
            <a:pPr algn="ctr">
              <a:lnSpc>
                <a:spcPts val="8700"/>
              </a:lnSpc>
            </a:pPr>
            <a:r>
              <a:rPr lang="en-US" sz="5000">
                <a:solidFill>
                  <a:srgbClr val="000000"/>
                </a:solidFill>
                <a:latin typeface="#9Slide05 Aphrodite Pro Bold"/>
              </a:rPr>
              <a:t>Thời gian: 15 phút</a:t>
            </a:r>
          </a:p>
        </p:txBody>
      </p:sp>
      <p:sp>
        <p:nvSpPr>
          <p:cNvPr id="8" name="Freeform 8"/>
          <p:cNvSpPr/>
          <p:nvPr/>
        </p:nvSpPr>
        <p:spPr>
          <a:xfrm>
            <a:off x="14785276" y="-5903393"/>
            <a:ext cx="7005447" cy="8229600"/>
          </a:xfrm>
          <a:custGeom>
            <a:avLst/>
            <a:gdLst/>
            <a:ahLst/>
            <a:cxnLst/>
            <a:rect l="l" t="t" r="r" b="b"/>
            <a:pathLst>
              <a:path w="7005447" h="8229600">
                <a:moveTo>
                  <a:pt x="0" y="0"/>
                </a:moveTo>
                <a:lnTo>
                  <a:pt x="7005447" y="0"/>
                </a:lnTo>
                <a:lnTo>
                  <a:pt x="70054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5000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V="1">
            <a:off x="-2350927" y="5689926"/>
            <a:ext cx="10833413" cy="8680272"/>
          </a:xfrm>
          <a:custGeom>
            <a:avLst/>
            <a:gdLst/>
            <a:ahLst/>
            <a:cxnLst/>
            <a:rect l="l" t="t" r="r" b="b"/>
            <a:pathLst>
              <a:path w="10833413" h="8680272">
                <a:moveTo>
                  <a:pt x="0" y="8680272"/>
                </a:moveTo>
                <a:lnTo>
                  <a:pt x="10833413" y="8680272"/>
                </a:lnTo>
                <a:lnTo>
                  <a:pt x="10833413" y="0"/>
                </a:lnTo>
                <a:lnTo>
                  <a:pt x="0" y="0"/>
                </a:lnTo>
                <a:lnTo>
                  <a:pt x="0" y="8680272"/>
                </a:lnTo>
                <a:close/>
              </a:path>
            </a:pathLst>
          </a:custGeom>
          <a:blipFill>
            <a:blip r:embed="rId12">
              <a:alphaModFix amt="65000"/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 rot="-84863">
            <a:off x="8675320" y="2756033"/>
            <a:ext cx="8479394" cy="3075641"/>
            <a:chOff x="0" y="0"/>
            <a:chExt cx="16853734" cy="491739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853734" cy="4917395"/>
            </a:xfrm>
            <a:custGeom>
              <a:avLst/>
              <a:gdLst/>
              <a:ahLst/>
              <a:cxnLst/>
              <a:rect l="l" t="t" r="r" b="b"/>
              <a:pathLst>
                <a:path w="16853734" h="4917395">
                  <a:moveTo>
                    <a:pt x="16705661" y="4917395"/>
                  </a:moveTo>
                  <a:lnTo>
                    <a:pt x="147840" y="4917395"/>
                  </a:lnTo>
                  <a:cubicBezTo>
                    <a:pt x="66774" y="4917395"/>
                    <a:pt x="0" y="4899099"/>
                    <a:pt x="0" y="4876888"/>
                  </a:cubicBezTo>
                  <a:lnTo>
                    <a:pt x="0" y="40506"/>
                  </a:lnTo>
                  <a:cubicBezTo>
                    <a:pt x="0" y="18295"/>
                    <a:pt x="66774" y="0"/>
                    <a:pt x="147840" y="0"/>
                  </a:cubicBezTo>
                  <a:lnTo>
                    <a:pt x="16703787" y="0"/>
                  </a:lnTo>
                  <a:cubicBezTo>
                    <a:pt x="16784851" y="0"/>
                    <a:pt x="16851626" y="18295"/>
                    <a:pt x="16851626" y="40506"/>
                  </a:cubicBezTo>
                  <a:lnTo>
                    <a:pt x="16851626" y="4876310"/>
                  </a:lnTo>
                  <a:cubicBezTo>
                    <a:pt x="16853734" y="4899099"/>
                    <a:pt x="16786726" y="4917394"/>
                    <a:pt x="16705661" y="4917394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9067800" y="3162300"/>
            <a:ext cx="7627833" cy="1949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49956" lvl="1" indent="-474978" algn="ctr">
              <a:lnSpc>
                <a:spcPts val="8007"/>
              </a:lnSpc>
              <a:buFont typeface="Arial"/>
              <a:buChar char="•"/>
            </a:pPr>
            <a:r>
              <a:rPr lang="en-US" sz="4399">
                <a:solidFill>
                  <a:srgbClr val="000000"/>
                </a:solidFill>
                <a:latin typeface="Roboto Condensed"/>
              </a:rPr>
              <a:t>Nhóm 1,2 thực hiện PHT 1</a:t>
            </a:r>
          </a:p>
          <a:p>
            <a:pPr marL="949956" lvl="1" indent="-474978" algn="ctr">
              <a:lnSpc>
                <a:spcPts val="8007"/>
              </a:lnSpc>
              <a:buFont typeface="Arial"/>
              <a:buChar char="•"/>
            </a:pPr>
            <a:r>
              <a:rPr lang="en-US" sz="4399">
                <a:solidFill>
                  <a:srgbClr val="000000"/>
                </a:solidFill>
                <a:latin typeface="Roboto Condensed"/>
              </a:rPr>
              <a:t>Nhóm 3,4 thực hiện PHT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197" y="0"/>
            <a:ext cx="1981549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91498" y="1042277"/>
            <a:ext cx="2896502" cy="2349788"/>
          </a:xfrm>
          <a:custGeom>
            <a:avLst/>
            <a:gdLst/>
            <a:ahLst/>
            <a:cxnLst/>
            <a:rect l="l" t="t" r="r" b="b"/>
            <a:pathLst>
              <a:path w="2896502" h="2349788">
                <a:moveTo>
                  <a:pt x="0" y="0"/>
                </a:moveTo>
                <a:lnTo>
                  <a:pt x="2896502" y="0"/>
                </a:lnTo>
                <a:lnTo>
                  <a:pt x="2896502" y="2349788"/>
                </a:lnTo>
                <a:lnTo>
                  <a:pt x="0" y="2349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676" b="-95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57507" y="6609292"/>
            <a:ext cx="2350027" cy="5662716"/>
          </a:xfrm>
          <a:custGeom>
            <a:avLst/>
            <a:gdLst/>
            <a:ahLst/>
            <a:cxnLst/>
            <a:rect l="l" t="t" r="r" b="b"/>
            <a:pathLst>
              <a:path w="2350027" h="5662716">
                <a:moveTo>
                  <a:pt x="0" y="0"/>
                </a:moveTo>
                <a:lnTo>
                  <a:pt x="2350027" y="0"/>
                </a:lnTo>
                <a:lnTo>
                  <a:pt x="2350027" y="5662716"/>
                </a:lnTo>
                <a:lnTo>
                  <a:pt x="0" y="56627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8700" y="34805"/>
            <a:ext cx="1255079" cy="1459394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flipV="1">
            <a:off x="-2350927" y="7494398"/>
            <a:ext cx="8581342" cy="6875800"/>
          </a:xfrm>
          <a:custGeom>
            <a:avLst/>
            <a:gdLst/>
            <a:ahLst/>
            <a:cxnLst/>
            <a:rect l="l" t="t" r="r" b="b"/>
            <a:pathLst>
              <a:path w="8581342" h="6875800">
                <a:moveTo>
                  <a:pt x="0" y="6875800"/>
                </a:moveTo>
                <a:lnTo>
                  <a:pt x="8581342" y="6875800"/>
                </a:lnTo>
                <a:lnTo>
                  <a:pt x="8581342" y="0"/>
                </a:lnTo>
                <a:lnTo>
                  <a:pt x="0" y="0"/>
                </a:lnTo>
                <a:lnTo>
                  <a:pt x="0" y="6875800"/>
                </a:lnTo>
                <a:close/>
              </a:path>
            </a:pathLst>
          </a:custGeom>
          <a:blipFill>
            <a:blip r:embed="rId9">
              <a:alphaModFix amt="65000"/>
            </a:blip>
            <a:stretch>
              <a:fillRect/>
            </a:stretch>
          </a:blipFill>
        </p:spPr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2607534" y="3086100"/>
          <a:ext cx="13110088" cy="5800725"/>
        </p:xfrm>
        <a:graphic>
          <a:graphicData uri="http://schemas.openxmlformats.org/drawingml/2006/table">
            <a:tbl>
              <a:tblPr/>
              <a:tblGrid>
                <a:gridCol w="58729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371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02617">
                <a:tc>
                  <a:txBody>
                    <a:bodyPr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 Bold"/>
                        </a:rPr>
                        <a:t>A1. Nó ăn hai bát cơm.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 Bold"/>
                        </a:rPr>
                        <a:t>Thông báo sự việc khách quan.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49054">
                <a:tc>
                  <a:txBody>
                    <a:bodyPr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A2. Nó ăn </a:t>
                      </a: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 Bold"/>
                        </a:rPr>
                        <a:t>có</a:t>
                      </a: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 hai bát cơm.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 Thông báo khách quan + biểu thị thái độ đánh giá sự vật sự việc (</a:t>
                      </a: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 Italics"/>
                        </a:rPr>
                        <a:t>Nó ăn ít hơn so với bình thường).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49054">
                <a:tc>
                  <a:txBody>
                    <a:bodyPr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A3. Nó ăn </a:t>
                      </a: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 Bold"/>
                        </a:rPr>
                        <a:t>những</a:t>
                      </a: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 hai bát cơm.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Thông báo khách quan + biểu thị thái độ đánh giá sự vật sự việc (</a:t>
                      </a: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 Italics"/>
                        </a:rPr>
                        <a:t>Nó ăn nhiều hơn so với bình thường).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45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" name="TextBox 8"/>
          <p:cNvSpPr txBox="1"/>
          <p:nvPr/>
        </p:nvSpPr>
        <p:spPr>
          <a:xfrm>
            <a:off x="6057401" y="1544650"/>
            <a:ext cx="5611979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#9Slide05 Aphrodite Pro"/>
              </a:rPr>
              <a:t>Phiếu học tập 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69007" y="508025"/>
            <a:ext cx="13811958" cy="765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0"/>
              </a:lnSpc>
            </a:pPr>
            <a:r>
              <a:rPr lang="en-US" sz="4400">
                <a:solidFill>
                  <a:srgbClr val="DD3F4C"/>
                </a:solidFill>
                <a:latin typeface="Fraunces Bold"/>
              </a:rPr>
              <a:t>I. TÌM HIỂU TRI THỨC VỀ TRỢ TỪ VÀ THÁN TỪ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2477</Words>
  <Application>Microsoft Office PowerPoint</Application>
  <PresentationFormat>Custom</PresentationFormat>
  <Paragraphs>507</Paragraphs>
  <Slides>32</Slides>
  <Notes>28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Arial</vt:lpstr>
      <vt:lpstr>Roboto Condensed</vt:lpstr>
      <vt:lpstr>Fraunces Bold</vt:lpstr>
      <vt:lpstr>#9Slide05 Aphrodite Pro Italics</vt:lpstr>
      <vt:lpstr>Calibri</vt:lpstr>
      <vt:lpstr>Roboto Condensed Italics</vt:lpstr>
      <vt:lpstr>Roboto Condensed Bold Italics</vt:lpstr>
      <vt:lpstr>Roboto Condensed Bold</vt:lpstr>
      <vt:lpstr>#9Slide05 VL Fadilla</vt:lpstr>
      <vt:lpstr>#9Slide07 HLT Fall For You</vt:lpstr>
      <vt:lpstr>#9Slide05 Aphrodite Pro</vt:lpstr>
      <vt:lpstr>#9Slide07 Crocante</vt:lpstr>
      <vt:lpstr>#9Slide05 Aphrodite Pro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8CD_B1_Tieng Viet</dc:title>
  <cp:lastModifiedBy>Admin</cp:lastModifiedBy>
  <cp:revision>3</cp:revision>
  <dcterms:created xsi:type="dcterms:W3CDTF">2006-08-16T00:00:00Z</dcterms:created>
  <dcterms:modified xsi:type="dcterms:W3CDTF">2025-09-22T12:44:43Z</dcterms:modified>
  <dc:identifier>DAFmXvsevQk</dc:identifier>
</cp:coreProperties>
</file>