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9" r:id="rId20"/>
    <p:sldId id="274" r:id="rId21"/>
    <p:sldId id="275" r:id="rId22"/>
    <p:sldId id="276" r:id="rId23"/>
    <p:sldId id="300"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18288000" cy="10287000"/>
  <p:notesSz cx="6858000" cy="9144000"/>
  <p:embeddedFontLst>
    <p:embeddedFont>
      <p:font typeface="#9Slide06 SVNBonjour" panose="020B0604020202020204" charset="0"/>
      <p:regular r:id="rId47"/>
    </p:embeddedFont>
    <p:embeddedFont>
      <p:font typeface="SVN-HC" panose="020B0604020202020204" charset="0"/>
      <p:regular r:id="rId48"/>
    </p:embeddedFont>
    <p:embeddedFont>
      <p:font typeface="#9Slide06 SVNSlow Attack" panose="020B0604020202020204" charset="0"/>
      <p:regular r:id="rId49"/>
    </p:embeddedFont>
    <p:embeddedFont>
      <p:font typeface="#9Slide05 Aphrodite Pro" panose="020B0604020202020204" charset="0"/>
      <p:regular r:id="rId50"/>
    </p:embeddedFont>
    <p:embeddedFont>
      <p:font typeface="Fraunces SemiBold Bold" panose="020B0604020202020204" charset="0"/>
      <p:regular r:id="rId51"/>
    </p:embeddedFont>
    <p:embeddedFont>
      <p:font typeface="Calibri" panose="020F0502020204030204" pitchFamily="34" charset="0"/>
      <p:regular r:id="rId52"/>
      <p:bold r:id="rId53"/>
      <p:italic r:id="rId54"/>
      <p:boldItalic r:id="rId55"/>
    </p:embeddedFont>
    <p:embeddedFont>
      <p:font typeface="Fraunces SemiBold" panose="020B0604020202020204" charset="0"/>
      <p:regular r:id="rId56"/>
    </p:embeddedFont>
    <p:embeddedFont>
      <p:font typeface="#9Slide06 Hellvina Hand Script" panose="020B0604020202020204" charset="0"/>
      <p:regular r:id="rId57"/>
    </p:embeddedFont>
    <p:embeddedFont>
      <p:font typeface="Roboto Condensed Bold" panose="020B0604020202020204" charset="0"/>
      <p:regular r:id="rId58"/>
    </p:embeddedFont>
    <p:embeddedFont>
      <p:font typeface="Roboto Condensed" panose="020B0604020202020204" charset="0"/>
      <p:regular r:id="rId59"/>
      <p:bold r:id="rId60"/>
      <p:italic r:id="rId61"/>
      <p:boldItalic r:id="rId62"/>
    </p:embeddedFont>
    <p:embeddedFont>
      <p:font typeface="Roboto Condensed Bold Italics" panose="020B0604020202020204" charset="0"/>
      <p:regular r:id="rId63"/>
    </p:embeddedFont>
    <p:embeddedFont>
      <p:font typeface="Roboto Condensed Italics"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youtube.com/watch?v=tsxDC9WRpsg" TargetMode="External"/><Relationship Id="rId3" Type="http://schemas.openxmlformats.org/officeDocument/2006/relationships/image" Target="../media/image4.jpeg"/><Relationship Id="rId7" Type="http://schemas.openxmlformats.org/officeDocument/2006/relationships/image" Target="../media/image10.jpe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0.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1.png"/><Relationship Id="rId4" Type="http://schemas.openxmlformats.org/officeDocument/2006/relationships/image" Target="../media/image31.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1.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34.png"/><Relationship Id="rId12"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41.svg"/><Relationship Id="rId4" Type="http://schemas.openxmlformats.org/officeDocument/2006/relationships/image" Target="../media/image3.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jpeg"/><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jpe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jpe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e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2.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4.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6.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6.svg"/><Relationship Id="rId3" Type="http://schemas.openxmlformats.org/officeDocument/2006/relationships/image" Target="../media/image2.jpeg"/><Relationship Id="rId7" Type="http://schemas.openxmlformats.org/officeDocument/2006/relationships/image" Target="../media/image4.jpeg"/><Relationship Id="rId12"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e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jpe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e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jpe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18.png"/><Relationship Id="rId5" Type="http://schemas.openxmlformats.org/officeDocument/2006/relationships/image" Target="../media/image10.jpe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709932" y="3922433"/>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7141632" y="57104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12" name="Freeform 12"/>
          <p:cNvSpPr/>
          <p:nvPr/>
        </p:nvSpPr>
        <p:spPr>
          <a:xfrm>
            <a:off x="3492670" y="2730217"/>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txBody>
          <a:bodyPr/>
          <a:lstStyle/>
          <a:p>
            <a:endParaRPr lang="en-US"/>
          </a:p>
        </p:txBody>
      </p:sp>
      <p:sp>
        <p:nvSpPr>
          <p:cNvPr id="13" name="Freeform 13"/>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txBody>
          <a:bodyPr/>
          <a:lstStyle/>
          <a:p>
            <a:endParaRPr lang="en-US"/>
          </a:p>
        </p:txBody>
      </p:sp>
      <p:sp>
        <p:nvSpPr>
          <p:cNvPr id="14" name="Freeform 14"/>
          <p:cNvSpPr/>
          <p:nvPr/>
        </p:nvSpPr>
        <p:spPr>
          <a:xfrm rot="1021146">
            <a:off x="-2241936" y="-503582"/>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txBody>
          <a:bodyPr/>
          <a:lstStyle/>
          <a:p>
            <a:endParaRPr lang="en-US"/>
          </a:p>
        </p:txBody>
      </p:sp>
      <p:grpSp>
        <p:nvGrpSpPr>
          <p:cNvPr id="15" name="Group 15"/>
          <p:cNvGrpSpPr>
            <a:grpSpLocks noChangeAspect="1"/>
          </p:cNvGrpSpPr>
          <p:nvPr/>
        </p:nvGrpSpPr>
        <p:grpSpPr>
          <a:xfrm rot="6201465">
            <a:off x="-2744060" y="5600302"/>
            <a:ext cx="4921956" cy="7315995"/>
            <a:chOff x="0" y="0"/>
            <a:chExt cx="3175000" cy="4719320"/>
          </a:xfrm>
        </p:grpSpPr>
        <p:sp>
          <p:nvSpPr>
            <p:cNvPr id="16" name="Freeform 1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17" name="Freeform 1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18" name="TextBox 18"/>
          <p:cNvSpPr txBox="1"/>
          <p:nvPr/>
        </p:nvSpPr>
        <p:spPr>
          <a:xfrm>
            <a:off x="3218250" y="346953"/>
            <a:ext cx="7881795" cy="1524127"/>
          </a:xfrm>
          <a:prstGeom prst="rect">
            <a:avLst/>
          </a:prstGeom>
        </p:spPr>
        <p:txBody>
          <a:bodyPr lIns="0" tIns="0" rIns="0" bIns="0" rtlCol="0" anchor="t">
            <a:spAutoFit/>
          </a:bodyPr>
          <a:lstStyle/>
          <a:p>
            <a:pPr algn="ctr">
              <a:lnSpc>
                <a:spcPts val="12599"/>
              </a:lnSpc>
            </a:pPr>
            <a:r>
              <a:rPr lang="en-US" sz="9000" dirty="0">
                <a:solidFill>
                  <a:srgbClr val="B89B78"/>
                </a:solidFill>
                <a:latin typeface="Fraunces SemiBold Bold"/>
              </a:rPr>
              <a:t>KHỞI ĐỘNG</a:t>
            </a:r>
          </a:p>
        </p:txBody>
      </p:sp>
      <p:sp>
        <p:nvSpPr>
          <p:cNvPr id="19" name="TextBox 19"/>
          <p:cNvSpPr txBox="1"/>
          <p:nvPr/>
        </p:nvSpPr>
        <p:spPr>
          <a:xfrm>
            <a:off x="4106359" y="3865198"/>
            <a:ext cx="9856082" cy="1472198"/>
          </a:xfrm>
          <a:prstGeom prst="rect">
            <a:avLst/>
          </a:prstGeom>
        </p:spPr>
        <p:txBody>
          <a:bodyPr wrap="square" lIns="0" tIns="0" rIns="0" bIns="0" rtlCol="0" anchor="t">
            <a:spAutoFit/>
          </a:bodyPr>
          <a:lstStyle/>
          <a:p>
            <a:pPr algn="ctr">
              <a:lnSpc>
                <a:spcPts val="12599"/>
              </a:lnSpc>
              <a:spcBef>
                <a:spcPct val="0"/>
              </a:spcBef>
            </a:pPr>
            <a:r>
              <a:rPr lang="en-US" sz="9000" dirty="0">
                <a:solidFill>
                  <a:srgbClr val="A56451"/>
                </a:solidFill>
                <a:latin typeface="#9Slide06 SVNSlow Attack"/>
              </a:rPr>
              <a:t>DÁNG HÌNH QUÊ HƯƠNG</a:t>
            </a:r>
          </a:p>
        </p:txBody>
      </p:sp>
      <p:sp>
        <p:nvSpPr>
          <p:cNvPr id="20" name="TextBox 20"/>
          <p:cNvSpPr txBox="1"/>
          <p:nvPr/>
        </p:nvSpPr>
        <p:spPr>
          <a:xfrm>
            <a:off x="4587428" y="5942591"/>
            <a:ext cx="9113143" cy="622935"/>
          </a:xfrm>
          <a:prstGeom prst="rect">
            <a:avLst/>
          </a:prstGeom>
        </p:spPr>
        <p:txBody>
          <a:bodyPr lIns="0" tIns="0" rIns="0" bIns="0" rtlCol="0" anchor="t">
            <a:spAutoFit/>
          </a:bodyPr>
          <a:lstStyle/>
          <a:p>
            <a:pPr algn="ctr">
              <a:lnSpc>
                <a:spcPts val="5040"/>
              </a:lnSpc>
            </a:pPr>
            <a:r>
              <a:rPr lang="en-US" sz="3600">
                <a:solidFill>
                  <a:srgbClr val="605048"/>
                </a:solidFill>
                <a:latin typeface="Roboto Condensed Bold"/>
              </a:rPr>
              <a:t>Quan sát các hình ảnh sau đây và trả lời câu hỏi:</a:t>
            </a:r>
          </a:p>
        </p:txBody>
      </p:sp>
      <p:sp>
        <p:nvSpPr>
          <p:cNvPr id="21" name="TextBox 21"/>
          <p:cNvSpPr txBox="1"/>
          <p:nvPr/>
        </p:nvSpPr>
        <p:spPr>
          <a:xfrm>
            <a:off x="4849262" y="7079876"/>
            <a:ext cx="8589477" cy="1680845"/>
          </a:xfrm>
          <a:prstGeom prst="rect">
            <a:avLst/>
          </a:prstGeom>
        </p:spPr>
        <p:txBody>
          <a:bodyPr lIns="0" tIns="0" rIns="0" bIns="0" rtlCol="0" anchor="t">
            <a:spAutoFit/>
          </a:bodyPr>
          <a:lstStyle/>
          <a:p>
            <a:pPr marL="690881" lvl="1" indent="-345440" algn="just">
              <a:lnSpc>
                <a:spcPts val="4480"/>
              </a:lnSpc>
              <a:buFont typeface="Arial"/>
              <a:buChar char="•"/>
            </a:pPr>
            <a:r>
              <a:rPr lang="en-US" sz="3200" dirty="0" err="1">
                <a:solidFill>
                  <a:srgbClr val="605048"/>
                </a:solidFill>
                <a:latin typeface="Roboto Condensed"/>
              </a:rPr>
              <a:t>Quê</a:t>
            </a:r>
            <a:r>
              <a:rPr lang="en-US" sz="3200" dirty="0">
                <a:solidFill>
                  <a:srgbClr val="605048"/>
                </a:solidFill>
                <a:latin typeface="Roboto Condensed"/>
              </a:rPr>
              <a:t> </a:t>
            </a:r>
            <a:r>
              <a:rPr lang="en-US" sz="3200" dirty="0" err="1">
                <a:solidFill>
                  <a:srgbClr val="605048"/>
                </a:solidFill>
                <a:latin typeface="Roboto Condensed"/>
              </a:rPr>
              <a:t>hương</a:t>
            </a:r>
            <a:r>
              <a:rPr lang="en-US" sz="3200" dirty="0">
                <a:solidFill>
                  <a:srgbClr val="605048"/>
                </a:solidFill>
                <a:latin typeface="Roboto Condensed"/>
              </a:rPr>
              <a:t> </a:t>
            </a:r>
            <a:r>
              <a:rPr lang="en-US" sz="3200" dirty="0" err="1">
                <a:solidFill>
                  <a:srgbClr val="605048"/>
                </a:solidFill>
                <a:latin typeface="Roboto Condensed"/>
              </a:rPr>
              <a:t>trong</a:t>
            </a:r>
            <a:r>
              <a:rPr lang="en-US" sz="3200" dirty="0">
                <a:solidFill>
                  <a:srgbClr val="605048"/>
                </a:solidFill>
                <a:latin typeface="Roboto Condensed"/>
              </a:rPr>
              <a:t> </a:t>
            </a:r>
            <a:r>
              <a:rPr lang="en-US" sz="3200" dirty="0" err="1">
                <a:solidFill>
                  <a:srgbClr val="605048"/>
                </a:solidFill>
                <a:latin typeface="Roboto Condensed"/>
              </a:rPr>
              <a:t>em</a:t>
            </a:r>
            <a:r>
              <a:rPr lang="en-US" sz="3200" dirty="0">
                <a:solidFill>
                  <a:srgbClr val="605048"/>
                </a:solidFill>
                <a:latin typeface="Roboto Condensed"/>
              </a:rPr>
              <a:t> </a:t>
            </a:r>
            <a:r>
              <a:rPr lang="en-US" sz="3200" dirty="0" err="1">
                <a:solidFill>
                  <a:srgbClr val="605048"/>
                </a:solidFill>
                <a:latin typeface="Roboto Condensed"/>
              </a:rPr>
              <a:t>là</a:t>
            </a:r>
            <a:r>
              <a:rPr lang="en-US" sz="3200" dirty="0">
                <a:solidFill>
                  <a:srgbClr val="605048"/>
                </a:solidFill>
                <a:latin typeface="Roboto Condensed"/>
              </a:rPr>
              <a:t>...?</a:t>
            </a:r>
          </a:p>
          <a:p>
            <a:pPr marL="690881" lvl="1" indent="-345440" algn="just">
              <a:lnSpc>
                <a:spcPts val="4480"/>
              </a:lnSpc>
              <a:buFont typeface="Arial"/>
              <a:buChar char="•"/>
            </a:pPr>
            <a:r>
              <a:rPr lang="en-US" sz="3200" dirty="0" err="1">
                <a:solidFill>
                  <a:srgbClr val="605048"/>
                </a:solidFill>
                <a:latin typeface="Roboto Condensed"/>
              </a:rPr>
              <a:t>Hình</a:t>
            </a:r>
            <a:r>
              <a:rPr lang="en-US" sz="3200" dirty="0">
                <a:solidFill>
                  <a:srgbClr val="605048"/>
                </a:solidFill>
                <a:latin typeface="Roboto Condensed"/>
              </a:rPr>
              <a:t> </a:t>
            </a:r>
            <a:r>
              <a:rPr lang="en-US" sz="3200" dirty="0" err="1">
                <a:solidFill>
                  <a:srgbClr val="605048"/>
                </a:solidFill>
                <a:latin typeface="Roboto Condensed"/>
              </a:rPr>
              <a:t>ảnh</a:t>
            </a:r>
            <a:r>
              <a:rPr lang="en-US" sz="3200" dirty="0">
                <a:solidFill>
                  <a:srgbClr val="605048"/>
                </a:solidFill>
                <a:latin typeface="Roboto Condensed"/>
              </a:rPr>
              <a:t> </a:t>
            </a:r>
            <a:r>
              <a:rPr lang="en-US" sz="3200" dirty="0" err="1">
                <a:solidFill>
                  <a:srgbClr val="605048"/>
                </a:solidFill>
                <a:latin typeface="Roboto Condensed"/>
              </a:rPr>
              <a:t>nào</a:t>
            </a:r>
            <a:r>
              <a:rPr lang="en-US" sz="3200" dirty="0">
                <a:solidFill>
                  <a:srgbClr val="605048"/>
                </a:solidFill>
                <a:latin typeface="Roboto Condensed"/>
              </a:rPr>
              <a:t> </a:t>
            </a:r>
            <a:r>
              <a:rPr lang="en-US" sz="3200" dirty="0" err="1">
                <a:solidFill>
                  <a:srgbClr val="605048"/>
                </a:solidFill>
                <a:latin typeface="Roboto Condensed"/>
              </a:rPr>
              <a:t>của</a:t>
            </a:r>
            <a:r>
              <a:rPr lang="en-US" sz="3200" dirty="0">
                <a:solidFill>
                  <a:srgbClr val="605048"/>
                </a:solidFill>
                <a:latin typeface="Roboto Condensed"/>
              </a:rPr>
              <a:t> </a:t>
            </a:r>
            <a:r>
              <a:rPr lang="en-US" sz="3200" dirty="0" err="1">
                <a:solidFill>
                  <a:srgbClr val="605048"/>
                </a:solidFill>
                <a:latin typeface="Roboto Condensed"/>
              </a:rPr>
              <a:t>quê</a:t>
            </a:r>
            <a:r>
              <a:rPr lang="en-US" sz="3200" dirty="0">
                <a:solidFill>
                  <a:srgbClr val="605048"/>
                </a:solidFill>
                <a:latin typeface="Roboto Condensed"/>
              </a:rPr>
              <a:t> </a:t>
            </a:r>
            <a:r>
              <a:rPr lang="en-US" sz="3200" dirty="0" err="1">
                <a:solidFill>
                  <a:srgbClr val="605048"/>
                </a:solidFill>
                <a:latin typeface="Roboto Condensed"/>
              </a:rPr>
              <a:t>hương</a:t>
            </a:r>
            <a:r>
              <a:rPr lang="en-US" sz="3200" dirty="0">
                <a:solidFill>
                  <a:srgbClr val="605048"/>
                </a:solidFill>
                <a:latin typeface="Roboto Condensed"/>
              </a:rPr>
              <a:t> </a:t>
            </a:r>
            <a:r>
              <a:rPr lang="en-US" sz="3200" dirty="0" err="1">
                <a:solidFill>
                  <a:srgbClr val="605048"/>
                </a:solidFill>
                <a:latin typeface="Roboto Condensed"/>
              </a:rPr>
              <a:t>gợi</a:t>
            </a:r>
            <a:r>
              <a:rPr lang="en-US" sz="3200" dirty="0">
                <a:solidFill>
                  <a:srgbClr val="605048"/>
                </a:solidFill>
                <a:latin typeface="Roboto Condensed"/>
              </a:rPr>
              <a:t> </a:t>
            </a:r>
            <a:r>
              <a:rPr lang="en-US" sz="3200" dirty="0" err="1">
                <a:solidFill>
                  <a:srgbClr val="605048"/>
                </a:solidFill>
                <a:latin typeface="Roboto Condensed"/>
              </a:rPr>
              <a:t>cho</a:t>
            </a:r>
            <a:r>
              <a:rPr lang="en-US" sz="3200" dirty="0">
                <a:solidFill>
                  <a:srgbClr val="605048"/>
                </a:solidFill>
                <a:latin typeface="Roboto Condensed"/>
              </a:rPr>
              <a:t> </a:t>
            </a:r>
            <a:r>
              <a:rPr lang="en-US" sz="3200" dirty="0" err="1">
                <a:solidFill>
                  <a:srgbClr val="605048"/>
                </a:solidFill>
                <a:latin typeface="Roboto Condensed"/>
              </a:rPr>
              <a:t>em</a:t>
            </a:r>
            <a:r>
              <a:rPr lang="en-US" sz="3200" dirty="0">
                <a:solidFill>
                  <a:srgbClr val="605048"/>
                </a:solidFill>
                <a:latin typeface="Roboto Condensed"/>
              </a:rPr>
              <a:t> </a:t>
            </a:r>
            <a:r>
              <a:rPr lang="en-US" sz="3200" dirty="0" err="1">
                <a:solidFill>
                  <a:srgbClr val="605048"/>
                </a:solidFill>
                <a:latin typeface="Roboto Condensed"/>
              </a:rPr>
              <a:t>nhiều</a:t>
            </a:r>
            <a:r>
              <a:rPr lang="en-US" sz="3200" dirty="0">
                <a:solidFill>
                  <a:srgbClr val="605048"/>
                </a:solidFill>
                <a:latin typeface="Roboto Condensed"/>
              </a:rPr>
              <a:t> </a:t>
            </a:r>
            <a:r>
              <a:rPr lang="en-US" sz="3200" dirty="0" err="1">
                <a:solidFill>
                  <a:srgbClr val="605048"/>
                </a:solidFill>
                <a:latin typeface="Roboto Condensed"/>
              </a:rPr>
              <a:t>cảm</a:t>
            </a:r>
            <a:r>
              <a:rPr lang="en-US" sz="3200" dirty="0">
                <a:solidFill>
                  <a:srgbClr val="605048"/>
                </a:solidFill>
                <a:latin typeface="Roboto Condensed"/>
              </a:rPr>
              <a:t> </a:t>
            </a:r>
            <a:r>
              <a:rPr lang="en-US" sz="3200" dirty="0" err="1">
                <a:solidFill>
                  <a:srgbClr val="605048"/>
                </a:solidFill>
                <a:latin typeface="Roboto Condensed"/>
              </a:rPr>
              <a:t>xúc</a:t>
            </a:r>
            <a:r>
              <a:rPr lang="en-US" sz="3200" dirty="0">
                <a:solidFill>
                  <a:srgbClr val="605048"/>
                </a:solidFill>
                <a:latin typeface="Roboto Condensed"/>
              </a:rPr>
              <a:t> </a:t>
            </a:r>
            <a:r>
              <a:rPr lang="en-US" sz="3200" dirty="0" err="1">
                <a:solidFill>
                  <a:srgbClr val="605048"/>
                </a:solidFill>
                <a:latin typeface="Roboto Condensed"/>
              </a:rPr>
              <a:t>nhất</a:t>
            </a:r>
            <a:r>
              <a:rPr lang="en-US" sz="3200" dirty="0">
                <a:solidFill>
                  <a:srgbClr val="605048"/>
                </a:solidFill>
                <a:latin typeface="Roboto Condensed"/>
              </a:rPr>
              <a:t>? </a:t>
            </a:r>
            <a:r>
              <a:rPr lang="en-US" sz="3200" dirty="0" err="1">
                <a:solidFill>
                  <a:srgbClr val="605048"/>
                </a:solidFill>
                <a:latin typeface="Roboto Condensed"/>
              </a:rPr>
              <a:t>Hãy</a:t>
            </a:r>
            <a:r>
              <a:rPr lang="en-US" sz="3200" dirty="0">
                <a:solidFill>
                  <a:srgbClr val="605048"/>
                </a:solidFill>
                <a:latin typeface="Roboto Condensed"/>
              </a:rPr>
              <a:t> chia </a:t>
            </a:r>
            <a:r>
              <a:rPr lang="en-US" sz="3200" dirty="0" err="1">
                <a:solidFill>
                  <a:srgbClr val="605048"/>
                </a:solidFill>
                <a:latin typeface="Roboto Condensed"/>
              </a:rPr>
              <a:t>sẻ</a:t>
            </a:r>
            <a:r>
              <a:rPr lang="en-US" sz="3200" dirty="0">
                <a:solidFill>
                  <a:srgbClr val="605048"/>
                </a:solidFill>
                <a:latin typeface="Roboto Condensed"/>
              </a:rPr>
              <a:t> </a:t>
            </a:r>
            <a:r>
              <a:rPr lang="en-US" sz="3200" dirty="0" err="1">
                <a:solidFill>
                  <a:srgbClr val="605048"/>
                </a:solidFill>
                <a:latin typeface="Roboto Condensed"/>
              </a:rPr>
              <a:t>suy</a:t>
            </a:r>
            <a:r>
              <a:rPr lang="en-US" sz="3200" dirty="0">
                <a:solidFill>
                  <a:srgbClr val="605048"/>
                </a:solidFill>
                <a:latin typeface="Roboto Condensed"/>
              </a:rPr>
              <a:t> </a:t>
            </a:r>
            <a:r>
              <a:rPr lang="en-US" sz="3200" dirty="0" err="1">
                <a:solidFill>
                  <a:srgbClr val="605048"/>
                </a:solidFill>
                <a:latin typeface="Roboto Condensed"/>
              </a:rPr>
              <a:t>nghĩ</a:t>
            </a:r>
            <a:r>
              <a:rPr lang="en-US" sz="3200" dirty="0">
                <a:solidFill>
                  <a:srgbClr val="605048"/>
                </a:solidFill>
                <a:latin typeface="Roboto Condensed"/>
              </a:rPr>
              <a:t> </a:t>
            </a:r>
            <a:r>
              <a:rPr lang="en-US" sz="3200" dirty="0" err="1">
                <a:solidFill>
                  <a:srgbClr val="605048"/>
                </a:solidFill>
                <a:latin typeface="Roboto Condensed"/>
              </a:rPr>
              <a:t>của</a:t>
            </a:r>
            <a:r>
              <a:rPr lang="en-US" sz="3200" dirty="0">
                <a:solidFill>
                  <a:srgbClr val="605048"/>
                </a:solidFill>
                <a:latin typeface="Roboto Condensed"/>
              </a:rPr>
              <a:t> </a:t>
            </a:r>
            <a:r>
              <a:rPr lang="en-US" sz="3200" dirty="0" err="1">
                <a:solidFill>
                  <a:srgbClr val="605048"/>
                </a:solidFill>
                <a:latin typeface="Roboto Condensed"/>
              </a:rPr>
              <a:t>em</a:t>
            </a:r>
            <a:r>
              <a:rPr lang="en-US" sz="3200" dirty="0">
                <a:solidFill>
                  <a:srgbClr val="605048"/>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8871">
            <a:off x="10644640" y="3077836"/>
            <a:ext cx="4725703" cy="7024285"/>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331097">
            <a:off x="2313325" y="3242827"/>
            <a:ext cx="12151977" cy="8742164"/>
          </a:xfrm>
          <a:custGeom>
            <a:avLst/>
            <a:gdLst/>
            <a:ahLst/>
            <a:cxnLst/>
            <a:rect l="l" t="t" r="r" b="b"/>
            <a:pathLst>
              <a:path w="12151977" h="8742164">
                <a:moveTo>
                  <a:pt x="0" y="0"/>
                </a:moveTo>
                <a:lnTo>
                  <a:pt x="12151976" y="0"/>
                </a:lnTo>
                <a:lnTo>
                  <a:pt x="12151976" y="8742164"/>
                </a:lnTo>
                <a:lnTo>
                  <a:pt x="0" y="8742164"/>
                </a:lnTo>
                <a:lnTo>
                  <a:pt x="0" y="0"/>
                </a:lnTo>
                <a:close/>
              </a:path>
            </a:pathLst>
          </a:custGeom>
          <a:blipFill>
            <a:blip r:embed="rId5"/>
            <a:stretch>
              <a:fillRect t="-2148"/>
            </a:stretch>
          </a:blipFill>
        </p:spPr>
        <p:txBody>
          <a:bodyPr/>
          <a:lstStyle/>
          <a:p>
            <a:endParaRPr lang="en-US"/>
          </a:p>
        </p:txBody>
      </p:sp>
      <p:sp>
        <p:nvSpPr>
          <p:cNvPr id="7" name="Freeform 7"/>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6"/>
            <a:stretch>
              <a:fillRect/>
            </a:stretch>
          </a:blipFill>
        </p:spPr>
        <p:txBody>
          <a:bodyPr/>
          <a:lstStyle/>
          <a:p>
            <a:endParaRPr lang="en-US"/>
          </a:p>
        </p:txBody>
      </p:sp>
      <p:sp>
        <p:nvSpPr>
          <p:cNvPr id="8" name="Freeform 8"/>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7"/>
            <a:stretch>
              <a:fillRect l="-36935" r="-17839"/>
            </a:stretch>
          </a:blipFill>
        </p:spPr>
        <p:txBody>
          <a:bodyPr/>
          <a:lstStyle/>
          <a:p>
            <a:endParaRPr lang="en-US"/>
          </a:p>
        </p:txBody>
      </p:sp>
      <p:sp>
        <p:nvSpPr>
          <p:cNvPr id="9" name="Freeform 9"/>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8"/>
            <a:stretch>
              <a:fillRect/>
            </a:stretch>
          </a:blipFill>
        </p:spPr>
        <p:txBody>
          <a:bodyPr/>
          <a:lstStyle/>
          <a:p>
            <a:endParaRPr lang="en-US"/>
          </a:p>
        </p:txBody>
      </p:sp>
      <p:sp>
        <p:nvSpPr>
          <p:cNvPr id="10" name="Freeform 10"/>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txBody>
          <a:bodyPr/>
          <a:lstStyle/>
          <a:p>
            <a:endParaRPr lang="en-US"/>
          </a:p>
        </p:txBody>
      </p:sp>
      <p:sp>
        <p:nvSpPr>
          <p:cNvPr id="11" name="Freeform 11"/>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2296716" y="360623"/>
            <a:ext cx="6847284" cy="902336"/>
          </a:xfrm>
          <a:prstGeom prst="rect">
            <a:avLst/>
          </a:prstGeom>
        </p:spPr>
        <p:txBody>
          <a:bodyPr lIns="0" tIns="0" rIns="0" bIns="0" rtlCol="0" anchor="t">
            <a:spAutoFit/>
          </a:bodyPr>
          <a:lstStyle/>
          <a:p>
            <a:pPr algn="ctr">
              <a:lnSpc>
                <a:spcPts val="7489"/>
              </a:lnSpc>
            </a:pPr>
            <a:r>
              <a:rPr lang="en-US" sz="5349">
                <a:solidFill>
                  <a:srgbClr val="605048"/>
                </a:solidFill>
                <a:latin typeface="Fraunces SemiBold"/>
              </a:rPr>
              <a:t>TRI THỨC NGỮ VĂN</a:t>
            </a:r>
          </a:p>
        </p:txBody>
      </p:sp>
      <p:sp>
        <p:nvSpPr>
          <p:cNvPr id="13" name="Freeform 13"/>
          <p:cNvSpPr/>
          <p:nvPr/>
        </p:nvSpPr>
        <p:spPr>
          <a:xfrm rot="27259">
            <a:off x="7307227" y="2947045"/>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1"/>
            <a:stretch>
              <a:fillRect/>
            </a:stretch>
          </a:blipFill>
        </p:spPr>
        <p:txBody>
          <a:bodyPr/>
          <a:lstStyle/>
          <a:p>
            <a:endParaRPr lang="en-US"/>
          </a:p>
        </p:txBody>
      </p:sp>
      <p:sp>
        <p:nvSpPr>
          <p:cNvPr id="14" name="TextBox 14"/>
          <p:cNvSpPr txBox="1"/>
          <p:nvPr/>
        </p:nvSpPr>
        <p:spPr>
          <a:xfrm>
            <a:off x="2207918" y="1447943"/>
            <a:ext cx="11249960" cy="965201"/>
          </a:xfrm>
          <a:prstGeom prst="rect">
            <a:avLst/>
          </a:prstGeom>
        </p:spPr>
        <p:txBody>
          <a:bodyPr lIns="0" tIns="0" rIns="0" bIns="0" rtlCol="0" anchor="t">
            <a:spAutoFit/>
          </a:bodyPr>
          <a:lstStyle/>
          <a:p>
            <a:pPr algn="ctr">
              <a:lnSpc>
                <a:spcPts val="7699"/>
              </a:lnSpc>
              <a:spcBef>
                <a:spcPct val="0"/>
              </a:spcBef>
            </a:pPr>
            <a:r>
              <a:rPr lang="en-US" sz="5499">
                <a:solidFill>
                  <a:srgbClr val="605048"/>
                </a:solidFill>
                <a:latin typeface="#9Slide05 Aphrodite Pro"/>
              </a:rPr>
              <a:t>2. Một số yếu tố khác của thơ</a:t>
            </a:r>
          </a:p>
        </p:txBody>
      </p:sp>
      <p:sp>
        <p:nvSpPr>
          <p:cNvPr id="15" name="TextBox 15"/>
          <p:cNvSpPr txBox="1"/>
          <p:nvPr/>
        </p:nvSpPr>
        <p:spPr>
          <a:xfrm>
            <a:off x="3479473" y="5067300"/>
            <a:ext cx="9819680" cy="622935"/>
          </a:xfrm>
          <a:prstGeom prst="rect">
            <a:avLst/>
          </a:prstGeom>
        </p:spPr>
        <p:txBody>
          <a:bodyPr lIns="0" tIns="0" rIns="0" bIns="0" rtlCol="0" anchor="t">
            <a:spAutoFit/>
          </a:bodyPr>
          <a:lstStyle/>
          <a:p>
            <a:pPr algn="ctr">
              <a:lnSpc>
                <a:spcPts val="5040"/>
              </a:lnSpc>
              <a:spcBef>
                <a:spcPct val="0"/>
              </a:spcBef>
            </a:pPr>
            <a:r>
              <a:rPr lang="en-US" sz="3600" dirty="0">
                <a:solidFill>
                  <a:srgbClr val="3A4427"/>
                </a:solidFill>
                <a:latin typeface="Roboto Condensed Bold"/>
              </a:rPr>
              <a:t>Nhan </a:t>
            </a:r>
            <a:r>
              <a:rPr lang="en-US" sz="3600" dirty="0" err="1">
                <a:solidFill>
                  <a:srgbClr val="3A4427"/>
                </a:solidFill>
                <a:latin typeface="Roboto Condensed Bold"/>
              </a:rPr>
              <a:t>đề</a:t>
            </a:r>
            <a:r>
              <a:rPr lang="en-US" sz="3600" dirty="0">
                <a:solidFill>
                  <a:srgbClr val="3A4427"/>
                </a:solidFill>
                <a:latin typeface="Roboto Condensed Bold"/>
              </a:rPr>
              <a:t>: </a:t>
            </a:r>
            <a:r>
              <a:rPr lang="en-US" sz="3600" dirty="0" err="1">
                <a:solidFill>
                  <a:srgbClr val="3A4427"/>
                </a:solidFill>
                <a:latin typeface="Roboto Condensed"/>
              </a:rPr>
              <a:t>là</a:t>
            </a:r>
            <a:r>
              <a:rPr lang="en-US" sz="3600" dirty="0">
                <a:solidFill>
                  <a:srgbClr val="3A4427"/>
                </a:solidFill>
                <a:latin typeface="Roboto Condensed"/>
              </a:rPr>
              <a:t> </a:t>
            </a:r>
            <a:r>
              <a:rPr lang="en-US" sz="3600" dirty="0" err="1">
                <a:solidFill>
                  <a:srgbClr val="3A4427"/>
                </a:solidFill>
                <a:latin typeface="Roboto Condensed"/>
              </a:rPr>
              <a:t>tên</a:t>
            </a:r>
            <a:r>
              <a:rPr lang="en-US" sz="3600" dirty="0">
                <a:solidFill>
                  <a:srgbClr val="3A4427"/>
                </a:solidFill>
                <a:latin typeface="Roboto Condensed"/>
              </a:rPr>
              <a:t> </a:t>
            </a:r>
            <a:r>
              <a:rPr lang="en-US" sz="3600" dirty="0" err="1">
                <a:solidFill>
                  <a:srgbClr val="3A4427"/>
                </a:solidFill>
                <a:latin typeface="Roboto Condensed"/>
              </a:rPr>
              <a:t>bài</a:t>
            </a:r>
            <a:r>
              <a:rPr lang="en-US" sz="3600" dirty="0">
                <a:solidFill>
                  <a:srgbClr val="3A4427"/>
                </a:solidFill>
                <a:latin typeface="Roboto Condensed"/>
              </a:rPr>
              <a:t> </a:t>
            </a:r>
            <a:r>
              <a:rPr lang="en-US" sz="3600" dirty="0" err="1">
                <a:solidFill>
                  <a:srgbClr val="3A4427"/>
                </a:solidFill>
                <a:latin typeface="Roboto Condensed"/>
              </a:rPr>
              <a:t>thơ</a:t>
            </a:r>
            <a:r>
              <a:rPr lang="en-US" sz="3600" dirty="0">
                <a:solidFill>
                  <a:srgbClr val="3A4427"/>
                </a:solidFill>
                <a:latin typeface="Roboto Condensed"/>
              </a:rPr>
              <a:t>, </a:t>
            </a:r>
            <a:r>
              <a:rPr lang="en-US" sz="3600" dirty="0" err="1">
                <a:solidFill>
                  <a:srgbClr val="3A4427"/>
                </a:solidFill>
                <a:latin typeface="Roboto Condensed"/>
              </a:rPr>
              <a:t>có</a:t>
            </a:r>
            <a:r>
              <a:rPr lang="en-US" sz="3600" dirty="0">
                <a:solidFill>
                  <a:srgbClr val="3A4427"/>
                </a:solidFill>
                <a:latin typeface="Roboto Condensed"/>
              </a:rPr>
              <a:t> </a:t>
            </a:r>
            <a:r>
              <a:rPr lang="en-US" sz="3600" dirty="0" err="1">
                <a:solidFill>
                  <a:srgbClr val="3A4427"/>
                </a:solidFill>
                <a:latin typeface="Roboto Condensed"/>
              </a:rPr>
              <a:t>nhiều</a:t>
            </a:r>
            <a:r>
              <a:rPr lang="en-US" sz="3600" dirty="0">
                <a:solidFill>
                  <a:srgbClr val="3A4427"/>
                </a:solidFill>
                <a:latin typeface="Roboto Condensed"/>
              </a:rPr>
              <a:t> </a:t>
            </a:r>
            <a:r>
              <a:rPr lang="en-US" sz="3600" dirty="0" err="1">
                <a:solidFill>
                  <a:srgbClr val="3A4427"/>
                </a:solidFill>
                <a:latin typeface="Roboto Condensed"/>
              </a:rPr>
              <a:t>cách</a:t>
            </a:r>
            <a:r>
              <a:rPr lang="en-US" sz="3600" dirty="0">
                <a:solidFill>
                  <a:srgbClr val="3A4427"/>
                </a:solidFill>
                <a:latin typeface="Roboto Condensed"/>
              </a:rPr>
              <a:t> </a:t>
            </a:r>
            <a:r>
              <a:rPr lang="en-US" sz="3600" dirty="0" err="1">
                <a:solidFill>
                  <a:srgbClr val="3A4427"/>
                </a:solidFill>
                <a:latin typeface="Roboto Condensed"/>
              </a:rPr>
              <a:t>đặt</a:t>
            </a:r>
            <a:r>
              <a:rPr lang="en-US" sz="3600" dirty="0">
                <a:solidFill>
                  <a:srgbClr val="3A4427"/>
                </a:solidFill>
                <a:latin typeface="Roboto Condensed"/>
              </a:rPr>
              <a:t> </a:t>
            </a:r>
            <a:r>
              <a:rPr lang="en-US" sz="3600" dirty="0" err="1">
                <a:solidFill>
                  <a:srgbClr val="3A4427"/>
                </a:solidFill>
                <a:latin typeface="Roboto Condensed"/>
              </a:rPr>
              <a:t>tên</a:t>
            </a:r>
            <a:r>
              <a:rPr lang="en-US" sz="3600" dirty="0">
                <a:solidFill>
                  <a:srgbClr val="3A4427"/>
                </a:solidFill>
                <a:latin typeface="Roboto Condensed"/>
              </a:rPr>
              <a:t> </a:t>
            </a:r>
            <a:r>
              <a:rPr lang="en-US" sz="3600" dirty="0" err="1">
                <a:solidFill>
                  <a:srgbClr val="3A4427"/>
                </a:solidFill>
                <a:latin typeface="Roboto Condensed"/>
              </a:rPr>
              <a:t>nhan</a:t>
            </a:r>
            <a:r>
              <a:rPr lang="en-US" sz="3600" dirty="0">
                <a:solidFill>
                  <a:srgbClr val="3A4427"/>
                </a:solidFill>
                <a:latin typeface="Roboto Condensed"/>
              </a:rPr>
              <a:t> </a:t>
            </a:r>
            <a:r>
              <a:rPr lang="en-US" sz="3600" dirty="0" err="1">
                <a:solidFill>
                  <a:srgbClr val="3A4427"/>
                </a:solidFill>
                <a:latin typeface="Roboto Condensed"/>
              </a:rPr>
              <a:t>đề</a:t>
            </a:r>
            <a:r>
              <a:rPr lang="en-US" sz="3600" dirty="0">
                <a:solidFill>
                  <a:srgbClr val="3A4427"/>
                </a:solidFill>
                <a:latin typeface="Roboto Condensed"/>
              </a:rPr>
              <a:t>:</a:t>
            </a:r>
          </a:p>
        </p:txBody>
      </p:sp>
      <p:sp>
        <p:nvSpPr>
          <p:cNvPr id="16" name="TextBox 16"/>
          <p:cNvSpPr txBox="1"/>
          <p:nvPr/>
        </p:nvSpPr>
        <p:spPr>
          <a:xfrm>
            <a:off x="2765820" y="6086154"/>
            <a:ext cx="11246986" cy="3139821"/>
          </a:xfrm>
          <a:prstGeom prst="rect">
            <a:avLst/>
          </a:prstGeom>
        </p:spPr>
        <p:txBody>
          <a:bodyPr lIns="0" tIns="0" rIns="0" bIns="0" rtlCol="0" anchor="t">
            <a:spAutoFit/>
          </a:bodyPr>
          <a:lstStyle/>
          <a:p>
            <a:pPr marL="777240" lvl="1" indent="-388620" algn="just">
              <a:lnSpc>
                <a:spcPts val="6372"/>
              </a:lnSpc>
              <a:buFont typeface="Arial"/>
              <a:buChar char="•"/>
            </a:pPr>
            <a:r>
              <a:rPr lang="en-US" sz="3600" dirty="0" err="1">
                <a:solidFill>
                  <a:srgbClr val="3A4427"/>
                </a:solidFill>
                <a:latin typeface="Roboto Condensed"/>
              </a:rPr>
              <a:t>Chọn</a:t>
            </a:r>
            <a:r>
              <a:rPr lang="en-US" sz="3600" dirty="0">
                <a:solidFill>
                  <a:srgbClr val="3A4427"/>
                </a:solidFill>
                <a:latin typeface="Roboto Condensed"/>
              </a:rPr>
              <a:t> 1 chi </a:t>
            </a:r>
            <a:r>
              <a:rPr lang="en-US" sz="3600" dirty="0" err="1">
                <a:solidFill>
                  <a:srgbClr val="3A4427"/>
                </a:solidFill>
                <a:latin typeface="Roboto Condensed"/>
              </a:rPr>
              <a:t>tiết</a:t>
            </a:r>
            <a:r>
              <a:rPr lang="en-US" sz="3600" dirty="0">
                <a:solidFill>
                  <a:srgbClr val="3A4427"/>
                </a:solidFill>
                <a:latin typeface="Roboto Condensed"/>
              </a:rPr>
              <a:t>, </a:t>
            </a:r>
            <a:r>
              <a:rPr lang="en-US" sz="3600" dirty="0" err="1">
                <a:solidFill>
                  <a:srgbClr val="3A4427"/>
                </a:solidFill>
                <a:latin typeface="Roboto Condensed"/>
              </a:rPr>
              <a:t>hình</a:t>
            </a:r>
            <a:r>
              <a:rPr lang="en-US" sz="3600" dirty="0">
                <a:solidFill>
                  <a:srgbClr val="3A4427"/>
                </a:solidFill>
                <a:latin typeface="Roboto Condensed"/>
              </a:rPr>
              <a:t> </a:t>
            </a:r>
            <a:r>
              <a:rPr lang="en-US" sz="3600" dirty="0" err="1">
                <a:solidFill>
                  <a:srgbClr val="3A4427"/>
                </a:solidFill>
                <a:latin typeface="Roboto Condensed"/>
              </a:rPr>
              <a:t>ảnh</a:t>
            </a:r>
            <a:r>
              <a:rPr lang="en-US" sz="3600" dirty="0">
                <a:solidFill>
                  <a:srgbClr val="3A4427"/>
                </a:solidFill>
                <a:latin typeface="Roboto Condensed"/>
              </a:rPr>
              <a:t>, </a:t>
            </a:r>
            <a:r>
              <a:rPr lang="en-US" sz="3600" dirty="0" err="1">
                <a:solidFill>
                  <a:srgbClr val="3A4427"/>
                </a:solidFill>
                <a:latin typeface="Roboto Condensed"/>
              </a:rPr>
              <a:t>âm</a:t>
            </a:r>
            <a:r>
              <a:rPr lang="en-US" sz="3600" dirty="0">
                <a:solidFill>
                  <a:srgbClr val="3A4427"/>
                </a:solidFill>
                <a:latin typeface="Roboto Condensed"/>
              </a:rPr>
              <a:t> </a:t>
            </a:r>
            <a:r>
              <a:rPr lang="en-US" sz="3600" dirty="0" err="1">
                <a:solidFill>
                  <a:srgbClr val="3A4427"/>
                </a:solidFill>
                <a:latin typeface="Roboto Condensed"/>
              </a:rPr>
              <a:t>thanh</a:t>
            </a:r>
            <a:r>
              <a:rPr lang="en-US" sz="3600" dirty="0">
                <a:solidFill>
                  <a:srgbClr val="3A4427"/>
                </a:solidFill>
                <a:latin typeface="Roboto Condensed"/>
              </a:rPr>
              <a:t>, </a:t>
            </a:r>
            <a:r>
              <a:rPr lang="en-US" sz="3600" dirty="0" err="1">
                <a:solidFill>
                  <a:srgbClr val="3A4427"/>
                </a:solidFill>
                <a:latin typeface="Roboto Condensed"/>
              </a:rPr>
              <a:t>cảm</a:t>
            </a:r>
            <a:r>
              <a:rPr lang="en-US" sz="3600" dirty="0">
                <a:solidFill>
                  <a:srgbClr val="3A4427"/>
                </a:solidFill>
                <a:latin typeface="Roboto Condensed"/>
              </a:rPr>
              <a:t> </a:t>
            </a:r>
            <a:r>
              <a:rPr lang="en-US" sz="3600" dirty="0" err="1">
                <a:solidFill>
                  <a:srgbClr val="3A4427"/>
                </a:solidFill>
                <a:latin typeface="Roboto Condensed"/>
              </a:rPr>
              <a:t>xúc</a:t>
            </a:r>
            <a:r>
              <a:rPr lang="en-US" sz="3600" dirty="0">
                <a:solidFill>
                  <a:srgbClr val="3A4427"/>
                </a:solidFill>
                <a:latin typeface="Roboto Condensed"/>
              </a:rPr>
              <a:t> hay </a:t>
            </a:r>
            <a:r>
              <a:rPr lang="en-US" sz="3600" dirty="0" err="1">
                <a:solidFill>
                  <a:srgbClr val="3A4427"/>
                </a:solidFill>
                <a:latin typeface="Roboto Condensed"/>
              </a:rPr>
              <a:t>sự</a:t>
            </a:r>
            <a:r>
              <a:rPr lang="en-US" sz="3600" dirty="0">
                <a:solidFill>
                  <a:srgbClr val="3A4427"/>
                </a:solidFill>
                <a:latin typeface="Roboto Condensed"/>
              </a:rPr>
              <a:t> </a:t>
            </a:r>
            <a:r>
              <a:rPr lang="en-US" sz="3600" dirty="0" err="1">
                <a:solidFill>
                  <a:srgbClr val="3A4427"/>
                </a:solidFill>
                <a:latin typeface="Roboto Condensed"/>
              </a:rPr>
              <a:t>việc</a:t>
            </a:r>
            <a:r>
              <a:rPr lang="en-US" sz="3600" dirty="0">
                <a:solidFill>
                  <a:srgbClr val="3A4427"/>
                </a:solidFill>
                <a:latin typeface="Roboto Condensed"/>
              </a:rPr>
              <a:t> </a:t>
            </a:r>
            <a:r>
              <a:rPr lang="en-US" sz="3600" dirty="0" err="1">
                <a:solidFill>
                  <a:srgbClr val="3A4427"/>
                </a:solidFill>
                <a:latin typeface="Roboto Condensed"/>
              </a:rPr>
              <a:t>gây</a:t>
            </a:r>
            <a:r>
              <a:rPr lang="en-US" sz="3600" dirty="0">
                <a:solidFill>
                  <a:srgbClr val="3A4427"/>
                </a:solidFill>
                <a:latin typeface="Roboto Condensed"/>
              </a:rPr>
              <a:t> </a:t>
            </a:r>
            <a:r>
              <a:rPr lang="en-US" sz="3600" dirty="0" err="1">
                <a:solidFill>
                  <a:srgbClr val="3A4427"/>
                </a:solidFill>
                <a:latin typeface="Roboto Condensed"/>
              </a:rPr>
              <a:t>ấn</a:t>
            </a:r>
            <a:r>
              <a:rPr lang="en-US" sz="3600" dirty="0">
                <a:solidFill>
                  <a:srgbClr val="3A4427"/>
                </a:solidFill>
                <a:latin typeface="Roboto Condensed"/>
              </a:rPr>
              <a:t> </a:t>
            </a:r>
            <a:r>
              <a:rPr lang="en-US" sz="3600" dirty="0" err="1">
                <a:solidFill>
                  <a:srgbClr val="3A4427"/>
                </a:solidFill>
                <a:latin typeface="Roboto Condensed"/>
              </a:rPr>
              <a:t>tượng</a:t>
            </a:r>
            <a:r>
              <a:rPr lang="en-US" sz="3600" dirty="0">
                <a:solidFill>
                  <a:srgbClr val="3A4427"/>
                </a:solidFill>
                <a:latin typeface="Roboto Condensed"/>
              </a:rPr>
              <a:t>, </a:t>
            </a:r>
            <a:r>
              <a:rPr lang="en-US" sz="3600" dirty="0" err="1">
                <a:solidFill>
                  <a:srgbClr val="3A4427"/>
                </a:solidFill>
                <a:latin typeface="Roboto Condensed"/>
              </a:rPr>
              <a:t>khơi</a:t>
            </a:r>
            <a:r>
              <a:rPr lang="en-US" sz="3600" dirty="0">
                <a:solidFill>
                  <a:srgbClr val="3A4427"/>
                </a:solidFill>
                <a:latin typeface="Roboto Condensed"/>
              </a:rPr>
              <a:t> </a:t>
            </a:r>
            <a:r>
              <a:rPr lang="en-US" sz="3600" dirty="0" err="1">
                <a:solidFill>
                  <a:srgbClr val="3A4427"/>
                </a:solidFill>
                <a:latin typeface="Roboto Condensed"/>
              </a:rPr>
              <a:t>nguồn</a:t>
            </a:r>
            <a:r>
              <a:rPr lang="en-US" sz="3600" dirty="0">
                <a:solidFill>
                  <a:srgbClr val="3A4427"/>
                </a:solidFill>
                <a:latin typeface="Roboto Condensed"/>
              </a:rPr>
              <a:t> </a:t>
            </a:r>
            <a:r>
              <a:rPr lang="en-US" sz="3600" dirty="0" err="1">
                <a:solidFill>
                  <a:srgbClr val="3A4427"/>
                </a:solidFill>
                <a:latin typeface="Roboto Condensed"/>
              </a:rPr>
              <a:t>cảm</a:t>
            </a:r>
            <a:r>
              <a:rPr lang="en-US" sz="3600" dirty="0">
                <a:solidFill>
                  <a:srgbClr val="3A4427"/>
                </a:solidFill>
                <a:latin typeface="Roboto Condensed"/>
              </a:rPr>
              <a:t> </a:t>
            </a:r>
            <a:r>
              <a:rPr lang="en-US" sz="3600" dirty="0" err="1">
                <a:solidFill>
                  <a:srgbClr val="3A4427"/>
                </a:solidFill>
                <a:latin typeface="Roboto Condensed"/>
              </a:rPr>
              <a:t>hứng</a:t>
            </a:r>
            <a:r>
              <a:rPr lang="en-US" sz="3600" dirty="0">
                <a:solidFill>
                  <a:srgbClr val="3A4427"/>
                </a:solidFill>
                <a:latin typeface="Roboto Condensed"/>
              </a:rPr>
              <a:t> </a:t>
            </a:r>
            <a:r>
              <a:rPr lang="en-US" sz="3600" dirty="0" err="1">
                <a:solidFill>
                  <a:srgbClr val="3A4427"/>
                </a:solidFill>
                <a:latin typeface="Roboto Condensed"/>
              </a:rPr>
              <a:t>cho</a:t>
            </a:r>
            <a:r>
              <a:rPr lang="en-US" sz="3600" dirty="0">
                <a:solidFill>
                  <a:srgbClr val="3A4427"/>
                </a:solidFill>
                <a:latin typeface="Roboto Condensed"/>
              </a:rPr>
              <a:t> </a:t>
            </a:r>
            <a:r>
              <a:rPr lang="en-US" sz="3600" dirty="0" err="1">
                <a:solidFill>
                  <a:srgbClr val="3A4427"/>
                </a:solidFill>
                <a:latin typeface="Roboto Condensed"/>
              </a:rPr>
              <a:t>tác</a:t>
            </a:r>
            <a:r>
              <a:rPr lang="en-US" sz="3600" dirty="0">
                <a:solidFill>
                  <a:srgbClr val="3A4427"/>
                </a:solidFill>
                <a:latin typeface="Roboto Condensed"/>
              </a:rPr>
              <a:t> </a:t>
            </a:r>
            <a:r>
              <a:rPr lang="en-US" sz="3600" dirty="0" err="1">
                <a:solidFill>
                  <a:srgbClr val="3A4427"/>
                </a:solidFill>
                <a:latin typeface="Roboto Condensed"/>
              </a:rPr>
              <a:t>giả</a:t>
            </a:r>
            <a:r>
              <a:rPr lang="en-US" sz="3600" dirty="0">
                <a:solidFill>
                  <a:srgbClr val="3A4427"/>
                </a:solidFill>
                <a:latin typeface="Roboto Condensed"/>
              </a:rPr>
              <a:t>.</a:t>
            </a:r>
          </a:p>
          <a:p>
            <a:pPr marL="777240" lvl="1" indent="-388620" algn="just">
              <a:lnSpc>
                <a:spcPts val="6372"/>
              </a:lnSpc>
              <a:buFont typeface="Arial"/>
              <a:buChar char="•"/>
            </a:pPr>
            <a:r>
              <a:rPr lang="en-US" sz="3600" dirty="0" err="1">
                <a:solidFill>
                  <a:srgbClr val="3A4427"/>
                </a:solidFill>
                <a:latin typeface="Roboto Condensed"/>
              </a:rPr>
              <a:t>Dựa</a:t>
            </a:r>
            <a:r>
              <a:rPr lang="en-US" sz="3600" dirty="0">
                <a:solidFill>
                  <a:srgbClr val="3A4427"/>
                </a:solidFill>
                <a:latin typeface="Roboto Condensed"/>
              </a:rPr>
              <a:t> </a:t>
            </a:r>
            <a:r>
              <a:rPr lang="en-US" sz="3600" dirty="0" err="1">
                <a:solidFill>
                  <a:srgbClr val="3A4427"/>
                </a:solidFill>
                <a:latin typeface="Roboto Condensed"/>
              </a:rPr>
              <a:t>vào</a:t>
            </a:r>
            <a:r>
              <a:rPr lang="en-US" sz="3600" dirty="0">
                <a:solidFill>
                  <a:srgbClr val="3A4427"/>
                </a:solidFill>
                <a:latin typeface="Roboto Condensed"/>
              </a:rPr>
              <a:t> ý </a:t>
            </a:r>
            <a:r>
              <a:rPr lang="en-US" sz="3600" dirty="0" err="1">
                <a:solidFill>
                  <a:srgbClr val="3A4427"/>
                </a:solidFill>
                <a:latin typeface="Roboto Condensed"/>
              </a:rPr>
              <a:t>khái</a:t>
            </a:r>
            <a:r>
              <a:rPr lang="en-US" sz="3600" dirty="0">
                <a:solidFill>
                  <a:srgbClr val="3A4427"/>
                </a:solidFill>
                <a:latin typeface="Roboto Condensed"/>
              </a:rPr>
              <a:t> </a:t>
            </a:r>
            <a:r>
              <a:rPr lang="en-US" sz="3600" dirty="0" err="1">
                <a:solidFill>
                  <a:srgbClr val="3A4427"/>
                </a:solidFill>
                <a:latin typeface="Roboto Condensed"/>
              </a:rPr>
              <a:t>quát</a:t>
            </a:r>
            <a:r>
              <a:rPr lang="en-US" sz="3600" dirty="0">
                <a:solidFill>
                  <a:srgbClr val="3A4427"/>
                </a:solidFill>
                <a:latin typeface="Roboto Condensed"/>
              </a:rPr>
              <a:t> </a:t>
            </a:r>
            <a:r>
              <a:rPr lang="en-US" sz="3600" dirty="0" err="1">
                <a:solidFill>
                  <a:srgbClr val="3A4427"/>
                </a:solidFill>
                <a:latin typeface="Roboto Condensed"/>
              </a:rPr>
              <a:t>của</a:t>
            </a:r>
            <a:r>
              <a:rPr lang="en-US" sz="3600" dirty="0">
                <a:solidFill>
                  <a:srgbClr val="3A4427"/>
                </a:solidFill>
                <a:latin typeface="Roboto Condensed"/>
              </a:rPr>
              <a:t> </a:t>
            </a:r>
            <a:r>
              <a:rPr lang="en-US" sz="3600" dirty="0" err="1">
                <a:solidFill>
                  <a:srgbClr val="3A4427"/>
                </a:solidFill>
                <a:latin typeface="Roboto Condensed"/>
              </a:rPr>
              <a:t>toàn</a:t>
            </a:r>
            <a:r>
              <a:rPr lang="en-US" sz="3600" dirty="0">
                <a:solidFill>
                  <a:srgbClr val="3A4427"/>
                </a:solidFill>
                <a:latin typeface="Roboto Condensed"/>
              </a:rPr>
              <a:t> </a:t>
            </a:r>
            <a:r>
              <a:rPr lang="en-US" sz="3600" dirty="0" err="1">
                <a:solidFill>
                  <a:srgbClr val="3A4427"/>
                </a:solidFill>
                <a:latin typeface="Roboto Condensed"/>
              </a:rPr>
              <a:t>bộ</a:t>
            </a:r>
            <a:r>
              <a:rPr lang="en-US" sz="3600" dirty="0">
                <a:solidFill>
                  <a:srgbClr val="3A4427"/>
                </a:solidFill>
                <a:latin typeface="Roboto Condensed"/>
              </a:rPr>
              <a:t> </a:t>
            </a:r>
            <a:r>
              <a:rPr lang="en-US" sz="3600" dirty="0" err="1">
                <a:solidFill>
                  <a:srgbClr val="3A4427"/>
                </a:solidFill>
                <a:latin typeface="Roboto Condensed"/>
              </a:rPr>
              <a:t>nội</a:t>
            </a:r>
            <a:r>
              <a:rPr lang="en-US" sz="3600" dirty="0">
                <a:solidFill>
                  <a:srgbClr val="3A4427"/>
                </a:solidFill>
                <a:latin typeface="Roboto Condensed"/>
              </a:rPr>
              <a:t> dung </a:t>
            </a:r>
            <a:r>
              <a:rPr lang="en-US" sz="3600" dirty="0" err="1">
                <a:solidFill>
                  <a:srgbClr val="3A4427"/>
                </a:solidFill>
                <a:latin typeface="Roboto Condensed"/>
              </a:rPr>
              <a:t>bài</a:t>
            </a:r>
            <a:r>
              <a:rPr lang="en-US" sz="3600" dirty="0">
                <a:solidFill>
                  <a:srgbClr val="3A4427"/>
                </a:solidFill>
                <a:latin typeface="Roboto Condensed"/>
              </a:rPr>
              <a:t> </a:t>
            </a:r>
            <a:r>
              <a:rPr lang="en-US" sz="3600" dirty="0" err="1">
                <a:solidFill>
                  <a:srgbClr val="3A4427"/>
                </a:solidFill>
                <a:latin typeface="Roboto Condensed"/>
              </a:rPr>
              <a:t>thơ</a:t>
            </a:r>
            <a:r>
              <a:rPr lang="en-US" sz="3600" dirty="0">
                <a:solidFill>
                  <a:srgbClr val="3A4427"/>
                </a:solidFill>
                <a:latin typeface="Roboto Condensed"/>
              </a:rPr>
              <a:t>.</a:t>
            </a:r>
          </a:p>
          <a:p>
            <a:pPr marL="777240" lvl="1" indent="-388620" algn="just">
              <a:lnSpc>
                <a:spcPts val="6372"/>
              </a:lnSpc>
              <a:buFont typeface="Arial"/>
              <a:buChar char="•"/>
            </a:pPr>
            <a:r>
              <a:rPr lang="en-US" sz="3600" dirty="0" err="1">
                <a:solidFill>
                  <a:srgbClr val="3A4427"/>
                </a:solidFill>
                <a:latin typeface="Roboto Condensed"/>
              </a:rPr>
              <a:t>Có</a:t>
            </a:r>
            <a:r>
              <a:rPr lang="en-US" sz="3600" dirty="0">
                <a:solidFill>
                  <a:srgbClr val="3A4427"/>
                </a:solidFill>
                <a:latin typeface="Roboto Condensed"/>
              </a:rPr>
              <a:t> </a:t>
            </a:r>
            <a:r>
              <a:rPr lang="en-US" sz="3600" dirty="0" err="1">
                <a:solidFill>
                  <a:srgbClr val="3A4427"/>
                </a:solidFill>
                <a:latin typeface="Roboto Condensed"/>
              </a:rPr>
              <a:t>khi</a:t>
            </a:r>
            <a:r>
              <a:rPr lang="en-US" sz="3600" dirty="0">
                <a:solidFill>
                  <a:srgbClr val="3A4427"/>
                </a:solidFill>
                <a:latin typeface="Roboto Condensed"/>
              </a:rPr>
              <a:t> </a:t>
            </a:r>
            <a:r>
              <a:rPr lang="en-US" sz="3600" dirty="0" err="1">
                <a:solidFill>
                  <a:srgbClr val="3A4427"/>
                </a:solidFill>
                <a:latin typeface="Roboto Condensed"/>
              </a:rPr>
              <a:t>dùng</a:t>
            </a:r>
            <a:r>
              <a:rPr lang="en-US" sz="3600" dirty="0">
                <a:solidFill>
                  <a:srgbClr val="3A4427"/>
                </a:solidFill>
                <a:latin typeface="Roboto Condensed"/>
              </a:rPr>
              <a:t> </a:t>
            </a:r>
            <a:r>
              <a:rPr lang="en-US" sz="3600" dirty="0" err="1">
                <a:solidFill>
                  <a:srgbClr val="3A4427"/>
                </a:solidFill>
                <a:latin typeface="Roboto Condensed"/>
              </a:rPr>
              <a:t>Không</a:t>
            </a:r>
            <a:r>
              <a:rPr lang="en-US" sz="3600" dirty="0">
                <a:solidFill>
                  <a:srgbClr val="3A4427"/>
                </a:solidFill>
                <a:latin typeface="Roboto Condensed"/>
              </a:rPr>
              <a:t> </a:t>
            </a:r>
            <a:r>
              <a:rPr lang="en-US" sz="3600" dirty="0" err="1">
                <a:solidFill>
                  <a:srgbClr val="3A4427"/>
                </a:solidFill>
                <a:latin typeface="Roboto Condensed"/>
              </a:rPr>
              <a:t>đề</a:t>
            </a:r>
            <a:r>
              <a:rPr lang="en-US" sz="3600" dirty="0">
                <a:solidFill>
                  <a:srgbClr val="3A4427"/>
                </a:solidFill>
                <a:latin typeface="Roboto Condensed"/>
              </a:rPr>
              <a:t>, </a:t>
            </a:r>
            <a:r>
              <a:rPr lang="en-US" sz="3600" dirty="0" err="1">
                <a:solidFill>
                  <a:srgbClr val="3A4427"/>
                </a:solidFill>
                <a:latin typeface="Roboto Condensed"/>
              </a:rPr>
              <a:t>Vô</a:t>
            </a:r>
            <a:r>
              <a:rPr lang="en-US" sz="3600" dirty="0">
                <a:solidFill>
                  <a:srgbClr val="3A4427"/>
                </a:solidFill>
                <a:latin typeface="Roboto Condensed"/>
              </a:rPr>
              <a:t> </a:t>
            </a:r>
            <a:r>
              <a:rPr lang="en-US" sz="3600" dirty="0" err="1">
                <a:solidFill>
                  <a:srgbClr val="3A4427"/>
                </a:solidFill>
                <a:latin typeface="Roboto Condensed"/>
              </a:rPr>
              <a:t>đề</a:t>
            </a:r>
            <a:r>
              <a:rPr lang="en-US" sz="3600" dirty="0">
                <a:solidFill>
                  <a:srgbClr val="3A4427"/>
                </a:solidFill>
                <a:latin typeface="Roboto Condensed"/>
              </a:rPr>
              <a:t> </a:t>
            </a:r>
            <a:r>
              <a:rPr lang="en-US" sz="3600" dirty="0" err="1">
                <a:solidFill>
                  <a:srgbClr val="3A4427"/>
                </a:solidFill>
                <a:latin typeface="Roboto Condensed"/>
              </a:rPr>
              <a:t>hoặc</a:t>
            </a:r>
            <a:r>
              <a:rPr lang="en-US" sz="3600" dirty="0">
                <a:solidFill>
                  <a:srgbClr val="3A4427"/>
                </a:solidFill>
                <a:latin typeface="Roboto Condensed"/>
              </a:rPr>
              <a:t> </a:t>
            </a:r>
            <a:r>
              <a:rPr lang="en-US" sz="3600" dirty="0" err="1">
                <a:solidFill>
                  <a:srgbClr val="3A4427"/>
                </a:solidFill>
                <a:latin typeface="Roboto Condensed"/>
              </a:rPr>
              <a:t>nhan</a:t>
            </a:r>
            <a:r>
              <a:rPr lang="en-US" sz="3600" dirty="0">
                <a:solidFill>
                  <a:srgbClr val="3A4427"/>
                </a:solidFill>
                <a:latin typeface="Roboto Condensed"/>
              </a:rPr>
              <a:t> </a:t>
            </a:r>
            <a:r>
              <a:rPr lang="en-US" sz="3600" dirty="0" err="1">
                <a:solidFill>
                  <a:srgbClr val="3A4427"/>
                </a:solidFill>
                <a:latin typeface="Roboto Condensed"/>
              </a:rPr>
              <a:t>đề</a:t>
            </a:r>
            <a:r>
              <a:rPr lang="en-US" sz="3600" dirty="0">
                <a:solidFill>
                  <a:srgbClr val="3A4427"/>
                </a:solidFill>
                <a:latin typeface="Roboto Condensed"/>
              </a:rPr>
              <a:t> </a:t>
            </a:r>
            <a:r>
              <a:rPr lang="en-US" sz="3600" dirty="0" err="1">
                <a:solidFill>
                  <a:srgbClr val="3A4427"/>
                </a:solidFill>
                <a:latin typeface="Roboto Condensed"/>
              </a:rPr>
              <a:t>bằng</a:t>
            </a:r>
            <a:r>
              <a:rPr lang="en-US" sz="3600" dirty="0">
                <a:solidFill>
                  <a:srgbClr val="3A4427"/>
                </a:solidFill>
                <a:latin typeface="Roboto Condensed"/>
              </a:rPr>
              <a:t> </a:t>
            </a:r>
            <a:r>
              <a:rPr lang="en-US" sz="3600" dirty="0" err="1">
                <a:solidFill>
                  <a:srgbClr val="3A4427"/>
                </a:solidFill>
                <a:latin typeface="Roboto Condensed"/>
              </a:rPr>
              <a:t>chữ</a:t>
            </a:r>
            <a:r>
              <a:rPr lang="en-US" sz="3600" dirty="0">
                <a:solidFill>
                  <a:srgbClr val="3A4427"/>
                </a:solidFill>
                <a:latin typeface="Roboto Condensed"/>
              </a:rPr>
              <a:t> </a:t>
            </a:r>
            <a:r>
              <a:rPr lang="en-US" sz="3600" dirty="0" err="1">
                <a:solidFill>
                  <a:srgbClr val="3A4427"/>
                </a:solidFill>
                <a:latin typeface="Roboto Condensed"/>
              </a:rPr>
              <a:t>số</a:t>
            </a:r>
            <a:r>
              <a:rPr lang="en-US" sz="3600" dirty="0">
                <a:solidFill>
                  <a:srgbClr val="3A44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91402">
            <a:off x="17302812" y="-1587930"/>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5420276">
            <a:off x="608310" y="1417666"/>
            <a:ext cx="9255763" cy="7961133"/>
          </a:xfrm>
          <a:custGeom>
            <a:avLst/>
            <a:gdLst/>
            <a:ahLst/>
            <a:cxnLst/>
            <a:rect l="l" t="t" r="r" b="b"/>
            <a:pathLst>
              <a:path w="9255763" h="7961133">
                <a:moveTo>
                  <a:pt x="0" y="0"/>
                </a:moveTo>
                <a:lnTo>
                  <a:pt x="9255763" y="0"/>
                </a:lnTo>
                <a:lnTo>
                  <a:pt x="9255763" y="7961132"/>
                </a:lnTo>
                <a:lnTo>
                  <a:pt x="0" y="7961132"/>
                </a:lnTo>
                <a:lnTo>
                  <a:pt x="0" y="0"/>
                </a:lnTo>
                <a:close/>
              </a:path>
            </a:pathLst>
          </a:custGeom>
          <a:blipFill>
            <a:blip r:embed="rId8"/>
            <a:stretch>
              <a:fillRect/>
            </a:stretch>
          </a:blipFill>
        </p:spPr>
        <p:txBody>
          <a:bodyPr/>
          <a:lstStyle/>
          <a:p>
            <a:endParaRPr lang="en-US"/>
          </a:p>
        </p:txBody>
      </p:sp>
      <p:sp>
        <p:nvSpPr>
          <p:cNvPr id="16" name="Freeform 16"/>
          <p:cNvSpPr/>
          <p:nvPr/>
        </p:nvSpPr>
        <p:spPr>
          <a:xfrm rot="27259">
            <a:off x="4455292" y="574214"/>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9"/>
            <a:stretch>
              <a:fillRect/>
            </a:stretch>
          </a:blipFill>
        </p:spPr>
        <p:txBody>
          <a:bodyPr/>
          <a:lstStyle/>
          <a:p>
            <a:endParaRPr lang="en-US"/>
          </a:p>
        </p:txBody>
      </p:sp>
      <p:sp>
        <p:nvSpPr>
          <p:cNvPr id="17" name="Freeform 17"/>
          <p:cNvSpPr/>
          <p:nvPr/>
        </p:nvSpPr>
        <p:spPr>
          <a:xfrm>
            <a:off x="13176621" y="7200900"/>
            <a:ext cx="5675586" cy="4114800"/>
          </a:xfrm>
          <a:custGeom>
            <a:avLst/>
            <a:gdLst/>
            <a:ahLst/>
            <a:cxnLst/>
            <a:rect l="l" t="t" r="r" b="b"/>
            <a:pathLst>
              <a:path w="5675586" h="4114800">
                <a:moveTo>
                  <a:pt x="0" y="0"/>
                </a:moveTo>
                <a:lnTo>
                  <a:pt x="5675587" y="0"/>
                </a:lnTo>
                <a:lnTo>
                  <a:pt x="5675587"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a:hlinkClick r:id="rId13" tooltip="https://www.youtube.com/watch?v=tsxDC9WRpsg"/>
          </p:cNvPr>
          <p:cNvSpPr/>
          <p:nvPr/>
        </p:nvSpPr>
        <p:spPr>
          <a:xfrm>
            <a:off x="10182577" y="1104259"/>
            <a:ext cx="7006810" cy="6174752"/>
          </a:xfrm>
          <a:custGeom>
            <a:avLst/>
            <a:gdLst/>
            <a:ahLst/>
            <a:cxnLst/>
            <a:rect l="l" t="t" r="r" b="b"/>
            <a:pathLst>
              <a:path w="7006810" h="6174752">
                <a:moveTo>
                  <a:pt x="0" y="0"/>
                </a:moveTo>
                <a:lnTo>
                  <a:pt x="7006811" y="0"/>
                </a:lnTo>
                <a:lnTo>
                  <a:pt x="7006811" y="6174752"/>
                </a:lnTo>
                <a:lnTo>
                  <a:pt x="0" y="6174752"/>
                </a:lnTo>
                <a:lnTo>
                  <a:pt x="0" y="0"/>
                </a:lnTo>
                <a:close/>
              </a:path>
            </a:pathLst>
          </a:custGeom>
          <a:blipFill>
            <a:blip r:embed="rId14"/>
            <a:stretch>
              <a:fillRect/>
            </a:stretch>
          </a:blipFill>
        </p:spPr>
        <p:txBody>
          <a:bodyPr/>
          <a:lstStyle/>
          <a:p>
            <a:endParaRPr lang="en-US"/>
          </a:p>
        </p:txBody>
      </p:sp>
      <p:sp>
        <p:nvSpPr>
          <p:cNvPr id="19" name="TextBox 19"/>
          <p:cNvSpPr txBox="1"/>
          <p:nvPr/>
        </p:nvSpPr>
        <p:spPr>
          <a:xfrm>
            <a:off x="1228399" y="1758862"/>
            <a:ext cx="7881795" cy="1009724"/>
          </a:xfrm>
          <a:prstGeom prst="rect">
            <a:avLst/>
          </a:prstGeom>
        </p:spPr>
        <p:txBody>
          <a:bodyPr lIns="0" tIns="0" rIns="0" bIns="0" rtlCol="0" anchor="t">
            <a:spAutoFit/>
          </a:bodyPr>
          <a:lstStyle/>
          <a:p>
            <a:pPr algn="ctr">
              <a:lnSpc>
                <a:spcPts val="8399"/>
              </a:lnSpc>
            </a:pPr>
            <a:r>
              <a:rPr lang="en-US" sz="6000">
                <a:solidFill>
                  <a:srgbClr val="B89B78"/>
                </a:solidFill>
                <a:latin typeface="Fraunces SemiBold Bold"/>
              </a:rPr>
              <a:t>1. KHỞI ĐỘNG</a:t>
            </a:r>
          </a:p>
        </p:txBody>
      </p:sp>
      <p:sp>
        <p:nvSpPr>
          <p:cNvPr id="20" name="TextBox 20"/>
          <p:cNvSpPr txBox="1"/>
          <p:nvPr/>
        </p:nvSpPr>
        <p:spPr>
          <a:xfrm>
            <a:off x="2384825" y="3163570"/>
            <a:ext cx="5702733" cy="1979930"/>
          </a:xfrm>
          <a:prstGeom prst="rect">
            <a:avLst/>
          </a:prstGeom>
        </p:spPr>
        <p:txBody>
          <a:bodyPr lIns="0" tIns="0" rIns="0" bIns="0" rtlCol="0" anchor="t">
            <a:spAutoFit/>
          </a:bodyPr>
          <a:lstStyle/>
          <a:p>
            <a:pPr algn="just">
              <a:lnSpc>
                <a:spcPts val="5319"/>
              </a:lnSpc>
              <a:spcBef>
                <a:spcPct val="0"/>
              </a:spcBef>
            </a:pPr>
            <a:r>
              <a:rPr lang="en-US" sz="3799" dirty="0">
                <a:solidFill>
                  <a:srgbClr val="000000"/>
                </a:solidFill>
                <a:latin typeface="Roboto Condensed"/>
              </a:rPr>
              <a:t>HS </a:t>
            </a:r>
            <a:r>
              <a:rPr lang="en-US" sz="3799" dirty="0" err="1">
                <a:solidFill>
                  <a:srgbClr val="000000"/>
                </a:solidFill>
                <a:latin typeface="Roboto Condensed"/>
              </a:rPr>
              <a:t>nghe</a:t>
            </a:r>
            <a:r>
              <a:rPr lang="en-US" sz="3799" dirty="0">
                <a:solidFill>
                  <a:srgbClr val="000000"/>
                </a:solidFill>
                <a:latin typeface="Roboto Condensed"/>
              </a:rPr>
              <a:t> </a:t>
            </a:r>
            <a:r>
              <a:rPr lang="en-US" sz="3799" dirty="0" err="1">
                <a:solidFill>
                  <a:srgbClr val="000000"/>
                </a:solidFill>
                <a:latin typeface="Roboto Condensed"/>
              </a:rPr>
              <a:t>bài</a:t>
            </a:r>
            <a:r>
              <a:rPr lang="en-US" sz="3799" dirty="0">
                <a:solidFill>
                  <a:srgbClr val="000000"/>
                </a:solidFill>
                <a:latin typeface="Roboto Condensed"/>
              </a:rPr>
              <a:t> </a:t>
            </a:r>
            <a:r>
              <a:rPr lang="en-US" sz="3799" dirty="0" err="1">
                <a:solidFill>
                  <a:srgbClr val="000000"/>
                </a:solidFill>
                <a:latin typeface="Roboto Condensed"/>
              </a:rPr>
              <a:t>hát</a:t>
            </a:r>
            <a:r>
              <a:rPr lang="en-US" sz="3799" dirty="0">
                <a:solidFill>
                  <a:srgbClr val="000000"/>
                </a:solidFill>
                <a:latin typeface="Roboto Condensed"/>
              </a:rPr>
              <a:t> </a:t>
            </a:r>
            <a:r>
              <a:rPr lang="en-US" sz="3799" dirty="0" err="1">
                <a:solidFill>
                  <a:srgbClr val="000000"/>
                </a:solidFill>
                <a:latin typeface="Roboto Condensed Italics"/>
              </a:rPr>
              <a:t>Gặp</a:t>
            </a:r>
            <a:r>
              <a:rPr lang="en-US" sz="3799" dirty="0">
                <a:solidFill>
                  <a:srgbClr val="000000"/>
                </a:solidFill>
                <a:latin typeface="Roboto Condensed Italics"/>
              </a:rPr>
              <a:t> </a:t>
            </a:r>
            <a:r>
              <a:rPr lang="en-US" sz="3799" dirty="0" err="1">
                <a:solidFill>
                  <a:srgbClr val="000000"/>
                </a:solidFill>
                <a:latin typeface="Roboto Condensed Italics"/>
              </a:rPr>
              <a:t>mẹ</a:t>
            </a:r>
            <a:r>
              <a:rPr lang="en-US" sz="3799" dirty="0">
                <a:solidFill>
                  <a:srgbClr val="000000"/>
                </a:solidFill>
                <a:latin typeface="Roboto Condensed Italics"/>
              </a:rPr>
              <a:t> </a:t>
            </a:r>
            <a:r>
              <a:rPr lang="en-US" sz="3799" dirty="0" err="1">
                <a:solidFill>
                  <a:srgbClr val="000000"/>
                </a:solidFill>
                <a:latin typeface="Roboto Condensed Italics"/>
              </a:rPr>
              <a:t>trong</a:t>
            </a:r>
            <a:r>
              <a:rPr lang="en-US" sz="3799" dirty="0">
                <a:solidFill>
                  <a:srgbClr val="000000"/>
                </a:solidFill>
                <a:latin typeface="Roboto Condensed Italics"/>
              </a:rPr>
              <a:t> </a:t>
            </a:r>
            <a:r>
              <a:rPr lang="en-US" sz="3799" dirty="0" err="1">
                <a:solidFill>
                  <a:srgbClr val="000000"/>
                </a:solidFill>
                <a:latin typeface="Roboto Condensed Italics"/>
              </a:rPr>
              <a:t>mơ</a:t>
            </a:r>
            <a:r>
              <a:rPr lang="en-US" sz="3799" dirty="0">
                <a:solidFill>
                  <a:srgbClr val="000000"/>
                </a:solidFill>
                <a:latin typeface="Roboto Condensed"/>
              </a:rPr>
              <a:t> do ca </a:t>
            </a:r>
            <a:r>
              <a:rPr lang="en-US" sz="3799" dirty="0" err="1">
                <a:solidFill>
                  <a:srgbClr val="000000"/>
                </a:solidFill>
                <a:latin typeface="Roboto Condensed"/>
              </a:rPr>
              <a:t>sĩ</a:t>
            </a:r>
            <a:r>
              <a:rPr lang="en-US" sz="3799" dirty="0">
                <a:solidFill>
                  <a:srgbClr val="000000"/>
                </a:solidFill>
                <a:latin typeface="Roboto Condensed"/>
              </a:rPr>
              <a:t> </a:t>
            </a:r>
            <a:r>
              <a:rPr lang="en-US" sz="3799" dirty="0" err="1">
                <a:solidFill>
                  <a:srgbClr val="000000"/>
                </a:solidFill>
                <a:latin typeface="Roboto Condensed"/>
              </a:rPr>
              <a:t>Thùy</a:t>
            </a:r>
            <a:r>
              <a:rPr lang="en-US" sz="3799" dirty="0">
                <a:solidFill>
                  <a:srgbClr val="000000"/>
                </a:solidFill>
                <a:latin typeface="Roboto Condensed"/>
              </a:rPr>
              <a:t> Chi </a:t>
            </a:r>
            <a:r>
              <a:rPr lang="en-US" sz="3799" dirty="0" err="1">
                <a:solidFill>
                  <a:srgbClr val="000000"/>
                </a:solidFill>
                <a:latin typeface="Roboto Condensed"/>
              </a:rPr>
              <a:t>trình</a:t>
            </a:r>
            <a:r>
              <a:rPr lang="en-US" sz="3799" dirty="0">
                <a:solidFill>
                  <a:srgbClr val="000000"/>
                </a:solidFill>
                <a:latin typeface="Roboto Condensed"/>
              </a:rPr>
              <a:t> </a:t>
            </a:r>
            <a:r>
              <a:rPr lang="en-US" sz="3799" dirty="0" err="1">
                <a:solidFill>
                  <a:srgbClr val="000000"/>
                </a:solidFill>
                <a:latin typeface="Roboto Condensed"/>
              </a:rPr>
              <a:t>bày</a:t>
            </a:r>
            <a:r>
              <a:rPr lang="en-US" sz="3799" dirty="0">
                <a:solidFill>
                  <a:srgbClr val="000000"/>
                </a:solidFill>
                <a:latin typeface="Roboto Condensed"/>
              </a:rPr>
              <a:t> </a:t>
            </a:r>
            <a:r>
              <a:rPr lang="en-US" sz="3799" dirty="0" err="1">
                <a:solidFill>
                  <a:srgbClr val="000000"/>
                </a:solidFill>
                <a:latin typeface="Roboto Condensed"/>
              </a:rPr>
              <a:t>và</a:t>
            </a:r>
            <a:r>
              <a:rPr lang="en-US" sz="3799" dirty="0">
                <a:solidFill>
                  <a:srgbClr val="000000"/>
                </a:solidFill>
                <a:latin typeface="Roboto Condensed"/>
              </a:rPr>
              <a:t> </a:t>
            </a:r>
            <a:r>
              <a:rPr lang="en-US" sz="3799" dirty="0" err="1">
                <a:solidFill>
                  <a:srgbClr val="000000"/>
                </a:solidFill>
                <a:latin typeface="Roboto Condensed"/>
              </a:rPr>
              <a:t>trả</a:t>
            </a:r>
            <a:r>
              <a:rPr lang="en-US" sz="3799" dirty="0">
                <a:solidFill>
                  <a:srgbClr val="000000"/>
                </a:solidFill>
                <a:latin typeface="Roboto Condensed"/>
              </a:rPr>
              <a:t> </a:t>
            </a:r>
            <a:r>
              <a:rPr lang="en-US" sz="3799" dirty="0" err="1">
                <a:solidFill>
                  <a:srgbClr val="000000"/>
                </a:solidFill>
                <a:latin typeface="Roboto Condensed"/>
              </a:rPr>
              <a:t>lời</a:t>
            </a:r>
            <a:r>
              <a:rPr lang="en-US" sz="3799" dirty="0">
                <a:solidFill>
                  <a:srgbClr val="000000"/>
                </a:solidFill>
                <a:latin typeface="Roboto Condensed"/>
              </a:rPr>
              <a:t> </a:t>
            </a:r>
            <a:r>
              <a:rPr lang="en-US" sz="3799" dirty="0" err="1">
                <a:solidFill>
                  <a:srgbClr val="000000"/>
                </a:solidFill>
                <a:latin typeface="Roboto Condensed"/>
              </a:rPr>
              <a:t>câu</a:t>
            </a:r>
            <a:r>
              <a:rPr lang="en-US" sz="3799" dirty="0">
                <a:solidFill>
                  <a:srgbClr val="000000"/>
                </a:solidFill>
                <a:latin typeface="Roboto Condensed"/>
              </a:rPr>
              <a:t> </a:t>
            </a:r>
            <a:r>
              <a:rPr lang="en-US" sz="3799" dirty="0" err="1">
                <a:solidFill>
                  <a:srgbClr val="000000"/>
                </a:solidFill>
                <a:latin typeface="Roboto Condensed"/>
              </a:rPr>
              <a:t>hỏi</a:t>
            </a:r>
            <a:r>
              <a:rPr lang="en-US" sz="3799" dirty="0">
                <a:solidFill>
                  <a:srgbClr val="000000"/>
                </a:solidFill>
                <a:latin typeface="Roboto Condensed"/>
              </a:rPr>
              <a:t> </a:t>
            </a:r>
            <a:r>
              <a:rPr lang="en-US" sz="3799" dirty="0" err="1">
                <a:solidFill>
                  <a:srgbClr val="000000"/>
                </a:solidFill>
                <a:latin typeface="Roboto Condensed"/>
              </a:rPr>
              <a:t>sau</a:t>
            </a:r>
            <a:r>
              <a:rPr lang="en-US" sz="3799" dirty="0">
                <a:solidFill>
                  <a:srgbClr val="000000"/>
                </a:solidFill>
                <a:latin typeface="Roboto Condensed"/>
              </a:rPr>
              <a:t>:</a:t>
            </a:r>
          </a:p>
        </p:txBody>
      </p:sp>
      <p:sp>
        <p:nvSpPr>
          <p:cNvPr id="21" name="TextBox 21"/>
          <p:cNvSpPr txBox="1"/>
          <p:nvPr/>
        </p:nvSpPr>
        <p:spPr>
          <a:xfrm>
            <a:off x="2384825" y="5322032"/>
            <a:ext cx="5702733" cy="3313430"/>
          </a:xfrm>
          <a:prstGeom prst="rect">
            <a:avLst/>
          </a:prstGeom>
        </p:spPr>
        <p:txBody>
          <a:bodyPr lIns="0" tIns="0" rIns="0" bIns="0" rtlCol="0" anchor="t">
            <a:spAutoFit/>
          </a:bodyPr>
          <a:lstStyle/>
          <a:p>
            <a:pPr algn="just">
              <a:lnSpc>
                <a:spcPts val="5319"/>
              </a:lnSpc>
              <a:spcBef>
                <a:spcPct val="0"/>
              </a:spcBef>
            </a:pPr>
            <a:r>
              <a:rPr lang="en-US" sz="3799" dirty="0" err="1">
                <a:solidFill>
                  <a:srgbClr val="000000"/>
                </a:solidFill>
                <a:latin typeface="Roboto Condensed Italics"/>
              </a:rPr>
              <a:t>Em</a:t>
            </a:r>
            <a:r>
              <a:rPr lang="en-US" sz="3799" dirty="0">
                <a:solidFill>
                  <a:srgbClr val="000000"/>
                </a:solidFill>
                <a:latin typeface="Roboto Condensed Italics"/>
              </a:rPr>
              <a:t> </a:t>
            </a:r>
            <a:r>
              <a:rPr lang="en-US" sz="3799" dirty="0" err="1">
                <a:solidFill>
                  <a:srgbClr val="000000"/>
                </a:solidFill>
                <a:latin typeface="Roboto Condensed Italics"/>
              </a:rPr>
              <a:t>cảm</a:t>
            </a:r>
            <a:r>
              <a:rPr lang="en-US" sz="3799" dirty="0">
                <a:solidFill>
                  <a:srgbClr val="000000"/>
                </a:solidFill>
                <a:latin typeface="Roboto Condensed Italics"/>
              </a:rPr>
              <a:t> </a:t>
            </a:r>
            <a:r>
              <a:rPr lang="en-US" sz="3799" dirty="0" err="1">
                <a:solidFill>
                  <a:srgbClr val="000000"/>
                </a:solidFill>
                <a:latin typeface="Roboto Condensed Italics"/>
              </a:rPr>
              <a:t>nhận</a:t>
            </a:r>
            <a:r>
              <a:rPr lang="en-US" sz="3799" dirty="0">
                <a:solidFill>
                  <a:srgbClr val="000000"/>
                </a:solidFill>
                <a:latin typeface="Roboto Condensed Italics"/>
              </a:rPr>
              <a:t> </a:t>
            </a:r>
            <a:r>
              <a:rPr lang="en-US" sz="3799" dirty="0" err="1">
                <a:solidFill>
                  <a:srgbClr val="000000"/>
                </a:solidFill>
                <a:latin typeface="Roboto Condensed Italics"/>
              </a:rPr>
              <a:t>gì</a:t>
            </a:r>
            <a:r>
              <a:rPr lang="en-US" sz="3799" dirty="0">
                <a:solidFill>
                  <a:srgbClr val="000000"/>
                </a:solidFill>
                <a:latin typeface="Roboto Condensed Italics"/>
              </a:rPr>
              <a:t> </a:t>
            </a:r>
            <a:r>
              <a:rPr lang="en-US" sz="3799" dirty="0" err="1">
                <a:solidFill>
                  <a:srgbClr val="000000"/>
                </a:solidFill>
                <a:latin typeface="Roboto Condensed Italics"/>
              </a:rPr>
              <a:t>về</a:t>
            </a:r>
            <a:r>
              <a:rPr lang="en-US" sz="3799" dirty="0">
                <a:solidFill>
                  <a:srgbClr val="000000"/>
                </a:solidFill>
                <a:latin typeface="Roboto Condensed Italics"/>
              </a:rPr>
              <a:t> </a:t>
            </a:r>
            <a:r>
              <a:rPr lang="en-US" sz="3799" dirty="0" err="1">
                <a:solidFill>
                  <a:srgbClr val="000000"/>
                </a:solidFill>
                <a:latin typeface="Roboto Condensed Italics"/>
              </a:rPr>
              <a:t>tâm</a:t>
            </a:r>
            <a:r>
              <a:rPr lang="en-US" sz="3799" dirty="0">
                <a:solidFill>
                  <a:srgbClr val="000000"/>
                </a:solidFill>
                <a:latin typeface="Roboto Condensed Italics"/>
              </a:rPr>
              <a:t> </a:t>
            </a:r>
            <a:r>
              <a:rPr lang="en-US" sz="3799" dirty="0" err="1">
                <a:solidFill>
                  <a:srgbClr val="000000"/>
                </a:solidFill>
                <a:latin typeface="Roboto Condensed Italics"/>
              </a:rPr>
              <a:t>trạng</a:t>
            </a:r>
            <a:r>
              <a:rPr lang="en-US" sz="3799" dirty="0">
                <a:solidFill>
                  <a:srgbClr val="000000"/>
                </a:solidFill>
                <a:latin typeface="Roboto Condensed Italics"/>
              </a:rPr>
              <a:t> </a:t>
            </a:r>
            <a:r>
              <a:rPr lang="en-US" sz="3799" dirty="0" err="1">
                <a:solidFill>
                  <a:srgbClr val="000000"/>
                </a:solidFill>
                <a:latin typeface="Roboto Condensed Italics"/>
              </a:rPr>
              <a:t>của</a:t>
            </a:r>
            <a:r>
              <a:rPr lang="en-US" sz="3799" dirty="0">
                <a:solidFill>
                  <a:srgbClr val="000000"/>
                </a:solidFill>
                <a:latin typeface="Roboto Condensed Italics"/>
              </a:rPr>
              <a:t> </a:t>
            </a:r>
            <a:r>
              <a:rPr lang="en-US" sz="3799" dirty="0" err="1">
                <a:solidFill>
                  <a:srgbClr val="000000"/>
                </a:solidFill>
                <a:latin typeface="Roboto Condensed Italics"/>
              </a:rPr>
              <a:t>người</a:t>
            </a:r>
            <a:r>
              <a:rPr lang="en-US" sz="3799" dirty="0">
                <a:solidFill>
                  <a:srgbClr val="000000"/>
                </a:solidFill>
                <a:latin typeface="Roboto Condensed Italics"/>
              </a:rPr>
              <a:t> con </a:t>
            </a:r>
            <a:r>
              <a:rPr lang="en-US" sz="3799" dirty="0" err="1">
                <a:solidFill>
                  <a:srgbClr val="000000"/>
                </a:solidFill>
                <a:latin typeface="Roboto Condensed Italics"/>
              </a:rPr>
              <a:t>trong</a:t>
            </a:r>
            <a:r>
              <a:rPr lang="en-US" sz="3799" dirty="0">
                <a:solidFill>
                  <a:srgbClr val="000000"/>
                </a:solidFill>
                <a:latin typeface="Roboto Condensed Italics"/>
              </a:rPr>
              <a:t> </a:t>
            </a:r>
            <a:r>
              <a:rPr lang="en-US" sz="3799" dirty="0" err="1">
                <a:solidFill>
                  <a:srgbClr val="000000"/>
                </a:solidFill>
                <a:latin typeface="Roboto Condensed Italics"/>
              </a:rPr>
              <a:t>bài</a:t>
            </a:r>
            <a:r>
              <a:rPr lang="en-US" sz="3799" dirty="0">
                <a:solidFill>
                  <a:srgbClr val="000000"/>
                </a:solidFill>
                <a:latin typeface="Roboto Condensed Italics"/>
              </a:rPr>
              <a:t> </a:t>
            </a:r>
            <a:r>
              <a:rPr lang="en-US" sz="3799" dirty="0" err="1">
                <a:solidFill>
                  <a:srgbClr val="000000"/>
                </a:solidFill>
                <a:latin typeface="Roboto Condensed Italics"/>
              </a:rPr>
              <a:t>hát</a:t>
            </a:r>
            <a:r>
              <a:rPr lang="en-US" sz="3799" dirty="0">
                <a:solidFill>
                  <a:srgbClr val="000000"/>
                </a:solidFill>
                <a:latin typeface="Roboto Condensed Italics"/>
              </a:rPr>
              <a:t>? </a:t>
            </a:r>
            <a:r>
              <a:rPr lang="en-US" sz="3799" dirty="0" err="1">
                <a:solidFill>
                  <a:srgbClr val="000000"/>
                </a:solidFill>
                <a:latin typeface="Roboto Condensed Italics"/>
              </a:rPr>
              <a:t>Người</a:t>
            </a:r>
            <a:r>
              <a:rPr lang="en-US" sz="3799" dirty="0">
                <a:solidFill>
                  <a:srgbClr val="000000"/>
                </a:solidFill>
                <a:latin typeface="Roboto Condensed Italics"/>
              </a:rPr>
              <a:t> con </a:t>
            </a:r>
            <a:r>
              <a:rPr lang="en-US" sz="3799" dirty="0" err="1">
                <a:solidFill>
                  <a:srgbClr val="000000"/>
                </a:solidFill>
                <a:latin typeface="Roboto Condensed Italics"/>
              </a:rPr>
              <a:t>gặp</a:t>
            </a:r>
            <a:r>
              <a:rPr lang="en-US" sz="3799" dirty="0">
                <a:solidFill>
                  <a:srgbClr val="000000"/>
                </a:solidFill>
                <a:latin typeface="Roboto Condensed Italics"/>
              </a:rPr>
              <a:t> </a:t>
            </a:r>
            <a:r>
              <a:rPr lang="en-US" sz="3799" dirty="0" err="1">
                <a:solidFill>
                  <a:srgbClr val="000000"/>
                </a:solidFill>
                <a:latin typeface="Roboto Condensed Italics"/>
              </a:rPr>
              <a:t>lại</a:t>
            </a:r>
            <a:r>
              <a:rPr lang="en-US" sz="3799" dirty="0">
                <a:solidFill>
                  <a:srgbClr val="000000"/>
                </a:solidFill>
                <a:latin typeface="Roboto Condensed Italics"/>
              </a:rPr>
              <a:t> </a:t>
            </a:r>
            <a:r>
              <a:rPr lang="en-US" sz="3799" dirty="0" err="1">
                <a:solidFill>
                  <a:srgbClr val="000000"/>
                </a:solidFill>
                <a:latin typeface="Roboto Condensed Italics"/>
              </a:rPr>
              <a:t>mẹ</a:t>
            </a:r>
            <a:r>
              <a:rPr lang="en-US" sz="3799" dirty="0">
                <a:solidFill>
                  <a:srgbClr val="000000"/>
                </a:solidFill>
                <a:latin typeface="Roboto Condensed Italics"/>
              </a:rPr>
              <a:t> </a:t>
            </a:r>
            <a:r>
              <a:rPr lang="en-US" sz="3799" dirty="0" err="1">
                <a:solidFill>
                  <a:srgbClr val="000000"/>
                </a:solidFill>
                <a:latin typeface="Roboto Condensed Italics"/>
              </a:rPr>
              <a:t>trong</a:t>
            </a:r>
            <a:r>
              <a:rPr lang="en-US" sz="3799" dirty="0">
                <a:solidFill>
                  <a:srgbClr val="000000"/>
                </a:solidFill>
                <a:latin typeface="Roboto Condensed Italics"/>
              </a:rPr>
              <a:t> </a:t>
            </a:r>
            <a:r>
              <a:rPr lang="en-US" sz="3799" dirty="0" err="1">
                <a:solidFill>
                  <a:srgbClr val="000000"/>
                </a:solidFill>
                <a:latin typeface="Roboto Condensed Italics"/>
              </a:rPr>
              <a:t>hoàn</a:t>
            </a:r>
            <a:r>
              <a:rPr lang="en-US" sz="3799" dirty="0">
                <a:solidFill>
                  <a:srgbClr val="000000"/>
                </a:solidFill>
                <a:latin typeface="Roboto Condensed Italics"/>
              </a:rPr>
              <a:t> </a:t>
            </a:r>
            <a:r>
              <a:rPr lang="en-US" sz="3799" dirty="0" err="1">
                <a:solidFill>
                  <a:srgbClr val="000000"/>
                </a:solidFill>
                <a:latin typeface="Roboto Condensed Italics"/>
              </a:rPr>
              <a:t>cảnh</a:t>
            </a:r>
            <a:r>
              <a:rPr lang="en-US" sz="3799" dirty="0">
                <a:solidFill>
                  <a:srgbClr val="000000"/>
                </a:solidFill>
                <a:latin typeface="Roboto Condensed Italics"/>
              </a:rPr>
              <a:t> </a:t>
            </a:r>
            <a:r>
              <a:rPr lang="en-US" sz="3799" dirty="0" err="1">
                <a:solidFill>
                  <a:srgbClr val="000000"/>
                </a:solidFill>
                <a:latin typeface="Roboto Condensed Italics"/>
              </a:rPr>
              <a:t>nào</a:t>
            </a:r>
            <a:r>
              <a:rPr lang="en-US" sz="3799" dirty="0">
                <a:solidFill>
                  <a:srgbClr val="000000"/>
                </a:solidFill>
                <a:latin typeface="Roboto Condensed Italics"/>
              </a:rPr>
              <a:t>? Hoàn </a:t>
            </a:r>
            <a:r>
              <a:rPr lang="en-US" sz="3799" dirty="0" err="1">
                <a:solidFill>
                  <a:srgbClr val="000000"/>
                </a:solidFill>
                <a:latin typeface="Roboto Condensed Italics"/>
              </a:rPr>
              <a:t>cảnh</a:t>
            </a:r>
            <a:r>
              <a:rPr lang="en-US" sz="3799" dirty="0">
                <a:solidFill>
                  <a:srgbClr val="000000"/>
                </a:solidFill>
                <a:latin typeface="Roboto Condensed Italics"/>
              </a:rPr>
              <a:t> </a:t>
            </a:r>
            <a:r>
              <a:rPr lang="en-US" sz="3799" dirty="0" err="1">
                <a:solidFill>
                  <a:srgbClr val="000000"/>
                </a:solidFill>
                <a:latin typeface="Roboto Condensed Italics"/>
              </a:rPr>
              <a:t>đó</a:t>
            </a:r>
            <a:r>
              <a:rPr lang="en-US" sz="3799" dirty="0">
                <a:solidFill>
                  <a:srgbClr val="000000"/>
                </a:solidFill>
                <a:latin typeface="Roboto Condensed Italics"/>
              </a:rPr>
              <a:t> </a:t>
            </a:r>
            <a:r>
              <a:rPr lang="en-US" sz="3799" dirty="0" err="1">
                <a:solidFill>
                  <a:srgbClr val="000000"/>
                </a:solidFill>
                <a:latin typeface="Roboto Condensed Italics"/>
              </a:rPr>
              <a:t>có</a:t>
            </a:r>
            <a:r>
              <a:rPr lang="en-US" sz="3799" dirty="0">
                <a:solidFill>
                  <a:srgbClr val="000000"/>
                </a:solidFill>
                <a:latin typeface="Roboto Condensed Italics"/>
              </a:rPr>
              <a:t> </a:t>
            </a:r>
            <a:r>
              <a:rPr lang="en-US" sz="3799" dirty="0" err="1">
                <a:solidFill>
                  <a:srgbClr val="000000"/>
                </a:solidFill>
                <a:latin typeface="Roboto Condensed Italics"/>
              </a:rPr>
              <a:t>gì</a:t>
            </a:r>
            <a:r>
              <a:rPr lang="en-US" sz="3799" dirty="0">
                <a:solidFill>
                  <a:srgbClr val="000000"/>
                </a:solidFill>
                <a:latin typeface="Roboto Condensed Italics"/>
              </a:rPr>
              <a:t> </a:t>
            </a:r>
            <a:r>
              <a:rPr lang="en-US" sz="3799" dirty="0" err="1">
                <a:solidFill>
                  <a:srgbClr val="000000"/>
                </a:solidFill>
                <a:latin typeface="Roboto Condensed Italics"/>
              </a:rPr>
              <a:t>đặc</a:t>
            </a:r>
            <a:r>
              <a:rPr lang="en-US" sz="3799" dirty="0">
                <a:solidFill>
                  <a:srgbClr val="000000"/>
                </a:solidFill>
                <a:latin typeface="Roboto Condensed Italics"/>
              </a:rPr>
              <a:t> </a:t>
            </a:r>
            <a:r>
              <a:rPr lang="en-US" sz="3799" dirty="0" err="1">
                <a:solidFill>
                  <a:srgbClr val="000000"/>
                </a:solidFill>
                <a:latin typeface="Roboto Condensed Italics"/>
              </a:rPr>
              <a:t>biệt</a:t>
            </a:r>
            <a:r>
              <a:rPr lang="en-US" sz="3799" dirty="0">
                <a:solidFill>
                  <a:srgbClr val="000000"/>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717380" y="5671141"/>
            <a:ext cx="12053973" cy="4896927"/>
          </a:xfrm>
          <a:custGeom>
            <a:avLst/>
            <a:gdLst/>
            <a:ahLst/>
            <a:cxnLst/>
            <a:rect l="l" t="t" r="r" b="b"/>
            <a:pathLst>
              <a:path w="12053973" h="4896927">
                <a:moveTo>
                  <a:pt x="0" y="0"/>
                </a:moveTo>
                <a:lnTo>
                  <a:pt x="12053973" y="0"/>
                </a:lnTo>
                <a:lnTo>
                  <a:pt x="12053973" y="4896926"/>
                </a:lnTo>
                <a:lnTo>
                  <a:pt x="0" y="48969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grpSp>
        <p:nvGrpSpPr>
          <p:cNvPr id="5" name="Group 5"/>
          <p:cNvGrpSpPr>
            <a:grpSpLocks noChangeAspect="1"/>
          </p:cNvGrpSpPr>
          <p:nvPr/>
        </p:nvGrpSpPr>
        <p:grpSpPr>
          <a:xfrm rot="-9081209">
            <a:off x="9755306" y="-5785150"/>
            <a:ext cx="4921956" cy="7315995"/>
            <a:chOff x="0" y="0"/>
            <a:chExt cx="3175000" cy="4719320"/>
          </a:xfrm>
        </p:grpSpPr>
        <p:sp>
          <p:nvSpPr>
            <p:cNvPr id="6" name="Freeform 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8" name="Freeform 8"/>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8"/>
            <a:stretch>
              <a:fillRect/>
            </a:stretch>
          </a:blipFill>
        </p:spPr>
        <p:txBody>
          <a:bodyPr/>
          <a:lstStyle/>
          <a:p>
            <a:endParaRPr lang="en-US"/>
          </a:p>
        </p:txBody>
      </p:sp>
      <p:sp>
        <p:nvSpPr>
          <p:cNvPr id="9" name="Freeform 9"/>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811574" y="1011345"/>
            <a:ext cx="14664851" cy="2787577"/>
          </a:xfrm>
          <a:prstGeom prst="rect">
            <a:avLst/>
          </a:prstGeom>
        </p:spPr>
        <p:txBody>
          <a:bodyPr lIns="0" tIns="0" rIns="0" bIns="0" rtlCol="0" anchor="t">
            <a:spAutoFit/>
          </a:bodyPr>
          <a:lstStyle/>
          <a:p>
            <a:pPr algn="ctr">
              <a:lnSpc>
                <a:spcPts val="11200"/>
              </a:lnSpc>
            </a:pPr>
            <a:r>
              <a:rPr lang="en-US" sz="8000">
                <a:solidFill>
                  <a:srgbClr val="605048"/>
                </a:solidFill>
                <a:latin typeface="Fraunces SemiBold"/>
              </a:rPr>
              <a:t>BÀI 2: </a:t>
            </a:r>
          </a:p>
          <a:p>
            <a:pPr algn="ctr">
              <a:lnSpc>
                <a:spcPts val="11200"/>
              </a:lnSpc>
            </a:pPr>
            <a:r>
              <a:rPr lang="en-US" sz="8000">
                <a:solidFill>
                  <a:srgbClr val="605048"/>
                </a:solidFill>
                <a:latin typeface="Fraunces SemiBold"/>
              </a:rPr>
              <a:t>THƠ SÁU CHỮ, BẢY CHỮ</a:t>
            </a:r>
          </a:p>
        </p:txBody>
      </p:sp>
      <p:sp>
        <p:nvSpPr>
          <p:cNvPr id="11" name="TextBox 11"/>
          <p:cNvSpPr txBox="1"/>
          <p:nvPr/>
        </p:nvSpPr>
        <p:spPr>
          <a:xfrm>
            <a:off x="5715000" y="4367098"/>
            <a:ext cx="6501284" cy="1767792"/>
          </a:xfrm>
          <a:prstGeom prst="rect">
            <a:avLst/>
          </a:prstGeom>
        </p:spPr>
        <p:txBody>
          <a:bodyPr wrap="square" lIns="0" tIns="0" rIns="0" bIns="0" rtlCol="0" anchor="t">
            <a:spAutoFit/>
          </a:bodyPr>
          <a:lstStyle/>
          <a:p>
            <a:pPr algn="ctr">
              <a:lnSpc>
                <a:spcPts val="14280"/>
              </a:lnSpc>
            </a:pPr>
            <a:r>
              <a:rPr lang="en-US" sz="10200" dirty="0">
                <a:solidFill>
                  <a:srgbClr val="605048"/>
                </a:solidFill>
                <a:latin typeface="SVN-HC"/>
              </a:rPr>
              <a:t>NẮNG MỚI</a:t>
            </a:r>
          </a:p>
        </p:txBody>
      </p:sp>
      <p:sp>
        <p:nvSpPr>
          <p:cNvPr id="12" name="TextBox 12"/>
          <p:cNvSpPr txBox="1"/>
          <p:nvPr/>
        </p:nvSpPr>
        <p:spPr>
          <a:xfrm>
            <a:off x="12216284" y="6282226"/>
            <a:ext cx="4395316" cy="1179682"/>
          </a:xfrm>
          <a:prstGeom prst="rect">
            <a:avLst/>
          </a:prstGeom>
        </p:spPr>
        <p:txBody>
          <a:bodyPr wrap="square" lIns="0" tIns="0" rIns="0" bIns="0" rtlCol="0" anchor="t">
            <a:spAutoFit/>
          </a:bodyPr>
          <a:lstStyle/>
          <a:p>
            <a:pPr algn="ctr">
              <a:lnSpc>
                <a:spcPts val="10080"/>
              </a:lnSpc>
            </a:pPr>
            <a:r>
              <a:rPr lang="en-US" sz="7200" dirty="0" err="1">
                <a:solidFill>
                  <a:srgbClr val="605048"/>
                </a:solidFill>
                <a:latin typeface="#9Slide06 SVNSlow Attack"/>
              </a:rPr>
              <a:t>Lưu</a:t>
            </a:r>
            <a:r>
              <a:rPr lang="en-US" sz="7200" dirty="0">
                <a:solidFill>
                  <a:srgbClr val="605048"/>
                </a:solidFill>
                <a:latin typeface="#9Slide06 SVNSlow Attack"/>
              </a:rPr>
              <a:t> </a:t>
            </a:r>
            <a:r>
              <a:rPr lang="en-US" sz="7200" dirty="0" err="1">
                <a:solidFill>
                  <a:srgbClr val="605048"/>
                </a:solidFill>
                <a:latin typeface="#9Slide06 SVNSlow Attack"/>
              </a:rPr>
              <a:t>Trọng</a:t>
            </a:r>
            <a:r>
              <a:rPr lang="en-US" sz="7200" dirty="0">
                <a:solidFill>
                  <a:srgbClr val="605048"/>
                </a:solidFill>
                <a:latin typeface="#9Slide06 SVNSlow Attack"/>
              </a:rPr>
              <a:t> </a:t>
            </a:r>
            <a:r>
              <a:rPr lang="en-US" sz="7200" dirty="0" err="1">
                <a:solidFill>
                  <a:srgbClr val="605048"/>
                </a:solidFill>
                <a:latin typeface="#9Slide06 SVNSlow Attack"/>
              </a:rPr>
              <a:t>Lư</a:t>
            </a:r>
            <a:endParaRPr lang="en-US" sz="7200" dirty="0">
              <a:solidFill>
                <a:srgbClr val="605048"/>
              </a:solidFill>
              <a:latin typeface="#9Slide06 SVNSlow Attack"/>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4516119" y="2325867"/>
            <a:ext cx="9255763" cy="7961133"/>
          </a:xfrm>
          <a:custGeom>
            <a:avLst/>
            <a:gdLst/>
            <a:ahLst/>
            <a:cxnLst/>
            <a:rect l="l" t="t" r="r" b="b"/>
            <a:pathLst>
              <a:path w="9255763" h="7961133">
                <a:moveTo>
                  <a:pt x="0" y="0"/>
                </a:moveTo>
                <a:lnTo>
                  <a:pt x="9255762" y="0"/>
                </a:lnTo>
                <a:lnTo>
                  <a:pt x="9255762" y="7961133"/>
                </a:lnTo>
                <a:lnTo>
                  <a:pt x="0" y="7961133"/>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txBody>
          <a:bodyPr/>
          <a:lstStyle/>
          <a:p>
            <a:endParaRPr lang="en-US"/>
          </a:p>
        </p:txBody>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4042084" y="923925"/>
            <a:ext cx="7881795"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2. ĐỌC VĂN BẢN</a:t>
            </a:r>
          </a:p>
        </p:txBody>
      </p:sp>
      <p:sp>
        <p:nvSpPr>
          <p:cNvPr id="19" name="TextBox 19"/>
          <p:cNvSpPr txBox="1"/>
          <p:nvPr/>
        </p:nvSpPr>
        <p:spPr>
          <a:xfrm>
            <a:off x="5058778" y="4191298"/>
            <a:ext cx="8461577" cy="1464946"/>
          </a:xfrm>
          <a:prstGeom prst="rect">
            <a:avLst/>
          </a:prstGeom>
        </p:spPr>
        <p:txBody>
          <a:bodyPr lIns="0" tIns="0" rIns="0" bIns="0" rtlCol="0" anchor="t">
            <a:spAutoFit/>
          </a:bodyPr>
          <a:lstStyle/>
          <a:p>
            <a:pPr algn="just">
              <a:lnSpc>
                <a:spcPts val="5879"/>
              </a:lnSpc>
              <a:spcBef>
                <a:spcPct val="0"/>
              </a:spcBef>
            </a:pPr>
            <a:r>
              <a:rPr lang="en-US" sz="4199">
                <a:solidFill>
                  <a:srgbClr val="605048"/>
                </a:solidFill>
                <a:latin typeface="Roboto Condensed"/>
              </a:rPr>
              <a:t>Theo em, bài thơ nên đọc với giọng điệu như thế nào?</a:t>
            </a:r>
          </a:p>
        </p:txBody>
      </p:sp>
      <p:sp>
        <p:nvSpPr>
          <p:cNvPr id="20" name="TextBox 20"/>
          <p:cNvSpPr txBox="1"/>
          <p:nvPr/>
        </p:nvSpPr>
        <p:spPr>
          <a:xfrm>
            <a:off x="5058778" y="6044574"/>
            <a:ext cx="8174391" cy="2089150"/>
          </a:xfrm>
          <a:prstGeom prst="rect">
            <a:avLst/>
          </a:prstGeom>
        </p:spPr>
        <p:txBody>
          <a:bodyPr lIns="0" tIns="0" rIns="0" bIns="0" rtlCol="0" anchor="t">
            <a:spAutoFit/>
          </a:bodyPr>
          <a:lstStyle/>
          <a:p>
            <a:pPr algn="just">
              <a:lnSpc>
                <a:spcPts val="5599"/>
              </a:lnSpc>
              <a:spcBef>
                <a:spcPct val="0"/>
              </a:spcBef>
            </a:pPr>
            <a:r>
              <a:rPr lang="en-US" sz="3999" dirty="0" err="1">
                <a:solidFill>
                  <a:srgbClr val="605048"/>
                </a:solidFill>
                <a:latin typeface="Roboto Condensed Italics"/>
              </a:rPr>
              <a:t>Bài</a:t>
            </a:r>
            <a:r>
              <a:rPr lang="en-US" sz="3999" dirty="0">
                <a:solidFill>
                  <a:srgbClr val="605048"/>
                </a:solidFill>
                <a:latin typeface="Roboto Condensed Italics"/>
              </a:rPr>
              <a:t> </a:t>
            </a:r>
            <a:r>
              <a:rPr lang="en-US" sz="3999" dirty="0" err="1">
                <a:solidFill>
                  <a:srgbClr val="605048"/>
                </a:solidFill>
                <a:latin typeface="Roboto Condensed Italics"/>
              </a:rPr>
              <a:t>thơ</a:t>
            </a:r>
            <a:r>
              <a:rPr lang="en-US" sz="3999" dirty="0">
                <a:solidFill>
                  <a:srgbClr val="605048"/>
                </a:solidFill>
                <a:latin typeface="Roboto Condensed Italics"/>
              </a:rPr>
              <a:t> </a:t>
            </a:r>
            <a:r>
              <a:rPr lang="en-US" sz="3999" dirty="0" err="1">
                <a:solidFill>
                  <a:srgbClr val="605048"/>
                </a:solidFill>
                <a:latin typeface="Roboto Condensed Italics"/>
              </a:rPr>
              <a:t>cần</a:t>
            </a:r>
            <a:r>
              <a:rPr lang="en-US" sz="3999" dirty="0">
                <a:solidFill>
                  <a:srgbClr val="605048"/>
                </a:solidFill>
                <a:latin typeface="Roboto Condensed Italics"/>
              </a:rPr>
              <a:t> </a:t>
            </a:r>
            <a:r>
              <a:rPr lang="en-US" sz="3999" dirty="0" err="1">
                <a:solidFill>
                  <a:srgbClr val="605048"/>
                </a:solidFill>
                <a:latin typeface="Roboto Condensed Italics"/>
              </a:rPr>
              <a:t>đọc</a:t>
            </a:r>
            <a:r>
              <a:rPr lang="en-US" sz="3999" dirty="0">
                <a:solidFill>
                  <a:srgbClr val="605048"/>
                </a:solidFill>
                <a:latin typeface="Roboto Condensed Italics"/>
              </a:rPr>
              <a:t> </a:t>
            </a:r>
            <a:r>
              <a:rPr lang="en-US" sz="3999" dirty="0" err="1">
                <a:solidFill>
                  <a:srgbClr val="605048"/>
                </a:solidFill>
                <a:latin typeface="Roboto Condensed Italics"/>
              </a:rPr>
              <a:t>với</a:t>
            </a:r>
            <a:r>
              <a:rPr lang="en-US" sz="3999" dirty="0">
                <a:solidFill>
                  <a:srgbClr val="605048"/>
                </a:solidFill>
                <a:latin typeface="Roboto Condensed Italics"/>
              </a:rPr>
              <a:t> </a:t>
            </a:r>
            <a:r>
              <a:rPr lang="en-US" sz="3999" dirty="0" err="1">
                <a:solidFill>
                  <a:srgbClr val="605048"/>
                </a:solidFill>
                <a:latin typeface="Roboto Condensed Italics"/>
              </a:rPr>
              <a:t>giọng</a:t>
            </a:r>
            <a:r>
              <a:rPr lang="en-US" sz="3999" dirty="0">
                <a:solidFill>
                  <a:srgbClr val="605048"/>
                </a:solidFill>
                <a:latin typeface="Roboto Condensed Italics"/>
              </a:rPr>
              <a:t>: </a:t>
            </a:r>
            <a:r>
              <a:rPr lang="en-US" sz="3999" dirty="0" err="1">
                <a:solidFill>
                  <a:srgbClr val="605048"/>
                </a:solidFill>
                <a:latin typeface="Roboto Condensed Italics"/>
              </a:rPr>
              <a:t>thiết</a:t>
            </a:r>
            <a:r>
              <a:rPr lang="en-US" sz="3999" dirty="0">
                <a:solidFill>
                  <a:srgbClr val="605048"/>
                </a:solidFill>
                <a:latin typeface="Roboto Condensed Italics"/>
              </a:rPr>
              <a:t> </a:t>
            </a:r>
            <a:r>
              <a:rPr lang="en-US" sz="3999" dirty="0" err="1">
                <a:solidFill>
                  <a:srgbClr val="605048"/>
                </a:solidFill>
                <a:latin typeface="Roboto Condensed Italics"/>
              </a:rPr>
              <a:t>tha</a:t>
            </a:r>
            <a:r>
              <a:rPr lang="en-US" sz="3999" dirty="0">
                <a:solidFill>
                  <a:srgbClr val="605048"/>
                </a:solidFill>
                <a:latin typeface="Roboto Condensed Italics"/>
              </a:rPr>
              <a:t>, </a:t>
            </a:r>
            <a:r>
              <a:rPr lang="en-US" sz="3999" dirty="0" err="1">
                <a:solidFill>
                  <a:srgbClr val="605048"/>
                </a:solidFill>
                <a:latin typeface="Roboto Condensed Italics"/>
              </a:rPr>
              <a:t>buồn</a:t>
            </a:r>
            <a:r>
              <a:rPr lang="en-US" sz="3999" dirty="0">
                <a:solidFill>
                  <a:srgbClr val="605048"/>
                </a:solidFill>
                <a:latin typeface="Roboto Condensed Italics"/>
              </a:rPr>
              <a:t> </a:t>
            </a:r>
            <a:r>
              <a:rPr lang="en-US" sz="3999" dirty="0" err="1">
                <a:solidFill>
                  <a:srgbClr val="605048"/>
                </a:solidFill>
                <a:latin typeface="Roboto Condensed Italics"/>
              </a:rPr>
              <a:t>thương</a:t>
            </a:r>
            <a:r>
              <a:rPr lang="en-US" sz="3999" dirty="0">
                <a:solidFill>
                  <a:srgbClr val="605048"/>
                </a:solidFill>
                <a:latin typeface="Roboto Condensed Italics"/>
              </a:rPr>
              <a:t> </a:t>
            </a:r>
            <a:r>
              <a:rPr lang="en-US" sz="3999" dirty="0" err="1">
                <a:solidFill>
                  <a:srgbClr val="605048"/>
                </a:solidFill>
                <a:latin typeface="Roboto Condensed Italics"/>
              </a:rPr>
              <a:t>thể</a:t>
            </a:r>
            <a:r>
              <a:rPr lang="en-US" sz="3999" dirty="0">
                <a:solidFill>
                  <a:srgbClr val="605048"/>
                </a:solidFill>
                <a:latin typeface="Roboto Condensed Italics"/>
              </a:rPr>
              <a:t> </a:t>
            </a:r>
            <a:r>
              <a:rPr lang="en-US" sz="3999" dirty="0" err="1">
                <a:solidFill>
                  <a:srgbClr val="605048"/>
                </a:solidFill>
                <a:latin typeface="Roboto Condensed Italics"/>
              </a:rPr>
              <a:t>hiện</a:t>
            </a:r>
            <a:r>
              <a:rPr lang="en-US" sz="3999" dirty="0">
                <a:solidFill>
                  <a:srgbClr val="605048"/>
                </a:solidFill>
                <a:latin typeface="Roboto Condensed Italics"/>
              </a:rPr>
              <a:t> </a:t>
            </a:r>
            <a:r>
              <a:rPr lang="en-US" sz="3999" dirty="0" err="1">
                <a:solidFill>
                  <a:srgbClr val="605048"/>
                </a:solidFill>
                <a:latin typeface="Roboto Condensed Italics"/>
              </a:rPr>
              <a:t>tâm</a:t>
            </a:r>
            <a:r>
              <a:rPr lang="en-US" sz="3999" dirty="0">
                <a:solidFill>
                  <a:srgbClr val="605048"/>
                </a:solidFill>
                <a:latin typeface="Roboto Condensed Italics"/>
              </a:rPr>
              <a:t> </a:t>
            </a:r>
            <a:r>
              <a:rPr lang="en-US" sz="3999" dirty="0" err="1">
                <a:solidFill>
                  <a:srgbClr val="605048"/>
                </a:solidFill>
                <a:latin typeface="Roboto Condensed Italics"/>
              </a:rPr>
              <a:t>trạng</a:t>
            </a:r>
            <a:r>
              <a:rPr lang="en-US" sz="3999" dirty="0">
                <a:solidFill>
                  <a:srgbClr val="605048"/>
                </a:solidFill>
                <a:latin typeface="Roboto Condensed Italics"/>
              </a:rPr>
              <a:t> </a:t>
            </a:r>
            <a:r>
              <a:rPr lang="en-US" sz="3999" dirty="0" err="1">
                <a:solidFill>
                  <a:srgbClr val="605048"/>
                </a:solidFill>
                <a:latin typeface="Roboto Condensed Italics"/>
              </a:rPr>
              <a:t>của</a:t>
            </a:r>
            <a:r>
              <a:rPr lang="en-US" sz="3999" dirty="0">
                <a:solidFill>
                  <a:srgbClr val="605048"/>
                </a:solidFill>
                <a:latin typeface="Roboto Condensed Italics"/>
              </a:rPr>
              <a:t> </a:t>
            </a:r>
            <a:r>
              <a:rPr lang="en-US" sz="3999" dirty="0" err="1">
                <a:solidFill>
                  <a:srgbClr val="605048"/>
                </a:solidFill>
                <a:latin typeface="Roboto Condensed Italics"/>
              </a:rPr>
              <a:t>người</a:t>
            </a:r>
            <a:r>
              <a:rPr lang="en-US" sz="3999" dirty="0">
                <a:solidFill>
                  <a:srgbClr val="605048"/>
                </a:solidFill>
                <a:latin typeface="Roboto Condensed Italics"/>
              </a:rPr>
              <a:t> con </a:t>
            </a:r>
            <a:r>
              <a:rPr lang="en-US" sz="3999" dirty="0" err="1">
                <a:solidFill>
                  <a:srgbClr val="605048"/>
                </a:solidFill>
                <a:latin typeface="Roboto Condensed Italics"/>
              </a:rPr>
              <a:t>khi</a:t>
            </a:r>
            <a:r>
              <a:rPr lang="en-US" sz="3999" dirty="0">
                <a:solidFill>
                  <a:srgbClr val="605048"/>
                </a:solidFill>
                <a:latin typeface="Roboto Condensed Italics"/>
              </a:rPr>
              <a:t> </a:t>
            </a:r>
            <a:r>
              <a:rPr lang="en-US" sz="3999" dirty="0" err="1">
                <a:solidFill>
                  <a:srgbClr val="605048"/>
                </a:solidFill>
                <a:latin typeface="Roboto Condensed Italics"/>
              </a:rPr>
              <a:t>nhớ</a:t>
            </a:r>
            <a:r>
              <a:rPr lang="en-US" sz="3999" dirty="0">
                <a:solidFill>
                  <a:srgbClr val="605048"/>
                </a:solidFill>
                <a:latin typeface="Roboto Condensed Italics"/>
              </a:rPr>
              <a:t> </a:t>
            </a:r>
            <a:r>
              <a:rPr lang="en-US" sz="3999" dirty="0" err="1">
                <a:solidFill>
                  <a:srgbClr val="605048"/>
                </a:solidFill>
                <a:latin typeface="Roboto Condensed Italics"/>
              </a:rPr>
              <a:t>về</a:t>
            </a:r>
            <a:r>
              <a:rPr lang="en-US" sz="3999" dirty="0">
                <a:solidFill>
                  <a:srgbClr val="605048"/>
                </a:solidFill>
                <a:latin typeface="Roboto Condensed Italics"/>
              </a:rPr>
              <a:t> </a:t>
            </a:r>
            <a:r>
              <a:rPr lang="en-US" sz="3999" dirty="0" err="1">
                <a:solidFill>
                  <a:srgbClr val="605048"/>
                </a:solidFill>
                <a:latin typeface="Roboto Condensed Italics"/>
              </a:rPr>
              <a:t>mẹ</a:t>
            </a:r>
            <a:r>
              <a:rPr lang="en-US" sz="3999" dirty="0">
                <a:solidFill>
                  <a:srgbClr val="605048"/>
                </a:solidFill>
                <a:latin typeface="Roboto Condensed Italics"/>
              </a:rPr>
              <a:t> </a:t>
            </a:r>
            <a:r>
              <a:rPr lang="en-US" sz="3999" dirty="0" err="1">
                <a:solidFill>
                  <a:srgbClr val="605048"/>
                </a:solidFill>
                <a:latin typeface="Roboto Condensed Italics"/>
              </a:rPr>
              <a:t>đã</a:t>
            </a:r>
            <a:r>
              <a:rPr lang="en-US" sz="3999" dirty="0">
                <a:solidFill>
                  <a:srgbClr val="605048"/>
                </a:solidFill>
                <a:latin typeface="Roboto Condensed Italics"/>
              </a:rPr>
              <a:t> </a:t>
            </a:r>
            <a:r>
              <a:rPr lang="en-US" sz="3999" dirty="0" err="1">
                <a:solidFill>
                  <a:srgbClr val="605048"/>
                </a:solidFill>
                <a:latin typeface="Roboto Condensed Italics"/>
              </a:rPr>
              <a:t>xa</a:t>
            </a:r>
            <a:endParaRPr lang="en-US" sz="3999" dirty="0">
              <a:solidFill>
                <a:srgbClr val="605048"/>
              </a:solidFill>
              <a:latin typeface="Roboto Condensed Itali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6438578">
            <a:off x="632588" y="6941815"/>
            <a:ext cx="4146901" cy="6163954"/>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9" name="Group 9"/>
          <p:cNvGrpSpPr>
            <a:grpSpLocks noChangeAspect="1"/>
          </p:cNvGrpSpPr>
          <p:nvPr/>
        </p:nvGrpSpPr>
        <p:grpSpPr>
          <a:xfrm rot="-7307119">
            <a:off x="-6472809" y="5921589"/>
            <a:ext cx="10902197" cy="7550781"/>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2" name="Group 12"/>
          <p:cNvGrpSpPr>
            <a:grpSpLocks noChangeAspect="1"/>
          </p:cNvGrpSpPr>
          <p:nvPr/>
        </p:nvGrpSpPr>
        <p:grpSpPr>
          <a:xfrm rot="-7307119">
            <a:off x="13862558" y="-3533092"/>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6" name="Freeform 16"/>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4042084" y="923925"/>
            <a:ext cx="7881795"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2. ĐỌC VĂN BẢN</a:t>
            </a:r>
          </a:p>
        </p:txBody>
      </p:sp>
      <p:sp>
        <p:nvSpPr>
          <p:cNvPr id="18" name="TextBox 18"/>
          <p:cNvSpPr txBox="1"/>
          <p:nvPr/>
        </p:nvSpPr>
        <p:spPr>
          <a:xfrm>
            <a:off x="3670191" y="2142899"/>
            <a:ext cx="12798969" cy="646405"/>
          </a:xfrm>
          <a:prstGeom prst="rect">
            <a:avLst/>
          </a:prstGeom>
        </p:spPr>
        <p:txBody>
          <a:bodyPr lIns="0" tIns="0" rIns="0" bIns="0" rtlCol="0" anchor="t">
            <a:spAutoFit/>
          </a:bodyPr>
          <a:lstStyle/>
          <a:p>
            <a:pPr marL="868557" lvl="2" indent="-289519" algn="just">
              <a:lnSpc>
                <a:spcPts val="5319"/>
              </a:lnSpc>
              <a:buFont typeface="Arial"/>
              <a:buChar char="⚬"/>
            </a:pPr>
            <a:r>
              <a:rPr lang="en-US" sz="3799">
                <a:solidFill>
                  <a:srgbClr val="000000"/>
                </a:solidFill>
                <a:latin typeface="Roboto Condensed"/>
              </a:rPr>
              <a:t>Đọc diễn cảm bài thơ: </a:t>
            </a:r>
            <a:r>
              <a:rPr lang="en-US" sz="3799">
                <a:solidFill>
                  <a:srgbClr val="000000"/>
                </a:solidFill>
                <a:latin typeface="Roboto Condensed Italics"/>
              </a:rPr>
              <a:t>Nắng mới</a:t>
            </a:r>
          </a:p>
        </p:txBody>
      </p:sp>
      <p:graphicFrame>
        <p:nvGraphicFramePr>
          <p:cNvPr id="19" name="Table 19"/>
          <p:cNvGraphicFramePr>
            <a:graphicFrameLocks noGrp="1"/>
          </p:cNvGraphicFramePr>
          <p:nvPr/>
        </p:nvGraphicFramePr>
        <p:xfrm>
          <a:off x="1028700" y="3075053"/>
          <a:ext cx="15893393" cy="6324945"/>
        </p:xfrm>
        <a:graphic>
          <a:graphicData uri="http://schemas.openxmlformats.org/drawingml/2006/table">
            <a:tbl>
              <a:tblPr/>
              <a:tblGrid>
                <a:gridCol w="12794129">
                  <a:extLst>
                    <a:ext uri="{9D8B030D-6E8A-4147-A177-3AD203B41FA5}">
                      <a16:colId xmlns:a16="http://schemas.microsoft.com/office/drawing/2014/main" val="20000"/>
                    </a:ext>
                  </a:extLst>
                </a:gridCol>
                <a:gridCol w="1500709">
                  <a:extLst>
                    <a:ext uri="{9D8B030D-6E8A-4147-A177-3AD203B41FA5}">
                      <a16:colId xmlns:a16="http://schemas.microsoft.com/office/drawing/2014/main" val="20001"/>
                    </a:ext>
                  </a:extLst>
                </a:gridCol>
                <a:gridCol w="1598555">
                  <a:extLst>
                    <a:ext uri="{9D8B030D-6E8A-4147-A177-3AD203B41FA5}">
                      <a16:colId xmlns:a16="http://schemas.microsoft.com/office/drawing/2014/main" val="20002"/>
                    </a:ext>
                  </a:extLst>
                </a:gridCol>
              </a:tblGrid>
              <a:tr h="1244376">
                <a:tc>
                  <a:txBody>
                    <a:bodyPr/>
                    <a:lstStyle/>
                    <a:p>
                      <a:pPr algn="ctr">
                        <a:lnSpc>
                          <a:spcPts val="5073"/>
                        </a:lnSpc>
                        <a:defRPr/>
                      </a:pPr>
                      <a:r>
                        <a:rPr lang="en-US" sz="3623">
                          <a:solidFill>
                            <a:srgbClr val="605048"/>
                          </a:solidFill>
                          <a:latin typeface="Roboto Condensed Bold"/>
                        </a:rPr>
                        <a:t> Tiêu chí</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tc>
                  <a:txBody>
                    <a:bodyPr/>
                    <a:lstStyle/>
                    <a:p>
                      <a:pPr algn="ctr">
                        <a:lnSpc>
                          <a:spcPts val="5073"/>
                        </a:lnSpc>
                        <a:defRPr/>
                      </a:pPr>
                      <a:r>
                        <a:rPr lang="en-US" sz="3623">
                          <a:solidFill>
                            <a:srgbClr val="605048"/>
                          </a:solidFill>
                          <a:latin typeface="Roboto Condensed Bold"/>
                        </a:rPr>
                        <a:t> Có   </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tc>
                  <a:txBody>
                    <a:bodyPr/>
                    <a:lstStyle/>
                    <a:p>
                      <a:pPr algn="ctr">
                        <a:lnSpc>
                          <a:spcPts val="5073"/>
                        </a:lnSpc>
                        <a:defRPr/>
                      </a:pPr>
                      <a:r>
                        <a:rPr lang="en-US" sz="3623">
                          <a:solidFill>
                            <a:srgbClr val="605048"/>
                          </a:solidFill>
                          <a:latin typeface="Roboto Condensed Bold"/>
                        </a:rPr>
                        <a:t> Không</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4C8B1"/>
                    </a:solidFill>
                  </a:tcPr>
                </a:tc>
                <a:extLst>
                  <a:ext uri="{0D108BD9-81ED-4DB2-BD59-A6C34878D82A}">
                    <a16:rowId xmlns:a16="http://schemas.microsoft.com/office/drawing/2014/main" val="10000"/>
                  </a:ext>
                </a:extLst>
              </a:tr>
              <a:tr h="1244376">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extLst>
                  <a:ext uri="{0D108BD9-81ED-4DB2-BD59-A6C34878D82A}">
                    <a16:rowId xmlns:a16="http://schemas.microsoft.com/office/drawing/2014/main" val="10001"/>
                  </a:ext>
                </a:extLst>
              </a:tr>
              <a:tr h="1168660">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extLst>
                  <a:ext uri="{0D108BD9-81ED-4DB2-BD59-A6C34878D82A}">
                    <a16:rowId xmlns:a16="http://schemas.microsoft.com/office/drawing/2014/main" val="10002"/>
                  </a:ext>
                </a:extLst>
              </a:tr>
              <a:tr h="872282">
                <a:tc>
                  <a:txBody>
                    <a:bodyPr/>
                    <a:lstStyle/>
                    <a:p>
                      <a:pPr algn="l">
                        <a:lnSpc>
                          <a:spcPts val="4933"/>
                        </a:lnSpc>
                        <a:defRPr/>
                      </a:pPr>
                      <a:r>
                        <a:rPr lang="en-US" sz="3523" dirty="0" err="1">
                          <a:solidFill>
                            <a:srgbClr val="605048"/>
                          </a:solidFill>
                          <a:latin typeface="Roboto Condensed"/>
                        </a:rPr>
                        <a:t>Tốc</a:t>
                      </a:r>
                      <a:r>
                        <a:rPr lang="en-US" sz="3523" dirty="0">
                          <a:solidFill>
                            <a:srgbClr val="605048"/>
                          </a:solidFill>
                          <a:latin typeface="Roboto Condensed"/>
                        </a:rPr>
                        <a:t> </a:t>
                      </a:r>
                      <a:r>
                        <a:rPr lang="en-US" sz="3523" dirty="0" err="1">
                          <a:solidFill>
                            <a:srgbClr val="605048"/>
                          </a:solidFill>
                          <a:latin typeface="Roboto Condensed"/>
                        </a:rPr>
                        <a:t>độ</a:t>
                      </a:r>
                      <a:r>
                        <a:rPr lang="en-US" sz="3523" dirty="0">
                          <a:solidFill>
                            <a:srgbClr val="605048"/>
                          </a:solidFill>
                          <a:latin typeface="Roboto Condensed"/>
                        </a:rPr>
                        <a:t> </a:t>
                      </a:r>
                      <a:r>
                        <a:rPr lang="en-US" sz="3523" dirty="0" err="1">
                          <a:solidFill>
                            <a:srgbClr val="605048"/>
                          </a:solidFill>
                          <a:latin typeface="Roboto Condensed"/>
                        </a:rPr>
                        <a:t>đọc</a:t>
                      </a:r>
                      <a:r>
                        <a:rPr lang="en-US" sz="3523" dirty="0">
                          <a:solidFill>
                            <a:srgbClr val="605048"/>
                          </a:solidFill>
                          <a:latin typeface="Roboto Condensed"/>
                        </a:rPr>
                        <a:t> </a:t>
                      </a:r>
                      <a:r>
                        <a:rPr lang="en-US" sz="3523" dirty="0" err="1">
                          <a:solidFill>
                            <a:srgbClr val="605048"/>
                          </a:solidFill>
                          <a:latin typeface="Roboto Condensed"/>
                        </a:rPr>
                        <a:t>phù</a:t>
                      </a:r>
                      <a:r>
                        <a:rPr lang="en-US" sz="3523" dirty="0">
                          <a:solidFill>
                            <a:srgbClr val="605048"/>
                          </a:solidFill>
                          <a:latin typeface="Roboto Condensed"/>
                        </a:rPr>
                        <a:t> </a:t>
                      </a:r>
                      <a:r>
                        <a:rPr lang="en-US" sz="3523" dirty="0" err="1">
                          <a:solidFill>
                            <a:srgbClr val="605048"/>
                          </a:solidFill>
                          <a:latin typeface="Roboto Condensed"/>
                        </a:rPr>
                        <a:t>hợp</a:t>
                      </a:r>
                      <a:r>
                        <a:rPr lang="en-US" sz="3523" dirty="0">
                          <a:solidFill>
                            <a:srgbClr val="605048"/>
                          </a:solidFill>
                          <a:latin typeface="Roboto Condensed"/>
                        </a:rPr>
                        <a:t>.</a:t>
                      </a:r>
                      <a:endParaRPr lang="en-US" sz="1100" dirty="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extLst>
                  <a:ext uri="{0D108BD9-81ED-4DB2-BD59-A6C34878D82A}">
                    <a16:rowId xmlns:a16="http://schemas.microsoft.com/office/drawing/2014/main" val="10003"/>
                  </a:ext>
                </a:extLst>
              </a:tr>
              <a:tr h="1795251">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con khi nhớ về mẹ, về những kỉ niệm bên mẹ.</a:t>
                      </a: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tc>
                  <a:txBody>
                    <a:bodyPr/>
                    <a:lstStyle/>
                    <a:p>
                      <a:pPr algn="l">
                        <a:lnSpc>
                          <a:spcPts val="1679"/>
                        </a:lnSpc>
                        <a:defRPr/>
                      </a:pPr>
                      <a:endParaRPr lang="en-US" sz="1100" dirty="0"/>
                    </a:p>
                  </a:txBody>
                  <a:tcPr marL="76200" marR="76200" marT="76200" marB="76200" anchor="ctr">
                    <a:lnL w="9525" cap="flat" cmpd="sng" algn="ctr">
                      <a:solidFill>
                        <a:srgbClr val="B89B78"/>
                      </a:solidFill>
                      <a:prstDash val="solid"/>
                      <a:round/>
                      <a:headEnd type="none" w="med" len="med"/>
                      <a:tailEnd type="none" w="med" len="med"/>
                    </a:lnL>
                    <a:lnR w="9525" cap="flat" cmpd="sng" algn="ctr">
                      <a:solidFill>
                        <a:srgbClr val="B89B78"/>
                      </a:solidFill>
                      <a:prstDash val="solid"/>
                      <a:round/>
                      <a:headEnd type="none" w="med" len="med"/>
                      <a:tailEnd type="none" w="med" len="med"/>
                    </a:lnR>
                    <a:lnT w="9525" cap="flat" cmpd="sng" algn="ctr">
                      <a:solidFill>
                        <a:srgbClr val="B89B78"/>
                      </a:solidFill>
                      <a:prstDash val="solid"/>
                      <a:round/>
                      <a:headEnd type="none" w="med" len="med"/>
                      <a:tailEnd type="none" w="med" len="med"/>
                    </a:lnT>
                    <a:lnB w="9525" cap="flat" cmpd="sng" algn="ctr">
                      <a:solidFill>
                        <a:srgbClr val="B89B78"/>
                      </a:solidFill>
                      <a:prstDash val="solid"/>
                      <a:round/>
                      <a:headEnd type="none" w="med" len="med"/>
                      <a:tailEnd type="none" w="med" len="med"/>
                    </a:lnB>
                    <a:solidFill>
                      <a:srgbClr val="E8D8C9"/>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2" t="16764" b="11261"/>
          <a:stretch>
            <a:fillRect/>
          </a:stretch>
        </p:blipFill>
        <p:spPr>
          <a:xfrm>
            <a:off x="0" y="0"/>
            <a:ext cx="18288000" cy="10287000"/>
          </a:xfrm>
          <a:prstGeom prst="rect">
            <a:avLst/>
          </a:prstGeom>
        </p:spPr>
      </p:pic>
      <p:grpSp>
        <p:nvGrpSpPr>
          <p:cNvPr id="3" name="Group 3"/>
          <p:cNvGrpSpPr/>
          <p:nvPr/>
        </p:nvGrpSpPr>
        <p:grpSpPr>
          <a:xfrm>
            <a:off x="-732817" y="-1350692"/>
            <a:ext cx="7105901" cy="7105901"/>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7F4">
                <a:alpha val="65882"/>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26311" y="556842"/>
            <a:ext cx="6092887" cy="3498850"/>
          </a:xfrm>
          <a:prstGeom prst="rect">
            <a:avLst/>
          </a:prstGeom>
        </p:spPr>
        <p:txBody>
          <a:bodyPr lIns="0" tIns="0" rIns="0" bIns="0" rtlCol="0" anchor="t">
            <a:spAutoFit/>
          </a:bodyPr>
          <a:lstStyle/>
          <a:p>
            <a:pPr marL="863596" lvl="1" indent="-431798">
              <a:lnSpc>
                <a:spcPts val="5599"/>
              </a:lnSpc>
              <a:buFont typeface="Arial"/>
              <a:buChar char="•"/>
            </a:pPr>
            <a:r>
              <a:rPr lang="en-US" sz="3999">
                <a:solidFill>
                  <a:srgbClr val="605048"/>
                </a:solidFill>
                <a:latin typeface="Roboto Condensed"/>
              </a:rPr>
              <a:t>HS trình bày Phiếu học tập 1 </a:t>
            </a:r>
            <a:r>
              <a:rPr lang="en-US" sz="3999">
                <a:solidFill>
                  <a:srgbClr val="605048"/>
                </a:solidFill>
                <a:latin typeface="Roboto Condensed Italics"/>
              </a:rPr>
              <a:t>Tìm hiểu khái quát về tác giả, tác phẩm </a:t>
            </a:r>
            <a:r>
              <a:rPr lang="en-US" sz="3999">
                <a:solidFill>
                  <a:srgbClr val="605048"/>
                </a:solidFill>
                <a:latin typeface="Roboto Condensed"/>
              </a:rPr>
              <a:t>đã thực hiện ở nhà</a:t>
            </a:r>
          </a:p>
          <a:p>
            <a:pPr marL="863596" lvl="1" indent="-431798">
              <a:lnSpc>
                <a:spcPts val="5599"/>
              </a:lnSpc>
              <a:buFont typeface="Arial"/>
              <a:buChar char="•"/>
            </a:pPr>
            <a:r>
              <a:rPr lang="en-US" sz="3999">
                <a:solidFill>
                  <a:srgbClr val="605048"/>
                </a:solidFill>
                <a:latin typeface="Roboto Condensed"/>
              </a:rPr>
              <a:t>Thời gian trình bày: 3 phút</a:t>
            </a:r>
          </a:p>
        </p:txBody>
      </p:sp>
      <p:pic>
        <p:nvPicPr>
          <p:cNvPr id="8" name="Picture 7" descr="A person in a suit and tie&#10;&#10;Description automatically generated">
            <a:extLst>
              <a:ext uri="{FF2B5EF4-FFF2-40B4-BE49-F238E27FC236}">
                <a16:creationId xmlns:a16="http://schemas.microsoft.com/office/drawing/2014/main" id="{12282A1B-490A-0E92-EFE1-93DD38417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8536">
            <a:off x="10583240" y="451215"/>
            <a:ext cx="6613350" cy="935410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568015" y="1618017"/>
            <a:ext cx="7523185" cy="9428535"/>
          </a:xfrm>
          <a:custGeom>
            <a:avLst/>
            <a:gdLst/>
            <a:ahLst/>
            <a:cxnLst/>
            <a:rect l="l" t="t" r="r" b="b"/>
            <a:pathLst>
              <a:path w="7523185" h="9428535">
                <a:moveTo>
                  <a:pt x="0" y="0"/>
                </a:moveTo>
                <a:lnTo>
                  <a:pt x="7523186" y="0"/>
                </a:lnTo>
                <a:lnTo>
                  <a:pt x="7523186" y="9428535"/>
                </a:lnTo>
                <a:lnTo>
                  <a:pt x="0" y="9428535"/>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6916213">
            <a:off x="-3660613" y="2985633"/>
            <a:ext cx="4146901" cy="6163954"/>
            <a:chOff x="0" y="0"/>
            <a:chExt cx="3175000" cy="4719320"/>
          </a:xfrm>
        </p:grpSpPr>
        <p:sp>
          <p:nvSpPr>
            <p:cNvPr id="5" name="Freeform 5"/>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6" name="Freeform 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7" name="Group 7"/>
          <p:cNvGrpSpPr>
            <a:grpSpLocks noChangeAspect="1"/>
          </p:cNvGrpSpPr>
          <p:nvPr/>
        </p:nvGrpSpPr>
        <p:grpSpPr>
          <a:xfrm rot="-4361421">
            <a:off x="16214549" y="-2435917"/>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sp>
        <p:nvSpPr>
          <p:cNvPr id="10" name="Freeform 10"/>
          <p:cNvSpPr/>
          <p:nvPr/>
        </p:nvSpPr>
        <p:spPr>
          <a:xfrm>
            <a:off x="8484442" y="3085420"/>
            <a:ext cx="9255763" cy="7961133"/>
          </a:xfrm>
          <a:custGeom>
            <a:avLst/>
            <a:gdLst/>
            <a:ahLst/>
            <a:cxnLst/>
            <a:rect l="l" t="t" r="r" b="b"/>
            <a:pathLst>
              <a:path w="9255763" h="7961133">
                <a:moveTo>
                  <a:pt x="0" y="0"/>
                </a:moveTo>
                <a:lnTo>
                  <a:pt x="9255763" y="0"/>
                </a:lnTo>
                <a:lnTo>
                  <a:pt x="9255763" y="7961132"/>
                </a:lnTo>
                <a:lnTo>
                  <a:pt x="0" y="7961132"/>
                </a:lnTo>
                <a:lnTo>
                  <a:pt x="0" y="0"/>
                </a:lnTo>
                <a:close/>
              </a:path>
            </a:pathLst>
          </a:custGeom>
          <a:blipFill>
            <a:blip r:embed="rId6"/>
            <a:stretch>
              <a:fillRect/>
            </a:stretch>
          </a:blipFill>
        </p:spPr>
        <p:txBody>
          <a:bodyPr/>
          <a:lstStyle/>
          <a:p>
            <a:endParaRPr lang="en-US"/>
          </a:p>
        </p:txBody>
      </p:sp>
      <p:sp>
        <p:nvSpPr>
          <p:cNvPr id="11" name="Freeform 11"/>
          <p:cNvSpPr/>
          <p:nvPr/>
        </p:nvSpPr>
        <p:spPr>
          <a:xfrm rot="4081896">
            <a:off x="14150901" y="-227912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7"/>
            <a:stretch>
              <a:fillRect/>
            </a:stretch>
          </a:blipFill>
        </p:spPr>
        <p:txBody>
          <a:bodyPr/>
          <a:lstStyle/>
          <a:p>
            <a:endParaRPr lang="en-US"/>
          </a:p>
        </p:txBody>
      </p:sp>
      <p:sp>
        <p:nvSpPr>
          <p:cNvPr id="12" name="Freeform 12"/>
          <p:cNvSpPr/>
          <p:nvPr/>
        </p:nvSpPr>
        <p:spPr>
          <a:xfrm rot="-7225909">
            <a:off x="-7043152" y="6671022"/>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7"/>
            <a:stretch>
              <a:fillRect/>
            </a:stretch>
          </a:blipFill>
        </p:spPr>
        <p:txBody>
          <a:bodyPr/>
          <a:lstStyle/>
          <a:p>
            <a:endParaRPr lang="en-US"/>
          </a:p>
        </p:txBody>
      </p:sp>
      <p:sp>
        <p:nvSpPr>
          <p:cNvPr id="13" name="Freeform 13"/>
          <p:cNvSpPr/>
          <p:nvPr/>
        </p:nvSpPr>
        <p:spPr>
          <a:xfrm rot="6794809">
            <a:off x="-1591592" y="-1571446"/>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8"/>
            <a:stretch>
              <a:fillRect/>
            </a:stretch>
          </a:blipFill>
        </p:spPr>
        <p:txBody>
          <a:bodyPr/>
          <a:lstStyle/>
          <a:p>
            <a:endParaRPr lang="en-US"/>
          </a:p>
        </p:txBody>
      </p:sp>
      <p:sp>
        <p:nvSpPr>
          <p:cNvPr id="14" name="TextBox 14"/>
          <p:cNvSpPr txBox="1"/>
          <p:nvPr/>
        </p:nvSpPr>
        <p:spPr>
          <a:xfrm>
            <a:off x="4901799" y="541285"/>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5" name="TextBox 15"/>
          <p:cNvSpPr txBox="1"/>
          <p:nvPr/>
        </p:nvSpPr>
        <p:spPr>
          <a:xfrm>
            <a:off x="8484442" y="4199828"/>
            <a:ext cx="8449060" cy="5613400"/>
          </a:xfrm>
          <a:prstGeom prst="rect">
            <a:avLst/>
          </a:prstGeom>
        </p:spPr>
        <p:txBody>
          <a:bodyPr lIns="0" tIns="0" rIns="0" bIns="0" rtlCol="0" anchor="t">
            <a:spAutoFit/>
          </a:bodyPr>
          <a:lstStyle/>
          <a:p>
            <a:pPr marL="863596" lvl="1" indent="-431798" algn="just">
              <a:lnSpc>
                <a:spcPts val="5599"/>
              </a:lnSpc>
              <a:buFont typeface="Arial"/>
              <a:buChar char="•"/>
            </a:pPr>
            <a:r>
              <a:rPr lang="en-US" sz="3999">
                <a:solidFill>
                  <a:srgbClr val="605048"/>
                </a:solidFill>
                <a:latin typeface="Roboto Condensed"/>
              </a:rPr>
              <a:t>Lưu Trọng Lư (19/6/1912 – 10/8/1991) là một nhà thơ, nhà văn, nhà soạn kịch Việt Nam.</a:t>
            </a:r>
          </a:p>
          <a:p>
            <a:pPr marL="863596" lvl="1" indent="-431798" algn="just">
              <a:lnSpc>
                <a:spcPts val="5599"/>
              </a:lnSpc>
              <a:buFont typeface="Arial"/>
              <a:buChar char="•"/>
            </a:pPr>
            <a:r>
              <a:rPr lang="en-US" sz="3999">
                <a:solidFill>
                  <a:srgbClr val="605048"/>
                </a:solidFill>
                <a:latin typeface="Roboto Condensed"/>
              </a:rPr>
              <a:t>Ông là nhà thơ tiên phong trong phong trào Thơ mới; thơ ông vừa có nét cổ điển vừa có nét hiện đại. Điều này làm nên cái tôi vừa rạo rực, tràn đầy cảm xúc, vừa u buồn, cô đơn.</a:t>
            </a:r>
          </a:p>
        </p:txBody>
      </p:sp>
      <p:sp>
        <p:nvSpPr>
          <p:cNvPr id="16" name="TextBox 16"/>
          <p:cNvSpPr txBox="1"/>
          <p:nvPr/>
        </p:nvSpPr>
        <p:spPr>
          <a:xfrm>
            <a:off x="6189047" y="1800656"/>
            <a:ext cx="5909906" cy="1076265"/>
          </a:xfrm>
          <a:prstGeom prst="rect">
            <a:avLst/>
          </a:prstGeom>
        </p:spPr>
        <p:txBody>
          <a:bodyPr lIns="0" tIns="0" rIns="0" bIns="0" rtlCol="0" anchor="t">
            <a:spAutoFit/>
          </a:bodyPr>
          <a:lstStyle/>
          <a:p>
            <a:pPr algn="just">
              <a:lnSpc>
                <a:spcPts val="8400"/>
              </a:lnSpc>
            </a:pPr>
            <a:r>
              <a:rPr lang="en-US" sz="6000">
                <a:solidFill>
                  <a:srgbClr val="A56451"/>
                </a:solidFill>
                <a:latin typeface="#9Slide05 Aphrodite Pro"/>
              </a:rPr>
              <a:t>a. Tác giả</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2" t="16764" b="11261"/>
          <a:stretch>
            <a:fillRect/>
          </a:stretch>
        </p:blipFill>
        <p:spPr>
          <a:xfrm>
            <a:off x="0" y="0"/>
            <a:ext cx="18288000" cy="10287000"/>
          </a:xfrm>
          <a:prstGeom prst="rect">
            <a:avLst/>
          </a:prstGeom>
        </p:spPr>
      </p:pic>
      <p:grpSp>
        <p:nvGrpSpPr>
          <p:cNvPr id="3" name="Group 3"/>
          <p:cNvGrpSpPr/>
          <p:nvPr/>
        </p:nvGrpSpPr>
        <p:grpSpPr>
          <a:xfrm>
            <a:off x="-732817" y="-1350692"/>
            <a:ext cx="7105901" cy="7105901"/>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7F4">
                <a:alpha val="74902"/>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34523" y="1084386"/>
            <a:ext cx="6373083" cy="2794000"/>
          </a:xfrm>
          <a:prstGeom prst="rect">
            <a:avLst/>
          </a:prstGeom>
        </p:spPr>
        <p:txBody>
          <a:bodyPr lIns="0" tIns="0" rIns="0" bIns="0" rtlCol="0" anchor="t">
            <a:spAutoFit/>
          </a:bodyPr>
          <a:lstStyle/>
          <a:p>
            <a:pPr marL="863596" lvl="1" indent="-431798">
              <a:lnSpc>
                <a:spcPts val="5599"/>
              </a:lnSpc>
              <a:buFont typeface="Arial"/>
              <a:buChar char="•"/>
            </a:pPr>
            <a:r>
              <a:rPr lang="en-US" sz="3999">
                <a:solidFill>
                  <a:srgbClr val="605048"/>
                </a:solidFill>
                <a:latin typeface="Roboto Condensed Bold"/>
              </a:rPr>
              <a:t>Xuất xứ: </a:t>
            </a:r>
            <a:r>
              <a:rPr lang="en-US" sz="3999">
                <a:solidFill>
                  <a:srgbClr val="605048"/>
                </a:solidFill>
                <a:latin typeface="Roboto Condensed"/>
              </a:rPr>
              <a:t>Trích từ tập thơ </a:t>
            </a:r>
            <a:r>
              <a:rPr lang="en-US" sz="3999">
                <a:solidFill>
                  <a:srgbClr val="605048"/>
                </a:solidFill>
                <a:latin typeface="Roboto Condensed Italics"/>
              </a:rPr>
              <a:t>Tiếng thu</a:t>
            </a:r>
          </a:p>
          <a:p>
            <a:pPr marL="863596" lvl="1" indent="-431798">
              <a:lnSpc>
                <a:spcPts val="5599"/>
              </a:lnSpc>
              <a:buFont typeface="Arial"/>
              <a:buChar char="•"/>
            </a:pPr>
            <a:r>
              <a:rPr lang="en-US" sz="3999">
                <a:solidFill>
                  <a:srgbClr val="605048"/>
                </a:solidFill>
                <a:latin typeface="Roboto Condensed Bold"/>
              </a:rPr>
              <a:t>Thể thơ: </a:t>
            </a:r>
            <a:r>
              <a:rPr lang="en-US" sz="3999">
                <a:solidFill>
                  <a:srgbClr val="605048"/>
                </a:solidFill>
                <a:latin typeface="Roboto Condensed"/>
              </a:rPr>
              <a:t>thất ngôn (7 chữ)</a:t>
            </a:r>
          </a:p>
          <a:p>
            <a:pPr>
              <a:lnSpc>
                <a:spcPts val="5599"/>
              </a:lnSpc>
              <a:spcBef>
                <a:spcPct val="0"/>
              </a:spcBef>
            </a:pPr>
            <a:endParaRPr lang="en-US" sz="3999">
              <a:solidFill>
                <a:srgbClr val="605048"/>
              </a:solidFill>
              <a:latin typeface="Roboto Condensed"/>
            </a:endParaRPr>
          </a:p>
        </p:txBody>
      </p:sp>
      <p:sp>
        <p:nvSpPr>
          <p:cNvPr id="7" name="TextBox 7"/>
          <p:cNvSpPr txBox="1"/>
          <p:nvPr/>
        </p:nvSpPr>
        <p:spPr>
          <a:xfrm>
            <a:off x="7217554" y="471450"/>
            <a:ext cx="9542148" cy="1009724"/>
          </a:xfrm>
          <a:prstGeom prst="rect">
            <a:avLst/>
          </a:prstGeom>
        </p:spPr>
        <p:txBody>
          <a:bodyPr lIns="0" tIns="0" rIns="0" bIns="0" rtlCol="0" anchor="t">
            <a:spAutoFit/>
          </a:bodyPr>
          <a:lstStyle/>
          <a:p>
            <a:pPr algn="ctr">
              <a:lnSpc>
                <a:spcPts val="8399"/>
              </a:lnSpc>
            </a:pPr>
            <a:r>
              <a:rPr lang="en-US" sz="6000">
                <a:solidFill>
                  <a:srgbClr val="FFFFFF"/>
                </a:solidFill>
                <a:latin typeface="Fraunces SemiBold Bold"/>
              </a:rPr>
              <a:t>3. KHÁM PHÁ VĂN BẢN</a:t>
            </a:r>
          </a:p>
        </p:txBody>
      </p:sp>
      <p:sp>
        <p:nvSpPr>
          <p:cNvPr id="8" name="TextBox 8"/>
          <p:cNvSpPr txBox="1"/>
          <p:nvPr/>
        </p:nvSpPr>
        <p:spPr>
          <a:xfrm>
            <a:off x="7559757" y="1507516"/>
            <a:ext cx="5909906" cy="880085"/>
          </a:xfrm>
          <a:prstGeom prst="rect">
            <a:avLst/>
          </a:prstGeom>
        </p:spPr>
        <p:txBody>
          <a:bodyPr lIns="0" tIns="0" rIns="0" bIns="0" rtlCol="0" anchor="t">
            <a:spAutoFit/>
          </a:bodyPr>
          <a:lstStyle/>
          <a:p>
            <a:pPr algn="just">
              <a:lnSpc>
                <a:spcPts val="7138"/>
              </a:lnSpc>
            </a:pPr>
            <a:r>
              <a:rPr lang="en-US" sz="5098">
                <a:solidFill>
                  <a:srgbClr val="FFFFFF"/>
                </a:solidFill>
                <a:latin typeface="#9Slide06 Hellvina Hand Script"/>
              </a:rPr>
              <a:t>b. Tác phẩm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4518092" y="2062660"/>
            <a:ext cx="9255763" cy="7961133"/>
          </a:xfrm>
          <a:custGeom>
            <a:avLst/>
            <a:gdLst/>
            <a:ahLst/>
            <a:cxnLst/>
            <a:rect l="l" t="t" r="r" b="b"/>
            <a:pathLst>
              <a:path w="9255763" h="7961133">
                <a:moveTo>
                  <a:pt x="0" y="0"/>
                </a:moveTo>
                <a:lnTo>
                  <a:pt x="9255763" y="0"/>
                </a:lnTo>
                <a:lnTo>
                  <a:pt x="9255763" y="7961132"/>
                </a:lnTo>
                <a:lnTo>
                  <a:pt x="0" y="7961132"/>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txBody>
          <a:bodyPr/>
          <a:lstStyle/>
          <a:p>
            <a:endParaRPr lang="en-US"/>
          </a:p>
        </p:txBody>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3364267" y="728625"/>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9" name="TextBox 19"/>
          <p:cNvSpPr txBox="1"/>
          <p:nvPr/>
        </p:nvSpPr>
        <p:spPr>
          <a:xfrm>
            <a:off x="4518092" y="3528820"/>
            <a:ext cx="8903485" cy="4669791"/>
          </a:xfrm>
          <a:prstGeom prst="rect">
            <a:avLst/>
          </a:prstGeom>
        </p:spPr>
        <p:txBody>
          <a:bodyPr lIns="0" tIns="0" rIns="0" bIns="0" rtlCol="0" anchor="t">
            <a:spAutoFit/>
          </a:bodyPr>
          <a:lstStyle/>
          <a:p>
            <a:pPr marL="949954" lvl="1" indent="-474977" algn="just">
              <a:lnSpc>
                <a:spcPts val="6159"/>
              </a:lnSpc>
              <a:buFont typeface="Arial"/>
              <a:buChar char="•"/>
            </a:pPr>
            <a:r>
              <a:rPr lang="en-US" sz="4399" dirty="0" err="1">
                <a:solidFill>
                  <a:srgbClr val="605048"/>
                </a:solidFill>
                <a:latin typeface="Roboto Condensed Bold"/>
              </a:rPr>
              <a:t>Nhiệm</a:t>
            </a:r>
            <a:r>
              <a:rPr lang="en-US" sz="4399" dirty="0">
                <a:solidFill>
                  <a:srgbClr val="605048"/>
                </a:solidFill>
                <a:latin typeface="Roboto Condensed Bold"/>
              </a:rPr>
              <a:t> </a:t>
            </a:r>
            <a:r>
              <a:rPr lang="en-US" sz="4399" dirty="0" err="1">
                <a:solidFill>
                  <a:srgbClr val="605048"/>
                </a:solidFill>
                <a:latin typeface="Roboto Condensed Bold"/>
              </a:rPr>
              <a:t>vụ</a:t>
            </a:r>
            <a:r>
              <a:rPr lang="en-US" sz="4399" dirty="0">
                <a:solidFill>
                  <a:srgbClr val="605048"/>
                </a:solidFill>
                <a:latin typeface="Roboto Condensed Bold"/>
              </a:rPr>
              <a:t> 1:</a:t>
            </a:r>
            <a:r>
              <a:rPr lang="en-US" sz="4399" dirty="0">
                <a:solidFill>
                  <a:srgbClr val="605048"/>
                </a:solidFill>
                <a:latin typeface="Roboto Condensed"/>
              </a:rPr>
              <a:t> HS </a:t>
            </a:r>
            <a:r>
              <a:rPr lang="en-US" sz="4399" dirty="0" err="1">
                <a:solidFill>
                  <a:srgbClr val="605048"/>
                </a:solidFill>
                <a:latin typeface="Roboto Condensed"/>
              </a:rPr>
              <a:t>hoàn</a:t>
            </a:r>
            <a:r>
              <a:rPr lang="en-US" sz="4399" dirty="0">
                <a:solidFill>
                  <a:srgbClr val="605048"/>
                </a:solidFill>
                <a:latin typeface="Roboto Condensed"/>
              </a:rPr>
              <a:t> </a:t>
            </a:r>
            <a:r>
              <a:rPr lang="en-US" sz="4399" dirty="0" err="1">
                <a:solidFill>
                  <a:srgbClr val="605048"/>
                </a:solidFill>
                <a:latin typeface="Roboto Condensed"/>
              </a:rPr>
              <a:t>thành</a:t>
            </a:r>
            <a:r>
              <a:rPr lang="en-US" sz="4399" dirty="0">
                <a:solidFill>
                  <a:srgbClr val="605048"/>
                </a:solidFill>
                <a:latin typeface="Roboto Condensed"/>
              </a:rPr>
              <a:t> </a:t>
            </a:r>
            <a:r>
              <a:rPr lang="en-US" sz="4399" dirty="0" err="1">
                <a:solidFill>
                  <a:srgbClr val="605048"/>
                </a:solidFill>
                <a:latin typeface="Roboto Condensed"/>
              </a:rPr>
              <a:t>theo</a:t>
            </a:r>
            <a:r>
              <a:rPr lang="en-US" sz="4399" dirty="0">
                <a:solidFill>
                  <a:srgbClr val="605048"/>
                </a:solidFill>
                <a:latin typeface="Roboto Condensed"/>
              </a:rPr>
              <a:t> </a:t>
            </a:r>
            <a:r>
              <a:rPr lang="en-US" sz="4399" dirty="0" err="1">
                <a:solidFill>
                  <a:srgbClr val="605048"/>
                </a:solidFill>
                <a:latin typeface="Roboto Condensed Bold"/>
              </a:rPr>
              <a:t>nhóm</a:t>
            </a:r>
            <a:r>
              <a:rPr lang="en-US" sz="4399" dirty="0">
                <a:solidFill>
                  <a:srgbClr val="605048"/>
                </a:solidFill>
                <a:latin typeface="Roboto Condensed Bold"/>
              </a:rPr>
              <a:t> </a:t>
            </a:r>
            <a:r>
              <a:rPr lang="en-US" sz="4399" dirty="0" err="1">
                <a:solidFill>
                  <a:srgbClr val="605048"/>
                </a:solidFill>
                <a:latin typeface="Roboto Condensed Bold"/>
              </a:rPr>
              <a:t>đôi</a:t>
            </a:r>
            <a:r>
              <a:rPr lang="en-US" sz="4399" dirty="0">
                <a:solidFill>
                  <a:srgbClr val="605048"/>
                </a:solidFill>
                <a:latin typeface="Roboto Condensed"/>
              </a:rPr>
              <a:t> </a:t>
            </a:r>
            <a:r>
              <a:rPr lang="en-US" sz="4399" dirty="0" err="1">
                <a:solidFill>
                  <a:srgbClr val="605048"/>
                </a:solidFill>
                <a:latin typeface="Roboto Condensed"/>
              </a:rPr>
              <a:t>Phiếu</a:t>
            </a:r>
            <a:r>
              <a:rPr lang="en-US" sz="4399" dirty="0">
                <a:solidFill>
                  <a:srgbClr val="605048"/>
                </a:solidFill>
                <a:latin typeface="Roboto Condensed"/>
              </a:rPr>
              <a:t> </a:t>
            </a:r>
            <a:r>
              <a:rPr lang="en-US" sz="4399" dirty="0" err="1">
                <a:solidFill>
                  <a:srgbClr val="605048"/>
                </a:solidFill>
                <a:latin typeface="Roboto Condensed"/>
              </a:rPr>
              <a:t>học</a:t>
            </a:r>
            <a:r>
              <a:rPr lang="en-US" sz="4399" dirty="0">
                <a:solidFill>
                  <a:srgbClr val="605048"/>
                </a:solidFill>
                <a:latin typeface="Roboto Condensed"/>
              </a:rPr>
              <a:t> </a:t>
            </a:r>
            <a:r>
              <a:rPr lang="en-US" sz="4399" dirty="0" err="1">
                <a:solidFill>
                  <a:srgbClr val="605048"/>
                </a:solidFill>
                <a:latin typeface="Roboto Condensed"/>
              </a:rPr>
              <a:t>tập</a:t>
            </a:r>
            <a:r>
              <a:rPr lang="en-US" sz="4399" dirty="0">
                <a:solidFill>
                  <a:srgbClr val="605048"/>
                </a:solidFill>
                <a:latin typeface="Roboto Condensed"/>
              </a:rPr>
              <a:t> 2</a:t>
            </a:r>
            <a:r>
              <a:rPr lang="en-US" sz="4399" dirty="0">
                <a:solidFill>
                  <a:srgbClr val="605048"/>
                </a:solidFill>
                <a:latin typeface="Roboto Condensed Bold"/>
              </a:rPr>
              <a:t> </a:t>
            </a:r>
            <a:r>
              <a:rPr lang="en-US" sz="4399" dirty="0" err="1">
                <a:solidFill>
                  <a:srgbClr val="605048"/>
                </a:solidFill>
                <a:latin typeface="Roboto Condensed Bold"/>
              </a:rPr>
              <a:t>Đặc</a:t>
            </a:r>
            <a:r>
              <a:rPr lang="en-US" sz="4399" dirty="0">
                <a:solidFill>
                  <a:srgbClr val="605048"/>
                </a:solidFill>
                <a:latin typeface="Roboto Condensed Bold"/>
              </a:rPr>
              <a:t> </a:t>
            </a:r>
            <a:r>
              <a:rPr lang="en-US" sz="4399" dirty="0" err="1">
                <a:solidFill>
                  <a:srgbClr val="605048"/>
                </a:solidFill>
                <a:latin typeface="Roboto Condensed Bold"/>
              </a:rPr>
              <a:t>điểm</a:t>
            </a:r>
            <a:r>
              <a:rPr lang="en-US" sz="4399" dirty="0">
                <a:solidFill>
                  <a:srgbClr val="605048"/>
                </a:solidFill>
                <a:latin typeface="Roboto Condensed Bold"/>
              </a:rPr>
              <a:t> </a:t>
            </a:r>
            <a:r>
              <a:rPr lang="en-US" sz="4399" dirty="0" err="1">
                <a:solidFill>
                  <a:srgbClr val="605048"/>
                </a:solidFill>
                <a:latin typeface="Roboto Condensed Bold"/>
              </a:rPr>
              <a:t>thể</a:t>
            </a:r>
            <a:r>
              <a:rPr lang="en-US" sz="4399" dirty="0">
                <a:solidFill>
                  <a:srgbClr val="605048"/>
                </a:solidFill>
                <a:latin typeface="Roboto Condensed Bold"/>
              </a:rPr>
              <a:t> </a:t>
            </a:r>
            <a:r>
              <a:rPr lang="en-US" sz="4399" dirty="0" err="1">
                <a:solidFill>
                  <a:srgbClr val="605048"/>
                </a:solidFill>
                <a:latin typeface="Roboto Condensed Bold"/>
              </a:rPr>
              <a:t>loại</a:t>
            </a:r>
            <a:r>
              <a:rPr lang="en-US" sz="4399" dirty="0">
                <a:solidFill>
                  <a:srgbClr val="605048"/>
                </a:solidFill>
                <a:latin typeface="Roboto Condensed Bold"/>
              </a:rPr>
              <a:t> </a:t>
            </a:r>
            <a:r>
              <a:rPr lang="en-US" sz="4399" dirty="0" err="1">
                <a:solidFill>
                  <a:srgbClr val="605048"/>
                </a:solidFill>
                <a:latin typeface="Roboto Condensed Bold"/>
              </a:rPr>
              <a:t>thơ</a:t>
            </a:r>
            <a:r>
              <a:rPr lang="en-US" sz="4399" dirty="0">
                <a:solidFill>
                  <a:srgbClr val="605048"/>
                </a:solidFill>
                <a:latin typeface="Roboto Condensed Bold"/>
              </a:rPr>
              <a:t> </a:t>
            </a:r>
            <a:r>
              <a:rPr lang="en-US" sz="4399" dirty="0" err="1">
                <a:solidFill>
                  <a:srgbClr val="605048"/>
                </a:solidFill>
                <a:latin typeface="Roboto Condensed Bold"/>
              </a:rPr>
              <a:t>trong</a:t>
            </a:r>
            <a:r>
              <a:rPr lang="en-US" sz="4399" dirty="0">
                <a:solidFill>
                  <a:srgbClr val="605048"/>
                </a:solidFill>
                <a:latin typeface="Roboto Condensed Bold"/>
              </a:rPr>
              <a:t> </a:t>
            </a:r>
            <a:r>
              <a:rPr lang="en-US" sz="4399" dirty="0" err="1">
                <a:solidFill>
                  <a:srgbClr val="605048"/>
                </a:solidFill>
                <a:latin typeface="Roboto Condensed Bold"/>
              </a:rPr>
              <a:t>văn</a:t>
            </a:r>
            <a:r>
              <a:rPr lang="en-US" sz="4399" dirty="0">
                <a:solidFill>
                  <a:srgbClr val="605048"/>
                </a:solidFill>
                <a:latin typeface="Roboto Condensed Bold"/>
              </a:rPr>
              <a:t> </a:t>
            </a:r>
            <a:r>
              <a:rPr lang="en-US" sz="4399" dirty="0" err="1">
                <a:solidFill>
                  <a:srgbClr val="605048"/>
                </a:solidFill>
                <a:latin typeface="Roboto Condensed Bold"/>
              </a:rPr>
              <a:t>bản</a:t>
            </a:r>
            <a:r>
              <a:rPr lang="en-US" sz="4399" dirty="0">
                <a:solidFill>
                  <a:srgbClr val="605048"/>
                </a:solidFill>
                <a:latin typeface="Roboto Condensed Bold"/>
              </a:rPr>
              <a:t> </a:t>
            </a:r>
            <a:r>
              <a:rPr lang="en-US" sz="4399" dirty="0" err="1">
                <a:solidFill>
                  <a:srgbClr val="605048"/>
                </a:solidFill>
                <a:latin typeface="Roboto Condensed Bold Italics"/>
              </a:rPr>
              <a:t>Nắng</a:t>
            </a:r>
            <a:r>
              <a:rPr lang="en-US" sz="4399" dirty="0">
                <a:solidFill>
                  <a:srgbClr val="605048"/>
                </a:solidFill>
                <a:latin typeface="Roboto Condensed Bold Italics"/>
              </a:rPr>
              <a:t> </a:t>
            </a:r>
            <a:r>
              <a:rPr lang="en-US" sz="4399" dirty="0" err="1">
                <a:solidFill>
                  <a:srgbClr val="605048"/>
                </a:solidFill>
                <a:latin typeface="Roboto Condensed Bold Italics"/>
              </a:rPr>
              <a:t>mới</a:t>
            </a:r>
            <a:r>
              <a:rPr lang="en-US" sz="4399" dirty="0">
                <a:solidFill>
                  <a:srgbClr val="605048"/>
                </a:solidFill>
                <a:latin typeface="Roboto Condensed Bold"/>
              </a:rPr>
              <a:t> </a:t>
            </a:r>
          </a:p>
          <a:p>
            <a:pPr marL="949954" lvl="1" indent="-474977" algn="just">
              <a:lnSpc>
                <a:spcPts val="6159"/>
              </a:lnSpc>
              <a:buFont typeface="Arial"/>
              <a:buChar char="•"/>
            </a:pPr>
            <a:r>
              <a:rPr lang="en-US" sz="4399" dirty="0" err="1">
                <a:solidFill>
                  <a:srgbClr val="605048"/>
                </a:solidFill>
                <a:latin typeface="Roboto Condensed"/>
              </a:rPr>
              <a:t>Thời</a:t>
            </a:r>
            <a:r>
              <a:rPr lang="en-US" sz="4399" dirty="0">
                <a:solidFill>
                  <a:srgbClr val="605048"/>
                </a:solidFill>
                <a:latin typeface="Roboto Condensed"/>
              </a:rPr>
              <a:t> </a:t>
            </a:r>
            <a:r>
              <a:rPr lang="en-US" sz="4399" dirty="0" err="1">
                <a:solidFill>
                  <a:srgbClr val="605048"/>
                </a:solidFill>
                <a:latin typeface="Roboto Condensed"/>
              </a:rPr>
              <a:t>gian</a:t>
            </a:r>
            <a:r>
              <a:rPr lang="en-US" sz="4399" dirty="0">
                <a:solidFill>
                  <a:srgbClr val="605048"/>
                </a:solidFill>
                <a:latin typeface="Roboto Condensed"/>
              </a:rPr>
              <a:t>: </a:t>
            </a:r>
            <a:r>
              <a:rPr lang="en-US" sz="4399" dirty="0">
                <a:solidFill>
                  <a:srgbClr val="605048"/>
                </a:solidFill>
                <a:latin typeface="Roboto Condensed Bold"/>
              </a:rPr>
              <a:t>3</a:t>
            </a:r>
            <a:r>
              <a:rPr lang="en-US" sz="4399" dirty="0">
                <a:solidFill>
                  <a:srgbClr val="605048"/>
                </a:solidFill>
                <a:latin typeface="Roboto Condensed"/>
              </a:rPr>
              <a:t> </a:t>
            </a:r>
            <a:r>
              <a:rPr lang="en-US" sz="4399" dirty="0" err="1">
                <a:solidFill>
                  <a:srgbClr val="605048"/>
                </a:solidFill>
                <a:latin typeface="Roboto Condensed"/>
              </a:rPr>
              <a:t>phút</a:t>
            </a:r>
            <a:endParaRPr lang="en-US" sz="4399" dirty="0">
              <a:solidFill>
                <a:srgbClr val="605048"/>
              </a:solidFill>
              <a:latin typeface="Roboto Condensed"/>
            </a:endParaRPr>
          </a:p>
          <a:p>
            <a:pPr marL="949954" lvl="1" indent="-474977" algn="just">
              <a:lnSpc>
                <a:spcPts val="6159"/>
              </a:lnSpc>
              <a:buFont typeface="Arial"/>
              <a:buChar char="•"/>
            </a:pPr>
            <a:r>
              <a:rPr lang="en-US" sz="4399" dirty="0" err="1">
                <a:solidFill>
                  <a:srgbClr val="605048"/>
                </a:solidFill>
                <a:latin typeface="Roboto Condensed"/>
              </a:rPr>
              <a:t>Hết</a:t>
            </a:r>
            <a:r>
              <a:rPr lang="en-US" sz="4399" dirty="0">
                <a:solidFill>
                  <a:srgbClr val="605048"/>
                </a:solidFill>
                <a:latin typeface="Roboto Condensed"/>
              </a:rPr>
              <a:t> </a:t>
            </a:r>
            <a:r>
              <a:rPr lang="en-US" sz="4399" dirty="0" err="1">
                <a:solidFill>
                  <a:srgbClr val="605048"/>
                </a:solidFill>
                <a:latin typeface="Roboto Condensed"/>
              </a:rPr>
              <a:t>thời</a:t>
            </a:r>
            <a:r>
              <a:rPr lang="en-US" sz="4399" dirty="0">
                <a:solidFill>
                  <a:srgbClr val="605048"/>
                </a:solidFill>
                <a:latin typeface="Roboto Condensed"/>
              </a:rPr>
              <a:t> </a:t>
            </a:r>
            <a:r>
              <a:rPr lang="en-US" sz="4399" dirty="0" err="1">
                <a:solidFill>
                  <a:srgbClr val="605048"/>
                </a:solidFill>
                <a:latin typeface="Roboto Condensed"/>
              </a:rPr>
              <a:t>gian</a:t>
            </a:r>
            <a:r>
              <a:rPr lang="en-US" sz="4399" dirty="0">
                <a:solidFill>
                  <a:srgbClr val="605048"/>
                </a:solidFill>
                <a:latin typeface="Roboto Condensed"/>
              </a:rPr>
              <a:t>, </a:t>
            </a:r>
            <a:r>
              <a:rPr lang="en-US" sz="4399" dirty="0" err="1">
                <a:solidFill>
                  <a:srgbClr val="605048"/>
                </a:solidFill>
                <a:latin typeface="Roboto Condensed"/>
              </a:rPr>
              <a:t>đại</a:t>
            </a:r>
            <a:r>
              <a:rPr lang="en-US" sz="4399" dirty="0">
                <a:solidFill>
                  <a:srgbClr val="605048"/>
                </a:solidFill>
                <a:latin typeface="Roboto Condensed"/>
              </a:rPr>
              <a:t> </a:t>
            </a:r>
            <a:r>
              <a:rPr lang="en-US" sz="4399" dirty="0" err="1">
                <a:solidFill>
                  <a:srgbClr val="605048"/>
                </a:solidFill>
                <a:latin typeface="Roboto Condensed"/>
              </a:rPr>
              <a:t>diện</a:t>
            </a:r>
            <a:r>
              <a:rPr lang="en-US" sz="4399" dirty="0">
                <a:solidFill>
                  <a:srgbClr val="605048"/>
                </a:solidFill>
                <a:latin typeface="Roboto Condensed"/>
              </a:rPr>
              <a:t> </a:t>
            </a:r>
            <a:r>
              <a:rPr lang="en-US" sz="4399" dirty="0" err="1">
                <a:solidFill>
                  <a:srgbClr val="605048"/>
                </a:solidFill>
                <a:latin typeface="Roboto Condensed"/>
              </a:rPr>
              <a:t>các</a:t>
            </a:r>
            <a:r>
              <a:rPr lang="en-US" sz="4399" dirty="0">
                <a:solidFill>
                  <a:srgbClr val="605048"/>
                </a:solidFill>
                <a:latin typeface="Roboto Condensed"/>
              </a:rPr>
              <a:t> </a:t>
            </a:r>
            <a:r>
              <a:rPr lang="en-US" sz="4399" dirty="0" err="1">
                <a:solidFill>
                  <a:srgbClr val="605048"/>
                </a:solidFill>
                <a:latin typeface="Roboto Condensed"/>
              </a:rPr>
              <a:t>cặp</a:t>
            </a:r>
            <a:r>
              <a:rPr lang="en-US" sz="4399" dirty="0">
                <a:solidFill>
                  <a:srgbClr val="605048"/>
                </a:solidFill>
                <a:latin typeface="Roboto Condensed"/>
              </a:rPr>
              <a:t> </a:t>
            </a:r>
            <a:r>
              <a:rPr lang="en-US" sz="4399" dirty="0" err="1">
                <a:solidFill>
                  <a:srgbClr val="605048"/>
                </a:solidFill>
                <a:latin typeface="Roboto Condensed"/>
              </a:rPr>
              <a:t>đôi</a:t>
            </a:r>
            <a:r>
              <a:rPr lang="en-US" sz="4399" dirty="0">
                <a:solidFill>
                  <a:srgbClr val="605048"/>
                </a:solidFill>
                <a:latin typeface="Roboto Condensed"/>
              </a:rPr>
              <a:t> </a:t>
            </a:r>
            <a:r>
              <a:rPr lang="en-US" sz="4399" dirty="0" err="1">
                <a:solidFill>
                  <a:srgbClr val="605048"/>
                </a:solidFill>
                <a:latin typeface="Roboto Condensed"/>
              </a:rPr>
              <a:t>trình</a:t>
            </a:r>
            <a:r>
              <a:rPr lang="en-US" sz="4399" dirty="0">
                <a:solidFill>
                  <a:srgbClr val="605048"/>
                </a:solidFill>
                <a:latin typeface="Roboto Condensed"/>
              </a:rPr>
              <a:t> </a:t>
            </a:r>
            <a:r>
              <a:rPr lang="en-US" sz="4399" dirty="0" err="1">
                <a:solidFill>
                  <a:srgbClr val="605048"/>
                </a:solidFill>
                <a:latin typeface="Roboto Condensed"/>
              </a:rPr>
              <a:t>bày</a:t>
            </a:r>
            <a:r>
              <a:rPr lang="en-US" sz="4399" dirty="0">
                <a:solidFill>
                  <a:srgbClr val="605048"/>
                </a:solidFill>
                <a:latin typeface="Roboto Condensed"/>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2818587" y="183288"/>
            <a:ext cx="9542148" cy="1009724"/>
          </a:xfrm>
          <a:prstGeom prst="rect">
            <a:avLst/>
          </a:prstGeom>
        </p:spPr>
        <p:txBody>
          <a:bodyPr lIns="0" tIns="0" rIns="0" bIns="0" rtlCol="0" anchor="t">
            <a:spAutoFit/>
          </a:bodyPr>
          <a:lstStyle/>
          <a:p>
            <a:pPr algn="ctr">
              <a:lnSpc>
                <a:spcPts val="8399"/>
              </a:lnSpc>
            </a:pPr>
            <a:r>
              <a:rPr lang="en-US" sz="5400" dirty="0">
                <a:solidFill>
                  <a:srgbClr val="605048"/>
                </a:solidFill>
                <a:latin typeface="Fraunces SemiBold Bold"/>
              </a:rPr>
              <a:t>3. KHÁM PHÁ VĂN BẢN</a:t>
            </a:r>
          </a:p>
        </p:txBody>
      </p:sp>
      <p:pic>
        <p:nvPicPr>
          <p:cNvPr id="21" name="Picture 20" descr="A paper with writing on it&#10;&#10;Description automatically generated">
            <a:extLst>
              <a:ext uri="{FF2B5EF4-FFF2-40B4-BE49-F238E27FC236}">
                <a16:creationId xmlns:a16="http://schemas.microsoft.com/office/drawing/2014/main" id="{F71F33EC-5DFC-AA6C-9A20-3A02901E38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0510">
            <a:off x="5878805" y="1323053"/>
            <a:ext cx="6245572" cy="8833907"/>
          </a:xfrm>
          <a:prstGeom prst="rect">
            <a:avLst/>
          </a:prstGeom>
        </p:spPr>
      </p:pic>
    </p:spTree>
    <p:extLst>
      <p:ext uri="{BB962C8B-B14F-4D97-AF65-F5344CB8AC3E}">
        <p14:creationId xmlns:p14="http://schemas.microsoft.com/office/powerpoint/2010/main" val="2985004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0503">
            <a:off x="-3793871" y="8643049"/>
            <a:ext cx="10902197" cy="755078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9144829">
            <a:off x="14174942" y="-4664222"/>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0" name="Freeform 10"/>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11" name="Freeform 11"/>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6"/>
            <a:stretch>
              <a:fillRect/>
            </a:stretch>
          </a:blipFill>
        </p:spPr>
        <p:txBody>
          <a:bodyPr/>
          <a:lstStyle/>
          <a:p>
            <a:endParaRPr lang="en-US"/>
          </a:p>
        </p:txBody>
      </p:sp>
      <p:grpSp>
        <p:nvGrpSpPr>
          <p:cNvPr id="12" name="Group 12"/>
          <p:cNvGrpSpPr>
            <a:grpSpLocks noChangeAspect="1"/>
          </p:cNvGrpSpPr>
          <p:nvPr/>
        </p:nvGrpSpPr>
        <p:grpSpPr>
          <a:xfrm>
            <a:off x="-1374725" y="-532992"/>
            <a:ext cx="11589992" cy="11589946"/>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1745" b="-1745"/>
              </a:stretch>
            </a:blipFill>
          </p:spPr>
          <p:txBody>
            <a:bodyPr/>
            <a:lstStyle/>
            <a:p>
              <a:endParaRPr lang="en-US"/>
            </a:p>
          </p:txBody>
        </p:sp>
      </p:grpSp>
      <p:sp>
        <p:nvSpPr>
          <p:cNvPr id="14" name="TextBox 14"/>
          <p:cNvSpPr txBox="1"/>
          <p:nvPr/>
        </p:nvSpPr>
        <p:spPr>
          <a:xfrm>
            <a:off x="11134810" y="5157206"/>
            <a:ext cx="5203031" cy="830580"/>
          </a:xfrm>
          <a:prstGeom prst="rect">
            <a:avLst/>
          </a:prstGeom>
        </p:spPr>
        <p:txBody>
          <a:bodyPr lIns="0" tIns="0" rIns="0" bIns="0" rtlCol="0" anchor="t">
            <a:spAutoFit/>
          </a:bodyPr>
          <a:lstStyle/>
          <a:p>
            <a:pPr algn="ctr">
              <a:lnSpc>
                <a:spcPts val="6719"/>
              </a:lnSpc>
            </a:pPr>
            <a:r>
              <a:rPr lang="en-US" sz="4800">
                <a:solidFill>
                  <a:srgbClr val="3A4427"/>
                </a:solidFill>
                <a:latin typeface="Roboto Condensed Italics"/>
              </a:rPr>
              <a:t>Quê hương có thể là...</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3"/>
            <a:stretch>
              <a:fillRect/>
            </a:stretch>
          </a:blipFill>
        </p:spPr>
        <p:txBody>
          <a:bodyPr/>
          <a:lstStyle/>
          <a:p>
            <a:endParaRPr lang="en-US"/>
          </a:p>
        </p:txBody>
      </p:sp>
      <p:sp>
        <p:nvSpPr>
          <p:cNvPr id="4" name="Freeform 4"/>
          <p:cNvSpPr/>
          <p:nvPr/>
        </p:nvSpPr>
        <p:spPr>
          <a:xfrm rot="-3251596">
            <a:off x="16745281" y="-905070"/>
            <a:ext cx="3085439" cy="7167733"/>
          </a:xfrm>
          <a:custGeom>
            <a:avLst/>
            <a:gdLst/>
            <a:ahLst/>
            <a:cxnLst/>
            <a:rect l="l" t="t" r="r" b="b"/>
            <a:pathLst>
              <a:path w="3085439" h="7167733">
                <a:moveTo>
                  <a:pt x="0" y="0"/>
                </a:moveTo>
                <a:lnTo>
                  <a:pt x="3085438" y="0"/>
                </a:lnTo>
                <a:lnTo>
                  <a:pt x="3085438" y="7167733"/>
                </a:lnTo>
                <a:lnTo>
                  <a:pt x="0" y="7167733"/>
                </a:lnTo>
                <a:lnTo>
                  <a:pt x="0" y="0"/>
                </a:lnTo>
                <a:close/>
              </a:path>
            </a:pathLst>
          </a:custGeom>
          <a:blipFill>
            <a:blip r:embed="rId4"/>
            <a:stretch>
              <a:fillRect l="-36935" r="-17839"/>
            </a:stretch>
          </a:blipFill>
        </p:spPr>
        <p:txBody>
          <a:bodyPr/>
          <a:lstStyle/>
          <a:p>
            <a:endParaRPr lang="en-US"/>
          </a:p>
        </p:txBody>
      </p:sp>
      <p:sp>
        <p:nvSpPr>
          <p:cNvPr id="5" name="Freeform 5"/>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5"/>
            <a:stretch>
              <a:fillRect/>
            </a:stretch>
          </a:blipFill>
        </p:spPr>
        <p:txBody>
          <a:bodyPr/>
          <a:lstStyle/>
          <a:p>
            <a:endParaRPr lang="en-US"/>
          </a:p>
        </p:txBody>
      </p:sp>
      <p:sp>
        <p:nvSpPr>
          <p:cNvPr id="6" name="Freeform 6"/>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6"/>
            <a:stretch>
              <a:fillRect/>
            </a:stretch>
          </a:blipFill>
        </p:spPr>
        <p:txBody>
          <a:bodyPr/>
          <a:lstStyle/>
          <a:p>
            <a:endParaRPr lang="en-US"/>
          </a:p>
        </p:txBody>
      </p:sp>
      <p:sp>
        <p:nvSpPr>
          <p:cNvPr id="7" name="Freeform 7"/>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662314" y="2931267"/>
            <a:ext cx="16318382" cy="1118376"/>
            <a:chOff x="0" y="0"/>
            <a:chExt cx="21757842" cy="1491168"/>
          </a:xfrm>
        </p:grpSpPr>
        <p:sp>
          <p:nvSpPr>
            <p:cNvPr id="9" name="Freeform 9"/>
            <p:cNvSpPr/>
            <p:nvPr/>
          </p:nvSpPr>
          <p:spPr>
            <a:xfrm>
              <a:off x="0" y="0"/>
              <a:ext cx="21757889" cy="1491236"/>
            </a:xfrm>
            <a:custGeom>
              <a:avLst/>
              <a:gdLst/>
              <a:ahLst/>
              <a:cxnLst/>
              <a:rect l="l" t="t" r="r" b="b"/>
              <a:pathLst>
                <a:path w="21757889" h="1491236">
                  <a:moveTo>
                    <a:pt x="161909" y="0"/>
                  </a:moveTo>
                  <a:lnTo>
                    <a:pt x="21595987" y="0"/>
                  </a:lnTo>
                  <a:cubicBezTo>
                    <a:pt x="21638910" y="0"/>
                    <a:pt x="21680081" y="13591"/>
                    <a:pt x="21710448" y="37754"/>
                  </a:cubicBezTo>
                  <a:cubicBezTo>
                    <a:pt x="21740816" y="61917"/>
                    <a:pt x="21757889" y="94676"/>
                    <a:pt x="21757889" y="128829"/>
                  </a:cubicBezTo>
                  <a:lnTo>
                    <a:pt x="21757889" y="1362401"/>
                  </a:lnTo>
                  <a:cubicBezTo>
                    <a:pt x="21757889" y="1433495"/>
                    <a:pt x="21685483" y="1491236"/>
                    <a:pt x="21595987" y="1491236"/>
                  </a:cubicBezTo>
                  <a:lnTo>
                    <a:pt x="161909" y="1491236"/>
                  </a:lnTo>
                  <a:cubicBezTo>
                    <a:pt x="118987" y="1491236"/>
                    <a:pt x="77816" y="1477639"/>
                    <a:pt x="47449" y="1453476"/>
                  </a:cubicBezTo>
                  <a:cubicBezTo>
                    <a:pt x="17082" y="1429313"/>
                    <a:pt x="0" y="1396554"/>
                    <a:pt x="0" y="1362401"/>
                  </a:cubicBezTo>
                  <a:lnTo>
                    <a:pt x="0" y="128829"/>
                  </a:lnTo>
                  <a:cubicBezTo>
                    <a:pt x="0" y="94676"/>
                    <a:pt x="17082" y="61917"/>
                    <a:pt x="47449" y="37754"/>
                  </a:cubicBezTo>
                  <a:cubicBezTo>
                    <a:pt x="77816" y="13591"/>
                    <a:pt x="118987" y="0"/>
                    <a:pt x="161909" y="0"/>
                  </a:cubicBezTo>
                  <a:close/>
                </a:path>
              </a:pathLst>
            </a:custGeom>
            <a:solidFill>
              <a:srgbClr val="FFF4E0"/>
            </a:solidFill>
          </p:spPr>
          <p:txBody>
            <a:bodyPr/>
            <a:lstStyle/>
            <a:p>
              <a:endParaRPr lang="en-US"/>
            </a:p>
          </p:txBody>
        </p:sp>
      </p:grpSp>
      <p:grpSp>
        <p:nvGrpSpPr>
          <p:cNvPr id="10" name="Group 10"/>
          <p:cNvGrpSpPr/>
          <p:nvPr/>
        </p:nvGrpSpPr>
        <p:grpSpPr>
          <a:xfrm>
            <a:off x="662314" y="4306818"/>
            <a:ext cx="16318382" cy="1394918"/>
            <a:chOff x="0" y="0"/>
            <a:chExt cx="21757842" cy="1859891"/>
          </a:xfrm>
        </p:grpSpPr>
        <p:sp>
          <p:nvSpPr>
            <p:cNvPr id="11" name="Freeform 11"/>
            <p:cNvSpPr/>
            <p:nvPr/>
          </p:nvSpPr>
          <p:spPr>
            <a:xfrm>
              <a:off x="0" y="0"/>
              <a:ext cx="21757754" cy="1859915"/>
            </a:xfrm>
            <a:custGeom>
              <a:avLst/>
              <a:gdLst/>
              <a:ahLst/>
              <a:cxnLst/>
              <a:rect l="l" t="t" r="r" b="b"/>
              <a:pathLst>
                <a:path w="21757754" h="1859915">
                  <a:moveTo>
                    <a:pt x="159053" y="0"/>
                  </a:moveTo>
                  <a:lnTo>
                    <a:pt x="21598700" y="0"/>
                  </a:lnTo>
                  <a:cubicBezTo>
                    <a:pt x="21640960" y="0"/>
                    <a:pt x="21681339" y="14732"/>
                    <a:pt x="21711152" y="40894"/>
                  </a:cubicBezTo>
                  <a:cubicBezTo>
                    <a:pt x="21740966" y="67056"/>
                    <a:pt x="21757754" y="102616"/>
                    <a:pt x="21757754" y="139573"/>
                  </a:cubicBezTo>
                  <a:lnTo>
                    <a:pt x="21757754" y="1720342"/>
                  </a:lnTo>
                  <a:cubicBezTo>
                    <a:pt x="21757754" y="1757426"/>
                    <a:pt x="21740966" y="1792859"/>
                    <a:pt x="21711152" y="1819021"/>
                  </a:cubicBezTo>
                  <a:cubicBezTo>
                    <a:pt x="21681339" y="1845183"/>
                    <a:pt x="21640816" y="1859915"/>
                    <a:pt x="21598700" y="1859915"/>
                  </a:cubicBezTo>
                  <a:lnTo>
                    <a:pt x="159053" y="1859915"/>
                  </a:lnTo>
                  <a:cubicBezTo>
                    <a:pt x="116794" y="1859915"/>
                    <a:pt x="76415" y="1845183"/>
                    <a:pt x="46602" y="1819021"/>
                  </a:cubicBezTo>
                  <a:cubicBezTo>
                    <a:pt x="16788" y="1792859"/>
                    <a:pt x="0" y="1757299"/>
                    <a:pt x="0" y="1720342"/>
                  </a:cubicBezTo>
                  <a:lnTo>
                    <a:pt x="0" y="139573"/>
                  </a:lnTo>
                  <a:cubicBezTo>
                    <a:pt x="0" y="102616"/>
                    <a:pt x="16788" y="67056"/>
                    <a:pt x="46602" y="40894"/>
                  </a:cubicBezTo>
                  <a:cubicBezTo>
                    <a:pt x="76415" y="14732"/>
                    <a:pt x="116938" y="0"/>
                    <a:pt x="159053" y="0"/>
                  </a:cubicBezTo>
                  <a:close/>
                </a:path>
              </a:pathLst>
            </a:custGeom>
            <a:solidFill>
              <a:srgbClr val="FAEAB1"/>
            </a:solidFill>
          </p:spPr>
          <p:txBody>
            <a:bodyPr/>
            <a:lstStyle/>
            <a:p>
              <a:endParaRPr lang="en-US"/>
            </a:p>
          </p:txBody>
        </p:sp>
      </p:grpSp>
      <p:grpSp>
        <p:nvGrpSpPr>
          <p:cNvPr id="12" name="Group 12"/>
          <p:cNvGrpSpPr/>
          <p:nvPr/>
        </p:nvGrpSpPr>
        <p:grpSpPr>
          <a:xfrm>
            <a:off x="776904" y="6026686"/>
            <a:ext cx="16203791" cy="1168601"/>
            <a:chOff x="0" y="0"/>
            <a:chExt cx="21605055" cy="1558135"/>
          </a:xfrm>
        </p:grpSpPr>
        <p:sp>
          <p:nvSpPr>
            <p:cNvPr id="13" name="Freeform 13"/>
            <p:cNvSpPr/>
            <p:nvPr/>
          </p:nvSpPr>
          <p:spPr>
            <a:xfrm>
              <a:off x="0" y="0"/>
              <a:ext cx="21604968" cy="1558074"/>
            </a:xfrm>
            <a:custGeom>
              <a:avLst/>
              <a:gdLst/>
              <a:ahLst/>
              <a:cxnLst/>
              <a:rect l="l" t="t" r="r" b="b"/>
              <a:pathLst>
                <a:path w="21604968" h="1558074">
                  <a:moveTo>
                    <a:pt x="157937" y="0"/>
                  </a:moveTo>
                  <a:lnTo>
                    <a:pt x="21447030" y="0"/>
                  </a:lnTo>
                  <a:cubicBezTo>
                    <a:pt x="21488994" y="0"/>
                    <a:pt x="21529089" y="15260"/>
                    <a:pt x="21558693" y="42359"/>
                  </a:cubicBezTo>
                  <a:cubicBezTo>
                    <a:pt x="21588298" y="69458"/>
                    <a:pt x="21604968" y="106292"/>
                    <a:pt x="21604968" y="144573"/>
                  </a:cubicBezTo>
                  <a:lnTo>
                    <a:pt x="21604968" y="1413501"/>
                  </a:lnTo>
                  <a:cubicBezTo>
                    <a:pt x="21604968" y="1451913"/>
                    <a:pt x="21588298" y="1488616"/>
                    <a:pt x="21558693" y="1515715"/>
                  </a:cubicBezTo>
                  <a:cubicBezTo>
                    <a:pt x="21529089" y="1542814"/>
                    <a:pt x="21488850" y="1558074"/>
                    <a:pt x="21447030" y="1558074"/>
                  </a:cubicBezTo>
                  <a:lnTo>
                    <a:pt x="157937" y="1558074"/>
                  </a:lnTo>
                  <a:cubicBezTo>
                    <a:pt x="70705" y="1558074"/>
                    <a:pt x="0" y="1493351"/>
                    <a:pt x="0" y="1413501"/>
                  </a:cubicBezTo>
                  <a:lnTo>
                    <a:pt x="0" y="144573"/>
                  </a:lnTo>
                  <a:cubicBezTo>
                    <a:pt x="0" y="106292"/>
                    <a:pt x="16670" y="69458"/>
                    <a:pt x="46274" y="42359"/>
                  </a:cubicBezTo>
                  <a:cubicBezTo>
                    <a:pt x="75879" y="15260"/>
                    <a:pt x="116117" y="0"/>
                    <a:pt x="157937" y="0"/>
                  </a:cubicBezTo>
                  <a:close/>
                </a:path>
              </a:pathLst>
            </a:custGeom>
            <a:solidFill>
              <a:srgbClr val="E5BA73"/>
            </a:solidFill>
          </p:spPr>
          <p:txBody>
            <a:bodyPr/>
            <a:lstStyle/>
            <a:p>
              <a:endParaRPr lang="en-US"/>
            </a:p>
          </p:txBody>
        </p:sp>
      </p:grpSp>
      <p:grpSp>
        <p:nvGrpSpPr>
          <p:cNvPr id="14" name="Group 14"/>
          <p:cNvGrpSpPr/>
          <p:nvPr/>
        </p:nvGrpSpPr>
        <p:grpSpPr>
          <a:xfrm>
            <a:off x="776904" y="7585812"/>
            <a:ext cx="16203791" cy="2474100"/>
            <a:chOff x="0" y="0"/>
            <a:chExt cx="21605055" cy="3298800"/>
          </a:xfrm>
        </p:grpSpPr>
        <p:sp>
          <p:nvSpPr>
            <p:cNvPr id="15" name="Freeform 15"/>
            <p:cNvSpPr/>
            <p:nvPr/>
          </p:nvSpPr>
          <p:spPr>
            <a:xfrm>
              <a:off x="0" y="0"/>
              <a:ext cx="21604956" cy="3298805"/>
            </a:xfrm>
            <a:custGeom>
              <a:avLst/>
              <a:gdLst/>
              <a:ahLst/>
              <a:cxnLst/>
              <a:rect l="l" t="t" r="r" b="b"/>
              <a:pathLst>
                <a:path w="21604956" h="3298805">
                  <a:moveTo>
                    <a:pt x="159399" y="0"/>
                  </a:moveTo>
                  <a:lnTo>
                    <a:pt x="21445556" y="0"/>
                  </a:lnTo>
                  <a:cubicBezTo>
                    <a:pt x="21533630" y="0"/>
                    <a:pt x="21604956" y="119842"/>
                    <a:pt x="21604956" y="267825"/>
                  </a:cubicBezTo>
                  <a:lnTo>
                    <a:pt x="21604956" y="3030984"/>
                  </a:lnTo>
                  <a:cubicBezTo>
                    <a:pt x="21604956" y="3102065"/>
                    <a:pt x="21588208" y="3170234"/>
                    <a:pt x="21558320" y="3220451"/>
                  </a:cubicBezTo>
                  <a:cubicBezTo>
                    <a:pt x="21528433" y="3270668"/>
                    <a:pt x="21487860" y="3298805"/>
                    <a:pt x="21445556" y="3298805"/>
                  </a:cubicBezTo>
                  <a:lnTo>
                    <a:pt x="159399" y="3298805"/>
                  </a:lnTo>
                  <a:cubicBezTo>
                    <a:pt x="71325" y="3298805"/>
                    <a:pt x="0" y="3178967"/>
                    <a:pt x="0" y="3030984"/>
                  </a:cubicBezTo>
                  <a:lnTo>
                    <a:pt x="0" y="267825"/>
                  </a:lnTo>
                  <a:cubicBezTo>
                    <a:pt x="0" y="119842"/>
                    <a:pt x="71325" y="0"/>
                    <a:pt x="159399" y="0"/>
                  </a:cubicBezTo>
                  <a:close/>
                </a:path>
              </a:pathLst>
            </a:custGeom>
            <a:solidFill>
              <a:srgbClr val="C58940"/>
            </a:solidFill>
          </p:spPr>
          <p:txBody>
            <a:bodyPr/>
            <a:lstStyle/>
            <a:p>
              <a:endParaRPr lang="en-US"/>
            </a:p>
          </p:txBody>
        </p:sp>
      </p:grpSp>
      <p:sp>
        <p:nvSpPr>
          <p:cNvPr id="16" name="TextBox 16"/>
          <p:cNvSpPr txBox="1"/>
          <p:nvPr/>
        </p:nvSpPr>
        <p:spPr>
          <a:xfrm>
            <a:off x="2501253" y="471450"/>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7" name="TextBox 17"/>
          <p:cNvSpPr txBox="1"/>
          <p:nvPr/>
        </p:nvSpPr>
        <p:spPr>
          <a:xfrm>
            <a:off x="1282818" y="1822180"/>
            <a:ext cx="13631168" cy="823596"/>
          </a:xfrm>
          <a:prstGeom prst="rect">
            <a:avLst/>
          </a:prstGeom>
        </p:spPr>
        <p:txBody>
          <a:bodyPr lIns="0" tIns="0" rIns="0" bIns="0" rtlCol="0" anchor="t">
            <a:spAutoFit/>
          </a:bodyPr>
          <a:lstStyle/>
          <a:p>
            <a:pPr algn="ctr">
              <a:lnSpc>
                <a:spcPts val="6579"/>
              </a:lnSpc>
              <a:spcBef>
                <a:spcPct val="0"/>
              </a:spcBef>
            </a:pPr>
            <a:r>
              <a:rPr lang="en-US" sz="4699">
                <a:solidFill>
                  <a:srgbClr val="605048"/>
                </a:solidFill>
                <a:latin typeface="#9Slide05 Aphrodite Pro"/>
              </a:rPr>
              <a:t>a. Đặc điểm thơ bảy chữ được thể hiện trong bài thơ</a:t>
            </a:r>
          </a:p>
        </p:txBody>
      </p:sp>
      <p:sp>
        <p:nvSpPr>
          <p:cNvPr id="18" name="TextBox 18"/>
          <p:cNvSpPr txBox="1"/>
          <p:nvPr/>
        </p:nvSpPr>
        <p:spPr>
          <a:xfrm>
            <a:off x="-2308950" y="3164778"/>
            <a:ext cx="14195167"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a:rPr>
              <a:t>Bài thơ gồm 3 khổ, mỗi khổ 4 dòng thơ</a:t>
            </a:r>
          </a:p>
        </p:txBody>
      </p:sp>
      <p:sp>
        <p:nvSpPr>
          <p:cNvPr id="19" name="TextBox 19"/>
          <p:cNvSpPr txBox="1"/>
          <p:nvPr/>
        </p:nvSpPr>
        <p:spPr>
          <a:xfrm>
            <a:off x="-3358139" y="4560199"/>
            <a:ext cx="14319753"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a:rPr>
              <a:t>Nhân vật trữ tình: người con</a:t>
            </a:r>
          </a:p>
        </p:txBody>
      </p:sp>
      <p:sp>
        <p:nvSpPr>
          <p:cNvPr id="20" name="TextBox 20"/>
          <p:cNvSpPr txBox="1"/>
          <p:nvPr/>
        </p:nvSpPr>
        <p:spPr>
          <a:xfrm>
            <a:off x="-3358139" y="6265948"/>
            <a:ext cx="14319753"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a:rPr>
              <a:t>Đối tượng trữ tình: người mẹ</a:t>
            </a:r>
          </a:p>
        </p:txBody>
      </p:sp>
      <p:sp>
        <p:nvSpPr>
          <p:cNvPr id="21" name="TextBox 21"/>
          <p:cNvSpPr txBox="1"/>
          <p:nvPr/>
        </p:nvSpPr>
        <p:spPr>
          <a:xfrm>
            <a:off x="1028700" y="7741438"/>
            <a:ext cx="15678250" cy="2089150"/>
          </a:xfrm>
          <a:prstGeom prst="rect">
            <a:avLst/>
          </a:prstGeom>
        </p:spPr>
        <p:txBody>
          <a:bodyPr lIns="0" tIns="0" rIns="0" bIns="0" rtlCol="0" anchor="t">
            <a:spAutoFit/>
          </a:bodyPr>
          <a:lstStyle/>
          <a:p>
            <a:pPr algn="just">
              <a:lnSpc>
                <a:spcPts val="5599"/>
              </a:lnSpc>
              <a:spcBef>
                <a:spcPct val="0"/>
              </a:spcBef>
            </a:pPr>
            <a:r>
              <a:rPr lang="en-US" sz="3999">
                <a:solidFill>
                  <a:srgbClr val="FFF8EF"/>
                </a:solidFill>
                <a:latin typeface="Roboto Condensed"/>
              </a:rPr>
              <a:t>Bố cục bài thơ: Gồm 3 khổ</a:t>
            </a:r>
          </a:p>
          <a:p>
            <a:pPr marL="863596" lvl="1" indent="-431798" algn="just">
              <a:lnSpc>
                <a:spcPts val="5599"/>
              </a:lnSpc>
              <a:buFont typeface="Arial"/>
              <a:buChar char="•"/>
            </a:pPr>
            <a:r>
              <a:rPr lang="en-US" sz="3999">
                <a:solidFill>
                  <a:srgbClr val="FFF8EF"/>
                </a:solidFill>
                <a:latin typeface="Roboto Condensed"/>
              </a:rPr>
              <a:t>Khổ 1: Bức tranh thiên nhiên nắng mới xuất hiện</a:t>
            </a:r>
          </a:p>
          <a:p>
            <a:pPr marL="863596" lvl="1" indent="-431798" algn="just">
              <a:lnSpc>
                <a:spcPts val="5599"/>
              </a:lnSpc>
              <a:buFont typeface="Arial"/>
              <a:buChar char="•"/>
            </a:pPr>
            <a:r>
              <a:rPr lang="en-US" sz="3999">
                <a:solidFill>
                  <a:srgbClr val="FFF8EF"/>
                </a:solidFill>
                <a:latin typeface="Roboto Condensed"/>
              </a:rPr>
              <a:t>Khổ 2 và 3: Nỗi nhớ của người con về mẹ mình và những kỉ niệm khi có mẹ</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3"/>
            <a:stretch>
              <a:fillRect/>
            </a:stretch>
          </a:blipFill>
        </p:spPr>
        <p:txBody>
          <a:bodyPr/>
          <a:lstStyle/>
          <a:p>
            <a:endParaRPr lang="en-US"/>
          </a:p>
        </p:txBody>
      </p:sp>
      <p:sp>
        <p:nvSpPr>
          <p:cNvPr id="4" name="Freeform 4"/>
          <p:cNvSpPr/>
          <p:nvPr/>
        </p:nvSpPr>
        <p:spPr>
          <a:xfrm rot="-3251596">
            <a:off x="16745281" y="-905070"/>
            <a:ext cx="3085439" cy="7167733"/>
          </a:xfrm>
          <a:custGeom>
            <a:avLst/>
            <a:gdLst/>
            <a:ahLst/>
            <a:cxnLst/>
            <a:rect l="l" t="t" r="r" b="b"/>
            <a:pathLst>
              <a:path w="3085439" h="7167733">
                <a:moveTo>
                  <a:pt x="0" y="0"/>
                </a:moveTo>
                <a:lnTo>
                  <a:pt x="3085438" y="0"/>
                </a:lnTo>
                <a:lnTo>
                  <a:pt x="3085438" y="7167733"/>
                </a:lnTo>
                <a:lnTo>
                  <a:pt x="0" y="7167733"/>
                </a:lnTo>
                <a:lnTo>
                  <a:pt x="0" y="0"/>
                </a:lnTo>
                <a:close/>
              </a:path>
            </a:pathLst>
          </a:custGeom>
          <a:blipFill>
            <a:blip r:embed="rId4"/>
            <a:stretch>
              <a:fillRect l="-36935" r="-17839"/>
            </a:stretch>
          </a:blipFill>
        </p:spPr>
        <p:txBody>
          <a:bodyPr/>
          <a:lstStyle/>
          <a:p>
            <a:endParaRPr lang="en-US"/>
          </a:p>
        </p:txBody>
      </p:sp>
      <p:sp>
        <p:nvSpPr>
          <p:cNvPr id="5" name="Freeform 5"/>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5"/>
            <a:stretch>
              <a:fillRect/>
            </a:stretch>
          </a:blipFill>
        </p:spPr>
        <p:txBody>
          <a:bodyPr/>
          <a:lstStyle/>
          <a:p>
            <a:endParaRPr lang="en-US"/>
          </a:p>
        </p:txBody>
      </p:sp>
      <p:sp>
        <p:nvSpPr>
          <p:cNvPr id="6" name="Freeform 6"/>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6"/>
            <a:stretch>
              <a:fillRect/>
            </a:stretch>
          </a:blipFill>
        </p:spPr>
        <p:txBody>
          <a:bodyPr/>
          <a:lstStyle/>
          <a:p>
            <a:endParaRPr lang="en-US"/>
          </a:p>
        </p:txBody>
      </p:sp>
      <p:sp>
        <p:nvSpPr>
          <p:cNvPr id="7" name="Freeform 7"/>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7"/>
            <a:stretch>
              <a:fillRect/>
            </a:stretch>
          </a:blipFill>
        </p:spPr>
        <p:txBody>
          <a:bodyPr/>
          <a:lstStyle/>
          <a:p>
            <a:endParaRPr lang="en-US"/>
          </a:p>
        </p:txBody>
      </p:sp>
      <p:grpSp>
        <p:nvGrpSpPr>
          <p:cNvPr id="8" name="Group 8"/>
          <p:cNvGrpSpPr/>
          <p:nvPr/>
        </p:nvGrpSpPr>
        <p:grpSpPr>
          <a:xfrm>
            <a:off x="940918" y="2747434"/>
            <a:ext cx="16362272" cy="1721754"/>
            <a:chOff x="0" y="0"/>
            <a:chExt cx="21816363" cy="2295672"/>
          </a:xfrm>
        </p:grpSpPr>
        <p:sp>
          <p:nvSpPr>
            <p:cNvPr id="9" name="Freeform 9"/>
            <p:cNvSpPr/>
            <p:nvPr/>
          </p:nvSpPr>
          <p:spPr>
            <a:xfrm>
              <a:off x="0" y="0"/>
              <a:ext cx="21816411" cy="2295740"/>
            </a:xfrm>
            <a:custGeom>
              <a:avLst/>
              <a:gdLst/>
              <a:ahLst/>
              <a:cxnLst/>
              <a:rect l="l" t="t" r="r" b="b"/>
              <a:pathLst>
                <a:path w="21816411" h="2295740">
                  <a:moveTo>
                    <a:pt x="162345" y="0"/>
                  </a:moveTo>
                  <a:lnTo>
                    <a:pt x="21654074" y="0"/>
                  </a:lnTo>
                  <a:cubicBezTo>
                    <a:pt x="21697111" y="0"/>
                    <a:pt x="21738392" y="20924"/>
                    <a:pt x="21768842" y="58123"/>
                  </a:cubicBezTo>
                  <a:cubicBezTo>
                    <a:pt x="21799290" y="95322"/>
                    <a:pt x="21816411" y="145755"/>
                    <a:pt x="21816411" y="198333"/>
                  </a:cubicBezTo>
                  <a:lnTo>
                    <a:pt x="21816411" y="2097434"/>
                  </a:lnTo>
                  <a:cubicBezTo>
                    <a:pt x="21816411" y="2206884"/>
                    <a:pt x="21743809" y="2295740"/>
                    <a:pt x="21654074" y="2295740"/>
                  </a:cubicBezTo>
                  <a:lnTo>
                    <a:pt x="162345" y="2295740"/>
                  </a:lnTo>
                  <a:cubicBezTo>
                    <a:pt x="119307" y="2295740"/>
                    <a:pt x="78025" y="2274844"/>
                    <a:pt x="47576" y="2237645"/>
                  </a:cubicBezTo>
                  <a:cubicBezTo>
                    <a:pt x="17127" y="2200446"/>
                    <a:pt x="0" y="2150013"/>
                    <a:pt x="0" y="2097434"/>
                  </a:cubicBezTo>
                  <a:lnTo>
                    <a:pt x="0" y="198333"/>
                  </a:lnTo>
                  <a:cubicBezTo>
                    <a:pt x="0" y="145755"/>
                    <a:pt x="17127" y="95322"/>
                    <a:pt x="47576" y="58123"/>
                  </a:cubicBezTo>
                  <a:cubicBezTo>
                    <a:pt x="78025" y="20924"/>
                    <a:pt x="119307" y="0"/>
                    <a:pt x="162345" y="0"/>
                  </a:cubicBezTo>
                  <a:close/>
                </a:path>
              </a:pathLst>
            </a:custGeom>
            <a:solidFill>
              <a:srgbClr val="FFF4E0"/>
            </a:solidFill>
          </p:spPr>
          <p:txBody>
            <a:bodyPr/>
            <a:lstStyle/>
            <a:p>
              <a:endParaRPr lang="en-US"/>
            </a:p>
          </p:txBody>
        </p:sp>
      </p:grpSp>
      <p:grpSp>
        <p:nvGrpSpPr>
          <p:cNvPr id="10" name="Group 10"/>
          <p:cNvGrpSpPr/>
          <p:nvPr/>
        </p:nvGrpSpPr>
        <p:grpSpPr>
          <a:xfrm>
            <a:off x="984809" y="4718202"/>
            <a:ext cx="16318382" cy="1178974"/>
            <a:chOff x="0" y="0"/>
            <a:chExt cx="21757842" cy="1571965"/>
          </a:xfrm>
        </p:grpSpPr>
        <p:sp>
          <p:nvSpPr>
            <p:cNvPr id="11" name="Freeform 11"/>
            <p:cNvSpPr/>
            <p:nvPr/>
          </p:nvSpPr>
          <p:spPr>
            <a:xfrm>
              <a:off x="0" y="0"/>
              <a:ext cx="21757754" cy="1571989"/>
            </a:xfrm>
            <a:custGeom>
              <a:avLst/>
              <a:gdLst/>
              <a:ahLst/>
              <a:cxnLst/>
              <a:rect l="l" t="t" r="r" b="b"/>
              <a:pathLst>
                <a:path w="21757754" h="1571989">
                  <a:moveTo>
                    <a:pt x="159053" y="0"/>
                  </a:moveTo>
                  <a:lnTo>
                    <a:pt x="21598700" y="0"/>
                  </a:lnTo>
                  <a:cubicBezTo>
                    <a:pt x="21640960" y="0"/>
                    <a:pt x="21681339" y="12451"/>
                    <a:pt x="21711152" y="34563"/>
                  </a:cubicBezTo>
                  <a:cubicBezTo>
                    <a:pt x="21740966" y="56675"/>
                    <a:pt x="21757754" y="86730"/>
                    <a:pt x="21757754" y="117966"/>
                  </a:cubicBezTo>
                  <a:lnTo>
                    <a:pt x="21757754" y="1454020"/>
                  </a:lnTo>
                  <a:cubicBezTo>
                    <a:pt x="21757754" y="1485363"/>
                    <a:pt x="21740966" y="1515310"/>
                    <a:pt x="21711152" y="1537422"/>
                  </a:cubicBezTo>
                  <a:cubicBezTo>
                    <a:pt x="21681339" y="1559534"/>
                    <a:pt x="21640816" y="1571989"/>
                    <a:pt x="21598700" y="1571989"/>
                  </a:cubicBezTo>
                  <a:lnTo>
                    <a:pt x="159053" y="1571989"/>
                  </a:lnTo>
                  <a:cubicBezTo>
                    <a:pt x="116794" y="1571989"/>
                    <a:pt x="76415" y="1559534"/>
                    <a:pt x="46602" y="1537422"/>
                  </a:cubicBezTo>
                  <a:cubicBezTo>
                    <a:pt x="16788" y="1515310"/>
                    <a:pt x="0" y="1485255"/>
                    <a:pt x="0" y="1454020"/>
                  </a:cubicBezTo>
                  <a:lnTo>
                    <a:pt x="0" y="117966"/>
                  </a:lnTo>
                  <a:cubicBezTo>
                    <a:pt x="0" y="86730"/>
                    <a:pt x="16788" y="56675"/>
                    <a:pt x="46602" y="34563"/>
                  </a:cubicBezTo>
                  <a:cubicBezTo>
                    <a:pt x="76415" y="12451"/>
                    <a:pt x="116938" y="0"/>
                    <a:pt x="159053" y="0"/>
                  </a:cubicBezTo>
                  <a:close/>
                </a:path>
              </a:pathLst>
            </a:custGeom>
            <a:solidFill>
              <a:srgbClr val="FAEAB1"/>
            </a:solidFill>
          </p:spPr>
          <p:txBody>
            <a:bodyPr/>
            <a:lstStyle/>
            <a:p>
              <a:endParaRPr lang="en-US"/>
            </a:p>
          </p:txBody>
        </p:sp>
      </p:grpSp>
      <p:sp>
        <p:nvSpPr>
          <p:cNvPr id="12" name="TextBox 12"/>
          <p:cNvSpPr txBox="1"/>
          <p:nvPr/>
        </p:nvSpPr>
        <p:spPr>
          <a:xfrm>
            <a:off x="2501253" y="471450"/>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3" name="TextBox 13"/>
          <p:cNvSpPr txBox="1"/>
          <p:nvPr/>
        </p:nvSpPr>
        <p:spPr>
          <a:xfrm>
            <a:off x="1427793" y="1661866"/>
            <a:ext cx="13051136" cy="790576"/>
          </a:xfrm>
          <a:prstGeom prst="rect">
            <a:avLst/>
          </a:prstGeom>
        </p:spPr>
        <p:txBody>
          <a:bodyPr lIns="0" tIns="0" rIns="0" bIns="0" rtlCol="0" anchor="t">
            <a:spAutoFit/>
          </a:bodyPr>
          <a:lstStyle/>
          <a:p>
            <a:pPr algn="ctr">
              <a:lnSpc>
                <a:spcPts val="6299"/>
              </a:lnSpc>
              <a:spcBef>
                <a:spcPct val="0"/>
              </a:spcBef>
            </a:pPr>
            <a:r>
              <a:rPr lang="en-US" sz="4499">
                <a:solidFill>
                  <a:srgbClr val="605048"/>
                </a:solidFill>
                <a:latin typeface="#9Slide05 Aphrodite Pro"/>
              </a:rPr>
              <a:t>a. Đặc điểm thơ bảy chữ được thể hiện trong bài thơ</a:t>
            </a:r>
          </a:p>
        </p:txBody>
      </p:sp>
      <p:sp>
        <p:nvSpPr>
          <p:cNvPr id="14" name="TextBox 14"/>
          <p:cNvSpPr txBox="1"/>
          <p:nvPr/>
        </p:nvSpPr>
        <p:spPr>
          <a:xfrm>
            <a:off x="1297415" y="2895840"/>
            <a:ext cx="15693170" cy="1348740"/>
          </a:xfrm>
          <a:prstGeom prst="rect">
            <a:avLst/>
          </a:prstGeom>
        </p:spPr>
        <p:txBody>
          <a:bodyPr lIns="0" tIns="0" rIns="0" bIns="0" rtlCol="0" anchor="t">
            <a:spAutoFit/>
          </a:bodyPr>
          <a:lstStyle/>
          <a:p>
            <a:pPr algn="just">
              <a:lnSpc>
                <a:spcPts val="5459"/>
              </a:lnSpc>
              <a:spcBef>
                <a:spcPct val="0"/>
              </a:spcBef>
            </a:pPr>
            <a:r>
              <a:rPr lang="en-US" sz="3899">
                <a:solidFill>
                  <a:srgbClr val="000000"/>
                </a:solidFill>
                <a:latin typeface="Roboto Condensed Bold"/>
              </a:rPr>
              <a:t>Mạch cảm xúc:</a:t>
            </a:r>
            <a:r>
              <a:rPr lang="en-US" sz="3899">
                <a:solidFill>
                  <a:srgbClr val="000000"/>
                </a:solidFill>
                <a:latin typeface="Roboto Condensed"/>
              </a:rPr>
              <a:t> là dòng hồi tưởng của tác giả về những kỉ niệm hồi nhỏ khi còn có mẹ cạnh bên, đan xen là cả những suy nghĩ hiện tại của tác giả về mẹ</a:t>
            </a:r>
          </a:p>
        </p:txBody>
      </p:sp>
      <p:sp>
        <p:nvSpPr>
          <p:cNvPr id="15" name="TextBox 15"/>
          <p:cNvSpPr txBox="1"/>
          <p:nvPr/>
        </p:nvSpPr>
        <p:spPr>
          <a:xfrm>
            <a:off x="-886864" y="4938119"/>
            <a:ext cx="16318382" cy="662940"/>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Bold"/>
              </a:rPr>
              <a:t>Cảm hứng chủ đạo</a:t>
            </a:r>
            <a:r>
              <a:rPr lang="en-US" sz="3899">
                <a:solidFill>
                  <a:srgbClr val="000000"/>
                </a:solidFill>
                <a:latin typeface="Roboto Condensed"/>
              </a:rPr>
              <a:t>: nỗi nhớ thương mẹ da diết của người con</a:t>
            </a:r>
          </a:p>
        </p:txBody>
      </p:sp>
      <p:grpSp>
        <p:nvGrpSpPr>
          <p:cNvPr id="16" name="Group 16"/>
          <p:cNvGrpSpPr/>
          <p:nvPr/>
        </p:nvGrpSpPr>
        <p:grpSpPr>
          <a:xfrm>
            <a:off x="984809" y="6102886"/>
            <a:ext cx="16318382" cy="1703962"/>
            <a:chOff x="0" y="0"/>
            <a:chExt cx="21757842" cy="2271950"/>
          </a:xfrm>
        </p:grpSpPr>
        <p:sp>
          <p:nvSpPr>
            <p:cNvPr id="17" name="Freeform 17"/>
            <p:cNvSpPr/>
            <p:nvPr/>
          </p:nvSpPr>
          <p:spPr>
            <a:xfrm>
              <a:off x="0" y="0"/>
              <a:ext cx="21757754" cy="2271861"/>
            </a:xfrm>
            <a:custGeom>
              <a:avLst/>
              <a:gdLst/>
              <a:ahLst/>
              <a:cxnLst/>
              <a:rect l="l" t="t" r="r" b="b"/>
              <a:pathLst>
                <a:path w="21757754" h="2271861">
                  <a:moveTo>
                    <a:pt x="159053" y="0"/>
                  </a:moveTo>
                  <a:lnTo>
                    <a:pt x="21598700" y="0"/>
                  </a:lnTo>
                  <a:cubicBezTo>
                    <a:pt x="21640960" y="0"/>
                    <a:pt x="21681339" y="22251"/>
                    <a:pt x="21711152" y="61765"/>
                  </a:cubicBezTo>
                  <a:cubicBezTo>
                    <a:pt x="21740966" y="101279"/>
                    <a:pt x="21757754" y="154987"/>
                    <a:pt x="21757754" y="210805"/>
                  </a:cubicBezTo>
                  <a:lnTo>
                    <a:pt x="21757754" y="2061056"/>
                  </a:lnTo>
                  <a:cubicBezTo>
                    <a:pt x="21757754" y="2117066"/>
                    <a:pt x="21740966" y="2170582"/>
                    <a:pt x="21711152" y="2210096"/>
                  </a:cubicBezTo>
                  <a:cubicBezTo>
                    <a:pt x="21681339" y="2249610"/>
                    <a:pt x="21640816" y="2271861"/>
                    <a:pt x="21598700" y="2271861"/>
                  </a:cubicBezTo>
                  <a:lnTo>
                    <a:pt x="159053" y="2271861"/>
                  </a:lnTo>
                  <a:cubicBezTo>
                    <a:pt x="71205" y="2271861"/>
                    <a:pt x="0" y="2177488"/>
                    <a:pt x="0" y="2061056"/>
                  </a:cubicBezTo>
                  <a:lnTo>
                    <a:pt x="0" y="210805"/>
                  </a:lnTo>
                  <a:cubicBezTo>
                    <a:pt x="0" y="154987"/>
                    <a:pt x="16788" y="101279"/>
                    <a:pt x="46602" y="61765"/>
                  </a:cubicBezTo>
                  <a:cubicBezTo>
                    <a:pt x="76415" y="22251"/>
                    <a:pt x="116938" y="0"/>
                    <a:pt x="159053" y="0"/>
                  </a:cubicBezTo>
                  <a:close/>
                </a:path>
              </a:pathLst>
            </a:custGeom>
            <a:solidFill>
              <a:srgbClr val="E5BA73"/>
            </a:solidFill>
          </p:spPr>
          <p:txBody>
            <a:bodyPr/>
            <a:lstStyle/>
            <a:p>
              <a:endParaRPr lang="en-US"/>
            </a:p>
          </p:txBody>
        </p:sp>
      </p:grpSp>
      <p:sp>
        <p:nvSpPr>
          <p:cNvPr id="18" name="TextBox 18"/>
          <p:cNvSpPr txBox="1"/>
          <p:nvPr/>
        </p:nvSpPr>
        <p:spPr>
          <a:xfrm>
            <a:off x="1297415" y="6407686"/>
            <a:ext cx="15693170" cy="1348740"/>
          </a:xfrm>
          <a:prstGeom prst="rect">
            <a:avLst/>
          </a:prstGeom>
        </p:spPr>
        <p:txBody>
          <a:bodyPr lIns="0" tIns="0" rIns="0" bIns="0" rtlCol="0" anchor="t">
            <a:spAutoFit/>
          </a:bodyPr>
          <a:lstStyle/>
          <a:p>
            <a:pPr algn="just">
              <a:lnSpc>
                <a:spcPts val="5459"/>
              </a:lnSpc>
              <a:spcBef>
                <a:spcPct val="0"/>
              </a:spcBef>
            </a:pPr>
            <a:r>
              <a:rPr lang="en-US" sz="3899">
                <a:solidFill>
                  <a:srgbClr val="000000"/>
                </a:solidFill>
                <a:latin typeface="Roboto Condensed Bold"/>
              </a:rPr>
              <a:t>Cách ngắt nhịp:</a:t>
            </a:r>
            <a:r>
              <a:rPr lang="en-US" sz="3899">
                <a:solidFill>
                  <a:srgbClr val="000000"/>
                </a:solidFill>
                <a:latin typeface="Roboto Condensed"/>
              </a:rPr>
              <a:t> Cách ngắt nhịp đều đặn, chủ yếu của bài thơ là 4/ 3, trừ câu thứ hai ngắt nhịp 2/ 2/ 3</a:t>
            </a:r>
          </a:p>
        </p:txBody>
      </p:sp>
      <p:grpSp>
        <p:nvGrpSpPr>
          <p:cNvPr id="19" name="Group 19"/>
          <p:cNvGrpSpPr/>
          <p:nvPr/>
        </p:nvGrpSpPr>
        <p:grpSpPr>
          <a:xfrm>
            <a:off x="1028700" y="8231358"/>
            <a:ext cx="16274491" cy="1599231"/>
            <a:chOff x="0" y="0"/>
            <a:chExt cx="21699321" cy="2132308"/>
          </a:xfrm>
        </p:grpSpPr>
        <p:sp>
          <p:nvSpPr>
            <p:cNvPr id="20" name="Freeform 20"/>
            <p:cNvSpPr/>
            <p:nvPr/>
          </p:nvSpPr>
          <p:spPr>
            <a:xfrm>
              <a:off x="0" y="0"/>
              <a:ext cx="21699221" cy="2132312"/>
            </a:xfrm>
            <a:custGeom>
              <a:avLst/>
              <a:gdLst/>
              <a:ahLst/>
              <a:cxnLst/>
              <a:rect l="l" t="t" r="r" b="b"/>
              <a:pathLst>
                <a:path w="21699221" h="2132312">
                  <a:moveTo>
                    <a:pt x="160095" y="0"/>
                  </a:moveTo>
                  <a:lnTo>
                    <a:pt x="21539127" y="0"/>
                  </a:lnTo>
                  <a:cubicBezTo>
                    <a:pt x="21627585" y="0"/>
                    <a:pt x="21699221" y="77465"/>
                    <a:pt x="21699221" y="173119"/>
                  </a:cubicBezTo>
                  <a:lnTo>
                    <a:pt x="21699221" y="1959194"/>
                  </a:lnTo>
                  <a:cubicBezTo>
                    <a:pt x="21699221" y="2005140"/>
                    <a:pt x="21682401" y="2049204"/>
                    <a:pt x="21652382" y="2081663"/>
                  </a:cubicBezTo>
                  <a:cubicBezTo>
                    <a:pt x="21622364" y="2114123"/>
                    <a:pt x="21581616" y="2132312"/>
                    <a:pt x="21539127" y="2132312"/>
                  </a:cubicBezTo>
                  <a:lnTo>
                    <a:pt x="160095" y="2132312"/>
                  </a:lnTo>
                  <a:cubicBezTo>
                    <a:pt x="71637" y="2132312"/>
                    <a:pt x="0" y="2054849"/>
                    <a:pt x="0" y="1959194"/>
                  </a:cubicBezTo>
                  <a:lnTo>
                    <a:pt x="0" y="173119"/>
                  </a:lnTo>
                  <a:cubicBezTo>
                    <a:pt x="0" y="77465"/>
                    <a:pt x="71637" y="0"/>
                    <a:pt x="160095" y="0"/>
                  </a:cubicBezTo>
                  <a:close/>
                </a:path>
              </a:pathLst>
            </a:custGeom>
            <a:solidFill>
              <a:srgbClr val="C58940"/>
            </a:solidFill>
          </p:spPr>
          <p:txBody>
            <a:bodyPr/>
            <a:lstStyle/>
            <a:p>
              <a:endParaRPr lang="en-US"/>
            </a:p>
          </p:txBody>
        </p:sp>
      </p:grpSp>
      <p:sp>
        <p:nvSpPr>
          <p:cNvPr id="21" name="TextBox 21"/>
          <p:cNvSpPr txBox="1"/>
          <p:nvPr/>
        </p:nvSpPr>
        <p:spPr>
          <a:xfrm>
            <a:off x="1339322" y="8616473"/>
            <a:ext cx="14227969" cy="662940"/>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Bold"/>
              </a:rPr>
              <a:t>Gieo vần:</a:t>
            </a:r>
            <a:r>
              <a:rPr lang="en-US" sz="3899">
                <a:solidFill>
                  <a:srgbClr val="000000"/>
                </a:solidFill>
                <a:latin typeface="Roboto Condensed"/>
              </a:rPr>
              <a:t> gieo vần chân (thời – phơi), vần liền (người – mười; trưa - thưa)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6438578">
            <a:off x="632588" y="6941815"/>
            <a:ext cx="4146901" cy="6163954"/>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9" name="Group 9"/>
          <p:cNvGrpSpPr>
            <a:grpSpLocks noChangeAspect="1"/>
          </p:cNvGrpSpPr>
          <p:nvPr/>
        </p:nvGrpSpPr>
        <p:grpSpPr>
          <a:xfrm rot="-7307119">
            <a:off x="-6472809" y="5921589"/>
            <a:ext cx="10902197" cy="7550781"/>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2" name="Group 12"/>
          <p:cNvGrpSpPr>
            <a:grpSpLocks noChangeAspect="1"/>
          </p:cNvGrpSpPr>
          <p:nvPr/>
        </p:nvGrpSpPr>
        <p:grpSpPr>
          <a:xfrm rot="-7307119">
            <a:off x="13862558" y="-3533092"/>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6" name="Freeform 16"/>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grpSp>
        <p:nvGrpSpPr>
          <p:cNvPr id="17" name="Group 17"/>
          <p:cNvGrpSpPr/>
          <p:nvPr/>
        </p:nvGrpSpPr>
        <p:grpSpPr>
          <a:xfrm>
            <a:off x="1419690" y="3074753"/>
            <a:ext cx="6345009" cy="6345009"/>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4E0"/>
            </a:solidFill>
          </p:spPr>
          <p:txBody>
            <a:bodyPr/>
            <a:lstStyle/>
            <a:p>
              <a:endParaRPr lang="en-US"/>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753624" y="276150"/>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grpSp>
        <p:nvGrpSpPr>
          <p:cNvPr id="21" name="Group 21"/>
          <p:cNvGrpSpPr/>
          <p:nvPr/>
        </p:nvGrpSpPr>
        <p:grpSpPr>
          <a:xfrm>
            <a:off x="9029349" y="3074753"/>
            <a:ext cx="6938600" cy="69386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4E0"/>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2159910" y="3644900"/>
            <a:ext cx="4864569" cy="5613400"/>
          </a:xfrm>
          <a:prstGeom prst="rect">
            <a:avLst/>
          </a:prstGeom>
        </p:spPr>
        <p:txBody>
          <a:bodyPr lIns="0" tIns="0" rIns="0" bIns="0" rtlCol="0" anchor="t">
            <a:spAutoFit/>
          </a:bodyPr>
          <a:lstStyle/>
          <a:p>
            <a:pPr algn="ctr">
              <a:lnSpc>
                <a:spcPts val="5599"/>
              </a:lnSpc>
              <a:spcBef>
                <a:spcPct val="0"/>
              </a:spcBef>
            </a:pPr>
            <a:r>
              <a:rPr lang="en-US" sz="3999">
                <a:solidFill>
                  <a:srgbClr val="605048"/>
                </a:solidFill>
                <a:latin typeface="Roboto Condensed"/>
              </a:rPr>
              <a:t>GV chia lớp thành</a:t>
            </a:r>
          </a:p>
          <a:p>
            <a:pPr algn="ctr">
              <a:lnSpc>
                <a:spcPts val="5599"/>
              </a:lnSpc>
              <a:spcBef>
                <a:spcPct val="0"/>
              </a:spcBef>
            </a:pPr>
            <a:r>
              <a:rPr lang="en-US" sz="3999">
                <a:solidFill>
                  <a:srgbClr val="605048"/>
                </a:solidFill>
                <a:latin typeface="Roboto Condensed"/>
              </a:rPr>
              <a:t> 4 nhóm, mỗi nhóm có 6-7 học sinh. Từng nhóm sẽ phân công nhóm trưởng điều khiển thảo luận, và thư ký để ghi vào giấy A4 đã được GV phát.</a:t>
            </a:r>
          </a:p>
        </p:txBody>
      </p:sp>
      <p:sp>
        <p:nvSpPr>
          <p:cNvPr id="25" name="TextBox 25"/>
          <p:cNvSpPr txBox="1"/>
          <p:nvPr/>
        </p:nvSpPr>
        <p:spPr>
          <a:xfrm>
            <a:off x="9787023" y="4083579"/>
            <a:ext cx="5423253" cy="5613400"/>
          </a:xfrm>
          <a:prstGeom prst="rect">
            <a:avLst/>
          </a:prstGeom>
        </p:spPr>
        <p:txBody>
          <a:bodyPr lIns="0" tIns="0" rIns="0" bIns="0" rtlCol="0" anchor="t">
            <a:spAutoFit/>
          </a:bodyPr>
          <a:lstStyle/>
          <a:p>
            <a:pPr algn="ctr">
              <a:lnSpc>
                <a:spcPts val="5599"/>
              </a:lnSpc>
              <a:spcBef>
                <a:spcPct val="0"/>
              </a:spcBef>
            </a:pPr>
            <a:r>
              <a:rPr lang="en-US" sz="3999">
                <a:solidFill>
                  <a:srgbClr val="605048"/>
                </a:solidFill>
                <a:latin typeface="Roboto Condensed"/>
              </a:rPr>
              <a:t>Ở mỗi trạm HS có tối đa </a:t>
            </a:r>
          </a:p>
          <a:p>
            <a:pPr algn="ctr">
              <a:lnSpc>
                <a:spcPts val="5599"/>
              </a:lnSpc>
              <a:spcBef>
                <a:spcPct val="0"/>
              </a:spcBef>
            </a:pPr>
            <a:r>
              <a:rPr lang="en-US" sz="3999">
                <a:solidFill>
                  <a:srgbClr val="605048"/>
                </a:solidFill>
                <a:latin typeface="Roboto Condensed Bold"/>
              </a:rPr>
              <a:t>5 phút </a:t>
            </a:r>
            <a:r>
              <a:rPr lang="en-US" sz="3999">
                <a:solidFill>
                  <a:srgbClr val="605048"/>
                </a:solidFill>
                <a:latin typeface="Roboto Condensed"/>
              </a:rPr>
              <a:t>để thực hiện nhiệm vụ. Hết thời gian, các nhóm di chuyển theo chiều kim đồng hồ. GV cần chỉ định vị trí của mỗi nhóm tương ứng với các trạm khác nhau.</a:t>
            </a:r>
          </a:p>
        </p:txBody>
      </p:sp>
      <p:sp>
        <p:nvSpPr>
          <p:cNvPr id="26" name="TextBox 26"/>
          <p:cNvSpPr txBox="1"/>
          <p:nvPr/>
        </p:nvSpPr>
        <p:spPr>
          <a:xfrm>
            <a:off x="3496897" y="1271986"/>
            <a:ext cx="5829913" cy="941634"/>
          </a:xfrm>
          <a:prstGeom prst="rect">
            <a:avLst/>
          </a:prstGeom>
        </p:spPr>
        <p:txBody>
          <a:bodyPr lIns="0" tIns="0" rIns="0" bIns="0" rtlCol="0" anchor="t">
            <a:spAutoFit/>
          </a:bodyPr>
          <a:lstStyle/>
          <a:p>
            <a:pPr algn="ctr">
              <a:lnSpc>
                <a:spcPts val="7419"/>
              </a:lnSpc>
              <a:spcBef>
                <a:spcPct val="0"/>
              </a:spcBef>
            </a:pPr>
            <a:r>
              <a:rPr lang="en-US" sz="4800" dirty="0">
                <a:solidFill>
                  <a:srgbClr val="605048"/>
                </a:solidFill>
                <a:latin typeface="#9Slide05 Aphrodite Pro"/>
              </a:rPr>
              <a:t>b. </a:t>
            </a:r>
            <a:r>
              <a:rPr lang="en-US" sz="4800" dirty="0" err="1">
                <a:solidFill>
                  <a:srgbClr val="605048"/>
                </a:solidFill>
                <a:latin typeface="#9Slide05 Aphrodite Pro"/>
              </a:rPr>
              <a:t>Cảm</a:t>
            </a:r>
            <a:r>
              <a:rPr lang="en-US" sz="4800" dirty="0">
                <a:solidFill>
                  <a:srgbClr val="605048"/>
                </a:solidFill>
                <a:latin typeface="#9Slide05 Aphrodite Pro"/>
              </a:rPr>
              <a:t> </a:t>
            </a:r>
            <a:r>
              <a:rPr lang="en-US" sz="4800" dirty="0" err="1">
                <a:solidFill>
                  <a:srgbClr val="605048"/>
                </a:solidFill>
                <a:latin typeface="#9Slide05 Aphrodite Pro"/>
              </a:rPr>
              <a:t>xúc</a:t>
            </a:r>
            <a:r>
              <a:rPr lang="en-US" sz="4800" dirty="0">
                <a:solidFill>
                  <a:srgbClr val="605048"/>
                </a:solidFill>
                <a:latin typeface="#9Slide05 Aphrodite Pro"/>
              </a:rPr>
              <a:t> </a:t>
            </a:r>
            <a:r>
              <a:rPr lang="en-US" sz="4800" dirty="0" err="1">
                <a:solidFill>
                  <a:srgbClr val="605048"/>
                </a:solidFill>
                <a:latin typeface="#9Slide05 Aphrodite Pro"/>
              </a:rPr>
              <a:t>trữ</a:t>
            </a:r>
            <a:r>
              <a:rPr lang="en-US" sz="4800" dirty="0">
                <a:solidFill>
                  <a:srgbClr val="605048"/>
                </a:solidFill>
                <a:latin typeface="#9Slide05 Aphrodite Pro"/>
              </a:rPr>
              <a:t> </a:t>
            </a:r>
            <a:r>
              <a:rPr lang="en-US" sz="4800" dirty="0" err="1">
                <a:solidFill>
                  <a:srgbClr val="605048"/>
                </a:solidFill>
                <a:latin typeface="#9Slide05 Aphrodite Pro"/>
              </a:rPr>
              <a:t>tình</a:t>
            </a:r>
            <a:endParaRPr lang="en-US" sz="4800" dirty="0">
              <a:solidFill>
                <a:srgbClr val="605048"/>
              </a:solidFill>
              <a:latin typeface="#9Slide05 Aphrodite Pro"/>
            </a:endParaRPr>
          </a:p>
        </p:txBody>
      </p:sp>
      <p:sp>
        <p:nvSpPr>
          <p:cNvPr id="27" name="TextBox 27"/>
          <p:cNvSpPr txBox="1"/>
          <p:nvPr/>
        </p:nvSpPr>
        <p:spPr>
          <a:xfrm>
            <a:off x="2159910" y="2276004"/>
            <a:ext cx="5483325" cy="629922"/>
          </a:xfrm>
          <a:prstGeom prst="rect">
            <a:avLst/>
          </a:prstGeom>
        </p:spPr>
        <p:txBody>
          <a:bodyPr lIns="0" tIns="0" rIns="0" bIns="0" rtlCol="0" anchor="t">
            <a:spAutoFit/>
          </a:bodyPr>
          <a:lstStyle/>
          <a:p>
            <a:pPr algn="ctr">
              <a:lnSpc>
                <a:spcPts val="5179"/>
              </a:lnSpc>
            </a:pPr>
            <a:r>
              <a:rPr lang="en-US" sz="3699">
                <a:solidFill>
                  <a:srgbClr val="605048"/>
                </a:solidFill>
                <a:latin typeface="Roboto Condensed Bold"/>
              </a:rPr>
              <a:t>Nhiệm vụ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6438578">
            <a:off x="632588" y="6941815"/>
            <a:ext cx="4146901" cy="6163954"/>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9" name="Group 9"/>
          <p:cNvGrpSpPr>
            <a:grpSpLocks noChangeAspect="1"/>
          </p:cNvGrpSpPr>
          <p:nvPr/>
        </p:nvGrpSpPr>
        <p:grpSpPr>
          <a:xfrm rot="-7307119">
            <a:off x="-6472809" y="5921589"/>
            <a:ext cx="10902197" cy="7550781"/>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2" name="Group 12"/>
          <p:cNvGrpSpPr>
            <a:grpSpLocks noChangeAspect="1"/>
          </p:cNvGrpSpPr>
          <p:nvPr/>
        </p:nvGrpSpPr>
        <p:grpSpPr>
          <a:xfrm rot="-7307119">
            <a:off x="13862558" y="-3533092"/>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6388641">
            <a:off x="-2672195" y="-186273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6" name="Freeform 16"/>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sp>
        <p:nvSpPr>
          <p:cNvPr id="23" name="TextBox 23"/>
          <p:cNvSpPr txBox="1"/>
          <p:nvPr/>
        </p:nvSpPr>
        <p:spPr>
          <a:xfrm>
            <a:off x="9679843" y="3318688"/>
            <a:ext cx="5637613" cy="6044171"/>
          </a:xfrm>
          <a:prstGeom prst="rect">
            <a:avLst/>
          </a:prstGeom>
        </p:spPr>
        <p:txBody>
          <a:bodyPr lIns="50800" tIns="50800" rIns="50800" bIns="50800" rtlCol="0" anchor="ctr"/>
          <a:lstStyle/>
          <a:p>
            <a:pPr algn="ctr">
              <a:lnSpc>
                <a:spcPts val="2659"/>
              </a:lnSpc>
            </a:pPr>
            <a:endParaRPr/>
          </a:p>
        </p:txBody>
      </p:sp>
      <p:sp>
        <p:nvSpPr>
          <p:cNvPr id="26" name="TextBox 26"/>
          <p:cNvSpPr txBox="1"/>
          <p:nvPr/>
        </p:nvSpPr>
        <p:spPr>
          <a:xfrm>
            <a:off x="2455393" y="1525395"/>
            <a:ext cx="5829913" cy="941634"/>
          </a:xfrm>
          <a:prstGeom prst="rect">
            <a:avLst/>
          </a:prstGeom>
        </p:spPr>
        <p:txBody>
          <a:bodyPr lIns="0" tIns="0" rIns="0" bIns="0" rtlCol="0" anchor="t">
            <a:spAutoFit/>
          </a:bodyPr>
          <a:lstStyle/>
          <a:p>
            <a:pPr algn="ctr">
              <a:lnSpc>
                <a:spcPts val="7419"/>
              </a:lnSpc>
              <a:spcBef>
                <a:spcPct val="0"/>
              </a:spcBef>
            </a:pPr>
            <a:r>
              <a:rPr lang="en-US" sz="5299" dirty="0">
                <a:solidFill>
                  <a:srgbClr val="605048"/>
                </a:solidFill>
                <a:latin typeface="#9Slide05 Aphrodite Pro"/>
              </a:rPr>
              <a:t>b. </a:t>
            </a:r>
            <a:r>
              <a:rPr lang="en-US" sz="5299" dirty="0" err="1">
                <a:solidFill>
                  <a:srgbClr val="605048"/>
                </a:solidFill>
                <a:latin typeface="#9Slide05 Aphrodite Pro"/>
              </a:rPr>
              <a:t>Cảm</a:t>
            </a:r>
            <a:r>
              <a:rPr lang="en-US" sz="5299" dirty="0">
                <a:solidFill>
                  <a:srgbClr val="605048"/>
                </a:solidFill>
                <a:latin typeface="#9Slide05 Aphrodite Pro"/>
              </a:rPr>
              <a:t> </a:t>
            </a:r>
            <a:r>
              <a:rPr lang="en-US" sz="5299" dirty="0" err="1">
                <a:solidFill>
                  <a:srgbClr val="605048"/>
                </a:solidFill>
                <a:latin typeface="#9Slide05 Aphrodite Pro"/>
              </a:rPr>
              <a:t>xúc</a:t>
            </a:r>
            <a:r>
              <a:rPr lang="en-US" sz="5299" dirty="0">
                <a:solidFill>
                  <a:srgbClr val="605048"/>
                </a:solidFill>
                <a:latin typeface="#9Slide05 Aphrodite Pro"/>
              </a:rPr>
              <a:t> </a:t>
            </a:r>
            <a:r>
              <a:rPr lang="en-US" sz="5299" dirty="0" err="1">
                <a:solidFill>
                  <a:srgbClr val="605048"/>
                </a:solidFill>
                <a:latin typeface="#9Slide05 Aphrodite Pro"/>
              </a:rPr>
              <a:t>trữ</a:t>
            </a:r>
            <a:r>
              <a:rPr lang="en-US" sz="5299" dirty="0">
                <a:solidFill>
                  <a:srgbClr val="605048"/>
                </a:solidFill>
                <a:latin typeface="#9Slide05 Aphrodite Pro"/>
              </a:rPr>
              <a:t> </a:t>
            </a:r>
            <a:r>
              <a:rPr lang="en-US" sz="5299" dirty="0" err="1">
                <a:solidFill>
                  <a:srgbClr val="605048"/>
                </a:solidFill>
                <a:latin typeface="#9Slide05 Aphrodite Pro"/>
              </a:rPr>
              <a:t>tình</a:t>
            </a:r>
            <a:endParaRPr lang="en-US" sz="5299" dirty="0">
              <a:solidFill>
                <a:srgbClr val="605048"/>
              </a:solidFill>
              <a:latin typeface="#9Slide05 Aphrodite Pro"/>
            </a:endParaRPr>
          </a:p>
        </p:txBody>
      </p:sp>
      <p:sp>
        <p:nvSpPr>
          <p:cNvPr id="27" name="TextBox 27"/>
          <p:cNvSpPr txBox="1"/>
          <p:nvPr/>
        </p:nvSpPr>
        <p:spPr>
          <a:xfrm>
            <a:off x="733416" y="2654144"/>
            <a:ext cx="5483325" cy="629922"/>
          </a:xfrm>
          <a:prstGeom prst="rect">
            <a:avLst/>
          </a:prstGeom>
        </p:spPr>
        <p:txBody>
          <a:bodyPr lIns="0" tIns="0" rIns="0" bIns="0" rtlCol="0" anchor="t">
            <a:spAutoFit/>
          </a:bodyPr>
          <a:lstStyle/>
          <a:p>
            <a:pPr algn="ctr">
              <a:lnSpc>
                <a:spcPts val="5179"/>
              </a:lnSpc>
            </a:pPr>
            <a:r>
              <a:rPr lang="en-US" sz="3699" dirty="0" err="1">
                <a:solidFill>
                  <a:srgbClr val="605048"/>
                </a:solidFill>
                <a:latin typeface="Roboto Condensed Bold"/>
              </a:rPr>
              <a:t>Nhiệm</a:t>
            </a:r>
            <a:r>
              <a:rPr lang="en-US" sz="3699" dirty="0">
                <a:solidFill>
                  <a:srgbClr val="605048"/>
                </a:solidFill>
                <a:latin typeface="Roboto Condensed Bold"/>
              </a:rPr>
              <a:t> </a:t>
            </a:r>
            <a:r>
              <a:rPr lang="en-US" sz="3699" dirty="0" err="1">
                <a:solidFill>
                  <a:srgbClr val="605048"/>
                </a:solidFill>
                <a:latin typeface="Roboto Condensed Bold"/>
              </a:rPr>
              <a:t>vụ</a:t>
            </a:r>
            <a:r>
              <a:rPr lang="en-US" sz="3699" dirty="0">
                <a:solidFill>
                  <a:srgbClr val="605048"/>
                </a:solidFill>
                <a:latin typeface="Roboto Condensed Bold"/>
              </a:rPr>
              <a:t> 2:</a:t>
            </a:r>
          </a:p>
        </p:txBody>
      </p:sp>
      <p:pic>
        <p:nvPicPr>
          <p:cNvPr id="29" name="Picture 28" descr="A poster with text and a couple of boys&#10;&#10;Description automatically generated">
            <a:extLst>
              <a:ext uri="{FF2B5EF4-FFF2-40B4-BE49-F238E27FC236}">
                <a16:creationId xmlns:a16="http://schemas.microsoft.com/office/drawing/2014/main" id="{7D17BC67-9FB7-8475-CA8F-AAED4C64A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4489">
            <a:off x="8160347" y="1288367"/>
            <a:ext cx="6303007" cy="8915144"/>
          </a:xfrm>
          <a:prstGeom prst="rect">
            <a:avLst/>
          </a:prstGeom>
        </p:spPr>
      </p:pic>
      <p:sp>
        <p:nvSpPr>
          <p:cNvPr id="20" name="TextBox 20"/>
          <p:cNvSpPr txBox="1"/>
          <p:nvPr/>
        </p:nvSpPr>
        <p:spPr>
          <a:xfrm>
            <a:off x="2753624" y="276150"/>
            <a:ext cx="9542148" cy="1009724"/>
          </a:xfrm>
          <a:prstGeom prst="rect">
            <a:avLst/>
          </a:prstGeom>
        </p:spPr>
        <p:txBody>
          <a:bodyPr lIns="0" tIns="0" rIns="0" bIns="0" rtlCol="0" anchor="t">
            <a:spAutoFit/>
          </a:bodyPr>
          <a:lstStyle/>
          <a:p>
            <a:pPr algn="ctr">
              <a:lnSpc>
                <a:spcPts val="8399"/>
              </a:lnSpc>
            </a:pPr>
            <a:r>
              <a:rPr lang="en-US" sz="6000" dirty="0">
                <a:solidFill>
                  <a:srgbClr val="605048"/>
                </a:solidFill>
                <a:latin typeface="Fraunces SemiBold Bold"/>
              </a:rPr>
              <a:t>3. KHÁM PHÁ VĂN BẢN</a:t>
            </a:r>
          </a:p>
        </p:txBody>
      </p:sp>
    </p:spTree>
    <p:extLst>
      <p:ext uri="{BB962C8B-B14F-4D97-AF65-F5344CB8AC3E}">
        <p14:creationId xmlns:p14="http://schemas.microsoft.com/office/powerpoint/2010/main" val="2378795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8711993" y="5350326"/>
            <a:ext cx="13089494" cy="5317607"/>
          </a:xfrm>
          <a:custGeom>
            <a:avLst/>
            <a:gdLst/>
            <a:ahLst/>
            <a:cxnLst/>
            <a:rect l="l" t="t" r="r" b="b"/>
            <a:pathLst>
              <a:path w="13089494" h="5317607">
                <a:moveTo>
                  <a:pt x="0" y="0"/>
                </a:moveTo>
                <a:lnTo>
                  <a:pt x="13089494" y="0"/>
                </a:lnTo>
                <a:lnTo>
                  <a:pt x="13089494" y="5317607"/>
                </a:lnTo>
                <a:lnTo>
                  <a:pt x="0" y="53176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grpSp>
        <p:nvGrpSpPr>
          <p:cNvPr id="5" name="Group 5"/>
          <p:cNvGrpSpPr>
            <a:grpSpLocks noChangeAspect="1"/>
          </p:cNvGrpSpPr>
          <p:nvPr/>
        </p:nvGrpSpPr>
        <p:grpSpPr>
          <a:xfrm rot="-9081209">
            <a:off x="9755306" y="-5785150"/>
            <a:ext cx="4921956" cy="7315995"/>
            <a:chOff x="0" y="0"/>
            <a:chExt cx="3175000" cy="4719320"/>
          </a:xfrm>
        </p:grpSpPr>
        <p:sp>
          <p:nvSpPr>
            <p:cNvPr id="6" name="Freeform 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7" name="Freeform 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8" name="TextBox 8"/>
          <p:cNvSpPr txBox="1"/>
          <p:nvPr/>
        </p:nvSpPr>
        <p:spPr>
          <a:xfrm>
            <a:off x="821211" y="644198"/>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9" name="TextBox 9"/>
          <p:cNvSpPr txBox="1"/>
          <p:nvPr/>
        </p:nvSpPr>
        <p:spPr>
          <a:xfrm>
            <a:off x="805971" y="1897510"/>
            <a:ext cx="5829895" cy="941706"/>
          </a:xfrm>
          <a:prstGeom prst="rect">
            <a:avLst/>
          </a:prstGeom>
        </p:spPr>
        <p:txBody>
          <a:bodyPr lIns="0" tIns="0" rIns="0" bIns="0" rtlCol="0" anchor="t">
            <a:spAutoFit/>
          </a:bodyPr>
          <a:lstStyle/>
          <a:p>
            <a:pPr algn="ctr">
              <a:lnSpc>
                <a:spcPts val="7419"/>
              </a:lnSpc>
              <a:spcBef>
                <a:spcPct val="0"/>
              </a:spcBef>
            </a:pPr>
            <a:r>
              <a:rPr lang="en-US" sz="5299" dirty="0">
                <a:solidFill>
                  <a:srgbClr val="605048"/>
                </a:solidFill>
                <a:latin typeface="#9Slide05 Aphrodite Pro"/>
              </a:rPr>
              <a:t>b. </a:t>
            </a:r>
            <a:r>
              <a:rPr lang="en-US" sz="5299" dirty="0" err="1">
                <a:solidFill>
                  <a:srgbClr val="605048"/>
                </a:solidFill>
                <a:latin typeface="#9Slide05 Aphrodite Pro"/>
              </a:rPr>
              <a:t>Cảm</a:t>
            </a:r>
            <a:r>
              <a:rPr lang="en-US" sz="5299" dirty="0">
                <a:solidFill>
                  <a:srgbClr val="605048"/>
                </a:solidFill>
                <a:latin typeface="#9Slide05 Aphrodite Pro"/>
              </a:rPr>
              <a:t> </a:t>
            </a:r>
            <a:r>
              <a:rPr lang="en-US" sz="5299" dirty="0" err="1">
                <a:solidFill>
                  <a:srgbClr val="605048"/>
                </a:solidFill>
                <a:latin typeface="#9Slide05 Aphrodite Pro"/>
              </a:rPr>
              <a:t>xúc</a:t>
            </a:r>
            <a:r>
              <a:rPr lang="en-US" sz="5299" dirty="0">
                <a:solidFill>
                  <a:srgbClr val="605048"/>
                </a:solidFill>
                <a:latin typeface="#9Slide05 Aphrodite Pro"/>
              </a:rPr>
              <a:t> </a:t>
            </a:r>
            <a:r>
              <a:rPr lang="en-US" sz="5299" dirty="0" err="1">
                <a:solidFill>
                  <a:srgbClr val="605048"/>
                </a:solidFill>
                <a:latin typeface="#9Slide05 Aphrodite Pro"/>
              </a:rPr>
              <a:t>trữ</a:t>
            </a:r>
            <a:r>
              <a:rPr lang="en-US" sz="5299" dirty="0">
                <a:solidFill>
                  <a:srgbClr val="605048"/>
                </a:solidFill>
                <a:latin typeface="#9Slide05 Aphrodite Pro"/>
              </a:rPr>
              <a:t> </a:t>
            </a:r>
            <a:r>
              <a:rPr lang="en-US" sz="5299" dirty="0" err="1">
                <a:solidFill>
                  <a:srgbClr val="605048"/>
                </a:solidFill>
                <a:latin typeface="#9Slide05 Aphrodite Pro"/>
              </a:rPr>
              <a:t>tình</a:t>
            </a:r>
            <a:endParaRPr lang="en-US" sz="5299" dirty="0">
              <a:solidFill>
                <a:srgbClr val="605048"/>
              </a:solidFill>
              <a:latin typeface="#9Slide05 Aphrodite Pro"/>
            </a:endParaRPr>
          </a:p>
        </p:txBody>
      </p:sp>
      <p:sp>
        <p:nvSpPr>
          <p:cNvPr id="10" name="TextBox 10"/>
          <p:cNvSpPr txBox="1"/>
          <p:nvPr/>
        </p:nvSpPr>
        <p:spPr>
          <a:xfrm>
            <a:off x="89269" y="2977330"/>
            <a:ext cx="12127015" cy="854076"/>
          </a:xfrm>
          <a:prstGeom prst="rect">
            <a:avLst/>
          </a:prstGeom>
        </p:spPr>
        <p:txBody>
          <a:bodyPr lIns="0" tIns="0" rIns="0" bIns="0" rtlCol="0" anchor="t">
            <a:spAutoFit/>
          </a:bodyPr>
          <a:lstStyle/>
          <a:p>
            <a:pPr algn="ctr">
              <a:lnSpc>
                <a:spcPts val="6999"/>
              </a:lnSpc>
              <a:spcBef>
                <a:spcPct val="0"/>
              </a:spcBef>
            </a:pPr>
            <a:r>
              <a:rPr lang="en-US" sz="4999">
                <a:solidFill>
                  <a:srgbClr val="605048"/>
                </a:solidFill>
                <a:latin typeface="#9Slide06 SVNSlow Attack"/>
              </a:rPr>
              <a:t>Hình ảnh người mẹ dần hiện lên qua từng đoạn thơ:</a:t>
            </a:r>
          </a:p>
        </p:txBody>
      </p:sp>
      <p:sp>
        <p:nvSpPr>
          <p:cNvPr id="11" name="TextBox 11"/>
          <p:cNvSpPr txBox="1"/>
          <p:nvPr/>
        </p:nvSpPr>
        <p:spPr>
          <a:xfrm>
            <a:off x="1028700" y="4165483"/>
            <a:ext cx="8887155" cy="4908550"/>
          </a:xfrm>
          <a:prstGeom prst="rect">
            <a:avLst/>
          </a:prstGeom>
        </p:spPr>
        <p:txBody>
          <a:bodyPr lIns="0" tIns="0" rIns="0" bIns="0" rtlCol="0" anchor="t">
            <a:spAutoFit/>
          </a:bodyPr>
          <a:lstStyle/>
          <a:p>
            <a:pPr algn="just">
              <a:lnSpc>
                <a:spcPts val="5599"/>
              </a:lnSpc>
            </a:pPr>
            <a:r>
              <a:rPr lang="en-US" sz="3999" dirty="0" err="1">
                <a:solidFill>
                  <a:srgbClr val="605048"/>
                </a:solidFill>
                <a:latin typeface="Roboto Condensed Bold"/>
              </a:rPr>
              <a:t>Hiện</a:t>
            </a:r>
            <a:r>
              <a:rPr lang="en-US" sz="3999" dirty="0">
                <a:solidFill>
                  <a:srgbClr val="605048"/>
                </a:solidFill>
                <a:latin typeface="Roboto Condensed Bold"/>
              </a:rPr>
              <a:t> </a:t>
            </a:r>
            <a:r>
              <a:rPr lang="en-US" sz="3999" dirty="0" err="1">
                <a:solidFill>
                  <a:srgbClr val="605048"/>
                </a:solidFill>
                <a:latin typeface="Roboto Condensed Bold"/>
              </a:rPr>
              <a:t>lên</a:t>
            </a:r>
            <a:r>
              <a:rPr lang="en-US" sz="3999" dirty="0">
                <a:solidFill>
                  <a:srgbClr val="605048"/>
                </a:solidFill>
                <a:latin typeface="Roboto Condensed Bold"/>
              </a:rPr>
              <a:t> </a:t>
            </a:r>
            <a:r>
              <a:rPr lang="en-US" sz="3999" dirty="0" err="1">
                <a:solidFill>
                  <a:srgbClr val="605048"/>
                </a:solidFill>
                <a:latin typeface="Roboto Condensed Bold"/>
              </a:rPr>
              <a:t>mờ</a:t>
            </a:r>
            <a:r>
              <a:rPr lang="en-US" sz="3999" dirty="0">
                <a:solidFill>
                  <a:srgbClr val="605048"/>
                </a:solidFill>
                <a:latin typeface="Roboto Condensed Bold"/>
              </a:rPr>
              <a:t> </a:t>
            </a:r>
            <a:r>
              <a:rPr lang="en-US" sz="3999" dirty="0" err="1">
                <a:solidFill>
                  <a:srgbClr val="605048"/>
                </a:solidFill>
                <a:latin typeface="Roboto Condensed Bold"/>
              </a:rPr>
              <a:t>ảo</a:t>
            </a:r>
            <a:r>
              <a:rPr lang="en-US" sz="3999" dirty="0">
                <a:solidFill>
                  <a:srgbClr val="605048"/>
                </a:solidFill>
                <a:latin typeface="Roboto Condensed Bold"/>
              </a:rPr>
              <a:t> </a:t>
            </a:r>
            <a:r>
              <a:rPr lang="en-US" sz="3999" dirty="0" err="1">
                <a:solidFill>
                  <a:srgbClr val="605048"/>
                </a:solidFill>
                <a:latin typeface="Roboto Condensed Bold"/>
              </a:rPr>
              <a:t>trong</a:t>
            </a:r>
            <a:r>
              <a:rPr lang="en-US" sz="3999" dirty="0">
                <a:solidFill>
                  <a:srgbClr val="605048"/>
                </a:solidFill>
                <a:latin typeface="Roboto Condensed Bold"/>
              </a:rPr>
              <a:t> </a:t>
            </a:r>
            <a:r>
              <a:rPr lang="en-US" sz="3999" dirty="0" err="1">
                <a:solidFill>
                  <a:srgbClr val="605048"/>
                </a:solidFill>
                <a:latin typeface="Roboto Condensed Bold"/>
              </a:rPr>
              <a:t>tâm</a:t>
            </a:r>
            <a:r>
              <a:rPr lang="en-US" sz="3999" dirty="0">
                <a:solidFill>
                  <a:srgbClr val="605048"/>
                </a:solidFill>
                <a:latin typeface="Roboto Condensed Bold"/>
              </a:rPr>
              <a:t> </a:t>
            </a:r>
            <a:r>
              <a:rPr lang="en-US" sz="3999" dirty="0" err="1">
                <a:solidFill>
                  <a:srgbClr val="605048"/>
                </a:solidFill>
                <a:latin typeface="Roboto Condensed Bold"/>
              </a:rPr>
              <a:t>tưởng</a:t>
            </a:r>
            <a:endParaRPr lang="en-US" sz="3999" dirty="0">
              <a:solidFill>
                <a:srgbClr val="605048"/>
              </a:solidFill>
              <a:latin typeface="Roboto Condensed Bold"/>
            </a:endParaRPr>
          </a:p>
          <a:p>
            <a:pPr marL="863596" lvl="1" indent="-431798" algn="just">
              <a:lnSpc>
                <a:spcPts val="5599"/>
              </a:lnSpc>
              <a:buFont typeface="Arial"/>
              <a:buChar char="•"/>
            </a:pPr>
            <a:r>
              <a:rPr lang="en-US" sz="3999" dirty="0" err="1">
                <a:solidFill>
                  <a:srgbClr val="605048"/>
                </a:solidFill>
                <a:latin typeface="Roboto Condensed Bold"/>
              </a:rPr>
              <a:t>Thời</a:t>
            </a:r>
            <a:r>
              <a:rPr lang="en-US" sz="3999" dirty="0">
                <a:solidFill>
                  <a:srgbClr val="605048"/>
                </a:solidFill>
                <a:latin typeface="Roboto Condensed Bold"/>
              </a:rPr>
              <a:t> </a:t>
            </a:r>
            <a:r>
              <a:rPr lang="en-US" sz="3999" dirty="0" err="1">
                <a:solidFill>
                  <a:srgbClr val="605048"/>
                </a:solidFill>
                <a:latin typeface="Roboto Condensed Bold"/>
              </a:rPr>
              <a:t>điểm</a:t>
            </a:r>
            <a:r>
              <a:rPr lang="en-US" sz="3999" dirty="0">
                <a:solidFill>
                  <a:srgbClr val="605048"/>
                </a:solidFill>
                <a:latin typeface="Roboto Condensed Bold"/>
              </a:rPr>
              <a:t>:</a:t>
            </a:r>
            <a:r>
              <a:rPr lang="en-US" sz="3999" dirty="0">
                <a:solidFill>
                  <a:srgbClr val="605048"/>
                </a:solidFill>
                <a:latin typeface="Roboto Condensed"/>
              </a:rPr>
              <a:t> </a:t>
            </a:r>
            <a:r>
              <a:rPr lang="en-US" sz="3999" dirty="0" err="1">
                <a:solidFill>
                  <a:srgbClr val="605048"/>
                </a:solidFill>
                <a:latin typeface="Roboto Condensed"/>
              </a:rPr>
              <a:t>mỗi</a:t>
            </a:r>
            <a:r>
              <a:rPr lang="en-US" sz="3999" dirty="0">
                <a:solidFill>
                  <a:srgbClr val="605048"/>
                </a:solidFill>
                <a:latin typeface="Roboto Condensed"/>
              </a:rPr>
              <a:t> </a:t>
            </a:r>
            <a:r>
              <a:rPr lang="en-US" sz="3999" dirty="0" err="1">
                <a:solidFill>
                  <a:srgbClr val="605048"/>
                </a:solidFill>
                <a:latin typeface="Roboto Condensed"/>
              </a:rPr>
              <a:t>lần</a:t>
            </a:r>
            <a:r>
              <a:rPr lang="en-US" sz="3999" dirty="0">
                <a:solidFill>
                  <a:srgbClr val="605048"/>
                </a:solidFill>
                <a:latin typeface="Roboto Condensed"/>
              </a:rPr>
              <a:t>, </a:t>
            </a:r>
            <a:r>
              <a:rPr lang="en-US" sz="3999" dirty="0" err="1">
                <a:solidFill>
                  <a:srgbClr val="605048"/>
                </a:solidFill>
                <a:latin typeface="Roboto Condensed"/>
              </a:rPr>
              <a:t>những</a:t>
            </a:r>
            <a:r>
              <a:rPr lang="en-US" sz="3999" dirty="0">
                <a:solidFill>
                  <a:srgbClr val="605048"/>
                </a:solidFill>
                <a:latin typeface="Roboto Condensed"/>
              </a:rPr>
              <a:t> </a:t>
            </a:r>
            <a:r>
              <a:rPr lang="en-US" sz="3999" dirty="0" err="1">
                <a:solidFill>
                  <a:srgbClr val="605048"/>
                </a:solidFill>
                <a:latin typeface="Roboto Condensed"/>
              </a:rPr>
              <a:t>ngày</a:t>
            </a:r>
            <a:r>
              <a:rPr lang="en-US" sz="3999" dirty="0">
                <a:solidFill>
                  <a:srgbClr val="605048"/>
                </a:solidFill>
                <a:latin typeface="Roboto Condensed"/>
              </a:rPr>
              <a:t> </a:t>
            </a:r>
            <a:r>
              <a:rPr lang="en-US" sz="3999" dirty="0" err="1">
                <a:solidFill>
                  <a:srgbClr val="605048"/>
                </a:solidFill>
                <a:latin typeface="Roboto Condensed"/>
              </a:rPr>
              <a:t>không</a:t>
            </a:r>
            <a:r>
              <a:rPr lang="en-US" sz="3999" dirty="0">
                <a:solidFill>
                  <a:srgbClr val="605048"/>
                </a:solidFill>
                <a:latin typeface="Roboto Condensed"/>
              </a:rPr>
              <a:t>, </a:t>
            </a:r>
            <a:r>
              <a:rPr lang="en-US" sz="3999" dirty="0" err="1">
                <a:solidFill>
                  <a:srgbClr val="605048"/>
                </a:solidFill>
                <a:latin typeface="Roboto Condensed"/>
              </a:rPr>
              <a:t>thuở</a:t>
            </a:r>
            <a:r>
              <a:rPr lang="en-US" sz="3999" dirty="0">
                <a:solidFill>
                  <a:srgbClr val="605048"/>
                </a:solidFill>
                <a:latin typeface="Roboto Condensed"/>
              </a:rPr>
              <a:t> </a:t>
            </a:r>
            <a:r>
              <a:rPr lang="en-US" sz="3999" dirty="0" err="1">
                <a:solidFill>
                  <a:srgbClr val="605048"/>
                </a:solidFill>
                <a:latin typeface="Roboto Condensed"/>
              </a:rPr>
              <a:t>thiếu</a:t>
            </a:r>
            <a:r>
              <a:rPr lang="en-US" sz="3999" dirty="0">
                <a:solidFill>
                  <a:srgbClr val="605048"/>
                </a:solidFill>
                <a:latin typeface="Roboto Condensed"/>
              </a:rPr>
              <a:t> </a:t>
            </a:r>
            <a:r>
              <a:rPr lang="en-US" sz="3999" dirty="0" err="1">
                <a:solidFill>
                  <a:srgbClr val="605048"/>
                </a:solidFill>
                <a:latin typeface="Roboto Condensed"/>
              </a:rPr>
              <a:t>thời</a:t>
            </a:r>
            <a:r>
              <a:rPr lang="en-US" sz="3999" dirty="0">
                <a:solidFill>
                  <a:srgbClr val="605048"/>
                </a:solidFill>
                <a:latin typeface="Roboto Condensed"/>
              </a:rPr>
              <a:t>, </a:t>
            </a:r>
            <a:r>
              <a:rPr lang="en-US" sz="3999" dirty="0" err="1">
                <a:solidFill>
                  <a:srgbClr val="605048"/>
                </a:solidFill>
                <a:latin typeface="Roboto Condensed"/>
              </a:rPr>
              <a:t>lúc</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còn</a:t>
            </a:r>
            <a:r>
              <a:rPr lang="en-US" sz="3999" dirty="0">
                <a:solidFill>
                  <a:srgbClr val="605048"/>
                </a:solidFill>
                <a:latin typeface="Roboto Condensed"/>
              </a:rPr>
              <a:t> </a:t>
            </a:r>
            <a:r>
              <a:rPr lang="en-US" sz="3999" dirty="0" err="1">
                <a:solidFill>
                  <a:srgbClr val="605048"/>
                </a:solidFill>
                <a:latin typeface="Roboto Condensed"/>
              </a:rPr>
              <a:t>sống</a:t>
            </a:r>
            <a:r>
              <a:rPr lang="en-US" sz="3999" dirty="0">
                <a:solidFill>
                  <a:srgbClr val="605048"/>
                </a:solidFill>
                <a:latin typeface="Roboto Condensed"/>
              </a:rPr>
              <a:t>.</a:t>
            </a:r>
          </a:p>
          <a:p>
            <a:pPr marL="863596" lvl="1" indent="-431798" algn="just">
              <a:lnSpc>
                <a:spcPts val="5599"/>
              </a:lnSpc>
              <a:buFont typeface="Arial"/>
              <a:buChar char="•"/>
            </a:pPr>
            <a:r>
              <a:rPr lang="en-US" sz="3999" dirty="0" err="1">
                <a:solidFill>
                  <a:srgbClr val="605048"/>
                </a:solidFill>
                <a:latin typeface="Roboto Condensed Bold"/>
              </a:rPr>
              <a:t>Không</a:t>
            </a:r>
            <a:r>
              <a:rPr lang="en-US" sz="3999" dirty="0">
                <a:solidFill>
                  <a:srgbClr val="605048"/>
                </a:solidFill>
                <a:latin typeface="Roboto Condensed Bold"/>
              </a:rPr>
              <a:t> </a:t>
            </a:r>
            <a:r>
              <a:rPr lang="en-US" sz="3999" dirty="0" err="1">
                <a:solidFill>
                  <a:srgbClr val="605048"/>
                </a:solidFill>
                <a:latin typeface="Roboto Condensed Bold"/>
              </a:rPr>
              <a:t>gian</a:t>
            </a:r>
            <a:r>
              <a:rPr lang="en-US" sz="3999" dirty="0">
                <a:solidFill>
                  <a:srgbClr val="605048"/>
                </a:solidFill>
                <a:latin typeface="Roboto Condensed Bold"/>
              </a:rPr>
              <a:t>: </a:t>
            </a:r>
            <a:r>
              <a:rPr lang="en-US" sz="3999" dirty="0">
                <a:solidFill>
                  <a:srgbClr val="605048"/>
                </a:solidFill>
                <a:latin typeface="Roboto Condensed"/>
              </a:rPr>
              <a:t>Song </a:t>
            </a:r>
            <a:r>
              <a:rPr lang="en-US" sz="3999" dirty="0" err="1">
                <a:solidFill>
                  <a:srgbClr val="605048"/>
                </a:solidFill>
                <a:latin typeface="Roboto Condensed"/>
              </a:rPr>
              <a:t>cửa</a:t>
            </a:r>
            <a:r>
              <a:rPr lang="en-US" sz="3999" dirty="0">
                <a:solidFill>
                  <a:srgbClr val="605048"/>
                </a:solidFill>
                <a:latin typeface="Roboto Condensed"/>
              </a:rPr>
              <a:t> </a:t>
            </a:r>
            <a:r>
              <a:rPr lang="en-US" sz="3999" dirty="0" err="1">
                <a:solidFill>
                  <a:srgbClr val="605048"/>
                </a:solidFill>
                <a:latin typeface="Roboto Condensed"/>
              </a:rPr>
              <a:t>ngập</a:t>
            </a:r>
            <a:r>
              <a:rPr lang="en-US" sz="3999" dirty="0">
                <a:solidFill>
                  <a:srgbClr val="605048"/>
                </a:solidFill>
                <a:latin typeface="Roboto Condensed"/>
              </a:rPr>
              <a:t> </a:t>
            </a:r>
            <a:r>
              <a:rPr lang="en-US" sz="3999" dirty="0" err="1">
                <a:solidFill>
                  <a:srgbClr val="605048"/>
                </a:solidFill>
                <a:latin typeface="Roboto Condensed"/>
              </a:rPr>
              <a:t>tràn</a:t>
            </a:r>
            <a:r>
              <a:rPr lang="en-US" sz="3999" dirty="0">
                <a:solidFill>
                  <a:srgbClr val="605048"/>
                </a:solidFill>
                <a:latin typeface="Roboto Condensed"/>
              </a:rPr>
              <a:t> </a:t>
            </a:r>
            <a:r>
              <a:rPr lang="en-US" sz="3999" dirty="0" err="1">
                <a:solidFill>
                  <a:srgbClr val="605048"/>
                </a:solidFill>
                <a:latin typeface="Roboto Condensed"/>
              </a:rPr>
              <a:t>nắng</a:t>
            </a:r>
            <a:r>
              <a:rPr lang="en-US" sz="3999" dirty="0">
                <a:solidFill>
                  <a:srgbClr val="605048"/>
                </a:solidFill>
                <a:latin typeface="Roboto Condensed"/>
              </a:rPr>
              <a:t> </a:t>
            </a:r>
            <a:r>
              <a:rPr lang="en-US" sz="3999" dirty="0" err="1">
                <a:solidFill>
                  <a:srgbClr val="605048"/>
                </a:solidFill>
                <a:latin typeface="Roboto Condensed"/>
              </a:rPr>
              <a:t>mới</a:t>
            </a:r>
            <a:r>
              <a:rPr lang="en-US" sz="3999" dirty="0">
                <a:solidFill>
                  <a:srgbClr val="605048"/>
                </a:solidFill>
                <a:latin typeface="Roboto Condensed"/>
              </a:rPr>
              <a:t>, </a:t>
            </a:r>
            <a:r>
              <a:rPr lang="en-US" sz="3999" dirty="0" err="1">
                <a:solidFill>
                  <a:srgbClr val="605048"/>
                </a:solidFill>
                <a:latin typeface="Roboto Condensed"/>
              </a:rPr>
              <a:t>vào</a:t>
            </a:r>
            <a:r>
              <a:rPr lang="en-US" sz="3999" dirty="0">
                <a:solidFill>
                  <a:srgbClr val="605048"/>
                </a:solidFill>
                <a:latin typeface="Roboto Condensed"/>
              </a:rPr>
              <a:t> </a:t>
            </a:r>
            <a:r>
              <a:rPr lang="en-US" sz="3999" dirty="0" err="1">
                <a:solidFill>
                  <a:srgbClr val="605048"/>
                </a:solidFill>
                <a:latin typeface="Roboto Condensed"/>
              </a:rPr>
              <a:t>khoảnh</a:t>
            </a:r>
            <a:r>
              <a:rPr lang="en-US" sz="3999" dirty="0">
                <a:solidFill>
                  <a:srgbClr val="605048"/>
                </a:solidFill>
                <a:latin typeface="Roboto Condensed"/>
              </a:rPr>
              <a:t> </a:t>
            </a:r>
            <a:r>
              <a:rPr lang="en-US" sz="3999" dirty="0" err="1">
                <a:solidFill>
                  <a:srgbClr val="605048"/>
                </a:solidFill>
                <a:latin typeface="Roboto Condensed"/>
              </a:rPr>
              <a:t>khắc</a:t>
            </a:r>
            <a:r>
              <a:rPr lang="en-US" sz="3999" dirty="0">
                <a:solidFill>
                  <a:srgbClr val="605048"/>
                </a:solidFill>
                <a:latin typeface="Roboto Condensed"/>
              </a:rPr>
              <a:t> </a:t>
            </a:r>
            <a:r>
              <a:rPr lang="en-US" sz="3999" dirty="0" err="1">
                <a:solidFill>
                  <a:srgbClr val="605048"/>
                </a:solidFill>
                <a:latin typeface="Roboto Condensed"/>
              </a:rPr>
              <a:t>yên</a:t>
            </a:r>
            <a:r>
              <a:rPr lang="en-US" sz="3999" dirty="0">
                <a:solidFill>
                  <a:srgbClr val="605048"/>
                </a:solidFill>
                <a:latin typeface="Roboto Condensed"/>
              </a:rPr>
              <a:t> </a:t>
            </a:r>
            <a:r>
              <a:rPr lang="en-US" sz="3999" dirty="0" err="1">
                <a:solidFill>
                  <a:srgbClr val="605048"/>
                </a:solidFill>
                <a:latin typeface="Roboto Condensed"/>
              </a:rPr>
              <a:t>ắng</a:t>
            </a:r>
            <a:r>
              <a:rPr lang="en-US" sz="3999" dirty="0">
                <a:solidFill>
                  <a:srgbClr val="605048"/>
                </a:solidFill>
                <a:latin typeface="Roboto Condensed"/>
              </a:rPr>
              <a:t>, </a:t>
            </a:r>
            <a:r>
              <a:rPr lang="en-US" sz="3999" dirty="0" err="1">
                <a:solidFill>
                  <a:srgbClr val="605048"/>
                </a:solidFill>
                <a:latin typeface="Roboto Condensed"/>
              </a:rPr>
              <a:t>tĩnh</a:t>
            </a:r>
            <a:r>
              <a:rPr lang="en-US" sz="3999" dirty="0">
                <a:solidFill>
                  <a:srgbClr val="605048"/>
                </a:solidFill>
                <a:latin typeface="Roboto Condensed"/>
              </a:rPr>
              <a:t> </a:t>
            </a:r>
            <a:r>
              <a:rPr lang="en-US" sz="3999" dirty="0" err="1">
                <a:solidFill>
                  <a:srgbClr val="605048"/>
                </a:solidFill>
                <a:latin typeface="Roboto Condensed"/>
              </a:rPr>
              <a:t>lặng</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buổi</a:t>
            </a:r>
            <a:r>
              <a:rPr lang="en-US" sz="3999" dirty="0">
                <a:solidFill>
                  <a:srgbClr val="605048"/>
                </a:solidFill>
                <a:latin typeface="Roboto Condensed"/>
              </a:rPr>
              <a:t> </a:t>
            </a:r>
            <a:r>
              <a:rPr lang="en-US" sz="3999" dirty="0" err="1">
                <a:solidFill>
                  <a:srgbClr val="605048"/>
                </a:solidFill>
                <a:latin typeface="Roboto Condensed"/>
              </a:rPr>
              <a:t>trưa</a:t>
            </a:r>
            <a:r>
              <a:rPr lang="en-US" sz="3999" dirty="0">
                <a:solidFill>
                  <a:srgbClr val="605048"/>
                </a:solidFill>
                <a:latin typeface="Roboto Condensed"/>
              </a:rPr>
              <a:t> </a:t>
            </a:r>
            <a:r>
              <a:rPr lang="en-US" sz="3999" dirty="0" err="1">
                <a:solidFill>
                  <a:srgbClr val="605048"/>
                </a:solidFill>
                <a:latin typeface="Roboto Condensed"/>
              </a:rPr>
              <a:t>buồn</a:t>
            </a:r>
            <a:r>
              <a:rPr lang="en-US" sz="3999" dirty="0">
                <a:solidFill>
                  <a:srgbClr val="605048"/>
                </a:solidFill>
                <a:latin typeface="Roboto Condensed"/>
              </a:rPr>
              <a:t>.</a:t>
            </a:r>
          </a:p>
          <a:p>
            <a:pPr marL="863596" lvl="1" indent="-431798" algn="just">
              <a:lnSpc>
                <a:spcPts val="5599"/>
              </a:lnSpc>
              <a:buFont typeface="Arial"/>
              <a:buChar char="•"/>
            </a:pPr>
            <a:r>
              <a:rPr lang="en-US" sz="3999" dirty="0" err="1">
                <a:solidFill>
                  <a:srgbClr val="605048"/>
                </a:solidFill>
                <a:latin typeface="Roboto Condensed Bold"/>
              </a:rPr>
              <a:t>Âm</a:t>
            </a:r>
            <a:r>
              <a:rPr lang="en-US" sz="3999" dirty="0">
                <a:solidFill>
                  <a:srgbClr val="605048"/>
                </a:solidFill>
                <a:latin typeface="Roboto Condensed Bold"/>
              </a:rPr>
              <a:t> </a:t>
            </a:r>
            <a:r>
              <a:rPr lang="en-US" sz="3999" dirty="0" err="1">
                <a:solidFill>
                  <a:srgbClr val="605048"/>
                </a:solidFill>
                <a:latin typeface="Roboto Condensed Bold"/>
              </a:rPr>
              <a:t>thanh</a:t>
            </a:r>
            <a:r>
              <a:rPr lang="en-US" sz="3999" dirty="0">
                <a:solidFill>
                  <a:srgbClr val="605048"/>
                </a:solidFill>
                <a:latin typeface="Roboto Condensed Bold"/>
              </a:rPr>
              <a:t>:</a:t>
            </a:r>
            <a:r>
              <a:rPr lang="en-US" sz="3999" dirty="0">
                <a:solidFill>
                  <a:srgbClr val="605048"/>
                </a:solidFill>
                <a:latin typeface="Roboto Condensed"/>
              </a:rPr>
              <a:t> </a:t>
            </a:r>
            <a:r>
              <a:rPr lang="en-US" sz="3999" dirty="0" err="1">
                <a:solidFill>
                  <a:srgbClr val="605048"/>
                </a:solidFill>
                <a:latin typeface="Roboto Condensed"/>
              </a:rPr>
              <a:t>tiếng</a:t>
            </a:r>
            <a:r>
              <a:rPr lang="en-US" sz="3999" dirty="0">
                <a:solidFill>
                  <a:srgbClr val="605048"/>
                </a:solidFill>
                <a:latin typeface="Roboto Condensed"/>
              </a:rPr>
              <a:t> </a:t>
            </a:r>
            <a:r>
              <a:rPr lang="en-US" sz="3999" dirty="0" err="1">
                <a:solidFill>
                  <a:srgbClr val="605048"/>
                </a:solidFill>
                <a:latin typeface="Roboto Condensed"/>
              </a:rPr>
              <a:t>gà</a:t>
            </a:r>
            <a:r>
              <a:rPr lang="en-US" sz="3999" dirty="0">
                <a:solidFill>
                  <a:srgbClr val="605048"/>
                </a:solidFill>
                <a:latin typeface="Roboto Condensed"/>
              </a:rPr>
              <a:t> </a:t>
            </a:r>
            <a:r>
              <a:rPr lang="en-US" sz="3999" dirty="0" err="1">
                <a:solidFill>
                  <a:srgbClr val="605048"/>
                </a:solidFill>
                <a:latin typeface="Roboto Condensed"/>
              </a:rPr>
              <a:t>trưa</a:t>
            </a:r>
            <a:r>
              <a:rPr lang="en-US" sz="3999" dirty="0">
                <a:solidFill>
                  <a:srgbClr val="605048"/>
                </a:solidFill>
                <a:latin typeface="Roboto Condensed"/>
              </a:rPr>
              <a:t> </a:t>
            </a:r>
            <a:r>
              <a:rPr lang="en-US" sz="3999" dirty="0" err="1">
                <a:solidFill>
                  <a:srgbClr val="605048"/>
                </a:solidFill>
                <a:latin typeface="Roboto Condensed"/>
              </a:rPr>
              <a:t>gáy</a:t>
            </a:r>
            <a:r>
              <a:rPr lang="en-US" sz="3999" dirty="0">
                <a:solidFill>
                  <a:srgbClr val="605048"/>
                </a:solidFill>
                <a:latin typeface="Roboto Condensed"/>
              </a:rPr>
              <a:t> </a:t>
            </a:r>
            <a:r>
              <a:rPr lang="en-US" sz="3999" dirty="0" err="1">
                <a:solidFill>
                  <a:srgbClr val="605048"/>
                </a:solidFill>
                <a:latin typeface="Roboto Condensed"/>
              </a:rPr>
              <a:t>não</a:t>
            </a:r>
            <a:r>
              <a:rPr lang="en-US" sz="3999" dirty="0">
                <a:solidFill>
                  <a:srgbClr val="605048"/>
                </a:solidFill>
                <a:latin typeface="Roboto Condensed"/>
              </a:rPr>
              <a:t> </a:t>
            </a:r>
            <a:r>
              <a:rPr lang="en-US" sz="3999" dirty="0" err="1">
                <a:solidFill>
                  <a:srgbClr val="605048"/>
                </a:solidFill>
                <a:latin typeface="Roboto Condensed"/>
              </a:rPr>
              <a:t>nùng</a:t>
            </a:r>
            <a:r>
              <a:rPr lang="en-US" sz="3999" dirty="0">
                <a:solidFill>
                  <a:srgbClr val="605048"/>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 calcmode="lin" valueType="num">
                                      <p:cBhvr additive="base">
                                        <p:cTn id="1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 calcmode="lin" valueType="num">
                                      <p:cBhvr additive="base">
                                        <p:cTn id="20"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a:off x="353895" y="-2943760"/>
            <a:ext cx="16912832" cy="15671945"/>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5"/>
            <a:stretch>
              <a:fillRect/>
            </a:stretch>
          </a:blipFill>
        </p:spPr>
        <p:txBody>
          <a:bodyPr/>
          <a:lstStyle/>
          <a:p>
            <a:endParaRPr lang="en-US"/>
          </a:p>
        </p:txBody>
      </p:sp>
      <p:sp>
        <p:nvSpPr>
          <p:cNvPr id="10" name="Freeform 10"/>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txBody>
          <a:bodyPr/>
          <a:lstStyle/>
          <a:p>
            <a:endParaRPr lang="en-US"/>
          </a:p>
        </p:txBody>
      </p:sp>
      <p:sp>
        <p:nvSpPr>
          <p:cNvPr id="11" name="Freeform 11"/>
          <p:cNvSpPr/>
          <p:nvPr/>
        </p:nvSpPr>
        <p:spPr>
          <a:xfrm>
            <a:off x="-3738552" y="7497938"/>
            <a:ext cx="7184327" cy="2918633"/>
          </a:xfrm>
          <a:custGeom>
            <a:avLst/>
            <a:gdLst/>
            <a:ahLst/>
            <a:cxnLst/>
            <a:rect l="l" t="t" r="r" b="b"/>
            <a:pathLst>
              <a:path w="7184327" h="2918633">
                <a:moveTo>
                  <a:pt x="0" y="0"/>
                </a:moveTo>
                <a:lnTo>
                  <a:pt x="7184327" y="0"/>
                </a:lnTo>
                <a:lnTo>
                  <a:pt x="7184327" y="2918632"/>
                </a:lnTo>
                <a:lnTo>
                  <a:pt x="0" y="29186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12"/>
          <p:cNvSpPr txBox="1"/>
          <p:nvPr/>
        </p:nvSpPr>
        <p:spPr>
          <a:xfrm>
            <a:off x="1778103" y="3643026"/>
            <a:ext cx="10467570" cy="5090160"/>
          </a:xfrm>
          <a:prstGeom prst="rect">
            <a:avLst/>
          </a:prstGeom>
        </p:spPr>
        <p:txBody>
          <a:bodyPr lIns="0" tIns="0" rIns="0" bIns="0" rtlCol="0" anchor="t">
            <a:spAutoFit/>
          </a:bodyPr>
          <a:lstStyle/>
          <a:p>
            <a:pPr marL="777238" lvl="1" indent="-388619" algn="just">
              <a:lnSpc>
                <a:spcPts val="5039"/>
              </a:lnSpc>
              <a:buFont typeface="Arial"/>
              <a:buChar char="•"/>
            </a:pPr>
            <a:r>
              <a:rPr lang="en-US" sz="3599" dirty="0">
                <a:solidFill>
                  <a:srgbClr val="605048"/>
                </a:solidFill>
                <a:latin typeface="Roboto Condensed"/>
              </a:rPr>
              <a:t>Kí </a:t>
            </a:r>
            <a:r>
              <a:rPr lang="en-US" sz="3599" dirty="0" err="1">
                <a:solidFill>
                  <a:srgbClr val="605048"/>
                </a:solidFill>
                <a:latin typeface="Roboto Condensed"/>
              </a:rPr>
              <a:t>ức</a:t>
            </a:r>
            <a:r>
              <a:rPr lang="en-US" sz="3599" dirty="0">
                <a:solidFill>
                  <a:srgbClr val="605048"/>
                </a:solidFill>
                <a:latin typeface="Roboto Condensed"/>
              </a:rPr>
              <a:t> </a:t>
            </a:r>
            <a:r>
              <a:rPr lang="en-US" sz="3599" dirty="0" err="1">
                <a:solidFill>
                  <a:srgbClr val="605048"/>
                </a:solidFill>
                <a:latin typeface="Roboto Condensed"/>
              </a:rPr>
              <a:t>vê</a:t>
            </a:r>
            <a:r>
              <a:rPr lang="en-US" sz="3599" dirty="0">
                <a:solidFill>
                  <a:srgbClr val="605048"/>
                </a:solidFill>
                <a:latin typeface="Roboto Condensed"/>
              </a:rPr>
              <a:t>̀ </a:t>
            </a:r>
            <a:r>
              <a:rPr lang="en-US" sz="3599" dirty="0" err="1">
                <a:solidFill>
                  <a:srgbClr val="605048"/>
                </a:solidFill>
                <a:latin typeface="Roboto Condensed"/>
              </a:rPr>
              <a:t>mẹ</a:t>
            </a:r>
            <a:r>
              <a:rPr lang="en-US" sz="3599" dirty="0">
                <a:solidFill>
                  <a:srgbClr val="605048"/>
                </a:solidFill>
                <a:latin typeface="Roboto Condensed"/>
              </a:rPr>
              <a:t> </a:t>
            </a:r>
            <a:r>
              <a:rPr lang="en-US" sz="3599" dirty="0" err="1">
                <a:solidFill>
                  <a:srgbClr val="605048"/>
                </a:solidFill>
                <a:latin typeface="Roboto Condensed"/>
              </a:rPr>
              <a:t>trong</a:t>
            </a:r>
            <a:r>
              <a:rPr lang="en-US" sz="3599" dirty="0">
                <a:solidFill>
                  <a:srgbClr val="605048"/>
                </a:solidFill>
                <a:latin typeface="Roboto Condensed"/>
              </a:rPr>
              <a:t> </a:t>
            </a:r>
            <a:r>
              <a:rPr lang="en-US" sz="3599" dirty="0" err="1">
                <a:solidFill>
                  <a:srgbClr val="605048"/>
                </a:solidFill>
                <a:latin typeface="Roboto Condensed"/>
              </a:rPr>
              <a:t>tâm</a:t>
            </a:r>
            <a:r>
              <a:rPr lang="en-US" sz="3599" dirty="0">
                <a:solidFill>
                  <a:srgbClr val="605048"/>
                </a:solidFill>
                <a:latin typeface="Roboto Condensed"/>
              </a:rPr>
              <a:t> </a:t>
            </a:r>
            <a:r>
              <a:rPr lang="en-US" sz="3599" dirty="0" err="1">
                <a:solidFill>
                  <a:srgbClr val="605048"/>
                </a:solidFill>
                <a:latin typeface="Roboto Condensed"/>
              </a:rPr>
              <a:t>tưởng</a:t>
            </a:r>
            <a:r>
              <a:rPr lang="en-US" sz="3599" dirty="0">
                <a:solidFill>
                  <a:srgbClr val="605048"/>
                </a:solidFill>
                <a:latin typeface="Roboto Condensed"/>
              </a:rPr>
              <a:t> </a:t>
            </a:r>
            <a:r>
              <a:rPr lang="en-US" sz="3599" dirty="0" err="1">
                <a:solidFill>
                  <a:srgbClr val="605048"/>
                </a:solidFill>
                <a:latin typeface="Roboto Condensed"/>
              </a:rPr>
              <a:t>của</a:t>
            </a:r>
            <a:r>
              <a:rPr lang="en-US" sz="3599" dirty="0">
                <a:solidFill>
                  <a:srgbClr val="605048"/>
                </a:solidFill>
                <a:latin typeface="Roboto Condensed"/>
              </a:rPr>
              <a:t> </a:t>
            </a:r>
            <a:r>
              <a:rPr lang="en-US" sz="3599" dirty="0" err="1">
                <a:solidFill>
                  <a:srgbClr val="605048"/>
                </a:solidFill>
                <a:latin typeface="Roboto Condensed"/>
              </a:rPr>
              <a:t>nhân</a:t>
            </a:r>
            <a:r>
              <a:rPr lang="en-US" sz="3599" dirty="0">
                <a:solidFill>
                  <a:srgbClr val="605048"/>
                </a:solidFill>
                <a:latin typeface="Roboto Condensed"/>
              </a:rPr>
              <a:t> </a:t>
            </a:r>
            <a:r>
              <a:rPr lang="en-US" sz="3599" dirty="0" err="1">
                <a:solidFill>
                  <a:srgbClr val="605048"/>
                </a:solidFill>
                <a:latin typeface="Roboto Condensed"/>
              </a:rPr>
              <a:t>vật</a:t>
            </a:r>
            <a:r>
              <a:rPr lang="en-US" sz="3599" dirty="0">
                <a:solidFill>
                  <a:srgbClr val="605048"/>
                </a:solidFill>
                <a:latin typeface="Roboto Condensed"/>
              </a:rPr>
              <a:t> “</a:t>
            </a:r>
            <a:r>
              <a:rPr lang="en-US" sz="3599" dirty="0" err="1">
                <a:solidFill>
                  <a:srgbClr val="605048"/>
                </a:solidFill>
                <a:latin typeface="Roboto Condensed"/>
              </a:rPr>
              <a:t>tôi</a:t>
            </a:r>
            <a:r>
              <a:rPr lang="en-US" sz="3599" dirty="0">
                <a:solidFill>
                  <a:srgbClr val="605048"/>
                </a:solidFill>
                <a:latin typeface="Roboto Condensed"/>
              </a:rPr>
              <a:t>” </a:t>
            </a:r>
            <a:r>
              <a:rPr lang="en-US" sz="3599" dirty="0" err="1">
                <a:solidFill>
                  <a:srgbClr val="605048"/>
                </a:solidFill>
                <a:latin typeface="Roboto Condensed"/>
              </a:rPr>
              <a:t>gắn</a:t>
            </a:r>
            <a:r>
              <a:rPr lang="en-US" sz="3599" dirty="0">
                <a:solidFill>
                  <a:srgbClr val="605048"/>
                </a:solidFill>
                <a:latin typeface="Roboto Condensed"/>
              </a:rPr>
              <a:t> </a:t>
            </a:r>
            <a:r>
              <a:rPr lang="en-US" sz="3599" dirty="0" err="1">
                <a:solidFill>
                  <a:srgbClr val="605048"/>
                </a:solidFill>
                <a:latin typeface="Roboto Condensed"/>
              </a:rPr>
              <a:t>liền</a:t>
            </a:r>
            <a:r>
              <a:rPr lang="en-US" sz="3599" dirty="0">
                <a:solidFill>
                  <a:srgbClr val="605048"/>
                </a:solidFill>
                <a:latin typeface="Roboto Condensed"/>
              </a:rPr>
              <a:t> </a:t>
            </a:r>
            <a:r>
              <a:rPr lang="en-US" sz="3599" dirty="0" err="1">
                <a:solidFill>
                  <a:srgbClr val="605048"/>
                </a:solidFill>
                <a:latin typeface="Roboto Condensed"/>
              </a:rPr>
              <a:t>với</a:t>
            </a:r>
            <a:r>
              <a:rPr lang="en-US" sz="3599" dirty="0">
                <a:solidFill>
                  <a:srgbClr val="605048"/>
                </a:solidFill>
                <a:latin typeface="Roboto Condensed"/>
              </a:rPr>
              <a:t> </a:t>
            </a:r>
            <a:r>
              <a:rPr lang="en-US" sz="3599" dirty="0" err="1">
                <a:solidFill>
                  <a:srgbClr val="605048"/>
                </a:solidFill>
                <a:latin typeface="Roboto Condensed"/>
              </a:rPr>
              <a:t>hình</a:t>
            </a:r>
            <a:r>
              <a:rPr lang="en-US" sz="3599" dirty="0">
                <a:solidFill>
                  <a:srgbClr val="605048"/>
                </a:solidFill>
                <a:latin typeface="Roboto Condensed"/>
              </a:rPr>
              <a:t> </a:t>
            </a:r>
            <a:r>
              <a:rPr lang="en-US" sz="3599" dirty="0" err="1">
                <a:solidFill>
                  <a:srgbClr val="605048"/>
                </a:solidFill>
                <a:latin typeface="Roboto Condensed"/>
              </a:rPr>
              <a:t>ảnh</a:t>
            </a:r>
            <a:r>
              <a:rPr lang="en-US" sz="3599" dirty="0">
                <a:solidFill>
                  <a:srgbClr val="605048"/>
                </a:solidFill>
                <a:latin typeface="Roboto Condensed"/>
              </a:rPr>
              <a:t> </a:t>
            </a:r>
            <a:r>
              <a:rPr lang="en-US" sz="3599" dirty="0" err="1">
                <a:solidFill>
                  <a:srgbClr val="605048"/>
                </a:solidFill>
                <a:latin typeface="Roboto Condensed"/>
              </a:rPr>
              <a:t>mẹ</a:t>
            </a:r>
            <a:r>
              <a:rPr lang="en-US" sz="3599" dirty="0">
                <a:solidFill>
                  <a:srgbClr val="605048"/>
                </a:solidFill>
                <a:latin typeface="Roboto Condensed"/>
              </a:rPr>
              <a:t> </a:t>
            </a:r>
            <a:r>
              <a:rPr lang="en-US" sz="3599" dirty="0" err="1">
                <a:solidFill>
                  <a:srgbClr val="605048"/>
                </a:solidFill>
                <a:latin typeface="Roboto Condensed"/>
              </a:rPr>
              <a:t>đưa</a:t>
            </a:r>
            <a:r>
              <a:rPr lang="en-US" sz="3599" dirty="0">
                <a:solidFill>
                  <a:srgbClr val="605048"/>
                </a:solidFill>
                <a:latin typeface="Roboto Condensed"/>
              </a:rPr>
              <a:t> </a:t>
            </a:r>
            <a:r>
              <a:rPr lang="en-US" sz="3599" dirty="0" err="1">
                <a:solidFill>
                  <a:srgbClr val="605048"/>
                </a:solidFill>
                <a:latin typeface="Roboto Condensed"/>
              </a:rPr>
              <a:t>áo</a:t>
            </a:r>
            <a:r>
              <a:rPr lang="en-US" sz="3599" dirty="0">
                <a:solidFill>
                  <a:srgbClr val="605048"/>
                </a:solidFill>
                <a:latin typeface="Roboto Condensed"/>
              </a:rPr>
              <a:t> </a:t>
            </a:r>
            <a:r>
              <a:rPr lang="en-US" sz="3599" dirty="0" err="1">
                <a:solidFill>
                  <a:srgbClr val="605048"/>
                </a:solidFill>
                <a:latin typeface="Roboto Condensed"/>
              </a:rPr>
              <a:t>ra</a:t>
            </a:r>
            <a:r>
              <a:rPr lang="en-US" sz="3599" dirty="0">
                <a:solidFill>
                  <a:srgbClr val="605048"/>
                </a:solidFill>
                <a:latin typeface="Roboto Condensed"/>
              </a:rPr>
              <a:t> </a:t>
            </a:r>
            <a:r>
              <a:rPr lang="en-US" sz="3599" dirty="0" err="1">
                <a:solidFill>
                  <a:srgbClr val="605048"/>
                </a:solidFill>
                <a:latin typeface="Roboto Condensed"/>
              </a:rPr>
              <a:t>giậu</a:t>
            </a:r>
            <a:r>
              <a:rPr lang="en-US" sz="3599" dirty="0">
                <a:solidFill>
                  <a:srgbClr val="605048"/>
                </a:solidFill>
                <a:latin typeface="Roboto Condensed"/>
              </a:rPr>
              <a:t> </a:t>
            </a:r>
            <a:r>
              <a:rPr lang="en-US" sz="3599" dirty="0" err="1">
                <a:solidFill>
                  <a:srgbClr val="605048"/>
                </a:solidFill>
                <a:latin typeface="Roboto Condensed"/>
              </a:rPr>
              <a:t>phơi</a:t>
            </a:r>
            <a:r>
              <a:rPr lang="en-US" sz="3599" dirty="0">
                <a:solidFill>
                  <a:srgbClr val="605048"/>
                </a:solidFill>
                <a:latin typeface="Roboto Condensed"/>
              </a:rPr>
              <a:t> </a:t>
            </a:r>
            <a:r>
              <a:rPr lang="en-US" sz="3599" dirty="0" err="1">
                <a:solidFill>
                  <a:srgbClr val="605048"/>
                </a:solidFill>
                <a:latin typeface="Roboto Condensed"/>
              </a:rPr>
              <a:t>mỗi</a:t>
            </a:r>
            <a:r>
              <a:rPr lang="en-US" sz="3599" dirty="0">
                <a:solidFill>
                  <a:srgbClr val="605048"/>
                </a:solidFill>
                <a:latin typeface="Roboto Condensed"/>
              </a:rPr>
              <a:t> </a:t>
            </a:r>
            <a:r>
              <a:rPr lang="en-US" sz="3599" dirty="0" err="1">
                <a:solidFill>
                  <a:srgbClr val="605048"/>
                </a:solidFill>
                <a:latin typeface="Roboto Condensed"/>
              </a:rPr>
              <a:t>khi</a:t>
            </a:r>
            <a:r>
              <a:rPr lang="en-US" sz="3599" dirty="0">
                <a:solidFill>
                  <a:srgbClr val="605048"/>
                </a:solidFill>
                <a:latin typeface="Roboto Condensed"/>
              </a:rPr>
              <a:t> </a:t>
            </a:r>
            <a:r>
              <a:rPr lang="en-US" sz="3599" dirty="0" err="1">
                <a:solidFill>
                  <a:srgbClr val="605048"/>
                </a:solidFill>
                <a:latin typeface="Roboto Condensed"/>
              </a:rPr>
              <a:t>có</a:t>
            </a:r>
            <a:r>
              <a:rPr lang="en-US" sz="3599" dirty="0">
                <a:solidFill>
                  <a:srgbClr val="605048"/>
                </a:solidFill>
                <a:latin typeface="Roboto Condensed"/>
              </a:rPr>
              <a:t> </a:t>
            </a:r>
            <a:r>
              <a:rPr lang="en-US" sz="3599" dirty="0" err="1">
                <a:solidFill>
                  <a:srgbClr val="605048"/>
                </a:solidFill>
                <a:latin typeface="Roboto Condensed"/>
              </a:rPr>
              <a:t>nắng</a:t>
            </a:r>
            <a:r>
              <a:rPr lang="en-US" sz="3599" dirty="0">
                <a:solidFill>
                  <a:srgbClr val="605048"/>
                </a:solidFill>
                <a:latin typeface="Roboto Condensed"/>
              </a:rPr>
              <a:t> </a:t>
            </a:r>
            <a:r>
              <a:rPr lang="en-US" sz="3599" dirty="0" err="1">
                <a:solidFill>
                  <a:srgbClr val="605048"/>
                </a:solidFill>
                <a:latin typeface="Roboto Condensed"/>
              </a:rPr>
              <a:t>mới</a:t>
            </a:r>
            <a:r>
              <a:rPr lang="en-US" sz="3599" dirty="0">
                <a:solidFill>
                  <a:srgbClr val="605048"/>
                </a:solidFill>
                <a:latin typeface="Roboto Condensed"/>
              </a:rPr>
              <a:t> </a:t>
            </a:r>
            <a:r>
              <a:rPr lang="en-US" sz="3599" dirty="0" err="1">
                <a:solidFill>
                  <a:srgbClr val="605048"/>
                </a:solidFill>
                <a:latin typeface="Roboto Condensed"/>
              </a:rPr>
              <a:t>vê</a:t>
            </a:r>
            <a:r>
              <a:rPr lang="en-US" sz="3599" dirty="0">
                <a:solidFill>
                  <a:srgbClr val="605048"/>
                </a:solidFill>
                <a:latin typeface="Roboto Condensed"/>
              </a:rPr>
              <a:t>̀.</a:t>
            </a:r>
          </a:p>
          <a:p>
            <a:pPr marL="777238" lvl="1" indent="-388619" algn="just">
              <a:lnSpc>
                <a:spcPts val="5039"/>
              </a:lnSpc>
              <a:buFont typeface="Arial"/>
              <a:buChar char="•"/>
            </a:pPr>
            <a:r>
              <a:rPr lang="en-US" sz="3599" dirty="0" err="1">
                <a:solidFill>
                  <a:srgbClr val="605048"/>
                </a:solidFill>
                <a:latin typeface="Roboto Condensed"/>
              </a:rPr>
              <a:t>Hình</a:t>
            </a:r>
            <a:r>
              <a:rPr lang="en-US" sz="3599" dirty="0">
                <a:solidFill>
                  <a:srgbClr val="605048"/>
                </a:solidFill>
                <a:latin typeface="Roboto Condensed"/>
              </a:rPr>
              <a:t> </a:t>
            </a:r>
            <a:r>
              <a:rPr lang="en-US" sz="3599" dirty="0" err="1">
                <a:solidFill>
                  <a:srgbClr val="605048"/>
                </a:solidFill>
                <a:latin typeface="Roboto Condensed"/>
              </a:rPr>
              <a:t>dáng</a:t>
            </a:r>
            <a:r>
              <a:rPr lang="en-US" sz="3599" dirty="0">
                <a:solidFill>
                  <a:srgbClr val="605048"/>
                </a:solidFill>
                <a:latin typeface="Roboto Condensed"/>
              </a:rPr>
              <a:t> </a:t>
            </a:r>
            <a:r>
              <a:rPr lang="en-US" sz="3599" dirty="0" err="1">
                <a:solidFill>
                  <a:srgbClr val="605048"/>
                </a:solidFill>
                <a:latin typeface="Roboto Condensed"/>
              </a:rPr>
              <a:t>mẹ</a:t>
            </a:r>
            <a:r>
              <a:rPr lang="en-US" sz="3599" dirty="0">
                <a:solidFill>
                  <a:srgbClr val="605048"/>
                </a:solidFill>
                <a:latin typeface="Roboto Condensed"/>
              </a:rPr>
              <a:t> </a:t>
            </a:r>
            <a:r>
              <a:rPr lang="en-US" sz="3599" dirty="0" err="1">
                <a:solidFill>
                  <a:srgbClr val="605048"/>
                </a:solidFill>
                <a:latin typeface="Roboto Condensed"/>
              </a:rPr>
              <a:t>thấp</a:t>
            </a:r>
            <a:r>
              <a:rPr lang="en-US" sz="3599" dirty="0">
                <a:solidFill>
                  <a:srgbClr val="605048"/>
                </a:solidFill>
                <a:latin typeface="Roboto Condensed"/>
              </a:rPr>
              <a:t> </a:t>
            </a:r>
            <a:r>
              <a:rPr lang="en-US" sz="3599" dirty="0" err="1">
                <a:solidFill>
                  <a:srgbClr val="605048"/>
                </a:solidFill>
                <a:latin typeface="Roboto Condensed"/>
              </a:rPr>
              <a:t>thoáng</a:t>
            </a:r>
            <a:r>
              <a:rPr lang="en-US" sz="3599" dirty="0">
                <a:solidFill>
                  <a:srgbClr val="605048"/>
                </a:solidFill>
                <a:latin typeface="Roboto Condensed"/>
              </a:rPr>
              <a:t> </a:t>
            </a:r>
            <a:r>
              <a:rPr lang="en-US" sz="3599" dirty="0" err="1">
                <a:solidFill>
                  <a:srgbClr val="605048"/>
                </a:solidFill>
                <a:latin typeface="Roboto Condensed"/>
              </a:rPr>
              <a:t>sau</a:t>
            </a:r>
            <a:r>
              <a:rPr lang="en-US" sz="3599" dirty="0">
                <a:solidFill>
                  <a:srgbClr val="605048"/>
                </a:solidFill>
                <a:latin typeface="Roboto Condensed"/>
              </a:rPr>
              <a:t> </a:t>
            </a:r>
            <a:r>
              <a:rPr lang="en-US" sz="3599" dirty="0" err="1">
                <a:solidFill>
                  <a:srgbClr val="605048"/>
                </a:solidFill>
                <a:latin typeface="Roboto Condensed"/>
              </a:rPr>
              <a:t>chiếc</a:t>
            </a:r>
            <a:r>
              <a:rPr lang="en-US" sz="3599" dirty="0">
                <a:solidFill>
                  <a:srgbClr val="605048"/>
                </a:solidFill>
                <a:latin typeface="Roboto Condensed"/>
              </a:rPr>
              <a:t> </a:t>
            </a:r>
            <a:r>
              <a:rPr lang="en-US" sz="3599" dirty="0" err="1">
                <a:solidFill>
                  <a:srgbClr val="605048"/>
                </a:solidFill>
                <a:latin typeface="Roboto Condensed"/>
              </a:rPr>
              <a:t>áo</a:t>
            </a:r>
            <a:r>
              <a:rPr lang="en-US" sz="3599" dirty="0">
                <a:solidFill>
                  <a:srgbClr val="605048"/>
                </a:solidFill>
                <a:latin typeface="Roboto Condensed"/>
              </a:rPr>
              <a:t> </a:t>
            </a:r>
            <a:r>
              <a:rPr lang="en-US" sz="3599" dirty="0" err="1">
                <a:solidFill>
                  <a:srgbClr val="605048"/>
                </a:solidFill>
                <a:latin typeface="Roboto Condensed"/>
              </a:rPr>
              <a:t>đỏ</a:t>
            </a:r>
            <a:r>
              <a:rPr lang="en-US" sz="3599" dirty="0">
                <a:solidFill>
                  <a:srgbClr val="605048"/>
                </a:solidFill>
                <a:latin typeface="Roboto Condensed"/>
              </a:rPr>
              <a:t> </a:t>
            </a:r>
            <a:r>
              <a:rPr lang="en-US" sz="3599" dirty="0" err="1">
                <a:solidFill>
                  <a:srgbClr val="605048"/>
                </a:solidFill>
                <a:latin typeface="Roboto Condensed"/>
              </a:rPr>
              <a:t>đến</a:t>
            </a:r>
            <a:r>
              <a:rPr lang="en-US" sz="3599" dirty="0">
                <a:solidFill>
                  <a:srgbClr val="605048"/>
                </a:solidFill>
                <a:latin typeface="Roboto Condensed"/>
              </a:rPr>
              <a:t> </a:t>
            </a:r>
            <a:r>
              <a:rPr lang="en-US" sz="3599" dirty="0" err="1">
                <a:solidFill>
                  <a:srgbClr val="605048"/>
                </a:solidFill>
                <a:latin typeface="Roboto Condensed"/>
              </a:rPr>
              <a:t>nét</a:t>
            </a:r>
            <a:r>
              <a:rPr lang="en-US" sz="3599" dirty="0">
                <a:solidFill>
                  <a:srgbClr val="605048"/>
                </a:solidFill>
                <a:latin typeface="Roboto Condensed"/>
              </a:rPr>
              <a:t> </a:t>
            </a:r>
            <a:r>
              <a:rPr lang="en-US" sz="3599" dirty="0" err="1">
                <a:solidFill>
                  <a:srgbClr val="605048"/>
                </a:solidFill>
                <a:latin typeface="Roboto Condensed"/>
              </a:rPr>
              <a:t>cười</a:t>
            </a:r>
            <a:r>
              <a:rPr lang="en-US" sz="3599" dirty="0">
                <a:solidFill>
                  <a:srgbClr val="605048"/>
                </a:solidFill>
                <a:latin typeface="Roboto Condensed"/>
              </a:rPr>
              <a:t> </a:t>
            </a:r>
            <a:r>
              <a:rPr lang="en-US" sz="3599" dirty="0" err="1">
                <a:solidFill>
                  <a:srgbClr val="605048"/>
                </a:solidFill>
                <a:latin typeface="Roboto Condensed"/>
              </a:rPr>
              <a:t>đen</a:t>
            </a:r>
            <a:r>
              <a:rPr lang="en-US" sz="3599" dirty="0">
                <a:solidFill>
                  <a:srgbClr val="605048"/>
                </a:solidFill>
                <a:latin typeface="Roboto Condensed"/>
              </a:rPr>
              <a:t> </a:t>
            </a:r>
            <a:r>
              <a:rPr lang="en-US" sz="3599" dirty="0" err="1">
                <a:solidFill>
                  <a:srgbClr val="605048"/>
                </a:solidFill>
                <a:latin typeface="Roboto Condensed"/>
              </a:rPr>
              <a:t>nhánh</a:t>
            </a:r>
            <a:r>
              <a:rPr lang="en-US" sz="3599" dirty="0">
                <a:solidFill>
                  <a:srgbClr val="605048"/>
                </a:solidFill>
                <a:latin typeface="Roboto Condensed"/>
              </a:rPr>
              <a:t> </a:t>
            </a:r>
            <a:r>
              <a:rPr lang="en-US" sz="3599" dirty="0" err="1">
                <a:solidFill>
                  <a:srgbClr val="605048"/>
                </a:solidFill>
                <a:latin typeface="Roboto Condensed"/>
              </a:rPr>
              <a:t>sau</a:t>
            </a:r>
            <a:r>
              <a:rPr lang="en-US" sz="3599" dirty="0">
                <a:solidFill>
                  <a:srgbClr val="605048"/>
                </a:solidFill>
                <a:latin typeface="Roboto Condensed"/>
              </a:rPr>
              <a:t> </a:t>
            </a:r>
            <a:r>
              <a:rPr lang="en-US" sz="3599" dirty="0" err="1">
                <a:solidFill>
                  <a:srgbClr val="605048"/>
                </a:solidFill>
                <a:latin typeface="Roboto Condensed"/>
              </a:rPr>
              <a:t>tay</a:t>
            </a:r>
            <a:r>
              <a:rPr lang="en-US" sz="3599" dirty="0">
                <a:solidFill>
                  <a:srgbClr val="605048"/>
                </a:solidFill>
                <a:latin typeface="Roboto Condensed"/>
              </a:rPr>
              <a:t> </a:t>
            </a:r>
            <a:r>
              <a:rPr lang="en-US" sz="3599" dirty="0" err="1">
                <a:solidFill>
                  <a:srgbClr val="605048"/>
                </a:solidFill>
                <a:latin typeface="Roboto Condensed"/>
              </a:rPr>
              <a:t>áo</a:t>
            </a:r>
            <a:r>
              <a:rPr lang="en-US" sz="3599" dirty="0">
                <a:solidFill>
                  <a:srgbClr val="605048"/>
                </a:solidFill>
                <a:latin typeface="Roboto Condensed"/>
              </a:rPr>
              <a:t>. </a:t>
            </a:r>
          </a:p>
          <a:p>
            <a:pPr algn="just">
              <a:lnSpc>
                <a:spcPts val="5039"/>
              </a:lnSpc>
            </a:pPr>
            <a:r>
              <a:rPr lang="en-US" sz="3599" dirty="0">
                <a:solidFill>
                  <a:srgbClr val="605048"/>
                </a:solidFill>
                <a:latin typeface="Roboto Condensed"/>
              </a:rPr>
              <a:t>    </a:t>
            </a:r>
            <a:r>
              <a:rPr lang="en-US" sz="3599" dirty="0" err="1">
                <a:solidFill>
                  <a:srgbClr val="605048"/>
                </a:solidFill>
                <a:latin typeface="Roboto Condensed"/>
              </a:rPr>
              <a:t>Màu</a:t>
            </a:r>
            <a:r>
              <a:rPr lang="en-US" sz="3599" dirty="0">
                <a:solidFill>
                  <a:srgbClr val="605048"/>
                </a:solidFill>
                <a:latin typeface="Roboto Condensed"/>
              </a:rPr>
              <a:t> </a:t>
            </a:r>
            <a:r>
              <a:rPr lang="en-US" sz="3599" dirty="0" err="1">
                <a:solidFill>
                  <a:srgbClr val="605048"/>
                </a:solidFill>
                <a:latin typeface="Roboto Condensed"/>
              </a:rPr>
              <a:t>đỏ</a:t>
            </a:r>
            <a:r>
              <a:rPr lang="en-US" sz="3599" dirty="0">
                <a:solidFill>
                  <a:srgbClr val="605048"/>
                </a:solidFill>
                <a:latin typeface="Roboto Condensed"/>
              </a:rPr>
              <a:t> </a:t>
            </a:r>
            <a:r>
              <a:rPr lang="en-US" sz="3599" dirty="0" err="1">
                <a:solidFill>
                  <a:srgbClr val="605048"/>
                </a:solidFill>
                <a:latin typeface="Roboto Condensed"/>
              </a:rPr>
              <a:t>của</a:t>
            </a:r>
            <a:r>
              <a:rPr lang="en-US" sz="3599" dirty="0">
                <a:solidFill>
                  <a:srgbClr val="605048"/>
                </a:solidFill>
                <a:latin typeface="Roboto Condensed"/>
              </a:rPr>
              <a:t> </a:t>
            </a:r>
            <a:r>
              <a:rPr lang="en-US" sz="3599" dirty="0" err="1">
                <a:solidFill>
                  <a:srgbClr val="605048"/>
                </a:solidFill>
                <a:latin typeface="Roboto Condensed"/>
              </a:rPr>
              <a:t>chiếc</a:t>
            </a:r>
            <a:r>
              <a:rPr lang="en-US" sz="3599" dirty="0">
                <a:solidFill>
                  <a:srgbClr val="605048"/>
                </a:solidFill>
                <a:latin typeface="Roboto Condensed"/>
              </a:rPr>
              <a:t> </a:t>
            </a:r>
            <a:r>
              <a:rPr lang="en-US" sz="3599" dirty="0" err="1">
                <a:solidFill>
                  <a:srgbClr val="605048"/>
                </a:solidFill>
                <a:latin typeface="Roboto Condensed"/>
              </a:rPr>
              <a:t>áo</a:t>
            </a:r>
            <a:r>
              <a:rPr lang="en-US" sz="3599" dirty="0">
                <a:solidFill>
                  <a:srgbClr val="605048"/>
                </a:solidFill>
                <a:latin typeface="Roboto Condensed"/>
              </a:rPr>
              <a:t> </a:t>
            </a:r>
            <a:r>
              <a:rPr lang="en-US" sz="3599" dirty="0" err="1">
                <a:solidFill>
                  <a:srgbClr val="605048"/>
                </a:solidFill>
                <a:latin typeface="Roboto Condensed"/>
              </a:rPr>
              <a:t>đã</a:t>
            </a:r>
            <a:r>
              <a:rPr lang="en-US" sz="3599" dirty="0">
                <a:solidFill>
                  <a:srgbClr val="605048"/>
                </a:solidFill>
                <a:latin typeface="Roboto Condensed"/>
              </a:rPr>
              <a:t> </a:t>
            </a:r>
            <a:r>
              <a:rPr lang="en-US" sz="3599" dirty="0" err="1">
                <a:solidFill>
                  <a:srgbClr val="605048"/>
                </a:solidFill>
                <a:latin typeface="Roboto Condensed"/>
              </a:rPr>
              <a:t>làm</a:t>
            </a:r>
            <a:r>
              <a:rPr lang="en-US" sz="3599" dirty="0">
                <a:solidFill>
                  <a:srgbClr val="605048"/>
                </a:solidFill>
                <a:latin typeface="Roboto Condensed"/>
              </a:rPr>
              <a:t> </a:t>
            </a:r>
            <a:r>
              <a:rPr lang="en-US" sz="3599" dirty="0" err="1">
                <a:solidFill>
                  <a:srgbClr val="605048"/>
                </a:solidFill>
                <a:latin typeface="Roboto Condensed"/>
              </a:rPr>
              <a:t>cho</a:t>
            </a:r>
            <a:r>
              <a:rPr lang="en-US" sz="3599" dirty="0">
                <a:solidFill>
                  <a:srgbClr val="605048"/>
                </a:solidFill>
                <a:latin typeface="Roboto Condensed"/>
              </a:rPr>
              <a:t> </a:t>
            </a:r>
            <a:r>
              <a:rPr lang="en-US" sz="3599" dirty="0" err="1">
                <a:solidFill>
                  <a:srgbClr val="605048"/>
                </a:solidFill>
                <a:latin typeface="Roboto Condensed"/>
              </a:rPr>
              <a:t>hình</a:t>
            </a:r>
            <a:r>
              <a:rPr lang="en-US" sz="3599" dirty="0">
                <a:solidFill>
                  <a:srgbClr val="605048"/>
                </a:solidFill>
                <a:latin typeface="Roboto Condensed"/>
              </a:rPr>
              <a:t> </a:t>
            </a:r>
            <a:r>
              <a:rPr lang="en-US" sz="3599" dirty="0" err="1">
                <a:solidFill>
                  <a:srgbClr val="605048"/>
                </a:solidFill>
                <a:latin typeface="Roboto Condensed"/>
              </a:rPr>
              <a:t>ảnh</a:t>
            </a:r>
            <a:r>
              <a:rPr lang="en-US" sz="3599" dirty="0">
                <a:solidFill>
                  <a:srgbClr val="605048"/>
                </a:solidFill>
                <a:latin typeface="Roboto Condensed"/>
              </a:rPr>
              <a:t> </a:t>
            </a:r>
            <a:r>
              <a:rPr lang="en-US" sz="3599" dirty="0" err="1">
                <a:solidFill>
                  <a:srgbClr val="605048"/>
                </a:solidFill>
                <a:latin typeface="Roboto Condensed"/>
              </a:rPr>
              <a:t>người</a:t>
            </a:r>
            <a:r>
              <a:rPr lang="en-US" sz="3599" dirty="0">
                <a:solidFill>
                  <a:srgbClr val="605048"/>
                </a:solidFill>
                <a:latin typeface="Roboto Condensed"/>
              </a:rPr>
              <a:t> </a:t>
            </a:r>
            <a:r>
              <a:rPr lang="en-US" sz="3599" dirty="0" err="1">
                <a:solidFill>
                  <a:srgbClr val="605048"/>
                </a:solidFill>
                <a:latin typeface="Roboto Condensed"/>
              </a:rPr>
              <a:t>mẹ</a:t>
            </a:r>
            <a:r>
              <a:rPr lang="en-US" sz="3599" dirty="0">
                <a:solidFill>
                  <a:srgbClr val="605048"/>
                </a:solidFill>
                <a:latin typeface="Roboto Condensed"/>
              </a:rPr>
              <a:t> </a:t>
            </a:r>
            <a:r>
              <a:rPr lang="en-US" sz="3599" dirty="0" err="1">
                <a:solidFill>
                  <a:srgbClr val="605048"/>
                </a:solidFill>
                <a:latin typeface="Roboto Condensed"/>
              </a:rPr>
              <a:t>phơi</a:t>
            </a:r>
            <a:r>
              <a:rPr lang="en-US" sz="3599" dirty="0">
                <a:solidFill>
                  <a:srgbClr val="605048"/>
                </a:solidFill>
                <a:latin typeface="Roboto Condensed"/>
              </a:rPr>
              <a:t> </a:t>
            </a:r>
            <a:r>
              <a:rPr lang="en-US" sz="3599" dirty="0" err="1">
                <a:solidFill>
                  <a:srgbClr val="605048"/>
                </a:solidFill>
                <a:latin typeface="Roboto Condensed"/>
              </a:rPr>
              <a:t>áo</a:t>
            </a:r>
            <a:r>
              <a:rPr lang="en-US" sz="3599" dirty="0">
                <a:solidFill>
                  <a:srgbClr val="605048"/>
                </a:solidFill>
                <a:latin typeface="Roboto Condensed"/>
              </a:rPr>
              <a:t> </a:t>
            </a:r>
            <a:r>
              <a:rPr lang="en-US" sz="3599" dirty="0" err="1">
                <a:solidFill>
                  <a:srgbClr val="605048"/>
                </a:solidFill>
                <a:latin typeface="Roboto Condensed"/>
              </a:rPr>
              <a:t>trở</a:t>
            </a:r>
            <a:r>
              <a:rPr lang="en-US" sz="3599" dirty="0">
                <a:solidFill>
                  <a:srgbClr val="605048"/>
                </a:solidFill>
                <a:latin typeface="Roboto Condensed"/>
              </a:rPr>
              <a:t> </a:t>
            </a:r>
            <a:r>
              <a:rPr lang="en-US" sz="3599" dirty="0" err="1">
                <a:solidFill>
                  <a:srgbClr val="605048"/>
                </a:solidFill>
                <a:latin typeface="Roboto Condensed"/>
              </a:rPr>
              <a:t>thành</a:t>
            </a:r>
            <a:r>
              <a:rPr lang="en-US" sz="3599" dirty="0">
                <a:solidFill>
                  <a:srgbClr val="605048"/>
                </a:solidFill>
                <a:latin typeface="Roboto Condensed"/>
              </a:rPr>
              <a:t> </a:t>
            </a:r>
            <a:r>
              <a:rPr lang="en-US" sz="3599" dirty="0" err="1">
                <a:solidFill>
                  <a:srgbClr val="605048"/>
                </a:solidFill>
                <a:latin typeface="Roboto Condensed"/>
              </a:rPr>
              <a:t>một</a:t>
            </a:r>
            <a:r>
              <a:rPr lang="en-US" sz="3599" dirty="0">
                <a:solidFill>
                  <a:srgbClr val="605048"/>
                </a:solidFill>
                <a:latin typeface="Roboto Condensed"/>
              </a:rPr>
              <a:t> </a:t>
            </a:r>
            <a:r>
              <a:rPr lang="en-US" sz="3599" dirty="0" err="1">
                <a:solidFill>
                  <a:srgbClr val="605048"/>
                </a:solidFill>
                <a:latin typeface="Roboto Condensed"/>
              </a:rPr>
              <a:t>điểm</a:t>
            </a:r>
            <a:r>
              <a:rPr lang="en-US" sz="3599" dirty="0">
                <a:solidFill>
                  <a:srgbClr val="605048"/>
                </a:solidFill>
                <a:latin typeface="Roboto Condensed"/>
              </a:rPr>
              <a:t> son </a:t>
            </a:r>
            <a:r>
              <a:rPr lang="en-US" sz="3599" dirty="0" err="1">
                <a:solidFill>
                  <a:srgbClr val="605048"/>
                </a:solidFill>
                <a:latin typeface="Roboto Condensed"/>
              </a:rPr>
              <a:t>trong</a:t>
            </a:r>
            <a:r>
              <a:rPr lang="en-US" sz="3599" dirty="0">
                <a:solidFill>
                  <a:srgbClr val="605048"/>
                </a:solidFill>
                <a:latin typeface="Roboto Condensed"/>
              </a:rPr>
              <a:t> </a:t>
            </a:r>
            <a:r>
              <a:rPr lang="en-US" sz="3599" dirty="0" err="1">
                <a:solidFill>
                  <a:srgbClr val="605048"/>
                </a:solidFill>
                <a:latin typeface="Roboto Condensed"/>
              </a:rPr>
              <a:t>nỗi</a:t>
            </a:r>
            <a:r>
              <a:rPr lang="en-US" sz="3599" dirty="0">
                <a:solidFill>
                  <a:srgbClr val="605048"/>
                </a:solidFill>
                <a:latin typeface="Roboto Condensed"/>
              </a:rPr>
              <a:t> </a:t>
            </a:r>
            <a:r>
              <a:rPr lang="en-US" sz="3599" dirty="0" err="1">
                <a:solidFill>
                  <a:srgbClr val="605048"/>
                </a:solidFill>
                <a:latin typeface="Roboto Condensed"/>
              </a:rPr>
              <a:t>nhơ</a:t>
            </a:r>
            <a:r>
              <a:rPr lang="en-US" sz="3599" dirty="0">
                <a:solidFill>
                  <a:srgbClr val="605048"/>
                </a:solidFill>
                <a:latin typeface="Roboto Condensed"/>
              </a:rPr>
              <a:t>́ </a:t>
            </a:r>
            <a:r>
              <a:rPr lang="en-US" sz="3599" dirty="0" err="1">
                <a:solidFill>
                  <a:srgbClr val="605048"/>
                </a:solidFill>
                <a:latin typeface="Roboto Condensed"/>
              </a:rPr>
              <a:t>vê</a:t>
            </a:r>
            <a:r>
              <a:rPr lang="en-US" sz="3599" dirty="0">
                <a:solidFill>
                  <a:srgbClr val="605048"/>
                </a:solidFill>
                <a:latin typeface="Roboto Condensed"/>
              </a:rPr>
              <a:t>̀ </a:t>
            </a:r>
            <a:r>
              <a:rPr lang="en-US" sz="3599" dirty="0" err="1">
                <a:solidFill>
                  <a:srgbClr val="605048"/>
                </a:solidFill>
                <a:latin typeface="Roboto Condensed"/>
              </a:rPr>
              <a:t>tuổi</a:t>
            </a:r>
            <a:r>
              <a:rPr lang="en-US" sz="3599" dirty="0">
                <a:solidFill>
                  <a:srgbClr val="605048"/>
                </a:solidFill>
                <a:latin typeface="Roboto Condensed"/>
              </a:rPr>
              <a:t> </a:t>
            </a:r>
            <a:r>
              <a:rPr lang="en-US" sz="3599" dirty="0" err="1">
                <a:solidFill>
                  <a:srgbClr val="605048"/>
                </a:solidFill>
                <a:latin typeface="Roboto Condensed"/>
              </a:rPr>
              <a:t>tho</a:t>
            </a:r>
            <a:r>
              <a:rPr lang="en-US" sz="3599" dirty="0">
                <a:solidFill>
                  <a:srgbClr val="605048"/>
                </a:solidFill>
                <a:latin typeface="Roboto Condensed"/>
              </a:rPr>
              <a:t>̛ </a:t>
            </a:r>
            <a:r>
              <a:rPr lang="en-US" sz="3599" dirty="0" err="1">
                <a:solidFill>
                  <a:srgbClr val="605048"/>
                </a:solidFill>
                <a:latin typeface="Roboto Condensed"/>
              </a:rPr>
              <a:t>của</a:t>
            </a:r>
            <a:r>
              <a:rPr lang="en-US" sz="3599" dirty="0">
                <a:solidFill>
                  <a:srgbClr val="605048"/>
                </a:solidFill>
                <a:latin typeface="Roboto Condensed"/>
              </a:rPr>
              <a:t> </a:t>
            </a:r>
            <a:r>
              <a:rPr lang="en-US" sz="3599" dirty="0" err="1">
                <a:solidFill>
                  <a:srgbClr val="605048"/>
                </a:solidFill>
                <a:latin typeface="Roboto Condensed"/>
              </a:rPr>
              <a:t>nhân</a:t>
            </a:r>
            <a:r>
              <a:rPr lang="en-US" sz="3599" dirty="0">
                <a:solidFill>
                  <a:srgbClr val="605048"/>
                </a:solidFill>
                <a:latin typeface="Roboto Condensed"/>
              </a:rPr>
              <a:t> </a:t>
            </a:r>
            <a:r>
              <a:rPr lang="en-US" sz="3599" dirty="0" err="1">
                <a:solidFill>
                  <a:srgbClr val="605048"/>
                </a:solidFill>
                <a:latin typeface="Roboto Condensed"/>
              </a:rPr>
              <a:t>vật</a:t>
            </a:r>
            <a:r>
              <a:rPr lang="en-US" sz="3599" dirty="0">
                <a:solidFill>
                  <a:srgbClr val="605048"/>
                </a:solidFill>
                <a:latin typeface="Roboto Condensed"/>
              </a:rPr>
              <a:t> “</a:t>
            </a:r>
            <a:r>
              <a:rPr lang="en-US" sz="3599" dirty="0" err="1">
                <a:solidFill>
                  <a:srgbClr val="605048"/>
                </a:solidFill>
                <a:latin typeface="Roboto Condensed"/>
              </a:rPr>
              <a:t>tôi</a:t>
            </a:r>
            <a:r>
              <a:rPr lang="en-US" sz="3599" dirty="0">
                <a:solidFill>
                  <a:srgbClr val="605048"/>
                </a:solidFill>
                <a:latin typeface="Roboto Condensed"/>
              </a:rPr>
              <a:t>”.</a:t>
            </a:r>
          </a:p>
        </p:txBody>
      </p:sp>
      <p:sp>
        <p:nvSpPr>
          <p:cNvPr id="13" name="Freeform 13"/>
          <p:cNvSpPr/>
          <p:nvPr/>
        </p:nvSpPr>
        <p:spPr>
          <a:xfrm>
            <a:off x="1246269" y="6980350"/>
            <a:ext cx="775175" cy="219956"/>
          </a:xfrm>
          <a:custGeom>
            <a:avLst/>
            <a:gdLst/>
            <a:ahLst/>
            <a:cxnLst/>
            <a:rect l="l" t="t" r="r" b="b"/>
            <a:pathLst>
              <a:path w="775175" h="219956">
                <a:moveTo>
                  <a:pt x="0" y="0"/>
                </a:moveTo>
                <a:lnTo>
                  <a:pt x="775175" y="0"/>
                </a:lnTo>
                <a:lnTo>
                  <a:pt x="775175" y="219956"/>
                </a:lnTo>
                <a:lnTo>
                  <a:pt x="0" y="2199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14" name="Group 14"/>
          <p:cNvGrpSpPr>
            <a:grpSpLocks noChangeAspect="1"/>
          </p:cNvGrpSpPr>
          <p:nvPr/>
        </p:nvGrpSpPr>
        <p:grpSpPr>
          <a:xfrm>
            <a:off x="12320039" y="3303676"/>
            <a:ext cx="6876630" cy="6876630"/>
            <a:chOff x="0" y="0"/>
            <a:chExt cx="12700000" cy="1270000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1"/>
              <a:stretch>
                <a:fillRect l="-9561" r="-9561"/>
              </a:stretch>
            </a:blipFill>
          </p:spPr>
          <p:txBody>
            <a:bodyPr/>
            <a:lstStyle/>
            <a:p>
              <a:endParaRPr lang="en-US"/>
            </a:p>
          </p:txBody>
        </p:sp>
      </p:grpSp>
      <p:sp>
        <p:nvSpPr>
          <p:cNvPr id="16" name="TextBox 16"/>
          <p:cNvSpPr txBox="1"/>
          <p:nvPr/>
        </p:nvSpPr>
        <p:spPr>
          <a:xfrm>
            <a:off x="2011476" y="224363"/>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7" name="TextBox 17"/>
          <p:cNvSpPr txBox="1"/>
          <p:nvPr/>
        </p:nvSpPr>
        <p:spPr>
          <a:xfrm>
            <a:off x="2007465" y="1520892"/>
            <a:ext cx="6802846" cy="846386"/>
          </a:xfrm>
          <a:prstGeom prst="rect">
            <a:avLst/>
          </a:prstGeom>
        </p:spPr>
        <p:txBody>
          <a:bodyPr wrap="square" lIns="0" tIns="0" rIns="0" bIns="0" rtlCol="0" anchor="t">
            <a:spAutoFit/>
          </a:bodyPr>
          <a:lstStyle/>
          <a:p>
            <a:pPr algn="ctr">
              <a:lnSpc>
                <a:spcPts val="6579"/>
              </a:lnSpc>
              <a:spcBef>
                <a:spcPct val="0"/>
              </a:spcBef>
            </a:pPr>
            <a:r>
              <a:rPr lang="en-US" sz="4699" dirty="0">
                <a:solidFill>
                  <a:srgbClr val="605048"/>
                </a:solidFill>
                <a:latin typeface="#9Slide05 Aphrodite Pro"/>
              </a:rPr>
              <a:t>b. </a:t>
            </a:r>
            <a:r>
              <a:rPr lang="en-US" sz="4699" dirty="0" err="1">
                <a:solidFill>
                  <a:srgbClr val="605048"/>
                </a:solidFill>
                <a:latin typeface="#9Slide05 Aphrodite Pro"/>
              </a:rPr>
              <a:t>Cảm</a:t>
            </a:r>
            <a:r>
              <a:rPr lang="en-US" sz="4699" dirty="0">
                <a:solidFill>
                  <a:srgbClr val="605048"/>
                </a:solidFill>
                <a:latin typeface="#9Slide05 Aphrodite Pro"/>
              </a:rPr>
              <a:t> </a:t>
            </a:r>
            <a:r>
              <a:rPr lang="en-US" sz="4699" dirty="0" err="1">
                <a:solidFill>
                  <a:srgbClr val="605048"/>
                </a:solidFill>
                <a:latin typeface="#9Slide05 Aphrodite Pro"/>
              </a:rPr>
              <a:t>xúc</a:t>
            </a:r>
            <a:r>
              <a:rPr lang="en-US" sz="4699" dirty="0">
                <a:solidFill>
                  <a:srgbClr val="605048"/>
                </a:solidFill>
                <a:latin typeface="#9Slide05 Aphrodite Pro"/>
              </a:rPr>
              <a:t> </a:t>
            </a:r>
            <a:r>
              <a:rPr lang="en-US" sz="4699" dirty="0" err="1">
                <a:solidFill>
                  <a:srgbClr val="605048"/>
                </a:solidFill>
                <a:latin typeface="#9Slide05 Aphrodite Pro"/>
              </a:rPr>
              <a:t>trữ</a:t>
            </a:r>
            <a:r>
              <a:rPr lang="en-US" sz="4699" dirty="0">
                <a:solidFill>
                  <a:srgbClr val="605048"/>
                </a:solidFill>
                <a:latin typeface="#9Slide05 Aphrodite Pro"/>
              </a:rPr>
              <a:t> </a:t>
            </a:r>
            <a:r>
              <a:rPr lang="en-US" sz="4699" dirty="0" err="1">
                <a:solidFill>
                  <a:srgbClr val="605048"/>
                </a:solidFill>
                <a:latin typeface="#9Slide05 Aphrodite Pro"/>
              </a:rPr>
              <a:t>tình</a:t>
            </a:r>
            <a:endParaRPr lang="en-US" sz="4699" dirty="0">
              <a:solidFill>
                <a:srgbClr val="605048"/>
              </a:solidFill>
              <a:latin typeface="#9Slide05 Aphrodite Pro"/>
            </a:endParaRPr>
          </a:p>
        </p:txBody>
      </p:sp>
      <p:sp>
        <p:nvSpPr>
          <p:cNvPr id="18" name="TextBox 18"/>
          <p:cNvSpPr txBox="1"/>
          <p:nvPr/>
        </p:nvSpPr>
        <p:spPr>
          <a:xfrm>
            <a:off x="1021273" y="2509835"/>
            <a:ext cx="12127015" cy="804546"/>
          </a:xfrm>
          <a:prstGeom prst="rect">
            <a:avLst/>
          </a:prstGeom>
        </p:spPr>
        <p:txBody>
          <a:bodyPr lIns="0" tIns="0" rIns="0" bIns="0" rtlCol="0" anchor="t">
            <a:spAutoFit/>
          </a:bodyPr>
          <a:lstStyle/>
          <a:p>
            <a:pPr algn="ctr">
              <a:lnSpc>
                <a:spcPts val="6579"/>
              </a:lnSpc>
              <a:spcBef>
                <a:spcPct val="0"/>
              </a:spcBef>
            </a:pPr>
            <a:r>
              <a:rPr lang="en-US" sz="4699" dirty="0" err="1">
                <a:solidFill>
                  <a:srgbClr val="605048"/>
                </a:solidFill>
                <a:latin typeface="#9Slide06 SVNSlow Attack"/>
              </a:rPr>
              <a:t>Hình</a:t>
            </a:r>
            <a:r>
              <a:rPr lang="en-US" sz="4699" dirty="0">
                <a:solidFill>
                  <a:srgbClr val="605048"/>
                </a:solidFill>
                <a:latin typeface="#9Slide06 SVNSlow Attack"/>
              </a:rPr>
              <a:t> </a:t>
            </a:r>
            <a:r>
              <a:rPr lang="en-US" sz="4699" dirty="0" err="1">
                <a:solidFill>
                  <a:srgbClr val="605048"/>
                </a:solidFill>
                <a:latin typeface="#9Slide06 SVNSlow Attack"/>
              </a:rPr>
              <a:t>ảnh</a:t>
            </a:r>
            <a:r>
              <a:rPr lang="en-US" sz="4699" dirty="0">
                <a:solidFill>
                  <a:srgbClr val="605048"/>
                </a:solidFill>
                <a:latin typeface="#9Slide06 SVNSlow Attack"/>
              </a:rPr>
              <a:t> </a:t>
            </a:r>
            <a:r>
              <a:rPr lang="en-US" sz="4699" dirty="0" err="1">
                <a:solidFill>
                  <a:srgbClr val="605048"/>
                </a:solidFill>
                <a:latin typeface="#9Slide06 SVNSlow Attack"/>
              </a:rPr>
              <a:t>người</a:t>
            </a:r>
            <a:r>
              <a:rPr lang="en-US" sz="4699" dirty="0">
                <a:solidFill>
                  <a:srgbClr val="605048"/>
                </a:solidFill>
                <a:latin typeface="#9Slide06 SVNSlow Attack"/>
              </a:rPr>
              <a:t> </a:t>
            </a:r>
            <a:r>
              <a:rPr lang="en-US" sz="4699" dirty="0" err="1">
                <a:solidFill>
                  <a:srgbClr val="605048"/>
                </a:solidFill>
                <a:latin typeface="#9Slide06 SVNSlow Attack"/>
              </a:rPr>
              <a:t>mẹ</a:t>
            </a:r>
            <a:r>
              <a:rPr lang="en-US" sz="4699" dirty="0">
                <a:solidFill>
                  <a:srgbClr val="605048"/>
                </a:solidFill>
                <a:latin typeface="#9Slide06 SVNSlow Attack"/>
              </a:rPr>
              <a:t> </a:t>
            </a:r>
            <a:r>
              <a:rPr lang="en-US" sz="4699" dirty="0" err="1">
                <a:solidFill>
                  <a:srgbClr val="605048"/>
                </a:solidFill>
                <a:latin typeface="#9Slide06 SVNSlow Attack"/>
              </a:rPr>
              <a:t>dần</a:t>
            </a:r>
            <a:r>
              <a:rPr lang="en-US" sz="4699" dirty="0">
                <a:solidFill>
                  <a:srgbClr val="605048"/>
                </a:solidFill>
                <a:latin typeface="#9Slide06 SVNSlow Attack"/>
              </a:rPr>
              <a:t> </a:t>
            </a:r>
            <a:r>
              <a:rPr lang="en-US" sz="4699" dirty="0" err="1">
                <a:solidFill>
                  <a:srgbClr val="605048"/>
                </a:solidFill>
                <a:latin typeface="#9Slide06 SVNSlow Attack"/>
              </a:rPr>
              <a:t>hiện</a:t>
            </a:r>
            <a:r>
              <a:rPr lang="en-US" sz="4699" dirty="0">
                <a:solidFill>
                  <a:srgbClr val="605048"/>
                </a:solidFill>
                <a:latin typeface="#9Slide06 SVNSlow Attack"/>
              </a:rPr>
              <a:t> </a:t>
            </a:r>
            <a:r>
              <a:rPr lang="en-US" sz="4699" dirty="0" err="1">
                <a:solidFill>
                  <a:srgbClr val="605048"/>
                </a:solidFill>
                <a:latin typeface="#9Slide06 SVNSlow Attack"/>
              </a:rPr>
              <a:t>lên</a:t>
            </a:r>
            <a:r>
              <a:rPr lang="en-US" sz="4699" dirty="0">
                <a:solidFill>
                  <a:srgbClr val="605048"/>
                </a:solidFill>
                <a:latin typeface="#9Slide06 SVNSlow Attack"/>
              </a:rPr>
              <a:t> qua </a:t>
            </a:r>
            <a:r>
              <a:rPr lang="en-US" sz="4699" dirty="0" err="1">
                <a:solidFill>
                  <a:srgbClr val="605048"/>
                </a:solidFill>
                <a:latin typeface="#9Slide06 SVNSlow Attack"/>
              </a:rPr>
              <a:t>từng</a:t>
            </a:r>
            <a:r>
              <a:rPr lang="en-US" sz="4699" dirty="0">
                <a:solidFill>
                  <a:srgbClr val="605048"/>
                </a:solidFill>
                <a:latin typeface="#9Slide06 SVNSlow Attack"/>
              </a:rPr>
              <a:t> </a:t>
            </a:r>
            <a:r>
              <a:rPr lang="en-US" sz="4699" dirty="0" err="1">
                <a:solidFill>
                  <a:srgbClr val="605048"/>
                </a:solidFill>
                <a:latin typeface="#9Slide06 SVNSlow Attack"/>
              </a:rPr>
              <a:t>đoạn</a:t>
            </a:r>
            <a:r>
              <a:rPr lang="en-US" sz="4699" dirty="0">
                <a:solidFill>
                  <a:srgbClr val="605048"/>
                </a:solidFill>
                <a:latin typeface="#9Slide06 SVNSlow Attack"/>
              </a:rPr>
              <a:t> </a:t>
            </a:r>
            <a:r>
              <a:rPr lang="en-US" sz="4699" dirty="0" err="1">
                <a:solidFill>
                  <a:srgbClr val="605048"/>
                </a:solidFill>
                <a:latin typeface="#9Slide06 SVNSlow Attack"/>
              </a:rPr>
              <a:t>thơ</a:t>
            </a:r>
            <a:r>
              <a:rPr lang="en-US" sz="4699" dirty="0">
                <a:solidFill>
                  <a:srgbClr val="605048"/>
                </a:solidFill>
                <a:latin typeface="#9Slide06 SVNSlow Attack"/>
              </a:rPr>
              <a:t>:</a:t>
            </a:r>
          </a:p>
        </p:txBody>
      </p:sp>
      <p:grpSp>
        <p:nvGrpSpPr>
          <p:cNvPr id="19" name="Group 19"/>
          <p:cNvGrpSpPr>
            <a:grpSpLocks noChangeAspect="1"/>
          </p:cNvGrpSpPr>
          <p:nvPr/>
        </p:nvGrpSpPr>
        <p:grpSpPr>
          <a:xfrm rot="-9081209">
            <a:off x="15252311" y="-6991803"/>
            <a:ext cx="6071379" cy="9024497"/>
            <a:chOff x="0" y="0"/>
            <a:chExt cx="3175000" cy="4719320"/>
          </a:xfrm>
        </p:grpSpPr>
        <p:sp>
          <p:nvSpPr>
            <p:cNvPr id="20" name="Freeform 2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12"/>
              <a:stretch>
                <a:fillRect l="-113593" r="-237551"/>
              </a:stretch>
            </a:blipFill>
          </p:spPr>
          <p:txBody>
            <a:bodyPr/>
            <a:lstStyle/>
            <a:p>
              <a:endParaRPr lang="en-US"/>
            </a:p>
          </p:txBody>
        </p:sp>
        <p:sp>
          <p:nvSpPr>
            <p:cNvPr id="21" name="Freeform 2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3"/>
              <a:stretch>
                <a:fillRect l="-4322" t="-3535" r="-518"/>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barn(inVertical)">
                                      <p:cBhvr>
                                        <p:cTn id="13" dur="5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1000"/>
                                        <p:tgtEl>
                                          <p:spTgt spid="12">
                                            <p:txEl>
                                              <p:pRg st="2" end="2"/>
                                            </p:txEl>
                                          </p:spTgt>
                                        </p:tgtEl>
                                      </p:cBhvr>
                                    </p:animEffect>
                                    <p:anim calcmode="lin" valueType="num">
                                      <p:cBhvr>
                                        <p:cTn id="2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394" t="29107" r="1415" b="2894"/>
          <a:stretch>
            <a:fillRect/>
          </a:stretch>
        </p:blipFill>
        <p:spPr>
          <a:xfrm>
            <a:off x="0" y="0"/>
            <a:ext cx="18288000" cy="10287000"/>
          </a:xfrm>
          <a:prstGeom prst="rect">
            <a:avLst/>
          </a:prstGeom>
        </p:spPr>
      </p:pic>
      <p:sp>
        <p:nvSpPr>
          <p:cNvPr id="3" name="Freeform 3"/>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892151" y="0"/>
            <a:ext cx="19903149" cy="2789306"/>
            <a:chOff x="0" y="0"/>
            <a:chExt cx="5241982" cy="734632"/>
          </a:xfrm>
        </p:grpSpPr>
        <p:sp>
          <p:nvSpPr>
            <p:cNvPr id="5" name="Freeform 5"/>
            <p:cNvSpPr/>
            <p:nvPr/>
          </p:nvSpPr>
          <p:spPr>
            <a:xfrm>
              <a:off x="0" y="0"/>
              <a:ext cx="5241982" cy="734632"/>
            </a:xfrm>
            <a:custGeom>
              <a:avLst/>
              <a:gdLst/>
              <a:ahLst/>
              <a:cxnLst/>
              <a:rect l="l" t="t" r="r" b="b"/>
              <a:pathLst>
                <a:path w="5241982" h="734632">
                  <a:moveTo>
                    <a:pt x="19838" y="0"/>
                  </a:moveTo>
                  <a:lnTo>
                    <a:pt x="5222144" y="0"/>
                  </a:lnTo>
                  <a:cubicBezTo>
                    <a:pt x="5227405" y="0"/>
                    <a:pt x="5232451" y="2090"/>
                    <a:pt x="5236171" y="5810"/>
                  </a:cubicBezTo>
                  <a:cubicBezTo>
                    <a:pt x="5239891" y="9531"/>
                    <a:pt x="5241982" y="14577"/>
                    <a:pt x="5241982" y="19838"/>
                  </a:cubicBezTo>
                  <a:lnTo>
                    <a:pt x="5241982" y="714794"/>
                  </a:lnTo>
                  <a:cubicBezTo>
                    <a:pt x="5241982" y="725750"/>
                    <a:pt x="5233100" y="734632"/>
                    <a:pt x="5222144" y="734632"/>
                  </a:cubicBezTo>
                  <a:lnTo>
                    <a:pt x="19838" y="734632"/>
                  </a:lnTo>
                  <a:cubicBezTo>
                    <a:pt x="8882" y="734632"/>
                    <a:pt x="0" y="725750"/>
                    <a:pt x="0" y="714794"/>
                  </a:cubicBezTo>
                  <a:lnTo>
                    <a:pt x="0" y="19838"/>
                  </a:lnTo>
                  <a:cubicBezTo>
                    <a:pt x="0" y="14577"/>
                    <a:pt x="2090" y="9531"/>
                    <a:pt x="5810" y="5810"/>
                  </a:cubicBezTo>
                  <a:cubicBezTo>
                    <a:pt x="9531" y="2090"/>
                    <a:pt x="14577" y="0"/>
                    <a:pt x="19838" y="0"/>
                  </a:cubicBezTo>
                  <a:close/>
                </a:path>
              </a:pathLst>
            </a:custGeom>
            <a:solidFill>
              <a:srgbClr val="FFFFFF"/>
            </a:solidFill>
          </p:spPr>
          <p:txBody>
            <a:bodyPr/>
            <a:lstStyle/>
            <a:p>
              <a:endParaRPr lang="en-US"/>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63057" y="664403"/>
            <a:ext cx="16774514" cy="1384300"/>
          </a:xfrm>
          <a:prstGeom prst="rect">
            <a:avLst/>
          </a:prstGeom>
        </p:spPr>
        <p:txBody>
          <a:bodyPr lIns="0" tIns="0" rIns="0" bIns="0" rtlCol="0" anchor="t">
            <a:spAutoFit/>
          </a:bodyPr>
          <a:lstStyle/>
          <a:p>
            <a:pPr algn="just">
              <a:lnSpc>
                <a:spcPts val="5599"/>
              </a:lnSpc>
              <a:spcBef>
                <a:spcPct val="0"/>
              </a:spcBef>
            </a:pPr>
            <a:r>
              <a:rPr lang="en-US" sz="3999">
                <a:solidFill>
                  <a:srgbClr val="5A4E48"/>
                </a:solidFill>
                <a:latin typeface="Roboto Condensed Italics"/>
              </a:rPr>
              <a:t>Những kí ức đẹp đẽ, thân thương nhất về người mẹ còn đọng lại trong tâm trí của một đứa trẻ lên mười nên cả không gian tươi vui, đầy sức sống nắng mới reo ngoài nội.</a:t>
            </a:r>
          </a:p>
        </p:txBody>
      </p:sp>
      <p:sp>
        <p:nvSpPr>
          <p:cNvPr id="8" name="Freeform 8"/>
          <p:cNvSpPr/>
          <p:nvPr/>
        </p:nvSpPr>
        <p:spPr>
          <a:xfrm rot="-3701587">
            <a:off x="-112022" y="357610"/>
            <a:ext cx="1465907" cy="1084771"/>
          </a:xfrm>
          <a:custGeom>
            <a:avLst/>
            <a:gdLst/>
            <a:ahLst/>
            <a:cxnLst/>
            <a:rect l="l" t="t" r="r" b="b"/>
            <a:pathLst>
              <a:path w="1465907" h="1084771">
                <a:moveTo>
                  <a:pt x="0" y="0"/>
                </a:moveTo>
                <a:lnTo>
                  <a:pt x="1465907" y="0"/>
                </a:lnTo>
                <a:lnTo>
                  <a:pt x="1465907" y="1084771"/>
                </a:lnTo>
                <a:lnTo>
                  <a:pt x="0" y="1084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rot="4121768" flipH="1">
            <a:off x="-1153696" y="-278026"/>
            <a:ext cx="3009155" cy="3761444"/>
          </a:xfrm>
          <a:custGeom>
            <a:avLst/>
            <a:gdLst/>
            <a:ahLst/>
            <a:cxnLst/>
            <a:rect l="l" t="t" r="r" b="b"/>
            <a:pathLst>
              <a:path w="3009155" h="3761444">
                <a:moveTo>
                  <a:pt x="3009154" y="0"/>
                </a:moveTo>
                <a:lnTo>
                  <a:pt x="0" y="0"/>
                </a:lnTo>
                <a:lnTo>
                  <a:pt x="0" y="3761444"/>
                </a:lnTo>
                <a:lnTo>
                  <a:pt x="3009154" y="3761444"/>
                </a:lnTo>
                <a:lnTo>
                  <a:pt x="3009154"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9710503">
            <a:off x="-3793871" y="8643049"/>
            <a:ext cx="10902197" cy="7550781"/>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Freeform 7"/>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6"/>
            <a:stretch>
              <a:fillRect/>
            </a:stretch>
          </a:blipFill>
        </p:spPr>
        <p:txBody>
          <a:bodyPr/>
          <a:lstStyle/>
          <a:p>
            <a:endParaRPr lang="en-US"/>
          </a:p>
        </p:txBody>
      </p:sp>
      <p:grpSp>
        <p:nvGrpSpPr>
          <p:cNvPr id="8" name="Group 8"/>
          <p:cNvGrpSpPr>
            <a:grpSpLocks noChangeAspect="1"/>
          </p:cNvGrpSpPr>
          <p:nvPr/>
        </p:nvGrpSpPr>
        <p:grpSpPr>
          <a:xfrm rot="-9144829">
            <a:off x="14174942" y="-4664222"/>
            <a:ext cx="10902197" cy="755078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11" name="Freeform 11"/>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6"/>
            <a:stretch>
              <a:fillRect/>
            </a:stretch>
          </a:blipFill>
        </p:spPr>
        <p:txBody>
          <a:bodyPr/>
          <a:lstStyle/>
          <a:p>
            <a:endParaRPr lang="en-US"/>
          </a:p>
        </p:txBody>
      </p:sp>
      <p:sp>
        <p:nvSpPr>
          <p:cNvPr id="12" name="TextBox 12"/>
          <p:cNvSpPr txBox="1"/>
          <p:nvPr/>
        </p:nvSpPr>
        <p:spPr>
          <a:xfrm>
            <a:off x="2041251" y="3611553"/>
            <a:ext cx="9242569" cy="279400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nét</a:t>
            </a:r>
            <a:r>
              <a:rPr lang="en-US" sz="3999" dirty="0">
                <a:solidFill>
                  <a:srgbClr val="605048"/>
                </a:solidFill>
                <a:latin typeface="Roboto Condensed"/>
              </a:rPr>
              <a:t> </a:t>
            </a:r>
            <a:r>
              <a:rPr lang="en-US" sz="3999" dirty="0" err="1">
                <a:solidFill>
                  <a:srgbClr val="605048"/>
                </a:solidFill>
                <a:latin typeface="Roboto Condensed"/>
              </a:rPr>
              <a:t>cười</a:t>
            </a:r>
            <a:r>
              <a:rPr lang="en-US" sz="3999" dirty="0">
                <a:solidFill>
                  <a:srgbClr val="605048"/>
                </a:solidFill>
                <a:latin typeface="Roboto Condensed"/>
              </a:rPr>
              <a:t> </a:t>
            </a:r>
            <a:r>
              <a:rPr lang="en-US" sz="3999" dirty="0" err="1">
                <a:solidFill>
                  <a:srgbClr val="605048"/>
                </a:solidFill>
                <a:latin typeface="Roboto Condensed"/>
              </a:rPr>
              <a:t>vừa</a:t>
            </a:r>
            <a:r>
              <a:rPr lang="en-US" sz="3999" dirty="0">
                <a:solidFill>
                  <a:srgbClr val="605048"/>
                </a:solidFill>
                <a:latin typeface="Roboto Condensed"/>
              </a:rPr>
              <a:t> </a:t>
            </a:r>
            <a:r>
              <a:rPr lang="en-US" sz="3999" dirty="0" err="1">
                <a:solidFill>
                  <a:srgbClr val="605048"/>
                </a:solidFill>
                <a:latin typeface="Roboto Condensed"/>
              </a:rPr>
              <a:t>lấp</a:t>
            </a:r>
            <a:r>
              <a:rPr lang="en-US" sz="3999" dirty="0">
                <a:solidFill>
                  <a:srgbClr val="605048"/>
                </a:solidFill>
                <a:latin typeface="Roboto Condensed"/>
              </a:rPr>
              <a:t> </a:t>
            </a:r>
            <a:r>
              <a:rPr lang="en-US" sz="3999" dirty="0" err="1">
                <a:solidFill>
                  <a:srgbClr val="605048"/>
                </a:solidFill>
                <a:latin typeface="Roboto Condensed"/>
              </a:rPr>
              <a:t>lánh</a:t>
            </a:r>
            <a:r>
              <a:rPr lang="en-US" sz="3999" dirty="0">
                <a:solidFill>
                  <a:srgbClr val="605048"/>
                </a:solidFill>
                <a:latin typeface="Roboto Condensed"/>
              </a:rPr>
              <a:t> toả </a:t>
            </a:r>
            <a:r>
              <a:rPr lang="en-US" sz="3999" dirty="0" err="1">
                <a:solidFill>
                  <a:srgbClr val="605048"/>
                </a:solidFill>
                <a:latin typeface="Roboto Condensed"/>
              </a:rPr>
              <a:t>sáng</a:t>
            </a:r>
            <a:r>
              <a:rPr lang="en-US" sz="3999" dirty="0">
                <a:solidFill>
                  <a:srgbClr val="605048"/>
                </a:solidFill>
                <a:latin typeface="Roboto Condensed"/>
              </a:rPr>
              <a:t> </a:t>
            </a:r>
            <a:r>
              <a:rPr lang="en-US" sz="3999" dirty="0" err="1">
                <a:solidFill>
                  <a:srgbClr val="605048"/>
                </a:solidFill>
                <a:latin typeface="Roboto Condensed"/>
              </a:rPr>
              <a:t>vừa</a:t>
            </a:r>
            <a:r>
              <a:rPr lang="en-US" sz="3999" dirty="0">
                <a:solidFill>
                  <a:srgbClr val="605048"/>
                </a:solidFill>
                <a:latin typeface="Roboto Condensed"/>
              </a:rPr>
              <a:t> </a:t>
            </a:r>
            <a:r>
              <a:rPr lang="en-US" sz="3999" dirty="0" err="1">
                <a:solidFill>
                  <a:srgbClr val="605048"/>
                </a:solidFill>
                <a:latin typeface="Roboto Condensed"/>
              </a:rPr>
              <a:t>kín</a:t>
            </a:r>
            <a:r>
              <a:rPr lang="en-US" sz="3999" dirty="0">
                <a:solidFill>
                  <a:srgbClr val="605048"/>
                </a:solidFill>
                <a:latin typeface="Roboto Condensed"/>
              </a:rPr>
              <a:t> </a:t>
            </a:r>
            <a:r>
              <a:rPr lang="en-US" sz="3999" dirty="0" err="1">
                <a:solidFill>
                  <a:srgbClr val="605048"/>
                </a:solidFill>
                <a:latin typeface="Roboto Condensed"/>
              </a:rPr>
              <a:t>đáo</a:t>
            </a:r>
            <a:r>
              <a:rPr lang="en-US" sz="3999" dirty="0">
                <a:solidFill>
                  <a:srgbClr val="605048"/>
                </a:solidFill>
                <a:latin typeface="Roboto Condensed"/>
              </a:rPr>
              <a:t> </a:t>
            </a:r>
            <a:r>
              <a:rPr lang="en-US" sz="3999" dirty="0" err="1">
                <a:solidFill>
                  <a:srgbClr val="605048"/>
                </a:solidFill>
                <a:latin typeface="Roboto Condensed"/>
              </a:rPr>
              <a:t>nhẹ</a:t>
            </a:r>
            <a:r>
              <a:rPr lang="en-US" sz="3999" dirty="0">
                <a:solidFill>
                  <a:srgbClr val="605048"/>
                </a:solidFill>
                <a:latin typeface="Roboto Condensed"/>
              </a:rPr>
              <a:t> </a:t>
            </a:r>
            <a:r>
              <a:rPr lang="en-US" sz="3999" dirty="0" err="1">
                <a:solidFill>
                  <a:srgbClr val="605048"/>
                </a:solidFill>
                <a:latin typeface="Roboto Condensed"/>
              </a:rPr>
              <a:t>nhàng</a:t>
            </a:r>
            <a:endParaRPr lang="en-US" sz="3999" dirty="0">
              <a:solidFill>
                <a:srgbClr val="605048"/>
              </a:solidFill>
              <a:latin typeface="Roboto Condensed"/>
            </a:endParaRPr>
          </a:p>
          <a:p>
            <a:pPr marL="863596" lvl="1" indent="-431798" algn="just">
              <a:lnSpc>
                <a:spcPts val="5599"/>
              </a:lnSpc>
              <a:spcBef>
                <a:spcPct val="0"/>
              </a:spcBef>
              <a:buFont typeface="Arial"/>
              <a:buChar char="•"/>
            </a:pPr>
            <a:r>
              <a:rPr lang="en-US" sz="3999" dirty="0" err="1">
                <a:solidFill>
                  <a:srgbClr val="605048"/>
                </a:solidFill>
                <a:latin typeface="Roboto Condensed"/>
              </a:rPr>
              <a:t>trong</a:t>
            </a:r>
            <a:r>
              <a:rPr lang="en-US" sz="3999" dirty="0">
                <a:solidFill>
                  <a:srgbClr val="605048"/>
                </a:solidFill>
                <a:latin typeface="Roboto Condensed"/>
              </a:rPr>
              <a:t> </a:t>
            </a:r>
            <a:r>
              <a:rPr lang="en-US" sz="3999" dirty="0" err="1">
                <a:solidFill>
                  <a:srgbClr val="605048"/>
                </a:solidFill>
                <a:latin typeface="Roboto Condensed"/>
              </a:rPr>
              <a:t>ánh</a:t>
            </a:r>
            <a:r>
              <a:rPr lang="en-US" sz="3999" dirty="0">
                <a:solidFill>
                  <a:srgbClr val="605048"/>
                </a:solidFill>
                <a:latin typeface="Roboto Condensed"/>
              </a:rPr>
              <a:t> </a:t>
            </a:r>
            <a:r>
              <a:rPr lang="en-US" sz="3999" dirty="0" err="1">
                <a:solidFill>
                  <a:srgbClr val="605048"/>
                </a:solidFill>
                <a:latin typeface="Roboto Condensed"/>
              </a:rPr>
              <a:t>trưa</a:t>
            </a:r>
            <a:r>
              <a:rPr lang="en-US" sz="3999" dirty="0">
                <a:solidFill>
                  <a:srgbClr val="605048"/>
                </a:solidFill>
                <a:latin typeface="Roboto Condensed"/>
              </a:rPr>
              <a:t> </a:t>
            </a:r>
            <a:r>
              <a:rPr lang="en-US" sz="3999" dirty="0" err="1">
                <a:solidFill>
                  <a:srgbClr val="605048"/>
                </a:solidFill>
                <a:latin typeface="Roboto Condensed"/>
              </a:rPr>
              <a:t>hè</a:t>
            </a:r>
            <a:r>
              <a:rPr lang="en-US" sz="3999" dirty="0">
                <a:solidFill>
                  <a:srgbClr val="605048"/>
                </a:solidFill>
                <a:latin typeface="Roboto Condensed"/>
              </a:rPr>
              <a:t>, </a:t>
            </a:r>
            <a:r>
              <a:rPr lang="en-US" sz="3999" dirty="0" err="1">
                <a:solidFill>
                  <a:srgbClr val="605048"/>
                </a:solidFill>
                <a:latin typeface="Roboto Condensed"/>
              </a:rPr>
              <a:t>trước</a:t>
            </a:r>
            <a:r>
              <a:rPr lang="en-US" sz="3999" dirty="0">
                <a:solidFill>
                  <a:srgbClr val="605048"/>
                </a:solidFill>
                <a:latin typeface="Roboto Condensed"/>
              </a:rPr>
              <a:t> </a:t>
            </a:r>
            <a:r>
              <a:rPr lang="en-US" sz="3999" dirty="0" err="1">
                <a:solidFill>
                  <a:srgbClr val="605048"/>
                </a:solidFill>
                <a:latin typeface="Roboto Condensed"/>
              </a:rPr>
              <a:t>dậu</a:t>
            </a:r>
            <a:r>
              <a:rPr lang="en-US" sz="3999" dirty="0">
                <a:solidFill>
                  <a:srgbClr val="605048"/>
                </a:solidFill>
                <a:latin typeface="Roboto Condensed"/>
              </a:rPr>
              <a:t> </a:t>
            </a:r>
            <a:r>
              <a:rPr lang="en-US" sz="3999" dirty="0" err="1">
                <a:solidFill>
                  <a:srgbClr val="605048"/>
                </a:solidFill>
                <a:latin typeface="Roboto Condensed"/>
              </a:rPr>
              <a:t>thưa</a:t>
            </a:r>
            <a:r>
              <a:rPr lang="en-US" sz="3999" dirty="0">
                <a:solidFill>
                  <a:srgbClr val="605048"/>
                </a:solidFill>
                <a:latin typeface="Roboto Condensed"/>
              </a:rPr>
              <a:t> </a:t>
            </a:r>
          </a:p>
          <a:p>
            <a:pPr algn="just">
              <a:lnSpc>
                <a:spcPts val="5599"/>
              </a:lnSpc>
              <a:spcBef>
                <a:spcPct val="0"/>
              </a:spcBef>
            </a:pPr>
            <a:endParaRPr lang="en-US" sz="3999" dirty="0">
              <a:solidFill>
                <a:srgbClr val="605048"/>
              </a:solidFill>
              <a:latin typeface="Roboto Condensed"/>
            </a:endParaRPr>
          </a:p>
        </p:txBody>
      </p:sp>
      <p:sp>
        <p:nvSpPr>
          <p:cNvPr id="13" name="TextBox 13"/>
          <p:cNvSpPr txBox="1"/>
          <p:nvPr/>
        </p:nvSpPr>
        <p:spPr>
          <a:xfrm>
            <a:off x="919317" y="2411383"/>
            <a:ext cx="12127015" cy="840070"/>
          </a:xfrm>
          <a:prstGeom prst="rect">
            <a:avLst/>
          </a:prstGeom>
        </p:spPr>
        <p:txBody>
          <a:bodyPr lIns="0" tIns="0" rIns="0" bIns="0" rtlCol="0" anchor="t">
            <a:spAutoFit/>
          </a:bodyPr>
          <a:lstStyle/>
          <a:p>
            <a:pPr algn="ctr">
              <a:lnSpc>
                <a:spcPts val="6719"/>
              </a:lnSpc>
              <a:spcBef>
                <a:spcPct val="0"/>
              </a:spcBef>
            </a:pPr>
            <a:r>
              <a:rPr lang="en-US" sz="4799" dirty="0" err="1">
                <a:solidFill>
                  <a:srgbClr val="605048"/>
                </a:solidFill>
                <a:latin typeface="#9Slide06 SVNSlow Attack"/>
              </a:rPr>
              <a:t>Hình</a:t>
            </a:r>
            <a:r>
              <a:rPr lang="en-US" sz="4799" dirty="0">
                <a:solidFill>
                  <a:srgbClr val="605048"/>
                </a:solidFill>
                <a:latin typeface="#9Slide06 SVNSlow Attack"/>
              </a:rPr>
              <a:t> </a:t>
            </a:r>
            <a:r>
              <a:rPr lang="en-US" sz="4799" dirty="0" err="1">
                <a:solidFill>
                  <a:srgbClr val="605048"/>
                </a:solidFill>
                <a:latin typeface="#9Slide06 SVNSlow Attack"/>
              </a:rPr>
              <a:t>ảnh</a:t>
            </a:r>
            <a:r>
              <a:rPr lang="en-US" sz="4799" dirty="0">
                <a:solidFill>
                  <a:srgbClr val="605048"/>
                </a:solidFill>
                <a:latin typeface="#9Slide06 SVNSlow Attack"/>
              </a:rPr>
              <a:t> </a:t>
            </a:r>
            <a:r>
              <a:rPr lang="en-US" sz="4799" dirty="0" err="1">
                <a:solidFill>
                  <a:srgbClr val="605048"/>
                </a:solidFill>
                <a:latin typeface="#9Slide06 SVNSlow Attack"/>
              </a:rPr>
              <a:t>người</a:t>
            </a:r>
            <a:r>
              <a:rPr lang="en-US" sz="4799" dirty="0">
                <a:solidFill>
                  <a:srgbClr val="605048"/>
                </a:solidFill>
                <a:latin typeface="#9Slide06 SVNSlow Attack"/>
              </a:rPr>
              <a:t> </a:t>
            </a:r>
            <a:r>
              <a:rPr lang="en-US" sz="4799" dirty="0" err="1">
                <a:solidFill>
                  <a:srgbClr val="605048"/>
                </a:solidFill>
                <a:latin typeface="#9Slide06 SVNSlow Attack"/>
              </a:rPr>
              <a:t>mẹ</a:t>
            </a:r>
            <a:r>
              <a:rPr lang="en-US" sz="4799" dirty="0">
                <a:solidFill>
                  <a:srgbClr val="605048"/>
                </a:solidFill>
                <a:latin typeface="#9Slide06 SVNSlow Attack"/>
              </a:rPr>
              <a:t> </a:t>
            </a:r>
            <a:r>
              <a:rPr lang="en-US" sz="4799" dirty="0" err="1">
                <a:solidFill>
                  <a:srgbClr val="605048"/>
                </a:solidFill>
                <a:latin typeface="#9Slide06 SVNSlow Attack"/>
              </a:rPr>
              <a:t>hiện</a:t>
            </a:r>
            <a:r>
              <a:rPr lang="en-US" sz="4799" dirty="0">
                <a:solidFill>
                  <a:srgbClr val="605048"/>
                </a:solidFill>
                <a:latin typeface="#9Slide06 SVNSlow Attack"/>
              </a:rPr>
              <a:t> </a:t>
            </a:r>
            <a:r>
              <a:rPr lang="en-US" sz="4799" dirty="0" err="1">
                <a:solidFill>
                  <a:srgbClr val="605048"/>
                </a:solidFill>
                <a:latin typeface="#9Slide06 SVNSlow Attack"/>
              </a:rPr>
              <a:t>lên</a:t>
            </a:r>
            <a:r>
              <a:rPr lang="en-US" sz="4799" dirty="0">
                <a:solidFill>
                  <a:srgbClr val="605048"/>
                </a:solidFill>
                <a:latin typeface="#9Slide06 SVNSlow Attack"/>
              </a:rPr>
              <a:t> </a:t>
            </a:r>
            <a:r>
              <a:rPr lang="en-US" sz="4799" dirty="0" err="1">
                <a:solidFill>
                  <a:srgbClr val="605048"/>
                </a:solidFill>
                <a:latin typeface="#9Slide06 SVNSlow Attack"/>
              </a:rPr>
              <a:t>dần</a:t>
            </a:r>
            <a:r>
              <a:rPr lang="en-US" sz="4799" dirty="0">
                <a:solidFill>
                  <a:srgbClr val="605048"/>
                </a:solidFill>
                <a:latin typeface="#9Slide06 SVNSlow Attack"/>
              </a:rPr>
              <a:t> </a:t>
            </a:r>
            <a:r>
              <a:rPr lang="en-US" sz="4799" dirty="0" err="1">
                <a:solidFill>
                  <a:srgbClr val="605048"/>
                </a:solidFill>
                <a:latin typeface="#9Slide06 SVNSlow Attack"/>
              </a:rPr>
              <a:t>rõ</a:t>
            </a:r>
            <a:r>
              <a:rPr lang="en-US" sz="4799" dirty="0">
                <a:solidFill>
                  <a:srgbClr val="605048"/>
                </a:solidFill>
                <a:latin typeface="#9Slide06 SVNSlow Attack"/>
              </a:rPr>
              <a:t> </a:t>
            </a:r>
            <a:r>
              <a:rPr lang="en-US" sz="4799" dirty="0" err="1">
                <a:solidFill>
                  <a:srgbClr val="605048"/>
                </a:solidFill>
                <a:latin typeface="#9Slide06 SVNSlow Attack"/>
              </a:rPr>
              <a:t>nét</a:t>
            </a:r>
            <a:endParaRPr lang="en-US" sz="4799" dirty="0">
              <a:solidFill>
                <a:srgbClr val="605048"/>
              </a:solidFill>
              <a:latin typeface="#9Slide06 SVNSlow Attack"/>
            </a:endParaRPr>
          </a:p>
        </p:txBody>
      </p:sp>
      <p:grpSp>
        <p:nvGrpSpPr>
          <p:cNvPr id="14" name="Group 14"/>
          <p:cNvGrpSpPr>
            <a:grpSpLocks noChangeAspect="1"/>
          </p:cNvGrpSpPr>
          <p:nvPr/>
        </p:nvGrpSpPr>
        <p:grpSpPr>
          <a:xfrm>
            <a:off x="12025939" y="2828148"/>
            <a:ext cx="6876630" cy="6876630"/>
            <a:chOff x="0" y="0"/>
            <a:chExt cx="12700000" cy="1270000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9561" r="-9561"/>
              </a:stretch>
            </a:blipFill>
          </p:spPr>
          <p:txBody>
            <a:bodyPr/>
            <a:lstStyle/>
            <a:p>
              <a:endParaRPr lang="en-US"/>
            </a:p>
          </p:txBody>
        </p:sp>
      </p:grpSp>
      <p:sp>
        <p:nvSpPr>
          <p:cNvPr id="16" name="Freeform 16"/>
          <p:cNvSpPr/>
          <p:nvPr/>
        </p:nvSpPr>
        <p:spPr>
          <a:xfrm rot="-3701587">
            <a:off x="896331" y="5548769"/>
            <a:ext cx="1649702" cy="1220779"/>
          </a:xfrm>
          <a:custGeom>
            <a:avLst/>
            <a:gdLst/>
            <a:ahLst/>
            <a:cxnLst/>
            <a:rect l="l" t="t" r="r" b="b"/>
            <a:pathLst>
              <a:path w="1649702" h="1220779">
                <a:moveTo>
                  <a:pt x="0" y="0"/>
                </a:moveTo>
                <a:lnTo>
                  <a:pt x="1649702" y="0"/>
                </a:lnTo>
                <a:lnTo>
                  <a:pt x="1649702" y="1220779"/>
                </a:lnTo>
                <a:lnTo>
                  <a:pt x="0" y="12207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TextBox 17"/>
          <p:cNvSpPr txBox="1"/>
          <p:nvPr/>
        </p:nvSpPr>
        <p:spPr>
          <a:xfrm>
            <a:off x="2483791" y="187334"/>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8" name="TextBox 18"/>
          <p:cNvSpPr txBox="1"/>
          <p:nvPr/>
        </p:nvSpPr>
        <p:spPr>
          <a:xfrm>
            <a:off x="2623060" y="1533249"/>
            <a:ext cx="6197764" cy="8921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605048"/>
                </a:solidFill>
                <a:latin typeface="#9Slide05 Aphrodite Pro"/>
              </a:rPr>
              <a:t>b. </a:t>
            </a:r>
            <a:r>
              <a:rPr lang="en-US" sz="4999" dirty="0" err="1">
                <a:solidFill>
                  <a:srgbClr val="605048"/>
                </a:solidFill>
                <a:latin typeface="#9Slide05 Aphrodite Pro"/>
              </a:rPr>
              <a:t>Cảm</a:t>
            </a:r>
            <a:r>
              <a:rPr lang="en-US" sz="4999" dirty="0">
                <a:solidFill>
                  <a:srgbClr val="605048"/>
                </a:solidFill>
                <a:latin typeface="#9Slide05 Aphrodite Pro"/>
              </a:rPr>
              <a:t> </a:t>
            </a:r>
            <a:r>
              <a:rPr lang="en-US" sz="4999" dirty="0" err="1">
                <a:solidFill>
                  <a:srgbClr val="605048"/>
                </a:solidFill>
                <a:latin typeface="#9Slide05 Aphrodite Pro"/>
              </a:rPr>
              <a:t>xúc</a:t>
            </a:r>
            <a:r>
              <a:rPr lang="en-US" sz="4999" dirty="0">
                <a:solidFill>
                  <a:srgbClr val="605048"/>
                </a:solidFill>
                <a:latin typeface="#9Slide05 Aphrodite Pro"/>
              </a:rPr>
              <a:t> </a:t>
            </a:r>
            <a:r>
              <a:rPr lang="en-US" sz="4999" dirty="0" err="1">
                <a:solidFill>
                  <a:srgbClr val="605048"/>
                </a:solidFill>
                <a:latin typeface="#9Slide05 Aphrodite Pro"/>
              </a:rPr>
              <a:t>trữ</a:t>
            </a:r>
            <a:r>
              <a:rPr lang="en-US" sz="4999" dirty="0">
                <a:solidFill>
                  <a:srgbClr val="605048"/>
                </a:solidFill>
                <a:latin typeface="#9Slide05 Aphrodite Pro"/>
              </a:rPr>
              <a:t> </a:t>
            </a:r>
            <a:r>
              <a:rPr lang="en-US" sz="4999" dirty="0" err="1">
                <a:solidFill>
                  <a:srgbClr val="605048"/>
                </a:solidFill>
                <a:latin typeface="#9Slide05 Aphrodite Pro"/>
              </a:rPr>
              <a:t>tình</a:t>
            </a:r>
            <a:endParaRPr lang="en-US" sz="4999" dirty="0">
              <a:solidFill>
                <a:srgbClr val="605048"/>
              </a:solidFill>
              <a:latin typeface="#9Slide05 Aphrodite Pro"/>
            </a:endParaRPr>
          </a:p>
        </p:txBody>
      </p:sp>
      <p:sp>
        <p:nvSpPr>
          <p:cNvPr id="19" name="TextBox 19"/>
          <p:cNvSpPr txBox="1"/>
          <p:nvPr/>
        </p:nvSpPr>
        <p:spPr>
          <a:xfrm>
            <a:off x="2483791" y="6329354"/>
            <a:ext cx="9075903" cy="1384300"/>
          </a:xfrm>
          <a:prstGeom prst="rect">
            <a:avLst/>
          </a:prstGeom>
        </p:spPr>
        <p:txBody>
          <a:bodyPr lIns="0" tIns="0" rIns="0" bIns="0" rtlCol="0" anchor="t">
            <a:spAutoFit/>
          </a:bodyPr>
          <a:lstStyle/>
          <a:p>
            <a:pPr algn="just">
              <a:lnSpc>
                <a:spcPts val="5599"/>
              </a:lnSpc>
              <a:spcBef>
                <a:spcPct val="0"/>
              </a:spcBef>
            </a:pPr>
            <a:r>
              <a:rPr lang="en-US" sz="3999">
                <a:solidFill>
                  <a:srgbClr val="605048"/>
                </a:solidFill>
                <a:latin typeface="Roboto Condensed Italics"/>
              </a:rPr>
              <a:t>Vẻ đẹp duyên dáng, hiền từ, chịu thương chịu khó của người phụ nữ Việt Nam thuở xưa.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0503">
            <a:off x="-3793871" y="8643049"/>
            <a:ext cx="10902197" cy="755078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9144829">
            <a:off x="14174942" y="-4664222"/>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0" name="Freeform 10"/>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028700" y="2264027"/>
            <a:ext cx="12247614" cy="5024756"/>
          </a:xfrm>
          <a:prstGeom prst="rect">
            <a:avLst/>
          </a:prstGeom>
        </p:spPr>
        <p:txBody>
          <a:bodyPr lIns="0" tIns="0" rIns="0" bIns="0" rtlCol="0" anchor="t">
            <a:spAutoFit/>
          </a:bodyPr>
          <a:lstStyle/>
          <a:p>
            <a:pPr algn="just">
              <a:lnSpc>
                <a:spcPts val="6439"/>
              </a:lnSpc>
              <a:spcBef>
                <a:spcPct val="0"/>
              </a:spcBef>
            </a:pPr>
            <a:r>
              <a:rPr lang="en-US" sz="4599" dirty="0" err="1">
                <a:solidFill>
                  <a:srgbClr val="605048"/>
                </a:solidFill>
                <a:latin typeface="Roboto Condensed Bold"/>
              </a:rPr>
              <a:t>Tâm</a:t>
            </a:r>
            <a:r>
              <a:rPr lang="en-US" sz="4599" dirty="0">
                <a:solidFill>
                  <a:srgbClr val="605048"/>
                </a:solidFill>
                <a:latin typeface="Roboto Condensed Bold"/>
              </a:rPr>
              <a:t> </a:t>
            </a:r>
            <a:r>
              <a:rPr lang="en-US" sz="4599" dirty="0" err="1">
                <a:solidFill>
                  <a:srgbClr val="605048"/>
                </a:solidFill>
                <a:latin typeface="Roboto Condensed Bold"/>
              </a:rPr>
              <a:t>trạng</a:t>
            </a:r>
            <a:r>
              <a:rPr lang="en-US" sz="4599" dirty="0">
                <a:solidFill>
                  <a:srgbClr val="605048"/>
                </a:solidFill>
                <a:latin typeface="Roboto Condensed Bold"/>
              </a:rPr>
              <a:t>, </a:t>
            </a:r>
            <a:r>
              <a:rPr lang="en-US" sz="4599" dirty="0" err="1">
                <a:solidFill>
                  <a:srgbClr val="605048"/>
                </a:solidFill>
                <a:latin typeface="Roboto Condensed Bold"/>
              </a:rPr>
              <a:t>cảm</a:t>
            </a:r>
            <a:r>
              <a:rPr lang="en-US" sz="4599" dirty="0">
                <a:solidFill>
                  <a:srgbClr val="605048"/>
                </a:solidFill>
                <a:latin typeface="Roboto Condensed Bold"/>
              </a:rPr>
              <a:t> </a:t>
            </a:r>
            <a:r>
              <a:rPr lang="en-US" sz="4599" dirty="0" err="1">
                <a:solidFill>
                  <a:srgbClr val="605048"/>
                </a:solidFill>
                <a:latin typeface="Roboto Condensed Bold"/>
              </a:rPr>
              <a:t>xúc</a:t>
            </a:r>
            <a:r>
              <a:rPr lang="en-US" sz="4599" dirty="0">
                <a:solidFill>
                  <a:srgbClr val="605048"/>
                </a:solidFill>
                <a:latin typeface="Roboto Condensed Bold"/>
              </a:rPr>
              <a:t> </a:t>
            </a:r>
            <a:r>
              <a:rPr lang="en-US" sz="4599" dirty="0" err="1">
                <a:solidFill>
                  <a:srgbClr val="605048"/>
                </a:solidFill>
                <a:latin typeface="Roboto Condensed Bold"/>
              </a:rPr>
              <a:t>của</a:t>
            </a:r>
            <a:r>
              <a:rPr lang="en-US" sz="4599" dirty="0">
                <a:solidFill>
                  <a:srgbClr val="605048"/>
                </a:solidFill>
                <a:latin typeface="Roboto Condensed Bold"/>
              </a:rPr>
              <a:t> </a:t>
            </a:r>
            <a:r>
              <a:rPr lang="en-US" sz="4599" dirty="0" err="1">
                <a:solidFill>
                  <a:srgbClr val="605048"/>
                </a:solidFill>
                <a:latin typeface="Roboto Condensed Bold"/>
              </a:rPr>
              <a:t>người</a:t>
            </a:r>
            <a:r>
              <a:rPr lang="en-US" sz="4599" dirty="0">
                <a:solidFill>
                  <a:srgbClr val="605048"/>
                </a:solidFill>
                <a:latin typeface="Roboto Condensed Bold"/>
              </a:rPr>
              <a:t> con:</a:t>
            </a:r>
          </a:p>
          <a:p>
            <a:pPr marL="863596" lvl="1" indent="-431798" algn="just">
              <a:lnSpc>
                <a:spcPts val="5599"/>
              </a:lnSpc>
              <a:buFont typeface="Arial"/>
              <a:buChar char="•"/>
            </a:pPr>
            <a:r>
              <a:rPr lang="en-US" sz="3999" dirty="0" err="1">
                <a:solidFill>
                  <a:srgbClr val="605048"/>
                </a:solidFill>
                <a:latin typeface="Roboto Condensed"/>
              </a:rPr>
              <a:t>Bài</a:t>
            </a:r>
            <a:r>
              <a:rPr lang="en-US" sz="3999" dirty="0">
                <a:solidFill>
                  <a:srgbClr val="605048"/>
                </a:solidFill>
                <a:latin typeface="Roboto Condensed"/>
              </a:rPr>
              <a:t> </a:t>
            </a:r>
            <a:r>
              <a:rPr lang="en-US" sz="3999" dirty="0" err="1">
                <a:solidFill>
                  <a:srgbClr val="605048"/>
                </a:solidFill>
                <a:latin typeface="Roboto Condensed"/>
              </a:rPr>
              <a:t>thơ</a:t>
            </a:r>
            <a:r>
              <a:rPr lang="en-US" sz="3999" dirty="0">
                <a:solidFill>
                  <a:srgbClr val="605048"/>
                </a:solidFill>
                <a:latin typeface="Roboto Condensed"/>
              </a:rPr>
              <a:t> </a:t>
            </a:r>
            <a:r>
              <a:rPr lang="en-US" sz="3999" dirty="0" err="1">
                <a:solidFill>
                  <a:srgbClr val="605048"/>
                </a:solidFill>
                <a:latin typeface="Roboto Condensed Italics"/>
              </a:rPr>
              <a:t>Nắng</a:t>
            </a:r>
            <a:r>
              <a:rPr lang="en-US" sz="3999" dirty="0">
                <a:solidFill>
                  <a:srgbClr val="605048"/>
                </a:solidFill>
                <a:latin typeface="Roboto Condensed Italics"/>
              </a:rPr>
              <a:t> </a:t>
            </a:r>
            <a:r>
              <a:rPr lang="en-US" sz="3999" dirty="0" err="1">
                <a:solidFill>
                  <a:srgbClr val="605048"/>
                </a:solidFill>
                <a:latin typeface="Roboto Condensed Italics"/>
              </a:rPr>
              <a:t>mới</a:t>
            </a:r>
            <a:r>
              <a:rPr lang="en-US" sz="3999" dirty="0">
                <a:solidFill>
                  <a:srgbClr val="605048"/>
                </a:solidFill>
                <a:latin typeface="Roboto Condensed Italics"/>
              </a:rPr>
              <a:t> </a:t>
            </a:r>
            <a:r>
              <a:rPr lang="en-US" sz="3999" dirty="0" err="1">
                <a:solidFill>
                  <a:srgbClr val="605048"/>
                </a:solidFill>
                <a:latin typeface="Roboto Condensed"/>
              </a:rPr>
              <a:t>thể</a:t>
            </a:r>
            <a:r>
              <a:rPr lang="en-US" sz="3999" dirty="0">
                <a:solidFill>
                  <a:srgbClr val="605048"/>
                </a:solidFill>
                <a:latin typeface="Roboto Condensed"/>
              </a:rPr>
              <a:t> </a:t>
            </a:r>
            <a:r>
              <a:rPr lang="en-US" sz="3999" dirty="0" err="1">
                <a:solidFill>
                  <a:srgbClr val="605048"/>
                </a:solidFill>
                <a:latin typeface="Roboto Condensed"/>
              </a:rPr>
              <a:t>hiện</a:t>
            </a:r>
            <a:r>
              <a:rPr lang="en-US" sz="3999" dirty="0">
                <a:solidFill>
                  <a:srgbClr val="605048"/>
                </a:solidFill>
                <a:latin typeface="Roboto Condensed"/>
              </a:rPr>
              <a:t> </a:t>
            </a:r>
            <a:r>
              <a:rPr lang="en-US" sz="3999" dirty="0" err="1">
                <a:solidFill>
                  <a:srgbClr val="605048"/>
                </a:solidFill>
                <a:latin typeface="Roboto Condensed"/>
              </a:rPr>
              <a:t>tâm</a:t>
            </a:r>
            <a:r>
              <a:rPr lang="en-US" sz="3999" dirty="0">
                <a:solidFill>
                  <a:srgbClr val="605048"/>
                </a:solidFill>
                <a:latin typeface="Roboto Condensed"/>
              </a:rPr>
              <a:t> </a:t>
            </a:r>
            <a:r>
              <a:rPr lang="en-US" sz="3999" dirty="0" err="1">
                <a:solidFill>
                  <a:srgbClr val="605048"/>
                </a:solidFill>
                <a:latin typeface="Roboto Condensed"/>
              </a:rPr>
              <a:t>trạng</a:t>
            </a:r>
            <a:r>
              <a:rPr lang="en-US" sz="3999" dirty="0">
                <a:solidFill>
                  <a:srgbClr val="605048"/>
                </a:solidFill>
                <a:latin typeface="Roboto Condensed"/>
              </a:rPr>
              <a:t> </a:t>
            </a:r>
            <a:r>
              <a:rPr lang="en-US" sz="3999" dirty="0" err="1">
                <a:solidFill>
                  <a:srgbClr val="605048"/>
                </a:solidFill>
                <a:latin typeface="Roboto Condensed"/>
              </a:rPr>
              <a:t>nhớ</a:t>
            </a:r>
            <a:r>
              <a:rPr lang="en-US" sz="3999" dirty="0">
                <a:solidFill>
                  <a:srgbClr val="605048"/>
                </a:solidFill>
                <a:latin typeface="Roboto Condensed"/>
              </a:rPr>
              <a:t> </a:t>
            </a:r>
            <a:r>
              <a:rPr lang="en-US" sz="3999" dirty="0" err="1">
                <a:solidFill>
                  <a:srgbClr val="605048"/>
                </a:solidFill>
                <a:latin typeface="Roboto Condensed"/>
              </a:rPr>
              <a:t>nhung</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tác</a:t>
            </a:r>
            <a:r>
              <a:rPr lang="en-US" sz="3999" dirty="0">
                <a:solidFill>
                  <a:srgbClr val="605048"/>
                </a:solidFill>
                <a:latin typeface="Roboto Condensed"/>
              </a:rPr>
              <a:t> </a:t>
            </a:r>
            <a:r>
              <a:rPr lang="en-US" sz="3999" dirty="0" err="1">
                <a:solidFill>
                  <a:srgbClr val="605048"/>
                </a:solidFill>
                <a:latin typeface="Roboto Condensed"/>
              </a:rPr>
              <a:t>giả</a:t>
            </a:r>
            <a:r>
              <a:rPr lang="en-US" sz="3999" dirty="0">
                <a:solidFill>
                  <a:srgbClr val="605048"/>
                </a:solidFill>
                <a:latin typeface="Roboto Condensed"/>
              </a:rPr>
              <a:t> </a:t>
            </a:r>
            <a:r>
              <a:rPr lang="en-US" sz="3999" dirty="0" err="1">
                <a:solidFill>
                  <a:srgbClr val="605048"/>
                </a:solidFill>
                <a:latin typeface="Roboto Condensed"/>
              </a:rPr>
              <a:t>về</a:t>
            </a:r>
            <a:r>
              <a:rPr lang="en-US" sz="3999" dirty="0">
                <a:solidFill>
                  <a:srgbClr val="605048"/>
                </a:solidFill>
                <a:latin typeface="Roboto Condensed"/>
              </a:rPr>
              <a:t> </a:t>
            </a:r>
            <a:r>
              <a:rPr lang="en-US" sz="3999" dirty="0" err="1">
                <a:solidFill>
                  <a:srgbClr val="605048"/>
                </a:solidFill>
                <a:latin typeface="Roboto Condensed"/>
              </a:rPr>
              <a:t>mẹ</a:t>
            </a:r>
            <a:r>
              <a:rPr lang="en-US" sz="3999" dirty="0">
                <a:solidFill>
                  <a:srgbClr val="605048"/>
                </a:solidFill>
                <a:latin typeface="Roboto Condensed"/>
              </a:rPr>
              <a:t>, qua </a:t>
            </a:r>
            <a:r>
              <a:rPr lang="en-US" sz="3999" dirty="0" err="1">
                <a:solidFill>
                  <a:srgbClr val="605048"/>
                </a:solidFill>
                <a:latin typeface="Roboto Condensed"/>
              </a:rPr>
              <a:t>đó</a:t>
            </a:r>
            <a:r>
              <a:rPr lang="en-US" sz="3999" dirty="0">
                <a:solidFill>
                  <a:srgbClr val="605048"/>
                </a:solidFill>
                <a:latin typeface="Roboto Condensed"/>
              </a:rPr>
              <a:t> </a:t>
            </a:r>
            <a:r>
              <a:rPr lang="en-US" sz="3999" dirty="0" err="1">
                <a:solidFill>
                  <a:srgbClr val="605048"/>
                </a:solidFill>
                <a:latin typeface="Roboto Condensed"/>
              </a:rPr>
              <a:t>thể</a:t>
            </a:r>
            <a:r>
              <a:rPr lang="en-US" sz="3999" dirty="0">
                <a:solidFill>
                  <a:srgbClr val="605048"/>
                </a:solidFill>
                <a:latin typeface="Roboto Condensed"/>
              </a:rPr>
              <a:t> </a:t>
            </a:r>
            <a:r>
              <a:rPr lang="en-US" sz="3999" dirty="0" err="1">
                <a:solidFill>
                  <a:srgbClr val="605048"/>
                </a:solidFill>
                <a:latin typeface="Roboto Condensed"/>
              </a:rPr>
              <a:t>hiện</a:t>
            </a:r>
            <a:r>
              <a:rPr lang="en-US" sz="3999" dirty="0">
                <a:solidFill>
                  <a:srgbClr val="605048"/>
                </a:solidFill>
                <a:latin typeface="Roboto Condensed"/>
              </a:rPr>
              <a:t> </a:t>
            </a:r>
            <a:r>
              <a:rPr lang="en-US" sz="3999" dirty="0" err="1">
                <a:solidFill>
                  <a:srgbClr val="605048"/>
                </a:solidFill>
                <a:latin typeface="Roboto Condensed"/>
              </a:rPr>
              <a:t>sự</a:t>
            </a:r>
            <a:r>
              <a:rPr lang="en-US" sz="3999" dirty="0">
                <a:solidFill>
                  <a:srgbClr val="605048"/>
                </a:solidFill>
                <a:latin typeface="Roboto Condensed"/>
              </a:rPr>
              <a:t> </a:t>
            </a:r>
            <a:r>
              <a:rPr lang="en-US" sz="3999" dirty="0" err="1">
                <a:solidFill>
                  <a:srgbClr val="605048"/>
                </a:solidFill>
                <a:latin typeface="Roboto Condensed"/>
              </a:rPr>
              <a:t>biết</a:t>
            </a:r>
            <a:r>
              <a:rPr lang="en-US" sz="3999" dirty="0">
                <a:solidFill>
                  <a:srgbClr val="605048"/>
                </a:solidFill>
                <a:latin typeface="Roboto Condensed"/>
              </a:rPr>
              <a:t> </a:t>
            </a:r>
            <a:r>
              <a:rPr lang="en-US" sz="3999" dirty="0" err="1">
                <a:solidFill>
                  <a:srgbClr val="605048"/>
                </a:solidFill>
                <a:latin typeface="Roboto Condensed"/>
              </a:rPr>
              <a:t>ơn</a:t>
            </a:r>
            <a:r>
              <a:rPr lang="en-US" sz="3999" dirty="0">
                <a:solidFill>
                  <a:srgbClr val="605048"/>
                </a:solidFill>
                <a:latin typeface="Roboto Condensed"/>
              </a:rPr>
              <a:t>, </a:t>
            </a:r>
            <a:r>
              <a:rPr lang="en-US" sz="3999" dirty="0" err="1">
                <a:solidFill>
                  <a:srgbClr val="605048"/>
                </a:solidFill>
                <a:latin typeface="Roboto Condensed"/>
              </a:rPr>
              <a:t>tình</a:t>
            </a:r>
            <a:r>
              <a:rPr lang="en-US" sz="3999" dirty="0">
                <a:solidFill>
                  <a:srgbClr val="605048"/>
                </a:solidFill>
                <a:latin typeface="Roboto Condensed"/>
              </a:rPr>
              <a:t> </a:t>
            </a:r>
            <a:r>
              <a:rPr lang="en-US" sz="3999" dirty="0" err="1">
                <a:solidFill>
                  <a:srgbClr val="605048"/>
                </a:solidFill>
                <a:latin typeface="Roboto Condensed"/>
              </a:rPr>
              <a:t>yêu</a:t>
            </a:r>
            <a:r>
              <a:rPr lang="en-US" sz="3999" dirty="0">
                <a:solidFill>
                  <a:srgbClr val="605048"/>
                </a:solidFill>
                <a:latin typeface="Roboto Condensed"/>
              </a:rPr>
              <a:t> </a:t>
            </a:r>
            <a:r>
              <a:rPr lang="en-US" sz="3999" dirty="0" err="1">
                <a:solidFill>
                  <a:srgbClr val="605048"/>
                </a:solidFill>
                <a:latin typeface="Roboto Condensed"/>
              </a:rPr>
              <a:t>tha</a:t>
            </a:r>
            <a:r>
              <a:rPr lang="en-US" sz="3999" dirty="0">
                <a:solidFill>
                  <a:srgbClr val="605048"/>
                </a:solidFill>
                <a:latin typeface="Roboto Condensed"/>
              </a:rPr>
              <a:t> </a:t>
            </a:r>
            <a:r>
              <a:rPr lang="en-US" sz="3999" dirty="0" err="1">
                <a:solidFill>
                  <a:srgbClr val="605048"/>
                </a:solidFill>
                <a:latin typeface="Roboto Condensed"/>
              </a:rPr>
              <a:t>thiết</a:t>
            </a:r>
            <a:r>
              <a:rPr lang="en-US" sz="3999" dirty="0">
                <a:solidFill>
                  <a:srgbClr val="605048"/>
                </a:solidFill>
                <a:latin typeface="Roboto Condensed"/>
              </a:rPr>
              <a:t>.</a:t>
            </a:r>
          </a:p>
          <a:p>
            <a:pPr marL="863596" lvl="1" indent="-431798" algn="just">
              <a:lnSpc>
                <a:spcPts val="5599"/>
              </a:lnSpc>
              <a:spcBef>
                <a:spcPct val="0"/>
              </a:spcBef>
              <a:buFont typeface="Arial"/>
              <a:buChar char="•"/>
            </a:pPr>
            <a:r>
              <a:rPr lang="en-US" sz="3999" dirty="0" err="1">
                <a:solidFill>
                  <a:srgbClr val="605048"/>
                </a:solidFill>
                <a:latin typeface="Roboto Condensed"/>
              </a:rPr>
              <a:t>Các</a:t>
            </a:r>
            <a:r>
              <a:rPr lang="en-US" sz="3999" dirty="0">
                <a:solidFill>
                  <a:srgbClr val="605048"/>
                </a:solidFill>
                <a:latin typeface="Roboto Condensed"/>
              </a:rPr>
              <a:t> </a:t>
            </a:r>
            <a:r>
              <a:rPr lang="en-US" sz="3999" dirty="0" err="1">
                <a:solidFill>
                  <a:srgbClr val="605048"/>
                </a:solidFill>
                <a:latin typeface="Roboto Condensed"/>
              </a:rPr>
              <a:t>yếu</a:t>
            </a:r>
            <a:r>
              <a:rPr lang="en-US" sz="3999" dirty="0">
                <a:solidFill>
                  <a:srgbClr val="605048"/>
                </a:solidFill>
                <a:latin typeface="Roboto Condensed"/>
              </a:rPr>
              <a:t> </a:t>
            </a:r>
            <a:r>
              <a:rPr lang="en-US" sz="3999" dirty="0" err="1">
                <a:solidFill>
                  <a:srgbClr val="605048"/>
                </a:solidFill>
                <a:latin typeface="Roboto Condensed"/>
              </a:rPr>
              <a:t>tố</a:t>
            </a:r>
            <a:r>
              <a:rPr lang="en-US" sz="3999" dirty="0">
                <a:solidFill>
                  <a:srgbClr val="605048"/>
                </a:solidFill>
                <a:latin typeface="Roboto Condensed"/>
              </a:rPr>
              <a:t> </a:t>
            </a:r>
            <a:r>
              <a:rPr lang="en-US" sz="3999" dirty="0" err="1">
                <a:solidFill>
                  <a:srgbClr val="605048"/>
                </a:solidFill>
                <a:latin typeface="Roboto Condensed"/>
              </a:rPr>
              <a:t>nghệ</a:t>
            </a:r>
            <a:r>
              <a:rPr lang="en-US" sz="3999" dirty="0">
                <a:solidFill>
                  <a:srgbClr val="605048"/>
                </a:solidFill>
                <a:latin typeface="Roboto Condensed"/>
              </a:rPr>
              <a:t> </a:t>
            </a:r>
            <a:r>
              <a:rPr lang="en-US" sz="3999" dirty="0" err="1">
                <a:solidFill>
                  <a:srgbClr val="605048"/>
                </a:solidFill>
                <a:latin typeface="Roboto Condensed"/>
              </a:rPr>
              <a:t>thuật</a:t>
            </a:r>
            <a:r>
              <a:rPr lang="en-US" sz="3999" dirty="0">
                <a:solidFill>
                  <a:srgbClr val="605048"/>
                </a:solidFill>
                <a:latin typeface="Roboto Condensed"/>
              </a:rPr>
              <a:t>: </a:t>
            </a:r>
            <a:r>
              <a:rPr lang="en-US" sz="3999" dirty="0" err="1">
                <a:solidFill>
                  <a:srgbClr val="605048"/>
                </a:solidFill>
                <a:latin typeface="Roboto Condensed"/>
              </a:rPr>
              <a:t>từ</a:t>
            </a:r>
            <a:r>
              <a:rPr lang="en-US" sz="3999" dirty="0">
                <a:solidFill>
                  <a:srgbClr val="605048"/>
                </a:solidFill>
                <a:latin typeface="Roboto Condensed"/>
              </a:rPr>
              <a:t> </a:t>
            </a:r>
            <a:r>
              <a:rPr lang="en-US" sz="3999" dirty="0" err="1">
                <a:solidFill>
                  <a:srgbClr val="605048"/>
                </a:solidFill>
                <a:latin typeface="Roboto Condensed"/>
              </a:rPr>
              <a:t>láy</a:t>
            </a:r>
            <a:r>
              <a:rPr lang="en-US" sz="3999" dirty="0">
                <a:solidFill>
                  <a:srgbClr val="605048"/>
                </a:solidFill>
                <a:latin typeface="Roboto Condensed"/>
              </a:rPr>
              <a:t> </a:t>
            </a:r>
            <a:r>
              <a:rPr lang="en-US" sz="3999" dirty="0" err="1">
                <a:solidFill>
                  <a:srgbClr val="605048"/>
                </a:solidFill>
                <a:latin typeface="Roboto Condensed Italics"/>
              </a:rPr>
              <a:t>xao</a:t>
            </a:r>
            <a:r>
              <a:rPr lang="en-US" sz="3999" dirty="0">
                <a:solidFill>
                  <a:srgbClr val="605048"/>
                </a:solidFill>
                <a:latin typeface="Roboto Condensed Italics"/>
              </a:rPr>
              <a:t> </a:t>
            </a:r>
            <a:r>
              <a:rPr lang="en-US" sz="3999" dirty="0" err="1">
                <a:solidFill>
                  <a:srgbClr val="605048"/>
                </a:solidFill>
                <a:latin typeface="Roboto Condensed Italics"/>
              </a:rPr>
              <a:t>xác</a:t>
            </a:r>
            <a:r>
              <a:rPr lang="en-US" sz="3999" dirty="0">
                <a:solidFill>
                  <a:srgbClr val="605048"/>
                </a:solidFill>
                <a:latin typeface="Roboto Condensed"/>
              </a:rPr>
              <a:t>, </a:t>
            </a:r>
            <a:r>
              <a:rPr lang="en-US" sz="3999" dirty="0" err="1">
                <a:solidFill>
                  <a:srgbClr val="605048"/>
                </a:solidFill>
                <a:latin typeface="Roboto Condensed Italics"/>
              </a:rPr>
              <a:t>não</a:t>
            </a:r>
            <a:r>
              <a:rPr lang="en-US" sz="3999" dirty="0">
                <a:solidFill>
                  <a:srgbClr val="605048"/>
                </a:solidFill>
                <a:latin typeface="Roboto Condensed Italics"/>
              </a:rPr>
              <a:t> </a:t>
            </a:r>
            <a:r>
              <a:rPr lang="en-US" sz="3999" dirty="0" err="1">
                <a:solidFill>
                  <a:srgbClr val="605048"/>
                </a:solidFill>
                <a:latin typeface="Roboto Condensed Italics"/>
              </a:rPr>
              <a:t>nùng</a:t>
            </a:r>
            <a:r>
              <a:rPr lang="en-US" sz="3999" dirty="0">
                <a:solidFill>
                  <a:srgbClr val="605048"/>
                </a:solidFill>
                <a:latin typeface="Roboto Condensed"/>
              </a:rPr>
              <a:t>, </a:t>
            </a:r>
            <a:r>
              <a:rPr lang="en-US" sz="3999" dirty="0" err="1">
                <a:solidFill>
                  <a:srgbClr val="605048"/>
                </a:solidFill>
                <a:latin typeface="Roboto Condensed Italics"/>
              </a:rPr>
              <a:t>chập</a:t>
            </a:r>
            <a:r>
              <a:rPr lang="en-US" sz="3999" dirty="0">
                <a:solidFill>
                  <a:srgbClr val="605048"/>
                </a:solidFill>
                <a:latin typeface="Roboto Condensed Italics"/>
              </a:rPr>
              <a:t> </a:t>
            </a:r>
            <a:r>
              <a:rPr lang="en-US" sz="3999" dirty="0" err="1">
                <a:solidFill>
                  <a:srgbClr val="605048"/>
                </a:solidFill>
                <a:latin typeface="Roboto Condensed Italics"/>
              </a:rPr>
              <a:t>chờn</a:t>
            </a:r>
            <a:r>
              <a:rPr lang="en-US" sz="3999" dirty="0">
                <a:solidFill>
                  <a:srgbClr val="605048"/>
                </a:solidFill>
                <a:latin typeface="Roboto Condensed"/>
              </a:rPr>
              <a:t> </a:t>
            </a:r>
            <a:r>
              <a:rPr lang="en-US" sz="3999" dirty="0" err="1">
                <a:solidFill>
                  <a:srgbClr val="605048"/>
                </a:solidFill>
                <a:latin typeface="Roboto Condensed"/>
              </a:rPr>
              <a:t>khiến</a:t>
            </a:r>
            <a:r>
              <a:rPr lang="en-US" sz="3999" dirty="0">
                <a:solidFill>
                  <a:srgbClr val="605048"/>
                </a:solidFill>
                <a:latin typeface="Roboto Condensed"/>
              </a:rPr>
              <a:t> </a:t>
            </a:r>
            <a:r>
              <a:rPr lang="en-US" sz="3999" dirty="0" err="1">
                <a:solidFill>
                  <a:srgbClr val="605048"/>
                </a:solidFill>
                <a:latin typeface="Roboto Condensed"/>
              </a:rPr>
              <a:t>bài</a:t>
            </a:r>
            <a:r>
              <a:rPr lang="en-US" sz="3999" dirty="0">
                <a:solidFill>
                  <a:srgbClr val="605048"/>
                </a:solidFill>
                <a:latin typeface="Roboto Condensed"/>
              </a:rPr>
              <a:t> </a:t>
            </a:r>
            <a:r>
              <a:rPr lang="en-US" sz="3999" dirty="0" err="1">
                <a:solidFill>
                  <a:srgbClr val="605048"/>
                </a:solidFill>
                <a:latin typeface="Roboto Condensed"/>
              </a:rPr>
              <a:t>thơ</a:t>
            </a:r>
            <a:r>
              <a:rPr lang="en-US" sz="3999" dirty="0">
                <a:solidFill>
                  <a:srgbClr val="605048"/>
                </a:solidFill>
                <a:latin typeface="Roboto Condensed"/>
              </a:rPr>
              <a:t> </a:t>
            </a:r>
            <a:r>
              <a:rPr lang="en-US" sz="3999" dirty="0" err="1">
                <a:solidFill>
                  <a:srgbClr val="605048"/>
                </a:solidFill>
                <a:latin typeface="Roboto Condensed"/>
              </a:rPr>
              <a:t>chợt</a:t>
            </a:r>
            <a:r>
              <a:rPr lang="en-US" sz="3999" dirty="0">
                <a:solidFill>
                  <a:srgbClr val="605048"/>
                </a:solidFill>
                <a:latin typeface="Roboto Condensed"/>
              </a:rPr>
              <a:t> </a:t>
            </a:r>
            <a:r>
              <a:rPr lang="en-US" sz="3999" dirty="0" err="1">
                <a:solidFill>
                  <a:srgbClr val="605048"/>
                </a:solidFill>
                <a:latin typeface="Roboto Condensed"/>
              </a:rPr>
              <a:t>chùng</a:t>
            </a:r>
            <a:r>
              <a:rPr lang="en-US" sz="3999" dirty="0">
                <a:solidFill>
                  <a:srgbClr val="605048"/>
                </a:solidFill>
                <a:latin typeface="Roboto Condensed"/>
              </a:rPr>
              <a:t> </a:t>
            </a:r>
            <a:r>
              <a:rPr lang="en-US" sz="3999" dirty="0" err="1">
                <a:solidFill>
                  <a:srgbClr val="605048"/>
                </a:solidFill>
                <a:latin typeface="Roboto Condensed"/>
              </a:rPr>
              <a:t>hẳn</a:t>
            </a:r>
            <a:r>
              <a:rPr lang="en-US" sz="3999" dirty="0">
                <a:solidFill>
                  <a:srgbClr val="605048"/>
                </a:solidFill>
                <a:latin typeface="Roboto Condensed"/>
              </a:rPr>
              <a:t> </a:t>
            </a:r>
            <a:r>
              <a:rPr lang="en-US" sz="3999" dirty="0" err="1">
                <a:solidFill>
                  <a:srgbClr val="605048"/>
                </a:solidFill>
                <a:latin typeface="Roboto Condensed"/>
              </a:rPr>
              <a:t>xuống</a:t>
            </a:r>
            <a:r>
              <a:rPr lang="en-US" sz="3999" dirty="0">
                <a:solidFill>
                  <a:srgbClr val="605048"/>
                </a:solidFill>
                <a:latin typeface="Roboto Condensed"/>
              </a:rPr>
              <a:t>, </a:t>
            </a:r>
            <a:r>
              <a:rPr lang="en-US" sz="3999" dirty="0" err="1">
                <a:solidFill>
                  <a:srgbClr val="605048"/>
                </a:solidFill>
                <a:latin typeface="Roboto Condensed"/>
              </a:rPr>
              <a:t>nặng</a:t>
            </a:r>
            <a:r>
              <a:rPr lang="en-US" sz="3999" dirty="0">
                <a:solidFill>
                  <a:srgbClr val="605048"/>
                </a:solidFill>
                <a:latin typeface="Roboto Condensed"/>
              </a:rPr>
              <a:t> </a:t>
            </a:r>
            <a:r>
              <a:rPr lang="en-US" sz="3999" dirty="0" err="1">
                <a:solidFill>
                  <a:srgbClr val="605048"/>
                </a:solidFill>
                <a:latin typeface="Roboto Condensed"/>
              </a:rPr>
              <a:t>trĩu</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nỗi</a:t>
            </a:r>
            <a:r>
              <a:rPr lang="en-US" sz="3999" dirty="0">
                <a:solidFill>
                  <a:srgbClr val="605048"/>
                </a:solidFill>
                <a:latin typeface="Roboto Condensed"/>
              </a:rPr>
              <a:t> </a:t>
            </a:r>
            <a:r>
              <a:rPr lang="en-US" sz="3999" dirty="0" err="1">
                <a:solidFill>
                  <a:srgbClr val="605048"/>
                </a:solidFill>
                <a:latin typeface="Roboto Condensed"/>
              </a:rPr>
              <a:t>buồn</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nỗi</a:t>
            </a:r>
            <a:r>
              <a:rPr lang="en-US" sz="3999" dirty="0">
                <a:solidFill>
                  <a:srgbClr val="605048"/>
                </a:solidFill>
                <a:latin typeface="Roboto Condensed"/>
              </a:rPr>
              <a:t> </a:t>
            </a:r>
            <a:r>
              <a:rPr lang="en-US" sz="3999" dirty="0" err="1">
                <a:solidFill>
                  <a:srgbClr val="605048"/>
                </a:solidFill>
                <a:latin typeface="Roboto Condensed"/>
              </a:rPr>
              <a:t>buồn</a:t>
            </a:r>
            <a:r>
              <a:rPr lang="en-US" sz="3999" dirty="0">
                <a:solidFill>
                  <a:srgbClr val="605048"/>
                </a:solidFill>
                <a:latin typeface="Roboto Condensed"/>
              </a:rPr>
              <a:t> </a:t>
            </a:r>
            <a:r>
              <a:rPr lang="en-US" sz="3999" dirty="0" err="1">
                <a:solidFill>
                  <a:srgbClr val="605048"/>
                </a:solidFill>
                <a:latin typeface="Roboto Condensed"/>
              </a:rPr>
              <a:t>dịu</a:t>
            </a:r>
            <a:r>
              <a:rPr lang="en-US" sz="3999" dirty="0">
                <a:solidFill>
                  <a:srgbClr val="605048"/>
                </a:solidFill>
                <a:latin typeface="Roboto Condensed"/>
              </a:rPr>
              <a:t> </a:t>
            </a:r>
            <a:r>
              <a:rPr lang="en-US" sz="3999" dirty="0" err="1">
                <a:solidFill>
                  <a:srgbClr val="605048"/>
                </a:solidFill>
                <a:latin typeface="Roboto Condensed"/>
              </a:rPr>
              <a:t>nhẹ</a:t>
            </a:r>
            <a:r>
              <a:rPr lang="en-US" sz="3999" dirty="0">
                <a:solidFill>
                  <a:srgbClr val="605048"/>
                </a:solidFill>
                <a:latin typeface="Roboto Condensed"/>
              </a:rPr>
              <a:t>, </a:t>
            </a:r>
            <a:r>
              <a:rPr lang="en-US" sz="3999" dirty="0" err="1">
                <a:solidFill>
                  <a:srgbClr val="605048"/>
                </a:solidFill>
                <a:latin typeface="Roboto Condensed"/>
              </a:rPr>
              <a:t>một</a:t>
            </a:r>
            <a:r>
              <a:rPr lang="en-US" sz="3999" dirty="0">
                <a:solidFill>
                  <a:srgbClr val="605048"/>
                </a:solidFill>
                <a:latin typeface="Roboto Condensed"/>
              </a:rPr>
              <a:t> </a:t>
            </a:r>
            <a:r>
              <a:rPr lang="en-US" sz="3999" dirty="0" err="1">
                <a:solidFill>
                  <a:srgbClr val="605048"/>
                </a:solidFill>
                <a:latin typeface="Roboto Condensed"/>
              </a:rPr>
              <a:t>tâm</a:t>
            </a:r>
            <a:r>
              <a:rPr lang="en-US" sz="3999" dirty="0">
                <a:solidFill>
                  <a:srgbClr val="605048"/>
                </a:solidFill>
                <a:latin typeface="Roboto Condensed"/>
              </a:rPr>
              <a:t> </a:t>
            </a:r>
            <a:r>
              <a:rPr lang="en-US" sz="3999" dirty="0" err="1">
                <a:solidFill>
                  <a:srgbClr val="605048"/>
                </a:solidFill>
                <a:latin typeface="Roboto Condensed"/>
              </a:rPr>
              <a:t>trạng</a:t>
            </a:r>
            <a:r>
              <a:rPr lang="en-US" sz="3999" dirty="0">
                <a:solidFill>
                  <a:srgbClr val="605048"/>
                </a:solidFill>
                <a:latin typeface="Roboto Condensed"/>
              </a:rPr>
              <a:t> </a:t>
            </a:r>
            <a:r>
              <a:rPr lang="en-US" sz="3999" dirty="0" err="1">
                <a:solidFill>
                  <a:srgbClr val="605048"/>
                </a:solidFill>
                <a:latin typeface="Roboto Condensed"/>
              </a:rPr>
              <a:t>quạnh</a:t>
            </a:r>
            <a:r>
              <a:rPr lang="en-US" sz="3999" dirty="0">
                <a:solidFill>
                  <a:srgbClr val="605048"/>
                </a:solidFill>
                <a:latin typeface="Roboto Condensed"/>
              </a:rPr>
              <a:t> </a:t>
            </a:r>
            <a:r>
              <a:rPr lang="en-US" sz="3999" dirty="0" err="1">
                <a:solidFill>
                  <a:srgbClr val="605048"/>
                </a:solidFill>
                <a:latin typeface="Roboto Condensed"/>
              </a:rPr>
              <a:t>hiu</a:t>
            </a:r>
            <a:r>
              <a:rPr lang="en-US" sz="3999" dirty="0">
                <a:solidFill>
                  <a:srgbClr val="605048"/>
                </a:solidFill>
                <a:latin typeface="Roboto Condensed"/>
              </a:rPr>
              <a:t> </a:t>
            </a:r>
            <a:r>
              <a:rPr lang="en-US" sz="3999" dirty="0" err="1">
                <a:solidFill>
                  <a:srgbClr val="605048"/>
                </a:solidFill>
                <a:latin typeface="Roboto Condensed"/>
              </a:rPr>
              <a:t>xa</a:t>
            </a:r>
            <a:r>
              <a:rPr lang="en-US" sz="3999" dirty="0">
                <a:solidFill>
                  <a:srgbClr val="605048"/>
                </a:solidFill>
                <a:latin typeface="Roboto Condensed"/>
              </a:rPr>
              <a:t> </a:t>
            </a:r>
            <a:r>
              <a:rPr lang="en-US" sz="3999" dirty="0" err="1">
                <a:solidFill>
                  <a:srgbClr val="605048"/>
                </a:solidFill>
                <a:latin typeface="Roboto Condensed"/>
              </a:rPr>
              <a:t>vắng</a:t>
            </a:r>
            <a:r>
              <a:rPr lang="en-US" sz="3999" dirty="0">
                <a:solidFill>
                  <a:srgbClr val="605048"/>
                </a:solidFill>
                <a:latin typeface="Roboto Condensed"/>
              </a:rPr>
              <a:t>. </a:t>
            </a:r>
          </a:p>
        </p:txBody>
      </p:sp>
      <p:sp>
        <p:nvSpPr>
          <p:cNvPr id="12" name="TextBox 12"/>
          <p:cNvSpPr txBox="1"/>
          <p:nvPr/>
        </p:nvSpPr>
        <p:spPr>
          <a:xfrm>
            <a:off x="1657227" y="7406013"/>
            <a:ext cx="11619087" cy="1384300"/>
          </a:xfrm>
          <a:prstGeom prst="rect">
            <a:avLst/>
          </a:prstGeom>
        </p:spPr>
        <p:txBody>
          <a:bodyPr lIns="0" tIns="0" rIns="0" bIns="0" rtlCol="0" anchor="t">
            <a:spAutoFit/>
          </a:bodyPr>
          <a:lstStyle/>
          <a:p>
            <a:pPr algn="just">
              <a:lnSpc>
                <a:spcPts val="5599"/>
              </a:lnSpc>
              <a:spcBef>
                <a:spcPct val="0"/>
              </a:spcBef>
            </a:pPr>
            <a:r>
              <a:rPr lang="en-US" sz="3999">
                <a:solidFill>
                  <a:srgbClr val="605048"/>
                </a:solidFill>
                <a:latin typeface="Roboto Condensed Italics"/>
              </a:rPr>
              <a:t>Qua đó, bộc lộ rõ tâm trạng, tâm tư tình cảm của tác giả: da diết nhớ thương về người mẹ.</a:t>
            </a:r>
          </a:p>
        </p:txBody>
      </p:sp>
      <p:sp>
        <p:nvSpPr>
          <p:cNvPr id="13" name="Freeform 13"/>
          <p:cNvSpPr/>
          <p:nvPr/>
        </p:nvSpPr>
        <p:spPr>
          <a:xfrm rot="-3701587">
            <a:off x="103688" y="6797418"/>
            <a:ext cx="1649702" cy="1220779"/>
          </a:xfrm>
          <a:custGeom>
            <a:avLst/>
            <a:gdLst/>
            <a:ahLst/>
            <a:cxnLst/>
            <a:rect l="l" t="t" r="r" b="b"/>
            <a:pathLst>
              <a:path w="1649702" h="1220779">
                <a:moveTo>
                  <a:pt x="0" y="0"/>
                </a:moveTo>
                <a:lnTo>
                  <a:pt x="1649702" y="0"/>
                </a:lnTo>
                <a:lnTo>
                  <a:pt x="1649702" y="1220779"/>
                </a:lnTo>
                <a:lnTo>
                  <a:pt x="0" y="12207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a:off x="14174303" y="3747466"/>
            <a:ext cx="4113697" cy="6402641"/>
          </a:xfrm>
          <a:custGeom>
            <a:avLst/>
            <a:gdLst/>
            <a:ahLst/>
            <a:cxnLst/>
            <a:rect l="l" t="t" r="r" b="b"/>
            <a:pathLst>
              <a:path w="4113697" h="6402641">
                <a:moveTo>
                  <a:pt x="0" y="0"/>
                </a:moveTo>
                <a:lnTo>
                  <a:pt x="4113697" y="0"/>
                </a:lnTo>
                <a:lnTo>
                  <a:pt x="4113697" y="6402640"/>
                </a:lnTo>
                <a:lnTo>
                  <a:pt x="0" y="64026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TextBox 15"/>
          <p:cNvSpPr txBox="1"/>
          <p:nvPr/>
        </p:nvSpPr>
        <p:spPr>
          <a:xfrm>
            <a:off x="550932" y="210698"/>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6" name="TextBox 16"/>
          <p:cNvSpPr txBox="1"/>
          <p:nvPr/>
        </p:nvSpPr>
        <p:spPr>
          <a:xfrm>
            <a:off x="948592" y="1416872"/>
            <a:ext cx="5777061" cy="846386"/>
          </a:xfrm>
          <a:prstGeom prst="rect">
            <a:avLst/>
          </a:prstGeom>
        </p:spPr>
        <p:txBody>
          <a:bodyPr wrap="square" lIns="0" tIns="0" rIns="0" bIns="0" rtlCol="0" anchor="t">
            <a:spAutoFit/>
          </a:bodyPr>
          <a:lstStyle/>
          <a:p>
            <a:pPr algn="ctr">
              <a:lnSpc>
                <a:spcPts val="6579"/>
              </a:lnSpc>
              <a:spcBef>
                <a:spcPct val="0"/>
              </a:spcBef>
            </a:pPr>
            <a:r>
              <a:rPr lang="en-US" sz="4699" dirty="0">
                <a:solidFill>
                  <a:srgbClr val="605048"/>
                </a:solidFill>
                <a:latin typeface="#9Slide05 Aphrodite Pro"/>
              </a:rPr>
              <a:t>b. </a:t>
            </a:r>
            <a:r>
              <a:rPr lang="en-US" sz="4699" dirty="0" err="1">
                <a:solidFill>
                  <a:srgbClr val="605048"/>
                </a:solidFill>
                <a:latin typeface="#9Slide05 Aphrodite Pro"/>
              </a:rPr>
              <a:t>Cảm</a:t>
            </a:r>
            <a:r>
              <a:rPr lang="en-US" sz="4699" dirty="0">
                <a:solidFill>
                  <a:srgbClr val="605048"/>
                </a:solidFill>
                <a:latin typeface="#9Slide05 Aphrodite Pro"/>
              </a:rPr>
              <a:t> </a:t>
            </a:r>
            <a:r>
              <a:rPr lang="en-US" sz="4699" dirty="0" err="1">
                <a:solidFill>
                  <a:srgbClr val="605048"/>
                </a:solidFill>
                <a:latin typeface="#9Slide05 Aphrodite Pro"/>
              </a:rPr>
              <a:t>xúc</a:t>
            </a:r>
            <a:r>
              <a:rPr lang="en-US" sz="4699" dirty="0">
                <a:solidFill>
                  <a:srgbClr val="605048"/>
                </a:solidFill>
                <a:latin typeface="#9Slide05 Aphrodite Pro"/>
              </a:rPr>
              <a:t> </a:t>
            </a:r>
            <a:r>
              <a:rPr lang="en-US" sz="4699" dirty="0" err="1">
                <a:solidFill>
                  <a:srgbClr val="605048"/>
                </a:solidFill>
                <a:latin typeface="#9Slide05 Aphrodite Pro"/>
              </a:rPr>
              <a:t>trữ</a:t>
            </a:r>
            <a:r>
              <a:rPr lang="en-US" sz="4699" dirty="0">
                <a:solidFill>
                  <a:srgbClr val="605048"/>
                </a:solidFill>
                <a:latin typeface="#9Slide05 Aphrodite Pro"/>
              </a:rPr>
              <a:t> </a:t>
            </a:r>
            <a:r>
              <a:rPr lang="en-US" sz="4699" dirty="0" err="1">
                <a:solidFill>
                  <a:srgbClr val="605048"/>
                </a:solidFill>
                <a:latin typeface="#9Slide05 Aphrodite Pro"/>
              </a:rPr>
              <a:t>tình</a:t>
            </a:r>
            <a:endParaRPr lang="en-US" sz="4699" dirty="0">
              <a:solidFill>
                <a:srgbClr val="605048"/>
              </a:solidFill>
              <a:latin typeface="#9Slide05 Aphrodit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1000"/>
                                        <p:tgtEl>
                                          <p:spTgt spid="11">
                                            <p:txEl>
                                              <p:pRg st="2" end="2"/>
                                            </p:txEl>
                                          </p:spTgt>
                                        </p:tgtEl>
                                      </p:cBhvr>
                                    </p:animEffect>
                                    <p:anim calcmode="lin" valueType="num">
                                      <p:cBhvr>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Freeform 15"/>
          <p:cNvSpPr/>
          <p:nvPr/>
        </p:nvSpPr>
        <p:spPr>
          <a:xfrm>
            <a:off x="5269526" y="2262888"/>
            <a:ext cx="9345034" cy="7476027"/>
          </a:xfrm>
          <a:custGeom>
            <a:avLst/>
            <a:gdLst/>
            <a:ahLst/>
            <a:cxnLst/>
            <a:rect l="l" t="t" r="r" b="b"/>
            <a:pathLst>
              <a:path w="9345034" h="7476027">
                <a:moveTo>
                  <a:pt x="0" y="0"/>
                </a:moveTo>
                <a:lnTo>
                  <a:pt x="9345034" y="0"/>
                </a:lnTo>
                <a:lnTo>
                  <a:pt x="9345034" y="7476027"/>
                </a:lnTo>
                <a:lnTo>
                  <a:pt x="0" y="7476027"/>
                </a:lnTo>
                <a:lnTo>
                  <a:pt x="0" y="0"/>
                </a:lnTo>
                <a:close/>
              </a:path>
            </a:pathLst>
          </a:custGeom>
          <a:blipFill>
            <a:blip r:embed="rId12"/>
            <a:stretch>
              <a:fillRect/>
            </a:stretch>
          </a:blipFill>
        </p:spPr>
        <p:txBody>
          <a:bodyPr/>
          <a:lstStyle/>
          <a:p>
            <a:endParaRPr lang="en-US"/>
          </a:p>
        </p:txBody>
      </p:sp>
      <p:sp>
        <p:nvSpPr>
          <p:cNvPr id="16" name="TextBox 16"/>
          <p:cNvSpPr txBox="1"/>
          <p:nvPr/>
        </p:nvSpPr>
        <p:spPr>
          <a:xfrm>
            <a:off x="6003256" y="4261848"/>
            <a:ext cx="7543259" cy="4203700"/>
          </a:xfrm>
          <a:prstGeom prst="rect">
            <a:avLst/>
          </a:prstGeom>
        </p:spPr>
        <p:txBody>
          <a:bodyPr lIns="0" tIns="0" rIns="0" bIns="0" rtlCol="0" anchor="t">
            <a:spAutoFit/>
          </a:bodyPr>
          <a:lstStyle/>
          <a:p>
            <a:pPr algn="ctr">
              <a:lnSpc>
                <a:spcPts val="5599"/>
              </a:lnSpc>
              <a:spcBef>
                <a:spcPct val="0"/>
              </a:spcBef>
            </a:pPr>
            <a:r>
              <a:rPr lang="en-US" sz="3999" dirty="0">
                <a:solidFill>
                  <a:srgbClr val="605048"/>
                </a:solidFill>
                <a:latin typeface="Roboto Condensed"/>
              </a:rPr>
              <a:t>Nhan </a:t>
            </a:r>
            <a:r>
              <a:rPr lang="en-US" sz="3999" dirty="0" err="1">
                <a:solidFill>
                  <a:srgbClr val="605048"/>
                </a:solidFill>
                <a:latin typeface="Roboto Condensed"/>
              </a:rPr>
              <a:t>đề</a:t>
            </a:r>
            <a:r>
              <a:rPr lang="en-US" sz="3999" dirty="0">
                <a:solidFill>
                  <a:srgbClr val="605048"/>
                </a:solidFill>
                <a:latin typeface="Roboto Condensed"/>
              </a:rPr>
              <a:t> </a:t>
            </a:r>
            <a:r>
              <a:rPr lang="en-US" sz="3999" dirty="0" err="1">
                <a:solidFill>
                  <a:srgbClr val="605048"/>
                </a:solidFill>
                <a:latin typeface="Roboto Condensed Italics"/>
              </a:rPr>
              <a:t>Nắng</a:t>
            </a:r>
            <a:r>
              <a:rPr lang="en-US" sz="3999" dirty="0">
                <a:solidFill>
                  <a:srgbClr val="605048"/>
                </a:solidFill>
                <a:latin typeface="Roboto Condensed Italics"/>
              </a:rPr>
              <a:t> </a:t>
            </a:r>
            <a:r>
              <a:rPr lang="en-US" sz="3999" dirty="0" err="1">
                <a:solidFill>
                  <a:srgbClr val="605048"/>
                </a:solidFill>
                <a:latin typeface="Roboto Condensed Italics"/>
              </a:rPr>
              <a:t>mới</a:t>
            </a:r>
            <a:r>
              <a:rPr lang="en-US" sz="3999" dirty="0">
                <a:solidFill>
                  <a:srgbClr val="605048"/>
                </a:solidFill>
                <a:latin typeface="Roboto Condensed"/>
              </a:rPr>
              <a:t>: Ở </a:t>
            </a:r>
            <a:r>
              <a:rPr lang="en-US" sz="3999" dirty="0" err="1">
                <a:solidFill>
                  <a:srgbClr val="605048"/>
                </a:solidFill>
                <a:latin typeface="Roboto Condensed"/>
              </a:rPr>
              <a:t>đây</a:t>
            </a:r>
            <a:r>
              <a:rPr lang="en-US" sz="3999" dirty="0">
                <a:solidFill>
                  <a:srgbClr val="605048"/>
                </a:solidFill>
                <a:latin typeface="Roboto Condensed"/>
              </a:rPr>
              <a:t>, </a:t>
            </a:r>
            <a:r>
              <a:rPr lang="en-US" sz="3999" dirty="0" err="1">
                <a:solidFill>
                  <a:srgbClr val="605048"/>
                </a:solidFill>
                <a:latin typeface="Roboto Condensed"/>
              </a:rPr>
              <a:t>nắng</a:t>
            </a:r>
            <a:r>
              <a:rPr lang="en-US" sz="3999" dirty="0">
                <a:solidFill>
                  <a:srgbClr val="605048"/>
                </a:solidFill>
                <a:latin typeface="Roboto Condensed"/>
              </a:rPr>
              <a:t> </a:t>
            </a:r>
            <a:r>
              <a:rPr lang="en-US" sz="3999" dirty="0" err="1">
                <a:solidFill>
                  <a:srgbClr val="605048"/>
                </a:solidFill>
                <a:latin typeface="Roboto Condensed"/>
              </a:rPr>
              <a:t>mới</a:t>
            </a:r>
            <a:r>
              <a:rPr lang="en-US" sz="3999" dirty="0">
                <a:solidFill>
                  <a:srgbClr val="605048"/>
                </a:solidFill>
                <a:latin typeface="Roboto Condensed"/>
              </a:rPr>
              <a:t> </a:t>
            </a:r>
            <a:r>
              <a:rPr lang="en-US" sz="3999" dirty="0" err="1">
                <a:solidFill>
                  <a:srgbClr val="605048"/>
                </a:solidFill>
                <a:latin typeface="Roboto Condensed"/>
              </a:rPr>
              <a:t>gắn</a:t>
            </a:r>
            <a:r>
              <a:rPr lang="en-US" sz="3999" dirty="0">
                <a:solidFill>
                  <a:srgbClr val="605048"/>
                </a:solidFill>
                <a:latin typeface="Roboto Condensed"/>
              </a:rPr>
              <a:t> </a:t>
            </a:r>
            <a:r>
              <a:rPr lang="en-US" sz="3999" dirty="0" err="1">
                <a:solidFill>
                  <a:srgbClr val="605048"/>
                </a:solidFill>
                <a:latin typeface="Roboto Condensed"/>
              </a:rPr>
              <a:t>liền</a:t>
            </a:r>
            <a:r>
              <a:rPr lang="en-US" sz="3999" dirty="0">
                <a:solidFill>
                  <a:srgbClr val="605048"/>
                </a:solidFill>
                <a:latin typeface="Roboto Condensed"/>
              </a:rPr>
              <a:t> </a:t>
            </a:r>
            <a:r>
              <a:rPr lang="en-US" sz="3999" dirty="0" err="1">
                <a:solidFill>
                  <a:srgbClr val="605048"/>
                </a:solidFill>
                <a:latin typeface="Roboto Condensed"/>
              </a:rPr>
              <a:t>với</a:t>
            </a:r>
            <a:r>
              <a:rPr lang="en-US" sz="3999" dirty="0">
                <a:solidFill>
                  <a:srgbClr val="605048"/>
                </a:solidFill>
                <a:latin typeface="Roboto Condensed"/>
              </a:rPr>
              <a:t> </a:t>
            </a:r>
            <a:r>
              <a:rPr lang="en-US" sz="3999" dirty="0" err="1">
                <a:solidFill>
                  <a:srgbClr val="605048"/>
                </a:solidFill>
                <a:latin typeface="Roboto Condensed"/>
              </a:rPr>
              <a:t>những</a:t>
            </a:r>
            <a:r>
              <a:rPr lang="en-US" sz="3999" dirty="0">
                <a:solidFill>
                  <a:srgbClr val="605048"/>
                </a:solidFill>
                <a:latin typeface="Roboto Condensed"/>
              </a:rPr>
              <a:t> </a:t>
            </a:r>
            <a:r>
              <a:rPr lang="en-US" sz="3999" dirty="0" err="1">
                <a:solidFill>
                  <a:srgbClr val="605048"/>
                </a:solidFill>
                <a:latin typeface="Roboto Condensed"/>
              </a:rPr>
              <a:t>kí</a:t>
            </a:r>
            <a:r>
              <a:rPr lang="en-US" sz="3999" dirty="0">
                <a:solidFill>
                  <a:srgbClr val="605048"/>
                </a:solidFill>
                <a:latin typeface="Roboto Condensed"/>
              </a:rPr>
              <a:t> </a:t>
            </a:r>
            <a:r>
              <a:rPr lang="en-US" sz="3999" dirty="0" err="1">
                <a:solidFill>
                  <a:srgbClr val="605048"/>
                </a:solidFill>
                <a:latin typeface="Roboto Condensed"/>
              </a:rPr>
              <a:t>ức</a:t>
            </a:r>
            <a:r>
              <a:rPr lang="en-US" sz="3999" dirty="0">
                <a:solidFill>
                  <a:srgbClr val="605048"/>
                </a:solidFill>
                <a:latin typeface="Roboto Condensed"/>
              </a:rPr>
              <a:t> </a:t>
            </a:r>
            <a:r>
              <a:rPr lang="en-US" sz="3999" dirty="0" err="1">
                <a:solidFill>
                  <a:srgbClr val="605048"/>
                </a:solidFill>
                <a:latin typeface="Roboto Condensed"/>
              </a:rPr>
              <a:t>gần</a:t>
            </a:r>
            <a:r>
              <a:rPr lang="en-US" sz="3999" dirty="0">
                <a:solidFill>
                  <a:srgbClr val="605048"/>
                </a:solidFill>
                <a:latin typeface="Roboto Condensed"/>
              </a:rPr>
              <a:t> </a:t>
            </a:r>
            <a:r>
              <a:rPr lang="en-US" sz="3999" dirty="0" err="1">
                <a:solidFill>
                  <a:srgbClr val="605048"/>
                </a:solidFill>
                <a:latin typeface="Roboto Condensed"/>
              </a:rPr>
              <a:t>gũi</a:t>
            </a:r>
            <a:r>
              <a:rPr lang="en-US" sz="3999" dirty="0">
                <a:solidFill>
                  <a:srgbClr val="605048"/>
                </a:solidFill>
                <a:latin typeface="Roboto Condensed"/>
              </a:rPr>
              <a:t>, </a:t>
            </a:r>
            <a:r>
              <a:rPr lang="en-US" sz="3999" dirty="0" err="1">
                <a:solidFill>
                  <a:srgbClr val="605048"/>
                </a:solidFill>
                <a:latin typeface="Roboto Condensed"/>
              </a:rPr>
              <a:t>thân</a:t>
            </a:r>
            <a:r>
              <a:rPr lang="en-US" sz="3999" dirty="0">
                <a:solidFill>
                  <a:srgbClr val="605048"/>
                </a:solidFill>
                <a:latin typeface="Roboto Condensed"/>
              </a:rPr>
              <a:t> </a:t>
            </a:r>
            <a:r>
              <a:rPr lang="en-US" sz="3999" dirty="0" err="1">
                <a:solidFill>
                  <a:srgbClr val="605048"/>
                </a:solidFill>
                <a:latin typeface="Roboto Condensed"/>
              </a:rPr>
              <a:t>thuộc</a:t>
            </a:r>
            <a:r>
              <a:rPr lang="en-US" sz="3999" dirty="0">
                <a:solidFill>
                  <a:srgbClr val="605048"/>
                </a:solidFill>
                <a:latin typeface="Roboto Condensed"/>
              </a:rPr>
              <a:t> </a:t>
            </a:r>
            <a:r>
              <a:rPr lang="en-US" sz="3999" dirty="0" err="1">
                <a:solidFill>
                  <a:srgbClr val="605048"/>
                </a:solidFill>
                <a:latin typeface="Roboto Condensed"/>
              </a:rPr>
              <a:t>về</a:t>
            </a:r>
            <a:r>
              <a:rPr lang="en-US" sz="3999" dirty="0">
                <a:solidFill>
                  <a:srgbClr val="605048"/>
                </a:solidFill>
                <a:latin typeface="Roboto Condensed"/>
              </a:rPr>
              <a:t> </a:t>
            </a:r>
            <a:r>
              <a:rPr lang="en-US" sz="3999" dirty="0" err="1">
                <a:solidFill>
                  <a:srgbClr val="605048"/>
                </a:solidFill>
                <a:latin typeface="Roboto Condensed"/>
              </a:rPr>
              <a:t>mẹ</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tác</a:t>
            </a:r>
            <a:r>
              <a:rPr lang="en-US" sz="3999" dirty="0">
                <a:solidFill>
                  <a:srgbClr val="605048"/>
                </a:solidFill>
                <a:latin typeface="Roboto Condensed"/>
              </a:rPr>
              <a:t> </a:t>
            </a:r>
            <a:r>
              <a:rPr lang="en-US" sz="3999" dirty="0" err="1">
                <a:solidFill>
                  <a:srgbClr val="605048"/>
                </a:solidFill>
                <a:latin typeface="Roboto Condensed"/>
              </a:rPr>
              <a:t>giả</a:t>
            </a:r>
            <a:r>
              <a:rPr lang="en-US" sz="3999" dirty="0">
                <a:solidFill>
                  <a:srgbClr val="605048"/>
                </a:solidFill>
                <a:latin typeface="Roboto Condensed"/>
              </a:rPr>
              <a:t>. </a:t>
            </a:r>
            <a:r>
              <a:rPr lang="en-US" sz="3999" dirty="0" err="1">
                <a:solidFill>
                  <a:srgbClr val="605048"/>
                </a:solidFill>
                <a:latin typeface="Roboto Condensed"/>
              </a:rPr>
              <a:t>Nắng</a:t>
            </a:r>
            <a:r>
              <a:rPr lang="en-US" sz="3999" dirty="0">
                <a:solidFill>
                  <a:srgbClr val="605048"/>
                </a:solidFill>
                <a:latin typeface="Roboto Condensed"/>
              </a:rPr>
              <a:t> </a:t>
            </a:r>
            <a:r>
              <a:rPr lang="en-US" sz="3999" dirty="0" err="1">
                <a:solidFill>
                  <a:srgbClr val="605048"/>
                </a:solidFill>
                <a:latin typeface="Roboto Condensed"/>
              </a:rPr>
              <a:t>mới</a:t>
            </a:r>
            <a:r>
              <a:rPr lang="en-US" sz="3999" dirty="0">
                <a:solidFill>
                  <a:srgbClr val="605048"/>
                </a:solidFill>
                <a:latin typeface="Roboto Condensed"/>
              </a:rPr>
              <a:t> </a:t>
            </a:r>
            <a:r>
              <a:rPr lang="en-US" sz="3999" dirty="0" err="1">
                <a:solidFill>
                  <a:srgbClr val="605048"/>
                </a:solidFill>
                <a:latin typeface="Roboto Condensed"/>
              </a:rPr>
              <a:t>chính</a:t>
            </a:r>
            <a:r>
              <a:rPr lang="en-US" sz="3999" dirty="0">
                <a:solidFill>
                  <a:srgbClr val="605048"/>
                </a:solidFill>
                <a:latin typeface="Roboto Condensed"/>
              </a:rPr>
              <a:t> </a:t>
            </a:r>
            <a:r>
              <a:rPr lang="en-US" sz="3999" dirty="0" err="1">
                <a:solidFill>
                  <a:srgbClr val="605048"/>
                </a:solidFill>
                <a:latin typeface="Roboto Condensed"/>
              </a:rPr>
              <a:t>là</a:t>
            </a:r>
            <a:r>
              <a:rPr lang="en-US" sz="3999" dirty="0">
                <a:solidFill>
                  <a:srgbClr val="605048"/>
                </a:solidFill>
                <a:latin typeface="Roboto Condensed"/>
              </a:rPr>
              <a:t> </a:t>
            </a:r>
            <a:r>
              <a:rPr lang="en-US" sz="3999" dirty="0" err="1">
                <a:solidFill>
                  <a:srgbClr val="605048"/>
                </a:solidFill>
                <a:latin typeface="Roboto Condensed"/>
              </a:rPr>
              <a:t>sợi</a:t>
            </a:r>
            <a:r>
              <a:rPr lang="en-US" sz="3999" dirty="0">
                <a:solidFill>
                  <a:srgbClr val="605048"/>
                </a:solidFill>
                <a:latin typeface="Roboto Condensed"/>
              </a:rPr>
              <a:t> </a:t>
            </a:r>
            <a:r>
              <a:rPr lang="en-US" sz="3999" dirty="0" err="1">
                <a:solidFill>
                  <a:srgbClr val="605048"/>
                </a:solidFill>
                <a:latin typeface="Roboto Condensed"/>
              </a:rPr>
              <a:t>dây</a:t>
            </a:r>
            <a:r>
              <a:rPr lang="en-US" sz="3999" dirty="0">
                <a:solidFill>
                  <a:srgbClr val="605048"/>
                </a:solidFill>
                <a:latin typeface="Roboto Condensed"/>
              </a:rPr>
              <a:t> </a:t>
            </a:r>
            <a:r>
              <a:rPr lang="en-US" sz="3999" dirty="0" err="1">
                <a:solidFill>
                  <a:srgbClr val="605048"/>
                </a:solidFill>
                <a:latin typeface="Roboto Condensed"/>
              </a:rPr>
              <a:t>kết</a:t>
            </a:r>
            <a:r>
              <a:rPr lang="en-US" sz="3999" dirty="0">
                <a:solidFill>
                  <a:srgbClr val="605048"/>
                </a:solidFill>
                <a:latin typeface="Roboto Condensed"/>
              </a:rPr>
              <a:t> </a:t>
            </a:r>
            <a:r>
              <a:rPr lang="en-US" sz="3999" dirty="0" err="1">
                <a:solidFill>
                  <a:srgbClr val="605048"/>
                </a:solidFill>
                <a:latin typeface="Roboto Condensed"/>
              </a:rPr>
              <a:t>nối</a:t>
            </a:r>
            <a:r>
              <a:rPr lang="en-US" sz="3999" dirty="0">
                <a:solidFill>
                  <a:srgbClr val="605048"/>
                </a:solidFill>
                <a:latin typeface="Roboto Condensed"/>
              </a:rPr>
              <a:t>, </a:t>
            </a:r>
            <a:r>
              <a:rPr lang="en-US" sz="3999" dirty="0" err="1">
                <a:solidFill>
                  <a:srgbClr val="605048"/>
                </a:solidFill>
                <a:latin typeface="Roboto Condensed"/>
              </a:rPr>
              <a:t>là</a:t>
            </a:r>
            <a:r>
              <a:rPr lang="en-US" sz="3999" dirty="0">
                <a:solidFill>
                  <a:srgbClr val="605048"/>
                </a:solidFill>
                <a:latin typeface="Roboto Condensed"/>
              </a:rPr>
              <a:t> </a:t>
            </a:r>
            <a:r>
              <a:rPr lang="en-US" sz="3999" dirty="0" err="1">
                <a:solidFill>
                  <a:srgbClr val="605048"/>
                </a:solidFill>
                <a:latin typeface="Roboto Condensed"/>
              </a:rPr>
              <a:t>nhịp</a:t>
            </a:r>
            <a:r>
              <a:rPr lang="en-US" sz="3999" dirty="0">
                <a:solidFill>
                  <a:srgbClr val="605048"/>
                </a:solidFill>
                <a:latin typeface="Roboto Condensed"/>
              </a:rPr>
              <a:t> </a:t>
            </a:r>
            <a:r>
              <a:rPr lang="en-US" sz="3999" dirty="0" err="1">
                <a:solidFill>
                  <a:srgbClr val="605048"/>
                </a:solidFill>
                <a:latin typeface="Roboto Condensed"/>
              </a:rPr>
              <a:t>cầu</a:t>
            </a:r>
            <a:r>
              <a:rPr lang="en-US" sz="3999" dirty="0">
                <a:solidFill>
                  <a:srgbClr val="605048"/>
                </a:solidFill>
                <a:latin typeface="Roboto Condensed"/>
              </a:rPr>
              <a:t> </a:t>
            </a:r>
            <a:r>
              <a:rPr lang="en-US" sz="3999" dirty="0" err="1">
                <a:solidFill>
                  <a:srgbClr val="605048"/>
                </a:solidFill>
                <a:latin typeface="Roboto Condensed"/>
              </a:rPr>
              <a:t>giúp</a:t>
            </a:r>
            <a:r>
              <a:rPr lang="en-US" sz="3999" dirty="0">
                <a:solidFill>
                  <a:srgbClr val="605048"/>
                </a:solidFill>
                <a:latin typeface="Roboto Condensed"/>
              </a:rPr>
              <a:t> </a:t>
            </a:r>
            <a:r>
              <a:rPr lang="en-US" sz="3999" dirty="0" err="1">
                <a:solidFill>
                  <a:srgbClr val="605048"/>
                </a:solidFill>
                <a:latin typeface="Roboto Condensed"/>
              </a:rPr>
              <a:t>tác</a:t>
            </a:r>
            <a:r>
              <a:rPr lang="en-US" sz="3999" dirty="0">
                <a:solidFill>
                  <a:srgbClr val="605048"/>
                </a:solidFill>
                <a:latin typeface="Roboto Condensed"/>
              </a:rPr>
              <a:t> </a:t>
            </a:r>
            <a:r>
              <a:rPr lang="en-US" sz="3999" dirty="0" err="1">
                <a:solidFill>
                  <a:srgbClr val="605048"/>
                </a:solidFill>
                <a:latin typeface="Roboto Condensed"/>
              </a:rPr>
              <a:t>giả</a:t>
            </a:r>
            <a:r>
              <a:rPr lang="en-US" sz="3999" dirty="0">
                <a:solidFill>
                  <a:srgbClr val="605048"/>
                </a:solidFill>
                <a:latin typeface="Roboto Condensed"/>
              </a:rPr>
              <a:t> </a:t>
            </a:r>
            <a:r>
              <a:rPr lang="en-US" sz="3999" dirty="0" err="1">
                <a:solidFill>
                  <a:srgbClr val="605048"/>
                </a:solidFill>
                <a:latin typeface="Roboto Condensed"/>
              </a:rPr>
              <a:t>trở</a:t>
            </a:r>
            <a:r>
              <a:rPr lang="en-US" sz="3999" dirty="0">
                <a:solidFill>
                  <a:srgbClr val="605048"/>
                </a:solidFill>
                <a:latin typeface="Roboto Condensed"/>
              </a:rPr>
              <a:t> </a:t>
            </a:r>
            <a:r>
              <a:rPr lang="en-US" sz="3999" dirty="0" err="1">
                <a:solidFill>
                  <a:srgbClr val="605048"/>
                </a:solidFill>
                <a:latin typeface="Roboto Condensed"/>
              </a:rPr>
              <a:t>về</a:t>
            </a:r>
            <a:r>
              <a:rPr lang="en-US" sz="3999" dirty="0">
                <a:solidFill>
                  <a:srgbClr val="605048"/>
                </a:solidFill>
                <a:latin typeface="Roboto Condensed"/>
              </a:rPr>
              <a:t> </a:t>
            </a:r>
            <a:r>
              <a:rPr lang="en-US" sz="3999" dirty="0" err="1">
                <a:solidFill>
                  <a:srgbClr val="605048"/>
                </a:solidFill>
                <a:latin typeface="Roboto Condensed"/>
              </a:rPr>
              <a:t>quá</a:t>
            </a:r>
            <a:r>
              <a:rPr lang="en-US" sz="3999" dirty="0">
                <a:solidFill>
                  <a:srgbClr val="605048"/>
                </a:solidFill>
                <a:latin typeface="Roboto Condensed"/>
              </a:rPr>
              <a:t> </a:t>
            </a:r>
            <a:r>
              <a:rPr lang="en-US" sz="3999" dirty="0" err="1">
                <a:solidFill>
                  <a:srgbClr val="605048"/>
                </a:solidFill>
                <a:latin typeface="Roboto Condensed"/>
              </a:rPr>
              <a:t>khứ</a:t>
            </a:r>
            <a:r>
              <a:rPr lang="en-US" sz="3999" dirty="0">
                <a:solidFill>
                  <a:srgbClr val="605048"/>
                </a:solidFill>
                <a:latin typeface="Roboto Condensed"/>
              </a:rPr>
              <a:t> </a:t>
            </a:r>
            <a:r>
              <a:rPr lang="en-US" sz="3999" dirty="0" err="1">
                <a:solidFill>
                  <a:srgbClr val="605048"/>
                </a:solidFill>
                <a:latin typeface="Roboto Condensed"/>
              </a:rPr>
              <a:t>xa</a:t>
            </a:r>
            <a:r>
              <a:rPr lang="en-US" sz="3999" dirty="0">
                <a:solidFill>
                  <a:srgbClr val="605048"/>
                </a:solidFill>
                <a:latin typeface="Roboto Condensed"/>
              </a:rPr>
              <a:t> </a:t>
            </a:r>
            <a:r>
              <a:rPr lang="en-US" sz="3999" dirty="0" err="1">
                <a:solidFill>
                  <a:srgbClr val="605048"/>
                </a:solidFill>
                <a:latin typeface="Roboto Condensed"/>
              </a:rPr>
              <a:t>xưa</a:t>
            </a:r>
            <a:r>
              <a:rPr lang="en-US" sz="3999" dirty="0">
                <a:solidFill>
                  <a:srgbClr val="605048"/>
                </a:solidFill>
                <a:latin typeface="Roboto Condensed"/>
              </a:rPr>
              <a:t>, </a:t>
            </a:r>
            <a:r>
              <a:rPr lang="en-US" sz="3999" dirty="0" err="1">
                <a:solidFill>
                  <a:srgbClr val="605048"/>
                </a:solidFill>
                <a:latin typeface="Roboto Condensed"/>
              </a:rPr>
              <a:t>nơi</a:t>
            </a:r>
            <a:r>
              <a:rPr lang="en-US" sz="3999" dirty="0">
                <a:solidFill>
                  <a:srgbClr val="605048"/>
                </a:solidFill>
                <a:latin typeface="Roboto Condensed"/>
              </a:rPr>
              <a:t> </a:t>
            </a:r>
            <a:r>
              <a:rPr lang="en-US" sz="3999" dirty="0" err="1">
                <a:solidFill>
                  <a:srgbClr val="605048"/>
                </a:solidFill>
                <a:latin typeface="Roboto Condensed"/>
              </a:rPr>
              <a:t>đó</a:t>
            </a:r>
            <a:r>
              <a:rPr lang="en-US" sz="3999" dirty="0">
                <a:solidFill>
                  <a:srgbClr val="605048"/>
                </a:solidFill>
                <a:latin typeface="Roboto Condensed"/>
              </a:rPr>
              <a:t>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mẹ</a:t>
            </a:r>
            <a:r>
              <a:rPr lang="en-US" sz="3999" dirty="0">
                <a:solidFill>
                  <a:srgbClr val="605048"/>
                </a:solidFill>
                <a:latin typeface="Roboto Condensed"/>
              </a:rPr>
              <a:t> </a:t>
            </a:r>
            <a:r>
              <a:rPr lang="en-US" sz="3999" dirty="0" err="1">
                <a:solidFill>
                  <a:srgbClr val="605048"/>
                </a:solidFill>
                <a:latin typeface="Roboto Condensed"/>
              </a:rPr>
              <a:t>hiền</a:t>
            </a:r>
            <a:r>
              <a:rPr lang="en-US" sz="3999" dirty="0">
                <a:solidFill>
                  <a:srgbClr val="605048"/>
                </a:solidFill>
                <a:latin typeface="Roboto Condensed"/>
              </a:rPr>
              <a:t>.</a:t>
            </a:r>
          </a:p>
        </p:txBody>
      </p:sp>
      <p:sp>
        <p:nvSpPr>
          <p:cNvPr id="17" name="TextBox 17"/>
          <p:cNvSpPr txBox="1"/>
          <p:nvPr/>
        </p:nvSpPr>
        <p:spPr>
          <a:xfrm>
            <a:off x="498452" y="471450"/>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sp>
        <p:nvSpPr>
          <p:cNvPr id="18" name="TextBox 18"/>
          <p:cNvSpPr txBox="1"/>
          <p:nvPr/>
        </p:nvSpPr>
        <p:spPr>
          <a:xfrm>
            <a:off x="1028700" y="1720597"/>
            <a:ext cx="5788819" cy="941706"/>
          </a:xfrm>
          <a:prstGeom prst="rect">
            <a:avLst/>
          </a:prstGeom>
        </p:spPr>
        <p:txBody>
          <a:bodyPr lIns="0" tIns="0" rIns="0" bIns="0" rtlCol="0" anchor="t">
            <a:spAutoFit/>
          </a:bodyPr>
          <a:lstStyle/>
          <a:p>
            <a:pPr algn="ctr">
              <a:lnSpc>
                <a:spcPts val="7419"/>
              </a:lnSpc>
              <a:spcBef>
                <a:spcPct val="0"/>
              </a:spcBef>
            </a:pPr>
            <a:r>
              <a:rPr lang="en-US" sz="5299">
                <a:solidFill>
                  <a:srgbClr val="605048"/>
                </a:solidFill>
                <a:latin typeface="#9Slide05 Aphrodite Pro"/>
              </a:rPr>
              <a:t>c. Nhan đề bài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0503">
            <a:off x="-3793871" y="8643049"/>
            <a:ext cx="10902197" cy="755078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9144829">
            <a:off x="14174942" y="-4664222"/>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0" name="Freeform 10"/>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11" name="Freeform 11"/>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6"/>
            <a:stretch>
              <a:fillRect/>
            </a:stretch>
          </a:blipFill>
        </p:spPr>
        <p:txBody>
          <a:bodyPr/>
          <a:lstStyle/>
          <a:p>
            <a:endParaRPr lang="en-US"/>
          </a:p>
        </p:txBody>
      </p:sp>
      <p:grpSp>
        <p:nvGrpSpPr>
          <p:cNvPr id="12" name="Group 12"/>
          <p:cNvGrpSpPr>
            <a:grpSpLocks noChangeAspect="1"/>
          </p:cNvGrpSpPr>
          <p:nvPr/>
        </p:nvGrpSpPr>
        <p:grpSpPr>
          <a:xfrm>
            <a:off x="-1935776" y="-295012"/>
            <a:ext cx="11839837" cy="1183979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5535" r="-15535"/>
              </a:stretch>
            </a:blipFill>
          </p:spPr>
          <p:txBody>
            <a:bodyPr/>
            <a:lstStyle/>
            <a:p>
              <a:endParaRPr lang="en-US"/>
            </a:p>
          </p:txBody>
        </p:sp>
      </p:grpSp>
      <p:sp>
        <p:nvSpPr>
          <p:cNvPr id="14" name="TextBox 14"/>
          <p:cNvSpPr txBox="1"/>
          <p:nvPr/>
        </p:nvSpPr>
        <p:spPr>
          <a:xfrm>
            <a:off x="11134810" y="5157206"/>
            <a:ext cx="5203031" cy="830580"/>
          </a:xfrm>
          <a:prstGeom prst="rect">
            <a:avLst/>
          </a:prstGeom>
        </p:spPr>
        <p:txBody>
          <a:bodyPr lIns="0" tIns="0" rIns="0" bIns="0" rtlCol="0" anchor="t">
            <a:spAutoFit/>
          </a:bodyPr>
          <a:lstStyle/>
          <a:p>
            <a:pPr algn="ctr">
              <a:lnSpc>
                <a:spcPts val="6719"/>
              </a:lnSpc>
            </a:pPr>
            <a:r>
              <a:rPr lang="en-US" sz="4800">
                <a:solidFill>
                  <a:srgbClr val="3A4427"/>
                </a:solidFill>
                <a:latin typeface="Roboto Condensed Italics"/>
              </a:rPr>
              <a:t>Quê hương có thể là...</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6438578">
            <a:off x="632588" y="6941815"/>
            <a:ext cx="4146901" cy="6163954"/>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9" name="Group 9"/>
          <p:cNvGrpSpPr>
            <a:grpSpLocks noChangeAspect="1"/>
          </p:cNvGrpSpPr>
          <p:nvPr/>
        </p:nvGrpSpPr>
        <p:grpSpPr>
          <a:xfrm rot="-7307119">
            <a:off x="-6472809" y="5921589"/>
            <a:ext cx="10902197" cy="7550781"/>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2" name="Group 12"/>
          <p:cNvGrpSpPr>
            <a:grpSpLocks noChangeAspect="1"/>
          </p:cNvGrpSpPr>
          <p:nvPr/>
        </p:nvGrpSpPr>
        <p:grpSpPr>
          <a:xfrm rot="-7307119">
            <a:off x="13862558" y="-3533092"/>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5" name="Freeform 15"/>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6" name="Freeform 16"/>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grpSp>
        <p:nvGrpSpPr>
          <p:cNvPr id="17" name="Group 17"/>
          <p:cNvGrpSpPr/>
          <p:nvPr/>
        </p:nvGrpSpPr>
        <p:grpSpPr>
          <a:xfrm>
            <a:off x="1922623" y="3578955"/>
            <a:ext cx="4649446" cy="464944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4E0"/>
            </a:solidFill>
          </p:spPr>
          <p:txBody>
            <a:bodyPr/>
            <a:lstStyle/>
            <a:p>
              <a:endParaRPr lang="en-US"/>
            </a:p>
          </p:txBody>
        </p:sp>
        <p:sp>
          <p:nvSpPr>
            <p:cNvPr id="19" name="TextBox 19"/>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670191" y="655327"/>
            <a:ext cx="9542148" cy="1009724"/>
          </a:xfrm>
          <a:prstGeom prst="rect">
            <a:avLst/>
          </a:prstGeom>
        </p:spPr>
        <p:txBody>
          <a:bodyPr lIns="0" tIns="0" rIns="0" bIns="0" rtlCol="0" anchor="t">
            <a:spAutoFit/>
          </a:bodyPr>
          <a:lstStyle/>
          <a:p>
            <a:pPr algn="ctr">
              <a:lnSpc>
                <a:spcPts val="8399"/>
              </a:lnSpc>
            </a:pPr>
            <a:r>
              <a:rPr lang="en-US" sz="6000">
                <a:solidFill>
                  <a:srgbClr val="605048"/>
                </a:solidFill>
                <a:latin typeface="Fraunces SemiBold Bold"/>
              </a:rPr>
              <a:t>3. KHÁM PHÁ VĂN BẢN</a:t>
            </a:r>
          </a:p>
        </p:txBody>
      </p:sp>
      <p:grpSp>
        <p:nvGrpSpPr>
          <p:cNvPr id="21" name="Group 21"/>
          <p:cNvGrpSpPr/>
          <p:nvPr/>
        </p:nvGrpSpPr>
        <p:grpSpPr>
          <a:xfrm>
            <a:off x="7950030" y="2329068"/>
            <a:ext cx="7627106" cy="762710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F7F4"/>
            </a:solidFill>
          </p:spPr>
          <p:txBody>
            <a:bodyPr/>
            <a:lstStyle/>
            <a:p>
              <a:endParaRPr lang="en-US"/>
            </a:p>
          </p:txBody>
        </p:sp>
        <p:sp>
          <p:nvSpPr>
            <p:cNvPr id="23" name="TextBox 23"/>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641365" y="5057775"/>
            <a:ext cx="5657850" cy="1429386"/>
          </a:xfrm>
          <a:prstGeom prst="rect">
            <a:avLst/>
          </a:prstGeom>
        </p:spPr>
        <p:txBody>
          <a:bodyPr lIns="0" tIns="0" rIns="0" bIns="0" rtlCol="0" anchor="t">
            <a:spAutoFit/>
          </a:bodyPr>
          <a:lstStyle/>
          <a:p>
            <a:pPr algn="ctr">
              <a:lnSpc>
                <a:spcPts val="5879"/>
              </a:lnSpc>
              <a:spcBef>
                <a:spcPct val="0"/>
              </a:spcBef>
            </a:pPr>
            <a:r>
              <a:rPr lang="en-US" sz="4199" dirty="0" err="1">
                <a:solidFill>
                  <a:srgbClr val="605048"/>
                </a:solidFill>
                <a:latin typeface="Roboto Condensed Bold"/>
              </a:rPr>
              <a:t>Đề</a:t>
            </a:r>
            <a:r>
              <a:rPr lang="en-US" sz="4199" dirty="0">
                <a:solidFill>
                  <a:srgbClr val="605048"/>
                </a:solidFill>
                <a:latin typeface="Roboto Condensed Bold"/>
              </a:rPr>
              <a:t> </a:t>
            </a:r>
            <a:r>
              <a:rPr lang="en-US" sz="4199" dirty="0" err="1">
                <a:solidFill>
                  <a:srgbClr val="605048"/>
                </a:solidFill>
                <a:latin typeface="Roboto Condensed Bold"/>
              </a:rPr>
              <a:t>tài</a:t>
            </a:r>
            <a:r>
              <a:rPr lang="en-US" sz="4199" dirty="0">
                <a:solidFill>
                  <a:srgbClr val="605048"/>
                </a:solidFill>
                <a:latin typeface="Roboto Condensed Bold"/>
              </a:rPr>
              <a:t>:</a:t>
            </a:r>
            <a:r>
              <a:rPr lang="en-US" sz="4199" dirty="0">
                <a:solidFill>
                  <a:srgbClr val="605048"/>
                </a:solidFill>
                <a:latin typeface="Roboto Condensed"/>
              </a:rPr>
              <a:t> </a:t>
            </a:r>
          </a:p>
          <a:p>
            <a:pPr algn="ctr">
              <a:lnSpc>
                <a:spcPts val="5599"/>
              </a:lnSpc>
              <a:spcBef>
                <a:spcPct val="0"/>
              </a:spcBef>
            </a:pPr>
            <a:r>
              <a:rPr lang="en-US" sz="3999" dirty="0" err="1">
                <a:solidFill>
                  <a:srgbClr val="605048"/>
                </a:solidFill>
                <a:latin typeface="Roboto Condensed"/>
              </a:rPr>
              <a:t>tình</a:t>
            </a:r>
            <a:r>
              <a:rPr lang="en-US" sz="3999" dirty="0">
                <a:solidFill>
                  <a:srgbClr val="605048"/>
                </a:solidFill>
                <a:latin typeface="Roboto Condensed"/>
              </a:rPr>
              <a:t> </a:t>
            </a:r>
            <a:r>
              <a:rPr lang="en-US" sz="3999" dirty="0" err="1">
                <a:solidFill>
                  <a:srgbClr val="605048"/>
                </a:solidFill>
                <a:latin typeface="Roboto Condensed"/>
              </a:rPr>
              <a:t>mẫu</a:t>
            </a:r>
            <a:r>
              <a:rPr lang="en-US" sz="3999" dirty="0">
                <a:solidFill>
                  <a:srgbClr val="605048"/>
                </a:solidFill>
                <a:latin typeface="Roboto Condensed"/>
              </a:rPr>
              <a:t> </a:t>
            </a:r>
            <a:r>
              <a:rPr lang="en-US" sz="3999" dirty="0" err="1">
                <a:solidFill>
                  <a:srgbClr val="605048"/>
                </a:solidFill>
                <a:latin typeface="Roboto Condensed"/>
              </a:rPr>
              <a:t>tử</a:t>
            </a:r>
            <a:endParaRPr lang="en-US" sz="3999" dirty="0">
              <a:solidFill>
                <a:srgbClr val="605048"/>
              </a:solidFill>
              <a:latin typeface="Roboto Condensed"/>
            </a:endParaRPr>
          </a:p>
        </p:txBody>
      </p:sp>
      <p:sp>
        <p:nvSpPr>
          <p:cNvPr id="25" name="TextBox 25"/>
          <p:cNvSpPr txBox="1"/>
          <p:nvPr/>
        </p:nvSpPr>
        <p:spPr>
          <a:xfrm>
            <a:off x="3310814" y="2017476"/>
            <a:ext cx="6671385" cy="1077218"/>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05048"/>
                </a:solidFill>
                <a:latin typeface="#9Slide05 Aphrodite Pro"/>
              </a:rPr>
              <a:t>d. </a:t>
            </a:r>
            <a:r>
              <a:rPr lang="en-US" sz="5999" dirty="0" err="1">
                <a:solidFill>
                  <a:srgbClr val="605048"/>
                </a:solidFill>
                <a:latin typeface="#9Slide05 Aphrodite Pro"/>
              </a:rPr>
              <a:t>Đề</a:t>
            </a:r>
            <a:r>
              <a:rPr lang="en-US" sz="5999" dirty="0">
                <a:solidFill>
                  <a:srgbClr val="605048"/>
                </a:solidFill>
                <a:latin typeface="#9Slide05 Aphrodite Pro"/>
              </a:rPr>
              <a:t> </a:t>
            </a:r>
            <a:r>
              <a:rPr lang="en-US" sz="5999" dirty="0" err="1">
                <a:solidFill>
                  <a:srgbClr val="605048"/>
                </a:solidFill>
                <a:latin typeface="#9Slide05 Aphrodite Pro"/>
              </a:rPr>
              <a:t>tài</a:t>
            </a:r>
            <a:r>
              <a:rPr lang="en-US" sz="5999" dirty="0">
                <a:solidFill>
                  <a:srgbClr val="605048"/>
                </a:solidFill>
                <a:latin typeface="#9Slide05 Aphrodite Pro"/>
              </a:rPr>
              <a:t>, </a:t>
            </a:r>
            <a:r>
              <a:rPr lang="en-US" sz="5999" dirty="0" err="1">
                <a:solidFill>
                  <a:srgbClr val="605048"/>
                </a:solidFill>
                <a:latin typeface="#9Slide05 Aphrodite Pro"/>
              </a:rPr>
              <a:t>chủ</a:t>
            </a:r>
            <a:r>
              <a:rPr lang="en-US" sz="5999" dirty="0">
                <a:solidFill>
                  <a:srgbClr val="605048"/>
                </a:solidFill>
                <a:latin typeface="#9Slide05 Aphrodite Pro"/>
              </a:rPr>
              <a:t> </a:t>
            </a:r>
            <a:r>
              <a:rPr lang="en-US" sz="5999" dirty="0" err="1">
                <a:solidFill>
                  <a:srgbClr val="605048"/>
                </a:solidFill>
                <a:latin typeface="#9Slide05 Aphrodite Pro"/>
              </a:rPr>
              <a:t>đề</a:t>
            </a:r>
            <a:endParaRPr lang="en-US" sz="5999" dirty="0">
              <a:solidFill>
                <a:srgbClr val="605048"/>
              </a:solidFill>
              <a:latin typeface="#9Slide05 Aphrodite Pro"/>
            </a:endParaRPr>
          </a:p>
        </p:txBody>
      </p:sp>
      <p:sp>
        <p:nvSpPr>
          <p:cNvPr id="26" name="TextBox 26"/>
          <p:cNvSpPr txBox="1"/>
          <p:nvPr/>
        </p:nvSpPr>
        <p:spPr>
          <a:xfrm>
            <a:off x="9275138" y="3597275"/>
            <a:ext cx="5114972" cy="4953636"/>
          </a:xfrm>
          <a:prstGeom prst="rect">
            <a:avLst/>
          </a:prstGeom>
        </p:spPr>
        <p:txBody>
          <a:bodyPr lIns="0" tIns="0" rIns="0" bIns="0" rtlCol="0" anchor="t">
            <a:spAutoFit/>
          </a:bodyPr>
          <a:lstStyle/>
          <a:p>
            <a:pPr algn="ctr">
              <a:lnSpc>
                <a:spcPts val="5879"/>
              </a:lnSpc>
              <a:spcBef>
                <a:spcPct val="0"/>
              </a:spcBef>
            </a:pPr>
            <a:r>
              <a:rPr lang="en-US" sz="4199" dirty="0" err="1">
                <a:solidFill>
                  <a:srgbClr val="605048"/>
                </a:solidFill>
                <a:latin typeface="Roboto Condensed Bold"/>
              </a:rPr>
              <a:t>Chủ</a:t>
            </a:r>
            <a:r>
              <a:rPr lang="en-US" sz="4199" dirty="0">
                <a:solidFill>
                  <a:srgbClr val="605048"/>
                </a:solidFill>
                <a:latin typeface="Roboto Condensed Bold"/>
              </a:rPr>
              <a:t> </a:t>
            </a:r>
            <a:r>
              <a:rPr lang="en-US" sz="4199" dirty="0" err="1">
                <a:solidFill>
                  <a:srgbClr val="605048"/>
                </a:solidFill>
                <a:latin typeface="Roboto Condensed Bold"/>
              </a:rPr>
              <a:t>đề</a:t>
            </a:r>
            <a:r>
              <a:rPr lang="en-US" sz="4199" dirty="0">
                <a:solidFill>
                  <a:srgbClr val="605048"/>
                </a:solidFill>
                <a:latin typeface="Roboto Condensed Bold"/>
              </a:rPr>
              <a:t>: </a:t>
            </a:r>
          </a:p>
          <a:p>
            <a:pPr algn="ctr">
              <a:lnSpc>
                <a:spcPts val="5599"/>
              </a:lnSpc>
              <a:spcBef>
                <a:spcPct val="0"/>
              </a:spcBef>
            </a:pPr>
            <a:r>
              <a:rPr lang="en-US" sz="3999" dirty="0" err="1">
                <a:solidFill>
                  <a:srgbClr val="605048"/>
                </a:solidFill>
                <a:latin typeface="Roboto Condensed"/>
              </a:rPr>
              <a:t>Bài</a:t>
            </a:r>
            <a:r>
              <a:rPr lang="en-US" sz="3999" dirty="0">
                <a:solidFill>
                  <a:srgbClr val="605048"/>
                </a:solidFill>
                <a:latin typeface="Roboto Condensed"/>
              </a:rPr>
              <a:t> </a:t>
            </a:r>
            <a:r>
              <a:rPr lang="en-US" sz="3999" dirty="0" err="1">
                <a:solidFill>
                  <a:srgbClr val="605048"/>
                </a:solidFill>
                <a:latin typeface="Roboto Condensed"/>
              </a:rPr>
              <a:t>thơ</a:t>
            </a:r>
            <a:r>
              <a:rPr lang="en-US" sz="3999" dirty="0">
                <a:solidFill>
                  <a:srgbClr val="605048"/>
                </a:solidFill>
                <a:latin typeface="Roboto Condensed"/>
              </a:rPr>
              <a:t> </a:t>
            </a:r>
            <a:r>
              <a:rPr lang="en-US" sz="3999" dirty="0" err="1">
                <a:solidFill>
                  <a:srgbClr val="605048"/>
                </a:solidFill>
                <a:latin typeface="Roboto Condensed"/>
              </a:rPr>
              <a:t>là</a:t>
            </a:r>
            <a:r>
              <a:rPr lang="en-US" sz="3999" dirty="0">
                <a:solidFill>
                  <a:srgbClr val="605048"/>
                </a:solidFill>
                <a:latin typeface="Roboto Condensed"/>
              </a:rPr>
              <a:t> </a:t>
            </a:r>
            <a:r>
              <a:rPr lang="en-US" sz="3999" dirty="0" err="1">
                <a:solidFill>
                  <a:srgbClr val="605048"/>
                </a:solidFill>
                <a:latin typeface="Roboto Condensed"/>
              </a:rPr>
              <a:t>nỗi</a:t>
            </a:r>
            <a:r>
              <a:rPr lang="en-US" sz="3999" dirty="0">
                <a:solidFill>
                  <a:srgbClr val="605048"/>
                </a:solidFill>
                <a:latin typeface="Roboto Condensed"/>
              </a:rPr>
              <a:t> </a:t>
            </a:r>
            <a:r>
              <a:rPr lang="en-US" sz="3999" dirty="0" err="1">
                <a:solidFill>
                  <a:srgbClr val="605048"/>
                </a:solidFill>
                <a:latin typeface="Roboto Condensed"/>
              </a:rPr>
              <a:t>nhớ</a:t>
            </a:r>
            <a:r>
              <a:rPr lang="en-US" sz="3999" dirty="0">
                <a:solidFill>
                  <a:srgbClr val="605048"/>
                </a:solidFill>
                <a:latin typeface="Roboto Condensed"/>
              </a:rPr>
              <a:t> </a:t>
            </a:r>
            <a:r>
              <a:rPr lang="en-US" sz="3999" dirty="0" err="1">
                <a:solidFill>
                  <a:srgbClr val="605048"/>
                </a:solidFill>
                <a:latin typeface="Roboto Condensed"/>
              </a:rPr>
              <a:t>nhung</a:t>
            </a:r>
            <a:r>
              <a:rPr lang="en-US" sz="3999" dirty="0">
                <a:solidFill>
                  <a:srgbClr val="605048"/>
                </a:solidFill>
                <a:latin typeface="Roboto Condensed"/>
              </a:rPr>
              <a:t> </a:t>
            </a:r>
            <a:r>
              <a:rPr lang="en-US" sz="3999" dirty="0" err="1">
                <a:solidFill>
                  <a:srgbClr val="605048"/>
                </a:solidFill>
                <a:latin typeface="Roboto Condensed"/>
              </a:rPr>
              <a:t>về</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mẹ</a:t>
            </a:r>
            <a:r>
              <a:rPr lang="en-US" sz="3999" dirty="0">
                <a:solidFill>
                  <a:srgbClr val="605048"/>
                </a:solidFill>
                <a:latin typeface="Roboto Condensed"/>
              </a:rPr>
              <a:t>, qua </a:t>
            </a:r>
            <a:r>
              <a:rPr lang="en-US" sz="3999" dirty="0" err="1">
                <a:solidFill>
                  <a:srgbClr val="605048"/>
                </a:solidFill>
                <a:latin typeface="Roboto Condensed"/>
              </a:rPr>
              <a:t>đó</a:t>
            </a:r>
            <a:r>
              <a:rPr lang="en-US" sz="3999" dirty="0">
                <a:solidFill>
                  <a:srgbClr val="605048"/>
                </a:solidFill>
                <a:latin typeface="Roboto Condensed"/>
              </a:rPr>
              <a:t> </a:t>
            </a:r>
            <a:r>
              <a:rPr lang="en-US" sz="3999" dirty="0" err="1">
                <a:solidFill>
                  <a:srgbClr val="605048"/>
                </a:solidFill>
                <a:latin typeface="Roboto Condensed"/>
              </a:rPr>
              <a:t>thể</a:t>
            </a:r>
            <a:r>
              <a:rPr lang="en-US" sz="3999" dirty="0">
                <a:solidFill>
                  <a:srgbClr val="605048"/>
                </a:solidFill>
                <a:latin typeface="Roboto Condensed"/>
              </a:rPr>
              <a:t> </a:t>
            </a:r>
            <a:r>
              <a:rPr lang="en-US" sz="3999" dirty="0" err="1">
                <a:solidFill>
                  <a:srgbClr val="605048"/>
                </a:solidFill>
                <a:latin typeface="Roboto Condensed"/>
              </a:rPr>
              <a:t>hiện</a:t>
            </a:r>
            <a:r>
              <a:rPr lang="en-US" sz="3999" dirty="0">
                <a:solidFill>
                  <a:srgbClr val="605048"/>
                </a:solidFill>
                <a:latin typeface="Roboto Condensed"/>
              </a:rPr>
              <a:t> </a:t>
            </a:r>
            <a:r>
              <a:rPr lang="en-US" sz="3999" dirty="0" err="1">
                <a:solidFill>
                  <a:srgbClr val="605048"/>
                </a:solidFill>
                <a:latin typeface="Roboto Condensed"/>
              </a:rPr>
              <a:t>sự</a:t>
            </a:r>
            <a:r>
              <a:rPr lang="en-US" sz="3999" dirty="0">
                <a:solidFill>
                  <a:srgbClr val="605048"/>
                </a:solidFill>
                <a:latin typeface="Roboto Condensed"/>
              </a:rPr>
              <a:t> </a:t>
            </a:r>
            <a:r>
              <a:rPr lang="en-US" sz="3999" dirty="0" err="1">
                <a:solidFill>
                  <a:srgbClr val="605048"/>
                </a:solidFill>
                <a:latin typeface="Roboto Condensed"/>
              </a:rPr>
              <a:t>biết</a:t>
            </a:r>
            <a:r>
              <a:rPr lang="en-US" sz="3999" dirty="0">
                <a:solidFill>
                  <a:srgbClr val="605048"/>
                </a:solidFill>
                <a:latin typeface="Roboto Condensed"/>
              </a:rPr>
              <a:t> </a:t>
            </a:r>
            <a:r>
              <a:rPr lang="en-US" sz="3999" dirty="0" err="1">
                <a:solidFill>
                  <a:srgbClr val="605048"/>
                </a:solidFill>
                <a:latin typeface="Roboto Condensed"/>
              </a:rPr>
              <a:t>ơn</a:t>
            </a:r>
            <a:r>
              <a:rPr lang="en-US" sz="3999" dirty="0">
                <a:solidFill>
                  <a:srgbClr val="605048"/>
                </a:solidFill>
                <a:latin typeface="Roboto Condensed"/>
              </a:rPr>
              <a:t>, </a:t>
            </a:r>
            <a:r>
              <a:rPr lang="en-US" sz="3999" dirty="0" err="1">
                <a:solidFill>
                  <a:srgbClr val="605048"/>
                </a:solidFill>
                <a:latin typeface="Roboto Condensed"/>
              </a:rPr>
              <a:t>kính</a:t>
            </a:r>
            <a:r>
              <a:rPr lang="en-US" sz="3999" dirty="0">
                <a:solidFill>
                  <a:srgbClr val="605048"/>
                </a:solidFill>
                <a:latin typeface="Roboto Condensed"/>
              </a:rPr>
              <a:t> </a:t>
            </a:r>
            <a:r>
              <a:rPr lang="en-US" sz="3999" dirty="0" err="1">
                <a:solidFill>
                  <a:srgbClr val="605048"/>
                </a:solidFill>
                <a:latin typeface="Roboto Condensed"/>
              </a:rPr>
              <a:t>trọng</a:t>
            </a:r>
            <a:r>
              <a:rPr lang="en-US" sz="3999" dirty="0">
                <a:solidFill>
                  <a:srgbClr val="605048"/>
                </a:solidFill>
                <a:latin typeface="Roboto Condensed"/>
              </a:rPr>
              <a:t> </a:t>
            </a:r>
            <a:r>
              <a:rPr lang="en-US" sz="3999" dirty="0" err="1">
                <a:solidFill>
                  <a:srgbClr val="605048"/>
                </a:solidFill>
                <a:latin typeface="Roboto Condensed"/>
              </a:rPr>
              <a:t>của</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con </a:t>
            </a:r>
            <a:r>
              <a:rPr lang="en-US" sz="3999" dirty="0" err="1">
                <a:solidFill>
                  <a:srgbClr val="605048"/>
                </a:solidFill>
                <a:latin typeface="Roboto Condensed"/>
              </a:rPr>
              <a:t>dành</a:t>
            </a:r>
            <a:r>
              <a:rPr lang="en-US" sz="3999" dirty="0">
                <a:solidFill>
                  <a:srgbClr val="605048"/>
                </a:solidFill>
                <a:latin typeface="Roboto Condensed"/>
              </a:rPr>
              <a:t> </a:t>
            </a:r>
            <a:r>
              <a:rPr lang="en-US" sz="3999" dirty="0" err="1">
                <a:solidFill>
                  <a:srgbClr val="605048"/>
                </a:solidFill>
                <a:latin typeface="Roboto Condensed"/>
              </a:rPr>
              <a:t>cho</a:t>
            </a:r>
            <a:r>
              <a:rPr lang="en-US" sz="3999" dirty="0">
                <a:solidFill>
                  <a:srgbClr val="605048"/>
                </a:solidFill>
                <a:latin typeface="Roboto Condensed"/>
              </a:rPr>
              <a:t> </a:t>
            </a:r>
            <a:r>
              <a:rPr lang="en-US" sz="3999" dirty="0" err="1">
                <a:solidFill>
                  <a:srgbClr val="605048"/>
                </a:solidFill>
                <a:latin typeface="Roboto Condensed"/>
              </a:rPr>
              <a:t>người</a:t>
            </a:r>
            <a:r>
              <a:rPr lang="en-US" sz="3999" dirty="0">
                <a:solidFill>
                  <a:srgbClr val="605048"/>
                </a:solidFill>
                <a:latin typeface="Roboto Condensed"/>
              </a:rPr>
              <a:t> </a:t>
            </a:r>
            <a:r>
              <a:rPr lang="en-US" sz="3999" dirty="0" err="1">
                <a:solidFill>
                  <a:srgbClr val="605048"/>
                </a:solidFill>
                <a:latin typeface="Roboto Condensed"/>
              </a:rPr>
              <a:t>mẹ</a:t>
            </a:r>
            <a:r>
              <a:rPr lang="en-US" sz="3999" dirty="0">
                <a:solidFill>
                  <a:srgbClr val="605048"/>
                </a:solidFill>
                <a:latin typeface="Roboto Condensed"/>
              </a:rPr>
              <a:t> </a:t>
            </a:r>
            <a:r>
              <a:rPr lang="en-US" sz="3999" dirty="0" err="1">
                <a:solidFill>
                  <a:srgbClr val="605048"/>
                </a:solidFill>
                <a:latin typeface="Roboto Condensed"/>
              </a:rPr>
              <a:t>chăm</a:t>
            </a:r>
            <a:r>
              <a:rPr lang="en-US" sz="3999" dirty="0">
                <a:solidFill>
                  <a:srgbClr val="605048"/>
                </a:solidFill>
                <a:latin typeface="Roboto Condensed"/>
              </a:rPr>
              <a:t> </a:t>
            </a:r>
            <a:r>
              <a:rPr lang="en-US" sz="3999" dirty="0" err="1">
                <a:solidFill>
                  <a:srgbClr val="605048"/>
                </a:solidFill>
                <a:latin typeface="Roboto Condensed"/>
              </a:rPr>
              <a:t>chỉ</a:t>
            </a:r>
            <a:r>
              <a:rPr lang="en-US" sz="3999" dirty="0">
                <a:solidFill>
                  <a:srgbClr val="605048"/>
                </a:solidFill>
                <a:latin typeface="Roboto Condensed"/>
              </a:rPr>
              <a:t>, </a:t>
            </a:r>
            <a:r>
              <a:rPr lang="en-US" sz="3999" dirty="0" err="1">
                <a:solidFill>
                  <a:srgbClr val="605048"/>
                </a:solidFill>
                <a:latin typeface="Roboto Condensed"/>
              </a:rPr>
              <a:t>tần</a:t>
            </a:r>
            <a:r>
              <a:rPr lang="en-US" sz="3999" dirty="0">
                <a:solidFill>
                  <a:srgbClr val="605048"/>
                </a:solidFill>
                <a:latin typeface="Roboto Condensed"/>
              </a:rPr>
              <a:t> </a:t>
            </a:r>
            <a:r>
              <a:rPr lang="en-US" sz="3999" dirty="0" err="1">
                <a:solidFill>
                  <a:srgbClr val="605048"/>
                </a:solidFill>
                <a:latin typeface="Roboto Condensed"/>
              </a:rPr>
              <a:t>tảo</a:t>
            </a:r>
            <a:r>
              <a:rPr lang="en-US" sz="3999" dirty="0">
                <a:solidFill>
                  <a:srgbClr val="605048"/>
                </a:solidFill>
                <a:latin typeface="Roboto Condensed"/>
              </a:rPr>
              <a:t> </a:t>
            </a:r>
            <a:r>
              <a:rPr lang="en-US" sz="3999" dirty="0" err="1">
                <a:solidFill>
                  <a:srgbClr val="605048"/>
                </a:solidFill>
                <a:latin typeface="Roboto Condensed"/>
              </a:rPr>
              <a:t>sớm</a:t>
            </a:r>
            <a:r>
              <a:rPr lang="en-US" sz="3999" dirty="0">
                <a:solidFill>
                  <a:srgbClr val="605048"/>
                </a:solidFill>
                <a:latin typeface="Roboto Condensed"/>
              </a:rPr>
              <a:t> </a:t>
            </a:r>
            <a:r>
              <a:rPr lang="en-US" sz="3999" dirty="0" err="1">
                <a:solidFill>
                  <a:srgbClr val="605048"/>
                </a:solidFill>
                <a:latin typeface="Roboto Condensed"/>
              </a:rPr>
              <a:t>hôm</a:t>
            </a:r>
            <a:r>
              <a:rPr lang="en-US" sz="3999" dirty="0">
                <a:solidFill>
                  <a:srgbClr val="605048"/>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18686"/>
            <a:ext cx="18288000" cy="10287000"/>
          </a:xfrm>
          <a:prstGeom prst="rect">
            <a:avLst/>
          </a:prstGeom>
        </p:spPr>
      </p:pic>
      <p:grpSp>
        <p:nvGrpSpPr>
          <p:cNvPr id="3" name="Group 3"/>
          <p:cNvGrpSpPr>
            <a:grpSpLocks noChangeAspect="1"/>
          </p:cNvGrpSpPr>
          <p:nvPr/>
        </p:nvGrpSpPr>
        <p:grpSpPr>
          <a:xfrm rot="6916213">
            <a:off x="-3660613" y="298563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4361421">
            <a:off x="16214549" y="-2435917"/>
            <a:ext cx="4146901" cy="6163954"/>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9" name="Freeform 9"/>
          <p:cNvSpPr/>
          <p:nvPr/>
        </p:nvSpPr>
        <p:spPr>
          <a:xfrm rot="-4411358">
            <a:off x="17028377" y="7129948"/>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5"/>
            <a:stretch>
              <a:fillRect/>
            </a:stretch>
          </a:blipFill>
        </p:spPr>
        <p:txBody>
          <a:bodyPr/>
          <a:lstStyle/>
          <a:p>
            <a:endParaRPr lang="en-US"/>
          </a:p>
        </p:txBody>
      </p:sp>
      <p:sp>
        <p:nvSpPr>
          <p:cNvPr id="10" name="Freeform 10"/>
          <p:cNvSpPr/>
          <p:nvPr/>
        </p:nvSpPr>
        <p:spPr>
          <a:xfrm rot="4081896">
            <a:off x="14150901" y="-227912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6"/>
            <a:stretch>
              <a:fillRect/>
            </a:stretch>
          </a:blipFill>
        </p:spPr>
        <p:txBody>
          <a:bodyPr/>
          <a:lstStyle/>
          <a:p>
            <a:endParaRPr lang="en-US"/>
          </a:p>
        </p:txBody>
      </p:sp>
      <p:sp>
        <p:nvSpPr>
          <p:cNvPr id="11" name="Freeform 11"/>
          <p:cNvSpPr/>
          <p:nvPr/>
        </p:nvSpPr>
        <p:spPr>
          <a:xfrm rot="-7225909">
            <a:off x="-7043152" y="6671022"/>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6"/>
            <a:stretch>
              <a:fillRect/>
            </a:stretch>
          </a:blipFill>
        </p:spPr>
        <p:txBody>
          <a:bodyPr/>
          <a:lstStyle/>
          <a:p>
            <a:endParaRPr lang="en-US"/>
          </a:p>
        </p:txBody>
      </p:sp>
      <p:sp>
        <p:nvSpPr>
          <p:cNvPr id="12" name="Freeform 12"/>
          <p:cNvSpPr/>
          <p:nvPr/>
        </p:nvSpPr>
        <p:spPr>
          <a:xfrm rot="6794809">
            <a:off x="-1591592" y="-1571446"/>
            <a:ext cx="3183184" cy="4859822"/>
          </a:xfrm>
          <a:custGeom>
            <a:avLst/>
            <a:gdLst/>
            <a:ahLst/>
            <a:cxnLst/>
            <a:rect l="l" t="t" r="r" b="b"/>
            <a:pathLst>
              <a:path w="3183184" h="4859822">
                <a:moveTo>
                  <a:pt x="0" y="0"/>
                </a:moveTo>
                <a:lnTo>
                  <a:pt x="3183184" y="0"/>
                </a:lnTo>
                <a:lnTo>
                  <a:pt x="3183184" y="4859822"/>
                </a:lnTo>
                <a:lnTo>
                  <a:pt x="0" y="4859822"/>
                </a:lnTo>
                <a:lnTo>
                  <a:pt x="0" y="0"/>
                </a:lnTo>
                <a:close/>
              </a:path>
            </a:pathLst>
          </a:custGeom>
          <a:blipFill>
            <a:blip r:embed="rId5"/>
            <a:stretch>
              <a:fillRect/>
            </a:stretch>
          </a:blipFill>
        </p:spPr>
        <p:txBody>
          <a:bodyPr/>
          <a:lstStyle/>
          <a:p>
            <a:endParaRPr lang="en-US"/>
          </a:p>
        </p:txBody>
      </p:sp>
      <p:sp>
        <p:nvSpPr>
          <p:cNvPr id="13" name="Freeform 13"/>
          <p:cNvSpPr/>
          <p:nvPr/>
        </p:nvSpPr>
        <p:spPr>
          <a:xfrm>
            <a:off x="3124594" y="3279909"/>
            <a:ext cx="10210207" cy="6381379"/>
          </a:xfrm>
          <a:custGeom>
            <a:avLst/>
            <a:gdLst/>
            <a:ahLst/>
            <a:cxnLst/>
            <a:rect l="l" t="t" r="r" b="b"/>
            <a:pathLst>
              <a:path w="10210207" h="6381379">
                <a:moveTo>
                  <a:pt x="0" y="0"/>
                </a:moveTo>
                <a:lnTo>
                  <a:pt x="10210207" y="0"/>
                </a:lnTo>
                <a:lnTo>
                  <a:pt x="10210207" y="6381379"/>
                </a:lnTo>
                <a:lnTo>
                  <a:pt x="0" y="63813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TextBox 14"/>
          <p:cNvSpPr txBox="1"/>
          <p:nvPr/>
        </p:nvSpPr>
        <p:spPr>
          <a:xfrm>
            <a:off x="3082428" y="522235"/>
            <a:ext cx="10938372" cy="1111252"/>
          </a:xfrm>
          <a:prstGeom prst="rect">
            <a:avLst/>
          </a:prstGeom>
        </p:spPr>
        <p:txBody>
          <a:bodyPr wrap="square" lIns="0" tIns="0" rIns="0" bIns="0" rtlCol="0" anchor="t">
            <a:spAutoFit/>
          </a:bodyPr>
          <a:lstStyle/>
          <a:p>
            <a:pPr algn="ctr">
              <a:lnSpc>
                <a:spcPts val="9099"/>
              </a:lnSpc>
              <a:spcBef>
                <a:spcPct val="0"/>
              </a:spcBef>
            </a:pPr>
            <a:r>
              <a:rPr lang="en-US" sz="6499" dirty="0">
                <a:solidFill>
                  <a:srgbClr val="5A4E48"/>
                </a:solidFill>
                <a:latin typeface="Fraunces SemiBold Bold"/>
              </a:rPr>
              <a:t>3. KHÁM PHÁ VĂN BẢN</a:t>
            </a:r>
          </a:p>
        </p:txBody>
      </p:sp>
      <p:sp>
        <p:nvSpPr>
          <p:cNvPr id="15" name="TextBox 15"/>
          <p:cNvSpPr txBox="1"/>
          <p:nvPr/>
        </p:nvSpPr>
        <p:spPr>
          <a:xfrm>
            <a:off x="2800892" y="2004463"/>
            <a:ext cx="10755511" cy="1033782"/>
          </a:xfrm>
          <a:prstGeom prst="rect">
            <a:avLst/>
          </a:prstGeom>
        </p:spPr>
        <p:txBody>
          <a:bodyPr lIns="0" tIns="0" rIns="0" bIns="0" rtlCol="0" anchor="t">
            <a:spAutoFit/>
          </a:bodyPr>
          <a:lstStyle/>
          <a:p>
            <a:pPr algn="ctr">
              <a:lnSpc>
                <a:spcPts val="8119"/>
              </a:lnSpc>
              <a:spcBef>
                <a:spcPct val="0"/>
              </a:spcBef>
            </a:pPr>
            <a:r>
              <a:rPr lang="en-US" sz="5799" dirty="0">
                <a:solidFill>
                  <a:srgbClr val="5A4E48"/>
                </a:solidFill>
                <a:latin typeface="#9Slide05 Aphrodite Pro"/>
              </a:rPr>
              <a:t>e. Chia </a:t>
            </a:r>
            <a:r>
              <a:rPr lang="en-US" sz="5799" dirty="0" err="1">
                <a:solidFill>
                  <a:srgbClr val="5A4E48"/>
                </a:solidFill>
                <a:latin typeface="#9Slide05 Aphrodite Pro"/>
              </a:rPr>
              <a:t>sẻ</a:t>
            </a:r>
            <a:r>
              <a:rPr lang="en-US" sz="5799" dirty="0">
                <a:solidFill>
                  <a:srgbClr val="5A4E48"/>
                </a:solidFill>
                <a:latin typeface="#9Slide05 Aphrodite Pro"/>
              </a:rPr>
              <a:t> </a:t>
            </a:r>
            <a:r>
              <a:rPr lang="en-US" sz="5799" dirty="0" err="1">
                <a:solidFill>
                  <a:srgbClr val="5A4E48"/>
                </a:solidFill>
                <a:latin typeface="#9Slide05 Aphrodite Pro"/>
              </a:rPr>
              <a:t>thông</a:t>
            </a:r>
            <a:r>
              <a:rPr lang="en-US" sz="5799" dirty="0">
                <a:solidFill>
                  <a:srgbClr val="5A4E48"/>
                </a:solidFill>
                <a:latin typeface="#9Slide05 Aphrodite Pro"/>
              </a:rPr>
              <a:t> </a:t>
            </a:r>
            <a:r>
              <a:rPr lang="en-US" sz="5799" dirty="0" err="1">
                <a:solidFill>
                  <a:srgbClr val="5A4E48"/>
                </a:solidFill>
                <a:latin typeface="#9Slide05 Aphrodite Pro"/>
              </a:rPr>
              <a:t>điệp</a:t>
            </a:r>
            <a:r>
              <a:rPr lang="en-US" sz="5799" dirty="0">
                <a:solidFill>
                  <a:srgbClr val="5A4E48"/>
                </a:solidFill>
                <a:latin typeface="#9Slide05 Aphrodite Pro"/>
              </a:rPr>
              <a:t> </a:t>
            </a:r>
            <a:r>
              <a:rPr lang="en-US" sz="5799" dirty="0" err="1">
                <a:solidFill>
                  <a:srgbClr val="5A4E48"/>
                </a:solidFill>
                <a:latin typeface="#9Slide05 Aphrodite Pro"/>
              </a:rPr>
              <a:t>từ</a:t>
            </a:r>
            <a:r>
              <a:rPr lang="en-US" sz="5799" dirty="0">
                <a:solidFill>
                  <a:srgbClr val="5A4E48"/>
                </a:solidFill>
                <a:latin typeface="#9Slide05 Aphrodite Pro"/>
              </a:rPr>
              <a:t> </a:t>
            </a:r>
            <a:r>
              <a:rPr lang="en-US" sz="5799" dirty="0" err="1">
                <a:solidFill>
                  <a:srgbClr val="5A4E48"/>
                </a:solidFill>
                <a:latin typeface="#9Slide05 Aphrodite Pro"/>
              </a:rPr>
              <a:t>tác</a:t>
            </a:r>
            <a:r>
              <a:rPr lang="en-US" sz="5799" dirty="0">
                <a:solidFill>
                  <a:srgbClr val="5A4E48"/>
                </a:solidFill>
                <a:latin typeface="#9Slide05 Aphrodite Pro"/>
              </a:rPr>
              <a:t> </a:t>
            </a:r>
            <a:r>
              <a:rPr lang="en-US" sz="5799" dirty="0" err="1">
                <a:solidFill>
                  <a:srgbClr val="5A4E48"/>
                </a:solidFill>
                <a:latin typeface="#9Slide05 Aphrodite Pro"/>
              </a:rPr>
              <a:t>phẩm</a:t>
            </a:r>
            <a:endParaRPr lang="en-US" sz="5799" dirty="0">
              <a:solidFill>
                <a:srgbClr val="5A4E48"/>
              </a:solidFill>
              <a:latin typeface="#9Slide05 Aphrodite Pro"/>
            </a:endParaRPr>
          </a:p>
        </p:txBody>
      </p:sp>
      <p:sp>
        <p:nvSpPr>
          <p:cNvPr id="16" name="TextBox 16"/>
          <p:cNvSpPr txBox="1"/>
          <p:nvPr/>
        </p:nvSpPr>
        <p:spPr>
          <a:xfrm>
            <a:off x="8506735" y="4689721"/>
            <a:ext cx="4117639" cy="3933826"/>
          </a:xfrm>
          <a:prstGeom prst="rect">
            <a:avLst/>
          </a:prstGeom>
        </p:spPr>
        <p:txBody>
          <a:bodyPr lIns="0" tIns="0" rIns="0" bIns="0" rtlCol="0" anchor="t">
            <a:spAutoFit/>
          </a:bodyPr>
          <a:lstStyle/>
          <a:p>
            <a:pPr algn="ctr">
              <a:lnSpc>
                <a:spcPts val="6299"/>
              </a:lnSpc>
              <a:spcBef>
                <a:spcPct val="0"/>
              </a:spcBef>
            </a:pPr>
            <a:r>
              <a:rPr lang="en-US" sz="4499" dirty="0" err="1">
                <a:solidFill>
                  <a:srgbClr val="5A4E48"/>
                </a:solidFill>
                <a:latin typeface="Roboto Condensed"/>
              </a:rPr>
              <a:t>Kí</a:t>
            </a:r>
            <a:r>
              <a:rPr lang="en-US" sz="4499" dirty="0">
                <a:solidFill>
                  <a:srgbClr val="5A4E48"/>
                </a:solidFill>
                <a:latin typeface="Roboto Condensed"/>
              </a:rPr>
              <a:t> </a:t>
            </a:r>
            <a:r>
              <a:rPr lang="en-US" sz="4499" dirty="0" err="1">
                <a:solidFill>
                  <a:srgbClr val="5A4E48"/>
                </a:solidFill>
                <a:latin typeface="Roboto Condensed"/>
              </a:rPr>
              <a:t>ức</a:t>
            </a:r>
            <a:r>
              <a:rPr lang="en-US" sz="4499" dirty="0">
                <a:solidFill>
                  <a:srgbClr val="5A4E48"/>
                </a:solidFill>
                <a:latin typeface="Roboto Condensed"/>
              </a:rPr>
              <a:t>, </a:t>
            </a:r>
            <a:r>
              <a:rPr lang="en-US" sz="4499" dirty="0" err="1">
                <a:solidFill>
                  <a:srgbClr val="5A4E48"/>
                </a:solidFill>
                <a:latin typeface="Roboto Condensed"/>
              </a:rPr>
              <a:t>những</a:t>
            </a:r>
            <a:r>
              <a:rPr lang="en-US" sz="4499" dirty="0">
                <a:solidFill>
                  <a:srgbClr val="5A4E48"/>
                </a:solidFill>
                <a:latin typeface="Roboto Condensed"/>
              </a:rPr>
              <a:t> </a:t>
            </a:r>
            <a:r>
              <a:rPr lang="en-US" sz="4499" dirty="0" err="1">
                <a:solidFill>
                  <a:srgbClr val="5A4E48"/>
                </a:solidFill>
                <a:latin typeface="Roboto Condensed"/>
              </a:rPr>
              <a:t>kỉ</a:t>
            </a:r>
            <a:r>
              <a:rPr lang="en-US" sz="4499" dirty="0">
                <a:solidFill>
                  <a:srgbClr val="5A4E48"/>
                </a:solidFill>
                <a:latin typeface="Roboto Condensed"/>
              </a:rPr>
              <a:t> </a:t>
            </a:r>
            <a:r>
              <a:rPr lang="en-US" sz="4499" dirty="0" err="1">
                <a:solidFill>
                  <a:srgbClr val="5A4E48"/>
                </a:solidFill>
                <a:latin typeface="Roboto Condensed"/>
              </a:rPr>
              <a:t>niệm</a:t>
            </a:r>
            <a:r>
              <a:rPr lang="en-US" sz="4499" dirty="0">
                <a:solidFill>
                  <a:srgbClr val="5A4E48"/>
                </a:solidFill>
                <a:latin typeface="Roboto Condensed"/>
              </a:rPr>
              <a:t> </a:t>
            </a:r>
            <a:r>
              <a:rPr lang="en-US" sz="4499" dirty="0" err="1">
                <a:solidFill>
                  <a:srgbClr val="5A4E48"/>
                </a:solidFill>
                <a:latin typeface="Roboto Condensed"/>
              </a:rPr>
              <a:t>về</a:t>
            </a:r>
            <a:r>
              <a:rPr lang="en-US" sz="4499" dirty="0">
                <a:solidFill>
                  <a:srgbClr val="5A4E48"/>
                </a:solidFill>
                <a:latin typeface="Roboto Condensed"/>
              </a:rPr>
              <a:t> </a:t>
            </a:r>
            <a:r>
              <a:rPr lang="en-US" sz="4499" dirty="0" err="1">
                <a:solidFill>
                  <a:srgbClr val="5A4E48"/>
                </a:solidFill>
                <a:latin typeface="Roboto Condensed"/>
              </a:rPr>
              <a:t>mẹ</a:t>
            </a:r>
            <a:r>
              <a:rPr lang="en-US" sz="4499" dirty="0">
                <a:solidFill>
                  <a:srgbClr val="5A4E48"/>
                </a:solidFill>
                <a:latin typeface="Roboto Condensed"/>
              </a:rPr>
              <a:t> </a:t>
            </a:r>
            <a:r>
              <a:rPr lang="en-US" sz="4499" dirty="0" err="1">
                <a:solidFill>
                  <a:srgbClr val="5A4E48"/>
                </a:solidFill>
                <a:latin typeface="Roboto Condensed"/>
              </a:rPr>
              <a:t>luôn</a:t>
            </a:r>
            <a:r>
              <a:rPr lang="en-US" sz="4499" dirty="0">
                <a:solidFill>
                  <a:srgbClr val="5A4E48"/>
                </a:solidFill>
                <a:latin typeface="Roboto Condensed"/>
              </a:rPr>
              <a:t> </a:t>
            </a:r>
            <a:r>
              <a:rPr lang="en-US" sz="4499" dirty="0" err="1">
                <a:solidFill>
                  <a:srgbClr val="5A4E48"/>
                </a:solidFill>
                <a:latin typeface="Roboto Condensed"/>
              </a:rPr>
              <a:t>là</a:t>
            </a:r>
            <a:r>
              <a:rPr lang="en-US" sz="4499" dirty="0">
                <a:solidFill>
                  <a:srgbClr val="5A4E48"/>
                </a:solidFill>
                <a:latin typeface="Roboto Condensed"/>
              </a:rPr>
              <a:t> </a:t>
            </a:r>
            <a:r>
              <a:rPr lang="en-US" sz="4499" dirty="0" err="1">
                <a:solidFill>
                  <a:srgbClr val="5A4E48"/>
                </a:solidFill>
                <a:latin typeface="Roboto Condensed"/>
              </a:rPr>
              <a:t>những</a:t>
            </a:r>
            <a:r>
              <a:rPr lang="en-US" sz="4499" dirty="0">
                <a:solidFill>
                  <a:srgbClr val="5A4E48"/>
                </a:solidFill>
                <a:latin typeface="Roboto Condensed"/>
              </a:rPr>
              <a:t> </a:t>
            </a:r>
            <a:r>
              <a:rPr lang="en-US" sz="4499" dirty="0" err="1">
                <a:solidFill>
                  <a:srgbClr val="5A4E48"/>
                </a:solidFill>
                <a:latin typeface="Roboto Condensed"/>
              </a:rPr>
              <a:t>điều</a:t>
            </a:r>
            <a:r>
              <a:rPr lang="en-US" sz="4499" dirty="0">
                <a:solidFill>
                  <a:srgbClr val="5A4E48"/>
                </a:solidFill>
                <a:latin typeface="Roboto Condensed"/>
              </a:rPr>
              <a:t> </a:t>
            </a:r>
            <a:r>
              <a:rPr lang="en-US" sz="4499" dirty="0" err="1">
                <a:solidFill>
                  <a:srgbClr val="5A4E48"/>
                </a:solidFill>
                <a:latin typeface="Roboto Condensed"/>
              </a:rPr>
              <a:t>đẹp</a:t>
            </a:r>
            <a:r>
              <a:rPr lang="en-US" sz="4499" dirty="0">
                <a:solidFill>
                  <a:srgbClr val="5A4E48"/>
                </a:solidFill>
                <a:latin typeface="Roboto Condensed"/>
              </a:rPr>
              <a:t> </a:t>
            </a:r>
            <a:r>
              <a:rPr lang="en-US" sz="4499" dirty="0" err="1">
                <a:solidFill>
                  <a:srgbClr val="5A4E48"/>
                </a:solidFill>
                <a:latin typeface="Roboto Condensed"/>
              </a:rPr>
              <a:t>đẽ</a:t>
            </a:r>
            <a:r>
              <a:rPr lang="en-US" sz="4499" dirty="0">
                <a:solidFill>
                  <a:srgbClr val="5A4E48"/>
                </a:solidFill>
                <a:latin typeface="Roboto Condensed"/>
              </a:rPr>
              <a:t> </a:t>
            </a:r>
            <a:r>
              <a:rPr lang="en-US" sz="4499" dirty="0" err="1">
                <a:solidFill>
                  <a:srgbClr val="5A4E48"/>
                </a:solidFill>
                <a:latin typeface="Roboto Condensed"/>
              </a:rPr>
              <a:t>nhất</a:t>
            </a:r>
            <a:r>
              <a:rPr lang="en-US" sz="4499" dirty="0">
                <a:solidFill>
                  <a:srgbClr val="5A4E48"/>
                </a:solidFill>
                <a:latin typeface="Roboto Condensed"/>
              </a:rPr>
              <a:t> </a:t>
            </a:r>
            <a:r>
              <a:rPr lang="en-US" sz="4499" dirty="0" err="1">
                <a:solidFill>
                  <a:srgbClr val="5A4E48"/>
                </a:solidFill>
                <a:latin typeface="Roboto Condensed"/>
              </a:rPr>
              <a:t>trong</a:t>
            </a:r>
            <a:r>
              <a:rPr lang="en-US" sz="4499" dirty="0">
                <a:solidFill>
                  <a:srgbClr val="5A4E48"/>
                </a:solidFill>
                <a:latin typeface="Roboto Condensed"/>
              </a:rPr>
              <a:t> </a:t>
            </a:r>
            <a:r>
              <a:rPr lang="en-US" sz="4499" dirty="0" err="1">
                <a:solidFill>
                  <a:srgbClr val="5A4E48"/>
                </a:solidFill>
                <a:latin typeface="Roboto Condensed"/>
              </a:rPr>
              <a:t>tim</a:t>
            </a:r>
            <a:r>
              <a:rPr lang="en-US" sz="4499" dirty="0">
                <a:solidFill>
                  <a:srgbClr val="5A4E48"/>
                </a:solidFill>
                <a:latin typeface="Roboto Condensed"/>
              </a:rPr>
              <a:t> </a:t>
            </a:r>
            <a:r>
              <a:rPr lang="en-US" sz="4499" dirty="0" err="1">
                <a:solidFill>
                  <a:srgbClr val="5A4E48"/>
                </a:solidFill>
                <a:latin typeface="Roboto Condensed"/>
              </a:rPr>
              <a:t>người</a:t>
            </a:r>
            <a:r>
              <a:rPr lang="en-US" sz="4499" dirty="0">
                <a:solidFill>
                  <a:srgbClr val="5A4E48"/>
                </a:solidFill>
                <a:latin typeface="Roboto Condensed"/>
              </a:rPr>
              <a:t> con.</a:t>
            </a:r>
          </a:p>
        </p:txBody>
      </p:sp>
      <p:sp>
        <p:nvSpPr>
          <p:cNvPr id="17" name="TextBox 17"/>
          <p:cNvSpPr txBox="1"/>
          <p:nvPr/>
        </p:nvSpPr>
        <p:spPr>
          <a:xfrm>
            <a:off x="3526551" y="4689721"/>
            <a:ext cx="3685816" cy="3143251"/>
          </a:xfrm>
          <a:prstGeom prst="rect">
            <a:avLst/>
          </a:prstGeom>
        </p:spPr>
        <p:txBody>
          <a:bodyPr lIns="0" tIns="0" rIns="0" bIns="0" rtlCol="0" anchor="t">
            <a:spAutoFit/>
          </a:bodyPr>
          <a:lstStyle/>
          <a:p>
            <a:pPr algn="ctr">
              <a:lnSpc>
                <a:spcPts val="6299"/>
              </a:lnSpc>
              <a:spcBef>
                <a:spcPct val="0"/>
              </a:spcBef>
            </a:pPr>
            <a:r>
              <a:rPr lang="en-US" sz="4499" dirty="0" err="1">
                <a:solidFill>
                  <a:srgbClr val="5A4E48"/>
                </a:solidFill>
                <a:latin typeface="Roboto Condensed"/>
              </a:rPr>
              <a:t>Hãy</a:t>
            </a:r>
            <a:r>
              <a:rPr lang="en-US" sz="4499" dirty="0">
                <a:solidFill>
                  <a:srgbClr val="5A4E48"/>
                </a:solidFill>
                <a:latin typeface="Roboto Condensed"/>
              </a:rPr>
              <a:t> </a:t>
            </a:r>
            <a:r>
              <a:rPr lang="en-US" sz="4499" dirty="0" err="1">
                <a:solidFill>
                  <a:srgbClr val="5A4E48"/>
                </a:solidFill>
                <a:latin typeface="Roboto Condensed"/>
              </a:rPr>
              <a:t>trân</a:t>
            </a:r>
            <a:r>
              <a:rPr lang="en-US" sz="4499" dirty="0">
                <a:solidFill>
                  <a:srgbClr val="5A4E48"/>
                </a:solidFill>
                <a:latin typeface="Roboto Condensed"/>
              </a:rPr>
              <a:t> </a:t>
            </a:r>
            <a:r>
              <a:rPr lang="en-US" sz="4499" dirty="0" err="1">
                <a:solidFill>
                  <a:srgbClr val="5A4E48"/>
                </a:solidFill>
                <a:latin typeface="Roboto Condensed"/>
              </a:rPr>
              <a:t>trọng</a:t>
            </a:r>
            <a:r>
              <a:rPr lang="en-US" sz="4499" dirty="0">
                <a:solidFill>
                  <a:srgbClr val="5A4E48"/>
                </a:solidFill>
                <a:latin typeface="Roboto Condensed"/>
              </a:rPr>
              <a:t>, </a:t>
            </a:r>
            <a:r>
              <a:rPr lang="en-US" sz="4499" dirty="0" err="1">
                <a:solidFill>
                  <a:srgbClr val="5A4E48"/>
                </a:solidFill>
                <a:latin typeface="Roboto Condensed"/>
              </a:rPr>
              <a:t>yêu</a:t>
            </a:r>
            <a:r>
              <a:rPr lang="en-US" sz="4499" dirty="0">
                <a:solidFill>
                  <a:srgbClr val="5A4E48"/>
                </a:solidFill>
                <a:latin typeface="Roboto Condensed"/>
              </a:rPr>
              <a:t> </a:t>
            </a:r>
            <a:r>
              <a:rPr lang="en-US" sz="4499" dirty="0" err="1">
                <a:solidFill>
                  <a:srgbClr val="5A4E48"/>
                </a:solidFill>
                <a:latin typeface="Roboto Condensed"/>
              </a:rPr>
              <a:t>thương</a:t>
            </a:r>
            <a:r>
              <a:rPr lang="en-US" sz="4499" dirty="0">
                <a:solidFill>
                  <a:srgbClr val="5A4E48"/>
                </a:solidFill>
                <a:latin typeface="Roboto Condensed"/>
              </a:rPr>
              <a:t> </a:t>
            </a:r>
          </a:p>
          <a:p>
            <a:pPr algn="ctr">
              <a:lnSpc>
                <a:spcPts val="6299"/>
              </a:lnSpc>
              <a:spcBef>
                <a:spcPct val="0"/>
              </a:spcBef>
            </a:pPr>
            <a:r>
              <a:rPr lang="en-US" sz="4499" dirty="0">
                <a:solidFill>
                  <a:srgbClr val="5A4E48"/>
                </a:solidFill>
                <a:latin typeface="Roboto Condensed"/>
              </a:rPr>
              <a:t>cha </a:t>
            </a:r>
            <a:r>
              <a:rPr lang="en-US" sz="4499" dirty="0" err="1">
                <a:solidFill>
                  <a:srgbClr val="5A4E48"/>
                </a:solidFill>
                <a:latin typeface="Roboto Condensed"/>
              </a:rPr>
              <a:t>mẹ</a:t>
            </a:r>
            <a:r>
              <a:rPr lang="en-US" sz="4499" dirty="0">
                <a:solidFill>
                  <a:srgbClr val="5A4E48"/>
                </a:solidFill>
                <a:latin typeface="Roboto Condensed"/>
              </a:rPr>
              <a:t> </a:t>
            </a:r>
          </a:p>
          <a:p>
            <a:pPr algn="ctr">
              <a:lnSpc>
                <a:spcPts val="6299"/>
              </a:lnSpc>
              <a:spcBef>
                <a:spcPct val="0"/>
              </a:spcBef>
            </a:pPr>
            <a:r>
              <a:rPr lang="en-US" sz="4499" dirty="0" err="1">
                <a:solidFill>
                  <a:srgbClr val="5A4E48"/>
                </a:solidFill>
                <a:latin typeface="Roboto Condensed"/>
              </a:rPr>
              <a:t>của</a:t>
            </a:r>
            <a:r>
              <a:rPr lang="en-US" sz="4499" dirty="0">
                <a:solidFill>
                  <a:srgbClr val="5A4E48"/>
                </a:solidFill>
                <a:latin typeface="Roboto Condensed"/>
              </a:rPr>
              <a:t> </a:t>
            </a:r>
            <a:r>
              <a:rPr lang="en-US" sz="4499" dirty="0" err="1">
                <a:solidFill>
                  <a:srgbClr val="5A4E48"/>
                </a:solidFill>
                <a:latin typeface="Roboto Condensed"/>
              </a:rPr>
              <a:t>mình</a:t>
            </a:r>
            <a:r>
              <a:rPr lang="en-US" sz="4499" dirty="0">
                <a:solidFill>
                  <a:srgbClr val="5A4E48"/>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8871">
            <a:off x="8393283" y="1314894"/>
            <a:ext cx="4725703" cy="7024285"/>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331097">
            <a:off x="912635" y="1174008"/>
            <a:ext cx="10244139" cy="7528033"/>
          </a:xfrm>
          <a:custGeom>
            <a:avLst/>
            <a:gdLst/>
            <a:ahLst/>
            <a:cxnLst/>
            <a:rect l="l" t="t" r="r" b="b"/>
            <a:pathLst>
              <a:path w="10244139" h="7528033">
                <a:moveTo>
                  <a:pt x="0" y="0"/>
                </a:moveTo>
                <a:lnTo>
                  <a:pt x="10244139" y="0"/>
                </a:lnTo>
                <a:lnTo>
                  <a:pt x="10244139" y="7528032"/>
                </a:lnTo>
                <a:lnTo>
                  <a:pt x="0" y="7528032"/>
                </a:lnTo>
                <a:lnTo>
                  <a:pt x="0" y="0"/>
                </a:lnTo>
                <a:close/>
              </a:path>
            </a:pathLst>
          </a:custGeom>
          <a:blipFill>
            <a:blip r:embed="rId5"/>
            <a:stretch>
              <a:fillRect/>
            </a:stretch>
          </a:blipFill>
        </p:spPr>
        <p:txBody>
          <a:bodyPr/>
          <a:lstStyle/>
          <a:p>
            <a:endParaRPr lang="en-US"/>
          </a:p>
        </p:txBody>
      </p:sp>
      <p:sp>
        <p:nvSpPr>
          <p:cNvPr id="7" name="Freeform 7"/>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6"/>
            <a:stretch>
              <a:fillRect/>
            </a:stretch>
          </a:blipFill>
        </p:spPr>
        <p:txBody>
          <a:bodyPr/>
          <a:lstStyle/>
          <a:p>
            <a:endParaRPr lang="en-US"/>
          </a:p>
        </p:txBody>
      </p:sp>
      <p:sp>
        <p:nvSpPr>
          <p:cNvPr id="8" name="Freeform 8"/>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7"/>
            <a:stretch>
              <a:fillRect l="-36935" r="-17839"/>
            </a:stretch>
          </a:blipFill>
        </p:spPr>
        <p:txBody>
          <a:bodyPr/>
          <a:lstStyle/>
          <a:p>
            <a:endParaRPr lang="en-US"/>
          </a:p>
        </p:txBody>
      </p:sp>
      <p:sp>
        <p:nvSpPr>
          <p:cNvPr id="9" name="Freeform 9"/>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8"/>
            <a:stretch>
              <a:fillRect/>
            </a:stretch>
          </a:blipFill>
        </p:spPr>
        <p:txBody>
          <a:bodyPr/>
          <a:lstStyle/>
          <a:p>
            <a:endParaRPr lang="en-US"/>
          </a:p>
        </p:txBody>
      </p:sp>
      <p:sp>
        <p:nvSpPr>
          <p:cNvPr id="10" name="Freeform 10"/>
          <p:cNvSpPr/>
          <p:nvPr/>
        </p:nvSpPr>
        <p:spPr>
          <a:xfrm rot="27259">
            <a:off x="5179258" y="863672"/>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9"/>
            <a:stretch>
              <a:fillRect/>
            </a:stretch>
          </a:blipFill>
        </p:spPr>
        <p:txBody>
          <a:bodyPr/>
          <a:lstStyle/>
          <a:p>
            <a:endParaRPr lang="en-US"/>
          </a:p>
        </p:txBody>
      </p:sp>
      <p:sp>
        <p:nvSpPr>
          <p:cNvPr id="11" name="Freeform 11"/>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0"/>
            <a:stretch>
              <a:fillRect/>
            </a:stretch>
          </a:blipFill>
        </p:spPr>
        <p:txBody>
          <a:bodyPr/>
          <a:lstStyle/>
          <a:p>
            <a:endParaRPr lang="en-US"/>
          </a:p>
        </p:txBody>
      </p:sp>
      <p:sp>
        <p:nvSpPr>
          <p:cNvPr id="12" name="Freeform 12"/>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1"/>
            <a:stretch>
              <a:fillRect/>
            </a:stretch>
          </a:blipFill>
        </p:spPr>
        <p:txBody>
          <a:bodyPr/>
          <a:lstStyle/>
          <a:p>
            <a:endParaRPr lang="en-US"/>
          </a:p>
        </p:txBody>
      </p:sp>
      <p:grpSp>
        <p:nvGrpSpPr>
          <p:cNvPr id="13" name="Group 13"/>
          <p:cNvGrpSpPr>
            <a:grpSpLocks noChangeAspect="1"/>
          </p:cNvGrpSpPr>
          <p:nvPr/>
        </p:nvGrpSpPr>
        <p:grpSpPr>
          <a:xfrm>
            <a:off x="9461349" y="4049643"/>
            <a:ext cx="8174768" cy="5261530"/>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2"/>
              <a:stretch>
                <a:fillRect t="-10550" b="-10550"/>
              </a:stretch>
            </a:blipFill>
          </p:spPr>
          <p:txBody>
            <a:bodyPr/>
            <a:lstStyle/>
            <a:p>
              <a:endParaRPr lang="en-US"/>
            </a:p>
          </p:txBody>
        </p:sp>
      </p:grpSp>
      <p:sp>
        <p:nvSpPr>
          <p:cNvPr id="15" name="TextBox 15"/>
          <p:cNvSpPr txBox="1"/>
          <p:nvPr/>
        </p:nvSpPr>
        <p:spPr>
          <a:xfrm>
            <a:off x="1190349" y="3086640"/>
            <a:ext cx="9688712" cy="2352459"/>
          </a:xfrm>
          <a:prstGeom prst="rect">
            <a:avLst/>
          </a:prstGeom>
        </p:spPr>
        <p:txBody>
          <a:bodyPr lIns="0" tIns="0" rIns="0" bIns="0" rtlCol="0" anchor="t">
            <a:spAutoFit/>
          </a:bodyPr>
          <a:lstStyle/>
          <a:p>
            <a:pPr algn="ctr">
              <a:lnSpc>
                <a:spcPts val="6299"/>
              </a:lnSpc>
              <a:spcBef>
                <a:spcPct val="0"/>
              </a:spcBef>
            </a:pPr>
            <a:r>
              <a:rPr lang="en-US" sz="4499">
                <a:solidFill>
                  <a:srgbClr val="807773"/>
                </a:solidFill>
                <a:latin typeface="Roboto Condensed"/>
              </a:rPr>
              <a:t>Hãy chỉ ra sự khác nhau giữa hình ảnh “nắng mới hắt bên song” (ở khổ 1) và hình ảnh “nắng mới reo ngoài nội (ở khổ 2).</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8871">
            <a:off x="8393283" y="1314894"/>
            <a:ext cx="4725703" cy="7024285"/>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rot="-331097">
            <a:off x="912635" y="1174008"/>
            <a:ext cx="10244139" cy="7528033"/>
          </a:xfrm>
          <a:custGeom>
            <a:avLst/>
            <a:gdLst/>
            <a:ahLst/>
            <a:cxnLst/>
            <a:rect l="l" t="t" r="r" b="b"/>
            <a:pathLst>
              <a:path w="10244139" h="7528033">
                <a:moveTo>
                  <a:pt x="0" y="0"/>
                </a:moveTo>
                <a:lnTo>
                  <a:pt x="10244139" y="0"/>
                </a:lnTo>
                <a:lnTo>
                  <a:pt x="10244139" y="7528032"/>
                </a:lnTo>
                <a:lnTo>
                  <a:pt x="0" y="7528032"/>
                </a:lnTo>
                <a:lnTo>
                  <a:pt x="0" y="0"/>
                </a:lnTo>
                <a:close/>
              </a:path>
            </a:pathLst>
          </a:custGeom>
          <a:blipFill>
            <a:blip r:embed="rId5"/>
            <a:stretch>
              <a:fillRect/>
            </a:stretch>
          </a:blipFill>
        </p:spPr>
        <p:txBody>
          <a:bodyPr/>
          <a:lstStyle/>
          <a:p>
            <a:endParaRPr lang="en-US"/>
          </a:p>
        </p:txBody>
      </p:sp>
      <p:sp>
        <p:nvSpPr>
          <p:cNvPr id="7" name="Freeform 7"/>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6"/>
            <a:stretch>
              <a:fillRect/>
            </a:stretch>
          </a:blipFill>
        </p:spPr>
        <p:txBody>
          <a:bodyPr/>
          <a:lstStyle/>
          <a:p>
            <a:endParaRPr lang="en-US"/>
          </a:p>
        </p:txBody>
      </p:sp>
      <p:sp>
        <p:nvSpPr>
          <p:cNvPr id="8" name="Freeform 8"/>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7"/>
            <a:stretch>
              <a:fillRect/>
            </a:stretch>
          </a:blipFill>
        </p:spPr>
        <p:txBody>
          <a:bodyPr/>
          <a:lstStyle/>
          <a:p>
            <a:endParaRPr lang="en-US"/>
          </a:p>
        </p:txBody>
      </p:sp>
      <p:sp>
        <p:nvSpPr>
          <p:cNvPr id="9" name="Freeform 9"/>
          <p:cNvSpPr/>
          <p:nvPr/>
        </p:nvSpPr>
        <p:spPr>
          <a:xfrm rot="27259">
            <a:off x="5179258" y="863672"/>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8"/>
            <a:stretch>
              <a:fillRect/>
            </a:stretch>
          </a:blipFill>
        </p:spPr>
        <p:txBody>
          <a:bodyPr/>
          <a:lstStyle/>
          <a:p>
            <a:endParaRPr lang="en-US"/>
          </a:p>
        </p:txBody>
      </p:sp>
      <p:sp>
        <p:nvSpPr>
          <p:cNvPr id="10" name="Freeform 10"/>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txBody>
          <a:bodyPr/>
          <a:lstStyle/>
          <a:p>
            <a:endParaRPr lang="en-US"/>
          </a:p>
        </p:txBody>
      </p:sp>
      <p:sp>
        <p:nvSpPr>
          <p:cNvPr id="11" name="Freeform 11"/>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txBody>
          <a:bodyPr/>
          <a:lstStyle/>
          <a:p>
            <a:endParaRPr lang="en-US"/>
          </a:p>
        </p:txBody>
      </p:sp>
      <p:grpSp>
        <p:nvGrpSpPr>
          <p:cNvPr id="12" name="Group 12"/>
          <p:cNvGrpSpPr>
            <a:grpSpLocks noChangeAspect="1"/>
          </p:cNvGrpSpPr>
          <p:nvPr/>
        </p:nvGrpSpPr>
        <p:grpSpPr>
          <a:xfrm>
            <a:off x="9595329" y="3915622"/>
            <a:ext cx="8174768" cy="5261530"/>
            <a:chOff x="0" y="0"/>
            <a:chExt cx="5513070" cy="3548380"/>
          </a:xfrm>
        </p:grpSpPr>
        <p:sp>
          <p:nvSpPr>
            <p:cNvPr id="13" name="Freeform 13"/>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1"/>
              <a:stretch>
                <a:fillRect t="-10550" b="-10550"/>
              </a:stretch>
            </a:blipFill>
          </p:spPr>
          <p:txBody>
            <a:bodyPr/>
            <a:lstStyle/>
            <a:p>
              <a:endParaRPr lang="en-US"/>
            </a:p>
          </p:txBody>
        </p:sp>
      </p:grpSp>
      <p:sp>
        <p:nvSpPr>
          <p:cNvPr id="14" name="TextBox 14"/>
          <p:cNvSpPr txBox="1"/>
          <p:nvPr/>
        </p:nvSpPr>
        <p:spPr>
          <a:xfrm>
            <a:off x="1490648" y="2423940"/>
            <a:ext cx="9075371" cy="4669791"/>
          </a:xfrm>
          <a:prstGeom prst="rect">
            <a:avLst/>
          </a:prstGeom>
        </p:spPr>
        <p:txBody>
          <a:bodyPr lIns="0" tIns="0" rIns="0" bIns="0" rtlCol="0" anchor="t">
            <a:spAutoFit/>
          </a:bodyPr>
          <a:lstStyle/>
          <a:p>
            <a:pPr algn="ctr">
              <a:lnSpc>
                <a:spcPts val="6159"/>
              </a:lnSpc>
              <a:spcBef>
                <a:spcPct val="0"/>
              </a:spcBef>
            </a:pPr>
            <a:r>
              <a:rPr lang="en-US" sz="4399">
                <a:solidFill>
                  <a:srgbClr val="807773"/>
                </a:solidFill>
                <a:latin typeface="Roboto Condensed"/>
              </a:rPr>
              <a:t>Trong kí ức tuổi thơ của nhân vật “tôi” ở bài </a:t>
            </a:r>
            <a:r>
              <a:rPr lang="en-US" sz="4399">
                <a:solidFill>
                  <a:srgbClr val="807773"/>
                </a:solidFill>
                <a:latin typeface="Roboto Condensed Italics"/>
              </a:rPr>
              <a:t>Nắng mới</a:t>
            </a:r>
            <a:r>
              <a:rPr lang="en-US" sz="4399">
                <a:solidFill>
                  <a:srgbClr val="807773"/>
                </a:solidFill>
                <a:latin typeface="Roboto Condensed"/>
              </a:rPr>
              <a:t>, người mẹ hiện qua những hình ảnh được lựa chọn, để lại ấn tượng sâu đậm cho tác giả. Với em, hình ảnh, chi tiết nào về người mẹ của mình khiến em thương nhớ nhất?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sp>
        <p:nvSpPr>
          <p:cNvPr id="6" name="Freeform 6"/>
          <p:cNvSpPr/>
          <p:nvPr/>
        </p:nvSpPr>
        <p:spPr>
          <a:xfrm>
            <a:off x="4516119" y="2062660"/>
            <a:ext cx="9255763"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txBody>
          <a:bodyPr/>
          <a:lstStyle/>
          <a:p>
            <a:endParaRPr lang="en-US"/>
          </a:p>
        </p:txBody>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5175944" y="522235"/>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9" name="TextBox 19"/>
          <p:cNvSpPr txBox="1"/>
          <p:nvPr/>
        </p:nvSpPr>
        <p:spPr>
          <a:xfrm>
            <a:off x="4516119" y="3111597"/>
            <a:ext cx="8717050" cy="4790441"/>
          </a:xfrm>
          <a:prstGeom prst="rect">
            <a:avLst/>
          </a:prstGeom>
        </p:spPr>
        <p:txBody>
          <a:bodyPr lIns="0" tIns="0" rIns="0" bIns="0" rtlCol="0" anchor="t">
            <a:spAutoFit/>
          </a:bodyPr>
          <a:lstStyle/>
          <a:p>
            <a:pPr algn="ctr">
              <a:lnSpc>
                <a:spcPts val="7839"/>
              </a:lnSpc>
              <a:spcBef>
                <a:spcPct val="0"/>
              </a:spcBef>
            </a:pPr>
            <a:r>
              <a:rPr lang="en-US" sz="5599" dirty="0" err="1">
                <a:solidFill>
                  <a:srgbClr val="5A4E48"/>
                </a:solidFill>
                <a:latin typeface="#9Slide05 Aphrodite Pro"/>
              </a:rPr>
              <a:t>Nhiệm</a:t>
            </a:r>
            <a:r>
              <a:rPr lang="en-US" sz="5599" dirty="0">
                <a:solidFill>
                  <a:srgbClr val="5A4E48"/>
                </a:solidFill>
                <a:latin typeface="#9Slide05 Aphrodite Pro"/>
              </a:rPr>
              <a:t> </a:t>
            </a:r>
            <a:r>
              <a:rPr lang="en-US" sz="5599" dirty="0" err="1">
                <a:solidFill>
                  <a:srgbClr val="5A4E48"/>
                </a:solidFill>
                <a:latin typeface="#9Slide05 Aphrodite Pro"/>
              </a:rPr>
              <a:t>vụ</a:t>
            </a:r>
            <a:r>
              <a:rPr lang="en-US" sz="5599" dirty="0">
                <a:solidFill>
                  <a:srgbClr val="5A4E48"/>
                </a:solidFill>
                <a:latin typeface="#9Slide05 Aphrodite Pro"/>
              </a:rPr>
              <a:t> 1: </a:t>
            </a:r>
          </a:p>
          <a:p>
            <a:pPr algn="ctr">
              <a:lnSpc>
                <a:spcPts val="6439"/>
              </a:lnSpc>
              <a:spcBef>
                <a:spcPct val="0"/>
              </a:spcBef>
            </a:pPr>
            <a:r>
              <a:rPr lang="en-US" sz="4599" dirty="0">
                <a:solidFill>
                  <a:srgbClr val="5A4E48"/>
                </a:solidFill>
                <a:latin typeface="Roboto Condensed Bold"/>
              </a:rPr>
              <a:t>SỐNG DẬY CÙNG KÍ ỨC</a:t>
            </a:r>
          </a:p>
          <a:p>
            <a:pPr marL="906775" lvl="1" indent="-453388" algn="just">
              <a:lnSpc>
                <a:spcPts val="5879"/>
              </a:lnSpc>
              <a:buFont typeface="Arial"/>
              <a:buChar char="•"/>
            </a:pPr>
            <a:r>
              <a:rPr lang="en-US" sz="4199" dirty="0" err="1">
                <a:solidFill>
                  <a:srgbClr val="5A4E48"/>
                </a:solidFill>
                <a:latin typeface="Roboto Condensed"/>
              </a:rPr>
              <a:t>Có</a:t>
            </a:r>
            <a:r>
              <a:rPr lang="en-US" sz="4199" dirty="0">
                <a:solidFill>
                  <a:srgbClr val="5A4E48"/>
                </a:solidFill>
                <a:latin typeface="Roboto Condensed"/>
              </a:rPr>
              <a:t> 7 </a:t>
            </a:r>
            <a:r>
              <a:rPr lang="en-US" sz="4199" dirty="0" err="1">
                <a:solidFill>
                  <a:srgbClr val="5A4E48"/>
                </a:solidFill>
                <a:latin typeface="Roboto Condensed"/>
              </a:rPr>
              <a:t>câu</a:t>
            </a:r>
            <a:r>
              <a:rPr lang="en-US" sz="4199" dirty="0">
                <a:solidFill>
                  <a:srgbClr val="5A4E48"/>
                </a:solidFill>
                <a:latin typeface="Roboto Condensed"/>
              </a:rPr>
              <a:t> </a:t>
            </a:r>
            <a:r>
              <a:rPr lang="en-US" sz="4199" dirty="0" err="1">
                <a:solidFill>
                  <a:srgbClr val="5A4E48"/>
                </a:solidFill>
                <a:latin typeface="Roboto Condensed"/>
              </a:rPr>
              <a:t>hỏi</a:t>
            </a:r>
            <a:r>
              <a:rPr lang="en-US" sz="4199" dirty="0">
                <a:solidFill>
                  <a:srgbClr val="5A4E48"/>
                </a:solidFill>
                <a:latin typeface="Roboto Condensed"/>
              </a:rPr>
              <a:t> (</a:t>
            </a:r>
            <a:r>
              <a:rPr lang="en-US" sz="4199" dirty="0" err="1">
                <a:solidFill>
                  <a:srgbClr val="5A4E48"/>
                </a:solidFill>
                <a:latin typeface="Roboto Condensed"/>
              </a:rPr>
              <a:t>trắc</a:t>
            </a:r>
            <a:r>
              <a:rPr lang="en-US" sz="4199" dirty="0">
                <a:solidFill>
                  <a:srgbClr val="5A4E48"/>
                </a:solidFill>
                <a:latin typeface="Roboto Condensed"/>
              </a:rPr>
              <a:t> </a:t>
            </a:r>
            <a:r>
              <a:rPr lang="en-US" sz="4199" dirty="0" err="1">
                <a:solidFill>
                  <a:srgbClr val="5A4E48"/>
                </a:solidFill>
                <a:latin typeface="Roboto Condensed"/>
              </a:rPr>
              <a:t>nghiệm</a:t>
            </a:r>
            <a:r>
              <a:rPr lang="en-US" sz="4199" dirty="0">
                <a:solidFill>
                  <a:srgbClr val="5A4E48"/>
                </a:solidFill>
                <a:latin typeface="Roboto Condensed"/>
              </a:rPr>
              <a:t>, </a:t>
            </a:r>
            <a:r>
              <a:rPr lang="en-US" sz="4199" dirty="0" err="1">
                <a:solidFill>
                  <a:srgbClr val="5A4E48"/>
                </a:solidFill>
                <a:latin typeface="Roboto Condensed"/>
              </a:rPr>
              <a:t>trả</a:t>
            </a:r>
            <a:r>
              <a:rPr lang="en-US" sz="4199" dirty="0">
                <a:solidFill>
                  <a:srgbClr val="5A4E48"/>
                </a:solidFill>
                <a:latin typeface="Roboto Condensed"/>
              </a:rPr>
              <a:t> </a:t>
            </a:r>
            <a:r>
              <a:rPr lang="en-US" sz="4199" dirty="0" err="1">
                <a:solidFill>
                  <a:srgbClr val="5A4E48"/>
                </a:solidFill>
                <a:latin typeface="Roboto Condensed"/>
              </a:rPr>
              <a:t>lời</a:t>
            </a:r>
            <a:r>
              <a:rPr lang="en-US" sz="4199" dirty="0">
                <a:solidFill>
                  <a:srgbClr val="5A4E48"/>
                </a:solidFill>
                <a:latin typeface="Roboto Condensed"/>
              </a:rPr>
              <a:t> </a:t>
            </a:r>
            <a:r>
              <a:rPr lang="en-US" sz="4199" dirty="0" err="1">
                <a:solidFill>
                  <a:srgbClr val="5A4E48"/>
                </a:solidFill>
                <a:latin typeface="Roboto Condensed"/>
              </a:rPr>
              <a:t>ngắn</a:t>
            </a:r>
            <a:r>
              <a:rPr lang="en-US" sz="4199" dirty="0">
                <a:solidFill>
                  <a:srgbClr val="5A4E48"/>
                </a:solidFill>
                <a:latin typeface="Roboto Condensed"/>
              </a:rPr>
              <a:t>); HS </a:t>
            </a:r>
            <a:r>
              <a:rPr lang="en-US" sz="4199" dirty="0" err="1">
                <a:solidFill>
                  <a:srgbClr val="5A4E48"/>
                </a:solidFill>
                <a:latin typeface="Roboto Condensed"/>
              </a:rPr>
              <a:t>trả</a:t>
            </a:r>
            <a:r>
              <a:rPr lang="en-US" sz="4199" dirty="0">
                <a:solidFill>
                  <a:srgbClr val="5A4E48"/>
                </a:solidFill>
                <a:latin typeface="Roboto Condensed"/>
              </a:rPr>
              <a:t> </a:t>
            </a:r>
            <a:r>
              <a:rPr lang="en-US" sz="4199" dirty="0" err="1">
                <a:solidFill>
                  <a:srgbClr val="5A4E48"/>
                </a:solidFill>
                <a:latin typeface="Roboto Condensed"/>
              </a:rPr>
              <a:t>lời</a:t>
            </a:r>
            <a:r>
              <a:rPr lang="en-US" sz="4199" dirty="0">
                <a:solidFill>
                  <a:srgbClr val="5A4E48"/>
                </a:solidFill>
                <a:latin typeface="Roboto Condensed"/>
              </a:rPr>
              <a:t> </a:t>
            </a:r>
            <a:r>
              <a:rPr lang="en-US" sz="4199" dirty="0" err="1">
                <a:solidFill>
                  <a:srgbClr val="5A4E48"/>
                </a:solidFill>
                <a:latin typeface="Roboto Condensed"/>
              </a:rPr>
              <a:t>nhanh</a:t>
            </a:r>
            <a:r>
              <a:rPr lang="en-US" sz="4199" dirty="0">
                <a:solidFill>
                  <a:srgbClr val="5A4E48"/>
                </a:solidFill>
                <a:latin typeface="Roboto Condensed"/>
              </a:rPr>
              <a:t> </a:t>
            </a:r>
            <a:r>
              <a:rPr lang="en-US" sz="4199" dirty="0" err="1">
                <a:solidFill>
                  <a:srgbClr val="5A4E48"/>
                </a:solidFill>
                <a:latin typeface="Roboto Condensed"/>
              </a:rPr>
              <a:t>trong</a:t>
            </a:r>
            <a:r>
              <a:rPr lang="en-US" sz="4199" dirty="0">
                <a:solidFill>
                  <a:srgbClr val="5A4E48"/>
                </a:solidFill>
                <a:latin typeface="Roboto Condensed"/>
              </a:rPr>
              <a:t> </a:t>
            </a:r>
            <a:r>
              <a:rPr lang="en-US" sz="4199" dirty="0" err="1">
                <a:solidFill>
                  <a:srgbClr val="5A4E48"/>
                </a:solidFill>
                <a:latin typeface="Roboto Condensed"/>
              </a:rPr>
              <a:t>khoảng</a:t>
            </a:r>
            <a:r>
              <a:rPr lang="en-US" sz="4199" dirty="0">
                <a:solidFill>
                  <a:srgbClr val="5A4E48"/>
                </a:solidFill>
                <a:latin typeface="Roboto Condensed"/>
              </a:rPr>
              <a:t> </a:t>
            </a:r>
            <a:r>
              <a:rPr lang="en-US" sz="4199" dirty="0" err="1">
                <a:solidFill>
                  <a:srgbClr val="5A4E48"/>
                </a:solidFill>
                <a:latin typeface="Roboto Condensed"/>
              </a:rPr>
              <a:t>thời</a:t>
            </a:r>
            <a:r>
              <a:rPr lang="en-US" sz="4199" dirty="0">
                <a:solidFill>
                  <a:srgbClr val="5A4E48"/>
                </a:solidFill>
                <a:latin typeface="Roboto Condensed"/>
              </a:rPr>
              <a:t> </a:t>
            </a:r>
            <a:r>
              <a:rPr lang="en-US" sz="4199" dirty="0" err="1">
                <a:solidFill>
                  <a:srgbClr val="5A4E48"/>
                </a:solidFill>
                <a:latin typeface="Roboto Condensed"/>
              </a:rPr>
              <a:t>gian</a:t>
            </a:r>
            <a:r>
              <a:rPr lang="en-US" sz="4199" dirty="0">
                <a:solidFill>
                  <a:srgbClr val="5A4E48"/>
                </a:solidFill>
                <a:latin typeface="Roboto Condensed"/>
              </a:rPr>
              <a:t>: 30s</a:t>
            </a:r>
          </a:p>
          <a:p>
            <a:pPr marL="906775" lvl="1" indent="-453388" algn="just">
              <a:lnSpc>
                <a:spcPts val="5879"/>
              </a:lnSpc>
              <a:buFont typeface="Arial"/>
              <a:buChar char="•"/>
            </a:pPr>
            <a:r>
              <a:rPr lang="en-US" sz="4199" dirty="0">
                <a:solidFill>
                  <a:srgbClr val="5A4E48"/>
                </a:solidFill>
                <a:latin typeface="Roboto Condensed"/>
              </a:rPr>
              <a:t>HS </a:t>
            </a:r>
            <a:r>
              <a:rPr lang="en-US" sz="4199" dirty="0" err="1">
                <a:solidFill>
                  <a:srgbClr val="5A4E48"/>
                </a:solidFill>
                <a:latin typeface="Roboto Condensed"/>
              </a:rPr>
              <a:t>trả</a:t>
            </a:r>
            <a:r>
              <a:rPr lang="en-US" sz="4199" dirty="0">
                <a:solidFill>
                  <a:srgbClr val="5A4E48"/>
                </a:solidFill>
                <a:latin typeface="Roboto Condensed"/>
              </a:rPr>
              <a:t> </a:t>
            </a:r>
            <a:r>
              <a:rPr lang="en-US" sz="4199" dirty="0" err="1">
                <a:solidFill>
                  <a:srgbClr val="5A4E48"/>
                </a:solidFill>
                <a:latin typeface="Roboto Condensed"/>
              </a:rPr>
              <a:t>lời</a:t>
            </a:r>
            <a:r>
              <a:rPr lang="en-US" sz="4199" dirty="0">
                <a:solidFill>
                  <a:srgbClr val="5A4E48"/>
                </a:solidFill>
                <a:latin typeface="Roboto Condensed"/>
              </a:rPr>
              <a:t> </a:t>
            </a:r>
            <a:r>
              <a:rPr lang="en-US" sz="4199" dirty="0" err="1">
                <a:solidFill>
                  <a:srgbClr val="5A4E48"/>
                </a:solidFill>
                <a:latin typeface="Roboto Condensed"/>
              </a:rPr>
              <a:t>đúng</a:t>
            </a:r>
            <a:r>
              <a:rPr lang="en-US" sz="4199" dirty="0">
                <a:solidFill>
                  <a:srgbClr val="5A4E48"/>
                </a:solidFill>
                <a:latin typeface="Roboto Condensed"/>
              </a:rPr>
              <a:t> </a:t>
            </a:r>
            <a:r>
              <a:rPr lang="en-US" sz="4199" dirty="0" err="1">
                <a:solidFill>
                  <a:srgbClr val="5A4E48"/>
                </a:solidFill>
                <a:latin typeface="Roboto Condensed"/>
              </a:rPr>
              <a:t>có</a:t>
            </a:r>
            <a:r>
              <a:rPr lang="en-US" sz="4199" dirty="0">
                <a:solidFill>
                  <a:srgbClr val="5A4E48"/>
                </a:solidFill>
                <a:latin typeface="Roboto Condensed"/>
              </a:rPr>
              <a:t> </a:t>
            </a:r>
            <a:r>
              <a:rPr lang="en-US" sz="4199" dirty="0" err="1">
                <a:solidFill>
                  <a:srgbClr val="5A4E48"/>
                </a:solidFill>
                <a:latin typeface="Roboto Condensed"/>
              </a:rPr>
              <a:t>điểm</a:t>
            </a:r>
            <a:r>
              <a:rPr lang="en-US" sz="4199" dirty="0">
                <a:solidFill>
                  <a:srgbClr val="5A4E48"/>
                </a:solidFill>
                <a:latin typeface="Roboto Condensed"/>
              </a:rPr>
              <a:t> </a:t>
            </a:r>
            <a:r>
              <a:rPr lang="en-US" sz="4199" dirty="0" err="1">
                <a:solidFill>
                  <a:srgbClr val="5A4E48"/>
                </a:solidFill>
                <a:latin typeface="Roboto Condensed"/>
              </a:rPr>
              <a:t>cộng</a:t>
            </a:r>
            <a:r>
              <a:rPr lang="en-US" sz="4199" dirty="0">
                <a:solidFill>
                  <a:srgbClr val="5A4E48"/>
                </a:solidFill>
                <a:latin typeface="Roboto Condensed"/>
              </a:rPr>
              <a:t> </a:t>
            </a:r>
            <a:r>
              <a:rPr lang="en-US" sz="4199" dirty="0" err="1">
                <a:solidFill>
                  <a:srgbClr val="5A4E48"/>
                </a:solidFill>
                <a:latin typeface="Roboto Condensed"/>
              </a:rPr>
              <a:t>từ</a:t>
            </a:r>
            <a:r>
              <a:rPr lang="en-US" sz="4199" dirty="0">
                <a:solidFill>
                  <a:srgbClr val="5A4E48"/>
                </a:solidFill>
                <a:latin typeface="Roboto Condensed"/>
              </a:rPr>
              <a:t> GV.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Freeform 15"/>
          <p:cNvSpPr/>
          <p:nvPr/>
        </p:nvSpPr>
        <p:spPr>
          <a:xfrm>
            <a:off x="3784605" y="7429734"/>
            <a:ext cx="995236" cy="924326"/>
          </a:xfrm>
          <a:custGeom>
            <a:avLst/>
            <a:gdLst/>
            <a:ahLst/>
            <a:cxnLst/>
            <a:rect l="l" t="t" r="r" b="b"/>
            <a:pathLst>
              <a:path w="995236" h="924326">
                <a:moveTo>
                  <a:pt x="0" y="0"/>
                </a:moveTo>
                <a:lnTo>
                  <a:pt x="995237" y="0"/>
                </a:lnTo>
                <a:lnTo>
                  <a:pt x="995237" y="924326"/>
                </a:lnTo>
                <a:lnTo>
                  <a:pt x="0" y="9243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TextBox 16"/>
          <p:cNvSpPr txBox="1"/>
          <p:nvPr/>
        </p:nvSpPr>
        <p:spPr>
          <a:xfrm>
            <a:off x="5170367" y="4613155"/>
            <a:ext cx="10618081" cy="4585337"/>
          </a:xfrm>
          <a:prstGeom prst="rect">
            <a:avLst/>
          </a:prstGeom>
        </p:spPr>
        <p:txBody>
          <a:bodyPr lIns="0" tIns="0" rIns="0" bIns="0" rtlCol="0" anchor="t">
            <a:spAutoFit/>
          </a:bodyPr>
          <a:lstStyle/>
          <a:p>
            <a:pPr algn="just">
              <a:lnSpc>
                <a:spcPts val="7349"/>
              </a:lnSpc>
            </a:pPr>
            <a:r>
              <a:rPr lang="en-US" sz="4899">
                <a:solidFill>
                  <a:srgbClr val="605048"/>
                </a:solidFill>
                <a:latin typeface="Roboto Condensed Bold"/>
              </a:rPr>
              <a:t>Câu 1. Nhân vật trữ tình xuất hiện trực tiếp trong bài thơ là ai?</a:t>
            </a:r>
          </a:p>
          <a:p>
            <a:pPr algn="just">
              <a:lnSpc>
                <a:spcPts val="7349"/>
              </a:lnSpc>
            </a:pPr>
            <a:r>
              <a:rPr lang="en-US" sz="4899">
                <a:solidFill>
                  <a:srgbClr val="605048"/>
                </a:solidFill>
                <a:latin typeface="Roboto Condensed"/>
              </a:rPr>
              <a:t>A. Nhà thơ</a:t>
            </a:r>
          </a:p>
          <a:p>
            <a:pPr algn="just">
              <a:lnSpc>
                <a:spcPts val="7349"/>
              </a:lnSpc>
            </a:pPr>
            <a:r>
              <a:rPr lang="en-US" sz="4899">
                <a:solidFill>
                  <a:srgbClr val="605048"/>
                </a:solidFill>
                <a:latin typeface="Roboto Condensed"/>
              </a:rPr>
              <a:t>B. Người con</a:t>
            </a:r>
          </a:p>
          <a:p>
            <a:pPr algn="just">
              <a:lnSpc>
                <a:spcPts val="7349"/>
              </a:lnSpc>
            </a:pPr>
            <a:r>
              <a:rPr lang="en-US" sz="4899">
                <a:solidFill>
                  <a:srgbClr val="605048"/>
                </a:solidFill>
                <a:latin typeface="Roboto Condensed"/>
              </a:rPr>
              <a:t>C. Người mẹ</a:t>
            </a:r>
          </a:p>
        </p:txBody>
      </p:sp>
      <p:sp>
        <p:nvSpPr>
          <p:cNvPr id="17" name="TextBox 17"/>
          <p:cNvSpPr txBox="1"/>
          <p:nvPr/>
        </p:nvSpPr>
        <p:spPr>
          <a:xfrm>
            <a:off x="1028700" y="1246767"/>
            <a:ext cx="6667500" cy="1111252"/>
          </a:xfrm>
          <a:prstGeom prst="rect">
            <a:avLst/>
          </a:prstGeom>
        </p:spPr>
        <p:txBody>
          <a:bodyPr wrap="square" lIns="0" tIns="0" rIns="0" bIns="0" rtlCol="0" anchor="t">
            <a:spAutoFit/>
          </a:bodyPr>
          <a:lstStyle/>
          <a:p>
            <a:pPr algn="ctr">
              <a:lnSpc>
                <a:spcPts val="9099"/>
              </a:lnSpc>
              <a:spcBef>
                <a:spcPct val="0"/>
              </a:spcBef>
            </a:pPr>
            <a:r>
              <a:rPr lang="en-US" sz="6499" dirty="0">
                <a:solidFill>
                  <a:srgbClr val="5A4E48"/>
                </a:solidFill>
                <a:latin typeface="Fraunces SemiBold Bold"/>
              </a:rPr>
              <a:t>4. LUYỆN TẬP</a:t>
            </a:r>
          </a:p>
        </p:txBody>
      </p:sp>
      <p:sp>
        <p:nvSpPr>
          <p:cNvPr id="18" name="TextBox 18"/>
          <p:cNvSpPr txBox="1"/>
          <p:nvPr/>
        </p:nvSpPr>
        <p:spPr>
          <a:xfrm>
            <a:off x="5170367" y="2587028"/>
            <a:ext cx="8503841" cy="1245871"/>
          </a:xfrm>
          <a:prstGeom prst="rect">
            <a:avLst/>
          </a:prstGeom>
        </p:spPr>
        <p:txBody>
          <a:bodyPr lIns="0" tIns="0" rIns="0" bIns="0" rtlCol="0" anchor="t">
            <a:spAutoFit/>
          </a:bodyPr>
          <a:lstStyle/>
          <a:p>
            <a:pPr algn="ctr">
              <a:lnSpc>
                <a:spcPts val="10079"/>
              </a:lnSpc>
            </a:pPr>
            <a:r>
              <a:rPr lang="en-US" sz="7199">
                <a:solidFill>
                  <a:srgbClr val="605048"/>
                </a:solidFill>
                <a:latin typeface="#9Slide06 SVNSlow Attack"/>
              </a:rPr>
              <a:t>Sống dậy cùng kí 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2500583" y="4853667"/>
            <a:ext cx="14148208" cy="1985012"/>
          </a:xfrm>
          <a:prstGeom prst="rect">
            <a:avLst/>
          </a:prstGeom>
        </p:spPr>
        <p:txBody>
          <a:bodyPr lIns="0" tIns="0" rIns="0" bIns="0" rtlCol="0" anchor="t">
            <a:spAutoFit/>
          </a:bodyPr>
          <a:lstStyle/>
          <a:p>
            <a:pPr algn="just">
              <a:lnSpc>
                <a:spcPts val="8099"/>
              </a:lnSpc>
            </a:pPr>
            <a:r>
              <a:rPr lang="en-US" sz="5399">
                <a:solidFill>
                  <a:srgbClr val="605048"/>
                </a:solidFill>
                <a:latin typeface="Roboto Condensed Bold"/>
              </a:rPr>
              <a:t>Câu 2. Nhân vật trữ tình bày tỏ tình cảm với ai?</a:t>
            </a:r>
          </a:p>
          <a:p>
            <a:pPr algn="just">
              <a:lnSpc>
                <a:spcPts val="8099"/>
              </a:lnSpc>
            </a:pPr>
            <a:endParaRPr lang="en-US" sz="5399">
              <a:solidFill>
                <a:srgbClr val="605048"/>
              </a:solidFill>
              <a:latin typeface="Roboto Condensed Bold"/>
            </a:endParaRPr>
          </a:p>
        </p:txBody>
      </p:sp>
      <p:sp>
        <p:nvSpPr>
          <p:cNvPr id="16" name="Freeform 16"/>
          <p:cNvSpPr/>
          <p:nvPr/>
        </p:nvSpPr>
        <p:spPr>
          <a:xfrm>
            <a:off x="4286644" y="6838679"/>
            <a:ext cx="10638555" cy="96714"/>
          </a:xfrm>
          <a:custGeom>
            <a:avLst/>
            <a:gdLst/>
            <a:ahLst/>
            <a:cxnLst/>
            <a:rect l="l" t="t" r="r" b="b"/>
            <a:pathLst>
              <a:path w="10638555" h="96714">
                <a:moveTo>
                  <a:pt x="0" y="0"/>
                </a:moveTo>
                <a:lnTo>
                  <a:pt x="10638555" y="0"/>
                </a:lnTo>
                <a:lnTo>
                  <a:pt x="10638555" y="96715"/>
                </a:lnTo>
                <a:lnTo>
                  <a:pt x="0" y="967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8" name="Freeform 18"/>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9" name="TextBox 19"/>
          <p:cNvSpPr txBox="1"/>
          <p:nvPr/>
        </p:nvSpPr>
        <p:spPr>
          <a:xfrm>
            <a:off x="5322767" y="2748953"/>
            <a:ext cx="8503841" cy="1219836"/>
          </a:xfrm>
          <a:prstGeom prst="rect">
            <a:avLst/>
          </a:prstGeom>
        </p:spPr>
        <p:txBody>
          <a:bodyPr lIns="0" tIns="0" rIns="0" bIns="0" rtlCol="0" anchor="t">
            <a:spAutoFit/>
          </a:bodyPr>
          <a:lstStyle/>
          <a:p>
            <a:pPr algn="ctr">
              <a:lnSpc>
                <a:spcPts val="9939"/>
              </a:lnSpc>
            </a:pPr>
            <a:r>
              <a:rPr lang="en-US" sz="7099">
                <a:solidFill>
                  <a:srgbClr val="605048"/>
                </a:solidFill>
                <a:latin typeface="#9Slide06 SVNSlow Attack"/>
              </a:rPr>
              <a:t>Sống dậy cùng kí ức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6" name="Freeform 16"/>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5322767" y="2739428"/>
            <a:ext cx="8503841" cy="1262381"/>
          </a:xfrm>
          <a:prstGeom prst="rect">
            <a:avLst/>
          </a:prstGeom>
        </p:spPr>
        <p:txBody>
          <a:bodyPr lIns="0" tIns="0" rIns="0" bIns="0" rtlCol="0" anchor="t">
            <a:spAutoFit/>
          </a:bodyPr>
          <a:lstStyle/>
          <a:p>
            <a:pPr algn="ctr">
              <a:lnSpc>
                <a:spcPts val="10219"/>
              </a:lnSpc>
            </a:pPr>
            <a:r>
              <a:rPr lang="en-US" sz="7299">
                <a:solidFill>
                  <a:srgbClr val="605048"/>
                </a:solidFill>
                <a:latin typeface="#9Slide06 SVNSlow Attack"/>
              </a:rPr>
              <a:t>Sống dậy cùng kí ức</a:t>
            </a:r>
          </a:p>
        </p:txBody>
      </p:sp>
      <p:sp>
        <p:nvSpPr>
          <p:cNvPr id="18" name="TextBox 18"/>
          <p:cNvSpPr txBox="1"/>
          <p:nvPr/>
        </p:nvSpPr>
        <p:spPr>
          <a:xfrm>
            <a:off x="5529091" y="4777432"/>
            <a:ext cx="10426070" cy="4558030"/>
          </a:xfrm>
          <a:prstGeom prst="rect">
            <a:avLst/>
          </a:prstGeom>
        </p:spPr>
        <p:txBody>
          <a:bodyPr lIns="0" tIns="0" rIns="0" bIns="0" rtlCol="0" anchor="t">
            <a:spAutoFit/>
          </a:bodyPr>
          <a:lstStyle/>
          <a:p>
            <a:pPr algn="just">
              <a:lnSpc>
                <a:spcPts val="6019"/>
              </a:lnSpc>
              <a:spcBef>
                <a:spcPct val="0"/>
              </a:spcBef>
            </a:pPr>
            <a:r>
              <a:rPr lang="en-US" sz="4299">
                <a:solidFill>
                  <a:srgbClr val="605048"/>
                </a:solidFill>
                <a:latin typeface="Roboto Condensed Bold"/>
              </a:rPr>
              <a:t>Câu 3. Trong hai khổ đầu, hình ảnh người mẹ được khắc hoạ trong tâm tưởng của người con qua những chi tiết nào?</a:t>
            </a:r>
          </a:p>
          <a:p>
            <a:pPr algn="just">
              <a:lnSpc>
                <a:spcPts val="6019"/>
              </a:lnSpc>
              <a:spcBef>
                <a:spcPct val="0"/>
              </a:spcBef>
            </a:pPr>
            <a:r>
              <a:rPr lang="en-US" sz="4299">
                <a:solidFill>
                  <a:srgbClr val="605048"/>
                </a:solidFill>
                <a:latin typeface="Roboto Condensed"/>
              </a:rPr>
              <a:t>A. Thời điểm khi nắng mới hắt bên song</a:t>
            </a:r>
          </a:p>
          <a:p>
            <a:pPr algn="just">
              <a:lnSpc>
                <a:spcPts val="6019"/>
              </a:lnSpc>
              <a:spcBef>
                <a:spcPct val="0"/>
              </a:spcBef>
            </a:pPr>
            <a:r>
              <a:rPr lang="en-US" sz="4299">
                <a:solidFill>
                  <a:srgbClr val="605048"/>
                </a:solidFill>
                <a:latin typeface="Roboto Condensed"/>
              </a:rPr>
              <a:t>B. Tiếng gà trưa gáy xao xác</a:t>
            </a:r>
          </a:p>
          <a:p>
            <a:pPr algn="just">
              <a:lnSpc>
                <a:spcPts val="6019"/>
              </a:lnSpc>
              <a:spcBef>
                <a:spcPct val="0"/>
              </a:spcBef>
            </a:pPr>
            <a:r>
              <a:rPr lang="en-US" sz="4299">
                <a:solidFill>
                  <a:srgbClr val="605048"/>
                </a:solidFill>
                <a:latin typeface="Roboto Condensed"/>
              </a:rPr>
              <a:t>C. Áo đỏ người đưa trước giậu phơi</a:t>
            </a:r>
          </a:p>
        </p:txBody>
      </p:sp>
      <p:sp>
        <p:nvSpPr>
          <p:cNvPr id="19" name="Freeform 19"/>
          <p:cNvSpPr/>
          <p:nvPr/>
        </p:nvSpPr>
        <p:spPr>
          <a:xfrm>
            <a:off x="4406427" y="7104072"/>
            <a:ext cx="863824" cy="802277"/>
          </a:xfrm>
          <a:custGeom>
            <a:avLst/>
            <a:gdLst/>
            <a:ahLst/>
            <a:cxnLst/>
            <a:rect l="l" t="t" r="r" b="b"/>
            <a:pathLst>
              <a:path w="863824" h="802277">
                <a:moveTo>
                  <a:pt x="0" y="0"/>
                </a:moveTo>
                <a:lnTo>
                  <a:pt x="863824" y="0"/>
                </a:lnTo>
                <a:lnTo>
                  <a:pt x="863824" y="802277"/>
                </a:lnTo>
                <a:lnTo>
                  <a:pt x="0" y="8022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a:off x="4533855" y="8529485"/>
            <a:ext cx="867808" cy="805977"/>
          </a:xfrm>
          <a:custGeom>
            <a:avLst/>
            <a:gdLst/>
            <a:ahLst/>
            <a:cxnLst/>
            <a:rect l="l" t="t" r="r" b="b"/>
            <a:pathLst>
              <a:path w="867808" h="805977">
                <a:moveTo>
                  <a:pt x="0" y="0"/>
                </a:moveTo>
                <a:lnTo>
                  <a:pt x="867808" y="0"/>
                </a:lnTo>
                <a:lnTo>
                  <a:pt x="867808" y="805977"/>
                </a:lnTo>
                <a:lnTo>
                  <a:pt x="0" y="8059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6" name="Freeform 16"/>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5270251" y="2758478"/>
            <a:ext cx="8503841" cy="1193800"/>
          </a:xfrm>
          <a:prstGeom prst="rect">
            <a:avLst/>
          </a:prstGeom>
        </p:spPr>
        <p:txBody>
          <a:bodyPr lIns="0" tIns="0" rIns="0" bIns="0" rtlCol="0" anchor="t">
            <a:spAutoFit/>
          </a:bodyPr>
          <a:lstStyle/>
          <a:p>
            <a:pPr algn="ctr">
              <a:lnSpc>
                <a:spcPts val="9799"/>
              </a:lnSpc>
            </a:pPr>
            <a:r>
              <a:rPr lang="en-US" sz="6999">
                <a:solidFill>
                  <a:srgbClr val="605048"/>
                </a:solidFill>
                <a:latin typeface="#9Slide06 SVNSlow Attack"/>
              </a:rPr>
              <a:t>Sống dậy cùng kí ức</a:t>
            </a:r>
          </a:p>
        </p:txBody>
      </p:sp>
      <p:sp>
        <p:nvSpPr>
          <p:cNvPr id="18" name="TextBox 18"/>
          <p:cNvSpPr txBox="1"/>
          <p:nvPr/>
        </p:nvSpPr>
        <p:spPr>
          <a:xfrm>
            <a:off x="5529091" y="4777432"/>
            <a:ext cx="10426070" cy="4558030"/>
          </a:xfrm>
          <a:prstGeom prst="rect">
            <a:avLst/>
          </a:prstGeom>
        </p:spPr>
        <p:txBody>
          <a:bodyPr lIns="0" tIns="0" rIns="0" bIns="0" rtlCol="0" anchor="t">
            <a:spAutoFit/>
          </a:bodyPr>
          <a:lstStyle/>
          <a:p>
            <a:pPr algn="just">
              <a:lnSpc>
                <a:spcPts val="6019"/>
              </a:lnSpc>
            </a:pPr>
            <a:r>
              <a:rPr lang="en-US" sz="4299">
                <a:solidFill>
                  <a:srgbClr val="605048"/>
                </a:solidFill>
                <a:latin typeface="Roboto Condensed Bold"/>
              </a:rPr>
              <a:t>Câu 4. Trong khổ thơ cuối, người mẹ đã hiện lên rõ nét hơn qua chi tiết nào?</a:t>
            </a:r>
          </a:p>
          <a:p>
            <a:pPr algn="just">
              <a:lnSpc>
                <a:spcPts val="6019"/>
              </a:lnSpc>
            </a:pPr>
            <a:r>
              <a:rPr lang="en-US" sz="4299">
                <a:solidFill>
                  <a:srgbClr val="605048"/>
                </a:solidFill>
                <a:latin typeface="Roboto Condensed"/>
              </a:rPr>
              <a:t>A. Lúc vào ra ngoài sân</a:t>
            </a:r>
          </a:p>
          <a:p>
            <a:pPr algn="just">
              <a:lnSpc>
                <a:spcPts val="6019"/>
              </a:lnSpc>
            </a:pPr>
            <a:r>
              <a:rPr lang="en-US" sz="4299">
                <a:solidFill>
                  <a:srgbClr val="605048"/>
                </a:solidFill>
                <a:latin typeface="Roboto Condensed"/>
              </a:rPr>
              <a:t>B. Nụ cười đen nhánh sau tay áo</a:t>
            </a:r>
          </a:p>
          <a:p>
            <a:pPr algn="just">
              <a:lnSpc>
                <a:spcPts val="6019"/>
              </a:lnSpc>
            </a:pPr>
            <a:r>
              <a:rPr lang="en-US" sz="4299">
                <a:solidFill>
                  <a:srgbClr val="605048"/>
                </a:solidFill>
                <a:latin typeface="Roboto Condensed"/>
              </a:rPr>
              <a:t>C. Ánh nắng trưa hè, trước giậu thưa</a:t>
            </a:r>
          </a:p>
          <a:p>
            <a:pPr algn="just">
              <a:lnSpc>
                <a:spcPts val="6019"/>
              </a:lnSpc>
              <a:spcBef>
                <a:spcPct val="0"/>
              </a:spcBef>
            </a:pPr>
            <a:endParaRPr lang="en-US" sz="4299">
              <a:solidFill>
                <a:srgbClr val="605048"/>
              </a:solidFill>
              <a:latin typeface="Roboto Condensed"/>
            </a:endParaRPr>
          </a:p>
        </p:txBody>
      </p:sp>
      <p:sp>
        <p:nvSpPr>
          <p:cNvPr id="19" name="Freeform 19"/>
          <p:cNvSpPr/>
          <p:nvPr/>
        </p:nvSpPr>
        <p:spPr>
          <a:xfrm>
            <a:off x="4406427" y="7104072"/>
            <a:ext cx="863824" cy="802277"/>
          </a:xfrm>
          <a:custGeom>
            <a:avLst/>
            <a:gdLst/>
            <a:ahLst/>
            <a:cxnLst/>
            <a:rect l="l" t="t" r="r" b="b"/>
            <a:pathLst>
              <a:path w="863824" h="802277">
                <a:moveTo>
                  <a:pt x="0" y="0"/>
                </a:moveTo>
                <a:lnTo>
                  <a:pt x="863824" y="0"/>
                </a:lnTo>
                <a:lnTo>
                  <a:pt x="863824" y="802277"/>
                </a:lnTo>
                <a:lnTo>
                  <a:pt x="0" y="8022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5216200" y="-172638"/>
            <a:ext cx="4576731" cy="6869390"/>
          </a:xfrm>
          <a:custGeom>
            <a:avLst/>
            <a:gdLst/>
            <a:ahLst/>
            <a:cxnLst/>
            <a:rect l="l" t="t" r="r" b="b"/>
            <a:pathLst>
              <a:path w="4576731" h="6869390">
                <a:moveTo>
                  <a:pt x="4576731" y="0"/>
                </a:moveTo>
                <a:lnTo>
                  <a:pt x="0" y="0"/>
                </a:lnTo>
                <a:lnTo>
                  <a:pt x="0" y="6869390"/>
                </a:lnTo>
                <a:lnTo>
                  <a:pt x="4576731" y="6869390"/>
                </a:lnTo>
                <a:lnTo>
                  <a:pt x="4576731"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6" name="Freeform 16"/>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5322767" y="2748953"/>
            <a:ext cx="8503841" cy="1219836"/>
          </a:xfrm>
          <a:prstGeom prst="rect">
            <a:avLst/>
          </a:prstGeom>
        </p:spPr>
        <p:txBody>
          <a:bodyPr lIns="0" tIns="0" rIns="0" bIns="0" rtlCol="0" anchor="t">
            <a:spAutoFit/>
          </a:bodyPr>
          <a:lstStyle/>
          <a:p>
            <a:pPr algn="ctr">
              <a:lnSpc>
                <a:spcPts val="9939"/>
              </a:lnSpc>
            </a:pPr>
            <a:r>
              <a:rPr lang="en-US" sz="7099">
                <a:solidFill>
                  <a:srgbClr val="605048"/>
                </a:solidFill>
                <a:latin typeface="#9Slide06 SVNSlow Attack"/>
              </a:rPr>
              <a:t>Sống dậy cùng kí ức</a:t>
            </a:r>
          </a:p>
        </p:txBody>
      </p:sp>
      <p:sp>
        <p:nvSpPr>
          <p:cNvPr id="18" name="TextBox 18"/>
          <p:cNvSpPr txBox="1"/>
          <p:nvPr/>
        </p:nvSpPr>
        <p:spPr>
          <a:xfrm>
            <a:off x="5093358" y="4396432"/>
            <a:ext cx="11932095" cy="5320030"/>
          </a:xfrm>
          <a:prstGeom prst="rect">
            <a:avLst/>
          </a:prstGeom>
        </p:spPr>
        <p:txBody>
          <a:bodyPr lIns="0" tIns="0" rIns="0" bIns="0" rtlCol="0" anchor="t">
            <a:spAutoFit/>
          </a:bodyPr>
          <a:lstStyle/>
          <a:p>
            <a:pPr algn="just">
              <a:lnSpc>
                <a:spcPts val="6019"/>
              </a:lnSpc>
            </a:pPr>
            <a:r>
              <a:rPr lang="en-US" sz="4299">
                <a:solidFill>
                  <a:srgbClr val="605048"/>
                </a:solidFill>
                <a:latin typeface="Roboto Condensed Bold"/>
              </a:rPr>
              <a:t>Câu 5. Qua những hình ảnh khắc hoạ về mẹ, độc giả cảm nhận được cảm hứng chủ đạo xuyên suốt bài thơ là gì?</a:t>
            </a:r>
          </a:p>
          <a:p>
            <a:pPr algn="just">
              <a:lnSpc>
                <a:spcPts val="6019"/>
              </a:lnSpc>
            </a:pPr>
            <a:r>
              <a:rPr lang="en-US" sz="4299">
                <a:solidFill>
                  <a:srgbClr val="605048"/>
                </a:solidFill>
                <a:latin typeface="Roboto Condensed"/>
              </a:rPr>
              <a:t>A. Nhớ vẻ đẹp duyên dáng, hiền từ của mẹ</a:t>
            </a:r>
          </a:p>
          <a:p>
            <a:pPr algn="just">
              <a:lnSpc>
                <a:spcPts val="6019"/>
              </a:lnSpc>
            </a:pPr>
            <a:r>
              <a:rPr lang="en-US" sz="4299">
                <a:solidFill>
                  <a:srgbClr val="605048"/>
                </a:solidFill>
                <a:latin typeface="Roboto Condensed"/>
              </a:rPr>
              <a:t>B. Cố gắng phác lại dáng hình mẹ trong tâm tưởng</a:t>
            </a:r>
          </a:p>
          <a:p>
            <a:pPr algn="just">
              <a:lnSpc>
                <a:spcPts val="6019"/>
              </a:lnSpc>
            </a:pPr>
            <a:r>
              <a:rPr lang="en-US" sz="4299">
                <a:solidFill>
                  <a:srgbClr val="605048"/>
                </a:solidFill>
                <a:latin typeface="Roboto Condensed"/>
              </a:rPr>
              <a:t>C. Thương nhớ người mẹ trong kí ức</a:t>
            </a:r>
          </a:p>
          <a:p>
            <a:pPr algn="just">
              <a:lnSpc>
                <a:spcPts val="6019"/>
              </a:lnSpc>
              <a:spcBef>
                <a:spcPct val="0"/>
              </a:spcBef>
            </a:pPr>
            <a:endParaRPr lang="en-US" sz="4299">
              <a:solidFill>
                <a:srgbClr val="605048"/>
              </a:solidFill>
              <a:latin typeface="Roboto Condensed"/>
            </a:endParaRPr>
          </a:p>
        </p:txBody>
      </p:sp>
      <p:sp>
        <p:nvSpPr>
          <p:cNvPr id="19" name="Freeform 19"/>
          <p:cNvSpPr/>
          <p:nvPr/>
        </p:nvSpPr>
        <p:spPr>
          <a:xfrm>
            <a:off x="4061371" y="8353446"/>
            <a:ext cx="863824" cy="802277"/>
          </a:xfrm>
          <a:custGeom>
            <a:avLst/>
            <a:gdLst/>
            <a:ahLst/>
            <a:cxnLst/>
            <a:rect l="l" t="t" r="r" b="b"/>
            <a:pathLst>
              <a:path w="863824" h="802277">
                <a:moveTo>
                  <a:pt x="0" y="0"/>
                </a:moveTo>
                <a:lnTo>
                  <a:pt x="863824" y="0"/>
                </a:lnTo>
                <a:lnTo>
                  <a:pt x="863824" y="802277"/>
                </a:lnTo>
                <a:lnTo>
                  <a:pt x="0" y="8022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710503">
            <a:off x="-3793871" y="8643049"/>
            <a:ext cx="10902197" cy="755078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grpSp>
        <p:nvGrpSpPr>
          <p:cNvPr id="7" name="Group 7"/>
          <p:cNvGrpSpPr>
            <a:grpSpLocks noChangeAspect="1"/>
          </p:cNvGrpSpPr>
          <p:nvPr/>
        </p:nvGrpSpPr>
        <p:grpSpPr>
          <a:xfrm rot="-9144829">
            <a:off x="14174942" y="-4664222"/>
            <a:ext cx="10902197" cy="7550781"/>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10" name="Freeform 10"/>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11" name="Freeform 11"/>
          <p:cNvSpPr/>
          <p:nvPr/>
        </p:nvSpPr>
        <p:spPr>
          <a:xfrm rot="-4471803">
            <a:off x="15199910" y="6581252"/>
            <a:ext cx="4731631" cy="7101886"/>
          </a:xfrm>
          <a:custGeom>
            <a:avLst/>
            <a:gdLst/>
            <a:ahLst/>
            <a:cxnLst/>
            <a:rect l="l" t="t" r="r" b="b"/>
            <a:pathLst>
              <a:path w="4731631" h="7101886">
                <a:moveTo>
                  <a:pt x="0" y="0"/>
                </a:moveTo>
                <a:lnTo>
                  <a:pt x="4731631" y="0"/>
                </a:lnTo>
                <a:lnTo>
                  <a:pt x="4731631" y="7101886"/>
                </a:lnTo>
                <a:lnTo>
                  <a:pt x="0" y="7101886"/>
                </a:lnTo>
                <a:lnTo>
                  <a:pt x="0" y="0"/>
                </a:lnTo>
                <a:close/>
              </a:path>
            </a:pathLst>
          </a:custGeom>
          <a:blipFill>
            <a:blip r:embed="rId6"/>
            <a:stretch>
              <a:fillRect/>
            </a:stretch>
          </a:blipFill>
        </p:spPr>
        <p:txBody>
          <a:bodyPr/>
          <a:lstStyle/>
          <a:p>
            <a:endParaRPr lang="en-US"/>
          </a:p>
        </p:txBody>
      </p:sp>
      <p:grpSp>
        <p:nvGrpSpPr>
          <p:cNvPr id="12" name="Group 12"/>
          <p:cNvGrpSpPr>
            <a:grpSpLocks noChangeAspect="1"/>
          </p:cNvGrpSpPr>
          <p:nvPr/>
        </p:nvGrpSpPr>
        <p:grpSpPr>
          <a:xfrm>
            <a:off x="-1841468" y="-224383"/>
            <a:ext cx="11814376" cy="1181432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2629" t="-6117" r="-12629"/>
              </a:stretch>
            </a:blipFill>
          </p:spPr>
          <p:txBody>
            <a:bodyPr/>
            <a:lstStyle/>
            <a:p>
              <a:endParaRPr lang="en-US"/>
            </a:p>
          </p:txBody>
        </p:sp>
      </p:grpSp>
      <p:sp>
        <p:nvSpPr>
          <p:cNvPr id="14" name="TextBox 14"/>
          <p:cNvSpPr txBox="1"/>
          <p:nvPr/>
        </p:nvSpPr>
        <p:spPr>
          <a:xfrm>
            <a:off x="10910875" y="4876887"/>
            <a:ext cx="5203031" cy="830580"/>
          </a:xfrm>
          <a:prstGeom prst="rect">
            <a:avLst/>
          </a:prstGeom>
        </p:spPr>
        <p:txBody>
          <a:bodyPr lIns="0" tIns="0" rIns="0" bIns="0" rtlCol="0" anchor="t">
            <a:spAutoFit/>
          </a:bodyPr>
          <a:lstStyle/>
          <a:p>
            <a:pPr algn="ctr">
              <a:lnSpc>
                <a:spcPts val="6719"/>
              </a:lnSpc>
            </a:pPr>
            <a:r>
              <a:rPr lang="en-US" sz="4800">
                <a:solidFill>
                  <a:srgbClr val="3A4427"/>
                </a:solidFill>
                <a:latin typeface="Roboto Condensed Italics"/>
              </a:rPr>
              <a:t>Quê hương có thể là...</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287771" y="-4713691"/>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5216200" y="-172638"/>
            <a:ext cx="4576731" cy="6869390"/>
          </a:xfrm>
          <a:custGeom>
            <a:avLst/>
            <a:gdLst/>
            <a:ahLst/>
            <a:cxnLst/>
            <a:rect l="l" t="t" r="r" b="b"/>
            <a:pathLst>
              <a:path w="4576731" h="6869390">
                <a:moveTo>
                  <a:pt x="4576731" y="0"/>
                </a:moveTo>
                <a:lnTo>
                  <a:pt x="0" y="0"/>
                </a:lnTo>
                <a:lnTo>
                  <a:pt x="0" y="6869390"/>
                </a:lnTo>
                <a:lnTo>
                  <a:pt x="4576731" y="6869390"/>
                </a:lnTo>
                <a:lnTo>
                  <a:pt x="4576731"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6" name="Freeform 16"/>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5322767" y="2758478"/>
            <a:ext cx="8503841" cy="1193800"/>
          </a:xfrm>
          <a:prstGeom prst="rect">
            <a:avLst/>
          </a:prstGeom>
        </p:spPr>
        <p:txBody>
          <a:bodyPr lIns="0" tIns="0" rIns="0" bIns="0" rtlCol="0" anchor="t">
            <a:spAutoFit/>
          </a:bodyPr>
          <a:lstStyle/>
          <a:p>
            <a:pPr algn="ctr">
              <a:lnSpc>
                <a:spcPts val="9799"/>
              </a:lnSpc>
            </a:pPr>
            <a:r>
              <a:rPr lang="en-US" sz="6999">
                <a:solidFill>
                  <a:srgbClr val="605048"/>
                </a:solidFill>
                <a:latin typeface="#9Slide06 SVNSlow Attack"/>
              </a:rPr>
              <a:t>Sống dậy cùng kí ức</a:t>
            </a:r>
          </a:p>
        </p:txBody>
      </p:sp>
      <p:sp>
        <p:nvSpPr>
          <p:cNvPr id="18" name="TextBox 18"/>
          <p:cNvSpPr txBox="1"/>
          <p:nvPr/>
        </p:nvSpPr>
        <p:spPr>
          <a:xfrm>
            <a:off x="5093358" y="4396432"/>
            <a:ext cx="11932095" cy="3796030"/>
          </a:xfrm>
          <a:prstGeom prst="rect">
            <a:avLst/>
          </a:prstGeom>
        </p:spPr>
        <p:txBody>
          <a:bodyPr lIns="0" tIns="0" rIns="0" bIns="0" rtlCol="0" anchor="t">
            <a:spAutoFit/>
          </a:bodyPr>
          <a:lstStyle/>
          <a:p>
            <a:pPr algn="just">
              <a:lnSpc>
                <a:spcPts val="6019"/>
              </a:lnSpc>
            </a:pPr>
            <a:r>
              <a:rPr lang="en-US" sz="4299">
                <a:solidFill>
                  <a:srgbClr val="605048"/>
                </a:solidFill>
                <a:latin typeface="Roboto Condensed Bold"/>
              </a:rPr>
              <a:t>Câu 6. Bài thơ được ngắt chủ yếu theo nhịp nào?</a:t>
            </a:r>
          </a:p>
          <a:p>
            <a:pPr algn="just">
              <a:lnSpc>
                <a:spcPts val="6019"/>
              </a:lnSpc>
            </a:pPr>
            <a:r>
              <a:rPr lang="en-US" sz="4299">
                <a:solidFill>
                  <a:srgbClr val="605048"/>
                </a:solidFill>
                <a:latin typeface="Roboto Condensed"/>
              </a:rPr>
              <a:t>A. 4 / 3</a:t>
            </a:r>
          </a:p>
          <a:p>
            <a:pPr algn="just">
              <a:lnSpc>
                <a:spcPts val="6019"/>
              </a:lnSpc>
            </a:pPr>
            <a:r>
              <a:rPr lang="en-US" sz="4299">
                <a:solidFill>
                  <a:srgbClr val="605048"/>
                </a:solidFill>
                <a:latin typeface="Roboto Condensed"/>
              </a:rPr>
              <a:t>B. 2 / 2 / 3</a:t>
            </a:r>
          </a:p>
          <a:p>
            <a:pPr algn="just">
              <a:lnSpc>
                <a:spcPts val="6019"/>
              </a:lnSpc>
            </a:pPr>
            <a:r>
              <a:rPr lang="en-US" sz="4299">
                <a:solidFill>
                  <a:srgbClr val="605048"/>
                </a:solidFill>
                <a:latin typeface="Roboto Condensed"/>
              </a:rPr>
              <a:t>C. 3 / 4</a:t>
            </a:r>
          </a:p>
          <a:p>
            <a:pPr algn="just">
              <a:lnSpc>
                <a:spcPts val="6019"/>
              </a:lnSpc>
              <a:spcBef>
                <a:spcPct val="0"/>
              </a:spcBef>
            </a:pPr>
            <a:endParaRPr lang="en-US" sz="4299">
              <a:solidFill>
                <a:srgbClr val="605048"/>
              </a:solidFill>
              <a:latin typeface="Roboto Condensed"/>
            </a:endParaRPr>
          </a:p>
        </p:txBody>
      </p:sp>
      <p:sp>
        <p:nvSpPr>
          <p:cNvPr id="19" name="Freeform 19"/>
          <p:cNvSpPr/>
          <p:nvPr/>
        </p:nvSpPr>
        <p:spPr>
          <a:xfrm>
            <a:off x="3847086" y="5143500"/>
            <a:ext cx="863824" cy="802277"/>
          </a:xfrm>
          <a:custGeom>
            <a:avLst/>
            <a:gdLst/>
            <a:ahLst/>
            <a:cxnLst/>
            <a:rect l="l" t="t" r="r" b="b"/>
            <a:pathLst>
              <a:path w="863824" h="802277">
                <a:moveTo>
                  <a:pt x="0" y="0"/>
                </a:moveTo>
                <a:lnTo>
                  <a:pt x="863824" y="0"/>
                </a:lnTo>
                <a:lnTo>
                  <a:pt x="863824" y="802277"/>
                </a:lnTo>
                <a:lnTo>
                  <a:pt x="0" y="8022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287771" y="-4713691"/>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sp>
        <p:nvSpPr>
          <p:cNvPr id="8" name="Freeform 8"/>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rot="-9081209">
            <a:off x="9755306" y="-5785150"/>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2" name="Freeform 12"/>
          <p:cNvSpPr/>
          <p:nvPr/>
        </p:nvSpPr>
        <p:spPr>
          <a:xfrm rot="-873034" flipH="1">
            <a:off x="15216200" y="-172638"/>
            <a:ext cx="4576731" cy="6869390"/>
          </a:xfrm>
          <a:custGeom>
            <a:avLst/>
            <a:gdLst/>
            <a:ahLst/>
            <a:cxnLst/>
            <a:rect l="l" t="t" r="r" b="b"/>
            <a:pathLst>
              <a:path w="4576731" h="6869390">
                <a:moveTo>
                  <a:pt x="4576731" y="0"/>
                </a:moveTo>
                <a:lnTo>
                  <a:pt x="0" y="0"/>
                </a:lnTo>
                <a:lnTo>
                  <a:pt x="0" y="6869390"/>
                </a:lnTo>
                <a:lnTo>
                  <a:pt x="4576731" y="6869390"/>
                </a:lnTo>
                <a:lnTo>
                  <a:pt x="4576731" y="0"/>
                </a:lnTo>
                <a:close/>
              </a:path>
            </a:pathLst>
          </a:custGeom>
          <a:blipFill>
            <a:blip r:embed="rId9"/>
            <a:stretch>
              <a:fillRect/>
            </a:stretch>
          </a:blipFill>
        </p:spPr>
        <p:txBody>
          <a:bodyPr/>
          <a:lstStyle/>
          <a:p>
            <a:endParaRPr lang="en-US"/>
          </a:p>
        </p:txBody>
      </p:sp>
      <p:sp>
        <p:nvSpPr>
          <p:cNvPr id="13" name="Freeform 13"/>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4" name="Freeform 14"/>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5" name="TextBox 15"/>
          <p:cNvSpPr txBox="1"/>
          <p:nvPr/>
        </p:nvSpPr>
        <p:spPr>
          <a:xfrm>
            <a:off x="1028700" y="124676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16" name="Freeform 16"/>
          <p:cNvSpPr/>
          <p:nvPr/>
        </p:nvSpPr>
        <p:spPr>
          <a:xfrm>
            <a:off x="5322767" y="2415288"/>
            <a:ext cx="8503841" cy="1923994"/>
          </a:xfrm>
          <a:custGeom>
            <a:avLst/>
            <a:gdLst/>
            <a:ahLst/>
            <a:cxnLst/>
            <a:rect l="l" t="t" r="r" b="b"/>
            <a:pathLst>
              <a:path w="8503841" h="1923994">
                <a:moveTo>
                  <a:pt x="0" y="0"/>
                </a:moveTo>
                <a:lnTo>
                  <a:pt x="8503841" y="0"/>
                </a:lnTo>
                <a:lnTo>
                  <a:pt x="8503841" y="1923994"/>
                </a:lnTo>
                <a:lnTo>
                  <a:pt x="0" y="19239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TextBox 17"/>
          <p:cNvSpPr txBox="1"/>
          <p:nvPr/>
        </p:nvSpPr>
        <p:spPr>
          <a:xfrm>
            <a:off x="5322767" y="2748953"/>
            <a:ext cx="8503841" cy="1219836"/>
          </a:xfrm>
          <a:prstGeom prst="rect">
            <a:avLst/>
          </a:prstGeom>
        </p:spPr>
        <p:txBody>
          <a:bodyPr lIns="0" tIns="0" rIns="0" bIns="0" rtlCol="0" anchor="t">
            <a:spAutoFit/>
          </a:bodyPr>
          <a:lstStyle/>
          <a:p>
            <a:pPr algn="ctr">
              <a:lnSpc>
                <a:spcPts val="9939"/>
              </a:lnSpc>
            </a:pPr>
            <a:r>
              <a:rPr lang="en-US" sz="7099">
                <a:solidFill>
                  <a:srgbClr val="605048"/>
                </a:solidFill>
                <a:latin typeface="#9Slide06 SVNSlow Attack"/>
              </a:rPr>
              <a:t>Sống dậy cùng kí ức</a:t>
            </a:r>
          </a:p>
        </p:txBody>
      </p:sp>
      <p:sp>
        <p:nvSpPr>
          <p:cNvPr id="18" name="TextBox 18"/>
          <p:cNvSpPr txBox="1"/>
          <p:nvPr/>
        </p:nvSpPr>
        <p:spPr>
          <a:xfrm>
            <a:off x="5093358" y="4396432"/>
            <a:ext cx="11932095" cy="4558030"/>
          </a:xfrm>
          <a:prstGeom prst="rect">
            <a:avLst/>
          </a:prstGeom>
        </p:spPr>
        <p:txBody>
          <a:bodyPr lIns="0" tIns="0" rIns="0" bIns="0" rtlCol="0" anchor="t">
            <a:spAutoFit/>
          </a:bodyPr>
          <a:lstStyle/>
          <a:p>
            <a:pPr algn="just">
              <a:lnSpc>
                <a:spcPts val="6019"/>
              </a:lnSpc>
            </a:pPr>
            <a:r>
              <a:rPr lang="en-US" sz="4299">
                <a:solidFill>
                  <a:srgbClr val="605048"/>
                </a:solidFill>
                <a:latin typeface="Roboto Condensed Bold"/>
              </a:rPr>
              <a:t>Câu 7. Vần và nhịp điệp của bài thơ đã tạo nên cảm xúc như thế nào?</a:t>
            </a:r>
          </a:p>
          <a:p>
            <a:pPr algn="just">
              <a:lnSpc>
                <a:spcPts val="6019"/>
              </a:lnSpc>
            </a:pPr>
            <a:r>
              <a:rPr lang="en-US" sz="4299">
                <a:solidFill>
                  <a:srgbClr val="605048"/>
                </a:solidFill>
                <a:latin typeface="Roboto Condensed"/>
              </a:rPr>
              <a:t>A. Trầm buồn, nhớ thương</a:t>
            </a:r>
          </a:p>
          <a:p>
            <a:pPr algn="just">
              <a:lnSpc>
                <a:spcPts val="6019"/>
              </a:lnSpc>
            </a:pPr>
            <a:r>
              <a:rPr lang="en-US" sz="4299">
                <a:solidFill>
                  <a:srgbClr val="605048"/>
                </a:solidFill>
                <a:latin typeface="Roboto Condensed"/>
              </a:rPr>
              <a:t>B. Hạnh phúc, vui vẻ</a:t>
            </a:r>
          </a:p>
          <a:p>
            <a:pPr algn="just">
              <a:lnSpc>
                <a:spcPts val="6019"/>
              </a:lnSpc>
            </a:pPr>
            <a:r>
              <a:rPr lang="en-US" sz="4299">
                <a:solidFill>
                  <a:srgbClr val="605048"/>
                </a:solidFill>
                <a:latin typeface="Roboto Condensed"/>
              </a:rPr>
              <a:t>C. Hoài niệm, suy tư</a:t>
            </a:r>
          </a:p>
          <a:p>
            <a:pPr algn="just">
              <a:lnSpc>
                <a:spcPts val="6019"/>
              </a:lnSpc>
              <a:spcBef>
                <a:spcPct val="0"/>
              </a:spcBef>
            </a:pPr>
            <a:endParaRPr lang="en-US" sz="4299">
              <a:solidFill>
                <a:srgbClr val="605048"/>
              </a:solidFill>
              <a:latin typeface="Roboto Condensed"/>
            </a:endParaRPr>
          </a:p>
        </p:txBody>
      </p:sp>
      <p:sp>
        <p:nvSpPr>
          <p:cNvPr id="19" name="Freeform 19"/>
          <p:cNvSpPr/>
          <p:nvPr/>
        </p:nvSpPr>
        <p:spPr>
          <a:xfrm>
            <a:off x="3847086" y="5853756"/>
            <a:ext cx="863824" cy="802277"/>
          </a:xfrm>
          <a:custGeom>
            <a:avLst/>
            <a:gdLst/>
            <a:ahLst/>
            <a:cxnLst/>
            <a:rect l="l" t="t" r="r" b="b"/>
            <a:pathLst>
              <a:path w="863824" h="802277">
                <a:moveTo>
                  <a:pt x="0" y="0"/>
                </a:moveTo>
                <a:lnTo>
                  <a:pt x="863824" y="0"/>
                </a:lnTo>
                <a:lnTo>
                  <a:pt x="863824" y="802276"/>
                </a:lnTo>
                <a:lnTo>
                  <a:pt x="0" y="80227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7"/>
            <a:stretch>
              <a:fillRect/>
            </a:stretch>
          </a:blipFill>
        </p:spPr>
        <p:txBody>
          <a:bodyPr/>
          <a:lstStyle/>
          <a:p>
            <a:endParaRPr lang="en-US"/>
          </a:p>
        </p:txBody>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8"/>
            <a:stretch>
              <a:fillRect/>
            </a:stretch>
          </a:blipFill>
        </p:spPr>
        <p:txBody>
          <a:bodyPr/>
          <a:lstStyle/>
          <a:p>
            <a:endParaRPr lang="en-US"/>
          </a:p>
        </p:txBody>
      </p:sp>
      <p:grpSp>
        <p:nvGrpSpPr>
          <p:cNvPr id="19" name="Group 19"/>
          <p:cNvGrpSpPr/>
          <p:nvPr/>
        </p:nvGrpSpPr>
        <p:grpSpPr>
          <a:xfrm>
            <a:off x="327092" y="3188218"/>
            <a:ext cx="4731686" cy="473168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4C8B1"/>
            </a:solidFill>
          </p:spPr>
          <p:txBody>
            <a:bodyPr/>
            <a:lstStyle/>
            <a:p>
              <a:endParaRPr lang="en-US"/>
            </a:p>
          </p:txBody>
        </p:sp>
        <p:sp>
          <p:nvSpPr>
            <p:cNvPr id="21" name="TextBox 21"/>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692935" y="174623"/>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sp>
        <p:nvSpPr>
          <p:cNvPr id="23" name="TextBox 23"/>
          <p:cNvSpPr txBox="1"/>
          <p:nvPr/>
        </p:nvSpPr>
        <p:spPr>
          <a:xfrm>
            <a:off x="596272" y="4493953"/>
            <a:ext cx="4219534" cy="2370573"/>
          </a:xfrm>
          <a:prstGeom prst="rect">
            <a:avLst/>
          </a:prstGeom>
        </p:spPr>
        <p:txBody>
          <a:bodyPr lIns="0" tIns="0" rIns="0" bIns="0" rtlCol="0" anchor="t">
            <a:spAutoFit/>
          </a:bodyPr>
          <a:lstStyle/>
          <a:p>
            <a:pPr algn="ctr">
              <a:lnSpc>
                <a:spcPts val="6303"/>
              </a:lnSpc>
              <a:spcBef>
                <a:spcPct val="0"/>
              </a:spcBef>
            </a:pPr>
            <a:r>
              <a:rPr lang="en-US" sz="4502">
                <a:solidFill>
                  <a:srgbClr val="5A4E48"/>
                </a:solidFill>
                <a:latin typeface="Roboto Condensed"/>
              </a:rPr>
              <a:t>HS làm cá nhân  Thời gian: </a:t>
            </a:r>
          </a:p>
          <a:p>
            <a:pPr algn="ctr">
              <a:lnSpc>
                <a:spcPts val="6303"/>
              </a:lnSpc>
              <a:spcBef>
                <a:spcPct val="0"/>
              </a:spcBef>
            </a:pPr>
            <a:r>
              <a:rPr lang="en-US" sz="4502">
                <a:solidFill>
                  <a:srgbClr val="5A4E48"/>
                </a:solidFill>
                <a:latin typeface="Roboto Condensed"/>
              </a:rPr>
              <a:t>10 phút</a:t>
            </a:r>
          </a:p>
        </p:txBody>
      </p:sp>
      <p:pic>
        <p:nvPicPr>
          <p:cNvPr id="25" name="Picture 24" descr="A paper with a couple of people and text&#10;&#10;Description automatically generated">
            <a:extLst>
              <a:ext uri="{FF2B5EF4-FFF2-40B4-BE49-F238E27FC236}">
                <a16:creationId xmlns:a16="http://schemas.microsoft.com/office/drawing/2014/main" id="{7855104B-221C-B3C6-30E3-0696107A5C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96114">
            <a:off x="8079771" y="1106981"/>
            <a:ext cx="6320650" cy="894009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600693">
            <a:off x="15658833" y="7527931"/>
            <a:ext cx="5816163" cy="4028232"/>
            <a:chOff x="0" y="0"/>
            <a:chExt cx="3429000" cy="2374900"/>
          </a:xfrm>
        </p:grpSpPr>
        <p:sp>
          <p:nvSpPr>
            <p:cNvPr id="3" name="Freeform 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278" b="-278"/>
              </a:stretch>
            </a:blipFill>
          </p:spPr>
          <p:txBody>
            <a:bodyPr/>
            <a:lstStyle/>
            <a:p>
              <a:endParaRPr lang="en-US"/>
            </a:p>
          </p:txBody>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grpSp>
        <p:nvGrpSpPr>
          <p:cNvPr id="5" name="Group 5"/>
          <p:cNvGrpSpPr>
            <a:grpSpLocks noChangeAspect="1"/>
          </p:cNvGrpSpPr>
          <p:nvPr/>
        </p:nvGrpSpPr>
        <p:grpSpPr>
          <a:xfrm rot="8993439">
            <a:off x="-4226242" y="1052236"/>
            <a:ext cx="5816163" cy="4028232"/>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t="-278" b="-278"/>
              </a:stretch>
            </a:blipFill>
          </p:spPr>
          <p:txBody>
            <a:bodyPr/>
            <a:lstStyle/>
            <a:p>
              <a:endParaRPr lang="en-US"/>
            </a:p>
          </p:txBody>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txBody>
            <a:bodyPr/>
            <a:lstStyle/>
            <a:p>
              <a:endParaRPr lang="en-US"/>
            </a:p>
          </p:txBody>
        </p:sp>
      </p:grpSp>
      <p:sp>
        <p:nvSpPr>
          <p:cNvPr id="8" name="Freeform 8"/>
          <p:cNvSpPr/>
          <p:nvPr/>
        </p:nvSpPr>
        <p:spPr>
          <a:xfrm>
            <a:off x="809005" y="-2346261"/>
            <a:ext cx="16912832" cy="15671945"/>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4"/>
            <a:stretch>
              <a:fillRect/>
            </a:stretch>
          </a:blipFill>
        </p:spPr>
        <p:txBody>
          <a:bodyPr/>
          <a:lstStyle/>
          <a:p>
            <a:endParaRPr lang="en-US"/>
          </a:p>
        </p:txBody>
      </p:sp>
      <p:sp>
        <p:nvSpPr>
          <p:cNvPr id="9" name="Freeform 9"/>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5"/>
            <a:stretch>
              <a:fillRect/>
            </a:stretch>
          </a:blipFill>
        </p:spPr>
        <p:txBody>
          <a:bodyPr/>
          <a:lstStyle/>
          <a:p>
            <a:endParaRPr lang="en-US"/>
          </a:p>
        </p:txBody>
      </p:sp>
      <p:sp>
        <p:nvSpPr>
          <p:cNvPr id="10" name="Freeform 10"/>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6"/>
            <a:stretch>
              <a:fillRect/>
            </a:stretch>
          </a:blipFill>
        </p:spPr>
        <p:txBody>
          <a:bodyPr/>
          <a:lstStyle/>
          <a:p>
            <a:endParaRPr lang="en-US"/>
          </a:p>
        </p:txBody>
      </p:sp>
      <p:grpSp>
        <p:nvGrpSpPr>
          <p:cNvPr id="11" name="Group 11"/>
          <p:cNvGrpSpPr>
            <a:grpSpLocks noChangeAspect="1"/>
          </p:cNvGrpSpPr>
          <p:nvPr/>
        </p:nvGrpSpPr>
        <p:grpSpPr>
          <a:xfrm rot="6608963">
            <a:off x="-1468618" y="7292079"/>
            <a:ext cx="3393915" cy="5044715"/>
            <a:chOff x="0" y="0"/>
            <a:chExt cx="3175000" cy="4719320"/>
          </a:xfrm>
        </p:grpSpPr>
        <p:sp>
          <p:nvSpPr>
            <p:cNvPr id="12" name="Freeform 12"/>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13" name="Freeform 13"/>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sp>
        <p:nvSpPr>
          <p:cNvPr id="14" name="Freeform 14"/>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6"/>
            <a:stretch>
              <a:fillRect/>
            </a:stretch>
          </a:blipFill>
        </p:spPr>
        <p:txBody>
          <a:bodyPr/>
          <a:lstStyle/>
          <a:p>
            <a:endParaRPr lang="en-US"/>
          </a:p>
        </p:txBody>
      </p:sp>
      <p:sp>
        <p:nvSpPr>
          <p:cNvPr id="15" name="TextBox 15"/>
          <p:cNvSpPr txBox="1"/>
          <p:nvPr/>
        </p:nvSpPr>
        <p:spPr>
          <a:xfrm>
            <a:off x="2876803" y="163927"/>
            <a:ext cx="6065341" cy="1111252"/>
          </a:xfrm>
          <a:prstGeom prst="rect">
            <a:avLst/>
          </a:prstGeom>
        </p:spPr>
        <p:txBody>
          <a:bodyPr lIns="0" tIns="0" rIns="0" bIns="0" rtlCol="0" anchor="t">
            <a:spAutoFit/>
          </a:bodyPr>
          <a:lstStyle/>
          <a:p>
            <a:pPr algn="ctr">
              <a:lnSpc>
                <a:spcPts val="9099"/>
              </a:lnSpc>
              <a:spcBef>
                <a:spcPct val="0"/>
              </a:spcBef>
            </a:pPr>
            <a:r>
              <a:rPr lang="en-US" sz="6499">
                <a:solidFill>
                  <a:srgbClr val="5A4E48"/>
                </a:solidFill>
                <a:latin typeface="Fraunces SemiBold Bold"/>
              </a:rPr>
              <a:t>4. LUYỆN TẬP</a:t>
            </a:r>
          </a:p>
        </p:txBody>
      </p:sp>
      <p:graphicFrame>
        <p:nvGraphicFramePr>
          <p:cNvPr id="16" name="Table 16"/>
          <p:cNvGraphicFramePr>
            <a:graphicFrameLocks noGrp="1"/>
          </p:cNvGraphicFramePr>
          <p:nvPr/>
        </p:nvGraphicFramePr>
        <p:xfrm>
          <a:off x="2441172" y="1477690"/>
          <a:ext cx="13001944" cy="7194549"/>
        </p:xfrm>
        <a:graphic>
          <a:graphicData uri="http://schemas.openxmlformats.org/drawingml/2006/table">
            <a:tbl>
              <a:tblPr/>
              <a:tblGrid>
                <a:gridCol w="3459972">
                  <a:extLst>
                    <a:ext uri="{9D8B030D-6E8A-4147-A177-3AD203B41FA5}">
                      <a16:colId xmlns:a16="http://schemas.microsoft.com/office/drawing/2014/main" val="20000"/>
                    </a:ext>
                  </a:extLst>
                </a:gridCol>
                <a:gridCol w="9541972">
                  <a:extLst>
                    <a:ext uri="{9D8B030D-6E8A-4147-A177-3AD203B41FA5}">
                      <a16:colId xmlns:a16="http://schemas.microsoft.com/office/drawing/2014/main" val="20001"/>
                    </a:ext>
                  </a:extLst>
                </a:gridCol>
              </a:tblGrid>
              <a:tr h="1879340">
                <a:tc>
                  <a:txBody>
                    <a:bodyPr/>
                    <a:lstStyle/>
                    <a:p>
                      <a:pPr algn="ctr">
                        <a:lnSpc>
                          <a:spcPts val="5880"/>
                        </a:lnSpc>
                        <a:defRPr/>
                      </a:pPr>
                      <a:r>
                        <a:rPr lang="en-US" sz="4200">
                          <a:solidFill>
                            <a:srgbClr val="5A4E48"/>
                          </a:solidFill>
                          <a:latin typeface="Roboto Condensed Bold"/>
                        </a:rPr>
                        <a:t>Mở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5460"/>
                        </a:lnSpc>
                        <a:defRPr/>
                      </a:pPr>
                      <a:r>
                        <a:rPr lang="en-US" sz="3900">
                          <a:solidFill>
                            <a:srgbClr val="5A4E48"/>
                          </a:solidFill>
                          <a:latin typeface="Roboto Condensed"/>
                        </a:rPr>
                        <a:t>Khẳng định kỉ niệm có vai trò quan trọng trong cuộc sống của con người.</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950450">
                <a:tc>
                  <a:txBody>
                    <a:bodyPr/>
                    <a:lstStyle/>
                    <a:p>
                      <a:pPr algn="ctr">
                        <a:lnSpc>
                          <a:spcPts val="5880"/>
                        </a:lnSpc>
                        <a:defRPr/>
                      </a:pPr>
                      <a:r>
                        <a:rPr lang="en-US" sz="4200">
                          <a:solidFill>
                            <a:srgbClr val="5A4E48"/>
                          </a:solidFill>
                          <a:latin typeface="Roboto Condensed Bold"/>
                        </a:rPr>
                        <a:t>Thân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5A4E48"/>
                          </a:solidFill>
                          <a:latin typeface="Roboto Condensed"/>
                        </a:rPr>
                        <a:t>Những kỉ niệm sẽ giúp cuộc sống của con người nhiêu màu sắc.</a:t>
                      </a:r>
                      <a:endParaRPr lang="en-US" sz="1100"/>
                    </a:p>
                    <a:p>
                      <a:pPr marL="842012" lvl="1" indent="-421006" algn="just">
                        <a:lnSpc>
                          <a:spcPts val="5460"/>
                        </a:lnSpc>
                        <a:buFont typeface="Arial"/>
                        <a:buChar char="•"/>
                      </a:pPr>
                      <a:r>
                        <a:rPr lang="en-US" sz="3900">
                          <a:solidFill>
                            <a:srgbClr val="5A4E48"/>
                          </a:solidFill>
                          <a:latin typeface="Roboto Condensed"/>
                        </a:rPr>
                        <a:t>Những kỉ niệm đó sẽ theo chúng ta đến suốt cuộc đời, góp phần làm hoàn thiện tính cách, lối sống của bản thân sau này.</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64759">
                <a:tc>
                  <a:txBody>
                    <a:bodyPr/>
                    <a:lstStyle/>
                    <a:p>
                      <a:pPr algn="ctr">
                        <a:lnSpc>
                          <a:spcPts val="5880"/>
                        </a:lnSpc>
                        <a:defRPr/>
                      </a:pPr>
                      <a:r>
                        <a:rPr lang="en-US" sz="4200">
                          <a:solidFill>
                            <a:srgbClr val="5A4E48"/>
                          </a:solidFill>
                          <a:latin typeface="Roboto Condensed Bold"/>
                        </a:rPr>
                        <a:t>Kết đoạn  </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5A4E48"/>
                          </a:solidFill>
                          <a:latin typeface="Roboto Condensed"/>
                        </a:rPr>
                        <a:t>Trân trọng, nâng niu kỉ niệm của quá khứ.</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txBody>
          <a:bodyPr/>
          <a:lstStyle/>
          <a:p>
            <a:endParaRPr lang="en-US"/>
          </a:p>
        </p:txBody>
      </p:sp>
      <p:sp>
        <p:nvSpPr>
          <p:cNvPr id="10" name="TextBox 10"/>
          <p:cNvSpPr txBox="1"/>
          <p:nvPr/>
        </p:nvSpPr>
        <p:spPr>
          <a:xfrm rot="-262989">
            <a:off x="1664668" y="2557922"/>
            <a:ext cx="9621094" cy="1125728"/>
          </a:xfrm>
          <a:prstGeom prst="rect">
            <a:avLst/>
          </a:prstGeom>
        </p:spPr>
        <p:txBody>
          <a:bodyPr lIns="0" tIns="0" rIns="0" bIns="0" rtlCol="0" anchor="t">
            <a:spAutoFit/>
          </a:bodyPr>
          <a:lstStyle/>
          <a:p>
            <a:pPr marL="0" lvl="0" indent="0" algn="ctr">
              <a:lnSpc>
                <a:spcPts val="8701"/>
              </a:lnSpc>
            </a:pPr>
            <a:r>
              <a:rPr lang="en-US" sz="7700" spc="46">
                <a:solidFill>
                  <a:srgbClr val="605048"/>
                </a:solidFill>
                <a:latin typeface="Fraunces SemiBold Bold"/>
              </a:rPr>
              <a:t>5. VẬN DỤNG</a:t>
            </a:r>
          </a:p>
        </p:txBody>
      </p:sp>
      <p:sp>
        <p:nvSpPr>
          <p:cNvPr id="11" name="Freeform 11"/>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txBody>
          <a:bodyPr/>
          <a:lstStyle/>
          <a:p>
            <a:endParaRPr lang="en-US"/>
          </a:p>
        </p:txBody>
      </p:sp>
      <p:sp>
        <p:nvSpPr>
          <p:cNvPr id="12" name="Freeform 12"/>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9"/>
            <a:stretch>
              <a:fillRect/>
            </a:stretch>
          </a:blipFill>
        </p:spPr>
        <p:txBody>
          <a:bodyPr/>
          <a:lstStyle/>
          <a:p>
            <a:endParaRPr lang="en-US"/>
          </a:p>
        </p:txBody>
      </p:sp>
      <p:sp>
        <p:nvSpPr>
          <p:cNvPr id="13" name="Freeform 13"/>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0"/>
            <a:stretch>
              <a:fillRect/>
            </a:stretch>
          </a:blipFill>
        </p:spPr>
        <p:txBody>
          <a:bodyPr/>
          <a:lstStyle/>
          <a:p>
            <a:endParaRPr lang="en-US"/>
          </a:p>
        </p:txBody>
      </p:sp>
      <p:sp>
        <p:nvSpPr>
          <p:cNvPr id="14" name="Freeform 14"/>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1"/>
            <a:stretch>
              <a:fillRect/>
            </a:stretch>
          </a:blipFill>
        </p:spPr>
        <p:txBody>
          <a:bodyPr/>
          <a:lstStyle/>
          <a:p>
            <a:endParaRPr lang="en-US"/>
          </a:p>
        </p:txBody>
      </p:sp>
      <p:sp>
        <p:nvSpPr>
          <p:cNvPr id="15" name="Freeform 15"/>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2"/>
            <a:stretch>
              <a:fillRect/>
            </a:stretch>
          </a:blipFill>
        </p:spPr>
        <p:txBody>
          <a:bodyPr/>
          <a:lstStyle/>
          <a:p>
            <a:endParaRPr lang="en-US"/>
          </a:p>
        </p:txBody>
      </p:sp>
      <p:sp>
        <p:nvSpPr>
          <p:cNvPr id="16" name="TextBox 16"/>
          <p:cNvSpPr txBox="1"/>
          <p:nvPr/>
        </p:nvSpPr>
        <p:spPr>
          <a:xfrm rot="-319198">
            <a:off x="1627673" y="4028572"/>
            <a:ext cx="10296308" cy="4592320"/>
          </a:xfrm>
          <a:prstGeom prst="rect">
            <a:avLst/>
          </a:prstGeom>
        </p:spPr>
        <p:txBody>
          <a:bodyPr lIns="0" tIns="0" rIns="0" bIns="0" rtlCol="0" anchor="t">
            <a:spAutoFit/>
          </a:bodyPr>
          <a:lstStyle/>
          <a:p>
            <a:pPr marL="1122683" lvl="1" indent="-561341" algn="just">
              <a:lnSpc>
                <a:spcPts val="7280"/>
              </a:lnSpc>
              <a:buFont typeface="Arial"/>
              <a:buChar char="•"/>
            </a:pPr>
            <a:r>
              <a:rPr lang="en-US" sz="5200">
                <a:solidFill>
                  <a:srgbClr val="605048"/>
                </a:solidFill>
                <a:latin typeface="Roboto Condensed"/>
              </a:rPr>
              <a:t>Đọc mở rộng văn bản cùng thể loại </a:t>
            </a:r>
            <a:r>
              <a:rPr lang="en-US" sz="5200">
                <a:solidFill>
                  <a:srgbClr val="605048"/>
                </a:solidFill>
                <a:latin typeface="Roboto Condensed Italics"/>
              </a:rPr>
              <a:t>Nếu mai em về Chiêm Hóa</a:t>
            </a:r>
          </a:p>
          <a:p>
            <a:pPr marL="1122683" lvl="1" indent="-561341" algn="just">
              <a:lnSpc>
                <a:spcPts val="7280"/>
              </a:lnSpc>
              <a:buFont typeface="Arial"/>
              <a:buChar char="•"/>
            </a:pPr>
            <a:r>
              <a:rPr lang="en-US" sz="5200">
                <a:solidFill>
                  <a:srgbClr val="605048"/>
                </a:solidFill>
                <a:latin typeface="Roboto Condensed"/>
              </a:rPr>
              <a:t>Khám phá văn bản </a:t>
            </a:r>
            <a:r>
              <a:rPr lang="en-US" sz="5200">
                <a:solidFill>
                  <a:srgbClr val="605048"/>
                </a:solidFill>
                <a:latin typeface="Roboto Condensed Italics"/>
              </a:rPr>
              <a:t>Nếu mai em về Chiêm Hóa</a:t>
            </a:r>
            <a:r>
              <a:rPr lang="en-US" sz="5200">
                <a:solidFill>
                  <a:srgbClr val="605048"/>
                </a:solidFill>
                <a:latin typeface="Roboto Condensed"/>
              </a:rPr>
              <a:t> theo phiếu gợi dẫn</a:t>
            </a:r>
          </a:p>
          <a:p>
            <a:pPr algn="just">
              <a:lnSpc>
                <a:spcPts val="7280"/>
              </a:lnSpc>
            </a:pPr>
            <a:endParaRPr lang="en-US" sz="5200">
              <a:solidFill>
                <a:srgbClr val="605048"/>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txBody>
          <a:bodyPr/>
          <a:lstStyle/>
          <a:p>
            <a:endParaRPr lang="en-US"/>
          </a:p>
        </p:txBody>
      </p:sp>
      <p:sp>
        <p:nvSpPr>
          <p:cNvPr id="10" name="Freeform 10"/>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txBody>
          <a:bodyPr/>
          <a:lstStyle/>
          <a:p>
            <a:endParaRPr lang="en-US"/>
          </a:p>
        </p:txBody>
      </p:sp>
      <p:sp>
        <p:nvSpPr>
          <p:cNvPr id="11" name="Freeform 11"/>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9"/>
            <a:stretch>
              <a:fillRect/>
            </a:stretch>
          </a:blipFill>
        </p:spPr>
        <p:txBody>
          <a:bodyPr/>
          <a:lstStyle/>
          <a:p>
            <a:endParaRPr lang="en-US"/>
          </a:p>
        </p:txBody>
      </p:sp>
      <p:sp>
        <p:nvSpPr>
          <p:cNvPr id="12" name="Freeform 12"/>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0"/>
            <a:stretch>
              <a:fillRect/>
            </a:stretch>
          </a:blipFill>
        </p:spPr>
        <p:txBody>
          <a:bodyPr/>
          <a:lstStyle/>
          <a:p>
            <a:endParaRPr lang="en-US"/>
          </a:p>
        </p:txBody>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1"/>
            <a:stretch>
              <a:fillRect/>
            </a:stretch>
          </a:blipFill>
        </p:spPr>
        <p:txBody>
          <a:bodyPr/>
          <a:lstStyle/>
          <a:p>
            <a:endParaRPr lang="en-US"/>
          </a:p>
        </p:txBody>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2"/>
            <a:stretch>
              <a:fillRect/>
            </a:stretch>
          </a:blipFill>
        </p:spPr>
        <p:txBody>
          <a:bodyPr/>
          <a:lstStyle/>
          <a:p>
            <a:endParaRPr lang="en-US"/>
          </a:p>
        </p:txBody>
      </p:sp>
      <p:sp>
        <p:nvSpPr>
          <p:cNvPr id="15" name="TextBox 15"/>
          <p:cNvSpPr txBox="1"/>
          <p:nvPr/>
        </p:nvSpPr>
        <p:spPr>
          <a:xfrm rot="-319198">
            <a:off x="1835795" y="4455914"/>
            <a:ext cx="10296308" cy="1850353"/>
          </a:xfrm>
          <a:prstGeom prst="rect">
            <a:avLst/>
          </a:prstGeom>
        </p:spPr>
        <p:txBody>
          <a:bodyPr lIns="0" tIns="0" rIns="0" bIns="0" rtlCol="0" anchor="t">
            <a:spAutoFit/>
          </a:bodyPr>
          <a:lstStyle/>
          <a:p>
            <a:pPr algn="just">
              <a:lnSpc>
                <a:spcPts val="14560"/>
              </a:lnSpc>
            </a:pPr>
            <a:r>
              <a:rPr lang="en-US" sz="10400">
                <a:solidFill>
                  <a:srgbClr val="605048"/>
                </a:solidFill>
                <a:latin typeface="#9Slide05 Aphrodite Pro"/>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txBody>
          <a:bodyPr/>
          <a:lstStyle/>
          <a:p>
            <a:endParaRPr lang="en-US"/>
          </a:p>
        </p:txBody>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txBody>
          <a:bodyPr/>
          <a:lstStyle/>
          <a:p>
            <a:endParaRPr lang="en-US"/>
          </a:p>
        </p:txBody>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txBody>
          <a:bodyPr/>
          <a:lstStyle/>
          <a:p>
            <a:endParaRPr lang="en-US"/>
          </a:p>
        </p:txBody>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txBody>
          <a:bodyPr/>
          <a:lstStyle/>
          <a:p>
            <a:endParaRPr lang="en-US"/>
          </a:p>
        </p:txBody>
      </p:sp>
      <p:sp>
        <p:nvSpPr>
          <p:cNvPr id="16" name="Freeform 16"/>
          <p:cNvSpPr/>
          <p:nvPr/>
        </p:nvSpPr>
        <p:spPr>
          <a:xfrm rot="-160405">
            <a:off x="15845490" y="7257103"/>
            <a:ext cx="3507936" cy="4278879"/>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2"/>
            <a:stretch>
              <a:fillRect/>
            </a:stretch>
          </a:blipFill>
        </p:spPr>
        <p:txBody>
          <a:bodyPr/>
          <a:lstStyle/>
          <a:p>
            <a:endParaRPr lang="en-US"/>
          </a:p>
        </p:txBody>
      </p:sp>
      <p:sp>
        <p:nvSpPr>
          <p:cNvPr id="17" name="TextBox 17"/>
          <p:cNvSpPr txBox="1"/>
          <p:nvPr/>
        </p:nvSpPr>
        <p:spPr>
          <a:xfrm rot="-295103">
            <a:off x="4290706" y="2878936"/>
            <a:ext cx="9221908" cy="3657600"/>
          </a:xfrm>
          <a:prstGeom prst="rect">
            <a:avLst/>
          </a:prstGeom>
        </p:spPr>
        <p:txBody>
          <a:bodyPr lIns="0" tIns="0" rIns="0" bIns="0" rtlCol="0" anchor="t">
            <a:spAutoFit/>
          </a:bodyPr>
          <a:lstStyle/>
          <a:p>
            <a:pPr algn="ctr">
              <a:lnSpc>
                <a:spcPts val="9600"/>
              </a:lnSpc>
            </a:pPr>
            <a:r>
              <a:rPr lang="en-US" sz="8000" dirty="0">
                <a:solidFill>
                  <a:srgbClr val="605048"/>
                </a:solidFill>
                <a:latin typeface="Fraunces SemiBold"/>
              </a:rPr>
              <a:t>BÀI 7: </a:t>
            </a:r>
          </a:p>
          <a:p>
            <a:pPr algn="ctr">
              <a:lnSpc>
                <a:spcPts val="9600"/>
              </a:lnSpc>
            </a:pPr>
            <a:r>
              <a:rPr lang="en-US" sz="8000" dirty="0">
                <a:solidFill>
                  <a:srgbClr val="605048"/>
                </a:solidFill>
                <a:latin typeface="Fraunces SemiBold"/>
              </a:rPr>
              <a:t>THƠ SÁU CHỮ, BẢY CHỮ</a:t>
            </a:r>
          </a:p>
        </p:txBody>
      </p:sp>
      <p:sp>
        <p:nvSpPr>
          <p:cNvPr id="18" name="Freeform 18"/>
          <p:cNvSpPr/>
          <p:nvPr/>
        </p:nvSpPr>
        <p:spPr>
          <a:xfrm rot="-6273966">
            <a:off x="15633257" y="879567"/>
            <a:ext cx="5117166" cy="1272895"/>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9"/>
            <a:stretch>
              <a:fillRect/>
            </a:stretch>
          </a:blipFill>
        </p:spPr>
        <p:txBody>
          <a:bodyPr/>
          <a:lstStyle/>
          <a:p>
            <a:endParaRPr lang="en-US"/>
          </a:p>
        </p:txBody>
      </p:sp>
      <p:sp>
        <p:nvSpPr>
          <p:cNvPr id="19" name="Freeform 19"/>
          <p:cNvSpPr/>
          <p:nvPr/>
        </p:nvSpPr>
        <p:spPr>
          <a:xfrm rot="27259">
            <a:off x="8362120" y="1519537"/>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txBody>
          <a:bodyPr/>
          <a:lstStyle/>
          <a:p>
            <a:endParaRPr lang="en-US"/>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6" name="Freeform 6"/>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txBody>
          <a:bodyPr/>
          <a:lstStyle/>
          <a:p>
            <a:endParaRPr lang="en-US"/>
          </a:p>
        </p:txBody>
      </p:sp>
      <p:sp>
        <p:nvSpPr>
          <p:cNvPr id="7" name="Freeform 7"/>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txBody>
          <a:bodyPr/>
          <a:lstStyle/>
          <a:p>
            <a:endParaRPr lang="en-US"/>
          </a:p>
        </p:txBody>
      </p:sp>
      <p:grpSp>
        <p:nvGrpSpPr>
          <p:cNvPr id="8" name="Group 8"/>
          <p:cNvGrpSpPr>
            <a:grpSpLocks noChangeAspect="1"/>
          </p:cNvGrpSpPr>
          <p:nvPr/>
        </p:nvGrpSpPr>
        <p:grpSpPr>
          <a:xfrm rot="-9081209">
            <a:off x="9755306" y="-5785150"/>
            <a:ext cx="4921956" cy="7315995"/>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grpSp>
        <p:nvGrpSpPr>
          <p:cNvPr id="11" name="Group 11"/>
          <p:cNvGrpSpPr/>
          <p:nvPr/>
        </p:nvGrpSpPr>
        <p:grpSpPr>
          <a:xfrm>
            <a:off x="3354259" y="1370592"/>
            <a:ext cx="12503325" cy="12503325"/>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8EF"/>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8"/>
            <a:stretch>
              <a:fillRect/>
            </a:stretch>
          </a:blipFill>
        </p:spPr>
        <p:txBody>
          <a:bodyPr/>
          <a:lstStyle/>
          <a:p>
            <a:endParaRPr lang="en-US"/>
          </a:p>
        </p:txBody>
      </p:sp>
      <p:sp>
        <p:nvSpPr>
          <p:cNvPr id="15" name="Freeform 15"/>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txBody>
          <a:bodyPr/>
          <a:lstStyle/>
          <a:p>
            <a:endParaRPr lang="en-US"/>
          </a:p>
        </p:txBody>
      </p:sp>
      <p:sp>
        <p:nvSpPr>
          <p:cNvPr id="16" name="Freeform 16"/>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txBody>
          <a:bodyPr/>
          <a:lstStyle/>
          <a:p>
            <a:endParaRPr lang="en-US"/>
          </a:p>
        </p:txBody>
      </p:sp>
      <p:sp>
        <p:nvSpPr>
          <p:cNvPr id="17" name="Freeform 17"/>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txBody>
          <a:bodyPr/>
          <a:lstStyle/>
          <a:p>
            <a:endParaRPr lang="en-US"/>
          </a:p>
        </p:txBody>
      </p:sp>
      <p:sp>
        <p:nvSpPr>
          <p:cNvPr id="18" name="TextBox 18"/>
          <p:cNvSpPr txBox="1"/>
          <p:nvPr/>
        </p:nvSpPr>
        <p:spPr>
          <a:xfrm>
            <a:off x="457181" y="529907"/>
            <a:ext cx="6847284" cy="902336"/>
          </a:xfrm>
          <a:prstGeom prst="rect">
            <a:avLst/>
          </a:prstGeom>
        </p:spPr>
        <p:txBody>
          <a:bodyPr lIns="0" tIns="0" rIns="0" bIns="0" rtlCol="0" anchor="t">
            <a:spAutoFit/>
          </a:bodyPr>
          <a:lstStyle/>
          <a:p>
            <a:pPr algn="ctr">
              <a:lnSpc>
                <a:spcPts val="7489"/>
              </a:lnSpc>
            </a:pPr>
            <a:r>
              <a:rPr lang="en-US" sz="5349">
                <a:solidFill>
                  <a:srgbClr val="605048"/>
                </a:solidFill>
                <a:latin typeface="Fraunces SemiBold"/>
              </a:rPr>
              <a:t>TRI THỨC NGỮ VĂN</a:t>
            </a:r>
          </a:p>
        </p:txBody>
      </p:sp>
      <p:sp>
        <p:nvSpPr>
          <p:cNvPr id="19" name="TextBox 19"/>
          <p:cNvSpPr txBox="1"/>
          <p:nvPr/>
        </p:nvSpPr>
        <p:spPr>
          <a:xfrm>
            <a:off x="6539467" y="2650463"/>
            <a:ext cx="6497669" cy="1077218"/>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05048"/>
                </a:solidFill>
                <a:latin typeface="#9Slide06 SVNBonjour"/>
              </a:rPr>
              <a:t>NỐI NHỊP CẦU THƠ CA</a:t>
            </a:r>
          </a:p>
        </p:txBody>
      </p:sp>
      <p:sp>
        <p:nvSpPr>
          <p:cNvPr id="20" name="TextBox 20"/>
          <p:cNvSpPr txBox="1"/>
          <p:nvPr/>
        </p:nvSpPr>
        <p:spPr>
          <a:xfrm>
            <a:off x="4874451" y="4333438"/>
            <a:ext cx="9976486" cy="5230495"/>
          </a:xfrm>
          <a:prstGeom prst="rect">
            <a:avLst/>
          </a:prstGeom>
        </p:spPr>
        <p:txBody>
          <a:bodyPr lIns="0" tIns="0" rIns="0" bIns="0" rtlCol="0" anchor="t">
            <a:spAutoFit/>
          </a:bodyPr>
          <a:lstStyle/>
          <a:p>
            <a:pPr marL="798828" lvl="1" indent="-399414" algn="just">
              <a:lnSpc>
                <a:spcPts val="5179"/>
              </a:lnSpc>
              <a:buFont typeface="Arial"/>
              <a:buChar char="•"/>
            </a:pPr>
            <a:r>
              <a:rPr lang="en-US" sz="3699" dirty="0" err="1">
                <a:solidFill>
                  <a:srgbClr val="605048"/>
                </a:solidFill>
                <a:latin typeface="Roboto Condensed"/>
              </a:rPr>
              <a:t>Lớp</a:t>
            </a:r>
            <a:r>
              <a:rPr lang="en-US" sz="3699" dirty="0">
                <a:solidFill>
                  <a:srgbClr val="605048"/>
                </a:solidFill>
                <a:latin typeface="Roboto Condensed"/>
              </a:rPr>
              <a:t> chia </a:t>
            </a:r>
            <a:r>
              <a:rPr lang="en-US" sz="3699" dirty="0" err="1">
                <a:solidFill>
                  <a:srgbClr val="605048"/>
                </a:solidFill>
                <a:latin typeface="Roboto Condensed"/>
              </a:rPr>
              <a:t>làm</a:t>
            </a:r>
            <a:r>
              <a:rPr lang="en-US" sz="3699" dirty="0">
                <a:solidFill>
                  <a:srgbClr val="605048"/>
                </a:solidFill>
                <a:latin typeface="Roboto Condensed"/>
              </a:rPr>
              <a:t> 4 </a:t>
            </a:r>
            <a:r>
              <a:rPr lang="en-US" sz="3699" dirty="0" err="1">
                <a:solidFill>
                  <a:srgbClr val="605048"/>
                </a:solidFill>
                <a:latin typeface="Roboto Condensed"/>
              </a:rPr>
              <a:t>nhóm</a:t>
            </a:r>
            <a:endParaRPr lang="en-US" sz="3699" dirty="0">
              <a:solidFill>
                <a:srgbClr val="605048"/>
              </a:solidFill>
              <a:latin typeface="Roboto Condensed"/>
            </a:endParaRPr>
          </a:p>
          <a:p>
            <a:pPr marL="798828" lvl="1" indent="-399414" algn="just">
              <a:lnSpc>
                <a:spcPts val="5179"/>
              </a:lnSpc>
              <a:buFont typeface="Arial"/>
              <a:buChar char="•"/>
            </a:pPr>
            <a:r>
              <a:rPr lang="en-US" sz="3699" dirty="0" err="1">
                <a:solidFill>
                  <a:srgbClr val="605048"/>
                </a:solidFill>
                <a:latin typeface="Roboto Condensed"/>
              </a:rPr>
              <a:t>Từ</a:t>
            </a:r>
            <a:r>
              <a:rPr lang="en-US" sz="3699" dirty="0">
                <a:solidFill>
                  <a:srgbClr val="605048"/>
                </a:solidFill>
                <a:latin typeface="Roboto Condensed"/>
              </a:rPr>
              <a:t> </a:t>
            </a:r>
            <a:r>
              <a:rPr lang="en-US" sz="3699" dirty="0" err="1">
                <a:solidFill>
                  <a:srgbClr val="605048"/>
                </a:solidFill>
                <a:latin typeface="Roboto Condensed"/>
              </a:rPr>
              <a:t>những</a:t>
            </a:r>
            <a:r>
              <a:rPr lang="en-US" sz="3699" dirty="0">
                <a:solidFill>
                  <a:srgbClr val="605048"/>
                </a:solidFill>
                <a:latin typeface="Roboto Condensed"/>
              </a:rPr>
              <a:t> </a:t>
            </a:r>
            <a:r>
              <a:rPr lang="en-US" sz="3699" dirty="0" err="1">
                <a:solidFill>
                  <a:srgbClr val="605048"/>
                </a:solidFill>
                <a:latin typeface="Roboto Condensed"/>
              </a:rPr>
              <a:t>mảnh</a:t>
            </a:r>
            <a:r>
              <a:rPr lang="en-US" sz="3699" dirty="0">
                <a:solidFill>
                  <a:srgbClr val="605048"/>
                </a:solidFill>
                <a:latin typeface="Roboto Condensed"/>
              </a:rPr>
              <a:t> </a:t>
            </a:r>
            <a:r>
              <a:rPr lang="en-US" sz="3699" dirty="0" err="1">
                <a:solidFill>
                  <a:srgbClr val="605048"/>
                </a:solidFill>
                <a:latin typeface="Roboto Condensed"/>
              </a:rPr>
              <a:t>giấy</a:t>
            </a:r>
            <a:r>
              <a:rPr lang="en-US" sz="3699" dirty="0">
                <a:solidFill>
                  <a:srgbClr val="605048"/>
                </a:solidFill>
                <a:latin typeface="Roboto Condensed"/>
              </a:rPr>
              <a:t> </a:t>
            </a:r>
            <a:r>
              <a:rPr lang="en-US" sz="3699" dirty="0" err="1">
                <a:solidFill>
                  <a:srgbClr val="605048"/>
                </a:solidFill>
                <a:latin typeface="Roboto Condensed"/>
              </a:rPr>
              <a:t>gồm</a:t>
            </a:r>
            <a:r>
              <a:rPr lang="en-US" sz="3699" dirty="0">
                <a:solidFill>
                  <a:srgbClr val="605048"/>
                </a:solidFill>
                <a:latin typeface="Roboto Condensed"/>
              </a:rPr>
              <a:t> </a:t>
            </a:r>
            <a:r>
              <a:rPr lang="en-US" sz="3699" dirty="0" err="1">
                <a:solidFill>
                  <a:srgbClr val="605048"/>
                </a:solidFill>
                <a:latin typeface="Roboto Condensed"/>
              </a:rPr>
              <a:t>thuật</a:t>
            </a:r>
            <a:r>
              <a:rPr lang="en-US" sz="3699" dirty="0">
                <a:solidFill>
                  <a:srgbClr val="605048"/>
                </a:solidFill>
                <a:latin typeface="Roboto Condensed"/>
              </a:rPr>
              <a:t> </a:t>
            </a:r>
            <a:r>
              <a:rPr lang="en-US" sz="3699" dirty="0" err="1">
                <a:solidFill>
                  <a:srgbClr val="605048"/>
                </a:solidFill>
                <a:latin typeface="Roboto Condensed"/>
              </a:rPr>
              <a:t>ngữ</a:t>
            </a:r>
            <a:r>
              <a:rPr lang="en-US" sz="3699" dirty="0">
                <a:solidFill>
                  <a:srgbClr val="605048"/>
                </a:solidFill>
                <a:latin typeface="Roboto Condensed"/>
              </a:rPr>
              <a:t> </a:t>
            </a:r>
            <a:r>
              <a:rPr lang="en-US" sz="3699" dirty="0" err="1">
                <a:solidFill>
                  <a:srgbClr val="605048"/>
                </a:solidFill>
                <a:latin typeface="Roboto Condensed"/>
              </a:rPr>
              <a:t>và</a:t>
            </a:r>
            <a:r>
              <a:rPr lang="en-US" sz="3699" dirty="0">
                <a:solidFill>
                  <a:srgbClr val="605048"/>
                </a:solidFill>
                <a:latin typeface="Roboto Condensed"/>
              </a:rPr>
              <a:t> </a:t>
            </a:r>
            <a:r>
              <a:rPr lang="en-US" sz="3699" dirty="0" err="1">
                <a:solidFill>
                  <a:srgbClr val="605048"/>
                </a:solidFill>
                <a:latin typeface="Roboto Condensed"/>
              </a:rPr>
              <a:t>định</a:t>
            </a:r>
            <a:r>
              <a:rPr lang="en-US" sz="3699" dirty="0">
                <a:solidFill>
                  <a:srgbClr val="605048"/>
                </a:solidFill>
                <a:latin typeface="Roboto Condensed"/>
              </a:rPr>
              <a:t> </a:t>
            </a:r>
            <a:r>
              <a:rPr lang="en-US" sz="3699" dirty="0" err="1">
                <a:solidFill>
                  <a:srgbClr val="605048"/>
                </a:solidFill>
                <a:latin typeface="Roboto Condensed"/>
              </a:rPr>
              <a:t>nghĩa</a:t>
            </a:r>
            <a:r>
              <a:rPr lang="en-US" sz="3699" dirty="0">
                <a:solidFill>
                  <a:srgbClr val="605048"/>
                </a:solidFill>
                <a:latin typeface="Roboto Condensed"/>
              </a:rPr>
              <a:t> </a:t>
            </a:r>
            <a:r>
              <a:rPr lang="en-US" sz="3699" dirty="0" err="1">
                <a:solidFill>
                  <a:srgbClr val="605048"/>
                </a:solidFill>
                <a:latin typeface="Roboto Condensed"/>
              </a:rPr>
              <a:t>được</a:t>
            </a:r>
            <a:r>
              <a:rPr lang="en-US" sz="3699" dirty="0">
                <a:solidFill>
                  <a:srgbClr val="605048"/>
                </a:solidFill>
                <a:latin typeface="Roboto Condensed"/>
              </a:rPr>
              <a:t> </a:t>
            </a:r>
            <a:r>
              <a:rPr lang="en-US" sz="3699" dirty="0" err="1">
                <a:solidFill>
                  <a:srgbClr val="605048"/>
                </a:solidFill>
                <a:latin typeface="Roboto Condensed"/>
              </a:rPr>
              <a:t>cắt</a:t>
            </a:r>
            <a:r>
              <a:rPr lang="en-US" sz="3699" dirty="0">
                <a:solidFill>
                  <a:srgbClr val="605048"/>
                </a:solidFill>
                <a:latin typeface="Roboto Condensed"/>
              </a:rPr>
              <a:t> </a:t>
            </a:r>
            <a:r>
              <a:rPr lang="en-US" sz="3699" dirty="0" err="1">
                <a:solidFill>
                  <a:srgbClr val="605048"/>
                </a:solidFill>
                <a:latin typeface="Roboto Condensed"/>
              </a:rPr>
              <a:t>sẵn</a:t>
            </a:r>
            <a:r>
              <a:rPr lang="en-US" sz="3699" dirty="0">
                <a:solidFill>
                  <a:srgbClr val="605048"/>
                </a:solidFill>
                <a:latin typeface="Roboto Condensed"/>
              </a:rPr>
              <a:t>, </a:t>
            </a:r>
            <a:r>
              <a:rPr lang="en-US" sz="3699" dirty="0" err="1">
                <a:solidFill>
                  <a:srgbClr val="605048"/>
                </a:solidFill>
                <a:latin typeface="Roboto Condensed"/>
              </a:rPr>
              <a:t>hãy</a:t>
            </a:r>
            <a:r>
              <a:rPr lang="en-US" sz="3699" dirty="0">
                <a:solidFill>
                  <a:srgbClr val="605048"/>
                </a:solidFill>
                <a:latin typeface="Roboto Condensed"/>
              </a:rPr>
              <a:t> </a:t>
            </a:r>
            <a:r>
              <a:rPr lang="en-US" sz="3699" dirty="0" err="1">
                <a:solidFill>
                  <a:srgbClr val="605048"/>
                </a:solidFill>
                <a:latin typeface="Roboto Condensed"/>
              </a:rPr>
              <a:t>ghép</a:t>
            </a:r>
            <a:r>
              <a:rPr lang="en-US" sz="3699" dirty="0">
                <a:solidFill>
                  <a:srgbClr val="605048"/>
                </a:solidFill>
                <a:latin typeface="Roboto Condensed"/>
              </a:rPr>
              <a:t> </a:t>
            </a:r>
            <a:r>
              <a:rPr lang="en-US" sz="3699" dirty="0" err="1">
                <a:solidFill>
                  <a:srgbClr val="605048"/>
                </a:solidFill>
                <a:latin typeface="Roboto Condensed"/>
              </a:rPr>
              <a:t>nối</a:t>
            </a:r>
            <a:r>
              <a:rPr lang="en-US" sz="3699" dirty="0">
                <a:solidFill>
                  <a:srgbClr val="605048"/>
                </a:solidFill>
                <a:latin typeface="Roboto Condensed"/>
              </a:rPr>
              <a:t> </a:t>
            </a:r>
            <a:r>
              <a:rPr lang="en-US" sz="3699" dirty="0" err="1">
                <a:solidFill>
                  <a:srgbClr val="605048"/>
                </a:solidFill>
                <a:latin typeface="Roboto Condensed"/>
              </a:rPr>
              <a:t>sao</a:t>
            </a:r>
            <a:r>
              <a:rPr lang="en-US" sz="3699" dirty="0">
                <a:solidFill>
                  <a:srgbClr val="605048"/>
                </a:solidFill>
                <a:latin typeface="Roboto Condensed"/>
              </a:rPr>
              <a:t> </a:t>
            </a:r>
            <a:r>
              <a:rPr lang="en-US" sz="3699" dirty="0" err="1">
                <a:solidFill>
                  <a:srgbClr val="605048"/>
                </a:solidFill>
                <a:latin typeface="Roboto Condensed"/>
              </a:rPr>
              <a:t>cho</a:t>
            </a:r>
            <a:r>
              <a:rPr lang="en-US" sz="3699" dirty="0">
                <a:solidFill>
                  <a:srgbClr val="605048"/>
                </a:solidFill>
                <a:latin typeface="Roboto Condensed"/>
              </a:rPr>
              <a:t> </a:t>
            </a:r>
            <a:r>
              <a:rPr lang="en-US" sz="3699" dirty="0" err="1">
                <a:solidFill>
                  <a:srgbClr val="605048"/>
                </a:solidFill>
                <a:latin typeface="Roboto Condensed"/>
              </a:rPr>
              <a:t>đúng</a:t>
            </a:r>
            <a:r>
              <a:rPr lang="en-US" sz="3699" dirty="0">
                <a:solidFill>
                  <a:srgbClr val="605048"/>
                </a:solidFill>
                <a:latin typeface="Roboto Condensed"/>
              </a:rPr>
              <a:t> </a:t>
            </a:r>
            <a:r>
              <a:rPr lang="en-US" sz="3699" dirty="0" err="1">
                <a:solidFill>
                  <a:srgbClr val="605048"/>
                </a:solidFill>
                <a:latin typeface="Roboto Condensed"/>
              </a:rPr>
              <a:t>thuật</a:t>
            </a:r>
            <a:r>
              <a:rPr lang="en-US" sz="3699" dirty="0">
                <a:solidFill>
                  <a:srgbClr val="605048"/>
                </a:solidFill>
                <a:latin typeface="Roboto Condensed"/>
              </a:rPr>
              <a:t> </a:t>
            </a:r>
            <a:r>
              <a:rPr lang="en-US" sz="3699" dirty="0" err="1">
                <a:solidFill>
                  <a:srgbClr val="605048"/>
                </a:solidFill>
                <a:latin typeface="Roboto Condensed"/>
              </a:rPr>
              <a:t>ngữ</a:t>
            </a:r>
            <a:r>
              <a:rPr lang="en-US" sz="3699" dirty="0">
                <a:solidFill>
                  <a:srgbClr val="605048"/>
                </a:solidFill>
                <a:latin typeface="Roboto Condensed"/>
              </a:rPr>
              <a:t> </a:t>
            </a:r>
            <a:r>
              <a:rPr lang="en-US" sz="3699" dirty="0" err="1">
                <a:solidFill>
                  <a:srgbClr val="605048"/>
                </a:solidFill>
                <a:latin typeface="Roboto Condensed"/>
              </a:rPr>
              <a:t>với</a:t>
            </a:r>
            <a:r>
              <a:rPr lang="en-US" sz="3699" dirty="0">
                <a:solidFill>
                  <a:srgbClr val="605048"/>
                </a:solidFill>
                <a:latin typeface="Roboto Condensed"/>
              </a:rPr>
              <a:t> </a:t>
            </a:r>
            <a:r>
              <a:rPr lang="en-US" sz="3699" dirty="0" err="1">
                <a:solidFill>
                  <a:srgbClr val="605048"/>
                </a:solidFill>
                <a:latin typeface="Roboto Condensed"/>
              </a:rPr>
              <a:t>định</a:t>
            </a:r>
            <a:r>
              <a:rPr lang="en-US" sz="3699" dirty="0">
                <a:solidFill>
                  <a:srgbClr val="605048"/>
                </a:solidFill>
                <a:latin typeface="Roboto Condensed"/>
              </a:rPr>
              <a:t> </a:t>
            </a:r>
            <a:r>
              <a:rPr lang="en-US" sz="3699" dirty="0" err="1">
                <a:solidFill>
                  <a:srgbClr val="605048"/>
                </a:solidFill>
                <a:latin typeface="Roboto Condensed"/>
              </a:rPr>
              <a:t>nghĩa</a:t>
            </a:r>
            <a:r>
              <a:rPr lang="en-US" sz="3699" dirty="0">
                <a:solidFill>
                  <a:srgbClr val="605048"/>
                </a:solidFill>
                <a:latin typeface="Roboto Condensed"/>
              </a:rPr>
              <a:t> </a:t>
            </a:r>
            <a:r>
              <a:rPr lang="en-US" sz="3699" dirty="0" err="1">
                <a:solidFill>
                  <a:srgbClr val="605048"/>
                </a:solidFill>
                <a:latin typeface="Roboto Condensed"/>
              </a:rPr>
              <a:t>tương</a:t>
            </a:r>
            <a:r>
              <a:rPr lang="en-US" sz="3699" dirty="0">
                <a:solidFill>
                  <a:srgbClr val="605048"/>
                </a:solidFill>
                <a:latin typeface="Roboto Condensed"/>
              </a:rPr>
              <a:t> </a:t>
            </a:r>
            <a:r>
              <a:rPr lang="en-US" sz="3699" dirty="0" err="1">
                <a:solidFill>
                  <a:srgbClr val="605048"/>
                </a:solidFill>
                <a:latin typeface="Roboto Condensed"/>
              </a:rPr>
              <a:t>ứng</a:t>
            </a:r>
            <a:r>
              <a:rPr lang="en-US" sz="3699" dirty="0">
                <a:solidFill>
                  <a:srgbClr val="605048"/>
                </a:solidFill>
                <a:latin typeface="Roboto Condensed"/>
              </a:rPr>
              <a:t> </a:t>
            </a:r>
            <a:r>
              <a:rPr lang="en-US" sz="3699" dirty="0" err="1">
                <a:solidFill>
                  <a:srgbClr val="605048"/>
                </a:solidFill>
                <a:latin typeface="Roboto Condensed"/>
              </a:rPr>
              <a:t>để</a:t>
            </a:r>
            <a:r>
              <a:rPr lang="en-US" sz="3699" dirty="0">
                <a:solidFill>
                  <a:srgbClr val="605048"/>
                </a:solidFill>
                <a:latin typeface="Roboto Condensed"/>
              </a:rPr>
              <a:t> </a:t>
            </a:r>
            <a:r>
              <a:rPr lang="en-US" sz="3699" dirty="0" err="1">
                <a:solidFill>
                  <a:srgbClr val="605048"/>
                </a:solidFill>
                <a:latin typeface="Roboto Condensed"/>
              </a:rPr>
              <a:t>nối</a:t>
            </a:r>
            <a:r>
              <a:rPr lang="en-US" sz="3699" dirty="0">
                <a:solidFill>
                  <a:srgbClr val="605048"/>
                </a:solidFill>
                <a:latin typeface="Roboto Condensed"/>
              </a:rPr>
              <a:t> </a:t>
            </a:r>
            <a:r>
              <a:rPr lang="en-US" sz="3699" dirty="0" err="1">
                <a:solidFill>
                  <a:srgbClr val="605048"/>
                </a:solidFill>
                <a:latin typeface="Roboto Condensed"/>
              </a:rPr>
              <a:t>dài</a:t>
            </a:r>
            <a:r>
              <a:rPr lang="en-US" sz="3699" dirty="0">
                <a:solidFill>
                  <a:srgbClr val="605048"/>
                </a:solidFill>
                <a:latin typeface="Roboto Condensed"/>
              </a:rPr>
              <a:t> “</a:t>
            </a:r>
            <a:r>
              <a:rPr lang="en-US" sz="3699" dirty="0" err="1">
                <a:solidFill>
                  <a:srgbClr val="605048"/>
                </a:solidFill>
                <a:latin typeface="Roboto Condensed"/>
              </a:rPr>
              <a:t>cây</a:t>
            </a:r>
            <a:r>
              <a:rPr lang="en-US" sz="3699" dirty="0">
                <a:solidFill>
                  <a:srgbClr val="605048"/>
                </a:solidFill>
                <a:latin typeface="Roboto Condensed"/>
              </a:rPr>
              <a:t> </a:t>
            </a:r>
            <a:r>
              <a:rPr lang="en-US" sz="3699" dirty="0" err="1">
                <a:solidFill>
                  <a:srgbClr val="605048"/>
                </a:solidFill>
                <a:latin typeface="Roboto Condensed"/>
              </a:rPr>
              <a:t>cầu</a:t>
            </a:r>
            <a:r>
              <a:rPr lang="en-US" sz="3699" dirty="0">
                <a:solidFill>
                  <a:srgbClr val="605048"/>
                </a:solidFill>
                <a:latin typeface="Roboto Condensed"/>
              </a:rPr>
              <a:t>” </a:t>
            </a:r>
            <a:r>
              <a:rPr lang="en-US" sz="3699" dirty="0" err="1">
                <a:solidFill>
                  <a:srgbClr val="605048"/>
                </a:solidFill>
                <a:latin typeface="Roboto Condensed"/>
              </a:rPr>
              <a:t>định</a:t>
            </a:r>
            <a:r>
              <a:rPr lang="en-US" sz="3699" dirty="0">
                <a:solidFill>
                  <a:srgbClr val="605048"/>
                </a:solidFill>
                <a:latin typeface="Roboto Condensed"/>
              </a:rPr>
              <a:t> </a:t>
            </a:r>
            <a:r>
              <a:rPr lang="en-US" sz="3699" dirty="0" err="1">
                <a:solidFill>
                  <a:srgbClr val="605048"/>
                </a:solidFill>
                <a:latin typeface="Roboto Condensed"/>
              </a:rPr>
              <a:t>hình</a:t>
            </a:r>
            <a:r>
              <a:rPr lang="en-US" sz="3699" dirty="0">
                <a:solidFill>
                  <a:srgbClr val="605048"/>
                </a:solidFill>
                <a:latin typeface="Roboto Condensed"/>
              </a:rPr>
              <a:t> </a:t>
            </a:r>
            <a:r>
              <a:rPr lang="en-US" sz="3699" dirty="0" err="1">
                <a:solidFill>
                  <a:srgbClr val="605048"/>
                </a:solidFill>
                <a:latin typeface="Roboto Condensed"/>
              </a:rPr>
              <a:t>thi</a:t>
            </a:r>
            <a:r>
              <a:rPr lang="en-US" sz="3699" dirty="0">
                <a:solidFill>
                  <a:srgbClr val="605048"/>
                </a:solidFill>
                <a:latin typeface="Roboto Condensed"/>
              </a:rPr>
              <a:t> ca.</a:t>
            </a:r>
          </a:p>
          <a:p>
            <a:pPr marL="798828" lvl="1" indent="-399414" algn="just">
              <a:lnSpc>
                <a:spcPts val="5179"/>
              </a:lnSpc>
              <a:buFont typeface="Arial"/>
              <a:buChar char="•"/>
            </a:pPr>
            <a:r>
              <a:rPr lang="en-US" sz="3699" dirty="0" err="1">
                <a:solidFill>
                  <a:srgbClr val="605048"/>
                </a:solidFill>
                <a:latin typeface="Roboto Condensed"/>
              </a:rPr>
              <a:t>Các</a:t>
            </a:r>
            <a:r>
              <a:rPr lang="en-US" sz="3699" dirty="0">
                <a:solidFill>
                  <a:srgbClr val="605048"/>
                </a:solidFill>
                <a:latin typeface="Roboto Condensed"/>
              </a:rPr>
              <a:t> </a:t>
            </a:r>
            <a:r>
              <a:rPr lang="en-US" sz="3699" dirty="0" err="1">
                <a:solidFill>
                  <a:srgbClr val="605048"/>
                </a:solidFill>
                <a:latin typeface="Roboto Condensed"/>
              </a:rPr>
              <a:t>nhóm</a:t>
            </a:r>
            <a:r>
              <a:rPr lang="en-US" sz="3699" dirty="0">
                <a:solidFill>
                  <a:srgbClr val="605048"/>
                </a:solidFill>
                <a:latin typeface="Roboto Condensed"/>
              </a:rPr>
              <a:t> </a:t>
            </a:r>
            <a:r>
              <a:rPr lang="en-US" sz="3699" dirty="0" err="1">
                <a:solidFill>
                  <a:srgbClr val="605048"/>
                </a:solidFill>
                <a:latin typeface="Roboto Condensed"/>
              </a:rPr>
              <a:t>có</a:t>
            </a:r>
            <a:r>
              <a:rPr lang="en-US" sz="3699" dirty="0">
                <a:solidFill>
                  <a:srgbClr val="605048"/>
                </a:solidFill>
                <a:latin typeface="Roboto Condensed"/>
              </a:rPr>
              <a:t> </a:t>
            </a:r>
            <a:r>
              <a:rPr lang="en-US" sz="3699" dirty="0" err="1">
                <a:solidFill>
                  <a:srgbClr val="605048"/>
                </a:solidFill>
                <a:latin typeface="Roboto Condensed"/>
              </a:rPr>
              <a:t>tối</a:t>
            </a:r>
            <a:r>
              <a:rPr lang="en-US" sz="3699" dirty="0">
                <a:solidFill>
                  <a:srgbClr val="605048"/>
                </a:solidFill>
                <a:latin typeface="Roboto Condensed"/>
              </a:rPr>
              <a:t> </a:t>
            </a:r>
            <a:r>
              <a:rPr lang="en-US" sz="3699" dirty="0" err="1">
                <a:solidFill>
                  <a:srgbClr val="605048"/>
                </a:solidFill>
                <a:latin typeface="Roboto Condensed"/>
              </a:rPr>
              <a:t>đa</a:t>
            </a:r>
            <a:r>
              <a:rPr lang="en-US" sz="3699" dirty="0">
                <a:solidFill>
                  <a:srgbClr val="605048"/>
                </a:solidFill>
                <a:latin typeface="Roboto Condensed"/>
              </a:rPr>
              <a:t> 3 </a:t>
            </a:r>
            <a:r>
              <a:rPr lang="en-US" sz="3699" dirty="0" err="1">
                <a:solidFill>
                  <a:srgbClr val="605048"/>
                </a:solidFill>
                <a:latin typeface="Roboto Condensed"/>
              </a:rPr>
              <a:t>phút</a:t>
            </a:r>
            <a:r>
              <a:rPr lang="en-US" sz="3699" dirty="0">
                <a:solidFill>
                  <a:srgbClr val="605048"/>
                </a:solidFill>
                <a:latin typeface="Roboto Condensed"/>
              </a:rPr>
              <a:t> </a:t>
            </a:r>
            <a:r>
              <a:rPr lang="en-US" sz="3699" dirty="0" err="1">
                <a:solidFill>
                  <a:srgbClr val="605048"/>
                </a:solidFill>
                <a:latin typeface="Roboto Condensed"/>
              </a:rPr>
              <a:t>để</a:t>
            </a:r>
            <a:r>
              <a:rPr lang="en-US" sz="3699" dirty="0">
                <a:solidFill>
                  <a:srgbClr val="605048"/>
                </a:solidFill>
                <a:latin typeface="Roboto Condensed"/>
              </a:rPr>
              <a:t> </a:t>
            </a:r>
            <a:r>
              <a:rPr lang="en-US" sz="3699" dirty="0" err="1">
                <a:solidFill>
                  <a:srgbClr val="605048"/>
                </a:solidFill>
                <a:latin typeface="Roboto Condensed"/>
              </a:rPr>
              <a:t>thực</a:t>
            </a:r>
            <a:r>
              <a:rPr lang="en-US" sz="3699" dirty="0">
                <a:solidFill>
                  <a:srgbClr val="605048"/>
                </a:solidFill>
                <a:latin typeface="Roboto Condensed"/>
              </a:rPr>
              <a:t> </a:t>
            </a:r>
            <a:r>
              <a:rPr lang="en-US" sz="3699" dirty="0" err="1">
                <a:solidFill>
                  <a:srgbClr val="605048"/>
                </a:solidFill>
                <a:latin typeface="Roboto Condensed"/>
              </a:rPr>
              <a:t>hiện</a:t>
            </a:r>
            <a:r>
              <a:rPr lang="en-US" sz="3699" dirty="0">
                <a:solidFill>
                  <a:srgbClr val="605048"/>
                </a:solidFill>
                <a:latin typeface="Roboto Condensed"/>
              </a:rPr>
              <a:t> </a:t>
            </a:r>
            <a:r>
              <a:rPr lang="en-US" sz="3699" dirty="0" err="1">
                <a:solidFill>
                  <a:srgbClr val="605048"/>
                </a:solidFill>
                <a:latin typeface="Roboto Condensed"/>
              </a:rPr>
              <a:t>ghép</a:t>
            </a:r>
            <a:r>
              <a:rPr lang="en-US" sz="3699" dirty="0">
                <a:solidFill>
                  <a:srgbClr val="605048"/>
                </a:solidFill>
                <a:latin typeface="Roboto Condensed"/>
              </a:rPr>
              <a:t> </a:t>
            </a:r>
            <a:r>
              <a:rPr lang="en-US" sz="3699" dirty="0" err="1">
                <a:solidFill>
                  <a:srgbClr val="605048"/>
                </a:solidFill>
                <a:latin typeface="Roboto Condensed"/>
              </a:rPr>
              <a:t>nối</a:t>
            </a:r>
            <a:r>
              <a:rPr lang="en-US" sz="3699" dirty="0">
                <a:solidFill>
                  <a:srgbClr val="605048"/>
                </a:solidFill>
                <a:latin typeface="Roboto Condensed"/>
              </a:rPr>
              <a:t>.</a:t>
            </a:r>
          </a:p>
          <a:p>
            <a:pPr marL="798828" lvl="1" indent="-399414" algn="just">
              <a:lnSpc>
                <a:spcPts val="5179"/>
              </a:lnSpc>
              <a:buFont typeface="Arial"/>
              <a:buChar char="•"/>
            </a:pPr>
            <a:r>
              <a:rPr lang="en-US" sz="3699" dirty="0" err="1">
                <a:solidFill>
                  <a:srgbClr val="605048"/>
                </a:solidFill>
                <a:latin typeface="Roboto Condensed"/>
              </a:rPr>
              <a:t>Nhóm</a:t>
            </a:r>
            <a:r>
              <a:rPr lang="en-US" sz="3699" dirty="0">
                <a:solidFill>
                  <a:srgbClr val="605048"/>
                </a:solidFill>
                <a:latin typeface="Roboto Condensed"/>
              </a:rPr>
              <a:t> </a:t>
            </a:r>
            <a:r>
              <a:rPr lang="en-US" sz="3699" dirty="0" err="1">
                <a:solidFill>
                  <a:srgbClr val="605048"/>
                </a:solidFill>
                <a:latin typeface="Roboto Condensed"/>
              </a:rPr>
              <a:t>trả</a:t>
            </a:r>
            <a:r>
              <a:rPr lang="en-US" sz="3699" dirty="0">
                <a:solidFill>
                  <a:srgbClr val="605048"/>
                </a:solidFill>
                <a:latin typeface="Roboto Condensed"/>
              </a:rPr>
              <a:t> </a:t>
            </a:r>
            <a:r>
              <a:rPr lang="en-US" sz="3699" dirty="0" err="1">
                <a:solidFill>
                  <a:srgbClr val="605048"/>
                </a:solidFill>
                <a:latin typeface="Roboto Condensed"/>
              </a:rPr>
              <a:t>lời</a:t>
            </a:r>
            <a:r>
              <a:rPr lang="en-US" sz="3699" dirty="0">
                <a:solidFill>
                  <a:srgbClr val="605048"/>
                </a:solidFill>
                <a:latin typeface="Roboto Condensed"/>
              </a:rPr>
              <a:t> </a:t>
            </a:r>
            <a:r>
              <a:rPr lang="en-US" sz="3699" dirty="0" err="1">
                <a:solidFill>
                  <a:srgbClr val="605048"/>
                </a:solidFill>
                <a:latin typeface="Roboto Condensed"/>
              </a:rPr>
              <a:t>đúng</a:t>
            </a:r>
            <a:r>
              <a:rPr lang="en-US" sz="3699" dirty="0">
                <a:solidFill>
                  <a:srgbClr val="605048"/>
                </a:solidFill>
                <a:latin typeface="Roboto Condensed"/>
              </a:rPr>
              <a:t> </a:t>
            </a:r>
            <a:r>
              <a:rPr lang="en-US" sz="3699" dirty="0" err="1">
                <a:solidFill>
                  <a:srgbClr val="605048"/>
                </a:solidFill>
                <a:latin typeface="Roboto Condensed"/>
              </a:rPr>
              <a:t>và</a:t>
            </a:r>
            <a:r>
              <a:rPr lang="en-US" sz="3699" dirty="0">
                <a:solidFill>
                  <a:srgbClr val="605048"/>
                </a:solidFill>
                <a:latin typeface="Roboto Condensed"/>
              </a:rPr>
              <a:t> </a:t>
            </a:r>
            <a:r>
              <a:rPr lang="en-US" sz="3699" dirty="0" err="1">
                <a:solidFill>
                  <a:srgbClr val="605048"/>
                </a:solidFill>
                <a:latin typeface="Roboto Condensed"/>
              </a:rPr>
              <a:t>nhanh</a:t>
            </a:r>
            <a:r>
              <a:rPr lang="en-US" sz="3699" dirty="0">
                <a:solidFill>
                  <a:srgbClr val="605048"/>
                </a:solidFill>
                <a:latin typeface="Roboto Condensed"/>
              </a:rPr>
              <a:t> </a:t>
            </a:r>
            <a:r>
              <a:rPr lang="en-US" sz="3699" dirty="0" err="1">
                <a:solidFill>
                  <a:srgbClr val="605048"/>
                </a:solidFill>
                <a:latin typeface="Roboto Condensed"/>
              </a:rPr>
              <a:t>nhất</a:t>
            </a:r>
            <a:r>
              <a:rPr lang="en-US" sz="3699" dirty="0">
                <a:solidFill>
                  <a:srgbClr val="605048"/>
                </a:solidFill>
                <a:latin typeface="Roboto Condensed"/>
              </a:rPr>
              <a:t> </a:t>
            </a:r>
            <a:r>
              <a:rPr lang="en-US" sz="3699" dirty="0" err="1">
                <a:solidFill>
                  <a:srgbClr val="605048"/>
                </a:solidFill>
                <a:latin typeface="Roboto Condensed"/>
              </a:rPr>
              <a:t>sẽ</a:t>
            </a:r>
            <a:r>
              <a:rPr lang="en-US" sz="3699" dirty="0">
                <a:solidFill>
                  <a:srgbClr val="605048"/>
                </a:solidFill>
                <a:latin typeface="Roboto Condensed"/>
              </a:rPr>
              <a:t> </a:t>
            </a:r>
            <a:r>
              <a:rPr lang="en-US" sz="3699" dirty="0" err="1">
                <a:solidFill>
                  <a:srgbClr val="605048"/>
                </a:solidFill>
                <a:latin typeface="Roboto Condensed"/>
              </a:rPr>
              <a:t>giành</a:t>
            </a:r>
            <a:r>
              <a:rPr lang="en-US" sz="3699" dirty="0">
                <a:solidFill>
                  <a:srgbClr val="605048"/>
                </a:solidFill>
                <a:latin typeface="Roboto Condensed"/>
              </a:rPr>
              <a:t> </a:t>
            </a:r>
            <a:r>
              <a:rPr lang="en-US" sz="3699" dirty="0" err="1">
                <a:solidFill>
                  <a:srgbClr val="605048"/>
                </a:solidFill>
                <a:latin typeface="Roboto Condensed"/>
              </a:rPr>
              <a:t>được</a:t>
            </a:r>
            <a:r>
              <a:rPr lang="en-US" sz="3699" dirty="0">
                <a:solidFill>
                  <a:srgbClr val="605048"/>
                </a:solidFill>
                <a:latin typeface="Roboto Condensed"/>
              </a:rPr>
              <a:t> </a:t>
            </a:r>
            <a:r>
              <a:rPr lang="en-US" sz="3699" dirty="0" err="1">
                <a:solidFill>
                  <a:srgbClr val="605048"/>
                </a:solidFill>
                <a:latin typeface="Roboto Condensed"/>
              </a:rPr>
              <a:t>điểm</a:t>
            </a:r>
            <a:r>
              <a:rPr lang="en-US" sz="3699" dirty="0">
                <a:solidFill>
                  <a:srgbClr val="605048"/>
                </a:solidFill>
                <a:latin typeface="Roboto Condensed"/>
              </a:rPr>
              <a:t> </a:t>
            </a:r>
            <a:r>
              <a:rPr lang="en-US" sz="3699" dirty="0" err="1">
                <a:solidFill>
                  <a:srgbClr val="605048"/>
                </a:solidFill>
                <a:latin typeface="Roboto Condensed"/>
              </a:rPr>
              <a:t>thưởng</a:t>
            </a:r>
            <a:r>
              <a:rPr lang="en-US" sz="3699" dirty="0">
                <a:solidFill>
                  <a:srgbClr val="605048"/>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467604">
            <a:off x="16432902" y="6960068"/>
            <a:ext cx="3393915" cy="5044715"/>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8993439">
            <a:off x="-4151633" y="851424"/>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9" name="Freeform 9"/>
          <p:cNvSpPr/>
          <p:nvPr/>
        </p:nvSpPr>
        <p:spPr>
          <a:xfrm rot="1025603">
            <a:off x="-1690210" y="7391808"/>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7"/>
            <a:stretch>
              <a:fillRect/>
            </a:stretch>
          </a:blipFill>
        </p:spPr>
        <p:txBody>
          <a:bodyPr/>
          <a:lstStyle/>
          <a:p>
            <a:endParaRPr lang="en-US"/>
          </a:p>
        </p:txBody>
      </p:sp>
      <p:sp>
        <p:nvSpPr>
          <p:cNvPr id="10" name="Freeform 10"/>
          <p:cNvSpPr/>
          <p:nvPr/>
        </p:nvSpPr>
        <p:spPr>
          <a:xfrm rot="-4808875">
            <a:off x="-2133259" y="-1110064"/>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8"/>
            <a:stretch>
              <a:fillRect/>
            </a:stretch>
          </a:blipFill>
        </p:spPr>
        <p:txBody>
          <a:bodyPr/>
          <a:lstStyle/>
          <a:p>
            <a:endParaRPr lang="en-US"/>
          </a:p>
        </p:txBody>
      </p:sp>
      <p:sp>
        <p:nvSpPr>
          <p:cNvPr id="11" name="Freeform 11"/>
          <p:cNvSpPr/>
          <p:nvPr/>
        </p:nvSpPr>
        <p:spPr>
          <a:xfrm>
            <a:off x="3091868" y="3656019"/>
            <a:ext cx="6559106" cy="6379181"/>
          </a:xfrm>
          <a:custGeom>
            <a:avLst/>
            <a:gdLst/>
            <a:ahLst/>
            <a:cxnLst/>
            <a:rect l="l" t="t" r="r" b="b"/>
            <a:pathLst>
              <a:path w="6559106" h="6379181">
                <a:moveTo>
                  <a:pt x="0" y="0"/>
                </a:moveTo>
                <a:lnTo>
                  <a:pt x="6559106" y="0"/>
                </a:lnTo>
                <a:lnTo>
                  <a:pt x="6559106" y="6379180"/>
                </a:lnTo>
                <a:lnTo>
                  <a:pt x="0" y="63791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TextBox 12"/>
          <p:cNvSpPr txBox="1"/>
          <p:nvPr/>
        </p:nvSpPr>
        <p:spPr>
          <a:xfrm>
            <a:off x="1653321" y="1435930"/>
            <a:ext cx="6983323" cy="948978"/>
          </a:xfrm>
          <a:prstGeom prst="rect">
            <a:avLst/>
          </a:prstGeom>
        </p:spPr>
        <p:txBody>
          <a:bodyPr wrap="square" lIns="0" tIns="0" rIns="0" bIns="0" rtlCol="0" anchor="t">
            <a:spAutoFit/>
          </a:bodyPr>
          <a:lstStyle/>
          <a:p>
            <a:pPr marL="572133" lvl="1" algn="ctr">
              <a:lnSpc>
                <a:spcPts val="7419"/>
              </a:lnSpc>
              <a:spcBef>
                <a:spcPct val="0"/>
              </a:spcBef>
            </a:pPr>
            <a:r>
              <a:rPr lang="vi-VN" sz="5299" dirty="0">
                <a:solidFill>
                  <a:srgbClr val="000000"/>
                </a:solidFill>
                <a:latin typeface="#9Slide05 Aphrodite Pro"/>
              </a:rPr>
              <a:t>1. </a:t>
            </a:r>
            <a:r>
              <a:rPr lang="en-US" sz="5299" dirty="0" err="1">
                <a:solidFill>
                  <a:srgbClr val="000000"/>
                </a:solidFill>
                <a:latin typeface="#9Slide05 Aphrodite Pro"/>
              </a:rPr>
              <a:t>Thơ</a:t>
            </a:r>
            <a:r>
              <a:rPr lang="en-US" sz="5299" dirty="0">
                <a:solidFill>
                  <a:srgbClr val="000000"/>
                </a:solidFill>
                <a:latin typeface="#9Slide05 Aphrodite Pro"/>
              </a:rPr>
              <a:t> </a:t>
            </a:r>
            <a:r>
              <a:rPr lang="en-US" sz="5299" dirty="0" err="1">
                <a:solidFill>
                  <a:srgbClr val="000000"/>
                </a:solidFill>
                <a:latin typeface="#9Slide05 Aphrodite Pro"/>
              </a:rPr>
              <a:t>sáu</a:t>
            </a:r>
            <a:r>
              <a:rPr lang="en-US" sz="5299" dirty="0">
                <a:solidFill>
                  <a:srgbClr val="000000"/>
                </a:solidFill>
                <a:latin typeface="#9Slide05 Aphrodite Pro"/>
              </a:rPr>
              <a:t> </a:t>
            </a:r>
            <a:r>
              <a:rPr lang="en-US" sz="5299" dirty="0" err="1">
                <a:solidFill>
                  <a:srgbClr val="000000"/>
                </a:solidFill>
                <a:latin typeface="#9Slide05 Aphrodite Pro"/>
              </a:rPr>
              <a:t>chữ</a:t>
            </a:r>
            <a:r>
              <a:rPr lang="en-US" sz="5299" dirty="0">
                <a:solidFill>
                  <a:srgbClr val="000000"/>
                </a:solidFill>
                <a:latin typeface="#9Slide05 Aphrodite Pro"/>
              </a:rPr>
              <a:t>, 7 </a:t>
            </a:r>
            <a:r>
              <a:rPr lang="en-US" sz="5299" dirty="0" err="1">
                <a:solidFill>
                  <a:srgbClr val="000000"/>
                </a:solidFill>
                <a:latin typeface="#9Slide05 Aphrodite Pro"/>
              </a:rPr>
              <a:t>chữ</a:t>
            </a:r>
            <a:endParaRPr lang="en-US" sz="5299" dirty="0">
              <a:solidFill>
                <a:srgbClr val="000000"/>
              </a:solidFill>
              <a:latin typeface="#9Slide05 Aphrodite Pro"/>
            </a:endParaRPr>
          </a:p>
        </p:txBody>
      </p:sp>
      <p:sp>
        <p:nvSpPr>
          <p:cNvPr id="13" name="TextBox 13"/>
          <p:cNvSpPr txBox="1"/>
          <p:nvPr/>
        </p:nvSpPr>
        <p:spPr>
          <a:xfrm>
            <a:off x="1789360" y="329096"/>
            <a:ext cx="6847284" cy="902336"/>
          </a:xfrm>
          <a:prstGeom prst="rect">
            <a:avLst/>
          </a:prstGeom>
        </p:spPr>
        <p:txBody>
          <a:bodyPr lIns="0" tIns="0" rIns="0" bIns="0" rtlCol="0" anchor="t">
            <a:spAutoFit/>
          </a:bodyPr>
          <a:lstStyle/>
          <a:p>
            <a:pPr algn="ctr">
              <a:lnSpc>
                <a:spcPts val="7489"/>
              </a:lnSpc>
            </a:pPr>
            <a:r>
              <a:rPr lang="en-US" sz="5349">
                <a:solidFill>
                  <a:srgbClr val="605048"/>
                </a:solidFill>
                <a:latin typeface="Fraunces SemiBold"/>
              </a:rPr>
              <a:t>TRI THỨC NGỮ VĂN</a:t>
            </a:r>
          </a:p>
        </p:txBody>
      </p:sp>
      <p:sp>
        <p:nvSpPr>
          <p:cNvPr id="14" name="TextBox 14"/>
          <p:cNvSpPr txBox="1"/>
          <p:nvPr/>
        </p:nvSpPr>
        <p:spPr>
          <a:xfrm>
            <a:off x="3791648" y="4579976"/>
            <a:ext cx="1988939" cy="1261110"/>
          </a:xfrm>
          <a:prstGeom prst="rect">
            <a:avLst/>
          </a:prstGeom>
        </p:spPr>
        <p:txBody>
          <a:bodyPr lIns="0" tIns="0" rIns="0" bIns="0" rtlCol="0" anchor="t">
            <a:spAutoFit/>
          </a:bodyPr>
          <a:lstStyle/>
          <a:p>
            <a:pPr algn="ctr">
              <a:lnSpc>
                <a:spcPts val="5040"/>
              </a:lnSpc>
            </a:pPr>
            <a:r>
              <a:rPr lang="en-US" sz="3600" dirty="0" err="1">
                <a:solidFill>
                  <a:srgbClr val="605048"/>
                </a:solidFill>
                <a:latin typeface="Roboto Condensed Bold"/>
              </a:rPr>
              <a:t>Số</a:t>
            </a:r>
            <a:r>
              <a:rPr lang="en-US" sz="3600" dirty="0">
                <a:solidFill>
                  <a:srgbClr val="605048"/>
                </a:solidFill>
                <a:latin typeface="Roboto Condensed Bold"/>
              </a:rPr>
              <a:t> </a:t>
            </a:r>
            <a:r>
              <a:rPr lang="en-US" sz="3600" dirty="0" err="1">
                <a:solidFill>
                  <a:srgbClr val="605048"/>
                </a:solidFill>
                <a:latin typeface="Roboto Condensed Bold"/>
              </a:rPr>
              <a:t>tiếng</a:t>
            </a:r>
            <a:r>
              <a:rPr lang="en-US" sz="3600" dirty="0">
                <a:solidFill>
                  <a:srgbClr val="605048"/>
                </a:solidFill>
                <a:latin typeface="Roboto Condensed Bold"/>
              </a:rPr>
              <a:t> </a:t>
            </a:r>
          </a:p>
          <a:p>
            <a:pPr algn="ctr">
              <a:lnSpc>
                <a:spcPts val="5040"/>
              </a:lnSpc>
            </a:pPr>
            <a:r>
              <a:rPr lang="en-US" sz="3600" dirty="0" err="1">
                <a:solidFill>
                  <a:srgbClr val="605048"/>
                </a:solidFill>
                <a:latin typeface="Roboto Condensed Bold"/>
              </a:rPr>
              <a:t>trong</a:t>
            </a:r>
            <a:r>
              <a:rPr lang="en-US" sz="3600" dirty="0">
                <a:solidFill>
                  <a:srgbClr val="605048"/>
                </a:solidFill>
                <a:latin typeface="Roboto Condensed Bold"/>
              </a:rPr>
              <a:t> </a:t>
            </a:r>
            <a:r>
              <a:rPr lang="en-US" sz="3600" dirty="0" err="1">
                <a:solidFill>
                  <a:srgbClr val="605048"/>
                </a:solidFill>
                <a:latin typeface="Roboto Condensed Bold"/>
              </a:rPr>
              <a:t>dòng</a:t>
            </a:r>
            <a:endParaRPr lang="en-US" sz="3600" dirty="0">
              <a:solidFill>
                <a:srgbClr val="605048"/>
              </a:solidFill>
              <a:latin typeface="Roboto Condensed Bold"/>
            </a:endParaRPr>
          </a:p>
        </p:txBody>
      </p:sp>
      <p:sp>
        <p:nvSpPr>
          <p:cNvPr id="15" name="TextBox 15"/>
          <p:cNvSpPr txBox="1"/>
          <p:nvPr/>
        </p:nvSpPr>
        <p:spPr>
          <a:xfrm>
            <a:off x="4524838" y="8208109"/>
            <a:ext cx="1120460" cy="596317"/>
          </a:xfrm>
          <a:prstGeom prst="rect">
            <a:avLst/>
          </a:prstGeom>
        </p:spPr>
        <p:txBody>
          <a:bodyPr wrap="square" lIns="0" tIns="0" rIns="0" bIns="0" rtlCol="0" anchor="t">
            <a:spAutoFit/>
          </a:bodyPr>
          <a:lstStyle/>
          <a:p>
            <a:pPr algn="ctr">
              <a:lnSpc>
                <a:spcPts val="5040"/>
              </a:lnSpc>
            </a:pPr>
            <a:r>
              <a:rPr lang="en-US" sz="3600" dirty="0" err="1">
                <a:solidFill>
                  <a:srgbClr val="605048"/>
                </a:solidFill>
                <a:latin typeface="Roboto Condensed Bold"/>
              </a:rPr>
              <a:t>Vần</a:t>
            </a:r>
            <a:endParaRPr lang="en-US" sz="3600" dirty="0">
              <a:solidFill>
                <a:srgbClr val="605048"/>
              </a:solidFill>
              <a:latin typeface="Roboto Condensed Bold"/>
            </a:endParaRPr>
          </a:p>
        </p:txBody>
      </p:sp>
      <p:sp>
        <p:nvSpPr>
          <p:cNvPr id="16" name="TextBox 16"/>
          <p:cNvSpPr txBox="1"/>
          <p:nvPr/>
        </p:nvSpPr>
        <p:spPr>
          <a:xfrm>
            <a:off x="7400270" y="6439528"/>
            <a:ext cx="1236374" cy="596317"/>
          </a:xfrm>
          <a:prstGeom prst="rect">
            <a:avLst/>
          </a:prstGeom>
        </p:spPr>
        <p:txBody>
          <a:bodyPr wrap="square" lIns="0" tIns="0" rIns="0" bIns="0" rtlCol="0" anchor="t">
            <a:spAutoFit/>
          </a:bodyPr>
          <a:lstStyle/>
          <a:p>
            <a:pPr algn="ctr">
              <a:lnSpc>
                <a:spcPts val="5040"/>
              </a:lnSpc>
            </a:pPr>
            <a:r>
              <a:rPr lang="en-US" sz="3600" dirty="0" err="1">
                <a:solidFill>
                  <a:srgbClr val="605048"/>
                </a:solidFill>
                <a:latin typeface="Roboto Condensed Bold"/>
              </a:rPr>
              <a:t>Nhịp</a:t>
            </a:r>
            <a:endParaRPr lang="en-US" sz="3600" dirty="0">
              <a:solidFill>
                <a:srgbClr val="605048"/>
              </a:solidFill>
              <a:latin typeface="Roboto Condensed Bold"/>
            </a:endParaRPr>
          </a:p>
        </p:txBody>
      </p:sp>
      <p:sp>
        <p:nvSpPr>
          <p:cNvPr id="17" name="TextBox 17"/>
          <p:cNvSpPr txBox="1"/>
          <p:nvPr/>
        </p:nvSpPr>
        <p:spPr>
          <a:xfrm>
            <a:off x="7823537" y="3861476"/>
            <a:ext cx="4684800" cy="679450"/>
          </a:xfrm>
          <a:prstGeom prst="rect">
            <a:avLst/>
          </a:prstGeom>
        </p:spPr>
        <p:txBody>
          <a:bodyPr wrap="square" lIns="0" tIns="0" rIns="0" bIns="0" rtlCol="0" anchor="t">
            <a:spAutoFit/>
          </a:bodyPr>
          <a:lstStyle/>
          <a:p>
            <a:pPr algn="ctr">
              <a:lnSpc>
                <a:spcPts val="5599"/>
              </a:lnSpc>
            </a:pPr>
            <a:r>
              <a:rPr lang="en-US" sz="3999" dirty="0" err="1">
                <a:solidFill>
                  <a:srgbClr val="605048"/>
                </a:solidFill>
                <a:latin typeface="Roboto Condensed"/>
              </a:rPr>
              <a:t>mỗi</a:t>
            </a:r>
            <a:r>
              <a:rPr lang="en-US" sz="3999" dirty="0">
                <a:solidFill>
                  <a:srgbClr val="605048"/>
                </a:solidFill>
                <a:latin typeface="Roboto Condensed"/>
              </a:rPr>
              <a:t> </a:t>
            </a:r>
            <a:r>
              <a:rPr lang="en-US" sz="3999" dirty="0" err="1">
                <a:solidFill>
                  <a:srgbClr val="605048"/>
                </a:solidFill>
                <a:latin typeface="Roboto Condensed"/>
              </a:rPr>
              <a:t>dòng</a:t>
            </a:r>
            <a:r>
              <a:rPr lang="en-US" sz="3999" dirty="0">
                <a:solidFill>
                  <a:srgbClr val="605048"/>
                </a:solidFill>
                <a:latin typeface="Roboto Condensed"/>
              </a:rPr>
              <a:t> </a:t>
            </a:r>
            <a:r>
              <a:rPr lang="en-US" sz="3999" dirty="0" err="1">
                <a:solidFill>
                  <a:srgbClr val="605048"/>
                </a:solidFill>
                <a:latin typeface="Roboto Condensed"/>
              </a:rPr>
              <a:t>thơ</a:t>
            </a:r>
            <a:r>
              <a:rPr lang="en-US" sz="3999" dirty="0">
                <a:solidFill>
                  <a:srgbClr val="605048"/>
                </a:solidFill>
                <a:latin typeface="Roboto Condensed"/>
              </a:rPr>
              <a:t> </a:t>
            </a:r>
            <a:r>
              <a:rPr lang="en-US" sz="3999" dirty="0" err="1">
                <a:solidFill>
                  <a:srgbClr val="605048"/>
                </a:solidFill>
                <a:latin typeface="Roboto Condensed"/>
              </a:rPr>
              <a:t>có</a:t>
            </a:r>
            <a:r>
              <a:rPr lang="en-US" sz="3999" dirty="0">
                <a:solidFill>
                  <a:srgbClr val="605048"/>
                </a:solidFill>
                <a:latin typeface="Roboto Condensed"/>
              </a:rPr>
              <a:t> 6 </a:t>
            </a:r>
            <a:r>
              <a:rPr lang="en-US" sz="3999" dirty="0" err="1">
                <a:solidFill>
                  <a:srgbClr val="605048"/>
                </a:solidFill>
                <a:latin typeface="Roboto Condensed"/>
              </a:rPr>
              <a:t>chữ</a:t>
            </a:r>
            <a:endParaRPr lang="en-US" sz="3999" dirty="0">
              <a:solidFill>
                <a:srgbClr val="605048"/>
              </a:solidFill>
              <a:latin typeface="Roboto Condensed"/>
            </a:endParaRPr>
          </a:p>
        </p:txBody>
      </p:sp>
      <p:sp>
        <p:nvSpPr>
          <p:cNvPr id="18" name="TextBox 18"/>
          <p:cNvSpPr txBox="1"/>
          <p:nvPr/>
        </p:nvSpPr>
        <p:spPr>
          <a:xfrm>
            <a:off x="10189412" y="6115359"/>
            <a:ext cx="6248487" cy="1384300"/>
          </a:xfrm>
          <a:prstGeom prst="rect">
            <a:avLst/>
          </a:prstGeom>
        </p:spPr>
        <p:txBody>
          <a:bodyPr lIns="0" tIns="0" rIns="0" bIns="0" rtlCol="0" anchor="t">
            <a:spAutoFit/>
          </a:bodyPr>
          <a:lstStyle/>
          <a:p>
            <a:pPr algn="ctr">
              <a:lnSpc>
                <a:spcPts val="5599"/>
              </a:lnSpc>
            </a:pPr>
            <a:r>
              <a:rPr lang="en-US" sz="3999" dirty="0">
                <a:solidFill>
                  <a:srgbClr val="605048"/>
                </a:solidFill>
                <a:latin typeface="Roboto Condensed"/>
              </a:rPr>
              <a:t>2/2/2, 2/4 </a:t>
            </a:r>
            <a:r>
              <a:rPr lang="en-US" sz="3999" dirty="0" err="1">
                <a:solidFill>
                  <a:srgbClr val="605048"/>
                </a:solidFill>
                <a:latin typeface="Roboto Condensed"/>
              </a:rPr>
              <a:t>hoặc</a:t>
            </a:r>
            <a:r>
              <a:rPr lang="en-US" sz="3999" dirty="0">
                <a:solidFill>
                  <a:srgbClr val="605048"/>
                </a:solidFill>
                <a:latin typeface="Roboto Condensed"/>
              </a:rPr>
              <a:t> 4/2;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khi</a:t>
            </a:r>
            <a:r>
              <a:rPr lang="en-US" sz="3999" dirty="0">
                <a:solidFill>
                  <a:srgbClr val="605048"/>
                </a:solidFill>
                <a:latin typeface="Roboto Condensed"/>
              </a:rPr>
              <a:t> </a:t>
            </a:r>
            <a:r>
              <a:rPr lang="en-US" sz="3999" dirty="0" err="1">
                <a:solidFill>
                  <a:srgbClr val="605048"/>
                </a:solidFill>
                <a:latin typeface="Roboto Condensed"/>
              </a:rPr>
              <a:t>ngắt</a:t>
            </a:r>
            <a:r>
              <a:rPr lang="en-US" sz="3999" dirty="0">
                <a:solidFill>
                  <a:srgbClr val="605048"/>
                </a:solidFill>
                <a:latin typeface="Roboto Condensed"/>
              </a:rPr>
              <a:t> </a:t>
            </a:r>
            <a:r>
              <a:rPr lang="en-US" sz="3999" dirty="0" err="1">
                <a:solidFill>
                  <a:srgbClr val="605048"/>
                </a:solidFill>
                <a:latin typeface="Roboto Condensed"/>
              </a:rPr>
              <a:t>nhịp</a:t>
            </a:r>
            <a:r>
              <a:rPr lang="en-US" sz="3999" dirty="0">
                <a:solidFill>
                  <a:srgbClr val="605048"/>
                </a:solidFill>
                <a:latin typeface="Roboto Condensed"/>
              </a:rPr>
              <a:t> 3/3</a:t>
            </a:r>
          </a:p>
        </p:txBody>
      </p:sp>
      <p:sp>
        <p:nvSpPr>
          <p:cNvPr id="19" name="TextBox 19"/>
          <p:cNvSpPr txBox="1"/>
          <p:nvPr/>
        </p:nvSpPr>
        <p:spPr>
          <a:xfrm>
            <a:off x="7823537" y="8979209"/>
            <a:ext cx="4061817" cy="679450"/>
          </a:xfrm>
          <a:prstGeom prst="rect">
            <a:avLst/>
          </a:prstGeom>
        </p:spPr>
        <p:txBody>
          <a:bodyPr lIns="0" tIns="0" rIns="0" bIns="0" rtlCol="0" anchor="t">
            <a:spAutoFit/>
          </a:bodyPr>
          <a:lstStyle/>
          <a:p>
            <a:pPr algn="ctr">
              <a:lnSpc>
                <a:spcPts val="5599"/>
              </a:lnSpc>
            </a:pPr>
            <a:r>
              <a:rPr lang="en-US" sz="3999" dirty="0" err="1">
                <a:solidFill>
                  <a:srgbClr val="605048"/>
                </a:solidFill>
                <a:latin typeface="Roboto Condensed"/>
              </a:rPr>
              <a:t>thường</a:t>
            </a:r>
            <a:r>
              <a:rPr lang="en-US" sz="3999" dirty="0">
                <a:solidFill>
                  <a:srgbClr val="605048"/>
                </a:solidFill>
                <a:latin typeface="Roboto Condensed"/>
              </a:rPr>
              <a:t>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nhiều</a:t>
            </a:r>
            <a:r>
              <a:rPr lang="en-US" sz="3999" dirty="0">
                <a:solidFill>
                  <a:srgbClr val="605048"/>
                </a:solidFill>
                <a:latin typeface="Roboto Condensed"/>
              </a:rPr>
              <a:t> </a:t>
            </a:r>
            <a:r>
              <a:rPr lang="en-US" sz="3999" dirty="0" err="1">
                <a:solidFill>
                  <a:srgbClr val="605048"/>
                </a:solidFill>
                <a:latin typeface="Roboto Condensed"/>
              </a:rPr>
              <a:t>vần</a:t>
            </a:r>
            <a:endParaRPr lang="en-US" sz="3999" dirty="0">
              <a:solidFill>
                <a:srgbClr val="605048"/>
              </a:solidFill>
              <a:latin typeface="Roboto Condensed"/>
            </a:endParaRPr>
          </a:p>
        </p:txBody>
      </p:sp>
      <p:sp>
        <p:nvSpPr>
          <p:cNvPr id="20" name="Freeform 20"/>
          <p:cNvSpPr/>
          <p:nvPr/>
        </p:nvSpPr>
        <p:spPr>
          <a:xfrm rot="4432255">
            <a:off x="14465807" y="64378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11"/>
            <a:stretch>
              <a:fillRect/>
            </a:stretch>
          </a:blipFill>
        </p:spPr>
        <p:txBody>
          <a:bodyPr/>
          <a:lstStyle/>
          <a:p>
            <a:endParaRPr lang="en-US"/>
          </a:p>
        </p:txBody>
      </p:sp>
      <p:grpSp>
        <p:nvGrpSpPr>
          <p:cNvPr id="21" name="Group 21"/>
          <p:cNvGrpSpPr>
            <a:grpSpLocks noChangeAspect="1"/>
          </p:cNvGrpSpPr>
          <p:nvPr/>
        </p:nvGrpSpPr>
        <p:grpSpPr>
          <a:xfrm rot="-9144829">
            <a:off x="13440506" y="-4900785"/>
            <a:ext cx="10902197" cy="7550781"/>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4" name="TextBox 24"/>
          <p:cNvSpPr txBox="1"/>
          <p:nvPr/>
        </p:nvSpPr>
        <p:spPr>
          <a:xfrm>
            <a:off x="3791648" y="2417866"/>
            <a:ext cx="2857500" cy="790574"/>
          </a:xfrm>
          <a:prstGeom prst="rect">
            <a:avLst/>
          </a:prstGeom>
        </p:spPr>
        <p:txBody>
          <a:bodyPr lIns="0" tIns="0" rIns="0" bIns="0" rtlCol="0" anchor="t">
            <a:spAutoFit/>
          </a:bodyPr>
          <a:lstStyle/>
          <a:p>
            <a:pPr algn="ctr">
              <a:lnSpc>
                <a:spcPts val="6300"/>
              </a:lnSpc>
            </a:pPr>
            <a:r>
              <a:rPr lang="en-US" sz="4500" dirty="0">
                <a:solidFill>
                  <a:srgbClr val="605048"/>
                </a:solidFill>
                <a:latin typeface="Roboto Condensed Bold"/>
              </a:rPr>
              <a:t>a. </a:t>
            </a:r>
            <a:r>
              <a:rPr lang="en-US" sz="4500" dirty="0" err="1">
                <a:solidFill>
                  <a:srgbClr val="605048"/>
                </a:solidFill>
                <a:latin typeface="Roboto Condensed Bold"/>
              </a:rPr>
              <a:t>Thơ</a:t>
            </a:r>
            <a:r>
              <a:rPr lang="en-US" sz="4500" dirty="0">
                <a:solidFill>
                  <a:srgbClr val="605048"/>
                </a:solidFill>
                <a:latin typeface="Roboto Condensed Bold"/>
              </a:rPr>
              <a:t> 6 </a:t>
            </a:r>
            <a:r>
              <a:rPr lang="en-US" sz="4500" dirty="0" err="1">
                <a:solidFill>
                  <a:srgbClr val="605048"/>
                </a:solidFill>
                <a:latin typeface="Roboto Condensed Bold"/>
              </a:rPr>
              <a:t>chữ</a:t>
            </a:r>
            <a:endParaRPr lang="en-US" sz="4500" dirty="0">
              <a:solidFill>
                <a:srgbClr val="605048"/>
              </a:solidFill>
              <a:latin typeface="Roboto Condensed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467604">
            <a:off x="16432902" y="6960068"/>
            <a:ext cx="3393915" cy="5044715"/>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8993439">
            <a:off x="-4151633" y="851424"/>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9" name="Freeform 9"/>
          <p:cNvSpPr/>
          <p:nvPr/>
        </p:nvSpPr>
        <p:spPr>
          <a:xfrm rot="1025603">
            <a:off x="-1690210" y="7391808"/>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7"/>
            <a:stretch>
              <a:fillRect/>
            </a:stretch>
          </a:blipFill>
        </p:spPr>
        <p:txBody>
          <a:bodyPr/>
          <a:lstStyle/>
          <a:p>
            <a:endParaRPr lang="en-US"/>
          </a:p>
        </p:txBody>
      </p:sp>
      <p:sp>
        <p:nvSpPr>
          <p:cNvPr id="10" name="Freeform 10"/>
          <p:cNvSpPr/>
          <p:nvPr/>
        </p:nvSpPr>
        <p:spPr>
          <a:xfrm rot="-4808875">
            <a:off x="-2133259" y="-1110064"/>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8"/>
            <a:stretch>
              <a:fillRect/>
            </a:stretch>
          </a:blipFill>
        </p:spPr>
        <p:txBody>
          <a:bodyPr/>
          <a:lstStyle/>
          <a:p>
            <a:endParaRPr lang="en-US"/>
          </a:p>
        </p:txBody>
      </p:sp>
      <p:sp>
        <p:nvSpPr>
          <p:cNvPr id="11" name="Freeform 11"/>
          <p:cNvSpPr/>
          <p:nvPr/>
        </p:nvSpPr>
        <p:spPr>
          <a:xfrm>
            <a:off x="3091868" y="3656019"/>
            <a:ext cx="6559106" cy="6379181"/>
          </a:xfrm>
          <a:custGeom>
            <a:avLst/>
            <a:gdLst/>
            <a:ahLst/>
            <a:cxnLst/>
            <a:rect l="l" t="t" r="r" b="b"/>
            <a:pathLst>
              <a:path w="6559106" h="6379181">
                <a:moveTo>
                  <a:pt x="0" y="0"/>
                </a:moveTo>
                <a:lnTo>
                  <a:pt x="6559106" y="0"/>
                </a:lnTo>
                <a:lnTo>
                  <a:pt x="6559106" y="6379180"/>
                </a:lnTo>
                <a:lnTo>
                  <a:pt x="0" y="63791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TextBox 12"/>
          <p:cNvSpPr txBox="1"/>
          <p:nvPr/>
        </p:nvSpPr>
        <p:spPr>
          <a:xfrm>
            <a:off x="1653321" y="1435930"/>
            <a:ext cx="7338279" cy="948978"/>
          </a:xfrm>
          <a:prstGeom prst="rect">
            <a:avLst/>
          </a:prstGeom>
        </p:spPr>
        <p:txBody>
          <a:bodyPr wrap="square" lIns="0" tIns="0" rIns="0" bIns="0" rtlCol="0" anchor="t">
            <a:spAutoFit/>
          </a:bodyPr>
          <a:lstStyle/>
          <a:p>
            <a:pPr marL="572133" lvl="1" algn="ctr">
              <a:lnSpc>
                <a:spcPts val="7419"/>
              </a:lnSpc>
              <a:spcBef>
                <a:spcPct val="0"/>
              </a:spcBef>
            </a:pPr>
            <a:r>
              <a:rPr lang="vi-VN" sz="5299" dirty="0">
                <a:solidFill>
                  <a:srgbClr val="000000"/>
                </a:solidFill>
                <a:latin typeface="#9Slide05 Aphrodite Pro"/>
              </a:rPr>
              <a:t>1. </a:t>
            </a:r>
            <a:r>
              <a:rPr lang="en-US" sz="5299" dirty="0" err="1">
                <a:solidFill>
                  <a:srgbClr val="000000"/>
                </a:solidFill>
                <a:latin typeface="#9Slide05 Aphrodite Pro"/>
              </a:rPr>
              <a:t>Thơ</a:t>
            </a:r>
            <a:r>
              <a:rPr lang="en-US" sz="5299" dirty="0">
                <a:solidFill>
                  <a:srgbClr val="000000"/>
                </a:solidFill>
                <a:latin typeface="#9Slide05 Aphrodite Pro"/>
              </a:rPr>
              <a:t> </a:t>
            </a:r>
            <a:r>
              <a:rPr lang="en-US" sz="5299" dirty="0" err="1">
                <a:solidFill>
                  <a:srgbClr val="000000"/>
                </a:solidFill>
                <a:latin typeface="#9Slide05 Aphrodite Pro"/>
              </a:rPr>
              <a:t>sáu</a:t>
            </a:r>
            <a:r>
              <a:rPr lang="en-US" sz="5299" dirty="0">
                <a:solidFill>
                  <a:srgbClr val="000000"/>
                </a:solidFill>
                <a:latin typeface="#9Slide05 Aphrodite Pro"/>
              </a:rPr>
              <a:t> </a:t>
            </a:r>
            <a:r>
              <a:rPr lang="en-US" sz="5299" dirty="0" err="1">
                <a:solidFill>
                  <a:srgbClr val="000000"/>
                </a:solidFill>
                <a:latin typeface="#9Slide05 Aphrodite Pro"/>
              </a:rPr>
              <a:t>chữ</a:t>
            </a:r>
            <a:r>
              <a:rPr lang="en-US" sz="5299" dirty="0">
                <a:solidFill>
                  <a:srgbClr val="000000"/>
                </a:solidFill>
                <a:latin typeface="#9Slide05 Aphrodite Pro"/>
              </a:rPr>
              <a:t>, 7 </a:t>
            </a:r>
            <a:r>
              <a:rPr lang="en-US" sz="5299" dirty="0" err="1">
                <a:solidFill>
                  <a:srgbClr val="000000"/>
                </a:solidFill>
                <a:latin typeface="#9Slide05 Aphrodite Pro"/>
              </a:rPr>
              <a:t>chữ</a:t>
            </a:r>
            <a:endParaRPr lang="en-US" sz="5299" dirty="0">
              <a:solidFill>
                <a:srgbClr val="000000"/>
              </a:solidFill>
              <a:latin typeface="#9Slide05 Aphrodite Pro"/>
            </a:endParaRPr>
          </a:p>
        </p:txBody>
      </p:sp>
      <p:sp>
        <p:nvSpPr>
          <p:cNvPr id="13" name="TextBox 13"/>
          <p:cNvSpPr txBox="1"/>
          <p:nvPr/>
        </p:nvSpPr>
        <p:spPr>
          <a:xfrm>
            <a:off x="1789360" y="329096"/>
            <a:ext cx="6847284" cy="902336"/>
          </a:xfrm>
          <a:prstGeom prst="rect">
            <a:avLst/>
          </a:prstGeom>
        </p:spPr>
        <p:txBody>
          <a:bodyPr lIns="0" tIns="0" rIns="0" bIns="0" rtlCol="0" anchor="t">
            <a:spAutoFit/>
          </a:bodyPr>
          <a:lstStyle/>
          <a:p>
            <a:pPr algn="ctr">
              <a:lnSpc>
                <a:spcPts val="7489"/>
              </a:lnSpc>
            </a:pPr>
            <a:r>
              <a:rPr lang="en-US" sz="5349">
                <a:solidFill>
                  <a:srgbClr val="605048"/>
                </a:solidFill>
                <a:latin typeface="Fraunces SemiBold"/>
              </a:rPr>
              <a:t>TRI THỨC NGỮ VĂN</a:t>
            </a:r>
          </a:p>
        </p:txBody>
      </p:sp>
      <p:sp>
        <p:nvSpPr>
          <p:cNvPr id="14" name="TextBox 14"/>
          <p:cNvSpPr txBox="1"/>
          <p:nvPr/>
        </p:nvSpPr>
        <p:spPr>
          <a:xfrm>
            <a:off x="3791648" y="4579976"/>
            <a:ext cx="1988939" cy="1261110"/>
          </a:xfrm>
          <a:prstGeom prst="rect">
            <a:avLst/>
          </a:prstGeom>
        </p:spPr>
        <p:txBody>
          <a:bodyPr lIns="0" tIns="0" rIns="0" bIns="0" rtlCol="0" anchor="t">
            <a:spAutoFit/>
          </a:bodyPr>
          <a:lstStyle/>
          <a:p>
            <a:pPr algn="ctr">
              <a:lnSpc>
                <a:spcPts val="5040"/>
              </a:lnSpc>
            </a:pPr>
            <a:r>
              <a:rPr lang="en-US" sz="3600" dirty="0" err="1">
                <a:solidFill>
                  <a:srgbClr val="605048"/>
                </a:solidFill>
                <a:latin typeface="Roboto Condensed Bold"/>
              </a:rPr>
              <a:t>Số</a:t>
            </a:r>
            <a:r>
              <a:rPr lang="en-US" sz="3600" dirty="0">
                <a:solidFill>
                  <a:srgbClr val="605048"/>
                </a:solidFill>
                <a:latin typeface="Roboto Condensed Bold"/>
              </a:rPr>
              <a:t> </a:t>
            </a:r>
            <a:r>
              <a:rPr lang="en-US" sz="3600" dirty="0" err="1">
                <a:solidFill>
                  <a:srgbClr val="605048"/>
                </a:solidFill>
                <a:latin typeface="Roboto Condensed Bold"/>
              </a:rPr>
              <a:t>tiếng</a:t>
            </a:r>
            <a:r>
              <a:rPr lang="en-US" sz="3600" dirty="0">
                <a:solidFill>
                  <a:srgbClr val="605048"/>
                </a:solidFill>
                <a:latin typeface="Roboto Condensed Bold"/>
              </a:rPr>
              <a:t> </a:t>
            </a:r>
          </a:p>
          <a:p>
            <a:pPr algn="ctr">
              <a:lnSpc>
                <a:spcPts val="5040"/>
              </a:lnSpc>
            </a:pPr>
            <a:r>
              <a:rPr lang="en-US" sz="3600" dirty="0" err="1">
                <a:solidFill>
                  <a:srgbClr val="605048"/>
                </a:solidFill>
                <a:latin typeface="Roboto Condensed Bold"/>
              </a:rPr>
              <a:t>trong</a:t>
            </a:r>
            <a:r>
              <a:rPr lang="en-US" sz="3600" dirty="0">
                <a:solidFill>
                  <a:srgbClr val="605048"/>
                </a:solidFill>
                <a:latin typeface="Roboto Condensed Bold"/>
              </a:rPr>
              <a:t> </a:t>
            </a:r>
            <a:r>
              <a:rPr lang="en-US" sz="3600" dirty="0" err="1">
                <a:solidFill>
                  <a:srgbClr val="605048"/>
                </a:solidFill>
                <a:latin typeface="Roboto Condensed Bold"/>
              </a:rPr>
              <a:t>dòng</a:t>
            </a:r>
            <a:endParaRPr lang="en-US" sz="3600" dirty="0">
              <a:solidFill>
                <a:srgbClr val="605048"/>
              </a:solidFill>
              <a:latin typeface="Roboto Condensed Bold"/>
            </a:endParaRPr>
          </a:p>
        </p:txBody>
      </p:sp>
      <p:sp>
        <p:nvSpPr>
          <p:cNvPr id="15" name="TextBox 15"/>
          <p:cNvSpPr txBox="1"/>
          <p:nvPr/>
        </p:nvSpPr>
        <p:spPr>
          <a:xfrm>
            <a:off x="4352260" y="8180708"/>
            <a:ext cx="1001375" cy="596317"/>
          </a:xfrm>
          <a:prstGeom prst="rect">
            <a:avLst/>
          </a:prstGeom>
        </p:spPr>
        <p:txBody>
          <a:bodyPr wrap="square" lIns="0" tIns="0" rIns="0" bIns="0" rtlCol="0" anchor="t">
            <a:spAutoFit/>
          </a:bodyPr>
          <a:lstStyle/>
          <a:p>
            <a:pPr algn="ctr">
              <a:lnSpc>
                <a:spcPts val="5040"/>
              </a:lnSpc>
            </a:pPr>
            <a:r>
              <a:rPr lang="en-US" sz="3600" dirty="0" err="1">
                <a:solidFill>
                  <a:srgbClr val="605048"/>
                </a:solidFill>
                <a:latin typeface="Roboto Condensed Bold"/>
              </a:rPr>
              <a:t>Vần</a:t>
            </a:r>
            <a:endParaRPr lang="en-US" sz="3600" dirty="0">
              <a:solidFill>
                <a:srgbClr val="605048"/>
              </a:solidFill>
              <a:latin typeface="Roboto Condensed Bold"/>
            </a:endParaRPr>
          </a:p>
        </p:txBody>
      </p:sp>
      <p:sp>
        <p:nvSpPr>
          <p:cNvPr id="16" name="TextBox 16"/>
          <p:cNvSpPr txBox="1"/>
          <p:nvPr/>
        </p:nvSpPr>
        <p:spPr>
          <a:xfrm>
            <a:off x="7400270" y="6439528"/>
            <a:ext cx="949126" cy="596317"/>
          </a:xfrm>
          <a:prstGeom prst="rect">
            <a:avLst/>
          </a:prstGeom>
        </p:spPr>
        <p:txBody>
          <a:bodyPr wrap="square" lIns="0" tIns="0" rIns="0" bIns="0" rtlCol="0" anchor="t">
            <a:spAutoFit/>
          </a:bodyPr>
          <a:lstStyle/>
          <a:p>
            <a:pPr algn="ctr">
              <a:lnSpc>
                <a:spcPts val="5040"/>
              </a:lnSpc>
            </a:pPr>
            <a:r>
              <a:rPr lang="en-US" sz="3600" dirty="0" err="1">
                <a:solidFill>
                  <a:srgbClr val="605048"/>
                </a:solidFill>
                <a:latin typeface="Roboto Condensed Bold"/>
              </a:rPr>
              <a:t>Nhịp</a:t>
            </a:r>
            <a:endParaRPr lang="en-US" sz="3600" dirty="0">
              <a:solidFill>
                <a:srgbClr val="605048"/>
              </a:solidFill>
              <a:latin typeface="Roboto Condensed Bold"/>
            </a:endParaRPr>
          </a:p>
        </p:txBody>
      </p:sp>
      <p:sp>
        <p:nvSpPr>
          <p:cNvPr id="17" name="TextBox 17"/>
          <p:cNvSpPr txBox="1"/>
          <p:nvPr/>
        </p:nvSpPr>
        <p:spPr>
          <a:xfrm>
            <a:off x="7823537" y="3861476"/>
            <a:ext cx="4707914" cy="679450"/>
          </a:xfrm>
          <a:prstGeom prst="rect">
            <a:avLst/>
          </a:prstGeom>
        </p:spPr>
        <p:txBody>
          <a:bodyPr wrap="square" lIns="0" tIns="0" rIns="0" bIns="0" rtlCol="0" anchor="t">
            <a:spAutoFit/>
          </a:bodyPr>
          <a:lstStyle/>
          <a:p>
            <a:pPr algn="ctr">
              <a:lnSpc>
                <a:spcPts val="5599"/>
              </a:lnSpc>
            </a:pPr>
            <a:r>
              <a:rPr lang="en-US" sz="3999" dirty="0" err="1">
                <a:solidFill>
                  <a:srgbClr val="605048"/>
                </a:solidFill>
                <a:latin typeface="Roboto Condensed"/>
              </a:rPr>
              <a:t>mỗi</a:t>
            </a:r>
            <a:r>
              <a:rPr lang="en-US" sz="3999" dirty="0">
                <a:solidFill>
                  <a:srgbClr val="605048"/>
                </a:solidFill>
                <a:latin typeface="Roboto Condensed"/>
              </a:rPr>
              <a:t> </a:t>
            </a:r>
            <a:r>
              <a:rPr lang="en-US" sz="3999" dirty="0" err="1">
                <a:solidFill>
                  <a:srgbClr val="605048"/>
                </a:solidFill>
                <a:latin typeface="Roboto Condensed"/>
              </a:rPr>
              <a:t>dòng</a:t>
            </a:r>
            <a:r>
              <a:rPr lang="en-US" sz="3999" dirty="0">
                <a:solidFill>
                  <a:srgbClr val="605048"/>
                </a:solidFill>
                <a:latin typeface="Roboto Condensed"/>
              </a:rPr>
              <a:t> </a:t>
            </a:r>
            <a:r>
              <a:rPr lang="en-US" sz="3999" dirty="0" err="1">
                <a:solidFill>
                  <a:srgbClr val="605048"/>
                </a:solidFill>
                <a:latin typeface="Roboto Condensed"/>
              </a:rPr>
              <a:t>thơ</a:t>
            </a:r>
            <a:r>
              <a:rPr lang="en-US" sz="3999" dirty="0">
                <a:solidFill>
                  <a:srgbClr val="605048"/>
                </a:solidFill>
                <a:latin typeface="Roboto Condensed"/>
              </a:rPr>
              <a:t> </a:t>
            </a:r>
            <a:r>
              <a:rPr lang="en-US" sz="3999" dirty="0" err="1">
                <a:solidFill>
                  <a:srgbClr val="605048"/>
                </a:solidFill>
                <a:latin typeface="Roboto Condensed"/>
              </a:rPr>
              <a:t>có</a:t>
            </a:r>
            <a:r>
              <a:rPr lang="en-US" sz="3999" dirty="0">
                <a:solidFill>
                  <a:srgbClr val="605048"/>
                </a:solidFill>
                <a:latin typeface="Roboto Condensed"/>
              </a:rPr>
              <a:t> 7 </a:t>
            </a:r>
            <a:r>
              <a:rPr lang="en-US" sz="3999" dirty="0" err="1">
                <a:solidFill>
                  <a:srgbClr val="605048"/>
                </a:solidFill>
                <a:latin typeface="Roboto Condensed"/>
              </a:rPr>
              <a:t>chữ</a:t>
            </a:r>
            <a:endParaRPr lang="en-US" sz="3999" dirty="0">
              <a:solidFill>
                <a:srgbClr val="605048"/>
              </a:solidFill>
              <a:latin typeface="Roboto Condensed"/>
            </a:endParaRPr>
          </a:p>
        </p:txBody>
      </p:sp>
      <p:sp>
        <p:nvSpPr>
          <p:cNvPr id="18" name="TextBox 18"/>
          <p:cNvSpPr txBox="1"/>
          <p:nvPr/>
        </p:nvSpPr>
        <p:spPr>
          <a:xfrm>
            <a:off x="7823537" y="6375430"/>
            <a:ext cx="6248487" cy="679450"/>
          </a:xfrm>
          <a:prstGeom prst="rect">
            <a:avLst/>
          </a:prstGeom>
        </p:spPr>
        <p:txBody>
          <a:bodyPr lIns="0" tIns="0" rIns="0" bIns="0" rtlCol="0" anchor="t">
            <a:spAutoFit/>
          </a:bodyPr>
          <a:lstStyle/>
          <a:p>
            <a:pPr algn="ctr">
              <a:lnSpc>
                <a:spcPts val="5599"/>
              </a:lnSpc>
            </a:pPr>
            <a:r>
              <a:rPr lang="en-US" sz="3999" dirty="0">
                <a:solidFill>
                  <a:srgbClr val="605048"/>
                </a:solidFill>
                <a:latin typeface="Roboto Condensed"/>
              </a:rPr>
              <a:t> 4/3</a:t>
            </a:r>
          </a:p>
        </p:txBody>
      </p:sp>
      <p:sp>
        <p:nvSpPr>
          <p:cNvPr id="19" name="TextBox 19"/>
          <p:cNvSpPr txBox="1"/>
          <p:nvPr/>
        </p:nvSpPr>
        <p:spPr>
          <a:xfrm>
            <a:off x="6940839" y="8650899"/>
            <a:ext cx="8374122" cy="1384300"/>
          </a:xfrm>
          <a:prstGeom prst="rect">
            <a:avLst/>
          </a:prstGeom>
        </p:spPr>
        <p:txBody>
          <a:bodyPr lIns="0" tIns="0" rIns="0" bIns="0" rtlCol="0" anchor="t">
            <a:spAutoFit/>
          </a:bodyPr>
          <a:lstStyle/>
          <a:p>
            <a:pPr algn="ctr">
              <a:lnSpc>
                <a:spcPts val="5599"/>
              </a:lnSpc>
            </a:pPr>
            <a:r>
              <a:rPr lang="en-US" sz="3999" dirty="0" err="1">
                <a:solidFill>
                  <a:srgbClr val="605048"/>
                </a:solidFill>
                <a:latin typeface="Roboto Condensed"/>
              </a:rPr>
              <a:t>thường</a:t>
            </a:r>
            <a:r>
              <a:rPr lang="en-US" sz="3999" dirty="0">
                <a:solidFill>
                  <a:srgbClr val="605048"/>
                </a:solidFill>
                <a:latin typeface="Roboto Condensed"/>
              </a:rPr>
              <a:t> </a:t>
            </a:r>
            <a:r>
              <a:rPr lang="en-US" sz="3999" dirty="0" err="1">
                <a:solidFill>
                  <a:srgbClr val="605048"/>
                </a:solidFill>
                <a:latin typeface="Roboto Condensed"/>
              </a:rPr>
              <a:t>là</a:t>
            </a:r>
            <a:r>
              <a:rPr lang="en-US" sz="3999" dirty="0">
                <a:solidFill>
                  <a:srgbClr val="605048"/>
                </a:solidFill>
                <a:latin typeface="Roboto Condensed"/>
              </a:rPr>
              <a:t> </a:t>
            </a:r>
            <a:r>
              <a:rPr lang="en-US" sz="3999" dirty="0" err="1">
                <a:solidFill>
                  <a:srgbClr val="605048"/>
                </a:solidFill>
                <a:latin typeface="Roboto Condensed"/>
              </a:rPr>
              <a:t>vần</a:t>
            </a:r>
            <a:r>
              <a:rPr lang="en-US" sz="3999" dirty="0">
                <a:solidFill>
                  <a:srgbClr val="605048"/>
                </a:solidFill>
                <a:latin typeface="Roboto Condensed"/>
              </a:rPr>
              <a:t> </a:t>
            </a:r>
            <a:r>
              <a:rPr lang="en-US" sz="3999" dirty="0" err="1">
                <a:solidFill>
                  <a:srgbClr val="605048"/>
                </a:solidFill>
                <a:latin typeface="Roboto Condensed"/>
              </a:rPr>
              <a:t>chân</a:t>
            </a:r>
            <a:r>
              <a:rPr lang="en-US" sz="3999" dirty="0">
                <a:solidFill>
                  <a:srgbClr val="605048"/>
                </a:solidFill>
                <a:latin typeface="Roboto Condensed"/>
              </a:rPr>
              <a:t>, </a:t>
            </a:r>
            <a:r>
              <a:rPr lang="en-US" sz="3999" dirty="0" err="1">
                <a:solidFill>
                  <a:srgbClr val="605048"/>
                </a:solidFill>
                <a:latin typeface="Roboto Condensed"/>
              </a:rPr>
              <a:t>có</a:t>
            </a:r>
            <a:r>
              <a:rPr lang="en-US" sz="3999" dirty="0">
                <a:solidFill>
                  <a:srgbClr val="605048"/>
                </a:solidFill>
                <a:latin typeface="Roboto Condensed"/>
              </a:rPr>
              <a:t> </a:t>
            </a:r>
            <a:r>
              <a:rPr lang="en-US" sz="3999" dirty="0" err="1">
                <a:solidFill>
                  <a:srgbClr val="605048"/>
                </a:solidFill>
                <a:latin typeface="Roboto Condensed"/>
              </a:rPr>
              <a:t>thể</a:t>
            </a:r>
            <a:r>
              <a:rPr lang="en-US" sz="3999" dirty="0">
                <a:solidFill>
                  <a:srgbClr val="605048"/>
                </a:solidFill>
                <a:latin typeface="Roboto Condensed"/>
              </a:rPr>
              <a:t> </a:t>
            </a:r>
            <a:r>
              <a:rPr lang="en-US" sz="3999" dirty="0" err="1">
                <a:solidFill>
                  <a:srgbClr val="605048"/>
                </a:solidFill>
                <a:latin typeface="Roboto Condensed"/>
              </a:rPr>
              <a:t>gieo</a:t>
            </a:r>
            <a:r>
              <a:rPr lang="en-US" sz="3999" dirty="0">
                <a:solidFill>
                  <a:srgbClr val="605048"/>
                </a:solidFill>
                <a:latin typeface="Roboto Condensed"/>
              </a:rPr>
              <a:t> </a:t>
            </a:r>
            <a:r>
              <a:rPr lang="en-US" sz="3999" dirty="0" err="1">
                <a:solidFill>
                  <a:srgbClr val="605048"/>
                </a:solidFill>
                <a:latin typeface="Roboto Condensed"/>
              </a:rPr>
              <a:t>vần</a:t>
            </a:r>
            <a:r>
              <a:rPr lang="en-US" sz="3999" dirty="0">
                <a:solidFill>
                  <a:srgbClr val="605048"/>
                </a:solidFill>
                <a:latin typeface="Roboto Condensed"/>
              </a:rPr>
              <a:t> </a:t>
            </a:r>
            <a:r>
              <a:rPr lang="en-US" sz="3999" dirty="0" err="1">
                <a:solidFill>
                  <a:srgbClr val="605048"/>
                </a:solidFill>
                <a:latin typeface="Roboto Condensed"/>
              </a:rPr>
              <a:t>liền</a:t>
            </a:r>
            <a:r>
              <a:rPr lang="en-US" sz="3999" dirty="0">
                <a:solidFill>
                  <a:srgbClr val="605048"/>
                </a:solidFill>
                <a:latin typeface="Roboto Condensed"/>
              </a:rPr>
              <a:t> </a:t>
            </a:r>
            <a:r>
              <a:rPr lang="en-US" sz="3999" dirty="0" err="1">
                <a:solidFill>
                  <a:srgbClr val="605048"/>
                </a:solidFill>
                <a:latin typeface="Roboto Condensed"/>
              </a:rPr>
              <a:t>hoặc</a:t>
            </a:r>
            <a:r>
              <a:rPr lang="en-US" sz="3999" dirty="0">
                <a:solidFill>
                  <a:srgbClr val="605048"/>
                </a:solidFill>
                <a:latin typeface="Roboto Condensed"/>
              </a:rPr>
              <a:t> </a:t>
            </a:r>
            <a:r>
              <a:rPr lang="en-US" sz="3999" dirty="0" err="1">
                <a:solidFill>
                  <a:srgbClr val="605048"/>
                </a:solidFill>
                <a:latin typeface="Roboto Condensed"/>
              </a:rPr>
              <a:t>vần</a:t>
            </a:r>
            <a:r>
              <a:rPr lang="en-US" sz="3999" dirty="0">
                <a:solidFill>
                  <a:srgbClr val="605048"/>
                </a:solidFill>
                <a:latin typeface="Roboto Condensed"/>
              </a:rPr>
              <a:t> </a:t>
            </a:r>
            <a:r>
              <a:rPr lang="en-US" sz="3999" dirty="0" err="1">
                <a:solidFill>
                  <a:srgbClr val="605048"/>
                </a:solidFill>
                <a:latin typeface="Roboto Condensed"/>
              </a:rPr>
              <a:t>cách</a:t>
            </a:r>
            <a:r>
              <a:rPr lang="en-US" sz="3999" dirty="0">
                <a:solidFill>
                  <a:srgbClr val="605048"/>
                </a:solidFill>
                <a:latin typeface="Roboto Condensed"/>
              </a:rPr>
              <a:t> </a:t>
            </a:r>
          </a:p>
        </p:txBody>
      </p:sp>
      <p:sp>
        <p:nvSpPr>
          <p:cNvPr id="20" name="Freeform 20"/>
          <p:cNvSpPr/>
          <p:nvPr/>
        </p:nvSpPr>
        <p:spPr>
          <a:xfrm rot="4432255">
            <a:off x="13672050" y="140248"/>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11"/>
            <a:stretch>
              <a:fillRect/>
            </a:stretch>
          </a:blipFill>
        </p:spPr>
        <p:txBody>
          <a:bodyPr/>
          <a:lstStyle/>
          <a:p>
            <a:endParaRPr lang="en-US"/>
          </a:p>
        </p:txBody>
      </p:sp>
      <p:grpSp>
        <p:nvGrpSpPr>
          <p:cNvPr id="21" name="Group 21"/>
          <p:cNvGrpSpPr>
            <a:grpSpLocks noChangeAspect="1"/>
          </p:cNvGrpSpPr>
          <p:nvPr/>
        </p:nvGrpSpPr>
        <p:grpSpPr>
          <a:xfrm rot="-9144829">
            <a:off x="13440506" y="-4900785"/>
            <a:ext cx="10902197" cy="7550781"/>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4" name="TextBox 24"/>
          <p:cNvSpPr txBox="1"/>
          <p:nvPr/>
        </p:nvSpPr>
        <p:spPr>
          <a:xfrm>
            <a:off x="3791648" y="2417866"/>
            <a:ext cx="2857500" cy="790574"/>
          </a:xfrm>
          <a:prstGeom prst="rect">
            <a:avLst/>
          </a:prstGeom>
        </p:spPr>
        <p:txBody>
          <a:bodyPr lIns="0" tIns="0" rIns="0" bIns="0" rtlCol="0" anchor="t">
            <a:spAutoFit/>
          </a:bodyPr>
          <a:lstStyle/>
          <a:p>
            <a:pPr algn="ctr">
              <a:lnSpc>
                <a:spcPts val="6300"/>
              </a:lnSpc>
            </a:pPr>
            <a:r>
              <a:rPr lang="en-US" sz="4500">
                <a:solidFill>
                  <a:srgbClr val="605048"/>
                </a:solidFill>
                <a:latin typeface="Roboto Condensed Bold"/>
              </a:rPr>
              <a:t>a. Thơ 7 chữ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rot="4121768" flipH="1">
            <a:off x="-1153696" y="-278026"/>
            <a:ext cx="3009155" cy="3761444"/>
          </a:xfrm>
          <a:custGeom>
            <a:avLst/>
            <a:gdLst/>
            <a:ahLst/>
            <a:cxnLst/>
            <a:rect l="l" t="t" r="r" b="b"/>
            <a:pathLst>
              <a:path w="3009155" h="3761444">
                <a:moveTo>
                  <a:pt x="3009154" y="0"/>
                </a:moveTo>
                <a:lnTo>
                  <a:pt x="0" y="0"/>
                </a:lnTo>
                <a:lnTo>
                  <a:pt x="0" y="3761444"/>
                </a:lnTo>
                <a:lnTo>
                  <a:pt x="3009154" y="3761444"/>
                </a:lnTo>
                <a:lnTo>
                  <a:pt x="3009154"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rot="-9710503">
            <a:off x="-3793871" y="8643049"/>
            <a:ext cx="10902197" cy="7550781"/>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7" name="Freeform 7"/>
          <p:cNvSpPr/>
          <p:nvPr/>
        </p:nvSpPr>
        <p:spPr>
          <a:xfrm rot="4432255">
            <a:off x="14406487" y="376810"/>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6"/>
            <a:stretch>
              <a:fillRect/>
            </a:stretch>
          </a:blipFill>
        </p:spPr>
        <p:txBody>
          <a:bodyPr/>
          <a:lstStyle/>
          <a:p>
            <a:endParaRPr lang="en-US"/>
          </a:p>
        </p:txBody>
      </p:sp>
      <p:grpSp>
        <p:nvGrpSpPr>
          <p:cNvPr id="8" name="Group 8"/>
          <p:cNvGrpSpPr>
            <a:grpSpLocks noChangeAspect="1"/>
          </p:cNvGrpSpPr>
          <p:nvPr/>
        </p:nvGrpSpPr>
        <p:grpSpPr>
          <a:xfrm rot="-9144829">
            <a:off x="14174942" y="-4664222"/>
            <a:ext cx="10902197" cy="755078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11" name="Freeform 11"/>
          <p:cNvSpPr/>
          <p:nvPr/>
        </p:nvSpPr>
        <p:spPr>
          <a:xfrm rot="-6875550">
            <a:off x="-7438727" y="5597915"/>
            <a:ext cx="12128005" cy="7794293"/>
          </a:xfrm>
          <a:custGeom>
            <a:avLst/>
            <a:gdLst/>
            <a:ahLst/>
            <a:cxnLst/>
            <a:rect l="l" t="t" r="r" b="b"/>
            <a:pathLst>
              <a:path w="12128005" h="7794293">
                <a:moveTo>
                  <a:pt x="0" y="0"/>
                </a:moveTo>
                <a:lnTo>
                  <a:pt x="12128005" y="0"/>
                </a:lnTo>
                <a:lnTo>
                  <a:pt x="12128005" y="7794293"/>
                </a:lnTo>
                <a:lnTo>
                  <a:pt x="0" y="7794293"/>
                </a:lnTo>
                <a:lnTo>
                  <a:pt x="0" y="0"/>
                </a:lnTo>
                <a:close/>
              </a:path>
            </a:pathLst>
          </a:custGeom>
          <a:blipFill>
            <a:blip r:embed="rId6"/>
            <a:stretch>
              <a:fillRect/>
            </a:stretch>
          </a:blipFill>
        </p:spPr>
        <p:txBody>
          <a:bodyPr/>
          <a:lstStyle/>
          <a:p>
            <a:endParaRPr lang="en-US"/>
          </a:p>
        </p:txBody>
      </p:sp>
      <p:grpSp>
        <p:nvGrpSpPr>
          <p:cNvPr id="12" name="Group 12"/>
          <p:cNvGrpSpPr/>
          <p:nvPr/>
        </p:nvGrpSpPr>
        <p:grpSpPr>
          <a:xfrm>
            <a:off x="642618" y="4125297"/>
            <a:ext cx="4698436" cy="4907972"/>
            <a:chOff x="0" y="0"/>
            <a:chExt cx="6264581" cy="6543962"/>
          </a:xfrm>
        </p:grpSpPr>
        <p:sp>
          <p:nvSpPr>
            <p:cNvPr id="13" name="Freeform 13"/>
            <p:cNvSpPr/>
            <p:nvPr/>
          </p:nvSpPr>
          <p:spPr>
            <a:xfrm>
              <a:off x="0" y="0"/>
              <a:ext cx="6264629" cy="6544031"/>
            </a:xfrm>
            <a:custGeom>
              <a:avLst/>
              <a:gdLst/>
              <a:ahLst/>
              <a:cxnLst/>
              <a:rect l="l" t="t" r="r" b="b"/>
              <a:pathLst>
                <a:path w="6264629" h="6544031">
                  <a:moveTo>
                    <a:pt x="46617" y="0"/>
                  </a:moveTo>
                  <a:lnTo>
                    <a:pt x="6217980" y="0"/>
                  </a:lnTo>
                  <a:cubicBezTo>
                    <a:pt x="6230338" y="0"/>
                    <a:pt x="6242192" y="59646"/>
                    <a:pt x="6250936" y="165683"/>
                  </a:cubicBezTo>
                  <a:cubicBezTo>
                    <a:pt x="6259679" y="271721"/>
                    <a:pt x="6264629" y="415483"/>
                    <a:pt x="6264629" y="565362"/>
                  </a:cubicBezTo>
                  <a:lnTo>
                    <a:pt x="6264629" y="5978874"/>
                  </a:lnTo>
                  <a:cubicBezTo>
                    <a:pt x="6264629" y="6290868"/>
                    <a:pt x="6243748" y="6544031"/>
                    <a:pt x="6217980" y="6544031"/>
                  </a:cubicBezTo>
                  <a:lnTo>
                    <a:pt x="46617" y="6544031"/>
                  </a:lnTo>
                  <a:cubicBezTo>
                    <a:pt x="34259" y="6544031"/>
                    <a:pt x="22405" y="6484590"/>
                    <a:pt x="13662" y="6378553"/>
                  </a:cubicBezTo>
                  <a:cubicBezTo>
                    <a:pt x="4918" y="6272516"/>
                    <a:pt x="0" y="6128754"/>
                    <a:pt x="0" y="5978874"/>
                  </a:cubicBezTo>
                  <a:lnTo>
                    <a:pt x="0" y="565362"/>
                  </a:lnTo>
                  <a:cubicBezTo>
                    <a:pt x="0" y="415483"/>
                    <a:pt x="4918" y="271721"/>
                    <a:pt x="13662" y="165683"/>
                  </a:cubicBezTo>
                  <a:cubicBezTo>
                    <a:pt x="22405" y="59646"/>
                    <a:pt x="34259" y="0"/>
                    <a:pt x="46617" y="0"/>
                  </a:cubicBezTo>
                  <a:close/>
                </a:path>
              </a:pathLst>
            </a:custGeom>
            <a:solidFill>
              <a:srgbClr val="F7FFE5"/>
            </a:solidFill>
          </p:spPr>
          <p:txBody>
            <a:bodyPr/>
            <a:lstStyle/>
            <a:p>
              <a:endParaRPr lang="en-US"/>
            </a:p>
          </p:txBody>
        </p:sp>
      </p:grpSp>
      <p:grpSp>
        <p:nvGrpSpPr>
          <p:cNvPr id="14" name="Group 14"/>
          <p:cNvGrpSpPr/>
          <p:nvPr/>
        </p:nvGrpSpPr>
        <p:grpSpPr>
          <a:xfrm>
            <a:off x="6405874" y="3221028"/>
            <a:ext cx="4755133" cy="4907972"/>
            <a:chOff x="0" y="0"/>
            <a:chExt cx="6340177" cy="6543962"/>
          </a:xfrm>
        </p:grpSpPr>
        <p:sp>
          <p:nvSpPr>
            <p:cNvPr id="15" name="Freeform 15"/>
            <p:cNvSpPr/>
            <p:nvPr/>
          </p:nvSpPr>
          <p:spPr>
            <a:xfrm>
              <a:off x="0" y="0"/>
              <a:ext cx="6340225" cy="6544031"/>
            </a:xfrm>
            <a:custGeom>
              <a:avLst/>
              <a:gdLst/>
              <a:ahLst/>
              <a:cxnLst/>
              <a:rect l="l" t="t" r="r" b="b"/>
              <a:pathLst>
                <a:path w="6340225" h="6544031">
                  <a:moveTo>
                    <a:pt x="47180" y="0"/>
                  </a:moveTo>
                  <a:lnTo>
                    <a:pt x="6293013" y="0"/>
                  </a:lnTo>
                  <a:cubicBezTo>
                    <a:pt x="6305521" y="0"/>
                    <a:pt x="6317518" y="59646"/>
                    <a:pt x="6326367" y="165683"/>
                  </a:cubicBezTo>
                  <a:cubicBezTo>
                    <a:pt x="6335216" y="271721"/>
                    <a:pt x="6340225" y="415483"/>
                    <a:pt x="6340225" y="565362"/>
                  </a:cubicBezTo>
                  <a:lnTo>
                    <a:pt x="6340225" y="5978874"/>
                  </a:lnTo>
                  <a:cubicBezTo>
                    <a:pt x="6340225" y="6290868"/>
                    <a:pt x="6319092" y="6544031"/>
                    <a:pt x="6293013" y="6544031"/>
                  </a:cubicBezTo>
                  <a:lnTo>
                    <a:pt x="47180" y="6544031"/>
                  </a:lnTo>
                  <a:cubicBezTo>
                    <a:pt x="34672" y="6544031"/>
                    <a:pt x="22675" y="6484590"/>
                    <a:pt x="13826" y="6378553"/>
                  </a:cubicBezTo>
                  <a:cubicBezTo>
                    <a:pt x="4978" y="6272516"/>
                    <a:pt x="0" y="6128754"/>
                    <a:pt x="0" y="5978874"/>
                  </a:cubicBezTo>
                  <a:lnTo>
                    <a:pt x="0" y="565362"/>
                  </a:lnTo>
                  <a:cubicBezTo>
                    <a:pt x="0" y="415483"/>
                    <a:pt x="4978" y="271721"/>
                    <a:pt x="13826" y="165683"/>
                  </a:cubicBezTo>
                  <a:cubicBezTo>
                    <a:pt x="22675" y="59646"/>
                    <a:pt x="34672" y="0"/>
                    <a:pt x="47180" y="0"/>
                  </a:cubicBezTo>
                  <a:close/>
                </a:path>
              </a:pathLst>
            </a:custGeom>
            <a:solidFill>
              <a:srgbClr val="F7FFE5"/>
            </a:solidFill>
          </p:spPr>
          <p:txBody>
            <a:bodyPr/>
            <a:lstStyle/>
            <a:p>
              <a:endParaRPr lang="en-US"/>
            </a:p>
          </p:txBody>
        </p:sp>
      </p:grpSp>
      <p:grpSp>
        <p:nvGrpSpPr>
          <p:cNvPr id="16" name="Group 16"/>
          <p:cNvGrpSpPr/>
          <p:nvPr/>
        </p:nvGrpSpPr>
        <p:grpSpPr>
          <a:xfrm>
            <a:off x="12225827" y="4125297"/>
            <a:ext cx="4726785" cy="5133003"/>
            <a:chOff x="0" y="0"/>
            <a:chExt cx="6302379" cy="6844005"/>
          </a:xfrm>
        </p:grpSpPr>
        <p:sp>
          <p:nvSpPr>
            <p:cNvPr id="17" name="Freeform 17"/>
            <p:cNvSpPr/>
            <p:nvPr/>
          </p:nvSpPr>
          <p:spPr>
            <a:xfrm>
              <a:off x="0" y="0"/>
              <a:ext cx="6302427" cy="6844073"/>
            </a:xfrm>
            <a:custGeom>
              <a:avLst/>
              <a:gdLst/>
              <a:ahLst/>
              <a:cxnLst/>
              <a:rect l="l" t="t" r="r" b="b"/>
              <a:pathLst>
                <a:path w="6302427" h="6844073">
                  <a:moveTo>
                    <a:pt x="46899" y="0"/>
                  </a:moveTo>
                  <a:lnTo>
                    <a:pt x="6255496" y="0"/>
                  </a:lnTo>
                  <a:cubicBezTo>
                    <a:pt x="6267929" y="0"/>
                    <a:pt x="6279855" y="62381"/>
                    <a:pt x="6288651" y="173280"/>
                  </a:cubicBezTo>
                  <a:cubicBezTo>
                    <a:pt x="6297447" y="284179"/>
                    <a:pt x="6302427" y="434533"/>
                    <a:pt x="6302427" y="591284"/>
                  </a:cubicBezTo>
                  <a:lnTo>
                    <a:pt x="6302427" y="6253007"/>
                  </a:lnTo>
                  <a:cubicBezTo>
                    <a:pt x="6302427" y="6579306"/>
                    <a:pt x="6281420" y="6844073"/>
                    <a:pt x="6255496" y="6844073"/>
                  </a:cubicBezTo>
                  <a:lnTo>
                    <a:pt x="46899" y="6844073"/>
                  </a:lnTo>
                  <a:cubicBezTo>
                    <a:pt x="34466" y="6844073"/>
                    <a:pt x="22540" y="6781911"/>
                    <a:pt x="13744" y="6671011"/>
                  </a:cubicBezTo>
                  <a:cubicBezTo>
                    <a:pt x="4948" y="6560112"/>
                    <a:pt x="0" y="6409759"/>
                    <a:pt x="0" y="6253007"/>
                  </a:cubicBezTo>
                  <a:lnTo>
                    <a:pt x="0" y="591284"/>
                  </a:lnTo>
                  <a:cubicBezTo>
                    <a:pt x="0" y="434533"/>
                    <a:pt x="4948" y="284179"/>
                    <a:pt x="13744" y="173280"/>
                  </a:cubicBezTo>
                  <a:cubicBezTo>
                    <a:pt x="22540" y="62381"/>
                    <a:pt x="34466" y="0"/>
                    <a:pt x="46899" y="0"/>
                  </a:cubicBezTo>
                  <a:close/>
                </a:path>
              </a:pathLst>
            </a:custGeom>
            <a:solidFill>
              <a:srgbClr val="F7FFE5"/>
            </a:solidFill>
          </p:spPr>
          <p:txBody>
            <a:bodyPr/>
            <a:lstStyle/>
            <a:p>
              <a:endParaRPr lang="en-US"/>
            </a:p>
          </p:txBody>
        </p:sp>
      </p:grpSp>
      <p:sp>
        <p:nvSpPr>
          <p:cNvPr id="18" name="Freeform 18"/>
          <p:cNvSpPr/>
          <p:nvPr/>
        </p:nvSpPr>
        <p:spPr>
          <a:xfrm rot="-4471803">
            <a:off x="16305499" y="6255596"/>
            <a:ext cx="4731631" cy="7101886"/>
          </a:xfrm>
          <a:custGeom>
            <a:avLst/>
            <a:gdLst/>
            <a:ahLst/>
            <a:cxnLst/>
            <a:rect l="l" t="t" r="r" b="b"/>
            <a:pathLst>
              <a:path w="4731631" h="7101886">
                <a:moveTo>
                  <a:pt x="0" y="0"/>
                </a:moveTo>
                <a:lnTo>
                  <a:pt x="4731632" y="0"/>
                </a:lnTo>
                <a:lnTo>
                  <a:pt x="4731632" y="7101885"/>
                </a:lnTo>
                <a:lnTo>
                  <a:pt x="0" y="7101885"/>
                </a:lnTo>
                <a:lnTo>
                  <a:pt x="0" y="0"/>
                </a:lnTo>
                <a:close/>
              </a:path>
            </a:pathLst>
          </a:custGeom>
          <a:blipFill>
            <a:blip r:embed="rId7"/>
            <a:stretch>
              <a:fillRect/>
            </a:stretch>
          </a:blipFill>
        </p:spPr>
        <p:txBody>
          <a:bodyPr/>
          <a:lstStyle/>
          <a:p>
            <a:endParaRPr lang="en-US"/>
          </a:p>
        </p:txBody>
      </p:sp>
      <p:sp>
        <p:nvSpPr>
          <p:cNvPr id="19" name="Freeform 19"/>
          <p:cNvSpPr/>
          <p:nvPr/>
        </p:nvSpPr>
        <p:spPr>
          <a:xfrm rot="-1705508">
            <a:off x="350881" y="3965762"/>
            <a:ext cx="1675157" cy="538144"/>
          </a:xfrm>
          <a:custGeom>
            <a:avLst/>
            <a:gdLst/>
            <a:ahLst/>
            <a:cxnLst/>
            <a:rect l="l" t="t" r="r" b="b"/>
            <a:pathLst>
              <a:path w="1675157" h="538144">
                <a:moveTo>
                  <a:pt x="0" y="0"/>
                </a:moveTo>
                <a:lnTo>
                  <a:pt x="1675157" y="0"/>
                </a:lnTo>
                <a:lnTo>
                  <a:pt x="1675157" y="538144"/>
                </a:lnTo>
                <a:lnTo>
                  <a:pt x="0" y="538144"/>
                </a:lnTo>
                <a:lnTo>
                  <a:pt x="0" y="0"/>
                </a:lnTo>
                <a:close/>
              </a:path>
            </a:pathLst>
          </a:custGeom>
          <a:blipFill>
            <a:blip r:embed="rId8"/>
            <a:stretch>
              <a:fillRect/>
            </a:stretch>
          </a:blipFill>
        </p:spPr>
        <p:txBody>
          <a:bodyPr/>
          <a:lstStyle/>
          <a:p>
            <a:endParaRPr lang="en-US"/>
          </a:p>
        </p:txBody>
      </p:sp>
      <p:sp>
        <p:nvSpPr>
          <p:cNvPr id="20" name="TextBox 20"/>
          <p:cNvSpPr txBox="1"/>
          <p:nvPr/>
        </p:nvSpPr>
        <p:spPr>
          <a:xfrm>
            <a:off x="2860610" y="1466337"/>
            <a:ext cx="11249960" cy="1099822"/>
          </a:xfrm>
          <a:prstGeom prst="rect">
            <a:avLst/>
          </a:prstGeom>
        </p:spPr>
        <p:txBody>
          <a:bodyPr lIns="0" tIns="0" rIns="0" bIns="0" rtlCol="0" anchor="t">
            <a:spAutoFit/>
          </a:bodyPr>
          <a:lstStyle/>
          <a:p>
            <a:pPr algn="ctr">
              <a:lnSpc>
                <a:spcPts val="8679"/>
              </a:lnSpc>
              <a:spcBef>
                <a:spcPct val="0"/>
              </a:spcBef>
            </a:pPr>
            <a:r>
              <a:rPr lang="en-US" sz="6199">
                <a:solidFill>
                  <a:srgbClr val="5A4E48"/>
                </a:solidFill>
                <a:latin typeface="#9Slide05 Aphrodite Pro"/>
              </a:rPr>
              <a:t>2. Một số yếu tố khác của thơ</a:t>
            </a:r>
          </a:p>
        </p:txBody>
      </p:sp>
      <p:sp>
        <p:nvSpPr>
          <p:cNvPr id="21" name="TextBox 21"/>
          <p:cNvSpPr txBox="1"/>
          <p:nvPr/>
        </p:nvSpPr>
        <p:spPr>
          <a:xfrm>
            <a:off x="2835920" y="529907"/>
            <a:ext cx="6847284" cy="902336"/>
          </a:xfrm>
          <a:prstGeom prst="rect">
            <a:avLst/>
          </a:prstGeom>
        </p:spPr>
        <p:txBody>
          <a:bodyPr lIns="0" tIns="0" rIns="0" bIns="0" rtlCol="0" anchor="t">
            <a:spAutoFit/>
          </a:bodyPr>
          <a:lstStyle/>
          <a:p>
            <a:pPr algn="ctr">
              <a:lnSpc>
                <a:spcPts val="7489"/>
              </a:lnSpc>
            </a:pPr>
            <a:r>
              <a:rPr lang="en-US" sz="5349">
                <a:solidFill>
                  <a:srgbClr val="605048"/>
                </a:solidFill>
                <a:latin typeface="Fraunces SemiBold"/>
              </a:rPr>
              <a:t>TRI THỨC NGỮ VĂN</a:t>
            </a:r>
          </a:p>
        </p:txBody>
      </p:sp>
      <p:sp>
        <p:nvSpPr>
          <p:cNvPr id="22" name="TextBox 22"/>
          <p:cNvSpPr txBox="1"/>
          <p:nvPr/>
        </p:nvSpPr>
        <p:spPr>
          <a:xfrm>
            <a:off x="1028700" y="4315190"/>
            <a:ext cx="4038749" cy="3813810"/>
          </a:xfrm>
          <a:prstGeom prst="rect">
            <a:avLst/>
          </a:prstGeom>
        </p:spPr>
        <p:txBody>
          <a:bodyPr lIns="0" tIns="0" rIns="0" bIns="0" rtlCol="0" anchor="t">
            <a:spAutoFit/>
          </a:bodyPr>
          <a:lstStyle/>
          <a:p>
            <a:pPr algn="ctr">
              <a:lnSpc>
                <a:spcPts val="5040"/>
              </a:lnSpc>
              <a:spcBef>
                <a:spcPct val="0"/>
              </a:spcBef>
            </a:pPr>
            <a:r>
              <a:rPr lang="en-US" sz="3600" dirty="0" err="1">
                <a:solidFill>
                  <a:srgbClr val="605048"/>
                </a:solidFill>
                <a:latin typeface="Roboto Condensed Bold"/>
              </a:rPr>
              <a:t>Bố</a:t>
            </a:r>
            <a:r>
              <a:rPr lang="en-US" sz="3600" dirty="0">
                <a:solidFill>
                  <a:srgbClr val="605048"/>
                </a:solidFill>
                <a:latin typeface="Roboto Condensed Bold"/>
              </a:rPr>
              <a:t> </a:t>
            </a:r>
            <a:r>
              <a:rPr lang="en-US" sz="3600" dirty="0" err="1">
                <a:solidFill>
                  <a:srgbClr val="605048"/>
                </a:solidFill>
                <a:latin typeface="Roboto Condensed Bold"/>
              </a:rPr>
              <a:t>cục</a:t>
            </a:r>
            <a:r>
              <a:rPr lang="en-US" sz="3600" dirty="0">
                <a:solidFill>
                  <a:srgbClr val="605048"/>
                </a:solidFill>
                <a:latin typeface="Roboto Condensed Bold"/>
              </a:rPr>
              <a:t>:</a:t>
            </a:r>
          </a:p>
          <a:p>
            <a:pPr algn="just">
              <a:lnSpc>
                <a:spcPts val="5040"/>
              </a:lnSpc>
              <a:spcBef>
                <a:spcPct val="0"/>
              </a:spcBef>
            </a:pPr>
            <a:r>
              <a:rPr lang="en-US" sz="3600" dirty="0" err="1">
                <a:solidFill>
                  <a:srgbClr val="605048"/>
                </a:solidFill>
                <a:latin typeface="Roboto Condensed"/>
              </a:rPr>
              <a:t>là</a:t>
            </a:r>
            <a:r>
              <a:rPr lang="en-US" sz="3600" dirty="0">
                <a:solidFill>
                  <a:srgbClr val="605048"/>
                </a:solidFill>
                <a:latin typeface="Roboto Condensed"/>
              </a:rPr>
              <a:t> </a:t>
            </a:r>
            <a:r>
              <a:rPr lang="en-US" sz="3600" dirty="0" err="1">
                <a:solidFill>
                  <a:srgbClr val="AA3D34"/>
                </a:solidFill>
                <a:latin typeface="Roboto Condensed"/>
              </a:rPr>
              <a:t>sự</a:t>
            </a:r>
            <a:r>
              <a:rPr lang="en-US" sz="3600" dirty="0">
                <a:solidFill>
                  <a:srgbClr val="AA3D34"/>
                </a:solidFill>
                <a:latin typeface="Roboto Condensed"/>
              </a:rPr>
              <a:t> </a:t>
            </a:r>
            <a:r>
              <a:rPr lang="en-US" sz="3600" dirty="0" err="1">
                <a:solidFill>
                  <a:srgbClr val="AA3D34"/>
                </a:solidFill>
                <a:latin typeface="Roboto Condensed"/>
              </a:rPr>
              <a:t>tổ</a:t>
            </a:r>
            <a:r>
              <a:rPr lang="en-US" sz="3600" dirty="0">
                <a:solidFill>
                  <a:srgbClr val="AA3D34"/>
                </a:solidFill>
                <a:latin typeface="Roboto Condensed"/>
              </a:rPr>
              <a:t> </a:t>
            </a:r>
            <a:r>
              <a:rPr lang="en-US" sz="3600" dirty="0" err="1">
                <a:solidFill>
                  <a:srgbClr val="AA3D34"/>
                </a:solidFill>
                <a:latin typeface="Roboto Condensed"/>
              </a:rPr>
              <a:t>chức</a:t>
            </a:r>
            <a:r>
              <a:rPr lang="en-US" sz="3600" dirty="0">
                <a:solidFill>
                  <a:srgbClr val="AA3D34"/>
                </a:solidFill>
                <a:latin typeface="Roboto Condensed"/>
              </a:rPr>
              <a:t>, </a:t>
            </a:r>
            <a:r>
              <a:rPr lang="en-US" sz="3600" dirty="0" err="1">
                <a:solidFill>
                  <a:srgbClr val="AA3D34"/>
                </a:solidFill>
                <a:latin typeface="Roboto Condensed"/>
              </a:rPr>
              <a:t>sắp</a:t>
            </a:r>
            <a:r>
              <a:rPr lang="en-US" sz="3600" dirty="0">
                <a:solidFill>
                  <a:srgbClr val="AA3D34"/>
                </a:solidFill>
                <a:latin typeface="Roboto Condensed"/>
              </a:rPr>
              <a:t> </a:t>
            </a:r>
            <a:r>
              <a:rPr lang="en-US" sz="3600" dirty="0" err="1">
                <a:solidFill>
                  <a:srgbClr val="AA3D34"/>
                </a:solidFill>
                <a:latin typeface="Roboto Condensed"/>
              </a:rPr>
              <a:t>xếp</a:t>
            </a:r>
            <a:r>
              <a:rPr lang="en-US" sz="3600" dirty="0">
                <a:solidFill>
                  <a:srgbClr val="605048"/>
                </a:solidFill>
                <a:latin typeface="Roboto Condensed"/>
              </a:rPr>
              <a:t> </a:t>
            </a:r>
            <a:r>
              <a:rPr lang="en-US" sz="3600" dirty="0" err="1">
                <a:solidFill>
                  <a:srgbClr val="605048"/>
                </a:solidFill>
                <a:latin typeface="Roboto Condensed"/>
              </a:rPr>
              <a:t>các</a:t>
            </a:r>
            <a:r>
              <a:rPr lang="en-US" sz="3600" dirty="0">
                <a:solidFill>
                  <a:srgbClr val="605048"/>
                </a:solidFill>
                <a:latin typeface="Roboto Condensed"/>
              </a:rPr>
              <a:t> </a:t>
            </a:r>
            <a:r>
              <a:rPr lang="en-US" sz="3600" dirty="0" err="1">
                <a:solidFill>
                  <a:srgbClr val="605048"/>
                </a:solidFill>
                <a:latin typeface="Roboto Condensed"/>
              </a:rPr>
              <a:t>dòng</a:t>
            </a:r>
            <a:r>
              <a:rPr lang="en-US" sz="3600" dirty="0">
                <a:solidFill>
                  <a:srgbClr val="605048"/>
                </a:solidFill>
                <a:latin typeface="Roboto Condensed"/>
              </a:rPr>
              <a:t> </a:t>
            </a:r>
            <a:r>
              <a:rPr lang="en-US" sz="3600" dirty="0" err="1">
                <a:solidFill>
                  <a:srgbClr val="605048"/>
                </a:solidFill>
                <a:latin typeface="Roboto Condensed"/>
              </a:rPr>
              <a:t>thơ</a:t>
            </a:r>
            <a:r>
              <a:rPr lang="en-US" sz="3600" dirty="0">
                <a:solidFill>
                  <a:srgbClr val="605048"/>
                </a:solidFill>
                <a:latin typeface="Roboto Condensed"/>
              </a:rPr>
              <a:t>, </a:t>
            </a:r>
            <a:r>
              <a:rPr lang="en-US" sz="3600" dirty="0" err="1">
                <a:solidFill>
                  <a:srgbClr val="605048"/>
                </a:solidFill>
                <a:latin typeface="Roboto Condensed"/>
              </a:rPr>
              <a:t>khổ</a:t>
            </a:r>
            <a:r>
              <a:rPr lang="en-US" sz="3600" dirty="0">
                <a:solidFill>
                  <a:srgbClr val="605048"/>
                </a:solidFill>
                <a:latin typeface="Roboto Condensed"/>
              </a:rPr>
              <a:t> </a:t>
            </a:r>
            <a:r>
              <a:rPr lang="en-US" sz="3600" dirty="0" err="1">
                <a:solidFill>
                  <a:srgbClr val="605048"/>
                </a:solidFill>
                <a:latin typeface="Roboto Condensed"/>
              </a:rPr>
              <a:t>thơ</a:t>
            </a:r>
            <a:r>
              <a:rPr lang="en-US" sz="3600" dirty="0">
                <a:solidFill>
                  <a:srgbClr val="605048"/>
                </a:solidFill>
                <a:latin typeface="Roboto Condensed"/>
              </a:rPr>
              <a:t> </a:t>
            </a:r>
            <a:r>
              <a:rPr lang="en-US" sz="3600" dirty="0" err="1">
                <a:solidFill>
                  <a:srgbClr val="605048"/>
                </a:solidFill>
                <a:latin typeface="Roboto Condensed"/>
              </a:rPr>
              <a:t>tương</a:t>
            </a:r>
            <a:r>
              <a:rPr lang="en-US" sz="3600" dirty="0">
                <a:solidFill>
                  <a:srgbClr val="605048"/>
                </a:solidFill>
                <a:latin typeface="Roboto Condensed"/>
              </a:rPr>
              <a:t> </a:t>
            </a:r>
            <a:r>
              <a:rPr lang="en-US" sz="3600" dirty="0" err="1">
                <a:solidFill>
                  <a:srgbClr val="605048"/>
                </a:solidFill>
                <a:latin typeface="Roboto Condensed"/>
              </a:rPr>
              <a:t>ứng</a:t>
            </a:r>
            <a:r>
              <a:rPr lang="en-US" sz="3600" dirty="0">
                <a:solidFill>
                  <a:srgbClr val="605048"/>
                </a:solidFill>
                <a:latin typeface="Roboto Condensed"/>
              </a:rPr>
              <a:t> </a:t>
            </a:r>
            <a:r>
              <a:rPr lang="en-US" sz="3600" dirty="0" err="1">
                <a:solidFill>
                  <a:srgbClr val="605048"/>
                </a:solidFill>
                <a:latin typeface="Roboto Condensed"/>
              </a:rPr>
              <a:t>với</a:t>
            </a:r>
            <a:r>
              <a:rPr lang="en-US" sz="3600" dirty="0">
                <a:solidFill>
                  <a:srgbClr val="605048"/>
                </a:solidFill>
                <a:latin typeface="Roboto Condensed"/>
              </a:rPr>
              <a:t> </a:t>
            </a:r>
            <a:r>
              <a:rPr lang="en-US" sz="3600" dirty="0" err="1">
                <a:solidFill>
                  <a:srgbClr val="605048"/>
                </a:solidFill>
                <a:latin typeface="Roboto Condensed"/>
              </a:rPr>
              <a:t>một</a:t>
            </a:r>
            <a:r>
              <a:rPr lang="en-US" sz="3600" dirty="0">
                <a:solidFill>
                  <a:srgbClr val="605048"/>
                </a:solidFill>
                <a:latin typeface="Roboto Condensed"/>
              </a:rPr>
              <a:t> </a:t>
            </a:r>
            <a:r>
              <a:rPr lang="en-US" sz="3600" dirty="0" err="1">
                <a:solidFill>
                  <a:srgbClr val="AA3D34"/>
                </a:solidFill>
                <a:latin typeface="Roboto Condensed"/>
              </a:rPr>
              <a:t>nội</a:t>
            </a:r>
            <a:r>
              <a:rPr lang="en-US" sz="3600" dirty="0">
                <a:solidFill>
                  <a:srgbClr val="AA3D34"/>
                </a:solidFill>
                <a:latin typeface="Roboto Condensed"/>
              </a:rPr>
              <a:t> dung </a:t>
            </a:r>
            <a:r>
              <a:rPr lang="en-US" sz="3600" dirty="0" err="1">
                <a:solidFill>
                  <a:srgbClr val="AA3D34"/>
                </a:solidFill>
                <a:latin typeface="Roboto Condensed"/>
              </a:rPr>
              <a:t>nhất</a:t>
            </a:r>
            <a:r>
              <a:rPr lang="en-US" sz="3600" dirty="0">
                <a:solidFill>
                  <a:srgbClr val="AA3D34"/>
                </a:solidFill>
                <a:latin typeface="Roboto Condensed"/>
              </a:rPr>
              <a:t> </a:t>
            </a:r>
            <a:r>
              <a:rPr lang="en-US" sz="3600" dirty="0" err="1">
                <a:solidFill>
                  <a:srgbClr val="AA3D34"/>
                </a:solidFill>
                <a:latin typeface="Roboto Condensed"/>
              </a:rPr>
              <a:t>định</a:t>
            </a:r>
            <a:r>
              <a:rPr lang="en-US" sz="3600" dirty="0">
                <a:solidFill>
                  <a:srgbClr val="605048"/>
                </a:solidFill>
                <a:latin typeface="Roboto Condensed"/>
              </a:rPr>
              <a:t> </a:t>
            </a:r>
            <a:r>
              <a:rPr lang="en-US" sz="3600" dirty="0" err="1">
                <a:solidFill>
                  <a:srgbClr val="605048"/>
                </a:solidFill>
                <a:latin typeface="Roboto Condensed"/>
              </a:rPr>
              <a:t>để</a:t>
            </a:r>
            <a:r>
              <a:rPr lang="en-US" sz="3600" dirty="0">
                <a:solidFill>
                  <a:srgbClr val="605048"/>
                </a:solidFill>
                <a:latin typeface="Roboto Condensed"/>
              </a:rPr>
              <a:t> </a:t>
            </a:r>
            <a:r>
              <a:rPr lang="en-US" sz="3600" dirty="0" err="1">
                <a:solidFill>
                  <a:srgbClr val="605048"/>
                </a:solidFill>
                <a:latin typeface="Roboto Condensed"/>
              </a:rPr>
              <a:t>tạo</a:t>
            </a:r>
            <a:r>
              <a:rPr lang="en-US" sz="3600" dirty="0">
                <a:solidFill>
                  <a:srgbClr val="605048"/>
                </a:solidFill>
                <a:latin typeface="Roboto Condensed"/>
              </a:rPr>
              <a:t> </a:t>
            </a:r>
            <a:r>
              <a:rPr lang="en-US" sz="3600" dirty="0" err="1">
                <a:solidFill>
                  <a:srgbClr val="605048"/>
                </a:solidFill>
                <a:latin typeface="Roboto Condensed"/>
              </a:rPr>
              <a:t>thành</a:t>
            </a:r>
            <a:r>
              <a:rPr lang="en-US" sz="3600" dirty="0">
                <a:solidFill>
                  <a:srgbClr val="605048"/>
                </a:solidFill>
                <a:latin typeface="Roboto Condensed"/>
              </a:rPr>
              <a:t> </a:t>
            </a:r>
            <a:r>
              <a:rPr lang="en-US" sz="3600" dirty="0" err="1">
                <a:solidFill>
                  <a:srgbClr val="605048"/>
                </a:solidFill>
                <a:latin typeface="Roboto Condensed"/>
              </a:rPr>
              <a:t>một</a:t>
            </a:r>
            <a:r>
              <a:rPr lang="en-US" sz="3600" dirty="0">
                <a:solidFill>
                  <a:srgbClr val="605048"/>
                </a:solidFill>
                <a:latin typeface="Roboto Condensed"/>
              </a:rPr>
              <a:t> </a:t>
            </a:r>
            <a:r>
              <a:rPr lang="en-US" sz="3600" dirty="0" err="1">
                <a:solidFill>
                  <a:srgbClr val="605048"/>
                </a:solidFill>
                <a:latin typeface="Roboto Condensed"/>
              </a:rPr>
              <a:t>bài</a:t>
            </a:r>
            <a:r>
              <a:rPr lang="en-US" sz="3600" dirty="0">
                <a:solidFill>
                  <a:srgbClr val="605048"/>
                </a:solidFill>
                <a:latin typeface="Roboto Condensed"/>
              </a:rPr>
              <a:t> </a:t>
            </a:r>
            <a:r>
              <a:rPr lang="en-US" sz="3600" dirty="0" err="1">
                <a:solidFill>
                  <a:srgbClr val="605048"/>
                </a:solidFill>
                <a:latin typeface="Roboto Condensed"/>
              </a:rPr>
              <a:t>thơ</a:t>
            </a:r>
            <a:r>
              <a:rPr lang="en-US" sz="3600" dirty="0">
                <a:solidFill>
                  <a:srgbClr val="605048"/>
                </a:solidFill>
                <a:latin typeface="Roboto Condensed"/>
              </a:rPr>
              <a:t>.</a:t>
            </a:r>
          </a:p>
        </p:txBody>
      </p:sp>
      <p:sp>
        <p:nvSpPr>
          <p:cNvPr id="23" name="TextBox 23"/>
          <p:cNvSpPr txBox="1"/>
          <p:nvPr/>
        </p:nvSpPr>
        <p:spPr>
          <a:xfrm>
            <a:off x="6699807" y="3956635"/>
            <a:ext cx="3571568" cy="3175635"/>
          </a:xfrm>
          <a:prstGeom prst="rect">
            <a:avLst/>
          </a:prstGeom>
        </p:spPr>
        <p:txBody>
          <a:bodyPr lIns="0" tIns="0" rIns="0" bIns="0" rtlCol="0" anchor="t">
            <a:spAutoFit/>
          </a:bodyPr>
          <a:lstStyle/>
          <a:p>
            <a:pPr algn="ctr">
              <a:lnSpc>
                <a:spcPts val="5040"/>
              </a:lnSpc>
              <a:spcBef>
                <a:spcPct val="0"/>
              </a:spcBef>
            </a:pPr>
            <a:r>
              <a:rPr lang="en-US" sz="3600" dirty="0" err="1">
                <a:solidFill>
                  <a:srgbClr val="605048"/>
                </a:solidFill>
                <a:latin typeface="Roboto Condensed Bold"/>
              </a:rPr>
              <a:t>Mạch</a:t>
            </a:r>
            <a:r>
              <a:rPr lang="en-US" sz="3600" dirty="0">
                <a:solidFill>
                  <a:srgbClr val="605048"/>
                </a:solidFill>
                <a:latin typeface="Roboto Condensed Bold"/>
              </a:rPr>
              <a:t> </a:t>
            </a:r>
            <a:r>
              <a:rPr lang="en-US" sz="3600" dirty="0" err="1">
                <a:solidFill>
                  <a:srgbClr val="605048"/>
                </a:solidFill>
                <a:latin typeface="Roboto Condensed Bold"/>
              </a:rPr>
              <a:t>cảm</a:t>
            </a:r>
            <a:r>
              <a:rPr lang="en-US" sz="3600" dirty="0">
                <a:solidFill>
                  <a:srgbClr val="605048"/>
                </a:solidFill>
                <a:latin typeface="Roboto Condensed Bold"/>
              </a:rPr>
              <a:t> </a:t>
            </a:r>
            <a:r>
              <a:rPr lang="en-US" sz="3600" dirty="0" err="1">
                <a:solidFill>
                  <a:srgbClr val="605048"/>
                </a:solidFill>
                <a:latin typeface="Roboto Condensed Bold"/>
              </a:rPr>
              <a:t>xúc</a:t>
            </a:r>
            <a:r>
              <a:rPr lang="en-US" sz="3600" dirty="0">
                <a:solidFill>
                  <a:srgbClr val="605048"/>
                </a:solidFill>
                <a:latin typeface="Roboto Condensed Bold"/>
              </a:rPr>
              <a:t>: </a:t>
            </a:r>
          </a:p>
          <a:p>
            <a:pPr algn="just">
              <a:lnSpc>
                <a:spcPts val="5040"/>
              </a:lnSpc>
              <a:spcBef>
                <a:spcPct val="0"/>
              </a:spcBef>
            </a:pPr>
            <a:r>
              <a:rPr lang="en-US" sz="3600" dirty="0" err="1">
                <a:solidFill>
                  <a:srgbClr val="605048"/>
                </a:solidFill>
                <a:latin typeface="Roboto Condensed"/>
              </a:rPr>
              <a:t>là</a:t>
            </a:r>
            <a:r>
              <a:rPr lang="en-US" sz="3600" dirty="0">
                <a:solidFill>
                  <a:srgbClr val="605048"/>
                </a:solidFill>
                <a:latin typeface="Roboto Condensed"/>
              </a:rPr>
              <a:t> </a:t>
            </a:r>
            <a:r>
              <a:rPr lang="en-US" sz="3600" dirty="0" err="1">
                <a:solidFill>
                  <a:srgbClr val="AA3D34"/>
                </a:solidFill>
                <a:latin typeface="Roboto Condensed"/>
              </a:rPr>
              <a:t>diễn</a:t>
            </a:r>
            <a:r>
              <a:rPr lang="en-US" sz="3600" dirty="0">
                <a:solidFill>
                  <a:srgbClr val="AA3D34"/>
                </a:solidFill>
                <a:latin typeface="Roboto Condensed"/>
              </a:rPr>
              <a:t> </a:t>
            </a:r>
            <a:r>
              <a:rPr lang="en-US" sz="3600" dirty="0" err="1">
                <a:solidFill>
                  <a:srgbClr val="AA3D34"/>
                </a:solidFill>
                <a:latin typeface="Roboto Condensed"/>
              </a:rPr>
              <a:t>biến</a:t>
            </a:r>
            <a:r>
              <a:rPr lang="en-US" sz="3600" dirty="0">
                <a:solidFill>
                  <a:srgbClr val="605048"/>
                </a:solidFill>
                <a:latin typeface="Roboto Condensed"/>
              </a:rPr>
              <a:t> </a:t>
            </a:r>
            <a:r>
              <a:rPr lang="en-US" sz="3600" dirty="0" err="1">
                <a:solidFill>
                  <a:srgbClr val="605048"/>
                </a:solidFill>
                <a:latin typeface="Roboto Condensed"/>
              </a:rPr>
              <a:t>dòng</a:t>
            </a:r>
            <a:r>
              <a:rPr lang="en-US" sz="3600" dirty="0">
                <a:solidFill>
                  <a:srgbClr val="605048"/>
                </a:solidFill>
                <a:latin typeface="Roboto Condensed"/>
              </a:rPr>
              <a:t> </a:t>
            </a:r>
            <a:r>
              <a:rPr lang="en-US" sz="3600" dirty="0" err="1">
                <a:solidFill>
                  <a:srgbClr val="AA3D34"/>
                </a:solidFill>
                <a:latin typeface="Roboto Condensed"/>
              </a:rPr>
              <a:t>cảm</a:t>
            </a:r>
            <a:r>
              <a:rPr lang="en-US" sz="3600" dirty="0">
                <a:solidFill>
                  <a:srgbClr val="AA3D34"/>
                </a:solidFill>
                <a:latin typeface="Roboto Condensed"/>
              </a:rPr>
              <a:t> </a:t>
            </a:r>
            <a:r>
              <a:rPr lang="en-US" sz="3600" dirty="0" err="1">
                <a:solidFill>
                  <a:srgbClr val="AA3D34"/>
                </a:solidFill>
                <a:latin typeface="Roboto Condensed"/>
              </a:rPr>
              <a:t>xúc</a:t>
            </a:r>
            <a:r>
              <a:rPr lang="en-US" sz="3600" dirty="0">
                <a:solidFill>
                  <a:srgbClr val="AA3D34"/>
                </a:solidFill>
                <a:latin typeface="Roboto Condensed"/>
              </a:rPr>
              <a:t>, </a:t>
            </a:r>
            <a:r>
              <a:rPr lang="en-US" sz="3600" dirty="0" err="1">
                <a:solidFill>
                  <a:srgbClr val="AA3D34"/>
                </a:solidFill>
                <a:latin typeface="Roboto Condensed"/>
              </a:rPr>
              <a:t>tâm</a:t>
            </a:r>
            <a:r>
              <a:rPr lang="en-US" sz="3600" dirty="0">
                <a:solidFill>
                  <a:srgbClr val="AA3D34"/>
                </a:solidFill>
                <a:latin typeface="Roboto Condensed"/>
              </a:rPr>
              <a:t> </a:t>
            </a:r>
            <a:r>
              <a:rPr lang="en-US" sz="3600" dirty="0" err="1">
                <a:solidFill>
                  <a:srgbClr val="AA3D34"/>
                </a:solidFill>
                <a:latin typeface="Roboto Condensed"/>
              </a:rPr>
              <a:t>trạng</a:t>
            </a:r>
            <a:r>
              <a:rPr lang="en-US" sz="3600" dirty="0">
                <a:solidFill>
                  <a:srgbClr val="605048"/>
                </a:solidFill>
                <a:latin typeface="Roboto Condensed"/>
              </a:rPr>
              <a:t> </a:t>
            </a:r>
            <a:r>
              <a:rPr lang="en-US" sz="3600" dirty="0" err="1">
                <a:solidFill>
                  <a:srgbClr val="605048"/>
                </a:solidFill>
                <a:latin typeface="Roboto Condensed"/>
              </a:rPr>
              <a:t>của</a:t>
            </a:r>
            <a:r>
              <a:rPr lang="en-US" sz="3600" dirty="0">
                <a:solidFill>
                  <a:srgbClr val="605048"/>
                </a:solidFill>
                <a:latin typeface="Roboto Condensed"/>
              </a:rPr>
              <a:t> </a:t>
            </a:r>
            <a:r>
              <a:rPr lang="en-US" sz="3600" dirty="0" err="1">
                <a:solidFill>
                  <a:srgbClr val="605048"/>
                </a:solidFill>
                <a:latin typeface="Roboto Condensed"/>
              </a:rPr>
              <a:t>tác</a:t>
            </a:r>
            <a:r>
              <a:rPr lang="en-US" sz="3600" dirty="0">
                <a:solidFill>
                  <a:srgbClr val="605048"/>
                </a:solidFill>
                <a:latin typeface="Roboto Condensed"/>
              </a:rPr>
              <a:t> </a:t>
            </a:r>
            <a:r>
              <a:rPr lang="en-US" sz="3600" dirty="0" err="1">
                <a:solidFill>
                  <a:srgbClr val="605048"/>
                </a:solidFill>
                <a:latin typeface="Roboto Condensed"/>
              </a:rPr>
              <a:t>giả</a:t>
            </a:r>
            <a:r>
              <a:rPr lang="en-US" sz="3600" dirty="0">
                <a:solidFill>
                  <a:srgbClr val="605048"/>
                </a:solidFill>
                <a:latin typeface="Roboto Condensed"/>
              </a:rPr>
              <a:t> </a:t>
            </a:r>
            <a:r>
              <a:rPr lang="en-US" sz="3600" dirty="0" err="1">
                <a:solidFill>
                  <a:srgbClr val="605048"/>
                </a:solidFill>
                <a:latin typeface="Roboto Condensed"/>
              </a:rPr>
              <a:t>trong</a:t>
            </a:r>
            <a:r>
              <a:rPr lang="en-US" sz="3600" dirty="0">
                <a:solidFill>
                  <a:srgbClr val="605048"/>
                </a:solidFill>
                <a:latin typeface="Roboto Condensed"/>
              </a:rPr>
              <a:t> </a:t>
            </a:r>
            <a:r>
              <a:rPr lang="en-US" sz="3600" dirty="0" err="1">
                <a:solidFill>
                  <a:srgbClr val="605048"/>
                </a:solidFill>
                <a:latin typeface="Roboto Condensed"/>
              </a:rPr>
              <a:t>bài</a:t>
            </a:r>
            <a:r>
              <a:rPr lang="en-US" sz="3600" dirty="0">
                <a:solidFill>
                  <a:srgbClr val="605048"/>
                </a:solidFill>
                <a:latin typeface="Roboto Condensed"/>
              </a:rPr>
              <a:t> </a:t>
            </a:r>
            <a:r>
              <a:rPr lang="en-US" sz="3600" dirty="0" err="1">
                <a:solidFill>
                  <a:srgbClr val="605048"/>
                </a:solidFill>
                <a:latin typeface="Roboto Condensed"/>
              </a:rPr>
              <a:t>thơ</a:t>
            </a:r>
            <a:r>
              <a:rPr lang="en-US" sz="3600" dirty="0">
                <a:solidFill>
                  <a:srgbClr val="605048"/>
                </a:solidFill>
                <a:latin typeface="Roboto Condensed"/>
              </a:rPr>
              <a:t>.</a:t>
            </a:r>
          </a:p>
        </p:txBody>
      </p:sp>
      <p:sp>
        <p:nvSpPr>
          <p:cNvPr id="24" name="TextBox 24"/>
          <p:cNvSpPr txBox="1"/>
          <p:nvPr/>
        </p:nvSpPr>
        <p:spPr>
          <a:xfrm>
            <a:off x="12424679" y="4427706"/>
            <a:ext cx="4188164" cy="4451985"/>
          </a:xfrm>
          <a:prstGeom prst="rect">
            <a:avLst/>
          </a:prstGeom>
        </p:spPr>
        <p:txBody>
          <a:bodyPr lIns="0" tIns="0" rIns="0" bIns="0" rtlCol="0" anchor="t">
            <a:spAutoFit/>
          </a:bodyPr>
          <a:lstStyle/>
          <a:p>
            <a:pPr algn="ctr">
              <a:lnSpc>
                <a:spcPts val="5040"/>
              </a:lnSpc>
              <a:spcBef>
                <a:spcPct val="0"/>
              </a:spcBef>
            </a:pPr>
            <a:r>
              <a:rPr lang="en-US" sz="3600" dirty="0" err="1">
                <a:solidFill>
                  <a:srgbClr val="605048"/>
                </a:solidFill>
                <a:latin typeface="Roboto Condensed Bold"/>
              </a:rPr>
              <a:t>Cảm</a:t>
            </a:r>
            <a:r>
              <a:rPr lang="en-US" sz="3600" dirty="0">
                <a:solidFill>
                  <a:srgbClr val="605048"/>
                </a:solidFill>
                <a:latin typeface="Roboto Condensed Bold"/>
              </a:rPr>
              <a:t> </a:t>
            </a:r>
            <a:r>
              <a:rPr lang="en-US" sz="3600" dirty="0" err="1">
                <a:solidFill>
                  <a:srgbClr val="605048"/>
                </a:solidFill>
                <a:latin typeface="Roboto Condensed Bold"/>
              </a:rPr>
              <a:t>hứng</a:t>
            </a:r>
            <a:r>
              <a:rPr lang="en-US" sz="3600" dirty="0">
                <a:solidFill>
                  <a:srgbClr val="605048"/>
                </a:solidFill>
                <a:latin typeface="Roboto Condensed Bold"/>
              </a:rPr>
              <a:t> </a:t>
            </a:r>
            <a:r>
              <a:rPr lang="en-US" sz="3600" dirty="0" err="1">
                <a:solidFill>
                  <a:srgbClr val="605048"/>
                </a:solidFill>
                <a:latin typeface="Roboto Condensed Bold"/>
              </a:rPr>
              <a:t>chủ</a:t>
            </a:r>
            <a:r>
              <a:rPr lang="en-US" sz="3600" dirty="0">
                <a:solidFill>
                  <a:srgbClr val="605048"/>
                </a:solidFill>
                <a:latin typeface="Roboto Condensed Bold"/>
              </a:rPr>
              <a:t> </a:t>
            </a:r>
            <a:r>
              <a:rPr lang="en-US" sz="3600" dirty="0" err="1">
                <a:solidFill>
                  <a:srgbClr val="605048"/>
                </a:solidFill>
                <a:latin typeface="Roboto Condensed Bold"/>
              </a:rPr>
              <a:t>đạo</a:t>
            </a:r>
            <a:r>
              <a:rPr lang="en-US" sz="3600" dirty="0">
                <a:solidFill>
                  <a:srgbClr val="605048"/>
                </a:solidFill>
                <a:latin typeface="Roboto Condensed Bold"/>
              </a:rPr>
              <a:t>:</a:t>
            </a:r>
            <a:r>
              <a:rPr lang="en-US" sz="3600" dirty="0">
                <a:solidFill>
                  <a:srgbClr val="605048"/>
                </a:solidFill>
                <a:latin typeface="Roboto Condensed"/>
              </a:rPr>
              <a:t> </a:t>
            </a:r>
          </a:p>
          <a:p>
            <a:pPr algn="just">
              <a:lnSpc>
                <a:spcPts val="5040"/>
              </a:lnSpc>
              <a:spcBef>
                <a:spcPct val="0"/>
              </a:spcBef>
            </a:pPr>
            <a:r>
              <a:rPr lang="en-US" sz="3600" dirty="0" err="1">
                <a:solidFill>
                  <a:srgbClr val="605048"/>
                </a:solidFill>
                <a:latin typeface="Roboto Condensed"/>
              </a:rPr>
              <a:t>là</a:t>
            </a:r>
            <a:r>
              <a:rPr lang="en-US" sz="3600" dirty="0">
                <a:solidFill>
                  <a:srgbClr val="000000"/>
                </a:solidFill>
                <a:latin typeface="Roboto Condensed"/>
              </a:rPr>
              <a:t> </a:t>
            </a:r>
            <a:r>
              <a:rPr lang="en-US" sz="3600" dirty="0" err="1">
                <a:solidFill>
                  <a:srgbClr val="AA3D34"/>
                </a:solidFill>
                <a:latin typeface="Roboto Condensed"/>
              </a:rPr>
              <a:t>trạng</a:t>
            </a:r>
            <a:r>
              <a:rPr lang="en-US" sz="3600" dirty="0">
                <a:solidFill>
                  <a:srgbClr val="AA3D34"/>
                </a:solidFill>
                <a:latin typeface="Roboto Condensed"/>
              </a:rPr>
              <a:t> </a:t>
            </a:r>
            <a:r>
              <a:rPr lang="en-US" sz="3600" dirty="0" err="1">
                <a:solidFill>
                  <a:srgbClr val="AA3D34"/>
                </a:solidFill>
                <a:latin typeface="Roboto Condensed"/>
              </a:rPr>
              <a:t>thái</a:t>
            </a:r>
            <a:r>
              <a:rPr lang="en-US" sz="3600" dirty="0">
                <a:solidFill>
                  <a:srgbClr val="AA3D34"/>
                </a:solidFill>
                <a:latin typeface="Roboto Condensed"/>
              </a:rPr>
              <a:t> </a:t>
            </a:r>
            <a:r>
              <a:rPr lang="en-US" sz="3600" dirty="0" err="1">
                <a:solidFill>
                  <a:srgbClr val="AA3D34"/>
                </a:solidFill>
                <a:latin typeface="Roboto Condensed"/>
              </a:rPr>
              <a:t>cảm</a:t>
            </a:r>
            <a:r>
              <a:rPr lang="en-US" sz="3600" dirty="0">
                <a:solidFill>
                  <a:srgbClr val="AA3D34"/>
                </a:solidFill>
                <a:latin typeface="Roboto Condensed"/>
              </a:rPr>
              <a:t> </a:t>
            </a:r>
            <a:r>
              <a:rPr lang="en-US" sz="3600" dirty="0" err="1">
                <a:solidFill>
                  <a:srgbClr val="AA3D34"/>
                </a:solidFill>
                <a:latin typeface="Roboto Condensed"/>
              </a:rPr>
              <a:t>xúc</a:t>
            </a:r>
            <a:r>
              <a:rPr lang="en-US" sz="3600" dirty="0">
                <a:solidFill>
                  <a:srgbClr val="000000"/>
                </a:solidFill>
                <a:latin typeface="Roboto Condensed"/>
              </a:rPr>
              <a:t>, </a:t>
            </a:r>
            <a:r>
              <a:rPr lang="en-US" sz="3600" dirty="0" err="1">
                <a:solidFill>
                  <a:srgbClr val="605048"/>
                </a:solidFill>
                <a:latin typeface="Roboto Condensed"/>
              </a:rPr>
              <a:t>tình</a:t>
            </a:r>
            <a:r>
              <a:rPr lang="en-US" sz="3600" dirty="0">
                <a:solidFill>
                  <a:srgbClr val="605048"/>
                </a:solidFill>
                <a:latin typeface="Roboto Condensed"/>
              </a:rPr>
              <a:t> </a:t>
            </a:r>
            <a:r>
              <a:rPr lang="en-US" sz="3600" dirty="0" err="1">
                <a:solidFill>
                  <a:srgbClr val="605048"/>
                </a:solidFill>
                <a:latin typeface="Roboto Condensed"/>
              </a:rPr>
              <a:t>cảm</a:t>
            </a:r>
            <a:r>
              <a:rPr lang="en-US" sz="3600" dirty="0">
                <a:solidFill>
                  <a:srgbClr val="000000"/>
                </a:solidFill>
                <a:latin typeface="Roboto Condensed"/>
              </a:rPr>
              <a:t> </a:t>
            </a:r>
            <a:r>
              <a:rPr lang="en-US" sz="3600" dirty="0" err="1">
                <a:solidFill>
                  <a:srgbClr val="AA3D34"/>
                </a:solidFill>
                <a:latin typeface="Roboto Condensed"/>
              </a:rPr>
              <a:t>mãnh</a:t>
            </a:r>
            <a:r>
              <a:rPr lang="en-US" sz="3600" dirty="0">
                <a:solidFill>
                  <a:srgbClr val="AA3D34"/>
                </a:solidFill>
                <a:latin typeface="Roboto Condensed"/>
              </a:rPr>
              <a:t> </a:t>
            </a:r>
            <a:r>
              <a:rPr lang="en-US" sz="3600" dirty="0" err="1">
                <a:solidFill>
                  <a:srgbClr val="AA3D34"/>
                </a:solidFill>
                <a:latin typeface="Roboto Condensed"/>
              </a:rPr>
              <a:t>liệt</a:t>
            </a:r>
            <a:r>
              <a:rPr lang="en-US" sz="3600" dirty="0">
                <a:solidFill>
                  <a:srgbClr val="000000"/>
                </a:solidFill>
                <a:latin typeface="Roboto Condensed"/>
              </a:rPr>
              <a:t> </a:t>
            </a:r>
            <a:r>
              <a:rPr lang="en-US" sz="3600" dirty="0" err="1">
                <a:solidFill>
                  <a:srgbClr val="605048"/>
                </a:solidFill>
                <a:latin typeface="Roboto Condensed"/>
              </a:rPr>
              <a:t>được</a:t>
            </a:r>
            <a:r>
              <a:rPr lang="en-US" sz="3600" dirty="0">
                <a:solidFill>
                  <a:srgbClr val="605048"/>
                </a:solidFill>
                <a:latin typeface="Roboto Condensed"/>
              </a:rPr>
              <a:t> </a:t>
            </a:r>
            <a:r>
              <a:rPr lang="en-US" sz="3600" dirty="0" err="1">
                <a:solidFill>
                  <a:srgbClr val="605048"/>
                </a:solidFill>
                <a:latin typeface="Roboto Condensed"/>
              </a:rPr>
              <a:t>thể</a:t>
            </a:r>
            <a:r>
              <a:rPr lang="en-US" sz="3600" dirty="0">
                <a:solidFill>
                  <a:srgbClr val="605048"/>
                </a:solidFill>
                <a:latin typeface="Roboto Condensed"/>
              </a:rPr>
              <a:t> </a:t>
            </a:r>
            <a:r>
              <a:rPr lang="en-US" sz="3600" dirty="0" err="1">
                <a:solidFill>
                  <a:srgbClr val="605048"/>
                </a:solidFill>
                <a:latin typeface="Roboto Condensed"/>
              </a:rPr>
              <a:t>hiện</a:t>
            </a:r>
            <a:r>
              <a:rPr lang="en-US" sz="3600" dirty="0">
                <a:solidFill>
                  <a:srgbClr val="605048"/>
                </a:solidFill>
                <a:latin typeface="Roboto Condensed"/>
              </a:rPr>
              <a:t> </a:t>
            </a:r>
            <a:r>
              <a:rPr lang="en-US" sz="3600" dirty="0" err="1">
                <a:solidFill>
                  <a:srgbClr val="AA3D34"/>
                </a:solidFill>
                <a:latin typeface="Roboto Condensed"/>
              </a:rPr>
              <a:t>xuyên</a:t>
            </a:r>
            <a:r>
              <a:rPr lang="en-US" sz="3600" dirty="0">
                <a:solidFill>
                  <a:srgbClr val="AA3D34"/>
                </a:solidFill>
                <a:latin typeface="Roboto Condensed"/>
              </a:rPr>
              <a:t> </a:t>
            </a:r>
            <a:r>
              <a:rPr lang="en-US" sz="3600" dirty="0" err="1">
                <a:solidFill>
                  <a:srgbClr val="AA3D34"/>
                </a:solidFill>
                <a:latin typeface="Roboto Condensed"/>
              </a:rPr>
              <a:t>suốt</a:t>
            </a:r>
            <a:r>
              <a:rPr lang="en-US" sz="3600" dirty="0">
                <a:solidFill>
                  <a:srgbClr val="AA3D34"/>
                </a:solidFill>
                <a:latin typeface="Roboto Condensed"/>
              </a:rPr>
              <a:t> </a:t>
            </a:r>
            <a:r>
              <a:rPr lang="en-US" sz="3600" dirty="0" err="1">
                <a:solidFill>
                  <a:srgbClr val="AA3D34"/>
                </a:solidFill>
                <a:latin typeface="Roboto Condensed"/>
              </a:rPr>
              <a:t>tác</a:t>
            </a:r>
            <a:r>
              <a:rPr lang="en-US" sz="3600" dirty="0">
                <a:solidFill>
                  <a:srgbClr val="AA3D34"/>
                </a:solidFill>
                <a:latin typeface="Roboto Condensed"/>
              </a:rPr>
              <a:t> </a:t>
            </a:r>
            <a:r>
              <a:rPr lang="en-US" sz="3600" dirty="0" err="1">
                <a:solidFill>
                  <a:srgbClr val="AA3D34"/>
                </a:solidFill>
                <a:latin typeface="Roboto Condensed"/>
              </a:rPr>
              <a:t>phẩm</a:t>
            </a:r>
            <a:r>
              <a:rPr lang="en-US" sz="3600" dirty="0">
                <a:solidFill>
                  <a:srgbClr val="AA3D34"/>
                </a:solidFill>
                <a:latin typeface="Roboto Condensed"/>
              </a:rPr>
              <a:t> </a:t>
            </a:r>
            <a:r>
              <a:rPr lang="en-US" sz="3600" dirty="0" err="1">
                <a:solidFill>
                  <a:srgbClr val="605048"/>
                </a:solidFill>
                <a:latin typeface="Roboto Condensed"/>
              </a:rPr>
              <a:t>nhằm</a:t>
            </a:r>
            <a:r>
              <a:rPr lang="en-US" sz="3600" dirty="0">
                <a:solidFill>
                  <a:srgbClr val="605048"/>
                </a:solidFill>
                <a:latin typeface="Roboto Condensed"/>
              </a:rPr>
              <a:t> </a:t>
            </a:r>
            <a:r>
              <a:rPr lang="en-US" sz="3600" dirty="0" err="1">
                <a:solidFill>
                  <a:srgbClr val="605048"/>
                </a:solidFill>
                <a:latin typeface="Roboto Condensed"/>
              </a:rPr>
              <a:t>thể</a:t>
            </a:r>
            <a:r>
              <a:rPr lang="en-US" sz="3600" dirty="0">
                <a:solidFill>
                  <a:srgbClr val="605048"/>
                </a:solidFill>
                <a:latin typeface="Roboto Condensed"/>
              </a:rPr>
              <a:t> </a:t>
            </a:r>
            <a:r>
              <a:rPr lang="en-US" sz="3600" dirty="0" err="1">
                <a:solidFill>
                  <a:srgbClr val="605048"/>
                </a:solidFill>
                <a:latin typeface="Roboto Condensed"/>
              </a:rPr>
              <a:t>hiện</a:t>
            </a:r>
            <a:r>
              <a:rPr lang="en-US" sz="3600" dirty="0">
                <a:solidFill>
                  <a:srgbClr val="605048"/>
                </a:solidFill>
                <a:latin typeface="Roboto Condensed"/>
              </a:rPr>
              <a:t> </a:t>
            </a:r>
            <a:r>
              <a:rPr lang="en-US" sz="3600" dirty="0" err="1">
                <a:solidFill>
                  <a:srgbClr val="605048"/>
                </a:solidFill>
                <a:latin typeface="Roboto Condensed"/>
              </a:rPr>
              <a:t>tư</a:t>
            </a:r>
            <a:r>
              <a:rPr lang="en-US" sz="3600" dirty="0">
                <a:solidFill>
                  <a:srgbClr val="605048"/>
                </a:solidFill>
                <a:latin typeface="Roboto Condensed"/>
              </a:rPr>
              <a:t> </a:t>
            </a:r>
            <a:r>
              <a:rPr lang="en-US" sz="3600" dirty="0" err="1">
                <a:solidFill>
                  <a:srgbClr val="605048"/>
                </a:solidFill>
                <a:latin typeface="Roboto Condensed"/>
              </a:rPr>
              <a:t>tưởng</a:t>
            </a:r>
            <a:r>
              <a:rPr lang="en-US" sz="3600" dirty="0">
                <a:solidFill>
                  <a:srgbClr val="605048"/>
                </a:solidFill>
                <a:latin typeface="Roboto Condensed"/>
              </a:rPr>
              <a:t> </a:t>
            </a:r>
            <a:r>
              <a:rPr lang="en-US" sz="3600" dirty="0" err="1">
                <a:solidFill>
                  <a:srgbClr val="605048"/>
                </a:solidFill>
                <a:latin typeface="Roboto Condensed"/>
              </a:rPr>
              <a:t>của</a:t>
            </a:r>
            <a:r>
              <a:rPr lang="en-US" sz="3600" dirty="0">
                <a:solidFill>
                  <a:srgbClr val="605048"/>
                </a:solidFill>
                <a:latin typeface="Roboto Condensed"/>
              </a:rPr>
              <a:t> </a:t>
            </a:r>
            <a:r>
              <a:rPr lang="en-US" sz="3600" dirty="0" err="1">
                <a:solidFill>
                  <a:srgbClr val="605048"/>
                </a:solidFill>
                <a:latin typeface="Roboto Condensed"/>
              </a:rPr>
              <a:t>tác</a:t>
            </a:r>
            <a:r>
              <a:rPr lang="en-US" sz="3600" dirty="0">
                <a:solidFill>
                  <a:srgbClr val="605048"/>
                </a:solidFill>
                <a:latin typeface="Roboto Condensed"/>
              </a:rPr>
              <a:t> </a:t>
            </a:r>
            <a:r>
              <a:rPr lang="en-US" sz="3600" dirty="0" err="1">
                <a:solidFill>
                  <a:srgbClr val="605048"/>
                </a:solidFill>
                <a:latin typeface="Roboto Condensed"/>
              </a:rPr>
              <a:t>giả</a:t>
            </a:r>
            <a:r>
              <a:rPr lang="en-US" sz="3600" dirty="0">
                <a:solidFill>
                  <a:srgbClr val="605048"/>
                </a:solidFill>
                <a:latin typeface="Roboto Condensed"/>
              </a:rPr>
              <a:t>.</a:t>
            </a:r>
          </a:p>
        </p:txBody>
      </p:sp>
      <p:sp>
        <p:nvSpPr>
          <p:cNvPr id="25" name="Freeform 25"/>
          <p:cNvSpPr/>
          <p:nvPr/>
        </p:nvSpPr>
        <p:spPr>
          <a:xfrm rot="-1705508">
            <a:off x="5862228" y="3128434"/>
            <a:ext cx="1675157" cy="538144"/>
          </a:xfrm>
          <a:custGeom>
            <a:avLst/>
            <a:gdLst/>
            <a:ahLst/>
            <a:cxnLst/>
            <a:rect l="l" t="t" r="r" b="b"/>
            <a:pathLst>
              <a:path w="1675157" h="538144">
                <a:moveTo>
                  <a:pt x="0" y="0"/>
                </a:moveTo>
                <a:lnTo>
                  <a:pt x="1675157" y="0"/>
                </a:lnTo>
                <a:lnTo>
                  <a:pt x="1675157" y="538144"/>
                </a:lnTo>
                <a:lnTo>
                  <a:pt x="0" y="538144"/>
                </a:lnTo>
                <a:lnTo>
                  <a:pt x="0" y="0"/>
                </a:lnTo>
                <a:close/>
              </a:path>
            </a:pathLst>
          </a:custGeom>
          <a:blipFill>
            <a:blip r:embed="rId8"/>
            <a:stretch>
              <a:fillRect/>
            </a:stretch>
          </a:blipFill>
        </p:spPr>
        <p:txBody>
          <a:bodyPr/>
          <a:lstStyle/>
          <a:p>
            <a:endParaRPr lang="en-US"/>
          </a:p>
        </p:txBody>
      </p:sp>
      <p:sp>
        <p:nvSpPr>
          <p:cNvPr id="26" name="Freeform 26"/>
          <p:cNvSpPr/>
          <p:nvPr/>
        </p:nvSpPr>
        <p:spPr>
          <a:xfrm rot="-1705508">
            <a:off x="11819183" y="3856224"/>
            <a:ext cx="1675157" cy="538144"/>
          </a:xfrm>
          <a:custGeom>
            <a:avLst/>
            <a:gdLst/>
            <a:ahLst/>
            <a:cxnLst/>
            <a:rect l="l" t="t" r="r" b="b"/>
            <a:pathLst>
              <a:path w="1675157" h="538144">
                <a:moveTo>
                  <a:pt x="0" y="0"/>
                </a:moveTo>
                <a:lnTo>
                  <a:pt x="1675157" y="0"/>
                </a:lnTo>
                <a:lnTo>
                  <a:pt x="1675157" y="538145"/>
                </a:lnTo>
                <a:lnTo>
                  <a:pt x="0" y="538145"/>
                </a:lnTo>
                <a:lnTo>
                  <a:pt x="0" y="0"/>
                </a:lnTo>
                <a:close/>
              </a:path>
            </a:pathLst>
          </a:custGeom>
          <a:blipFill>
            <a:blip r:embed="rId8"/>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p:bldP spid="24" grpId="0"/>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2378</Words>
  <Application>Microsoft Office PowerPoint</Application>
  <PresentationFormat>Custom</PresentationFormat>
  <Paragraphs>210</Paragraphs>
  <Slides>45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Arial</vt:lpstr>
      <vt:lpstr>#9Slide06 SVNBonjour</vt:lpstr>
      <vt:lpstr>SVN-HC</vt:lpstr>
      <vt:lpstr>#9Slide06 SVNSlow Attack</vt:lpstr>
      <vt:lpstr>#9Slide05 Aphrodite Pro</vt:lpstr>
      <vt:lpstr>Fraunces SemiBold Bold</vt:lpstr>
      <vt:lpstr>Calibri</vt:lpstr>
      <vt:lpstr>Fraunces SemiBold</vt:lpstr>
      <vt:lpstr>#9Slide06 Hellvina Hand Script</vt:lpstr>
      <vt:lpstr>Roboto Condensed Bold</vt:lpstr>
      <vt:lpstr>Roboto Condensed</vt:lpstr>
      <vt:lpstr>Roboto Condensed Bold Italics</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1- NANG MOI</dc:title>
  <dc:creator>Hai Anh</dc:creator>
  <cp:lastModifiedBy>Admin</cp:lastModifiedBy>
  <cp:revision>4</cp:revision>
  <dcterms:created xsi:type="dcterms:W3CDTF">2006-08-16T00:00:00Z</dcterms:created>
  <dcterms:modified xsi:type="dcterms:W3CDTF">2023-08-31T08:32:22Z</dcterms:modified>
  <dc:identifier>DAFmAe5iTsQ</dc:identifier>
</cp:coreProperties>
</file>