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sldSz cx="18288000" cy="10287000"/>
  <p:notesSz cx="6858000" cy="9144000"/>
  <p:embeddedFontLst>
    <p:embeddedFont>
      <p:font typeface="Fraunces Bold" panose="020B0604020202020204" charset="0"/>
      <p:regular r:id="rId34"/>
    </p:embeddedFont>
    <p:embeddedFont>
      <p:font typeface="Roboto Condensed" panose="020B0604020202020204" charset="0"/>
      <p:regular r:id="rId35"/>
      <p:bold r:id="rId36"/>
      <p:italic r:id="rId37"/>
      <p:boldItalic r:id="rId38"/>
    </p:embeddedFont>
    <p:embeddedFont>
      <p:font typeface="#9Slide06 ThuPhap Thien An" panose="020B0604020202020204" charset="0"/>
      <p:regular r:id="rId39"/>
    </p:embeddedFont>
    <p:embeddedFont>
      <p:font typeface="Roboto Condensed Bold Italics" panose="020B0604020202020204" charset="0"/>
      <p:regular r:id="rId40"/>
    </p:embeddedFont>
    <p:embeddedFont>
      <p:font typeface="Bahianita" panose="020B0604020202020204" charset="0"/>
      <p:regular r:id="rId41"/>
    </p:embeddedFont>
    <p:embeddedFont>
      <p:font typeface="UTM ThuPhap Thien An" panose="02040603050506020204" pitchFamily="18" charset="0"/>
      <p:regular r:id="rId42"/>
    </p:embeddedFont>
    <p:embeddedFont>
      <p:font typeface="Roboto Condensed Italics" panose="020B0604020202020204" charset="0"/>
      <p:regular r:id="rId43"/>
    </p:embeddedFont>
    <p:embeddedFont>
      <p:font typeface="#9Slide05 VL Fadilla" panose="020B0604020202020204" charset="0"/>
      <p:regular r:id="rId44"/>
    </p:embeddedFont>
    <p:embeddedFont>
      <p:font typeface="Roboto Condensed Bold" panose="020B0604020202020204" charset="0"/>
      <p:bold r:id="rId45"/>
    </p:embeddedFont>
    <p:embeddedFont>
      <p:font typeface="#9Slide05 Dear Saturday" panose="020B0604020202020204" charset="0"/>
      <p:regular r:id="rId46"/>
    </p:embeddedFont>
    <p:embeddedFont>
      <p:font typeface="Calibri" panose="020F0502020204030204" pitchFamily="34" charset="0"/>
      <p:regular r:id="rId47"/>
      <p:bold r:id="rId48"/>
      <p:italic r:id="rId49"/>
      <p:boldItalic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4" d="100"/>
          <a:sy n="54" d="100"/>
        </p:scale>
        <p:origin x="336"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5.fntdata"/><Relationship Id="rId46"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8.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sv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7.sv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sv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7.sv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sv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7.sv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gif"/><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sv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7.sv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4.gif"/></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5.sv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5.svg"/><Relationship Id="rId7"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2.svg"/><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sv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7.sv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5.svg"/><Relationship Id="rId7"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5.sv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F7EE"/>
        </a:solidFill>
        <a:effectLst/>
      </p:bgPr>
    </p:bg>
    <p:spTree>
      <p:nvGrpSpPr>
        <p:cNvPr id="1" name=""/>
        <p:cNvGrpSpPr/>
        <p:nvPr/>
      </p:nvGrpSpPr>
      <p:grpSpPr>
        <a:xfrm>
          <a:off x="0" y="0"/>
          <a:ext cx="0" cy="0"/>
          <a:chOff x="0" y="0"/>
          <a:chExt cx="0" cy="0"/>
        </a:xfrm>
      </p:grpSpPr>
      <p:grpSp>
        <p:nvGrpSpPr>
          <p:cNvPr id="2" name="Group 2"/>
          <p:cNvGrpSpPr/>
          <p:nvPr/>
        </p:nvGrpSpPr>
        <p:grpSpPr>
          <a:xfrm>
            <a:off x="4443201" y="0"/>
            <a:ext cx="16657738" cy="11748418"/>
            <a:chOff x="0" y="0"/>
            <a:chExt cx="4387223" cy="3094233"/>
          </a:xfrm>
        </p:grpSpPr>
        <p:sp>
          <p:nvSpPr>
            <p:cNvPr id="3" name="Freeform 3"/>
            <p:cNvSpPr/>
            <p:nvPr/>
          </p:nvSpPr>
          <p:spPr>
            <a:xfrm>
              <a:off x="0" y="0"/>
              <a:ext cx="4387223" cy="3094233"/>
            </a:xfrm>
            <a:custGeom>
              <a:avLst/>
              <a:gdLst/>
              <a:ahLst/>
              <a:cxnLst/>
              <a:rect l="l" t="t" r="r" b="b"/>
              <a:pathLst>
                <a:path w="4387223" h="3094233">
                  <a:moveTo>
                    <a:pt x="0" y="0"/>
                  </a:moveTo>
                  <a:lnTo>
                    <a:pt x="4387223" y="0"/>
                  </a:lnTo>
                  <a:lnTo>
                    <a:pt x="4387223" y="3094233"/>
                  </a:lnTo>
                  <a:lnTo>
                    <a:pt x="0" y="3094233"/>
                  </a:lnTo>
                  <a:close/>
                </a:path>
              </a:pathLst>
            </a:custGeom>
            <a:solidFill>
              <a:srgbClr val="2A3D43"/>
            </a:solidFill>
          </p:spPr>
          <p:txBody>
            <a:bodyPr/>
            <a:lstStyle/>
            <a:p>
              <a:endParaRPr lang="en-US"/>
            </a:p>
          </p:txBody>
        </p:sp>
        <p:sp>
          <p:nvSpPr>
            <p:cNvPr id="4" name="TextBox 4"/>
            <p:cNvSpPr txBox="1"/>
            <p:nvPr/>
          </p:nvSpPr>
          <p:spPr>
            <a:xfrm>
              <a:off x="0" y="-38100"/>
              <a:ext cx="4387223" cy="3132333"/>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rot="362822" flipH="1">
            <a:off x="-1949891" y="3714959"/>
            <a:ext cx="12121364" cy="10098612"/>
          </a:xfrm>
          <a:custGeom>
            <a:avLst/>
            <a:gdLst/>
            <a:ahLst/>
            <a:cxnLst/>
            <a:rect l="l" t="t" r="r" b="b"/>
            <a:pathLst>
              <a:path w="12121364" h="10098612">
                <a:moveTo>
                  <a:pt x="12121365" y="0"/>
                </a:moveTo>
                <a:lnTo>
                  <a:pt x="0" y="0"/>
                </a:lnTo>
                <a:lnTo>
                  <a:pt x="0" y="10098612"/>
                </a:lnTo>
                <a:lnTo>
                  <a:pt x="12121365" y="10098612"/>
                </a:lnTo>
                <a:lnTo>
                  <a:pt x="12121365"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TextBox 6"/>
          <p:cNvSpPr txBox="1"/>
          <p:nvPr/>
        </p:nvSpPr>
        <p:spPr>
          <a:xfrm>
            <a:off x="4825898" y="727633"/>
            <a:ext cx="3022701" cy="1077708"/>
          </a:xfrm>
          <a:prstGeom prst="rect">
            <a:avLst/>
          </a:prstGeom>
        </p:spPr>
        <p:txBody>
          <a:bodyPr wrap="square" lIns="0" tIns="0" rIns="0" bIns="0" rtlCol="0" anchor="t">
            <a:spAutoFit/>
          </a:bodyPr>
          <a:lstStyle/>
          <a:p>
            <a:pPr algn="ctr">
              <a:lnSpc>
                <a:spcPts val="8806"/>
              </a:lnSpc>
            </a:pPr>
            <a:r>
              <a:rPr lang="en-US" sz="6290" dirty="0">
                <a:solidFill>
                  <a:srgbClr val="FBF7EE"/>
                </a:solidFill>
                <a:latin typeface="Fraunces Bold"/>
              </a:rPr>
              <a:t>BÀI 1:</a:t>
            </a:r>
          </a:p>
        </p:txBody>
      </p:sp>
      <p:sp>
        <p:nvSpPr>
          <p:cNvPr id="7" name="TextBox 7"/>
          <p:cNvSpPr txBox="1"/>
          <p:nvPr/>
        </p:nvSpPr>
        <p:spPr>
          <a:xfrm>
            <a:off x="4938140" y="2881623"/>
            <a:ext cx="12989815" cy="5055132"/>
          </a:xfrm>
          <a:prstGeom prst="rect">
            <a:avLst/>
          </a:prstGeom>
        </p:spPr>
        <p:txBody>
          <a:bodyPr lIns="0" tIns="0" rIns="0" bIns="0" rtlCol="0" anchor="t">
            <a:spAutoFit/>
          </a:bodyPr>
          <a:lstStyle/>
          <a:p>
            <a:pPr algn="ctr">
              <a:lnSpc>
                <a:spcPts val="13373"/>
              </a:lnSpc>
            </a:pPr>
            <a:r>
              <a:rPr lang="en-US" sz="10785">
                <a:solidFill>
                  <a:srgbClr val="FBF7EE"/>
                </a:solidFill>
                <a:latin typeface="UTM ThuPhap Thien An"/>
              </a:rPr>
              <a:t>Thơ</a:t>
            </a:r>
          </a:p>
          <a:p>
            <a:pPr algn="ctr">
              <a:lnSpc>
                <a:spcPts val="13373"/>
              </a:lnSpc>
            </a:pPr>
            <a:r>
              <a:rPr lang="en-US" sz="10785">
                <a:solidFill>
                  <a:srgbClr val="FBF7EE"/>
                </a:solidFill>
                <a:latin typeface="UTM ThuPhap Thien An"/>
              </a:rPr>
              <a:t> và </a:t>
            </a:r>
          </a:p>
          <a:p>
            <a:pPr algn="ctr">
              <a:lnSpc>
                <a:spcPts val="13373"/>
              </a:lnSpc>
            </a:pPr>
            <a:r>
              <a:rPr lang="en-US" sz="10785">
                <a:solidFill>
                  <a:srgbClr val="FBF7EE"/>
                </a:solidFill>
                <a:latin typeface="UTM ThuPhap Thien An"/>
              </a:rPr>
              <a:t>thơ song thất  lục bát</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sp>
        <p:nvSpPr>
          <p:cNvPr id="2" name="Freeform 2"/>
          <p:cNvSpPr/>
          <p:nvPr/>
        </p:nvSpPr>
        <p:spPr>
          <a:xfrm>
            <a:off x="5052280" y="1227621"/>
            <a:ext cx="7795863" cy="7831758"/>
          </a:xfrm>
          <a:custGeom>
            <a:avLst/>
            <a:gdLst/>
            <a:ahLst/>
            <a:cxnLst/>
            <a:rect l="l" t="t" r="r" b="b"/>
            <a:pathLst>
              <a:path w="7795863" h="7831758">
                <a:moveTo>
                  <a:pt x="0" y="0"/>
                </a:moveTo>
                <a:lnTo>
                  <a:pt x="7795863" y="0"/>
                </a:lnTo>
                <a:lnTo>
                  <a:pt x="7795863" y="7831758"/>
                </a:lnTo>
                <a:lnTo>
                  <a:pt x="0" y="783175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3" name="Group 3"/>
          <p:cNvGrpSpPr/>
          <p:nvPr/>
        </p:nvGrpSpPr>
        <p:grpSpPr>
          <a:xfrm>
            <a:off x="0" y="2995499"/>
            <a:ext cx="18288000" cy="4296003"/>
            <a:chOff x="0" y="0"/>
            <a:chExt cx="4816593" cy="1131458"/>
          </a:xfrm>
        </p:grpSpPr>
        <p:sp>
          <p:nvSpPr>
            <p:cNvPr id="4" name="Freeform 4"/>
            <p:cNvSpPr/>
            <p:nvPr/>
          </p:nvSpPr>
          <p:spPr>
            <a:xfrm>
              <a:off x="0" y="0"/>
              <a:ext cx="4816592" cy="1131457"/>
            </a:xfrm>
            <a:custGeom>
              <a:avLst/>
              <a:gdLst/>
              <a:ahLst/>
              <a:cxnLst/>
              <a:rect l="l" t="t" r="r" b="b"/>
              <a:pathLst>
                <a:path w="4816592" h="1131457">
                  <a:moveTo>
                    <a:pt x="0" y="0"/>
                  </a:moveTo>
                  <a:lnTo>
                    <a:pt x="4816592" y="0"/>
                  </a:lnTo>
                  <a:lnTo>
                    <a:pt x="4816592" y="1131457"/>
                  </a:lnTo>
                  <a:lnTo>
                    <a:pt x="0" y="1131457"/>
                  </a:lnTo>
                  <a:close/>
                </a:path>
              </a:pathLst>
            </a:custGeom>
            <a:solidFill>
              <a:srgbClr val="FBF7EE"/>
            </a:solidFill>
          </p:spPr>
          <p:txBody>
            <a:bodyPr/>
            <a:lstStyle/>
            <a:p>
              <a:endParaRPr lang="en-US"/>
            </a:p>
          </p:txBody>
        </p:sp>
        <p:sp>
          <p:nvSpPr>
            <p:cNvPr id="5" name="TextBox 5"/>
            <p:cNvSpPr txBox="1"/>
            <p:nvPr/>
          </p:nvSpPr>
          <p:spPr>
            <a:xfrm>
              <a:off x="0" y="-38100"/>
              <a:ext cx="4816593" cy="1169558"/>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624690" y="3166213"/>
            <a:ext cx="21945600" cy="338328"/>
            <a:chOff x="0" y="0"/>
            <a:chExt cx="29260800" cy="451104"/>
          </a:xfrm>
        </p:grpSpPr>
        <p:sp>
          <p:nvSpPr>
            <p:cNvPr id="7" name="Freeform 7"/>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Freeform 8"/>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9" name="Freeform 9"/>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grpSp>
        <p:nvGrpSpPr>
          <p:cNvPr id="10" name="Group 10"/>
          <p:cNvGrpSpPr/>
          <p:nvPr/>
        </p:nvGrpSpPr>
        <p:grpSpPr>
          <a:xfrm>
            <a:off x="-2022588" y="6751426"/>
            <a:ext cx="21945600" cy="338328"/>
            <a:chOff x="0" y="0"/>
            <a:chExt cx="29260800" cy="451104"/>
          </a:xfrm>
        </p:grpSpPr>
        <p:sp>
          <p:nvSpPr>
            <p:cNvPr id="11" name="Freeform 11"/>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2" name="Freeform 12"/>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3" name="Freeform 13"/>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sp>
        <p:nvSpPr>
          <p:cNvPr id="14" name="Freeform 14"/>
          <p:cNvSpPr/>
          <p:nvPr/>
        </p:nvSpPr>
        <p:spPr>
          <a:xfrm>
            <a:off x="-4131271" y="6905060"/>
            <a:ext cx="23149804" cy="4308638"/>
          </a:xfrm>
          <a:custGeom>
            <a:avLst/>
            <a:gdLst/>
            <a:ahLst/>
            <a:cxnLst/>
            <a:rect l="l" t="t" r="r" b="b"/>
            <a:pathLst>
              <a:path w="23149804" h="4308638">
                <a:moveTo>
                  <a:pt x="0" y="0"/>
                </a:moveTo>
                <a:lnTo>
                  <a:pt x="23149804" y="0"/>
                </a:lnTo>
                <a:lnTo>
                  <a:pt x="23149804" y="4308638"/>
                </a:lnTo>
                <a:lnTo>
                  <a:pt x="0" y="4308638"/>
                </a:lnTo>
                <a:lnTo>
                  <a:pt x="0" y="0"/>
                </a:lnTo>
                <a:close/>
              </a:path>
            </a:pathLst>
          </a:custGeom>
          <a:blipFill>
            <a:blip r:embed="rId6"/>
            <a:stretch>
              <a:fillRect t="-15431" b="-15431"/>
            </a:stretch>
          </a:blipFill>
        </p:spPr>
        <p:txBody>
          <a:bodyPr/>
          <a:lstStyle/>
          <a:p>
            <a:endParaRPr lang="en-US"/>
          </a:p>
        </p:txBody>
      </p:sp>
      <p:sp>
        <p:nvSpPr>
          <p:cNvPr id="15" name="Freeform 15"/>
          <p:cNvSpPr/>
          <p:nvPr/>
        </p:nvSpPr>
        <p:spPr>
          <a:xfrm flipH="1">
            <a:off x="13141439" y="-2432495"/>
            <a:ext cx="7522170" cy="8012543"/>
          </a:xfrm>
          <a:custGeom>
            <a:avLst/>
            <a:gdLst/>
            <a:ahLst/>
            <a:cxnLst/>
            <a:rect l="l" t="t" r="r" b="b"/>
            <a:pathLst>
              <a:path w="7522170" h="8012543">
                <a:moveTo>
                  <a:pt x="7522170" y="0"/>
                </a:moveTo>
                <a:lnTo>
                  <a:pt x="0" y="0"/>
                </a:lnTo>
                <a:lnTo>
                  <a:pt x="0" y="8012543"/>
                </a:lnTo>
                <a:lnTo>
                  <a:pt x="7522170" y="8012543"/>
                </a:lnTo>
                <a:lnTo>
                  <a:pt x="7522170" y="0"/>
                </a:lnTo>
                <a:close/>
              </a:path>
            </a:pathLst>
          </a:custGeom>
          <a:blipFill>
            <a:blip r:embed="rId7"/>
            <a:stretch>
              <a:fillRect l="-3181" r="-3181"/>
            </a:stretch>
          </a:blipFill>
        </p:spPr>
        <p:txBody>
          <a:bodyPr/>
          <a:lstStyle/>
          <a:p>
            <a:endParaRPr lang="en-US"/>
          </a:p>
        </p:txBody>
      </p:sp>
      <p:sp>
        <p:nvSpPr>
          <p:cNvPr id="16" name="Freeform 16"/>
          <p:cNvSpPr/>
          <p:nvPr/>
        </p:nvSpPr>
        <p:spPr>
          <a:xfrm flipH="1">
            <a:off x="731387" y="-36081"/>
            <a:ext cx="5250893" cy="4330350"/>
          </a:xfrm>
          <a:custGeom>
            <a:avLst/>
            <a:gdLst/>
            <a:ahLst/>
            <a:cxnLst/>
            <a:rect l="l" t="t" r="r" b="b"/>
            <a:pathLst>
              <a:path w="5250893" h="4330350">
                <a:moveTo>
                  <a:pt x="5250893" y="0"/>
                </a:moveTo>
                <a:lnTo>
                  <a:pt x="0" y="0"/>
                </a:lnTo>
                <a:lnTo>
                  <a:pt x="0" y="4330349"/>
                </a:lnTo>
                <a:lnTo>
                  <a:pt x="5250893" y="4330349"/>
                </a:lnTo>
                <a:lnTo>
                  <a:pt x="5250893" y="0"/>
                </a:lnTo>
                <a:close/>
              </a:path>
            </a:pathLst>
          </a:custGeom>
          <a:blipFill>
            <a:blip r:embed="rId8"/>
            <a:stretch>
              <a:fillRect l="-8311" r="-8311"/>
            </a:stretch>
          </a:blipFill>
        </p:spPr>
        <p:txBody>
          <a:bodyPr/>
          <a:lstStyle/>
          <a:p>
            <a:endParaRPr lang="en-US"/>
          </a:p>
        </p:txBody>
      </p:sp>
      <p:sp>
        <p:nvSpPr>
          <p:cNvPr id="17" name="TextBox 17"/>
          <p:cNvSpPr txBox="1"/>
          <p:nvPr/>
        </p:nvSpPr>
        <p:spPr>
          <a:xfrm>
            <a:off x="7443631" y="9097479"/>
            <a:ext cx="2841638" cy="954961"/>
          </a:xfrm>
          <a:prstGeom prst="rect">
            <a:avLst/>
          </a:prstGeom>
        </p:spPr>
        <p:txBody>
          <a:bodyPr lIns="0" tIns="0" rIns="0" bIns="0" rtlCol="0" anchor="t">
            <a:spAutoFit/>
          </a:bodyPr>
          <a:lstStyle/>
          <a:p>
            <a:pPr algn="ctr">
              <a:lnSpc>
                <a:spcPts val="7493"/>
              </a:lnSpc>
            </a:pPr>
            <a:r>
              <a:rPr lang="en-US" sz="6573" spc="558">
                <a:solidFill>
                  <a:srgbClr val="FEC832"/>
                </a:solidFill>
                <a:latin typeface="Bahianita"/>
              </a:rPr>
              <a:t>Chặng 1</a:t>
            </a:r>
          </a:p>
        </p:txBody>
      </p:sp>
      <p:sp>
        <p:nvSpPr>
          <p:cNvPr id="18" name="TextBox 18"/>
          <p:cNvSpPr txBox="1"/>
          <p:nvPr/>
        </p:nvSpPr>
        <p:spPr>
          <a:xfrm>
            <a:off x="912616" y="4027568"/>
            <a:ext cx="16870987" cy="1903858"/>
          </a:xfrm>
          <a:prstGeom prst="rect">
            <a:avLst/>
          </a:prstGeom>
        </p:spPr>
        <p:txBody>
          <a:bodyPr lIns="0" tIns="0" rIns="0" bIns="0" rtlCol="0" anchor="t">
            <a:spAutoFit/>
          </a:bodyPr>
          <a:lstStyle/>
          <a:p>
            <a:pPr marL="928366" lvl="1" indent="-464183" algn="just">
              <a:lnSpc>
                <a:spcPts val="7868"/>
              </a:lnSpc>
              <a:buFont typeface="Arial"/>
              <a:buChar char="•"/>
            </a:pPr>
            <a:r>
              <a:rPr lang="en-US" sz="4299" dirty="0" err="1">
                <a:solidFill>
                  <a:srgbClr val="000000"/>
                </a:solidFill>
                <a:latin typeface="Roboto Condensed"/>
              </a:rPr>
              <a:t>Nêu</a:t>
            </a:r>
            <a:r>
              <a:rPr lang="en-US" sz="4299" dirty="0">
                <a:solidFill>
                  <a:srgbClr val="000000"/>
                </a:solidFill>
                <a:latin typeface="Roboto Condensed"/>
              </a:rPr>
              <a:t> </a:t>
            </a:r>
            <a:r>
              <a:rPr lang="en-US" sz="4299" dirty="0" err="1">
                <a:solidFill>
                  <a:srgbClr val="000000"/>
                </a:solidFill>
                <a:latin typeface="Roboto Condensed"/>
              </a:rPr>
              <a:t>ít</a:t>
            </a:r>
            <a:r>
              <a:rPr lang="en-US" sz="4299" dirty="0">
                <a:solidFill>
                  <a:srgbClr val="000000"/>
                </a:solidFill>
                <a:latin typeface="Roboto Condensed"/>
              </a:rPr>
              <a:t> </a:t>
            </a:r>
            <a:r>
              <a:rPr lang="en-US" sz="4299" dirty="0" err="1">
                <a:solidFill>
                  <a:srgbClr val="000000"/>
                </a:solidFill>
                <a:latin typeface="Roboto Condensed"/>
              </a:rPr>
              <a:t>nhất</a:t>
            </a:r>
            <a:r>
              <a:rPr lang="en-US" sz="4299" dirty="0">
                <a:solidFill>
                  <a:srgbClr val="000000"/>
                </a:solidFill>
                <a:latin typeface="Roboto Condensed"/>
              </a:rPr>
              <a:t> 3 </a:t>
            </a:r>
            <a:r>
              <a:rPr lang="en-US" sz="4299" dirty="0" err="1">
                <a:solidFill>
                  <a:srgbClr val="000000"/>
                </a:solidFill>
                <a:latin typeface="Roboto Condensed"/>
              </a:rPr>
              <a:t>thông</a:t>
            </a:r>
            <a:r>
              <a:rPr lang="en-US" sz="4299" dirty="0">
                <a:solidFill>
                  <a:srgbClr val="000000"/>
                </a:solidFill>
                <a:latin typeface="Roboto Condensed"/>
              </a:rPr>
              <a:t> tin </a:t>
            </a:r>
            <a:r>
              <a:rPr lang="en-US" sz="4299" dirty="0" err="1">
                <a:solidFill>
                  <a:srgbClr val="000000"/>
                </a:solidFill>
                <a:latin typeface="Roboto Condensed"/>
              </a:rPr>
              <a:t>về</a:t>
            </a:r>
            <a:r>
              <a:rPr lang="en-US" sz="4299" dirty="0">
                <a:solidFill>
                  <a:srgbClr val="000000"/>
                </a:solidFill>
                <a:latin typeface="Roboto Condensed"/>
              </a:rPr>
              <a:t> </a:t>
            </a:r>
            <a:r>
              <a:rPr lang="en-US" sz="4299" dirty="0" err="1">
                <a:solidFill>
                  <a:srgbClr val="000000"/>
                </a:solidFill>
                <a:latin typeface="Roboto Condensed"/>
              </a:rPr>
              <a:t>tác</a:t>
            </a:r>
            <a:r>
              <a:rPr lang="en-US" sz="4299" dirty="0">
                <a:solidFill>
                  <a:srgbClr val="000000"/>
                </a:solidFill>
                <a:latin typeface="Roboto Condensed"/>
              </a:rPr>
              <a:t> </a:t>
            </a:r>
            <a:r>
              <a:rPr lang="en-US" sz="4299" dirty="0" err="1">
                <a:solidFill>
                  <a:srgbClr val="000000"/>
                </a:solidFill>
                <a:latin typeface="Roboto Condensed"/>
              </a:rPr>
              <a:t>giả</a:t>
            </a:r>
            <a:r>
              <a:rPr lang="en-US" sz="4299" dirty="0">
                <a:solidFill>
                  <a:srgbClr val="000000"/>
                </a:solidFill>
                <a:latin typeface="Roboto Condensed"/>
              </a:rPr>
              <a:t> Trần Quang </a:t>
            </a:r>
            <a:r>
              <a:rPr lang="en-US" sz="4299" dirty="0" err="1">
                <a:solidFill>
                  <a:srgbClr val="000000"/>
                </a:solidFill>
                <a:latin typeface="Roboto Condensed"/>
              </a:rPr>
              <a:t>Khải</a:t>
            </a:r>
            <a:r>
              <a:rPr lang="en-US" sz="4299" dirty="0">
                <a:solidFill>
                  <a:srgbClr val="000000"/>
                </a:solidFill>
                <a:latin typeface="Roboto Condensed"/>
              </a:rPr>
              <a:t> </a:t>
            </a:r>
            <a:r>
              <a:rPr lang="en-US" sz="4299" dirty="0" err="1">
                <a:solidFill>
                  <a:srgbClr val="000000"/>
                </a:solidFill>
                <a:latin typeface="Roboto Condensed"/>
              </a:rPr>
              <a:t>mà</a:t>
            </a:r>
            <a:r>
              <a:rPr lang="en-US" sz="4299" dirty="0">
                <a:solidFill>
                  <a:srgbClr val="000000"/>
                </a:solidFill>
                <a:latin typeface="Roboto Condensed"/>
              </a:rPr>
              <a:t> </a:t>
            </a:r>
            <a:r>
              <a:rPr lang="en-US" sz="4299" dirty="0" err="1">
                <a:solidFill>
                  <a:srgbClr val="000000"/>
                </a:solidFill>
                <a:latin typeface="Roboto Condensed"/>
              </a:rPr>
              <a:t>em</a:t>
            </a:r>
            <a:r>
              <a:rPr lang="en-US" sz="4299" dirty="0">
                <a:solidFill>
                  <a:srgbClr val="000000"/>
                </a:solidFill>
                <a:latin typeface="Roboto Condensed"/>
              </a:rPr>
              <a:t> </a:t>
            </a:r>
            <a:r>
              <a:rPr lang="en-US" sz="4299" dirty="0" err="1">
                <a:solidFill>
                  <a:srgbClr val="000000"/>
                </a:solidFill>
                <a:latin typeface="Roboto Condensed"/>
              </a:rPr>
              <a:t>ấn</a:t>
            </a:r>
            <a:r>
              <a:rPr lang="en-US" sz="4299" dirty="0">
                <a:solidFill>
                  <a:srgbClr val="000000"/>
                </a:solidFill>
                <a:latin typeface="Roboto Condensed"/>
              </a:rPr>
              <a:t> </a:t>
            </a:r>
            <a:r>
              <a:rPr lang="en-US" sz="4299" dirty="0" err="1">
                <a:solidFill>
                  <a:srgbClr val="000000"/>
                </a:solidFill>
                <a:latin typeface="Roboto Condensed"/>
              </a:rPr>
              <a:t>tượng</a:t>
            </a:r>
            <a:r>
              <a:rPr lang="en-US" sz="4299" dirty="0">
                <a:solidFill>
                  <a:srgbClr val="000000"/>
                </a:solidFill>
                <a:latin typeface="Roboto Condensed"/>
              </a:rPr>
              <a:t> </a:t>
            </a:r>
            <a:r>
              <a:rPr lang="en-US" sz="4299" dirty="0" err="1">
                <a:solidFill>
                  <a:srgbClr val="000000"/>
                </a:solidFill>
                <a:latin typeface="Roboto Condensed"/>
              </a:rPr>
              <a:t>nhất</a:t>
            </a:r>
            <a:endParaRPr lang="en-US" sz="4299" dirty="0">
              <a:solidFill>
                <a:srgbClr val="000000"/>
              </a:solidFill>
              <a:latin typeface="Roboto Condensed"/>
            </a:endParaRPr>
          </a:p>
          <a:p>
            <a:pPr marL="928366" lvl="1" indent="-464183" algn="just">
              <a:lnSpc>
                <a:spcPts val="7868"/>
              </a:lnSpc>
              <a:buFont typeface="Arial"/>
              <a:buChar char="•"/>
            </a:pPr>
            <a:r>
              <a:rPr lang="en-US" sz="4299" dirty="0" err="1">
                <a:solidFill>
                  <a:srgbClr val="000000"/>
                </a:solidFill>
                <a:latin typeface="Roboto Condensed"/>
              </a:rPr>
              <a:t>Trình</a:t>
            </a:r>
            <a:r>
              <a:rPr lang="en-US" sz="4299" dirty="0">
                <a:solidFill>
                  <a:srgbClr val="000000"/>
                </a:solidFill>
                <a:latin typeface="Roboto Condensed"/>
              </a:rPr>
              <a:t> </a:t>
            </a:r>
            <a:r>
              <a:rPr lang="en-US" sz="4299" dirty="0" err="1">
                <a:solidFill>
                  <a:srgbClr val="000000"/>
                </a:solidFill>
                <a:latin typeface="Roboto Condensed"/>
              </a:rPr>
              <a:t>bày</a:t>
            </a:r>
            <a:r>
              <a:rPr lang="en-US" sz="4299" dirty="0">
                <a:solidFill>
                  <a:srgbClr val="000000"/>
                </a:solidFill>
                <a:latin typeface="Roboto Condensed"/>
              </a:rPr>
              <a:t> </a:t>
            </a:r>
            <a:r>
              <a:rPr lang="en-US" sz="4299" dirty="0" err="1">
                <a:solidFill>
                  <a:srgbClr val="000000"/>
                </a:solidFill>
                <a:latin typeface="Roboto Condensed"/>
              </a:rPr>
              <a:t>hoàn</a:t>
            </a:r>
            <a:r>
              <a:rPr lang="en-US" sz="4299" dirty="0">
                <a:solidFill>
                  <a:srgbClr val="000000"/>
                </a:solidFill>
                <a:latin typeface="Roboto Condensed"/>
              </a:rPr>
              <a:t> </a:t>
            </a:r>
            <a:r>
              <a:rPr lang="en-US" sz="4299" dirty="0" err="1">
                <a:solidFill>
                  <a:srgbClr val="000000"/>
                </a:solidFill>
                <a:latin typeface="Roboto Condensed"/>
              </a:rPr>
              <a:t>cảnh</a:t>
            </a:r>
            <a:r>
              <a:rPr lang="en-US" sz="4299" dirty="0">
                <a:solidFill>
                  <a:srgbClr val="000000"/>
                </a:solidFill>
                <a:latin typeface="Roboto Condensed"/>
              </a:rPr>
              <a:t> </a:t>
            </a:r>
            <a:r>
              <a:rPr lang="en-US" sz="4299" dirty="0" err="1">
                <a:solidFill>
                  <a:srgbClr val="000000"/>
                </a:solidFill>
                <a:latin typeface="Roboto Condensed"/>
              </a:rPr>
              <a:t>ra</a:t>
            </a:r>
            <a:r>
              <a:rPr lang="en-US" sz="4299" dirty="0">
                <a:solidFill>
                  <a:srgbClr val="000000"/>
                </a:solidFill>
                <a:latin typeface="Roboto Condensed"/>
              </a:rPr>
              <a:t> </a:t>
            </a:r>
            <a:r>
              <a:rPr lang="en-US" sz="4299" dirty="0" err="1">
                <a:solidFill>
                  <a:srgbClr val="000000"/>
                </a:solidFill>
                <a:latin typeface="Roboto Condensed"/>
              </a:rPr>
              <a:t>đời</a:t>
            </a:r>
            <a:r>
              <a:rPr lang="en-US" sz="4299" dirty="0">
                <a:solidFill>
                  <a:srgbClr val="000000"/>
                </a:solidFill>
                <a:latin typeface="Roboto Condensed"/>
              </a:rPr>
              <a:t> </a:t>
            </a:r>
            <a:r>
              <a:rPr lang="en-US" sz="4299" dirty="0" err="1">
                <a:solidFill>
                  <a:srgbClr val="000000"/>
                </a:solidFill>
                <a:latin typeface="Roboto Condensed"/>
              </a:rPr>
              <a:t>của</a:t>
            </a:r>
            <a:r>
              <a:rPr lang="en-US" sz="4299" dirty="0">
                <a:solidFill>
                  <a:srgbClr val="000000"/>
                </a:solidFill>
                <a:latin typeface="Roboto Condensed"/>
              </a:rPr>
              <a:t> </a:t>
            </a:r>
            <a:r>
              <a:rPr lang="en-US" sz="4299" dirty="0" err="1">
                <a:solidFill>
                  <a:srgbClr val="000000"/>
                </a:solidFill>
                <a:latin typeface="Roboto Condensed"/>
              </a:rPr>
              <a:t>tác</a:t>
            </a:r>
            <a:r>
              <a:rPr lang="en-US" sz="4299" dirty="0">
                <a:solidFill>
                  <a:srgbClr val="000000"/>
                </a:solidFill>
                <a:latin typeface="Roboto Condensed"/>
              </a:rPr>
              <a:t> </a:t>
            </a:r>
            <a:r>
              <a:rPr lang="en-US" sz="4299" dirty="0" err="1">
                <a:solidFill>
                  <a:srgbClr val="000000"/>
                </a:solidFill>
                <a:latin typeface="Roboto Condensed"/>
              </a:rPr>
              <a:t>phẩm</a:t>
            </a:r>
            <a:r>
              <a:rPr lang="en-US" sz="4299" dirty="0">
                <a:solidFill>
                  <a:srgbClr val="000000"/>
                </a:solidFill>
                <a:latin typeface="Roboto Condensed"/>
              </a:rPr>
              <a:t> “</a:t>
            </a:r>
            <a:r>
              <a:rPr lang="en-US" sz="4299" dirty="0" err="1">
                <a:solidFill>
                  <a:srgbClr val="000000"/>
                </a:solidFill>
                <a:latin typeface="Roboto Condensed"/>
              </a:rPr>
              <a:t>Phò</a:t>
            </a:r>
            <a:r>
              <a:rPr lang="en-US" sz="4299" dirty="0">
                <a:solidFill>
                  <a:srgbClr val="000000"/>
                </a:solidFill>
                <a:latin typeface="Roboto Condensed"/>
              </a:rPr>
              <a:t> </a:t>
            </a:r>
            <a:r>
              <a:rPr lang="en-US" sz="4299" dirty="0" err="1">
                <a:solidFill>
                  <a:srgbClr val="000000"/>
                </a:solidFill>
                <a:latin typeface="Roboto Condensed"/>
              </a:rPr>
              <a:t>giá</a:t>
            </a:r>
            <a:r>
              <a:rPr lang="en-US" sz="4299" dirty="0">
                <a:solidFill>
                  <a:srgbClr val="000000"/>
                </a:solidFill>
                <a:latin typeface="Roboto Condensed"/>
              </a:rPr>
              <a:t> </a:t>
            </a:r>
            <a:r>
              <a:rPr lang="en-US" sz="4299" dirty="0" err="1">
                <a:solidFill>
                  <a:srgbClr val="000000"/>
                </a:solidFill>
                <a:latin typeface="Roboto Condensed"/>
              </a:rPr>
              <a:t>về</a:t>
            </a:r>
            <a:r>
              <a:rPr lang="en-US" sz="4299" dirty="0">
                <a:solidFill>
                  <a:srgbClr val="000000"/>
                </a:solidFill>
                <a:latin typeface="Roboto Condensed"/>
              </a:rPr>
              <a:t> </a:t>
            </a:r>
            <a:r>
              <a:rPr lang="en-US" sz="4299" dirty="0" err="1">
                <a:solidFill>
                  <a:srgbClr val="000000"/>
                </a:solidFill>
                <a:latin typeface="Roboto Condensed"/>
              </a:rPr>
              <a:t>kinh</a:t>
            </a:r>
            <a:r>
              <a:rPr lang="en-US" sz="4299" dirty="0">
                <a:solidFill>
                  <a:srgbClr val="000000"/>
                </a:solidFill>
                <a:latin typeface="Roboto Condensed"/>
              </a:rPr>
              <a:t>” </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F7EE"/>
        </a:solidFill>
        <a:effectLst/>
      </p:bgPr>
    </p:bg>
    <p:spTree>
      <p:nvGrpSpPr>
        <p:cNvPr id="1" name=""/>
        <p:cNvGrpSpPr/>
        <p:nvPr/>
      </p:nvGrpSpPr>
      <p:grpSpPr>
        <a:xfrm>
          <a:off x="0" y="0"/>
          <a:ext cx="0" cy="0"/>
          <a:chOff x="0" y="0"/>
          <a:chExt cx="0" cy="0"/>
        </a:xfrm>
      </p:grpSpPr>
      <p:grpSp>
        <p:nvGrpSpPr>
          <p:cNvPr id="2" name="Group 2"/>
          <p:cNvGrpSpPr/>
          <p:nvPr/>
        </p:nvGrpSpPr>
        <p:grpSpPr>
          <a:xfrm>
            <a:off x="0" y="-247786"/>
            <a:ext cx="18437948" cy="4228746"/>
            <a:chOff x="0" y="0"/>
            <a:chExt cx="24583931" cy="5638329"/>
          </a:xfrm>
        </p:grpSpPr>
        <p:sp>
          <p:nvSpPr>
            <p:cNvPr id="3" name="Freeform 3"/>
            <p:cNvSpPr/>
            <p:nvPr/>
          </p:nvSpPr>
          <p:spPr>
            <a:xfrm>
              <a:off x="0" y="0"/>
              <a:ext cx="6195965" cy="5638329"/>
            </a:xfrm>
            <a:custGeom>
              <a:avLst/>
              <a:gdLst/>
              <a:ahLst/>
              <a:cxnLst/>
              <a:rect l="l" t="t" r="r" b="b"/>
              <a:pathLst>
                <a:path w="6195965" h="5638329">
                  <a:moveTo>
                    <a:pt x="0" y="0"/>
                  </a:moveTo>
                  <a:lnTo>
                    <a:pt x="6195965" y="0"/>
                  </a:lnTo>
                  <a:lnTo>
                    <a:pt x="6195965" y="5638329"/>
                  </a:lnTo>
                  <a:lnTo>
                    <a:pt x="0" y="5638329"/>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a:off x="6195965" y="0"/>
              <a:ext cx="6195965" cy="5638329"/>
            </a:xfrm>
            <a:custGeom>
              <a:avLst/>
              <a:gdLst/>
              <a:ahLst/>
              <a:cxnLst/>
              <a:rect l="l" t="t" r="r" b="b"/>
              <a:pathLst>
                <a:path w="6195965" h="5638329">
                  <a:moveTo>
                    <a:pt x="0" y="0"/>
                  </a:moveTo>
                  <a:lnTo>
                    <a:pt x="6195966" y="0"/>
                  </a:lnTo>
                  <a:lnTo>
                    <a:pt x="6195966" y="5638329"/>
                  </a:lnTo>
                  <a:lnTo>
                    <a:pt x="0" y="5638329"/>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p:cNvSpPr/>
            <p:nvPr/>
          </p:nvSpPr>
          <p:spPr>
            <a:xfrm>
              <a:off x="12192000" y="0"/>
              <a:ext cx="6195965" cy="5638329"/>
            </a:xfrm>
            <a:custGeom>
              <a:avLst/>
              <a:gdLst/>
              <a:ahLst/>
              <a:cxnLst/>
              <a:rect l="l" t="t" r="r" b="b"/>
              <a:pathLst>
                <a:path w="6195965" h="5638329">
                  <a:moveTo>
                    <a:pt x="0" y="0"/>
                  </a:moveTo>
                  <a:lnTo>
                    <a:pt x="6195965" y="0"/>
                  </a:lnTo>
                  <a:lnTo>
                    <a:pt x="6195965" y="5638329"/>
                  </a:lnTo>
                  <a:lnTo>
                    <a:pt x="0" y="5638329"/>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a:off x="18387965" y="0"/>
              <a:ext cx="6195965" cy="5638329"/>
            </a:xfrm>
            <a:custGeom>
              <a:avLst/>
              <a:gdLst/>
              <a:ahLst/>
              <a:cxnLst/>
              <a:rect l="l" t="t" r="r" b="b"/>
              <a:pathLst>
                <a:path w="6195965" h="5638329">
                  <a:moveTo>
                    <a:pt x="0" y="0"/>
                  </a:moveTo>
                  <a:lnTo>
                    <a:pt x="6195966" y="0"/>
                  </a:lnTo>
                  <a:lnTo>
                    <a:pt x="6195966" y="5638329"/>
                  </a:lnTo>
                  <a:lnTo>
                    <a:pt x="0" y="5638329"/>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txBody>
            <a:bodyPr/>
            <a:lstStyle/>
            <a:p>
              <a:endParaRPr lang="en-US"/>
            </a:p>
          </p:txBody>
        </p:sp>
      </p:grpSp>
      <p:grpSp>
        <p:nvGrpSpPr>
          <p:cNvPr id="7" name="Group 7"/>
          <p:cNvGrpSpPr/>
          <p:nvPr/>
        </p:nvGrpSpPr>
        <p:grpSpPr>
          <a:xfrm>
            <a:off x="-149948" y="6523266"/>
            <a:ext cx="18437948" cy="4228746"/>
            <a:chOff x="0" y="0"/>
            <a:chExt cx="24583931" cy="5638329"/>
          </a:xfrm>
        </p:grpSpPr>
        <p:sp>
          <p:nvSpPr>
            <p:cNvPr id="8" name="Freeform 8"/>
            <p:cNvSpPr/>
            <p:nvPr/>
          </p:nvSpPr>
          <p:spPr>
            <a:xfrm>
              <a:off x="0" y="0"/>
              <a:ext cx="6195965" cy="5638329"/>
            </a:xfrm>
            <a:custGeom>
              <a:avLst/>
              <a:gdLst/>
              <a:ahLst/>
              <a:cxnLst/>
              <a:rect l="l" t="t" r="r" b="b"/>
              <a:pathLst>
                <a:path w="6195965" h="5638329">
                  <a:moveTo>
                    <a:pt x="0" y="0"/>
                  </a:moveTo>
                  <a:lnTo>
                    <a:pt x="6195965" y="0"/>
                  </a:lnTo>
                  <a:lnTo>
                    <a:pt x="6195965" y="5638329"/>
                  </a:lnTo>
                  <a:lnTo>
                    <a:pt x="0" y="5638329"/>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9" name="Freeform 9"/>
            <p:cNvSpPr/>
            <p:nvPr/>
          </p:nvSpPr>
          <p:spPr>
            <a:xfrm>
              <a:off x="6195965" y="0"/>
              <a:ext cx="6195965" cy="5638329"/>
            </a:xfrm>
            <a:custGeom>
              <a:avLst/>
              <a:gdLst/>
              <a:ahLst/>
              <a:cxnLst/>
              <a:rect l="l" t="t" r="r" b="b"/>
              <a:pathLst>
                <a:path w="6195965" h="5638329">
                  <a:moveTo>
                    <a:pt x="0" y="0"/>
                  </a:moveTo>
                  <a:lnTo>
                    <a:pt x="6195966" y="0"/>
                  </a:lnTo>
                  <a:lnTo>
                    <a:pt x="6195966" y="5638329"/>
                  </a:lnTo>
                  <a:lnTo>
                    <a:pt x="0" y="5638329"/>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0" name="Freeform 10"/>
            <p:cNvSpPr/>
            <p:nvPr/>
          </p:nvSpPr>
          <p:spPr>
            <a:xfrm>
              <a:off x="12192000" y="0"/>
              <a:ext cx="6195965" cy="5638329"/>
            </a:xfrm>
            <a:custGeom>
              <a:avLst/>
              <a:gdLst/>
              <a:ahLst/>
              <a:cxnLst/>
              <a:rect l="l" t="t" r="r" b="b"/>
              <a:pathLst>
                <a:path w="6195965" h="5638329">
                  <a:moveTo>
                    <a:pt x="0" y="0"/>
                  </a:moveTo>
                  <a:lnTo>
                    <a:pt x="6195965" y="0"/>
                  </a:lnTo>
                  <a:lnTo>
                    <a:pt x="6195965" y="5638329"/>
                  </a:lnTo>
                  <a:lnTo>
                    <a:pt x="0" y="5638329"/>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1" name="Freeform 11"/>
            <p:cNvSpPr/>
            <p:nvPr/>
          </p:nvSpPr>
          <p:spPr>
            <a:xfrm>
              <a:off x="18387965" y="0"/>
              <a:ext cx="6195965" cy="5638329"/>
            </a:xfrm>
            <a:custGeom>
              <a:avLst/>
              <a:gdLst/>
              <a:ahLst/>
              <a:cxnLst/>
              <a:rect l="l" t="t" r="r" b="b"/>
              <a:pathLst>
                <a:path w="6195965" h="5638329">
                  <a:moveTo>
                    <a:pt x="0" y="0"/>
                  </a:moveTo>
                  <a:lnTo>
                    <a:pt x="6195966" y="0"/>
                  </a:lnTo>
                  <a:lnTo>
                    <a:pt x="6195966" y="5638329"/>
                  </a:lnTo>
                  <a:lnTo>
                    <a:pt x="0" y="5638329"/>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txBody>
            <a:bodyPr/>
            <a:lstStyle/>
            <a:p>
              <a:endParaRPr lang="en-US"/>
            </a:p>
          </p:txBody>
        </p:sp>
      </p:grpSp>
      <p:grpSp>
        <p:nvGrpSpPr>
          <p:cNvPr id="12" name="Group 12"/>
          <p:cNvGrpSpPr/>
          <p:nvPr/>
        </p:nvGrpSpPr>
        <p:grpSpPr>
          <a:xfrm>
            <a:off x="0" y="1866588"/>
            <a:ext cx="19502285" cy="6553825"/>
            <a:chOff x="0" y="0"/>
            <a:chExt cx="5136404" cy="1726110"/>
          </a:xfrm>
        </p:grpSpPr>
        <p:sp>
          <p:nvSpPr>
            <p:cNvPr id="13" name="Freeform 13"/>
            <p:cNvSpPr/>
            <p:nvPr/>
          </p:nvSpPr>
          <p:spPr>
            <a:xfrm>
              <a:off x="0" y="0"/>
              <a:ext cx="5136404" cy="1726110"/>
            </a:xfrm>
            <a:custGeom>
              <a:avLst/>
              <a:gdLst/>
              <a:ahLst/>
              <a:cxnLst/>
              <a:rect l="l" t="t" r="r" b="b"/>
              <a:pathLst>
                <a:path w="5136404" h="1726110">
                  <a:moveTo>
                    <a:pt x="0" y="0"/>
                  </a:moveTo>
                  <a:lnTo>
                    <a:pt x="5136404" y="0"/>
                  </a:lnTo>
                  <a:lnTo>
                    <a:pt x="5136404" y="1726110"/>
                  </a:lnTo>
                  <a:lnTo>
                    <a:pt x="0" y="1726110"/>
                  </a:lnTo>
                  <a:close/>
                </a:path>
              </a:pathLst>
            </a:custGeom>
            <a:solidFill>
              <a:srgbClr val="2A3D43"/>
            </a:solidFill>
          </p:spPr>
          <p:txBody>
            <a:bodyPr/>
            <a:lstStyle/>
            <a:p>
              <a:endParaRPr lang="en-US"/>
            </a:p>
          </p:txBody>
        </p:sp>
        <p:sp>
          <p:nvSpPr>
            <p:cNvPr id="14" name="TextBox 14"/>
            <p:cNvSpPr txBox="1"/>
            <p:nvPr/>
          </p:nvSpPr>
          <p:spPr>
            <a:xfrm>
              <a:off x="0" y="-38100"/>
              <a:ext cx="5136404" cy="1764210"/>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10202398" y="850089"/>
            <a:ext cx="5945306" cy="8408211"/>
          </a:xfrm>
          <a:custGeom>
            <a:avLst/>
            <a:gdLst/>
            <a:ahLst/>
            <a:cxnLst/>
            <a:rect l="l" t="t" r="r" b="b"/>
            <a:pathLst>
              <a:path w="5945306" h="8408211">
                <a:moveTo>
                  <a:pt x="0" y="0"/>
                </a:moveTo>
                <a:lnTo>
                  <a:pt x="5945305" y="0"/>
                </a:lnTo>
                <a:lnTo>
                  <a:pt x="5945305" y="8408211"/>
                </a:lnTo>
                <a:lnTo>
                  <a:pt x="0" y="8408211"/>
                </a:lnTo>
                <a:lnTo>
                  <a:pt x="0" y="0"/>
                </a:lnTo>
                <a:close/>
              </a:path>
            </a:pathLst>
          </a:custGeom>
          <a:blipFill>
            <a:blip r:embed="rId4"/>
            <a:stretch>
              <a:fillRect/>
            </a:stretch>
          </a:blipFill>
        </p:spPr>
        <p:txBody>
          <a:bodyPr/>
          <a:lstStyle/>
          <a:p>
            <a:endParaRPr lang="en-US"/>
          </a:p>
        </p:txBody>
      </p:sp>
      <p:sp>
        <p:nvSpPr>
          <p:cNvPr id="16" name="TextBox 16"/>
          <p:cNvSpPr txBox="1"/>
          <p:nvPr/>
        </p:nvSpPr>
        <p:spPr>
          <a:xfrm>
            <a:off x="587212" y="1025242"/>
            <a:ext cx="6880388" cy="613918"/>
          </a:xfrm>
          <a:prstGeom prst="rect">
            <a:avLst/>
          </a:prstGeom>
        </p:spPr>
        <p:txBody>
          <a:bodyPr wrap="square" lIns="0" tIns="0" rIns="0" bIns="0" rtlCol="0" anchor="t">
            <a:spAutoFit/>
          </a:bodyPr>
          <a:lstStyle/>
          <a:p>
            <a:pPr algn="l">
              <a:lnSpc>
                <a:spcPts val="4826"/>
              </a:lnSpc>
            </a:pPr>
            <a:r>
              <a:rPr lang="en-US" sz="3800" dirty="0">
                <a:solidFill>
                  <a:srgbClr val="2A3D43"/>
                </a:solidFill>
                <a:latin typeface="#9Slide05 Dear Saturday"/>
              </a:rPr>
              <a:t>3.1. </a:t>
            </a:r>
            <a:r>
              <a:rPr lang="en-US" sz="3800" dirty="0" err="1">
                <a:solidFill>
                  <a:srgbClr val="2A3D43"/>
                </a:solidFill>
                <a:latin typeface="#9Slide05 Dear Saturday"/>
              </a:rPr>
              <a:t>Tác</a:t>
            </a:r>
            <a:r>
              <a:rPr lang="en-US" sz="3800" dirty="0">
                <a:solidFill>
                  <a:srgbClr val="2A3D43"/>
                </a:solidFill>
                <a:latin typeface="#9Slide05 Dear Saturday"/>
              </a:rPr>
              <a:t> </a:t>
            </a:r>
            <a:r>
              <a:rPr lang="en-US" sz="3800" dirty="0" err="1">
                <a:solidFill>
                  <a:srgbClr val="2A3D43"/>
                </a:solidFill>
                <a:latin typeface="#9Slide05 Dear Saturday"/>
              </a:rPr>
              <a:t>giả</a:t>
            </a:r>
            <a:r>
              <a:rPr lang="en-US" sz="3800" dirty="0">
                <a:solidFill>
                  <a:srgbClr val="2A3D43"/>
                </a:solidFill>
                <a:latin typeface="#9Slide05 Dear Saturday"/>
              </a:rPr>
              <a:t> và </a:t>
            </a:r>
            <a:r>
              <a:rPr lang="en-US" sz="3800" dirty="0" err="1">
                <a:solidFill>
                  <a:srgbClr val="2A3D43"/>
                </a:solidFill>
                <a:latin typeface="#9Slide05 Dear Saturday"/>
              </a:rPr>
              <a:t>tác</a:t>
            </a:r>
            <a:r>
              <a:rPr lang="en-US" sz="3800" dirty="0">
                <a:solidFill>
                  <a:srgbClr val="2A3D43"/>
                </a:solidFill>
                <a:latin typeface="#9Slide05 Dear Saturday"/>
              </a:rPr>
              <a:t> </a:t>
            </a:r>
            <a:r>
              <a:rPr lang="en-US" sz="3800" dirty="0" err="1">
                <a:solidFill>
                  <a:srgbClr val="2A3D43"/>
                </a:solidFill>
                <a:latin typeface="#9Slide05 Dear Saturday"/>
              </a:rPr>
              <a:t>phẩm</a:t>
            </a:r>
            <a:endParaRPr lang="en-US" sz="3800" dirty="0">
              <a:solidFill>
                <a:srgbClr val="2A3D43"/>
              </a:solidFill>
              <a:latin typeface="#9Slide05 Dear Saturday"/>
            </a:endParaRPr>
          </a:p>
        </p:txBody>
      </p:sp>
      <p:sp>
        <p:nvSpPr>
          <p:cNvPr id="17" name="TextBox 17"/>
          <p:cNvSpPr txBox="1"/>
          <p:nvPr/>
        </p:nvSpPr>
        <p:spPr>
          <a:xfrm>
            <a:off x="212007" y="2025650"/>
            <a:ext cx="9329585" cy="6169025"/>
          </a:xfrm>
          <a:prstGeom prst="rect">
            <a:avLst/>
          </a:prstGeom>
        </p:spPr>
        <p:txBody>
          <a:bodyPr lIns="0" tIns="0" rIns="0" bIns="0" rtlCol="0" anchor="t">
            <a:spAutoFit/>
          </a:bodyPr>
          <a:lstStyle/>
          <a:p>
            <a:pPr marL="755649" lvl="1" indent="-377824" algn="just">
              <a:lnSpc>
                <a:spcPts val="4899"/>
              </a:lnSpc>
              <a:buFont typeface="Arial"/>
              <a:buChar char="•"/>
            </a:pPr>
            <a:r>
              <a:rPr lang="en-US" sz="3499" dirty="0">
                <a:solidFill>
                  <a:srgbClr val="FBF7EE"/>
                </a:solidFill>
                <a:latin typeface="Roboto Condensed"/>
              </a:rPr>
              <a:t> Trần Quang </a:t>
            </a:r>
            <a:r>
              <a:rPr lang="en-US" sz="3499" dirty="0" err="1">
                <a:solidFill>
                  <a:srgbClr val="FBF7EE"/>
                </a:solidFill>
                <a:latin typeface="Roboto Condensed"/>
              </a:rPr>
              <a:t>Khải</a:t>
            </a:r>
            <a:r>
              <a:rPr lang="en-US" sz="3499" dirty="0">
                <a:solidFill>
                  <a:srgbClr val="FBF7EE"/>
                </a:solidFill>
                <a:latin typeface="Roboto Condensed"/>
              </a:rPr>
              <a:t> </a:t>
            </a:r>
            <a:r>
              <a:rPr lang="en-US" sz="3499" dirty="0" err="1">
                <a:solidFill>
                  <a:srgbClr val="FBF7EE"/>
                </a:solidFill>
                <a:latin typeface="Roboto Condensed"/>
              </a:rPr>
              <a:t>sinh</a:t>
            </a:r>
            <a:r>
              <a:rPr lang="en-US" sz="3499" dirty="0">
                <a:solidFill>
                  <a:srgbClr val="FBF7EE"/>
                </a:solidFill>
                <a:latin typeface="Roboto Condensed"/>
              </a:rPr>
              <a:t> </a:t>
            </a:r>
            <a:r>
              <a:rPr lang="en-US" sz="3499" dirty="0" err="1">
                <a:solidFill>
                  <a:srgbClr val="FBF7EE"/>
                </a:solidFill>
                <a:latin typeface="Roboto Condensed"/>
              </a:rPr>
              <a:t>năm</a:t>
            </a:r>
            <a:r>
              <a:rPr lang="en-US" sz="3499" dirty="0">
                <a:solidFill>
                  <a:srgbClr val="FBF7EE"/>
                </a:solidFill>
                <a:latin typeface="Roboto Condensed"/>
              </a:rPr>
              <a:t> 1241, </a:t>
            </a:r>
            <a:r>
              <a:rPr lang="en-US" sz="3499" dirty="0" err="1">
                <a:solidFill>
                  <a:srgbClr val="FBF7EE"/>
                </a:solidFill>
                <a:latin typeface="Roboto Condensed"/>
              </a:rPr>
              <a:t>mất</a:t>
            </a:r>
            <a:r>
              <a:rPr lang="en-US" sz="3499" dirty="0">
                <a:solidFill>
                  <a:srgbClr val="FBF7EE"/>
                </a:solidFill>
                <a:latin typeface="Roboto Condensed"/>
              </a:rPr>
              <a:t> </a:t>
            </a:r>
            <a:r>
              <a:rPr lang="en-US" sz="3499" dirty="0" err="1">
                <a:solidFill>
                  <a:srgbClr val="FBF7EE"/>
                </a:solidFill>
                <a:latin typeface="Roboto Condensed"/>
              </a:rPr>
              <a:t>năm</a:t>
            </a:r>
            <a:r>
              <a:rPr lang="en-US" sz="3499" dirty="0">
                <a:solidFill>
                  <a:srgbClr val="FBF7EE"/>
                </a:solidFill>
                <a:latin typeface="Roboto Condensed"/>
              </a:rPr>
              <a:t> 1294, </a:t>
            </a:r>
            <a:r>
              <a:rPr lang="en-US" sz="3499" dirty="0" err="1">
                <a:solidFill>
                  <a:srgbClr val="FBF7EE"/>
                </a:solidFill>
                <a:latin typeface="Roboto Condensed"/>
              </a:rPr>
              <a:t>quê</a:t>
            </a:r>
            <a:r>
              <a:rPr lang="en-US" sz="3499" dirty="0">
                <a:solidFill>
                  <a:srgbClr val="FBF7EE"/>
                </a:solidFill>
                <a:latin typeface="Roboto Condensed"/>
              </a:rPr>
              <a:t> ở Nam </a:t>
            </a:r>
            <a:r>
              <a:rPr lang="en-US" sz="3499" dirty="0" err="1">
                <a:solidFill>
                  <a:srgbClr val="FBF7EE"/>
                </a:solidFill>
                <a:latin typeface="Roboto Condensed"/>
              </a:rPr>
              <a:t>Định</a:t>
            </a:r>
            <a:r>
              <a:rPr lang="en-US" sz="3499" dirty="0">
                <a:solidFill>
                  <a:srgbClr val="FBF7EE"/>
                </a:solidFill>
                <a:latin typeface="Roboto Condensed"/>
              </a:rPr>
              <a:t>, </a:t>
            </a:r>
            <a:r>
              <a:rPr lang="en-US" sz="3499" dirty="0" err="1">
                <a:solidFill>
                  <a:srgbClr val="FBF7EE"/>
                </a:solidFill>
                <a:latin typeface="Roboto Condensed"/>
              </a:rPr>
              <a:t>là</a:t>
            </a:r>
            <a:r>
              <a:rPr lang="en-US" sz="3499" dirty="0">
                <a:solidFill>
                  <a:srgbClr val="FBF7EE"/>
                </a:solidFill>
                <a:latin typeface="Roboto Condensed"/>
              </a:rPr>
              <a:t> con </a:t>
            </a:r>
            <a:r>
              <a:rPr lang="en-US" sz="3499" dirty="0" err="1">
                <a:solidFill>
                  <a:srgbClr val="FBF7EE"/>
                </a:solidFill>
                <a:latin typeface="Roboto Condensed"/>
              </a:rPr>
              <a:t>trai</a:t>
            </a:r>
            <a:r>
              <a:rPr lang="en-US" sz="3499" dirty="0">
                <a:solidFill>
                  <a:srgbClr val="FBF7EE"/>
                </a:solidFill>
                <a:latin typeface="Roboto Condensed"/>
              </a:rPr>
              <a:t> </a:t>
            </a:r>
            <a:r>
              <a:rPr lang="en-US" sz="3499" dirty="0" err="1">
                <a:solidFill>
                  <a:srgbClr val="FBF7EE"/>
                </a:solidFill>
                <a:latin typeface="Roboto Condensed"/>
              </a:rPr>
              <a:t>thứ</a:t>
            </a:r>
            <a:r>
              <a:rPr lang="en-US" sz="3499" dirty="0">
                <a:solidFill>
                  <a:srgbClr val="FBF7EE"/>
                </a:solidFill>
                <a:latin typeface="Roboto Condensed"/>
              </a:rPr>
              <a:t> </a:t>
            </a:r>
            <a:r>
              <a:rPr lang="en-US" sz="3499" dirty="0" err="1">
                <a:solidFill>
                  <a:srgbClr val="FBF7EE"/>
                </a:solidFill>
                <a:latin typeface="Roboto Condensed"/>
              </a:rPr>
              <a:t>ba</a:t>
            </a:r>
            <a:r>
              <a:rPr lang="en-US" sz="3499" dirty="0">
                <a:solidFill>
                  <a:srgbClr val="FBF7EE"/>
                </a:solidFill>
                <a:latin typeface="Roboto Condensed"/>
              </a:rPr>
              <a:t> </a:t>
            </a:r>
            <a:r>
              <a:rPr lang="en-US" sz="3499" dirty="0" err="1">
                <a:solidFill>
                  <a:srgbClr val="FBF7EE"/>
                </a:solidFill>
                <a:latin typeface="Roboto Condensed"/>
              </a:rPr>
              <a:t>của</a:t>
            </a:r>
            <a:r>
              <a:rPr lang="en-US" sz="3499" dirty="0">
                <a:solidFill>
                  <a:srgbClr val="FBF7EE"/>
                </a:solidFill>
                <a:latin typeface="Roboto Condensed"/>
              </a:rPr>
              <a:t> </a:t>
            </a:r>
            <a:r>
              <a:rPr lang="en-US" sz="3499" dirty="0" err="1">
                <a:solidFill>
                  <a:srgbClr val="FBF7EE"/>
                </a:solidFill>
                <a:latin typeface="Roboto Condensed"/>
              </a:rPr>
              <a:t>vua</a:t>
            </a:r>
            <a:r>
              <a:rPr lang="en-US" sz="3499" dirty="0">
                <a:solidFill>
                  <a:srgbClr val="FBF7EE"/>
                </a:solidFill>
                <a:latin typeface="Roboto Condensed"/>
              </a:rPr>
              <a:t> Trần Thái </a:t>
            </a:r>
            <a:r>
              <a:rPr lang="en-US" sz="3499" dirty="0" err="1">
                <a:solidFill>
                  <a:srgbClr val="FBF7EE"/>
                </a:solidFill>
                <a:latin typeface="Roboto Condensed"/>
              </a:rPr>
              <a:t>Tông</a:t>
            </a:r>
            <a:endParaRPr lang="en-US" sz="3499" dirty="0">
              <a:solidFill>
                <a:srgbClr val="FBF7EE"/>
              </a:solidFill>
              <a:latin typeface="Roboto Condensed"/>
            </a:endParaRPr>
          </a:p>
          <a:p>
            <a:pPr marL="755649" lvl="1" indent="-377824" algn="just">
              <a:lnSpc>
                <a:spcPts val="4899"/>
              </a:lnSpc>
              <a:buFont typeface="Arial"/>
              <a:buChar char="•"/>
            </a:pPr>
            <a:r>
              <a:rPr lang="en-US" sz="3499" dirty="0">
                <a:solidFill>
                  <a:srgbClr val="FBF7EE"/>
                </a:solidFill>
                <a:latin typeface="Roboto Condensed"/>
              </a:rPr>
              <a:t> </a:t>
            </a:r>
            <a:r>
              <a:rPr lang="en-US" sz="3499" dirty="0" err="1">
                <a:solidFill>
                  <a:srgbClr val="FBF7EE"/>
                </a:solidFill>
                <a:latin typeface="Roboto Condensed"/>
              </a:rPr>
              <a:t>Ông</a:t>
            </a:r>
            <a:r>
              <a:rPr lang="en-US" sz="3499" dirty="0">
                <a:solidFill>
                  <a:srgbClr val="FBF7EE"/>
                </a:solidFill>
                <a:latin typeface="Roboto Condensed"/>
              </a:rPr>
              <a:t> </a:t>
            </a:r>
            <a:r>
              <a:rPr lang="en-US" sz="3499" dirty="0" err="1">
                <a:solidFill>
                  <a:srgbClr val="FBF7EE"/>
                </a:solidFill>
                <a:latin typeface="Roboto Condensed"/>
              </a:rPr>
              <a:t>là</a:t>
            </a:r>
            <a:r>
              <a:rPr lang="en-US" sz="3499" dirty="0">
                <a:solidFill>
                  <a:srgbClr val="FBF7EE"/>
                </a:solidFill>
                <a:latin typeface="Roboto Condensed"/>
              </a:rPr>
              <a:t> </a:t>
            </a:r>
            <a:r>
              <a:rPr lang="en-US" sz="3499" dirty="0" err="1">
                <a:solidFill>
                  <a:srgbClr val="FBF7EE"/>
                </a:solidFill>
                <a:latin typeface="Roboto Condensed"/>
              </a:rPr>
              <a:t>một</a:t>
            </a:r>
            <a:r>
              <a:rPr lang="en-US" sz="3499" dirty="0">
                <a:solidFill>
                  <a:srgbClr val="FBF7EE"/>
                </a:solidFill>
                <a:latin typeface="Roboto Condensed"/>
              </a:rPr>
              <a:t> </a:t>
            </a:r>
            <a:r>
              <a:rPr lang="en-US" sz="3499" dirty="0" err="1">
                <a:solidFill>
                  <a:srgbClr val="FBF7EE"/>
                </a:solidFill>
                <a:latin typeface="Roboto Condensed"/>
              </a:rPr>
              <a:t>võ</a:t>
            </a:r>
            <a:r>
              <a:rPr lang="en-US" sz="3499" dirty="0">
                <a:solidFill>
                  <a:srgbClr val="FBF7EE"/>
                </a:solidFill>
                <a:latin typeface="Roboto Condensed"/>
              </a:rPr>
              <a:t> </a:t>
            </a:r>
            <a:r>
              <a:rPr lang="en-US" sz="3499" dirty="0" err="1">
                <a:solidFill>
                  <a:srgbClr val="FBF7EE"/>
                </a:solidFill>
                <a:latin typeface="Roboto Condensed"/>
              </a:rPr>
              <a:t>tướng</a:t>
            </a:r>
            <a:r>
              <a:rPr lang="en-US" sz="3499" dirty="0">
                <a:solidFill>
                  <a:srgbClr val="FBF7EE"/>
                </a:solidFill>
                <a:latin typeface="Roboto Condensed"/>
              </a:rPr>
              <a:t> </a:t>
            </a:r>
            <a:r>
              <a:rPr lang="en-US" sz="3499" dirty="0" err="1">
                <a:solidFill>
                  <a:srgbClr val="FBF7EE"/>
                </a:solidFill>
                <a:latin typeface="Roboto Condensed"/>
              </a:rPr>
              <a:t>kiệt</a:t>
            </a:r>
            <a:r>
              <a:rPr lang="en-US" sz="3499" dirty="0">
                <a:solidFill>
                  <a:srgbClr val="FBF7EE"/>
                </a:solidFill>
                <a:latin typeface="Roboto Condensed"/>
              </a:rPr>
              <a:t> </a:t>
            </a:r>
            <a:r>
              <a:rPr lang="en-US" sz="3499" dirty="0" err="1">
                <a:solidFill>
                  <a:srgbClr val="FBF7EE"/>
                </a:solidFill>
                <a:latin typeface="Roboto Condensed"/>
              </a:rPr>
              <a:t>xuất</a:t>
            </a:r>
            <a:r>
              <a:rPr lang="en-US" sz="3499" dirty="0">
                <a:solidFill>
                  <a:srgbClr val="FBF7EE"/>
                </a:solidFill>
                <a:latin typeface="Roboto Condensed"/>
              </a:rPr>
              <a:t>, </a:t>
            </a:r>
            <a:r>
              <a:rPr lang="en-US" sz="3499" dirty="0" err="1">
                <a:solidFill>
                  <a:srgbClr val="FBF7EE"/>
                </a:solidFill>
                <a:latin typeface="Roboto Condensed"/>
              </a:rPr>
              <a:t>được</a:t>
            </a:r>
            <a:r>
              <a:rPr lang="en-US" sz="3499" dirty="0">
                <a:solidFill>
                  <a:srgbClr val="FBF7EE"/>
                </a:solidFill>
                <a:latin typeface="Roboto Condensed"/>
              </a:rPr>
              <a:t> </a:t>
            </a:r>
            <a:r>
              <a:rPr lang="en-US" sz="3499" dirty="0" err="1">
                <a:solidFill>
                  <a:srgbClr val="FBF7EE"/>
                </a:solidFill>
                <a:latin typeface="Roboto Condensed"/>
              </a:rPr>
              <a:t>phong</a:t>
            </a:r>
            <a:r>
              <a:rPr lang="en-US" sz="3499" dirty="0">
                <a:solidFill>
                  <a:srgbClr val="FBF7EE"/>
                </a:solidFill>
                <a:latin typeface="Roboto Condensed"/>
              </a:rPr>
              <a:t> </a:t>
            </a:r>
            <a:r>
              <a:rPr lang="en-US" sz="3499" dirty="0" err="1">
                <a:solidFill>
                  <a:srgbClr val="FBF7EE"/>
                </a:solidFill>
                <a:latin typeface="Roboto Condensed"/>
              </a:rPr>
              <a:t>Thượng</a:t>
            </a:r>
            <a:r>
              <a:rPr lang="en-US" sz="3499" dirty="0">
                <a:solidFill>
                  <a:srgbClr val="FBF7EE"/>
                </a:solidFill>
                <a:latin typeface="Roboto Condensed"/>
              </a:rPr>
              <a:t> </a:t>
            </a:r>
            <a:r>
              <a:rPr lang="en-US" sz="3499" dirty="0" err="1">
                <a:solidFill>
                  <a:srgbClr val="FBF7EE"/>
                </a:solidFill>
                <a:latin typeface="Roboto Condensed"/>
              </a:rPr>
              <a:t>tướng</a:t>
            </a:r>
            <a:r>
              <a:rPr lang="en-US" sz="3499" dirty="0">
                <a:solidFill>
                  <a:srgbClr val="FBF7EE"/>
                </a:solidFill>
                <a:latin typeface="Roboto Condensed"/>
              </a:rPr>
              <a:t>, </a:t>
            </a:r>
            <a:r>
              <a:rPr lang="en-US" sz="3499" dirty="0" err="1">
                <a:solidFill>
                  <a:srgbClr val="FBF7EE"/>
                </a:solidFill>
                <a:latin typeface="Roboto Condensed"/>
              </a:rPr>
              <a:t>có</a:t>
            </a:r>
            <a:r>
              <a:rPr lang="en-US" sz="3499" dirty="0">
                <a:solidFill>
                  <a:srgbClr val="FBF7EE"/>
                </a:solidFill>
                <a:latin typeface="Roboto Condensed"/>
              </a:rPr>
              <a:t> </a:t>
            </a:r>
            <a:r>
              <a:rPr lang="en-US" sz="3499" dirty="0" err="1">
                <a:solidFill>
                  <a:srgbClr val="FBF7EE"/>
                </a:solidFill>
                <a:latin typeface="Roboto Condensed"/>
              </a:rPr>
              <a:t>công</a:t>
            </a:r>
            <a:r>
              <a:rPr lang="en-US" sz="3499" dirty="0">
                <a:solidFill>
                  <a:srgbClr val="FBF7EE"/>
                </a:solidFill>
                <a:latin typeface="Roboto Condensed"/>
              </a:rPr>
              <a:t> </a:t>
            </a:r>
            <a:r>
              <a:rPr lang="en-US" sz="3499" dirty="0" err="1">
                <a:solidFill>
                  <a:srgbClr val="FBF7EE"/>
                </a:solidFill>
                <a:latin typeface="Roboto Condensed"/>
              </a:rPr>
              <a:t>rất</a:t>
            </a:r>
            <a:r>
              <a:rPr lang="en-US" sz="3499" dirty="0">
                <a:solidFill>
                  <a:srgbClr val="FBF7EE"/>
                </a:solidFill>
                <a:latin typeface="Roboto Condensed"/>
              </a:rPr>
              <a:t> </a:t>
            </a:r>
            <a:r>
              <a:rPr lang="en-US" sz="3499" dirty="0" err="1">
                <a:solidFill>
                  <a:srgbClr val="FBF7EE"/>
                </a:solidFill>
                <a:latin typeface="Roboto Condensed"/>
              </a:rPr>
              <a:t>lớn</a:t>
            </a:r>
            <a:r>
              <a:rPr lang="en-US" sz="3499" dirty="0">
                <a:solidFill>
                  <a:srgbClr val="FBF7EE"/>
                </a:solidFill>
                <a:latin typeface="Roboto Condensed"/>
              </a:rPr>
              <a:t> </a:t>
            </a:r>
            <a:r>
              <a:rPr lang="en-US" sz="3499" dirty="0" err="1">
                <a:solidFill>
                  <a:srgbClr val="FBF7EE"/>
                </a:solidFill>
                <a:latin typeface="Roboto Condensed"/>
              </a:rPr>
              <a:t>trong</a:t>
            </a:r>
            <a:r>
              <a:rPr lang="en-US" sz="3499" dirty="0">
                <a:solidFill>
                  <a:srgbClr val="FBF7EE"/>
                </a:solidFill>
                <a:latin typeface="Roboto Condensed"/>
              </a:rPr>
              <a:t> </a:t>
            </a:r>
            <a:r>
              <a:rPr lang="en-US" sz="3499" dirty="0" err="1">
                <a:solidFill>
                  <a:srgbClr val="FBF7EE"/>
                </a:solidFill>
                <a:latin typeface="Roboto Condensed"/>
              </a:rPr>
              <a:t>hai</a:t>
            </a:r>
            <a:r>
              <a:rPr lang="en-US" sz="3499" dirty="0">
                <a:solidFill>
                  <a:srgbClr val="FBF7EE"/>
                </a:solidFill>
                <a:latin typeface="Roboto Condensed"/>
              </a:rPr>
              <a:t> </a:t>
            </a:r>
            <a:r>
              <a:rPr lang="en-US" sz="3499" dirty="0" err="1">
                <a:solidFill>
                  <a:srgbClr val="FBF7EE"/>
                </a:solidFill>
                <a:latin typeface="Roboto Condensed"/>
              </a:rPr>
              <a:t>cuộc</a:t>
            </a:r>
            <a:r>
              <a:rPr lang="en-US" sz="3499" dirty="0">
                <a:solidFill>
                  <a:srgbClr val="FBF7EE"/>
                </a:solidFill>
                <a:latin typeface="Roboto Condensed"/>
              </a:rPr>
              <a:t> </a:t>
            </a:r>
            <a:r>
              <a:rPr lang="en-US" sz="3499" dirty="0" err="1">
                <a:solidFill>
                  <a:srgbClr val="FBF7EE"/>
                </a:solidFill>
                <a:latin typeface="Roboto Condensed"/>
              </a:rPr>
              <a:t>kháng</a:t>
            </a:r>
            <a:r>
              <a:rPr lang="en-US" sz="3499" dirty="0">
                <a:solidFill>
                  <a:srgbClr val="FBF7EE"/>
                </a:solidFill>
                <a:latin typeface="Roboto Condensed"/>
              </a:rPr>
              <a:t> </a:t>
            </a:r>
            <a:r>
              <a:rPr lang="en-US" sz="3499" dirty="0" err="1">
                <a:solidFill>
                  <a:srgbClr val="FBF7EE"/>
                </a:solidFill>
                <a:latin typeface="Roboto Condensed"/>
              </a:rPr>
              <a:t>chiến</a:t>
            </a:r>
            <a:r>
              <a:rPr lang="en-US" sz="3499" dirty="0">
                <a:solidFill>
                  <a:srgbClr val="FBF7EE"/>
                </a:solidFill>
                <a:latin typeface="Roboto Condensed"/>
              </a:rPr>
              <a:t> </a:t>
            </a:r>
            <a:r>
              <a:rPr lang="en-US" sz="3499" dirty="0" err="1">
                <a:solidFill>
                  <a:srgbClr val="FBF7EE"/>
                </a:solidFill>
                <a:latin typeface="Roboto Condensed"/>
              </a:rPr>
              <a:t>chống</a:t>
            </a:r>
            <a:r>
              <a:rPr lang="en-US" sz="3499" dirty="0">
                <a:solidFill>
                  <a:srgbClr val="FBF7EE"/>
                </a:solidFill>
                <a:latin typeface="Roboto Condensed"/>
              </a:rPr>
              <a:t> </a:t>
            </a:r>
            <a:r>
              <a:rPr lang="en-US" sz="3499" dirty="0" err="1">
                <a:solidFill>
                  <a:srgbClr val="FBF7EE"/>
                </a:solidFill>
                <a:latin typeface="Roboto Condensed"/>
              </a:rPr>
              <a:t>Mông</a:t>
            </a:r>
            <a:r>
              <a:rPr lang="en-US" sz="3499" dirty="0">
                <a:solidFill>
                  <a:srgbClr val="FBF7EE"/>
                </a:solidFill>
                <a:latin typeface="Roboto Condensed"/>
              </a:rPr>
              <a:t> – Nguyên (1284-1285; 1287-1288), </a:t>
            </a:r>
            <a:r>
              <a:rPr lang="en-US" sz="3499" dirty="0" err="1">
                <a:solidFill>
                  <a:srgbClr val="FBF7EE"/>
                </a:solidFill>
                <a:latin typeface="Roboto Condensed"/>
              </a:rPr>
              <a:t>đặc</a:t>
            </a:r>
            <a:r>
              <a:rPr lang="en-US" sz="3499" dirty="0">
                <a:solidFill>
                  <a:srgbClr val="FBF7EE"/>
                </a:solidFill>
                <a:latin typeface="Roboto Condensed"/>
              </a:rPr>
              <a:t> </a:t>
            </a:r>
            <a:r>
              <a:rPr lang="en-US" sz="3499" dirty="0" err="1">
                <a:solidFill>
                  <a:srgbClr val="FBF7EE"/>
                </a:solidFill>
                <a:latin typeface="Roboto Condensed"/>
              </a:rPr>
              <a:t>biệt</a:t>
            </a:r>
            <a:r>
              <a:rPr lang="en-US" sz="3499" dirty="0">
                <a:solidFill>
                  <a:srgbClr val="FBF7EE"/>
                </a:solidFill>
                <a:latin typeface="Roboto Condensed"/>
              </a:rPr>
              <a:t> </a:t>
            </a:r>
            <a:r>
              <a:rPr lang="en-US" sz="3499" dirty="0" err="1">
                <a:solidFill>
                  <a:srgbClr val="FBF7EE"/>
                </a:solidFill>
                <a:latin typeface="Roboto Condensed"/>
              </a:rPr>
              <a:t>là</a:t>
            </a:r>
            <a:r>
              <a:rPr lang="en-US" sz="3499" dirty="0">
                <a:solidFill>
                  <a:srgbClr val="FBF7EE"/>
                </a:solidFill>
                <a:latin typeface="Roboto Condensed"/>
              </a:rPr>
              <a:t> </a:t>
            </a:r>
            <a:r>
              <a:rPr lang="en-US" sz="3499" dirty="0" err="1">
                <a:solidFill>
                  <a:srgbClr val="FBF7EE"/>
                </a:solidFill>
                <a:latin typeface="Roboto Condensed"/>
              </a:rPr>
              <a:t>trong</a:t>
            </a:r>
            <a:r>
              <a:rPr lang="en-US" sz="3499" dirty="0">
                <a:solidFill>
                  <a:srgbClr val="FBF7EE"/>
                </a:solidFill>
                <a:latin typeface="Roboto Condensed"/>
              </a:rPr>
              <a:t> </a:t>
            </a:r>
            <a:r>
              <a:rPr lang="en-US" sz="3499" dirty="0" err="1">
                <a:solidFill>
                  <a:srgbClr val="FBF7EE"/>
                </a:solidFill>
                <a:latin typeface="Roboto Condensed"/>
              </a:rPr>
              <a:t>hai</a:t>
            </a:r>
            <a:r>
              <a:rPr lang="en-US" sz="3499" dirty="0">
                <a:solidFill>
                  <a:srgbClr val="FBF7EE"/>
                </a:solidFill>
                <a:latin typeface="Roboto Condensed"/>
              </a:rPr>
              <a:t> </a:t>
            </a:r>
            <a:r>
              <a:rPr lang="en-US" sz="3499" dirty="0" err="1">
                <a:solidFill>
                  <a:srgbClr val="FBF7EE"/>
                </a:solidFill>
                <a:latin typeface="Roboto Condensed"/>
              </a:rPr>
              <a:t>trận</a:t>
            </a:r>
            <a:r>
              <a:rPr lang="en-US" sz="3499" dirty="0">
                <a:solidFill>
                  <a:srgbClr val="FBF7EE"/>
                </a:solidFill>
                <a:latin typeface="Roboto Condensed"/>
              </a:rPr>
              <a:t> </a:t>
            </a:r>
            <a:r>
              <a:rPr lang="en-US" sz="3499" dirty="0" err="1">
                <a:solidFill>
                  <a:srgbClr val="FBF7EE"/>
                </a:solidFill>
                <a:latin typeface="Roboto Condensed"/>
              </a:rPr>
              <a:t>chiến</a:t>
            </a:r>
            <a:r>
              <a:rPr lang="en-US" sz="3499" dirty="0">
                <a:solidFill>
                  <a:srgbClr val="FBF7EE"/>
                </a:solidFill>
                <a:latin typeface="Roboto Condensed"/>
              </a:rPr>
              <a:t> </a:t>
            </a:r>
            <a:r>
              <a:rPr lang="en-US" sz="3499" dirty="0" err="1">
                <a:solidFill>
                  <a:srgbClr val="FBF7EE"/>
                </a:solidFill>
                <a:latin typeface="Roboto Condensed"/>
              </a:rPr>
              <a:t>thắng</a:t>
            </a:r>
            <a:r>
              <a:rPr lang="en-US" sz="3499" dirty="0">
                <a:solidFill>
                  <a:srgbClr val="FBF7EE"/>
                </a:solidFill>
                <a:latin typeface="Roboto Condensed"/>
              </a:rPr>
              <a:t> ở </a:t>
            </a:r>
            <a:r>
              <a:rPr lang="en-US" sz="3499" dirty="0" err="1">
                <a:solidFill>
                  <a:srgbClr val="FBF7EE"/>
                </a:solidFill>
                <a:latin typeface="Roboto Condensed"/>
              </a:rPr>
              <a:t>Hàm</a:t>
            </a:r>
            <a:r>
              <a:rPr lang="en-US" sz="3499" dirty="0">
                <a:solidFill>
                  <a:srgbClr val="FBF7EE"/>
                </a:solidFill>
                <a:latin typeface="Roboto Condensed"/>
              </a:rPr>
              <a:t> </a:t>
            </a:r>
            <a:r>
              <a:rPr lang="en-US" sz="3499" dirty="0" err="1">
                <a:solidFill>
                  <a:srgbClr val="FBF7EE"/>
                </a:solidFill>
                <a:latin typeface="Roboto Condensed"/>
              </a:rPr>
              <a:t>Tử</a:t>
            </a:r>
            <a:r>
              <a:rPr lang="en-US" sz="3499" dirty="0">
                <a:solidFill>
                  <a:srgbClr val="FBF7EE"/>
                </a:solidFill>
                <a:latin typeface="Roboto Condensed"/>
              </a:rPr>
              <a:t> và </a:t>
            </a:r>
            <a:r>
              <a:rPr lang="en-US" sz="3499" dirty="0" err="1">
                <a:solidFill>
                  <a:srgbClr val="FBF7EE"/>
                </a:solidFill>
                <a:latin typeface="Roboto Condensed"/>
              </a:rPr>
              <a:t>Chương</a:t>
            </a:r>
            <a:r>
              <a:rPr lang="en-US" sz="3499" dirty="0">
                <a:solidFill>
                  <a:srgbClr val="FBF7EE"/>
                </a:solidFill>
                <a:latin typeface="Roboto Condensed"/>
              </a:rPr>
              <a:t> Dương</a:t>
            </a:r>
          </a:p>
          <a:p>
            <a:pPr marL="755649" lvl="1" indent="-377824" algn="just">
              <a:lnSpc>
                <a:spcPts val="4899"/>
              </a:lnSpc>
              <a:buFont typeface="Arial"/>
              <a:buChar char="•"/>
            </a:pPr>
            <a:r>
              <a:rPr lang="en-US" sz="3499" dirty="0">
                <a:solidFill>
                  <a:srgbClr val="FBF7EE"/>
                </a:solidFill>
                <a:latin typeface="Roboto Condensed"/>
              </a:rPr>
              <a:t> </a:t>
            </a:r>
            <a:r>
              <a:rPr lang="en-US" sz="3499" dirty="0" err="1">
                <a:solidFill>
                  <a:srgbClr val="FBF7EE"/>
                </a:solidFill>
                <a:latin typeface="Roboto Condensed"/>
              </a:rPr>
              <a:t>Ông</a:t>
            </a:r>
            <a:r>
              <a:rPr lang="en-US" sz="3499" dirty="0">
                <a:solidFill>
                  <a:srgbClr val="FBF7EE"/>
                </a:solidFill>
                <a:latin typeface="Roboto Condensed"/>
              </a:rPr>
              <a:t> </a:t>
            </a:r>
            <a:r>
              <a:rPr lang="en-US" sz="3499" dirty="0" err="1">
                <a:solidFill>
                  <a:srgbClr val="FBF7EE"/>
                </a:solidFill>
                <a:latin typeface="Roboto Condensed"/>
              </a:rPr>
              <a:t>còn</a:t>
            </a:r>
            <a:r>
              <a:rPr lang="en-US" sz="3499" dirty="0">
                <a:solidFill>
                  <a:srgbClr val="FBF7EE"/>
                </a:solidFill>
                <a:latin typeface="Roboto Condensed"/>
              </a:rPr>
              <a:t> </a:t>
            </a:r>
            <a:r>
              <a:rPr lang="en-US" sz="3499" dirty="0" err="1">
                <a:solidFill>
                  <a:srgbClr val="FBF7EE"/>
                </a:solidFill>
                <a:latin typeface="Roboto Condensed"/>
              </a:rPr>
              <a:t>là</a:t>
            </a:r>
            <a:r>
              <a:rPr lang="en-US" sz="3499" dirty="0">
                <a:solidFill>
                  <a:srgbClr val="FBF7EE"/>
                </a:solidFill>
                <a:latin typeface="Roboto Condensed"/>
              </a:rPr>
              <a:t> </a:t>
            </a:r>
            <a:r>
              <a:rPr lang="en-US" sz="3499" dirty="0" err="1">
                <a:solidFill>
                  <a:srgbClr val="FBF7EE"/>
                </a:solidFill>
                <a:latin typeface="Roboto Condensed"/>
              </a:rPr>
              <a:t>người</a:t>
            </a:r>
            <a:r>
              <a:rPr lang="en-US" sz="3499" dirty="0">
                <a:solidFill>
                  <a:srgbClr val="FBF7EE"/>
                </a:solidFill>
                <a:latin typeface="Roboto Condensed"/>
              </a:rPr>
              <a:t> </a:t>
            </a:r>
            <a:r>
              <a:rPr lang="en-US" sz="3499" dirty="0" err="1">
                <a:solidFill>
                  <a:srgbClr val="FBF7EE"/>
                </a:solidFill>
                <a:latin typeface="Roboto Condensed"/>
              </a:rPr>
              <a:t>có</a:t>
            </a:r>
            <a:r>
              <a:rPr lang="en-US" sz="3499" dirty="0">
                <a:solidFill>
                  <a:srgbClr val="FBF7EE"/>
                </a:solidFill>
                <a:latin typeface="Roboto Condensed"/>
              </a:rPr>
              <a:t> </a:t>
            </a:r>
            <a:r>
              <a:rPr lang="en-US" sz="3499" dirty="0" err="1">
                <a:solidFill>
                  <a:srgbClr val="FBF7EE"/>
                </a:solidFill>
                <a:latin typeface="Roboto Condensed"/>
              </a:rPr>
              <a:t>nhiều</a:t>
            </a:r>
            <a:r>
              <a:rPr lang="en-US" sz="3499" dirty="0">
                <a:solidFill>
                  <a:srgbClr val="FBF7EE"/>
                </a:solidFill>
                <a:latin typeface="Roboto Condensed"/>
              </a:rPr>
              <a:t> </a:t>
            </a:r>
            <a:r>
              <a:rPr lang="en-US" sz="3499" dirty="0" err="1">
                <a:solidFill>
                  <a:srgbClr val="FBF7EE"/>
                </a:solidFill>
                <a:latin typeface="Roboto Condensed"/>
              </a:rPr>
              <a:t>vần</a:t>
            </a:r>
            <a:r>
              <a:rPr lang="en-US" sz="3499" dirty="0">
                <a:solidFill>
                  <a:srgbClr val="FBF7EE"/>
                </a:solidFill>
                <a:latin typeface="Roboto Condensed"/>
              </a:rPr>
              <a:t> </a:t>
            </a:r>
            <a:r>
              <a:rPr lang="en-US" sz="3499" dirty="0" err="1">
                <a:solidFill>
                  <a:srgbClr val="FBF7EE"/>
                </a:solidFill>
                <a:latin typeface="Roboto Condensed"/>
              </a:rPr>
              <a:t>thơ</a:t>
            </a:r>
            <a:r>
              <a:rPr lang="en-US" sz="3499" dirty="0">
                <a:solidFill>
                  <a:srgbClr val="FBF7EE"/>
                </a:solidFill>
                <a:latin typeface="Roboto Condensed"/>
              </a:rPr>
              <a:t> “</a:t>
            </a:r>
            <a:r>
              <a:rPr lang="en-US" sz="3499" dirty="0" err="1">
                <a:solidFill>
                  <a:srgbClr val="FBF7EE"/>
                </a:solidFill>
                <a:latin typeface="Roboto Condensed"/>
              </a:rPr>
              <a:t>sâu</a:t>
            </a:r>
            <a:r>
              <a:rPr lang="en-US" sz="3499" dirty="0">
                <a:solidFill>
                  <a:srgbClr val="FBF7EE"/>
                </a:solidFill>
                <a:latin typeface="Roboto Condensed"/>
              </a:rPr>
              <a:t> </a:t>
            </a:r>
            <a:r>
              <a:rPr lang="en-US" sz="3499" dirty="0" err="1">
                <a:solidFill>
                  <a:srgbClr val="FBF7EE"/>
                </a:solidFill>
                <a:latin typeface="Roboto Condensed"/>
              </a:rPr>
              <a:t>lí</a:t>
            </a:r>
            <a:r>
              <a:rPr lang="en-US" sz="3499" dirty="0">
                <a:solidFill>
                  <a:srgbClr val="FBF7EE"/>
                </a:solidFill>
                <a:latin typeface="Roboto Condensed"/>
              </a:rPr>
              <a:t> xa </a:t>
            </a:r>
            <a:r>
              <a:rPr lang="en-US" sz="3499" dirty="0" err="1">
                <a:solidFill>
                  <a:srgbClr val="FBF7EE"/>
                </a:solidFill>
                <a:latin typeface="Roboto Condensed"/>
              </a:rPr>
              <a:t>thú</a:t>
            </a:r>
            <a:r>
              <a:rPr lang="en-US" sz="3499" dirty="0">
                <a:solidFill>
                  <a:srgbClr val="FBF7EE"/>
                </a:solidFill>
                <a:latin typeface="Roboto Condensed"/>
              </a:rPr>
              <a:t>” (Phan Huy </a:t>
            </a:r>
            <a:r>
              <a:rPr lang="en-US" sz="3499" dirty="0" err="1">
                <a:solidFill>
                  <a:srgbClr val="FBF7EE"/>
                </a:solidFill>
                <a:latin typeface="Roboto Condensed"/>
              </a:rPr>
              <a:t>Chú</a:t>
            </a:r>
            <a:r>
              <a:rPr lang="en-US" sz="3499" dirty="0">
                <a:solidFill>
                  <a:srgbClr val="FBF7EE"/>
                </a:solidFill>
                <a:latin typeface="Roboto Condensed"/>
              </a:rPr>
              <a:t>)</a:t>
            </a:r>
          </a:p>
        </p:txBody>
      </p:sp>
      <p:sp>
        <p:nvSpPr>
          <p:cNvPr id="18" name="TextBox 18"/>
          <p:cNvSpPr txBox="1"/>
          <p:nvPr/>
        </p:nvSpPr>
        <p:spPr>
          <a:xfrm>
            <a:off x="488086" y="-95250"/>
            <a:ext cx="14107743" cy="927100"/>
          </a:xfrm>
          <a:prstGeom prst="rect">
            <a:avLst/>
          </a:prstGeom>
        </p:spPr>
        <p:txBody>
          <a:bodyPr lIns="0" tIns="0" rIns="0" bIns="0" rtlCol="0" anchor="t">
            <a:spAutoFit/>
          </a:bodyPr>
          <a:lstStyle/>
          <a:p>
            <a:pPr algn="just">
              <a:lnSpc>
                <a:spcPts val="7699"/>
              </a:lnSpc>
            </a:pPr>
            <a:r>
              <a:rPr lang="en-US" sz="5499">
                <a:solidFill>
                  <a:srgbClr val="C29861"/>
                </a:solidFill>
                <a:latin typeface="Fraunces Bold"/>
              </a:rPr>
              <a:t>3.  KHÁM PHÁ VĂN BẢN</a:t>
            </a:r>
          </a:p>
        </p:txBody>
      </p:sp>
      <p:sp>
        <p:nvSpPr>
          <p:cNvPr id="19" name="Freeform 19"/>
          <p:cNvSpPr/>
          <p:nvPr/>
        </p:nvSpPr>
        <p:spPr>
          <a:xfrm>
            <a:off x="-4107302" y="7491968"/>
            <a:ext cx="23149804" cy="4308638"/>
          </a:xfrm>
          <a:custGeom>
            <a:avLst/>
            <a:gdLst/>
            <a:ahLst/>
            <a:cxnLst/>
            <a:rect l="l" t="t" r="r" b="b"/>
            <a:pathLst>
              <a:path w="23149804" h="4308638">
                <a:moveTo>
                  <a:pt x="0" y="0"/>
                </a:moveTo>
                <a:lnTo>
                  <a:pt x="23149804" y="0"/>
                </a:lnTo>
                <a:lnTo>
                  <a:pt x="23149804" y="4308638"/>
                </a:lnTo>
                <a:lnTo>
                  <a:pt x="0" y="4308638"/>
                </a:lnTo>
                <a:lnTo>
                  <a:pt x="0" y="0"/>
                </a:lnTo>
                <a:close/>
              </a:path>
            </a:pathLst>
          </a:custGeom>
          <a:blipFill>
            <a:blip r:embed="rId5"/>
            <a:stretch>
              <a:fillRect t="-15431" b="-15431"/>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7">
                                            <p:txEl>
                                              <p:pRg st="0" end="0"/>
                                            </p:txEl>
                                          </p:spTgt>
                                        </p:tgtEl>
                                        <p:attrNameLst>
                                          <p:attrName>style.visibility</p:attrName>
                                        </p:attrNameLst>
                                      </p:cBhvr>
                                      <p:to>
                                        <p:strVal val="visible"/>
                                      </p:to>
                                    </p:set>
                                    <p:animEffect transition="in" filter="barn(inVertical)">
                                      <p:cBhvr>
                                        <p:cTn id="14" dur="500"/>
                                        <p:tgtEl>
                                          <p:spTgt spid="1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7">
                                            <p:txEl>
                                              <p:pRg st="1" end="1"/>
                                            </p:txEl>
                                          </p:spTgt>
                                        </p:tgtEl>
                                        <p:attrNameLst>
                                          <p:attrName>style.visibility</p:attrName>
                                        </p:attrNameLst>
                                      </p:cBhvr>
                                      <p:to>
                                        <p:strVal val="visible"/>
                                      </p:to>
                                    </p:set>
                                    <p:animEffect transition="in" filter="barn(inVertical)">
                                      <p:cBhvr>
                                        <p:cTn id="19" dur="500"/>
                                        <p:tgtEl>
                                          <p:spTgt spid="17">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7">
                                            <p:txEl>
                                              <p:pRg st="2" end="2"/>
                                            </p:txEl>
                                          </p:spTgt>
                                        </p:tgtEl>
                                        <p:attrNameLst>
                                          <p:attrName>style.visibility</p:attrName>
                                        </p:attrNameLst>
                                      </p:cBhvr>
                                      <p:to>
                                        <p:strVal val="visible"/>
                                      </p:to>
                                    </p:set>
                                    <p:animEffect transition="in" filter="wipe(down)">
                                      <p:cBhvr>
                                        <p:cTn id="24"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BF7EE"/>
        </a:solidFill>
        <a:effectLst/>
      </p:bgPr>
    </p:bg>
    <p:spTree>
      <p:nvGrpSpPr>
        <p:cNvPr id="1" name=""/>
        <p:cNvGrpSpPr/>
        <p:nvPr/>
      </p:nvGrpSpPr>
      <p:grpSpPr>
        <a:xfrm>
          <a:off x="0" y="0"/>
          <a:ext cx="0" cy="0"/>
          <a:chOff x="0" y="0"/>
          <a:chExt cx="0" cy="0"/>
        </a:xfrm>
      </p:grpSpPr>
      <p:grpSp>
        <p:nvGrpSpPr>
          <p:cNvPr id="2" name="Group 2"/>
          <p:cNvGrpSpPr/>
          <p:nvPr/>
        </p:nvGrpSpPr>
        <p:grpSpPr>
          <a:xfrm>
            <a:off x="0" y="-247786"/>
            <a:ext cx="18437948" cy="4228746"/>
            <a:chOff x="0" y="0"/>
            <a:chExt cx="24583931" cy="5638329"/>
          </a:xfrm>
        </p:grpSpPr>
        <p:sp>
          <p:nvSpPr>
            <p:cNvPr id="3" name="Freeform 3"/>
            <p:cNvSpPr/>
            <p:nvPr/>
          </p:nvSpPr>
          <p:spPr>
            <a:xfrm>
              <a:off x="0" y="0"/>
              <a:ext cx="6195965" cy="5638329"/>
            </a:xfrm>
            <a:custGeom>
              <a:avLst/>
              <a:gdLst/>
              <a:ahLst/>
              <a:cxnLst/>
              <a:rect l="l" t="t" r="r" b="b"/>
              <a:pathLst>
                <a:path w="6195965" h="5638329">
                  <a:moveTo>
                    <a:pt x="0" y="0"/>
                  </a:moveTo>
                  <a:lnTo>
                    <a:pt x="6195965" y="0"/>
                  </a:lnTo>
                  <a:lnTo>
                    <a:pt x="6195965" y="5638329"/>
                  </a:lnTo>
                  <a:lnTo>
                    <a:pt x="0" y="5638329"/>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a:off x="6195965" y="0"/>
              <a:ext cx="6195965" cy="5638329"/>
            </a:xfrm>
            <a:custGeom>
              <a:avLst/>
              <a:gdLst/>
              <a:ahLst/>
              <a:cxnLst/>
              <a:rect l="l" t="t" r="r" b="b"/>
              <a:pathLst>
                <a:path w="6195965" h="5638329">
                  <a:moveTo>
                    <a:pt x="0" y="0"/>
                  </a:moveTo>
                  <a:lnTo>
                    <a:pt x="6195966" y="0"/>
                  </a:lnTo>
                  <a:lnTo>
                    <a:pt x="6195966" y="5638329"/>
                  </a:lnTo>
                  <a:lnTo>
                    <a:pt x="0" y="5638329"/>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p:cNvSpPr/>
            <p:nvPr/>
          </p:nvSpPr>
          <p:spPr>
            <a:xfrm>
              <a:off x="12192000" y="0"/>
              <a:ext cx="6195965" cy="5638329"/>
            </a:xfrm>
            <a:custGeom>
              <a:avLst/>
              <a:gdLst/>
              <a:ahLst/>
              <a:cxnLst/>
              <a:rect l="l" t="t" r="r" b="b"/>
              <a:pathLst>
                <a:path w="6195965" h="5638329">
                  <a:moveTo>
                    <a:pt x="0" y="0"/>
                  </a:moveTo>
                  <a:lnTo>
                    <a:pt x="6195965" y="0"/>
                  </a:lnTo>
                  <a:lnTo>
                    <a:pt x="6195965" y="5638329"/>
                  </a:lnTo>
                  <a:lnTo>
                    <a:pt x="0" y="5638329"/>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a:off x="18387965" y="0"/>
              <a:ext cx="6195965" cy="5638329"/>
            </a:xfrm>
            <a:custGeom>
              <a:avLst/>
              <a:gdLst/>
              <a:ahLst/>
              <a:cxnLst/>
              <a:rect l="l" t="t" r="r" b="b"/>
              <a:pathLst>
                <a:path w="6195965" h="5638329">
                  <a:moveTo>
                    <a:pt x="0" y="0"/>
                  </a:moveTo>
                  <a:lnTo>
                    <a:pt x="6195966" y="0"/>
                  </a:lnTo>
                  <a:lnTo>
                    <a:pt x="6195966" y="5638329"/>
                  </a:lnTo>
                  <a:lnTo>
                    <a:pt x="0" y="5638329"/>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txBody>
            <a:bodyPr/>
            <a:lstStyle/>
            <a:p>
              <a:endParaRPr lang="en-US"/>
            </a:p>
          </p:txBody>
        </p:sp>
      </p:grpSp>
      <p:grpSp>
        <p:nvGrpSpPr>
          <p:cNvPr id="7" name="Group 7"/>
          <p:cNvGrpSpPr/>
          <p:nvPr/>
        </p:nvGrpSpPr>
        <p:grpSpPr>
          <a:xfrm>
            <a:off x="-149948" y="6523266"/>
            <a:ext cx="18437948" cy="4228746"/>
            <a:chOff x="0" y="0"/>
            <a:chExt cx="24583931" cy="5638329"/>
          </a:xfrm>
        </p:grpSpPr>
        <p:sp>
          <p:nvSpPr>
            <p:cNvPr id="8" name="Freeform 8"/>
            <p:cNvSpPr/>
            <p:nvPr/>
          </p:nvSpPr>
          <p:spPr>
            <a:xfrm>
              <a:off x="0" y="0"/>
              <a:ext cx="6195965" cy="5638329"/>
            </a:xfrm>
            <a:custGeom>
              <a:avLst/>
              <a:gdLst/>
              <a:ahLst/>
              <a:cxnLst/>
              <a:rect l="l" t="t" r="r" b="b"/>
              <a:pathLst>
                <a:path w="6195965" h="5638329">
                  <a:moveTo>
                    <a:pt x="0" y="0"/>
                  </a:moveTo>
                  <a:lnTo>
                    <a:pt x="6195965" y="0"/>
                  </a:lnTo>
                  <a:lnTo>
                    <a:pt x="6195965" y="5638329"/>
                  </a:lnTo>
                  <a:lnTo>
                    <a:pt x="0" y="5638329"/>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9" name="Freeform 9"/>
            <p:cNvSpPr/>
            <p:nvPr/>
          </p:nvSpPr>
          <p:spPr>
            <a:xfrm>
              <a:off x="6195965" y="0"/>
              <a:ext cx="6195965" cy="5638329"/>
            </a:xfrm>
            <a:custGeom>
              <a:avLst/>
              <a:gdLst/>
              <a:ahLst/>
              <a:cxnLst/>
              <a:rect l="l" t="t" r="r" b="b"/>
              <a:pathLst>
                <a:path w="6195965" h="5638329">
                  <a:moveTo>
                    <a:pt x="0" y="0"/>
                  </a:moveTo>
                  <a:lnTo>
                    <a:pt x="6195966" y="0"/>
                  </a:lnTo>
                  <a:lnTo>
                    <a:pt x="6195966" y="5638329"/>
                  </a:lnTo>
                  <a:lnTo>
                    <a:pt x="0" y="5638329"/>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0" name="Freeform 10"/>
            <p:cNvSpPr/>
            <p:nvPr/>
          </p:nvSpPr>
          <p:spPr>
            <a:xfrm>
              <a:off x="12192000" y="0"/>
              <a:ext cx="6195965" cy="5638329"/>
            </a:xfrm>
            <a:custGeom>
              <a:avLst/>
              <a:gdLst/>
              <a:ahLst/>
              <a:cxnLst/>
              <a:rect l="l" t="t" r="r" b="b"/>
              <a:pathLst>
                <a:path w="6195965" h="5638329">
                  <a:moveTo>
                    <a:pt x="0" y="0"/>
                  </a:moveTo>
                  <a:lnTo>
                    <a:pt x="6195965" y="0"/>
                  </a:lnTo>
                  <a:lnTo>
                    <a:pt x="6195965" y="5638329"/>
                  </a:lnTo>
                  <a:lnTo>
                    <a:pt x="0" y="5638329"/>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1" name="Freeform 11"/>
            <p:cNvSpPr/>
            <p:nvPr/>
          </p:nvSpPr>
          <p:spPr>
            <a:xfrm>
              <a:off x="18387965" y="0"/>
              <a:ext cx="6195965" cy="5638329"/>
            </a:xfrm>
            <a:custGeom>
              <a:avLst/>
              <a:gdLst/>
              <a:ahLst/>
              <a:cxnLst/>
              <a:rect l="l" t="t" r="r" b="b"/>
              <a:pathLst>
                <a:path w="6195965" h="5638329">
                  <a:moveTo>
                    <a:pt x="0" y="0"/>
                  </a:moveTo>
                  <a:lnTo>
                    <a:pt x="6195966" y="0"/>
                  </a:lnTo>
                  <a:lnTo>
                    <a:pt x="6195966" y="5638329"/>
                  </a:lnTo>
                  <a:lnTo>
                    <a:pt x="0" y="5638329"/>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txBody>
            <a:bodyPr/>
            <a:lstStyle/>
            <a:p>
              <a:endParaRPr lang="en-US"/>
            </a:p>
          </p:txBody>
        </p:sp>
      </p:grpSp>
      <p:grpSp>
        <p:nvGrpSpPr>
          <p:cNvPr id="12" name="Group 12"/>
          <p:cNvGrpSpPr/>
          <p:nvPr/>
        </p:nvGrpSpPr>
        <p:grpSpPr>
          <a:xfrm>
            <a:off x="0" y="1866588"/>
            <a:ext cx="19502285" cy="6553825"/>
            <a:chOff x="0" y="0"/>
            <a:chExt cx="5136404" cy="1726110"/>
          </a:xfrm>
        </p:grpSpPr>
        <p:sp>
          <p:nvSpPr>
            <p:cNvPr id="13" name="Freeform 13"/>
            <p:cNvSpPr/>
            <p:nvPr/>
          </p:nvSpPr>
          <p:spPr>
            <a:xfrm>
              <a:off x="0" y="0"/>
              <a:ext cx="5136404" cy="1726110"/>
            </a:xfrm>
            <a:custGeom>
              <a:avLst/>
              <a:gdLst/>
              <a:ahLst/>
              <a:cxnLst/>
              <a:rect l="l" t="t" r="r" b="b"/>
              <a:pathLst>
                <a:path w="5136404" h="1726110">
                  <a:moveTo>
                    <a:pt x="0" y="0"/>
                  </a:moveTo>
                  <a:lnTo>
                    <a:pt x="5136404" y="0"/>
                  </a:lnTo>
                  <a:lnTo>
                    <a:pt x="5136404" y="1726110"/>
                  </a:lnTo>
                  <a:lnTo>
                    <a:pt x="0" y="1726110"/>
                  </a:lnTo>
                  <a:close/>
                </a:path>
              </a:pathLst>
            </a:custGeom>
            <a:solidFill>
              <a:srgbClr val="2A3D43"/>
            </a:solidFill>
          </p:spPr>
          <p:txBody>
            <a:bodyPr/>
            <a:lstStyle/>
            <a:p>
              <a:endParaRPr lang="en-US"/>
            </a:p>
          </p:txBody>
        </p:sp>
        <p:sp>
          <p:nvSpPr>
            <p:cNvPr id="14" name="TextBox 14"/>
            <p:cNvSpPr txBox="1"/>
            <p:nvPr/>
          </p:nvSpPr>
          <p:spPr>
            <a:xfrm>
              <a:off x="0" y="-38100"/>
              <a:ext cx="5136404" cy="1764210"/>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488086" y="1023210"/>
            <a:ext cx="6750914" cy="613918"/>
          </a:xfrm>
          <a:prstGeom prst="rect">
            <a:avLst/>
          </a:prstGeom>
        </p:spPr>
        <p:txBody>
          <a:bodyPr wrap="square" lIns="0" tIns="0" rIns="0" bIns="0" rtlCol="0" anchor="t">
            <a:spAutoFit/>
          </a:bodyPr>
          <a:lstStyle/>
          <a:p>
            <a:pPr algn="l">
              <a:lnSpc>
                <a:spcPts val="4826"/>
              </a:lnSpc>
            </a:pPr>
            <a:r>
              <a:rPr lang="en-US" sz="3800" dirty="0">
                <a:solidFill>
                  <a:srgbClr val="2A3D43"/>
                </a:solidFill>
                <a:latin typeface="#9Slide05 Dear Saturday"/>
              </a:rPr>
              <a:t>3.1. </a:t>
            </a:r>
            <a:r>
              <a:rPr lang="en-US" sz="3800" dirty="0" err="1">
                <a:solidFill>
                  <a:srgbClr val="2A3D43"/>
                </a:solidFill>
                <a:latin typeface="#9Slide05 Dear Saturday"/>
              </a:rPr>
              <a:t>Tác</a:t>
            </a:r>
            <a:r>
              <a:rPr lang="en-US" sz="3800" dirty="0">
                <a:solidFill>
                  <a:srgbClr val="2A3D43"/>
                </a:solidFill>
                <a:latin typeface="#9Slide05 Dear Saturday"/>
              </a:rPr>
              <a:t> </a:t>
            </a:r>
            <a:r>
              <a:rPr lang="en-US" sz="3800" dirty="0" err="1">
                <a:solidFill>
                  <a:srgbClr val="2A3D43"/>
                </a:solidFill>
                <a:latin typeface="#9Slide05 Dear Saturday"/>
              </a:rPr>
              <a:t>giả</a:t>
            </a:r>
            <a:r>
              <a:rPr lang="en-US" sz="3800" dirty="0">
                <a:solidFill>
                  <a:srgbClr val="2A3D43"/>
                </a:solidFill>
                <a:latin typeface="#9Slide05 Dear Saturday"/>
              </a:rPr>
              <a:t> và </a:t>
            </a:r>
            <a:r>
              <a:rPr lang="en-US" sz="3800" dirty="0" err="1">
                <a:solidFill>
                  <a:srgbClr val="2A3D43"/>
                </a:solidFill>
                <a:latin typeface="#9Slide05 Dear Saturday"/>
              </a:rPr>
              <a:t>tác</a:t>
            </a:r>
            <a:r>
              <a:rPr lang="en-US" sz="3800" dirty="0">
                <a:solidFill>
                  <a:srgbClr val="2A3D43"/>
                </a:solidFill>
                <a:latin typeface="#9Slide05 Dear Saturday"/>
              </a:rPr>
              <a:t> </a:t>
            </a:r>
            <a:r>
              <a:rPr lang="en-US" sz="3800" dirty="0" err="1">
                <a:solidFill>
                  <a:srgbClr val="2A3D43"/>
                </a:solidFill>
                <a:latin typeface="#9Slide05 Dear Saturday"/>
              </a:rPr>
              <a:t>phẩm</a:t>
            </a:r>
            <a:endParaRPr lang="en-US" sz="3800" dirty="0">
              <a:solidFill>
                <a:srgbClr val="2A3D43"/>
              </a:solidFill>
              <a:latin typeface="#9Slide05 Dear Saturday"/>
            </a:endParaRPr>
          </a:p>
        </p:txBody>
      </p:sp>
      <p:sp>
        <p:nvSpPr>
          <p:cNvPr id="16" name="TextBox 16"/>
          <p:cNvSpPr txBox="1"/>
          <p:nvPr/>
        </p:nvSpPr>
        <p:spPr>
          <a:xfrm>
            <a:off x="488086" y="-95250"/>
            <a:ext cx="14107743" cy="927100"/>
          </a:xfrm>
          <a:prstGeom prst="rect">
            <a:avLst/>
          </a:prstGeom>
        </p:spPr>
        <p:txBody>
          <a:bodyPr lIns="0" tIns="0" rIns="0" bIns="0" rtlCol="0" anchor="t">
            <a:spAutoFit/>
          </a:bodyPr>
          <a:lstStyle/>
          <a:p>
            <a:pPr algn="just">
              <a:lnSpc>
                <a:spcPts val="7699"/>
              </a:lnSpc>
            </a:pPr>
            <a:r>
              <a:rPr lang="en-US" sz="5499">
                <a:solidFill>
                  <a:srgbClr val="C29861"/>
                </a:solidFill>
                <a:latin typeface="Fraunces Bold"/>
              </a:rPr>
              <a:t>3.  KHÁM PHÁ VĂN BẢN</a:t>
            </a:r>
          </a:p>
        </p:txBody>
      </p:sp>
      <p:sp>
        <p:nvSpPr>
          <p:cNvPr id="17" name="Freeform 17"/>
          <p:cNvSpPr/>
          <p:nvPr/>
        </p:nvSpPr>
        <p:spPr>
          <a:xfrm>
            <a:off x="9751143" y="2847798"/>
            <a:ext cx="8004587" cy="4545498"/>
          </a:xfrm>
          <a:custGeom>
            <a:avLst/>
            <a:gdLst/>
            <a:ahLst/>
            <a:cxnLst/>
            <a:rect l="l" t="t" r="r" b="b"/>
            <a:pathLst>
              <a:path w="8004587" h="4545498">
                <a:moveTo>
                  <a:pt x="0" y="0"/>
                </a:moveTo>
                <a:lnTo>
                  <a:pt x="8004587" y="0"/>
                </a:lnTo>
                <a:lnTo>
                  <a:pt x="8004587" y="4545499"/>
                </a:lnTo>
                <a:lnTo>
                  <a:pt x="0" y="4545499"/>
                </a:lnTo>
                <a:lnTo>
                  <a:pt x="0" y="0"/>
                </a:lnTo>
                <a:close/>
              </a:path>
            </a:pathLst>
          </a:custGeom>
          <a:blipFill>
            <a:blip r:embed="rId4"/>
            <a:stretch>
              <a:fillRect r="-8311"/>
            </a:stretch>
          </a:blipFill>
        </p:spPr>
        <p:txBody>
          <a:bodyPr/>
          <a:lstStyle/>
          <a:p>
            <a:endParaRPr lang="en-US"/>
          </a:p>
        </p:txBody>
      </p:sp>
      <p:sp>
        <p:nvSpPr>
          <p:cNvPr id="18" name="TextBox 18"/>
          <p:cNvSpPr txBox="1"/>
          <p:nvPr/>
        </p:nvSpPr>
        <p:spPr>
          <a:xfrm>
            <a:off x="488086" y="2489962"/>
            <a:ext cx="8580940" cy="5154555"/>
          </a:xfrm>
          <a:prstGeom prst="rect">
            <a:avLst/>
          </a:prstGeom>
        </p:spPr>
        <p:txBody>
          <a:bodyPr lIns="0" tIns="0" rIns="0" bIns="0" rtlCol="0" anchor="t">
            <a:spAutoFit/>
          </a:bodyPr>
          <a:lstStyle/>
          <a:p>
            <a:pPr marL="796621" lvl="1" indent="-398310" algn="just">
              <a:lnSpc>
                <a:spcPts val="5165"/>
              </a:lnSpc>
              <a:buFont typeface="Arial"/>
              <a:buChar char="•"/>
            </a:pPr>
            <a:r>
              <a:rPr lang="en-US" sz="3689" dirty="0">
                <a:solidFill>
                  <a:srgbClr val="FBF7EE"/>
                </a:solidFill>
                <a:latin typeface="Roboto Condensed"/>
              </a:rPr>
              <a:t> </a:t>
            </a:r>
            <a:r>
              <a:rPr lang="en-US" sz="3689" dirty="0" err="1">
                <a:solidFill>
                  <a:srgbClr val="FBF7EE"/>
                </a:solidFill>
                <a:latin typeface="Roboto Condensed"/>
              </a:rPr>
              <a:t>Bài</a:t>
            </a:r>
            <a:r>
              <a:rPr lang="en-US" sz="3689" dirty="0">
                <a:solidFill>
                  <a:srgbClr val="FBF7EE"/>
                </a:solidFill>
                <a:latin typeface="Roboto Condensed"/>
              </a:rPr>
              <a:t> </a:t>
            </a:r>
            <a:r>
              <a:rPr lang="en-US" sz="3689" dirty="0" err="1">
                <a:solidFill>
                  <a:srgbClr val="FBF7EE"/>
                </a:solidFill>
                <a:latin typeface="Roboto Condensed"/>
              </a:rPr>
              <a:t>thơ</a:t>
            </a:r>
            <a:r>
              <a:rPr lang="en-US" sz="3689" dirty="0">
                <a:solidFill>
                  <a:srgbClr val="FBF7EE"/>
                </a:solidFill>
                <a:latin typeface="Roboto Condensed"/>
              </a:rPr>
              <a:t> “</a:t>
            </a:r>
            <a:r>
              <a:rPr lang="en-US" sz="3689" dirty="0" err="1">
                <a:solidFill>
                  <a:srgbClr val="FBF7EE"/>
                </a:solidFill>
                <a:latin typeface="Roboto Condensed"/>
              </a:rPr>
              <a:t>Phò</a:t>
            </a:r>
            <a:r>
              <a:rPr lang="en-US" sz="3689" dirty="0">
                <a:solidFill>
                  <a:srgbClr val="FBF7EE"/>
                </a:solidFill>
                <a:latin typeface="Roboto Condensed"/>
              </a:rPr>
              <a:t> </a:t>
            </a:r>
            <a:r>
              <a:rPr lang="en-US" sz="3689" dirty="0" err="1">
                <a:solidFill>
                  <a:srgbClr val="FBF7EE"/>
                </a:solidFill>
                <a:latin typeface="Roboto Condensed"/>
              </a:rPr>
              <a:t>giá</a:t>
            </a:r>
            <a:r>
              <a:rPr lang="en-US" sz="3689" dirty="0">
                <a:solidFill>
                  <a:srgbClr val="FBF7EE"/>
                </a:solidFill>
                <a:latin typeface="Roboto Condensed"/>
              </a:rPr>
              <a:t> </a:t>
            </a:r>
            <a:r>
              <a:rPr lang="en-US" sz="3689" dirty="0" err="1">
                <a:solidFill>
                  <a:srgbClr val="FBF7EE"/>
                </a:solidFill>
                <a:latin typeface="Roboto Condensed"/>
              </a:rPr>
              <a:t>về</a:t>
            </a:r>
            <a:r>
              <a:rPr lang="en-US" sz="3689" dirty="0">
                <a:solidFill>
                  <a:srgbClr val="FBF7EE"/>
                </a:solidFill>
                <a:latin typeface="Roboto Condensed"/>
              </a:rPr>
              <a:t> </a:t>
            </a:r>
            <a:r>
              <a:rPr lang="en-US" sz="3689" dirty="0" err="1">
                <a:solidFill>
                  <a:srgbClr val="FBF7EE"/>
                </a:solidFill>
                <a:latin typeface="Roboto Condensed"/>
              </a:rPr>
              <a:t>kinh</a:t>
            </a:r>
            <a:r>
              <a:rPr lang="en-US" sz="3689" dirty="0">
                <a:solidFill>
                  <a:srgbClr val="FBF7EE"/>
                </a:solidFill>
                <a:latin typeface="Roboto Condensed"/>
              </a:rPr>
              <a:t>” </a:t>
            </a:r>
            <a:r>
              <a:rPr lang="en-US" sz="3689" dirty="0" err="1">
                <a:solidFill>
                  <a:srgbClr val="FBF7EE"/>
                </a:solidFill>
                <a:latin typeface="Roboto Condensed"/>
              </a:rPr>
              <a:t>được</a:t>
            </a:r>
            <a:r>
              <a:rPr lang="en-US" sz="3689" dirty="0">
                <a:solidFill>
                  <a:srgbClr val="FBF7EE"/>
                </a:solidFill>
                <a:latin typeface="Roboto Condensed"/>
              </a:rPr>
              <a:t> </a:t>
            </a:r>
            <a:r>
              <a:rPr lang="en-US" sz="3689" dirty="0" err="1">
                <a:solidFill>
                  <a:srgbClr val="FBF7EE"/>
                </a:solidFill>
                <a:latin typeface="Roboto Condensed"/>
              </a:rPr>
              <a:t>làm</a:t>
            </a:r>
            <a:r>
              <a:rPr lang="en-US" sz="3689" dirty="0">
                <a:solidFill>
                  <a:srgbClr val="FBF7EE"/>
                </a:solidFill>
                <a:latin typeface="Roboto Condensed"/>
              </a:rPr>
              <a:t> </a:t>
            </a:r>
            <a:r>
              <a:rPr lang="en-US" sz="3689" dirty="0" err="1">
                <a:solidFill>
                  <a:srgbClr val="FBF7EE"/>
                </a:solidFill>
                <a:latin typeface="Roboto Condensed"/>
              </a:rPr>
              <a:t>sau</a:t>
            </a:r>
            <a:r>
              <a:rPr lang="en-US" sz="3689" dirty="0">
                <a:solidFill>
                  <a:srgbClr val="FBF7EE"/>
                </a:solidFill>
                <a:latin typeface="Roboto Condensed"/>
              </a:rPr>
              <a:t> </a:t>
            </a:r>
            <a:r>
              <a:rPr lang="en-US" sz="3689" dirty="0" err="1">
                <a:solidFill>
                  <a:srgbClr val="FBF7EE"/>
                </a:solidFill>
                <a:latin typeface="Roboto Condensed"/>
              </a:rPr>
              <a:t>khi</a:t>
            </a:r>
            <a:r>
              <a:rPr lang="en-US" sz="3689" dirty="0">
                <a:solidFill>
                  <a:srgbClr val="FBF7EE"/>
                </a:solidFill>
                <a:latin typeface="Roboto Condensed"/>
              </a:rPr>
              <a:t> </a:t>
            </a:r>
            <a:r>
              <a:rPr lang="en-US" sz="3689" dirty="0" err="1">
                <a:solidFill>
                  <a:srgbClr val="FBF7EE"/>
                </a:solidFill>
                <a:latin typeface="Roboto Condensed"/>
              </a:rPr>
              <a:t>ông</a:t>
            </a:r>
            <a:r>
              <a:rPr lang="en-US" sz="3689" dirty="0">
                <a:solidFill>
                  <a:srgbClr val="FBF7EE"/>
                </a:solidFill>
                <a:latin typeface="Roboto Condensed"/>
              </a:rPr>
              <a:t> </a:t>
            </a:r>
            <a:r>
              <a:rPr lang="en-US" sz="3689" dirty="0" err="1">
                <a:solidFill>
                  <a:srgbClr val="FBF7EE"/>
                </a:solidFill>
                <a:latin typeface="Roboto Condensed"/>
              </a:rPr>
              <a:t>hộ</a:t>
            </a:r>
            <a:r>
              <a:rPr lang="en-US" sz="3689" dirty="0">
                <a:solidFill>
                  <a:srgbClr val="FBF7EE"/>
                </a:solidFill>
                <a:latin typeface="Roboto Condensed"/>
              </a:rPr>
              <a:t> </a:t>
            </a:r>
            <a:r>
              <a:rPr lang="en-US" sz="3689" dirty="0" err="1">
                <a:solidFill>
                  <a:srgbClr val="FBF7EE"/>
                </a:solidFill>
                <a:latin typeface="Roboto Condensed"/>
              </a:rPr>
              <a:t>giá</a:t>
            </a:r>
            <a:r>
              <a:rPr lang="en-US" sz="3689" dirty="0">
                <a:solidFill>
                  <a:srgbClr val="FBF7EE"/>
                </a:solidFill>
                <a:latin typeface="Roboto Condensed"/>
              </a:rPr>
              <a:t> </a:t>
            </a:r>
            <a:r>
              <a:rPr lang="en-US" sz="3689" dirty="0" err="1">
                <a:solidFill>
                  <a:srgbClr val="FBF7EE"/>
                </a:solidFill>
                <a:latin typeface="Roboto Condensed"/>
              </a:rPr>
              <a:t>hai</a:t>
            </a:r>
            <a:r>
              <a:rPr lang="en-US" sz="3689" dirty="0">
                <a:solidFill>
                  <a:srgbClr val="FBF7EE"/>
                </a:solidFill>
                <a:latin typeface="Roboto Condensed"/>
              </a:rPr>
              <a:t> </a:t>
            </a:r>
            <a:r>
              <a:rPr lang="en-US" sz="3689" dirty="0" err="1">
                <a:solidFill>
                  <a:srgbClr val="FBF7EE"/>
                </a:solidFill>
                <a:latin typeface="Roboto Condensed"/>
              </a:rPr>
              <a:t>vua</a:t>
            </a:r>
            <a:r>
              <a:rPr lang="en-US" sz="3689" dirty="0">
                <a:solidFill>
                  <a:srgbClr val="FBF7EE"/>
                </a:solidFill>
                <a:latin typeface="Roboto Condensed"/>
              </a:rPr>
              <a:t> Trần Thái </a:t>
            </a:r>
            <a:r>
              <a:rPr lang="en-US" sz="3689" dirty="0" err="1">
                <a:solidFill>
                  <a:srgbClr val="FBF7EE"/>
                </a:solidFill>
                <a:latin typeface="Roboto Condensed"/>
              </a:rPr>
              <a:t>thượng</a:t>
            </a:r>
            <a:r>
              <a:rPr lang="en-US" sz="3689" dirty="0">
                <a:solidFill>
                  <a:srgbClr val="FBF7EE"/>
                </a:solidFill>
                <a:latin typeface="Roboto Condensed"/>
              </a:rPr>
              <a:t> </a:t>
            </a:r>
            <a:r>
              <a:rPr lang="en-US" sz="3689" dirty="0" err="1">
                <a:solidFill>
                  <a:srgbClr val="FBF7EE"/>
                </a:solidFill>
                <a:latin typeface="Roboto Condensed"/>
              </a:rPr>
              <a:t>hoàng</a:t>
            </a:r>
            <a:r>
              <a:rPr lang="en-US" sz="3689" dirty="0">
                <a:solidFill>
                  <a:srgbClr val="FBF7EE"/>
                </a:solidFill>
                <a:latin typeface="Roboto Condensed"/>
              </a:rPr>
              <a:t> Trần </a:t>
            </a:r>
            <a:r>
              <a:rPr lang="en-US" sz="3689" dirty="0" err="1">
                <a:solidFill>
                  <a:srgbClr val="FBF7EE"/>
                </a:solidFill>
                <a:latin typeface="Roboto Condensed"/>
              </a:rPr>
              <a:t>Thánh</a:t>
            </a:r>
            <a:r>
              <a:rPr lang="en-US" sz="3689" dirty="0">
                <a:solidFill>
                  <a:srgbClr val="FBF7EE"/>
                </a:solidFill>
                <a:latin typeface="Roboto Condensed"/>
              </a:rPr>
              <a:t> </a:t>
            </a:r>
            <a:r>
              <a:rPr lang="en-US" sz="3689" dirty="0" err="1">
                <a:solidFill>
                  <a:srgbClr val="FBF7EE"/>
                </a:solidFill>
                <a:latin typeface="Roboto Condensed"/>
              </a:rPr>
              <a:t>Tông</a:t>
            </a:r>
            <a:r>
              <a:rPr lang="en-US" sz="3689" dirty="0">
                <a:solidFill>
                  <a:srgbClr val="FBF7EE"/>
                </a:solidFill>
                <a:latin typeface="Roboto Condensed"/>
              </a:rPr>
              <a:t> và </a:t>
            </a:r>
            <a:r>
              <a:rPr lang="en-US" sz="3689" dirty="0" err="1">
                <a:solidFill>
                  <a:srgbClr val="FBF7EE"/>
                </a:solidFill>
                <a:latin typeface="Roboto Condensed"/>
              </a:rPr>
              <a:t>vua</a:t>
            </a:r>
            <a:r>
              <a:rPr lang="en-US" sz="3689" dirty="0">
                <a:solidFill>
                  <a:srgbClr val="FBF7EE"/>
                </a:solidFill>
                <a:latin typeface="Roboto Condensed"/>
              </a:rPr>
              <a:t> Trần </a:t>
            </a:r>
            <a:r>
              <a:rPr lang="en-US" sz="3689" dirty="0" err="1">
                <a:solidFill>
                  <a:srgbClr val="FBF7EE"/>
                </a:solidFill>
                <a:latin typeface="Roboto Condensed"/>
              </a:rPr>
              <a:t>Nhân</a:t>
            </a:r>
            <a:r>
              <a:rPr lang="en-US" sz="3689" dirty="0">
                <a:solidFill>
                  <a:srgbClr val="FBF7EE"/>
                </a:solidFill>
                <a:latin typeface="Roboto Condensed"/>
              </a:rPr>
              <a:t> </a:t>
            </a:r>
            <a:r>
              <a:rPr lang="en-US" sz="3689" dirty="0" err="1">
                <a:solidFill>
                  <a:srgbClr val="FBF7EE"/>
                </a:solidFill>
                <a:latin typeface="Roboto Condensed"/>
              </a:rPr>
              <a:t>Tông</a:t>
            </a:r>
            <a:r>
              <a:rPr lang="en-US" sz="3689" dirty="0">
                <a:solidFill>
                  <a:srgbClr val="FBF7EE"/>
                </a:solidFill>
                <a:latin typeface="Roboto Condensed"/>
              </a:rPr>
              <a:t> </a:t>
            </a:r>
            <a:r>
              <a:rPr lang="en-US" sz="3689" dirty="0" err="1">
                <a:solidFill>
                  <a:srgbClr val="FBF7EE"/>
                </a:solidFill>
                <a:latin typeface="Roboto Condensed"/>
              </a:rPr>
              <a:t>về</a:t>
            </a:r>
            <a:r>
              <a:rPr lang="en-US" sz="3689" dirty="0">
                <a:solidFill>
                  <a:srgbClr val="FBF7EE"/>
                </a:solidFill>
                <a:latin typeface="Roboto Condensed"/>
              </a:rPr>
              <a:t> </a:t>
            </a:r>
            <a:r>
              <a:rPr lang="en-US" sz="3689" dirty="0" err="1">
                <a:solidFill>
                  <a:srgbClr val="FBF7EE"/>
                </a:solidFill>
                <a:latin typeface="Roboto Condensed"/>
              </a:rPr>
              <a:t>Thăng</a:t>
            </a:r>
            <a:r>
              <a:rPr lang="en-US" sz="3689" dirty="0">
                <a:solidFill>
                  <a:srgbClr val="FBF7EE"/>
                </a:solidFill>
                <a:latin typeface="Roboto Condensed"/>
              </a:rPr>
              <a:t> Long (Hà </a:t>
            </a:r>
            <a:r>
              <a:rPr lang="en-US" sz="3689" dirty="0" err="1">
                <a:solidFill>
                  <a:srgbClr val="FBF7EE"/>
                </a:solidFill>
                <a:latin typeface="Roboto Condensed"/>
              </a:rPr>
              <a:t>Nội</a:t>
            </a:r>
            <a:r>
              <a:rPr lang="en-US" sz="3689" dirty="0">
                <a:solidFill>
                  <a:srgbClr val="FBF7EE"/>
                </a:solidFill>
                <a:latin typeface="Roboto Condensed"/>
              </a:rPr>
              <a:t> </a:t>
            </a:r>
            <a:r>
              <a:rPr lang="en-US" sz="3689" dirty="0" err="1">
                <a:solidFill>
                  <a:srgbClr val="FBF7EE"/>
                </a:solidFill>
                <a:latin typeface="Roboto Condensed"/>
              </a:rPr>
              <a:t>ngày</a:t>
            </a:r>
            <a:r>
              <a:rPr lang="en-US" sz="3689" dirty="0">
                <a:solidFill>
                  <a:srgbClr val="FBF7EE"/>
                </a:solidFill>
                <a:latin typeface="Roboto Condensed"/>
              </a:rPr>
              <a:t> nay) </a:t>
            </a:r>
            <a:r>
              <a:rPr lang="en-US" sz="3689" dirty="0" err="1">
                <a:solidFill>
                  <a:srgbClr val="FBF7EE"/>
                </a:solidFill>
                <a:latin typeface="Roboto Condensed"/>
              </a:rPr>
              <a:t>ngay</a:t>
            </a:r>
            <a:r>
              <a:rPr lang="en-US" sz="3689" dirty="0">
                <a:solidFill>
                  <a:srgbClr val="FBF7EE"/>
                </a:solidFill>
                <a:latin typeface="Roboto Condensed"/>
              </a:rPr>
              <a:t> </a:t>
            </a:r>
            <a:r>
              <a:rPr lang="en-US" sz="3689" dirty="0" err="1">
                <a:solidFill>
                  <a:srgbClr val="FBF7EE"/>
                </a:solidFill>
                <a:latin typeface="Roboto Condensed"/>
              </a:rPr>
              <a:t>sau</a:t>
            </a:r>
            <a:r>
              <a:rPr lang="en-US" sz="3689" dirty="0">
                <a:solidFill>
                  <a:srgbClr val="FBF7EE"/>
                </a:solidFill>
                <a:latin typeface="Roboto Condensed"/>
              </a:rPr>
              <a:t> </a:t>
            </a:r>
            <a:r>
              <a:rPr lang="en-US" sz="3689" dirty="0" err="1">
                <a:solidFill>
                  <a:srgbClr val="FBF7EE"/>
                </a:solidFill>
                <a:latin typeface="Roboto Condensed"/>
              </a:rPr>
              <a:t>chiến</a:t>
            </a:r>
            <a:r>
              <a:rPr lang="en-US" sz="3689" dirty="0">
                <a:solidFill>
                  <a:srgbClr val="FBF7EE"/>
                </a:solidFill>
                <a:latin typeface="Roboto Condensed"/>
              </a:rPr>
              <a:t> </a:t>
            </a:r>
            <a:r>
              <a:rPr lang="en-US" sz="3689" dirty="0" err="1">
                <a:solidFill>
                  <a:srgbClr val="FBF7EE"/>
                </a:solidFill>
                <a:latin typeface="Roboto Condensed"/>
              </a:rPr>
              <a:t>thắng</a:t>
            </a:r>
            <a:r>
              <a:rPr lang="en-US" sz="3689" dirty="0">
                <a:solidFill>
                  <a:srgbClr val="FBF7EE"/>
                </a:solidFill>
                <a:latin typeface="Roboto Condensed"/>
              </a:rPr>
              <a:t> </a:t>
            </a:r>
            <a:r>
              <a:rPr lang="en-US" sz="3689" dirty="0" err="1">
                <a:solidFill>
                  <a:srgbClr val="FBF7EE"/>
                </a:solidFill>
                <a:latin typeface="Roboto Condensed"/>
              </a:rPr>
              <a:t>Chương</a:t>
            </a:r>
            <a:r>
              <a:rPr lang="en-US" sz="3689" dirty="0">
                <a:solidFill>
                  <a:srgbClr val="FBF7EE"/>
                </a:solidFill>
                <a:latin typeface="Roboto Condensed"/>
              </a:rPr>
              <a:t> Dương, </a:t>
            </a:r>
            <a:r>
              <a:rPr lang="en-US" sz="3689" dirty="0" err="1">
                <a:solidFill>
                  <a:srgbClr val="FBF7EE"/>
                </a:solidFill>
                <a:latin typeface="Roboto Condensed"/>
              </a:rPr>
              <a:t>Hàm</a:t>
            </a:r>
            <a:r>
              <a:rPr lang="en-US" sz="3689" dirty="0">
                <a:solidFill>
                  <a:srgbClr val="FBF7EE"/>
                </a:solidFill>
                <a:latin typeface="Roboto Condensed"/>
              </a:rPr>
              <a:t> </a:t>
            </a:r>
            <a:r>
              <a:rPr lang="en-US" sz="3689" dirty="0" err="1">
                <a:solidFill>
                  <a:srgbClr val="FBF7EE"/>
                </a:solidFill>
                <a:latin typeface="Roboto Condensed"/>
              </a:rPr>
              <a:t>Tử</a:t>
            </a:r>
            <a:r>
              <a:rPr lang="en-US" sz="3689" dirty="0">
                <a:solidFill>
                  <a:srgbClr val="FBF7EE"/>
                </a:solidFill>
                <a:latin typeface="Roboto Condensed"/>
              </a:rPr>
              <a:t> và </a:t>
            </a:r>
            <a:r>
              <a:rPr lang="en-US" sz="3689" dirty="0" err="1">
                <a:solidFill>
                  <a:srgbClr val="FBF7EE"/>
                </a:solidFill>
                <a:latin typeface="Roboto Condensed"/>
              </a:rPr>
              <a:t>giải</a:t>
            </a:r>
            <a:r>
              <a:rPr lang="en-US" sz="3689" dirty="0">
                <a:solidFill>
                  <a:srgbClr val="FBF7EE"/>
                </a:solidFill>
                <a:latin typeface="Roboto Condensed"/>
              </a:rPr>
              <a:t> </a:t>
            </a:r>
            <a:r>
              <a:rPr lang="en-US" sz="3689" dirty="0" err="1">
                <a:solidFill>
                  <a:srgbClr val="FBF7EE"/>
                </a:solidFill>
                <a:latin typeface="Roboto Condensed"/>
              </a:rPr>
              <a:t>phóng</a:t>
            </a:r>
            <a:r>
              <a:rPr lang="en-US" sz="3689" dirty="0">
                <a:solidFill>
                  <a:srgbClr val="FBF7EE"/>
                </a:solidFill>
                <a:latin typeface="Roboto Condensed"/>
              </a:rPr>
              <a:t> </a:t>
            </a:r>
            <a:r>
              <a:rPr lang="en-US" sz="3689" dirty="0" err="1">
                <a:solidFill>
                  <a:srgbClr val="FBF7EE"/>
                </a:solidFill>
                <a:latin typeface="Roboto Condensed"/>
              </a:rPr>
              <a:t>kinh</a:t>
            </a:r>
            <a:r>
              <a:rPr lang="en-US" sz="3689" dirty="0">
                <a:solidFill>
                  <a:srgbClr val="FBF7EE"/>
                </a:solidFill>
                <a:latin typeface="Roboto Condensed"/>
              </a:rPr>
              <a:t> </a:t>
            </a:r>
            <a:r>
              <a:rPr lang="en-US" sz="3689" dirty="0" err="1">
                <a:solidFill>
                  <a:srgbClr val="FBF7EE"/>
                </a:solidFill>
                <a:latin typeface="Roboto Condensed"/>
              </a:rPr>
              <a:t>đô</a:t>
            </a:r>
            <a:r>
              <a:rPr lang="en-US" sz="3689" dirty="0">
                <a:solidFill>
                  <a:srgbClr val="FBF7EE"/>
                </a:solidFill>
                <a:latin typeface="Roboto Condensed"/>
              </a:rPr>
              <a:t> </a:t>
            </a:r>
            <a:r>
              <a:rPr lang="en-US" sz="3689" dirty="0" err="1">
                <a:solidFill>
                  <a:srgbClr val="FBF7EE"/>
                </a:solidFill>
                <a:latin typeface="Roboto Condensed"/>
              </a:rPr>
              <a:t>năm</a:t>
            </a:r>
            <a:r>
              <a:rPr lang="en-US" sz="3689" dirty="0">
                <a:solidFill>
                  <a:srgbClr val="FBF7EE"/>
                </a:solidFill>
                <a:latin typeface="Roboto Condensed"/>
              </a:rPr>
              <a:t> 1285</a:t>
            </a:r>
          </a:p>
          <a:p>
            <a:pPr marL="796621" lvl="1" indent="-398310" algn="just">
              <a:lnSpc>
                <a:spcPts val="5165"/>
              </a:lnSpc>
              <a:buFont typeface="Arial"/>
              <a:buChar char="•"/>
            </a:pPr>
            <a:r>
              <a:rPr lang="en-US" sz="3689" dirty="0">
                <a:solidFill>
                  <a:srgbClr val="FBF7EE"/>
                </a:solidFill>
                <a:latin typeface="Roboto Condensed"/>
              </a:rPr>
              <a:t> </a:t>
            </a:r>
            <a:r>
              <a:rPr lang="en-US" sz="3689" dirty="0" err="1">
                <a:solidFill>
                  <a:srgbClr val="FBF7EE"/>
                </a:solidFill>
                <a:latin typeface="Roboto Condensed"/>
              </a:rPr>
              <a:t>Bài</a:t>
            </a:r>
            <a:r>
              <a:rPr lang="en-US" sz="3689" dirty="0">
                <a:solidFill>
                  <a:srgbClr val="FBF7EE"/>
                </a:solidFill>
                <a:latin typeface="Roboto Condensed"/>
              </a:rPr>
              <a:t> </a:t>
            </a:r>
            <a:r>
              <a:rPr lang="en-US" sz="3689" dirty="0" err="1">
                <a:solidFill>
                  <a:srgbClr val="FBF7EE"/>
                </a:solidFill>
                <a:latin typeface="Roboto Condensed"/>
              </a:rPr>
              <a:t>thơ</a:t>
            </a:r>
            <a:r>
              <a:rPr lang="en-US" sz="3689" dirty="0">
                <a:solidFill>
                  <a:srgbClr val="FBF7EE"/>
                </a:solidFill>
                <a:latin typeface="Roboto Condensed"/>
              </a:rPr>
              <a:t> </a:t>
            </a:r>
            <a:r>
              <a:rPr lang="en-US" sz="3689" dirty="0" err="1">
                <a:solidFill>
                  <a:srgbClr val="FBF7EE"/>
                </a:solidFill>
                <a:latin typeface="Roboto Condensed"/>
              </a:rPr>
              <a:t>được</a:t>
            </a:r>
            <a:r>
              <a:rPr lang="en-US" sz="3689" dirty="0">
                <a:solidFill>
                  <a:srgbClr val="FBF7EE"/>
                </a:solidFill>
                <a:latin typeface="Roboto Condensed"/>
              </a:rPr>
              <a:t> </a:t>
            </a:r>
            <a:r>
              <a:rPr lang="en-US" sz="3689" dirty="0" err="1">
                <a:solidFill>
                  <a:srgbClr val="FBF7EE"/>
                </a:solidFill>
                <a:latin typeface="Roboto Condensed"/>
              </a:rPr>
              <a:t>viết</a:t>
            </a:r>
            <a:r>
              <a:rPr lang="en-US" sz="3689" dirty="0">
                <a:solidFill>
                  <a:srgbClr val="FBF7EE"/>
                </a:solidFill>
                <a:latin typeface="Roboto Condensed"/>
              </a:rPr>
              <a:t> </a:t>
            </a:r>
            <a:r>
              <a:rPr lang="en-US" sz="3689" dirty="0" err="1">
                <a:solidFill>
                  <a:srgbClr val="FBF7EE"/>
                </a:solidFill>
                <a:latin typeface="Roboto Condensed"/>
              </a:rPr>
              <a:t>theo</a:t>
            </a:r>
            <a:r>
              <a:rPr lang="en-US" sz="3689" dirty="0">
                <a:solidFill>
                  <a:srgbClr val="FBF7EE"/>
                </a:solidFill>
                <a:latin typeface="Roboto Condensed"/>
              </a:rPr>
              <a:t> </a:t>
            </a:r>
            <a:r>
              <a:rPr lang="en-US" sz="3689" dirty="0" err="1">
                <a:solidFill>
                  <a:srgbClr val="FBF7EE"/>
                </a:solidFill>
                <a:latin typeface="Roboto Condensed"/>
              </a:rPr>
              <a:t>thể</a:t>
            </a:r>
            <a:r>
              <a:rPr lang="en-US" sz="3689" dirty="0">
                <a:solidFill>
                  <a:srgbClr val="FBF7EE"/>
                </a:solidFill>
                <a:latin typeface="Roboto Condensed"/>
              </a:rPr>
              <a:t> </a:t>
            </a:r>
            <a:r>
              <a:rPr lang="en-US" sz="3689" dirty="0" err="1">
                <a:solidFill>
                  <a:srgbClr val="FBF7EE"/>
                </a:solidFill>
                <a:latin typeface="Roboto Condensed"/>
              </a:rPr>
              <a:t>ngũ</a:t>
            </a:r>
            <a:r>
              <a:rPr lang="en-US" sz="3689" dirty="0">
                <a:solidFill>
                  <a:srgbClr val="FBF7EE"/>
                </a:solidFill>
                <a:latin typeface="Roboto Condensed"/>
              </a:rPr>
              <a:t> </a:t>
            </a:r>
            <a:r>
              <a:rPr lang="en-US" sz="3689" dirty="0" err="1">
                <a:solidFill>
                  <a:srgbClr val="FBF7EE"/>
                </a:solidFill>
                <a:latin typeface="Roboto Condensed"/>
              </a:rPr>
              <a:t>ngôn</a:t>
            </a:r>
            <a:r>
              <a:rPr lang="en-US" sz="3689" dirty="0">
                <a:solidFill>
                  <a:srgbClr val="FBF7EE"/>
                </a:solidFill>
                <a:latin typeface="Roboto Condensed"/>
              </a:rPr>
              <a:t> </a:t>
            </a:r>
            <a:r>
              <a:rPr lang="en-US" sz="3689" dirty="0" err="1">
                <a:solidFill>
                  <a:srgbClr val="FBF7EE"/>
                </a:solidFill>
                <a:latin typeface="Roboto Condensed"/>
              </a:rPr>
              <a:t>tứ</a:t>
            </a:r>
            <a:r>
              <a:rPr lang="en-US" sz="3689" dirty="0">
                <a:solidFill>
                  <a:srgbClr val="FBF7EE"/>
                </a:solidFill>
                <a:latin typeface="Roboto Condensed"/>
              </a:rPr>
              <a:t> </a:t>
            </a:r>
            <a:r>
              <a:rPr lang="en-US" sz="3689" dirty="0" err="1">
                <a:solidFill>
                  <a:srgbClr val="FBF7EE"/>
                </a:solidFill>
                <a:latin typeface="Roboto Condensed"/>
              </a:rPr>
              <a:t>tuyệt</a:t>
            </a:r>
            <a:r>
              <a:rPr lang="en-US" sz="3689" dirty="0">
                <a:solidFill>
                  <a:srgbClr val="FBF7EE"/>
                </a:solidFill>
                <a:latin typeface="Roboto Condensed"/>
              </a:rPr>
              <a:t> </a:t>
            </a:r>
            <a:r>
              <a:rPr lang="en-US" sz="3689" dirty="0" err="1">
                <a:solidFill>
                  <a:srgbClr val="FBF7EE"/>
                </a:solidFill>
                <a:latin typeface="Roboto Condensed"/>
              </a:rPr>
              <a:t>Đường</a:t>
            </a:r>
            <a:r>
              <a:rPr lang="en-US" sz="3689" dirty="0">
                <a:solidFill>
                  <a:srgbClr val="FBF7EE"/>
                </a:solidFill>
                <a:latin typeface="Roboto Condensed"/>
              </a:rPr>
              <a:t> </a:t>
            </a:r>
            <a:r>
              <a:rPr lang="en-US" sz="3689" dirty="0" err="1">
                <a:solidFill>
                  <a:srgbClr val="FBF7EE"/>
                </a:solidFill>
                <a:latin typeface="Roboto Condensed"/>
              </a:rPr>
              <a:t>luật</a:t>
            </a:r>
            <a:endParaRPr lang="en-US" sz="3689" dirty="0">
              <a:solidFill>
                <a:srgbClr val="FBF7EE"/>
              </a:solidFill>
              <a:latin typeface="Roboto Condensed"/>
            </a:endParaRPr>
          </a:p>
        </p:txBody>
      </p:sp>
      <p:sp>
        <p:nvSpPr>
          <p:cNvPr id="19" name="Freeform 19"/>
          <p:cNvSpPr/>
          <p:nvPr/>
        </p:nvSpPr>
        <p:spPr>
          <a:xfrm>
            <a:off x="-4131271" y="6905060"/>
            <a:ext cx="23149804" cy="4308638"/>
          </a:xfrm>
          <a:custGeom>
            <a:avLst/>
            <a:gdLst/>
            <a:ahLst/>
            <a:cxnLst/>
            <a:rect l="l" t="t" r="r" b="b"/>
            <a:pathLst>
              <a:path w="23149804" h="4308638">
                <a:moveTo>
                  <a:pt x="0" y="0"/>
                </a:moveTo>
                <a:lnTo>
                  <a:pt x="23149804" y="0"/>
                </a:lnTo>
                <a:lnTo>
                  <a:pt x="23149804" y="4308638"/>
                </a:lnTo>
                <a:lnTo>
                  <a:pt x="0" y="4308638"/>
                </a:lnTo>
                <a:lnTo>
                  <a:pt x="0" y="0"/>
                </a:lnTo>
                <a:close/>
              </a:path>
            </a:pathLst>
          </a:custGeom>
          <a:blipFill>
            <a:blip r:embed="rId5"/>
            <a:stretch>
              <a:fillRect t="-15431" b="-15431"/>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down)">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barn(inVertical)">
                                      <p:cBhvr>
                                        <p:cTn id="12"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sp>
        <p:nvSpPr>
          <p:cNvPr id="2" name="Freeform 2"/>
          <p:cNvSpPr/>
          <p:nvPr/>
        </p:nvSpPr>
        <p:spPr>
          <a:xfrm>
            <a:off x="5052280" y="1227621"/>
            <a:ext cx="7795863" cy="7831758"/>
          </a:xfrm>
          <a:custGeom>
            <a:avLst/>
            <a:gdLst/>
            <a:ahLst/>
            <a:cxnLst/>
            <a:rect l="l" t="t" r="r" b="b"/>
            <a:pathLst>
              <a:path w="7795863" h="7831758">
                <a:moveTo>
                  <a:pt x="0" y="0"/>
                </a:moveTo>
                <a:lnTo>
                  <a:pt x="7795863" y="0"/>
                </a:lnTo>
                <a:lnTo>
                  <a:pt x="7795863" y="7831758"/>
                </a:lnTo>
                <a:lnTo>
                  <a:pt x="0" y="783175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3" name="Group 3"/>
          <p:cNvGrpSpPr/>
          <p:nvPr/>
        </p:nvGrpSpPr>
        <p:grpSpPr>
          <a:xfrm>
            <a:off x="0" y="2995499"/>
            <a:ext cx="18288000" cy="4296003"/>
            <a:chOff x="0" y="0"/>
            <a:chExt cx="4816593" cy="1131458"/>
          </a:xfrm>
        </p:grpSpPr>
        <p:sp>
          <p:nvSpPr>
            <p:cNvPr id="4" name="Freeform 4"/>
            <p:cNvSpPr/>
            <p:nvPr/>
          </p:nvSpPr>
          <p:spPr>
            <a:xfrm>
              <a:off x="0" y="0"/>
              <a:ext cx="4816592" cy="1131457"/>
            </a:xfrm>
            <a:custGeom>
              <a:avLst/>
              <a:gdLst/>
              <a:ahLst/>
              <a:cxnLst/>
              <a:rect l="l" t="t" r="r" b="b"/>
              <a:pathLst>
                <a:path w="4816592" h="1131457">
                  <a:moveTo>
                    <a:pt x="0" y="0"/>
                  </a:moveTo>
                  <a:lnTo>
                    <a:pt x="4816592" y="0"/>
                  </a:lnTo>
                  <a:lnTo>
                    <a:pt x="4816592" y="1131457"/>
                  </a:lnTo>
                  <a:lnTo>
                    <a:pt x="0" y="1131457"/>
                  </a:lnTo>
                  <a:close/>
                </a:path>
              </a:pathLst>
            </a:custGeom>
            <a:solidFill>
              <a:srgbClr val="FBF7EE"/>
            </a:solidFill>
          </p:spPr>
          <p:txBody>
            <a:bodyPr/>
            <a:lstStyle/>
            <a:p>
              <a:endParaRPr lang="en-US"/>
            </a:p>
          </p:txBody>
        </p:sp>
        <p:sp>
          <p:nvSpPr>
            <p:cNvPr id="5" name="TextBox 5"/>
            <p:cNvSpPr txBox="1"/>
            <p:nvPr/>
          </p:nvSpPr>
          <p:spPr>
            <a:xfrm>
              <a:off x="0" y="-38100"/>
              <a:ext cx="4816593" cy="1169558"/>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624690" y="3166213"/>
            <a:ext cx="21945600" cy="338328"/>
            <a:chOff x="0" y="0"/>
            <a:chExt cx="29260800" cy="451104"/>
          </a:xfrm>
        </p:grpSpPr>
        <p:sp>
          <p:nvSpPr>
            <p:cNvPr id="7" name="Freeform 7"/>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Freeform 8"/>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9" name="Freeform 9"/>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grpSp>
        <p:nvGrpSpPr>
          <p:cNvPr id="10" name="Group 10"/>
          <p:cNvGrpSpPr/>
          <p:nvPr/>
        </p:nvGrpSpPr>
        <p:grpSpPr>
          <a:xfrm>
            <a:off x="-2022588" y="6751426"/>
            <a:ext cx="21945600" cy="338328"/>
            <a:chOff x="0" y="0"/>
            <a:chExt cx="29260800" cy="451104"/>
          </a:xfrm>
        </p:grpSpPr>
        <p:sp>
          <p:nvSpPr>
            <p:cNvPr id="11" name="Freeform 11"/>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2" name="Freeform 12"/>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3" name="Freeform 13"/>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sp>
        <p:nvSpPr>
          <p:cNvPr id="14" name="Freeform 14"/>
          <p:cNvSpPr/>
          <p:nvPr/>
        </p:nvSpPr>
        <p:spPr>
          <a:xfrm>
            <a:off x="-4131271" y="6905060"/>
            <a:ext cx="23149804" cy="4308638"/>
          </a:xfrm>
          <a:custGeom>
            <a:avLst/>
            <a:gdLst/>
            <a:ahLst/>
            <a:cxnLst/>
            <a:rect l="l" t="t" r="r" b="b"/>
            <a:pathLst>
              <a:path w="23149804" h="4308638">
                <a:moveTo>
                  <a:pt x="0" y="0"/>
                </a:moveTo>
                <a:lnTo>
                  <a:pt x="23149804" y="0"/>
                </a:lnTo>
                <a:lnTo>
                  <a:pt x="23149804" y="4308638"/>
                </a:lnTo>
                <a:lnTo>
                  <a:pt x="0" y="4308638"/>
                </a:lnTo>
                <a:lnTo>
                  <a:pt x="0" y="0"/>
                </a:lnTo>
                <a:close/>
              </a:path>
            </a:pathLst>
          </a:custGeom>
          <a:blipFill>
            <a:blip r:embed="rId6"/>
            <a:stretch>
              <a:fillRect t="-15431" b="-15431"/>
            </a:stretch>
          </a:blipFill>
        </p:spPr>
        <p:txBody>
          <a:bodyPr/>
          <a:lstStyle/>
          <a:p>
            <a:endParaRPr lang="en-US"/>
          </a:p>
        </p:txBody>
      </p:sp>
      <p:sp>
        <p:nvSpPr>
          <p:cNvPr id="15" name="Freeform 15"/>
          <p:cNvSpPr/>
          <p:nvPr/>
        </p:nvSpPr>
        <p:spPr>
          <a:xfrm flipH="1">
            <a:off x="13141439" y="-2432495"/>
            <a:ext cx="7522170" cy="8012543"/>
          </a:xfrm>
          <a:custGeom>
            <a:avLst/>
            <a:gdLst/>
            <a:ahLst/>
            <a:cxnLst/>
            <a:rect l="l" t="t" r="r" b="b"/>
            <a:pathLst>
              <a:path w="7522170" h="8012543">
                <a:moveTo>
                  <a:pt x="7522170" y="0"/>
                </a:moveTo>
                <a:lnTo>
                  <a:pt x="0" y="0"/>
                </a:lnTo>
                <a:lnTo>
                  <a:pt x="0" y="8012543"/>
                </a:lnTo>
                <a:lnTo>
                  <a:pt x="7522170" y="8012543"/>
                </a:lnTo>
                <a:lnTo>
                  <a:pt x="7522170" y="0"/>
                </a:lnTo>
                <a:close/>
              </a:path>
            </a:pathLst>
          </a:custGeom>
          <a:blipFill>
            <a:blip r:embed="rId7"/>
            <a:stretch>
              <a:fillRect l="-3181" r="-3181"/>
            </a:stretch>
          </a:blipFill>
        </p:spPr>
        <p:txBody>
          <a:bodyPr/>
          <a:lstStyle/>
          <a:p>
            <a:endParaRPr lang="en-US"/>
          </a:p>
        </p:txBody>
      </p:sp>
      <p:sp>
        <p:nvSpPr>
          <p:cNvPr id="16" name="Freeform 16"/>
          <p:cNvSpPr/>
          <p:nvPr/>
        </p:nvSpPr>
        <p:spPr>
          <a:xfrm flipH="1">
            <a:off x="731387" y="-36081"/>
            <a:ext cx="5250893" cy="4330350"/>
          </a:xfrm>
          <a:custGeom>
            <a:avLst/>
            <a:gdLst/>
            <a:ahLst/>
            <a:cxnLst/>
            <a:rect l="l" t="t" r="r" b="b"/>
            <a:pathLst>
              <a:path w="5250893" h="4330350">
                <a:moveTo>
                  <a:pt x="5250893" y="0"/>
                </a:moveTo>
                <a:lnTo>
                  <a:pt x="0" y="0"/>
                </a:lnTo>
                <a:lnTo>
                  <a:pt x="0" y="4330349"/>
                </a:lnTo>
                <a:lnTo>
                  <a:pt x="5250893" y="4330349"/>
                </a:lnTo>
                <a:lnTo>
                  <a:pt x="5250893" y="0"/>
                </a:lnTo>
                <a:close/>
              </a:path>
            </a:pathLst>
          </a:custGeom>
          <a:blipFill>
            <a:blip r:embed="rId8"/>
            <a:stretch>
              <a:fillRect l="-8311" r="-8311"/>
            </a:stretch>
          </a:blipFill>
        </p:spPr>
        <p:txBody>
          <a:bodyPr/>
          <a:lstStyle/>
          <a:p>
            <a:endParaRPr lang="en-US"/>
          </a:p>
        </p:txBody>
      </p:sp>
      <p:sp>
        <p:nvSpPr>
          <p:cNvPr id="17" name="TextBox 17"/>
          <p:cNvSpPr txBox="1"/>
          <p:nvPr/>
        </p:nvSpPr>
        <p:spPr>
          <a:xfrm>
            <a:off x="7443631" y="9097479"/>
            <a:ext cx="2841638" cy="954961"/>
          </a:xfrm>
          <a:prstGeom prst="rect">
            <a:avLst/>
          </a:prstGeom>
        </p:spPr>
        <p:txBody>
          <a:bodyPr lIns="0" tIns="0" rIns="0" bIns="0" rtlCol="0" anchor="t">
            <a:spAutoFit/>
          </a:bodyPr>
          <a:lstStyle/>
          <a:p>
            <a:pPr algn="ctr">
              <a:lnSpc>
                <a:spcPts val="7493"/>
              </a:lnSpc>
            </a:pPr>
            <a:r>
              <a:rPr lang="en-US" sz="6573" spc="558">
                <a:solidFill>
                  <a:srgbClr val="FEC832"/>
                </a:solidFill>
                <a:latin typeface="Bahianita"/>
              </a:rPr>
              <a:t>Chặng 2</a:t>
            </a:r>
          </a:p>
        </p:txBody>
      </p:sp>
      <p:sp>
        <p:nvSpPr>
          <p:cNvPr id="18" name="TextBox 18"/>
          <p:cNvSpPr txBox="1"/>
          <p:nvPr/>
        </p:nvSpPr>
        <p:spPr>
          <a:xfrm>
            <a:off x="912616" y="4027568"/>
            <a:ext cx="16870987" cy="1903858"/>
          </a:xfrm>
          <a:prstGeom prst="rect">
            <a:avLst/>
          </a:prstGeom>
        </p:spPr>
        <p:txBody>
          <a:bodyPr lIns="0" tIns="0" rIns="0" bIns="0" rtlCol="0" anchor="t">
            <a:spAutoFit/>
          </a:bodyPr>
          <a:lstStyle/>
          <a:p>
            <a:pPr marL="928366" lvl="1" indent="-464183" algn="just">
              <a:lnSpc>
                <a:spcPts val="7868"/>
              </a:lnSpc>
              <a:buFont typeface="Arial"/>
              <a:buChar char="•"/>
            </a:pPr>
            <a:r>
              <a:rPr lang="en-US" sz="4299" dirty="0" err="1">
                <a:solidFill>
                  <a:srgbClr val="000000"/>
                </a:solidFill>
                <a:latin typeface="Roboto Condensed"/>
              </a:rPr>
              <a:t>Trình</a:t>
            </a:r>
            <a:r>
              <a:rPr lang="en-US" sz="4299" dirty="0">
                <a:solidFill>
                  <a:srgbClr val="000000"/>
                </a:solidFill>
                <a:latin typeface="Roboto Condensed"/>
              </a:rPr>
              <a:t> </a:t>
            </a:r>
            <a:r>
              <a:rPr lang="en-US" sz="4299" dirty="0" err="1">
                <a:solidFill>
                  <a:srgbClr val="000000"/>
                </a:solidFill>
                <a:latin typeface="Roboto Condensed"/>
              </a:rPr>
              <a:t>bày</a:t>
            </a:r>
            <a:r>
              <a:rPr lang="en-US" sz="4299" dirty="0">
                <a:solidFill>
                  <a:srgbClr val="000000"/>
                </a:solidFill>
                <a:latin typeface="Roboto Condensed"/>
              </a:rPr>
              <a:t> </a:t>
            </a:r>
            <a:r>
              <a:rPr lang="en-US" sz="4299" dirty="0" err="1">
                <a:solidFill>
                  <a:srgbClr val="000000"/>
                </a:solidFill>
                <a:latin typeface="Roboto Condensed"/>
              </a:rPr>
              <a:t>đặc</a:t>
            </a:r>
            <a:r>
              <a:rPr lang="en-US" sz="4299" dirty="0">
                <a:solidFill>
                  <a:srgbClr val="000000"/>
                </a:solidFill>
                <a:latin typeface="Roboto Condensed"/>
              </a:rPr>
              <a:t> </a:t>
            </a:r>
            <a:r>
              <a:rPr lang="en-US" sz="4299" dirty="0" err="1">
                <a:solidFill>
                  <a:srgbClr val="000000"/>
                </a:solidFill>
                <a:latin typeface="Roboto Condensed"/>
              </a:rPr>
              <a:t>điểm</a:t>
            </a:r>
            <a:r>
              <a:rPr lang="en-US" sz="4299" dirty="0">
                <a:solidFill>
                  <a:srgbClr val="000000"/>
                </a:solidFill>
                <a:latin typeface="Roboto Condensed"/>
              </a:rPr>
              <a:t> </a:t>
            </a:r>
            <a:r>
              <a:rPr lang="en-US" sz="4299" dirty="0" err="1">
                <a:solidFill>
                  <a:srgbClr val="000000"/>
                </a:solidFill>
                <a:latin typeface="Roboto Condensed"/>
              </a:rPr>
              <a:t>thể</a:t>
            </a:r>
            <a:r>
              <a:rPr lang="en-US" sz="4299" dirty="0">
                <a:solidFill>
                  <a:srgbClr val="000000"/>
                </a:solidFill>
                <a:latin typeface="Roboto Condensed"/>
              </a:rPr>
              <a:t> </a:t>
            </a:r>
            <a:r>
              <a:rPr lang="en-US" sz="4299" dirty="0" err="1">
                <a:solidFill>
                  <a:srgbClr val="000000"/>
                </a:solidFill>
                <a:latin typeface="Roboto Condensed"/>
              </a:rPr>
              <a:t>thơ</a:t>
            </a:r>
            <a:r>
              <a:rPr lang="en-US" sz="4299" dirty="0">
                <a:solidFill>
                  <a:srgbClr val="000000"/>
                </a:solidFill>
                <a:latin typeface="Roboto Condensed"/>
              </a:rPr>
              <a:t> </a:t>
            </a:r>
            <a:r>
              <a:rPr lang="en-US" sz="4299" dirty="0" err="1">
                <a:solidFill>
                  <a:srgbClr val="000000"/>
                </a:solidFill>
                <a:latin typeface="Roboto Condensed"/>
              </a:rPr>
              <a:t>tứ</a:t>
            </a:r>
            <a:r>
              <a:rPr lang="en-US" sz="4299" dirty="0">
                <a:solidFill>
                  <a:srgbClr val="000000"/>
                </a:solidFill>
                <a:latin typeface="Roboto Condensed"/>
              </a:rPr>
              <a:t> </a:t>
            </a:r>
            <a:r>
              <a:rPr lang="en-US" sz="4299" dirty="0" err="1">
                <a:solidFill>
                  <a:srgbClr val="000000"/>
                </a:solidFill>
                <a:latin typeface="Roboto Condensed"/>
              </a:rPr>
              <a:t>tuyệt</a:t>
            </a:r>
            <a:r>
              <a:rPr lang="en-US" sz="4299" dirty="0">
                <a:solidFill>
                  <a:srgbClr val="000000"/>
                </a:solidFill>
                <a:latin typeface="Roboto Condensed"/>
              </a:rPr>
              <a:t> </a:t>
            </a:r>
            <a:r>
              <a:rPr lang="en-US" sz="4299" dirty="0" err="1">
                <a:solidFill>
                  <a:srgbClr val="000000"/>
                </a:solidFill>
                <a:latin typeface="Roboto Condensed"/>
              </a:rPr>
              <a:t>Đường</a:t>
            </a:r>
            <a:r>
              <a:rPr lang="en-US" sz="4299" dirty="0">
                <a:solidFill>
                  <a:srgbClr val="000000"/>
                </a:solidFill>
                <a:latin typeface="Roboto Condensed"/>
              </a:rPr>
              <a:t> </a:t>
            </a:r>
            <a:r>
              <a:rPr lang="en-US" sz="4299" dirty="0" err="1">
                <a:solidFill>
                  <a:srgbClr val="000000"/>
                </a:solidFill>
                <a:latin typeface="Roboto Condensed"/>
              </a:rPr>
              <a:t>luật</a:t>
            </a:r>
            <a:r>
              <a:rPr lang="en-US" sz="4299" dirty="0">
                <a:solidFill>
                  <a:srgbClr val="000000"/>
                </a:solidFill>
                <a:latin typeface="Roboto Condensed"/>
              </a:rPr>
              <a:t> </a:t>
            </a:r>
            <a:r>
              <a:rPr lang="en-US" sz="4299" dirty="0" err="1">
                <a:solidFill>
                  <a:srgbClr val="000000"/>
                </a:solidFill>
                <a:latin typeface="Roboto Condensed"/>
              </a:rPr>
              <a:t>trong</a:t>
            </a:r>
            <a:r>
              <a:rPr lang="en-US" sz="4299" dirty="0">
                <a:solidFill>
                  <a:srgbClr val="000000"/>
                </a:solidFill>
                <a:latin typeface="Roboto Condensed"/>
              </a:rPr>
              <a:t> </a:t>
            </a:r>
            <a:r>
              <a:rPr lang="en-US" sz="4299" dirty="0" err="1">
                <a:solidFill>
                  <a:srgbClr val="000000"/>
                </a:solidFill>
                <a:latin typeface="Roboto Condensed"/>
              </a:rPr>
              <a:t>bài</a:t>
            </a:r>
            <a:r>
              <a:rPr lang="en-US" sz="4299" dirty="0">
                <a:solidFill>
                  <a:srgbClr val="000000"/>
                </a:solidFill>
                <a:latin typeface="Roboto Condensed"/>
              </a:rPr>
              <a:t> </a:t>
            </a:r>
            <a:r>
              <a:rPr lang="en-US" sz="4299" dirty="0" err="1">
                <a:solidFill>
                  <a:srgbClr val="000000"/>
                </a:solidFill>
                <a:latin typeface="Roboto Condensed"/>
              </a:rPr>
              <a:t>thơ</a:t>
            </a:r>
            <a:r>
              <a:rPr lang="en-US" sz="4299" dirty="0">
                <a:solidFill>
                  <a:srgbClr val="000000"/>
                </a:solidFill>
                <a:latin typeface="Roboto Condensed"/>
              </a:rPr>
              <a:t> “</a:t>
            </a:r>
            <a:r>
              <a:rPr lang="en-US" sz="4299" dirty="0" err="1">
                <a:solidFill>
                  <a:srgbClr val="000000"/>
                </a:solidFill>
                <a:latin typeface="Roboto Condensed"/>
              </a:rPr>
              <a:t>Phò</a:t>
            </a:r>
            <a:r>
              <a:rPr lang="en-US" sz="4299" dirty="0">
                <a:solidFill>
                  <a:srgbClr val="000000"/>
                </a:solidFill>
                <a:latin typeface="Roboto Condensed"/>
              </a:rPr>
              <a:t> </a:t>
            </a:r>
            <a:r>
              <a:rPr lang="en-US" sz="4299" dirty="0" err="1">
                <a:solidFill>
                  <a:srgbClr val="000000"/>
                </a:solidFill>
                <a:latin typeface="Roboto Condensed"/>
              </a:rPr>
              <a:t>giá</a:t>
            </a:r>
            <a:r>
              <a:rPr lang="en-US" sz="4299" dirty="0">
                <a:solidFill>
                  <a:srgbClr val="000000"/>
                </a:solidFill>
                <a:latin typeface="Roboto Condensed"/>
              </a:rPr>
              <a:t> </a:t>
            </a:r>
            <a:r>
              <a:rPr lang="en-US" sz="4299" dirty="0" err="1">
                <a:solidFill>
                  <a:srgbClr val="000000"/>
                </a:solidFill>
                <a:latin typeface="Roboto Condensed"/>
              </a:rPr>
              <a:t>về</a:t>
            </a:r>
            <a:r>
              <a:rPr lang="en-US" sz="4299" dirty="0">
                <a:solidFill>
                  <a:srgbClr val="000000"/>
                </a:solidFill>
                <a:latin typeface="Roboto Condensed"/>
              </a:rPr>
              <a:t> </a:t>
            </a:r>
            <a:r>
              <a:rPr lang="en-US" sz="4299" dirty="0" err="1">
                <a:solidFill>
                  <a:srgbClr val="000000"/>
                </a:solidFill>
                <a:latin typeface="Roboto Condensed"/>
              </a:rPr>
              <a:t>kinh</a:t>
            </a:r>
            <a:r>
              <a:rPr lang="en-US" sz="4299" dirty="0">
                <a:solidFill>
                  <a:srgbClr val="000000"/>
                </a:solidFill>
                <a:latin typeface="Roboto Condensed"/>
              </a:rPr>
              <a:t>”: - </a:t>
            </a:r>
            <a:r>
              <a:rPr lang="en-US" sz="4299" dirty="0" err="1">
                <a:solidFill>
                  <a:srgbClr val="000000"/>
                </a:solidFill>
                <a:latin typeface="Roboto Condensed"/>
              </a:rPr>
              <a:t>Số</a:t>
            </a:r>
            <a:r>
              <a:rPr lang="en-US" sz="4299" dirty="0">
                <a:solidFill>
                  <a:srgbClr val="000000"/>
                </a:solidFill>
                <a:latin typeface="Roboto Condensed"/>
              </a:rPr>
              <a:t> </a:t>
            </a:r>
            <a:r>
              <a:rPr lang="en-US" sz="4299" dirty="0" err="1">
                <a:solidFill>
                  <a:srgbClr val="000000"/>
                </a:solidFill>
                <a:latin typeface="Roboto Condensed"/>
              </a:rPr>
              <a:t>chữ</a:t>
            </a:r>
            <a:r>
              <a:rPr lang="en-US" sz="4299" dirty="0">
                <a:solidFill>
                  <a:srgbClr val="000000"/>
                </a:solidFill>
                <a:latin typeface="Roboto Condensed"/>
              </a:rPr>
              <a:t>, </a:t>
            </a:r>
            <a:r>
              <a:rPr lang="en-US" sz="4299" dirty="0" err="1">
                <a:solidFill>
                  <a:srgbClr val="000000"/>
                </a:solidFill>
                <a:latin typeface="Roboto Condensed"/>
              </a:rPr>
              <a:t>số</a:t>
            </a:r>
            <a:r>
              <a:rPr lang="en-US" sz="4299" dirty="0">
                <a:solidFill>
                  <a:srgbClr val="000000"/>
                </a:solidFill>
                <a:latin typeface="Roboto Condensed"/>
              </a:rPr>
              <a:t> </a:t>
            </a:r>
            <a:r>
              <a:rPr lang="en-US" sz="4299" dirty="0" err="1">
                <a:solidFill>
                  <a:srgbClr val="000000"/>
                </a:solidFill>
                <a:latin typeface="Roboto Condensed"/>
              </a:rPr>
              <a:t>dòng</a:t>
            </a:r>
            <a:r>
              <a:rPr lang="en-US" sz="4299" dirty="0">
                <a:solidFill>
                  <a:srgbClr val="000000"/>
                </a:solidFill>
                <a:latin typeface="Roboto Condensed"/>
              </a:rPr>
              <a:t> - </a:t>
            </a:r>
            <a:r>
              <a:rPr lang="en-US" sz="4299" dirty="0" err="1">
                <a:solidFill>
                  <a:srgbClr val="000000"/>
                </a:solidFill>
                <a:latin typeface="Roboto Condensed"/>
              </a:rPr>
              <a:t>Niêm</a:t>
            </a:r>
            <a:r>
              <a:rPr lang="en-US" sz="4299" dirty="0">
                <a:solidFill>
                  <a:srgbClr val="000000"/>
                </a:solidFill>
                <a:latin typeface="Roboto Condensed"/>
              </a:rPr>
              <a:t> - </a:t>
            </a:r>
            <a:r>
              <a:rPr lang="en-US" sz="4299" dirty="0" err="1">
                <a:solidFill>
                  <a:srgbClr val="000000"/>
                </a:solidFill>
                <a:latin typeface="Roboto Condensed"/>
              </a:rPr>
              <a:t>Cách</a:t>
            </a:r>
            <a:r>
              <a:rPr lang="en-US" sz="4299" dirty="0">
                <a:solidFill>
                  <a:srgbClr val="000000"/>
                </a:solidFill>
                <a:latin typeface="Roboto Condensed"/>
              </a:rPr>
              <a:t> </a:t>
            </a:r>
            <a:r>
              <a:rPr lang="en-US" sz="4299" dirty="0" err="1">
                <a:solidFill>
                  <a:srgbClr val="000000"/>
                </a:solidFill>
                <a:latin typeface="Roboto Condensed"/>
              </a:rPr>
              <a:t>hiệp</a:t>
            </a:r>
            <a:r>
              <a:rPr lang="en-US" sz="4299" dirty="0">
                <a:solidFill>
                  <a:srgbClr val="000000"/>
                </a:solidFill>
                <a:latin typeface="Roboto Condensed"/>
              </a:rPr>
              <a:t> </a:t>
            </a:r>
            <a:r>
              <a:rPr lang="en-US" sz="4299" dirty="0" err="1">
                <a:solidFill>
                  <a:srgbClr val="000000"/>
                </a:solidFill>
                <a:latin typeface="Roboto Condensed"/>
              </a:rPr>
              <a:t>vần</a:t>
            </a:r>
            <a:r>
              <a:rPr lang="en-US" sz="4299" dirty="0">
                <a:solidFill>
                  <a:srgbClr val="000000"/>
                </a:solidFill>
                <a:latin typeface="Roboto Condensed"/>
              </a:rPr>
              <a:t> - </a:t>
            </a:r>
            <a:r>
              <a:rPr lang="en-US" sz="4299" dirty="0" err="1">
                <a:solidFill>
                  <a:srgbClr val="000000"/>
                </a:solidFill>
                <a:latin typeface="Roboto Condensed"/>
              </a:rPr>
              <a:t>Nhịp</a:t>
            </a:r>
            <a:r>
              <a:rPr lang="en-US" sz="4299" dirty="0">
                <a:solidFill>
                  <a:srgbClr val="000000"/>
                </a:solidFill>
                <a:latin typeface="Roboto Condensed"/>
              </a:rPr>
              <a:t> </a:t>
            </a:r>
            <a:r>
              <a:rPr lang="en-US" sz="4299" dirty="0" err="1">
                <a:solidFill>
                  <a:srgbClr val="000000"/>
                </a:solidFill>
                <a:latin typeface="Roboto Condensed"/>
              </a:rPr>
              <a:t>thơ</a:t>
            </a:r>
            <a:r>
              <a:rPr lang="en-US" sz="4299" dirty="0">
                <a:solidFill>
                  <a:srgbClr val="000000"/>
                </a:solidFill>
                <a:latin typeface="Roboto Condensed"/>
              </a:rPr>
              <a:t> </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BF7EE"/>
        </a:solidFill>
        <a:effectLst/>
      </p:bgPr>
    </p:bg>
    <p:spTree>
      <p:nvGrpSpPr>
        <p:cNvPr id="1" name=""/>
        <p:cNvGrpSpPr/>
        <p:nvPr/>
      </p:nvGrpSpPr>
      <p:grpSpPr>
        <a:xfrm>
          <a:off x="0" y="0"/>
          <a:ext cx="0" cy="0"/>
          <a:chOff x="0" y="0"/>
          <a:chExt cx="0" cy="0"/>
        </a:xfrm>
      </p:grpSpPr>
      <p:grpSp>
        <p:nvGrpSpPr>
          <p:cNvPr id="2" name="Group 2"/>
          <p:cNvGrpSpPr/>
          <p:nvPr/>
        </p:nvGrpSpPr>
        <p:grpSpPr>
          <a:xfrm>
            <a:off x="0" y="-247786"/>
            <a:ext cx="18437948" cy="4228746"/>
            <a:chOff x="0" y="0"/>
            <a:chExt cx="24583931" cy="5638329"/>
          </a:xfrm>
        </p:grpSpPr>
        <p:sp>
          <p:nvSpPr>
            <p:cNvPr id="3" name="Freeform 3"/>
            <p:cNvSpPr/>
            <p:nvPr/>
          </p:nvSpPr>
          <p:spPr>
            <a:xfrm>
              <a:off x="0" y="0"/>
              <a:ext cx="6195965" cy="5638329"/>
            </a:xfrm>
            <a:custGeom>
              <a:avLst/>
              <a:gdLst/>
              <a:ahLst/>
              <a:cxnLst/>
              <a:rect l="l" t="t" r="r" b="b"/>
              <a:pathLst>
                <a:path w="6195965" h="5638329">
                  <a:moveTo>
                    <a:pt x="0" y="0"/>
                  </a:moveTo>
                  <a:lnTo>
                    <a:pt x="6195965" y="0"/>
                  </a:lnTo>
                  <a:lnTo>
                    <a:pt x="6195965" y="5638329"/>
                  </a:lnTo>
                  <a:lnTo>
                    <a:pt x="0" y="5638329"/>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a:off x="6195965" y="0"/>
              <a:ext cx="6195965" cy="5638329"/>
            </a:xfrm>
            <a:custGeom>
              <a:avLst/>
              <a:gdLst/>
              <a:ahLst/>
              <a:cxnLst/>
              <a:rect l="l" t="t" r="r" b="b"/>
              <a:pathLst>
                <a:path w="6195965" h="5638329">
                  <a:moveTo>
                    <a:pt x="0" y="0"/>
                  </a:moveTo>
                  <a:lnTo>
                    <a:pt x="6195966" y="0"/>
                  </a:lnTo>
                  <a:lnTo>
                    <a:pt x="6195966" y="5638329"/>
                  </a:lnTo>
                  <a:lnTo>
                    <a:pt x="0" y="5638329"/>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p:cNvSpPr/>
            <p:nvPr/>
          </p:nvSpPr>
          <p:spPr>
            <a:xfrm>
              <a:off x="12192000" y="0"/>
              <a:ext cx="6195965" cy="5638329"/>
            </a:xfrm>
            <a:custGeom>
              <a:avLst/>
              <a:gdLst/>
              <a:ahLst/>
              <a:cxnLst/>
              <a:rect l="l" t="t" r="r" b="b"/>
              <a:pathLst>
                <a:path w="6195965" h="5638329">
                  <a:moveTo>
                    <a:pt x="0" y="0"/>
                  </a:moveTo>
                  <a:lnTo>
                    <a:pt x="6195965" y="0"/>
                  </a:lnTo>
                  <a:lnTo>
                    <a:pt x="6195965" y="5638329"/>
                  </a:lnTo>
                  <a:lnTo>
                    <a:pt x="0" y="5638329"/>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a:off x="18387965" y="0"/>
              <a:ext cx="6195965" cy="5638329"/>
            </a:xfrm>
            <a:custGeom>
              <a:avLst/>
              <a:gdLst/>
              <a:ahLst/>
              <a:cxnLst/>
              <a:rect l="l" t="t" r="r" b="b"/>
              <a:pathLst>
                <a:path w="6195965" h="5638329">
                  <a:moveTo>
                    <a:pt x="0" y="0"/>
                  </a:moveTo>
                  <a:lnTo>
                    <a:pt x="6195966" y="0"/>
                  </a:lnTo>
                  <a:lnTo>
                    <a:pt x="6195966" y="5638329"/>
                  </a:lnTo>
                  <a:lnTo>
                    <a:pt x="0" y="5638329"/>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txBody>
            <a:bodyPr/>
            <a:lstStyle/>
            <a:p>
              <a:endParaRPr lang="en-US"/>
            </a:p>
          </p:txBody>
        </p:sp>
      </p:grpSp>
      <p:grpSp>
        <p:nvGrpSpPr>
          <p:cNvPr id="7" name="Group 7"/>
          <p:cNvGrpSpPr/>
          <p:nvPr/>
        </p:nvGrpSpPr>
        <p:grpSpPr>
          <a:xfrm>
            <a:off x="-149948" y="6523266"/>
            <a:ext cx="18437948" cy="4228746"/>
            <a:chOff x="0" y="0"/>
            <a:chExt cx="24583931" cy="5638329"/>
          </a:xfrm>
        </p:grpSpPr>
        <p:sp>
          <p:nvSpPr>
            <p:cNvPr id="8" name="Freeform 8"/>
            <p:cNvSpPr/>
            <p:nvPr/>
          </p:nvSpPr>
          <p:spPr>
            <a:xfrm>
              <a:off x="0" y="0"/>
              <a:ext cx="6195965" cy="5638329"/>
            </a:xfrm>
            <a:custGeom>
              <a:avLst/>
              <a:gdLst/>
              <a:ahLst/>
              <a:cxnLst/>
              <a:rect l="l" t="t" r="r" b="b"/>
              <a:pathLst>
                <a:path w="6195965" h="5638329">
                  <a:moveTo>
                    <a:pt x="0" y="0"/>
                  </a:moveTo>
                  <a:lnTo>
                    <a:pt x="6195965" y="0"/>
                  </a:lnTo>
                  <a:lnTo>
                    <a:pt x="6195965" y="5638329"/>
                  </a:lnTo>
                  <a:lnTo>
                    <a:pt x="0" y="5638329"/>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9" name="Freeform 9"/>
            <p:cNvSpPr/>
            <p:nvPr/>
          </p:nvSpPr>
          <p:spPr>
            <a:xfrm>
              <a:off x="6195965" y="0"/>
              <a:ext cx="6195965" cy="5638329"/>
            </a:xfrm>
            <a:custGeom>
              <a:avLst/>
              <a:gdLst/>
              <a:ahLst/>
              <a:cxnLst/>
              <a:rect l="l" t="t" r="r" b="b"/>
              <a:pathLst>
                <a:path w="6195965" h="5638329">
                  <a:moveTo>
                    <a:pt x="0" y="0"/>
                  </a:moveTo>
                  <a:lnTo>
                    <a:pt x="6195966" y="0"/>
                  </a:lnTo>
                  <a:lnTo>
                    <a:pt x="6195966" y="5638329"/>
                  </a:lnTo>
                  <a:lnTo>
                    <a:pt x="0" y="5638329"/>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0" name="Freeform 10"/>
            <p:cNvSpPr/>
            <p:nvPr/>
          </p:nvSpPr>
          <p:spPr>
            <a:xfrm>
              <a:off x="12192000" y="0"/>
              <a:ext cx="6195965" cy="5638329"/>
            </a:xfrm>
            <a:custGeom>
              <a:avLst/>
              <a:gdLst/>
              <a:ahLst/>
              <a:cxnLst/>
              <a:rect l="l" t="t" r="r" b="b"/>
              <a:pathLst>
                <a:path w="6195965" h="5638329">
                  <a:moveTo>
                    <a:pt x="0" y="0"/>
                  </a:moveTo>
                  <a:lnTo>
                    <a:pt x="6195965" y="0"/>
                  </a:lnTo>
                  <a:lnTo>
                    <a:pt x="6195965" y="5638329"/>
                  </a:lnTo>
                  <a:lnTo>
                    <a:pt x="0" y="5638329"/>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1" name="Freeform 11"/>
            <p:cNvSpPr/>
            <p:nvPr/>
          </p:nvSpPr>
          <p:spPr>
            <a:xfrm>
              <a:off x="18387965" y="0"/>
              <a:ext cx="6195965" cy="5638329"/>
            </a:xfrm>
            <a:custGeom>
              <a:avLst/>
              <a:gdLst/>
              <a:ahLst/>
              <a:cxnLst/>
              <a:rect l="l" t="t" r="r" b="b"/>
              <a:pathLst>
                <a:path w="6195965" h="5638329">
                  <a:moveTo>
                    <a:pt x="0" y="0"/>
                  </a:moveTo>
                  <a:lnTo>
                    <a:pt x="6195966" y="0"/>
                  </a:lnTo>
                  <a:lnTo>
                    <a:pt x="6195966" y="5638329"/>
                  </a:lnTo>
                  <a:lnTo>
                    <a:pt x="0" y="5638329"/>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txBody>
            <a:bodyPr/>
            <a:lstStyle/>
            <a:p>
              <a:endParaRPr lang="en-US"/>
            </a:p>
          </p:txBody>
        </p:sp>
      </p:grpSp>
      <p:grpSp>
        <p:nvGrpSpPr>
          <p:cNvPr id="12" name="Group 12"/>
          <p:cNvGrpSpPr/>
          <p:nvPr/>
        </p:nvGrpSpPr>
        <p:grpSpPr>
          <a:xfrm>
            <a:off x="0" y="1866588"/>
            <a:ext cx="19502285" cy="6553825"/>
            <a:chOff x="0" y="0"/>
            <a:chExt cx="5136404" cy="1726110"/>
          </a:xfrm>
        </p:grpSpPr>
        <p:sp>
          <p:nvSpPr>
            <p:cNvPr id="13" name="Freeform 13"/>
            <p:cNvSpPr/>
            <p:nvPr/>
          </p:nvSpPr>
          <p:spPr>
            <a:xfrm>
              <a:off x="0" y="0"/>
              <a:ext cx="5136404" cy="1726110"/>
            </a:xfrm>
            <a:custGeom>
              <a:avLst/>
              <a:gdLst/>
              <a:ahLst/>
              <a:cxnLst/>
              <a:rect l="l" t="t" r="r" b="b"/>
              <a:pathLst>
                <a:path w="5136404" h="1726110">
                  <a:moveTo>
                    <a:pt x="0" y="0"/>
                  </a:moveTo>
                  <a:lnTo>
                    <a:pt x="5136404" y="0"/>
                  </a:lnTo>
                  <a:lnTo>
                    <a:pt x="5136404" y="1726110"/>
                  </a:lnTo>
                  <a:lnTo>
                    <a:pt x="0" y="1726110"/>
                  </a:lnTo>
                  <a:close/>
                </a:path>
              </a:pathLst>
            </a:custGeom>
            <a:solidFill>
              <a:srgbClr val="2A3D43"/>
            </a:solidFill>
          </p:spPr>
          <p:txBody>
            <a:bodyPr/>
            <a:lstStyle/>
            <a:p>
              <a:endParaRPr lang="en-US"/>
            </a:p>
          </p:txBody>
        </p:sp>
        <p:sp>
          <p:nvSpPr>
            <p:cNvPr id="14" name="TextBox 14"/>
            <p:cNvSpPr txBox="1"/>
            <p:nvPr/>
          </p:nvSpPr>
          <p:spPr>
            <a:xfrm>
              <a:off x="0" y="-38100"/>
              <a:ext cx="5136404" cy="1764210"/>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488085" y="1023210"/>
            <a:ext cx="17110669" cy="613918"/>
          </a:xfrm>
          <a:prstGeom prst="rect">
            <a:avLst/>
          </a:prstGeom>
        </p:spPr>
        <p:txBody>
          <a:bodyPr wrap="square" lIns="0" tIns="0" rIns="0" bIns="0" rtlCol="0" anchor="t">
            <a:spAutoFit/>
          </a:bodyPr>
          <a:lstStyle/>
          <a:p>
            <a:pPr algn="l">
              <a:lnSpc>
                <a:spcPts val="4826"/>
              </a:lnSpc>
            </a:pPr>
            <a:r>
              <a:rPr lang="en-US" sz="3800" dirty="0">
                <a:solidFill>
                  <a:srgbClr val="2A3D43"/>
                </a:solidFill>
                <a:latin typeface="#9Slide05 Dear Saturday"/>
              </a:rPr>
              <a:t>3.2. </a:t>
            </a:r>
            <a:r>
              <a:rPr lang="en-US" sz="3800" dirty="0" err="1">
                <a:solidFill>
                  <a:srgbClr val="2A3D43"/>
                </a:solidFill>
                <a:latin typeface="#9Slide05 Dear Saturday"/>
              </a:rPr>
              <a:t>Đặc</a:t>
            </a:r>
            <a:r>
              <a:rPr lang="en-US" sz="3800" dirty="0">
                <a:solidFill>
                  <a:srgbClr val="2A3D43"/>
                </a:solidFill>
                <a:latin typeface="#9Slide05 Dear Saturday"/>
              </a:rPr>
              <a:t> </a:t>
            </a:r>
            <a:r>
              <a:rPr lang="en-US" sz="3800" dirty="0" err="1">
                <a:solidFill>
                  <a:srgbClr val="2A3D43"/>
                </a:solidFill>
                <a:latin typeface="#9Slide05 Dear Saturday"/>
              </a:rPr>
              <a:t>điểm</a:t>
            </a:r>
            <a:r>
              <a:rPr lang="en-US" sz="3800" dirty="0">
                <a:solidFill>
                  <a:srgbClr val="2A3D43"/>
                </a:solidFill>
                <a:latin typeface="#9Slide05 Dear Saturday"/>
              </a:rPr>
              <a:t> </a:t>
            </a:r>
            <a:r>
              <a:rPr lang="en-US" sz="3800" dirty="0" err="1">
                <a:solidFill>
                  <a:srgbClr val="2A3D43"/>
                </a:solidFill>
                <a:latin typeface="#9Slide05 Dear Saturday"/>
              </a:rPr>
              <a:t>thể</a:t>
            </a:r>
            <a:r>
              <a:rPr lang="en-US" sz="3800" dirty="0">
                <a:solidFill>
                  <a:srgbClr val="2A3D43"/>
                </a:solidFill>
                <a:latin typeface="#9Slide05 Dear Saturday"/>
              </a:rPr>
              <a:t> </a:t>
            </a:r>
            <a:r>
              <a:rPr lang="en-US" sz="3800" dirty="0" err="1">
                <a:solidFill>
                  <a:srgbClr val="2A3D43"/>
                </a:solidFill>
                <a:latin typeface="#9Slide05 Dear Saturday"/>
              </a:rPr>
              <a:t>thơ</a:t>
            </a:r>
            <a:r>
              <a:rPr lang="en-US" sz="3800" dirty="0">
                <a:solidFill>
                  <a:srgbClr val="2A3D43"/>
                </a:solidFill>
                <a:latin typeface="#9Slide05 Dear Saturday"/>
              </a:rPr>
              <a:t> </a:t>
            </a:r>
            <a:r>
              <a:rPr lang="en-US" sz="3800" dirty="0" err="1">
                <a:solidFill>
                  <a:srgbClr val="2A3D43"/>
                </a:solidFill>
                <a:latin typeface="#9Slide05 Dear Saturday"/>
              </a:rPr>
              <a:t>tứ</a:t>
            </a:r>
            <a:r>
              <a:rPr lang="en-US" sz="3800" dirty="0">
                <a:solidFill>
                  <a:srgbClr val="2A3D43"/>
                </a:solidFill>
                <a:latin typeface="#9Slide05 Dear Saturday"/>
              </a:rPr>
              <a:t> </a:t>
            </a:r>
            <a:r>
              <a:rPr lang="en-US" sz="3800" dirty="0" err="1">
                <a:solidFill>
                  <a:srgbClr val="2A3D43"/>
                </a:solidFill>
                <a:latin typeface="#9Slide05 Dear Saturday"/>
              </a:rPr>
              <a:t>tuyệt</a:t>
            </a:r>
            <a:r>
              <a:rPr lang="en-US" sz="3800" dirty="0">
                <a:solidFill>
                  <a:srgbClr val="2A3D43"/>
                </a:solidFill>
                <a:latin typeface="#9Slide05 Dear Saturday"/>
              </a:rPr>
              <a:t> </a:t>
            </a:r>
            <a:r>
              <a:rPr lang="en-US" sz="3800" dirty="0" err="1">
                <a:solidFill>
                  <a:srgbClr val="2A3D43"/>
                </a:solidFill>
                <a:latin typeface="#9Slide05 Dear Saturday"/>
              </a:rPr>
              <a:t>Đường</a:t>
            </a:r>
            <a:r>
              <a:rPr lang="en-US" sz="3800" dirty="0">
                <a:solidFill>
                  <a:srgbClr val="2A3D43"/>
                </a:solidFill>
                <a:latin typeface="#9Slide05 Dear Saturday"/>
              </a:rPr>
              <a:t> </a:t>
            </a:r>
            <a:r>
              <a:rPr lang="en-US" sz="3800" dirty="0" err="1">
                <a:solidFill>
                  <a:srgbClr val="2A3D43"/>
                </a:solidFill>
                <a:latin typeface="#9Slide05 Dear Saturday"/>
              </a:rPr>
              <a:t>luật</a:t>
            </a:r>
            <a:r>
              <a:rPr lang="en-US" sz="3800" dirty="0">
                <a:solidFill>
                  <a:srgbClr val="2A3D43"/>
                </a:solidFill>
                <a:latin typeface="#9Slide05 Dear Saturday"/>
              </a:rPr>
              <a:t> </a:t>
            </a:r>
            <a:r>
              <a:rPr lang="en-US" sz="3800" dirty="0" err="1">
                <a:solidFill>
                  <a:srgbClr val="2A3D43"/>
                </a:solidFill>
                <a:latin typeface="#9Slide05 Dear Saturday"/>
              </a:rPr>
              <a:t>trong</a:t>
            </a:r>
            <a:r>
              <a:rPr lang="en-US" sz="3800" dirty="0">
                <a:solidFill>
                  <a:srgbClr val="2A3D43"/>
                </a:solidFill>
                <a:latin typeface="#9Slide05 Dear Saturday"/>
              </a:rPr>
              <a:t> </a:t>
            </a:r>
            <a:r>
              <a:rPr lang="en-US" sz="3800" dirty="0" err="1">
                <a:solidFill>
                  <a:srgbClr val="2A3D43"/>
                </a:solidFill>
                <a:latin typeface="#9Slide05 Dear Saturday"/>
              </a:rPr>
              <a:t>bài</a:t>
            </a:r>
            <a:r>
              <a:rPr lang="en-US" sz="3800" dirty="0">
                <a:solidFill>
                  <a:srgbClr val="2A3D43"/>
                </a:solidFill>
                <a:latin typeface="#9Slide05 Dear Saturday"/>
              </a:rPr>
              <a:t> </a:t>
            </a:r>
            <a:r>
              <a:rPr lang="en-US" sz="3800" dirty="0" err="1">
                <a:solidFill>
                  <a:srgbClr val="2A3D43"/>
                </a:solidFill>
                <a:latin typeface="#9Slide05 Dear Saturday"/>
              </a:rPr>
              <a:t>thơ</a:t>
            </a:r>
            <a:r>
              <a:rPr lang="en-US" sz="3800" dirty="0">
                <a:solidFill>
                  <a:srgbClr val="2A3D43"/>
                </a:solidFill>
                <a:latin typeface="#9Slide05 Dear Saturday"/>
              </a:rPr>
              <a:t> “</a:t>
            </a:r>
            <a:r>
              <a:rPr lang="en-US" sz="3800" dirty="0" err="1">
                <a:solidFill>
                  <a:srgbClr val="2A3D43"/>
                </a:solidFill>
                <a:latin typeface="#9Slide05 Dear Saturday"/>
              </a:rPr>
              <a:t>Phò</a:t>
            </a:r>
            <a:r>
              <a:rPr lang="en-US" sz="3800" dirty="0">
                <a:solidFill>
                  <a:srgbClr val="2A3D43"/>
                </a:solidFill>
                <a:latin typeface="#9Slide05 Dear Saturday"/>
              </a:rPr>
              <a:t> </a:t>
            </a:r>
            <a:r>
              <a:rPr lang="en-US" sz="3800" dirty="0" err="1">
                <a:solidFill>
                  <a:srgbClr val="2A3D43"/>
                </a:solidFill>
                <a:latin typeface="#9Slide05 Dear Saturday"/>
              </a:rPr>
              <a:t>giá</a:t>
            </a:r>
            <a:r>
              <a:rPr lang="en-US" sz="3800" dirty="0">
                <a:solidFill>
                  <a:srgbClr val="2A3D43"/>
                </a:solidFill>
                <a:latin typeface="#9Slide05 Dear Saturday"/>
              </a:rPr>
              <a:t> </a:t>
            </a:r>
            <a:r>
              <a:rPr lang="en-US" sz="3800" dirty="0" err="1">
                <a:solidFill>
                  <a:srgbClr val="2A3D43"/>
                </a:solidFill>
                <a:latin typeface="#9Slide05 Dear Saturday"/>
              </a:rPr>
              <a:t>về</a:t>
            </a:r>
            <a:r>
              <a:rPr lang="en-US" sz="3800" dirty="0">
                <a:solidFill>
                  <a:srgbClr val="2A3D43"/>
                </a:solidFill>
                <a:latin typeface="#9Slide05 Dear Saturday"/>
              </a:rPr>
              <a:t> </a:t>
            </a:r>
            <a:r>
              <a:rPr lang="en-US" sz="3800" dirty="0" err="1">
                <a:solidFill>
                  <a:srgbClr val="2A3D43"/>
                </a:solidFill>
                <a:latin typeface="#9Slide05 Dear Saturday"/>
              </a:rPr>
              <a:t>kinh</a:t>
            </a:r>
            <a:r>
              <a:rPr lang="en-US" sz="3800" dirty="0">
                <a:solidFill>
                  <a:srgbClr val="2A3D43"/>
                </a:solidFill>
                <a:latin typeface="#9Slide05 Dear Saturday"/>
              </a:rPr>
              <a:t>”</a:t>
            </a:r>
          </a:p>
        </p:txBody>
      </p:sp>
      <p:sp>
        <p:nvSpPr>
          <p:cNvPr id="16" name="TextBox 16"/>
          <p:cNvSpPr txBox="1"/>
          <p:nvPr/>
        </p:nvSpPr>
        <p:spPr>
          <a:xfrm>
            <a:off x="413112" y="2373630"/>
            <a:ext cx="9000804" cy="5613400"/>
          </a:xfrm>
          <a:prstGeom prst="rect">
            <a:avLst/>
          </a:prstGeom>
        </p:spPr>
        <p:txBody>
          <a:bodyPr lIns="0" tIns="0" rIns="0" bIns="0" rtlCol="0" anchor="t">
            <a:spAutoFit/>
          </a:bodyPr>
          <a:lstStyle/>
          <a:p>
            <a:pPr marL="863596" lvl="1" indent="-431798" algn="just">
              <a:lnSpc>
                <a:spcPts val="5599"/>
              </a:lnSpc>
              <a:buFont typeface="Arial"/>
              <a:buChar char="•"/>
            </a:pPr>
            <a:r>
              <a:rPr lang="en-US" sz="3999" dirty="0" err="1">
                <a:solidFill>
                  <a:srgbClr val="FBF7EE"/>
                </a:solidFill>
                <a:latin typeface="Roboto Condensed"/>
              </a:rPr>
              <a:t>Số</a:t>
            </a:r>
            <a:r>
              <a:rPr lang="en-US" sz="3999" dirty="0">
                <a:solidFill>
                  <a:srgbClr val="FBF7EE"/>
                </a:solidFill>
                <a:latin typeface="Roboto Condensed"/>
              </a:rPr>
              <a:t> </a:t>
            </a:r>
            <a:r>
              <a:rPr lang="en-US" sz="3999" dirty="0" err="1">
                <a:solidFill>
                  <a:srgbClr val="FBF7EE"/>
                </a:solidFill>
                <a:latin typeface="Roboto Condensed"/>
              </a:rPr>
              <a:t>chữ</a:t>
            </a:r>
            <a:r>
              <a:rPr lang="en-US" sz="3999" dirty="0">
                <a:solidFill>
                  <a:srgbClr val="FBF7EE"/>
                </a:solidFill>
                <a:latin typeface="Roboto Condensed"/>
              </a:rPr>
              <a:t>, </a:t>
            </a:r>
            <a:r>
              <a:rPr lang="en-US" sz="3999" dirty="0" err="1">
                <a:solidFill>
                  <a:srgbClr val="FBF7EE"/>
                </a:solidFill>
                <a:latin typeface="Roboto Condensed"/>
              </a:rPr>
              <a:t>số</a:t>
            </a:r>
            <a:r>
              <a:rPr lang="en-US" sz="3999" dirty="0">
                <a:solidFill>
                  <a:srgbClr val="FBF7EE"/>
                </a:solidFill>
                <a:latin typeface="Roboto Condensed"/>
              </a:rPr>
              <a:t> </a:t>
            </a:r>
            <a:r>
              <a:rPr lang="en-US" sz="3999" dirty="0" err="1">
                <a:solidFill>
                  <a:srgbClr val="FBF7EE"/>
                </a:solidFill>
                <a:latin typeface="Roboto Condensed"/>
              </a:rPr>
              <a:t>dòng</a:t>
            </a:r>
            <a:r>
              <a:rPr lang="en-US" sz="3999" dirty="0">
                <a:solidFill>
                  <a:srgbClr val="FBF7EE"/>
                </a:solidFill>
                <a:latin typeface="Roboto Condensed"/>
              </a:rPr>
              <a:t>: 4 </a:t>
            </a:r>
            <a:r>
              <a:rPr lang="en-US" sz="3999" dirty="0" err="1">
                <a:solidFill>
                  <a:srgbClr val="FBF7EE"/>
                </a:solidFill>
                <a:latin typeface="Roboto Condensed"/>
              </a:rPr>
              <a:t>dòng</a:t>
            </a:r>
            <a:r>
              <a:rPr lang="en-US" sz="3999" dirty="0">
                <a:solidFill>
                  <a:srgbClr val="FBF7EE"/>
                </a:solidFill>
                <a:latin typeface="Roboto Condensed"/>
              </a:rPr>
              <a:t>, </a:t>
            </a:r>
            <a:r>
              <a:rPr lang="en-US" sz="3999" dirty="0" err="1">
                <a:solidFill>
                  <a:srgbClr val="FBF7EE"/>
                </a:solidFill>
                <a:latin typeface="Roboto Condensed"/>
              </a:rPr>
              <a:t>mỗi</a:t>
            </a:r>
            <a:r>
              <a:rPr lang="en-US" sz="3999" dirty="0">
                <a:solidFill>
                  <a:srgbClr val="FBF7EE"/>
                </a:solidFill>
                <a:latin typeface="Roboto Condensed"/>
              </a:rPr>
              <a:t> </a:t>
            </a:r>
            <a:r>
              <a:rPr lang="en-US" sz="3999" dirty="0" err="1">
                <a:solidFill>
                  <a:srgbClr val="FBF7EE"/>
                </a:solidFill>
                <a:latin typeface="Roboto Condensed"/>
              </a:rPr>
              <a:t>dòng</a:t>
            </a:r>
            <a:r>
              <a:rPr lang="en-US" sz="3999" dirty="0">
                <a:solidFill>
                  <a:srgbClr val="FBF7EE"/>
                </a:solidFill>
                <a:latin typeface="Roboto Condensed"/>
              </a:rPr>
              <a:t> 5 </a:t>
            </a:r>
            <a:r>
              <a:rPr lang="en-US" sz="3999" dirty="0" err="1">
                <a:solidFill>
                  <a:srgbClr val="FBF7EE"/>
                </a:solidFill>
                <a:latin typeface="Roboto Condensed"/>
              </a:rPr>
              <a:t>chữ</a:t>
            </a:r>
            <a:r>
              <a:rPr lang="en-US" sz="3999" dirty="0">
                <a:solidFill>
                  <a:srgbClr val="FBF7EE"/>
                </a:solidFill>
                <a:latin typeface="Roboto Condensed"/>
              </a:rPr>
              <a:t> </a:t>
            </a:r>
          </a:p>
          <a:p>
            <a:pPr marL="863596" lvl="1" indent="-431798" algn="just">
              <a:lnSpc>
                <a:spcPts val="5599"/>
              </a:lnSpc>
              <a:buFont typeface="Arial"/>
              <a:buChar char="•"/>
            </a:pPr>
            <a:r>
              <a:rPr lang="en-US" sz="3999" dirty="0">
                <a:solidFill>
                  <a:srgbClr val="FBF7EE"/>
                </a:solidFill>
                <a:latin typeface="Roboto Condensed"/>
              </a:rPr>
              <a:t> </a:t>
            </a:r>
            <a:r>
              <a:rPr lang="en-US" sz="3999" dirty="0" err="1">
                <a:solidFill>
                  <a:srgbClr val="FBF7EE"/>
                </a:solidFill>
                <a:latin typeface="Roboto Condensed"/>
              </a:rPr>
              <a:t>Niêm</a:t>
            </a:r>
            <a:r>
              <a:rPr lang="en-US" sz="3999" dirty="0">
                <a:solidFill>
                  <a:srgbClr val="FBF7EE"/>
                </a:solidFill>
                <a:latin typeface="Roboto Condensed"/>
              </a:rPr>
              <a:t>: </a:t>
            </a:r>
            <a:r>
              <a:rPr lang="en-US" sz="3999" dirty="0" err="1">
                <a:solidFill>
                  <a:srgbClr val="FBF7EE"/>
                </a:solidFill>
                <a:latin typeface="Roboto Condensed"/>
              </a:rPr>
              <a:t>câu</a:t>
            </a:r>
            <a:r>
              <a:rPr lang="en-US" sz="3999" dirty="0">
                <a:solidFill>
                  <a:srgbClr val="FBF7EE"/>
                </a:solidFill>
                <a:latin typeface="Roboto Condensed"/>
              </a:rPr>
              <a:t> 2 </a:t>
            </a:r>
            <a:r>
              <a:rPr lang="en-US" sz="3999" dirty="0" err="1">
                <a:solidFill>
                  <a:srgbClr val="FBF7EE"/>
                </a:solidFill>
                <a:latin typeface="Roboto Condensed"/>
              </a:rPr>
              <a:t>niêm</a:t>
            </a:r>
            <a:r>
              <a:rPr lang="en-US" sz="3999" dirty="0">
                <a:solidFill>
                  <a:srgbClr val="FBF7EE"/>
                </a:solidFill>
                <a:latin typeface="Roboto Condensed"/>
              </a:rPr>
              <a:t> </a:t>
            </a:r>
            <a:r>
              <a:rPr lang="en-US" sz="3999" dirty="0" err="1">
                <a:solidFill>
                  <a:srgbClr val="FBF7EE"/>
                </a:solidFill>
                <a:latin typeface="Roboto Condensed"/>
              </a:rPr>
              <a:t>với</a:t>
            </a:r>
            <a:r>
              <a:rPr lang="en-US" sz="3999" dirty="0">
                <a:solidFill>
                  <a:srgbClr val="FBF7EE"/>
                </a:solidFill>
                <a:latin typeface="Roboto Condensed"/>
              </a:rPr>
              <a:t> </a:t>
            </a:r>
            <a:r>
              <a:rPr lang="en-US" sz="3999" dirty="0" err="1">
                <a:solidFill>
                  <a:srgbClr val="FBF7EE"/>
                </a:solidFill>
                <a:latin typeface="Roboto Condensed"/>
              </a:rPr>
              <a:t>câu</a:t>
            </a:r>
            <a:r>
              <a:rPr lang="en-US" sz="3999" dirty="0">
                <a:solidFill>
                  <a:srgbClr val="FBF7EE"/>
                </a:solidFill>
                <a:latin typeface="Roboto Condensed"/>
              </a:rPr>
              <a:t> 3 (</a:t>
            </a:r>
            <a:r>
              <a:rPr lang="en-US" sz="3999" dirty="0" err="1">
                <a:solidFill>
                  <a:srgbClr val="FBF7EE"/>
                </a:solidFill>
                <a:latin typeface="Roboto Condensed"/>
              </a:rPr>
              <a:t>tiếng</a:t>
            </a:r>
            <a:r>
              <a:rPr lang="en-US" sz="3999" dirty="0">
                <a:solidFill>
                  <a:srgbClr val="FBF7EE"/>
                </a:solidFill>
                <a:latin typeface="Roboto Condensed"/>
              </a:rPr>
              <a:t> </a:t>
            </a:r>
            <a:r>
              <a:rPr lang="en-US" sz="3999" dirty="0" err="1">
                <a:solidFill>
                  <a:srgbClr val="FBF7EE"/>
                </a:solidFill>
                <a:latin typeface="Roboto Condensed"/>
              </a:rPr>
              <a:t>thứ</a:t>
            </a:r>
            <a:r>
              <a:rPr lang="en-US" sz="3999" dirty="0">
                <a:solidFill>
                  <a:srgbClr val="FBF7EE"/>
                </a:solidFill>
                <a:latin typeface="Roboto Condensed"/>
              </a:rPr>
              <a:t> </a:t>
            </a:r>
            <a:r>
              <a:rPr lang="en-US" sz="3999" dirty="0" err="1">
                <a:solidFill>
                  <a:srgbClr val="FBF7EE"/>
                </a:solidFill>
                <a:latin typeface="Roboto Condensed"/>
              </a:rPr>
              <a:t>hai</a:t>
            </a:r>
            <a:r>
              <a:rPr lang="en-US" sz="3999" dirty="0">
                <a:solidFill>
                  <a:srgbClr val="FBF7EE"/>
                </a:solidFill>
                <a:latin typeface="Roboto Condensed"/>
              </a:rPr>
              <a:t> </a:t>
            </a:r>
            <a:r>
              <a:rPr lang="en-US" sz="3999" dirty="0" err="1">
                <a:solidFill>
                  <a:srgbClr val="FBF7EE"/>
                </a:solidFill>
                <a:latin typeface="Roboto Condensed"/>
              </a:rPr>
              <a:t>của</a:t>
            </a:r>
            <a:r>
              <a:rPr lang="en-US" sz="3999" dirty="0">
                <a:solidFill>
                  <a:srgbClr val="FBF7EE"/>
                </a:solidFill>
                <a:latin typeface="Roboto Condensed"/>
              </a:rPr>
              <a:t> </a:t>
            </a:r>
            <a:r>
              <a:rPr lang="en-US" sz="3999" dirty="0" err="1">
                <a:solidFill>
                  <a:srgbClr val="FBF7EE"/>
                </a:solidFill>
                <a:latin typeface="Roboto Condensed"/>
              </a:rPr>
              <a:t>từng</a:t>
            </a:r>
            <a:r>
              <a:rPr lang="en-US" sz="3999" dirty="0">
                <a:solidFill>
                  <a:srgbClr val="FBF7EE"/>
                </a:solidFill>
                <a:latin typeface="Roboto Condensed"/>
              </a:rPr>
              <a:t> </a:t>
            </a:r>
            <a:r>
              <a:rPr lang="en-US" sz="3999" dirty="0" err="1">
                <a:solidFill>
                  <a:srgbClr val="FBF7EE"/>
                </a:solidFill>
                <a:latin typeface="Roboto Condensed"/>
              </a:rPr>
              <a:t>câu</a:t>
            </a:r>
            <a:r>
              <a:rPr lang="en-US" sz="3999" dirty="0">
                <a:solidFill>
                  <a:srgbClr val="FBF7EE"/>
                </a:solidFill>
                <a:latin typeface="Roboto Condensed"/>
              </a:rPr>
              <a:t> </a:t>
            </a:r>
            <a:r>
              <a:rPr lang="en-US" sz="3999" dirty="0" err="1">
                <a:solidFill>
                  <a:srgbClr val="FBF7EE"/>
                </a:solidFill>
                <a:latin typeface="Roboto Condensed"/>
              </a:rPr>
              <a:t>cùng</a:t>
            </a:r>
            <a:r>
              <a:rPr lang="en-US" sz="3999" dirty="0">
                <a:solidFill>
                  <a:srgbClr val="FBF7EE"/>
                </a:solidFill>
                <a:latin typeface="Roboto Condensed"/>
              </a:rPr>
              <a:t> </a:t>
            </a:r>
            <a:r>
              <a:rPr lang="en-US" sz="3999" dirty="0" err="1">
                <a:solidFill>
                  <a:srgbClr val="FBF7EE"/>
                </a:solidFill>
                <a:latin typeface="Roboto Condensed"/>
              </a:rPr>
              <a:t>là</a:t>
            </a:r>
            <a:r>
              <a:rPr lang="en-US" sz="3999" dirty="0">
                <a:solidFill>
                  <a:srgbClr val="FBF7EE"/>
                </a:solidFill>
                <a:latin typeface="Roboto Condensed"/>
              </a:rPr>
              <a:t> </a:t>
            </a:r>
            <a:r>
              <a:rPr lang="en-US" sz="3999" dirty="0" err="1">
                <a:solidFill>
                  <a:srgbClr val="FBF7EE"/>
                </a:solidFill>
                <a:latin typeface="Roboto Condensed"/>
              </a:rPr>
              <a:t>thanh</a:t>
            </a:r>
            <a:r>
              <a:rPr lang="en-US" sz="3999" dirty="0">
                <a:solidFill>
                  <a:srgbClr val="FBF7EE"/>
                </a:solidFill>
                <a:latin typeface="Roboto Condensed"/>
              </a:rPr>
              <a:t> B: </a:t>
            </a:r>
            <a:r>
              <a:rPr lang="en-US" sz="3999" dirty="0" err="1">
                <a:solidFill>
                  <a:srgbClr val="FBF7EE"/>
                </a:solidFill>
                <a:latin typeface="Roboto Condensed Italics"/>
              </a:rPr>
              <a:t>Hồ</a:t>
            </a:r>
            <a:r>
              <a:rPr lang="en-US" sz="3999" dirty="0">
                <a:solidFill>
                  <a:srgbClr val="FBF7EE"/>
                </a:solidFill>
                <a:latin typeface="Roboto Condensed Italics"/>
              </a:rPr>
              <a:t> - </a:t>
            </a:r>
            <a:r>
              <a:rPr lang="en-US" sz="3999" dirty="0" err="1">
                <a:solidFill>
                  <a:srgbClr val="FBF7EE"/>
                </a:solidFill>
                <a:latin typeface="Roboto Condensed Italics"/>
              </a:rPr>
              <a:t>bình</a:t>
            </a:r>
            <a:r>
              <a:rPr lang="en-US" sz="3999" dirty="0">
                <a:solidFill>
                  <a:srgbClr val="FBF7EE"/>
                </a:solidFill>
                <a:latin typeface="Roboto Condensed"/>
              </a:rPr>
              <a:t>)</a:t>
            </a:r>
          </a:p>
          <a:p>
            <a:pPr marL="863596" lvl="1" indent="-431798" algn="just">
              <a:lnSpc>
                <a:spcPts val="5599"/>
              </a:lnSpc>
              <a:buFont typeface="Arial"/>
              <a:buChar char="•"/>
            </a:pPr>
            <a:r>
              <a:rPr lang="en-US" sz="3999" dirty="0">
                <a:solidFill>
                  <a:srgbClr val="FBF7EE"/>
                </a:solidFill>
                <a:latin typeface="Roboto Condensed"/>
              </a:rPr>
              <a:t> </a:t>
            </a:r>
            <a:r>
              <a:rPr lang="en-US" sz="3999" dirty="0" err="1">
                <a:solidFill>
                  <a:srgbClr val="FBF7EE"/>
                </a:solidFill>
                <a:latin typeface="Roboto Condensed"/>
              </a:rPr>
              <a:t>Cách</a:t>
            </a:r>
            <a:r>
              <a:rPr lang="en-US" sz="3999" dirty="0">
                <a:solidFill>
                  <a:srgbClr val="FBF7EE"/>
                </a:solidFill>
                <a:latin typeface="Roboto Condensed"/>
              </a:rPr>
              <a:t> </a:t>
            </a:r>
            <a:r>
              <a:rPr lang="en-US" sz="3999" dirty="0" err="1">
                <a:solidFill>
                  <a:srgbClr val="FBF7EE"/>
                </a:solidFill>
                <a:latin typeface="Roboto Condensed"/>
              </a:rPr>
              <a:t>hiệp</a:t>
            </a:r>
            <a:r>
              <a:rPr lang="en-US" sz="3999" dirty="0">
                <a:solidFill>
                  <a:srgbClr val="FBF7EE"/>
                </a:solidFill>
                <a:latin typeface="Roboto Condensed"/>
              </a:rPr>
              <a:t> </a:t>
            </a:r>
            <a:r>
              <a:rPr lang="en-US" sz="3999" dirty="0" err="1">
                <a:solidFill>
                  <a:srgbClr val="FBF7EE"/>
                </a:solidFill>
                <a:latin typeface="Roboto Condensed"/>
              </a:rPr>
              <a:t>vần</a:t>
            </a:r>
            <a:r>
              <a:rPr lang="en-US" sz="3999" dirty="0">
                <a:solidFill>
                  <a:srgbClr val="FBF7EE"/>
                </a:solidFill>
                <a:latin typeface="Roboto Condensed"/>
              </a:rPr>
              <a:t>: </a:t>
            </a:r>
            <a:r>
              <a:rPr lang="en-US" sz="3999" dirty="0" err="1">
                <a:solidFill>
                  <a:srgbClr val="FBF7EE"/>
                </a:solidFill>
                <a:latin typeface="Roboto Condensed"/>
              </a:rPr>
              <a:t>vần</a:t>
            </a:r>
            <a:r>
              <a:rPr lang="en-US" sz="3999" dirty="0">
                <a:solidFill>
                  <a:srgbClr val="FBF7EE"/>
                </a:solidFill>
                <a:latin typeface="Roboto Condensed"/>
              </a:rPr>
              <a:t> </a:t>
            </a:r>
            <a:r>
              <a:rPr lang="en-US" sz="3999" dirty="0" err="1">
                <a:solidFill>
                  <a:srgbClr val="FBF7EE"/>
                </a:solidFill>
                <a:latin typeface="Roboto Condensed"/>
              </a:rPr>
              <a:t>chân</a:t>
            </a:r>
            <a:r>
              <a:rPr lang="en-US" sz="3999" dirty="0">
                <a:solidFill>
                  <a:srgbClr val="FBF7EE"/>
                </a:solidFill>
                <a:latin typeface="Roboto Condensed"/>
              </a:rPr>
              <a:t> (</a:t>
            </a:r>
            <a:r>
              <a:rPr lang="en-US" sz="3999" dirty="0" err="1">
                <a:solidFill>
                  <a:srgbClr val="FBF7EE"/>
                </a:solidFill>
                <a:latin typeface="Roboto Condensed"/>
              </a:rPr>
              <a:t>cuối</a:t>
            </a:r>
            <a:r>
              <a:rPr lang="en-US" sz="3999" dirty="0">
                <a:solidFill>
                  <a:srgbClr val="FBF7EE"/>
                </a:solidFill>
                <a:latin typeface="Roboto Condensed"/>
              </a:rPr>
              <a:t> </a:t>
            </a:r>
            <a:r>
              <a:rPr lang="en-US" sz="3999" dirty="0" err="1">
                <a:solidFill>
                  <a:srgbClr val="FBF7EE"/>
                </a:solidFill>
                <a:latin typeface="Roboto Condensed"/>
              </a:rPr>
              <a:t>câu</a:t>
            </a:r>
            <a:r>
              <a:rPr lang="en-US" sz="3999" dirty="0">
                <a:solidFill>
                  <a:srgbClr val="FBF7EE"/>
                </a:solidFill>
                <a:latin typeface="Roboto Condensed"/>
              </a:rPr>
              <a:t> 2 và </a:t>
            </a:r>
            <a:r>
              <a:rPr lang="en-US" sz="3999" dirty="0" err="1">
                <a:solidFill>
                  <a:srgbClr val="FBF7EE"/>
                </a:solidFill>
                <a:latin typeface="Roboto Condensed"/>
              </a:rPr>
              <a:t>câu</a:t>
            </a:r>
            <a:r>
              <a:rPr lang="en-US" sz="3999" dirty="0">
                <a:solidFill>
                  <a:srgbClr val="FBF7EE"/>
                </a:solidFill>
                <a:latin typeface="Roboto Condensed"/>
              </a:rPr>
              <a:t> 4 – </a:t>
            </a:r>
            <a:r>
              <a:rPr lang="en-US" sz="3999" dirty="0" err="1">
                <a:solidFill>
                  <a:srgbClr val="FBF7EE"/>
                </a:solidFill>
                <a:latin typeface="Roboto Condensed Italics"/>
              </a:rPr>
              <a:t>quan</a:t>
            </a:r>
            <a:r>
              <a:rPr lang="en-US" sz="3999" dirty="0">
                <a:solidFill>
                  <a:srgbClr val="FBF7EE"/>
                </a:solidFill>
                <a:latin typeface="Roboto Condensed Italics"/>
              </a:rPr>
              <a:t> – </a:t>
            </a:r>
            <a:r>
              <a:rPr lang="en-US" sz="3999" dirty="0" err="1">
                <a:solidFill>
                  <a:srgbClr val="FBF7EE"/>
                </a:solidFill>
                <a:latin typeface="Roboto Condensed Italics"/>
              </a:rPr>
              <a:t>san</a:t>
            </a:r>
            <a:r>
              <a:rPr lang="en-US" sz="3999" dirty="0">
                <a:solidFill>
                  <a:srgbClr val="FBF7EE"/>
                </a:solidFill>
                <a:latin typeface="Roboto Condensed"/>
              </a:rPr>
              <a:t>)</a:t>
            </a:r>
          </a:p>
          <a:p>
            <a:pPr marL="863596" lvl="1" indent="-431798" algn="just">
              <a:lnSpc>
                <a:spcPts val="5599"/>
              </a:lnSpc>
              <a:buFont typeface="Arial"/>
              <a:buChar char="•"/>
            </a:pPr>
            <a:r>
              <a:rPr lang="en-US" sz="3999" dirty="0">
                <a:solidFill>
                  <a:srgbClr val="FBF7EE"/>
                </a:solidFill>
                <a:latin typeface="Roboto Condensed"/>
              </a:rPr>
              <a:t> </a:t>
            </a:r>
            <a:r>
              <a:rPr lang="en-US" sz="3999" dirty="0" err="1">
                <a:solidFill>
                  <a:srgbClr val="FBF7EE"/>
                </a:solidFill>
                <a:latin typeface="Roboto Condensed"/>
              </a:rPr>
              <a:t>Nhịp</a:t>
            </a:r>
            <a:r>
              <a:rPr lang="en-US" sz="3999" dirty="0">
                <a:solidFill>
                  <a:srgbClr val="FBF7EE"/>
                </a:solidFill>
                <a:latin typeface="Roboto Condensed"/>
              </a:rPr>
              <a:t> </a:t>
            </a:r>
            <a:r>
              <a:rPr lang="en-US" sz="3999" dirty="0" err="1">
                <a:solidFill>
                  <a:srgbClr val="FBF7EE"/>
                </a:solidFill>
                <a:latin typeface="Roboto Condensed"/>
              </a:rPr>
              <a:t>thơ</a:t>
            </a:r>
            <a:r>
              <a:rPr lang="en-US" sz="3999" dirty="0">
                <a:solidFill>
                  <a:srgbClr val="FBF7EE"/>
                </a:solidFill>
                <a:latin typeface="Roboto Condensed"/>
              </a:rPr>
              <a:t>: </a:t>
            </a:r>
            <a:r>
              <a:rPr lang="en-US" sz="3999" dirty="0" err="1">
                <a:solidFill>
                  <a:srgbClr val="FBF7EE"/>
                </a:solidFill>
                <a:latin typeface="Roboto Condensed"/>
              </a:rPr>
              <a:t>Nhịp</a:t>
            </a:r>
            <a:r>
              <a:rPr lang="en-US" sz="3999" dirty="0">
                <a:solidFill>
                  <a:srgbClr val="FBF7EE"/>
                </a:solidFill>
                <a:latin typeface="Roboto Condensed"/>
              </a:rPr>
              <a:t> </a:t>
            </a:r>
            <a:r>
              <a:rPr lang="en-US" sz="3999" dirty="0" err="1">
                <a:solidFill>
                  <a:srgbClr val="FBF7EE"/>
                </a:solidFill>
                <a:latin typeface="Roboto Condensed"/>
              </a:rPr>
              <a:t>lẻ</a:t>
            </a:r>
            <a:r>
              <a:rPr lang="en-US" sz="3999" dirty="0">
                <a:solidFill>
                  <a:srgbClr val="FBF7EE"/>
                </a:solidFill>
                <a:latin typeface="Roboto Condensed"/>
              </a:rPr>
              <a:t> 2/3</a:t>
            </a:r>
          </a:p>
        </p:txBody>
      </p:sp>
      <p:sp>
        <p:nvSpPr>
          <p:cNvPr id="17" name="TextBox 17"/>
          <p:cNvSpPr txBox="1"/>
          <p:nvPr/>
        </p:nvSpPr>
        <p:spPr>
          <a:xfrm>
            <a:off x="488086" y="-95250"/>
            <a:ext cx="14107743" cy="927100"/>
          </a:xfrm>
          <a:prstGeom prst="rect">
            <a:avLst/>
          </a:prstGeom>
        </p:spPr>
        <p:txBody>
          <a:bodyPr lIns="0" tIns="0" rIns="0" bIns="0" rtlCol="0" anchor="t">
            <a:spAutoFit/>
          </a:bodyPr>
          <a:lstStyle/>
          <a:p>
            <a:pPr algn="just">
              <a:lnSpc>
                <a:spcPts val="7699"/>
              </a:lnSpc>
            </a:pPr>
            <a:r>
              <a:rPr lang="en-US" sz="5499">
                <a:solidFill>
                  <a:srgbClr val="C29861"/>
                </a:solidFill>
                <a:latin typeface="Fraunces Bold"/>
              </a:rPr>
              <a:t>3.  KHÁM PHÁ VĂN BẢN</a:t>
            </a:r>
          </a:p>
        </p:txBody>
      </p:sp>
      <p:sp>
        <p:nvSpPr>
          <p:cNvPr id="18" name="TextBox 18"/>
          <p:cNvSpPr txBox="1"/>
          <p:nvPr/>
        </p:nvSpPr>
        <p:spPr>
          <a:xfrm>
            <a:off x="10565259" y="2988515"/>
            <a:ext cx="7033496" cy="3806190"/>
          </a:xfrm>
          <a:prstGeom prst="rect">
            <a:avLst/>
          </a:prstGeom>
        </p:spPr>
        <p:txBody>
          <a:bodyPr lIns="0" tIns="0" rIns="0" bIns="0" rtlCol="0" anchor="t">
            <a:spAutoFit/>
          </a:bodyPr>
          <a:lstStyle/>
          <a:p>
            <a:pPr algn="just">
              <a:lnSpc>
                <a:spcPts val="7559"/>
              </a:lnSpc>
            </a:pPr>
            <a:r>
              <a:rPr lang="en-US" sz="5399" dirty="0" err="1">
                <a:solidFill>
                  <a:srgbClr val="FFFFFF"/>
                </a:solidFill>
                <a:latin typeface="#9Slide05 VL Fadilla"/>
              </a:rPr>
              <a:t>Đoạt</a:t>
            </a:r>
            <a:r>
              <a:rPr lang="en-US" sz="5399" dirty="0">
                <a:solidFill>
                  <a:srgbClr val="FFFFFF"/>
                </a:solidFill>
                <a:latin typeface="#9Slide05 VL Fadilla"/>
              </a:rPr>
              <a:t> </a:t>
            </a:r>
            <a:r>
              <a:rPr lang="en-US" sz="5399" dirty="0" err="1">
                <a:solidFill>
                  <a:srgbClr val="FFFFFF"/>
                </a:solidFill>
                <a:latin typeface="#9Slide05 VL Fadilla"/>
              </a:rPr>
              <a:t>sóc</a:t>
            </a:r>
            <a:r>
              <a:rPr lang="en-US" sz="5399" dirty="0">
                <a:solidFill>
                  <a:srgbClr val="FFFFFF"/>
                </a:solidFill>
                <a:latin typeface="#9Slide05 VL Fadilla"/>
              </a:rPr>
              <a:t> </a:t>
            </a:r>
            <a:r>
              <a:rPr lang="en-US" sz="5399" dirty="0" err="1">
                <a:solidFill>
                  <a:srgbClr val="FFFFFF"/>
                </a:solidFill>
                <a:latin typeface="#9Slide05 VL Fadilla"/>
              </a:rPr>
              <a:t>Chương</a:t>
            </a:r>
            <a:r>
              <a:rPr lang="en-US" sz="5399" dirty="0">
                <a:solidFill>
                  <a:srgbClr val="FFFFFF"/>
                </a:solidFill>
                <a:latin typeface="#9Slide05 VL Fadilla"/>
              </a:rPr>
              <a:t> Dương </a:t>
            </a:r>
            <a:r>
              <a:rPr lang="en-US" sz="5399" dirty="0" err="1">
                <a:solidFill>
                  <a:srgbClr val="FFFFFF"/>
                </a:solidFill>
                <a:latin typeface="#9Slide05 VL Fadilla"/>
              </a:rPr>
              <a:t>độ</a:t>
            </a:r>
            <a:r>
              <a:rPr lang="en-US" sz="5399" dirty="0">
                <a:solidFill>
                  <a:srgbClr val="FFFFFF"/>
                </a:solidFill>
                <a:latin typeface="#9Slide05 VL Fadilla"/>
              </a:rPr>
              <a:t>,</a:t>
            </a:r>
          </a:p>
          <a:p>
            <a:pPr algn="just">
              <a:lnSpc>
                <a:spcPts val="7559"/>
              </a:lnSpc>
            </a:pPr>
            <a:r>
              <a:rPr lang="en-US" sz="5399" dirty="0" err="1">
                <a:solidFill>
                  <a:srgbClr val="FFFFFF"/>
                </a:solidFill>
                <a:latin typeface="#9Slide05 VL Fadilla"/>
              </a:rPr>
              <a:t>Cầm</a:t>
            </a:r>
            <a:r>
              <a:rPr lang="en-US" sz="5399" dirty="0">
                <a:solidFill>
                  <a:srgbClr val="FFFFFF"/>
                </a:solidFill>
                <a:latin typeface="#9Slide05 VL Fadilla"/>
              </a:rPr>
              <a:t> </a:t>
            </a:r>
            <a:r>
              <a:rPr lang="en-US" sz="5399" dirty="0" err="1">
                <a:solidFill>
                  <a:srgbClr val="FFFFFF"/>
                </a:solidFill>
                <a:latin typeface="#9Slide05 VL Fadilla"/>
              </a:rPr>
              <a:t>Hồ</a:t>
            </a:r>
            <a:r>
              <a:rPr lang="en-US" sz="5399" dirty="0">
                <a:solidFill>
                  <a:srgbClr val="FFFFFF"/>
                </a:solidFill>
                <a:latin typeface="#9Slide05 VL Fadilla"/>
              </a:rPr>
              <a:t> </a:t>
            </a:r>
            <a:r>
              <a:rPr lang="en-US" sz="5399" dirty="0" err="1">
                <a:solidFill>
                  <a:srgbClr val="FFFFFF"/>
                </a:solidFill>
                <a:latin typeface="#9Slide05 VL Fadilla"/>
              </a:rPr>
              <a:t>Hàm</a:t>
            </a:r>
            <a:r>
              <a:rPr lang="en-US" sz="5399" dirty="0">
                <a:solidFill>
                  <a:srgbClr val="FFFFFF"/>
                </a:solidFill>
                <a:latin typeface="#9Slide05 VL Fadilla"/>
              </a:rPr>
              <a:t> </a:t>
            </a:r>
            <a:r>
              <a:rPr lang="en-US" sz="5399" dirty="0" err="1">
                <a:solidFill>
                  <a:srgbClr val="FFFFFF"/>
                </a:solidFill>
                <a:latin typeface="#9Slide05 VL Fadilla"/>
              </a:rPr>
              <a:t>Tử</a:t>
            </a:r>
            <a:r>
              <a:rPr lang="en-US" sz="5399" dirty="0">
                <a:solidFill>
                  <a:srgbClr val="FFFFFF"/>
                </a:solidFill>
                <a:latin typeface="#9Slide05 VL Fadilla"/>
              </a:rPr>
              <a:t> </a:t>
            </a:r>
            <a:r>
              <a:rPr lang="en-US" sz="5399" dirty="0" err="1">
                <a:solidFill>
                  <a:srgbClr val="FFFFFF"/>
                </a:solidFill>
                <a:latin typeface="#9Slide05 VL Fadilla"/>
              </a:rPr>
              <a:t>quan</a:t>
            </a:r>
            <a:r>
              <a:rPr lang="en-US" sz="5399" dirty="0">
                <a:solidFill>
                  <a:srgbClr val="FFFFFF"/>
                </a:solidFill>
                <a:latin typeface="#9Slide05 VL Fadilla"/>
              </a:rPr>
              <a:t>.</a:t>
            </a:r>
          </a:p>
          <a:p>
            <a:pPr algn="just">
              <a:lnSpc>
                <a:spcPts val="7559"/>
              </a:lnSpc>
            </a:pPr>
            <a:r>
              <a:rPr lang="en-US" sz="5399" dirty="0">
                <a:solidFill>
                  <a:srgbClr val="FFFFFF"/>
                </a:solidFill>
                <a:latin typeface="#9Slide05 VL Fadilla"/>
              </a:rPr>
              <a:t>Thái </a:t>
            </a:r>
            <a:r>
              <a:rPr lang="en-US" sz="5399" dirty="0" err="1">
                <a:solidFill>
                  <a:srgbClr val="FFFFFF"/>
                </a:solidFill>
                <a:latin typeface="#9Slide05 VL Fadilla"/>
              </a:rPr>
              <a:t>bình</a:t>
            </a:r>
            <a:r>
              <a:rPr lang="en-US" sz="5399" dirty="0">
                <a:solidFill>
                  <a:srgbClr val="FFFFFF"/>
                </a:solidFill>
                <a:latin typeface="#9Slide05 VL Fadilla"/>
              </a:rPr>
              <a:t> </a:t>
            </a:r>
            <a:r>
              <a:rPr lang="en-US" sz="5399" dirty="0" err="1">
                <a:solidFill>
                  <a:srgbClr val="FFFFFF"/>
                </a:solidFill>
                <a:latin typeface="#9Slide05 VL Fadilla"/>
              </a:rPr>
              <a:t>tu</a:t>
            </a:r>
            <a:r>
              <a:rPr lang="en-US" sz="5399" dirty="0">
                <a:solidFill>
                  <a:srgbClr val="FFFFFF"/>
                </a:solidFill>
                <a:latin typeface="#9Slide05 VL Fadilla"/>
              </a:rPr>
              <a:t> </a:t>
            </a:r>
            <a:r>
              <a:rPr lang="en-US" sz="5399" dirty="0" err="1">
                <a:solidFill>
                  <a:srgbClr val="FFFFFF"/>
                </a:solidFill>
                <a:latin typeface="#9Slide05 VL Fadilla"/>
              </a:rPr>
              <a:t>trí</a:t>
            </a:r>
            <a:r>
              <a:rPr lang="en-US" sz="5399" dirty="0">
                <a:solidFill>
                  <a:srgbClr val="FFFFFF"/>
                </a:solidFill>
                <a:latin typeface="#9Slide05 VL Fadilla"/>
              </a:rPr>
              <a:t> </a:t>
            </a:r>
            <a:r>
              <a:rPr lang="en-US" sz="5399" dirty="0" err="1">
                <a:solidFill>
                  <a:srgbClr val="FFFFFF"/>
                </a:solidFill>
                <a:latin typeface="#9Slide05 VL Fadilla"/>
              </a:rPr>
              <a:t>lực</a:t>
            </a:r>
            <a:r>
              <a:rPr lang="en-US" sz="5399" dirty="0">
                <a:solidFill>
                  <a:srgbClr val="FFFFFF"/>
                </a:solidFill>
                <a:latin typeface="#9Slide05 VL Fadilla"/>
              </a:rPr>
              <a:t>,</a:t>
            </a:r>
          </a:p>
          <a:p>
            <a:pPr algn="just">
              <a:lnSpc>
                <a:spcPts val="7559"/>
              </a:lnSpc>
            </a:pPr>
            <a:r>
              <a:rPr lang="en-US" sz="5399" dirty="0" err="1">
                <a:solidFill>
                  <a:srgbClr val="FFFFFF"/>
                </a:solidFill>
                <a:latin typeface="#9Slide05 VL Fadilla"/>
              </a:rPr>
              <a:t>Vạn</a:t>
            </a:r>
            <a:r>
              <a:rPr lang="en-US" sz="5399" dirty="0">
                <a:solidFill>
                  <a:srgbClr val="FFFFFF"/>
                </a:solidFill>
                <a:latin typeface="#9Slide05 VL Fadilla"/>
              </a:rPr>
              <a:t> </a:t>
            </a:r>
            <a:r>
              <a:rPr lang="en-US" sz="5399" dirty="0" err="1">
                <a:solidFill>
                  <a:srgbClr val="FFFFFF"/>
                </a:solidFill>
                <a:latin typeface="#9Slide05 VL Fadilla"/>
              </a:rPr>
              <a:t>cổ</a:t>
            </a:r>
            <a:r>
              <a:rPr lang="en-US" sz="5399" dirty="0">
                <a:solidFill>
                  <a:srgbClr val="FFFFFF"/>
                </a:solidFill>
                <a:latin typeface="#9Slide05 VL Fadilla"/>
              </a:rPr>
              <a:t> </a:t>
            </a:r>
            <a:r>
              <a:rPr lang="en-US" sz="5399" dirty="0" err="1">
                <a:solidFill>
                  <a:srgbClr val="FFFFFF"/>
                </a:solidFill>
                <a:latin typeface="#9Slide05 VL Fadilla"/>
              </a:rPr>
              <a:t>thử</a:t>
            </a:r>
            <a:r>
              <a:rPr lang="en-US" sz="5399" dirty="0">
                <a:solidFill>
                  <a:srgbClr val="FFFFFF"/>
                </a:solidFill>
                <a:latin typeface="#9Slide05 VL Fadilla"/>
              </a:rPr>
              <a:t> </a:t>
            </a:r>
            <a:r>
              <a:rPr lang="en-US" sz="5399" dirty="0" err="1">
                <a:solidFill>
                  <a:srgbClr val="FFFFFF"/>
                </a:solidFill>
                <a:latin typeface="#9Slide05 VL Fadilla"/>
              </a:rPr>
              <a:t>giang</a:t>
            </a:r>
            <a:r>
              <a:rPr lang="en-US" sz="5399" dirty="0">
                <a:solidFill>
                  <a:srgbClr val="FFFFFF"/>
                </a:solidFill>
                <a:latin typeface="#9Slide05 VL Fadilla"/>
              </a:rPr>
              <a:t> </a:t>
            </a:r>
            <a:r>
              <a:rPr lang="en-US" sz="5399" dirty="0" err="1">
                <a:solidFill>
                  <a:srgbClr val="FFFFFF"/>
                </a:solidFill>
                <a:latin typeface="#9Slide05 VL Fadilla"/>
              </a:rPr>
              <a:t>san</a:t>
            </a:r>
            <a:r>
              <a:rPr lang="en-US" sz="5399" dirty="0">
                <a:solidFill>
                  <a:srgbClr val="FFFFFF"/>
                </a:solidFill>
                <a:latin typeface="#9Slide05 VL Fadilla"/>
              </a:rPr>
              <a:t>.</a:t>
            </a:r>
          </a:p>
        </p:txBody>
      </p:sp>
      <p:sp>
        <p:nvSpPr>
          <p:cNvPr id="19" name="Freeform 19"/>
          <p:cNvSpPr/>
          <p:nvPr/>
        </p:nvSpPr>
        <p:spPr>
          <a:xfrm>
            <a:off x="-4032945" y="7279786"/>
            <a:ext cx="23149804" cy="4308638"/>
          </a:xfrm>
          <a:custGeom>
            <a:avLst/>
            <a:gdLst/>
            <a:ahLst/>
            <a:cxnLst/>
            <a:rect l="l" t="t" r="r" b="b"/>
            <a:pathLst>
              <a:path w="23149804" h="4308638">
                <a:moveTo>
                  <a:pt x="0" y="0"/>
                </a:moveTo>
                <a:lnTo>
                  <a:pt x="23149804" y="0"/>
                </a:lnTo>
                <a:lnTo>
                  <a:pt x="23149804" y="4308638"/>
                </a:lnTo>
                <a:lnTo>
                  <a:pt x="0" y="4308638"/>
                </a:lnTo>
                <a:lnTo>
                  <a:pt x="0" y="0"/>
                </a:lnTo>
                <a:close/>
              </a:path>
            </a:pathLst>
          </a:custGeom>
          <a:blipFill>
            <a:blip r:embed="rId4"/>
            <a:stretch>
              <a:fillRect t="-15431" b="-15431"/>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1000"/>
                                        <p:tgtEl>
                                          <p:spTgt spid="16">
                                            <p:txEl>
                                              <p:pRg st="1" end="1"/>
                                            </p:txEl>
                                          </p:spTgt>
                                        </p:tgtEl>
                                      </p:cBhvr>
                                    </p:animEffect>
                                    <p:anim calcmode="lin" valueType="num">
                                      <p:cBhvr>
                                        <p:cTn id="13"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6">
                                            <p:txEl>
                                              <p:pRg st="2" end="2"/>
                                            </p:txEl>
                                          </p:spTgt>
                                        </p:tgtEl>
                                        <p:attrNameLst>
                                          <p:attrName>style.visibility</p:attrName>
                                        </p:attrNameLst>
                                      </p:cBhvr>
                                      <p:to>
                                        <p:strVal val="visible"/>
                                      </p:to>
                                    </p:set>
                                    <p:animEffect transition="in" filter="barn(inVertical)">
                                      <p:cBhvr>
                                        <p:cTn id="19" dur="500"/>
                                        <p:tgtEl>
                                          <p:spTgt spid="16">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6">
                                            <p:txEl>
                                              <p:pRg st="3" end="3"/>
                                            </p:txEl>
                                          </p:spTgt>
                                        </p:tgtEl>
                                        <p:attrNameLst>
                                          <p:attrName>style.visibility</p:attrName>
                                        </p:attrNameLst>
                                      </p:cBhvr>
                                      <p:to>
                                        <p:strVal val="visible"/>
                                      </p:to>
                                    </p:set>
                                    <p:animEffect transition="in" filter="barn(inVertical)">
                                      <p:cBhvr>
                                        <p:cTn id="24"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sp>
        <p:nvSpPr>
          <p:cNvPr id="2" name="Freeform 2"/>
          <p:cNvSpPr/>
          <p:nvPr/>
        </p:nvSpPr>
        <p:spPr>
          <a:xfrm>
            <a:off x="5052280" y="1227621"/>
            <a:ext cx="7795863" cy="7831758"/>
          </a:xfrm>
          <a:custGeom>
            <a:avLst/>
            <a:gdLst/>
            <a:ahLst/>
            <a:cxnLst/>
            <a:rect l="l" t="t" r="r" b="b"/>
            <a:pathLst>
              <a:path w="7795863" h="7831758">
                <a:moveTo>
                  <a:pt x="0" y="0"/>
                </a:moveTo>
                <a:lnTo>
                  <a:pt x="7795863" y="0"/>
                </a:lnTo>
                <a:lnTo>
                  <a:pt x="7795863" y="7831758"/>
                </a:lnTo>
                <a:lnTo>
                  <a:pt x="0" y="783175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3" name="Group 3"/>
          <p:cNvGrpSpPr/>
          <p:nvPr/>
        </p:nvGrpSpPr>
        <p:grpSpPr>
          <a:xfrm>
            <a:off x="0" y="2703086"/>
            <a:ext cx="18288000" cy="4880829"/>
            <a:chOff x="0" y="0"/>
            <a:chExt cx="4816593" cy="1285486"/>
          </a:xfrm>
        </p:grpSpPr>
        <p:sp>
          <p:nvSpPr>
            <p:cNvPr id="4" name="Freeform 4"/>
            <p:cNvSpPr/>
            <p:nvPr/>
          </p:nvSpPr>
          <p:spPr>
            <a:xfrm>
              <a:off x="0" y="0"/>
              <a:ext cx="4816592" cy="1285486"/>
            </a:xfrm>
            <a:custGeom>
              <a:avLst/>
              <a:gdLst/>
              <a:ahLst/>
              <a:cxnLst/>
              <a:rect l="l" t="t" r="r" b="b"/>
              <a:pathLst>
                <a:path w="4816592" h="1285486">
                  <a:moveTo>
                    <a:pt x="0" y="0"/>
                  </a:moveTo>
                  <a:lnTo>
                    <a:pt x="4816592" y="0"/>
                  </a:lnTo>
                  <a:lnTo>
                    <a:pt x="4816592" y="1285486"/>
                  </a:lnTo>
                  <a:lnTo>
                    <a:pt x="0" y="1285486"/>
                  </a:lnTo>
                  <a:close/>
                </a:path>
              </a:pathLst>
            </a:custGeom>
            <a:solidFill>
              <a:srgbClr val="FBF7EE"/>
            </a:solidFill>
          </p:spPr>
          <p:txBody>
            <a:bodyPr/>
            <a:lstStyle/>
            <a:p>
              <a:endParaRPr lang="en-US"/>
            </a:p>
          </p:txBody>
        </p:sp>
        <p:sp>
          <p:nvSpPr>
            <p:cNvPr id="5" name="TextBox 5"/>
            <p:cNvSpPr txBox="1"/>
            <p:nvPr/>
          </p:nvSpPr>
          <p:spPr>
            <a:xfrm>
              <a:off x="0" y="-38100"/>
              <a:ext cx="4816593" cy="1323586"/>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559709" y="2703086"/>
            <a:ext cx="21945600" cy="338328"/>
            <a:chOff x="0" y="0"/>
            <a:chExt cx="29260800" cy="451104"/>
          </a:xfrm>
        </p:grpSpPr>
        <p:sp>
          <p:nvSpPr>
            <p:cNvPr id="7" name="Freeform 7"/>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Freeform 8"/>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9" name="Freeform 9"/>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grpSp>
        <p:nvGrpSpPr>
          <p:cNvPr id="10" name="Group 10"/>
          <p:cNvGrpSpPr/>
          <p:nvPr/>
        </p:nvGrpSpPr>
        <p:grpSpPr>
          <a:xfrm>
            <a:off x="-1828800" y="7150550"/>
            <a:ext cx="21945600" cy="338328"/>
            <a:chOff x="0" y="0"/>
            <a:chExt cx="29260800" cy="451104"/>
          </a:xfrm>
        </p:grpSpPr>
        <p:sp>
          <p:nvSpPr>
            <p:cNvPr id="11" name="Freeform 11"/>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2" name="Freeform 12"/>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3" name="Freeform 13"/>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sp>
        <p:nvSpPr>
          <p:cNvPr id="14" name="Freeform 14"/>
          <p:cNvSpPr/>
          <p:nvPr/>
        </p:nvSpPr>
        <p:spPr>
          <a:xfrm>
            <a:off x="-4131271" y="6905060"/>
            <a:ext cx="23149804" cy="4308638"/>
          </a:xfrm>
          <a:custGeom>
            <a:avLst/>
            <a:gdLst/>
            <a:ahLst/>
            <a:cxnLst/>
            <a:rect l="l" t="t" r="r" b="b"/>
            <a:pathLst>
              <a:path w="23149804" h="4308638">
                <a:moveTo>
                  <a:pt x="0" y="0"/>
                </a:moveTo>
                <a:lnTo>
                  <a:pt x="23149804" y="0"/>
                </a:lnTo>
                <a:lnTo>
                  <a:pt x="23149804" y="4308638"/>
                </a:lnTo>
                <a:lnTo>
                  <a:pt x="0" y="4308638"/>
                </a:lnTo>
                <a:lnTo>
                  <a:pt x="0" y="0"/>
                </a:lnTo>
                <a:close/>
              </a:path>
            </a:pathLst>
          </a:custGeom>
          <a:blipFill>
            <a:blip r:embed="rId6"/>
            <a:stretch>
              <a:fillRect t="-15431" b="-15431"/>
            </a:stretch>
          </a:blipFill>
        </p:spPr>
        <p:txBody>
          <a:bodyPr/>
          <a:lstStyle/>
          <a:p>
            <a:endParaRPr lang="en-US"/>
          </a:p>
        </p:txBody>
      </p:sp>
      <p:sp>
        <p:nvSpPr>
          <p:cNvPr id="15" name="Freeform 15"/>
          <p:cNvSpPr/>
          <p:nvPr/>
        </p:nvSpPr>
        <p:spPr>
          <a:xfrm flipH="1">
            <a:off x="13173930" y="-2842302"/>
            <a:ext cx="7522170" cy="8012543"/>
          </a:xfrm>
          <a:custGeom>
            <a:avLst/>
            <a:gdLst/>
            <a:ahLst/>
            <a:cxnLst/>
            <a:rect l="l" t="t" r="r" b="b"/>
            <a:pathLst>
              <a:path w="7522170" h="8012543">
                <a:moveTo>
                  <a:pt x="7522170" y="0"/>
                </a:moveTo>
                <a:lnTo>
                  <a:pt x="0" y="0"/>
                </a:lnTo>
                <a:lnTo>
                  <a:pt x="0" y="8012542"/>
                </a:lnTo>
                <a:lnTo>
                  <a:pt x="7522170" y="8012542"/>
                </a:lnTo>
                <a:lnTo>
                  <a:pt x="7522170" y="0"/>
                </a:lnTo>
                <a:close/>
              </a:path>
            </a:pathLst>
          </a:custGeom>
          <a:blipFill>
            <a:blip r:embed="rId7"/>
            <a:stretch>
              <a:fillRect l="-3181" r="-3181"/>
            </a:stretch>
          </a:blipFill>
        </p:spPr>
        <p:txBody>
          <a:bodyPr/>
          <a:lstStyle/>
          <a:p>
            <a:endParaRPr lang="en-US"/>
          </a:p>
        </p:txBody>
      </p:sp>
      <p:sp>
        <p:nvSpPr>
          <p:cNvPr id="16" name="Freeform 16"/>
          <p:cNvSpPr/>
          <p:nvPr/>
        </p:nvSpPr>
        <p:spPr>
          <a:xfrm flipH="1">
            <a:off x="0" y="255244"/>
            <a:ext cx="4582461" cy="3779102"/>
          </a:xfrm>
          <a:custGeom>
            <a:avLst/>
            <a:gdLst/>
            <a:ahLst/>
            <a:cxnLst/>
            <a:rect l="l" t="t" r="r" b="b"/>
            <a:pathLst>
              <a:path w="4582461" h="3779102">
                <a:moveTo>
                  <a:pt x="4582461" y="0"/>
                </a:moveTo>
                <a:lnTo>
                  <a:pt x="0" y="0"/>
                </a:lnTo>
                <a:lnTo>
                  <a:pt x="0" y="3779101"/>
                </a:lnTo>
                <a:lnTo>
                  <a:pt x="4582461" y="3779101"/>
                </a:lnTo>
                <a:lnTo>
                  <a:pt x="4582461" y="0"/>
                </a:lnTo>
                <a:close/>
              </a:path>
            </a:pathLst>
          </a:custGeom>
          <a:blipFill>
            <a:blip r:embed="rId8"/>
            <a:stretch>
              <a:fillRect l="-8311" r="-8311"/>
            </a:stretch>
          </a:blipFill>
        </p:spPr>
        <p:txBody>
          <a:bodyPr/>
          <a:lstStyle/>
          <a:p>
            <a:endParaRPr lang="en-US"/>
          </a:p>
        </p:txBody>
      </p:sp>
      <p:sp>
        <p:nvSpPr>
          <p:cNvPr id="17" name="TextBox 17"/>
          <p:cNvSpPr txBox="1"/>
          <p:nvPr/>
        </p:nvSpPr>
        <p:spPr>
          <a:xfrm>
            <a:off x="7443631" y="9097479"/>
            <a:ext cx="2841638" cy="954961"/>
          </a:xfrm>
          <a:prstGeom prst="rect">
            <a:avLst/>
          </a:prstGeom>
        </p:spPr>
        <p:txBody>
          <a:bodyPr lIns="0" tIns="0" rIns="0" bIns="0" rtlCol="0" anchor="t">
            <a:spAutoFit/>
          </a:bodyPr>
          <a:lstStyle/>
          <a:p>
            <a:pPr algn="ctr">
              <a:lnSpc>
                <a:spcPts val="7493"/>
              </a:lnSpc>
            </a:pPr>
            <a:r>
              <a:rPr lang="en-US" sz="6573" spc="558" dirty="0" err="1">
                <a:solidFill>
                  <a:srgbClr val="FEC832"/>
                </a:solidFill>
                <a:latin typeface="Bahianita"/>
              </a:rPr>
              <a:t>Chặng</a:t>
            </a:r>
            <a:r>
              <a:rPr lang="en-US" sz="6573" spc="558" dirty="0">
                <a:solidFill>
                  <a:srgbClr val="FEC832"/>
                </a:solidFill>
                <a:latin typeface="Bahianita"/>
              </a:rPr>
              <a:t> 3</a:t>
            </a:r>
          </a:p>
        </p:txBody>
      </p:sp>
      <p:sp>
        <p:nvSpPr>
          <p:cNvPr id="18" name="TextBox 18"/>
          <p:cNvSpPr txBox="1"/>
          <p:nvPr/>
        </p:nvSpPr>
        <p:spPr>
          <a:xfrm>
            <a:off x="0" y="3387795"/>
            <a:ext cx="17602374" cy="3517265"/>
          </a:xfrm>
          <a:prstGeom prst="rect">
            <a:avLst/>
          </a:prstGeom>
        </p:spPr>
        <p:txBody>
          <a:bodyPr lIns="0" tIns="0" rIns="0" bIns="0" rtlCol="0" anchor="t">
            <a:spAutoFit/>
          </a:bodyPr>
          <a:lstStyle/>
          <a:p>
            <a:pPr marL="928366" lvl="1" indent="-464183" algn="just">
              <a:lnSpc>
                <a:spcPts val="5589"/>
              </a:lnSpc>
              <a:buFont typeface="Arial"/>
              <a:buChar char="•"/>
            </a:pPr>
            <a:r>
              <a:rPr lang="en-US" sz="4299" spc="4">
                <a:solidFill>
                  <a:srgbClr val="000000"/>
                </a:solidFill>
                <a:latin typeface="Roboto Condensed"/>
              </a:rPr>
              <a:t>Xác định nhân vật trữ tình, đối tượng trữ tình, cảm xúc trữ tình . </a:t>
            </a:r>
          </a:p>
          <a:p>
            <a:pPr marL="928366" lvl="1" indent="-464183" algn="just">
              <a:lnSpc>
                <a:spcPts val="5589"/>
              </a:lnSpc>
              <a:buFont typeface="Arial"/>
              <a:buChar char="•"/>
            </a:pPr>
            <a:r>
              <a:rPr lang="en-US" sz="4299" spc="4">
                <a:solidFill>
                  <a:srgbClr val="000000"/>
                </a:solidFill>
                <a:latin typeface="Roboto Condensed"/>
              </a:rPr>
              <a:t>Hai câu thơ đầu diễn tả điều gì? Việc sử dụng phép liệt kê và các động từ mạnh có tác dụng ra sao? </a:t>
            </a:r>
          </a:p>
          <a:p>
            <a:pPr marL="928366" lvl="1" indent="-464183" algn="just">
              <a:lnSpc>
                <a:spcPts val="5589"/>
              </a:lnSpc>
              <a:buFont typeface="Arial"/>
              <a:buChar char="•"/>
            </a:pPr>
            <a:r>
              <a:rPr lang="en-US" sz="4299" spc="4">
                <a:solidFill>
                  <a:srgbClr val="000000"/>
                </a:solidFill>
                <a:latin typeface="Roboto Condensed"/>
              </a:rPr>
              <a:t>Hai câu thơ sau thể hiện khát vọng gì của nhân vật trữ tình? Nhịp thơ ngắn có tác dụng như thế nào trong việc thể hiện hào khí của thời đại? </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a:off x="6986154" y="5707649"/>
            <a:ext cx="9344105" cy="3773200"/>
            <a:chOff x="0" y="0"/>
            <a:chExt cx="2460999" cy="993765"/>
          </a:xfrm>
        </p:grpSpPr>
        <p:sp>
          <p:nvSpPr>
            <p:cNvPr id="3" name="Freeform 3"/>
            <p:cNvSpPr/>
            <p:nvPr/>
          </p:nvSpPr>
          <p:spPr>
            <a:xfrm>
              <a:off x="0" y="0"/>
              <a:ext cx="2460999" cy="993765"/>
            </a:xfrm>
            <a:custGeom>
              <a:avLst/>
              <a:gdLst/>
              <a:ahLst/>
              <a:cxnLst/>
              <a:rect l="l" t="t" r="r" b="b"/>
              <a:pathLst>
                <a:path w="2460999" h="993765">
                  <a:moveTo>
                    <a:pt x="0" y="0"/>
                  </a:moveTo>
                  <a:lnTo>
                    <a:pt x="2460999" y="0"/>
                  </a:lnTo>
                  <a:lnTo>
                    <a:pt x="2460999" y="993765"/>
                  </a:lnTo>
                  <a:lnTo>
                    <a:pt x="0" y="993765"/>
                  </a:lnTo>
                  <a:close/>
                </a:path>
              </a:pathLst>
            </a:custGeom>
            <a:solidFill>
              <a:srgbClr val="FBF7EE"/>
            </a:solidFill>
          </p:spPr>
          <p:txBody>
            <a:bodyPr/>
            <a:lstStyle/>
            <a:p>
              <a:endParaRPr lang="en-US"/>
            </a:p>
          </p:txBody>
        </p:sp>
        <p:sp>
          <p:nvSpPr>
            <p:cNvPr id="4" name="TextBox 4"/>
            <p:cNvSpPr txBox="1"/>
            <p:nvPr/>
          </p:nvSpPr>
          <p:spPr>
            <a:xfrm>
              <a:off x="0" y="-38100"/>
              <a:ext cx="2460999" cy="1031865"/>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7290750" y="6342896"/>
            <a:ext cx="9182344" cy="2369354"/>
          </a:xfrm>
          <a:prstGeom prst="rect">
            <a:avLst/>
          </a:prstGeom>
        </p:spPr>
        <p:txBody>
          <a:bodyPr lIns="0" tIns="0" rIns="0" bIns="0" rtlCol="0" anchor="t">
            <a:spAutoFit/>
          </a:bodyPr>
          <a:lstStyle/>
          <a:p>
            <a:pPr algn="just">
              <a:lnSpc>
                <a:spcPts val="7139"/>
              </a:lnSpc>
              <a:spcBef>
                <a:spcPct val="0"/>
              </a:spcBef>
            </a:pPr>
            <a:r>
              <a:rPr lang="en-US" sz="5099" dirty="0">
                <a:solidFill>
                  <a:srgbClr val="000000"/>
                </a:solidFill>
                <a:latin typeface="#9Slide05 VL Fadilla"/>
              </a:rPr>
              <a:t>a. </a:t>
            </a:r>
            <a:r>
              <a:rPr lang="en-US" sz="5099" dirty="0" err="1">
                <a:solidFill>
                  <a:srgbClr val="000000"/>
                </a:solidFill>
                <a:latin typeface="#9Slide05 VL Fadilla"/>
              </a:rPr>
              <a:t>Nhân</a:t>
            </a:r>
            <a:r>
              <a:rPr lang="en-US" sz="5099" dirty="0">
                <a:solidFill>
                  <a:srgbClr val="000000"/>
                </a:solidFill>
                <a:latin typeface="#9Slide05 VL Fadilla"/>
              </a:rPr>
              <a:t> </a:t>
            </a:r>
            <a:r>
              <a:rPr lang="en-US" sz="5099" dirty="0" err="1">
                <a:solidFill>
                  <a:srgbClr val="000000"/>
                </a:solidFill>
                <a:latin typeface="#9Slide05 VL Fadilla"/>
              </a:rPr>
              <a:t>vật</a:t>
            </a:r>
            <a:r>
              <a:rPr lang="en-US" sz="5099" dirty="0">
                <a:solidFill>
                  <a:srgbClr val="000000"/>
                </a:solidFill>
                <a:latin typeface="#9Slide05 VL Fadilla"/>
              </a:rPr>
              <a:t> </a:t>
            </a:r>
            <a:r>
              <a:rPr lang="en-US" sz="5099" dirty="0" err="1">
                <a:solidFill>
                  <a:srgbClr val="000000"/>
                </a:solidFill>
                <a:latin typeface="#9Slide05 VL Fadilla"/>
              </a:rPr>
              <a:t>trữ</a:t>
            </a:r>
            <a:r>
              <a:rPr lang="en-US" sz="5099" dirty="0">
                <a:solidFill>
                  <a:srgbClr val="000000"/>
                </a:solidFill>
                <a:latin typeface="#9Slide05 VL Fadilla"/>
              </a:rPr>
              <a:t> </a:t>
            </a:r>
            <a:r>
              <a:rPr lang="en-US" sz="5099" dirty="0" err="1">
                <a:solidFill>
                  <a:srgbClr val="000000"/>
                </a:solidFill>
                <a:latin typeface="#9Slide05 VL Fadilla"/>
              </a:rPr>
              <a:t>tình</a:t>
            </a:r>
            <a:r>
              <a:rPr lang="en-US" sz="5099" dirty="0">
                <a:solidFill>
                  <a:srgbClr val="000000"/>
                </a:solidFill>
                <a:latin typeface="#9Slide05 VL Fadilla"/>
              </a:rPr>
              <a:t>, </a:t>
            </a:r>
            <a:r>
              <a:rPr lang="en-US" sz="5099" dirty="0" err="1">
                <a:solidFill>
                  <a:srgbClr val="000000"/>
                </a:solidFill>
                <a:latin typeface="#9Slide05 VL Fadilla"/>
              </a:rPr>
              <a:t>đối</a:t>
            </a:r>
            <a:r>
              <a:rPr lang="en-US" sz="5099" dirty="0">
                <a:solidFill>
                  <a:srgbClr val="000000"/>
                </a:solidFill>
                <a:latin typeface="#9Slide05 VL Fadilla"/>
              </a:rPr>
              <a:t> </a:t>
            </a:r>
            <a:r>
              <a:rPr lang="en-US" sz="5099" dirty="0" err="1">
                <a:solidFill>
                  <a:srgbClr val="000000"/>
                </a:solidFill>
                <a:latin typeface="#9Slide05 VL Fadilla"/>
              </a:rPr>
              <a:t>tượng</a:t>
            </a:r>
            <a:r>
              <a:rPr lang="en-US" sz="5099" dirty="0">
                <a:solidFill>
                  <a:srgbClr val="000000"/>
                </a:solidFill>
                <a:latin typeface="#9Slide05 VL Fadilla"/>
              </a:rPr>
              <a:t> </a:t>
            </a:r>
            <a:r>
              <a:rPr lang="en-US" sz="5099" dirty="0" err="1">
                <a:solidFill>
                  <a:srgbClr val="000000"/>
                </a:solidFill>
                <a:latin typeface="#9Slide05 VL Fadilla"/>
              </a:rPr>
              <a:t>trữ</a:t>
            </a:r>
            <a:r>
              <a:rPr lang="en-US" sz="5099" dirty="0">
                <a:solidFill>
                  <a:srgbClr val="000000"/>
                </a:solidFill>
                <a:latin typeface="#9Slide05 VL Fadilla"/>
              </a:rPr>
              <a:t> </a:t>
            </a:r>
            <a:r>
              <a:rPr lang="en-US" sz="5099" dirty="0" err="1">
                <a:solidFill>
                  <a:srgbClr val="000000"/>
                </a:solidFill>
                <a:latin typeface="#9Slide05 VL Fadilla"/>
              </a:rPr>
              <a:t>tình</a:t>
            </a:r>
            <a:endParaRPr lang="en-US" sz="5099" dirty="0">
              <a:solidFill>
                <a:srgbClr val="000000"/>
              </a:solidFill>
              <a:latin typeface="#9Slide05 VL Fadilla"/>
            </a:endParaRPr>
          </a:p>
          <a:p>
            <a:pPr algn="just">
              <a:lnSpc>
                <a:spcPts val="5721"/>
              </a:lnSpc>
              <a:spcBef>
                <a:spcPct val="0"/>
              </a:spcBef>
            </a:pPr>
            <a:r>
              <a:rPr lang="en-US" sz="4086" dirty="0">
                <a:solidFill>
                  <a:srgbClr val="000000"/>
                </a:solidFill>
                <a:latin typeface="Roboto Condensed"/>
              </a:rPr>
              <a:t> - </a:t>
            </a:r>
            <a:r>
              <a:rPr lang="en-US" sz="4086" dirty="0" err="1">
                <a:solidFill>
                  <a:srgbClr val="000000"/>
                </a:solidFill>
                <a:latin typeface="Roboto Condensed"/>
              </a:rPr>
              <a:t>Nhân</a:t>
            </a:r>
            <a:r>
              <a:rPr lang="en-US" sz="4086" dirty="0">
                <a:solidFill>
                  <a:srgbClr val="000000"/>
                </a:solidFill>
                <a:latin typeface="Roboto Condensed"/>
              </a:rPr>
              <a:t> </a:t>
            </a:r>
            <a:r>
              <a:rPr lang="en-US" sz="4086" dirty="0" err="1">
                <a:solidFill>
                  <a:srgbClr val="000000"/>
                </a:solidFill>
                <a:latin typeface="Roboto Condensed"/>
              </a:rPr>
              <a:t>vật</a:t>
            </a:r>
            <a:r>
              <a:rPr lang="en-US" sz="4086" dirty="0">
                <a:solidFill>
                  <a:srgbClr val="000000"/>
                </a:solidFill>
                <a:latin typeface="Roboto Condensed"/>
              </a:rPr>
              <a:t> </a:t>
            </a:r>
            <a:r>
              <a:rPr lang="en-US" sz="4086" dirty="0" err="1">
                <a:solidFill>
                  <a:srgbClr val="000000"/>
                </a:solidFill>
                <a:latin typeface="Roboto Condensed"/>
              </a:rPr>
              <a:t>trữ</a:t>
            </a:r>
            <a:r>
              <a:rPr lang="en-US" sz="4086" dirty="0">
                <a:solidFill>
                  <a:srgbClr val="000000"/>
                </a:solidFill>
                <a:latin typeface="Roboto Condensed"/>
              </a:rPr>
              <a:t> </a:t>
            </a:r>
            <a:r>
              <a:rPr lang="en-US" sz="4086" dirty="0" err="1">
                <a:solidFill>
                  <a:srgbClr val="000000"/>
                </a:solidFill>
                <a:latin typeface="Roboto Condensed"/>
              </a:rPr>
              <a:t>tình</a:t>
            </a:r>
            <a:r>
              <a:rPr lang="en-US" sz="4086" dirty="0">
                <a:solidFill>
                  <a:srgbClr val="000000"/>
                </a:solidFill>
                <a:latin typeface="Roboto Condensed"/>
              </a:rPr>
              <a:t>: </a:t>
            </a:r>
            <a:r>
              <a:rPr lang="en-US" sz="4086" dirty="0" err="1">
                <a:solidFill>
                  <a:srgbClr val="000000"/>
                </a:solidFill>
                <a:latin typeface="Roboto Condensed"/>
              </a:rPr>
              <a:t>giấu</a:t>
            </a:r>
            <a:r>
              <a:rPr lang="en-US" sz="4086" dirty="0">
                <a:solidFill>
                  <a:srgbClr val="000000"/>
                </a:solidFill>
                <a:latin typeface="Roboto Condensed"/>
              </a:rPr>
              <a:t> </a:t>
            </a:r>
            <a:r>
              <a:rPr lang="en-US" sz="4086" dirty="0" err="1">
                <a:solidFill>
                  <a:srgbClr val="000000"/>
                </a:solidFill>
                <a:latin typeface="Roboto Condensed"/>
              </a:rPr>
              <a:t>mình</a:t>
            </a:r>
            <a:endParaRPr lang="en-US" sz="4086" dirty="0">
              <a:solidFill>
                <a:srgbClr val="000000"/>
              </a:solidFill>
              <a:latin typeface="Roboto Condensed"/>
            </a:endParaRPr>
          </a:p>
          <a:p>
            <a:pPr algn="just">
              <a:lnSpc>
                <a:spcPts val="5721"/>
              </a:lnSpc>
              <a:spcBef>
                <a:spcPct val="0"/>
              </a:spcBef>
            </a:pPr>
            <a:r>
              <a:rPr lang="en-US" sz="4086" dirty="0">
                <a:solidFill>
                  <a:srgbClr val="000000"/>
                </a:solidFill>
                <a:latin typeface="Roboto Condensed"/>
              </a:rPr>
              <a:t> - </a:t>
            </a:r>
            <a:r>
              <a:rPr lang="en-US" sz="4086" dirty="0" err="1">
                <a:solidFill>
                  <a:srgbClr val="000000"/>
                </a:solidFill>
                <a:latin typeface="Roboto Condensed"/>
              </a:rPr>
              <a:t>Đối</a:t>
            </a:r>
            <a:r>
              <a:rPr lang="en-US" sz="4086" dirty="0">
                <a:solidFill>
                  <a:srgbClr val="000000"/>
                </a:solidFill>
                <a:latin typeface="Roboto Condensed"/>
              </a:rPr>
              <a:t> </a:t>
            </a:r>
            <a:r>
              <a:rPr lang="en-US" sz="4086" dirty="0" err="1">
                <a:solidFill>
                  <a:srgbClr val="000000"/>
                </a:solidFill>
                <a:latin typeface="Roboto Condensed"/>
              </a:rPr>
              <a:t>tượng</a:t>
            </a:r>
            <a:r>
              <a:rPr lang="en-US" sz="4086" dirty="0">
                <a:solidFill>
                  <a:srgbClr val="000000"/>
                </a:solidFill>
                <a:latin typeface="Roboto Condensed"/>
              </a:rPr>
              <a:t> </a:t>
            </a:r>
            <a:r>
              <a:rPr lang="en-US" sz="4086" dirty="0" err="1">
                <a:solidFill>
                  <a:srgbClr val="000000"/>
                </a:solidFill>
                <a:latin typeface="Roboto Condensed"/>
              </a:rPr>
              <a:t>trữ</a:t>
            </a:r>
            <a:r>
              <a:rPr lang="en-US" sz="4086" dirty="0">
                <a:solidFill>
                  <a:srgbClr val="000000"/>
                </a:solidFill>
                <a:latin typeface="Roboto Condensed"/>
              </a:rPr>
              <a:t> </a:t>
            </a:r>
            <a:r>
              <a:rPr lang="en-US" sz="4086" dirty="0" err="1">
                <a:solidFill>
                  <a:srgbClr val="000000"/>
                </a:solidFill>
                <a:latin typeface="Roboto Condensed"/>
              </a:rPr>
              <a:t>tình</a:t>
            </a:r>
            <a:r>
              <a:rPr lang="en-US" sz="4086" dirty="0">
                <a:solidFill>
                  <a:srgbClr val="000000"/>
                </a:solidFill>
                <a:latin typeface="Roboto Condensed"/>
              </a:rPr>
              <a:t>: </a:t>
            </a:r>
            <a:r>
              <a:rPr lang="en-US" sz="4086" dirty="0" err="1">
                <a:solidFill>
                  <a:srgbClr val="000000"/>
                </a:solidFill>
                <a:latin typeface="Roboto Condensed"/>
              </a:rPr>
              <a:t>giang</a:t>
            </a:r>
            <a:r>
              <a:rPr lang="en-US" sz="4086" dirty="0">
                <a:solidFill>
                  <a:srgbClr val="000000"/>
                </a:solidFill>
                <a:latin typeface="Roboto Condensed"/>
              </a:rPr>
              <a:t> </a:t>
            </a:r>
            <a:r>
              <a:rPr lang="en-US" sz="4086" dirty="0" err="1">
                <a:solidFill>
                  <a:srgbClr val="000000"/>
                </a:solidFill>
                <a:latin typeface="Roboto Condensed"/>
              </a:rPr>
              <a:t>sơn</a:t>
            </a:r>
            <a:r>
              <a:rPr lang="en-US" sz="4086" dirty="0">
                <a:solidFill>
                  <a:srgbClr val="000000"/>
                </a:solidFill>
                <a:latin typeface="Roboto Condensed"/>
              </a:rPr>
              <a:t>, </a:t>
            </a:r>
            <a:r>
              <a:rPr lang="en-US" sz="4086" dirty="0" err="1">
                <a:solidFill>
                  <a:srgbClr val="000000"/>
                </a:solidFill>
                <a:latin typeface="Roboto Condensed"/>
              </a:rPr>
              <a:t>đất</a:t>
            </a:r>
            <a:r>
              <a:rPr lang="en-US" sz="4086" dirty="0">
                <a:solidFill>
                  <a:srgbClr val="000000"/>
                </a:solidFill>
                <a:latin typeface="Roboto Condensed"/>
              </a:rPr>
              <a:t> </a:t>
            </a:r>
            <a:r>
              <a:rPr lang="en-US" sz="4086" dirty="0" err="1">
                <a:solidFill>
                  <a:srgbClr val="000000"/>
                </a:solidFill>
                <a:latin typeface="Roboto Condensed"/>
              </a:rPr>
              <a:t>nước</a:t>
            </a:r>
            <a:endParaRPr lang="en-US" sz="4086" dirty="0">
              <a:solidFill>
                <a:srgbClr val="000000"/>
              </a:solidFill>
              <a:latin typeface="Roboto Condensed"/>
            </a:endParaRPr>
          </a:p>
        </p:txBody>
      </p:sp>
      <p:sp>
        <p:nvSpPr>
          <p:cNvPr id="6" name="TextBox 6"/>
          <p:cNvSpPr txBox="1"/>
          <p:nvPr/>
        </p:nvSpPr>
        <p:spPr>
          <a:xfrm>
            <a:off x="488086" y="1358744"/>
            <a:ext cx="16656914" cy="613918"/>
          </a:xfrm>
          <a:prstGeom prst="rect">
            <a:avLst/>
          </a:prstGeom>
        </p:spPr>
        <p:txBody>
          <a:bodyPr wrap="square" lIns="0" tIns="0" rIns="0" bIns="0" rtlCol="0" anchor="t">
            <a:spAutoFit/>
          </a:bodyPr>
          <a:lstStyle/>
          <a:p>
            <a:pPr algn="l">
              <a:lnSpc>
                <a:spcPts val="4826"/>
              </a:lnSpc>
            </a:pPr>
            <a:r>
              <a:rPr lang="en-US" sz="3800" dirty="0">
                <a:solidFill>
                  <a:srgbClr val="FFFFFF"/>
                </a:solidFill>
                <a:latin typeface="#9Slide05 Dear Saturday"/>
              </a:rPr>
              <a:t>3.2. </a:t>
            </a:r>
            <a:r>
              <a:rPr lang="en-US" sz="3800" dirty="0" err="1">
                <a:solidFill>
                  <a:srgbClr val="FFFFFF"/>
                </a:solidFill>
                <a:latin typeface="#9Slide05 Dear Saturday"/>
              </a:rPr>
              <a:t>Đặc</a:t>
            </a:r>
            <a:r>
              <a:rPr lang="en-US" sz="3800" dirty="0">
                <a:solidFill>
                  <a:srgbClr val="FFFFFF"/>
                </a:solidFill>
                <a:latin typeface="#9Slide05 Dear Saturday"/>
              </a:rPr>
              <a:t> </a:t>
            </a:r>
            <a:r>
              <a:rPr lang="en-US" sz="3800" dirty="0" err="1">
                <a:solidFill>
                  <a:srgbClr val="FFFFFF"/>
                </a:solidFill>
                <a:latin typeface="#9Slide05 Dear Saturday"/>
              </a:rPr>
              <a:t>điểm</a:t>
            </a:r>
            <a:r>
              <a:rPr lang="en-US" sz="3800" dirty="0">
                <a:solidFill>
                  <a:srgbClr val="FFFFFF"/>
                </a:solidFill>
                <a:latin typeface="#9Slide05 Dear Saturday"/>
              </a:rPr>
              <a:t> </a:t>
            </a:r>
            <a:r>
              <a:rPr lang="en-US" sz="3800" dirty="0" err="1">
                <a:solidFill>
                  <a:srgbClr val="FFFFFF"/>
                </a:solidFill>
                <a:latin typeface="#9Slide05 Dear Saturday"/>
              </a:rPr>
              <a:t>thể</a:t>
            </a:r>
            <a:r>
              <a:rPr lang="en-US" sz="3800" dirty="0">
                <a:solidFill>
                  <a:srgbClr val="FFFFFF"/>
                </a:solidFill>
                <a:latin typeface="#9Slide05 Dear Saturday"/>
              </a:rPr>
              <a:t> </a:t>
            </a:r>
            <a:r>
              <a:rPr lang="en-US" sz="3800" dirty="0" err="1">
                <a:solidFill>
                  <a:srgbClr val="FFFFFF"/>
                </a:solidFill>
                <a:latin typeface="#9Slide05 Dear Saturday"/>
              </a:rPr>
              <a:t>thơ</a:t>
            </a:r>
            <a:r>
              <a:rPr lang="en-US" sz="3800" dirty="0">
                <a:solidFill>
                  <a:srgbClr val="FFFFFF"/>
                </a:solidFill>
                <a:latin typeface="#9Slide05 Dear Saturday"/>
              </a:rPr>
              <a:t> </a:t>
            </a:r>
            <a:r>
              <a:rPr lang="en-US" sz="3800" dirty="0" err="1">
                <a:solidFill>
                  <a:srgbClr val="FFFFFF"/>
                </a:solidFill>
                <a:latin typeface="#9Slide05 Dear Saturday"/>
              </a:rPr>
              <a:t>tứ</a:t>
            </a:r>
            <a:r>
              <a:rPr lang="en-US" sz="3800" dirty="0">
                <a:solidFill>
                  <a:srgbClr val="FFFFFF"/>
                </a:solidFill>
                <a:latin typeface="#9Slide05 Dear Saturday"/>
              </a:rPr>
              <a:t> </a:t>
            </a:r>
            <a:r>
              <a:rPr lang="en-US" sz="3800" dirty="0" err="1">
                <a:solidFill>
                  <a:srgbClr val="FFFFFF"/>
                </a:solidFill>
                <a:latin typeface="#9Slide05 Dear Saturday"/>
              </a:rPr>
              <a:t>tuyệt</a:t>
            </a:r>
            <a:r>
              <a:rPr lang="en-US" sz="3800" dirty="0">
                <a:solidFill>
                  <a:srgbClr val="FFFFFF"/>
                </a:solidFill>
                <a:latin typeface="#9Slide05 Dear Saturday"/>
              </a:rPr>
              <a:t> </a:t>
            </a:r>
            <a:r>
              <a:rPr lang="en-US" sz="3800" dirty="0" err="1">
                <a:solidFill>
                  <a:srgbClr val="FFFFFF"/>
                </a:solidFill>
                <a:latin typeface="#9Slide05 Dear Saturday"/>
              </a:rPr>
              <a:t>Đường</a:t>
            </a:r>
            <a:r>
              <a:rPr lang="en-US" sz="3800" dirty="0">
                <a:solidFill>
                  <a:srgbClr val="FFFFFF"/>
                </a:solidFill>
                <a:latin typeface="#9Slide05 Dear Saturday"/>
              </a:rPr>
              <a:t> </a:t>
            </a:r>
            <a:r>
              <a:rPr lang="en-US" sz="3800" dirty="0" err="1">
                <a:solidFill>
                  <a:srgbClr val="FFFFFF"/>
                </a:solidFill>
                <a:latin typeface="#9Slide05 Dear Saturday"/>
              </a:rPr>
              <a:t>luật</a:t>
            </a:r>
            <a:r>
              <a:rPr lang="en-US" sz="3800" dirty="0">
                <a:solidFill>
                  <a:srgbClr val="FFFFFF"/>
                </a:solidFill>
                <a:latin typeface="#9Slide05 Dear Saturday"/>
              </a:rPr>
              <a:t> </a:t>
            </a:r>
            <a:r>
              <a:rPr lang="en-US" sz="3800" dirty="0" err="1">
                <a:solidFill>
                  <a:srgbClr val="FFFFFF"/>
                </a:solidFill>
                <a:latin typeface="#9Slide05 Dear Saturday"/>
              </a:rPr>
              <a:t>trong</a:t>
            </a:r>
            <a:r>
              <a:rPr lang="en-US" sz="3800" dirty="0">
                <a:solidFill>
                  <a:srgbClr val="FFFFFF"/>
                </a:solidFill>
                <a:latin typeface="#9Slide05 Dear Saturday"/>
              </a:rPr>
              <a:t> </a:t>
            </a:r>
            <a:r>
              <a:rPr lang="en-US" sz="3800" dirty="0" err="1">
                <a:solidFill>
                  <a:srgbClr val="FFFFFF"/>
                </a:solidFill>
                <a:latin typeface="#9Slide05 Dear Saturday"/>
              </a:rPr>
              <a:t>bài</a:t>
            </a:r>
            <a:r>
              <a:rPr lang="en-US" sz="3800" dirty="0">
                <a:solidFill>
                  <a:srgbClr val="FFFFFF"/>
                </a:solidFill>
                <a:latin typeface="#9Slide05 Dear Saturday"/>
              </a:rPr>
              <a:t> </a:t>
            </a:r>
            <a:r>
              <a:rPr lang="en-US" sz="3800" dirty="0" err="1">
                <a:solidFill>
                  <a:srgbClr val="FFFFFF"/>
                </a:solidFill>
                <a:latin typeface="#9Slide05 Dear Saturday"/>
              </a:rPr>
              <a:t>thơ</a:t>
            </a:r>
            <a:r>
              <a:rPr lang="en-US" sz="3800" dirty="0">
                <a:solidFill>
                  <a:srgbClr val="FFFFFF"/>
                </a:solidFill>
                <a:latin typeface="#9Slide05 Dear Saturday"/>
              </a:rPr>
              <a:t> “</a:t>
            </a:r>
            <a:r>
              <a:rPr lang="en-US" sz="3800" dirty="0" err="1">
                <a:solidFill>
                  <a:srgbClr val="FFFFFF"/>
                </a:solidFill>
                <a:latin typeface="#9Slide05 Dear Saturday"/>
              </a:rPr>
              <a:t>Phò</a:t>
            </a:r>
            <a:r>
              <a:rPr lang="en-US" sz="3800" dirty="0">
                <a:solidFill>
                  <a:srgbClr val="FFFFFF"/>
                </a:solidFill>
                <a:latin typeface="#9Slide05 Dear Saturday"/>
              </a:rPr>
              <a:t> </a:t>
            </a:r>
            <a:r>
              <a:rPr lang="en-US" sz="3800" dirty="0" err="1">
                <a:solidFill>
                  <a:srgbClr val="FFFFFF"/>
                </a:solidFill>
                <a:latin typeface="#9Slide05 Dear Saturday"/>
              </a:rPr>
              <a:t>giá</a:t>
            </a:r>
            <a:r>
              <a:rPr lang="en-US" sz="3800" dirty="0">
                <a:solidFill>
                  <a:srgbClr val="FFFFFF"/>
                </a:solidFill>
                <a:latin typeface="#9Slide05 Dear Saturday"/>
              </a:rPr>
              <a:t> </a:t>
            </a:r>
            <a:r>
              <a:rPr lang="en-US" sz="3800" dirty="0" err="1">
                <a:solidFill>
                  <a:srgbClr val="FFFFFF"/>
                </a:solidFill>
                <a:latin typeface="#9Slide05 Dear Saturday"/>
              </a:rPr>
              <a:t>về</a:t>
            </a:r>
            <a:r>
              <a:rPr lang="en-US" sz="3800" dirty="0">
                <a:solidFill>
                  <a:srgbClr val="FFFFFF"/>
                </a:solidFill>
                <a:latin typeface="#9Slide05 Dear Saturday"/>
              </a:rPr>
              <a:t> </a:t>
            </a:r>
            <a:r>
              <a:rPr lang="en-US" sz="3800" dirty="0" err="1">
                <a:solidFill>
                  <a:srgbClr val="FFFFFF"/>
                </a:solidFill>
                <a:latin typeface="#9Slide05 Dear Saturday"/>
              </a:rPr>
              <a:t>kinh</a:t>
            </a:r>
            <a:r>
              <a:rPr lang="en-US" sz="3800" dirty="0">
                <a:solidFill>
                  <a:srgbClr val="FFFFFF"/>
                </a:solidFill>
                <a:latin typeface="#9Slide05 Dear Saturday"/>
              </a:rPr>
              <a:t>”</a:t>
            </a:r>
          </a:p>
        </p:txBody>
      </p:sp>
      <p:sp>
        <p:nvSpPr>
          <p:cNvPr id="7" name="TextBox 7"/>
          <p:cNvSpPr txBox="1"/>
          <p:nvPr/>
        </p:nvSpPr>
        <p:spPr>
          <a:xfrm>
            <a:off x="488086" y="101600"/>
            <a:ext cx="14107743" cy="1002665"/>
          </a:xfrm>
          <a:prstGeom prst="rect">
            <a:avLst/>
          </a:prstGeom>
        </p:spPr>
        <p:txBody>
          <a:bodyPr lIns="0" tIns="0" rIns="0" bIns="0" rtlCol="0" anchor="t">
            <a:spAutoFit/>
          </a:bodyPr>
          <a:lstStyle/>
          <a:p>
            <a:pPr algn="just">
              <a:lnSpc>
                <a:spcPts val="8259"/>
              </a:lnSpc>
            </a:pPr>
            <a:r>
              <a:rPr lang="en-US" sz="5899">
                <a:solidFill>
                  <a:srgbClr val="FFFFFF"/>
                </a:solidFill>
                <a:latin typeface="Fraunces Bold"/>
              </a:rPr>
              <a:t>3.  KHÁM PHÁ VĂN BẢN</a:t>
            </a:r>
          </a:p>
        </p:txBody>
      </p:sp>
      <p:sp>
        <p:nvSpPr>
          <p:cNvPr id="8" name="TextBox 8"/>
          <p:cNvSpPr txBox="1"/>
          <p:nvPr/>
        </p:nvSpPr>
        <p:spPr>
          <a:xfrm>
            <a:off x="4537823" y="2091365"/>
            <a:ext cx="8105677" cy="3392806"/>
          </a:xfrm>
          <a:prstGeom prst="rect">
            <a:avLst/>
          </a:prstGeom>
        </p:spPr>
        <p:txBody>
          <a:bodyPr lIns="0" tIns="0" rIns="0" bIns="0" rtlCol="0" anchor="t">
            <a:spAutoFit/>
          </a:bodyPr>
          <a:lstStyle/>
          <a:p>
            <a:pPr algn="just">
              <a:lnSpc>
                <a:spcPts val="6719"/>
              </a:lnSpc>
            </a:pPr>
            <a:r>
              <a:rPr lang="en-US" sz="4799" dirty="0" err="1">
                <a:solidFill>
                  <a:srgbClr val="FFFFFF"/>
                </a:solidFill>
                <a:latin typeface="#9Slide05 VL Fadilla"/>
              </a:rPr>
              <a:t>Đoạt</a:t>
            </a:r>
            <a:r>
              <a:rPr lang="en-US" sz="4799" dirty="0">
                <a:solidFill>
                  <a:srgbClr val="FFFFFF"/>
                </a:solidFill>
                <a:latin typeface="#9Slide05 VL Fadilla"/>
              </a:rPr>
              <a:t> </a:t>
            </a:r>
            <a:r>
              <a:rPr lang="en-US" sz="4799" dirty="0" err="1">
                <a:solidFill>
                  <a:srgbClr val="FFFFFF"/>
                </a:solidFill>
                <a:latin typeface="#9Slide05 VL Fadilla"/>
              </a:rPr>
              <a:t>sóc</a:t>
            </a:r>
            <a:r>
              <a:rPr lang="en-US" sz="4799" dirty="0">
                <a:solidFill>
                  <a:srgbClr val="FFFFFF"/>
                </a:solidFill>
                <a:latin typeface="#9Slide05 VL Fadilla"/>
              </a:rPr>
              <a:t> </a:t>
            </a:r>
            <a:r>
              <a:rPr lang="en-US" sz="4799" dirty="0" err="1">
                <a:solidFill>
                  <a:srgbClr val="FFFFFF"/>
                </a:solidFill>
                <a:latin typeface="#9Slide05 VL Fadilla"/>
              </a:rPr>
              <a:t>Chương</a:t>
            </a:r>
            <a:r>
              <a:rPr lang="en-US" sz="4799" dirty="0">
                <a:solidFill>
                  <a:srgbClr val="FFFFFF"/>
                </a:solidFill>
                <a:latin typeface="#9Slide05 VL Fadilla"/>
              </a:rPr>
              <a:t> Dương </a:t>
            </a:r>
            <a:r>
              <a:rPr lang="en-US" sz="4799" dirty="0" err="1">
                <a:solidFill>
                  <a:srgbClr val="FFFFFF"/>
                </a:solidFill>
                <a:latin typeface="#9Slide05 VL Fadilla"/>
              </a:rPr>
              <a:t>độ</a:t>
            </a:r>
            <a:r>
              <a:rPr lang="en-US" sz="4799" dirty="0">
                <a:solidFill>
                  <a:srgbClr val="FFFFFF"/>
                </a:solidFill>
                <a:latin typeface="#9Slide05 VL Fadilla"/>
              </a:rPr>
              <a:t>,</a:t>
            </a:r>
          </a:p>
          <a:p>
            <a:pPr algn="just">
              <a:lnSpc>
                <a:spcPts val="6719"/>
              </a:lnSpc>
            </a:pPr>
            <a:r>
              <a:rPr lang="en-US" sz="4799" dirty="0" err="1">
                <a:solidFill>
                  <a:srgbClr val="FFFFFF"/>
                </a:solidFill>
                <a:latin typeface="#9Slide05 VL Fadilla"/>
              </a:rPr>
              <a:t>Cầm</a:t>
            </a:r>
            <a:r>
              <a:rPr lang="en-US" sz="4799" dirty="0">
                <a:solidFill>
                  <a:srgbClr val="FFFFFF"/>
                </a:solidFill>
                <a:latin typeface="#9Slide05 VL Fadilla"/>
              </a:rPr>
              <a:t> </a:t>
            </a:r>
            <a:r>
              <a:rPr lang="en-US" sz="4799" dirty="0" err="1">
                <a:solidFill>
                  <a:srgbClr val="FFFFFF"/>
                </a:solidFill>
                <a:latin typeface="#9Slide05 VL Fadilla"/>
              </a:rPr>
              <a:t>Hồ</a:t>
            </a:r>
            <a:r>
              <a:rPr lang="en-US" sz="4799" dirty="0">
                <a:solidFill>
                  <a:srgbClr val="FFFFFF"/>
                </a:solidFill>
                <a:latin typeface="#9Slide05 VL Fadilla"/>
              </a:rPr>
              <a:t> </a:t>
            </a:r>
            <a:r>
              <a:rPr lang="en-US" sz="4799" dirty="0" err="1">
                <a:solidFill>
                  <a:srgbClr val="FFFFFF"/>
                </a:solidFill>
                <a:latin typeface="#9Slide05 VL Fadilla"/>
              </a:rPr>
              <a:t>Hàm</a:t>
            </a:r>
            <a:r>
              <a:rPr lang="en-US" sz="4799" dirty="0">
                <a:solidFill>
                  <a:srgbClr val="FFFFFF"/>
                </a:solidFill>
                <a:latin typeface="#9Slide05 VL Fadilla"/>
              </a:rPr>
              <a:t> </a:t>
            </a:r>
            <a:r>
              <a:rPr lang="en-US" sz="4799" dirty="0" err="1">
                <a:solidFill>
                  <a:srgbClr val="FFFFFF"/>
                </a:solidFill>
                <a:latin typeface="#9Slide05 VL Fadilla"/>
              </a:rPr>
              <a:t>Tử</a:t>
            </a:r>
            <a:r>
              <a:rPr lang="en-US" sz="4799" dirty="0">
                <a:solidFill>
                  <a:srgbClr val="FFFFFF"/>
                </a:solidFill>
                <a:latin typeface="#9Slide05 VL Fadilla"/>
              </a:rPr>
              <a:t> </a:t>
            </a:r>
            <a:r>
              <a:rPr lang="en-US" sz="4799" dirty="0" err="1">
                <a:solidFill>
                  <a:srgbClr val="FFFFFF"/>
                </a:solidFill>
                <a:latin typeface="#9Slide05 VL Fadilla"/>
              </a:rPr>
              <a:t>quan</a:t>
            </a:r>
            <a:r>
              <a:rPr lang="en-US" sz="4799" dirty="0">
                <a:solidFill>
                  <a:srgbClr val="FFFFFF"/>
                </a:solidFill>
                <a:latin typeface="#9Slide05 VL Fadilla"/>
              </a:rPr>
              <a:t>.</a:t>
            </a:r>
          </a:p>
          <a:p>
            <a:pPr algn="just">
              <a:lnSpc>
                <a:spcPts val="6719"/>
              </a:lnSpc>
            </a:pPr>
            <a:r>
              <a:rPr lang="en-US" sz="4799" dirty="0">
                <a:solidFill>
                  <a:srgbClr val="FFFFFF"/>
                </a:solidFill>
                <a:latin typeface="#9Slide05 VL Fadilla"/>
              </a:rPr>
              <a:t>Thái </a:t>
            </a:r>
            <a:r>
              <a:rPr lang="en-US" sz="4799" dirty="0" err="1">
                <a:solidFill>
                  <a:srgbClr val="FFFFFF"/>
                </a:solidFill>
                <a:latin typeface="#9Slide05 VL Fadilla"/>
              </a:rPr>
              <a:t>bình</a:t>
            </a:r>
            <a:r>
              <a:rPr lang="en-US" sz="4799" dirty="0">
                <a:solidFill>
                  <a:srgbClr val="FFFFFF"/>
                </a:solidFill>
                <a:latin typeface="#9Slide05 VL Fadilla"/>
              </a:rPr>
              <a:t> </a:t>
            </a:r>
            <a:r>
              <a:rPr lang="en-US" sz="4799" dirty="0" err="1">
                <a:solidFill>
                  <a:srgbClr val="FFFFFF"/>
                </a:solidFill>
                <a:latin typeface="#9Slide05 VL Fadilla"/>
              </a:rPr>
              <a:t>tu</a:t>
            </a:r>
            <a:r>
              <a:rPr lang="en-US" sz="4799" dirty="0">
                <a:solidFill>
                  <a:srgbClr val="FFFFFF"/>
                </a:solidFill>
                <a:latin typeface="#9Slide05 VL Fadilla"/>
              </a:rPr>
              <a:t> </a:t>
            </a:r>
            <a:r>
              <a:rPr lang="en-US" sz="4799" dirty="0" err="1">
                <a:solidFill>
                  <a:srgbClr val="FFFFFF"/>
                </a:solidFill>
                <a:latin typeface="#9Slide05 VL Fadilla"/>
              </a:rPr>
              <a:t>trí</a:t>
            </a:r>
            <a:r>
              <a:rPr lang="en-US" sz="4799" dirty="0">
                <a:solidFill>
                  <a:srgbClr val="FFFFFF"/>
                </a:solidFill>
                <a:latin typeface="#9Slide05 VL Fadilla"/>
              </a:rPr>
              <a:t> </a:t>
            </a:r>
            <a:r>
              <a:rPr lang="en-US" sz="4799" dirty="0" err="1">
                <a:solidFill>
                  <a:srgbClr val="FFFFFF"/>
                </a:solidFill>
                <a:latin typeface="#9Slide05 VL Fadilla"/>
              </a:rPr>
              <a:t>lực</a:t>
            </a:r>
            <a:r>
              <a:rPr lang="en-US" sz="4799" dirty="0">
                <a:solidFill>
                  <a:srgbClr val="FFFFFF"/>
                </a:solidFill>
                <a:latin typeface="#9Slide05 VL Fadilla"/>
              </a:rPr>
              <a:t>,</a:t>
            </a:r>
          </a:p>
          <a:p>
            <a:pPr algn="just">
              <a:lnSpc>
                <a:spcPts val="6719"/>
              </a:lnSpc>
            </a:pPr>
            <a:r>
              <a:rPr lang="en-US" sz="4799" dirty="0" err="1">
                <a:solidFill>
                  <a:srgbClr val="FFFFFF"/>
                </a:solidFill>
                <a:latin typeface="#9Slide05 VL Fadilla"/>
              </a:rPr>
              <a:t>Vạn</a:t>
            </a:r>
            <a:r>
              <a:rPr lang="en-US" sz="4799" dirty="0">
                <a:solidFill>
                  <a:srgbClr val="FFFFFF"/>
                </a:solidFill>
                <a:latin typeface="#9Slide05 VL Fadilla"/>
              </a:rPr>
              <a:t> </a:t>
            </a:r>
            <a:r>
              <a:rPr lang="en-US" sz="4799" dirty="0" err="1">
                <a:solidFill>
                  <a:srgbClr val="FFFFFF"/>
                </a:solidFill>
                <a:latin typeface="#9Slide05 VL Fadilla"/>
              </a:rPr>
              <a:t>cổ</a:t>
            </a:r>
            <a:r>
              <a:rPr lang="en-US" sz="4799" dirty="0">
                <a:solidFill>
                  <a:srgbClr val="FFFFFF"/>
                </a:solidFill>
                <a:latin typeface="#9Slide05 VL Fadilla"/>
              </a:rPr>
              <a:t> </a:t>
            </a:r>
            <a:r>
              <a:rPr lang="en-US" sz="4799" dirty="0" err="1">
                <a:solidFill>
                  <a:srgbClr val="FFFFFF"/>
                </a:solidFill>
                <a:latin typeface="#9Slide05 VL Fadilla"/>
              </a:rPr>
              <a:t>thử</a:t>
            </a:r>
            <a:r>
              <a:rPr lang="en-US" sz="4799" dirty="0">
                <a:solidFill>
                  <a:srgbClr val="FFFFFF"/>
                </a:solidFill>
                <a:latin typeface="#9Slide05 VL Fadilla"/>
              </a:rPr>
              <a:t> </a:t>
            </a:r>
            <a:r>
              <a:rPr lang="en-US" sz="4799" dirty="0" err="1">
                <a:solidFill>
                  <a:srgbClr val="FFFFFF"/>
                </a:solidFill>
                <a:latin typeface="#9Slide05 VL Fadilla"/>
              </a:rPr>
              <a:t>giang</a:t>
            </a:r>
            <a:r>
              <a:rPr lang="en-US" sz="4799" dirty="0">
                <a:solidFill>
                  <a:srgbClr val="FFFFFF"/>
                </a:solidFill>
                <a:latin typeface="#9Slide05 VL Fadilla"/>
              </a:rPr>
              <a:t> </a:t>
            </a:r>
            <a:r>
              <a:rPr lang="en-US" sz="4799" dirty="0" err="1">
                <a:solidFill>
                  <a:srgbClr val="FFFFFF"/>
                </a:solidFill>
                <a:latin typeface="#9Slide05 VL Fadilla"/>
              </a:rPr>
              <a:t>san</a:t>
            </a:r>
            <a:r>
              <a:rPr lang="en-US" sz="4799" dirty="0">
                <a:solidFill>
                  <a:srgbClr val="FFFFFF"/>
                </a:solidFill>
                <a:latin typeface="#9Slide05 VL Fadilla"/>
              </a:rPr>
              <a:t>.</a:t>
            </a:r>
          </a:p>
        </p:txBody>
      </p:sp>
      <p:sp>
        <p:nvSpPr>
          <p:cNvPr id="9" name="Freeform 9"/>
          <p:cNvSpPr/>
          <p:nvPr/>
        </p:nvSpPr>
        <p:spPr>
          <a:xfrm>
            <a:off x="-4131271" y="6905060"/>
            <a:ext cx="23149804" cy="4308638"/>
          </a:xfrm>
          <a:custGeom>
            <a:avLst/>
            <a:gdLst/>
            <a:ahLst/>
            <a:cxnLst/>
            <a:rect l="l" t="t" r="r" b="b"/>
            <a:pathLst>
              <a:path w="23149804" h="4308638">
                <a:moveTo>
                  <a:pt x="0" y="0"/>
                </a:moveTo>
                <a:lnTo>
                  <a:pt x="23149804" y="0"/>
                </a:lnTo>
                <a:lnTo>
                  <a:pt x="23149804" y="4308638"/>
                </a:lnTo>
                <a:lnTo>
                  <a:pt x="0" y="4308638"/>
                </a:lnTo>
                <a:lnTo>
                  <a:pt x="0" y="0"/>
                </a:lnTo>
                <a:close/>
              </a:path>
            </a:pathLst>
          </a:custGeom>
          <a:blipFill>
            <a:blip r:embed="rId2"/>
            <a:stretch>
              <a:fillRect t="-15431" b="-15431"/>
            </a:stretch>
          </a:blipFill>
        </p:spPr>
        <p:txBody>
          <a:bodyPr/>
          <a:lstStyle/>
          <a:p>
            <a:endParaRPr lang="en-US"/>
          </a:p>
        </p:txBody>
      </p:sp>
      <p:sp>
        <p:nvSpPr>
          <p:cNvPr id="10" name="Freeform 10"/>
          <p:cNvSpPr/>
          <p:nvPr/>
        </p:nvSpPr>
        <p:spPr>
          <a:xfrm flipH="1">
            <a:off x="15565695" y="-1107482"/>
            <a:ext cx="7522170" cy="8012543"/>
          </a:xfrm>
          <a:custGeom>
            <a:avLst/>
            <a:gdLst/>
            <a:ahLst/>
            <a:cxnLst/>
            <a:rect l="l" t="t" r="r" b="b"/>
            <a:pathLst>
              <a:path w="7522170" h="8012543">
                <a:moveTo>
                  <a:pt x="7522170" y="0"/>
                </a:moveTo>
                <a:lnTo>
                  <a:pt x="0" y="0"/>
                </a:lnTo>
                <a:lnTo>
                  <a:pt x="0" y="8012542"/>
                </a:lnTo>
                <a:lnTo>
                  <a:pt x="7522170" y="8012542"/>
                </a:lnTo>
                <a:lnTo>
                  <a:pt x="7522170" y="0"/>
                </a:lnTo>
                <a:close/>
              </a:path>
            </a:pathLst>
          </a:custGeom>
          <a:blipFill>
            <a:blip r:embed="rId3"/>
            <a:stretch>
              <a:fillRect l="-3181" r="-3181"/>
            </a:stretch>
          </a:blipFill>
        </p:spPr>
        <p:txBody>
          <a:bodyPr/>
          <a:lstStyle/>
          <a:p>
            <a:endParaRPr lang="en-US"/>
          </a:p>
        </p:txBody>
      </p:sp>
      <p:sp>
        <p:nvSpPr>
          <p:cNvPr id="11" name="Freeform 11"/>
          <p:cNvSpPr/>
          <p:nvPr/>
        </p:nvSpPr>
        <p:spPr>
          <a:xfrm flipH="1">
            <a:off x="488086" y="5280278"/>
            <a:ext cx="4582461" cy="3779102"/>
          </a:xfrm>
          <a:custGeom>
            <a:avLst/>
            <a:gdLst/>
            <a:ahLst/>
            <a:cxnLst/>
            <a:rect l="l" t="t" r="r" b="b"/>
            <a:pathLst>
              <a:path w="4582461" h="3779102">
                <a:moveTo>
                  <a:pt x="4582461" y="0"/>
                </a:moveTo>
                <a:lnTo>
                  <a:pt x="0" y="0"/>
                </a:lnTo>
                <a:lnTo>
                  <a:pt x="0" y="3779101"/>
                </a:lnTo>
                <a:lnTo>
                  <a:pt x="4582461" y="3779101"/>
                </a:lnTo>
                <a:lnTo>
                  <a:pt x="4582461" y="0"/>
                </a:lnTo>
                <a:close/>
              </a:path>
            </a:pathLst>
          </a:custGeom>
          <a:blipFill>
            <a:blip r:embed="rId4"/>
            <a:stretch>
              <a:fillRect l="-8311" r="-8311"/>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a:off x="488086" y="2398518"/>
            <a:ext cx="10903642" cy="6859782"/>
            <a:chOff x="0" y="0"/>
            <a:chExt cx="2871741" cy="1806692"/>
          </a:xfrm>
        </p:grpSpPr>
        <p:sp>
          <p:nvSpPr>
            <p:cNvPr id="3" name="Freeform 3"/>
            <p:cNvSpPr/>
            <p:nvPr/>
          </p:nvSpPr>
          <p:spPr>
            <a:xfrm>
              <a:off x="0" y="0"/>
              <a:ext cx="2871741" cy="1806692"/>
            </a:xfrm>
            <a:custGeom>
              <a:avLst/>
              <a:gdLst/>
              <a:ahLst/>
              <a:cxnLst/>
              <a:rect l="l" t="t" r="r" b="b"/>
              <a:pathLst>
                <a:path w="2871741" h="1806692">
                  <a:moveTo>
                    <a:pt x="0" y="0"/>
                  </a:moveTo>
                  <a:lnTo>
                    <a:pt x="2871741" y="0"/>
                  </a:lnTo>
                  <a:lnTo>
                    <a:pt x="2871741" y="1806692"/>
                  </a:lnTo>
                  <a:lnTo>
                    <a:pt x="0" y="1806692"/>
                  </a:lnTo>
                  <a:close/>
                </a:path>
              </a:pathLst>
            </a:custGeom>
            <a:solidFill>
              <a:srgbClr val="FBF7EE"/>
            </a:solidFill>
          </p:spPr>
          <p:txBody>
            <a:bodyPr/>
            <a:lstStyle/>
            <a:p>
              <a:endParaRPr lang="en-US"/>
            </a:p>
          </p:txBody>
        </p:sp>
        <p:sp>
          <p:nvSpPr>
            <p:cNvPr id="4" name="TextBox 4"/>
            <p:cNvSpPr txBox="1"/>
            <p:nvPr/>
          </p:nvSpPr>
          <p:spPr>
            <a:xfrm>
              <a:off x="0" y="-38100"/>
              <a:ext cx="2871741" cy="1844792"/>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5009117" y="-3631410"/>
            <a:ext cx="7229554" cy="5268537"/>
          </a:xfrm>
          <a:custGeom>
            <a:avLst/>
            <a:gdLst/>
            <a:ahLst/>
            <a:cxnLst/>
            <a:rect l="l" t="t" r="r" b="b"/>
            <a:pathLst>
              <a:path w="7229554" h="5268537">
                <a:moveTo>
                  <a:pt x="0" y="0"/>
                </a:moveTo>
                <a:lnTo>
                  <a:pt x="7229554" y="0"/>
                </a:lnTo>
                <a:lnTo>
                  <a:pt x="7229554" y="5268538"/>
                </a:lnTo>
                <a:lnTo>
                  <a:pt x="0" y="5268538"/>
                </a:lnTo>
                <a:lnTo>
                  <a:pt x="0" y="0"/>
                </a:lnTo>
                <a:close/>
              </a:path>
            </a:pathLst>
          </a:custGeom>
          <a:blipFill>
            <a:blip r:embed="rId2">
              <a:alphaModFix amt="42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TextBox 6"/>
          <p:cNvSpPr txBox="1"/>
          <p:nvPr/>
        </p:nvSpPr>
        <p:spPr>
          <a:xfrm>
            <a:off x="598084" y="2588237"/>
            <a:ext cx="10319506" cy="6385094"/>
          </a:xfrm>
          <a:prstGeom prst="rect">
            <a:avLst/>
          </a:prstGeom>
        </p:spPr>
        <p:txBody>
          <a:bodyPr lIns="0" tIns="0" rIns="0" bIns="0" rtlCol="0" anchor="t">
            <a:spAutoFit/>
          </a:bodyPr>
          <a:lstStyle/>
          <a:p>
            <a:pPr algn="just">
              <a:lnSpc>
                <a:spcPts val="6299"/>
              </a:lnSpc>
              <a:spcBef>
                <a:spcPct val="0"/>
              </a:spcBef>
            </a:pPr>
            <a:r>
              <a:rPr lang="en-US" sz="4500" dirty="0">
                <a:solidFill>
                  <a:srgbClr val="000000"/>
                </a:solidFill>
                <a:latin typeface="#9Slide05 VL Fadilla"/>
              </a:rPr>
              <a:t>b. </a:t>
            </a:r>
            <a:r>
              <a:rPr lang="en-US" sz="4500" dirty="0" err="1">
                <a:solidFill>
                  <a:srgbClr val="000000"/>
                </a:solidFill>
                <a:latin typeface="#9Slide05 VL Fadilla"/>
              </a:rPr>
              <a:t>Cảm</a:t>
            </a:r>
            <a:r>
              <a:rPr lang="en-US" sz="4500" dirty="0">
                <a:solidFill>
                  <a:srgbClr val="000000"/>
                </a:solidFill>
                <a:latin typeface="#9Slide05 VL Fadilla"/>
              </a:rPr>
              <a:t> </a:t>
            </a:r>
            <a:r>
              <a:rPr lang="en-US" sz="4500" dirty="0" err="1">
                <a:solidFill>
                  <a:srgbClr val="000000"/>
                </a:solidFill>
                <a:latin typeface="#9Slide05 VL Fadilla"/>
              </a:rPr>
              <a:t>xúc</a:t>
            </a:r>
            <a:r>
              <a:rPr lang="en-US" sz="4500" dirty="0">
                <a:solidFill>
                  <a:srgbClr val="000000"/>
                </a:solidFill>
                <a:latin typeface="#9Slide05 VL Fadilla"/>
              </a:rPr>
              <a:t> </a:t>
            </a:r>
            <a:r>
              <a:rPr lang="en-US" sz="4500" dirty="0" err="1">
                <a:solidFill>
                  <a:srgbClr val="000000"/>
                </a:solidFill>
                <a:latin typeface="#9Slide05 VL Fadilla"/>
              </a:rPr>
              <a:t>trữ</a:t>
            </a:r>
            <a:r>
              <a:rPr lang="en-US" sz="4500" dirty="0">
                <a:solidFill>
                  <a:srgbClr val="000000"/>
                </a:solidFill>
                <a:latin typeface="#9Slide05 VL Fadilla"/>
              </a:rPr>
              <a:t> </a:t>
            </a:r>
            <a:r>
              <a:rPr lang="en-US" sz="4500" dirty="0" err="1">
                <a:solidFill>
                  <a:srgbClr val="000000"/>
                </a:solidFill>
                <a:latin typeface="#9Slide05 VL Fadilla"/>
              </a:rPr>
              <a:t>tình</a:t>
            </a:r>
            <a:r>
              <a:rPr lang="en-US" sz="4500" dirty="0">
                <a:solidFill>
                  <a:srgbClr val="000000"/>
                </a:solidFill>
                <a:latin typeface="#9Slide05 VL Fadilla"/>
              </a:rPr>
              <a:t> </a:t>
            </a:r>
          </a:p>
          <a:p>
            <a:pPr algn="just">
              <a:lnSpc>
                <a:spcPts val="4881"/>
              </a:lnSpc>
              <a:spcBef>
                <a:spcPct val="0"/>
              </a:spcBef>
            </a:pPr>
            <a:r>
              <a:rPr lang="en-US" sz="3486" dirty="0">
                <a:solidFill>
                  <a:srgbClr val="000000"/>
                </a:solidFill>
                <a:latin typeface="Roboto Condensed"/>
              </a:rPr>
              <a:t> - </a:t>
            </a:r>
            <a:r>
              <a:rPr lang="en-US" sz="3486" dirty="0" err="1">
                <a:solidFill>
                  <a:srgbClr val="000000"/>
                </a:solidFill>
                <a:latin typeface="Roboto Condensed"/>
              </a:rPr>
              <a:t>Phần</a:t>
            </a:r>
            <a:r>
              <a:rPr lang="en-US" sz="3486" dirty="0">
                <a:solidFill>
                  <a:srgbClr val="000000"/>
                </a:solidFill>
                <a:latin typeface="Roboto Condensed"/>
              </a:rPr>
              <a:t> 1 (</a:t>
            </a:r>
            <a:r>
              <a:rPr lang="en-US" sz="3486" dirty="0" err="1">
                <a:solidFill>
                  <a:srgbClr val="000000"/>
                </a:solidFill>
                <a:latin typeface="Roboto Condensed"/>
              </a:rPr>
              <a:t>hai</a:t>
            </a:r>
            <a:r>
              <a:rPr lang="en-US" sz="3486" dirty="0">
                <a:solidFill>
                  <a:srgbClr val="000000"/>
                </a:solidFill>
                <a:latin typeface="Roboto Condensed"/>
              </a:rPr>
              <a:t> </a:t>
            </a:r>
            <a:r>
              <a:rPr lang="en-US" sz="3486" dirty="0" err="1">
                <a:solidFill>
                  <a:srgbClr val="000000"/>
                </a:solidFill>
                <a:latin typeface="Roboto Condensed"/>
              </a:rPr>
              <a:t>câu</a:t>
            </a:r>
            <a:r>
              <a:rPr lang="en-US" sz="3486" dirty="0">
                <a:solidFill>
                  <a:srgbClr val="000000"/>
                </a:solidFill>
                <a:latin typeface="Roboto Condensed"/>
              </a:rPr>
              <a:t> </a:t>
            </a:r>
            <a:r>
              <a:rPr lang="en-US" sz="3486" dirty="0" err="1">
                <a:solidFill>
                  <a:srgbClr val="000000"/>
                </a:solidFill>
                <a:latin typeface="Roboto Condensed"/>
              </a:rPr>
              <a:t>thơ</a:t>
            </a:r>
            <a:r>
              <a:rPr lang="en-US" sz="3486" dirty="0">
                <a:solidFill>
                  <a:srgbClr val="000000"/>
                </a:solidFill>
                <a:latin typeface="Roboto Condensed"/>
              </a:rPr>
              <a:t> </a:t>
            </a:r>
            <a:r>
              <a:rPr lang="en-US" sz="3486" dirty="0" err="1">
                <a:solidFill>
                  <a:srgbClr val="000000"/>
                </a:solidFill>
                <a:latin typeface="Roboto Condensed"/>
              </a:rPr>
              <a:t>đầu</a:t>
            </a:r>
            <a:r>
              <a:rPr lang="en-US" sz="3486" dirty="0">
                <a:solidFill>
                  <a:srgbClr val="000000"/>
                </a:solidFill>
                <a:latin typeface="Roboto Condensed"/>
              </a:rPr>
              <a:t>): Hào </a:t>
            </a:r>
            <a:r>
              <a:rPr lang="en-US" sz="3486" dirty="0" err="1">
                <a:solidFill>
                  <a:srgbClr val="000000"/>
                </a:solidFill>
                <a:latin typeface="Roboto Condensed"/>
              </a:rPr>
              <a:t>khí</a:t>
            </a:r>
            <a:r>
              <a:rPr lang="en-US" sz="3486" dirty="0">
                <a:solidFill>
                  <a:srgbClr val="000000"/>
                </a:solidFill>
                <a:latin typeface="Roboto Condensed"/>
              </a:rPr>
              <a:t> </a:t>
            </a:r>
            <a:r>
              <a:rPr lang="en-US" sz="3486" dirty="0" err="1">
                <a:solidFill>
                  <a:srgbClr val="000000"/>
                </a:solidFill>
                <a:latin typeface="Roboto Condensed"/>
              </a:rPr>
              <a:t>chiến</a:t>
            </a:r>
            <a:r>
              <a:rPr lang="en-US" sz="3486" dirty="0">
                <a:solidFill>
                  <a:srgbClr val="000000"/>
                </a:solidFill>
                <a:latin typeface="Roboto Condensed"/>
              </a:rPr>
              <a:t> </a:t>
            </a:r>
            <a:r>
              <a:rPr lang="en-US" sz="3486" dirty="0" err="1">
                <a:solidFill>
                  <a:srgbClr val="000000"/>
                </a:solidFill>
                <a:latin typeface="Roboto Condensed"/>
              </a:rPr>
              <a:t>thắng</a:t>
            </a:r>
            <a:r>
              <a:rPr lang="en-US" sz="3486" dirty="0">
                <a:solidFill>
                  <a:srgbClr val="000000"/>
                </a:solidFill>
                <a:latin typeface="Roboto Condensed"/>
              </a:rPr>
              <a:t> </a:t>
            </a:r>
            <a:r>
              <a:rPr lang="en-US" sz="3486" dirty="0" err="1">
                <a:solidFill>
                  <a:srgbClr val="000000"/>
                </a:solidFill>
                <a:latin typeface="Roboto Condensed"/>
              </a:rPr>
              <a:t>của</a:t>
            </a:r>
            <a:r>
              <a:rPr lang="en-US" sz="3486" dirty="0">
                <a:solidFill>
                  <a:srgbClr val="000000"/>
                </a:solidFill>
                <a:latin typeface="Roboto Condensed"/>
              </a:rPr>
              <a:t> </a:t>
            </a:r>
            <a:r>
              <a:rPr lang="en-US" sz="3486" dirty="0" err="1">
                <a:solidFill>
                  <a:srgbClr val="000000"/>
                </a:solidFill>
                <a:latin typeface="Roboto Condensed"/>
              </a:rPr>
              <a:t>quân</a:t>
            </a:r>
            <a:r>
              <a:rPr lang="en-US" sz="3486" dirty="0">
                <a:solidFill>
                  <a:srgbClr val="000000"/>
                </a:solidFill>
                <a:latin typeface="Roboto Condensed"/>
              </a:rPr>
              <a:t> ta</a:t>
            </a:r>
          </a:p>
          <a:p>
            <a:pPr marL="752783" lvl="1" indent="-376391" algn="just">
              <a:lnSpc>
                <a:spcPts val="4881"/>
              </a:lnSpc>
              <a:spcBef>
                <a:spcPct val="0"/>
              </a:spcBef>
              <a:buFont typeface="Arial"/>
              <a:buChar char="•"/>
            </a:pPr>
            <a:r>
              <a:rPr lang="en-US" sz="3486" dirty="0" err="1">
                <a:solidFill>
                  <a:srgbClr val="000000"/>
                </a:solidFill>
                <a:latin typeface="Roboto Condensed"/>
              </a:rPr>
              <a:t>Phép</a:t>
            </a:r>
            <a:r>
              <a:rPr lang="en-US" sz="3486" dirty="0">
                <a:solidFill>
                  <a:srgbClr val="000000"/>
                </a:solidFill>
                <a:latin typeface="Roboto Condensed"/>
              </a:rPr>
              <a:t> </a:t>
            </a:r>
            <a:r>
              <a:rPr lang="en-US" sz="3486" dirty="0" err="1">
                <a:solidFill>
                  <a:srgbClr val="000000"/>
                </a:solidFill>
                <a:latin typeface="Roboto Condensed"/>
              </a:rPr>
              <a:t>liệt</a:t>
            </a:r>
            <a:r>
              <a:rPr lang="en-US" sz="3486" dirty="0">
                <a:solidFill>
                  <a:srgbClr val="000000"/>
                </a:solidFill>
                <a:latin typeface="Roboto Condensed"/>
              </a:rPr>
              <a:t> </a:t>
            </a:r>
            <a:r>
              <a:rPr lang="en-US" sz="3486" dirty="0" err="1">
                <a:solidFill>
                  <a:srgbClr val="000000"/>
                </a:solidFill>
                <a:latin typeface="Roboto Condensed"/>
              </a:rPr>
              <a:t>kê</a:t>
            </a:r>
            <a:r>
              <a:rPr lang="en-US" sz="3486" dirty="0">
                <a:solidFill>
                  <a:srgbClr val="000000"/>
                </a:solidFill>
                <a:latin typeface="Roboto Condensed"/>
              </a:rPr>
              <a:t> </a:t>
            </a:r>
            <a:r>
              <a:rPr lang="en-US" sz="3486" dirty="0" err="1">
                <a:solidFill>
                  <a:srgbClr val="000000"/>
                </a:solidFill>
                <a:latin typeface="Roboto Condensed"/>
              </a:rPr>
              <a:t>các</a:t>
            </a:r>
            <a:r>
              <a:rPr lang="en-US" sz="3486" dirty="0">
                <a:solidFill>
                  <a:srgbClr val="000000"/>
                </a:solidFill>
                <a:latin typeface="Roboto Condensed"/>
              </a:rPr>
              <a:t> </a:t>
            </a:r>
            <a:r>
              <a:rPr lang="en-US" sz="3486" dirty="0" err="1">
                <a:solidFill>
                  <a:srgbClr val="000000"/>
                </a:solidFill>
                <a:latin typeface="Roboto Condensed"/>
              </a:rPr>
              <a:t>địa</a:t>
            </a:r>
            <a:r>
              <a:rPr lang="en-US" sz="3486" dirty="0">
                <a:solidFill>
                  <a:srgbClr val="000000"/>
                </a:solidFill>
                <a:latin typeface="Roboto Condensed"/>
              </a:rPr>
              <a:t> </a:t>
            </a:r>
            <a:r>
              <a:rPr lang="en-US" sz="3486" dirty="0" err="1">
                <a:solidFill>
                  <a:srgbClr val="000000"/>
                </a:solidFill>
                <a:latin typeface="Roboto Condensed"/>
              </a:rPr>
              <a:t>danh</a:t>
            </a:r>
            <a:r>
              <a:rPr lang="en-US" sz="3486" dirty="0">
                <a:solidFill>
                  <a:srgbClr val="000000"/>
                </a:solidFill>
                <a:latin typeface="Roboto Condensed"/>
              </a:rPr>
              <a:t> (</a:t>
            </a:r>
            <a:r>
              <a:rPr lang="en-US" sz="3486" dirty="0" err="1">
                <a:solidFill>
                  <a:srgbClr val="000000"/>
                </a:solidFill>
                <a:latin typeface="Roboto Condensed"/>
              </a:rPr>
              <a:t>Chương</a:t>
            </a:r>
            <a:r>
              <a:rPr lang="en-US" sz="3486" dirty="0">
                <a:solidFill>
                  <a:srgbClr val="000000"/>
                </a:solidFill>
                <a:latin typeface="Roboto Condensed"/>
              </a:rPr>
              <a:t> Dương, </a:t>
            </a:r>
            <a:r>
              <a:rPr lang="en-US" sz="3486" dirty="0" err="1">
                <a:solidFill>
                  <a:srgbClr val="000000"/>
                </a:solidFill>
                <a:latin typeface="Roboto Condensed"/>
              </a:rPr>
              <a:t>Hàm</a:t>
            </a:r>
            <a:r>
              <a:rPr lang="en-US" sz="3486" dirty="0">
                <a:solidFill>
                  <a:srgbClr val="000000"/>
                </a:solidFill>
                <a:latin typeface="Roboto Condensed"/>
              </a:rPr>
              <a:t> </a:t>
            </a:r>
            <a:r>
              <a:rPr lang="en-US" sz="3486" dirty="0" err="1">
                <a:solidFill>
                  <a:srgbClr val="000000"/>
                </a:solidFill>
                <a:latin typeface="Roboto Condensed"/>
              </a:rPr>
              <a:t>Tử</a:t>
            </a:r>
            <a:r>
              <a:rPr lang="en-US" sz="3486" dirty="0">
                <a:solidFill>
                  <a:srgbClr val="000000"/>
                </a:solidFill>
                <a:latin typeface="Roboto Condensed"/>
              </a:rPr>
              <a:t>) và </a:t>
            </a:r>
            <a:r>
              <a:rPr lang="en-US" sz="3486" dirty="0" err="1">
                <a:solidFill>
                  <a:srgbClr val="000000"/>
                </a:solidFill>
                <a:latin typeface="Roboto Condensed"/>
              </a:rPr>
              <a:t>phép</a:t>
            </a:r>
            <a:r>
              <a:rPr lang="en-US" sz="3486" dirty="0">
                <a:solidFill>
                  <a:srgbClr val="000000"/>
                </a:solidFill>
                <a:latin typeface="Roboto Condensed"/>
              </a:rPr>
              <a:t> </a:t>
            </a:r>
            <a:r>
              <a:rPr lang="en-US" sz="3486" dirty="0" err="1">
                <a:solidFill>
                  <a:srgbClr val="000000"/>
                </a:solidFill>
                <a:latin typeface="Roboto Condensed"/>
              </a:rPr>
              <a:t>đối</a:t>
            </a:r>
            <a:r>
              <a:rPr lang="en-US" sz="3486" dirty="0">
                <a:solidFill>
                  <a:srgbClr val="000000"/>
                </a:solidFill>
                <a:latin typeface="Roboto Condensed"/>
              </a:rPr>
              <a:t> (</a:t>
            </a:r>
            <a:r>
              <a:rPr lang="en-US" sz="3486" dirty="0" err="1">
                <a:solidFill>
                  <a:srgbClr val="000000"/>
                </a:solidFill>
                <a:latin typeface="Roboto Condensed"/>
              </a:rPr>
              <a:t>Đoạt</a:t>
            </a:r>
            <a:r>
              <a:rPr lang="en-US" sz="3486" dirty="0">
                <a:solidFill>
                  <a:srgbClr val="000000"/>
                </a:solidFill>
                <a:latin typeface="Roboto Condensed"/>
              </a:rPr>
              <a:t> </a:t>
            </a:r>
            <a:r>
              <a:rPr lang="en-US" sz="3486" dirty="0" err="1">
                <a:solidFill>
                  <a:srgbClr val="000000"/>
                </a:solidFill>
                <a:latin typeface="Roboto Condensed"/>
              </a:rPr>
              <a:t>sóc</a:t>
            </a:r>
            <a:r>
              <a:rPr lang="en-US" sz="3486" dirty="0">
                <a:solidFill>
                  <a:srgbClr val="000000"/>
                </a:solidFill>
                <a:latin typeface="Roboto Condensed"/>
              </a:rPr>
              <a:t> – </a:t>
            </a:r>
            <a:r>
              <a:rPr lang="en-US" sz="3486" dirty="0" err="1">
                <a:solidFill>
                  <a:srgbClr val="000000"/>
                </a:solidFill>
                <a:latin typeface="Roboto Condensed"/>
              </a:rPr>
              <a:t>Cầm</a:t>
            </a:r>
            <a:r>
              <a:rPr lang="en-US" sz="3486" dirty="0">
                <a:solidFill>
                  <a:srgbClr val="000000"/>
                </a:solidFill>
                <a:latin typeface="Roboto Condensed"/>
              </a:rPr>
              <a:t> </a:t>
            </a:r>
            <a:r>
              <a:rPr lang="en-US" sz="3486" dirty="0" err="1">
                <a:solidFill>
                  <a:srgbClr val="000000"/>
                </a:solidFill>
                <a:latin typeface="Roboto Condensed"/>
              </a:rPr>
              <a:t>Hồ</a:t>
            </a:r>
            <a:r>
              <a:rPr lang="en-US" sz="3486" dirty="0">
                <a:solidFill>
                  <a:srgbClr val="000000"/>
                </a:solidFill>
                <a:latin typeface="Roboto Condensed"/>
              </a:rPr>
              <a:t>, </a:t>
            </a:r>
            <a:r>
              <a:rPr lang="en-US" sz="3486" dirty="0" err="1">
                <a:solidFill>
                  <a:srgbClr val="000000"/>
                </a:solidFill>
                <a:latin typeface="Roboto Condensed"/>
              </a:rPr>
              <a:t>Chương</a:t>
            </a:r>
            <a:r>
              <a:rPr lang="en-US" sz="3486" dirty="0">
                <a:solidFill>
                  <a:srgbClr val="000000"/>
                </a:solidFill>
                <a:latin typeface="Roboto Condensed"/>
              </a:rPr>
              <a:t> Dương </a:t>
            </a:r>
            <a:r>
              <a:rPr lang="en-US" sz="3486" dirty="0" err="1">
                <a:solidFill>
                  <a:srgbClr val="000000"/>
                </a:solidFill>
                <a:latin typeface="Roboto Condensed"/>
              </a:rPr>
              <a:t>độ</a:t>
            </a:r>
            <a:r>
              <a:rPr lang="en-US" sz="3486" dirty="0">
                <a:solidFill>
                  <a:srgbClr val="000000"/>
                </a:solidFill>
                <a:latin typeface="Roboto Condensed"/>
              </a:rPr>
              <a:t> - </a:t>
            </a:r>
            <a:r>
              <a:rPr lang="en-US" sz="3486" dirty="0" err="1">
                <a:solidFill>
                  <a:srgbClr val="000000"/>
                </a:solidFill>
                <a:latin typeface="Roboto Condensed"/>
              </a:rPr>
              <a:t>Hàm</a:t>
            </a:r>
            <a:r>
              <a:rPr lang="en-US" sz="3486" dirty="0">
                <a:solidFill>
                  <a:srgbClr val="000000"/>
                </a:solidFill>
                <a:latin typeface="Roboto Condensed"/>
              </a:rPr>
              <a:t> </a:t>
            </a:r>
            <a:r>
              <a:rPr lang="en-US" sz="3486" dirty="0" err="1">
                <a:solidFill>
                  <a:srgbClr val="000000"/>
                </a:solidFill>
                <a:latin typeface="Roboto Condensed"/>
              </a:rPr>
              <a:t>Tử</a:t>
            </a:r>
            <a:r>
              <a:rPr lang="en-US" sz="3486" dirty="0">
                <a:solidFill>
                  <a:srgbClr val="000000"/>
                </a:solidFill>
                <a:latin typeface="Roboto Condensed"/>
              </a:rPr>
              <a:t> </a:t>
            </a:r>
            <a:r>
              <a:rPr lang="en-US" sz="3486" dirty="0" err="1">
                <a:solidFill>
                  <a:srgbClr val="000000"/>
                </a:solidFill>
                <a:latin typeface="Roboto Condensed"/>
              </a:rPr>
              <a:t>quan</a:t>
            </a:r>
            <a:r>
              <a:rPr lang="en-US" sz="3486" dirty="0">
                <a:solidFill>
                  <a:srgbClr val="000000"/>
                </a:solidFill>
                <a:latin typeface="Roboto Condensed"/>
              </a:rPr>
              <a:t>) </a:t>
            </a:r>
            <a:r>
              <a:rPr lang="en-US" sz="3486" dirty="0" err="1">
                <a:solidFill>
                  <a:srgbClr val="000000"/>
                </a:solidFill>
                <a:latin typeface="Roboto Condensed"/>
              </a:rPr>
              <a:t>làm</a:t>
            </a:r>
            <a:r>
              <a:rPr lang="en-US" sz="3486" dirty="0">
                <a:solidFill>
                  <a:srgbClr val="000000"/>
                </a:solidFill>
                <a:latin typeface="Roboto Condensed"/>
              </a:rPr>
              <a:t> </a:t>
            </a:r>
            <a:r>
              <a:rPr lang="en-US" sz="3486" dirty="0" err="1">
                <a:solidFill>
                  <a:srgbClr val="000000"/>
                </a:solidFill>
                <a:latin typeface="Roboto Condensed"/>
              </a:rPr>
              <a:t>nổi</a:t>
            </a:r>
            <a:r>
              <a:rPr lang="en-US" sz="3486" dirty="0">
                <a:solidFill>
                  <a:srgbClr val="000000"/>
                </a:solidFill>
                <a:latin typeface="Roboto Condensed"/>
              </a:rPr>
              <a:t> </a:t>
            </a:r>
            <a:r>
              <a:rPr lang="en-US" sz="3486" dirty="0" err="1">
                <a:solidFill>
                  <a:srgbClr val="000000"/>
                </a:solidFill>
                <a:latin typeface="Roboto Condensed"/>
              </a:rPr>
              <a:t>bật</a:t>
            </a:r>
            <a:r>
              <a:rPr lang="en-US" sz="3486" dirty="0">
                <a:solidFill>
                  <a:srgbClr val="000000"/>
                </a:solidFill>
                <a:latin typeface="Roboto Condensed"/>
              </a:rPr>
              <a:t> </a:t>
            </a:r>
            <a:r>
              <a:rPr lang="en-US" sz="3486" dirty="0" err="1">
                <a:solidFill>
                  <a:srgbClr val="000000"/>
                </a:solidFill>
                <a:latin typeface="Roboto Condensed"/>
              </a:rPr>
              <a:t>hai</a:t>
            </a:r>
            <a:r>
              <a:rPr lang="en-US" sz="3486" dirty="0">
                <a:solidFill>
                  <a:srgbClr val="000000"/>
                </a:solidFill>
                <a:latin typeface="Roboto Condensed"/>
              </a:rPr>
              <a:t> </a:t>
            </a:r>
            <a:r>
              <a:rPr lang="en-US" sz="3486" dirty="0" err="1">
                <a:solidFill>
                  <a:srgbClr val="000000"/>
                </a:solidFill>
                <a:latin typeface="Roboto Condensed"/>
              </a:rPr>
              <a:t>chiến</a:t>
            </a:r>
            <a:r>
              <a:rPr lang="en-US" sz="3486" dirty="0">
                <a:solidFill>
                  <a:srgbClr val="000000"/>
                </a:solidFill>
                <a:latin typeface="Roboto Condensed"/>
              </a:rPr>
              <a:t> </a:t>
            </a:r>
            <a:r>
              <a:rPr lang="en-US" sz="3486" dirty="0" err="1">
                <a:solidFill>
                  <a:srgbClr val="000000"/>
                </a:solidFill>
                <a:latin typeface="Roboto Condensed"/>
              </a:rPr>
              <a:t>thắng</a:t>
            </a:r>
            <a:r>
              <a:rPr lang="en-US" sz="3486" dirty="0">
                <a:solidFill>
                  <a:srgbClr val="000000"/>
                </a:solidFill>
                <a:latin typeface="Roboto Condensed"/>
              </a:rPr>
              <a:t> ở </a:t>
            </a:r>
            <a:r>
              <a:rPr lang="en-US" sz="3486" dirty="0" err="1">
                <a:solidFill>
                  <a:srgbClr val="000000"/>
                </a:solidFill>
                <a:latin typeface="Roboto Condensed"/>
              </a:rPr>
              <a:t>Chương</a:t>
            </a:r>
            <a:r>
              <a:rPr lang="en-US" sz="3486" dirty="0">
                <a:solidFill>
                  <a:srgbClr val="000000"/>
                </a:solidFill>
                <a:latin typeface="Roboto Condensed"/>
              </a:rPr>
              <a:t> Dương và </a:t>
            </a:r>
            <a:r>
              <a:rPr lang="en-US" sz="3486" dirty="0" err="1">
                <a:solidFill>
                  <a:srgbClr val="000000"/>
                </a:solidFill>
                <a:latin typeface="Roboto Condensed"/>
              </a:rPr>
              <a:t>Hàm</a:t>
            </a:r>
            <a:r>
              <a:rPr lang="en-US" sz="3486" dirty="0">
                <a:solidFill>
                  <a:srgbClr val="000000"/>
                </a:solidFill>
                <a:latin typeface="Roboto Condensed"/>
              </a:rPr>
              <a:t> </a:t>
            </a:r>
            <a:r>
              <a:rPr lang="en-US" sz="3486" dirty="0" err="1">
                <a:solidFill>
                  <a:srgbClr val="000000"/>
                </a:solidFill>
                <a:latin typeface="Roboto Condensed"/>
              </a:rPr>
              <a:t>Tử</a:t>
            </a:r>
            <a:endParaRPr lang="en-US" sz="3486" dirty="0">
              <a:solidFill>
                <a:srgbClr val="000000"/>
              </a:solidFill>
              <a:latin typeface="Roboto Condensed"/>
            </a:endParaRPr>
          </a:p>
          <a:p>
            <a:pPr marL="752783" lvl="1" indent="-376391" algn="just">
              <a:lnSpc>
                <a:spcPts val="4881"/>
              </a:lnSpc>
              <a:spcBef>
                <a:spcPct val="0"/>
              </a:spcBef>
              <a:buFont typeface="Arial"/>
              <a:buChar char="•"/>
            </a:pPr>
            <a:r>
              <a:rPr lang="en-US" sz="3486" dirty="0" err="1">
                <a:solidFill>
                  <a:srgbClr val="000000"/>
                </a:solidFill>
                <a:latin typeface="Roboto Condensed"/>
              </a:rPr>
              <a:t>Các</a:t>
            </a:r>
            <a:r>
              <a:rPr lang="en-US" sz="3486" dirty="0">
                <a:solidFill>
                  <a:srgbClr val="000000"/>
                </a:solidFill>
                <a:latin typeface="Roboto Condensed"/>
              </a:rPr>
              <a:t> </a:t>
            </a:r>
            <a:r>
              <a:rPr lang="en-US" sz="3486" dirty="0" err="1">
                <a:solidFill>
                  <a:srgbClr val="000000"/>
                </a:solidFill>
                <a:latin typeface="Roboto Condensed"/>
              </a:rPr>
              <a:t>động</a:t>
            </a:r>
            <a:r>
              <a:rPr lang="en-US" sz="3486" dirty="0">
                <a:solidFill>
                  <a:srgbClr val="000000"/>
                </a:solidFill>
                <a:latin typeface="Roboto Condensed"/>
              </a:rPr>
              <a:t> </a:t>
            </a:r>
            <a:r>
              <a:rPr lang="en-US" sz="3486" dirty="0" err="1">
                <a:solidFill>
                  <a:srgbClr val="000000"/>
                </a:solidFill>
                <a:latin typeface="Roboto Condensed"/>
              </a:rPr>
              <a:t>từ</a:t>
            </a:r>
            <a:r>
              <a:rPr lang="en-US" sz="3486" dirty="0">
                <a:solidFill>
                  <a:srgbClr val="000000"/>
                </a:solidFill>
                <a:latin typeface="Roboto Condensed"/>
              </a:rPr>
              <a:t> </a:t>
            </a:r>
            <a:r>
              <a:rPr lang="en-US" sz="3486" dirty="0" err="1">
                <a:solidFill>
                  <a:srgbClr val="000000"/>
                </a:solidFill>
                <a:latin typeface="Roboto Condensed"/>
              </a:rPr>
              <a:t>mạnh</a:t>
            </a:r>
            <a:r>
              <a:rPr lang="en-US" sz="3486" dirty="0">
                <a:solidFill>
                  <a:srgbClr val="000000"/>
                </a:solidFill>
                <a:latin typeface="Roboto Condensed"/>
              </a:rPr>
              <a:t> “</a:t>
            </a:r>
            <a:r>
              <a:rPr lang="en-US" sz="3486" dirty="0" err="1">
                <a:solidFill>
                  <a:srgbClr val="000000"/>
                </a:solidFill>
                <a:latin typeface="Roboto Condensed"/>
              </a:rPr>
              <a:t>đoạt</a:t>
            </a:r>
            <a:r>
              <a:rPr lang="en-US" sz="3486" dirty="0">
                <a:solidFill>
                  <a:srgbClr val="000000"/>
                </a:solidFill>
                <a:latin typeface="Roboto Condensed"/>
              </a:rPr>
              <a:t>”, “</a:t>
            </a:r>
            <a:r>
              <a:rPr lang="en-US" sz="3486" dirty="0" err="1">
                <a:solidFill>
                  <a:srgbClr val="000000"/>
                </a:solidFill>
                <a:latin typeface="Roboto Condensed"/>
              </a:rPr>
              <a:t>cầm</a:t>
            </a:r>
            <a:r>
              <a:rPr lang="en-US" sz="3486" dirty="0">
                <a:solidFill>
                  <a:srgbClr val="000000"/>
                </a:solidFill>
                <a:latin typeface="Roboto Condensed"/>
              </a:rPr>
              <a:t>” </a:t>
            </a:r>
            <a:r>
              <a:rPr lang="en-US" sz="3486" dirty="0" err="1">
                <a:solidFill>
                  <a:srgbClr val="000000"/>
                </a:solidFill>
                <a:latin typeface="Roboto Condensed"/>
              </a:rPr>
              <a:t>với</a:t>
            </a:r>
            <a:r>
              <a:rPr lang="en-US" sz="3486" dirty="0">
                <a:solidFill>
                  <a:srgbClr val="000000"/>
                </a:solidFill>
                <a:latin typeface="Roboto Condensed"/>
              </a:rPr>
              <a:t> </a:t>
            </a:r>
            <a:r>
              <a:rPr lang="en-US" sz="3486" dirty="0" err="1">
                <a:solidFill>
                  <a:srgbClr val="000000"/>
                </a:solidFill>
                <a:latin typeface="Roboto Condensed"/>
              </a:rPr>
              <a:t>nhịp</a:t>
            </a:r>
            <a:r>
              <a:rPr lang="en-US" sz="3486" dirty="0">
                <a:solidFill>
                  <a:srgbClr val="000000"/>
                </a:solidFill>
                <a:latin typeface="Roboto Condensed"/>
              </a:rPr>
              <a:t> </a:t>
            </a:r>
            <a:r>
              <a:rPr lang="en-US" sz="3486" dirty="0" err="1">
                <a:solidFill>
                  <a:srgbClr val="000000"/>
                </a:solidFill>
                <a:latin typeface="Roboto Condensed"/>
              </a:rPr>
              <a:t>điệu</a:t>
            </a:r>
            <a:r>
              <a:rPr lang="en-US" sz="3486" dirty="0">
                <a:solidFill>
                  <a:srgbClr val="000000"/>
                </a:solidFill>
                <a:latin typeface="Roboto Condensed"/>
              </a:rPr>
              <a:t> </a:t>
            </a:r>
            <a:r>
              <a:rPr lang="en-US" sz="3486" dirty="0" err="1">
                <a:solidFill>
                  <a:srgbClr val="000000"/>
                </a:solidFill>
                <a:latin typeface="Roboto Condensed"/>
              </a:rPr>
              <a:t>ngắn</a:t>
            </a:r>
            <a:r>
              <a:rPr lang="en-US" sz="3486" dirty="0">
                <a:solidFill>
                  <a:srgbClr val="000000"/>
                </a:solidFill>
                <a:latin typeface="Roboto Condensed"/>
              </a:rPr>
              <a:t>, </a:t>
            </a:r>
            <a:r>
              <a:rPr lang="en-US" sz="3486" dirty="0" err="1">
                <a:solidFill>
                  <a:srgbClr val="000000"/>
                </a:solidFill>
                <a:latin typeface="Roboto Condensed"/>
              </a:rPr>
              <a:t>nhanh</a:t>
            </a:r>
            <a:r>
              <a:rPr lang="en-US" sz="3486" dirty="0">
                <a:solidFill>
                  <a:srgbClr val="000000"/>
                </a:solidFill>
                <a:latin typeface="Roboto Condensed"/>
              </a:rPr>
              <a:t> </a:t>
            </a:r>
            <a:r>
              <a:rPr lang="en-US" sz="3486" dirty="0" err="1">
                <a:solidFill>
                  <a:srgbClr val="000000"/>
                </a:solidFill>
                <a:latin typeface="Roboto Condensed"/>
              </a:rPr>
              <a:t>diễn</a:t>
            </a:r>
            <a:r>
              <a:rPr lang="en-US" sz="3486" dirty="0">
                <a:solidFill>
                  <a:srgbClr val="000000"/>
                </a:solidFill>
                <a:latin typeface="Roboto Condensed"/>
              </a:rPr>
              <a:t> </a:t>
            </a:r>
            <a:r>
              <a:rPr lang="en-US" sz="3486" dirty="0" err="1">
                <a:solidFill>
                  <a:srgbClr val="000000"/>
                </a:solidFill>
                <a:latin typeface="Roboto Condensed"/>
              </a:rPr>
              <a:t>tả</a:t>
            </a:r>
            <a:r>
              <a:rPr lang="en-US" sz="3486" dirty="0">
                <a:solidFill>
                  <a:srgbClr val="000000"/>
                </a:solidFill>
                <a:latin typeface="Roboto Condensed"/>
              </a:rPr>
              <a:t> </a:t>
            </a:r>
            <a:r>
              <a:rPr lang="en-US" sz="3486" dirty="0" err="1">
                <a:solidFill>
                  <a:srgbClr val="000000"/>
                </a:solidFill>
                <a:latin typeface="Roboto Condensed"/>
              </a:rPr>
              <a:t>sức</a:t>
            </a:r>
            <a:r>
              <a:rPr lang="en-US" sz="3486" dirty="0">
                <a:solidFill>
                  <a:srgbClr val="000000"/>
                </a:solidFill>
                <a:latin typeface="Roboto Condensed"/>
              </a:rPr>
              <a:t> </a:t>
            </a:r>
            <a:r>
              <a:rPr lang="en-US" sz="3486" dirty="0" err="1">
                <a:solidFill>
                  <a:srgbClr val="000000"/>
                </a:solidFill>
                <a:latin typeface="Roboto Condensed"/>
              </a:rPr>
              <a:t>mạnh</a:t>
            </a:r>
            <a:r>
              <a:rPr lang="en-US" sz="3486" dirty="0">
                <a:solidFill>
                  <a:srgbClr val="000000"/>
                </a:solidFill>
                <a:latin typeface="Roboto Condensed"/>
              </a:rPr>
              <a:t> </a:t>
            </a:r>
            <a:r>
              <a:rPr lang="en-US" sz="3486" dirty="0" err="1">
                <a:solidFill>
                  <a:srgbClr val="000000"/>
                </a:solidFill>
                <a:latin typeface="Roboto Condensed"/>
              </a:rPr>
              <a:t>hào</a:t>
            </a:r>
            <a:r>
              <a:rPr lang="en-US" sz="3486" dirty="0">
                <a:solidFill>
                  <a:srgbClr val="000000"/>
                </a:solidFill>
                <a:latin typeface="Roboto Condensed"/>
              </a:rPr>
              <a:t> </a:t>
            </a:r>
            <a:r>
              <a:rPr lang="en-US" sz="3486" dirty="0" err="1">
                <a:solidFill>
                  <a:srgbClr val="000000"/>
                </a:solidFill>
                <a:latin typeface="Roboto Condensed"/>
              </a:rPr>
              <a:t>hùng</a:t>
            </a:r>
            <a:r>
              <a:rPr lang="en-US" sz="3486" dirty="0">
                <a:solidFill>
                  <a:srgbClr val="000000"/>
                </a:solidFill>
                <a:latin typeface="Roboto Condensed"/>
              </a:rPr>
              <a:t> và </a:t>
            </a:r>
            <a:r>
              <a:rPr lang="en-US" sz="3486" dirty="0" err="1">
                <a:solidFill>
                  <a:srgbClr val="000000"/>
                </a:solidFill>
                <a:latin typeface="Roboto Condensed"/>
              </a:rPr>
              <a:t>không</a:t>
            </a:r>
            <a:r>
              <a:rPr lang="en-US" sz="3486" dirty="0">
                <a:solidFill>
                  <a:srgbClr val="000000"/>
                </a:solidFill>
                <a:latin typeface="Roboto Condensed"/>
              </a:rPr>
              <a:t> </a:t>
            </a:r>
            <a:r>
              <a:rPr lang="en-US" sz="3486" dirty="0" err="1">
                <a:solidFill>
                  <a:srgbClr val="000000"/>
                </a:solidFill>
                <a:latin typeface="Roboto Condensed"/>
              </a:rPr>
              <a:t>khí</a:t>
            </a:r>
            <a:r>
              <a:rPr lang="en-US" sz="3486" dirty="0">
                <a:solidFill>
                  <a:srgbClr val="000000"/>
                </a:solidFill>
                <a:latin typeface="Roboto Condensed"/>
              </a:rPr>
              <a:t> </a:t>
            </a:r>
            <a:r>
              <a:rPr lang="en-US" sz="3486" dirty="0" err="1">
                <a:solidFill>
                  <a:srgbClr val="000000"/>
                </a:solidFill>
                <a:latin typeface="Roboto Condensed"/>
              </a:rPr>
              <a:t>chiến</a:t>
            </a:r>
            <a:r>
              <a:rPr lang="en-US" sz="3486" dirty="0">
                <a:solidFill>
                  <a:srgbClr val="000000"/>
                </a:solidFill>
                <a:latin typeface="Roboto Condensed"/>
              </a:rPr>
              <a:t> </a:t>
            </a:r>
            <a:r>
              <a:rPr lang="en-US" sz="3486" dirty="0" err="1">
                <a:solidFill>
                  <a:srgbClr val="000000"/>
                </a:solidFill>
                <a:latin typeface="Roboto Condensed"/>
              </a:rPr>
              <a:t>thắng</a:t>
            </a:r>
            <a:r>
              <a:rPr lang="en-US" sz="3486" dirty="0">
                <a:solidFill>
                  <a:srgbClr val="000000"/>
                </a:solidFill>
                <a:latin typeface="Roboto Condensed"/>
              </a:rPr>
              <a:t> </a:t>
            </a:r>
            <a:r>
              <a:rPr lang="en-US" sz="3486" dirty="0" err="1">
                <a:solidFill>
                  <a:srgbClr val="000000"/>
                </a:solidFill>
                <a:latin typeface="Roboto Condensed"/>
              </a:rPr>
              <a:t>của</a:t>
            </a:r>
            <a:r>
              <a:rPr lang="en-US" sz="3486" dirty="0">
                <a:solidFill>
                  <a:srgbClr val="000000"/>
                </a:solidFill>
                <a:latin typeface="Roboto Condensed"/>
              </a:rPr>
              <a:t> </a:t>
            </a:r>
            <a:r>
              <a:rPr lang="en-US" sz="3486" dirty="0" err="1">
                <a:solidFill>
                  <a:srgbClr val="000000"/>
                </a:solidFill>
                <a:latin typeface="Roboto Condensed"/>
              </a:rPr>
              <a:t>quân</a:t>
            </a:r>
            <a:r>
              <a:rPr lang="en-US" sz="3486" dirty="0">
                <a:solidFill>
                  <a:srgbClr val="000000"/>
                </a:solidFill>
                <a:latin typeface="Roboto Condensed"/>
              </a:rPr>
              <a:t> </a:t>
            </a:r>
            <a:r>
              <a:rPr lang="en-US" sz="3486" dirty="0" err="1">
                <a:solidFill>
                  <a:srgbClr val="000000"/>
                </a:solidFill>
                <a:latin typeface="Roboto Condensed"/>
              </a:rPr>
              <a:t>dân</a:t>
            </a:r>
            <a:r>
              <a:rPr lang="en-US" sz="3486" dirty="0">
                <a:solidFill>
                  <a:srgbClr val="000000"/>
                </a:solidFill>
                <a:latin typeface="Roboto Condensed"/>
              </a:rPr>
              <a:t> </a:t>
            </a:r>
            <a:r>
              <a:rPr lang="en-US" sz="3486" dirty="0" err="1">
                <a:solidFill>
                  <a:srgbClr val="000000"/>
                </a:solidFill>
                <a:latin typeface="Roboto Condensed"/>
              </a:rPr>
              <a:t>thời</a:t>
            </a:r>
            <a:r>
              <a:rPr lang="en-US" sz="3486" dirty="0">
                <a:solidFill>
                  <a:srgbClr val="000000"/>
                </a:solidFill>
                <a:latin typeface="Roboto Condensed"/>
              </a:rPr>
              <a:t> Trần</a:t>
            </a:r>
          </a:p>
        </p:txBody>
      </p:sp>
      <p:sp>
        <p:nvSpPr>
          <p:cNvPr id="7" name="TextBox 7"/>
          <p:cNvSpPr txBox="1"/>
          <p:nvPr/>
        </p:nvSpPr>
        <p:spPr>
          <a:xfrm>
            <a:off x="488086" y="1311119"/>
            <a:ext cx="16951734" cy="613918"/>
          </a:xfrm>
          <a:prstGeom prst="rect">
            <a:avLst/>
          </a:prstGeom>
        </p:spPr>
        <p:txBody>
          <a:bodyPr wrap="square" lIns="0" tIns="0" rIns="0" bIns="0" rtlCol="0" anchor="t">
            <a:spAutoFit/>
          </a:bodyPr>
          <a:lstStyle/>
          <a:p>
            <a:pPr algn="l">
              <a:lnSpc>
                <a:spcPts val="4826"/>
              </a:lnSpc>
            </a:pPr>
            <a:r>
              <a:rPr lang="en-US" sz="3800" dirty="0">
                <a:solidFill>
                  <a:srgbClr val="FFFFFF"/>
                </a:solidFill>
                <a:latin typeface="#9Slide05 Dear Saturday"/>
              </a:rPr>
              <a:t>3.2. </a:t>
            </a:r>
            <a:r>
              <a:rPr lang="en-US" sz="3800" dirty="0" err="1">
                <a:solidFill>
                  <a:srgbClr val="FFFFFF"/>
                </a:solidFill>
                <a:latin typeface="#9Slide05 Dear Saturday"/>
              </a:rPr>
              <a:t>Đặc</a:t>
            </a:r>
            <a:r>
              <a:rPr lang="en-US" sz="3800" dirty="0">
                <a:solidFill>
                  <a:srgbClr val="FFFFFF"/>
                </a:solidFill>
                <a:latin typeface="#9Slide05 Dear Saturday"/>
              </a:rPr>
              <a:t> </a:t>
            </a:r>
            <a:r>
              <a:rPr lang="en-US" sz="3800" dirty="0" err="1">
                <a:solidFill>
                  <a:srgbClr val="FFFFFF"/>
                </a:solidFill>
                <a:latin typeface="#9Slide05 Dear Saturday"/>
              </a:rPr>
              <a:t>điểm</a:t>
            </a:r>
            <a:r>
              <a:rPr lang="en-US" sz="3800" dirty="0">
                <a:solidFill>
                  <a:srgbClr val="FFFFFF"/>
                </a:solidFill>
                <a:latin typeface="#9Slide05 Dear Saturday"/>
              </a:rPr>
              <a:t> </a:t>
            </a:r>
            <a:r>
              <a:rPr lang="en-US" sz="3800" dirty="0" err="1">
                <a:solidFill>
                  <a:srgbClr val="FFFFFF"/>
                </a:solidFill>
                <a:latin typeface="#9Slide05 Dear Saturday"/>
              </a:rPr>
              <a:t>thể</a:t>
            </a:r>
            <a:r>
              <a:rPr lang="en-US" sz="3800" dirty="0">
                <a:solidFill>
                  <a:srgbClr val="FFFFFF"/>
                </a:solidFill>
                <a:latin typeface="#9Slide05 Dear Saturday"/>
              </a:rPr>
              <a:t> </a:t>
            </a:r>
            <a:r>
              <a:rPr lang="en-US" sz="3800" dirty="0" err="1">
                <a:solidFill>
                  <a:srgbClr val="FFFFFF"/>
                </a:solidFill>
                <a:latin typeface="#9Slide05 Dear Saturday"/>
              </a:rPr>
              <a:t>thơ</a:t>
            </a:r>
            <a:r>
              <a:rPr lang="en-US" sz="3800" dirty="0">
                <a:solidFill>
                  <a:srgbClr val="FFFFFF"/>
                </a:solidFill>
                <a:latin typeface="#9Slide05 Dear Saturday"/>
              </a:rPr>
              <a:t> </a:t>
            </a:r>
            <a:r>
              <a:rPr lang="en-US" sz="3800" dirty="0" err="1">
                <a:solidFill>
                  <a:srgbClr val="FFFFFF"/>
                </a:solidFill>
                <a:latin typeface="#9Slide05 Dear Saturday"/>
              </a:rPr>
              <a:t>tứ</a:t>
            </a:r>
            <a:r>
              <a:rPr lang="en-US" sz="3800" dirty="0">
                <a:solidFill>
                  <a:srgbClr val="FFFFFF"/>
                </a:solidFill>
                <a:latin typeface="#9Slide05 Dear Saturday"/>
              </a:rPr>
              <a:t> </a:t>
            </a:r>
            <a:r>
              <a:rPr lang="en-US" sz="3800" dirty="0" err="1">
                <a:solidFill>
                  <a:srgbClr val="FFFFFF"/>
                </a:solidFill>
                <a:latin typeface="#9Slide05 Dear Saturday"/>
              </a:rPr>
              <a:t>tuyệt</a:t>
            </a:r>
            <a:r>
              <a:rPr lang="en-US" sz="3800" dirty="0">
                <a:solidFill>
                  <a:srgbClr val="FFFFFF"/>
                </a:solidFill>
                <a:latin typeface="#9Slide05 Dear Saturday"/>
              </a:rPr>
              <a:t> </a:t>
            </a:r>
            <a:r>
              <a:rPr lang="en-US" sz="3800" dirty="0" err="1">
                <a:solidFill>
                  <a:srgbClr val="FFFFFF"/>
                </a:solidFill>
                <a:latin typeface="#9Slide05 Dear Saturday"/>
              </a:rPr>
              <a:t>Đường</a:t>
            </a:r>
            <a:r>
              <a:rPr lang="en-US" sz="3800" dirty="0">
                <a:solidFill>
                  <a:srgbClr val="FFFFFF"/>
                </a:solidFill>
                <a:latin typeface="#9Slide05 Dear Saturday"/>
              </a:rPr>
              <a:t> </a:t>
            </a:r>
            <a:r>
              <a:rPr lang="en-US" sz="3800" dirty="0" err="1">
                <a:solidFill>
                  <a:srgbClr val="FFFFFF"/>
                </a:solidFill>
                <a:latin typeface="#9Slide05 Dear Saturday"/>
              </a:rPr>
              <a:t>luật</a:t>
            </a:r>
            <a:r>
              <a:rPr lang="en-US" sz="3800" dirty="0">
                <a:solidFill>
                  <a:srgbClr val="FFFFFF"/>
                </a:solidFill>
                <a:latin typeface="#9Slide05 Dear Saturday"/>
              </a:rPr>
              <a:t> </a:t>
            </a:r>
            <a:r>
              <a:rPr lang="en-US" sz="3800" dirty="0" err="1">
                <a:solidFill>
                  <a:srgbClr val="FFFFFF"/>
                </a:solidFill>
                <a:latin typeface="#9Slide05 Dear Saturday"/>
              </a:rPr>
              <a:t>trong</a:t>
            </a:r>
            <a:r>
              <a:rPr lang="en-US" sz="3800" dirty="0">
                <a:solidFill>
                  <a:srgbClr val="FFFFFF"/>
                </a:solidFill>
                <a:latin typeface="#9Slide05 Dear Saturday"/>
              </a:rPr>
              <a:t> </a:t>
            </a:r>
            <a:r>
              <a:rPr lang="en-US" sz="3800" dirty="0" err="1">
                <a:solidFill>
                  <a:srgbClr val="FFFFFF"/>
                </a:solidFill>
                <a:latin typeface="#9Slide05 Dear Saturday"/>
              </a:rPr>
              <a:t>bài</a:t>
            </a:r>
            <a:r>
              <a:rPr lang="en-US" sz="3800" dirty="0">
                <a:solidFill>
                  <a:srgbClr val="FFFFFF"/>
                </a:solidFill>
                <a:latin typeface="#9Slide05 Dear Saturday"/>
              </a:rPr>
              <a:t> </a:t>
            </a:r>
            <a:r>
              <a:rPr lang="en-US" sz="3800" dirty="0" err="1">
                <a:solidFill>
                  <a:srgbClr val="FFFFFF"/>
                </a:solidFill>
                <a:latin typeface="#9Slide05 Dear Saturday"/>
              </a:rPr>
              <a:t>thơ</a:t>
            </a:r>
            <a:r>
              <a:rPr lang="en-US" sz="3800" dirty="0">
                <a:solidFill>
                  <a:srgbClr val="FFFFFF"/>
                </a:solidFill>
                <a:latin typeface="#9Slide05 Dear Saturday"/>
              </a:rPr>
              <a:t> “</a:t>
            </a:r>
            <a:r>
              <a:rPr lang="en-US" sz="3800" dirty="0" err="1">
                <a:solidFill>
                  <a:srgbClr val="FFFFFF"/>
                </a:solidFill>
                <a:latin typeface="#9Slide05 Dear Saturday"/>
              </a:rPr>
              <a:t>Phò</a:t>
            </a:r>
            <a:r>
              <a:rPr lang="en-US" sz="3800" dirty="0">
                <a:solidFill>
                  <a:srgbClr val="FFFFFF"/>
                </a:solidFill>
                <a:latin typeface="#9Slide05 Dear Saturday"/>
              </a:rPr>
              <a:t> </a:t>
            </a:r>
            <a:r>
              <a:rPr lang="en-US" sz="3800" dirty="0" err="1">
                <a:solidFill>
                  <a:srgbClr val="FFFFFF"/>
                </a:solidFill>
                <a:latin typeface="#9Slide05 Dear Saturday"/>
              </a:rPr>
              <a:t>giá</a:t>
            </a:r>
            <a:r>
              <a:rPr lang="en-US" sz="3800" dirty="0">
                <a:solidFill>
                  <a:srgbClr val="FFFFFF"/>
                </a:solidFill>
                <a:latin typeface="#9Slide05 Dear Saturday"/>
              </a:rPr>
              <a:t> </a:t>
            </a:r>
            <a:r>
              <a:rPr lang="en-US" sz="3800" dirty="0" err="1">
                <a:solidFill>
                  <a:srgbClr val="FFFFFF"/>
                </a:solidFill>
                <a:latin typeface="#9Slide05 Dear Saturday"/>
              </a:rPr>
              <a:t>về</a:t>
            </a:r>
            <a:r>
              <a:rPr lang="en-US" sz="3800" dirty="0">
                <a:solidFill>
                  <a:srgbClr val="FFFFFF"/>
                </a:solidFill>
                <a:latin typeface="#9Slide05 Dear Saturday"/>
              </a:rPr>
              <a:t> </a:t>
            </a:r>
            <a:r>
              <a:rPr lang="en-US" sz="3800" dirty="0" err="1">
                <a:solidFill>
                  <a:srgbClr val="FFFFFF"/>
                </a:solidFill>
                <a:latin typeface="#9Slide05 Dear Saturday"/>
              </a:rPr>
              <a:t>kinh</a:t>
            </a:r>
            <a:r>
              <a:rPr lang="en-US" sz="3800" dirty="0">
                <a:solidFill>
                  <a:srgbClr val="FFFFFF"/>
                </a:solidFill>
                <a:latin typeface="#9Slide05 Dear Saturday"/>
              </a:rPr>
              <a:t>”</a:t>
            </a:r>
          </a:p>
        </p:txBody>
      </p:sp>
      <p:sp>
        <p:nvSpPr>
          <p:cNvPr id="8" name="TextBox 8"/>
          <p:cNvSpPr txBox="1"/>
          <p:nvPr/>
        </p:nvSpPr>
        <p:spPr>
          <a:xfrm>
            <a:off x="488086" y="120650"/>
            <a:ext cx="14107743" cy="1002665"/>
          </a:xfrm>
          <a:prstGeom prst="rect">
            <a:avLst/>
          </a:prstGeom>
        </p:spPr>
        <p:txBody>
          <a:bodyPr lIns="0" tIns="0" rIns="0" bIns="0" rtlCol="0" anchor="t">
            <a:spAutoFit/>
          </a:bodyPr>
          <a:lstStyle/>
          <a:p>
            <a:pPr algn="just">
              <a:lnSpc>
                <a:spcPts val="8259"/>
              </a:lnSpc>
            </a:pPr>
            <a:r>
              <a:rPr lang="en-US" sz="5899">
                <a:solidFill>
                  <a:srgbClr val="FFFFFF"/>
                </a:solidFill>
                <a:latin typeface="Fraunces Bold"/>
              </a:rPr>
              <a:t>3.  KHÁM PHÁ VĂN BẢN</a:t>
            </a:r>
          </a:p>
        </p:txBody>
      </p:sp>
      <p:sp>
        <p:nvSpPr>
          <p:cNvPr id="9" name="Freeform 9"/>
          <p:cNvSpPr/>
          <p:nvPr/>
        </p:nvSpPr>
        <p:spPr>
          <a:xfrm>
            <a:off x="7825174" y="8012543"/>
            <a:ext cx="23149804" cy="4308638"/>
          </a:xfrm>
          <a:custGeom>
            <a:avLst/>
            <a:gdLst/>
            <a:ahLst/>
            <a:cxnLst/>
            <a:rect l="l" t="t" r="r" b="b"/>
            <a:pathLst>
              <a:path w="23149804" h="4308638">
                <a:moveTo>
                  <a:pt x="0" y="0"/>
                </a:moveTo>
                <a:lnTo>
                  <a:pt x="23149804" y="0"/>
                </a:lnTo>
                <a:lnTo>
                  <a:pt x="23149804" y="4308637"/>
                </a:lnTo>
                <a:lnTo>
                  <a:pt x="0" y="4308637"/>
                </a:lnTo>
                <a:lnTo>
                  <a:pt x="0" y="0"/>
                </a:lnTo>
                <a:close/>
              </a:path>
            </a:pathLst>
          </a:custGeom>
          <a:blipFill>
            <a:blip r:embed="rId4"/>
            <a:stretch>
              <a:fillRect t="-15431" b="-15431"/>
            </a:stretch>
          </a:blipFill>
        </p:spPr>
        <p:txBody>
          <a:bodyPr/>
          <a:lstStyle/>
          <a:p>
            <a:endParaRPr lang="en-US"/>
          </a:p>
        </p:txBody>
      </p:sp>
      <p:sp>
        <p:nvSpPr>
          <p:cNvPr id="10" name="Freeform 10"/>
          <p:cNvSpPr/>
          <p:nvPr/>
        </p:nvSpPr>
        <p:spPr>
          <a:xfrm flipH="1">
            <a:off x="10624325" y="6468458"/>
            <a:ext cx="3527843" cy="2909371"/>
          </a:xfrm>
          <a:custGeom>
            <a:avLst/>
            <a:gdLst/>
            <a:ahLst/>
            <a:cxnLst/>
            <a:rect l="l" t="t" r="r" b="b"/>
            <a:pathLst>
              <a:path w="3527843" h="2909371">
                <a:moveTo>
                  <a:pt x="3527843" y="0"/>
                </a:moveTo>
                <a:lnTo>
                  <a:pt x="0" y="0"/>
                </a:lnTo>
                <a:lnTo>
                  <a:pt x="0" y="2909371"/>
                </a:lnTo>
                <a:lnTo>
                  <a:pt x="3527843" y="2909371"/>
                </a:lnTo>
                <a:lnTo>
                  <a:pt x="3527843" y="0"/>
                </a:lnTo>
                <a:close/>
              </a:path>
            </a:pathLst>
          </a:custGeom>
          <a:blipFill>
            <a:blip r:embed="rId5"/>
            <a:stretch>
              <a:fillRect l="-8311" r="-8311"/>
            </a:stretch>
          </a:blipFill>
        </p:spPr>
        <p:txBody>
          <a:bodyPr/>
          <a:lstStyle/>
          <a:p>
            <a:endParaRPr lang="en-US"/>
          </a:p>
        </p:txBody>
      </p:sp>
      <p:sp>
        <p:nvSpPr>
          <p:cNvPr id="11" name="Freeform 11"/>
          <p:cNvSpPr/>
          <p:nvPr/>
        </p:nvSpPr>
        <p:spPr>
          <a:xfrm>
            <a:off x="-7000473" y="8132681"/>
            <a:ext cx="23149804" cy="4308638"/>
          </a:xfrm>
          <a:custGeom>
            <a:avLst/>
            <a:gdLst/>
            <a:ahLst/>
            <a:cxnLst/>
            <a:rect l="l" t="t" r="r" b="b"/>
            <a:pathLst>
              <a:path w="23149804" h="4308638">
                <a:moveTo>
                  <a:pt x="0" y="0"/>
                </a:moveTo>
                <a:lnTo>
                  <a:pt x="23149804" y="0"/>
                </a:lnTo>
                <a:lnTo>
                  <a:pt x="23149804" y="4308638"/>
                </a:lnTo>
                <a:lnTo>
                  <a:pt x="0" y="4308638"/>
                </a:lnTo>
                <a:lnTo>
                  <a:pt x="0" y="0"/>
                </a:lnTo>
                <a:close/>
              </a:path>
            </a:pathLst>
          </a:custGeom>
          <a:blipFill>
            <a:blip r:embed="rId4"/>
            <a:stretch>
              <a:fillRect t="-15431" b="-15431"/>
            </a:stretch>
          </a:blipFill>
        </p:spPr>
        <p:txBody>
          <a:bodyPr/>
          <a:lstStyle/>
          <a:p>
            <a:endParaRPr lang="en-US"/>
          </a:p>
        </p:txBody>
      </p:sp>
      <p:sp>
        <p:nvSpPr>
          <p:cNvPr id="12" name="Freeform 12"/>
          <p:cNvSpPr/>
          <p:nvPr/>
        </p:nvSpPr>
        <p:spPr>
          <a:xfrm flipH="1">
            <a:off x="12648169" y="3691416"/>
            <a:ext cx="7522170" cy="8012543"/>
          </a:xfrm>
          <a:custGeom>
            <a:avLst/>
            <a:gdLst/>
            <a:ahLst/>
            <a:cxnLst/>
            <a:rect l="l" t="t" r="r" b="b"/>
            <a:pathLst>
              <a:path w="7522170" h="8012543">
                <a:moveTo>
                  <a:pt x="7522170" y="0"/>
                </a:moveTo>
                <a:lnTo>
                  <a:pt x="0" y="0"/>
                </a:lnTo>
                <a:lnTo>
                  <a:pt x="0" y="8012543"/>
                </a:lnTo>
                <a:lnTo>
                  <a:pt x="7522170" y="8012543"/>
                </a:lnTo>
                <a:lnTo>
                  <a:pt x="7522170" y="0"/>
                </a:lnTo>
                <a:close/>
              </a:path>
            </a:pathLst>
          </a:custGeom>
          <a:blipFill>
            <a:blip r:embed="rId6"/>
            <a:stretch>
              <a:fillRect l="-3181" r="-3181"/>
            </a:stretch>
          </a:blipFill>
        </p:spPr>
        <p:txBody>
          <a:bodyPr/>
          <a:lstStyle/>
          <a:p>
            <a:endParaRPr lang="en-US"/>
          </a:p>
        </p:txBody>
      </p:sp>
      <p:sp>
        <p:nvSpPr>
          <p:cNvPr id="13" name="TextBox 13"/>
          <p:cNvSpPr txBox="1"/>
          <p:nvPr/>
        </p:nvSpPr>
        <p:spPr>
          <a:xfrm>
            <a:off x="11751838" y="2418178"/>
            <a:ext cx="5687982" cy="3154931"/>
          </a:xfrm>
          <a:prstGeom prst="rect">
            <a:avLst/>
          </a:prstGeom>
        </p:spPr>
        <p:txBody>
          <a:bodyPr lIns="0" tIns="0" rIns="0" bIns="0" rtlCol="0" anchor="t">
            <a:spAutoFit/>
          </a:bodyPr>
          <a:lstStyle/>
          <a:p>
            <a:pPr algn="just">
              <a:lnSpc>
                <a:spcPts val="6265"/>
              </a:lnSpc>
            </a:pPr>
            <a:r>
              <a:rPr lang="en-US" sz="4475">
                <a:solidFill>
                  <a:srgbClr val="FFFFFF"/>
                </a:solidFill>
                <a:latin typeface="#9Slide05 VL Fadilla"/>
              </a:rPr>
              <a:t>Đoạt sóc Chương Dương độ,</a:t>
            </a:r>
          </a:p>
          <a:p>
            <a:pPr algn="just">
              <a:lnSpc>
                <a:spcPts val="6265"/>
              </a:lnSpc>
            </a:pPr>
            <a:r>
              <a:rPr lang="en-US" sz="4475">
                <a:solidFill>
                  <a:srgbClr val="FFFFFF"/>
                </a:solidFill>
                <a:latin typeface="#9Slide05 VL Fadilla"/>
              </a:rPr>
              <a:t>Cầm Hồ Hàm Tử quan.</a:t>
            </a:r>
          </a:p>
          <a:p>
            <a:pPr algn="just">
              <a:lnSpc>
                <a:spcPts val="6265"/>
              </a:lnSpc>
            </a:pPr>
            <a:r>
              <a:rPr lang="en-US" sz="4475">
                <a:solidFill>
                  <a:srgbClr val="FFFFFF"/>
                </a:solidFill>
                <a:latin typeface="#9Slide05 VL Fadilla"/>
              </a:rPr>
              <a:t>Thái bình tu trí lực,</a:t>
            </a:r>
          </a:p>
          <a:p>
            <a:pPr algn="just">
              <a:lnSpc>
                <a:spcPts val="6265"/>
              </a:lnSpc>
            </a:pPr>
            <a:r>
              <a:rPr lang="en-US" sz="4475">
                <a:solidFill>
                  <a:srgbClr val="FFFFFF"/>
                </a:solidFill>
                <a:latin typeface="#9Slide05 VL Fadilla"/>
              </a:rPr>
              <a:t>Vạn cổ thử giang san.</a:t>
            </a:r>
          </a:p>
        </p:txBody>
      </p:sp>
      <p:cxnSp>
        <p:nvCxnSpPr>
          <p:cNvPr id="15" name="Straight Connector 14">
            <a:extLst>
              <a:ext uri="{FF2B5EF4-FFF2-40B4-BE49-F238E27FC236}">
                <a16:creationId xmlns:a16="http://schemas.microsoft.com/office/drawing/2014/main" id="{22800B09-D54E-CB09-E260-D704019396BC}"/>
              </a:ext>
            </a:extLst>
          </p:cNvPr>
          <p:cNvCxnSpPr/>
          <p:nvPr/>
        </p:nvCxnSpPr>
        <p:spPr>
          <a:xfrm>
            <a:off x="13639800" y="3162300"/>
            <a:ext cx="2667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430FAE8-4492-3E00-E8D8-6A39075F8137}"/>
              </a:ext>
            </a:extLst>
          </p:cNvPr>
          <p:cNvCxnSpPr>
            <a:cxnSpLocks/>
          </p:cNvCxnSpPr>
          <p:nvPr/>
        </p:nvCxnSpPr>
        <p:spPr>
          <a:xfrm>
            <a:off x="13792200" y="3924300"/>
            <a:ext cx="1371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41C5133-A46D-FE26-2657-A728E70996F3}"/>
              </a:ext>
            </a:extLst>
          </p:cNvPr>
          <p:cNvCxnSpPr>
            <a:cxnSpLocks/>
          </p:cNvCxnSpPr>
          <p:nvPr/>
        </p:nvCxnSpPr>
        <p:spPr>
          <a:xfrm>
            <a:off x="11751838" y="3162300"/>
            <a:ext cx="89633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6B94A6F-65C1-3023-E214-321E8FF3942B}"/>
              </a:ext>
            </a:extLst>
          </p:cNvPr>
          <p:cNvCxnSpPr>
            <a:cxnSpLocks/>
          </p:cNvCxnSpPr>
          <p:nvPr/>
        </p:nvCxnSpPr>
        <p:spPr>
          <a:xfrm>
            <a:off x="11734800" y="3924300"/>
            <a:ext cx="89633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barn(inVertical)">
                                      <p:cBhvr>
                                        <p:cTn id="14" dur="500"/>
                                        <p:tgtEl>
                                          <p:spTgt spid="6">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Effect transition="in" filter="fade">
                                      <p:cBhvr>
                                        <p:cTn id="29" dur="1000"/>
                                        <p:tgtEl>
                                          <p:spTgt spid="6">
                                            <p:txEl>
                                              <p:pRg st="2" end="2"/>
                                            </p:txEl>
                                          </p:spTgt>
                                        </p:tgtEl>
                                      </p:cBhvr>
                                    </p:animEffect>
                                    <p:anim calcmode="lin" valueType="num">
                                      <p:cBhvr>
                                        <p:cTn id="30"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par>
                                <p:cTn id="37" presetID="16" presetClass="entr" presetSubtype="21"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barn(inVertical)">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6">
                                            <p:txEl>
                                              <p:pRg st="3" end="3"/>
                                            </p:txEl>
                                          </p:spTgt>
                                        </p:tgtEl>
                                        <p:attrNameLst>
                                          <p:attrName>style.visibility</p:attrName>
                                        </p:attrNameLst>
                                      </p:cBhvr>
                                      <p:to>
                                        <p:strVal val="visible"/>
                                      </p:to>
                                    </p:set>
                                    <p:animEffect transition="in" filter="barn(inVertical)">
                                      <p:cBhvr>
                                        <p:cTn id="44"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a:off x="4594741" y="3217511"/>
            <a:ext cx="12073294" cy="3728751"/>
            <a:chOff x="0" y="0"/>
            <a:chExt cx="3179798" cy="982058"/>
          </a:xfrm>
        </p:grpSpPr>
        <p:sp>
          <p:nvSpPr>
            <p:cNvPr id="3" name="Freeform 3"/>
            <p:cNvSpPr/>
            <p:nvPr/>
          </p:nvSpPr>
          <p:spPr>
            <a:xfrm>
              <a:off x="0" y="0"/>
              <a:ext cx="3179798" cy="982058"/>
            </a:xfrm>
            <a:custGeom>
              <a:avLst/>
              <a:gdLst/>
              <a:ahLst/>
              <a:cxnLst/>
              <a:rect l="l" t="t" r="r" b="b"/>
              <a:pathLst>
                <a:path w="3179798" h="982058">
                  <a:moveTo>
                    <a:pt x="0" y="0"/>
                  </a:moveTo>
                  <a:lnTo>
                    <a:pt x="3179798" y="0"/>
                  </a:lnTo>
                  <a:lnTo>
                    <a:pt x="3179798" y="982058"/>
                  </a:lnTo>
                  <a:lnTo>
                    <a:pt x="0" y="982058"/>
                  </a:lnTo>
                  <a:close/>
                </a:path>
              </a:pathLst>
            </a:custGeom>
            <a:solidFill>
              <a:srgbClr val="FBF7EE"/>
            </a:solidFill>
          </p:spPr>
          <p:txBody>
            <a:bodyPr/>
            <a:lstStyle/>
            <a:p>
              <a:endParaRPr lang="en-US"/>
            </a:p>
          </p:txBody>
        </p:sp>
        <p:sp>
          <p:nvSpPr>
            <p:cNvPr id="4" name="TextBox 4"/>
            <p:cNvSpPr txBox="1"/>
            <p:nvPr/>
          </p:nvSpPr>
          <p:spPr>
            <a:xfrm>
              <a:off x="0" y="-38100"/>
              <a:ext cx="3179798" cy="1020158"/>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2"/>
          <a:srcRect/>
          <a:stretch>
            <a:fillRect/>
          </a:stretch>
        </p:blipFill>
        <p:spPr>
          <a:xfrm>
            <a:off x="4879959" y="7557389"/>
            <a:ext cx="1762602" cy="1700911"/>
          </a:xfrm>
          <a:prstGeom prst="rect">
            <a:avLst/>
          </a:prstGeom>
        </p:spPr>
      </p:pic>
      <p:sp>
        <p:nvSpPr>
          <p:cNvPr id="6" name="TextBox 6"/>
          <p:cNvSpPr txBox="1"/>
          <p:nvPr/>
        </p:nvSpPr>
        <p:spPr>
          <a:xfrm>
            <a:off x="5193675" y="3563333"/>
            <a:ext cx="10372020" cy="3065084"/>
          </a:xfrm>
          <a:prstGeom prst="rect">
            <a:avLst/>
          </a:prstGeom>
        </p:spPr>
        <p:txBody>
          <a:bodyPr lIns="0" tIns="0" rIns="0" bIns="0" rtlCol="0" anchor="t">
            <a:spAutoFit/>
          </a:bodyPr>
          <a:lstStyle/>
          <a:p>
            <a:pPr algn="just">
              <a:lnSpc>
                <a:spcPts val="6112"/>
              </a:lnSpc>
              <a:spcBef>
                <a:spcPct val="0"/>
              </a:spcBef>
            </a:pPr>
            <a:r>
              <a:rPr lang="en-US" sz="4365" dirty="0">
                <a:solidFill>
                  <a:srgbClr val="000000"/>
                </a:solidFill>
                <a:latin typeface="Roboto Condensed Bold Italics"/>
              </a:rPr>
              <a:t>Hai </a:t>
            </a:r>
            <a:r>
              <a:rPr lang="en-US" sz="4365" dirty="0" err="1">
                <a:solidFill>
                  <a:srgbClr val="000000"/>
                </a:solidFill>
                <a:latin typeface="Roboto Condensed Bold Italics"/>
              </a:rPr>
              <a:t>câu</a:t>
            </a:r>
            <a:r>
              <a:rPr lang="en-US" sz="4365" dirty="0">
                <a:solidFill>
                  <a:srgbClr val="000000"/>
                </a:solidFill>
                <a:latin typeface="Roboto Condensed Bold Italics"/>
              </a:rPr>
              <a:t> </a:t>
            </a:r>
            <a:r>
              <a:rPr lang="en-US" sz="4365" dirty="0" err="1">
                <a:solidFill>
                  <a:srgbClr val="000000"/>
                </a:solidFill>
                <a:latin typeface="Roboto Condensed Bold Italics"/>
              </a:rPr>
              <a:t>thơ</a:t>
            </a:r>
            <a:r>
              <a:rPr lang="en-US" sz="4365" dirty="0">
                <a:solidFill>
                  <a:srgbClr val="000000"/>
                </a:solidFill>
                <a:latin typeface="Roboto Condensed Bold Italics"/>
              </a:rPr>
              <a:t> </a:t>
            </a:r>
            <a:r>
              <a:rPr lang="en-US" sz="4365" dirty="0" err="1">
                <a:solidFill>
                  <a:srgbClr val="000000"/>
                </a:solidFill>
                <a:latin typeface="Roboto Condensed Bold Italics"/>
              </a:rPr>
              <a:t>đầu</a:t>
            </a:r>
            <a:r>
              <a:rPr lang="en-US" sz="4365" dirty="0">
                <a:solidFill>
                  <a:srgbClr val="000000"/>
                </a:solidFill>
                <a:latin typeface="Roboto Condensed Bold Italics"/>
              </a:rPr>
              <a:t> ca </a:t>
            </a:r>
            <a:r>
              <a:rPr lang="en-US" sz="4365" dirty="0" err="1">
                <a:solidFill>
                  <a:srgbClr val="000000"/>
                </a:solidFill>
                <a:latin typeface="Roboto Condensed Bold Italics"/>
              </a:rPr>
              <a:t>ngợi</a:t>
            </a:r>
            <a:r>
              <a:rPr lang="en-US" sz="4365" dirty="0">
                <a:solidFill>
                  <a:srgbClr val="000000"/>
                </a:solidFill>
                <a:latin typeface="Roboto Condensed Bold Italics"/>
              </a:rPr>
              <a:t> </a:t>
            </a:r>
            <a:r>
              <a:rPr lang="en-US" sz="4365" dirty="0" err="1">
                <a:solidFill>
                  <a:srgbClr val="000000"/>
                </a:solidFill>
                <a:latin typeface="Roboto Condensed Bold Italics"/>
              </a:rPr>
              <a:t>chiến</a:t>
            </a:r>
            <a:r>
              <a:rPr lang="en-US" sz="4365" dirty="0">
                <a:solidFill>
                  <a:srgbClr val="000000"/>
                </a:solidFill>
                <a:latin typeface="Roboto Condensed Bold Italics"/>
              </a:rPr>
              <a:t> </a:t>
            </a:r>
            <a:r>
              <a:rPr lang="en-US" sz="4365" dirty="0" err="1">
                <a:solidFill>
                  <a:srgbClr val="000000"/>
                </a:solidFill>
                <a:latin typeface="Roboto Condensed Bold Italics"/>
              </a:rPr>
              <a:t>thắng</a:t>
            </a:r>
            <a:r>
              <a:rPr lang="en-US" sz="4365" dirty="0">
                <a:solidFill>
                  <a:srgbClr val="000000"/>
                </a:solidFill>
                <a:latin typeface="Roboto Condensed Bold Italics"/>
              </a:rPr>
              <a:t> </a:t>
            </a:r>
            <a:r>
              <a:rPr lang="en-US" sz="4365" dirty="0" err="1">
                <a:solidFill>
                  <a:srgbClr val="000000"/>
                </a:solidFill>
                <a:latin typeface="Roboto Condensed Bold Italics"/>
              </a:rPr>
              <a:t>hào</a:t>
            </a:r>
            <a:r>
              <a:rPr lang="en-US" sz="4365" dirty="0">
                <a:solidFill>
                  <a:srgbClr val="000000"/>
                </a:solidFill>
                <a:latin typeface="Roboto Condensed Bold Italics"/>
              </a:rPr>
              <a:t> </a:t>
            </a:r>
            <a:r>
              <a:rPr lang="en-US" sz="4365" dirty="0" err="1">
                <a:solidFill>
                  <a:srgbClr val="000000"/>
                </a:solidFill>
                <a:latin typeface="Roboto Condensed Bold Italics"/>
              </a:rPr>
              <a:t>hùng</a:t>
            </a:r>
            <a:r>
              <a:rPr lang="en-US" sz="4365" dirty="0">
                <a:solidFill>
                  <a:srgbClr val="000000"/>
                </a:solidFill>
                <a:latin typeface="Roboto Condensed Bold Italics"/>
              </a:rPr>
              <a:t> </a:t>
            </a:r>
            <a:r>
              <a:rPr lang="en-US" sz="4365" dirty="0" err="1">
                <a:solidFill>
                  <a:srgbClr val="000000"/>
                </a:solidFill>
                <a:latin typeface="Roboto Condensed Bold Italics"/>
              </a:rPr>
              <a:t>của</a:t>
            </a:r>
            <a:r>
              <a:rPr lang="en-US" sz="4365" dirty="0">
                <a:solidFill>
                  <a:srgbClr val="000000"/>
                </a:solidFill>
                <a:latin typeface="Roboto Condensed Bold Italics"/>
              </a:rPr>
              <a:t> </a:t>
            </a:r>
            <a:r>
              <a:rPr lang="en-US" sz="4365" dirty="0" err="1">
                <a:solidFill>
                  <a:srgbClr val="000000"/>
                </a:solidFill>
                <a:latin typeface="Roboto Condensed Bold Italics"/>
              </a:rPr>
              <a:t>dân</a:t>
            </a:r>
            <a:r>
              <a:rPr lang="en-US" sz="4365" dirty="0">
                <a:solidFill>
                  <a:srgbClr val="000000"/>
                </a:solidFill>
                <a:latin typeface="Roboto Condensed Bold Italics"/>
              </a:rPr>
              <a:t> </a:t>
            </a:r>
            <a:r>
              <a:rPr lang="en-US" sz="4365" dirty="0" err="1">
                <a:solidFill>
                  <a:srgbClr val="000000"/>
                </a:solidFill>
                <a:latin typeface="Roboto Condensed Bold Italics"/>
              </a:rPr>
              <a:t>tộc</a:t>
            </a:r>
            <a:r>
              <a:rPr lang="en-US" sz="4365" dirty="0">
                <a:solidFill>
                  <a:srgbClr val="000000"/>
                </a:solidFill>
                <a:latin typeface="Roboto Condensed Bold Italics"/>
              </a:rPr>
              <a:t> </a:t>
            </a:r>
            <a:r>
              <a:rPr lang="en-US" sz="4365" dirty="0" err="1">
                <a:solidFill>
                  <a:srgbClr val="000000"/>
                </a:solidFill>
                <a:latin typeface="Roboto Condensed Bold Italics"/>
              </a:rPr>
              <a:t>trong</a:t>
            </a:r>
            <a:r>
              <a:rPr lang="en-US" sz="4365" dirty="0">
                <a:solidFill>
                  <a:srgbClr val="000000"/>
                </a:solidFill>
                <a:latin typeface="Roboto Condensed Bold Italics"/>
              </a:rPr>
              <a:t> </a:t>
            </a:r>
            <a:r>
              <a:rPr lang="en-US" sz="4365" dirty="0" err="1">
                <a:solidFill>
                  <a:srgbClr val="000000"/>
                </a:solidFill>
                <a:latin typeface="Roboto Condensed Bold Italics"/>
              </a:rPr>
              <a:t>cuộc</a:t>
            </a:r>
            <a:r>
              <a:rPr lang="en-US" sz="4365" dirty="0">
                <a:solidFill>
                  <a:srgbClr val="000000"/>
                </a:solidFill>
                <a:latin typeface="Roboto Condensed Bold Italics"/>
              </a:rPr>
              <a:t> </a:t>
            </a:r>
            <a:r>
              <a:rPr lang="en-US" sz="4365" dirty="0" err="1">
                <a:solidFill>
                  <a:srgbClr val="000000"/>
                </a:solidFill>
                <a:latin typeface="Roboto Condensed Bold Italics"/>
              </a:rPr>
              <a:t>chiến</a:t>
            </a:r>
            <a:r>
              <a:rPr lang="en-US" sz="4365" dirty="0">
                <a:solidFill>
                  <a:srgbClr val="000000"/>
                </a:solidFill>
                <a:latin typeface="Roboto Condensed Bold Italics"/>
              </a:rPr>
              <a:t> </a:t>
            </a:r>
            <a:r>
              <a:rPr lang="en-US" sz="4365" dirty="0" err="1">
                <a:solidFill>
                  <a:srgbClr val="000000"/>
                </a:solidFill>
                <a:latin typeface="Roboto Condensed Bold Italics"/>
              </a:rPr>
              <a:t>đấu</a:t>
            </a:r>
            <a:r>
              <a:rPr lang="en-US" sz="4365" dirty="0">
                <a:solidFill>
                  <a:srgbClr val="000000"/>
                </a:solidFill>
                <a:latin typeface="Roboto Condensed Bold Italics"/>
              </a:rPr>
              <a:t> </a:t>
            </a:r>
            <a:r>
              <a:rPr lang="en-US" sz="4365" dirty="0" err="1">
                <a:solidFill>
                  <a:srgbClr val="000000"/>
                </a:solidFill>
                <a:latin typeface="Roboto Condensed Bold Italics"/>
              </a:rPr>
              <a:t>chống</a:t>
            </a:r>
            <a:r>
              <a:rPr lang="en-US" sz="4365" dirty="0">
                <a:solidFill>
                  <a:srgbClr val="000000"/>
                </a:solidFill>
                <a:latin typeface="Roboto Condensed Bold Italics"/>
              </a:rPr>
              <a:t> </a:t>
            </a:r>
            <a:r>
              <a:rPr lang="en-US" sz="4365" dirty="0" err="1">
                <a:solidFill>
                  <a:srgbClr val="000000"/>
                </a:solidFill>
                <a:latin typeface="Roboto Condensed Bold Italics"/>
              </a:rPr>
              <a:t>quân</a:t>
            </a:r>
            <a:r>
              <a:rPr lang="en-US" sz="4365" dirty="0">
                <a:solidFill>
                  <a:srgbClr val="000000"/>
                </a:solidFill>
                <a:latin typeface="Roboto Condensed Bold Italics"/>
              </a:rPr>
              <a:t> </a:t>
            </a:r>
            <a:r>
              <a:rPr lang="en-US" sz="4365" dirty="0" err="1">
                <a:solidFill>
                  <a:srgbClr val="000000"/>
                </a:solidFill>
                <a:latin typeface="Roboto Condensed Bold Italics"/>
              </a:rPr>
              <a:t>Mông</a:t>
            </a:r>
            <a:r>
              <a:rPr lang="en-US" sz="4365" dirty="0">
                <a:solidFill>
                  <a:srgbClr val="000000"/>
                </a:solidFill>
                <a:latin typeface="Roboto Condensed Bold Italics"/>
              </a:rPr>
              <a:t> – Nguyên </a:t>
            </a:r>
            <a:r>
              <a:rPr lang="en-US" sz="4365" dirty="0" err="1">
                <a:solidFill>
                  <a:srgbClr val="000000"/>
                </a:solidFill>
                <a:latin typeface="Roboto Condensed Bold Italics"/>
              </a:rPr>
              <a:t>xâm</a:t>
            </a:r>
            <a:r>
              <a:rPr lang="en-US" sz="4365" dirty="0">
                <a:solidFill>
                  <a:srgbClr val="000000"/>
                </a:solidFill>
                <a:latin typeface="Roboto Condensed Bold Italics"/>
              </a:rPr>
              <a:t> </a:t>
            </a:r>
            <a:r>
              <a:rPr lang="en-US" sz="4365" dirty="0" err="1">
                <a:solidFill>
                  <a:srgbClr val="000000"/>
                </a:solidFill>
                <a:latin typeface="Roboto Condensed Bold Italics"/>
              </a:rPr>
              <a:t>lược</a:t>
            </a:r>
            <a:r>
              <a:rPr lang="en-US" sz="4365" dirty="0">
                <a:solidFill>
                  <a:srgbClr val="000000"/>
                </a:solidFill>
                <a:latin typeface="Roboto Condensed Bold Italics"/>
              </a:rPr>
              <a:t>, qua </a:t>
            </a:r>
            <a:r>
              <a:rPr lang="en-US" sz="4365" dirty="0" err="1">
                <a:solidFill>
                  <a:srgbClr val="000000"/>
                </a:solidFill>
                <a:latin typeface="Roboto Condensed Bold Italics"/>
              </a:rPr>
              <a:t>đó</a:t>
            </a:r>
            <a:r>
              <a:rPr lang="en-US" sz="4365" dirty="0">
                <a:solidFill>
                  <a:srgbClr val="000000"/>
                </a:solidFill>
                <a:latin typeface="Roboto Condensed Bold Italics"/>
              </a:rPr>
              <a:t> </a:t>
            </a:r>
            <a:r>
              <a:rPr lang="en-US" sz="4365" dirty="0" err="1">
                <a:solidFill>
                  <a:srgbClr val="000000"/>
                </a:solidFill>
                <a:latin typeface="Roboto Condensed Bold Italics"/>
              </a:rPr>
              <a:t>thể</a:t>
            </a:r>
            <a:r>
              <a:rPr lang="en-US" sz="4365" dirty="0">
                <a:solidFill>
                  <a:srgbClr val="000000"/>
                </a:solidFill>
                <a:latin typeface="Roboto Condensed Bold Italics"/>
              </a:rPr>
              <a:t> </a:t>
            </a:r>
            <a:r>
              <a:rPr lang="en-US" sz="4365" dirty="0" err="1">
                <a:solidFill>
                  <a:srgbClr val="000000"/>
                </a:solidFill>
                <a:latin typeface="Roboto Condensed Bold Italics"/>
              </a:rPr>
              <a:t>hiện</a:t>
            </a:r>
            <a:r>
              <a:rPr lang="en-US" sz="4365" dirty="0">
                <a:solidFill>
                  <a:srgbClr val="000000"/>
                </a:solidFill>
                <a:latin typeface="Roboto Condensed Bold Italics"/>
              </a:rPr>
              <a:t> </a:t>
            </a:r>
            <a:r>
              <a:rPr lang="en-US" sz="4365" dirty="0" err="1">
                <a:solidFill>
                  <a:srgbClr val="000000"/>
                </a:solidFill>
                <a:latin typeface="Roboto Condensed Bold Italics"/>
              </a:rPr>
              <a:t>lòng</a:t>
            </a:r>
            <a:r>
              <a:rPr lang="en-US" sz="4365" dirty="0">
                <a:solidFill>
                  <a:srgbClr val="000000"/>
                </a:solidFill>
                <a:latin typeface="Roboto Condensed Bold Italics"/>
              </a:rPr>
              <a:t> </a:t>
            </a:r>
            <a:r>
              <a:rPr lang="en-US" sz="4365" dirty="0" err="1">
                <a:solidFill>
                  <a:srgbClr val="000000"/>
                </a:solidFill>
                <a:latin typeface="Roboto Condensed Bold Italics"/>
              </a:rPr>
              <a:t>tự</a:t>
            </a:r>
            <a:r>
              <a:rPr lang="en-US" sz="4365" dirty="0">
                <a:solidFill>
                  <a:srgbClr val="000000"/>
                </a:solidFill>
                <a:latin typeface="Roboto Condensed Bold Italics"/>
              </a:rPr>
              <a:t> </a:t>
            </a:r>
            <a:r>
              <a:rPr lang="en-US" sz="4365" dirty="0" err="1">
                <a:solidFill>
                  <a:srgbClr val="000000"/>
                </a:solidFill>
                <a:latin typeface="Roboto Condensed Bold Italics"/>
              </a:rPr>
              <a:t>hào</a:t>
            </a:r>
            <a:r>
              <a:rPr lang="en-US" sz="4365" dirty="0">
                <a:solidFill>
                  <a:srgbClr val="000000"/>
                </a:solidFill>
                <a:latin typeface="Roboto Condensed Bold Italics"/>
              </a:rPr>
              <a:t> </a:t>
            </a:r>
            <a:r>
              <a:rPr lang="en-US" sz="4365" dirty="0" err="1">
                <a:solidFill>
                  <a:srgbClr val="000000"/>
                </a:solidFill>
                <a:latin typeface="Roboto Condensed Bold Italics"/>
              </a:rPr>
              <a:t>dân</a:t>
            </a:r>
            <a:r>
              <a:rPr lang="en-US" sz="4365" dirty="0">
                <a:solidFill>
                  <a:srgbClr val="000000"/>
                </a:solidFill>
                <a:latin typeface="Roboto Condensed Bold Italics"/>
              </a:rPr>
              <a:t> </a:t>
            </a:r>
            <a:r>
              <a:rPr lang="en-US" sz="4365" dirty="0" err="1">
                <a:solidFill>
                  <a:srgbClr val="000000"/>
                </a:solidFill>
                <a:latin typeface="Roboto Condensed Bold Italics"/>
              </a:rPr>
              <a:t>tộc</a:t>
            </a:r>
            <a:endParaRPr lang="en-US" sz="4365" dirty="0">
              <a:solidFill>
                <a:srgbClr val="000000"/>
              </a:solidFill>
              <a:latin typeface="Roboto Condensed Bold Italics"/>
            </a:endParaRPr>
          </a:p>
        </p:txBody>
      </p:sp>
      <p:sp>
        <p:nvSpPr>
          <p:cNvPr id="7" name="Freeform 7"/>
          <p:cNvSpPr/>
          <p:nvPr/>
        </p:nvSpPr>
        <p:spPr>
          <a:xfrm>
            <a:off x="-4131271" y="6905060"/>
            <a:ext cx="23149804" cy="4308638"/>
          </a:xfrm>
          <a:custGeom>
            <a:avLst/>
            <a:gdLst/>
            <a:ahLst/>
            <a:cxnLst/>
            <a:rect l="l" t="t" r="r" b="b"/>
            <a:pathLst>
              <a:path w="23149804" h="4308638">
                <a:moveTo>
                  <a:pt x="0" y="0"/>
                </a:moveTo>
                <a:lnTo>
                  <a:pt x="23149804" y="0"/>
                </a:lnTo>
                <a:lnTo>
                  <a:pt x="23149804" y="4308638"/>
                </a:lnTo>
                <a:lnTo>
                  <a:pt x="0" y="4308638"/>
                </a:lnTo>
                <a:lnTo>
                  <a:pt x="0" y="0"/>
                </a:lnTo>
                <a:close/>
              </a:path>
            </a:pathLst>
          </a:custGeom>
          <a:blipFill>
            <a:blip r:embed="rId3"/>
            <a:stretch>
              <a:fillRect t="-15431" b="-15431"/>
            </a:stretch>
          </a:blipFill>
        </p:spPr>
        <p:txBody>
          <a:bodyPr/>
          <a:lstStyle/>
          <a:p>
            <a:endParaRPr lang="en-US"/>
          </a:p>
        </p:txBody>
      </p:sp>
      <p:sp>
        <p:nvSpPr>
          <p:cNvPr id="8" name="Freeform 8"/>
          <p:cNvSpPr/>
          <p:nvPr/>
        </p:nvSpPr>
        <p:spPr>
          <a:xfrm flipH="1">
            <a:off x="15565695" y="-1107482"/>
            <a:ext cx="7522170" cy="8012543"/>
          </a:xfrm>
          <a:custGeom>
            <a:avLst/>
            <a:gdLst/>
            <a:ahLst/>
            <a:cxnLst/>
            <a:rect l="l" t="t" r="r" b="b"/>
            <a:pathLst>
              <a:path w="7522170" h="8012543">
                <a:moveTo>
                  <a:pt x="7522170" y="0"/>
                </a:moveTo>
                <a:lnTo>
                  <a:pt x="0" y="0"/>
                </a:lnTo>
                <a:lnTo>
                  <a:pt x="0" y="8012542"/>
                </a:lnTo>
                <a:lnTo>
                  <a:pt x="7522170" y="8012542"/>
                </a:lnTo>
                <a:lnTo>
                  <a:pt x="7522170" y="0"/>
                </a:lnTo>
                <a:close/>
              </a:path>
            </a:pathLst>
          </a:custGeom>
          <a:blipFill>
            <a:blip r:embed="rId4"/>
            <a:stretch>
              <a:fillRect l="-3181" r="-3181"/>
            </a:stretch>
          </a:blipFill>
        </p:spPr>
        <p:txBody>
          <a:bodyPr/>
          <a:lstStyle/>
          <a:p>
            <a:endParaRPr lang="en-US"/>
          </a:p>
        </p:txBody>
      </p:sp>
      <p:sp>
        <p:nvSpPr>
          <p:cNvPr id="9" name="Freeform 9"/>
          <p:cNvSpPr/>
          <p:nvPr/>
        </p:nvSpPr>
        <p:spPr>
          <a:xfrm flipH="1">
            <a:off x="488086" y="5280278"/>
            <a:ext cx="4582461" cy="3779102"/>
          </a:xfrm>
          <a:custGeom>
            <a:avLst/>
            <a:gdLst/>
            <a:ahLst/>
            <a:cxnLst/>
            <a:rect l="l" t="t" r="r" b="b"/>
            <a:pathLst>
              <a:path w="4582461" h="3779102">
                <a:moveTo>
                  <a:pt x="4582461" y="0"/>
                </a:moveTo>
                <a:lnTo>
                  <a:pt x="0" y="0"/>
                </a:lnTo>
                <a:lnTo>
                  <a:pt x="0" y="3779101"/>
                </a:lnTo>
                <a:lnTo>
                  <a:pt x="4582461" y="3779101"/>
                </a:lnTo>
                <a:lnTo>
                  <a:pt x="4582461" y="0"/>
                </a:lnTo>
                <a:close/>
              </a:path>
            </a:pathLst>
          </a:custGeom>
          <a:blipFill>
            <a:blip r:embed="rId5"/>
            <a:stretch>
              <a:fillRect l="-8311" r="-8311"/>
            </a:stretch>
          </a:blipFill>
        </p:spPr>
        <p:txBody>
          <a:bodyPr/>
          <a:lstStyle/>
          <a:p>
            <a:endParaRPr lang="en-US"/>
          </a:p>
        </p:txBody>
      </p:sp>
      <p:sp>
        <p:nvSpPr>
          <p:cNvPr id="10" name="Freeform 10"/>
          <p:cNvSpPr/>
          <p:nvPr/>
        </p:nvSpPr>
        <p:spPr>
          <a:xfrm flipH="1">
            <a:off x="1028700" y="223841"/>
            <a:ext cx="5250893" cy="4330350"/>
          </a:xfrm>
          <a:custGeom>
            <a:avLst/>
            <a:gdLst/>
            <a:ahLst/>
            <a:cxnLst/>
            <a:rect l="l" t="t" r="r" b="b"/>
            <a:pathLst>
              <a:path w="5250893" h="4330350">
                <a:moveTo>
                  <a:pt x="5250893" y="0"/>
                </a:moveTo>
                <a:lnTo>
                  <a:pt x="0" y="0"/>
                </a:lnTo>
                <a:lnTo>
                  <a:pt x="0" y="4330350"/>
                </a:lnTo>
                <a:lnTo>
                  <a:pt x="5250893" y="4330350"/>
                </a:lnTo>
                <a:lnTo>
                  <a:pt x="5250893" y="0"/>
                </a:lnTo>
                <a:close/>
              </a:path>
            </a:pathLst>
          </a:custGeom>
          <a:blipFill>
            <a:blip r:embed="rId5"/>
            <a:stretch>
              <a:fillRect l="-8311" r="-8311"/>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a:off x="488086" y="2398518"/>
            <a:ext cx="10903642" cy="5917562"/>
            <a:chOff x="0" y="0"/>
            <a:chExt cx="2871741" cy="1558535"/>
          </a:xfrm>
        </p:grpSpPr>
        <p:sp>
          <p:nvSpPr>
            <p:cNvPr id="3" name="Freeform 3"/>
            <p:cNvSpPr/>
            <p:nvPr/>
          </p:nvSpPr>
          <p:spPr>
            <a:xfrm>
              <a:off x="0" y="0"/>
              <a:ext cx="2871741" cy="1558535"/>
            </a:xfrm>
            <a:custGeom>
              <a:avLst/>
              <a:gdLst/>
              <a:ahLst/>
              <a:cxnLst/>
              <a:rect l="l" t="t" r="r" b="b"/>
              <a:pathLst>
                <a:path w="2871741" h="1558535">
                  <a:moveTo>
                    <a:pt x="0" y="0"/>
                  </a:moveTo>
                  <a:lnTo>
                    <a:pt x="2871741" y="0"/>
                  </a:lnTo>
                  <a:lnTo>
                    <a:pt x="2871741" y="1558535"/>
                  </a:lnTo>
                  <a:lnTo>
                    <a:pt x="0" y="1558535"/>
                  </a:lnTo>
                  <a:close/>
                </a:path>
              </a:pathLst>
            </a:custGeom>
            <a:solidFill>
              <a:srgbClr val="FBF7EE"/>
            </a:solidFill>
          </p:spPr>
          <p:txBody>
            <a:bodyPr/>
            <a:lstStyle/>
            <a:p>
              <a:endParaRPr lang="en-US"/>
            </a:p>
          </p:txBody>
        </p:sp>
        <p:sp>
          <p:nvSpPr>
            <p:cNvPr id="4" name="TextBox 4"/>
            <p:cNvSpPr txBox="1"/>
            <p:nvPr/>
          </p:nvSpPr>
          <p:spPr>
            <a:xfrm>
              <a:off x="0" y="-38100"/>
              <a:ext cx="2871741" cy="1596635"/>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5009117" y="-3631410"/>
            <a:ext cx="7229554" cy="5268537"/>
          </a:xfrm>
          <a:custGeom>
            <a:avLst/>
            <a:gdLst/>
            <a:ahLst/>
            <a:cxnLst/>
            <a:rect l="l" t="t" r="r" b="b"/>
            <a:pathLst>
              <a:path w="7229554" h="5268537">
                <a:moveTo>
                  <a:pt x="0" y="0"/>
                </a:moveTo>
                <a:lnTo>
                  <a:pt x="7229554" y="0"/>
                </a:lnTo>
                <a:lnTo>
                  <a:pt x="7229554" y="5268538"/>
                </a:lnTo>
                <a:lnTo>
                  <a:pt x="0" y="5268538"/>
                </a:lnTo>
                <a:lnTo>
                  <a:pt x="0" y="0"/>
                </a:lnTo>
                <a:close/>
              </a:path>
            </a:pathLst>
          </a:custGeom>
          <a:blipFill>
            <a:blip r:embed="rId2">
              <a:alphaModFix amt="42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TextBox 6"/>
          <p:cNvSpPr txBox="1"/>
          <p:nvPr/>
        </p:nvSpPr>
        <p:spPr>
          <a:xfrm>
            <a:off x="598084" y="2569187"/>
            <a:ext cx="10319506" cy="1645454"/>
          </a:xfrm>
          <a:prstGeom prst="rect">
            <a:avLst/>
          </a:prstGeom>
        </p:spPr>
        <p:txBody>
          <a:bodyPr lIns="0" tIns="0" rIns="0" bIns="0" rtlCol="0" anchor="t">
            <a:spAutoFit/>
          </a:bodyPr>
          <a:lstStyle/>
          <a:p>
            <a:pPr algn="just">
              <a:lnSpc>
                <a:spcPts val="7139"/>
              </a:lnSpc>
              <a:spcBef>
                <a:spcPct val="0"/>
              </a:spcBef>
            </a:pPr>
            <a:r>
              <a:rPr lang="en-US" sz="5099">
                <a:solidFill>
                  <a:srgbClr val="000000"/>
                </a:solidFill>
                <a:latin typeface="#9Slide05 VL Fadilla"/>
              </a:rPr>
              <a:t>b. Cảm xúc trữ tình </a:t>
            </a:r>
          </a:p>
          <a:p>
            <a:pPr algn="just">
              <a:lnSpc>
                <a:spcPts val="5721"/>
              </a:lnSpc>
              <a:spcBef>
                <a:spcPct val="0"/>
              </a:spcBef>
            </a:pPr>
            <a:endParaRPr lang="en-US" sz="5099">
              <a:solidFill>
                <a:srgbClr val="000000"/>
              </a:solidFill>
              <a:latin typeface="#9Slide05 VL Fadilla"/>
            </a:endParaRPr>
          </a:p>
        </p:txBody>
      </p:sp>
      <p:sp>
        <p:nvSpPr>
          <p:cNvPr id="7" name="TextBox 7"/>
          <p:cNvSpPr txBox="1"/>
          <p:nvPr/>
        </p:nvSpPr>
        <p:spPr>
          <a:xfrm>
            <a:off x="488086" y="1311119"/>
            <a:ext cx="17063070" cy="613918"/>
          </a:xfrm>
          <a:prstGeom prst="rect">
            <a:avLst/>
          </a:prstGeom>
        </p:spPr>
        <p:txBody>
          <a:bodyPr wrap="square" lIns="0" tIns="0" rIns="0" bIns="0" rtlCol="0" anchor="t">
            <a:spAutoFit/>
          </a:bodyPr>
          <a:lstStyle/>
          <a:p>
            <a:pPr algn="l">
              <a:lnSpc>
                <a:spcPts val="4826"/>
              </a:lnSpc>
            </a:pPr>
            <a:r>
              <a:rPr lang="en-US" sz="3800" dirty="0">
                <a:solidFill>
                  <a:srgbClr val="FFFFFF"/>
                </a:solidFill>
                <a:latin typeface="#9Slide05 Dear Saturday"/>
              </a:rPr>
              <a:t>3.2. </a:t>
            </a:r>
            <a:r>
              <a:rPr lang="en-US" sz="3800" dirty="0" err="1">
                <a:solidFill>
                  <a:srgbClr val="FFFFFF"/>
                </a:solidFill>
                <a:latin typeface="#9Slide05 Dear Saturday"/>
              </a:rPr>
              <a:t>Đặc</a:t>
            </a:r>
            <a:r>
              <a:rPr lang="en-US" sz="3800" dirty="0">
                <a:solidFill>
                  <a:srgbClr val="FFFFFF"/>
                </a:solidFill>
                <a:latin typeface="#9Slide05 Dear Saturday"/>
              </a:rPr>
              <a:t> </a:t>
            </a:r>
            <a:r>
              <a:rPr lang="en-US" sz="3800" dirty="0" err="1">
                <a:solidFill>
                  <a:srgbClr val="FFFFFF"/>
                </a:solidFill>
                <a:latin typeface="#9Slide05 Dear Saturday"/>
              </a:rPr>
              <a:t>điểm</a:t>
            </a:r>
            <a:r>
              <a:rPr lang="en-US" sz="3800" dirty="0">
                <a:solidFill>
                  <a:srgbClr val="FFFFFF"/>
                </a:solidFill>
                <a:latin typeface="#9Slide05 Dear Saturday"/>
              </a:rPr>
              <a:t> </a:t>
            </a:r>
            <a:r>
              <a:rPr lang="en-US" sz="3800" dirty="0" err="1">
                <a:solidFill>
                  <a:srgbClr val="FFFFFF"/>
                </a:solidFill>
                <a:latin typeface="#9Slide05 Dear Saturday"/>
              </a:rPr>
              <a:t>thể</a:t>
            </a:r>
            <a:r>
              <a:rPr lang="en-US" sz="3800" dirty="0">
                <a:solidFill>
                  <a:srgbClr val="FFFFFF"/>
                </a:solidFill>
                <a:latin typeface="#9Slide05 Dear Saturday"/>
              </a:rPr>
              <a:t> </a:t>
            </a:r>
            <a:r>
              <a:rPr lang="en-US" sz="3800" dirty="0" err="1">
                <a:solidFill>
                  <a:srgbClr val="FFFFFF"/>
                </a:solidFill>
                <a:latin typeface="#9Slide05 Dear Saturday"/>
              </a:rPr>
              <a:t>thơ</a:t>
            </a:r>
            <a:r>
              <a:rPr lang="en-US" sz="3800" dirty="0">
                <a:solidFill>
                  <a:srgbClr val="FFFFFF"/>
                </a:solidFill>
                <a:latin typeface="#9Slide05 Dear Saturday"/>
              </a:rPr>
              <a:t> </a:t>
            </a:r>
            <a:r>
              <a:rPr lang="en-US" sz="3800" dirty="0" err="1">
                <a:solidFill>
                  <a:srgbClr val="FFFFFF"/>
                </a:solidFill>
                <a:latin typeface="#9Slide05 Dear Saturday"/>
              </a:rPr>
              <a:t>tứ</a:t>
            </a:r>
            <a:r>
              <a:rPr lang="en-US" sz="3800" dirty="0">
                <a:solidFill>
                  <a:srgbClr val="FFFFFF"/>
                </a:solidFill>
                <a:latin typeface="#9Slide05 Dear Saturday"/>
              </a:rPr>
              <a:t> </a:t>
            </a:r>
            <a:r>
              <a:rPr lang="en-US" sz="3800" dirty="0" err="1">
                <a:solidFill>
                  <a:srgbClr val="FFFFFF"/>
                </a:solidFill>
                <a:latin typeface="#9Slide05 Dear Saturday"/>
              </a:rPr>
              <a:t>tuyệt</a:t>
            </a:r>
            <a:r>
              <a:rPr lang="en-US" sz="3800" dirty="0">
                <a:solidFill>
                  <a:srgbClr val="FFFFFF"/>
                </a:solidFill>
                <a:latin typeface="#9Slide05 Dear Saturday"/>
              </a:rPr>
              <a:t> </a:t>
            </a:r>
            <a:r>
              <a:rPr lang="en-US" sz="3800" dirty="0" err="1">
                <a:solidFill>
                  <a:srgbClr val="FFFFFF"/>
                </a:solidFill>
                <a:latin typeface="#9Slide05 Dear Saturday"/>
              </a:rPr>
              <a:t>Đường</a:t>
            </a:r>
            <a:r>
              <a:rPr lang="en-US" sz="3800" dirty="0">
                <a:solidFill>
                  <a:srgbClr val="FFFFFF"/>
                </a:solidFill>
                <a:latin typeface="#9Slide05 Dear Saturday"/>
              </a:rPr>
              <a:t> </a:t>
            </a:r>
            <a:r>
              <a:rPr lang="en-US" sz="3800" dirty="0" err="1">
                <a:solidFill>
                  <a:srgbClr val="FFFFFF"/>
                </a:solidFill>
                <a:latin typeface="#9Slide05 Dear Saturday"/>
              </a:rPr>
              <a:t>luật</a:t>
            </a:r>
            <a:r>
              <a:rPr lang="en-US" sz="3800" dirty="0">
                <a:solidFill>
                  <a:srgbClr val="FFFFFF"/>
                </a:solidFill>
                <a:latin typeface="#9Slide05 Dear Saturday"/>
              </a:rPr>
              <a:t> </a:t>
            </a:r>
            <a:r>
              <a:rPr lang="en-US" sz="3800" dirty="0" err="1">
                <a:solidFill>
                  <a:srgbClr val="FFFFFF"/>
                </a:solidFill>
                <a:latin typeface="#9Slide05 Dear Saturday"/>
              </a:rPr>
              <a:t>trong</a:t>
            </a:r>
            <a:r>
              <a:rPr lang="en-US" sz="3800" dirty="0">
                <a:solidFill>
                  <a:srgbClr val="FFFFFF"/>
                </a:solidFill>
                <a:latin typeface="#9Slide05 Dear Saturday"/>
              </a:rPr>
              <a:t> </a:t>
            </a:r>
            <a:r>
              <a:rPr lang="en-US" sz="3800" dirty="0" err="1">
                <a:solidFill>
                  <a:srgbClr val="FFFFFF"/>
                </a:solidFill>
                <a:latin typeface="#9Slide05 Dear Saturday"/>
              </a:rPr>
              <a:t>bài</a:t>
            </a:r>
            <a:r>
              <a:rPr lang="en-US" sz="3800" dirty="0">
                <a:solidFill>
                  <a:srgbClr val="FFFFFF"/>
                </a:solidFill>
                <a:latin typeface="#9Slide05 Dear Saturday"/>
              </a:rPr>
              <a:t> </a:t>
            </a:r>
            <a:r>
              <a:rPr lang="en-US" sz="3800" dirty="0" err="1">
                <a:solidFill>
                  <a:srgbClr val="FFFFFF"/>
                </a:solidFill>
                <a:latin typeface="#9Slide05 Dear Saturday"/>
              </a:rPr>
              <a:t>thơ</a:t>
            </a:r>
            <a:r>
              <a:rPr lang="en-US" sz="3800" dirty="0">
                <a:solidFill>
                  <a:srgbClr val="FFFFFF"/>
                </a:solidFill>
                <a:latin typeface="#9Slide05 Dear Saturday"/>
              </a:rPr>
              <a:t> “</a:t>
            </a:r>
            <a:r>
              <a:rPr lang="en-US" sz="3800" dirty="0" err="1">
                <a:solidFill>
                  <a:srgbClr val="FFFFFF"/>
                </a:solidFill>
                <a:latin typeface="#9Slide05 Dear Saturday"/>
              </a:rPr>
              <a:t>Phò</a:t>
            </a:r>
            <a:r>
              <a:rPr lang="en-US" sz="3800" dirty="0">
                <a:solidFill>
                  <a:srgbClr val="FFFFFF"/>
                </a:solidFill>
                <a:latin typeface="#9Slide05 Dear Saturday"/>
              </a:rPr>
              <a:t> </a:t>
            </a:r>
            <a:r>
              <a:rPr lang="en-US" sz="3800" dirty="0" err="1">
                <a:solidFill>
                  <a:srgbClr val="FFFFFF"/>
                </a:solidFill>
                <a:latin typeface="#9Slide05 Dear Saturday"/>
              </a:rPr>
              <a:t>giá</a:t>
            </a:r>
            <a:r>
              <a:rPr lang="en-US" sz="3800" dirty="0">
                <a:solidFill>
                  <a:srgbClr val="FFFFFF"/>
                </a:solidFill>
                <a:latin typeface="#9Slide05 Dear Saturday"/>
              </a:rPr>
              <a:t> </a:t>
            </a:r>
            <a:r>
              <a:rPr lang="en-US" sz="3800" dirty="0" err="1">
                <a:solidFill>
                  <a:srgbClr val="FFFFFF"/>
                </a:solidFill>
                <a:latin typeface="#9Slide05 Dear Saturday"/>
              </a:rPr>
              <a:t>về</a:t>
            </a:r>
            <a:r>
              <a:rPr lang="en-US" sz="3800" dirty="0">
                <a:solidFill>
                  <a:srgbClr val="FFFFFF"/>
                </a:solidFill>
                <a:latin typeface="#9Slide05 Dear Saturday"/>
              </a:rPr>
              <a:t> </a:t>
            </a:r>
            <a:r>
              <a:rPr lang="en-US" sz="3800" dirty="0" err="1">
                <a:solidFill>
                  <a:srgbClr val="FFFFFF"/>
                </a:solidFill>
                <a:latin typeface="#9Slide05 Dear Saturday"/>
              </a:rPr>
              <a:t>kinh</a:t>
            </a:r>
            <a:r>
              <a:rPr lang="en-US" sz="3800" dirty="0">
                <a:solidFill>
                  <a:srgbClr val="FFFFFF"/>
                </a:solidFill>
                <a:latin typeface="#9Slide05 Dear Saturday"/>
              </a:rPr>
              <a:t>”</a:t>
            </a:r>
          </a:p>
        </p:txBody>
      </p:sp>
      <p:sp>
        <p:nvSpPr>
          <p:cNvPr id="8" name="TextBox 8"/>
          <p:cNvSpPr txBox="1"/>
          <p:nvPr/>
        </p:nvSpPr>
        <p:spPr>
          <a:xfrm>
            <a:off x="488086" y="120650"/>
            <a:ext cx="14107743" cy="1002665"/>
          </a:xfrm>
          <a:prstGeom prst="rect">
            <a:avLst/>
          </a:prstGeom>
        </p:spPr>
        <p:txBody>
          <a:bodyPr lIns="0" tIns="0" rIns="0" bIns="0" rtlCol="0" anchor="t">
            <a:spAutoFit/>
          </a:bodyPr>
          <a:lstStyle/>
          <a:p>
            <a:pPr algn="just">
              <a:lnSpc>
                <a:spcPts val="8259"/>
              </a:lnSpc>
            </a:pPr>
            <a:r>
              <a:rPr lang="en-US" sz="5899">
                <a:solidFill>
                  <a:srgbClr val="FFFFFF"/>
                </a:solidFill>
                <a:latin typeface="Fraunces Bold"/>
              </a:rPr>
              <a:t>3.  KHÁM PHÁ VĂN BẢN</a:t>
            </a:r>
          </a:p>
        </p:txBody>
      </p:sp>
      <p:sp>
        <p:nvSpPr>
          <p:cNvPr id="9" name="TextBox 9"/>
          <p:cNvSpPr txBox="1"/>
          <p:nvPr/>
        </p:nvSpPr>
        <p:spPr>
          <a:xfrm>
            <a:off x="11863174" y="2161003"/>
            <a:ext cx="5687982" cy="3154931"/>
          </a:xfrm>
          <a:prstGeom prst="rect">
            <a:avLst/>
          </a:prstGeom>
        </p:spPr>
        <p:txBody>
          <a:bodyPr lIns="0" tIns="0" rIns="0" bIns="0" rtlCol="0" anchor="t">
            <a:spAutoFit/>
          </a:bodyPr>
          <a:lstStyle/>
          <a:p>
            <a:pPr algn="just">
              <a:lnSpc>
                <a:spcPts val="6265"/>
              </a:lnSpc>
            </a:pPr>
            <a:r>
              <a:rPr lang="en-US" sz="4475">
                <a:solidFill>
                  <a:srgbClr val="FFFFFF"/>
                </a:solidFill>
                <a:latin typeface="#9Slide05 VL Fadilla"/>
              </a:rPr>
              <a:t>Đoạt sóc Chương Dương độ,</a:t>
            </a:r>
          </a:p>
          <a:p>
            <a:pPr algn="just">
              <a:lnSpc>
                <a:spcPts val="6265"/>
              </a:lnSpc>
            </a:pPr>
            <a:r>
              <a:rPr lang="en-US" sz="4475">
                <a:solidFill>
                  <a:srgbClr val="FFFFFF"/>
                </a:solidFill>
                <a:latin typeface="#9Slide05 VL Fadilla"/>
              </a:rPr>
              <a:t>Cầm Hồ Hàm Tử quan.</a:t>
            </a:r>
          </a:p>
          <a:p>
            <a:pPr algn="just">
              <a:lnSpc>
                <a:spcPts val="6265"/>
              </a:lnSpc>
            </a:pPr>
            <a:r>
              <a:rPr lang="en-US" sz="4475">
                <a:solidFill>
                  <a:srgbClr val="FFFFFF"/>
                </a:solidFill>
                <a:latin typeface="#9Slide05 VL Fadilla"/>
              </a:rPr>
              <a:t>Thái bình tu trí lực,</a:t>
            </a:r>
          </a:p>
          <a:p>
            <a:pPr algn="just">
              <a:lnSpc>
                <a:spcPts val="6265"/>
              </a:lnSpc>
            </a:pPr>
            <a:r>
              <a:rPr lang="en-US" sz="4475">
                <a:solidFill>
                  <a:srgbClr val="FFFFFF"/>
                </a:solidFill>
                <a:latin typeface="#9Slide05 VL Fadilla"/>
              </a:rPr>
              <a:t>Vạn cổ thử giang san.</a:t>
            </a:r>
          </a:p>
        </p:txBody>
      </p:sp>
      <p:sp>
        <p:nvSpPr>
          <p:cNvPr id="10" name="TextBox 10"/>
          <p:cNvSpPr txBox="1"/>
          <p:nvPr/>
        </p:nvSpPr>
        <p:spPr>
          <a:xfrm>
            <a:off x="780154" y="3719418"/>
            <a:ext cx="10319506" cy="4091940"/>
          </a:xfrm>
          <a:prstGeom prst="rect">
            <a:avLst/>
          </a:prstGeom>
        </p:spPr>
        <p:txBody>
          <a:bodyPr lIns="0" tIns="0" rIns="0" bIns="0" rtlCol="0" anchor="t">
            <a:spAutoFit/>
          </a:bodyPr>
          <a:lstStyle/>
          <a:p>
            <a:pPr algn="just">
              <a:lnSpc>
                <a:spcPts val="5459"/>
              </a:lnSpc>
              <a:spcBef>
                <a:spcPct val="0"/>
              </a:spcBef>
            </a:pPr>
            <a:r>
              <a:rPr lang="en-US" sz="3899" dirty="0">
                <a:solidFill>
                  <a:srgbClr val="000000"/>
                </a:solidFill>
                <a:latin typeface="Roboto Condensed"/>
              </a:rPr>
              <a:t>- </a:t>
            </a:r>
            <a:r>
              <a:rPr lang="en-US" sz="3899" dirty="0" err="1">
                <a:solidFill>
                  <a:srgbClr val="000000"/>
                </a:solidFill>
                <a:latin typeface="Roboto Condensed"/>
              </a:rPr>
              <a:t>Phần</a:t>
            </a:r>
            <a:r>
              <a:rPr lang="en-US" sz="3899" dirty="0">
                <a:solidFill>
                  <a:srgbClr val="000000"/>
                </a:solidFill>
                <a:latin typeface="Roboto Condensed"/>
              </a:rPr>
              <a:t> 2 (</a:t>
            </a:r>
            <a:r>
              <a:rPr lang="en-US" sz="3899" dirty="0" err="1">
                <a:solidFill>
                  <a:srgbClr val="000000"/>
                </a:solidFill>
                <a:latin typeface="Roboto Condensed"/>
              </a:rPr>
              <a:t>hai</a:t>
            </a:r>
            <a:r>
              <a:rPr lang="en-US" sz="3899" dirty="0">
                <a:solidFill>
                  <a:srgbClr val="000000"/>
                </a:solidFill>
                <a:latin typeface="Roboto Condensed"/>
              </a:rPr>
              <a:t> </a:t>
            </a:r>
            <a:r>
              <a:rPr lang="en-US" sz="3899" dirty="0" err="1">
                <a:solidFill>
                  <a:srgbClr val="000000"/>
                </a:solidFill>
                <a:latin typeface="Roboto Condensed"/>
              </a:rPr>
              <a:t>câu</a:t>
            </a:r>
            <a:r>
              <a:rPr lang="en-US" sz="3899" dirty="0">
                <a:solidFill>
                  <a:srgbClr val="000000"/>
                </a:solidFill>
                <a:latin typeface="Roboto Condensed"/>
              </a:rPr>
              <a:t> </a:t>
            </a:r>
            <a:r>
              <a:rPr lang="en-US" sz="3899" dirty="0" err="1">
                <a:solidFill>
                  <a:srgbClr val="000000"/>
                </a:solidFill>
                <a:latin typeface="Roboto Condensed"/>
              </a:rPr>
              <a:t>còn</a:t>
            </a:r>
            <a:r>
              <a:rPr lang="en-US" sz="3899" dirty="0">
                <a:solidFill>
                  <a:srgbClr val="000000"/>
                </a:solidFill>
                <a:latin typeface="Roboto Condensed"/>
              </a:rPr>
              <a:t> </a:t>
            </a:r>
            <a:r>
              <a:rPr lang="en-US" sz="3899" dirty="0" err="1">
                <a:solidFill>
                  <a:srgbClr val="000000"/>
                </a:solidFill>
                <a:latin typeface="Roboto Condensed"/>
              </a:rPr>
              <a:t>lại</a:t>
            </a:r>
            <a:r>
              <a:rPr lang="en-US" sz="3899" dirty="0">
                <a:solidFill>
                  <a:srgbClr val="000000"/>
                </a:solidFill>
                <a:latin typeface="Roboto Condensed"/>
              </a:rPr>
              <a:t>): </a:t>
            </a:r>
            <a:r>
              <a:rPr lang="en-US" sz="3899" dirty="0" err="1">
                <a:solidFill>
                  <a:srgbClr val="000000"/>
                </a:solidFill>
                <a:latin typeface="Roboto Condensed"/>
              </a:rPr>
              <a:t>Khát</a:t>
            </a:r>
            <a:r>
              <a:rPr lang="en-US" sz="3899" dirty="0">
                <a:solidFill>
                  <a:srgbClr val="000000"/>
                </a:solidFill>
                <a:latin typeface="Roboto Condensed"/>
              </a:rPr>
              <a:t> </a:t>
            </a:r>
            <a:r>
              <a:rPr lang="en-US" sz="3899" dirty="0" err="1">
                <a:solidFill>
                  <a:srgbClr val="000000"/>
                </a:solidFill>
                <a:latin typeface="Roboto Condensed"/>
              </a:rPr>
              <a:t>vọng</a:t>
            </a:r>
            <a:r>
              <a:rPr lang="en-US" sz="3899" dirty="0">
                <a:solidFill>
                  <a:srgbClr val="000000"/>
                </a:solidFill>
                <a:latin typeface="Roboto Condensed"/>
              </a:rPr>
              <a:t> </a:t>
            </a:r>
            <a:r>
              <a:rPr lang="en-US" sz="3899" dirty="0" err="1">
                <a:solidFill>
                  <a:srgbClr val="000000"/>
                </a:solidFill>
                <a:latin typeface="Roboto Condensed"/>
              </a:rPr>
              <a:t>muôn</a:t>
            </a:r>
            <a:r>
              <a:rPr lang="en-US" sz="3899" dirty="0">
                <a:solidFill>
                  <a:srgbClr val="000000"/>
                </a:solidFill>
                <a:latin typeface="Roboto Condensed"/>
              </a:rPr>
              <a:t> </a:t>
            </a:r>
            <a:r>
              <a:rPr lang="en-US" sz="3899" dirty="0" err="1">
                <a:solidFill>
                  <a:srgbClr val="000000"/>
                </a:solidFill>
                <a:latin typeface="Roboto Condensed"/>
              </a:rPr>
              <a:t>đời</a:t>
            </a:r>
            <a:r>
              <a:rPr lang="en-US" sz="3899" dirty="0">
                <a:solidFill>
                  <a:srgbClr val="000000"/>
                </a:solidFill>
                <a:latin typeface="Roboto Condensed"/>
              </a:rPr>
              <a:t> </a:t>
            </a:r>
            <a:r>
              <a:rPr lang="en-US" sz="3899" dirty="0" err="1">
                <a:solidFill>
                  <a:srgbClr val="000000"/>
                </a:solidFill>
                <a:latin typeface="Roboto Condensed"/>
              </a:rPr>
              <a:t>thái</a:t>
            </a:r>
            <a:r>
              <a:rPr lang="en-US" sz="3899" dirty="0">
                <a:solidFill>
                  <a:srgbClr val="000000"/>
                </a:solidFill>
                <a:latin typeface="Roboto Condensed"/>
              </a:rPr>
              <a:t> </a:t>
            </a:r>
            <a:r>
              <a:rPr lang="en-US" sz="3899" dirty="0" err="1">
                <a:solidFill>
                  <a:srgbClr val="000000"/>
                </a:solidFill>
                <a:latin typeface="Roboto Condensed"/>
              </a:rPr>
              <a:t>bình</a:t>
            </a:r>
            <a:r>
              <a:rPr lang="en-US" sz="3899" dirty="0">
                <a:solidFill>
                  <a:srgbClr val="000000"/>
                </a:solidFill>
                <a:latin typeface="Roboto Condensed"/>
              </a:rPr>
              <a:t>, </a:t>
            </a:r>
            <a:r>
              <a:rPr lang="en-US" sz="3899" dirty="0" err="1">
                <a:solidFill>
                  <a:srgbClr val="000000"/>
                </a:solidFill>
                <a:latin typeface="Roboto Condensed"/>
              </a:rPr>
              <a:t>độc</a:t>
            </a:r>
            <a:r>
              <a:rPr lang="en-US" sz="3899" dirty="0">
                <a:solidFill>
                  <a:srgbClr val="000000"/>
                </a:solidFill>
                <a:latin typeface="Roboto Condensed"/>
              </a:rPr>
              <a:t> </a:t>
            </a:r>
            <a:r>
              <a:rPr lang="en-US" sz="3899" dirty="0" err="1">
                <a:solidFill>
                  <a:srgbClr val="000000"/>
                </a:solidFill>
                <a:latin typeface="Roboto Condensed"/>
              </a:rPr>
              <a:t>lập</a:t>
            </a:r>
            <a:endParaRPr lang="en-US" sz="3899" dirty="0">
              <a:solidFill>
                <a:srgbClr val="000000"/>
              </a:solidFill>
              <a:latin typeface="Roboto Condensed"/>
            </a:endParaRPr>
          </a:p>
          <a:p>
            <a:pPr algn="just">
              <a:lnSpc>
                <a:spcPts val="5459"/>
              </a:lnSpc>
              <a:spcBef>
                <a:spcPct val="0"/>
              </a:spcBef>
            </a:pPr>
            <a:r>
              <a:rPr lang="en-US" sz="3899" dirty="0">
                <a:solidFill>
                  <a:srgbClr val="000000"/>
                </a:solidFill>
                <a:latin typeface="Roboto Condensed"/>
              </a:rPr>
              <a:t>      + </a:t>
            </a:r>
            <a:r>
              <a:rPr lang="en-US" sz="3899" dirty="0" err="1">
                <a:solidFill>
                  <a:srgbClr val="000000"/>
                </a:solidFill>
                <a:latin typeface="Roboto Condensed"/>
              </a:rPr>
              <a:t>Lời</a:t>
            </a:r>
            <a:r>
              <a:rPr lang="en-US" sz="3899" dirty="0">
                <a:solidFill>
                  <a:srgbClr val="000000"/>
                </a:solidFill>
                <a:latin typeface="Roboto Condensed"/>
              </a:rPr>
              <a:t> </a:t>
            </a:r>
            <a:r>
              <a:rPr lang="en-US" sz="3899" dirty="0" err="1">
                <a:solidFill>
                  <a:srgbClr val="000000"/>
                </a:solidFill>
                <a:latin typeface="Roboto Condensed"/>
              </a:rPr>
              <a:t>động</a:t>
            </a:r>
            <a:r>
              <a:rPr lang="en-US" sz="3899" dirty="0">
                <a:solidFill>
                  <a:srgbClr val="000000"/>
                </a:solidFill>
                <a:latin typeface="Roboto Condensed"/>
              </a:rPr>
              <a:t> viên, xây dựng và </a:t>
            </a:r>
            <a:r>
              <a:rPr lang="en-US" sz="3899" dirty="0" err="1">
                <a:solidFill>
                  <a:srgbClr val="000000"/>
                </a:solidFill>
                <a:latin typeface="Roboto Condensed"/>
              </a:rPr>
              <a:t>phát</a:t>
            </a:r>
            <a:r>
              <a:rPr lang="en-US" sz="3899" dirty="0">
                <a:solidFill>
                  <a:srgbClr val="000000"/>
                </a:solidFill>
                <a:latin typeface="Roboto Condensed"/>
              </a:rPr>
              <a:t> </a:t>
            </a:r>
            <a:r>
              <a:rPr lang="en-US" sz="3899" dirty="0" err="1">
                <a:solidFill>
                  <a:srgbClr val="000000"/>
                </a:solidFill>
                <a:latin typeface="Roboto Condensed"/>
              </a:rPr>
              <a:t>triển</a:t>
            </a:r>
            <a:r>
              <a:rPr lang="en-US" sz="3899" dirty="0">
                <a:solidFill>
                  <a:srgbClr val="000000"/>
                </a:solidFill>
                <a:latin typeface="Roboto Condensed"/>
              </a:rPr>
              <a:t> </a:t>
            </a:r>
            <a:r>
              <a:rPr lang="en-US" sz="3899" dirty="0" err="1">
                <a:solidFill>
                  <a:srgbClr val="000000"/>
                </a:solidFill>
                <a:latin typeface="Roboto Condensed"/>
              </a:rPr>
              <a:t>đất</a:t>
            </a:r>
            <a:r>
              <a:rPr lang="en-US" sz="3899" dirty="0">
                <a:solidFill>
                  <a:srgbClr val="000000"/>
                </a:solidFill>
                <a:latin typeface="Roboto Condensed"/>
              </a:rPr>
              <a:t> </a:t>
            </a:r>
            <a:r>
              <a:rPr lang="en-US" sz="3899" dirty="0" err="1">
                <a:solidFill>
                  <a:srgbClr val="000000"/>
                </a:solidFill>
                <a:latin typeface="Roboto Condensed"/>
              </a:rPr>
              <a:t>nước</a:t>
            </a:r>
            <a:r>
              <a:rPr lang="en-US" sz="3899" dirty="0">
                <a:solidFill>
                  <a:srgbClr val="000000"/>
                </a:solidFill>
                <a:latin typeface="Roboto Condensed"/>
              </a:rPr>
              <a:t> </a:t>
            </a:r>
            <a:r>
              <a:rPr lang="en-US" sz="3899" dirty="0" err="1">
                <a:solidFill>
                  <a:srgbClr val="000000"/>
                </a:solidFill>
                <a:latin typeface="Roboto Condensed"/>
              </a:rPr>
              <a:t>trong</a:t>
            </a:r>
            <a:r>
              <a:rPr lang="en-US" sz="3899" dirty="0">
                <a:solidFill>
                  <a:srgbClr val="000000"/>
                </a:solidFill>
                <a:latin typeface="Roboto Condensed"/>
              </a:rPr>
              <a:t> </a:t>
            </a:r>
            <a:r>
              <a:rPr lang="en-US" sz="3899" dirty="0" err="1">
                <a:solidFill>
                  <a:srgbClr val="000000"/>
                </a:solidFill>
                <a:latin typeface="Roboto Condensed"/>
              </a:rPr>
              <a:t>cảnh</a:t>
            </a:r>
            <a:r>
              <a:rPr lang="en-US" sz="3899" dirty="0">
                <a:solidFill>
                  <a:srgbClr val="000000"/>
                </a:solidFill>
                <a:latin typeface="Roboto Condensed"/>
              </a:rPr>
              <a:t> </a:t>
            </a:r>
            <a:r>
              <a:rPr lang="en-US" sz="3899" dirty="0" err="1">
                <a:solidFill>
                  <a:srgbClr val="000000"/>
                </a:solidFill>
                <a:latin typeface="Roboto Condensed"/>
              </a:rPr>
              <a:t>thái</a:t>
            </a:r>
            <a:r>
              <a:rPr lang="en-US" sz="3899" dirty="0">
                <a:solidFill>
                  <a:srgbClr val="000000"/>
                </a:solidFill>
                <a:latin typeface="Roboto Condensed"/>
              </a:rPr>
              <a:t> </a:t>
            </a:r>
            <a:r>
              <a:rPr lang="en-US" sz="3899" dirty="0" err="1">
                <a:solidFill>
                  <a:srgbClr val="000000"/>
                </a:solidFill>
                <a:latin typeface="Roboto Condensed"/>
              </a:rPr>
              <a:t>bình</a:t>
            </a:r>
            <a:r>
              <a:rPr lang="en-US" sz="3899" dirty="0">
                <a:solidFill>
                  <a:srgbClr val="000000"/>
                </a:solidFill>
                <a:latin typeface="Roboto Condensed"/>
              </a:rPr>
              <a:t>: “Thái </a:t>
            </a:r>
            <a:r>
              <a:rPr lang="en-US" sz="3899" dirty="0" err="1">
                <a:solidFill>
                  <a:srgbClr val="000000"/>
                </a:solidFill>
                <a:latin typeface="Roboto Condensed"/>
              </a:rPr>
              <a:t>bình</a:t>
            </a:r>
            <a:r>
              <a:rPr lang="en-US" sz="3899" dirty="0">
                <a:solidFill>
                  <a:srgbClr val="000000"/>
                </a:solidFill>
                <a:latin typeface="Roboto Condensed"/>
              </a:rPr>
              <a:t> </a:t>
            </a:r>
            <a:r>
              <a:rPr lang="en-US" sz="3899" dirty="0" err="1">
                <a:solidFill>
                  <a:srgbClr val="000000"/>
                </a:solidFill>
                <a:latin typeface="Roboto Condensed"/>
              </a:rPr>
              <a:t>tu</a:t>
            </a:r>
            <a:r>
              <a:rPr lang="en-US" sz="3899" dirty="0">
                <a:solidFill>
                  <a:srgbClr val="000000"/>
                </a:solidFill>
                <a:latin typeface="Roboto Condensed"/>
              </a:rPr>
              <a:t> </a:t>
            </a:r>
            <a:r>
              <a:rPr lang="en-US" sz="3899" dirty="0" err="1">
                <a:solidFill>
                  <a:srgbClr val="000000"/>
                </a:solidFill>
                <a:latin typeface="Roboto Condensed"/>
              </a:rPr>
              <a:t>trí</a:t>
            </a:r>
            <a:r>
              <a:rPr lang="en-US" sz="3899" dirty="0">
                <a:solidFill>
                  <a:srgbClr val="000000"/>
                </a:solidFill>
                <a:latin typeface="Roboto Condensed"/>
              </a:rPr>
              <a:t> </a:t>
            </a:r>
            <a:r>
              <a:rPr lang="en-US" sz="3899" dirty="0" err="1">
                <a:solidFill>
                  <a:srgbClr val="000000"/>
                </a:solidFill>
                <a:latin typeface="Roboto Condensed"/>
              </a:rPr>
              <a:t>lực</a:t>
            </a:r>
            <a:r>
              <a:rPr lang="en-US" sz="3899" dirty="0">
                <a:solidFill>
                  <a:srgbClr val="000000"/>
                </a:solidFill>
                <a:latin typeface="Roboto Condensed"/>
              </a:rPr>
              <a:t>”</a:t>
            </a:r>
          </a:p>
          <a:p>
            <a:pPr algn="just">
              <a:lnSpc>
                <a:spcPts val="5459"/>
              </a:lnSpc>
              <a:spcBef>
                <a:spcPct val="0"/>
              </a:spcBef>
            </a:pPr>
            <a:r>
              <a:rPr lang="en-US" sz="3899" dirty="0">
                <a:solidFill>
                  <a:srgbClr val="000000"/>
                </a:solidFill>
                <a:latin typeface="Roboto Condensed"/>
              </a:rPr>
              <a:t>      + </a:t>
            </a:r>
            <a:r>
              <a:rPr lang="en-US" sz="3899" dirty="0" err="1">
                <a:solidFill>
                  <a:srgbClr val="000000"/>
                </a:solidFill>
                <a:latin typeface="Roboto Condensed"/>
              </a:rPr>
              <a:t>Khẳng</a:t>
            </a:r>
            <a:r>
              <a:rPr lang="en-US" sz="3899" dirty="0">
                <a:solidFill>
                  <a:srgbClr val="000000"/>
                </a:solidFill>
                <a:latin typeface="Roboto Condensed"/>
              </a:rPr>
              <a:t> </a:t>
            </a:r>
            <a:r>
              <a:rPr lang="en-US" sz="3899" dirty="0" err="1">
                <a:solidFill>
                  <a:srgbClr val="000000"/>
                </a:solidFill>
                <a:latin typeface="Roboto Condensed"/>
              </a:rPr>
              <a:t>định</a:t>
            </a:r>
            <a:r>
              <a:rPr lang="en-US" sz="3899" dirty="0">
                <a:solidFill>
                  <a:srgbClr val="000000"/>
                </a:solidFill>
                <a:latin typeface="Roboto Condensed"/>
              </a:rPr>
              <a:t> </a:t>
            </a:r>
            <a:r>
              <a:rPr lang="en-US" sz="3899" dirty="0" err="1">
                <a:solidFill>
                  <a:srgbClr val="000000"/>
                </a:solidFill>
                <a:latin typeface="Roboto Condensed"/>
              </a:rPr>
              <a:t>sự</a:t>
            </a:r>
            <a:r>
              <a:rPr lang="en-US" sz="3899" dirty="0">
                <a:solidFill>
                  <a:srgbClr val="000000"/>
                </a:solidFill>
                <a:latin typeface="Roboto Condensed"/>
              </a:rPr>
              <a:t> </a:t>
            </a:r>
            <a:r>
              <a:rPr lang="en-US" sz="3899" dirty="0" err="1">
                <a:solidFill>
                  <a:srgbClr val="000000"/>
                </a:solidFill>
                <a:latin typeface="Roboto Condensed"/>
              </a:rPr>
              <a:t>bền</a:t>
            </a:r>
            <a:r>
              <a:rPr lang="en-US" sz="3899" dirty="0">
                <a:solidFill>
                  <a:srgbClr val="000000"/>
                </a:solidFill>
                <a:latin typeface="Roboto Condensed"/>
              </a:rPr>
              <a:t> </a:t>
            </a:r>
            <a:r>
              <a:rPr lang="en-US" sz="3899" dirty="0" err="1">
                <a:solidFill>
                  <a:srgbClr val="000000"/>
                </a:solidFill>
                <a:latin typeface="Roboto Condensed"/>
              </a:rPr>
              <a:t>vững</a:t>
            </a:r>
            <a:r>
              <a:rPr lang="en-US" sz="3899" dirty="0">
                <a:solidFill>
                  <a:srgbClr val="000000"/>
                </a:solidFill>
                <a:latin typeface="Roboto Condensed"/>
              </a:rPr>
              <a:t>, </a:t>
            </a:r>
            <a:r>
              <a:rPr lang="en-US" sz="3899" dirty="0" err="1">
                <a:solidFill>
                  <a:srgbClr val="000000"/>
                </a:solidFill>
                <a:latin typeface="Roboto Condensed"/>
              </a:rPr>
              <a:t>thịnh</a:t>
            </a:r>
            <a:r>
              <a:rPr lang="en-US" sz="3899" dirty="0">
                <a:solidFill>
                  <a:srgbClr val="000000"/>
                </a:solidFill>
                <a:latin typeface="Roboto Condensed"/>
              </a:rPr>
              <a:t> </a:t>
            </a:r>
            <a:r>
              <a:rPr lang="en-US" sz="3899" dirty="0" err="1">
                <a:solidFill>
                  <a:srgbClr val="000000"/>
                </a:solidFill>
                <a:latin typeface="Roboto Condensed"/>
              </a:rPr>
              <a:t>trị</a:t>
            </a:r>
            <a:r>
              <a:rPr lang="en-US" sz="3899" dirty="0">
                <a:solidFill>
                  <a:srgbClr val="000000"/>
                </a:solidFill>
                <a:latin typeface="Roboto Condensed"/>
              </a:rPr>
              <a:t> </a:t>
            </a:r>
            <a:r>
              <a:rPr lang="en-US" sz="3899" dirty="0" err="1">
                <a:solidFill>
                  <a:srgbClr val="000000"/>
                </a:solidFill>
                <a:latin typeface="Roboto Condensed"/>
              </a:rPr>
              <a:t>của</a:t>
            </a:r>
            <a:r>
              <a:rPr lang="en-US" sz="3899" dirty="0">
                <a:solidFill>
                  <a:srgbClr val="000000"/>
                </a:solidFill>
                <a:latin typeface="Roboto Condensed"/>
              </a:rPr>
              <a:t> </a:t>
            </a:r>
            <a:r>
              <a:rPr lang="en-US" sz="3899" dirty="0" err="1">
                <a:solidFill>
                  <a:srgbClr val="000000"/>
                </a:solidFill>
                <a:latin typeface="Roboto Condensed"/>
              </a:rPr>
              <a:t>đất</a:t>
            </a:r>
            <a:r>
              <a:rPr lang="en-US" sz="3899" dirty="0">
                <a:solidFill>
                  <a:srgbClr val="000000"/>
                </a:solidFill>
                <a:latin typeface="Roboto Condensed"/>
              </a:rPr>
              <a:t> </a:t>
            </a:r>
            <a:r>
              <a:rPr lang="en-US" sz="3899" dirty="0" err="1">
                <a:solidFill>
                  <a:srgbClr val="000000"/>
                </a:solidFill>
                <a:latin typeface="Roboto Condensed"/>
              </a:rPr>
              <a:t>nước</a:t>
            </a:r>
            <a:r>
              <a:rPr lang="en-US" sz="3899" dirty="0">
                <a:solidFill>
                  <a:srgbClr val="000000"/>
                </a:solidFill>
                <a:latin typeface="Roboto Condensed"/>
              </a:rPr>
              <a:t>: “</a:t>
            </a:r>
            <a:r>
              <a:rPr lang="en-US" sz="3899" dirty="0" err="1">
                <a:solidFill>
                  <a:srgbClr val="000000"/>
                </a:solidFill>
                <a:latin typeface="Roboto Condensed"/>
              </a:rPr>
              <a:t>Vạn</a:t>
            </a:r>
            <a:r>
              <a:rPr lang="en-US" sz="3899" dirty="0">
                <a:solidFill>
                  <a:srgbClr val="000000"/>
                </a:solidFill>
                <a:latin typeface="Roboto Condensed"/>
              </a:rPr>
              <a:t> </a:t>
            </a:r>
            <a:r>
              <a:rPr lang="en-US" sz="3899" dirty="0" err="1">
                <a:solidFill>
                  <a:srgbClr val="000000"/>
                </a:solidFill>
                <a:latin typeface="Roboto Condensed"/>
              </a:rPr>
              <a:t>cổ</a:t>
            </a:r>
            <a:r>
              <a:rPr lang="en-US" sz="3899" dirty="0">
                <a:solidFill>
                  <a:srgbClr val="000000"/>
                </a:solidFill>
                <a:latin typeface="Roboto Condensed"/>
              </a:rPr>
              <a:t> </a:t>
            </a:r>
            <a:r>
              <a:rPr lang="en-US" sz="3899" dirty="0" err="1">
                <a:solidFill>
                  <a:srgbClr val="000000"/>
                </a:solidFill>
                <a:latin typeface="Roboto Condensed"/>
              </a:rPr>
              <a:t>thử</a:t>
            </a:r>
            <a:r>
              <a:rPr lang="en-US" sz="3899" dirty="0">
                <a:solidFill>
                  <a:srgbClr val="000000"/>
                </a:solidFill>
                <a:latin typeface="Roboto Condensed"/>
              </a:rPr>
              <a:t> </a:t>
            </a:r>
            <a:r>
              <a:rPr lang="en-US" sz="3899" dirty="0" err="1">
                <a:solidFill>
                  <a:srgbClr val="000000"/>
                </a:solidFill>
                <a:latin typeface="Roboto Condensed"/>
              </a:rPr>
              <a:t>giang</a:t>
            </a:r>
            <a:r>
              <a:rPr lang="en-US" sz="3899" dirty="0">
                <a:solidFill>
                  <a:srgbClr val="000000"/>
                </a:solidFill>
                <a:latin typeface="Roboto Condensed"/>
              </a:rPr>
              <a:t> </a:t>
            </a:r>
            <a:r>
              <a:rPr lang="en-US" sz="3899" dirty="0" err="1">
                <a:solidFill>
                  <a:srgbClr val="000000"/>
                </a:solidFill>
                <a:latin typeface="Roboto Condensed"/>
              </a:rPr>
              <a:t>san</a:t>
            </a:r>
            <a:r>
              <a:rPr lang="en-US" sz="3899" dirty="0">
                <a:solidFill>
                  <a:srgbClr val="000000"/>
                </a:solidFill>
                <a:latin typeface="Roboto Condensed"/>
              </a:rPr>
              <a:t>”</a:t>
            </a:r>
          </a:p>
        </p:txBody>
      </p:sp>
      <p:sp>
        <p:nvSpPr>
          <p:cNvPr id="11" name="Freeform 11"/>
          <p:cNvSpPr/>
          <p:nvPr/>
        </p:nvSpPr>
        <p:spPr>
          <a:xfrm>
            <a:off x="-4131271" y="6905060"/>
            <a:ext cx="23149804" cy="4308638"/>
          </a:xfrm>
          <a:custGeom>
            <a:avLst/>
            <a:gdLst/>
            <a:ahLst/>
            <a:cxnLst/>
            <a:rect l="l" t="t" r="r" b="b"/>
            <a:pathLst>
              <a:path w="23149804" h="4308638">
                <a:moveTo>
                  <a:pt x="0" y="0"/>
                </a:moveTo>
                <a:lnTo>
                  <a:pt x="23149804" y="0"/>
                </a:lnTo>
                <a:lnTo>
                  <a:pt x="23149804" y="4308638"/>
                </a:lnTo>
                <a:lnTo>
                  <a:pt x="0" y="4308638"/>
                </a:lnTo>
                <a:lnTo>
                  <a:pt x="0" y="0"/>
                </a:lnTo>
                <a:close/>
              </a:path>
            </a:pathLst>
          </a:custGeom>
          <a:blipFill>
            <a:blip r:embed="rId4"/>
            <a:stretch>
              <a:fillRect t="-15431" b="-15431"/>
            </a:stretch>
          </a:blipFill>
        </p:spPr>
        <p:txBody>
          <a:bodyPr/>
          <a:lstStyle/>
          <a:p>
            <a:endParaRPr lang="en-US"/>
          </a:p>
        </p:txBody>
      </p:sp>
      <p:sp>
        <p:nvSpPr>
          <p:cNvPr id="12" name="Freeform 12"/>
          <p:cNvSpPr/>
          <p:nvPr/>
        </p:nvSpPr>
        <p:spPr>
          <a:xfrm flipH="1">
            <a:off x="15565695" y="-1107482"/>
            <a:ext cx="7522170" cy="8012543"/>
          </a:xfrm>
          <a:custGeom>
            <a:avLst/>
            <a:gdLst/>
            <a:ahLst/>
            <a:cxnLst/>
            <a:rect l="l" t="t" r="r" b="b"/>
            <a:pathLst>
              <a:path w="7522170" h="8012543">
                <a:moveTo>
                  <a:pt x="7522170" y="0"/>
                </a:moveTo>
                <a:lnTo>
                  <a:pt x="0" y="0"/>
                </a:lnTo>
                <a:lnTo>
                  <a:pt x="0" y="8012542"/>
                </a:lnTo>
                <a:lnTo>
                  <a:pt x="7522170" y="8012542"/>
                </a:lnTo>
                <a:lnTo>
                  <a:pt x="7522170" y="0"/>
                </a:lnTo>
                <a:close/>
              </a:path>
            </a:pathLst>
          </a:custGeom>
          <a:blipFill>
            <a:blip r:embed="rId5"/>
            <a:stretch>
              <a:fillRect l="-3181" r="-3181"/>
            </a:stretch>
          </a:blipFill>
        </p:spPr>
        <p:txBody>
          <a:bodyPr/>
          <a:lstStyle/>
          <a:p>
            <a:endParaRPr lang="en-US"/>
          </a:p>
        </p:txBody>
      </p:sp>
      <p:sp>
        <p:nvSpPr>
          <p:cNvPr id="13" name="Freeform 13"/>
          <p:cNvSpPr/>
          <p:nvPr/>
        </p:nvSpPr>
        <p:spPr>
          <a:xfrm flipH="1">
            <a:off x="12110776" y="5479198"/>
            <a:ext cx="4582461" cy="3779102"/>
          </a:xfrm>
          <a:custGeom>
            <a:avLst/>
            <a:gdLst/>
            <a:ahLst/>
            <a:cxnLst/>
            <a:rect l="l" t="t" r="r" b="b"/>
            <a:pathLst>
              <a:path w="4582461" h="3779102">
                <a:moveTo>
                  <a:pt x="4582460" y="0"/>
                </a:moveTo>
                <a:lnTo>
                  <a:pt x="0" y="0"/>
                </a:lnTo>
                <a:lnTo>
                  <a:pt x="0" y="3779102"/>
                </a:lnTo>
                <a:lnTo>
                  <a:pt x="4582460" y="3779102"/>
                </a:lnTo>
                <a:lnTo>
                  <a:pt x="4582460" y="0"/>
                </a:lnTo>
                <a:close/>
              </a:path>
            </a:pathLst>
          </a:custGeom>
          <a:blipFill>
            <a:blip r:embed="rId6"/>
            <a:stretch>
              <a:fillRect l="-8311" r="-8311"/>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1000"/>
                                        <p:tgtEl>
                                          <p:spTgt spid="10">
                                            <p:txEl>
                                              <p:pRg st="1" end="1"/>
                                            </p:txEl>
                                          </p:spTgt>
                                        </p:tgtEl>
                                      </p:cBhvr>
                                    </p:animEffect>
                                    <p:anim calcmode="lin" valueType="num">
                                      <p:cBhvr>
                                        <p:cTn id="13"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Effect transition="in" filter="barn(inVertical)">
                                      <p:cBhvr>
                                        <p:cTn id="19"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sp>
        <p:nvSpPr>
          <p:cNvPr id="2" name="Freeform 2"/>
          <p:cNvSpPr/>
          <p:nvPr/>
        </p:nvSpPr>
        <p:spPr>
          <a:xfrm>
            <a:off x="5052280" y="1227621"/>
            <a:ext cx="7795863" cy="7831758"/>
          </a:xfrm>
          <a:custGeom>
            <a:avLst/>
            <a:gdLst/>
            <a:ahLst/>
            <a:cxnLst/>
            <a:rect l="l" t="t" r="r" b="b"/>
            <a:pathLst>
              <a:path w="7795863" h="7831758">
                <a:moveTo>
                  <a:pt x="0" y="0"/>
                </a:moveTo>
                <a:lnTo>
                  <a:pt x="7795863" y="0"/>
                </a:lnTo>
                <a:lnTo>
                  <a:pt x="7795863" y="7831758"/>
                </a:lnTo>
                <a:lnTo>
                  <a:pt x="0" y="783175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3" name="Group 3"/>
          <p:cNvGrpSpPr/>
          <p:nvPr/>
        </p:nvGrpSpPr>
        <p:grpSpPr>
          <a:xfrm>
            <a:off x="0" y="2995499"/>
            <a:ext cx="18288000" cy="4296003"/>
            <a:chOff x="0" y="0"/>
            <a:chExt cx="4816593" cy="1131458"/>
          </a:xfrm>
        </p:grpSpPr>
        <p:sp>
          <p:nvSpPr>
            <p:cNvPr id="4" name="Freeform 4"/>
            <p:cNvSpPr/>
            <p:nvPr/>
          </p:nvSpPr>
          <p:spPr>
            <a:xfrm>
              <a:off x="0" y="0"/>
              <a:ext cx="4816592" cy="1131457"/>
            </a:xfrm>
            <a:custGeom>
              <a:avLst/>
              <a:gdLst/>
              <a:ahLst/>
              <a:cxnLst/>
              <a:rect l="l" t="t" r="r" b="b"/>
              <a:pathLst>
                <a:path w="4816592" h="1131457">
                  <a:moveTo>
                    <a:pt x="0" y="0"/>
                  </a:moveTo>
                  <a:lnTo>
                    <a:pt x="4816592" y="0"/>
                  </a:lnTo>
                  <a:lnTo>
                    <a:pt x="4816592" y="1131457"/>
                  </a:lnTo>
                  <a:lnTo>
                    <a:pt x="0" y="1131457"/>
                  </a:lnTo>
                  <a:close/>
                </a:path>
              </a:pathLst>
            </a:custGeom>
            <a:solidFill>
              <a:srgbClr val="FBF7EE"/>
            </a:solidFill>
          </p:spPr>
          <p:txBody>
            <a:bodyPr/>
            <a:lstStyle/>
            <a:p>
              <a:endParaRPr lang="en-US"/>
            </a:p>
          </p:txBody>
        </p:sp>
        <p:sp>
          <p:nvSpPr>
            <p:cNvPr id="5" name="TextBox 5"/>
            <p:cNvSpPr txBox="1"/>
            <p:nvPr/>
          </p:nvSpPr>
          <p:spPr>
            <a:xfrm>
              <a:off x="0" y="-38100"/>
              <a:ext cx="4816593" cy="1169558"/>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624690" y="3166213"/>
            <a:ext cx="21945600" cy="338328"/>
            <a:chOff x="0" y="0"/>
            <a:chExt cx="29260800" cy="451104"/>
          </a:xfrm>
        </p:grpSpPr>
        <p:sp>
          <p:nvSpPr>
            <p:cNvPr id="7" name="Freeform 7"/>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Freeform 8"/>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9" name="Freeform 9"/>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grpSp>
        <p:nvGrpSpPr>
          <p:cNvPr id="10" name="Group 10"/>
          <p:cNvGrpSpPr/>
          <p:nvPr/>
        </p:nvGrpSpPr>
        <p:grpSpPr>
          <a:xfrm>
            <a:off x="-2022588" y="6751426"/>
            <a:ext cx="21945600" cy="338328"/>
            <a:chOff x="0" y="0"/>
            <a:chExt cx="29260800" cy="451104"/>
          </a:xfrm>
        </p:grpSpPr>
        <p:sp>
          <p:nvSpPr>
            <p:cNvPr id="11" name="Freeform 11"/>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2" name="Freeform 12"/>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3" name="Freeform 13"/>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sp>
        <p:nvSpPr>
          <p:cNvPr id="14" name="TextBox 14"/>
          <p:cNvSpPr txBox="1"/>
          <p:nvPr/>
        </p:nvSpPr>
        <p:spPr>
          <a:xfrm>
            <a:off x="56518" y="3371191"/>
            <a:ext cx="17787388" cy="1193801"/>
          </a:xfrm>
          <a:prstGeom prst="rect">
            <a:avLst/>
          </a:prstGeom>
        </p:spPr>
        <p:txBody>
          <a:bodyPr lIns="0" tIns="0" rIns="0" bIns="0" rtlCol="0" anchor="t">
            <a:spAutoFit/>
          </a:bodyPr>
          <a:lstStyle/>
          <a:p>
            <a:pPr algn="ctr">
              <a:lnSpc>
                <a:spcPts val="9799"/>
              </a:lnSpc>
            </a:pPr>
            <a:r>
              <a:rPr lang="en-US" sz="6999">
                <a:solidFill>
                  <a:srgbClr val="000000"/>
                </a:solidFill>
                <a:latin typeface="Bahianita"/>
              </a:rPr>
              <a:t>KĨ NĂNG ĐỌC THƠ ĐƯỜNG LUẬT</a:t>
            </a:r>
          </a:p>
        </p:txBody>
      </p:sp>
      <p:sp>
        <p:nvSpPr>
          <p:cNvPr id="15" name="Freeform 15"/>
          <p:cNvSpPr/>
          <p:nvPr/>
        </p:nvSpPr>
        <p:spPr>
          <a:xfrm>
            <a:off x="-4131271" y="6905060"/>
            <a:ext cx="23149804" cy="4308638"/>
          </a:xfrm>
          <a:custGeom>
            <a:avLst/>
            <a:gdLst/>
            <a:ahLst/>
            <a:cxnLst/>
            <a:rect l="l" t="t" r="r" b="b"/>
            <a:pathLst>
              <a:path w="23149804" h="4308638">
                <a:moveTo>
                  <a:pt x="0" y="0"/>
                </a:moveTo>
                <a:lnTo>
                  <a:pt x="23149804" y="0"/>
                </a:lnTo>
                <a:lnTo>
                  <a:pt x="23149804" y="4308638"/>
                </a:lnTo>
                <a:lnTo>
                  <a:pt x="0" y="4308638"/>
                </a:lnTo>
                <a:lnTo>
                  <a:pt x="0" y="0"/>
                </a:lnTo>
                <a:close/>
              </a:path>
            </a:pathLst>
          </a:custGeom>
          <a:blipFill>
            <a:blip r:embed="rId6"/>
            <a:stretch>
              <a:fillRect t="-15431" b="-15431"/>
            </a:stretch>
          </a:blipFill>
        </p:spPr>
        <p:txBody>
          <a:bodyPr/>
          <a:lstStyle/>
          <a:p>
            <a:endParaRPr lang="en-US"/>
          </a:p>
        </p:txBody>
      </p:sp>
      <p:sp>
        <p:nvSpPr>
          <p:cNvPr id="16" name="Freeform 16"/>
          <p:cNvSpPr/>
          <p:nvPr/>
        </p:nvSpPr>
        <p:spPr>
          <a:xfrm flipH="1">
            <a:off x="13141439" y="-2432495"/>
            <a:ext cx="7522170" cy="8012543"/>
          </a:xfrm>
          <a:custGeom>
            <a:avLst/>
            <a:gdLst/>
            <a:ahLst/>
            <a:cxnLst/>
            <a:rect l="l" t="t" r="r" b="b"/>
            <a:pathLst>
              <a:path w="7522170" h="8012543">
                <a:moveTo>
                  <a:pt x="7522170" y="0"/>
                </a:moveTo>
                <a:lnTo>
                  <a:pt x="0" y="0"/>
                </a:lnTo>
                <a:lnTo>
                  <a:pt x="0" y="8012543"/>
                </a:lnTo>
                <a:lnTo>
                  <a:pt x="7522170" y="8012543"/>
                </a:lnTo>
                <a:lnTo>
                  <a:pt x="7522170" y="0"/>
                </a:lnTo>
                <a:close/>
              </a:path>
            </a:pathLst>
          </a:custGeom>
          <a:blipFill>
            <a:blip r:embed="rId7"/>
            <a:stretch>
              <a:fillRect l="-3181" r="-3181"/>
            </a:stretch>
          </a:blipFill>
        </p:spPr>
        <p:txBody>
          <a:bodyPr/>
          <a:lstStyle/>
          <a:p>
            <a:endParaRPr lang="en-US"/>
          </a:p>
        </p:txBody>
      </p:sp>
      <p:sp>
        <p:nvSpPr>
          <p:cNvPr id="17" name="Freeform 17"/>
          <p:cNvSpPr/>
          <p:nvPr/>
        </p:nvSpPr>
        <p:spPr>
          <a:xfrm flipH="1">
            <a:off x="731387" y="-36081"/>
            <a:ext cx="5250893" cy="4330350"/>
          </a:xfrm>
          <a:custGeom>
            <a:avLst/>
            <a:gdLst/>
            <a:ahLst/>
            <a:cxnLst/>
            <a:rect l="l" t="t" r="r" b="b"/>
            <a:pathLst>
              <a:path w="5250893" h="4330350">
                <a:moveTo>
                  <a:pt x="5250893" y="0"/>
                </a:moveTo>
                <a:lnTo>
                  <a:pt x="0" y="0"/>
                </a:lnTo>
                <a:lnTo>
                  <a:pt x="0" y="4330349"/>
                </a:lnTo>
                <a:lnTo>
                  <a:pt x="5250893" y="4330349"/>
                </a:lnTo>
                <a:lnTo>
                  <a:pt x="5250893" y="0"/>
                </a:lnTo>
                <a:close/>
              </a:path>
            </a:pathLst>
          </a:custGeom>
          <a:blipFill>
            <a:blip r:embed="rId8"/>
            <a:stretch>
              <a:fillRect l="-8311" r="-8311"/>
            </a:stretch>
          </a:blipFill>
        </p:spPr>
        <p:txBody>
          <a:bodyPr/>
          <a:lstStyle/>
          <a:p>
            <a:endParaRPr lang="en-US"/>
          </a:p>
        </p:txBody>
      </p:sp>
      <p:sp>
        <p:nvSpPr>
          <p:cNvPr id="18" name="TextBox 18"/>
          <p:cNvSpPr txBox="1"/>
          <p:nvPr/>
        </p:nvSpPr>
        <p:spPr>
          <a:xfrm>
            <a:off x="1028700" y="4212567"/>
            <a:ext cx="15258052" cy="2204740"/>
          </a:xfrm>
          <a:prstGeom prst="rect">
            <a:avLst/>
          </a:prstGeom>
        </p:spPr>
        <p:txBody>
          <a:bodyPr lIns="0" tIns="0" rIns="0" bIns="0" rtlCol="0" anchor="t">
            <a:spAutoFit/>
          </a:bodyPr>
          <a:lstStyle/>
          <a:p>
            <a:pPr algn="ctr">
              <a:lnSpc>
                <a:spcPts val="17078"/>
              </a:lnSpc>
            </a:pPr>
            <a:r>
              <a:rPr lang="en-US" sz="12199">
                <a:solidFill>
                  <a:srgbClr val="593330"/>
                </a:solidFill>
                <a:latin typeface="#9Slide06 ThuPhap Thien An"/>
              </a:rPr>
              <a:t>Phò giá về kinh</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a:off x="1320768" y="2371422"/>
            <a:ext cx="10319506" cy="6346223"/>
            <a:chOff x="0" y="0"/>
            <a:chExt cx="2717894" cy="1671433"/>
          </a:xfrm>
        </p:grpSpPr>
        <p:sp>
          <p:nvSpPr>
            <p:cNvPr id="3" name="Freeform 3"/>
            <p:cNvSpPr/>
            <p:nvPr/>
          </p:nvSpPr>
          <p:spPr>
            <a:xfrm>
              <a:off x="0" y="0"/>
              <a:ext cx="2717895" cy="1671433"/>
            </a:xfrm>
            <a:custGeom>
              <a:avLst/>
              <a:gdLst/>
              <a:ahLst/>
              <a:cxnLst/>
              <a:rect l="l" t="t" r="r" b="b"/>
              <a:pathLst>
                <a:path w="2717895" h="1671433">
                  <a:moveTo>
                    <a:pt x="0" y="0"/>
                  </a:moveTo>
                  <a:lnTo>
                    <a:pt x="2717895" y="0"/>
                  </a:lnTo>
                  <a:lnTo>
                    <a:pt x="2717895" y="1671433"/>
                  </a:lnTo>
                  <a:lnTo>
                    <a:pt x="0" y="1671433"/>
                  </a:lnTo>
                  <a:close/>
                </a:path>
              </a:pathLst>
            </a:custGeom>
            <a:solidFill>
              <a:srgbClr val="FBF7EE"/>
            </a:solidFill>
          </p:spPr>
          <p:txBody>
            <a:bodyPr/>
            <a:lstStyle/>
            <a:p>
              <a:endParaRPr lang="en-US"/>
            </a:p>
          </p:txBody>
        </p:sp>
        <p:sp>
          <p:nvSpPr>
            <p:cNvPr id="4" name="TextBox 4"/>
            <p:cNvSpPr txBox="1"/>
            <p:nvPr/>
          </p:nvSpPr>
          <p:spPr>
            <a:xfrm>
              <a:off x="0" y="-38100"/>
              <a:ext cx="2717894" cy="170953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5009117" y="-3631410"/>
            <a:ext cx="7229554" cy="5268537"/>
          </a:xfrm>
          <a:custGeom>
            <a:avLst/>
            <a:gdLst/>
            <a:ahLst/>
            <a:cxnLst/>
            <a:rect l="l" t="t" r="r" b="b"/>
            <a:pathLst>
              <a:path w="7229554" h="5268537">
                <a:moveTo>
                  <a:pt x="0" y="0"/>
                </a:moveTo>
                <a:lnTo>
                  <a:pt x="7229554" y="0"/>
                </a:lnTo>
                <a:lnTo>
                  <a:pt x="7229554" y="5268538"/>
                </a:lnTo>
                <a:lnTo>
                  <a:pt x="0" y="5268538"/>
                </a:lnTo>
                <a:lnTo>
                  <a:pt x="0" y="0"/>
                </a:lnTo>
                <a:close/>
              </a:path>
            </a:pathLst>
          </a:custGeom>
          <a:blipFill>
            <a:blip r:embed="rId2">
              <a:alphaModFix amt="42000"/>
              <a:extLst>
                <a:ext uri="{96DAC541-7B7A-43D3-8B79-37D633B846F1}">
                  <asvg:svgBlip xmlns:asvg="http://schemas.microsoft.com/office/drawing/2016/SVG/main" xmlns="" r:embed="rId3"/>
                </a:ext>
              </a:extLst>
            </a:blip>
            <a:stretch>
              <a:fillRect/>
            </a:stretch>
          </a:blipFill>
        </p:spPr>
        <p:txBody>
          <a:bodyPr/>
          <a:lstStyle/>
          <a:p>
            <a:endParaRPr lang="en-US"/>
          </a:p>
        </p:txBody>
      </p:sp>
      <p:pic>
        <p:nvPicPr>
          <p:cNvPr id="6" name="Picture 6"/>
          <p:cNvPicPr>
            <a:picLocks noChangeAspect="1"/>
          </p:cNvPicPr>
          <p:nvPr/>
        </p:nvPicPr>
        <p:blipFill>
          <a:blip r:embed="rId4"/>
          <a:srcRect/>
          <a:stretch>
            <a:fillRect/>
          </a:stretch>
        </p:blipFill>
        <p:spPr>
          <a:xfrm>
            <a:off x="199923" y="4234318"/>
            <a:ext cx="1120845" cy="1081615"/>
          </a:xfrm>
          <a:prstGeom prst="rect">
            <a:avLst/>
          </a:prstGeom>
        </p:spPr>
      </p:pic>
      <p:sp>
        <p:nvSpPr>
          <p:cNvPr id="7" name="TextBox 7"/>
          <p:cNvSpPr txBox="1"/>
          <p:nvPr/>
        </p:nvSpPr>
        <p:spPr>
          <a:xfrm>
            <a:off x="1682110" y="2720043"/>
            <a:ext cx="10319506" cy="932181"/>
          </a:xfrm>
          <a:prstGeom prst="rect">
            <a:avLst/>
          </a:prstGeom>
        </p:spPr>
        <p:txBody>
          <a:bodyPr lIns="0" tIns="0" rIns="0" bIns="0" rtlCol="0" anchor="t">
            <a:spAutoFit/>
          </a:bodyPr>
          <a:lstStyle/>
          <a:p>
            <a:pPr algn="just">
              <a:lnSpc>
                <a:spcPts val="7419"/>
              </a:lnSpc>
              <a:spcBef>
                <a:spcPct val="0"/>
              </a:spcBef>
            </a:pPr>
            <a:r>
              <a:rPr lang="en-US" sz="5299" dirty="0">
                <a:solidFill>
                  <a:srgbClr val="000000"/>
                </a:solidFill>
                <a:latin typeface="#9Slide05 VL Fadilla"/>
              </a:rPr>
              <a:t>b. </a:t>
            </a:r>
            <a:r>
              <a:rPr lang="en-US" sz="5299" dirty="0" err="1">
                <a:solidFill>
                  <a:srgbClr val="000000"/>
                </a:solidFill>
                <a:latin typeface="#9Slide05 VL Fadilla"/>
              </a:rPr>
              <a:t>Cảm</a:t>
            </a:r>
            <a:r>
              <a:rPr lang="en-US" sz="5299" dirty="0">
                <a:solidFill>
                  <a:srgbClr val="000000"/>
                </a:solidFill>
                <a:latin typeface="#9Slide05 VL Fadilla"/>
              </a:rPr>
              <a:t> </a:t>
            </a:r>
            <a:r>
              <a:rPr lang="en-US" sz="5299" dirty="0" err="1">
                <a:solidFill>
                  <a:srgbClr val="000000"/>
                </a:solidFill>
                <a:latin typeface="#9Slide05 VL Fadilla"/>
              </a:rPr>
              <a:t>xúc</a:t>
            </a:r>
            <a:r>
              <a:rPr lang="en-US" sz="5299" dirty="0">
                <a:solidFill>
                  <a:srgbClr val="000000"/>
                </a:solidFill>
                <a:latin typeface="#9Slide05 VL Fadilla"/>
              </a:rPr>
              <a:t> </a:t>
            </a:r>
            <a:r>
              <a:rPr lang="en-US" sz="5299" dirty="0" err="1">
                <a:solidFill>
                  <a:srgbClr val="000000"/>
                </a:solidFill>
                <a:latin typeface="#9Slide05 VL Fadilla"/>
              </a:rPr>
              <a:t>trữ</a:t>
            </a:r>
            <a:r>
              <a:rPr lang="en-US" sz="5299" dirty="0">
                <a:solidFill>
                  <a:srgbClr val="000000"/>
                </a:solidFill>
                <a:latin typeface="#9Slide05 VL Fadilla"/>
              </a:rPr>
              <a:t> </a:t>
            </a:r>
            <a:r>
              <a:rPr lang="en-US" sz="5299" dirty="0" err="1">
                <a:solidFill>
                  <a:srgbClr val="000000"/>
                </a:solidFill>
                <a:latin typeface="#9Slide05 VL Fadilla"/>
              </a:rPr>
              <a:t>tình</a:t>
            </a:r>
            <a:r>
              <a:rPr lang="en-US" sz="5299" dirty="0">
                <a:solidFill>
                  <a:srgbClr val="000000"/>
                </a:solidFill>
                <a:latin typeface="#9Slide05 VL Fadilla"/>
              </a:rPr>
              <a:t> </a:t>
            </a:r>
          </a:p>
        </p:txBody>
      </p:sp>
      <p:sp>
        <p:nvSpPr>
          <p:cNvPr id="8" name="TextBox 8"/>
          <p:cNvSpPr txBox="1"/>
          <p:nvPr/>
        </p:nvSpPr>
        <p:spPr>
          <a:xfrm>
            <a:off x="488086" y="1311119"/>
            <a:ext cx="16809314" cy="613918"/>
          </a:xfrm>
          <a:prstGeom prst="rect">
            <a:avLst/>
          </a:prstGeom>
        </p:spPr>
        <p:txBody>
          <a:bodyPr wrap="square" lIns="0" tIns="0" rIns="0" bIns="0" rtlCol="0" anchor="t">
            <a:spAutoFit/>
          </a:bodyPr>
          <a:lstStyle/>
          <a:p>
            <a:pPr algn="l">
              <a:lnSpc>
                <a:spcPts val="4826"/>
              </a:lnSpc>
            </a:pPr>
            <a:r>
              <a:rPr lang="en-US" sz="3800" dirty="0">
                <a:solidFill>
                  <a:srgbClr val="FFFFFF"/>
                </a:solidFill>
                <a:latin typeface="#9Slide05 Dear Saturday"/>
              </a:rPr>
              <a:t>3.2. </a:t>
            </a:r>
            <a:r>
              <a:rPr lang="en-US" sz="3800" dirty="0" err="1">
                <a:solidFill>
                  <a:srgbClr val="FFFFFF"/>
                </a:solidFill>
                <a:latin typeface="#9Slide05 Dear Saturday"/>
              </a:rPr>
              <a:t>Đặc</a:t>
            </a:r>
            <a:r>
              <a:rPr lang="en-US" sz="3800" dirty="0">
                <a:solidFill>
                  <a:srgbClr val="FFFFFF"/>
                </a:solidFill>
                <a:latin typeface="#9Slide05 Dear Saturday"/>
              </a:rPr>
              <a:t> </a:t>
            </a:r>
            <a:r>
              <a:rPr lang="en-US" sz="3800" dirty="0" err="1">
                <a:solidFill>
                  <a:srgbClr val="FFFFFF"/>
                </a:solidFill>
                <a:latin typeface="#9Slide05 Dear Saturday"/>
              </a:rPr>
              <a:t>điểm</a:t>
            </a:r>
            <a:r>
              <a:rPr lang="en-US" sz="3800" dirty="0">
                <a:solidFill>
                  <a:srgbClr val="FFFFFF"/>
                </a:solidFill>
                <a:latin typeface="#9Slide05 Dear Saturday"/>
              </a:rPr>
              <a:t> </a:t>
            </a:r>
            <a:r>
              <a:rPr lang="en-US" sz="3800" dirty="0" err="1">
                <a:solidFill>
                  <a:srgbClr val="FFFFFF"/>
                </a:solidFill>
                <a:latin typeface="#9Slide05 Dear Saturday"/>
              </a:rPr>
              <a:t>thể</a:t>
            </a:r>
            <a:r>
              <a:rPr lang="en-US" sz="3800" dirty="0">
                <a:solidFill>
                  <a:srgbClr val="FFFFFF"/>
                </a:solidFill>
                <a:latin typeface="#9Slide05 Dear Saturday"/>
              </a:rPr>
              <a:t> </a:t>
            </a:r>
            <a:r>
              <a:rPr lang="en-US" sz="3800" dirty="0" err="1">
                <a:solidFill>
                  <a:srgbClr val="FFFFFF"/>
                </a:solidFill>
                <a:latin typeface="#9Slide05 Dear Saturday"/>
              </a:rPr>
              <a:t>thơ</a:t>
            </a:r>
            <a:r>
              <a:rPr lang="en-US" sz="3800" dirty="0">
                <a:solidFill>
                  <a:srgbClr val="FFFFFF"/>
                </a:solidFill>
                <a:latin typeface="#9Slide05 Dear Saturday"/>
              </a:rPr>
              <a:t> </a:t>
            </a:r>
            <a:r>
              <a:rPr lang="en-US" sz="3800" dirty="0" err="1">
                <a:solidFill>
                  <a:srgbClr val="FFFFFF"/>
                </a:solidFill>
                <a:latin typeface="#9Slide05 Dear Saturday"/>
              </a:rPr>
              <a:t>tứ</a:t>
            </a:r>
            <a:r>
              <a:rPr lang="en-US" sz="3800" dirty="0">
                <a:solidFill>
                  <a:srgbClr val="FFFFFF"/>
                </a:solidFill>
                <a:latin typeface="#9Slide05 Dear Saturday"/>
              </a:rPr>
              <a:t> </a:t>
            </a:r>
            <a:r>
              <a:rPr lang="en-US" sz="3800" dirty="0" err="1">
                <a:solidFill>
                  <a:srgbClr val="FFFFFF"/>
                </a:solidFill>
                <a:latin typeface="#9Slide05 Dear Saturday"/>
              </a:rPr>
              <a:t>tuyệt</a:t>
            </a:r>
            <a:r>
              <a:rPr lang="en-US" sz="3800" dirty="0">
                <a:solidFill>
                  <a:srgbClr val="FFFFFF"/>
                </a:solidFill>
                <a:latin typeface="#9Slide05 Dear Saturday"/>
              </a:rPr>
              <a:t> </a:t>
            </a:r>
            <a:r>
              <a:rPr lang="en-US" sz="3800" dirty="0" err="1">
                <a:solidFill>
                  <a:srgbClr val="FFFFFF"/>
                </a:solidFill>
                <a:latin typeface="#9Slide05 Dear Saturday"/>
              </a:rPr>
              <a:t>Đường</a:t>
            </a:r>
            <a:r>
              <a:rPr lang="en-US" sz="3800" dirty="0">
                <a:solidFill>
                  <a:srgbClr val="FFFFFF"/>
                </a:solidFill>
                <a:latin typeface="#9Slide05 Dear Saturday"/>
              </a:rPr>
              <a:t> </a:t>
            </a:r>
            <a:r>
              <a:rPr lang="en-US" sz="3800" dirty="0" err="1">
                <a:solidFill>
                  <a:srgbClr val="FFFFFF"/>
                </a:solidFill>
                <a:latin typeface="#9Slide05 Dear Saturday"/>
              </a:rPr>
              <a:t>luật</a:t>
            </a:r>
            <a:r>
              <a:rPr lang="en-US" sz="3800" dirty="0">
                <a:solidFill>
                  <a:srgbClr val="FFFFFF"/>
                </a:solidFill>
                <a:latin typeface="#9Slide05 Dear Saturday"/>
              </a:rPr>
              <a:t> </a:t>
            </a:r>
            <a:r>
              <a:rPr lang="en-US" sz="3800" dirty="0" err="1">
                <a:solidFill>
                  <a:srgbClr val="FFFFFF"/>
                </a:solidFill>
                <a:latin typeface="#9Slide05 Dear Saturday"/>
              </a:rPr>
              <a:t>trong</a:t>
            </a:r>
            <a:r>
              <a:rPr lang="en-US" sz="3800" dirty="0">
                <a:solidFill>
                  <a:srgbClr val="FFFFFF"/>
                </a:solidFill>
                <a:latin typeface="#9Slide05 Dear Saturday"/>
              </a:rPr>
              <a:t> </a:t>
            </a:r>
            <a:r>
              <a:rPr lang="en-US" sz="3800" dirty="0" err="1">
                <a:solidFill>
                  <a:srgbClr val="FFFFFF"/>
                </a:solidFill>
                <a:latin typeface="#9Slide05 Dear Saturday"/>
              </a:rPr>
              <a:t>bài</a:t>
            </a:r>
            <a:r>
              <a:rPr lang="en-US" sz="3800" dirty="0">
                <a:solidFill>
                  <a:srgbClr val="FFFFFF"/>
                </a:solidFill>
                <a:latin typeface="#9Slide05 Dear Saturday"/>
              </a:rPr>
              <a:t> </a:t>
            </a:r>
            <a:r>
              <a:rPr lang="en-US" sz="3800" dirty="0" err="1">
                <a:solidFill>
                  <a:srgbClr val="FFFFFF"/>
                </a:solidFill>
                <a:latin typeface="#9Slide05 Dear Saturday"/>
              </a:rPr>
              <a:t>thơ</a:t>
            </a:r>
            <a:r>
              <a:rPr lang="en-US" sz="3800" dirty="0">
                <a:solidFill>
                  <a:srgbClr val="FFFFFF"/>
                </a:solidFill>
                <a:latin typeface="#9Slide05 Dear Saturday"/>
              </a:rPr>
              <a:t> “</a:t>
            </a:r>
            <a:r>
              <a:rPr lang="en-US" sz="3800" dirty="0" err="1">
                <a:solidFill>
                  <a:srgbClr val="FFFFFF"/>
                </a:solidFill>
                <a:latin typeface="#9Slide05 Dear Saturday"/>
              </a:rPr>
              <a:t>Phò</a:t>
            </a:r>
            <a:r>
              <a:rPr lang="en-US" sz="3800" dirty="0">
                <a:solidFill>
                  <a:srgbClr val="FFFFFF"/>
                </a:solidFill>
                <a:latin typeface="#9Slide05 Dear Saturday"/>
              </a:rPr>
              <a:t> </a:t>
            </a:r>
            <a:r>
              <a:rPr lang="en-US" sz="3800" dirty="0" err="1">
                <a:solidFill>
                  <a:srgbClr val="FFFFFF"/>
                </a:solidFill>
                <a:latin typeface="#9Slide05 Dear Saturday"/>
              </a:rPr>
              <a:t>giá</a:t>
            </a:r>
            <a:r>
              <a:rPr lang="en-US" sz="3800" dirty="0">
                <a:solidFill>
                  <a:srgbClr val="FFFFFF"/>
                </a:solidFill>
                <a:latin typeface="#9Slide05 Dear Saturday"/>
              </a:rPr>
              <a:t> </a:t>
            </a:r>
            <a:r>
              <a:rPr lang="en-US" sz="3800" dirty="0" err="1">
                <a:solidFill>
                  <a:srgbClr val="FFFFFF"/>
                </a:solidFill>
                <a:latin typeface="#9Slide05 Dear Saturday"/>
              </a:rPr>
              <a:t>về</a:t>
            </a:r>
            <a:r>
              <a:rPr lang="en-US" sz="3800" dirty="0">
                <a:solidFill>
                  <a:srgbClr val="FFFFFF"/>
                </a:solidFill>
                <a:latin typeface="#9Slide05 Dear Saturday"/>
              </a:rPr>
              <a:t> </a:t>
            </a:r>
            <a:r>
              <a:rPr lang="en-US" sz="3800" dirty="0" err="1">
                <a:solidFill>
                  <a:srgbClr val="FFFFFF"/>
                </a:solidFill>
                <a:latin typeface="#9Slide05 Dear Saturday"/>
              </a:rPr>
              <a:t>kinh</a:t>
            </a:r>
            <a:r>
              <a:rPr lang="en-US" sz="3800" dirty="0">
                <a:solidFill>
                  <a:srgbClr val="FFFFFF"/>
                </a:solidFill>
                <a:latin typeface="#9Slide05 Dear Saturday"/>
              </a:rPr>
              <a:t>”</a:t>
            </a:r>
          </a:p>
        </p:txBody>
      </p:sp>
      <p:sp>
        <p:nvSpPr>
          <p:cNvPr id="9" name="TextBox 9"/>
          <p:cNvSpPr txBox="1"/>
          <p:nvPr/>
        </p:nvSpPr>
        <p:spPr>
          <a:xfrm>
            <a:off x="488086" y="120650"/>
            <a:ext cx="14107743" cy="1002665"/>
          </a:xfrm>
          <a:prstGeom prst="rect">
            <a:avLst/>
          </a:prstGeom>
        </p:spPr>
        <p:txBody>
          <a:bodyPr lIns="0" tIns="0" rIns="0" bIns="0" rtlCol="0" anchor="t">
            <a:spAutoFit/>
          </a:bodyPr>
          <a:lstStyle/>
          <a:p>
            <a:pPr algn="just">
              <a:lnSpc>
                <a:spcPts val="8259"/>
              </a:lnSpc>
            </a:pPr>
            <a:r>
              <a:rPr lang="en-US" sz="5899">
                <a:solidFill>
                  <a:srgbClr val="FFFFFF"/>
                </a:solidFill>
                <a:latin typeface="Fraunces Bold"/>
              </a:rPr>
              <a:t>3.  KHÁM PHÁ VĂN BẢN</a:t>
            </a:r>
          </a:p>
        </p:txBody>
      </p:sp>
      <p:sp>
        <p:nvSpPr>
          <p:cNvPr id="10" name="TextBox 10"/>
          <p:cNvSpPr txBox="1"/>
          <p:nvPr/>
        </p:nvSpPr>
        <p:spPr>
          <a:xfrm>
            <a:off x="12001615" y="2389603"/>
            <a:ext cx="5687982" cy="3154931"/>
          </a:xfrm>
          <a:prstGeom prst="rect">
            <a:avLst/>
          </a:prstGeom>
        </p:spPr>
        <p:txBody>
          <a:bodyPr lIns="0" tIns="0" rIns="0" bIns="0" rtlCol="0" anchor="t">
            <a:spAutoFit/>
          </a:bodyPr>
          <a:lstStyle/>
          <a:p>
            <a:pPr algn="just">
              <a:lnSpc>
                <a:spcPts val="6265"/>
              </a:lnSpc>
            </a:pPr>
            <a:r>
              <a:rPr lang="en-US" sz="4475">
                <a:solidFill>
                  <a:srgbClr val="FFFFFF"/>
                </a:solidFill>
                <a:latin typeface="#9Slide05 VL Fadilla"/>
              </a:rPr>
              <a:t>Đoạt sóc Chương Dương độ,</a:t>
            </a:r>
          </a:p>
          <a:p>
            <a:pPr algn="just">
              <a:lnSpc>
                <a:spcPts val="6265"/>
              </a:lnSpc>
            </a:pPr>
            <a:r>
              <a:rPr lang="en-US" sz="4475">
                <a:solidFill>
                  <a:srgbClr val="FFFFFF"/>
                </a:solidFill>
                <a:latin typeface="#9Slide05 VL Fadilla"/>
              </a:rPr>
              <a:t>Cầm Hồ Hàm Tử quan.</a:t>
            </a:r>
          </a:p>
          <a:p>
            <a:pPr algn="just">
              <a:lnSpc>
                <a:spcPts val="6265"/>
              </a:lnSpc>
            </a:pPr>
            <a:r>
              <a:rPr lang="en-US" sz="4475">
                <a:solidFill>
                  <a:srgbClr val="FFFFFF"/>
                </a:solidFill>
                <a:latin typeface="#9Slide05 VL Fadilla"/>
              </a:rPr>
              <a:t>Thái bình tu trí lực,</a:t>
            </a:r>
          </a:p>
          <a:p>
            <a:pPr algn="just">
              <a:lnSpc>
                <a:spcPts val="6265"/>
              </a:lnSpc>
            </a:pPr>
            <a:r>
              <a:rPr lang="en-US" sz="4475">
                <a:solidFill>
                  <a:srgbClr val="FFFFFF"/>
                </a:solidFill>
                <a:latin typeface="#9Slide05 VL Fadilla"/>
              </a:rPr>
              <a:t>Vạn cổ thử giang san.</a:t>
            </a:r>
          </a:p>
        </p:txBody>
      </p:sp>
      <p:sp>
        <p:nvSpPr>
          <p:cNvPr id="11" name="TextBox 11"/>
          <p:cNvSpPr txBox="1"/>
          <p:nvPr/>
        </p:nvSpPr>
        <p:spPr>
          <a:xfrm>
            <a:off x="1682110" y="3746193"/>
            <a:ext cx="9596822" cy="1235075"/>
          </a:xfrm>
          <a:prstGeom prst="rect">
            <a:avLst/>
          </a:prstGeom>
        </p:spPr>
        <p:txBody>
          <a:bodyPr lIns="0" tIns="0" rIns="0" bIns="0" rtlCol="0" anchor="t">
            <a:spAutoFit/>
          </a:bodyPr>
          <a:lstStyle/>
          <a:p>
            <a:pPr algn="just">
              <a:lnSpc>
                <a:spcPts val="4900"/>
              </a:lnSpc>
              <a:spcBef>
                <a:spcPct val="0"/>
              </a:spcBef>
            </a:pPr>
            <a:r>
              <a:rPr lang="en-US" sz="3500" dirty="0" err="1">
                <a:solidFill>
                  <a:srgbClr val="000000"/>
                </a:solidFill>
                <a:latin typeface="Roboto Condensed"/>
              </a:rPr>
              <a:t>Đó</a:t>
            </a:r>
            <a:r>
              <a:rPr lang="en-US" sz="3500" dirty="0">
                <a:solidFill>
                  <a:srgbClr val="000000"/>
                </a:solidFill>
                <a:latin typeface="Roboto Condensed"/>
              </a:rPr>
              <a:t> </a:t>
            </a:r>
            <a:r>
              <a:rPr lang="en-US" sz="3500" dirty="0" err="1">
                <a:solidFill>
                  <a:srgbClr val="000000"/>
                </a:solidFill>
                <a:latin typeface="Roboto Condensed"/>
              </a:rPr>
              <a:t>không</a:t>
            </a:r>
            <a:r>
              <a:rPr lang="en-US" sz="3500" dirty="0">
                <a:solidFill>
                  <a:srgbClr val="000000"/>
                </a:solidFill>
                <a:latin typeface="Roboto Condensed"/>
              </a:rPr>
              <a:t> </a:t>
            </a:r>
            <a:r>
              <a:rPr lang="en-US" sz="3500" dirty="0" err="1">
                <a:solidFill>
                  <a:srgbClr val="000000"/>
                </a:solidFill>
                <a:latin typeface="Roboto Condensed"/>
              </a:rPr>
              <a:t>chỉ</a:t>
            </a:r>
            <a:r>
              <a:rPr lang="en-US" sz="3500" dirty="0">
                <a:solidFill>
                  <a:srgbClr val="000000"/>
                </a:solidFill>
                <a:latin typeface="Roboto Condensed"/>
              </a:rPr>
              <a:t> </a:t>
            </a:r>
            <a:r>
              <a:rPr lang="en-US" sz="3500" dirty="0" err="1">
                <a:solidFill>
                  <a:srgbClr val="000000"/>
                </a:solidFill>
                <a:latin typeface="Roboto Condensed"/>
              </a:rPr>
              <a:t>là</a:t>
            </a:r>
            <a:r>
              <a:rPr lang="en-US" sz="3500" dirty="0">
                <a:solidFill>
                  <a:srgbClr val="000000"/>
                </a:solidFill>
                <a:latin typeface="Roboto Condensed"/>
              </a:rPr>
              <a:t> </a:t>
            </a:r>
            <a:r>
              <a:rPr lang="en-US" sz="3500" dirty="0" err="1">
                <a:solidFill>
                  <a:srgbClr val="000000"/>
                </a:solidFill>
                <a:latin typeface="Roboto Condensed"/>
              </a:rPr>
              <a:t>khát</a:t>
            </a:r>
            <a:r>
              <a:rPr lang="en-US" sz="3500" dirty="0">
                <a:solidFill>
                  <a:srgbClr val="000000"/>
                </a:solidFill>
                <a:latin typeface="Roboto Condensed"/>
              </a:rPr>
              <a:t> </a:t>
            </a:r>
            <a:r>
              <a:rPr lang="en-US" sz="3500" dirty="0" err="1">
                <a:solidFill>
                  <a:srgbClr val="000000"/>
                </a:solidFill>
                <a:latin typeface="Roboto Condensed"/>
              </a:rPr>
              <a:t>vọng</a:t>
            </a:r>
            <a:r>
              <a:rPr lang="en-US" sz="3500" dirty="0">
                <a:solidFill>
                  <a:srgbClr val="000000"/>
                </a:solidFill>
                <a:latin typeface="Roboto Condensed"/>
              </a:rPr>
              <a:t> </a:t>
            </a:r>
            <a:r>
              <a:rPr lang="en-US" sz="3500" dirty="0" err="1">
                <a:solidFill>
                  <a:srgbClr val="000000"/>
                </a:solidFill>
                <a:latin typeface="Roboto Condensed"/>
              </a:rPr>
              <a:t>của</a:t>
            </a:r>
            <a:r>
              <a:rPr lang="en-US" sz="3500" dirty="0">
                <a:solidFill>
                  <a:srgbClr val="000000"/>
                </a:solidFill>
                <a:latin typeface="Roboto Condensed"/>
              </a:rPr>
              <a:t> </a:t>
            </a:r>
            <a:r>
              <a:rPr lang="en-US" sz="3500" dirty="0" err="1">
                <a:solidFill>
                  <a:srgbClr val="000000"/>
                </a:solidFill>
                <a:latin typeface="Roboto Condensed"/>
              </a:rPr>
              <a:t>một</a:t>
            </a:r>
            <a:r>
              <a:rPr lang="en-US" sz="3500" dirty="0">
                <a:solidFill>
                  <a:srgbClr val="000000"/>
                </a:solidFill>
                <a:latin typeface="Roboto Condensed"/>
              </a:rPr>
              <a:t> </a:t>
            </a:r>
            <a:r>
              <a:rPr lang="en-US" sz="3500" dirty="0" err="1">
                <a:solidFill>
                  <a:srgbClr val="000000"/>
                </a:solidFill>
                <a:latin typeface="Roboto Condensed"/>
              </a:rPr>
              <a:t>người</a:t>
            </a:r>
            <a:r>
              <a:rPr lang="en-US" sz="3500" dirty="0">
                <a:solidFill>
                  <a:srgbClr val="000000"/>
                </a:solidFill>
                <a:latin typeface="Roboto Condensed"/>
              </a:rPr>
              <a:t> </a:t>
            </a:r>
            <a:r>
              <a:rPr lang="en-US" sz="3500" dirty="0" err="1">
                <a:solidFill>
                  <a:srgbClr val="000000"/>
                </a:solidFill>
                <a:latin typeface="Roboto Condensed"/>
              </a:rPr>
              <a:t>mà</a:t>
            </a:r>
            <a:r>
              <a:rPr lang="en-US" sz="3500" dirty="0">
                <a:solidFill>
                  <a:srgbClr val="000000"/>
                </a:solidFill>
                <a:latin typeface="Roboto Condensed"/>
              </a:rPr>
              <a:t> </a:t>
            </a:r>
            <a:r>
              <a:rPr lang="en-US" sz="3500" dirty="0" err="1">
                <a:solidFill>
                  <a:srgbClr val="000000"/>
                </a:solidFill>
                <a:latin typeface="Roboto Condensed"/>
              </a:rPr>
              <a:t>là</a:t>
            </a:r>
            <a:r>
              <a:rPr lang="en-US" sz="3500" dirty="0">
                <a:solidFill>
                  <a:srgbClr val="000000"/>
                </a:solidFill>
                <a:latin typeface="Roboto Condensed"/>
              </a:rPr>
              <a:t> </a:t>
            </a:r>
            <a:r>
              <a:rPr lang="en-US" sz="3500" dirty="0" err="1">
                <a:solidFill>
                  <a:srgbClr val="000000"/>
                </a:solidFill>
                <a:latin typeface="Roboto Condensed"/>
              </a:rPr>
              <a:t>mong</a:t>
            </a:r>
            <a:r>
              <a:rPr lang="en-US" sz="3500" dirty="0">
                <a:solidFill>
                  <a:srgbClr val="000000"/>
                </a:solidFill>
                <a:latin typeface="Roboto Condensed"/>
              </a:rPr>
              <a:t> </a:t>
            </a:r>
            <a:r>
              <a:rPr lang="en-US" sz="3500" dirty="0" err="1">
                <a:solidFill>
                  <a:srgbClr val="000000"/>
                </a:solidFill>
                <a:latin typeface="Roboto Condensed"/>
              </a:rPr>
              <a:t>ước</a:t>
            </a:r>
            <a:r>
              <a:rPr lang="en-US" sz="3500" dirty="0">
                <a:solidFill>
                  <a:srgbClr val="000000"/>
                </a:solidFill>
                <a:latin typeface="Roboto Condensed"/>
              </a:rPr>
              <a:t>, </a:t>
            </a:r>
            <a:r>
              <a:rPr lang="en-US" sz="3500" dirty="0" err="1">
                <a:solidFill>
                  <a:srgbClr val="000000"/>
                </a:solidFill>
                <a:latin typeface="Roboto Condensed"/>
              </a:rPr>
              <a:t>khát</a:t>
            </a:r>
            <a:r>
              <a:rPr lang="en-US" sz="3500" dirty="0">
                <a:solidFill>
                  <a:srgbClr val="000000"/>
                </a:solidFill>
                <a:latin typeface="Roboto Condensed"/>
              </a:rPr>
              <a:t> khao </a:t>
            </a:r>
            <a:r>
              <a:rPr lang="en-US" sz="3500" dirty="0" err="1">
                <a:solidFill>
                  <a:srgbClr val="000000"/>
                </a:solidFill>
                <a:latin typeface="Roboto Condensed"/>
              </a:rPr>
              <a:t>của</a:t>
            </a:r>
            <a:r>
              <a:rPr lang="en-US" sz="3500" dirty="0">
                <a:solidFill>
                  <a:srgbClr val="000000"/>
                </a:solidFill>
                <a:latin typeface="Roboto Condensed"/>
              </a:rPr>
              <a:t> </a:t>
            </a:r>
            <a:r>
              <a:rPr lang="en-US" sz="3500" dirty="0" err="1">
                <a:solidFill>
                  <a:srgbClr val="000000"/>
                </a:solidFill>
                <a:latin typeface="Roboto Condensed"/>
              </a:rPr>
              <a:t>toàn</a:t>
            </a:r>
            <a:r>
              <a:rPr lang="en-US" sz="3500" dirty="0">
                <a:solidFill>
                  <a:srgbClr val="000000"/>
                </a:solidFill>
                <a:latin typeface="Roboto Condensed"/>
              </a:rPr>
              <a:t> </a:t>
            </a:r>
            <a:r>
              <a:rPr lang="en-US" sz="3500" dirty="0" err="1">
                <a:solidFill>
                  <a:srgbClr val="000000"/>
                </a:solidFill>
                <a:latin typeface="Roboto Condensed"/>
              </a:rPr>
              <a:t>dân</a:t>
            </a:r>
            <a:r>
              <a:rPr lang="en-US" sz="3500" dirty="0">
                <a:solidFill>
                  <a:srgbClr val="000000"/>
                </a:solidFill>
                <a:latin typeface="Roboto Condensed"/>
              </a:rPr>
              <a:t> </a:t>
            </a:r>
            <a:r>
              <a:rPr lang="en-US" sz="3500" dirty="0" err="1">
                <a:solidFill>
                  <a:srgbClr val="000000"/>
                </a:solidFill>
                <a:latin typeface="Roboto Condensed"/>
              </a:rPr>
              <a:t>tộc</a:t>
            </a:r>
            <a:endParaRPr lang="en-US" sz="3500" dirty="0">
              <a:solidFill>
                <a:srgbClr val="000000"/>
              </a:solidFill>
              <a:latin typeface="Roboto Condensed"/>
            </a:endParaRPr>
          </a:p>
        </p:txBody>
      </p:sp>
      <p:sp>
        <p:nvSpPr>
          <p:cNvPr id="12" name="TextBox 12"/>
          <p:cNvSpPr txBox="1"/>
          <p:nvPr/>
        </p:nvSpPr>
        <p:spPr>
          <a:xfrm>
            <a:off x="1682110" y="5296576"/>
            <a:ext cx="9596822" cy="3092450"/>
          </a:xfrm>
          <a:prstGeom prst="rect">
            <a:avLst/>
          </a:prstGeom>
        </p:spPr>
        <p:txBody>
          <a:bodyPr lIns="0" tIns="0" rIns="0" bIns="0" rtlCol="0" anchor="t">
            <a:spAutoFit/>
          </a:bodyPr>
          <a:lstStyle/>
          <a:p>
            <a:pPr algn="just">
              <a:lnSpc>
                <a:spcPts val="4900"/>
              </a:lnSpc>
              <a:spcBef>
                <a:spcPct val="0"/>
              </a:spcBef>
            </a:pPr>
            <a:r>
              <a:rPr lang="en-US" sz="3500">
                <a:solidFill>
                  <a:srgbClr val="000000"/>
                </a:solidFill>
                <a:latin typeface="Roboto Condensed"/>
              </a:rPr>
              <a:t>Nhịp thơ ngắn (2/3) cô đọng, súc tích, gần giống với nhịp hành quân, nhịp khải hoàn càng làm tăng thêm không khí sục sôi của niềm tin, niềm tự hào chiến thắng. Bài thơ là khúc khải hoàn ca hùng tráng, cao đẹp của dân </a:t>
            </a:r>
          </a:p>
        </p:txBody>
      </p:sp>
      <p:pic>
        <p:nvPicPr>
          <p:cNvPr id="13" name="Picture 13"/>
          <p:cNvPicPr>
            <a:picLocks noChangeAspect="1"/>
          </p:cNvPicPr>
          <p:nvPr/>
        </p:nvPicPr>
        <p:blipFill>
          <a:blip r:embed="rId4"/>
          <a:srcRect/>
          <a:stretch>
            <a:fillRect/>
          </a:stretch>
        </p:blipFill>
        <p:spPr>
          <a:xfrm>
            <a:off x="0" y="5544533"/>
            <a:ext cx="1120845" cy="1081615"/>
          </a:xfrm>
          <a:prstGeom prst="rect">
            <a:avLst/>
          </a:prstGeom>
        </p:spPr>
      </p:pic>
      <p:sp>
        <p:nvSpPr>
          <p:cNvPr id="14" name="Freeform 14"/>
          <p:cNvSpPr/>
          <p:nvPr/>
        </p:nvSpPr>
        <p:spPr>
          <a:xfrm>
            <a:off x="-4131271" y="6905060"/>
            <a:ext cx="23149804" cy="4308638"/>
          </a:xfrm>
          <a:custGeom>
            <a:avLst/>
            <a:gdLst/>
            <a:ahLst/>
            <a:cxnLst/>
            <a:rect l="l" t="t" r="r" b="b"/>
            <a:pathLst>
              <a:path w="23149804" h="4308638">
                <a:moveTo>
                  <a:pt x="0" y="0"/>
                </a:moveTo>
                <a:lnTo>
                  <a:pt x="23149804" y="0"/>
                </a:lnTo>
                <a:lnTo>
                  <a:pt x="23149804" y="4308638"/>
                </a:lnTo>
                <a:lnTo>
                  <a:pt x="0" y="4308638"/>
                </a:lnTo>
                <a:lnTo>
                  <a:pt x="0" y="0"/>
                </a:lnTo>
                <a:close/>
              </a:path>
            </a:pathLst>
          </a:custGeom>
          <a:blipFill>
            <a:blip r:embed="rId5"/>
            <a:stretch>
              <a:fillRect t="-15431" b="-15431"/>
            </a:stretch>
          </a:blipFill>
        </p:spPr>
        <p:txBody>
          <a:bodyPr/>
          <a:lstStyle/>
          <a:p>
            <a:endParaRPr lang="en-US"/>
          </a:p>
        </p:txBody>
      </p:sp>
      <p:sp>
        <p:nvSpPr>
          <p:cNvPr id="15" name="Freeform 15"/>
          <p:cNvSpPr/>
          <p:nvPr/>
        </p:nvSpPr>
        <p:spPr>
          <a:xfrm flipH="1">
            <a:off x="15565695" y="-1107482"/>
            <a:ext cx="7522170" cy="8012543"/>
          </a:xfrm>
          <a:custGeom>
            <a:avLst/>
            <a:gdLst/>
            <a:ahLst/>
            <a:cxnLst/>
            <a:rect l="l" t="t" r="r" b="b"/>
            <a:pathLst>
              <a:path w="7522170" h="8012543">
                <a:moveTo>
                  <a:pt x="7522170" y="0"/>
                </a:moveTo>
                <a:lnTo>
                  <a:pt x="0" y="0"/>
                </a:lnTo>
                <a:lnTo>
                  <a:pt x="0" y="8012542"/>
                </a:lnTo>
                <a:lnTo>
                  <a:pt x="7522170" y="8012542"/>
                </a:lnTo>
                <a:lnTo>
                  <a:pt x="7522170" y="0"/>
                </a:lnTo>
                <a:close/>
              </a:path>
            </a:pathLst>
          </a:custGeom>
          <a:blipFill>
            <a:blip r:embed="rId6"/>
            <a:stretch>
              <a:fillRect l="-3181" r="-3181"/>
            </a:stretch>
          </a:blipFill>
        </p:spPr>
        <p:txBody>
          <a:bodyPr/>
          <a:lstStyle/>
          <a:p>
            <a:endParaRPr lang="en-US"/>
          </a:p>
        </p:txBody>
      </p:sp>
      <p:sp>
        <p:nvSpPr>
          <p:cNvPr id="16" name="Freeform 16"/>
          <p:cNvSpPr/>
          <p:nvPr/>
        </p:nvSpPr>
        <p:spPr>
          <a:xfrm flipH="1">
            <a:off x="14041433" y="5544533"/>
            <a:ext cx="4582461" cy="3779102"/>
          </a:xfrm>
          <a:custGeom>
            <a:avLst/>
            <a:gdLst/>
            <a:ahLst/>
            <a:cxnLst/>
            <a:rect l="l" t="t" r="r" b="b"/>
            <a:pathLst>
              <a:path w="4582461" h="3779102">
                <a:moveTo>
                  <a:pt x="4582461" y="0"/>
                </a:moveTo>
                <a:lnTo>
                  <a:pt x="0" y="0"/>
                </a:lnTo>
                <a:lnTo>
                  <a:pt x="0" y="3779102"/>
                </a:lnTo>
                <a:lnTo>
                  <a:pt x="4582461" y="3779102"/>
                </a:lnTo>
                <a:lnTo>
                  <a:pt x="4582461" y="0"/>
                </a:lnTo>
                <a:close/>
              </a:path>
            </a:pathLst>
          </a:custGeom>
          <a:blipFill>
            <a:blip r:embed="rId7"/>
            <a:stretch>
              <a:fillRect l="-8311" r="-8311"/>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sp>
        <p:nvSpPr>
          <p:cNvPr id="2" name="TextBox 2"/>
          <p:cNvSpPr txBox="1"/>
          <p:nvPr/>
        </p:nvSpPr>
        <p:spPr>
          <a:xfrm>
            <a:off x="3827513" y="964194"/>
            <a:ext cx="10632973" cy="1527235"/>
          </a:xfrm>
          <a:prstGeom prst="rect">
            <a:avLst/>
          </a:prstGeom>
        </p:spPr>
        <p:txBody>
          <a:bodyPr lIns="0" tIns="0" rIns="0" bIns="0" rtlCol="0" anchor="t">
            <a:spAutoFit/>
          </a:bodyPr>
          <a:lstStyle/>
          <a:p>
            <a:pPr algn="ctr">
              <a:lnSpc>
                <a:spcPts val="12421"/>
              </a:lnSpc>
            </a:pPr>
            <a:r>
              <a:rPr lang="en-US" sz="8872" spc="8">
                <a:solidFill>
                  <a:srgbClr val="FEC832"/>
                </a:solidFill>
                <a:latin typeface="#9Slide05 Dear Saturday"/>
              </a:rPr>
              <a:t>Cùng suy ngẫm</a:t>
            </a:r>
          </a:p>
        </p:txBody>
      </p:sp>
      <p:grpSp>
        <p:nvGrpSpPr>
          <p:cNvPr id="3" name="Group 3"/>
          <p:cNvGrpSpPr/>
          <p:nvPr/>
        </p:nvGrpSpPr>
        <p:grpSpPr>
          <a:xfrm>
            <a:off x="1865418" y="3159358"/>
            <a:ext cx="14820903" cy="5460019"/>
            <a:chOff x="0" y="0"/>
            <a:chExt cx="3903448" cy="1438030"/>
          </a:xfrm>
        </p:grpSpPr>
        <p:sp>
          <p:nvSpPr>
            <p:cNvPr id="4" name="Freeform 4"/>
            <p:cNvSpPr/>
            <p:nvPr/>
          </p:nvSpPr>
          <p:spPr>
            <a:xfrm>
              <a:off x="0" y="0"/>
              <a:ext cx="3903448" cy="1438030"/>
            </a:xfrm>
            <a:custGeom>
              <a:avLst/>
              <a:gdLst/>
              <a:ahLst/>
              <a:cxnLst/>
              <a:rect l="l" t="t" r="r" b="b"/>
              <a:pathLst>
                <a:path w="3903448" h="1438030">
                  <a:moveTo>
                    <a:pt x="26641" y="0"/>
                  </a:moveTo>
                  <a:lnTo>
                    <a:pt x="3876807" y="0"/>
                  </a:lnTo>
                  <a:cubicBezTo>
                    <a:pt x="3891520" y="0"/>
                    <a:pt x="3903448" y="11927"/>
                    <a:pt x="3903448" y="26641"/>
                  </a:cubicBezTo>
                  <a:lnTo>
                    <a:pt x="3903448" y="1411389"/>
                  </a:lnTo>
                  <a:cubicBezTo>
                    <a:pt x="3903448" y="1426102"/>
                    <a:pt x="3891520" y="1438030"/>
                    <a:pt x="3876807" y="1438030"/>
                  </a:cubicBezTo>
                  <a:lnTo>
                    <a:pt x="26641" y="1438030"/>
                  </a:lnTo>
                  <a:cubicBezTo>
                    <a:pt x="19575" y="1438030"/>
                    <a:pt x="12799" y="1435223"/>
                    <a:pt x="7803" y="1430227"/>
                  </a:cubicBezTo>
                  <a:cubicBezTo>
                    <a:pt x="2807" y="1425231"/>
                    <a:pt x="0" y="1418455"/>
                    <a:pt x="0" y="1411389"/>
                  </a:cubicBezTo>
                  <a:lnTo>
                    <a:pt x="0" y="26641"/>
                  </a:lnTo>
                  <a:cubicBezTo>
                    <a:pt x="0" y="11927"/>
                    <a:pt x="11927" y="0"/>
                    <a:pt x="26641" y="0"/>
                  </a:cubicBezTo>
                  <a:close/>
                </a:path>
              </a:pathLst>
            </a:custGeom>
            <a:solidFill>
              <a:srgbClr val="FBF7EE"/>
            </a:solidFill>
          </p:spPr>
          <p:txBody>
            <a:bodyPr/>
            <a:lstStyle/>
            <a:p>
              <a:endParaRPr lang="en-US"/>
            </a:p>
          </p:txBody>
        </p:sp>
        <p:sp>
          <p:nvSpPr>
            <p:cNvPr id="5" name="TextBox 5"/>
            <p:cNvSpPr txBox="1"/>
            <p:nvPr/>
          </p:nvSpPr>
          <p:spPr>
            <a:xfrm>
              <a:off x="0" y="-38100"/>
              <a:ext cx="3903448" cy="1476130"/>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2518400" y="4265835"/>
            <a:ext cx="13514939" cy="3151816"/>
          </a:xfrm>
          <a:prstGeom prst="rect">
            <a:avLst/>
          </a:prstGeom>
        </p:spPr>
        <p:txBody>
          <a:bodyPr lIns="0" tIns="0" rIns="0" bIns="0" rtlCol="0" anchor="t">
            <a:spAutoFit/>
          </a:bodyPr>
          <a:lstStyle/>
          <a:p>
            <a:pPr algn="just">
              <a:lnSpc>
                <a:spcPts val="6287"/>
              </a:lnSpc>
            </a:pPr>
            <a:r>
              <a:rPr lang="en-US" sz="4491">
                <a:solidFill>
                  <a:srgbClr val="000000"/>
                </a:solidFill>
                <a:latin typeface="Roboto Condensed"/>
              </a:rPr>
              <a:t>(?) So sánh “Phò giá về kinh” với bài thơ “Nam quốc sơn hà” đã học trước đó để chỉ ra sự tương đồng về nội dung và hình thức nghệ thuật giữa hai tác phẩm. </a:t>
            </a:r>
          </a:p>
          <a:p>
            <a:pPr algn="just">
              <a:lnSpc>
                <a:spcPts val="6287"/>
              </a:lnSpc>
            </a:pPr>
            <a:endParaRPr lang="en-US" sz="4491">
              <a:solidFill>
                <a:srgbClr val="000000"/>
              </a:solidFill>
              <a:latin typeface="Roboto Condensed"/>
            </a:endParaRPr>
          </a:p>
        </p:txBody>
      </p:sp>
      <p:sp>
        <p:nvSpPr>
          <p:cNvPr id="7" name="Freeform 7"/>
          <p:cNvSpPr/>
          <p:nvPr/>
        </p:nvSpPr>
        <p:spPr>
          <a:xfrm>
            <a:off x="-4861804" y="7554867"/>
            <a:ext cx="23149804" cy="4308638"/>
          </a:xfrm>
          <a:custGeom>
            <a:avLst/>
            <a:gdLst/>
            <a:ahLst/>
            <a:cxnLst/>
            <a:rect l="l" t="t" r="r" b="b"/>
            <a:pathLst>
              <a:path w="23149804" h="4308638">
                <a:moveTo>
                  <a:pt x="0" y="0"/>
                </a:moveTo>
                <a:lnTo>
                  <a:pt x="23149804" y="0"/>
                </a:lnTo>
                <a:lnTo>
                  <a:pt x="23149804" y="4308638"/>
                </a:lnTo>
                <a:lnTo>
                  <a:pt x="0" y="4308638"/>
                </a:lnTo>
                <a:lnTo>
                  <a:pt x="0" y="0"/>
                </a:lnTo>
                <a:close/>
              </a:path>
            </a:pathLst>
          </a:custGeom>
          <a:blipFill>
            <a:blip r:embed="rId2"/>
            <a:stretch>
              <a:fillRect t="-15431" b="-15431"/>
            </a:stretch>
          </a:blipFill>
        </p:spPr>
        <p:txBody>
          <a:bodyPr/>
          <a:lstStyle/>
          <a:p>
            <a:endParaRPr lang="en-US"/>
          </a:p>
        </p:txBody>
      </p:sp>
      <p:sp>
        <p:nvSpPr>
          <p:cNvPr id="8" name="Freeform 8"/>
          <p:cNvSpPr/>
          <p:nvPr/>
        </p:nvSpPr>
        <p:spPr>
          <a:xfrm flipH="1">
            <a:off x="12925236" y="-2977571"/>
            <a:ext cx="7522170" cy="8012543"/>
          </a:xfrm>
          <a:custGeom>
            <a:avLst/>
            <a:gdLst/>
            <a:ahLst/>
            <a:cxnLst/>
            <a:rect l="l" t="t" r="r" b="b"/>
            <a:pathLst>
              <a:path w="7522170" h="8012543">
                <a:moveTo>
                  <a:pt x="7522170" y="0"/>
                </a:moveTo>
                <a:lnTo>
                  <a:pt x="0" y="0"/>
                </a:lnTo>
                <a:lnTo>
                  <a:pt x="0" y="8012542"/>
                </a:lnTo>
                <a:lnTo>
                  <a:pt x="7522170" y="8012542"/>
                </a:lnTo>
                <a:lnTo>
                  <a:pt x="7522170" y="0"/>
                </a:lnTo>
                <a:close/>
              </a:path>
            </a:pathLst>
          </a:custGeom>
          <a:blipFill>
            <a:blip r:embed="rId3"/>
            <a:stretch>
              <a:fillRect l="-3181" r="-3181"/>
            </a:stretch>
          </a:blipFill>
        </p:spPr>
        <p:txBody>
          <a:bodyPr/>
          <a:lstStyle/>
          <a:p>
            <a:endParaRPr lang="en-US"/>
          </a:p>
        </p:txBody>
      </p:sp>
      <p:sp>
        <p:nvSpPr>
          <p:cNvPr id="9" name="Freeform 9"/>
          <p:cNvSpPr/>
          <p:nvPr/>
        </p:nvSpPr>
        <p:spPr>
          <a:xfrm flipH="1">
            <a:off x="227170" y="198389"/>
            <a:ext cx="4582461" cy="3779102"/>
          </a:xfrm>
          <a:custGeom>
            <a:avLst/>
            <a:gdLst/>
            <a:ahLst/>
            <a:cxnLst/>
            <a:rect l="l" t="t" r="r" b="b"/>
            <a:pathLst>
              <a:path w="4582461" h="3779102">
                <a:moveTo>
                  <a:pt x="4582460" y="0"/>
                </a:moveTo>
                <a:lnTo>
                  <a:pt x="0" y="0"/>
                </a:lnTo>
                <a:lnTo>
                  <a:pt x="0" y="3779102"/>
                </a:lnTo>
                <a:lnTo>
                  <a:pt x="4582460" y="3779102"/>
                </a:lnTo>
                <a:lnTo>
                  <a:pt x="4582460" y="0"/>
                </a:lnTo>
                <a:close/>
              </a:path>
            </a:pathLst>
          </a:custGeom>
          <a:blipFill>
            <a:blip r:embed="rId4"/>
            <a:stretch>
              <a:fillRect l="-8311" r="-8311"/>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BF7EE"/>
        </a:solidFill>
        <a:effectLst/>
      </p:bgPr>
    </p:bg>
    <p:spTree>
      <p:nvGrpSpPr>
        <p:cNvPr id="1" name=""/>
        <p:cNvGrpSpPr/>
        <p:nvPr/>
      </p:nvGrpSpPr>
      <p:grpSpPr>
        <a:xfrm>
          <a:off x="0" y="0"/>
          <a:ext cx="0" cy="0"/>
          <a:chOff x="0" y="0"/>
          <a:chExt cx="0" cy="0"/>
        </a:xfrm>
      </p:grpSpPr>
      <p:grpSp>
        <p:nvGrpSpPr>
          <p:cNvPr id="2" name="Group 2"/>
          <p:cNvGrpSpPr/>
          <p:nvPr/>
        </p:nvGrpSpPr>
        <p:grpSpPr>
          <a:xfrm>
            <a:off x="0" y="-247786"/>
            <a:ext cx="18437948" cy="4228746"/>
            <a:chOff x="0" y="0"/>
            <a:chExt cx="24583931" cy="5638329"/>
          </a:xfrm>
        </p:grpSpPr>
        <p:sp>
          <p:nvSpPr>
            <p:cNvPr id="3" name="Freeform 3"/>
            <p:cNvSpPr/>
            <p:nvPr/>
          </p:nvSpPr>
          <p:spPr>
            <a:xfrm>
              <a:off x="0" y="0"/>
              <a:ext cx="6195965" cy="5638329"/>
            </a:xfrm>
            <a:custGeom>
              <a:avLst/>
              <a:gdLst/>
              <a:ahLst/>
              <a:cxnLst/>
              <a:rect l="l" t="t" r="r" b="b"/>
              <a:pathLst>
                <a:path w="6195965" h="5638329">
                  <a:moveTo>
                    <a:pt x="0" y="0"/>
                  </a:moveTo>
                  <a:lnTo>
                    <a:pt x="6195965" y="0"/>
                  </a:lnTo>
                  <a:lnTo>
                    <a:pt x="6195965" y="5638329"/>
                  </a:lnTo>
                  <a:lnTo>
                    <a:pt x="0" y="5638329"/>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a:off x="6195965" y="0"/>
              <a:ext cx="6195965" cy="5638329"/>
            </a:xfrm>
            <a:custGeom>
              <a:avLst/>
              <a:gdLst/>
              <a:ahLst/>
              <a:cxnLst/>
              <a:rect l="l" t="t" r="r" b="b"/>
              <a:pathLst>
                <a:path w="6195965" h="5638329">
                  <a:moveTo>
                    <a:pt x="0" y="0"/>
                  </a:moveTo>
                  <a:lnTo>
                    <a:pt x="6195966" y="0"/>
                  </a:lnTo>
                  <a:lnTo>
                    <a:pt x="6195966" y="5638329"/>
                  </a:lnTo>
                  <a:lnTo>
                    <a:pt x="0" y="5638329"/>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p:cNvSpPr/>
            <p:nvPr/>
          </p:nvSpPr>
          <p:spPr>
            <a:xfrm>
              <a:off x="12192000" y="0"/>
              <a:ext cx="6195965" cy="5638329"/>
            </a:xfrm>
            <a:custGeom>
              <a:avLst/>
              <a:gdLst/>
              <a:ahLst/>
              <a:cxnLst/>
              <a:rect l="l" t="t" r="r" b="b"/>
              <a:pathLst>
                <a:path w="6195965" h="5638329">
                  <a:moveTo>
                    <a:pt x="0" y="0"/>
                  </a:moveTo>
                  <a:lnTo>
                    <a:pt x="6195965" y="0"/>
                  </a:lnTo>
                  <a:lnTo>
                    <a:pt x="6195965" y="5638329"/>
                  </a:lnTo>
                  <a:lnTo>
                    <a:pt x="0" y="5638329"/>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a:off x="18387965" y="0"/>
              <a:ext cx="6195965" cy="5638329"/>
            </a:xfrm>
            <a:custGeom>
              <a:avLst/>
              <a:gdLst/>
              <a:ahLst/>
              <a:cxnLst/>
              <a:rect l="l" t="t" r="r" b="b"/>
              <a:pathLst>
                <a:path w="6195965" h="5638329">
                  <a:moveTo>
                    <a:pt x="0" y="0"/>
                  </a:moveTo>
                  <a:lnTo>
                    <a:pt x="6195966" y="0"/>
                  </a:lnTo>
                  <a:lnTo>
                    <a:pt x="6195966" y="5638329"/>
                  </a:lnTo>
                  <a:lnTo>
                    <a:pt x="0" y="5638329"/>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txBody>
            <a:bodyPr/>
            <a:lstStyle/>
            <a:p>
              <a:endParaRPr lang="en-US"/>
            </a:p>
          </p:txBody>
        </p:sp>
      </p:grpSp>
      <p:grpSp>
        <p:nvGrpSpPr>
          <p:cNvPr id="7" name="Group 7"/>
          <p:cNvGrpSpPr/>
          <p:nvPr/>
        </p:nvGrpSpPr>
        <p:grpSpPr>
          <a:xfrm>
            <a:off x="-149948" y="6523266"/>
            <a:ext cx="18437948" cy="4228746"/>
            <a:chOff x="0" y="0"/>
            <a:chExt cx="24583931" cy="5638329"/>
          </a:xfrm>
        </p:grpSpPr>
        <p:sp>
          <p:nvSpPr>
            <p:cNvPr id="8" name="Freeform 8"/>
            <p:cNvSpPr/>
            <p:nvPr/>
          </p:nvSpPr>
          <p:spPr>
            <a:xfrm>
              <a:off x="0" y="0"/>
              <a:ext cx="6195965" cy="5638329"/>
            </a:xfrm>
            <a:custGeom>
              <a:avLst/>
              <a:gdLst/>
              <a:ahLst/>
              <a:cxnLst/>
              <a:rect l="l" t="t" r="r" b="b"/>
              <a:pathLst>
                <a:path w="6195965" h="5638329">
                  <a:moveTo>
                    <a:pt x="0" y="0"/>
                  </a:moveTo>
                  <a:lnTo>
                    <a:pt x="6195965" y="0"/>
                  </a:lnTo>
                  <a:lnTo>
                    <a:pt x="6195965" y="5638329"/>
                  </a:lnTo>
                  <a:lnTo>
                    <a:pt x="0" y="5638329"/>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9" name="Freeform 9"/>
            <p:cNvSpPr/>
            <p:nvPr/>
          </p:nvSpPr>
          <p:spPr>
            <a:xfrm>
              <a:off x="6195965" y="0"/>
              <a:ext cx="6195965" cy="5638329"/>
            </a:xfrm>
            <a:custGeom>
              <a:avLst/>
              <a:gdLst/>
              <a:ahLst/>
              <a:cxnLst/>
              <a:rect l="l" t="t" r="r" b="b"/>
              <a:pathLst>
                <a:path w="6195965" h="5638329">
                  <a:moveTo>
                    <a:pt x="0" y="0"/>
                  </a:moveTo>
                  <a:lnTo>
                    <a:pt x="6195966" y="0"/>
                  </a:lnTo>
                  <a:lnTo>
                    <a:pt x="6195966" y="5638329"/>
                  </a:lnTo>
                  <a:lnTo>
                    <a:pt x="0" y="5638329"/>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0" name="Freeform 10"/>
            <p:cNvSpPr/>
            <p:nvPr/>
          </p:nvSpPr>
          <p:spPr>
            <a:xfrm>
              <a:off x="12192000" y="0"/>
              <a:ext cx="6195965" cy="5638329"/>
            </a:xfrm>
            <a:custGeom>
              <a:avLst/>
              <a:gdLst/>
              <a:ahLst/>
              <a:cxnLst/>
              <a:rect l="l" t="t" r="r" b="b"/>
              <a:pathLst>
                <a:path w="6195965" h="5638329">
                  <a:moveTo>
                    <a:pt x="0" y="0"/>
                  </a:moveTo>
                  <a:lnTo>
                    <a:pt x="6195965" y="0"/>
                  </a:lnTo>
                  <a:lnTo>
                    <a:pt x="6195965" y="5638329"/>
                  </a:lnTo>
                  <a:lnTo>
                    <a:pt x="0" y="5638329"/>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1" name="Freeform 11"/>
            <p:cNvSpPr/>
            <p:nvPr/>
          </p:nvSpPr>
          <p:spPr>
            <a:xfrm>
              <a:off x="18387965" y="0"/>
              <a:ext cx="6195965" cy="5638329"/>
            </a:xfrm>
            <a:custGeom>
              <a:avLst/>
              <a:gdLst/>
              <a:ahLst/>
              <a:cxnLst/>
              <a:rect l="l" t="t" r="r" b="b"/>
              <a:pathLst>
                <a:path w="6195965" h="5638329">
                  <a:moveTo>
                    <a:pt x="0" y="0"/>
                  </a:moveTo>
                  <a:lnTo>
                    <a:pt x="6195966" y="0"/>
                  </a:lnTo>
                  <a:lnTo>
                    <a:pt x="6195966" y="5638329"/>
                  </a:lnTo>
                  <a:lnTo>
                    <a:pt x="0" y="5638329"/>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txBody>
            <a:bodyPr/>
            <a:lstStyle/>
            <a:p>
              <a:endParaRPr lang="en-US"/>
            </a:p>
          </p:txBody>
        </p:sp>
      </p:grpSp>
      <p:grpSp>
        <p:nvGrpSpPr>
          <p:cNvPr id="12" name="Group 12"/>
          <p:cNvGrpSpPr/>
          <p:nvPr/>
        </p:nvGrpSpPr>
        <p:grpSpPr>
          <a:xfrm>
            <a:off x="1028700" y="1866588"/>
            <a:ext cx="7574448" cy="6553825"/>
            <a:chOff x="0" y="0"/>
            <a:chExt cx="1994916" cy="1726110"/>
          </a:xfrm>
        </p:grpSpPr>
        <p:sp>
          <p:nvSpPr>
            <p:cNvPr id="13" name="Freeform 13"/>
            <p:cNvSpPr/>
            <p:nvPr/>
          </p:nvSpPr>
          <p:spPr>
            <a:xfrm>
              <a:off x="0" y="0"/>
              <a:ext cx="1994916" cy="1726110"/>
            </a:xfrm>
            <a:custGeom>
              <a:avLst/>
              <a:gdLst/>
              <a:ahLst/>
              <a:cxnLst/>
              <a:rect l="l" t="t" r="r" b="b"/>
              <a:pathLst>
                <a:path w="1994916" h="1726110">
                  <a:moveTo>
                    <a:pt x="0" y="0"/>
                  </a:moveTo>
                  <a:lnTo>
                    <a:pt x="1994916" y="0"/>
                  </a:lnTo>
                  <a:lnTo>
                    <a:pt x="1994916" y="1726110"/>
                  </a:lnTo>
                  <a:lnTo>
                    <a:pt x="0" y="1726110"/>
                  </a:lnTo>
                  <a:close/>
                </a:path>
              </a:pathLst>
            </a:custGeom>
            <a:solidFill>
              <a:srgbClr val="2A3D43"/>
            </a:solidFill>
          </p:spPr>
          <p:txBody>
            <a:bodyPr/>
            <a:lstStyle/>
            <a:p>
              <a:endParaRPr lang="en-US"/>
            </a:p>
          </p:txBody>
        </p:sp>
        <p:sp>
          <p:nvSpPr>
            <p:cNvPr id="14" name="TextBox 14"/>
            <p:cNvSpPr txBox="1"/>
            <p:nvPr/>
          </p:nvSpPr>
          <p:spPr>
            <a:xfrm>
              <a:off x="0" y="-38100"/>
              <a:ext cx="1994916" cy="1764210"/>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1028700" y="2513005"/>
            <a:ext cx="6925300" cy="4930775"/>
          </a:xfrm>
          <a:prstGeom prst="rect">
            <a:avLst/>
          </a:prstGeom>
        </p:spPr>
        <p:txBody>
          <a:bodyPr lIns="0" tIns="0" rIns="0" bIns="0" rtlCol="0" anchor="t">
            <a:spAutoFit/>
          </a:bodyPr>
          <a:lstStyle/>
          <a:p>
            <a:pPr marL="755649" lvl="1" indent="-377824" algn="just">
              <a:lnSpc>
                <a:spcPts val="4899"/>
              </a:lnSpc>
              <a:buFont typeface="Arial"/>
              <a:buChar char="•"/>
            </a:pPr>
            <a:r>
              <a:rPr lang="en-US" sz="3499" dirty="0">
                <a:solidFill>
                  <a:srgbClr val="FBF7EE"/>
                </a:solidFill>
                <a:latin typeface="Roboto Condensed"/>
              </a:rPr>
              <a:t>HT: </a:t>
            </a:r>
            <a:r>
              <a:rPr lang="en-US" sz="3499" dirty="0" err="1">
                <a:solidFill>
                  <a:srgbClr val="FBF7EE"/>
                </a:solidFill>
                <a:latin typeface="Roboto Condensed"/>
              </a:rPr>
              <a:t>Cùng</a:t>
            </a:r>
            <a:r>
              <a:rPr lang="en-US" sz="3499" dirty="0">
                <a:solidFill>
                  <a:srgbClr val="FBF7EE"/>
                </a:solidFill>
                <a:latin typeface="Roboto Condensed"/>
              </a:rPr>
              <a:t> </a:t>
            </a:r>
            <a:r>
              <a:rPr lang="en-US" sz="3499" dirty="0" err="1">
                <a:solidFill>
                  <a:srgbClr val="FBF7EE"/>
                </a:solidFill>
                <a:latin typeface="Roboto Condensed"/>
              </a:rPr>
              <a:t>sáng</a:t>
            </a:r>
            <a:r>
              <a:rPr lang="en-US" sz="3499" dirty="0">
                <a:solidFill>
                  <a:srgbClr val="FBF7EE"/>
                </a:solidFill>
                <a:latin typeface="Roboto Condensed"/>
              </a:rPr>
              <a:t> </a:t>
            </a:r>
            <a:r>
              <a:rPr lang="en-US" sz="3499" dirty="0" err="1">
                <a:solidFill>
                  <a:srgbClr val="FBF7EE"/>
                </a:solidFill>
                <a:latin typeface="Roboto Condensed"/>
              </a:rPr>
              <a:t>tác</a:t>
            </a:r>
            <a:r>
              <a:rPr lang="en-US" sz="3499" dirty="0">
                <a:solidFill>
                  <a:srgbClr val="FBF7EE"/>
                </a:solidFill>
                <a:latin typeface="Roboto Condensed"/>
              </a:rPr>
              <a:t> </a:t>
            </a:r>
            <a:r>
              <a:rPr lang="en-US" sz="3499" dirty="0" err="1">
                <a:solidFill>
                  <a:srgbClr val="FBF7EE"/>
                </a:solidFill>
                <a:latin typeface="Roboto Condensed"/>
              </a:rPr>
              <a:t>bằng</a:t>
            </a:r>
            <a:r>
              <a:rPr lang="en-US" sz="3499" dirty="0">
                <a:solidFill>
                  <a:srgbClr val="FBF7EE"/>
                </a:solidFill>
                <a:latin typeface="Roboto Condensed"/>
              </a:rPr>
              <a:t> </a:t>
            </a:r>
            <a:r>
              <a:rPr lang="en-US" sz="3499" dirty="0" err="1">
                <a:solidFill>
                  <a:srgbClr val="FBF7EE"/>
                </a:solidFill>
                <a:latin typeface="Roboto Condensed"/>
              </a:rPr>
              <a:t>thể</a:t>
            </a:r>
            <a:r>
              <a:rPr lang="en-US" sz="3499" dirty="0">
                <a:solidFill>
                  <a:srgbClr val="FBF7EE"/>
                </a:solidFill>
                <a:latin typeface="Roboto Condensed"/>
              </a:rPr>
              <a:t> </a:t>
            </a:r>
            <a:r>
              <a:rPr lang="en-US" sz="3499" dirty="0" err="1">
                <a:solidFill>
                  <a:srgbClr val="FBF7EE"/>
                </a:solidFill>
                <a:latin typeface="Roboto Condensed"/>
              </a:rPr>
              <a:t>thơ</a:t>
            </a:r>
            <a:r>
              <a:rPr lang="en-US" sz="3499" dirty="0">
                <a:solidFill>
                  <a:srgbClr val="FBF7EE"/>
                </a:solidFill>
                <a:latin typeface="Roboto Condensed"/>
              </a:rPr>
              <a:t> </a:t>
            </a:r>
            <a:r>
              <a:rPr lang="en-US" sz="3499" dirty="0" err="1">
                <a:solidFill>
                  <a:srgbClr val="FBF7EE"/>
                </a:solidFill>
                <a:latin typeface="Roboto Condensed"/>
              </a:rPr>
              <a:t>luật</a:t>
            </a:r>
            <a:r>
              <a:rPr lang="en-US" sz="3499" dirty="0">
                <a:solidFill>
                  <a:srgbClr val="FBF7EE"/>
                </a:solidFill>
                <a:latin typeface="Roboto Condensed"/>
              </a:rPr>
              <a:t> </a:t>
            </a:r>
            <a:r>
              <a:rPr lang="en-US" sz="3499" dirty="0" err="1">
                <a:solidFill>
                  <a:srgbClr val="FBF7EE"/>
                </a:solidFill>
                <a:latin typeface="Roboto Condensed"/>
              </a:rPr>
              <a:t>Đường</a:t>
            </a:r>
            <a:r>
              <a:rPr lang="en-US" sz="3499" dirty="0">
                <a:solidFill>
                  <a:srgbClr val="FBF7EE"/>
                </a:solidFill>
                <a:latin typeface="Roboto Condensed"/>
              </a:rPr>
              <a:t> </a:t>
            </a:r>
            <a:r>
              <a:rPr lang="en-US" sz="3499" dirty="0" err="1">
                <a:solidFill>
                  <a:srgbClr val="FBF7EE"/>
                </a:solidFill>
                <a:latin typeface="Roboto Condensed"/>
              </a:rPr>
              <a:t>tứ</a:t>
            </a:r>
            <a:r>
              <a:rPr lang="en-US" sz="3499" dirty="0">
                <a:solidFill>
                  <a:srgbClr val="FBF7EE"/>
                </a:solidFill>
                <a:latin typeface="Roboto Condensed"/>
              </a:rPr>
              <a:t> </a:t>
            </a:r>
            <a:r>
              <a:rPr lang="en-US" sz="3499" dirty="0" err="1">
                <a:solidFill>
                  <a:srgbClr val="FBF7EE"/>
                </a:solidFill>
                <a:latin typeface="Roboto Condensed"/>
              </a:rPr>
              <a:t>tuyệt</a:t>
            </a:r>
            <a:r>
              <a:rPr lang="en-US" sz="3499" dirty="0">
                <a:solidFill>
                  <a:srgbClr val="FBF7EE"/>
                </a:solidFill>
                <a:latin typeface="Roboto Condensed"/>
              </a:rPr>
              <a:t>. </a:t>
            </a:r>
            <a:r>
              <a:rPr lang="en-US" sz="3499" dirty="0" err="1">
                <a:solidFill>
                  <a:srgbClr val="FBF7EE"/>
                </a:solidFill>
                <a:latin typeface="Roboto Condensed"/>
              </a:rPr>
              <a:t>Lời</a:t>
            </a:r>
            <a:r>
              <a:rPr lang="en-US" sz="3499" dirty="0">
                <a:solidFill>
                  <a:srgbClr val="FBF7EE"/>
                </a:solidFill>
                <a:latin typeface="Roboto Condensed"/>
              </a:rPr>
              <a:t> </a:t>
            </a:r>
            <a:r>
              <a:rPr lang="en-US" sz="3499" dirty="0" err="1">
                <a:solidFill>
                  <a:srgbClr val="FBF7EE"/>
                </a:solidFill>
                <a:latin typeface="Roboto Condensed"/>
              </a:rPr>
              <a:t>thơ</a:t>
            </a:r>
            <a:r>
              <a:rPr lang="en-US" sz="3499" dirty="0">
                <a:solidFill>
                  <a:srgbClr val="FBF7EE"/>
                </a:solidFill>
                <a:latin typeface="Roboto Condensed"/>
              </a:rPr>
              <a:t> </a:t>
            </a:r>
            <a:r>
              <a:rPr lang="en-US" sz="3499" dirty="0" err="1">
                <a:solidFill>
                  <a:srgbClr val="FBF7EE"/>
                </a:solidFill>
                <a:latin typeface="Roboto Condensed"/>
              </a:rPr>
              <a:t>chắc</a:t>
            </a:r>
            <a:r>
              <a:rPr lang="en-US" sz="3499" dirty="0">
                <a:solidFill>
                  <a:srgbClr val="FBF7EE"/>
                </a:solidFill>
                <a:latin typeface="Roboto Condensed"/>
              </a:rPr>
              <a:t> </a:t>
            </a:r>
            <a:r>
              <a:rPr lang="en-US" sz="3499" dirty="0" err="1">
                <a:solidFill>
                  <a:srgbClr val="FBF7EE"/>
                </a:solidFill>
                <a:latin typeface="Roboto Condensed"/>
              </a:rPr>
              <a:t>nịch</a:t>
            </a:r>
            <a:r>
              <a:rPr lang="en-US" sz="3499" dirty="0">
                <a:solidFill>
                  <a:srgbClr val="FBF7EE"/>
                </a:solidFill>
                <a:latin typeface="Roboto Condensed"/>
              </a:rPr>
              <a:t>, </a:t>
            </a:r>
            <a:r>
              <a:rPr lang="en-US" sz="3499" dirty="0" err="1">
                <a:solidFill>
                  <a:srgbClr val="FBF7EE"/>
                </a:solidFill>
                <a:latin typeface="Roboto Condensed"/>
              </a:rPr>
              <a:t>sáng</a:t>
            </a:r>
            <a:r>
              <a:rPr lang="en-US" sz="3499" dirty="0">
                <a:solidFill>
                  <a:srgbClr val="FBF7EE"/>
                </a:solidFill>
                <a:latin typeface="Roboto Condensed"/>
              </a:rPr>
              <a:t> </a:t>
            </a:r>
            <a:r>
              <a:rPr lang="en-US" sz="3499" dirty="0" err="1">
                <a:solidFill>
                  <a:srgbClr val="FBF7EE"/>
                </a:solidFill>
                <a:latin typeface="Roboto Condensed"/>
              </a:rPr>
              <a:t>rõ</a:t>
            </a:r>
            <a:r>
              <a:rPr lang="en-US" sz="3499" dirty="0">
                <a:solidFill>
                  <a:srgbClr val="FBF7EE"/>
                </a:solidFill>
                <a:latin typeface="Roboto Condensed"/>
              </a:rPr>
              <a:t>, </a:t>
            </a:r>
            <a:r>
              <a:rPr lang="en-US" sz="3499" dirty="0" err="1">
                <a:solidFill>
                  <a:srgbClr val="FBF7EE"/>
                </a:solidFill>
                <a:latin typeface="Roboto Condensed"/>
              </a:rPr>
              <a:t>không</a:t>
            </a:r>
            <a:r>
              <a:rPr lang="en-US" sz="3499" dirty="0">
                <a:solidFill>
                  <a:srgbClr val="FBF7EE"/>
                </a:solidFill>
                <a:latin typeface="Roboto Condensed"/>
              </a:rPr>
              <a:t> </a:t>
            </a:r>
            <a:r>
              <a:rPr lang="en-US" sz="3499" dirty="0" err="1">
                <a:solidFill>
                  <a:srgbClr val="FBF7EE"/>
                </a:solidFill>
                <a:latin typeface="Roboto Condensed"/>
              </a:rPr>
              <a:t>văn</a:t>
            </a:r>
            <a:r>
              <a:rPr lang="en-US" sz="3499" dirty="0">
                <a:solidFill>
                  <a:srgbClr val="FBF7EE"/>
                </a:solidFill>
                <a:latin typeface="Roboto Condensed"/>
              </a:rPr>
              <a:t> </a:t>
            </a:r>
            <a:r>
              <a:rPr lang="en-US" sz="3499" dirty="0" err="1">
                <a:solidFill>
                  <a:srgbClr val="FBF7EE"/>
                </a:solidFill>
                <a:latin typeface="Roboto Condensed"/>
              </a:rPr>
              <a:t>hoa</a:t>
            </a:r>
            <a:r>
              <a:rPr lang="en-US" sz="3499" dirty="0">
                <a:solidFill>
                  <a:srgbClr val="FBF7EE"/>
                </a:solidFill>
                <a:latin typeface="Roboto Condensed"/>
              </a:rPr>
              <a:t>, </a:t>
            </a:r>
            <a:r>
              <a:rPr lang="en-US" sz="3499" dirty="0" err="1">
                <a:solidFill>
                  <a:srgbClr val="FBF7EE"/>
                </a:solidFill>
                <a:latin typeface="Roboto Condensed"/>
              </a:rPr>
              <a:t>không</a:t>
            </a:r>
            <a:r>
              <a:rPr lang="en-US" sz="3499" dirty="0">
                <a:solidFill>
                  <a:srgbClr val="FBF7EE"/>
                </a:solidFill>
                <a:latin typeface="Roboto Condensed"/>
              </a:rPr>
              <a:t> </a:t>
            </a:r>
            <a:r>
              <a:rPr lang="en-US" sz="3499" dirty="0" err="1">
                <a:solidFill>
                  <a:srgbClr val="FBF7EE"/>
                </a:solidFill>
                <a:latin typeface="Roboto Condensed"/>
              </a:rPr>
              <a:t>hình</a:t>
            </a:r>
            <a:r>
              <a:rPr lang="en-US" sz="3499" dirty="0">
                <a:solidFill>
                  <a:srgbClr val="FBF7EE"/>
                </a:solidFill>
                <a:latin typeface="Roboto Condensed"/>
              </a:rPr>
              <a:t> </a:t>
            </a:r>
            <a:r>
              <a:rPr lang="en-US" sz="3499" dirty="0" err="1">
                <a:solidFill>
                  <a:srgbClr val="FBF7EE"/>
                </a:solidFill>
                <a:latin typeface="Roboto Condensed"/>
              </a:rPr>
              <a:t>ảnh</a:t>
            </a:r>
            <a:r>
              <a:rPr lang="en-US" sz="3499" dirty="0">
                <a:solidFill>
                  <a:srgbClr val="FBF7EE"/>
                </a:solidFill>
                <a:latin typeface="Roboto Condensed"/>
              </a:rPr>
              <a:t>. </a:t>
            </a:r>
            <a:r>
              <a:rPr lang="en-US" sz="3499" dirty="0" err="1">
                <a:solidFill>
                  <a:srgbClr val="FBF7EE"/>
                </a:solidFill>
                <a:latin typeface="Roboto Condensed"/>
              </a:rPr>
              <a:t>Giọng</a:t>
            </a:r>
            <a:r>
              <a:rPr lang="en-US" sz="3499" dirty="0">
                <a:solidFill>
                  <a:srgbClr val="FBF7EE"/>
                </a:solidFill>
                <a:latin typeface="Roboto Condensed"/>
              </a:rPr>
              <a:t> </a:t>
            </a:r>
            <a:r>
              <a:rPr lang="en-US" sz="3499" dirty="0" err="1">
                <a:solidFill>
                  <a:srgbClr val="FBF7EE"/>
                </a:solidFill>
                <a:latin typeface="Roboto Condensed"/>
              </a:rPr>
              <a:t>thơ</a:t>
            </a:r>
            <a:r>
              <a:rPr lang="en-US" sz="3499" dirty="0">
                <a:solidFill>
                  <a:srgbClr val="FBF7EE"/>
                </a:solidFill>
                <a:latin typeface="Roboto Condensed"/>
              </a:rPr>
              <a:t> </a:t>
            </a:r>
            <a:r>
              <a:rPr lang="en-US" sz="3499" dirty="0" err="1">
                <a:solidFill>
                  <a:srgbClr val="FBF7EE"/>
                </a:solidFill>
                <a:latin typeface="Roboto Condensed"/>
              </a:rPr>
              <a:t>hào</a:t>
            </a:r>
            <a:r>
              <a:rPr lang="en-US" sz="3499" dirty="0">
                <a:solidFill>
                  <a:srgbClr val="FBF7EE"/>
                </a:solidFill>
                <a:latin typeface="Roboto Condensed"/>
              </a:rPr>
              <a:t> </a:t>
            </a:r>
            <a:r>
              <a:rPr lang="en-US" sz="3499" dirty="0" err="1">
                <a:solidFill>
                  <a:srgbClr val="FBF7EE"/>
                </a:solidFill>
                <a:latin typeface="Roboto Condensed"/>
              </a:rPr>
              <a:t>hùng</a:t>
            </a:r>
            <a:r>
              <a:rPr lang="en-US" sz="3499" dirty="0">
                <a:solidFill>
                  <a:srgbClr val="FBF7EE"/>
                </a:solidFill>
                <a:latin typeface="Roboto Condensed"/>
              </a:rPr>
              <a:t>, </a:t>
            </a:r>
            <a:r>
              <a:rPr lang="en-US" sz="3499" dirty="0" err="1">
                <a:solidFill>
                  <a:srgbClr val="FBF7EE"/>
                </a:solidFill>
                <a:latin typeface="Roboto Condensed"/>
              </a:rPr>
              <a:t>mạnh</a:t>
            </a:r>
            <a:r>
              <a:rPr lang="en-US" sz="3499" dirty="0">
                <a:solidFill>
                  <a:srgbClr val="FBF7EE"/>
                </a:solidFill>
                <a:latin typeface="Roboto Condensed"/>
              </a:rPr>
              <a:t> </a:t>
            </a:r>
            <a:r>
              <a:rPr lang="en-US" sz="3499" dirty="0" err="1">
                <a:solidFill>
                  <a:srgbClr val="FBF7EE"/>
                </a:solidFill>
                <a:latin typeface="Roboto Condensed"/>
              </a:rPr>
              <a:t>mẽ</a:t>
            </a:r>
            <a:r>
              <a:rPr lang="en-US" sz="3499" dirty="0">
                <a:solidFill>
                  <a:srgbClr val="FBF7EE"/>
                </a:solidFill>
                <a:latin typeface="Roboto Condensed"/>
              </a:rPr>
              <a:t>, </a:t>
            </a:r>
            <a:r>
              <a:rPr lang="en-US" sz="3499" dirty="0" err="1">
                <a:solidFill>
                  <a:srgbClr val="FBF7EE"/>
                </a:solidFill>
                <a:latin typeface="Roboto Condensed"/>
              </a:rPr>
              <a:t>dồn</a:t>
            </a:r>
            <a:r>
              <a:rPr lang="en-US" sz="3499" dirty="0">
                <a:solidFill>
                  <a:srgbClr val="FBF7EE"/>
                </a:solidFill>
                <a:latin typeface="Roboto Condensed"/>
              </a:rPr>
              <a:t> </a:t>
            </a:r>
            <a:r>
              <a:rPr lang="en-US" sz="3499" dirty="0" err="1">
                <a:solidFill>
                  <a:srgbClr val="FBF7EE"/>
                </a:solidFill>
                <a:latin typeface="Roboto Condensed"/>
              </a:rPr>
              <a:t>dập</a:t>
            </a:r>
            <a:r>
              <a:rPr lang="en-US" sz="3499" dirty="0">
                <a:solidFill>
                  <a:srgbClr val="FBF7EE"/>
                </a:solidFill>
                <a:latin typeface="Roboto Condensed"/>
              </a:rPr>
              <a:t> </a:t>
            </a:r>
            <a:r>
              <a:rPr lang="en-US" sz="3499" dirty="0" err="1">
                <a:solidFill>
                  <a:srgbClr val="FBF7EE"/>
                </a:solidFill>
                <a:latin typeface="Roboto Condensed"/>
              </a:rPr>
              <a:t>chứa</a:t>
            </a:r>
            <a:r>
              <a:rPr lang="en-US" sz="3499" dirty="0">
                <a:solidFill>
                  <a:srgbClr val="FBF7EE"/>
                </a:solidFill>
                <a:latin typeface="Roboto Condensed"/>
              </a:rPr>
              <a:t> </a:t>
            </a:r>
            <a:r>
              <a:rPr lang="en-US" sz="3499" dirty="0" err="1">
                <a:solidFill>
                  <a:srgbClr val="FBF7EE"/>
                </a:solidFill>
                <a:latin typeface="Roboto Condensed"/>
              </a:rPr>
              <a:t>nhiều</a:t>
            </a:r>
            <a:r>
              <a:rPr lang="en-US" sz="3499" dirty="0">
                <a:solidFill>
                  <a:srgbClr val="FBF7EE"/>
                </a:solidFill>
                <a:latin typeface="Roboto Condensed"/>
              </a:rPr>
              <a:t> </a:t>
            </a:r>
            <a:r>
              <a:rPr lang="en-US" sz="3499" dirty="0" err="1">
                <a:solidFill>
                  <a:srgbClr val="FBF7EE"/>
                </a:solidFill>
                <a:latin typeface="Roboto Condensed"/>
              </a:rPr>
              <a:t>hàm</a:t>
            </a:r>
            <a:r>
              <a:rPr lang="en-US" sz="3499" dirty="0">
                <a:solidFill>
                  <a:srgbClr val="FBF7EE"/>
                </a:solidFill>
                <a:latin typeface="Roboto Condensed"/>
              </a:rPr>
              <a:t> </a:t>
            </a:r>
            <a:r>
              <a:rPr lang="en-US" sz="3499" dirty="0" err="1">
                <a:solidFill>
                  <a:srgbClr val="FBF7EE"/>
                </a:solidFill>
                <a:latin typeface="Roboto Condensed"/>
              </a:rPr>
              <a:t>súc</a:t>
            </a:r>
            <a:r>
              <a:rPr lang="en-US" sz="3499" dirty="0">
                <a:solidFill>
                  <a:srgbClr val="FBF7EE"/>
                </a:solidFill>
                <a:latin typeface="Roboto Condensed"/>
              </a:rPr>
              <a:t>, </a:t>
            </a:r>
            <a:r>
              <a:rPr lang="en-US" sz="3499" dirty="0" err="1">
                <a:solidFill>
                  <a:srgbClr val="FBF7EE"/>
                </a:solidFill>
                <a:latin typeface="Roboto Condensed"/>
              </a:rPr>
              <a:t>đọng</a:t>
            </a:r>
            <a:r>
              <a:rPr lang="en-US" sz="3499" dirty="0">
                <a:solidFill>
                  <a:srgbClr val="FBF7EE"/>
                </a:solidFill>
                <a:latin typeface="Roboto Condensed"/>
              </a:rPr>
              <a:t> </a:t>
            </a:r>
            <a:r>
              <a:rPr lang="en-US" sz="3499" dirty="0" err="1">
                <a:solidFill>
                  <a:srgbClr val="FBF7EE"/>
                </a:solidFill>
                <a:latin typeface="Roboto Condensed"/>
              </a:rPr>
              <a:t>lại</a:t>
            </a:r>
            <a:r>
              <a:rPr lang="en-US" sz="3499" dirty="0">
                <a:solidFill>
                  <a:srgbClr val="FBF7EE"/>
                </a:solidFill>
                <a:latin typeface="Roboto Condensed"/>
              </a:rPr>
              <a:t> </a:t>
            </a:r>
            <a:r>
              <a:rPr lang="en-US" sz="3499" dirty="0" err="1">
                <a:solidFill>
                  <a:srgbClr val="FBF7EE"/>
                </a:solidFill>
                <a:latin typeface="Roboto Condensed"/>
              </a:rPr>
              <a:t>những</a:t>
            </a:r>
            <a:r>
              <a:rPr lang="en-US" sz="3499" dirty="0">
                <a:solidFill>
                  <a:srgbClr val="FBF7EE"/>
                </a:solidFill>
                <a:latin typeface="Roboto Condensed"/>
              </a:rPr>
              <a:t> </a:t>
            </a:r>
            <a:r>
              <a:rPr lang="en-US" sz="3499" dirty="0" err="1">
                <a:solidFill>
                  <a:srgbClr val="FBF7EE"/>
                </a:solidFill>
                <a:latin typeface="Roboto Condensed"/>
              </a:rPr>
              <a:t>vần</a:t>
            </a:r>
            <a:r>
              <a:rPr lang="en-US" sz="3499" dirty="0">
                <a:solidFill>
                  <a:srgbClr val="FBF7EE"/>
                </a:solidFill>
                <a:latin typeface="Roboto Condensed"/>
              </a:rPr>
              <a:t> </a:t>
            </a:r>
            <a:r>
              <a:rPr lang="en-US" sz="3499" dirty="0" err="1">
                <a:solidFill>
                  <a:srgbClr val="FBF7EE"/>
                </a:solidFill>
                <a:latin typeface="Roboto Condensed"/>
              </a:rPr>
              <a:t>thơ</a:t>
            </a:r>
            <a:r>
              <a:rPr lang="en-US" sz="3499" dirty="0">
                <a:solidFill>
                  <a:srgbClr val="FBF7EE"/>
                </a:solidFill>
                <a:latin typeface="Roboto Condensed"/>
              </a:rPr>
              <a:t> </a:t>
            </a:r>
            <a:r>
              <a:rPr lang="en-US" sz="3499" dirty="0" err="1">
                <a:solidFill>
                  <a:srgbClr val="FBF7EE"/>
                </a:solidFill>
                <a:latin typeface="Roboto Condensed"/>
              </a:rPr>
              <a:t>câu</a:t>
            </a:r>
            <a:r>
              <a:rPr lang="en-US" sz="3499" dirty="0">
                <a:solidFill>
                  <a:srgbClr val="FBF7EE"/>
                </a:solidFill>
                <a:latin typeface="Roboto Condensed"/>
              </a:rPr>
              <a:t> </a:t>
            </a:r>
            <a:r>
              <a:rPr lang="en-US" sz="3499" dirty="0" err="1">
                <a:solidFill>
                  <a:srgbClr val="FBF7EE"/>
                </a:solidFill>
                <a:latin typeface="Roboto Condensed"/>
              </a:rPr>
              <a:t>thơ</a:t>
            </a:r>
            <a:r>
              <a:rPr lang="en-US" sz="3499" dirty="0">
                <a:solidFill>
                  <a:srgbClr val="FBF7EE"/>
                </a:solidFill>
                <a:latin typeface="Roboto Condensed"/>
              </a:rPr>
              <a:t> </a:t>
            </a:r>
            <a:r>
              <a:rPr lang="en-US" sz="3499" dirty="0" err="1">
                <a:solidFill>
                  <a:srgbClr val="FBF7EE"/>
                </a:solidFill>
                <a:latin typeface="Roboto Condensed"/>
              </a:rPr>
              <a:t>là</a:t>
            </a:r>
            <a:r>
              <a:rPr lang="en-US" sz="3499" dirty="0">
                <a:solidFill>
                  <a:srgbClr val="FBF7EE"/>
                </a:solidFill>
                <a:latin typeface="Roboto Condensed"/>
              </a:rPr>
              <a:t> </a:t>
            </a:r>
            <a:r>
              <a:rPr lang="en-US" sz="3499" dirty="0" err="1">
                <a:solidFill>
                  <a:srgbClr val="FBF7EE"/>
                </a:solidFill>
                <a:latin typeface="Roboto Condensed"/>
              </a:rPr>
              <a:t>cả</a:t>
            </a:r>
            <a:r>
              <a:rPr lang="en-US" sz="3499" dirty="0">
                <a:solidFill>
                  <a:srgbClr val="FBF7EE"/>
                </a:solidFill>
                <a:latin typeface="Roboto Condensed"/>
              </a:rPr>
              <a:t> </a:t>
            </a:r>
            <a:r>
              <a:rPr lang="en-US" sz="3499" dirty="0" err="1">
                <a:solidFill>
                  <a:srgbClr val="FBF7EE"/>
                </a:solidFill>
                <a:latin typeface="Roboto Condensed"/>
              </a:rPr>
              <a:t>một</a:t>
            </a:r>
            <a:r>
              <a:rPr lang="en-US" sz="3499" dirty="0">
                <a:solidFill>
                  <a:srgbClr val="FBF7EE"/>
                </a:solidFill>
                <a:latin typeface="Roboto Condensed"/>
              </a:rPr>
              <a:t> </a:t>
            </a:r>
            <a:r>
              <a:rPr lang="en-US" sz="3499" dirty="0" err="1">
                <a:solidFill>
                  <a:srgbClr val="FBF7EE"/>
                </a:solidFill>
                <a:latin typeface="Roboto Condensed"/>
              </a:rPr>
              <a:t>tinh</a:t>
            </a:r>
            <a:r>
              <a:rPr lang="en-US" sz="3499" dirty="0">
                <a:solidFill>
                  <a:srgbClr val="FBF7EE"/>
                </a:solidFill>
                <a:latin typeface="Roboto Condensed"/>
              </a:rPr>
              <a:t> </a:t>
            </a:r>
            <a:r>
              <a:rPr lang="en-US" sz="3499" dirty="0" err="1">
                <a:solidFill>
                  <a:srgbClr val="FBF7EE"/>
                </a:solidFill>
                <a:latin typeface="Roboto Condensed"/>
              </a:rPr>
              <a:t>thần</a:t>
            </a:r>
            <a:r>
              <a:rPr lang="en-US" sz="3499" dirty="0">
                <a:solidFill>
                  <a:srgbClr val="FBF7EE"/>
                </a:solidFill>
                <a:latin typeface="Roboto Condensed"/>
              </a:rPr>
              <a:t> </a:t>
            </a:r>
            <a:r>
              <a:rPr lang="en-US" sz="3499" dirty="0" err="1">
                <a:solidFill>
                  <a:srgbClr val="FBF7EE"/>
                </a:solidFill>
                <a:latin typeface="Roboto Condensed"/>
              </a:rPr>
              <a:t>lớn</a:t>
            </a:r>
            <a:r>
              <a:rPr lang="en-US" sz="3499" dirty="0">
                <a:solidFill>
                  <a:srgbClr val="FBF7EE"/>
                </a:solidFill>
                <a:latin typeface="Roboto Condensed"/>
              </a:rPr>
              <a:t> </a:t>
            </a:r>
            <a:r>
              <a:rPr lang="en-US" sz="3499" dirty="0" err="1">
                <a:solidFill>
                  <a:srgbClr val="FBF7EE"/>
                </a:solidFill>
                <a:latin typeface="Roboto Condensed"/>
              </a:rPr>
              <a:t>lao</a:t>
            </a:r>
            <a:r>
              <a:rPr lang="en-US" sz="3499" dirty="0">
                <a:solidFill>
                  <a:srgbClr val="FBF7EE"/>
                </a:solidFill>
                <a:latin typeface="Roboto Condensed"/>
              </a:rPr>
              <a:t> </a:t>
            </a:r>
            <a:r>
              <a:rPr lang="en-US" sz="3499" dirty="0" err="1">
                <a:solidFill>
                  <a:srgbClr val="FBF7EE"/>
                </a:solidFill>
                <a:latin typeface="Roboto Condensed"/>
              </a:rPr>
              <a:t>của</a:t>
            </a:r>
            <a:r>
              <a:rPr lang="en-US" sz="3499" dirty="0">
                <a:solidFill>
                  <a:srgbClr val="FBF7EE"/>
                </a:solidFill>
                <a:latin typeface="Roboto Condensed"/>
              </a:rPr>
              <a:t> </a:t>
            </a:r>
            <a:r>
              <a:rPr lang="en-US" sz="3499" dirty="0" err="1">
                <a:solidFill>
                  <a:srgbClr val="FBF7EE"/>
                </a:solidFill>
                <a:latin typeface="Roboto Condensed"/>
              </a:rPr>
              <a:t>dân</a:t>
            </a:r>
            <a:r>
              <a:rPr lang="en-US" sz="3499" dirty="0">
                <a:solidFill>
                  <a:srgbClr val="FBF7EE"/>
                </a:solidFill>
                <a:latin typeface="Roboto Condensed"/>
              </a:rPr>
              <a:t> </a:t>
            </a:r>
            <a:r>
              <a:rPr lang="en-US" sz="3499" dirty="0" err="1">
                <a:solidFill>
                  <a:srgbClr val="FBF7EE"/>
                </a:solidFill>
                <a:latin typeface="Roboto Condensed"/>
              </a:rPr>
              <a:t>tộc</a:t>
            </a:r>
            <a:r>
              <a:rPr lang="en-US" sz="3499" dirty="0">
                <a:solidFill>
                  <a:srgbClr val="FBF7EE"/>
                </a:solidFill>
                <a:latin typeface="Roboto Condensed"/>
              </a:rPr>
              <a:t>.</a:t>
            </a:r>
          </a:p>
        </p:txBody>
      </p:sp>
      <p:sp>
        <p:nvSpPr>
          <p:cNvPr id="16" name="TextBox 16"/>
          <p:cNvSpPr txBox="1"/>
          <p:nvPr/>
        </p:nvSpPr>
        <p:spPr>
          <a:xfrm>
            <a:off x="4330206" y="407670"/>
            <a:ext cx="14107743" cy="1061721"/>
          </a:xfrm>
          <a:prstGeom prst="rect">
            <a:avLst/>
          </a:prstGeom>
        </p:spPr>
        <p:txBody>
          <a:bodyPr lIns="0" tIns="0" rIns="0" bIns="0" rtlCol="0" anchor="t">
            <a:spAutoFit/>
          </a:bodyPr>
          <a:lstStyle/>
          <a:p>
            <a:pPr algn="just">
              <a:lnSpc>
                <a:spcPts val="8679"/>
              </a:lnSpc>
            </a:pPr>
            <a:r>
              <a:rPr lang="en-US" sz="6199">
                <a:solidFill>
                  <a:srgbClr val="C29861"/>
                </a:solidFill>
                <a:latin typeface="Fraunces Bold"/>
              </a:rPr>
              <a:t>SO SÁNH</a:t>
            </a:r>
          </a:p>
        </p:txBody>
      </p:sp>
      <p:sp>
        <p:nvSpPr>
          <p:cNvPr id="17" name="TextBox 17"/>
          <p:cNvSpPr txBox="1"/>
          <p:nvPr/>
        </p:nvSpPr>
        <p:spPr>
          <a:xfrm>
            <a:off x="5803714" y="589280"/>
            <a:ext cx="10632973" cy="774065"/>
          </a:xfrm>
          <a:prstGeom prst="rect">
            <a:avLst/>
          </a:prstGeom>
        </p:spPr>
        <p:txBody>
          <a:bodyPr lIns="0" tIns="0" rIns="0" bIns="0" rtlCol="0" anchor="t">
            <a:spAutoFit/>
          </a:bodyPr>
          <a:lstStyle/>
          <a:p>
            <a:pPr algn="ctr">
              <a:lnSpc>
                <a:spcPts val="6160"/>
              </a:lnSpc>
            </a:pPr>
            <a:r>
              <a:rPr lang="en-US" sz="4400" spc="4" dirty="0" err="1">
                <a:solidFill>
                  <a:srgbClr val="000000"/>
                </a:solidFill>
                <a:latin typeface="#9Slide05 Dear Saturday"/>
              </a:rPr>
              <a:t>Giống</a:t>
            </a:r>
            <a:r>
              <a:rPr lang="en-US" sz="4400" spc="4" dirty="0">
                <a:solidFill>
                  <a:srgbClr val="000000"/>
                </a:solidFill>
                <a:latin typeface="#9Slide05 Dear Saturday"/>
              </a:rPr>
              <a:t> </a:t>
            </a:r>
            <a:r>
              <a:rPr lang="en-US" sz="4400" spc="4" dirty="0" err="1">
                <a:solidFill>
                  <a:srgbClr val="000000"/>
                </a:solidFill>
                <a:latin typeface="#9Slide05 Dear Saturday"/>
              </a:rPr>
              <a:t>nhau</a:t>
            </a:r>
            <a:endParaRPr lang="en-US" sz="4400" spc="4" dirty="0">
              <a:solidFill>
                <a:srgbClr val="000000"/>
              </a:solidFill>
              <a:latin typeface="#9Slide05 Dear Saturday"/>
            </a:endParaRPr>
          </a:p>
        </p:txBody>
      </p:sp>
      <p:grpSp>
        <p:nvGrpSpPr>
          <p:cNvPr id="18" name="Group 18"/>
          <p:cNvGrpSpPr/>
          <p:nvPr/>
        </p:nvGrpSpPr>
        <p:grpSpPr>
          <a:xfrm>
            <a:off x="9218974" y="1866588"/>
            <a:ext cx="7574448" cy="6553825"/>
            <a:chOff x="0" y="0"/>
            <a:chExt cx="1994916" cy="1726110"/>
          </a:xfrm>
        </p:grpSpPr>
        <p:sp>
          <p:nvSpPr>
            <p:cNvPr id="19" name="Freeform 19"/>
            <p:cNvSpPr/>
            <p:nvPr/>
          </p:nvSpPr>
          <p:spPr>
            <a:xfrm>
              <a:off x="0" y="0"/>
              <a:ext cx="1994916" cy="1726110"/>
            </a:xfrm>
            <a:custGeom>
              <a:avLst/>
              <a:gdLst/>
              <a:ahLst/>
              <a:cxnLst/>
              <a:rect l="l" t="t" r="r" b="b"/>
              <a:pathLst>
                <a:path w="1994916" h="1726110">
                  <a:moveTo>
                    <a:pt x="0" y="0"/>
                  </a:moveTo>
                  <a:lnTo>
                    <a:pt x="1994916" y="0"/>
                  </a:lnTo>
                  <a:lnTo>
                    <a:pt x="1994916" y="1726110"/>
                  </a:lnTo>
                  <a:lnTo>
                    <a:pt x="0" y="1726110"/>
                  </a:lnTo>
                  <a:close/>
                </a:path>
              </a:pathLst>
            </a:custGeom>
            <a:solidFill>
              <a:srgbClr val="2A3D43"/>
            </a:solidFill>
          </p:spPr>
          <p:txBody>
            <a:bodyPr/>
            <a:lstStyle/>
            <a:p>
              <a:endParaRPr lang="en-US"/>
            </a:p>
          </p:txBody>
        </p:sp>
        <p:sp>
          <p:nvSpPr>
            <p:cNvPr id="20" name="TextBox 20"/>
            <p:cNvSpPr txBox="1"/>
            <p:nvPr/>
          </p:nvSpPr>
          <p:spPr>
            <a:xfrm>
              <a:off x="0" y="-38100"/>
              <a:ext cx="1994916" cy="1764210"/>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a:off x="9218974" y="2513005"/>
            <a:ext cx="6925300" cy="5549900"/>
          </a:xfrm>
          <a:prstGeom prst="rect">
            <a:avLst/>
          </a:prstGeom>
        </p:spPr>
        <p:txBody>
          <a:bodyPr lIns="0" tIns="0" rIns="0" bIns="0" rtlCol="0" anchor="t">
            <a:spAutoFit/>
          </a:bodyPr>
          <a:lstStyle/>
          <a:p>
            <a:pPr marL="755649" lvl="1" indent="-377824" algn="just">
              <a:lnSpc>
                <a:spcPts val="4899"/>
              </a:lnSpc>
              <a:buFont typeface="Arial"/>
              <a:buChar char="•"/>
            </a:pPr>
            <a:r>
              <a:rPr lang="en-US" sz="3499">
                <a:solidFill>
                  <a:srgbClr val="FBF7EE"/>
                </a:solidFill>
                <a:latin typeface="Roboto Condensed"/>
              </a:rPr>
              <a:t>ND: Cả hai bài thơ đều có cảm xúc trữ tình, thể hiện khí khách oai hùng, kiêu hãnh của dân tộc, một không khí hào hùng của toàn dân tộc trước những thế lực xâm lược và cả dân tộc đồng lòng quyết tâm bảo vệ quê hương mình, đều thể hiện những tình cảm chân thành, sâu sắc của nhà thơ. </a:t>
            </a:r>
          </a:p>
        </p:txBody>
      </p:sp>
      <p:sp>
        <p:nvSpPr>
          <p:cNvPr id="22" name="Freeform 22"/>
          <p:cNvSpPr/>
          <p:nvPr/>
        </p:nvSpPr>
        <p:spPr>
          <a:xfrm>
            <a:off x="-4131271" y="6905060"/>
            <a:ext cx="23149804" cy="4308638"/>
          </a:xfrm>
          <a:custGeom>
            <a:avLst/>
            <a:gdLst/>
            <a:ahLst/>
            <a:cxnLst/>
            <a:rect l="l" t="t" r="r" b="b"/>
            <a:pathLst>
              <a:path w="23149804" h="4308638">
                <a:moveTo>
                  <a:pt x="0" y="0"/>
                </a:moveTo>
                <a:lnTo>
                  <a:pt x="23149804" y="0"/>
                </a:lnTo>
                <a:lnTo>
                  <a:pt x="23149804" y="4308638"/>
                </a:lnTo>
                <a:lnTo>
                  <a:pt x="0" y="4308638"/>
                </a:lnTo>
                <a:lnTo>
                  <a:pt x="0" y="0"/>
                </a:lnTo>
                <a:close/>
              </a:path>
            </a:pathLst>
          </a:custGeom>
          <a:blipFill>
            <a:blip r:embed="rId4"/>
            <a:stretch>
              <a:fillRect t="-15431" b="-15431"/>
            </a:stretch>
          </a:blipFill>
        </p:spPr>
        <p:txBody>
          <a:bodyPr/>
          <a:lstStyle/>
          <a:p>
            <a:endParaRPr lang="en-US"/>
          </a:p>
        </p:txBody>
      </p:sp>
      <p:sp>
        <p:nvSpPr>
          <p:cNvPr id="23" name="Freeform 23"/>
          <p:cNvSpPr/>
          <p:nvPr/>
        </p:nvSpPr>
        <p:spPr>
          <a:xfrm flipH="1">
            <a:off x="15565695" y="-1107482"/>
            <a:ext cx="7522170" cy="8012543"/>
          </a:xfrm>
          <a:custGeom>
            <a:avLst/>
            <a:gdLst/>
            <a:ahLst/>
            <a:cxnLst/>
            <a:rect l="l" t="t" r="r" b="b"/>
            <a:pathLst>
              <a:path w="7522170" h="8012543">
                <a:moveTo>
                  <a:pt x="7522170" y="0"/>
                </a:moveTo>
                <a:lnTo>
                  <a:pt x="0" y="0"/>
                </a:lnTo>
                <a:lnTo>
                  <a:pt x="0" y="8012542"/>
                </a:lnTo>
                <a:lnTo>
                  <a:pt x="7522170" y="8012542"/>
                </a:lnTo>
                <a:lnTo>
                  <a:pt x="7522170" y="0"/>
                </a:lnTo>
                <a:close/>
              </a:path>
            </a:pathLst>
          </a:custGeom>
          <a:blipFill>
            <a:blip r:embed="rId5"/>
            <a:stretch>
              <a:fillRect l="-3181" r="-3181"/>
            </a:stretch>
          </a:blipFill>
        </p:spPr>
        <p:txBody>
          <a:bodyPr/>
          <a:lstStyle/>
          <a:p>
            <a:endParaRPr lang="en-US"/>
          </a:p>
        </p:txBody>
      </p:sp>
      <p:sp>
        <p:nvSpPr>
          <p:cNvPr id="24" name="Freeform 24"/>
          <p:cNvSpPr/>
          <p:nvPr/>
        </p:nvSpPr>
        <p:spPr>
          <a:xfrm flipH="1">
            <a:off x="0" y="-191561"/>
            <a:ext cx="4582461" cy="3779102"/>
          </a:xfrm>
          <a:custGeom>
            <a:avLst/>
            <a:gdLst/>
            <a:ahLst/>
            <a:cxnLst/>
            <a:rect l="l" t="t" r="r" b="b"/>
            <a:pathLst>
              <a:path w="4582461" h="3779102">
                <a:moveTo>
                  <a:pt x="4582461" y="0"/>
                </a:moveTo>
                <a:lnTo>
                  <a:pt x="0" y="0"/>
                </a:lnTo>
                <a:lnTo>
                  <a:pt x="0" y="3779102"/>
                </a:lnTo>
                <a:lnTo>
                  <a:pt x="4582461" y="3779102"/>
                </a:lnTo>
                <a:lnTo>
                  <a:pt x="4582461" y="0"/>
                </a:lnTo>
                <a:close/>
              </a:path>
            </a:pathLst>
          </a:custGeom>
          <a:blipFill>
            <a:blip r:embed="rId6"/>
            <a:stretch>
              <a:fillRect l="-8311" r="-8311"/>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BF7EE"/>
        </a:solidFill>
        <a:effectLst/>
      </p:bgPr>
    </p:bg>
    <p:spTree>
      <p:nvGrpSpPr>
        <p:cNvPr id="1" name=""/>
        <p:cNvGrpSpPr/>
        <p:nvPr/>
      </p:nvGrpSpPr>
      <p:grpSpPr>
        <a:xfrm>
          <a:off x="0" y="0"/>
          <a:ext cx="0" cy="0"/>
          <a:chOff x="0" y="0"/>
          <a:chExt cx="0" cy="0"/>
        </a:xfrm>
      </p:grpSpPr>
      <p:grpSp>
        <p:nvGrpSpPr>
          <p:cNvPr id="2" name="Group 2"/>
          <p:cNvGrpSpPr/>
          <p:nvPr/>
        </p:nvGrpSpPr>
        <p:grpSpPr>
          <a:xfrm>
            <a:off x="0" y="-247786"/>
            <a:ext cx="18437948" cy="4228746"/>
            <a:chOff x="0" y="0"/>
            <a:chExt cx="24583931" cy="5638329"/>
          </a:xfrm>
        </p:grpSpPr>
        <p:sp>
          <p:nvSpPr>
            <p:cNvPr id="3" name="Freeform 3"/>
            <p:cNvSpPr/>
            <p:nvPr/>
          </p:nvSpPr>
          <p:spPr>
            <a:xfrm>
              <a:off x="0" y="0"/>
              <a:ext cx="6195965" cy="5638329"/>
            </a:xfrm>
            <a:custGeom>
              <a:avLst/>
              <a:gdLst/>
              <a:ahLst/>
              <a:cxnLst/>
              <a:rect l="l" t="t" r="r" b="b"/>
              <a:pathLst>
                <a:path w="6195965" h="5638329">
                  <a:moveTo>
                    <a:pt x="0" y="0"/>
                  </a:moveTo>
                  <a:lnTo>
                    <a:pt x="6195965" y="0"/>
                  </a:lnTo>
                  <a:lnTo>
                    <a:pt x="6195965" y="5638329"/>
                  </a:lnTo>
                  <a:lnTo>
                    <a:pt x="0" y="5638329"/>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a:off x="6195965" y="0"/>
              <a:ext cx="6195965" cy="5638329"/>
            </a:xfrm>
            <a:custGeom>
              <a:avLst/>
              <a:gdLst/>
              <a:ahLst/>
              <a:cxnLst/>
              <a:rect l="l" t="t" r="r" b="b"/>
              <a:pathLst>
                <a:path w="6195965" h="5638329">
                  <a:moveTo>
                    <a:pt x="0" y="0"/>
                  </a:moveTo>
                  <a:lnTo>
                    <a:pt x="6195966" y="0"/>
                  </a:lnTo>
                  <a:lnTo>
                    <a:pt x="6195966" y="5638329"/>
                  </a:lnTo>
                  <a:lnTo>
                    <a:pt x="0" y="5638329"/>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p:cNvSpPr/>
            <p:nvPr/>
          </p:nvSpPr>
          <p:spPr>
            <a:xfrm>
              <a:off x="12192000" y="0"/>
              <a:ext cx="6195965" cy="5638329"/>
            </a:xfrm>
            <a:custGeom>
              <a:avLst/>
              <a:gdLst/>
              <a:ahLst/>
              <a:cxnLst/>
              <a:rect l="l" t="t" r="r" b="b"/>
              <a:pathLst>
                <a:path w="6195965" h="5638329">
                  <a:moveTo>
                    <a:pt x="0" y="0"/>
                  </a:moveTo>
                  <a:lnTo>
                    <a:pt x="6195965" y="0"/>
                  </a:lnTo>
                  <a:lnTo>
                    <a:pt x="6195965" y="5638329"/>
                  </a:lnTo>
                  <a:lnTo>
                    <a:pt x="0" y="5638329"/>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a:off x="18387965" y="0"/>
              <a:ext cx="6195965" cy="5638329"/>
            </a:xfrm>
            <a:custGeom>
              <a:avLst/>
              <a:gdLst/>
              <a:ahLst/>
              <a:cxnLst/>
              <a:rect l="l" t="t" r="r" b="b"/>
              <a:pathLst>
                <a:path w="6195965" h="5638329">
                  <a:moveTo>
                    <a:pt x="0" y="0"/>
                  </a:moveTo>
                  <a:lnTo>
                    <a:pt x="6195966" y="0"/>
                  </a:lnTo>
                  <a:lnTo>
                    <a:pt x="6195966" y="5638329"/>
                  </a:lnTo>
                  <a:lnTo>
                    <a:pt x="0" y="5638329"/>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txBody>
            <a:bodyPr/>
            <a:lstStyle/>
            <a:p>
              <a:endParaRPr lang="en-US"/>
            </a:p>
          </p:txBody>
        </p:sp>
      </p:grpSp>
      <p:grpSp>
        <p:nvGrpSpPr>
          <p:cNvPr id="7" name="Group 7"/>
          <p:cNvGrpSpPr/>
          <p:nvPr/>
        </p:nvGrpSpPr>
        <p:grpSpPr>
          <a:xfrm>
            <a:off x="-149948" y="6523266"/>
            <a:ext cx="18437948" cy="4228746"/>
            <a:chOff x="0" y="0"/>
            <a:chExt cx="24583931" cy="5638329"/>
          </a:xfrm>
        </p:grpSpPr>
        <p:sp>
          <p:nvSpPr>
            <p:cNvPr id="8" name="Freeform 8"/>
            <p:cNvSpPr/>
            <p:nvPr/>
          </p:nvSpPr>
          <p:spPr>
            <a:xfrm>
              <a:off x="0" y="0"/>
              <a:ext cx="6195965" cy="5638329"/>
            </a:xfrm>
            <a:custGeom>
              <a:avLst/>
              <a:gdLst/>
              <a:ahLst/>
              <a:cxnLst/>
              <a:rect l="l" t="t" r="r" b="b"/>
              <a:pathLst>
                <a:path w="6195965" h="5638329">
                  <a:moveTo>
                    <a:pt x="0" y="0"/>
                  </a:moveTo>
                  <a:lnTo>
                    <a:pt x="6195965" y="0"/>
                  </a:lnTo>
                  <a:lnTo>
                    <a:pt x="6195965" y="5638329"/>
                  </a:lnTo>
                  <a:lnTo>
                    <a:pt x="0" y="5638329"/>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9" name="Freeform 9"/>
            <p:cNvSpPr/>
            <p:nvPr/>
          </p:nvSpPr>
          <p:spPr>
            <a:xfrm>
              <a:off x="6195965" y="0"/>
              <a:ext cx="6195965" cy="5638329"/>
            </a:xfrm>
            <a:custGeom>
              <a:avLst/>
              <a:gdLst/>
              <a:ahLst/>
              <a:cxnLst/>
              <a:rect l="l" t="t" r="r" b="b"/>
              <a:pathLst>
                <a:path w="6195965" h="5638329">
                  <a:moveTo>
                    <a:pt x="0" y="0"/>
                  </a:moveTo>
                  <a:lnTo>
                    <a:pt x="6195966" y="0"/>
                  </a:lnTo>
                  <a:lnTo>
                    <a:pt x="6195966" y="5638329"/>
                  </a:lnTo>
                  <a:lnTo>
                    <a:pt x="0" y="5638329"/>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0" name="Freeform 10"/>
            <p:cNvSpPr/>
            <p:nvPr/>
          </p:nvSpPr>
          <p:spPr>
            <a:xfrm>
              <a:off x="12192000" y="0"/>
              <a:ext cx="6195965" cy="5638329"/>
            </a:xfrm>
            <a:custGeom>
              <a:avLst/>
              <a:gdLst/>
              <a:ahLst/>
              <a:cxnLst/>
              <a:rect l="l" t="t" r="r" b="b"/>
              <a:pathLst>
                <a:path w="6195965" h="5638329">
                  <a:moveTo>
                    <a:pt x="0" y="0"/>
                  </a:moveTo>
                  <a:lnTo>
                    <a:pt x="6195965" y="0"/>
                  </a:lnTo>
                  <a:lnTo>
                    <a:pt x="6195965" y="5638329"/>
                  </a:lnTo>
                  <a:lnTo>
                    <a:pt x="0" y="5638329"/>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1" name="Freeform 11"/>
            <p:cNvSpPr/>
            <p:nvPr/>
          </p:nvSpPr>
          <p:spPr>
            <a:xfrm>
              <a:off x="18387965" y="0"/>
              <a:ext cx="6195965" cy="5638329"/>
            </a:xfrm>
            <a:custGeom>
              <a:avLst/>
              <a:gdLst/>
              <a:ahLst/>
              <a:cxnLst/>
              <a:rect l="l" t="t" r="r" b="b"/>
              <a:pathLst>
                <a:path w="6195965" h="5638329">
                  <a:moveTo>
                    <a:pt x="0" y="0"/>
                  </a:moveTo>
                  <a:lnTo>
                    <a:pt x="6195966" y="0"/>
                  </a:lnTo>
                  <a:lnTo>
                    <a:pt x="6195966" y="5638329"/>
                  </a:lnTo>
                  <a:lnTo>
                    <a:pt x="0" y="5638329"/>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txBody>
            <a:bodyPr/>
            <a:lstStyle/>
            <a:p>
              <a:endParaRPr lang="en-US"/>
            </a:p>
          </p:txBody>
        </p:sp>
      </p:grpSp>
      <p:sp>
        <p:nvSpPr>
          <p:cNvPr id="12" name="TextBox 12"/>
          <p:cNvSpPr txBox="1"/>
          <p:nvPr/>
        </p:nvSpPr>
        <p:spPr>
          <a:xfrm>
            <a:off x="2327397" y="761365"/>
            <a:ext cx="14107743" cy="1009650"/>
          </a:xfrm>
          <a:prstGeom prst="rect">
            <a:avLst/>
          </a:prstGeom>
        </p:spPr>
        <p:txBody>
          <a:bodyPr lIns="0" tIns="0" rIns="0" bIns="0" rtlCol="0" anchor="t">
            <a:spAutoFit/>
          </a:bodyPr>
          <a:lstStyle/>
          <a:p>
            <a:pPr algn="just">
              <a:lnSpc>
                <a:spcPts val="8399"/>
              </a:lnSpc>
            </a:pPr>
            <a:r>
              <a:rPr lang="en-US" sz="5999">
                <a:solidFill>
                  <a:srgbClr val="C29861"/>
                </a:solidFill>
                <a:latin typeface="Fraunces Bold"/>
              </a:rPr>
              <a:t>SO SÁNH</a:t>
            </a:r>
          </a:p>
        </p:txBody>
      </p:sp>
      <p:sp>
        <p:nvSpPr>
          <p:cNvPr id="13" name="TextBox 13"/>
          <p:cNvSpPr txBox="1"/>
          <p:nvPr/>
        </p:nvSpPr>
        <p:spPr>
          <a:xfrm>
            <a:off x="4225106" y="923925"/>
            <a:ext cx="10632973" cy="774065"/>
          </a:xfrm>
          <a:prstGeom prst="rect">
            <a:avLst/>
          </a:prstGeom>
        </p:spPr>
        <p:txBody>
          <a:bodyPr lIns="0" tIns="0" rIns="0" bIns="0" rtlCol="0" anchor="t">
            <a:spAutoFit/>
          </a:bodyPr>
          <a:lstStyle/>
          <a:p>
            <a:pPr algn="ctr">
              <a:lnSpc>
                <a:spcPts val="6160"/>
              </a:lnSpc>
            </a:pPr>
            <a:r>
              <a:rPr lang="en-US" sz="4400" spc="4" dirty="0" err="1">
                <a:solidFill>
                  <a:srgbClr val="000000"/>
                </a:solidFill>
                <a:latin typeface="#9Slide05 Dear Saturday"/>
              </a:rPr>
              <a:t>Khác</a:t>
            </a:r>
            <a:r>
              <a:rPr lang="en-US" sz="4400" spc="4" dirty="0">
                <a:solidFill>
                  <a:srgbClr val="000000"/>
                </a:solidFill>
                <a:latin typeface="#9Slide05 Dear Saturday"/>
              </a:rPr>
              <a:t> </a:t>
            </a:r>
            <a:r>
              <a:rPr lang="en-US" sz="4400" spc="4" dirty="0" err="1">
                <a:solidFill>
                  <a:srgbClr val="000000"/>
                </a:solidFill>
                <a:latin typeface="#9Slide05 Dear Saturday"/>
              </a:rPr>
              <a:t>nhau</a:t>
            </a:r>
            <a:endParaRPr lang="en-US" sz="4400" spc="4" dirty="0">
              <a:solidFill>
                <a:srgbClr val="000000"/>
              </a:solidFill>
              <a:latin typeface="#9Slide05 Dear Saturday"/>
            </a:endParaRPr>
          </a:p>
        </p:txBody>
      </p:sp>
      <p:graphicFrame>
        <p:nvGraphicFramePr>
          <p:cNvPr id="14" name="Table 14"/>
          <p:cNvGraphicFramePr>
            <a:graphicFrameLocks noGrp="1"/>
          </p:cNvGraphicFramePr>
          <p:nvPr/>
        </p:nvGraphicFramePr>
        <p:xfrm>
          <a:off x="771235" y="2248639"/>
          <a:ext cx="17322857" cy="6943726"/>
        </p:xfrm>
        <a:graphic>
          <a:graphicData uri="http://schemas.openxmlformats.org/drawingml/2006/table">
            <a:tbl>
              <a:tblPr/>
              <a:tblGrid>
                <a:gridCol w="3554710">
                  <a:extLst>
                    <a:ext uri="{9D8B030D-6E8A-4147-A177-3AD203B41FA5}">
                      <a16:colId xmlns:a16="http://schemas.microsoft.com/office/drawing/2014/main" val="20000"/>
                    </a:ext>
                  </a:extLst>
                </a:gridCol>
                <a:gridCol w="5906676">
                  <a:extLst>
                    <a:ext uri="{9D8B030D-6E8A-4147-A177-3AD203B41FA5}">
                      <a16:colId xmlns:a16="http://schemas.microsoft.com/office/drawing/2014/main" val="20001"/>
                    </a:ext>
                  </a:extLst>
                </a:gridCol>
                <a:gridCol w="7861471">
                  <a:extLst>
                    <a:ext uri="{9D8B030D-6E8A-4147-A177-3AD203B41FA5}">
                      <a16:colId xmlns:a16="http://schemas.microsoft.com/office/drawing/2014/main" val="20002"/>
                    </a:ext>
                  </a:extLst>
                </a:gridCol>
              </a:tblGrid>
              <a:tr h="1112531">
                <a:tc>
                  <a:txBody>
                    <a:bodyPr/>
                    <a:lstStyle/>
                    <a:p>
                      <a:pPr algn="l">
                        <a:lnSpc>
                          <a:spcPts val="4900"/>
                        </a:lnSpc>
                        <a:defRPr/>
                      </a:pPr>
                      <a:r>
                        <a:rPr lang="en-US" sz="3500" dirty="0">
                          <a:solidFill>
                            <a:srgbClr val="000000"/>
                          </a:solidFill>
                          <a:latin typeface="Roboto Condensed Bold"/>
                        </a:rPr>
                        <a:t>TC</a:t>
                      </a:r>
                      <a:endParaRPr lang="en-US" sz="1100" dirty="0"/>
                    </a:p>
                  </a:txBody>
                  <a:tcPr marL="190500" marR="190500" marT="190500" marB="190500" anchor="ctr">
                    <a:lnL w="47625" cap="flat" cmpd="sng" algn="ctr">
                      <a:solidFill>
                        <a:srgbClr val="FFFFFF"/>
                      </a:solidFill>
                      <a:prstDash val="solid"/>
                      <a:round/>
                      <a:headEnd type="none" w="med" len="med"/>
                      <a:tailEnd type="none" w="med" len="med"/>
                    </a:lnL>
                    <a:lnR w="47625" cap="flat" cmpd="sng" algn="ctr">
                      <a:solidFill>
                        <a:srgbClr val="FFFFFF"/>
                      </a:solidFill>
                      <a:prstDash val="solid"/>
                      <a:round/>
                      <a:headEnd type="none" w="med" len="med"/>
                      <a:tailEnd type="none" w="med" len="med"/>
                    </a:lnR>
                    <a:lnT w="47625" cap="flat" cmpd="sng" algn="ctr">
                      <a:solidFill>
                        <a:srgbClr val="FFFFFF"/>
                      </a:solidFill>
                      <a:prstDash val="solid"/>
                      <a:round/>
                      <a:headEnd type="none" w="med" len="med"/>
                      <a:tailEnd type="none" w="med" len="med"/>
                    </a:lnT>
                    <a:lnB w="47625" cap="flat" cmpd="sng" algn="ctr">
                      <a:solidFill>
                        <a:srgbClr val="FFFFFF"/>
                      </a:solidFill>
                      <a:prstDash val="solid"/>
                      <a:round/>
                      <a:headEnd type="none" w="med" len="med"/>
                      <a:tailEnd type="none" w="med" len="med"/>
                    </a:lnB>
                  </a:tcPr>
                </a:tc>
                <a:tc>
                  <a:txBody>
                    <a:bodyPr/>
                    <a:lstStyle/>
                    <a:p>
                      <a:pPr algn="l">
                        <a:lnSpc>
                          <a:spcPts val="4900"/>
                        </a:lnSpc>
                        <a:defRPr/>
                      </a:pPr>
                      <a:r>
                        <a:rPr lang="en-US" sz="3500">
                          <a:solidFill>
                            <a:srgbClr val="000000"/>
                          </a:solidFill>
                          <a:latin typeface="Roboto Condensed Bold"/>
                        </a:rPr>
                        <a:t>“Nam quốc sơn hà”</a:t>
                      </a:r>
                      <a:endParaRPr lang="en-US" sz="1100"/>
                    </a:p>
                  </a:txBody>
                  <a:tcPr marL="190500" marR="190500" marT="190500" marB="190500" anchor="ctr">
                    <a:lnL w="47625" cap="flat" cmpd="sng" algn="ctr">
                      <a:solidFill>
                        <a:srgbClr val="FFFFFF"/>
                      </a:solidFill>
                      <a:prstDash val="solid"/>
                      <a:round/>
                      <a:headEnd type="none" w="med" len="med"/>
                      <a:tailEnd type="none" w="med" len="med"/>
                    </a:lnL>
                    <a:lnR w="47625" cap="flat" cmpd="sng" algn="ctr">
                      <a:solidFill>
                        <a:srgbClr val="FFFFFF"/>
                      </a:solidFill>
                      <a:prstDash val="solid"/>
                      <a:round/>
                      <a:headEnd type="none" w="med" len="med"/>
                      <a:tailEnd type="none" w="med" len="med"/>
                    </a:lnR>
                    <a:lnT w="47625" cap="flat" cmpd="sng" algn="ctr">
                      <a:solidFill>
                        <a:srgbClr val="FFFFFF"/>
                      </a:solidFill>
                      <a:prstDash val="solid"/>
                      <a:round/>
                      <a:headEnd type="none" w="med" len="med"/>
                      <a:tailEnd type="none" w="med" len="med"/>
                    </a:lnT>
                    <a:lnB w="47625" cap="flat" cmpd="sng" algn="ctr">
                      <a:solidFill>
                        <a:srgbClr val="FFFFFF"/>
                      </a:solidFill>
                      <a:prstDash val="solid"/>
                      <a:round/>
                      <a:headEnd type="none" w="med" len="med"/>
                      <a:tailEnd type="none" w="med" len="med"/>
                    </a:lnB>
                  </a:tcPr>
                </a:tc>
                <a:tc>
                  <a:txBody>
                    <a:bodyPr/>
                    <a:lstStyle/>
                    <a:p>
                      <a:pPr algn="l">
                        <a:lnSpc>
                          <a:spcPts val="4900"/>
                        </a:lnSpc>
                        <a:defRPr/>
                      </a:pPr>
                      <a:r>
                        <a:rPr lang="en-US" sz="3500">
                          <a:solidFill>
                            <a:srgbClr val="000000"/>
                          </a:solidFill>
                          <a:latin typeface="Roboto Condensed Bold"/>
                        </a:rPr>
                        <a:t>“Phò giá về kinh”</a:t>
                      </a:r>
                      <a:endParaRPr lang="en-US" sz="1100"/>
                    </a:p>
                  </a:txBody>
                  <a:tcPr marL="190500" marR="190500" marT="190500" marB="190500" anchor="ctr">
                    <a:lnL w="47625" cap="flat" cmpd="sng" algn="ctr">
                      <a:solidFill>
                        <a:srgbClr val="FFFFFF"/>
                      </a:solidFill>
                      <a:prstDash val="solid"/>
                      <a:round/>
                      <a:headEnd type="none" w="med" len="med"/>
                      <a:tailEnd type="none" w="med" len="med"/>
                    </a:lnL>
                    <a:lnR w="47625" cap="flat" cmpd="sng" algn="ctr">
                      <a:solidFill>
                        <a:srgbClr val="FFFFFF"/>
                      </a:solidFill>
                      <a:prstDash val="solid"/>
                      <a:round/>
                      <a:headEnd type="none" w="med" len="med"/>
                      <a:tailEnd type="none" w="med" len="med"/>
                    </a:lnR>
                    <a:lnT w="47625" cap="flat" cmpd="sng" algn="ctr">
                      <a:solidFill>
                        <a:srgbClr val="FFFFFF"/>
                      </a:solidFill>
                      <a:prstDash val="solid"/>
                      <a:round/>
                      <a:headEnd type="none" w="med" len="med"/>
                      <a:tailEnd type="none" w="med" len="med"/>
                    </a:lnT>
                    <a:lnB w="4762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1112531">
                <a:tc>
                  <a:txBody>
                    <a:bodyPr/>
                    <a:lstStyle/>
                    <a:p>
                      <a:pPr algn="l">
                        <a:lnSpc>
                          <a:spcPts val="4900"/>
                        </a:lnSpc>
                        <a:defRPr/>
                      </a:pPr>
                      <a:r>
                        <a:rPr lang="en-US" sz="3500">
                          <a:solidFill>
                            <a:srgbClr val="000000"/>
                          </a:solidFill>
                          <a:latin typeface="Roboto Condensed Bold"/>
                        </a:rPr>
                        <a:t>Thể thơ</a:t>
                      </a:r>
                      <a:endParaRPr lang="en-US" sz="1100"/>
                    </a:p>
                  </a:txBody>
                  <a:tcPr marL="190500" marR="190500" marT="190500" marB="190500" anchor="ctr">
                    <a:lnL w="47625" cap="flat" cmpd="sng" algn="ctr">
                      <a:solidFill>
                        <a:srgbClr val="FFFFFF"/>
                      </a:solidFill>
                      <a:prstDash val="solid"/>
                      <a:round/>
                      <a:headEnd type="none" w="med" len="med"/>
                      <a:tailEnd type="none" w="med" len="med"/>
                    </a:lnL>
                    <a:lnR w="47625" cap="flat" cmpd="sng" algn="ctr">
                      <a:solidFill>
                        <a:srgbClr val="FFFFFF"/>
                      </a:solidFill>
                      <a:prstDash val="solid"/>
                      <a:round/>
                      <a:headEnd type="none" w="med" len="med"/>
                      <a:tailEnd type="none" w="med" len="med"/>
                    </a:lnR>
                    <a:lnT w="47625" cap="flat" cmpd="sng" algn="ctr">
                      <a:solidFill>
                        <a:srgbClr val="FFFFFF"/>
                      </a:solidFill>
                      <a:prstDash val="solid"/>
                      <a:round/>
                      <a:headEnd type="none" w="med" len="med"/>
                      <a:tailEnd type="none" w="med" len="med"/>
                    </a:lnT>
                    <a:lnB w="47625" cap="flat" cmpd="sng" algn="ctr">
                      <a:solidFill>
                        <a:srgbClr val="FFFFFF"/>
                      </a:solidFill>
                      <a:prstDash val="solid"/>
                      <a:round/>
                      <a:headEnd type="none" w="med" len="med"/>
                      <a:tailEnd type="none" w="med" len="med"/>
                    </a:lnB>
                  </a:tcPr>
                </a:tc>
                <a:tc>
                  <a:txBody>
                    <a:bodyPr/>
                    <a:lstStyle/>
                    <a:p>
                      <a:pPr algn="l">
                        <a:lnSpc>
                          <a:spcPts val="4900"/>
                        </a:lnSpc>
                        <a:defRPr/>
                      </a:pPr>
                      <a:r>
                        <a:rPr lang="en-US" sz="3500">
                          <a:solidFill>
                            <a:srgbClr val="000000"/>
                          </a:solidFill>
                          <a:latin typeface="Roboto Condensed"/>
                        </a:rPr>
                        <a:t>Thất ngôn tứ tuyệt</a:t>
                      </a:r>
                      <a:endParaRPr lang="en-US" sz="1100"/>
                    </a:p>
                  </a:txBody>
                  <a:tcPr marL="190500" marR="190500" marT="190500" marB="190500" anchor="ctr">
                    <a:lnL w="47625" cap="flat" cmpd="sng" algn="ctr">
                      <a:solidFill>
                        <a:srgbClr val="FFFFFF"/>
                      </a:solidFill>
                      <a:prstDash val="solid"/>
                      <a:round/>
                      <a:headEnd type="none" w="med" len="med"/>
                      <a:tailEnd type="none" w="med" len="med"/>
                    </a:lnL>
                    <a:lnR w="47625" cap="flat" cmpd="sng" algn="ctr">
                      <a:solidFill>
                        <a:srgbClr val="FFFFFF"/>
                      </a:solidFill>
                      <a:prstDash val="solid"/>
                      <a:round/>
                      <a:headEnd type="none" w="med" len="med"/>
                      <a:tailEnd type="none" w="med" len="med"/>
                    </a:lnR>
                    <a:lnT w="47625" cap="flat" cmpd="sng" algn="ctr">
                      <a:solidFill>
                        <a:srgbClr val="FFFFFF"/>
                      </a:solidFill>
                      <a:prstDash val="solid"/>
                      <a:round/>
                      <a:headEnd type="none" w="med" len="med"/>
                      <a:tailEnd type="none" w="med" len="med"/>
                    </a:lnT>
                    <a:lnB w="47625" cap="flat" cmpd="sng" algn="ctr">
                      <a:solidFill>
                        <a:srgbClr val="FFFFFF"/>
                      </a:solidFill>
                      <a:prstDash val="solid"/>
                      <a:round/>
                      <a:headEnd type="none" w="med" len="med"/>
                      <a:tailEnd type="none" w="med" len="med"/>
                    </a:lnB>
                  </a:tcPr>
                </a:tc>
                <a:tc>
                  <a:txBody>
                    <a:bodyPr/>
                    <a:lstStyle/>
                    <a:p>
                      <a:pPr algn="l">
                        <a:lnSpc>
                          <a:spcPts val="4900"/>
                        </a:lnSpc>
                        <a:defRPr/>
                      </a:pPr>
                      <a:r>
                        <a:rPr lang="en-US" sz="3500">
                          <a:solidFill>
                            <a:srgbClr val="000000"/>
                          </a:solidFill>
                          <a:latin typeface="Roboto Condensed"/>
                        </a:rPr>
                        <a:t>Ngũ ngôn tứ tuyệt</a:t>
                      </a:r>
                      <a:endParaRPr lang="en-US" sz="1100"/>
                    </a:p>
                  </a:txBody>
                  <a:tcPr marL="190500" marR="190500" marT="190500" marB="190500" anchor="ctr">
                    <a:lnL w="47625" cap="flat" cmpd="sng" algn="ctr">
                      <a:solidFill>
                        <a:srgbClr val="FFFFFF"/>
                      </a:solidFill>
                      <a:prstDash val="solid"/>
                      <a:round/>
                      <a:headEnd type="none" w="med" len="med"/>
                      <a:tailEnd type="none" w="med" len="med"/>
                    </a:lnL>
                    <a:lnR w="47625" cap="flat" cmpd="sng" algn="ctr">
                      <a:solidFill>
                        <a:srgbClr val="FFFFFF"/>
                      </a:solidFill>
                      <a:prstDash val="solid"/>
                      <a:round/>
                      <a:headEnd type="none" w="med" len="med"/>
                      <a:tailEnd type="none" w="med" len="med"/>
                    </a:lnR>
                    <a:lnT w="47625" cap="flat" cmpd="sng" algn="ctr">
                      <a:solidFill>
                        <a:srgbClr val="FFFFFF"/>
                      </a:solidFill>
                      <a:prstDash val="solid"/>
                      <a:round/>
                      <a:headEnd type="none" w="med" len="med"/>
                      <a:tailEnd type="none" w="med" len="med"/>
                    </a:lnT>
                    <a:lnB w="4762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2359332">
                <a:tc>
                  <a:txBody>
                    <a:bodyPr/>
                    <a:lstStyle/>
                    <a:p>
                      <a:pPr algn="l">
                        <a:lnSpc>
                          <a:spcPts val="4900"/>
                        </a:lnSpc>
                        <a:defRPr/>
                      </a:pPr>
                      <a:r>
                        <a:rPr lang="en-US" sz="3500">
                          <a:solidFill>
                            <a:srgbClr val="000000"/>
                          </a:solidFill>
                          <a:latin typeface="Roboto Condensed Bold"/>
                        </a:rPr>
                        <a:t>Bối cảnh ra đời</a:t>
                      </a:r>
                      <a:endParaRPr lang="en-US" sz="1100"/>
                    </a:p>
                  </a:txBody>
                  <a:tcPr marL="190500" marR="190500" marT="190500" marB="190500" anchor="ctr">
                    <a:lnL w="47625" cap="flat" cmpd="sng" algn="ctr">
                      <a:solidFill>
                        <a:srgbClr val="FFFFFF"/>
                      </a:solidFill>
                      <a:prstDash val="solid"/>
                      <a:round/>
                      <a:headEnd type="none" w="med" len="med"/>
                      <a:tailEnd type="none" w="med" len="med"/>
                    </a:lnL>
                    <a:lnR w="47625" cap="flat" cmpd="sng" algn="ctr">
                      <a:solidFill>
                        <a:srgbClr val="FFFFFF"/>
                      </a:solidFill>
                      <a:prstDash val="solid"/>
                      <a:round/>
                      <a:headEnd type="none" w="med" len="med"/>
                      <a:tailEnd type="none" w="med" len="med"/>
                    </a:lnR>
                    <a:lnT w="47625" cap="flat" cmpd="sng" algn="ctr">
                      <a:solidFill>
                        <a:srgbClr val="FFFFFF"/>
                      </a:solidFill>
                      <a:prstDash val="solid"/>
                      <a:round/>
                      <a:headEnd type="none" w="med" len="med"/>
                      <a:tailEnd type="none" w="med" len="med"/>
                    </a:lnT>
                    <a:lnB w="47625" cap="flat" cmpd="sng" algn="ctr">
                      <a:solidFill>
                        <a:srgbClr val="FFFFFF"/>
                      </a:solidFill>
                      <a:prstDash val="solid"/>
                      <a:round/>
                      <a:headEnd type="none" w="med" len="med"/>
                      <a:tailEnd type="none" w="med" len="med"/>
                    </a:lnB>
                  </a:tcPr>
                </a:tc>
                <a:tc>
                  <a:txBody>
                    <a:bodyPr/>
                    <a:lstStyle/>
                    <a:p>
                      <a:pPr algn="l">
                        <a:lnSpc>
                          <a:spcPts val="4900"/>
                        </a:lnSpc>
                        <a:defRPr/>
                      </a:pPr>
                      <a:r>
                        <a:rPr lang="en-US" sz="3500">
                          <a:solidFill>
                            <a:srgbClr val="000000"/>
                          </a:solidFill>
                          <a:latin typeface="Roboto Condensed"/>
                        </a:rPr>
                        <a:t>Trong chiến trận căng thẳng (trên phòng tuyến sông Như Nguyệt) ở TK XI triều Lý</a:t>
                      </a:r>
                      <a:endParaRPr lang="en-US" sz="1100"/>
                    </a:p>
                  </a:txBody>
                  <a:tcPr marL="190500" marR="190500" marT="190500" marB="190500" anchor="ctr">
                    <a:lnL w="47625" cap="flat" cmpd="sng" algn="ctr">
                      <a:solidFill>
                        <a:srgbClr val="FFFFFF"/>
                      </a:solidFill>
                      <a:prstDash val="solid"/>
                      <a:round/>
                      <a:headEnd type="none" w="med" len="med"/>
                      <a:tailEnd type="none" w="med" len="med"/>
                    </a:lnL>
                    <a:lnR w="47625" cap="flat" cmpd="sng" algn="ctr">
                      <a:solidFill>
                        <a:srgbClr val="FFFFFF"/>
                      </a:solidFill>
                      <a:prstDash val="solid"/>
                      <a:round/>
                      <a:headEnd type="none" w="med" len="med"/>
                      <a:tailEnd type="none" w="med" len="med"/>
                    </a:lnR>
                    <a:lnT w="47625" cap="flat" cmpd="sng" algn="ctr">
                      <a:solidFill>
                        <a:srgbClr val="FFFFFF"/>
                      </a:solidFill>
                      <a:prstDash val="solid"/>
                      <a:round/>
                      <a:headEnd type="none" w="med" len="med"/>
                      <a:tailEnd type="none" w="med" len="med"/>
                    </a:lnT>
                    <a:lnB w="47625" cap="flat" cmpd="sng" algn="ctr">
                      <a:solidFill>
                        <a:srgbClr val="FFFFFF"/>
                      </a:solidFill>
                      <a:prstDash val="solid"/>
                      <a:round/>
                      <a:headEnd type="none" w="med" len="med"/>
                      <a:tailEnd type="none" w="med" len="med"/>
                    </a:lnB>
                  </a:tcPr>
                </a:tc>
                <a:tc>
                  <a:txBody>
                    <a:bodyPr/>
                    <a:lstStyle/>
                    <a:p>
                      <a:pPr algn="l">
                        <a:lnSpc>
                          <a:spcPts val="4900"/>
                        </a:lnSpc>
                        <a:defRPr/>
                      </a:pPr>
                      <a:r>
                        <a:rPr lang="en-US" sz="3500">
                          <a:solidFill>
                            <a:srgbClr val="000000"/>
                          </a:solidFill>
                          <a:latin typeface="Roboto Condensed"/>
                        </a:rPr>
                        <a:t>Trong không khí chiến thắng trở về ở thế kỉ XIII triều Trần</a:t>
                      </a:r>
                      <a:endParaRPr lang="en-US" sz="1100"/>
                    </a:p>
                  </a:txBody>
                  <a:tcPr marL="190500" marR="190500" marT="190500" marB="190500" anchor="ctr">
                    <a:lnL w="47625" cap="flat" cmpd="sng" algn="ctr">
                      <a:solidFill>
                        <a:srgbClr val="FFFFFF"/>
                      </a:solidFill>
                      <a:prstDash val="solid"/>
                      <a:round/>
                      <a:headEnd type="none" w="med" len="med"/>
                      <a:tailEnd type="none" w="med" len="med"/>
                    </a:lnL>
                    <a:lnR w="47625" cap="flat" cmpd="sng" algn="ctr">
                      <a:solidFill>
                        <a:srgbClr val="FFFFFF"/>
                      </a:solidFill>
                      <a:prstDash val="solid"/>
                      <a:round/>
                      <a:headEnd type="none" w="med" len="med"/>
                      <a:tailEnd type="none" w="med" len="med"/>
                    </a:lnR>
                    <a:lnT w="47625" cap="flat" cmpd="sng" algn="ctr">
                      <a:solidFill>
                        <a:srgbClr val="FFFFFF"/>
                      </a:solidFill>
                      <a:prstDash val="solid"/>
                      <a:round/>
                      <a:headEnd type="none" w="med" len="med"/>
                      <a:tailEnd type="none" w="med" len="med"/>
                    </a:lnT>
                    <a:lnB w="4762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2359332">
                <a:tc>
                  <a:txBody>
                    <a:bodyPr/>
                    <a:lstStyle/>
                    <a:p>
                      <a:pPr algn="l">
                        <a:lnSpc>
                          <a:spcPts val="4900"/>
                        </a:lnSpc>
                        <a:defRPr/>
                      </a:pPr>
                      <a:r>
                        <a:rPr lang="en-US" sz="3500">
                          <a:solidFill>
                            <a:srgbClr val="000000"/>
                          </a:solidFill>
                          <a:latin typeface="Roboto Condensed Bold"/>
                        </a:rPr>
                        <a:t>Nội dung chủ đạo</a:t>
                      </a:r>
                      <a:endParaRPr lang="en-US" sz="1100"/>
                    </a:p>
                  </a:txBody>
                  <a:tcPr marL="190500" marR="190500" marT="190500" marB="190500" anchor="ctr">
                    <a:lnL w="47625" cap="flat" cmpd="sng" algn="ctr">
                      <a:solidFill>
                        <a:srgbClr val="FFFFFF"/>
                      </a:solidFill>
                      <a:prstDash val="solid"/>
                      <a:round/>
                      <a:headEnd type="none" w="med" len="med"/>
                      <a:tailEnd type="none" w="med" len="med"/>
                    </a:lnL>
                    <a:lnR w="47625" cap="flat" cmpd="sng" algn="ctr">
                      <a:solidFill>
                        <a:srgbClr val="FFFFFF"/>
                      </a:solidFill>
                      <a:prstDash val="solid"/>
                      <a:round/>
                      <a:headEnd type="none" w="med" len="med"/>
                      <a:tailEnd type="none" w="med" len="med"/>
                    </a:lnR>
                    <a:lnT w="47625" cap="flat" cmpd="sng" algn="ctr">
                      <a:solidFill>
                        <a:srgbClr val="FFFFFF"/>
                      </a:solidFill>
                      <a:prstDash val="solid"/>
                      <a:round/>
                      <a:headEnd type="none" w="med" len="med"/>
                      <a:tailEnd type="none" w="med" len="med"/>
                    </a:lnT>
                    <a:lnB w="47625" cap="flat" cmpd="sng" algn="ctr">
                      <a:solidFill>
                        <a:srgbClr val="FFFFFF"/>
                      </a:solidFill>
                      <a:prstDash val="solid"/>
                      <a:round/>
                      <a:headEnd type="none" w="med" len="med"/>
                      <a:tailEnd type="none" w="med" len="med"/>
                    </a:lnB>
                  </a:tcPr>
                </a:tc>
                <a:tc>
                  <a:txBody>
                    <a:bodyPr/>
                    <a:lstStyle/>
                    <a:p>
                      <a:pPr algn="l">
                        <a:lnSpc>
                          <a:spcPts val="4900"/>
                        </a:lnSpc>
                        <a:defRPr/>
                      </a:pPr>
                      <a:r>
                        <a:rPr lang="en-US" sz="3500">
                          <a:solidFill>
                            <a:srgbClr val="000000"/>
                          </a:solidFill>
                          <a:latin typeface="Roboto Condensed"/>
                        </a:rPr>
                        <a:t>Nghiêng về cảm hứng khẳng định chủ quyền đất nước và lời cảnh cáo kẻ thù</a:t>
                      </a:r>
                      <a:endParaRPr lang="en-US" sz="1100"/>
                    </a:p>
                  </a:txBody>
                  <a:tcPr marL="190500" marR="190500" marT="190500" marB="190500" anchor="ctr">
                    <a:lnL w="47625" cap="flat" cmpd="sng" algn="ctr">
                      <a:solidFill>
                        <a:srgbClr val="FFFFFF"/>
                      </a:solidFill>
                      <a:prstDash val="solid"/>
                      <a:round/>
                      <a:headEnd type="none" w="med" len="med"/>
                      <a:tailEnd type="none" w="med" len="med"/>
                    </a:lnL>
                    <a:lnR w="47625" cap="flat" cmpd="sng" algn="ctr">
                      <a:solidFill>
                        <a:srgbClr val="FFFFFF"/>
                      </a:solidFill>
                      <a:prstDash val="solid"/>
                      <a:round/>
                      <a:headEnd type="none" w="med" len="med"/>
                      <a:tailEnd type="none" w="med" len="med"/>
                    </a:lnR>
                    <a:lnT w="47625" cap="flat" cmpd="sng" algn="ctr">
                      <a:solidFill>
                        <a:srgbClr val="FFFFFF"/>
                      </a:solidFill>
                      <a:prstDash val="solid"/>
                      <a:round/>
                      <a:headEnd type="none" w="med" len="med"/>
                      <a:tailEnd type="none" w="med" len="med"/>
                    </a:lnT>
                    <a:lnB w="47625" cap="flat" cmpd="sng" algn="ctr">
                      <a:solidFill>
                        <a:srgbClr val="FFFFFF"/>
                      </a:solidFill>
                      <a:prstDash val="solid"/>
                      <a:round/>
                      <a:headEnd type="none" w="med" len="med"/>
                      <a:tailEnd type="none" w="med" len="med"/>
                    </a:lnB>
                  </a:tcPr>
                </a:tc>
                <a:tc>
                  <a:txBody>
                    <a:bodyPr/>
                    <a:lstStyle/>
                    <a:p>
                      <a:pPr algn="l">
                        <a:lnSpc>
                          <a:spcPts val="4900"/>
                        </a:lnSpc>
                        <a:defRPr/>
                      </a:pPr>
                      <a:r>
                        <a:rPr lang="en-US" sz="3500" dirty="0" err="1">
                          <a:solidFill>
                            <a:srgbClr val="000000"/>
                          </a:solidFill>
                          <a:latin typeface="Roboto Condensed"/>
                        </a:rPr>
                        <a:t>Nghiêng</a:t>
                      </a:r>
                      <a:r>
                        <a:rPr lang="en-US" sz="3500" dirty="0">
                          <a:solidFill>
                            <a:srgbClr val="000000"/>
                          </a:solidFill>
                          <a:latin typeface="Roboto Condensed"/>
                        </a:rPr>
                        <a:t> </a:t>
                      </a:r>
                      <a:r>
                        <a:rPr lang="en-US" sz="3500" dirty="0" err="1">
                          <a:solidFill>
                            <a:srgbClr val="000000"/>
                          </a:solidFill>
                          <a:latin typeface="Roboto Condensed"/>
                        </a:rPr>
                        <a:t>về</a:t>
                      </a:r>
                      <a:r>
                        <a:rPr lang="en-US" sz="3500" dirty="0">
                          <a:solidFill>
                            <a:srgbClr val="000000"/>
                          </a:solidFill>
                          <a:latin typeface="Roboto Condensed"/>
                        </a:rPr>
                        <a:t> </a:t>
                      </a:r>
                      <a:r>
                        <a:rPr lang="en-US" sz="3500" dirty="0" err="1">
                          <a:solidFill>
                            <a:srgbClr val="000000"/>
                          </a:solidFill>
                          <a:latin typeface="Roboto Condensed"/>
                        </a:rPr>
                        <a:t>cảm</a:t>
                      </a:r>
                      <a:r>
                        <a:rPr lang="en-US" sz="3500" dirty="0">
                          <a:solidFill>
                            <a:srgbClr val="000000"/>
                          </a:solidFill>
                          <a:latin typeface="Roboto Condensed"/>
                        </a:rPr>
                        <a:t> </a:t>
                      </a:r>
                      <a:r>
                        <a:rPr lang="en-US" sz="3500" dirty="0" err="1">
                          <a:solidFill>
                            <a:srgbClr val="000000"/>
                          </a:solidFill>
                          <a:latin typeface="Roboto Condensed"/>
                        </a:rPr>
                        <a:t>hứng</a:t>
                      </a:r>
                      <a:r>
                        <a:rPr lang="en-US" sz="3500" dirty="0">
                          <a:solidFill>
                            <a:srgbClr val="000000"/>
                          </a:solidFill>
                          <a:latin typeface="Roboto Condensed"/>
                        </a:rPr>
                        <a:t> </a:t>
                      </a:r>
                      <a:r>
                        <a:rPr lang="en-US" sz="3500" dirty="0" err="1">
                          <a:solidFill>
                            <a:srgbClr val="000000"/>
                          </a:solidFill>
                          <a:latin typeface="Roboto Condensed"/>
                        </a:rPr>
                        <a:t>tổng</a:t>
                      </a:r>
                      <a:r>
                        <a:rPr lang="en-US" sz="3500" dirty="0">
                          <a:solidFill>
                            <a:srgbClr val="000000"/>
                          </a:solidFill>
                          <a:latin typeface="Roboto Condensed"/>
                        </a:rPr>
                        <a:t> </a:t>
                      </a:r>
                      <a:r>
                        <a:rPr lang="en-US" sz="3500" dirty="0" err="1">
                          <a:solidFill>
                            <a:srgbClr val="000000"/>
                          </a:solidFill>
                          <a:latin typeface="Roboto Condensed"/>
                        </a:rPr>
                        <a:t>kết</a:t>
                      </a:r>
                      <a:r>
                        <a:rPr lang="en-US" sz="3500" dirty="0">
                          <a:solidFill>
                            <a:srgbClr val="000000"/>
                          </a:solidFill>
                          <a:latin typeface="Roboto Condensed"/>
                        </a:rPr>
                        <a:t> </a:t>
                      </a:r>
                      <a:r>
                        <a:rPr lang="en-US" sz="3500" dirty="0" err="1">
                          <a:solidFill>
                            <a:srgbClr val="000000"/>
                          </a:solidFill>
                          <a:latin typeface="Roboto Condensed"/>
                        </a:rPr>
                        <a:t>chiến</a:t>
                      </a:r>
                      <a:r>
                        <a:rPr lang="en-US" sz="3500" dirty="0">
                          <a:solidFill>
                            <a:srgbClr val="000000"/>
                          </a:solidFill>
                          <a:latin typeface="Roboto Condensed"/>
                        </a:rPr>
                        <a:t> </a:t>
                      </a:r>
                      <a:r>
                        <a:rPr lang="en-US" sz="3500" dirty="0" err="1">
                          <a:solidFill>
                            <a:srgbClr val="000000"/>
                          </a:solidFill>
                          <a:latin typeface="Roboto Condensed"/>
                        </a:rPr>
                        <a:t>thắng</a:t>
                      </a:r>
                      <a:r>
                        <a:rPr lang="en-US" sz="3500" dirty="0">
                          <a:solidFill>
                            <a:srgbClr val="000000"/>
                          </a:solidFill>
                          <a:latin typeface="Roboto Condensed"/>
                        </a:rPr>
                        <a:t> và </a:t>
                      </a:r>
                      <a:r>
                        <a:rPr lang="en-US" sz="3500" dirty="0" err="1">
                          <a:solidFill>
                            <a:srgbClr val="000000"/>
                          </a:solidFill>
                          <a:latin typeface="Roboto Condensed"/>
                        </a:rPr>
                        <a:t>bày</a:t>
                      </a:r>
                      <a:r>
                        <a:rPr lang="en-US" sz="3500" dirty="0">
                          <a:solidFill>
                            <a:srgbClr val="000000"/>
                          </a:solidFill>
                          <a:latin typeface="Roboto Condensed"/>
                        </a:rPr>
                        <a:t> </a:t>
                      </a:r>
                      <a:r>
                        <a:rPr lang="en-US" sz="3500" dirty="0" err="1">
                          <a:solidFill>
                            <a:srgbClr val="000000"/>
                          </a:solidFill>
                          <a:latin typeface="Roboto Condensed"/>
                        </a:rPr>
                        <a:t>tỏ</a:t>
                      </a:r>
                      <a:r>
                        <a:rPr lang="en-US" sz="3500" dirty="0">
                          <a:solidFill>
                            <a:srgbClr val="000000"/>
                          </a:solidFill>
                          <a:latin typeface="Roboto Condensed"/>
                        </a:rPr>
                        <a:t> </a:t>
                      </a:r>
                      <a:r>
                        <a:rPr lang="en-US" sz="3500" dirty="0" err="1">
                          <a:solidFill>
                            <a:srgbClr val="000000"/>
                          </a:solidFill>
                          <a:latin typeface="Roboto Condensed"/>
                        </a:rPr>
                        <a:t>khát</a:t>
                      </a:r>
                      <a:r>
                        <a:rPr lang="en-US" sz="3500" dirty="0">
                          <a:solidFill>
                            <a:srgbClr val="000000"/>
                          </a:solidFill>
                          <a:latin typeface="Roboto Condensed"/>
                        </a:rPr>
                        <a:t> </a:t>
                      </a:r>
                      <a:r>
                        <a:rPr lang="en-US" sz="3500" dirty="0" err="1">
                          <a:solidFill>
                            <a:srgbClr val="000000"/>
                          </a:solidFill>
                          <a:latin typeface="Roboto Condensed"/>
                        </a:rPr>
                        <a:t>vọng</a:t>
                      </a:r>
                      <a:r>
                        <a:rPr lang="en-US" sz="3500" dirty="0">
                          <a:solidFill>
                            <a:srgbClr val="000000"/>
                          </a:solidFill>
                          <a:latin typeface="Roboto Condensed"/>
                        </a:rPr>
                        <a:t> </a:t>
                      </a:r>
                      <a:r>
                        <a:rPr lang="en-US" sz="3500" dirty="0" err="1">
                          <a:solidFill>
                            <a:srgbClr val="000000"/>
                          </a:solidFill>
                          <a:latin typeface="Roboto Condensed"/>
                        </a:rPr>
                        <a:t>thái</a:t>
                      </a:r>
                      <a:r>
                        <a:rPr lang="en-US" sz="3500" dirty="0">
                          <a:solidFill>
                            <a:srgbClr val="000000"/>
                          </a:solidFill>
                          <a:latin typeface="Roboto Condensed"/>
                        </a:rPr>
                        <a:t> </a:t>
                      </a:r>
                      <a:r>
                        <a:rPr lang="en-US" sz="3500" dirty="0" err="1">
                          <a:solidFill>
                            <a:srgbClr val="000000"/>
                          </a:solidFill>
                          <a:latin typeface="Roboto Condensed"/>
                        </a:rPr>
                        <a:t>bình</a:t>
                      </a:r>
                      <a:endParaRPr lang="en-US" sz="1100" dirty="0"/>
                    </a:p>
                  </a:txBody>
                  <a:tcPr marL="190500" marR="190500" marT="190500" marB="190500" anchor="ctr">
                    <a:lnL w="47625" cap="flat" cmpd="sng" algn="ctr">
                      <a:solidFill>
                        <a:srgbClr val="FFFFFF"/>
                      </a:solidFill>
                      <a:prstDash val="solid"/>
                      <a:round/>
                      <a:headEnd type="none" w="med" len="med"/>
                      <a:tailEnd type="none" w="med" len="med"/>
                    </a:lnL>
                    <a:lnR w="47625" cap="flat" cmpd="sng" algn="ctr">
                      <a:solidFill>
                        <a:srgbClr val="FFFFFF"/>
                      </a:solidFill>
                      <a:prstDash val="solid"/>
                      <a:round/>
                      <a:headEnd type="none" w="med" len="med"/>
                      <a:tailEnd type="none" w="med" len="med"/>
                    </a:lnR>
                    <a:lnT w="47625" cap="flat" cmpd="sng" algn="ctr">
                      <a:solidFill>
                        <a:srgbClr val="FFFFFF"/>
                      </a:solidFill>
                      <a:prstDash val="solid"/>
                      <a:round/>
                      <a:headEnd type="none" w="med" len="med"/>
                      <a:tailEnd type="none" w="med" len="med"/>
                    </a:lnT>
                    <a:lnB w="4762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5" name="Freeform 15"/>
          <p:cNvSpPr/>
          <p:nvPr/>
        </p:nvSpPr>
        <p:spPr>
          <a:xfrm>
            <a:off x="-4196252" y="8132681"/>
            <a:ext cx="23149804" cy="4308638"/>
          </a:xfrm>
          <a:custGeom>
            <a:avLst/>
            <a:gdLst/>
            <a:ahLst/>
            <a:cxnLst/>
            <a:rect l="l" t="t" r="r" b="b"/>
            <a:pathLst>
              <a:path w="23149804" h="4308638">
                <a:moveTo>
                  <a:pt x="0" y="0"/>
                </a:moveTo>
                <a:lnTo>
                  <a:pt x="23149804" y="0"/>
                </a:lnTo>
                <a:lnTo>
                  <a:pt x="23149804" y="4308638"/>
                </a:lnTo>
                <a:lnTo>
                  <a:pt x="0" y="4308638"/>
                </a:lnTo>
                <a:lnTo>
                  <a:pt x="0" y="0"/>
                </a:lnTo>
                <a:close/>
              </a:path>
            </a:pathLst>
          </a:custGeom>
          <a:blipFill>
            <a:blip r:embed="rId4"/>
            <a:stretch>
              <a:fillRect t="-15431" b="-15431"/>
            </a:stretch>
          </a:blipFill>
        </p:spPr>
        <p:txBody>
          <a:bodyPr/>
          <a:lstStyle/>
          <a:p>
            <a:endParaRPr lang="en-US"/>
          </a:p>
        </p:txBody>
      </p:sp>
      <p:sp>
        <p:nvSpPr>
          <p:cNvPr id="16" name="Freeform 16"/>
          <p:cNvSpPr/>
          <p:nvPr/>
        </p:nvSpPr>
        <p:spPr>
          <a:xfrm flipH="1">
            <a:off x="12674055" y="-3641729"/>
            <a:ext cx="7522170" cy="8012543"/>
          </a:xfrm>
          <a:custGeom>
            <a:avLst/>
            <a:gdLst/>
            <a:ahLst/>
            <a:cxnLst/>
            <a:rect l="l" t="t" r="r" b="b"/>
            <a:pathLst>
              <a:path w="7522170" h="8012543">
                <a:moveTo>
                  <a:pt x="7522170" y="0"/>
                </a:moveTo>
                <a:lnTo>
                  <a:pt x="0" y="0"/>
                </a:lnTo>
                <a:lnTo>
                  <a:pt x="0" y="8012543"/>
                </a:lnTo>
                <a:lnTo>
                  <a:pt x="7522170" y="8012543"/>
                </a:lnTo>
                <a:lnTo>
                  <a:pt x="7522170" y="0"/>
                </a:lnTo>
                <a:close/>
              </a:path>
            </a:pathLst>
          </a:custGeom>
          <a:blipFill>
            <a:blip r:embed="rId5"/>
            <a:stretch>
              <a:fillRect l="-3181" r="-3181"/>
            </a:stretch>
          </a:blipFill>
        </p:spPr>
        <p:txBody>
          <a:bodyPr/>
          <a:lstStyle/>
          <a:p>
            <a:endParaRPr lang="en-US"/>
          </a:p>
        </p:txBody>
      </p:sp>
      <p:sp>
        <p:nvSpPr>
          <p:cNvPr id="17" name="Freeform 17"/>
          <p:cNvSpPr/>
          <p:nvPr/>
        </p:nvSpPr>
        <p:spPr>
          <a:xfrm flipH="1">
            <a:off x="13590218" y="1455921"/>
            <a:ext cx="3061811" cy="2525040"/>
          </a:xfrm>
          <a:custGeom>
            <a:avLst/>
            <a:gdLst/>
            <a:ahLst/>
            <a:cxnLst/>
            <a:rect l="l" t="t" r="r" b="b"/>
            <a:pathLst>
              <a:path w="3061811" h="2525040">
                <a:moveTo>
                  <a:pt x="3061811" y="0"/>
                </a:moveTo>
                <a:lnTo>
                  <a:pt x="0" y="0"/>
                </a:lnTo>
                <a:lnTo>
                  <a:pt x="0" y="2525040"/>
                </a:lnTo>
                <a:lnTo>
                  <a:pt x="3061811" y="2525040"/>
                </a:lnTo>
                <a:lnTo>
                  <a:pt x="3061811" y="0"/>
                </a:lnTo>
                <a:close/>
              </a:path>
            </a:pathLst>
          </a:custGeom>
          <a:blipFill>
            <a:blip r:embed="rId6"/>
            <a:stretch>
              <a:fillRect l="-8311" r="-8311"/>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sp>
        <p:nvSpPr>
          <p:cNvPr id="2" name="TextBox 2"/>
          <p:cNvSpPr txBox="1"/>
          <p:nvPr/>
        </p:nvSpPr>
        <p:spPr>
          <a:xfrm>
            <a:off x="3827513" y="964194"/>
            <a:ext cx="10632973" cy="1527235"/>
          </a:xfrm>
          <a:prstGeom prst="rect">
            <a:avLst/>
          </a:prstGeom>
        </p:spPr>
        <p:txBody>
          <a:bodyPr lIns="0" tIns="0" rIns="0" bIns="0" rtlCol="0" anchor="t">
            <a:spAutoFit/>
          </a:bodyPr>
          <a:lstStyle/>
          <a:p>
            <a:pPr algn="ctr">
              <a:lnSpc>
                <a:spcPts val="12421"/>
              </a:lnSpc>
            </a:pPr>
            <a:r>
              <a:rPr lang="en-US" sz="8872" spc="8">
                <a:solidFill>
                  <a:srgbClr val="FEC832"/>
                </a:solidFill>
                <a:latin typeface="#9Slide05 Dear Saturday"/>
              </a:rPr>
              <a:t>Cùng suy ngẫm</a:t>
            </a:r>
          </a:p>
        </p:txBody>
      </p:sp>
      <p:grpSp>
        <p:nvGrpSpPr>
          <p:cNvPr id="3" name="Group 3"/>
          <p:cNvGrpSpPr/>
          <p:nvPr/>
        </p:nvGrpSpPr>
        <p:grpSpPr>
          <a:xfrm>
            <a:off x="1865418" y="3159358"/>
            <a:ext cx="14820903" cy="4395509"/>
            <a:chOff x="0" y="0"/>
            <a:chExt cx="3903448" cy="1157665"/>
          </a:xfrm>
        </p:grpSpPr>
        <p:sp>
          <p:nvSpPr>
            <p:cNvPr id="4" name="Freeform 4"/>
            <p:cNvSpPr/>
            <p:nvPr/>
          </p:nvSpPr>
          <p:spPr>
            <a:xfrm>
              <a:off x="0" y="0"/>
              <a:ext cx="3903448" cy="1157665"/>
            </a:xfrm>
            <a:custGeom>
              <a:avLst/>
              <a:gdLst/>
              <a:ahLst/>
              <a:cxnLst/>
              <a:rect l="l" t="t" r="r" b="b"/>
              <a:pathLst>
                <a:path w="3903448" h="1157665">
                  <a:moveTo>
                    <a:pt x="26641" y="0"/>
                  </a:moveTo>
                  <a:lnTo>
                    <a:pt x="3876807" y="0"/>
                  </a:lnTo>
                  <a:cubicBezTo>
                    <a:pt x="3891520" y="0"/>
                    <a:pt x="3903448" y="11927"/>
                    <a:pt x="3903448" y="26641"/>
                  </a:cubicBezTo>
                  <a:lnTo>
                    <a:pt x="3903448" y="1131024"/>
                  </a:lnTo>
                  <a:cubicBezTo>
                    <a:pt x="3903448" y="1138090"/>
                    <a:pt x="3900641" y="1144866"/>
                    <a:pt x="3895645" y="1149862"/>
                  </a:cubicBezTo>
                  <a:cubicBezTo>
                    <a:pt x="3890649" y="1154858"/>
                    <a:pt x="3883873" y="1157665"/>
                    <a:pt x="3876807" y="1157665"/>
                  </a:cubicBezTo>
                  <a:lnTo>
                    <a:pt x="26641" y="1157665"/>
                  </a:lnTo>
                  <a:cubicBezTo>
                    <a:pt x="19575" y="1157665"/>
                    <a:pt x="12799" y="1154858"/>
                    <a:pt x="7803" y="1149862"/>
                  </a:cubicBezTo>
                  <a:cubicBezTo>
                    <a:pt x="2807" y="1144866"/>
                    <a:pt x="0" y="1138090"/>
                    <a:pt x="0" y="1131024"/>
                  </a:cubicBezTo>
                  <a:lnTo>
                    <a:pt x="0" y="26641"/>
                  </a:lnTo>
                  <a:cubicBezTo>
                    <a:pt x="0" y="11927"/>
                    <a:pt x="11927" y="0"/>
                    <a:pt x="26641" y="0"/>
                  </a:cubicBezTo>
                  <a:close/>
                </a:path>
              </a:pathLst>
            </a:custGeom>
            <a:solidFill>
              <a:srgbClr val="FBF7EE"/>
            </a:solidFill>
          </p:spPr>
          <p:txBody>
            <a:bodyPr/>
            <a:lstStyle/>
            <a:p>
              <a:endParaRPr lang="en-US"/>
            </a:p>
          </p:txBody>
        </p:sp>
        <p:sp>
          <p:nvSpPr>
            <p:cNvPr id="5" name="TextBox 5"/>
            <p:cNvSpPr txBox="1"/>
            <p:nvPr/>
          </p:nvSpPr>
          <p:spPr>
            <a:xfrm>
              <a:off x="0" y="-38100"/>
              <a:ext cx="3903448" cy="1195765"/>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2518400" y="3882241"/>
            <a:ext cx="13514939" cy="2462119"/>
          </a:xfrm>
          <a:prstGeom prst="rect">
            <a:avLst/>
          </a:prstGeom>
        </p:spPr>
        <p:txBody>
          <a:bodyPr lIns="0" tIns="0" rIns="0" bIns="0" rtlCol="0" anchor="t">
            <a:spAutoFit/>
          </a:bodyPr>
          <a:lstStyle/>
          <a:p>
            <a:pPr algn="just">
              <a:lnSpc>
                <a:spcPts val="6567"/>
              </a:lnSpc>
            </a:pPr>
            <a:r>
              <a:rPr lang="en-US" sz="4691">
                <a:solidFill>
                  <a:srgbClr val="000000"/>
                </a:solidFill>
                <a:latin typeface="Roboto Condensed"/>
              </a:rPr>
              <a:t>(?) So sánh “Phò giá về kinh” với bài thơ “Nam quốc sơn hà” đã học trước đó để chỉ ra sự tương đồng về nội dung và hình thức nghệ thuật giữa hai tác phẩm. </a:t>
            </a:r>
          </a:p>
        </p:txBody>
      </p:sp>
      <p:sp>
        <p:nvSpPr>
          <p:cNvPr id="7" name="Freeform 7"/>
          <p:cNvSpPr/>
          <p:nvPr/>
        </p:nvSpPr>
        <p:spPr>
          <a:xfrm>
            <a:off x="-4861804" y="7554867"/>
            <a:ext cx="23149804" cy="4308638"/>
          </a:xfrm>
          <a:custGeom>
            <a:avLst/>
            <a:gdLst/>
            <a:ahLst/>
            <a:cxnLst/>
            <a:rect l="l" t="t" r="r" b="b"/>
            <a:pathLst>
              <a:path w="23149804" h="4308638">
                <a:moveTo>
                  <a:pt x="0" y="0"/>
                </a:moveTo>
                <a:lnTo>
                  <a:pt x="23149804" y="0"/>
                </a:lnTo>
                <a:lnTo>
                  <a:pt x="23149804" y="4308638"/>
                </a:lnTo>
                <a:lnTo>
                  <a:pt x="0" y="4308638"/>
                </a:lnTo>
                <a:lnTo>
                  <a:pt x="0" y="0"/>
                </a:lnTo>
                <a:close/>
              </a:path>
            </a:pathLst>
          </a:custGeom>
          <a:blipFill>
            <a:blip r:embed="rId2"/>
            <a:stretch>
              <a:fillRect t="-15431" b="-15431"/>
            </a:stretch>
          </a:blipFill>
        </p:spPr>
        <p:txBody>
          <a:bodyPr/>
          <a:lstStyle/>
          <a:p>
            <a:endParaRPr lang="en-US"/>
          </a:p>
        </p:txBody>
      </p:sp>
      <p:sp>
        <p:nvSpPr>
          <p:cNvPr id="8" name="Freeform 8"/>
          <p:cNvSpPr/>
          <p:nvPr/>
        </p:nvSpPr>
        <p:spPr>
          <a:xfrm flipH="1">
            <a:off x="12925236" y="-2977571"/>
            <a:ext cx="7522170" cy="8012543"/>
          </a:xfrm>
          <a:custGeom>
            <a:avLst/>
            <a:gdLst/>
            <a:ahLst/>
            <a:cxnLst/>
            <a:rect l="l" t="t" r="r" b="b"/>
            <a:pathLst>
              <a:path w="7522170" h="8012543">
                <a:moveTo>
                  <a:pt x="7522170" y="0"/>
                </a:moveTo>
                <a:lnTo>
                  <a:pt x="0" y="0"/>
                </a:lnTo>
                <a:lnTo>
                  <a:pt x="0" y="8012542"/>
                </a:lnTo>
                <a:lnTo>
                  <a:pt x="7522170" y="8012542"/>
                </a:lnTo>
                <a:lnTo>
                  <a:pt x="7522170" y="0"/>
                </a:lnTo>
                <a:close/>
              </a:path>
            </a:pathLst>
          </a:custGeom>
          <a:blipFill>
            <a:blip r:embed="rId3"/>
            <a:stretch>
              <a:fillRect l="-3181" r="-3181"/>
            </a:stretch>
          </a:blipFill>
        </p:spPr>
        <p:txBody>
          <a:bodyPr/>
          <a:lstStyle/>
          <a:p>
            <a:endParaRPr lang="en-US"/>
          </a:p>
        </p:txBody>
      </p:sp>
      <p:sp>
        <p:nvSpPr>
          <p:cNvPr id="9" name="Freeform 9"/>
          <p:cNvSpPr/>
          <p:nvPr/>
        </p:nvSpPr>
        <p:spPr>
          <a:xfrm flipH="1">
            <a:off x="227170" y="198389"/>
            <a:ext cx="4582461" cy="3779102"/>
          </a:xfrm>
          <a:custGeom>
            <a:avLst/>
            <a:gdLst/>
            <a:ahLst/>
            <a:cxnLst/>
            <a:rect l="l" t="t" r="r" b="b"/>
            <a:pathLst>
              <a:path w="4582461" h="3779102">
                <a:moveTo>
                  <a:pt x="4582460" y="0"/>
                </a:moveTo>
                <a:lnTo>
                  <a:pt x="0" y="0"/>
                </a:lnTo>
                <a:lnTo>
                  <a:pt x="0" y="3779102"/>
                </a:lnTo>
                <a:lnTo>
                  <a:pt x="4582460" y="3779102"/>
                </a:lnTo>
                <a:lnTo>
                  <a:pt x="4582460" y="0"/>
                </a:lnTo>
                <a:close/>
              </a:path>
            </a:pathLst>
          </a:custGeom>
          <a:blipFill>
            <a:blip r:embed="rId4"/>
            <a:stretch>
              <a:fillRect l="-8311" r="-8311"/>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sp>
        <p:nvSpPr>
          <p:cNvPr id="2" name="TextBox 2"/>
          <p:cNvSpPr txBox="1"/>
          <p:nvPr/>
        </p:nvSpPr>
        <p:spPr>
          <a:xfrm>
            <a:off x="3827513" y="964194"/>
            <a:ext cx="10632973" cy="1527235"/>
          </a:xfrm>
          <a:prstGeom prst="rect">
            <a:avLst/>
          </a:prstGeom>
        </p:spPr>
        <p:txBody>
          <a:bodyPr lIns="0" tIns="0" rIns="0" bIns="0" rtlCol="0" anchor="t">
            <a:spAutoFit/>
          </a:bodyPr>
          <a:lstStyle/>
          <a:p>
            <a:pPr algn="ctr">
              <a:lnSpc>
                <a:spcPts val="12421"/>
              </a:lnSpc>
            </a:pPr>
            <a:r>
              <a:rPr lang="en-US" sz="8872" spc="8">
                <a:solidFill>
                  <a:srgbClr val="FEC832"/>
                </a:solidFill>
                <a:latin typeface="#9Slide05 Dear Saturday"/>
              </a:rPr>
              <a:t>Cùng suy ngẫm</a:t>
            </a:r>
          </a:p>
        </p:txBody>
      </p:sp>
      <p:grpSp>
        <p:nvGrpSpPr>
          <p:cNvPr id="3" name="Group 3"/>
          <p:cNvGrpSpPr/>
          <p:nvPr/>
        </p:nvGrpSpPr>
        <p:grpSpPr>
          <a:xfrm>
            <a:off x="1865418" y="3159358"/>
            <a:ext cx="14820903" cy="4032917"/>
            <a:chOff x="0" y="0"/>
            <a:chExt cx="3903448" cy="1062167"/>
          </a:xfrm>
        </p:grpSpPr>
        <p:sp>
          <p:nvSpPr>
            <p:cNvPr id="4" name="Freeform 4"/>
            <p:cNvSpPr/>
            <p:nvPr/>
          </p:nvSpPr>
          <p:spPr>
            <a:xfrm>
              <a:off x="0" y="0"/>
              <a:ext cx="3903448" cy="1062167"/>
            </a:xfrm>
            <a:custGeom>
              <a:avLst/>
              <a:gdLst/>
              <a:ahLst/>
              <a:cxnLst/>
              <a:rect l="l" t="t" r="r" b="b"/>
              <a:pathLst>
                <a:path w="3903448" h="1062167">
                  <a:moveTo>
                    <a:pt x="26641" y="0"/>
                  </a:moveTo>
                  <a:lnTo>
                    <a:pt x="3876807" y="0"/>
                  </a:lnTo>
                  <a:cubicBezTo>
                    <a:pt x="3891520" y="0"/>
                    <a:pt x="3903448" y="11927"/>
                    <a:pt x="3903448" y="26641"/>
                  </a:cubicBezTo>
                  <a:lnTo>
                    <a:pt x="3903448" y="1035527"/>
                  </a:lnTo>
                  <a:cubicBezTo>
                    <a:pt x="3903448" y="1042592"/>
                    <a:pt x="3900641" y="1049369"/>
                    <a:pt x="3895645" y="1054365"/>
                  </a:cubicBezTo>
                  <a:cubicBezTo>
                    <a:pt x="3890649" y="1059361"/>
                    <a:pt x="3883873" y="1062167"/>
                    <a:pt x="3876807" y="1062167"/>
                  </a:cubicBezTo>
                  <a:lnTo>
                    <a:pt x="26641" y="1062167"/>
                  </a:lnTo>
                  <a:cubicBezTo>
                    <a:pt x="11927" y="1062167"/>
                    <a:pt x="0" y="1050240"/>
                    <a:pt x="0" y="1035527"/>
                  </a:cubicBezTo>
                  <a:lnTo>
                    <a:pt x="0" y="26641"/>
                  </a:lnTo>
                  <a:cubicBezTo>
                    <a:pt x="0" y="11927"/>
                    <a:pt x="11927" y="0"/>
                    <a:pt x="26641" y="0"/>
                  </a:cubicBezTo>
                  <a:close/>
                </a:path>
              </a:pathLst>
            </a:custGeom>
            <a:solidFill>
              <a:srgbClr val="FBF7EE"/>
            </a:solidFill>
          </p:spPr>
          <p:txBody>
            <a:bodyPr/>
            <a:lstStyle/>
            <a:p>
              <a:endParaRPr lang="en-US"/>
            </a:p>
          </p:txBody>
        </p:sp>
        <p:sp>
          <p:nvSpPr>
            <p:cNvPr id="5" name="TextBox 5"/>
            <p:cNvSpPr txBox="1"/>
            <p:nvPr/>
          </p:nvSpPr>
          <p:spPr>
            <a:xfrm>
              <a:off x="0" y="-38100"/>
              <a:ext cx="3903448" cy="1100267"/>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2386531" y="3486209"/>
            <a:ext cx="13514939" cy="2526254"/>
          </a:xfrm>
          <a:prstGeom prst="rect">
            <a:avLst/>
          </a:prstGeom>
        </p:spPr>
        <p:txBody>
          <a:bodyPr lIns="0" tIns="0" rIns="0" bIns="0" rtlCol="0" anchor="t">
            <a:spAutoFit/>
          </a:bodyPr>
          <a:lstStyle/>
          <a:p>
            <a:pPr algn="just">
              <a:lnSpc>
                <a:spcPts val="6707"/>
              </a:lnSpc>
            </a:pPr>
            <a:endParaRPr/>
          </a:p>
          <a:p>
            <a:pPr algn="just">
              <a:lnSpc>
                <a:spcPts val="6707"/>
              </a:lnSpc>
            </a:pPr>
            <a:r>
              <a:rPr lang="en-US" sz="4791">
                <a:solidFill>
                  <a:srgbClr val="000000"/>
                </a:solidFill>
                <a:latin typeface="Roboto Condensed"/>
              </a:rPr>
              <a:t>(?) Bài thơ ra đời từ rất lâu nhưng nội dung vẫn có ý nghĩa với cuộc sống hiện nay như thế nào? Vì sao? </a:t>
            </a:r>
          </a:p>
        </p:txBody>
      </p:sp>
      <p:sp>
        <p:nvSpPr>
          <p:cNvPr id="7" name="Freeform 7"/>
          <p:cNvSpPr/>
          <p:nvPr/>
        </p:nvSpPr>
        <p:spPr>
          <a:xfrm>
            <a:off x="-4861804" y="7554867"/>
            <a:ext cx="23149804" cy="4308638"/>
          </a:xfrm>
          <a:custGeom>
            <a:avLst/>
            <a:gdLst/>
            <a:ahLst/>
            <a:cxnLst/>
            <a:rect l="l" t="t" r="r" b="b"/>
            <a:pathLst>
              <a:path w="23149804" h="4308638">
                <a:moveTo>
                  <a:pt x="0" y="0"/>
                </a:moveTo>
                <a:lnTo>
                  <a:pt x="23149804" y="0"/>
                </a:lnTo>
                <a:lnTo>
                  <a:pt x="23149804" y="4308638"/>
                </a:lnTo>
                <a:lnTo>
                  <a:pt x="0" y="4308638"/>
                </a:lnTo>
                <a:lnTo>
                  <a:pt x="0" y="0"/>
                </a:lnTo>
                <a:close/>
              </a:path>
            </a:pathLst>
          </a:custGeom>
          <a:blipFill>
            <a:blip r:embed="rId2"/>
            <a:stretch>
              <a:fillRect t="-15431" b="-15431"/>
            </a:stretch>
          </a:blipFill>
        </p:spPr>
        <p:txBody>
          <a:bodyPr/>
          <a:lstStyle/>
          <a:p>
            <a:endParaRPr lang="en-US"/>
          </a:p>
        </p:txBody>
      </p:sp>
      <p:sp>
        <p:nvSpPr>
          <p:cNvPr id="8" name="Freeform 8"/>
          <p:cNvSpPr/>
          <p:nvPr/>
        </p:nvSpPr>
        <p:spPr>
          <a:xfrm flipH="1">
            <a:off x="12925236" y="-2977571"/>
            <a:ext cx="7522170" cy="8012543"/>
          </a:xfrm>
          <a:custGeom>
            <a:avLst/>
            <a:gdLst/>
            <a:ahLst/>
            <a:cxnLst/>
            <a:rect l="l" t="t" r="r" b="b"/>
            <a:pathLst>
              <a:path w="7522170" h="8012543">
                <a:moveTo>
                  <a:pt x="7522170" y="0"/>
                </a:moveTo>
                <a:lnTo>
                  <a:pt x="0" y="0"/>
                </a:lnTo>
                <a:lnTo>
                  <a:pt x="0" y="8012542"/>
                </a:lnTo>
                <a:lnTo>
                  <a:pt x="7522170" y="8012542"/>
                </a:lnTo>
                <a:lnTo>
                  <a:pt x="7522170" y="0"/>
                </a:lnTo>
                <a:close/>
              </a:path>
            </a:pathLst>
          </a:custGeom>
          <a:blipFill>
            <a:blip r:embed="rId3"/>
            <a:stretch>
              <a:fillRect l="-3181" r="-3181"/>
            </a:stretch>
          </a:blipFill>
        </p:spPr>
        <p:txBody>
          <a:bodyPr/>
          <a:lstStyle/>
          <a:p>
            <a:endParaRPr lang="en-US"/>
          </a:p>
        </p:txBody>
      </p:sp>
      <p:sp>
        <p:nvSpPr>
          <p:cNvPr id="9" name="Freeform 9"/>
          <p:cNvSpPr/>
          <p:nvPr/>
        </p:nvSpPr>
        <p:spPr>
          <a:xfrm flipH="1">
            <a:off x="227170" y="198389"/>
            <a:ext cx="4582461" cy="3779102"/>
          </a:xfrm>
          <a:custGeom>
            <a:avLst/>
            <a:gdLst/>
            <a:ahLst/>
            <a:cxnLst/>
            <a:rect l="l" t="t" r="r" b="b"/>
            <a:pathLst>
              <a:path w="4582461" h="3779102">
                <a:moveTo>
                  <a:pt x="4582460" y="0"/>
                </a:moveTo>
                <a:lnTo>
                  <a:pt x="0" y="0"/>
                </a:lnTo>
                <a:lnTo>
                  <a:pt x="0" y="3779102"/>
                </a:lnTo>
                <a:lnTo>
                  <a:pt x="4582460" y="3779102"/>
                </a:lnTo>
                <a:lnTo>
                  <a:pt x="4582460" y="0"/>
                </a:lnTo>
                <a:close/>
              </a:path>
            </a:pathLst>
          </a:custGeom>
          <a:blipFill>
            <a:blip r:embed="rId4"/>
            <a:stretch>
              <a:fillRect l="-8311" r="-8311"/>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sp>
        <p:nvSpPr>
          <p:cNvPr id="2" name="TextBox 2"/>
          <p:cNvSpPr txBox="1"/>
          <p:nvPr/>
        </p:nvSpPr>
        <p:spPr>
          <a:xfrm>
            <a:off x="3827513" y="964194"/>
            <a:ext cx="10632973" cy="1527235"/>
          </a:xfrm>
          <a:prstGeom prst="rect">
            <a:avLst/>
          </a:prstGeom>
        </p:spPr>
        <p:txBody>
          <a:bodyPr lIns="0" tIns="0" rIns="0" bIns="0" rtlCol="0" anchor="t">
            <a:spAutoFit/>
          </a:bodyPr>
          <a:lstStyle/>
          <a:p>
            <a:pPr algn="ctr">
              <a:lnSpc>
                <a:spcPts val="12421"/>
              </a:lnSpc>
            </a:pPr>
            <a:r>
              <a:rPr lang="en-US" sz="8872" spc="8">
                <a:solidFill>
                  <a:srgbClr val="FEC832"/>
                </a:solidFill>
                <a:latin typeface="#9Slide05 Dear Saturday"/>
              </a:rPr>
              <a:t>Cùng suy ngẫm</a:t>
            </a:r>
          </a:p>
        </p:txBody>
      </p:sp>
      <p:grpSp>
        <p:nvGrpSpPr>
          <p:cNvPr id="3" name="Group 3"/>
          <p:cNvGrpSpPr/>
          <p:nvPr/>
        </p:nvGrpSpPr>
        <p:grpSpPr>
          <a:xfrm>
            <a:off x="1865418" y="3159358"/>
            <a:ext cx="13155950" cy="4032917"/>
            <a:chOff x="0" y="0"/>
            <a:chExt cx="3464942" cy="1062167"/>
          </a:xfrm>
        </p:grpSpPr>
        <p:sp>
          <p:nvSpPr>
            <p:cNvPr id="4" name="Freeform 4"/>
            <p:cNvSpPr/>
            <p:nvPr/>
          </p:nvSpPr>
          <p:spPr>
            <a:xfrm>
              <a:off x="0" y="0"/>
              <a:ext cx="3464942" cy="1062167"/>
            </a:xfrm>
            <a:custGeom>
              <a:avLst/>
              <a:gdLst/>
              <a:ahLst/>
              <a:cxnLst/>
              <a:rect l="l" t="t" r="r" b="b"/>
              <a:pathLst>
                <a:path w="3464942" h="1062167">
                  <a:moveTo>
                    <a:pt x="30012" y="0"/>
                  </a:moveTo>
                  <a:lnTo>
                    <a:pt x="3434929" y="0"/>
                  </a:lnTo>
                  <a:cubicBezTo>
                    <a:pt x="3442889" y="0"/>
                    <a:pt x="3450523" y="3162"/>
                    <a:pt x="3456151" y="8790"/>
                  </a:cubicBezTo>
                  <a:cubicBezTo>
                    <a:pt x="3461780" y="14419"/>
                    <a:pt x="3464942" y="22052"/>
                    <a:pt x="3464942" y="30012"/>
                  </a:cubicBezTo>
                  <a:lnTo>
                    <a:pt x="3464942" y="1032155"/>
                  </a:lnTo>
                  <a:cubicBezTo>
                    <a:pt x="3464942" y="1048731"/>
                    <a:pt x="3451505" y="1062167"/>
                    <a:pt x="3434929" y="1062167"/>
                  </a:cubicBezTo>
                  <a:lnTo>
                    <a:pt x="30012" y="1062167"/>
                  </a:lnTo>
                  <a:cubicBezTo>
                    <a:pt x="13437" y="1062167"/>
                    <a:pt x="0" y="1048731"/>
                    <a:pt x="0" y="1032155"/>
                  </a:cubicBezTo>
                  <a:lnTo>
                    <a:pt x="0" y="30012"/>
                  </a:lnTo>
                  <a:cubicBezTo>
                    <a:pt x="0" y="13437"/>
                    <a:pt x="13437" y="0"/>
                    <a:pt x="30012" y="0"/>
                  </a:cubicBezTo>
                  <a:close/>
                </a:path>
              </a:pathLst>
            </a:custGeom>
            <a:solidFill>
              <a:srgbClr val="FBF7EE"/>
            </a:solidFill>
          </p:spPr>
          <p:txBody>
            <a:bodyPr/>
            <a:lstStyle/>
            <a:p>
              <a:endParaRPr lang="en-US"/>
            </a:p>
          </p:txBody>
        </p:sp>
        <p:sp>
          <p:nvSpPr>
            <p:cNvPr id="5" name="TextBox 5"/>
            <p:cNvSpPr txBox="1"/>
            <p:nvPr/>
          </p:nvSpPr>
          <p:spPr>
            <a:xfrm>
              <a:off x="0" y="-38100"/>
              <a:ext cx="3464942" cy="1100267"/>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2518400" y="4251848"/>
            <a:ext cx="11942087" cy="1785209"/>
          </a:xfrm>
          <a:prstGeom prst="rect">
            <a:avLst/>
          </a:prstGeom>
        </p:spPr>
        <p:txBody>
          <a:bodyPr lIns="0" tIns="0" rIns="0" bIns="0" rtlCol="0" anchor="t">
            <a:spAutoFit/>
          </a:bodyPr>
          <a:lstStyle/>
          <a:p>
            <a:pPr algn="ctr">
              <a:lnSpc>
                <a:spcPts val="7127"/>
              </a:lnSpc>
            </a:pPr>
            <a:r>
              <a:rPr lang="en-US" sz="5091">
                <a:solidFill>
                  <a:srgbClr val="000000"/>
                </a:solidFill>
                <a:latin typeface="Roboto Condensed"/>
              </a:rPr>
              <a:t>Khái quát đề tài, chủ đề, cảm hứng chủ đạo, thông điệp của bài thơ.</a:t>
            </a:r>
          </a:p>
        </p:txBody>
      </p:sp>
      <p:sp>
        <p:nvSpPr>
          <p:cNvPr id="7" name="Freeform 7"/>
          <p:cNvSpPr/>
          <p:nvPr/>
        </p:nvSpPr>
        <p:spPr>
          <a:xfrm>
            <a:off x="-4861804" y="7554867"/>
            <a:ext cx="23149804" cy="4308638"/>
          </a:xfrm>
          <a:custGeom>
            <a:avLst/>
            <a:gdLst/>
            <a:ahLst/>
            <a:cxnLst/>
            <a:rect l="l" t="t" r="r" b="b"/>
            <a:pathLst>
              <a:path w="23149804" h="4308638">
                <a:moveTo>
                  <a:pt x="0" y="0"/>
                </a:moveTo>
                <a:lnTo>
                  <a:pt x="23149804" y="0"/>
                </a:lnTo>
                <a:lnTo>
                  <a:pt x="23149804" y="4308638"/>
                </a:lnTo>
                <a:lnTo>
                  <a:pt x="0" y="4308638"/>
                </a:lnTo>
                <a:lnTo>
                  <a:pt x="0" y="0"/>
                </a:lnTo>
                <a:close/>
              </a:path>
            </a:pathLst>
          </a:custGeom>
          <a:blipFill>
            <a:blip r:embed="rId2"/>
            <a:stretch>
              <a:fillRect t="-15431" b="-15431"/>
            </a:stretch>
          </a:blipFill>
        </p:spPr>
        <p:txBody>
          <a:bodyPr/>
          <a:lstStyle/>
          <a:p>
            <a:endParaRPr lang="en-US"/>
          </a:p>
        </p:txBody>
      </p:sp>
      <p:sp>
        <p:nvSpPr>
          <p:cNvPr id="8" name="Freeform 8"/>
          <p:cNvSpPr/>
          <p:nvPr/>
        </p:nvSpPr>
        <p:spPr>
          <a:xfrm flipH="1">
            <a:off x="12925236" y="-2977571"/>
            <a:ext cx="7522170" cy="8012543"/>
          </a:xfrm>
          <a:custGeom>
            <a:avLst/>
            <a:gdLst/>
            <a:ahLst/>
            <a:cxnLst/>
            <a:rect l="l" t="t" r="r" b="b"/>
            <a:pathLst>
              <a:path w="7522170" h="8012543">
                <a:moveTo>
                  <a:pt x="7522170" y="0"/>
                </a:moveTo>
                <a:lnTo>
                  <a:pt x="0" y="0"/>
                </a:lnTo>
                <a:lnTo>
                  <a:pt x="0" y="8012542"/>
                </a:lnTo>
                <a:lnTo>
                  <a:pt x="7522170" y="8012542"/>
                </a:lnTo>
                <a:lnTo>
                  <a:pt x="7522170" y="0"/>
                </a:lnTo>
                <a:close/>
              </a:path>
            </a:pathLst>
          </a:custGeom>
          <a:blipFill>
            <a:blip r:embed="rId3"/>
            <a:stretch>
              <a:fillRect l="-3181" r="-3181"/>
            </a:stretch>
          </a:blipFill>
        </p:spPr>
        <p:txBody>
          <a:bodyPr/>
          <a:lstStyle/>
          <a:p>
            <a:endParaRPr lang="en-US"/>
          </a:p>
        </p:txBody>
      </p:sp>
      <p:sp>
        <p:nvSpPr>
          <p:cNvPr id="9" name="Freeform 9"/>
          <p:cNvSpPr/>
          <p:nvPr/>
        </p:nvSpPr>
        <p:spPr>
          <a:xfrm flipH="1">
            <a:off x="227170" y="198389"/>
            <a:ext cx="4582461" cy="3779102"/>
          </a:xfrm>
          <a:custGeom>
            <a:avLst/>
            <a:gdLst/>
            <a:ahLst/>
            <a:cxnLst/>
            <a:rect l="l" t="t" r="r" b="b"/>
            <a:pathLst>
              <a:path w="4582461" h="3779102">
                <a:moveTo>
                  <a:pt x="4582460" y="0"/>
                </a:moveTo>
                <a:lnTo>
                  <a:pt x="0" y="0"/>
                </a:lnTo>
                <a:lnTo>
                  <a:pt x="0" y="3779102"/>
                </a:lnTo>
                <a:lnTo>
                  <a:pt x="4582460" y="3779102"/>
                </a:lnTo>
                <a:lnTo>
                  <a:pt x="4582460" y="0"/>
                </a:lnTo>
                <a:close/>
              </a:path>
            </a:pathLst>
          </a:custGeom>
          <a:blipFill>
            <a:blip r:embed="rId4"/>
            <a:stretch>
              <a:fillRect l="-8311" r="-8311"/>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a:off x="6876126" y="-233977"/>
            <a:ext cx="13561748" cy="11990244"/>
            <a:chOff x="0" y="0"/>
            <a:chExt cx="3571818" cy="3157924"/>
          </a:xfrm>
        </p:grpSpPr>
        <p:sp>
          <p:nvSpPr>
            <p:cNvPr id="3" name="Freeform 3"/>
            <p:cNvSpPr/>
            <p:nvPr/>
          </p:nvSpPr>
          <p:spPr>
            <a:xfrm>
              <a:off x="0" y="0"/>
              <a:ext cx="3571818" cy="3157924"/>
            </a:xfrm>
            <a:custGeom>
              <a:avLst/>
              <a:gdLst/>
              <a:ahLst/>
              <a:cxnLst/>
              <a:rect l="l" t="t" r="r" b="b"/>
              <a:pathLst>
                <a:path w="3571818" h="3157924">
                  <a:moveTo>
                    <a:pt x="0" y="0"/>
                  </a:moveTo>
                  <a:lnTo>
                    <a:pt x="3571818" y="0"/>
                  </a:lnTo>
                  <a:lnTo>
                    <a:pt x="3571818" y="3157924"/>
                  </a:lnTo>
                  <a:lnTo>
                    <a:pt x="0" y="3157924"/>
                  </a:lnTo>
                  <a:close/>
                </a:path>
              </a:pathLst>
            </a:custGeom>
            <a:solidFill>
              <a:srgbClr val="FBF7EE"/>
            </a:solidFill>
          </p:spPr>
          <p:txBody>
            <a:bodyPr/>
            <a:lstStyle/>
            <a:p>
              <a:endParaRPr lang="en-US"/>
            </a:p>
          </p:txBody>
        </p:sp>
        <p:sp>
          <p:nvSpPr>
            <p:cNvPr id="4" name="TextBox 4"/>
            <p:cNvSpPr txBox="1"/>
            <p:nvPr/>
          </p:nvSpPr>
          <p:spPr>
            <a:xfrm>
              <a:off x="0" y="-38100"/>
              <a:ext cx="3571818" cy="3196024"/>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6236057" y="-267701"/>
            <a:ext cx="9526001" cy="9526001"/>
          </a:xfrm>
          <a:custGeom>
            <a:avLst/>
            <a:gdLst/>
            <a:ahLst/>
            <a:cxnLst/>
            <a:rect l="l" t="t" r="r" b="b"/>
            <a:pathLst>
              <a:path w="9526001" h="9526001">
                <a:moveTo>
                  <a:pt x="0" y="0"/>
                </a:moveTo>
                <a:lnTo>
                  <a:pt x="9526001" y="0"/>
                </a:lnTo>
                <a:lnTo>
                  <a:pt x="9526001" y="9526001"/>
                </a:lnTo>
                <a:lnTo>
                  <a:pt x="0" y="952600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TextBox 6"/>
          <p:cNvSpPr txBox="1"/>
          <p:nvPr/>
        </p:nvSpPr>
        <p:spPr>
          <a:xfrm>
            <a:off x="7952181" y="698969"/>
            <a:ext cx="9711297" cy="1305753"/>
          </a:xfrm>
          <a:prstGeom prst="rect">
            <a:avLst/>
          </a:prstGeom>
        </p:spPr>
        <p:txBody>
          <a:bodyPr lIns="0" tIns="0" rIns="0" bIns="0" rtlCol="0" anchor="t">
            <a:spAutoFit/>
          </a:bodyPr>
          <a:lstStyle/>
          <a:p>
            <a:pPr algn="just">
              <a:lnSpc>
                <a:spcPts val="5204"/>
              </a:lnSpc>
              <a:spcBef>
                <a:spcPct val="0"/>
              </a:spcBef>
            </a:pPr>
            <a:r>
              <a:rPr lang="en-US" sz="3717" dirty="0">
                <a:solidFill>
                  <a:srgbClr val="000000"/>
                </a:solidFill>
                <a:latin typeface="#9Slide05 Dear Saturday"/>
              </a:rPr>
              <a:t>3.4. </a:t>
            </a:r>
            <a:r>
              <a:rPr lang="en-US" sz="3717" dirty="0" err="1">
                <a:solidFill>
                  <a:srgbClr val="000000"/>
                </a:solidFill>
                <a:latin typeface="#9Slide05 Dear Saturday"/>
              </a:rPr>
              <a:t>Đề</a:t>
            </a:r>
            <a:r>
              <a:rPr lang="en-US" sz="3717" dirty="0">
                <a:solidFill>
                  <a:srgbClr val="000000"/>
                </a:solidFill>
                <a:latin typeface="#9Slide05 Dear Saturday"/>
              </a:rPr>
              <a:t> </a:t>
            </a:r>
            <a:r>
              <a:rPr lang="en-US" sz="3717" dirty="0" err="1">
                <a:solidFill>
                  <a:srgbClr val="000000"/>
                </a:solidFill>
                <a:latin typeface="#9Slide05 Dear Saturday"/>
              </a:rPr>
              <a:t>tài</a:t>
            </a:r>
            <a:r>
              <a:rPr lang="en-US" sz="3717" dirty="0">
                <a:solidFill>
                  <a:srgbClr val="000000"/>
                </a:solidFill>
                <a:latin typeface="#9Slide05 Dear Saturday"/>
              </a:rPr>
              <a:t>, </a:t>
            </a:r>
            <a:r>
              <a:rPr lang="en-US" sz="3717" dirty="0" err="1">
                <a:solidFill>
                  <a:srgbClr val="000000"/>
                </a:solidFill>
                <a:latin typeface="#9Slide05 Dear Saturday"/>
              </a:rPr>
              <a:t>chủ</a:t>
            </a:r>
            <a:r>
              <a:rPr lang="en-US" sz="3717" dirty="0">
                <a:solidFill>
                  <a:srgbClr val="000000"/>
                </a:solidFill>
                <a:latin typeface="#9Slide05 Dear Saturday"/>
              </a:rPr>
              <a:t> </a:t>
            </a:r>
            <a:r>
              <a:rPr lang="en-US" sz="3717" dirty="0" err="1">
                <a:solidFill>
                  <a:srgbClr val="000000"/>
                </a:solidFill>
                <a:latin typeface="#9Slide05 Dear Saturday"/>
              </a:rPr>
              <a:t>đề</a:t>
            </a:r>
            <a:r>
              <a:rPr lang="en-US" sz="3717" dirty="0">
                <a:solidFill>
                  <a:srgbClr val="000000"/>
                </a:solidFill>
                <a:latin typeface="#9Slide05 Dear Saturday"/>
              </a:rPr>
              <a:t>, </a:t>
            </a:r>
            <a:r>
              <a:rPr lang="en-US" sz="3717" dirty="0" err="1">
                <a:solidFill>
                  <a:srgbClr val="000000"/>
                </a:solidFill>
                <a:latin typeface="#9Slide05 Dear Saturday"/>
              </a:rPr>
              <a:t>cảm</a:t>
            </a:r>
            <a:r>
              <a:rPr lang="en-US" sz="3717" dirty="0">
                <a:solidFill>
                  <a:srgbClr val="000000"/>
                </a:solidFill>
                <a:latin typeface="#9Slide05 Dear Saturday"/>
              </a:rPr>
              <a:t> </a:t>
            </a:r>
            <a:r>
              <a:rPr lang="en-US" sz="3717" dirty="0" err="1">
                <a:solidFill>
                  <a:srgbClr val="000000"/>
                </a:solidFill>
                <a:latin typeface="#9Slide05 Dear Saturday"/>
              </a:rPr>
              <a:t>hứng</a:t>
            </a:r>
            <a:r>
              <a:rPr lang="en-US" sz="3717" dirty="0">
                <a:solidFill>
                  <a:srgbClr val="000000"/>
                </a:solidFill>
                <a:latin typeface="#9Slide05 Dear Saturday"/>
              </a:rPr>
              <a:t> </a:t>
            </a:r>
            <a:r>
              <a:rPr lang="en-US" sz="3717" dirty="0" err="1">
                <a:solidFill>
                  <a:srgbClr val="000000"/>
                </a:solidFill>
                <a:latin typeface="#9Slide05 Dear Saturday"/>
              </a:rPr>
              <a:t>chủ</a:t>
            </a:r>
            <a:r>
              <a:rPr lang="en-US" sz="3717" dirty="0">
                <a:solidFill>
                  <a:srgbClr val="000000"/>
                </a:solidFill>
                <a:latin typeface="#9Slide05 Dear Saturday"/>
              </a:rPr>
              <a:t> </a:t>
            </a:r>
            <a:r>
              <a:rPr lang="en-US" sz="3717" dirty="0" err="1">
                <a:solidFill>
                  <a:srgbClr val="000000"/>
                </a:solidFill>
                <a:latin typeface="#9Slide05 Dear Saturday"/>
              </a:rPr>
              <a:t>đạo</a:t>
            </a:r>
            <a:r>
              <a:rPr lang="en-US" sz="3717" dirty="0">
                <a:solidFill>
                  <a:srgbClr val="000000"/>
                </a:solidFill>
                <a:latin typeface="#9Slide05 Dear Saturday"/>
              </a:rPr>
              <a:t>, </a:t>
            </a:r>
            <a:r>
              <a:rPr lang="en-US" sz="3717" dirty="0" err="1">
                <a:solidFill>
                  <a:srgbClr val="000000"/>
                </a:solidFill>
                <a:latin typeface="#9Slide05 Dear Saturday"/>
              </a:rPr>
              <a:t>thông</a:t>
            </a:r>
            <a:r>
              <a:rPr lang="en-US" sz="3717" dirty="0">
                <a:solidFill>
                  <a:srgbClr val="000000"/>
                </a:solidFill>
                <a:latin typeface="#9Slide05 Dear Saturday"/>
              </a:rPr>
              <a:t> </a:t>
            </a:r>
            <a:r>
              <a:rPr lang="en-US" sz="3717" dirty="0" err="1">
                <a:solidFill>
                  <a:srgbClr val="000000"/>
                </a:solidFill>
                <a:latin typeface="#9Slide05 Dear Saturday"/>
              </a:rPr>
              <a:t>điệp</a:t>
            </a:r>
            <a:endParaRPr lang="en-US" sz="3717" dirty="0">
              <a:solidFill>
                <a:srgbClr val="000000"/>
              </a:solidFill>
              <a:latin typeface="#9Slide05 Dear Saturday"/>
            </a:endParaRPr>
          </a:p>
        </p:txBody>
      </p:sp>
      <p:sp>
        <p:nvSpPr>
          <p:cNvPr id="7" name="TextBox 7"/>
          <p:cNvSpPr txBox="1"/>
          <p:nvPr/>
        </p:nvSpPr>
        <p:spPr>
          <a:xfrm>
            <a:off x="7493443" y="2455335"/>
            <a:ext cx="10170035" cy="5887720"/>
          </a:xfrm>
          <a:prstGeom prst="rect">
            <a:avLst/>
          </a:prstGeom>
        </p:spPr>
        <p:txBody>
          <a:bodyPr lIns="0" tIns="0" rIns="0" bIns="0" rtlCol="0" anchor="t">
            <a:spAutoFit/>
          </a:bodyPr>
          <a:lstStyle/>
          <a:p>
            <a:pPr marL="798829" lvl="1" indent="-399415" algn="just">
              <a:lnSpc>
                <a:spcPts val="5179"/>
              </a:lnSpc>
              <a:buFont typeface="Arial"/>
              <a:buChar char="•"/>
            </a:pPr>
            <a:r>
              <a:rPr lang="en-US" sz="3699" dirty="0">
                <a:solidFill>
                  <a:srgbClr val="000000"/>
                </a:solidFill>
                <a:latin typeface="Roboto Condensed"/>
              </a:rPr>
              <a:t> </a:t>
            </a:r>
            <a:r>
              <a:rPr lang="en-US" sz="3699" dirty="0" err="1">
                <a:solidFill>
                  <a:srgbClr val="000000"/>
                </a:solidFill>
                <a:latin typeface="Roboto Condensed"/>
              </a:rPr>
              <a:t>Đề</a:t>
            </a:r>
            <a:r>
              <a:rPr lang="en-US" sz="3699" dirty="0">
                <a:solidFill>
                  <a:srgbClr val="000000"/>
                </a:solidFill>
                <a:latin typeface="Roboto Condensed"/>
              </a:rPr>
              <a:t> </a:t>
            </a:r>
            <a:r>
              <a:rPr lang="en-US" sz="3699" dirty="0" err="1">
                <a:solidFill>
                  <a:srgbClr val="000000"/>
                </a:solidFill>
                <a:latin typeface="Roboto Condensed"/>
              </a:rPr>
              <a:t>tài</a:t>
            </a:r>
            <a:r>
              <a:rPr lang="en-US" sz="3699" dirty="0">
                <a:solidFill>
                  <a:srgbClr val="000000"/>
                </a:solidFill>
                <a:latin typeface="Roboto Condensed"/>
              </a:rPr>
              <a:t>: </a:t>
            </a:r>
            <a:r>
              <a:rPr lang="en-US" sz="3699" dirty="0" err="1">
                <a:solidFill>
                  <a:srgbClr val="000000"/>
                </a:solidFill>
                <a:latin typeface="Roboto Condensed"/>
              </a:rPr>
              <a:t>Đất</a:t>
            </a:r>
            <a:r>
              <a:rPr lang="en-US" sz="3699" dirty="0">
                <a:solidFill>
                  <a:srgbClr val="000000"/>
                </a:solidFill>
                <a:latin typeface="Roboto Condensed"/>
              </a:rPr>
              <a:t> </a:t>
            </a:r>
            <a:r>
              <a:rPr lang="en-US" sz="3699" dirty="0" err="1">
                <a:solidFill>
                  <a:srgbClr val="000000"/>
                </a:solidFill>
                <a:latin typeface="Roboto Condensed"/>
              </a:rPr>
              <a:t>nước</a:t>
            </a:r>
            <a:endParaRPr lang="en-US" sz="3699" dirty="0">
              <a:solidFill>
                <a:srgbClr val="000000"/>
              </a:solidFill>
              <a:latin typeface="Roboto Condensed"/>
            </a:endParaRPr>
          </a:p>
          <a:p>
            <a:pPr marL="798829" lvl="1" indent="-399415" algn="just">
              <a:lnSpc>
                <a:spcPts val="5179"/>
              </a:lnSpc>
              <a:spcBef>
                <a:spcPct val="0"/>
              </a:spcBef>
              <a:buFont typeface="Arial"/>
              <a:buChar char="•"/>
            </a:pPr>
            <a:r>
              <a:rPr lang="en-US" sz="3699" dirty="0" err="1">
                <a:solidFill>
                  <a:srgbClr val="000000"/>
                </a:solidFill>
                <a:latin typeface="Roboto Condensed"/>
              </a:rPr>
              <a:t>Chủ</a:t>
            </a:r>
            <a:r>
              <a:rPr lang="en-US" sz="3699" dirty="0">
                <a:solidFill>
                  <a:srgbClr val="000000"/>
                </a:solidFill>
                <a:latin typeface="Roboto Condensed"/>
              </a:rPr>
              <a:t> </a:t>
            </a:r>
            <a:r>
              <a:rPr lang="en-US" sz="3699" dirty="0" err="1">
                <a:solidFill>
                  <a:srgbClr val="000000"/>
                </a:solidFill>
                <a:latin typeface="Roboto Condensed"/>
              </a:rPr>
              <a:t>đề</a:t>
            </a:r>
            <a:r>
              <a:rPr lang="en-US" sz="3699" dirty="0">
                <a:solidFill>
                  <a:srgbClr val="000000"/>
                </a:solidFill>
                <a:latin typeface="Roboto Condensed"/>
              </a:rPr>
              <a:t>: Ca </a:t>
            </a:r>
            <a:r>
              <a:rPr lang="en-US" sz="3699" dirty="0" err="1">
                <a:solidFill>
                  <a:srgbClr val="000000"/>
                </a:solidFill>
                <a:latin typeface="Roboto Condensed"/>
              </a:rPr>
              <a:t>ngợi</a:t>
            </a:r>
            <a:r>
              <a:rPr lang="en-US" sz="3699" dirty="0">
                <a:solidFill>
                  <a:srgbClr val="000000"/>
                </a:solidFill>
                <a:latin typeface="Roboto Condensed"/>
              </a:rPr>
              <a:t> </a:t>
            </a:r>
            <a:r>
              <a:rPr lang="en-US" sz="3699" dirty="0" err="1">
                <a:solidFill>
                  <a:srgbClr val="000000"/>
                </a:solidFill>
                <a:latin typeface="Roboto Condensed"/>
              </a:rPr>
              <a:t>chiến</a:t>
            </a:r>
            <a:r>
              <a:rPr lang="en-US" sz="3699" dirty="0">
                <a:solidFill>
                  <a:srgbClr val="000000"/>
                </a:solidFill>
                <a:latin typeface="Roboto Condensed"/>
              </a:rPr>
              <a:t> </a:t>
            </a:r>
            <a:r>
              <a:rPr lang="en-US" sz="3699" dirty="0" err="1">
                <a:solidFill>
                  <a:srgbClr val="000000"/>
                </a:solidFill>
                <a:latin typeface="Roboto Condensed"/>
              </a:rPr>
              <a:t>công</a:t>
            </a:r>
            <a:r>
              <a:rPr lang="en-US" sz="3699" dirty="0">
                <a:solidFill>
                  <a:srgbClr val="000000"/>
                </a:solidFill>
                <a:latin typeface="Roboto Condensed"/>
              </a:rPr>
              <a:t> </a:t>
            </a:r>
            <a:r>
              <a:rPr lang="en-US" sz="3699" dirty="0" err="1">
                <a:solidFill>
                  <a:srgbClr val="000000"/>
                </a:solidFill>
                <a:latin typeface="Roboto Condensed"/>
              </a:rPr>
              <a:t>của</a:t>
            </a:r>
            <a:r>
              <a:rPr lang="en-US" sz="3699" dirty="0">
                <a:solidFill>
                  <a:srgbClr val="000000"/>
                </a:solidFill>
                <a:latin typeface="Roboto Condensed"/>
              </a:rPr>
              <a:t> </a:t>
            </a:r>
            <a:r>
              <a:rPr lang="en-US" sz="3699" dirty="0" err="1">
                <a:solidFill>
                  <a:srgbClr val="000000"/>
                </a:solidFill>
                <a:latin typeface="Roboto Condensed"/>
              </a:rPr>
              <a:t>dân</a:t>
            </a:r>
            <a:r>
              <a:rPr lang="en-US" sz="3699" dirty="0">
                <a:solidFill>
                  <a:srgbClr val="000000"/>
                </a:solidFill>
                <a:latin typeface="Roboto Condensed"/>
              </a:rPr>
              <a:t> </a:t>
            </a:r>
            <a:r>
              <a:rPr lang="en-US" sz="3699" dirty="0" err="1">
                <a:solidFill>
                  <a:srgbClr val="000000"/>
                </a:solidFill>
                <a:latin typeface="Roboto Condensed"/>
              </a:rPr>
              <a:t>tộc</a:t>
            </a:r>
            <a:r>
              <a:rPr lang="en-US" sz="3699" dirty="0">
                <a:solidFill>
                  <a:srgbClr val="000000"/>
                </a:solidFill>
                <a:latin typeface="Roboto Condensed"/>
              </a:rPr>
              <a:t> và </a:t>
            </a:r>
            <a:r>
              <a:rPr lang="en-US" sz="3699" dirty="0" err="1">
                <a:solidFill>
                  <a:srgbClr val="000000"/>
                </a:solidFill>
                <a:latin typeface="Roboto Condensed"/>
              </a:rPr>
              <a:t>khát</a:t>
            </a:r>
            <a:r>
              <a:rPr lang="en-US" sz="3699" dirty="0">
                <a:solidFill>
                  <a:srgbClr val="000000"/>
                </a:solidFill>
                <a:latin typeface="Roboto Condensed"/>
              </a:rPr>
              <a:t> </a:t>
            </a:r>
            <a:r>
              <a:rPr lang="en-US" sz="3699" dirty="0" err="1">
                <a:solidFill>
                  <a:srgbClr val="000000"/>
                </a:solidFill>
                <a:latin typeface="Roboto Condensed"/>
              </a:rPr>
              <a:t>vọng</a:t>
            </a:r>
            <a:r>
              <a:rPr lang="en-US" sz="3699" dirty="0">
                <a:solidFill>
                  <a:srgbClr val="000000"/>
                </a:solidFill>
                <a:latin typeface="Roboto Condensed"/>
              </a:rPr>
              <a:t> </a:t>
            </a:r>
            <a:r>
              <a:rPr lang="en-US" sz="3699" dirty="0" err="1">
                <a:solidFill>
                  <a:srgbClr val="000000"/>
                </a:solidFill>
                <a:latin typeface="Roboto Condensed"/>
              </a:rPr>
              <a:t>thái</a:t>
            </a:r>
            <a:r>
              <a:rPr lang="en-US" sz="3699" dirty="0">
                <a:solidFill>
                  <a:srgbClr val="000000"/>
                </a:solidFill>
                <a:latin typeface="Roboto Condensed"/>
              </a:rPr>
              <a:t> </a:t>
            </a:r>
            <a:r>
              <a:rPr lang="en-US" sz="3699" dirty="0" err="1">
                <a:solidFill>
                  <a:srgbClr val="000000"/>
                </a:solidFill>
                <a:latin typeface="Roboto Condensed"/>
              </a:rPr>
              <a:t>bình</a:t>
            </a:r>
            <a:r>
              <a:rPr lang="en-US" sz="3699" dirty="0">
                <a:solidFill>
                  <a:srgbClr val="000000"/>
                </a:solidFill>
                <a:latin typeface="Roboto Condensed"/>
              </a:rPr>
              <a:t> </a:t>
            </a:r>
            <a:r>
              <a:rPr lang="en-US" sz="3699" dirty="0" err="1">
                <a:solidFill>
                  <a:srgbClr val="000000"/>
                </a:solidFill>
                <a:latin typeface="Roboto Condensed"/>
              </a:rPr>
              <a:t>thịnh</a:t>
            </a:r>
            <a:r>
              <a:rPr lang="en-US" sz="3699" dirty="0">
                <a:solidFill>
                  <a:srgbClr val="000000"/>
                </a:solidFill>
                <a:latin typeface="Roboto Condensed"/>
              </a:rPr>
              <a:t> </a:t>
            </a:r>
            <a:r>
              <a:rPr lang="en-US" sz="3699" dirty="0" err="1">
                <a:solidFill>
                  <a:srgbClr val="000000"/>
                </a:solidFill>
                <a:latin typeface="Roboto Condensed"/>
              </a:rPr>
              <a:t>trị</a:t>
            </a:r>
            <a:endParaRPr lang="en-US" sz="3699" dirty="0">
              <a:solidFill>
                <a:srgbClr val="000000"/>
              </a:solidFill>
              <a:latin typeface="Roboto Condensed"/>
            </a:endParaRPr>
          </a:p>
          <a:p>
            <a:pPr marL="798829" lvl="1" indent="-399415" algn="just">
              <a:lnSpc>
                <a:spcPts val="5179"/>
              </a:lnSpc>
              <a:spcBef>
                <a:spcPct val="0"/>
              </a:spcBef>
              <a:buFont typeface="Arial"/>
              <a:buChar char="•"/>
            </a:pPr>
            <a:r>
              <a:rPr lang="en-US" sz="3699" dirty="0" err="1">
                <a:solidFill>
                  <a:srgbClr val="000000"/>
                </a:solidFill>
                <a:latin typeface="Roboto Condensed"/>
              </a:rPr>
              <a:t>Cảm</a:t>
            </a:r>
            <a:r>
              <a:rPr lang="en-US" sz="3699" dirty="0">
                <a:solidFill>
                  <a:srgbClr val="000000"/>
                </a:solidFill>
                <a:latin typeface="Roboto Condensed"/>
              </a:rPr>
              <a:t> </a:t>
            </a:r>
            <a:r>
              <a:rPr lang="en-US" sz="3699" dirty="0" err="1">
                <a:solidFill>
                  <a:srgbClr val="000000"/>
                </a:solidFill>
                <a:latin typeface="Roboto Condensed"/>
              </a:rPr>
              <a:t>hứng</a:t>
            </a:r>
            <a:r>
              <a:rPr lang="en-US" sz="3699" dirty="0">
                <a:solidFill>
                  <a:srgbClr val="000000"/>
                </a:solidFill>
                <a:latin typeface="Roboto Condensed"/>
              </a:rPr>
              <a:t> </a:t>
            </a:r>
            <a:r>
              <a:rPr lang="en-US" sz="3699" dirty="0" err="1">
                <a:solidFill>
                  <a:srgbClr val="000000"/>
                </a:solidFill>
                <a:latin typeface="Roboto Condensed"/>
              </a:rPr>
              <a:t>chủ</a:t>
            </a:r>
            <a:r>
              <a:rPr lang="en-US" sz="3699" dirty="0">
                <a:solidFill>
                  <a:srgbClr val="000000"/>
                </a:solidFill>
                <a:latin typeface="Roboto Condensed"/>
              </a:rPr>
              <a:t> </a:t>
            </a:r>
            <a:r>
              <a:rPr lang="en-US" sz="3699" dirty="0" err="1">
                <a:solidFill>
                  <a:srgbClr val="000000"/>
                </a:solidFill>
                <a:latin typeface="Roboto Condensed"/>
              </a:rPr>
              <a:t>đạo</a:t>
            </a:r>
            <a:r>
              <a:rPr lang="en-US" sz="3699" dirty="0">
                <a:solidFill>
                  <a:srgbClr val="000000"/>
                </a:solidFill>
                <a:latin typeface="Roboto Condensed"/>
              </a:rPr>
              <a:t>: </a:t>
            </a:r>
            <a:r>
              <a:rPr lang="en-US" sz="3699" dirty="0" err="1">
                <a:solidFill>
                  <a:srgbClr val="000000"/>
                </a:solidFill>
                <a:latin typeface="Roboto Condensed"/>
              </a:rPr>
              <a:t>Niềm</a:t>
            </a:r>
            <a:r>
              <a:rPr lang="en-US" sz="3699" dirty="0">
                <a:solidFill>
                  <a:srgbClr val="000000"/>
                </a:solidFill>
                <a:latin typeface="Roboto Condensed"/>
              </a:rPr>
              <a:t> </a:t>
            </a:r>
            <a:r>
              <a:rPr lang="en-US" sz="3699" dirty="0" err="1">
                <a:solidFill>
                  <a:srgbClr val="000000"/>
                </a:solidFill>
                <a:latin typeface="Roboto Condensed"/>
              </a:rPr>
              <a:t>tự</a:t>
            </a:r>
            <a:r>
              <a:rPr lang="en-US" sz="3699" dirty="0">
                <a:solidFill>
                  <a:srgbClr val="000000"/>
                </a:solidFill>
                <a:latin typeface="Roboto Condensed"/>
              </a:rPr>
              <a:t> </a:t>
            </a:r>
            <a:r>
              <a:rPr lang="en-US" sz="3699" dirty="0" err="1">
                <a:solidFill>
                  <a:srgbClr val="000000"/>
                </a:solidFill>
                <a:latin typeface="Roboto Condensed"/>
              </a:rPr>
              <a:t>hào</a:t>
            </a:r>
            <a:r>
              <a:rPr lang="en-US" sz="3699" dirty="0">
                <a:solidFill>
                  <a:srgbClr val="000000"/>
                </a:solidFill>
                <a:latin typeface="Roboto Condensed"/>
              </a:rPr>
              <a:t> </a:t>
            </a:r>
            <a:r>
              <a:rPr lang="en-US" sz="3699" dirty="0" err="1">
                <a:solidFill>
                  <a:srgbClr val="000000"/>
                </a:solidFill>
                <a:latin typeface="Roboto Condensed"/>
              </a:rPr>
              <a:t>về</a:t>
            </a:r>
            <a:r>
              <a:rPr lang="en-US" sz="3699" dirty="0">
                <a:solidFill>
                  <a:srgbClr val="000000"/>
                </a:solidFill>
                <a:latin typeface="Roboto Condensed"/>
              </a:rPr>
              <a:t> </a:t>
            </a:r>
            <a:r>
              <a:rPr lang="en-US" sz="3699" dirty="0" err="1">
                <a:solidFill>
                  <a:srgbClr val="000000"/>
                </a:solidFill>
                <a:latin typeface="Roboto Condensed"/>
              </a:rPr>
              <a:t>đất</a:t>
            </a:r>
            <a:r>
              <a:rPr lang="en-US" sz="3699" dirty="0">
                <a:solidFill>
                  <a:srgbClr val="000000"/>
                </a:solidFill>
                <a:latin typeface="Roboto Condensed"/>
              </a:rPr>
              <a:t> </a:t>
            </a:r>
            <a:r>
              <a:rPr lang="en-US" sz="3699" dirty="0" err="1">
                <a:solidFill>
                  <a:srgbClr val="000000"/>
                </a:solidFill>
                <a:latin typeface="Roboto Condensed"/>
              </a:rPr>
              <a:t>nước</a:t>
            </a:r>
            <a:r>
              <a:rPr lang="en-US" sz="3699" dirty="0">
                <a:solidFill>
                  <a:srgbClr val="000000"/>
                </a:solidFill>
                <a:latin typeface="Roboto Condensed"/>
              </a:rPr>
              <a:t> và </a:t>
            </a:r>
            <a:r>
              <a:rPr lang="en-US" sz="3699" dirty="0" err="1">
                <a:solidFill>
                  <a:srgbClr val="000000"/>
                </a:solidFill>
                <a:latin typeface="Roboto Condensed"/>
              </a:rPr>
              <a:t>những</a:t>
            </a:r>
            <a:r>
              <a:rPr lang="en-US" sz="3699" dirty="0">
                <a:solidFill>
                  <a:srgbClr val="000000"/>
                </a:solidFill>
                <a:latin typeface="Roboto Condensed"/>
              </a:rPr>
              <a:t> </a:t>
            </a:r>
            <a:r>
              <a:rPr lang="en-US" sz="3699" dirty="0" err="1">
                <a:solidFill>
                  <a:srgbClr val="000000"/>
                </a:solidFill>
                <a:latin typeface="Roboto Condensed"/>
              </a:rPr>
              <a:t>chiến</a:t>
            </a:r>
            <a:r>
              <a:rPr lang="en-US" sz="3699" dirty="0">
                <a:solidFill>
                  <a:srgbClr val="000000"/>
                </a:solidFill>
                <a:latin typeface="Roboto Condensed"/>
              </a:rPr>
              <a:t> </a:t>
            </a:r>
            <a:r>
              <a:rPr lang="en-US" sz="3699" dirty="0" err="1">
                <a:solidFill>
                  <a:srgbClr val="000000"/>
                </a:solidFill>
                <a:latin typeface="Roboto Condensed"/>
              </a:rPr>
              <a:t>công</a:t>
            </a:r>
            <a:r>
              <a:rPr lang="en-US" sz="3699" dirty="0">
                <a:solidFill>
                  <a:srgbClr val="000000"/>
                </a:solidFill>
                <a:latin typeface="Roboto Condensed"/>
              </a:rPr>
              <a:t> </a:t>
            </a:r>
            <a:r>
              <a:rPr lang="en-US" sz="3699" dirty="0" err="1">
                <a:solidFill>
                  <a:srgbClr val="000000"/>
                </a:solidFill>
                <a:latin typeface="Roboto Condensed"/>
              </a:rPr>
              <a:t>oanh</a:t>
            </a:r>
            <a:r>
              <a:rPr lang="en-US" sz="3699" dirty="0">
                <a:solidFill>
                  <a:srgbClr val="000000"/>
                </a:solidFill>
                <a:latin typeface="Roboto Condensed"/>
              </a:rPr>
              <a:t> </a:t>
            </a:r>
            <a:r>
              <a:rPr lang="en-US" sz="3699" dirty="0" err="1">
                <a:solidFill>
                  <a:srgbClr val="000000"/>
                </a:solidFill>
                <a:latin typeface="Roboto Condensed"/>
              </a:rPr>
              <a:t>liệt</a:t>
            </a:r>
            <a:r>
              <a:rPr lang="en-US" sz="3699" dirty="0">
                <a:solidFill>
                  <a:srgbClr val="000000"/>
                </a:solidFill>
                <a:latin typeface="Roboto Condensed"/>
              </a:rPr>
              <a:t> </a:t>
            </a:r>
            <a:r>
              <a:rPr lang="en-US" sz="3699" dirty="0" err="1">
                <a:solidFill>
                  <a:srgbClr val="000000"/>
                </a:solidFill>
                <a:latin typeface="Roboto Condensed"/>
              </a:rPr>
              <a:t>của</a:t>
            </a:r>
            <a:r>
              <a:rPr lang="en-US" sz="3699" dirty="0">
                <a:solidFill>
                  <a:srgbClr val="000000"/>
                </a:solidFill>
                <a:latin typeface="Roboto Condensed"/>
              </a:rPr>
              <a:t> </a:t>
            </a:r>
            <a:r>
              <a:rPr lang="en-US" sz="3699" dirty="0" err="1">
                <a:solidFill>
                  <a:srgbClr val="000000"/>
                </a:solidFill>
                <a:latin typeface="Roboto Condensed"/>
              </a:rPr>
              <a:t>thời</a:t>
            </a:r>
            <a:r>
              <a:rPr lang="en-US" sz="3699" dirty="0">
                <a:solidFill>
                  <a:srgbClr val="000000"/>
                </a:solidFill>
                <a:latin typeface="Roboto Condensed"/>
              </a:rPr>
              <a:t> </a:t>
            </a:r>
            <a:r>
              <a:rPr lang="en-US" sz="3699" dirty="0" err="1">
                <a:solidFill>
                  <a:srgbClr val="000000"/>
                </a:solidFill>
                <a:latin typeface="Roboto Condensed"/>
              </a:rPr>
              <a:t>đại</a:t>
            </a:r>
            <a:endParaRPr lang="en-US" sz="3699" dirty="0">
              <a:solidFill>
                <a:srgbClr val="000000"/>
              </a:solidFill>
              <a:latin typeface="Roboto Condensed"/>
            </a:endParaRPr>
          </a:p>
          <a:p>
            <a:pPr marL="798829" lvl="1" indent="-399415" algn="just">
              <a:lnSpc>
                <a:spcPts val="5179"/>
              </a:lnSpc>
              <a:spcBef>
                <a:spcPct val="0"/>
              </a:spcBef>
              <a:buFont typeface="Arial"/>
              <a:buChar char="•"/>
            </a:pPr>
            <a:r>
              <a:rPr lang="en-US" sz="3699" dirty="0">
                <a:solidFill>
                  <a:srgbClr val="000000"/>
                </a:solidFill>
                <a:latin typeface="Roboto Condensed"/>
              </a:rPr>
              <a:t>Thông </a:t>
            </a:r>
            <a:r>
              <a:rPr lang="en-US" sz="3699" dirty="0" err="1">
                <a:solidFill>
                  <a:srgbClr val="000000"/>
                </a:solidFill>
                <a:latin typeface="Roboto Condensed"/>
              </a:rPr>
              <a:t>điệp</a:t>
            </a:r>
            <a:r>
              <a:rPr lang="en-US" sz="3699" dirty="0">
                <a:solidFill>
                  <a:srgbClr val="000000"/>
                </a:solidFill>
                <a:latin typeface="Roboto Condensed"/>
              </a:rPr>
              <a:t>:</a:t>
            </a:r>
          </a:p>
          <a:p>
            <a:pPr algn="just">
              <a:lnSpc>
                <a:spcPts val="5179"/>
              </a:lnSpc>
              <a:spcBef>
                <a:spcPct val="0"/>
              </a:spcBef>
            </a:pPr>
            <a:r>
              <a:rPr lang="en-US" sz="3699" dirty="0">
                <a:solidFill>
                  <a:srgbClr val="000000"/>
                </a:solidFill>
                <a:latin typeface="Roboto Condensed"/>
              </a:rPr>
              <a:t>          + </a:t>
            </a:r>
            <a:r>
              <a:rPr lang="en-US" sz="3699" dirty="0" err="1">
                <a:solidFill>
                  <a:srgbClr val="000000"/>
                </a:solidFill>
                <a:latin typeface="Roboto Condensed"/>
              </a:rPr>
              <a:t>Trân</a:t>
            </a:r>
            <a:r>
              <a:rPr lang="en-US" sz="3699" dirty="0">
                <a:solidFill>
                  <a:srgbClr val="000000"/>
                </a:solidFill>
                <a:latin typeface="Roboto Condensed"/>
              </a:rPr>
              <a:t> </a:t>
            </a:r>
            <a:r>
              <a:rPr lang="en-US" sz="3699" dirty="0" err="1">
                <a:solidFill>
                  <a:srgbClr val="000000"/>
                </a:solidFill>
                <a:latin typeface="Roboto Condensed"/>
              </a:rPr>
              <a:t>trọng</a:t>
            </a:r>
            <a:r>
              <a:rPr lang="en-US" sz="3699" dirty="0">
                <a:solidFill>
                  <a:srgbClr val="000000"/>
                </a:solidFill>
                <a:latin typeface="Roboto Condensed"/>
              </a:rPr>
              <a:t> </a:t>
            </a:r>
            <a:r>
              <a:rPr lang="en-US" sz="3699" dirty="0" err="1">
                <a:solidFill>
                  <a:srgbClr val="000000"/>
                </a:solidFill>
                <a:latin typeface="Roboto Condensed"/>
              </a:rPr>
              <a:t>giá</a:t>
            </a:r>
            <a:r>
              <a:rPr lang="en-US" sz="3699" dirty="0">
                <a:solidFill>
                  <a:srgbClr val="000000"/>
                </a:solidFill>
                <a:latin typeface="Roboto Condensed"/>
              </a:rPr>
              <a:t> </a:t>
            </a:r>
            <a:r>
              <a:rPr lang="en-US" sz="3699" dirty="0" err="1">
                <a:solidFill>
                  <a:srgbClr val="000000"/>
                </a:solidFill>
                <a:latin typeface="Roboto Condensed"/>
              </a:rPr>
              <a:t>trị</a:t>
            </a:r>
            <a:r>
              <a:rPr lang="en-US" sz="3699" dirty="0">
                <a:solidFill>
                  <a:srgbClr val="000000"/>
                </a:solidFill>
                <a:latin typeface="Roboto Condensed"/>
              </a:rPr>
              <a:t> </a:t>
            </a:r>
            <a:r>
              <a:rPr lang="en-US" sz="3699" dirty="0" err="1">
                <a:solidFill>
                  <a:srgbClr val="000000"/>
                </a:solidFill>
                <a:latin typeface="Roboto Condensed"/>
              </a:rPr>
              <a:t>của</a:t>
            </a:r>
            <a:r>
              <a:rPr lang="en-US" sz="3699" dirty="0">
                <a:solidFill>
                  <a:srgbClr val="000000"/>
                </a:solidFill>
                <a:latin typeface="Roboto Condensed"/>
              </a:rPr>
              <a:t> </a:t>
            </a:r>
            <a:r>
              <a:rPr lang="en-US" sz="3699" dirty="0" err="1">
                <a:solidFill>
                  <a:srgbClr val="000000"/>
                </a:solidFill>
                <a:latin typeface="Roboto Condensed"/>
              </a:rPr>
              <a:t>hòa</a:t>
            </a:r>
            <a:r>
              <a:rPr lang="en-US" sz="3699" dirty="0">
                <a:solidFill>
                  <a:srgbClr val="000000"/>
                </a:solidFill>
                <a:latin typeface="Roboto Condensed"/>
              </a:rPr>
              <a:t> </a:t>
            </a:r>
            <a:r>
              <a:rPr lang="en-US" sz="3699" dirty="0" err="1">
                <a:solidFill>
                  <a:srgbClr val="000000"/>
                </a:solidFill>
                <a:latin typeface="Roboto Condensed"/>
              </a:rPr>
              <a:t>bình</a:t>
            </a:r>
            <a:r>
              <a:rPr lang="en-US" sz="3699" dirty="0">
                <a:solidFill>
                  <a:srgbClr val="000000"/>
                </a:solidFill>
                <a:latin typeface="Roboto Condensed"/>
              </a:rPr>
              <a:t>, </a:t>
            </a:r>
            <a:r>
              <a:rPr lang="en-US" sz="3699" dirty="0" err="1">
                <a:solidFill>
                  <a:srgbClr val="000000"/>
                </a:solidFill>
                <a:latin typeface="Roboto Condensed"/>
              </a:rPr>
              <a:t>độc</a:t>
            </a:r>
            <a:r>
              <a:rPr lang="en-US" sz="3699" dirty="0">
                <a:solidFill>
                  <a:srgbClr val="000000"/>
                </a:solidFill>
                <a:latin typeface="Roboto Condensed"/>
              </a:rPr>
              <a:t> </a:t>
            </a:r>
            <a:r>
              <a:rPr lang="en-US" sz="3699" dirty="0" err="1">
                <a:solidFill>
                  <a:srgbClr val="000000"/>
                </a:solidFill>
                <a:latin typeface="Roboto Condensed"/>
              </a:rPr>
              <a:t>lập</a:t>
            </a:r>
            <a:r>
              <a:rPr lang="en-US" sz="3699" dirty="0">
                <a:solidFill>
                  <a:srgbClr val="000000"/>
                </a:solidFill>
                <a:latin typeface="Roboto Condensed"/>
              </a:rPr>
              <a:t> </a:t>
            </a:r>
            <a:r>
              <a:rPr lang="en-US" sz="3699" dirty="0" err="1">
                <a:solidFill>
                  <a:srgbClr val="000000"/>
                </a:solidFill>
                <a:latin typeface="Roboto Condensed"/>
              </a:rPr>
              <a:t>dân</a:t>
            </a:r>
            <a:r>
              <a:rPr lang="en-US" sz="3699" dirty="0">
                <a:solidFill>
                  <a:srgbClr val="000000"/>
                </a:solidFill>
                <a:latin typeface="Roboto Condensed"/>
              </a:rPr>
              <a:t> </a:t>
            </a:r>
            <a:r>
              <a:rPr lang="en-US" sz="3699" dirty="0" err="1">
                <a:solidFill>
                  <a:srgbClr val="000000"/>
                </a:solidFill>
                <a:latin typeface="Roboto Condensed"/>
              </a:rPr>
              <a:t>tộc</a:t>
            </a:r>
            <a:endParaRPr lang="en-US" sz="3699" dirty="0">
              <a:solidFill>
                <a:srgbClr val="000000"/>
              </a:solidFill>
              <a:latin typeface="Roboto Condensed"/>
            </a:endParaRPr>
          </a:p>
          <a:p>
            <a:pPr algn="just">
              <a:lnSpc>
                <a:spcPts val="5179"/>
              </a:lnSpc>
              <a:spcBef>
                <a:spcPct val="0"/>
              </a:spcBef>
            </a:pPr>
            <a:r>
              <a:rPr lang="en-US" sz="3699" dirty="0">
                <a:solidFill>
                  <a:srgbClr val="000000"/>
                </a:solidFill>
                <a:latin typeface="Roboto Condensed"/>
              </a:rPr>
              <a:t>         + </a:t>
            </a:r>
            <a:r>
              <a:rPr lang="en-US" sz="3699" dirty="0" err="1">
                <a:solidFill>
                  <a:srgbClr val="000000"/>
                </a:solidFill>
                <a:latin typeface="Roboto Condensed"/>
              </a:rPr>
              <a:t>Có</a:t>
            </a:r>
            <a:r>
              <a:rPr lang="en-US" sz="3699" dirty="0">
                <a:solidFill>
                  <a:srgbClr val="000000"/>
                </a:solidFill>
                <a:latin typeface="Roboto Condensed"/>
              </a:rPr>
              <a:t> ý </a:t>
            </a:r>
            <a:r>
              <a:rPr lang="en-US" sz="3699" dirty="0" err="1">
                <a:solidFill>
                  <a:srgbClr val="000000"/>
                </a:solidFill>
                <a:latin typeface="Roboto Condensed"/>
              </a:rPr>
              <a:t>thức</a:t>
            </a:r>
            <a:r>
              <a:rPr lang="en-US" sz="3699" dirty="0">
                <a:solidFill>
                  <a:srgbClr val="000000"/>
                </a:solidFill>
                <a:latin typeface="Roboto Condensed"/>
              </a:rPr>
              <a:t> </a:t>
            </a:r>
            <a:r>
              <a:rPr lang="en-US" sz="3699" dirty="0" err="1">
                <a:solidFill>
                  <a:srgbClr val="000000"/>
                </a:solidFill>
                <a:latin typeface="Roboto Condensed"/>
              </a:rPr>
              <a:t>xả</a:t>
            </a:r>
            <a:r>
              <a:rPr lang="en-US" sz="3699" dirty="0">
                <a:solidFill>
                  <a:srgbClr val="000000"/>
                </a:solidFill>
                <a:latin typeface="Roboto Condensed"/>
              </a:rPr>
              <a:t> </a:t>
            </a:r>
            <a:r>
              <a:rPr lang="en-US" sz="3699" dirty="0" err="1">
                <a:solidFill>
                  <a:srgbClr val="000000"/>
                </a:solidFill>
                <a:latin typeface="Roboto Condensed"/>
              </a:rPr>
              <a:t>thân</a:t>
            </a:r>
            <a:r>
              <a:rPr lang="en-US" sz="3699" dirty="0">
                <a:solidFill>
                  <a:srgbClr val="000000"/>
                </a:solidFill>
                <a:latin typeface="Roboto Condensed"/>
              </a:rPr>
              <a:t>, </a:t>
            </a:r>
            <a:r>
              <a:rPr lang="en-US" sz="3699" dirty="0" err="1">
                <a:solidFill>
                  <a:srgbClr val="000000"/>
                </a:solidFill>
                <a:latin typeface="Roboto Condensed"/>
              </a:rPr>
              <a:t>cống</a:t>
            </a:r>
            <a:r>
              <a:rPr lang="en-US" sz="3699" dirty="0">
                <a:solidFill>
                  <a:srgbClr val="000000"/>
                </a:solidFill>
                <a:latin typeface="Roboto Condensed"/>
              </a:rPr>
              <a:t> </a:t>
            </a:r>
            <a:r>
              <a:rPr lang="en-US" sz="3699" dirty="0" err="1">
                <a:solidFill>
                  <a:srgbClr val="000000"/>
                </a:solidFill>
                <a:latin typeface="Roboto Condensed"/>
              </a:rPr>
              <a:t>hiến</a:t>
            </a:r>
            <a:r>
              <a:rPr lang="en-US" sz="3699" dirty="0">
                <a:solidFill>
                  <a:srgbClr val="000000"/>
                </a:solidFill>
                <a:latin typeface="Roboto Condensed"/>
              </a:rPr>
              <a:t> </a:t>
            </a:r>
            <a:r>
              <a:rPr lang="en-US" sz="3699" dirty="0" err="1">
                <a:solidFill>
                  <a:srgbClr val="000000"/>
                </a:solidFill>
                <a:latin typeface="Roboto Condensed"/>
              </a:rPr>
              <a:t>cho</a:t>
            </a:r>
            <a:r>
              <a:rPr lang="en-US" sz="3699" dirty="0">
                <a:solidFill>
                  <a:srgbClr val="000000"/>
                </a:solidFill>
                <a:latin typeface="Roboto Condensed"/>
              </a:rPr>
              <a:t> </a:t>
            </a:r>
            <a:r>
              <a:rPr lang="en-US" sz="3699" dirty="0" err="1">
                <a:solidFill>
                  <a:srgbClr val="000000"/>
                </a:solidFill>
                <a:latin typeface="Roboto Condensed"/>
              </a:rPr>
              <a:t>công</a:t>
            </a:r>
            <a:r>
              <a:rPr lang="en-US" sz="3699" dirty="0">
                <a:solidFill>
                  <a:srgbClr val="000000"/>
                </a:solidFill>
                <a:latin typeface="Roboto Condensed"/>
              </a:rPr>
              <a:t> </a:t>
            </a:r>
            <a:r>
              <a:rPr lang="en-US" sz="3699" dirty="0" err="1">
                <a:solidFill>
                  <a:srgbClr val="000000"/>
                </a:solidFill>
                <a:latin typeface="Roboto Condensed"/>
              </a:rPr>
              <a:t>cuộc</a:t>
            </a:r>
            <a:r>
              <a:rPr lang="en-US" sz="3699" dirty="0">
                <a:solidFill>
                  <a:srgbClr val="000000"/>
                </a:solidFill>
                <a:latin typeface="Roboto Condensed"/>
              </a:rPr>
              <a:t> xây dựng, </a:t>
            </a:r>
            <a:r>
              <a:rPr lang="en-US" sz="3699" dirty="0" err="1">
                <a:solidFill>
                  <a:srgbClr val="000000"/>
                </a:solidFill>
                <a:latin typeface="Roboto Condensed"/>
              </a:rPr>
              <a:t>phát</a:t>
            </a:r>
            <a:r>
              <a:rPr lang="en-US" sz="3699" dirty="0">
                <a:solidFill>
                  <a:srgbClr val="000000"/>
                </a:solidFill>
                <a:latin typeface="Roboto Condensed"/>
              </a:rPr>
              <a:t> </a:t>
            </a:r>
            <a:r>
              <a:rPr lang="en-US" sz="3699" dirty="0" err="1">
                <a:solidFill>
                  <a:srgbClr val="000000"/>
                </a:solidFill>
                <a:latin typeface="Roboto Condensed"/>
              </a:rPr>
              <a:t>triển</a:t>
            </a:r>
            <a:r>
              <a:rPr lang="en-US" sz="3699" dirty="0">
                <a:solidFill>
                  <a:srgbClr val="000000"/>
                </a:solidFill>
                <a:latin typeface="Roboto Condensed"/>
              </a:rPr>
              <a:t> </a:t>
            </a:r>
            <a:r>
              <a:rPr lang="en-US" sz="3699" dirty="0" err="1">
                <a:solidFill>
                  <a:srgbClr val="000000"/>
                </a:solidFill>
                <a:latin typeface="Roboto Condensed"/>
              </a:rPr>
              <a:t>đất</a:t>
            </a:r>
            <a:r>
              <a:rPr lang="en-US" sz="3699" dirty="0">
                <a:solidFill>
                  <a:srgbClr val="000000"/>
                </a:solidFill>
                <a:latin typeface="Roboto Condensed"/>
              </a:rPr>
              <a:t> </a:t>
            </a:r>
            <a:r>
              <a:rPr lang="en-US" sz="3699" dirty="0" err="1">
                <a:solidFill>
                  <a:srgbClr val="000000"/>
                </a:solidFill>
                <a:latin typeface="Roboto Condensed"/>
              </a:rPr>
              <a:t>nước</a:t>
            </a:r>
            <a:endParaRPr lang="en-US" sz="3699" dirty="0">
              <a:solidFill>
                <a:srgbClr val="000000"/>
              </a:solidFill>
              <a:latin typeface="Roboto Condensed"/>
            </a:endParaRPr>
          </a:p>
        </p:txBody>
      </p:sp>
      <p:sp>
        <p:nvSpPr>
          <p:cNvPr id="8" name="Freeform 8"/>
          <p:cNvSpPr/>
          <p:nvPr/>
        </p:nvSpPr>
        <p:spPr>
          <a:xfrm>
            <a:off x="-4052732" y="7796999"/>
            <a:ext cx="23149804" cy="4308638"/>
          </a:xfrm>
          <a:custGeom>
            <a:avLst/>
            <a:gdLst/>
            <a:ahLst/>
            <a:cxnLst/>
            <a:rect l="l" t="t" r="r" b="b"/>
            <a:pathLst>
              <a:path w="23149804" h="4308638">
                <a:moveTo>
                  <a:pt x="0" y="0"/>
                </a:moveTo>
                <a:lnTo>
                  <a:pt x="23149804" y="0"/>
                </a:lnTo>
                <a:lnTo>
                  <a:pt x="23149804" y="4308638"/>
                </a:lnTo>
                <a:lnTo>
                  <a:pt x="0" y="4308638"/>
                </a:lnTo>
                <a:lnTo>
                  <a:pt x="0" y="0"/>
                </a:lnTo>
                <a:close/>
              </a:path>
            </a:pathLst>
          </a:custGeom>
          <a:blipFill>
            <a:blip r:embed="rId4"/>
            <a:stretch>
              <a:fillRect t="-15431" b="-15431"/>
            </a:stretch>
          </a:blipFill>
        </p:spPr>
        <p:txBody>
          <a:bodyPr/>
          <a:lstStyle/>
          <a:p>
            <a:endParaRPr lang="en-US"/>
          </a:p>
        </p:txBody>
      </p:sp>
      <p:sp>
        <p:nvSpPr>
          <p:cNvPr id="9" name="Freeform 9"/>
          <p:cNvSpPr/>
          <p:nvPr/>
        </p:nvSpPr>
        <p:spPr>
          <a:xfrm flipH="1">
            <a:off x="0" y="3201155"/>
            <a:ext cx="7522170" cy="8012543"/>
          </a:xfrm>
          <a:custGeom>
            <a:avLst/>
            <a:gdLst/>
            <a:ahLst/>
            <a:cxnLst/>
            <a:rect l="l" t="t" r="r" b="b"/>
            <a:pathLst>
              <a:path w="7522170" h="8012543">
                <a:moveTo>
                  <a:pt x="7522170" y="0"/>
                </a:moveTo>
                <a:lnTo>
                  <a:pt x="0" y="0"/>
                </a:lnTo>
                <a:lnTo>
                  <a:pt x="0" y="8012543"/>
                </a:lnTo>
                <a:lnTo>
                  <a:pt x="7522170" y="8012543"/>
                </a:lnTo>
                <a:lnTo>
                  <a:pt x="7522170" y="0"/>
                </a:lnTo>
                <a:close/>
              </a:path>
            </a:pathLst>
          </a:custGeom>
          <a:blipFill>
            <a:blip r:embed="rId5"/>
            <a:stretch>
              <a:fillRect l="-3181" r="-3181"/>
            </a:stretch>
          </a:blipFill>
        </p:spPr>
        <p:txBody>
          <a:bodyPr/>
          <a:lstStyle/>
          <a:p>
            <a:endParaRPr lang="en-US"/>
          </a:p>
        </p:txBody>
      </p:sp>
      <p:sp>
        <p:nvSpPr>
          <p:cNvPr id="10" name="Freeform 10"/>
          <p:cNvSpPr/>
          <p:nvPr/>
        </p:nvSpPr>
        <p:spPr>
          <a:xfrm flipH="1">
            <a:off x="998714" y="632459"/>
            <a:ext cx="4582461" cy="3779102"/>
          </a:xfrm>
          <a:custGeom>
            <a:avLst/>
            <a:gdLst/>
            <a:ahLst/>
            <a:cxnLst/>
            <a:rect l="l" t="t" r="r" b="b"/>
            <a:pathLst>
              <a:path w="4582461" h="3779102">
                <a:moveTo>
                  <a:pt x="4582461" y="0"/>
                </a:moveTo>
                <a:lnTo>
                  <a:pt x="0" y="0"/>
                </a:lnTo>
                <a:lnTo>
                  <a:pt x="0" y="3779101"/>
                </a:lnTo>
                <a:lnTo>
                  <a:pt x="4582461" y="3779101"/>
                </a:lnTo>
                <a:lnTo>
                  <a:pt x="4582461" y="0"/>
                </a:lnTo>
                <a:close/>
              </a:path>
            </a:pathLst>
          </a:custGeom>
          <a:blipFill>
            <a:blip r:embed="rId6"/>
            <a:stretch>
              <a:fillRect l="-8311" r="-8311"/>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down)">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down)">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down)">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wipe(down)">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wipe(down)">
                                      <p:cBhvr>
                                        <p:cTn id="32"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a:off x="4429790" y="2819100"/>
            <a:ext cx="10008135" cy="5460201"/>
            <a:chOff x="0" y="0"/>
            <a:chExt cx="2635887" cy="1438078"/>
          </a:xfrm>
        </p:grpSpPr>
        <p:sp>
          <p:nvSpPr>
            <p:cNvPr id="3" name="Freeform 3"/>
            <p:cNvSpPr/>
            <p:nvPr/>
          </p:nvSpPr>
          <p:spPr>
            <a:xfrm>
              <a:off x="0" y="0"/>
              <a:ext cx="2635887" cy="1438078"/>
            </a:xfrm>
            <a:custGeom>
              <a:avLst/>
              <a:gdLst/>
              <a:ahLst/>
              <a:cxnLst/>
              <a:rect l="l" t="t" r="r" b="b"/>
              <a:pathLst>
                <a:path w="2635887" h="1438078">
                  <a:moveTo>
                    <a:pt x="39452" y="0"/>
                  </a:moveTo>
                  <a:lnTo>
                    <a:pt x="2596436" y="0"/>
                  </a:lnTo>
                  <a:cubicBezTo>
                    <a:pt x="2606899" y="0"/>
                    <a:pt x="2616934" y="4157"/>
                    <a:pt x="2624332" y="11555"/>
                  </a:cubicBezTo>
                  <a:cubicBezTo>
                    <a:pt x="2631731" y="18954"/>
                    <a:pt x="2635887" y="28988"/>
                    <a:pt x="2635887" y="39452"/>
                  </a:cubicBezTo>
                  <a:lnTo>
                    <a:pt x="2635887" y="1398626"/>
                  </a:lnTo>
                  <a:cubicBezTo>
                    <a:pt x="2635887" y="1420415"/>
                    <a:pt x="2618224" y="1438078"/>
                    <a:pt x="2596436" y="1438078"/>
                  </a:cubicBezTo>
                  <a:lnTo>
                    <a:pt x="39452" y="1438078"/>
                  </a:lnTo>
                  <a:cubicBezTo>
                    <a:pt x="28988" y="1438078"/>
                    <a:pt x="18954" y="1433921"/>
                    <a:pt x="11555" y="1426523"/>
                  </a:cubicBezTo>
                  <a:cubicBezTo>
                    <a:pt x="4157" y="1419124"/>
                    <a:pt x="0" y="1409089"/>
                    <a:pt x="0" y="1398626"/>
                  </a:cubicBezTo>
                  <a:lnTo>
                    <a:pt x="0" y="39452"/>
                  </a:lnTo>
                  <a:cubicBezTo>
                    <a:pt x="0" y="28988"/>
                    <a:pt x="4157" y="18954"/>
                    <a:pt x="11555" y="11555"/>
                  </a:cubicBezTo>
                  <a:cubicBezTo>
                    <a:pt x="18954" y="4157"/>
                    <a:pt x="28988" y="0"/>
                    <a:pt x="39452" y="0"/>
                  </a:cubicBezTo>
                  <a:close/>
                </a:path>
              </a:pathLst>
            </a:custGeom>
            <a:solidFill>
              <a:srgbClr val="FBF7EE"/>
            </a:solidFill>
          </p:spPr>
          <p:txBody>
            <a:bodyPr/>
            <a:lstStyle/>
            <a:p>
              <a:endParaRPr lang="en-US"/>
            </a:p>
          </p:txBody>
        </p:sp>
        <p:sp>
          <p:nvSpPr>
            <p:cNvPr id="4" name="TextBox 4"/>
            <p:cNvSpPr txBox="1"/>
            <p:nvPr/>
          </p:nvSpPr>
          <p:spPr>
            <a:xfrm>
              <a:off x="0" y="-38100"/>
              <a:ext cx="2635887" cy="1476178"/>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4789785" y="3587544"/>
            <a:ext cx="9068425" cy="4291611"/>
          </a:xfrm>
          <a:prstGeom prst="rect">
            <a:avLst/>
          </a:prstGeom>
        </p:spPr>
        <p:txBody>
          <a:bodyPr lIns="0" tIns="0" rIns="0" bIns="0" rtlCol="0" anchor="t">
            <a:spAutoFit/>
          </a:bodyPr>
          <a:lstStyle/>
          <a:p>
            <a:pPr algn="just">
              <a:lnSpc>
                <a:spcPts val="5697"/>
              </a:lnSpc>
            </a:pPr>
            <a:r>
              <a:rPr lang="en-US" sz="4069" dirty="0">
                <a:solidFill>
                  <a:srgbClr val="2A3D43"/>
                </a:solidFill>
                <a:latin typeface="Roboto Condensed"/>
              </a:rPr>
              <a:t>HS </a:t>
            </a:r>
            <a:r>
              <a:rPr lang="en-US" sz="4069" dirty="0" err="1">
                <a:solidFill>
                  <a:srgbClr val="2A3D43"/>
                </a:solidFill>
                <a:latin typeface="Roboto Condensed"/>
              </a:rPr>
              <a:t>suy</a:t>
            </a:r>
            <a:r>
              <a:rPr lang="en-US" sz="4069" dirty="0">
                <a:solidFill>
                  <a:srgbClr val="2A3D43"/>
                </a:solidFill>
                <a:latin typeface="Roboto Condensed"/>
              </a:rPr>
              <a:t> </a:t>
            </a:r>
            <a:r>
              <a:rPr lang="en-US" sz="4069" dirty="0" err="1">
                <a:solidFill>
                  <a:srgbClr val="2A3D43"/>
                </a:solidFill>
                <a:latin typeface="Roboto Condensed"/>
              </a:rPr>
              <a:t>nghĩ</a:t>
            </a:r>
            <a:r>
              <a:rPr lang="en-US" sz="4069" dirty="0">
                <a:solidFill>
                  <a:srgbClr val="2A3D43"/>
                </a:solidFill>
                <a:latin typeface="Roboto Condensed"/>
              </a:rPr>
              <a:t> </a:t>
            </a:r>
            <a:r>
              <a:rPr lang="en-US" sz="4069" dirty="0" err="1">
                <a:solidFill>
                  <a:srgbClr val="2A3D43"/>
                </a:solidFill>
                <a:latin typeface="Roboto Condensed"/>
              </a:rPr>
              <a:t>cá</a:t>
            </a:r>
            <a:r>
              <a:rPr lang="en-US" sz="4069" dirty="0">
                <a:solidFill>
                  <a:srgbClr val="2A3D43"/>
                </a:solidFill>
                <a:latin typeface="Roboto Condensed"/>
              </a:rPr>
              <a:t> </a:t>
            </a:r>
            <a:r>
              <a:rPr lang="en-US" sz="4069" dirty="0" err="1">
                <a:solidFill>
                  <a:srgbClr val="2A3D43"/>
                </a:solidFill>
                <a:latin typeface="Roboto Condensed"/>
              </a:rPr>
              <a:t>nhân</a:t>
            </a:r>
            <a:r>
              <a:rPr lang="en-US" sz="4069" dirty="0">
                <a:solidFill>
                  <a:srgbClr val="2A3D43"/>
                </a:solidFill>
                <a:latin typeface="Roboto Condensed"/>
              </a:rPr>
              <a:t> </a:t>
            </a:r>
            <a:r>
              <a:rPr lang="en-US" sz="4069" dirty="0" err="1">
                <a:solidFill>
                  <a:srgbClr val="2A3D43"/>
                </a:solidFill>
                <a:latin typeface="Roboto Condensed"/>
              </a:rPr>
              <a:t>trong</a:t>
            </a:r>
            <a:r>
              <a:rPr lang="en-US" sz="4069" dirty="0">
                <a:solidFill>
                  <a:srgbClr val="2A3D43"/>
                </a:solidFill>
                <a:latin typeface="Roboto Condensed"/>
              </a:rPr>
              <a:t> </a:t>
            </a:r>
            <a:r>
              <a:rPr lang="en-US" sz="4069" dirty="0" err="1">
                <a:solidFill>
                  <a:srgbClr val="2A3D43"/>
                </a:solidFill>
                <a:latin typeface="Roboto Condensed"/>
              </a:rPr>
              <a:t>thời</a:t>
            </a:r>
            <a:r>
              <a:rPr lang="en-US" sz="4069" dirty="0">
                <a:solidFill>
                  <a:srgbClr val="2A3D43"/>
                </a:solidFill>
                <a:latin typeface="Roboto Condensed"/>
              </a:rPr>
              <a:t> </a:t>
            </a:r>
            <a:r>
              <a:rPr lang="en-US" sz="4069" dirty="0" err="1">
                <a:solidFill>
                  <a:srgbClr val="2A3D43"/>
                </a:solidFill>
                <a:latin typeface="Roboto Condensed"/>
              </a:rPr>
              <a:t>gian</a:t>
            </a:r>
            <a:r>
              <a:rPr lang="en-US" sz="4069" dirty="0">
                <a:solidFill>
                  <a:srgbClr val="2A3D43"/>
                </a:solidFill>
                <a:latin typeface="Roboto Condensed"/>
              </a:rPr>
              <a:t> 5 </a:t>
            </a:r>
            <a:r>
              <a:rPr lang="en-US" sz="4069" dirty="0" err="1">
                <a:solidFill>
                  <a:srgbClr val="2A3D43"/>
                </a:solidFill>
                <a:latin typeface="Roboto Condensed"/>
              </a:rPr>
              <a:t>phút</a:t>
            </a:r>
            <a:r>
              <a:rPr lang="en-US" sz="4069" dirty="0">
                <a:solidFill>
                  <a:srgbClr val="2A3D43"/>
                </a:solidFill>
                <a:latin typeface="Roboto Condensed"/>
              </a:rPr>
              <a:t>, </a:t>
            </a:r>
            <a:r>
              <a:rPr lang="en-US" sz="4069" dirty="0" err="1">
                <a:solidFill>
                  <a:srgbClr val="2A3D43"/>
                </a:solidFill>
                <a:latin typeface="Roboto Condensed"/>
              </a:rPr>
              <a:t>báo</a:t>
            </a:r>
            <a:r>
              <a:rPr lang="en-US" sz="4069" dirty="0">
                <a:solidFill>
                  <a:srgbClr val="2A3D43"/>
                </a:solidFill>
                <a:latin typeface="Roboto Condensed"/>
              </a:rPr>
              <a:t> </a:t>
            </a:r>
            <a:r>
              <a:rPr lang="en-US" sz="4069" dirty="0" err="1">
                <a:solidFill>
                  <a:srgbClr val="2A3D43"/>
                </a:solidFill>
                <a:latin typeface="Roboto Condensed"/>
              </a:rPr>
              <a:t>cáo</a:t>
            </a:r>
            <a:r>
              <a:rPr lang="en-US" sz="4069" dirty="0">
                <a:solidFill>
                  <a:srgbClr val="2A3D43"/>
                </a:solidFill>
                <a:latin typeface="Roboto Condensed"/>
              </a:rPr>
              <a:t> </a:t>
            </a:r>
            <a:r>
              <a:rPr lang="en-US" sz="4069" dirty="0" err="1">
                <a:solidFill>
                  <a:srgbClr val="2A3D43"/>
                </a:solidFill>
                <a:latin typeface="Roboto Condensed"/>
              </a:rPr>
              <a:t>trong</a:t>
            </a:r>
            <a:r>
              <a:rPr lang="en-US" sz="4069" dirty="0">
                <a:solidFill>
                  <a:srgbClr val="2A3D43"/>
                </a:solidFill>
                <a:latin typeface="Roboto Condensed"/>
              </a:rPr>
              <a:t> 2 </a:t>
            </a:r>
            <a:r>
              <a:rPr lang="en-US" sz="4069" dirty="0" err="1">
                <a:solidFill>
                  <a:srgbClr val="2A3D43"/>
                </a:solidFill>
                <a:latin typeface="Roboto Condensed"/>
              </a:rPr>
              <a:t>phút</a:t>
            </a:r>
            <a:r>
              <a:rPr lang="en-US" sz="4069" dirty="0">
                <a:solidFill>
                  <a:srgbClr val="2A3D43"/>
                </a:solidFill>
                <a:latin typeface="Roboto Condensed"/>
              </a:rPr>
              <a:t>, </a:t>
            </a:r>
            <a:r>
              <a:rPr lang="en-US" sz="4069" dirty="0" err="1">
                <a:solidFill>
                  <a:srgbClr val="2A3D43"/>
                </a:solidFill>
                <a:latin typeface="Roboto Condensed"/>
              </a:rPr>
              <a:t>chọn</a:t>
            </a:r>
            <a:r>
              <a:rPr lang="en-US" sz="4069" dirty="0">
                <a:solidFill>
                  <a:srgbClr val="2A3D43"/>
                </a:solidFill>
                <a:latin typeface="Roboto Condensed"/>
              </a:rPr>
              <a:t> </a:t>
            </a:r>
            <a:r>
              <a:rPr lang="en-US" sz="4069" dirty="0" err="1">
                <a:solidFill>
                  <a:srgbClr val="2A3D43"/>
                </a:solidFill>
                <a:latin typeface="Roboto Condensed"/>
              </a:rPr>
              <a:t>ngẫu</a:t>
            </a:r>
            <a:r>
              <a:rPr lang="en-US" sz="4069" dirty="0">
                <a:solidFill>
                  <a:srgbClr val="2A3D43"/>
                </a:solidFill>
                <a:latin typeface="Roboto Condensed"/>
              </a:rPr>
              <a:t> </a:t>
            </a:r>
            <a:r>
              <a:rPr lang="en-US" sz="4069" dirty="0" err="1">
                <a:solidFill>
                  <a:srgbClr val="2A3D43"/>
                </a:solidFill>
                <a:latin typeface="Roboto Condensed"/>
              </a:rPr>
              <a:t>nhiên</a:t>
            </a:r>
            <a:r>
              <a:rPr lang="en-US" sz="4069" dirty="0">
                <a:solidFill>
                  <a:srgbClr val="2A3D43"/>
                </a:solidFill>
                <a:latin typeface="Roboto Condensed"/>
              </a:rPr>
              <a:t> 1 HS </a:t>
            </a:r>
            <a:r>
              <a:rPr lang="en-US" sz="4069" dirty="0" err="1">
                <a:solidFill>
                  <a:srgbClr val="2A3D43"/>
                </a:solidFill>
                <a:latin typeface="Roboto Condensed"/>
              </a:rPr>
              <a:t>báo</a:t>
            </a:r>
            <a:r>
              <a:rPr lang="en-US" sz="4069" dirty="0">
                <a:solidFill>
                  <a:srgbClr val="2A3D43"/>
                </a:solidFill>
                <a:latin typeface="Roboto Condensed"/>
              </a:rPr>
              <a:t> </a:t>
            </a:r>
            <a:r>
              <a:rPr lang="en-US" sz="4069" dirty="0" err="1">
                <a:solidFill>
                  <a:srgbClr val="2A3D43"/>
                </a:solidFill>
                <a:latin typeface="Roboto Condensed"/>
              </a:rPr>
              <a:t>cáo</a:t>
            </a:r>
            <a:r>
              <a:rPr lang="en-US" sz="4069" dirty="0">
                <a:solidFill>
                  <a:srgbClr val="2A3D43"/>
                </a:solidFill>
                <a:latin typeface="Roboto Condensed"/>
              </a:rPr>
              <a:t>. HS </a:t>
            </a:r>
            <a:r>
              <a:rPr lang="en-US" sz="4069" dirty="0" err="1">
                <a:solidFill>
                  <a:srgbClr val="2A3D43"/>
                </a:solidFill>
                <a:latin typeface="Roboto Condensed"/>
              </a:rPr>
              <a:t>thực</a:t>
            </a:r>
            <a:r>
              <a:rPr lang="en-US" sz="4069" dirty="0">
                <a:solidFill>
                  <a:srgbClr val="2A3D43"/>
                </a:solidFill>
                <a:latin typeface="Roboto Condensed"/>
              </a:rPr>
              <a:t> </a:t>
            </a:r>
            <a:r>
              <a:rPr lang="en-US" sz="4069" dirty="0" err="1">
                <a:solidFill>
                  <a:srgbClr val="2A3D43"/>
                </a:solidFill>
                <a:latin typeface="Roboto Condensed"/>
              </a:rPr>
              <a:t>hiện</a:t>
            </a:r>
            <a:r>
              <a:rPr lang="en-US" sz="4069" dirty="0">
                <a:solidFill>
                  <a:srgbClr val="2A3D43"/>
                </a:solidFill>
                <a:latin typeface="Roboto Condensed"/>
              </a:rPr>
              <a:t> </a:t>
            </a:r>
            <a:r>
              <a:rPr lang="en-US" sz="4069" dirty="0" err="1">
                <a:solidFill>
                  <a:srgbClr val="2A3D43"/>
                </a:solidFill>
                <a:latin typeface="Roboto Condensed"/>
              </a:rPr>
              <a:t>yêu</a:t>
            </a:r>
            <a:r>
              <a:rPr lang="en-US" sz="4069" dirty="0">
                <a:solidFill>
                  <a:srgbClr val="2A3D43"/>
                </a:solidFill>
                <a:latin typeface="Roboto Condensed"/>
              </a:rPr>
              <a:t> </a:t>
            </a:r>
            <a:r>
              <a:rPr lang="en-US" sz="4069" dirty="0" err="1">
                <a:solidFill>
                  <a:srgbClr val="2A3D43"/>
                </a:solidFill>
                <a:latin typeface="Roboto Condensed"/>
              </a:rPr>
              <a:t>cầu</a:t>
            </a:r>
            <a:r>
              <a:rPr lang="en-US" sz="4069" dirty="0">
                <a:solidFill>
                  <a:srgbClr val="2A3D43"/>
                </a:solidFill>
                <a:latin typeface="Roboto Condensed"/>
              </a:rPr>
              <a:t>: </a:t>
            </a:r>
          </a:p>
          <a:p>
            <a:pPr algn="just">
              <a:lnSpc>
                <a:spcPts val="5697"/>
              </a:lnSpc>
            </a:pPr>
            <a:r>
              <a:rPr lang="en-US" sz="4069" dirty="0">
                <a:solidFill>
                  <a:srgbClr val="2A3D43"/>
                </a:solidFill>
                <a:latin typeface="Roboto Condensed"/>
              </a:rPr>
              <a:t>(?) </a:t>
            </a:r>
            <a:r>
              <a:rPr lang="en-US" sz="4069" dirty="0" err="1">
                <a:solidFill>
                  <a:srgbClr val="2A3D43"/>
                </a:solidFill>
                <a:latin typeface="Roboto Condensed"/>
              </a:rPr>
              <a:t>Nêu</a:t>
            </a:r>
            <a:r>
              <a:rPr lang="en-US" sz="4069" dirty="0">
                <a:solidFill>
                  <a:srgbClr val="2A3D43"/>
                </a:solidFill>
                <a:latin typeface="Roboto Condensed"/>
              </a:rPr>
              <a:t> </a:t>
            </a:r>
            <a:r>
              <a:rPr lang="en-US" sz="4069" dirty="0" err="1">
                <a:solidFill>
                  <a:srgbClr val="2A3D43"/>
                </a:solidFill>
                <a:latin typeface="Roboto Condensed"/>
              </a:rPr>
              <a:t>kinh</a:t>
            </a:r>
            <a:r>
              <a:rPr lang="en-US" sz="4069" dirty="0">
                <a:solidFill>
                  <a:srgbClr val="2A3D43"/>
                </a:solidFill>
                <a:latin typeface="Roboto Condensed"/>
              </a:rPr>
              <a:t> </a:t>
            </a:r>
            <a:r>
              <a:rPr lang="en-US" sz="4069" dirty="0" err="1">
                <a:solidFill>
                  <a:srgbClr val="2A3D43"/>
                </a:solidFill>
                <a:latin typeface="Roboto Condensed"/>
              </a:rPr>
              <a:t>nghiệm</a:t>
            </a:r>
            <a:r>
              <a:rPr lang="en-US" sz="4069" dirty="0">
                <a:solidFill>
                  <a:srgbClr val="2A3D43"/>
                </a:solidFill>
                <a:latin typeface="Roboto Condensed"/>
              </a:rPr>
              <a:t> </a:t>
            </a:r>
            <a:r>
              <a:rPr lang="en-US" sz="4069" dirty="0" err="1">
                <a:solidFill>
                  <a:srgbClr val="2A3D43"/>
                </a:solidFill>
                <a:latin typeface="Roboto Condensed"/>
              </a:rPr>
              <a:t>đọc</a:t>
            </a:r>
            <a:r>
              <a:rPr lang="en-US" sz="4069" dirty="0">
                <a:solidFill>
                  <a:srgbClr val="2A3D43"/>
                </a:solidFill>
                <a:latin typeface="Roboto Condensed"/>
              </a:rPr>
              <a:t> </a:t>
            </a:r>
            <a:r>
              <a:rPr lang="en-US" sz="4069" dirty="0" err="1">
                <a:solidFill>
                  <a:srgbClr val="2A3D43"/>
                </a:solidFill>
                <a:latin typeface="Roboto Condensed"/>
              </a:rPr>
              <a:t>thể</a:t>
            </a:r>
            <a:r>
              <a:rPr lang="en-US" sz="4069" dirty="0">
                <a:solidFill>
                  <a:srgbClr val="2A3D43"/>
                </a:solidFill>
                <a:latin typeface="Roboto Condensed"/>
              </a:rPr>
              <a:t> </a:t>
            </a:r>
            <a:r>
              <a:rPr lang="en-US" sz="4069" dirty="0" err="1">
                <a:solidFill>
                  <a:srgbClr val="2A3D43"/>
                </a:solidFill>
                <a:latin typeface="Roboto Condensed"/>
              </a:rPr>
              <a:t>loại</a:t>
            </a:r>
            <a:r>
              <a:rPr lang="en-US" sz="4069" dirty="0">
                <a:solidFill>
                  <a:srgbClr val="2A3D43"/>
                </a:solidFill>
                <a:latin typeface="Roboto Condensed"/>
              </a:rPr>
              <a:t> </a:t>
            </a:r>
            <a:r>
              <a:rPr lang="en-US" sz="4069" dirty="0" err="1">
                <a:solidFill>
                  <a:srgbClr val="2A3D43"/>
                </a:solidFill>
                <a:latin typeface="Roboto Condensed"/>
              </a:rPr>
              <a:t>Đường</a:t>
            </a:r>
            <a:r>
              <a:rPr lang="en-US" sz="4069" dirty="0">
                <a:solidFill>
                  <a:srgbClr val="2A3D43"/>
                </a:solidFill>
                <a:latin typeface="Roboto Condensed"/>
              </a:rPr>
              <a:t> </a:t>
            </a:r>
            <a:r>
              <a:rPr lang="en-US" sz="4069" dirty="0" err="1">
                <a:solidFill>
                  <a:srgbClr val="2A3D43"/>
                </a:solidFill>
                <a:latin typeface="Roboto Condensed"/>
              </a:rPr>
              <a:t>luật</a:t>
            </a:r>
            <a:r>
              <a:rPr lang="en-US" sz="4069" dirty="0">
                <a:solidFill>
                  <a:srgbClr val="2A3D43"/>
                </a:solidFill>
                <a:latin typeface="Roboto Condensed"/>
              </a:rPr>
              <a:t> </a:t>
            </a:r>
            <a:r>
              <a:rPr lang="en-US" sz="4069" dirty="0" err="1">
                <a:solidFill>
                  <a:srgbClr val="2A3D43"/>
                </a:solidFill>
                <a:latin typeface="Roboto Condensed"/>
              </a:rPr>
              <a:t>tứ</a:t>
            </a:r>
            <a:r>
              <a:rPr lang="en-US" sz="4069" dirty="0">
                <a:solidFill>
                  <a:srgbClr val="2A3D43"/>
                </a:solidFill>
                <a:latin typeface="Roboto Condensed"/>
              </a:rPr>
              <a:t> </a:t>
            </a:r>
            <a:r>
              <a:rPr lang="en-US" sz="4069" dirty="0" err="1">
                <a:solidFill>
                  <a:srgbClr val="2A3D43"/>
                </a:solidFill>
                <a:latin typeface="Roboto Condensed"/>
              </a:rPr>
              <a:t>tuyệt</a:t>
            </a:r>
            <a:r>
              <a:rPr lang="en-US" sz="4069" dirty="0">
                <a:solidFill>
                  <a:srgbClr val="2A3D43"/>
                </a:solidFill>
                <a:latin typeface="Roboto Condensed"/>
              </a:rPr>
              <a:t>. </a:t>
            </a:r>
          </a:p>
          <a:p>
            <a:pPr algn="just">
              <a:lnSpc>
                <a:spcPts val="5697"/>
              </a:lnSpc>
            </a:pPr>
            <a:endParaRPr lang="en-US" sz="4069" dirty="0">
              <a:solidFill>
                <a:srgbClr val="2A3D43"/>
              </a:solidFill>
              <a:latin typeface="Roboto Condensed"/>
            </a:endParaRPr>
          </a:p>
        </p:txBody>
      </p:sp>
      <p:sp>
        <p:nvSpPr>
          <p:cNvPr id="6" name="TextBox 6"/>
          <p:cNvSpPr txBox="1"/>
          <p:nvPr/>
        </p:nvSpPr>
        <p:spPr>
          <a:xfrm>
            <a:off x="683028" y="613727"/>
            <a:ext cx="14107743" cy="1137286"/>
          </a:xfrm>
          <a:prstGeom prst="rect">
            <a:avLst/>
          </a:prstGeom>
        </p:spPr>
        <p:txBody>
          <a:bodyPr lIns="0" tIns="0" rIns="0" bIns="0" rtlCol="0" anchor="t">
            <a:spAutoFit/>
          </a:bodyPr>
          <a:lstStyle/>
          <a:p>
            <a:pPr algn="just">
              <a:lnSpc>
                <a:spcPts val="9239"/>
              </a:lnSpc>
            </a:pPr>
            <a:r>
              <a:rPr lang="en-US" sz="6599">
                <a:solidFill>
                  <a:srgbClr val="FFFFFF"/>
                </a:solidFill>
                <a:latin typeface="Fraunces Bold"/>
              </a:rPr>
              <a:t>4. LUYỆN TẬP</a:t>
            </a:r>
          </a:p>
        </p:txBody>
      </p:sp>
      <p:sp>
        <p:nvSpPr>
          <p:cNvPr id="7" name="TextBox 7"/>
          <p:cNvSpPr txBox="1"/>
          <p:nvPr/>
        </p:nvSpPr>
        <p:spPr>
          <a:xfrm>
            <a:off x="9904730" y="398780"/>
            <a:ext cx="4533195" cy="1519556"/>
          </a:xfrm>
          <a:prstGeom prst="rect">
            <a:avLst/>
          </a:prstGeom>
        </p:spPr>
        <p:txBody>
          <a:bodyPr lIns="0" tIns="0" rIns="0" bIns="0" rtlCol="0" anchor="t">
            <a:spAutoFit/>
          </a:bodyPr>
          <a:lstStyle/>
          <a:p>
            <a:pPr algn="ctr">
              <a:lnSpc>
                <a:spcPts val="12319"/>
              </a:lnSpc>
            </a:pPr>
            <a:r>
              <a:rPr lang="en-US" sz="8799" spc="8" dirty="0" err="1">
                <a:solidFill>
                  <a:srgbClr val="FEC832"/>
                </a:solidFill>
                <a:latin typeface="Bahianita"/>
              </a:rPr>
              <a:t>Nhiệm</a:t>
            </a:r>
            <a:r>
              <a:rPr lang="en-US" sz="8799" spc="8" dirty="0">
                <a:solidFill>
                  <a:srgbClr val="FEC832"/>
                </a:solidFill>
                <a:latin typeface="Bahianita"/>
              </a:rPr>
              <a:t> </a:t>
            </a:r>
            <a:r>
              <a:rPr lang="en-US" sz="8799" spc="8" dirty="0" err="1">
                <a:solidFill>
                  <a:srgbClr val="FEC832"/>
                </a:solidFill>
                <a:latin typeface="Bahianita"/>
              </a:rPr>
              <a:t>vụ</a:t>
            </a:r>
            <a:r>
              <a:rPr lang="en-US" sz="8799" spc="8" dirty="0">
                <a:solidFill>
                  <a:srgbClr val="FEC832"/>
                </a:solidFill>
                <a:latin typeface="Bahianita"/>
              </a:rPr>
              <a:t> 1:</a:t>
            </a:r>
          </a:p>
        </p:txBody>
      </p:sp>
      <p:sp>
        <p:nvSpPr>
          <p:cNvPr id="8" name="Freeform 8"/>
          <p:cNvSpPr/>
          <p:nvPr/>
        </p:nvSpPr>
        <p:spPr>
          <a:xfrm>
            <a:off x="-4131271" y="6905060"/>
            <a:ext cx="23149804" cy="4308638"/>
          </a:xfrm>
          <a:custGeom>
            <a:avLst/>
            <a:gdLst/>
            <a:ahLst/>
            <a:cxnLst/>
            <a:rect l="l" t="t" r="r" b="b"/>
            <a:pathLst>
              <a:path w="23149804" h="4308638">
                <a:moveTo>
                  <a:pt x="0" y="0"/>
                </a:moveTo>
                <a:lnTo>
                  <a:pt x="23149804" y="0"/>
                </a:lnTo>
                <a:lnTo>
                  <a:pt x="23149804" y="4308638"/>
                </a:lnTo>
                <a:lnTo>
                  <a:pt x="0" y="4308638"/>
                </a:lnTo>
                <a:lnTo>
                  <a:pt x="0" y="0"/>
                </a:lnTo>
                <a:close/>
              </a:path>
            </a:pathLst>
          </a:custGeom>
          <a:blipFill>
            <a:blip r:embed="rId2"/>
            <a:stretch>
              <a:fillRect t="-15431" b="-15431"/>
            </a:stretch>
          </a:blipFill>
        </p:spPr>
        <p:txBody>
          <a:bodyPr/>
          <a:lstStyle/>
          <a:p>
            <a:endParaRPr lang="en-US"/>
          </a:p>
        </p:txBody>
      </p:sp>
      <p:sp>
        <p:nvSpPr>
          <p:cNvPr id="9" name="Freeform 9"/>
          <p:cNvSpPr/>
          <p:nvPr/>
        </p:nvSpPr>
        <p:spPr>
          <a:xfrm flipH="1">
            <a:off x="-2732385" y="3872883"/>
            <a:ext cx="7522170" cy="8012543"/>
          </a:xfrm>
          <a:custGeom>
            <a:avLst/>
            <a:gdLst/>
            <a:ahLst/>
            <a:cxnLst/>
            <a:rect l="l" t="t" r="r" b="b"/>
            <a:pathLst>
              <a:path w="7522170" h="8012543">
                <a:moveTo>
                  <a:pt x="7522170" y="0"/>
                </a:moveTo>
                <a:lnTo>
                  <a:pt x="0" y="0"/>
                </a:lnTo>
                <a:lnTo>
                  <a:pt x="0" y="8012542"/>
                </a:lnTo>
                <a:lnTo>
                  <a:pt x="7522170" y="8012542"/>
                </a:lnTo>
                <a:lnTo>
                  <a:pt x="7522170" y="0"/>
                </a:lnTo>
                <a:close/>
              </a:path>
            </a:pathLst>
          </a:custGeom>
          <a:blipFill>
            <a:blip r:embed="rId3"/>
            <a:stretch>
              <a:fillRect l="-3181" r="-3181"/>
            </a:stretch>
          </a:blipFill>
        </p:spPr>
        <p:txBody>
          <a:bodyPr/>
          <a:lstStyle/>
          <a:p>
            <a:endParaRPr lang="en-US"/>
          </a:p>
        </p:txBody>
      </p:sp>
      <p:sp>
        <p:nvSpPr>
          <p:cNvPr id="10" name="Freeform 10"/>
          <p:cNvSpPr/>
          <p:nvPr/>
        </p:nvSpPr>
        <p:spPr>
          <a:xfrm flipH="1">
            <a:off x="13858210" y="1997110"/>
            <a:ext cx="4582461" cy="3779102"/>
          </a:xfrm>
          <a:custGeom>
            <a:avLst/>
            <a:gdLst/>
            <a:ahLst/>
            <a:cxnLst/>
            <a:rect l="l" t="t" r="r" b="b"/>
            <a:pathLst>
              <a:path w="4582461" h="3779102">
                <a:moveTo>
                  <a:pt x="4582461" y="0"/>
                </a:moveTo>
                <a:lnTo>
                  <a:pt x="0" y="0"/>
                </a:lnTo>
                <a:lnTo>
                  <a:pt x="0" y="3779101"/>
                </a:lnTo>
                <a:lnTo>
                  <a:pt x="4582461" y="3779101"/>
                </a:lnTo>
                <a:lnTo>
                  <a:pt x="4582461" y="0"/>
                </a:lnTo>
                <a:close/>
              </a:path>
            </a:pathLst>
          </a:custGeom>
          <a:blipFill>
            <a:blip r:embed="rId4"/>
            <a:stretch>
              <a:fillRect l="-8311" r="-8311"/>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BF7EE"/>
        </a:solidFill>
        <a:effectLst/>
      </p:bgPr>
    </p:bg>
    <p:spTree>
      <p:nvGrpSpPr>
        <p:cNvPr id="1" name=""/>
        <p:cNvGrpSpPr/>
        <p:nvPr/>
      </p:nvGrpSpPr>
      <p:grpSpPr>
        <a:xfrm>
          <a:off x="0" y="0"/>
          <a:ext cx="0" cy="0"/>
          <a:chOff x="0" y="0"/>
          <a:chExt cx="0" cy="0"/>
        </a:xfrm>
      </p:grpSpPr>
      <p:sp>
        <p:nvSpPr>
          <p:cNvPr id="2" name="Freeform 2"/>
          <p:cNvSpPr/>
          <p:nvPr/>
        </p:nvSpPr>
        <p:spPr>
          <a:xfrm>
            <a:off x="6676722" y="476966"/>
            <a:ext cx="16117024" cy="9810034"/>
          </a:xfrm>
          <a:custGeom>
            <a:avLst/>
            <a:gdLst/>
            <a:ahLst/>
            <a:cxnLst/>
            <a:rect l="l" t="t" r="r" b="b"/>
            <a:pathLst>
              <a:path w="16117024" h="9810034">
                <a:moveTo>
                  <a:pt x="0" y="0"/>
                </a:moveTo>
                <a:lnTo>
                  <a:pt x="16117024" y="0"/>
                </a:lnTo>
                <a:lnTo>
                  <a:pt x="16117024" y="9810034"/>
                </a:lnTo>
                <a:lnTo>
                  <a:pt x="0" y="9810034"/>
                </a:lnTo>
                <a:lnTo>
                  <a:pt x="0" y="0"/>
                </a:lnTo>
                <a:close/>
              </a:path>
            </a:pathLst>
          </a:custGeom>
          <a:blipFill>
            <a:blip r:embed="rId2"/>
            <a:stretch>
              <a:fillRect l="-266" r="-4563" b="-3909"/>
            </a:stretch>
          </a:blipFill>
        </p:spPr>
        <p:txBody>
          <a:bodyPr/>
          <a:lstStyle/>
          <a:p>
            <a:endParaRPr lang="en-US"/>
          </a:p>
        </p:txBody>
      </p:sp>
      <p:sp>
        <p:nvSpPr>
          <p:cNvPr id="3" name="Freeform 3"/>
          <p:cNvSpPr/>
          <p:nvPr/>
        </p:nvSpPr>
        <p:spPr>
          <a:xfrm>
            <a:off x="-7261031" y="2109325"/>
            <a:ext cx="16117024" cy="9810034"/>
          </a:xfrm>
          <a:custGeom>
            <a:avLst/>
            <a:gdLst/>
            <a:ahLst/>
            <a:cxnLst/>
            <a:rect l="l" t="t" r="r" b="b"/>
            <a:pathLst>
              <a:path w="16117024" h="9810034">
                <a:moveTo>
                  <a:pt x="0" y="0"/>
                </a:moveTo>
                <a:lnTo>
                  <a:pt x="16117024" y="0"/>
                </a:lnTo>
                <a:lnTo>
                  <a:pt x="16117024" y="9810033"/>
                </a:lnTo>
                <a:lnTo>
                  <a:pt x="0" y="9810033"/>
                </a:lnTo>
                <a:lnTo>
                  <a:pt x="0" y="0"/>
                </a:lnTo>
                <a:close/>
              </a:path>
            </a:pathLst>
          </a:custGeom>
          <a:blipFill>
            <a:blip r:embed="rId2"/>
            <a:stretch>
              <a:fillRect l="-266" r="-4563" b="-3909"/>
            </a:stretch>
          </a:blipFill>
        </p:spPr>
        <p:txBody>
          <a:bodyPr/>
          <a:lstStyle/>
          <a:p>
            <a:endParaRPr lang="en-US"/>
          </a:p>
        </p:txBody>
      </p:sp>
      <p:grpSp>
        <p:nvGrpSpPr>
          <p:cNvPr id="4" name="Group 4"/>
          <p:cNvGrpSpPr/>
          <p:nvPr/>
        </p:nvGrpSpPr>
        <p:grpSpPr>
          <a:xfrm>
            <a:off x="1630375" y="1596695"/>
            <a:ext cx="12690493" cy="7570577"/>
            <a:chOff x="0" y="0"/>
            <a:chExt cx="3342352" cy="1993897"/>
          </a:xfrm>
        </p:grpSpPr>
        <p:sp>
          <p:nvSpPr>
            <p:cNvPr id="5" name="Freeform 5"/>
            <p:cNvSpPr/>
            <p:nvPr/>
          </p:nvSpPr>
          <p:spPr>
            <a:xfrm>
              <a:off x="0" y="0"/>
              <a:ext cx="3342352" cy="1993897"/>
            </a:xfrm>
            <a:custGeom>
              <a:avLst/>
              <a:gdLst/>
              <a:ahLst/>
              <a:cxnLst/>
              <a:rect l="l" t="t" r="r" b="b"/>
              <a:pathLst>
                <a:path w="3342352" h="1993897">
                  <a:moveTo>
                    <a:pt x="0" y="0"/>
                  </a:moveTo>
                  <a:lnTo>
                    <a:pt x="3342352" y="0"/>
                  </a:lnTo>
                  <a:lnTo>
                    <a:pt x="3342352" y="1993897"/>
                  </a:lnTo>
                  <a:lnTo>
                    <a:pt x="0" y="1993897"/>
                  </a:lnTo>
                  <a:close/>
                </a:path>
              </a:pathLst>
            </a:custGeom>
            <a:solidFill>
              <a:srgbClr val="2A3D43"/>
            </a:solidFill>
          </p:spPr>
          <p:txBody>
            <a:bodyPr/>
            <a:lstStyle/>
            <a:p>
              <a:endParaRPr lang="en-US"/>
            </a:p>
          </p:txBody>
        </p:sp>
        <p:sp>
          <p:nvSpPr>
            <p:cNvPr id="6" name="TextBox 6"/>
            <p:cNvSpPr txBox="1"/>
            <p:nvPr/>
          </p:nvSpPr>
          <p:spPr>
            <a:xfrm>
              <a:off x="0" y="-38100"/>
              <a:ext cx="3342352" cy="2031997"/>
            </a:xfrm>
            <a:prstGeom prst="rect">
              <a:avLst/>
            </a:prstGeom>
          </p:spPr>
          <p:txBody>
            <a:bodyPr lIns="50800" tIns="50800" rIns="50800" bIns="50800" rtlCol="0" anchor="ctr"/>
            <a:lstStyle/>
            <a:p>
              <a:pPr algn="ctr">
                <a:lnSpc>
                  <a:spcPts val="2659"/>
                </a:lnSpc>
              </a:pPr>
              <a:endParaRPr/>
            </a:p>
          </p:txBody>
        </p:sp>
      </p:grpSp>
      <p:sp>
        <p:nvSpPr>
          <p:cNvPr id="7" name="AutoShape 7"/>
          <p:cNvSpPr/>
          <p:nvPr/>
        </p:nvSpPr>
        <p:spPr>
          <a:xfrm>
            <a:off x="2688785" y="3908984"/>
            <a:ext cx="11183465" cy="33958"/>
          </a:xfrm>
          <a:prstGeom prst="line">
            <a:avLst/>
          </a:prstGeom>
          <a:ln w="66675" cap="flat">
            <a:solidFill>
              <a:srgbClr val="FEC832"/>
            </a:solidFill>
            <a:prstDash val="solid"/>
            <a:headEnd type="none" w="sm" len="sm"/>
            <a:tailEnd type="none" w="sm" len="sm"/>
          </a:ln>
        </p:spPr>
        <p:txBody>
          <a:bodyPr/>
          <a:lstStyle/>
          <a:p>
            <a:endParaRPr lang="en-US"/>
          </a:p>
        </p:txBody>
      </p:sp>
      <p:sp>
        <p:nvSpPr>
          <p:cNvPr id="8" name="AutoShape 8"/>
          <p:cNvSpPr/>
          <p:nvPr/>
        </p:nvSpPr>
        <p:spPr>
          <a:xfrm>
            <a:off x="2688920" y="7299182"/>
            <a:ext cx="10017175" cy="33958"/>
          </a:xfrm>
          <a:prstGeom prst="line">
            <a:avLst/>
          </a:prstGeom>
          <a:ln w="66675" cap="flat">
            <a:solidFill>
              <a:srgbClr val="FEC832"/>
            </a:solidFill>
            <a:prstDash val="solid"/>
            <a:headEnd type="none" w="sm" len="sm"/>
            <a:tailEnd type="none" w="sm" len="sm"/>
          </a:ln>
        </p:spPr>
        <p:txBody>
          <a:bodyPr/>
          <a:lstStyle/>
          <a:p>
            <a:endParaRPr lang="en-US"/>
          </a:p>
        </p:txBody>
      </p:sp>
      <p:grpSp>
        <p:nvGrpSpPr>
          <p:cNvPr id="9" name="Group 9"/>
          <p:cNvGrpSpPr/>
          <p:nvPr/>
        </p:nvGrpSpPr>
        <p:grpSpPr>
          <a:xfrm>
            <a:off x="2111768" y="2527999"/>
            <a:ext cx="3538306" cy="2829887"/>
            <a:chOff x="0" y="0"/>
            <a:chExt cx="522780" cy="418112"/>
          </a:xfrm>
        </p:grpSpPr>
        <p:sp>
          <p:nvSpPr>
            <p:cNvPr id="10" name="Freeform 10"/>
            <p:cNvSpPr/>
            <p:nvPr/>
          </p:nvSpPr>
          <p:spPr>
            <a:xfrm>
              <a:off x="0" y="0"/>
              <a:ext cx="522780" cy="418112"/>
            </a:xfrm>
            <a:custGeom>
              <a:avLst/>
              <a:gdLst/>
              <a:ahLst/>
              <a:cxnLst/>
              <a:rect l="l" t="t" r="r" b="b"/>
              <a:pathLst>
                <a:path w="522780" h="418112">
                  <a:moveTo>
                    <a:pt x="111590" y="0"/>
                  </a:moveTo>
                  <a:lnTo>
                    <a:pt x="411191" y="0"/>
                  </a:lnTo>
                  <a:cubicBezTo>
                    <a:pt x="472820" y="0"/>
                    <a:pt x="522780" y="49960"/>
                    <a:pt x="522780" y="111590"/>
                  </a:cubicBezTo>
                  <a:lnTo>
                    <a:pt x="522780" y="306522"/>
                  </a:lnTo>
                  <a:cubicBezTo>
                    <a:pt x="522780" y="336118"/>
                    <a:pt x="511023" y="364501"/>
                    <a:pt x="490096" y="385428"/>
                  </a:cubicBezTo>
                  <a:cubicBezTo>
                    <a:pt x="469169" y="406355"/>
                    <a:pt x="440786" y="418112"/>
                    <a:pt x="411191" y="418112"/>
                  </a:cubicBezTo>
                  <a:lnTo>
                    <a:pt x="111590" y="418112"/>
                  </a:lnTo>
                  <a:cubicBezTo>
                    <a:pt x="49960" y="418112"/>
                    <a:pt x="0" y="368152"/>
                    <a:pt x="0" y="306522"/>
                  </a:cubicBezTo>
                  <a:lnTo>
                    <a:pt x="0" y="111590"/>
                  </a:lnTo>
                  <a:cubicBezTo>
                    <a:pt x="0" y="81994"/>
                    <a:pt x="11757" y="53611"/>
                    <a:pt x="32684" y="32684"/>
                  </a:cubicBezTo>
                  <a:cubicBezTo>
                    <a:pt x="53611" y="11757"/>
                    <a:pt x="81994" y="0"/>
                    <a:pt x="111590" y="0"/>
                  </a:cubicBezTo>
                  <a:close/>
                </a:path>
              </a:pathLst>
            </a:custGeom>
            <a:solidFill>
              <a:srgbClr val="FBF7EE"/>
            </a:solidFill>
          </p:spPr>
          <p:txBody>
            <a:bodyPr/>
            <a:lstStyle/>
            <a:p>
              <a:endParaRPr lang="en-US"/>
            </a:p>
          </p:txBody>
        </p:sp>
        <p:sp>
          <p:nvSpPr>
            <p:cNvPr id="11" name="TextBox 11"/>
            <p:cNvSpPr txBox="1"/>
            <p:nvPr/>
          </p:nvSpPr>
          <p:spPr>
            <a:xfrm>
              <a:off x="0" y="-85725"/>
              <a:ext cx="522780" cy="503837"/>
            </a:xfrm>
            <a:prstGeom prst="rect">
              <a:avLst/>
            </a:prstGeom>
          </p:spPr>
          <p:txBody>
            <a:bodyPr lIns="90555" tIns="90555" rIns="90555" bIns="90555" rtlCol="0" anchor="ctr"/>
            <a:lstStyle/>
            <a:p>
              <a:pPr algn="ctr">
                <a:lnSpc>
                  <a:spcPts val="4900"/>
                </a:lnSpc>
              </a:pPr>
              <a:r>
                <a:rPr lang="en-US" sz="3500">
                  <a:solidFill>
                    <a:srgbClr val="000000"/>
                  </a:solidFill>
                  <a:latin typeface="Roboto Condensed"/>
                </a:rPr>
                <a:t>Xác định </a:t>
              </a:r>
            </a:p>
            <a:p>
              <a:pPr algn="ctr">
                <a:lnSpc>
                  <a:spcPts val="4900"/>
                </a:lnSpc>
              </a:pPr>
              <a:r>
                <a:rPr lang="en-US" sz="3500">
                  <a:solidFill>
                    <a:srgbClr val="000000"/>
                  </a:solidFill>
                  <a:latin typeface="Roboto Condensed"/>
                </a:rPr>
                <a:t>thể thơ</a:t>
              </a:r>
            </a:p>
          </p:txBody>
        </p:sp>
      </p:grpSp>
      <p:grpSp>
        <p:nvGrpSpPr>
          <p:cNvPr id="12" name="Group 12"/>
          <p:cNvGrpSpPr/>
          <p:nvPr/>
        </p:nvGrpSpPr>
        <p:grpSpPr>
          <a:xfrm>
            <a:off x="6222856" y="2527999"/>
            <a:ext cx="3538306" cy="2829887"/>
            <a:chOff x="0" y="0"/>
            <a:chExt cx="522780" cy="418112"/>
          </a:xfrm>
        </p:grpSpPr>
        <p:sp>
          <p:nvSpPr>
            <p:cNvPr id="13" name="Freeform 13"/>
            <p:cNvSpPr/>
            <p:nvPr/>
          </p:nvSpPr>
          <p:spPr>
            <a:xfrm>
              <a:off x="0" y="0"/>
              <a:ext cx="522780" cy="418112"/>
            </a:xfrm>
            <a:custGeom>
              <a:avLst/>
              <a:gdLst/>
              <a:ahLst/>
              <a:cxnLst/>
              <a:rect l="l" t="t" r="r" b="b"/>
              <a:pathLst>
                <a:path w="522780" h="418112">
                  <a:moveTo>
                    <a:pt x="111590" y="0"/>
                  </a:moveTo>
                  <a:lnTo>
                    <a:pt x="411191" y="0"/>
                  </a:lnTo>
                  <a:cubicBezTo>
                    <a:pt x="472820" y="0"/>
                    <a:pt x="522780" y="49960"/>
                    <a:pt x="522780" y="111590"/>
                  </a:cubicBezTo>
                  <a:lnTo>
                    <a:pt x="522780" y="306522"/>
                  </a:lnTo>
                  <a:cubicBezTo>
                    <a:pt x="522780" y="336118"/>
                    <a:pt x="511023" y="364501"/>
                    <a:pt x="490096" y="385428"/>
                  </a:cubicBezTo>
                  <a:cubicBezTo>
                    <a:pt x="469169" y="406355"/>
                    <a:pt x="440786" y="418112"/>
                    <a:pt x="411191" y="418112"/>
                  </a:cubicBezTo>
                  <a:lnTo>
                    <a:pt x="111590" y="418112"/>
                  </a:lnTo>
                  <a:cubicBezTo>
                    <a:pt x="49960" y="418112"/>
                    <a:pt x="0" y="368152"/>
                    <a:pt x="0" y="306522"/>
                  </a:cubicBezTo>
                  <a:lnTo>
                    <a:pt x="0" y="111590"/>
                  </a:lnTo>
                  <a:cubicBezTo>
                    <a:pt x="0" y="81994"/>
                    <a:pt x="11757" y="53611"/>
                    <a:pt x="32684" y="32684"/>
                  </a:cubicBezTo>
                  <a:cubicBezTo>
                    <a:pt x="53611" y="11757"/>
                    <a:pt x="81994" y="0"/>
                    <a:pt x="111590" y="0"/>
                  </a:cubicBezTo>
                  <a:close/>
                </a:path>
              </a:pathLst>
            </a:custGeom>
            <a:solidFill>
              <a:srgbClr val="FBF7EE"/>
            </a:solidFill>
          </p:spPr>
          <p:txBody>
            <a:bodyPr/>
            <a:lstStyle/>
            <a:p>
              <a:endParaRPr lang="en-US"/>
            </a:p>
          </p:txBody>
        </p:sp>
        <p:sp>
          <p:nvSpPr>
            <p:cNvPr id="14" name="TextBox 14"/>
            <p:cNvSpPr txBox="1"/>
            <p:nvPr/>
          </p:nvSpPr>
          <p:spPr>
            <a:xfrm>
              <a:off x="0" y="-85725"/>
              <a:ext cx="522780" cy="503837"/>
            </a:xfrm>
            <a:prstGeom prst="rect">
              <a:avLst/>
            </a:prstGeom>
          </p:spPr>
          <p:txBody>
            <a:bodyPr lIns="90555" tIns="90555" rIns="90555" bIns="90555" rtlCol="0" anchor="ctr"/>
            <a:lstStyle/>
            <a:p>
              <a:pPr algn="ctr">
                <a:lnSpc>
                  <a:spcPts val="4900"/>
                </a:lnSpc>
              </a:pPr>
              <a:endParaRPr lang="en-US" sz="3500" dirty="0">
                <a:solidFill>
                  <a:srgbClr val="000000"/>
                </a:solidFill>
                <a:latin typeface="Roboto Condensed"/>
              </a:endParaRPr>
            </a:p>
            <a:p>
              <a:pPr algn="ctr">
                <a:lnSpc>
                  <a:spcPts val="4900"/>
                </a:lnSpc>
              </a:pPr>
              <a:r>
                <a:rPr lang="en-US" sz="3500" dirty="0" err="1">
                  <a:solidFill>
                    <a:srgbClr val="000000"/>
                  </a:solidFill>
                  <a:latin typeface="Roboto Condensed"/>
                </a:rPr>
                <a:t>Xác</a:t>
              </a:r>
              <a:r>
                <a:rPr lang="en-US" sz="3500" dirty="0">
                  <a:solidFill>
                    <a:srgbClr val="000000"/>
                  </a:solidFill>
                  <a:latin typeface="Roboto Condensed"/>
                </a:rPr>
                <a:t> </a:t>
              </a:r>
              <a:r>
                <a:rPr lang="en-US" sz="3500" dirty="0" err="1">
                  <a:solidFill>
                    <a:srgbClr val="000000"/>
                  </a:solidFill>
                  <a:latin typeface="Roboto Condensed"/>
                </a:rPr>
                <a:t>định</a:t>
              </a:r>
              <a:r>
                <a:rPr lang="en-US" sz="3500" dirty="0">
                  <a:solidFill>
                    <a:srgbClr val="000000"/>
                  </a:solidFill>
                  <a:latin typeface="Roboto Condensed"/>
                </a:rPr>
                <a:t> </a:t>
              </a:r>
              <a:r>
                <a:rPr lang="en-US" sz="3500" dirty="0" err="1">
                  <a:solidFill>
                    <a:srgbClr val="000000"/>
                  </a:solidFill>
                  <a:latin typeface="Roboto Condensed"/>
                </a:rPr>
                <a:t>nhân</a:t>
              </a:r>
              <a:r>
                <a:rPr lang="en-US" sz="3500" dirty="0">
                  <a:solidFill>
                    <a:srgbClr val="000000"/>
                  </a:solidFill>
                  <a:latin typeface="Roboto Condensed"/>
                </a:rPr>
                <a:t> </a:t>
              </a:r>
              <a:r>
                <a:rPr lang="en-US" sz="3500" dirty="0" err="1">
                  <a:solidFill>
                    <a:srgbClr val="000000"/>
                  </a:solidFill>
                  <a:latin typeface="Roboto Condensed"/>
                </a:rPr>
                <a:t>vật</a:t>
              </a:r>
              <a:r>
                <a:rPr lang="en-US" sz="3500" dirty="0">
                  <a:solidFill>
                    <a:srgbClr val="000000"/>
                  </a:solidFill>
                  <a:latin typeface="Roboto Condensed"/>
                </a:rPr>
                <a:t> </a:t>
              </a:r>
              <a:r>
                <a:rPr lang="en-US" sz="3500" dirty="0" err="1">
                  <a:solidFill>
                    <a:srgbClr val="000000"/>
                  </a:solidFill>
                  <a:latin typeface="Roboto Condensed"/>
                </a:rPr>
                <a:t>trữ</a:t>
              </a:r>
              <a:r>
                <a:rPr lang="en-US" sz="3500" dirty="0">
                  <a:solidFill>
                    <a:srgbClr val="000000"/>
                  </a:solidFill>
                  <a:latin typeface="Roboto Condensed"/>
                </a:rPr>
                <a:t> </a:t>
              </a:r>
              <a:r>
                <a:rPr lang="en-US" sz="3500" dirty="0" err="1">
                  <a:solidFill>
                    <a:srgbClr val="000000"/>
                  </a:solidFill>
                  <a:latin typeface="Roboto Condensed"/>
                </a:rPr>
                <a:t>tình</a:t>
              </a:r>
              <a:r>
                <a:rPr lang="en-US" sz="3500" dirty="0">
                  <a:solidFill>
                    <a:srgbClr val="000000"/>
                  </a:solidFill>
                  <a:latin typeface="Roboto Condensed"/>
                </a:rPr>
                <a:t>, </a:t>
              </a:r>
              <a:r>
                <a:rPr lang="en-US" sz="3500" dirty="0" err="1">
                  <a:solidFill>
                    <a:srgbClr val="000000"/>
                  </a:solidFill>
                  <a:latin typeface="Roboto Condensed"/>
                </a:rPr>
                <a:t>đối</a:t>
              </a:r>
              <a:r>
                <a:rPr lang="en-US" sz="3500" dirty="0">
                  <a:solidFill>
                    <a:srgbClr val="000000"/>
                  </a:solidFill>
                  <a:latin typeface="Roboto Condensed"/>
                </a:rPr>
                <a:t> </a:t>
              </a:r>
              <a:r>
                <a:rPr lang="en-US" sz="3500" dirty="0" err="1">
                  <a:solidFill>
                    <a:srgbClr val="000000"/>
                  </a:solidFill>
                  <a:latin typeface="Roboto Condensed"/>
                </a:rPr>
                <a:t>tượng</a:t>
              </a:r>
              <a:r>
                <a:rPr lang="en-US" sz="3500" dirty="0">
                  <a:solidFill>
                    <a:srgbClr val="000000"/>
                  </a:solidFill>
                  <a:latin typeface="Roboto Condensed"/>
                </a:rPr>
                <a:t> </a:t>
              </a:r>
              <a:r>
                <a:rPr lang="en-US" sz="3500" dirty="0" err="1">
                  <a:solidFill>
                    <a:srgbClr val="000000"/>
                  </a:solidFill>
                  <a:latin typeface="Roboto Condensed"/>
                </a:rPr>
                <a:t>trữ</a:t>
              </a:r>
              <a:r>
                <a:rPr lang="en-US" sz="3500" dirty="0">
                  <a:solidFill>
                    <a:srgbClr val="000000"/>
                  </a:solidFill>
                  <a:latin typeface="Roboto Condensed"/>
                </a:rPr>
                <a:t> </a:t>
              </a:r>
              <a:r>
                <a:rPr lang="en-US" sz="3500" dirty="0" err="1">
                  <a:solidFill>
                    <a:srgbClr val="000000"/>
                  </a:solidFill>
                  <a:latin typeface="Roboto Condensed"/>
                </a:rPr>
                <a:t>tình</a:t>
              </a:r>
              <a:endParaRPr lang="en-US" sz="3500" dirty="0">
                <a:solidFill>
                  <a:srgbClr val="000000"/>
                </a:solidFill>
                <a:latin typeface="Roboto Condensed"/>
              </a:endParaRPr>
            </a:p>
          </p:txBody>
        </p:sp>
      </p:grpSp>
      <p:grpSp>
        <p:nvGrpSpPr>
          <p:cNvPr id="15" name="Group 15"/>
          <p:cNvGrpSpPr/>
          <p:nvPr/>
        </p:nvGrpSpPr>
        <p:grpSpPr>
          <a:xfrm>
            <a:off x="10333944" y="2527999"/>
            <a:ext cx="3538306" cy="2829887"/>
            <a:chOff x="0" y="0"/>
            <a:chExt cx="522780" cy="418112"/>
          </a:xfrm>
        </p:grpSpPr>
        <p:sp>
          <p:nvSpPr>
            <p:cNvPr id="16" name="Freeform 16"/>
            <p:cNvSpPr/>
            <p:nvPr/>
          </p:nvSpPr>
          <p:spPr>
            <a:xfrm>
              <a:off x="0" y="0"/>
              <a:ext cx="522780" cy="418112"/>
            </a:xfrm>
            <a:custGeom>
              <a:avLst/>
              <a:gdLst/>
              <a:ahLst/>
              <a:cxnLst/>
              <a:rect l="l" t="t" r="r" b="b"/>
              <a:pathLst>
                <a:path w="522780" h="418112">
                  <a:moveTo>
                    <a:pt x="111590" y="0"/>
                  </a:moveTo>
                  <a:lnTo>
                    <a:pt x="411191" y="0"/>
                  </a:lnTo>
                  <a:cubicBezTo>
                    <a:pt x="472820" y="0"/>
                    <a:pt x="522780" y="49960"/>
                    <a:pt x="522780" y="111590"/>
                  </a:cubicBezTo>
                  <a:lnTo>
                    <a:pt x="522780" y="306522"/>
                  </a:lnTo>
                  <a:cubicBezTo>
                    <a:pt x="522780" y="336118"/>
                    <a:pt x="511023" y="364501"/>
                    <a:pt x="490096" y="385428"/>
                  </a:cubicBezTo>
                  <a:cubicBezTo>
                    <a:pt x="469169" y="406355"/>
                    <a:pt x="440786" y="418112"/>
                    <a:pt x="411191" y="418112"/>
                  </a:cubicBezTo>
                  <a:lnTo>
                    <a:pt x="111590" y="418112"/>
                  </a:lnTo>
                  <a:cubicBezTo>
                    <a:pt x="49960" y="418112"/>
                    <a:pt x="0" y="368152"/>
                    <a:pt x="0" y="306522"/>
                  </a:cubicBezTo>
                  <a:lnTo>
                    <a:pt x="0" y="111590"/>
                  </a:lnTo>
                  <a:cubicBezTo>
                    <a:pt x="0" y="81994"/>
                    <a:pt x="11757" y="53611"/>
                    <a:pt x="32684" y="32684"/>
                  </a:cubicBezTo>
                  <a:cubicBezTo>
                    <a:pt x="53611" y="11757"/>
                    <a:pt x="81994" y="0"/>
                    <a:pt x="111590" y="0"/>
                  </a:cubicBezTo>
                  <a:close/>
                </a:path>
              </a:pathLst>
            </a:custGeom>
            <a:solidFill>
              <a:srgbClr val="FBF7EE"/>
            </a:solidFill>
          </p:spPr>
          <p:txBody>
            <a:bodyPr/>
            <a:lstStyle/>
            <a:p>
              <a:endParaRPr lang="en-US"/>
            </a:p>
          </p:txBody>
        </p:sp>
        <p:sp>
          <p:nvSpPr>
            <p:cNvPr id="17" name="TextBox 17"/>
            <p:cNvSpPr txBox="1"/>
            <p:nvPr/>
          </p:nvSpPr>
          <p:spPr>
            <a:xfrm>
              <a:off x="0" y="-85725"/>
              <a:ext cx="522780" cy="503837"/>
            </a:xfrm>
            <a:prstGeom prst="rect">
              <a:avLst/>
            </a:prstGeom>
          </p:spPr>
          <p:txBody>
            <a:bodyPr lIns="90555" tIns="90555" rIns="90555" bIns="90555" rtlCol="0" anchor="ctr"/>
            <a:lstStyle/>
            <a:p>
              <a:pPr algn="ctr">
                <a:lnSpc>
                  <a:spcPts val="4900"/>
                </a:lnSpc>
              </a:pPr>
              <a:endParaRPr lang="en-US" sz="3500" dirty="0">
                <a:solidFill>
                  <a:srgbClr val="000000"/>
                </a:solidFill>
                <a:latin typeface="Roboto Condensed"/>
              </a:endParaRPr>
            </a:p>
            <a:p>
              <a:pPr algn="ctr">
                <a:lnSpc>
                  <a:spcPts val="4900"/>
                </a:lnSpc>
              </a:pPr>
              <a:r>
                <a:rPr lang="en-US" sz="3500" dirty="0" err="1">
                  <a:solidFill>
                    <a:srgbClr val="000000"/>
                  </a:solidFill>
                  <a:latin typeface="Roboto Condensed"/>
                </a:rPr>
                <a:t>Xác</a:t>
              </a:r>
              <a:r>
                <a:rPr lang="en-US" sz="3500" dirty="0">
                  <a:solidFill>
                    <a:srgbClr val="000000"/>
                  </a:solidFill>
                  <a:latin typeface="Roboto Condensed"/>
                </a:rPr>
                <a:t> </a:t>
              </a:r>
              <a:r>
                <a:rPr lang="en-US" sz="3500" dirty="0" err="1">
                  <a:solidFill>
                    <a:srgbClr val="000000"/>
                  </a:solidFill>
                  <a:latin typeface="Roboto Condensed"/>
                </a:rPr>
                <a:t>định</a:t>
              </a:r>
              <a:r>
                <a:rPr lang="en-US" sz="3500" dirty="0">
                  <a:solidFill>
                    <a:srgbClr val="000000"/>
                  </a:solidFill>
                  <a:latin typeface="Roboto Condensed"/>
                </a:rPr>
                <a:t> </a:t>
              </a:r>
              <a:r>
                <a:rPr lang="en-US" sz="3500" dirty="0" err="1">
                  <a:solidFill>
                    <a:srgbClr val="000000"/>
                  </a:solidFill>
                  <a:latin typeface="Roboto Condensed"/>
                </a:rPr>
                <a:t>bố</a:t>
              </a:r>
              <a:r>
                <a:rPr lang="en-US" sz="3500" dirty="0">
                  <a:solidFill>
                    <a:srgbClr val="000000"/>
                  </a:solidFill>
                  <a:latin typeface="Roboto Condensed"/>
                </a:rPr>
                <a:t> </a:t>
              </a:r>
              <a:r>
                <a:rPr lang="en-US" sz="3500" dirty="0" err="1">
                  <a:solidFill>
                    <a:srgbClr val="000000"/>
                  </a:solidFill>
                  <a:latin typeface="Roboto Condensed"/>
                </a:rPr>
                <a:t>cục</a:t>
              </a:r>
              <a:r>
                <a:rPr lang="en-US" sz="3500" dirty="0">
                  <a:solidFill>
                    <a:srgbClr val="000000"/>
                  </a:solidFill>
                  <a:latin typeface="Roboto Condensed"/>
                </a:rPr>
                <a:t>, </a:t>
              </a:r>
              <a:r>
                <a:rPr lang="en-US" sz="3500" dirty="0" err="1">
                  <a:solidFill>
                    <a:srgbClr val="000000"/>
                  </a:solidFill>
                  <a:latin typeface="Roboto Condensed"/>
                </a:rPr>
                <a:t>kết</a:t>
              </a:r>
              <a:r>
                <a:rPr lang="en-US" sz="3500" dirty="0">
                  <a:solidFill>
                    <a:srgbClr val="000000"/>
                  </a:solidFill>
                  <a:latin typeface="Roboto Condensed"/>
                </a:rPr>
                <a:t> </a:t>
              </a:r>
              <a:r>
                <a:rPr lang="en-US" sz="3500" dirty="0" err="1">
                  <a:solidFill>
                    <a:srgbClr val="000000"/>
                  </a:solidFill>
                  <a:latin typeface="Roboto Condensed"/>
                </a:rPr>
                <a:t>cấu</a:t>
              </a:r>
              <a:r>
                <a:rPr lang="en-US" sz="3500" dirty="0">
                  <a:solidFill>
                    <a:srgbClr val="000000"/>
                  </a:solidFill>
                  <a:latin typeface="Roboto Condensed"/>
                </a:rPr>
                <a:t>, </a:t>
              </a:r>
              <a:r>
                <a:rPr lang="en-US" sz="3500" dirty="0" err="1">
                  <a:solidFill>
                    <a:srgbClr val="000000"/>
                  </a:solidFill>
                  <a:latin typeface="Roboto Condensed"/>
                </a:rPr>
                <a:t>mạch</a:t>
              </a:r>
              <a:r>
                <a:rPr lang="en-US" sz="3500" dirty="0">
                  <a:solidFill>
                    <a:srgbClr val="000000"/>
                  </a:solidFill>
                  <a:latin typeface="Roboto Condensed"/>
                </a:rPr>
                <a:t> </a:t>
              </a:r>
              <a:r>
                <a:rPr lang="en-US" sz="3500" dirty="0" err="1">
                  <a:solidFill>
                    <a:srgbClr val="000000"/>
                  </a:solidFill>
                  <a:latin typeface="Roboto Condensed"/>
                </a:rPr>
                <a:t>cảm</a:t>
              </a:r>
              <a:r>
                <a:rPr lang="en-US" sz="3500" dirty="0">
                  <a:solidFill>
                    <a:srgbClr val="000000"/>
                  </a:solidFill>
                  <a:latin typeface="Roboto Condensed"/>
                </a:rPr>
                <a:t> </a:t>
              </a:r>
              <a:r>
                <a:rPr lang="en-US" sz="3500" dirty="0" err="1">
                  <a:solidFill>
                    <a:srgbClr val="000000"/>
                  </a:solidFill>
                  <a:latin typeface="Roboto Condensed"/>
                </a:rPr>
                <a:t>xúc</a:t>
              </a:r>
              <a:r>
                <a:rPr lang="en-US" sz="3500" dirty="0">
                  <a:solidFill>
                    <a:srgbClr val="000000"/>
                  </a:solidFill>
                  <a:latin typeface="Roboto Condensed"/>
                </a:rPr>
                <a:t>, </a:t>
              </a:r>
              <a:r>
                <a:rPr lang="en-US" sz="3500" dirty="0" err="1">
                  <a:solidFill>
                    <a:srgbClr val="000000"/>
                  </a:solidFill>
                  <a:latin typeface="Roboto Condensed"/>
                </a:rPr>
                <a:t>cảm</a:t>
              </a:r>
              <a:r>
                <a:rPr lang="en-US" sz="3500" dirty="0">
                  <a:solidFill>
                    <a:srgbClr val="000000"/>
                  </a:solidFill>
                  <a:latin typeface="Roboto Condensed"/>
                </a:rPr>
                <a:t> </a:t>
              </a:r>
              <a:r>
                <a:rPr lang="en-US" sz="3500" dirty="0" err="1">
                  <a:solidFill>
                    <a:srgbClr val="000000"/>
                  </a:solidFill>
                  <a:latin typeface="Roboto Condensed"/>
                </a:rPr>
                <a:t>hứng</a:t>
              </a:r>
              <a:r>
                <a:rPr lang="en-US" sz="3500" dirty="0">
                  <a:solidFill>
                    <a:srgbClr val="000000"/>
                  </a:solidFill>
                  <a:latin typeface="Roboto Condensed"/>
                </a:rPr>
                <a:t> </a:t>
              </a:r>
              <a:r>
                <a:rPr lang="en-US" sz="3500" dirty="0" err="1">
                  <a:solidFill>
                    <a:srgbClr val="000000"/>
                  </a:solidFill>
                  <a:latin typeface="Roboto Condensed"/>
                </a:rPr>
                <a:t>chủ</a:t>
              </a:r>
              <a:r>
                <a:rPr lang="en-US" sz="3500" dirty="0">
                  <a:solidFill>
                    <a:srgbClr val="000000"/>
                  </a:solidFill>
                  <a:latin typeface="Roboto Condensed"/>
                </a:rPr>
                <a:t> </a:t>
              </a:r>
              <a:r>
                <a:rPr lang="en-US" sz="3500" dirty="0" err="1">
                  <a:solidFill>
                    <a:srgbClr val="000000"/>
                  </a:solidFill>
                  <a:latin typeface="Roboto Condensed"/>
                </a:rPr>
                <a:t>đạo</a:t>
              </a:r>
              <a:endParaRPr lang="en-US" sz="3500" dirty="0">
                <a:solidFill>
                  <a:srgbClr val="000000"/>
                </a:solidFill>
                <a:latin typeface="Roboto Condensed"/>
              </a:endParaRPr>
            </a:p>
          </p:txBody>
        </p:sp>
      </p:grpSp>
      <p:grpSp>
        <p:nvGrpSpPr>
          <p:cNvPr id="18" name="Group 18"/>
          <p:cNvGrpSpPr/>
          <p:nvPr/>
        </p:nvGrpSpPr>
        <p:grpSpPr>
          <a:xfrm>
            <a:off x="10333944" y="5850280"/>
            <a:ext cx="3538306" cy="2829887"/>
            <a:chOff x="0" y="0"/>
            <a:chExt cx="522780" cy="418112"/>
          </a:xfrm>
        </p:grpSpPr>
        <p:sp>
          <p:nvSpPr>
            <p:cNvPr id="19" name="Freeform 19"/>
            <p:cNvSpPr/>
            <p:nvPr/>
          </p:nvSpPr>
          <p:spPr>
            <a:xfrm>
              <a:off x="0" y="0"/>
              <a:ext cx="522780" cy="418112"/>
            </a:xfrm>
            <a:custGeom>
              <a:avLst/>
              <a:gdLst/>
              <a:ahLst/>
              <a:cxnLst/>
              <a:rect l="l" t="t" r="r" b="b"/>
              <a:pathLst>
                <a:path w="522780" h="418112">
                  <a:moveTo>
                    <a:pt x="111590" y="0"/>
                  </a:moveTo>
                  <a:lnTo>
                    <a:pt x="411191" y="0"/>
                  </a:lnTo>
                  <a:cubicBezTo>
                    <a:pt x="472820" y="0"/>
                    <a:pt x="522780" y="49960"/>
                    <a:pt x="522780" y="111590"/>
                  </a:cubicBezTo>
                  <a:lnTo>
                    <a:pt x="522780" y="306522"/>
                  </a:lnTo>
                  <a:cubicBezTo>
                    <a:pt x="522780" y="336118"/>
                    <a:pt x="511023" y="364501"/>
                    <a:pt x="490096" y="385428"/>
                  </a:cubicBezTo>
                  <a:cubicBezTo>
                    <a:pt x="469169" y="406355"/>
                    <a:pt x="440786" y="418112"/>
                    <a:pt x="411191" y="418112"/>
                  </a:cubicBezTo>
                  <a:lnTo>
                    <a:pt x="111590" y="418112"/>
                  </a:lnTo>
                  <a:cubicBezTo>
                    <a:pt x="49960" y="418112"/>
                    <a:pt x="0" y="368152"/>
                    <a:pt x="0" y="306522"/>
                  </a:cubicBezTo>
                  <a:lnTo>
                    <a:pt x="0" y="111590"/>
                  </a:lnTo>
                  <a:cubicBezTo>
                    <a:pt x="0" y="81994"/>
                    <a:pt x="11757" y="53611"/>
                    <a:pt x="32684" y="32684"/>
                  </a:cubicBezTo>
                  <a:cubicBezTo>
                    <a:pt x="53611" y="11757"/>
                    <a:pt x="81994" y="0"/>
                    <a:pt x="111590" y="0"/>
                  </a:cubicBezTo>
                  <a:close/>
                </a:path>
              </a:pathLst>
            </a:custGeom>
            <a:solidFill>
              <a:srgbClr val="FBF7EE"/>
            </a:solidFill>
          </p:spPr>
          <p:txBody>
            <a:bodyPr/>
            <a:lstStyle/>
            <a:p>
              <a:endParaRPr lang="en-US"/>
            </a:p>
          </p:txBody>
        </p:sp>
        <p:sp>
          <p:nvSpPr>
            <p:cNvPr id="20" name="TextBox 20"/>
            <p:cNvSpPr txBox="1"/>
            <p:nvPr/>
          </p:nvSpPr>
          <p:spPr>
            <a:xfrm>
              <a:off x="0" y="-85725"/>
              <a:ext cx="522780" cy="503837"/>
            </a:xfrm>
            <a:prstGeom prst="rect">
              <a:avLst/>
            </a:prstGeom>
          </p:spPr>
          <p:txBody>
            <a:bodyPr lIns="90555" tIns="90555" rIns="90555" bIns="90555" rtlCol="0" anchor="ctr"/>
            <a:lstStyle/>
            <a:p>
              <a:pPr algn="ctr">
                <a:lnSpc>
                  <a:spcPts val="4900"/>
                </a:lnSpc>
              </a:pPr>
              <a:r>
                <a:rPr lang="en-US" sz="3500">
                  <a:solidFill>
                    <a:srgbClr val="000000"/>
                  </a:solidFill>
                  <a:latin typeface="Roboto Condensed"/>
                </a:rPr>
                <a:t>Tìm hiểu đặc sắc nghệ thuật</a:t>
              </a:r>
            </a:p>
          </p:txBody>
        </p:sp>
      </p:grpSp>
      <p:grpSp>
        <p:nvGrpSpPr>
          <p:cNvPr id="21" name="Group 21"/>
          <p:cNvGrpSpPr/>
          <p:nvPr/>
        </p:nvGrpSpPr>
        <p:grpSpPr>
          <a:xfrm>
            <a:off x="6222856" y="5850280"/>
            <a:ext cx="3538306" cy="2829887"/>
            <a:chOff x="0" y="0"/>
            <a:chExt cx="522780" cy="418112"/>
          </a:xfrm>
        </p:grpSpPr>
        <p:sp>
          <p:nvSpPr>
            <p:cNvPr id="22" name="Freeform 22"/>
            <p:cNvSpPr/>
            <p:nvPr/>
          </p:nvSpPr>
          <p:spPr>
            <a:xfrm>
              <a:off x="0" y="0"/>
              <a:ext cx="522780" cy="418112"/>
            </a:xfrm>
            <a:custGeom>
              <a:avLst/>
              <a:gdLst/>
              <a:ahLst/>
              <a:cxnLst/>
              <a:rect l="l" t="t" r="r" b="b"/>
              <a:pathLst>
                <a:path w="522780" h="418112">
                  <a:moveTo>
                    <a:pt x="111590" y="0"/>
                  </a:moveTo>
                  <a:lnTo>
                    <a:pt x="411191" y="0"/>
                  </a:lnTo>
                  <a:cubicBezTo>
                    <a:pt x="472820" y="0"/>
                    <a:pt x="522780" y="49960"/>
                    <a:pt x="522780" y="111590"/>
                  </a:cubicBezTo>
                  <a:lnTo>
                    <a:pt x="522780" y="306522"/>
                  </a:lnTo>
                  <a:cubicBezTo>
                    <a:pt x="522780" y="336118"/>
                    <a:pt x="511023" y="364501"/>
                    <a:pt x="490096" y="385428"/>
                  </a:cubicBezTo>
                  <a:cubicBezTo>
                    <a:pt x="469169" y="406355"/>
                    <a:pt x="440786" y="418112"/>
                    <a:pt x="411191" y="418112"/>
                  </a:cubicBezTo>
                  <a:lnTo>
                    <a:pt x="111590" y="418112"/>
                  </a:lnTo>
                  <a:cubicBezTo>
                    <a:pt x="49960" y="418112"/>
                    <a:pt x="0" y="368152"/>
                    <a:pt x="0" y="306522"/>
                  </a:cubicBezTo>
                  <a:lnTo>
                    <a:pt x="0" y="111590"/>
                  </a:lnTo>
                  <a:cubicBezTo>
                    <a:pt x="0" y="81994"/>
                    <a:pt x="11757" y="53611"/>
                    <a:pt x="32684" y="32684"/>
                  </a:cubicBezTo>
                  <a:cubicBezTo>
                    <a:pt x="53611" y="11757"/>
                    <a:pt x="81994" y="0"/>
                    <a:pt x="111590" y="0"/>
                  </a:cubicBezTo>
                  <a:close/>
                </a:path>
              </a:pathLst>
            </a:custGeom>
            <a:solidFill>
              <a:srgbClr val="FBF7EE"/>
            </a:solidFill>
          </p:spPr>
          <p:txBody>
            <a:bodyPr/>
            <a:lstStyle/>
            <a:p>
              <a:endParaRPr lang="en-US"/>
            </a:p>
          </p:txBody>
        </p:sp>
        <p:sp>
          <p:nvSpPr>
            <p:cNvPr id="23" name="TextBox 23"/>
            <p:cNvSpPr txBox="1"/>
            <p:nvPr/>
          </p:nvSpPr>
          <p:spPr>
            <a:xfrm>
              <a:off x="0" y="-85725"/>
              <a:ext cx="522780" cy="503837"/>
            </a:xfrm>
            <a:prstGeom prst="rect">
              <a:avLst/>
            </a:prstGeom>
          </p:spPr>
          <p:txBody>
            <a:bodyPr lIns="90555" tIns="90555" rIns="90555" bIns="90555" rtlCol="0" anchor="ctr"/>
            <a:lstStyle/>
            <a:p>
              <a:pPr algn="ctr">
                <a:lnSpc>
                  <a:spcPts val="4900"/>
                </a:lnSpc>
              </a:pPr>
              <a:r>
                <a:rPr lang="en-US" sz="3500">
                  <a:solidFill>
                    <a:srgbClr val="000000"/>
                  </a:solidFill>
                  <a:latin typeface="Roboto Condensed"/>
                </a:rPr>
                <a:t>Tìm hiểu cảm xúc trữ tình</a:t>
              </a:r>
            </a:p>
          </p:txBody>
        </p:sp>
      </p:grpSp>
      <p:grpSp>
        <p:nvGrpSpPr>
          <p:cNvPr id="24" name="Group 24"/>
          <p:cNvGrpSpPr/>
          <p:nvPr/>
        </p:nvGrpSpPr>
        <p:grpSpPr>
          <a:xfrm>
            <a:off x="2111768" y="5850280"/>
            <a:ext cx="3538306" cy="2829887"/>
            <a:chOff x="0" y="0"/>
            <a:chExt cx="522780" cy="418112"/>
          </a:xfrm>
        </p:grpSpPr>
        <p:sp>
          <p:nvSpPr>
            <p:cNvPr id="25" name="Freeform 25"/>
            <p:cNvSpPr/>
            <p:nvPr/>
          </p:nvSpPr>
          <p:spPr>
            <a:xfrm>
              <a:off x="0" y="0"/>
              <a:ext cx="522780" cy="418112"/>
            </a:xfrm>
            <a:custGeom>
              <a:avLst/>
              <a:gdLst/>
              <a:ahLst/>
              <a:cxnLst/>
              <a:rect l="l" t="t" r="r" b="b"/>
              <a:pathLst>
                <a:path w="522780" h="418112">
                  <a:moveTo>
                    <a:pt x="111590" y="0"/>
                  </a:moveTo>
                  <a:lnTo>
                    <a:pt x="411191" y="0"/>
                  </a:lnTo>
                  <a:cubicBezTo>
                    <a:pt x="472820" y="0"/>
                    <a:pt x="522780" y="49960"/>
                    <a:pt x="522780" y="111590"/>
                  </a:cubicBezTo>
                  <a:lnTo>
                    <a:pt x="522780" y="306522"/>
                  </a:lnTo>
                  <a:cubicBezTo>
                    <a:pt x="522780" y="336118"/>
                    <a:pt x="511023" y="364501"/>
                    <a:pt x="490096" y="385428"/>
                  </a:cubicBezTo>
                  <a:cubicBezTo>
                    <a:pt x="469169" y="406355"/>
                    <a:pt x="440786" y="418112"/>
                    <a:pt x="411191" y="418112"/>
                  </a:cubicBezTo>
                  <a:lnTo>
                    <a:pt x="111590" y="418112"/>
                  </a:lnTo>
                  <a:cubicBezTo>
                    <a:pt x="49960" y="418112"/>
                    <a:pt x="0" y="368152"/>
                    <a:pt x="0" y="306522"/>
                  </a:cubicBezTo>
                  <a:lnTo>
                    <a:pt x="0" y="111590"/>
                  </a:lnTo>
                  <a:cubicBezTo>
                    <a:pt x="0" y="81994"/>
                    <a:pt x="11757" y="53611"/>
                    <a:pt x="32684" y="32684"/>
                  </a:cubicBezTo>
                  <a:cubicBezTo>
                    <a:pt x="53611" y="11757"/>
                    <a:pt x="81994" y="0"/>
                    <a:pt x="111590" y="0"/>
                  </a:cubicBezTo>
                  <a:close/>
                </a:path>
              </a:pathLst>
            </a:custGeom>
            <a:solidFill>
              <a:srgbClr val="FBF7EE"/>
            </a:solidFill>
          </p:spPr>
          <p:txBody>
            <a:bodyPr/>
            <a:lstStyle/>
            <a:p>
              <a:endParaRPr lang="en-US"/>
            </a:p>
          </p:txBody>
        </p:sp>
        <p:sp>
          <p:nvSpPr>
            <p:cNvPr id="26" name="TextBox 26"/>
            <p:cNvSpPr txBox="1"/>
            <p:nvPr/>
          </p:nvSpPr>
          <p:spPr>
            <a:xfrm>
              <a:off x="0" y="-85725"/>
              <a:ext cx="522780" cy="503837"/>
            </a:xfrm>
            <a:prstGeom prst="rect">
              <a:avLst/>
            </a:prstGeom>
          </p:spPr>
          <p:txBody>
            <a:bodyPr lIns="90555" tIns="90555" rIns="90555" bIns="90555" rtlCol="0" anchor="ctr"/>
            <a:lstStyle/>
            <a:p>
              <a:pPr algn="ctr">
                <a:lnSpc>
                  <a:spcPts val="4900"/>
                </a:lnSpc>
              </a:pPr>
              <a:r>
                <a:rPr lang="en-US" sz="3500">
                  <a:solidFill>
                    <a:srgbClr val="000000"/>
                  </a:solidFill>
                  <a:latin typeface="Roboto Condensed"/>
                </a:rPr>
                <a:t>Xác định đề tài, chủ đề, thông điệp</a:t>
              </a:r>
            </a:p>
          </p:txBody>
        </p:sp>
      </p:grpSp>
      <p:sp>
        <p:nvSpPr>
          <p:cNvPr id="27" name="AutoShape 27"/>
          <p:cNvSpPr/>
          <p:nvPr/>
        </p:nvSpPr>
        <p:spPr>
          <a:xfrm flipV="1">
            <a:off x="12103097" y="5357886"/>
            <a:ext cx="0" cy="492394"/>
          </a:xfrm>
          <a:prstGeom prst="line">
            <a:avLst/>
          </a:prstGeom>
          <a:ln w="66675" cap="flat">
            <a:solidFill>
              <a:srgbClr val="FEC832"/>
            </a:solidFill>
            <a:prstDash val="solid"/>
            <a:headEnd type="none" w="sm" len="sm"/>
            <a:tailEnd type="none" w="sm" len="sm"/>
          </a:ln>
        </p:spPr>
        <p:txBody>
          <a:bodyPr/>
          <a:lstStyle/>
          <a:p>
            <a:endParaRPr lang="en-US"/>
          </a:p>
        </p:txBody>
      </p:sp>
      <p:grpSp>
        <p:nvGrpSpPr>
          <p:cNvPr id="28" name="Group 28"/>
          <p:cNvGrpSpPr/>
          <p:nvPr/>
        </p:nvGrpSpPr>
        <p:grpSpPr>
          <a:xfrm rot="5400000">
            <a:off x="6051722" y="3747163"/>
            <a:ext cx="342269" cy="323643"/>
            <a:chOff x="0" y="0"/>
            <a:chExt cx="812800" cy="768570"/>
          </a:xfrm>
        </p:grpSpPr>
        <p:sp>
          <p:nvSpPr>
            <p:cNvPr id="29" name="Freeform 29"/>
            <p:cNvSpPr/>
            <p:nvPr/>
          </p:nvSpPr>
          <p:spPr>
            <a:xfrm>
              <a:off x="0" y="0"/>
              <a:ext cx="812800" cy="768570"/>
            </a:xfrm>
            <a:custGeom>
              <a:avLst/>
              <a:gdLst/>
              <a:ahLst/>
              <a:cxnLst/>
              <a:rect l="l" t="t" r="r" b="b"/>
              <a:pathLst>
                <a:path w="812800" h="768570">
                  <a:moveTo>
                    <a:pt x="406400" y="0"/>
                  </a:moveTo>
                  <a:lnTo>
                    <a:pt x="812800" y="768570"/>
                  </a:lnTo>
                  <a:lnTo>
                    <a:pt x="0" y="768570"/>
                  </a:lnTo>
                  <a:lnTo>
                    <a:pt x="406400" y="0"/>
                  </a:lnTo>
                  <a:close/>
                </a:path>
              </a:pathLst>
            </a:custGeom>
            <a:solidFill>
              <a:srgbClr val="FEC832"/>
            </a:solidFill>
          </p:spPr>
          <p:txBody>
            <a:bodyPr/>
            <a:lstStyle/>
            <a:p>
              <a:endParaRPr lang="en-US"/>
            </a:p>
          </p:txBody>
        </p:sp>
        <p:sp>
          <p:nvSpPr>
            <p:cNvPr id="30" name="TextBox 30"/>
            <p:cNvSpPr txBox="1"/>
            <p:nvPr/>
          </p:nvSpPr>
          <p:spPr>
            <a:xfrm>
              <a:off x="127000" y="318736"/>
              <a:ext cx="558800" cy="394936"/>
            </a:xfrm>
            <a:prstGeom prst="rect">
              <a:avLst/>
            </a:prstGeom>
          </p:spPr>
          <p:txBody>
            <a:bodyPr lIns="90555" tIns="90555" rIns="90555" bIns="90555" rtlCol="0" anchor="ctr"/>
            <a:lstStyle/>
            <a:p>
              <a:pPr algn="ctr">
                <a:lnSpc>
                  <a:spcPts val="2660"/>
                </a:lnSpc>
              </a:pPr>
              <a:endParaRPr/>
            </a:p>
          </p:txBody>
        </p:sp>
      </p:grpSp>
      <p:grpSp>
        <p:nvGrpSpPr>
          <p:cNvPr id="31" name="Group 31"/>
          <p:cNvGrpSpPr/>
          <p:nvPr/>
        </p:nvGrpSpPr>
        <p:grpSpPr>
          <a:xfrm rot="5400000">
            <a:off x="10162809" y="3777736"/>
            <a:ext cx="342269" cy="323643"/>
            <a:chOff x="0" y="0"/>
            <a:chExt cx="812800" cy="768570"/>
          </a:xfrm>
        </p:grpSpPr>
        <p:sp>
          <p:nvSpPr>
            <p:cNvPr id="32" name="Freeform 32"/>
            <p:cNvSpPr/>
            <p:nvPr/>
          </p:nvSpPr>
          <p:spPr>
            <a:xfrm>
              <a:off x="0" y="0"/>
              <a:ext cx="812800" cy="768570"/>
            </a:xfrm>
            <a:custGeom>
              <a:avLst/>
              <a:gdLst/>
              <a:ahLst/>
              <a:cxnLst/>
              <a:rect l="l" t="t" r="r" b="b"/>
              <a:pathLst>
                <a:path w="812800" h="768570">
                  <a:moveTo>
                    <a:pt x="406400" y="0"/>
                  </a:moveTo>
                  <a:lnTo>
                    <a:pt x="812800" y="768570"/>
                  </a:lnTo>
                  <a:lnTo>
                    <a:pt x="0" y="768570"/>
                  </a:lnTo>
                  <a:lnTo>
                    <a:pt x="406400" y="0"/>
                  </a:lnTo>
                  <a:close/>
                </a:path>
              </a:pathLst>
            </a:custGeom>
            <a:solidFill>
              <a:srgbClr val="FEC832"/>
            </a:solidFill>
          </p:spPr>
          <p:txBody>
            <a:bodyPr/>
            <a:lstStyle/>
            <a:p>
              <a:endParaRPr lang="en-US"/>
            </a:p>
          </p:txBody>
        </p:sp>
        <p:sp>
          <p:nvSpPr>
            <p:cNvPr id="33" name="TextBox 33"/>
            <p:cNvSpPr txBox="1"/>
            <p:nvPr/>
          </p:nvSpPr>
          <p:spPr>
            <a:xfrm>
              <a:off x="127000" y="318736"/>
              <a:ext cx="558800" cy="394936"/>
            </a:xfrm>
            <a:prstGeom prst="rect">
              <a:avLst/>
            </a:prstGeom>
          </p:spPr>
          <p:txBody>
            <a:bodyPr lIns="90555" tIns="90555" rIns="90555" bIns="90555" rtlCol="0" anchor="ctr"/>
            <a:lstStyle/>
            <a:p>
              <a:pPr algn="ctr">
                <a:lnSpc>
                  <a:spcPts val="2660"/>
                </a:lnSpc>
              </a:pPr>
              <a:endParaRPr/>
            </a:p>
          </p:txBody>
        </p:sp>
      </p:grpSp>
      <p:grpSp>
        <p:nvGrpSpPr>
          <p:cNvPr id="34" name="Group 34"/>
          <p:cNvGrpSpPr/>
          <p:nvPr/>
        </p:nvGrpSpPr>
        <p:grpSpPr>
          <a:xfrm rot="-10800000">
            <a:off x="11918158" y="5700538"/>
            <a:ext cx="369878" cy="299485"/>
            <a:chOff x="0" y="0"/>
            <a:chExt cx="878365" cy="711200"/>
          </a:xfrm>
        </p:grpSpPr>
        <p:sp>
          <p:nvSpPr>
            <p:cNvPr id="35" name="Freeform 35"/>
            <p:cNvSpPr/>
            <p:nvPr/>
          </p:nvSpPr>
          <p:spPr>
            <a:xfrm>
              <a:off x="0" y="0"/>
              <a:ext cx="878365" cy="711200"/>
            </a:xfrm>
            <a:custGeom>
              <a:avLst/>
              <a:gdLst/>
              <a:ahLst/>
              <a:cxnLst/>
              <a:rect l="l" t="t" r="r" b="b"/>
              <a:pathLst>
                <a:path w="878365" h="711200">
                  <a:moveTo>
                    <a:pt x="439183" y="0"/>
                  </a:moveTo>
                  <a:lnTo>
                    <a:pt x="878365" y="711200"/>
                  </a:lnTo>
                  <a:lnTo>
                    <a:pt x="0" y="711200"/>
                  </a:lnTo>
                  <a:lnTo>
                    <a:pt x="439183" y="0"/>
                  </a:lnTo>
                  <a:close/>
                </a:path>
              </a:pathLst>
            </a:custGeom>
            <a:solidFill>
              <a:srgbClr val="FEC832"/>
            </a:solidFill>
          </p:spPr>
          <p:txBody>
            <a:bodyPr/>
            <a:lstStyle/>
            <a:p>
              <a:endParaRPr lang="en-US"/>
            </a:p>
          </p:txBody>
        </p:sp>
        <p:sp>
          <p:nvSpPr>
            <p:cNvPr id="36" name="TextBox 36"/>
            <p:cNvSpPr txBox="1"/>
            <p:nvPr/>
          </p:nvSpPr>
          <p:spPr>
            <a:xfrm>
              <a:off x="137245" y="292100"/>
              <a:ext cx="603876" cy="368300"/>
            </a:xfrm>
            <a:prstGeom prst="rect">
              <a:avLst/>
            </a:prstGeom>
          </p:spPr>
          <p:txBody>
            <a:bodyPr lIns="90555" tIns="90555" rIns="90555" bIns="90555" rtlCol="0" anchor="ctr"/>
            <a:lstStyle/>
            <a:p>
              <a:pPr algn="ctr">
                <a:lnSpc>
                  <a:spcPts val="2660"/>
                </a:lnSpc>
              </a:pPr>
              <a:endParaRPr/>
            </a:p>
          </p:txBody>
        </p:sp>
      </p:grpSp>
      <p:grpSp>
        <p:nvGrpSpPr>
          <p:cNvPr id="37" name="Group 37"/>
          <p:cNvGrpSpPr/>
          <p:nvPr/>
        </p:nvGrpSpPr>
        <p:grpSpPr>
          <a:xfrm rot="-5400000">
            <a:off x="9428206" y="7171318"/>
            <a:ext cx="342269" cy="323643"/>
            <a:chOff x="0" y="0"/>
            <a:chExt cx="812800" cy="768570"/>
          </a:xfrm>
        </p:grpSpPr>
        <p:sp>
          <p:nvSpPr>
            <p:cNvPr id="38" name="Freeform 38"/>
            <p:cNvSpPr/>
            <p:nvPr/>
          </p:nvSpPr>
          <p:spPr>
            <a:xfrm>
              <a:off x="0" y="0"/>
              <a:ext cx="812800" cy="768570"/>
            </a:xfrm>
            <a:custGeom>
              <a:avLst/>
              <a:gdLst/>
              <a:ahLst/>
              <a:cxnLst/>
              <a:rect l="l" t="t" r="r" b="b"/>
              <a:pathLst>
                <a:path w="812800" h="768570">
                  <a:moveTo>
                    <a:pt x="406400" y="0"/>
                  </a:moveTo>
                  <a:lnTo>
                    <a:pt x="812800" y="768570"/>
                  </a:lnTo>
                  <a:lnTo>
                    <a:pt x="0" y="768570"/>
                  </a:lnTo>
                  <a:lnTo>
                    <a:pt x="406400" y="0"/>
                  </a:lnTo>
                  <a:close/>
                </a:path>
              </a:pathLst>
            </a:custGeom>
            <a:solidFill>
              <a:srgbClr val="FEC832"/>
            </a:solidFill>
          </p:spPr>
          <p:txBody>
            <a:bodyPr/>
            <a:lstStyle/>
            <a:p>
              <a:endParaRPr lang="en-US"/>
            </a:p>
          </p:txBody>
        </p:sp>
        <p:sp>
          <p:nvSpPr>
            <p:cNvPr id="39" name="TextBox 39"/>
            <p:cNvSpPr txBox="1"/>
            <p:nvPr/>
          </p:nvSpPr>
          <p:spPr>
            <a:xfrm>
              <a:off x="127000" y="318736"/>
              <a:ext cx="558800" cy="394936"/>
            </a:xfrm>
            <a:prstGeom prst="rect">
              <a:avLst/>
            </a:prstGeom>
          </p:spPr>
          <p:txBody>
            <a:bodyPr lIns="90555" tIns="90555" rIns="90555" bIns="90555" rtlCol="0" anchor="ctr"/>
            <a:lstStyle/>
            <a:p>
              <a:pPr algn="ctr">
                <a:lnSpc>
                  <a:spcPts val="2660"/>
                </a:lnSpc>
              </a:pPr>
              <a:endParaRPr/>
            </a:p>
          </p:txBody>
        </p:sp>
      </p:grpSp>
      <p:grpSp>
        <p:nvGrpSpPr>
          <p:cNvPr id="40" name="Group 40"/>
          <p:cNvGrpSpPr/>
          <p:nvPr/>
        </p:nvGrpSpPr>
        <p:grpSpPr>
          <a:xfrm rot="-5400000">
            <a:off x="5321089" y="7171318"/>
            <a:ext cx="342269" cy="323643"/>
            <a:chOff x="0" y="0"/>
            <a:chExt cx="812800" cy="768570"/>
          </a:xfrm>
        </p:grpSpPr>
        <p:sp>
          <p:nvSpPr>
            <p:cNvPr id="41" name="Freeform 41"/>
            <p:cNvSpPr/>
            <p:nvPr/>
          </p:nvSpPr>
          <p:spPr>
            <a:xfrm>
              <a:off x="0" y="0"/>
              <a:ext cx="812800" cy="768570"/>
            </a:xfrm>
            <a:custGeom>
              <a:avLst/>
              <a:gdLst/>
              <a:ahLst/>
              <a:cxnLst/>
              <a:rect l="l" t="t" r="r" b="b"/>
              <a:pathLst>
                <a:path w="812800" h="768570">
                  <a:moveTo>
                    <a:pt x="406400" y="0"/>
                  </a:moveTo>
                  <a:lnTo>
                    <a:pt x="812800" y="768570"/>
                  </a:lnTo>
                  <a:lnTo>
                    <a:pt x="0" y="768570"/>
                  </a:lnTo>
                  <a:lnTo>
                    <a:pt x="406400" y="0"/>
                  </a:lnTo>
                  <a:close/>
                </a:path>
              </a:pathLst>
            </a:custGeom>
            <a:solidFill>
              <a:srgbClr val="FEC832"/>
            </a:solidFill>
          </p:spPr>
          <p:txBody>
            <a:bodyPr/>
            <a:lstStyle/>
            <a:p>
              <a:endParaRPr lang="en-US"/>
            </a:p>
          </p:txBody>
        </p:sp>
        <p:sp>
          <p:nvSpPr>
            <p:cNvPr id="42" name="TextBox 42"/>
            <p:cNvSpPr txBox="1"/>
            <p:nvPr/>
          </p:nvSpPr>
          <p:spPr>
            <a:xfrm>
              <a:off x="127000" y="318736"/>
              <a:ext cx="558800" cy="394936"/>
            </a:xfrm>
            <a:prstGeom prst="rect">
              <a:avLst/>
            </a:prstGeom>
          </p:spPr>
          <p:txBody>
            <a:bodyPr lIns="90555" tIns="90555" rIns="90555" bIns="90555" rtlCol="0" anchor="ctr"/>
            <a:lstStyle/>
            <a:p>
              <a:pPr algn="ctr">
                <a:lnSpc>
                  <a:spcPts val="2660"/>
                </a:lnSpc>
              </a:pPr>
              <a:endParaRPr/>
            </a:p>
          </p:txBody>
        </p:sp>
      </p:grpSp>
      <p:sp>
        <p:nvSpPr>
          <p:cNvPr id="43" name="Freeform 43"/>
          <p:cNvSpPr/>
          <p:nvPr/>
        </p:nvSpPr>
        <p:spPr>
          <a:xfrm>
            <a:off x="11564085" y="-537770"/>
            <a:ext cx="9962537" cy="2627619"/>
          </a:xfrm>
          <a:custGeom>
            <a:avLst/>
            <a:gdLst/>
            <a:ahLst/>
            <a:cxnLst/>
            <a:rect l="l" t="t" r="r" b="b"/>
            <a:pathLst>
              <a:path w="9962537" h="2627619">
                <a:moveTo>
                  <a:pt x="0" y="0"/>
                </a:moveTo>
                <a:lnTo>
                  <a:pt x="9962538" y="0"/>
                </a:lnTo>
                <a:lnTo>
                  <a:pt x="9962538" y="2627619"/>
                </a:lnTo>
                <a:lnTo>
                  <a:pt x="0" y="262761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4" name="Freeform 44"/>
          <p:cNvSpPr/>
          <p:nvPr/>
        </p:nvSpPr>
        <p:spPr>
          <a:xfrm flipH="1">
            <a:off x="13287233" y="4411560"/>
            <a:ext cx="7522170" cy="8012543"/>
          </a:xfrm>
          <a:custGeom>
            <a:avLst/>
            <a:gdLst/>
            <a:ahLst/>
            <a:cxnLst/>
            <a:rect l="l" t="t" r="r" b="b"/>
            <a:pathLst>
              <a:path w="7522170" h="8012543">
                <a:moveTo>
                  <a:pt x="7522170" y="0"/>
                </a:moveTo>
                <a:lnTo>
                  <a:pt x="0" y="0"/>
                </a:lnTo>
                <a:lnTo>
                  <a:pt x="0" y="8012543"/>
                </a:lnTo>
                <a:lnTo>
                  <a:pt x="7522170" y="8012543"/>
                </a:lnTo>
                <a:lnTo>
                  <a:pt x="7522170" y="0"/>
                </a:lnTo>
                <a:close/>
              </a:path>
            </a:pathLst>
          </a:custGeom>
          <a:blipFill>
            <a:blip r:embed="rId5"/>
            <a:stretch>
              <a:fillRect l="-3181" r="-3181"/>
            </a:stretch>
          </a:blipFill>
        </p:spPr>
        <p:txBody>
          <a:bodyPr/>
          <a:lstStyle/>
          <a:p>
            <a:endParaRPr lang="en-US"/>
          </a:p>
        </p:txBody>
      </p:sp>
      <p:sp>
        <p:nvSpPr>
          <p:cNvPr id="45" name="Freeform 45"/>
          <p:cNvSpPr/>
          <p:nvPr/>
        </p:nvSpPr>
        <p:spPr>
          <a:xfrm flipH="1">
            <a:off x="397689" y="-41252"/>
            <a:ext cx="4582461" cy="3779102"/>
          </a:xfrm>
          <a:custGeom>
            <a:avLst/>
            <a:gdLst/>
            <a:ahLst/>
            <a:cxnLst/>
            <a:rect l="l" t="t" r="r" b="b"/>
            <a:pathLst>
              <a:path w="4582461" h="3779102">
                <a:moveTo>
                  <a:pt x="4582461" y="0"/>
                </a:moveTo>
                <a:lnTo>
                  <a:pt x="0" y="0"/>
                </a:lnTo>
                <a:lnTo>
                  <a:pt x="0" y="3779102"/>
                </a:lnTo>
                <a:lnTo>
                  <a:pt x="4582461" y="3779102"/>
                </a:lnTo>
                <a:lnTo>
                  <a:pt x="4582461" y="0"/>
                </a:lnTo>
                <a:close/>
              </a:path>
            </a:pathLst>
          </a:custGeom>
          <a:blipFill>
            <a:blip r:embed="rId6"/>
            <a:stretch>
              <a:fillRect l="-8311" r="-8311"/>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a:off x="1237398" y="2809127"/>
            <a:ext cx="16021902" cy="6449173"/>
            <a:chOff x="0" y="0"/>
            <a:chExt cx="4219760" cy="1698548"/>
          </a:xfrm>
        </p:grpSpPr>
        <p:sp>
          <p:nvSpPr>
            <p:cNvPr id="3" name="Freeform 3"/>
            <p:cNvSpPr/>
            <p:nvPr/>
          </p:nvSpPr>
          <p:spPr>
            <a:xfrm>
              <a:off x="0" y="0"/>
              <a:ext cx="4219760" cy="1698547"/>
            </a:xfrm>
            <a:custGeom>
              <a:avLst/>
              <a:gdLst/>
              <a:ahLst/>
              <a:cxnLst/>
              <a:rect l="l" t="t" r="r" b="b"/>
              <a:pathLst>
                <a:path w="4219760" h="1698547">
                  <a:moveTo>
                    <a:pt x="24644" y="0"/>
                  </a:moveTo>
                  <a:lnTo>
                    <a:pt x="4195117" y="0"/>
                  </a:lnTo>
                  <a:cubicBezTo>
                    <a:pt x="4208727" y="0"/>
                    <a:pt x="4219760" y="11033"/>
                    <a:pt x="4219760" y="24644"/>
                  </a:cubicBezTo>
                  <a:lnTo>
                    <a:pt x="4219760" y="1673904"/>
                  </a:lnTo>
                  <a:cubicBezTo>
                    <a:pt x="4219760" y="1687514"/>
                    <a:pt x="4208727" y="1698547"/>
                    <a:pt x="4195117" y="1698547"/>
                  </a:cubicBezTo>
                  <a:lnTo>
                    <a:pt x="24644" y="1698547"/>
                  </a:lnTo>
                  <a:cubicBezTo>
                    <a:pt x="18108" y="1698547"/>
                    <a:pt x="11840" y="1695951"/>
                    <a:pt x="7218" y="1691330"/>
                  </a:cubicBezTo>
                  <a:cubicBezTo>
                    <a:pt x="2596" y="1686708"/>
                    <a:pt x="0" y="1680440"/>
                    <a:pt x="0" y="1673904"/>
                  </a:cubicBezTo>
                  <a:lnTo>
                    <a:pt x="0" y="24644"/>
                  </a:lnTo>
                  <a:cubicBezTo>
                    <a:pt x="0" y="18108"/>
                    <a:pt x="2596" y="11840"/>
                    <a:pt x="7218" y="7218"/>
                  </a:cubicBezTo>
                  <a:cubicBezTo>
                    <a:pt x="11840" y="2596"/>
                    <a:pt x="18108" y="0"/>
                    <a:pt x="24644" y="0"/>
                  </a:cubicBezTo>
                  <a:close/>
                </a:path>
              </a:pathLst>
            </a:custGeom>
            <a:solidFill>
              <a:srgbClr val="FBF7EE"/>
            </a:solidFill>
          </p:spPr>
          <p:txBody>
            <a:bodyPr/>
            <a:lstStyle/>
            <a:p>
              <a:endParaRPr lang="en-US"/>
            </a:p>
          </p:txBody>
        </p:sp>
        <p:sp>
          <p:nvSpPr>
            <p:cNvPr id="4" name="TextBox 4"/>
            <p:cNvSpPr txBox="1"/>
            <p:nvPr/>
          </p:nvSpPr>
          <p:spPr>
            <a:xfrm>
              <a:off x="0" y="-38100"/>
              <a:ext cx="4219760" cy="1736648"/>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788346" y="366836"/>
            <a:ext cx="5014634" cy="1965989"/>
          </a:xfrm>
          <a:prstGeom prst="rect">
            <a:avLst/>
          </a:prstGeom>
        </p:spPr>
        <p:txBody>
          <a:bodyPr lIns="0" tIns="0" rIns="0" bIns="0" rtlCol="0" anchor="t">
            <a:spAutoFit/>
          </a:bodyPr>
          <a:lstStyle/>
          <a:p>
            <a:pPr algn="ctr">
              <a:lnSpc>
                <a:spcPts val="16063"/>
              </a:lnSpc>
            </a:pPr>
            <a:r>
              <a:rPr lang="en-US" sz="11473" spc="11" dirty="0">
                <a:solidFill>
                  <a:srgbClr val="FEC832"/>
                </a:solidFill>
                <a:latin typeface="Bahianita"/>
              </a:rPr>
              <a:t>KHỞI ĐỘNG</a:t>
            </a:r>
          </a:p>
        </p:txBody>
      </p:sp>
      <p:sp>
        <p:nvSpPr>
          <p:cNvPr id="6" name="TextBox 6"/>
          <p:cNvSpPr txBox="1"/>
          <p:nvPr/>
        </p:nvSpPr>
        <p:spPr>
          <a:xfrm>
            <a:off x="1386189" y="3263844"/>
            <a:ext cx="14307370" cy="5463540"/>
          </a:xfrm>
          <a:prstGeom prst="rect">
            <a:avLst/>
          </a:prstGeom>
        </p:spPr>
        <p:txBody>
          <a:bodyPr lIns="0" tIns="0" rIns="0" bIns="0" rtlCol="0" anchor="t">
            <a:spAutoFit/>
          </a:bodyPr>
          <a:lstStyle/>
          <a:p>
            <a:pPr marL="842007" lvl="1" indent="-421003" algn="just">
              <a:lnSpc>
                <a:spcPts val="5459"/>
              </a:lnSpc>
              <a:buFont typeface="Arial"/>
              <a:buChar char="•"/>
            </a:pPr>
            <a:r>
              <a:rPr lang="en-US" sz="3899" dirty="0" err="1">
                <a:solidFill>
                  <a:srgbClr val="000000"/>
                </a:solidFill>
                <a:latin typeface="Roboto Condensed"/>
              </a:rPr>
              <a:t>Lớp</a:t>
            </a:r>
            <a:r>
              <a:rPr lang="en-US" sz="3899" dirty="0">
                <a:solidFill>
                  <a:srgbClr val="000000"/>
                </a:solidFill>
                <a:latin typeface="Roboto Condensed"/>
              </a:rPr>
              <a:t> chia </a:t>
            </a:r>
            <a:r>
              <a:rPr lang="en-US" sz="3899" dirty="0" err="1">
                <a:solidFill>
                  <a:srgbClr val="000000"/>
                </a:solidFill>
                <a:latin typeface="Roboto Condensed"/>
              </a:rPr>
              <a:t>thành</a:t>
            </a:r>
            <a:r>
              <a:rPr lang="en-US" sz="3899" dirty="0">
                <a:solidFill>
                  <a:srgbClr val="000000"/>
                </a:solidFill>
                <a:latin typeface="Roboto Condensed"/>
              </a:rPr>
              <a:t> 2 </a:t>
            </a:r>
            <a:r>
              <a:rPr lang="en-US" sz="3899" dirty="0" err="1">
                <a:solidFill>
                  <a:srgbClr val="000000"/>
                </a:solidFill>
                <a:latin typeface="Roboto Condensed"/>
              </a:rPr>
              <a:t>dãy</a:t>
            </a:r>
            <a:r>
              <a:rPr lang="en-US" sz="3899" dirty="0">
                <a:solidFill>
                  <a:srgbClr val="000000"/>
                </a:solidFill>
                <a:latin typeface="Roboto Condensed"/>
              </a:rPr>
              <a:t> </a:t>
            </a:r>
          </a:p>
          <a:p>
            <a:pPr marL="842007" lvl="1" indent="-421003" algn="just">
              <a:lnSpc>
                <a:spcPts val="5459"/>
              </a:lnSpc>
              <a:buFont typeface="Arial"/>
              <a:buChar char="•"/>
            </a:pPr>
            <a:r>
              <a:rPr lang="en-US" sz="3899" dirty="0" err="1">
                <a:solidFill>
                  <a:srgbClr val="000000"/>
                </a:solidFill>
                <a:latin typeface="Roboto Condensed"/>
              </a:rPr>
              <a:t>Mỗi</a:t>
            </a:r>
            <a:r>
              <a:rPr lang="en-US" sz="3899" dirty="0">
                <a:solidFill>
                  <a:srgbClr val="000000"/>
                </a:solidFill>
                <a:latin typeface="Roboto Condensed"/>
              </a:rPr>
              <a:t> </a:t>
            </a:r>
            <a:r>
              <a:rPr lang="en-US" sz="3899" dirty="0" err="1">
                <a:solidFill>
                  <a:srgbClr val="000000"/>
                </a:solidFill>
                <a:latin typeface="Roboto Condensed"/>
              </a:rPr>
              <a:t>dãy</a:t>
            </a:r>
            <a:r>
              <a:rPr lang="en-US" sz="3899" dirty="0">
                <a:solidFill>
                  <a:srgbClr val="000000"/>
                </a:solidFill>
                <a:latin typeface="Roboto Condensed"/>
              </a:rPr>
              <a:t> </a:t>
            </a:r>
            <a:r>
              <a:rPr lang="en-US" sz="3899" dirty="0" err="1">
                <a:solidFill>
                  <a:srgbClr val="000000"/>
                </a:solidFill>
                <a:latin typeface="Roboto Condensed"/>
              </a:rPr>
              <a:t>phải</a:t>
            </a:r>
            <a:r>
              <a:rPr lang="en-US" sz="3899" dirty="0">
                <a:solidFill>
                  <a:srgbClr val="000000"/>
                </a:solidFill>
                <a:latin typeface="Roboto Condensed"/>
              </a:rPr>
              <a:t> </a:t>
            </a:r>
            <a:r>
              <a:rPr lang="en-US" sz="3899" dirty="0" err="1">
                <a:solidFill>
                  <a:srgbClr val="000000"/>
                </a:solidFill>
                <a:latin typeface="Roboto Condensed"/>
              </a:rPr>
              <a:t>kể</a:t>
            </a:r>
            <a:r>
              <a:rPr lang="en-US" sz="3899" dirty="0">
                <a:solidFill>
                  <a:srgbClr val="000000"/>
                </a:solidFill>
                <a:latin typeface="Roboto Condensed"/>
              </a:rPr>
              <a:t> </a:t>
            </a:r>
            <a:r>
              <a:rPr lang="en-US" sz="3899" dirty="0" err="1">
                <a:solidFill>
                  <a:srgbClr val="000000"/>
                </a:solidFill>
                <a:latin typeface="Roboto Condensed"/>
              </a:rPr>
              <a:t>tên</a:t>
            </a:r>
            <a:r>
              <a:rPr lang="en-US" sz="3899" dirty="0">
                <a:solidFill>
                  <a:srgbClr val="000000"/>
                </a:solidFill>
                <a:latin typeface="Roboto Condensed"/>
              </a:rPr>
              <a:t> </a:t>
            </a:r>
            <a:r>
              <a:rPr lang="en-US" sz="3899" dirty="0" err="1">
                <a:solidFill>
                  <a:srgbClr val="000000"/>
                </a:solidFill>
                <a:latin typeface="Roboto Condensed"/>
              </a:rPr>
              <a:t>được</a:t>
            </a:r>
            <a:r>
              <a:rPr lang="en-US" sz="3899" dirty="0">
                <a:solidFill>
                  <a:srgbClr val="000000"/>
                </a:solidFill>
                <a:latin typeface="Roboto Condensed"/>
              </a:rPr>
              <a:t> </a:t>
            </a:r>
            <a:r>
              <a:rPr lang="en-US" sz="3899" dirty="0" err="1">
                <a:solidFill>
                  <a:srgbClr val="000000"/>
                </a:solidFill>
                <a:latin typeface="Roboto Condensed"/>
              </a:rPr>
              <a:t>các</a:t>
            </a:r>
            <a:r>
              <a:rPr lang="en-US" sz="3899" dirty="0">
                <a:solidFill>
                  <a:srgbClr val="000000"/>
                </a:solidFill>
                <a:latin typeface="Roboto Condensed"/>
              </a:rPr>
              <a:t> </a:t>
            </a:r>
            <a:r>
              <a:rPr lang="en-US" sz="3899" dirty="0" err="1">
                <a:solidFill>
                  <a:srgbClr val="000000"/>
                </a:solidFill>
                <a:latin typeface="Roboto Condensed"/>
              </a:rPr>
              <a:t>nhân</a:t>
            </a:r>
            <a:r>
              <a:rPr lang="en-US" sz="3899" dirty="0">
                <a:solidFill>
                  <a:srgbClr val="000000"/>
                </a:solidFill>
                <a:latin typeface="Roboto Condensed"/>
              </a:rPr>
              <a:t> </a:t>
            </a:r>
            <a:r>
              <a:rPr lang="en-US" sz="3899" dirty="0" err="1">
                <a:solidFill>
                  <a:srgbClr val="000000"/>
                </a:solidFill>
                <a:latin typeface="Roboto Condensed"/>
              </a:rPr>
              <a:t>vật</a:t>
            </a:r>
            <a:r>
              <a:rPr lang="en-US" sz="3899" dirty="0">
                <a:solidFill>
                  <a:srgbClr val="000000"/>
                </a:solidFill>
                <a:latin typeface="Roboto Condensed"/>
              </a:rPr>
              <a:t> </a:t>
            </a:r>
            <a:r>
              <a:rPr lang="en-US" sz="3899" dirty="0" err="1">
                <a:solidFill>
                  <a:srgbClr val="000000"/>
                </a:solidFill>
                <a:latin typeface="Roboto Condensed"/>
              </a:rPr>
              <a:t>anh</a:t>
            </a:r>
            <a:r>
              <a:rPr lang="en-US" sz="3899" dirty="0">
                <a:solidFill>
                  <a:srgbClr val="000000"/>
                </a:solidFill>
                <a:latin typeface="Roboto Condensed"/>
              </a:rPr>
              <a:t> </a:t>
            </a:r>
            <a:r>
              <a:rPr lang="en-US" sz="3899" dirty="0" err="1">
                <a:solidFill>
                  <a:srgbClr val="000000"/>
                </a:solidFill>
                <a:latin typeface="Roboto Condensed"/>
              </a:rPr>
              <a:t>hùng</a:t>
            </a:r>
            <a:r>
              <a:rPr lang="en-US" sz="3899" dirty="0">
                <a:solidFill>
                  <a:srgbClr val="000000"/>
                </a:solidFill>
                <a:latin typeface="Roboto Condensed"/>
              </a:rPr>
              <a:t> </a:t>
            </a:r>
            <a:r>
              <a:rPr lang="en-US" sz="3899" dirty="0" err="1">
                <a:solidFill>
                  <a:srgbClr val="000000"/>
                </a:solidFill>
                <a:latin typeface="Roboto Condensed"/>
              </a:rPr>
              <a:t>trong</a:t>
            </a:r>
            <a:r>
              <a:rPr lang="en-US" sz="3899" dirty="0">
                <a:solidFill>
                  <a:srgbClr val="000000"/>
                </a:solidFill>
                <a:latin typeface="Roboto Condensed"/>
              </a:rPr>
              <a:t> </a:t>
            </a:r>
            <a:r>
              <a:rPr lang="en-US" sz="3899" dirty="0" err="1">
                <a:solidFill>
                  <a:srgbClr val="000000"/>
                </a:solidFill>
                <a:latin typeface="Roboto Condensed"/>
              </a:rPr>
              <a:t>lịch</a:t>
            </a:r>
            <a:r>
              <a:rPr lang="en-US" sz="3899" dirty="0">
                <a:solidFill>
                  <a:srgbClr val="000000"/>
                </a:solidFill>
                <a:latin typeface="Roboto Condensed"/>
              </a:rPr>
              <a:t> </a:t>
            </a:r>
            <a:r>
              <a:rPr lang="en-US" sz="3899" dirty="0" err="1">
                <a:solidFill>
                  <a:srgbClr val="000000"/>
                </a:solidFill>
                <a:latin typeface="Roboto Condensed"/>
              </a:rPr>
              <a:t>sử</a:t>
            </a:r>
            <a:r>
              <a:rPr lang="en-US" sz="3899" dirty="0">
                <a:solidFill>
                  <a:srgbClr val="000000"/>
                </a:solidFill>
                <a:latin typeface="Roboto Condensed"/>
              </a:rPr>
              <a:t> </a:t>
            </a:r>
            <a:r>
              <a:rPr lang="en-US" sz="3899" dirty="0" err="1">
                <a:solidFill>
                  <a:srgbClr val="000000"/>
                </a:solidFill>
                <a:latin typeface="Roboto Condensed"/>
              </a:rPr>
              <a:t>thuộc</a:t>
            </a:r>
            <a:r>
              <a:rPr lang="en-US" sz="3899" dirty="0">
                <a:solidFill>
                  <a:srgbClr val="000000"/>
                </a:solidFill>
                <a:latin typeface="Roboto Condensed"/>
              </a:rPr>
              <a:t> </a:t>
            </a:r>
            <a:r>
              <a:rPr lang="en-US" sz="3899" dirty="0" err="1">
                <a:solidFill>
                  <a:srgbClr val="000000"/>
                </a:solidFill>
                <a:latin typeface="Roboto Condensed"/>
              </a:rPr>
              <a:t>triều</a:t>
            </a:r>
            <a:r>
              <a:rPr lang="en-US" sz="3899" dirty="0">
                <a:solidFill>
                  <a:srgbClr val="000000"/>
                </a:solidFill>
                <a:latin typeface="Roboto Condensed"/>
              </a:rPr>
              <a:t> </a:t>
            </a:r>
            <a:r>
              <a:rPr lang="en-US" sz="3899" dirty="0" err="1">
                <a:solidFill>
                  <a:srgbClr val="000000"/>
                </a:solidFill>
                <a:latin typeface="Roboto Condensed"/>
              </a:rPr>
              <a:t>đại</a:t>
            </a:r>
            <a:r>
              <a:rPr lang="en-US" sz="3899" dirty="0">
                <a:solidFill>
                  <a:srgbClr val="000000"/>
                </a:solidFill>
                <a:latin typeface="Roboto Condensed"/>
              </a:rPr>
              <a:t> </a:t>
            </a:r>
            <a:r>
              <a:rPr lang="en-US" sz="3899" dirty="0" err="1">
                <a:solidFill>
                  <a:srgbClr val="000000"/>
                </a:solidFill>
                <a:latin typeface="Roboto Condensed"/>
              </a:rPr>
              <a:t>nhà</a:t>
            </a:r>
            <a:r>
              <a:rPr lang="en-US" sz="3899" dirty="0">
                <a:solidFill>
                  <a:srgbClr val="000000"/>
                </a:solidFill>
                <a:latin typeface="Roboto Condensed"/>
              </a:rPr>
              <a:t> Trần </a:t>
            </a:r>
          </a:p>
          <a:p>
            <a:pPr marL="842007" lvl="1" indent="-421003" algn="just">
              <a:lnSpc>
                <a:spcPts val="5459"/>
              </a:lnSpc>
              <a:buFont typeface="Arial"/>
              <a:buChar char="•"/>
            </a:pPr>
            <a:r>
              <a:rPr lang="en-US" sz="3899" dirty="0">
                <a:solidFill>
                  <a:srgbClr val="000000"/>
                </a:solidFill>
                <a:latin typeface="Roboto Condensed"/>
              </a:rPr>
              <a:t>Đại </a:t>
            </a:r>
            <a:r>
              <a:rPr lang="en-US" sz="3899" dirty="0" err="1">
                <a:solidFill>
                  <a:srgbClr val="000000"/>
                </a:solidFill>
                <a:latin typeface="Roboto Condensed"/>
              </a:rPr>
              <a:t>diện</a:t>
            </a:r>
            <a:r>
              <a:rPr lang="en-US" sz="3899" dirty="0">
                <a:solidFill>
                  <a:srgbClr val="000000"/>
                </a:solidFill>
                <a:latin typeface="Roboto Condensed"/>
              </a:rPr>
              <a:t> 2 </a:t>
            </a:r>
            <a:r>
              <a:rPr lang="en-US" sz="3899" dirty="0" err="1">
                <a:solidFill>
                  <a:srgbClr val="000000"/>
                </a:solidFill>
                <a:latin typeface="Roboto Condensed"/>
              </a:rPr>
              <a:t>dãy</a:t>
            </a:r>
            <a:r>
              <a:rPr lang="en-US" sz="3899" dirty="0">
                <a:solidFill>
                  <a:srgbClr val="000000"/>
                </a:solidFill>
                <a:latin typeface="Roboto Condensed"/>
              </a:rPr>
              <a:t> </a:t>
            </a:r>
            <a:r>
              <a:rPr lang="en-US" sz="3899" dirty="0" err="1">
                <a:solidFill>
                  <a:srgbClr val="000000"/>
                </a:solidFill>
                <a:latin typeface="Roboto Condensed"/>
              </a:rPr>
              <a:t>sẽ</a:t>
            </a:r>
            <a:r>
              <a:rPr lang="en-US" sz="3899" dirty="0">
                <a:solidFill>
                  <a:srgbClr val="000000"/>
                </a:solidFill>
                <a:latin typeface="Roboto Condensed"/>
              </a:rPr>
              <a:t> </a:t>
            </a:r>
            <a:r>
              <a:rPr lang="en-US" sz="3899" dirty="0" err="1">
                <a:solidFill>
                  <a:srgbClr val="000000"/>
                </a:solidFill>
                <a:latin typeface="Roboto Condensed"/>
              </a:rPr>
              <a:t>bắt</a:t>
            </a:r>
            <a:r>
              <a:rPr lang="en-US" sz="3899" dirty="0">
                <a:solidFill>
                  <a:srgbClr val="000000"/>
                </a:solidFill>
                <a:latin typeface="Roboto Condensed"/>
              </a:rPr>
              <a:t> </a:t>
            </a:r>
            <a:r>
              <a:rPr lang="en-US" sz="3899" dirty="0" err="1">
                <a:solidFill>
                  <a:srgbClr val="000000"/>
                </a:solidFill>
                <a:latin typeface="Roboto Condensed"/>
              </a:rPr>
              <a:t>thăm</a:t>
            </a:r>
            <a:r>
              <a:rPr lang="en-US" sz="3899" dirty="0">
                <a:solidFill>
                  <a:srgbClr val="000000"/>
                </a:solidFill>
                <a:latin typeface="Roboto Condensed"/>
              </a:rPr>
              <a:t> </a:t>
            </a:r>
            <a:r>
              <a:rPr lang="en-US" sz="3899" dirty="0" err="1">
                <a:solidFill>
                  <a:srgbClr val="000000"/>
                </a:solidFill>
                <a:latin typeface="Roboto Condensed"/>
              </a:rPr>
              <a:t>xem</a:t>
            </a:r>
            <a:r>
              <a:rPr lang="en-US" sz="3899" dirty="0">
                <a:solidFill>
                  <a:srgbClr val="000000"/>
                </a:solidFill>
                <a:latin typeface="Roboto Condensed"/>
              </a:rPr>
              <a:t> </a:t>
            </a:r>
            <a:r>
              <a:rPr lang="en-US" sz="3899" dirty="0" err="1">
                <a:solidFill>
                  <a:srgbClr val="000000"/>
                </a:solidFill>
                <a:latin typeface="Roboto Condensed"/>
              </a:rPr>
              <a:t>dãy</a:t>
            </a:r>
            <a:r>
              <a:rPr lang="en-US" sz="3899" dirty="0">
                <a:solidFill>
                  <a:srgbClr val="000000"/>
                </a:solidFill>
                <a:latin typeface="Roboto Condensed"/>
              </a:rPr>
              <a:t> </a:t>
            </a:r>
            <a:r>
              <a:rPr lang="en-US" sz="3899" dirty="0" err="1">
                <a:solidFill>
                  <a:srgbClr val="000000"/>
                </a:solidFill>
                <a:latin typeface="Roboto Condensed"/>
              </a:rPr>
              <a:t>nào</a:t>
            </a:r>
            <a:r>
              <a:rPr lang="en-US" sz="3899" dirty="0">
                <a:solidFill>
                  <a:srgbClr val="000000"/>
                </a:solidFill>
                <a:latin typeface="Roboto Condensed"/>
              </a:rPr>
              <a:t> </a:t>
            </a:r>
            <a:r>
              <a:rPr lang="en-US" sz="3899" dirty="0" err="1">
                <a:solidFill>
                  <a:srgbClr val="000000"/>
                </a:solidFill>
                <a:latin typeface="Roboto Condensed"/>
              </a:rPr>
              <a:t>đọc</a:t>
            </a:r>
            <a:r>
              <a:rPr lang="en-US" sz="3899" dirty="0">
                <a:solidFill>
                  <a:srgbClr val="000000"/>
                </a:solidFill>
                <a:latin typeface="Roboto Condensed"/>
              </a:rPr>
              <a:t> </a:t>
            </a:r>
            <a:r>
              <a:rPr lang="en-US" sz="3899" dirty="0" err="1">
                <a:solidFill>
                  <a:srgbClr val="000000"/>
                </a:solidFill>
                <a:latin typeface="Roboto Condensed"/>
              </a:rPr>
              <a:t>trước</a:t>
            </a:r>
            <a:r>
              <a:rPr lang="en-US" sz="3899" dirty="0">
                <a:solidFill>
                  <a:srgbClr val="000000"/>
                </a:solidFill>
                <a:latin typeface="Roboto Condensed"/>
              </a:rPr>
              <a:t>, </a:t>
            </a:r>
            <a:r>
              <a:rPr lang="en-US" sz="3899" dirty="0" err="1">
                <a:solidFill>
                  <a:srgbClr val="000000"/>
                </a:solidFill>
                <a:latin typeface="Roboto Condensed"/>
              </a:rPr>
              <a:t>các</a:t>
            </a:r>
            <a:r>
              <a:rPr lang="en-US" sz="3899" dirty="0">
                <a:solidFill>
                  <a:srgbClr val="000000"/>
                </a:solidFill>
                <a:latin typeface="Roboto Condensed"/>
              </a:rPr>
              <a:t> </a:t>
            </a:r>
            <a:r>
              <a:rPr lang="en-US" sz="3899" dirty="0" err="1">
                <a:solidFill>
                  <a:srgbClr val="000000"/>
                </a:solidFill>
                <a:latin typeface="Roboto Condensed"/>
              </a:rPr>
              <a:t>dãy</a:t>
            </a:r>
            <a:r>
              <a:rPr lang="en-US" sz="3899" dirty="0">
                <a:solidFill>
                  <a:srgbClr val="000000"/>
                </a:solidFill>
                <a:latin typeface="Roboto Condensed"/>
              </a:rPr>
              <a:t> </a:t>
            </a:r>
            <a:r>
              <a:rPr lang="en-US" sz="3899" dirty="0" err="1">
                <a:solidFill>
                  <a:srgbClr val="000000"/>
                </a:solidFill>
                <a:latin typeface="Roboto Condensed"/>
              </a:rPr>
              <a:t>không</a:t>
            </a:r>
            <a:r>
              <a:rPr lang="en-US" sz="3899" dirty="0">
                <a:solidFill>
                  <a:srgbClr val="000000"/>
                </a:solidFill>
                <a:latin typeface="Roboto Condensed"/>
              </a:rPr>
              <a:t> </a:t>
            </a:r>
            <a:r>
              <a:rPr lang="en-US" sz="3899" dirty="0" err="1">
                <a:solidFill>
                  <a:srgbClr val="000000"/>
                </a:solidFill>
                <a:latin typeface="Roboto Condensed"/>
              </a:rPr>
              <a:t>được</a:t>
            </a:r>
            <a:r>
              <a:rPr lang="en-US" sz="3899" dirty="0">
                <a:solidFill>
                  <a:srgbClr val="000000"/>
                </a:solidFill>
                <a:latin typeface="Roboto Condensed"/>
              </a:rPr>
              <a:t> </a:t>
            </a:r>
            <a:r>
              <a:rPr lang="en-US" sz="3899" dirty="0" err="1">
                <a:solidFill>
                  <a:srgbClr val="000000"/>
                </a:solidFill>
                <a:latin typeface="Roboto Condensed"/>
              </a:rPr>
              <a:t>đọc</a:t>
            </a:r>
            <a:r>
              <a:rPr lang="en-US" sz="3899" dirty="0">
                <a:solidFill>
                  <a:srgbClr val="000000"/>
                </a:solidFill>
                <a:latin typeface="Roboto Condensed"/>
              </a:rPr>
              <a:t> </a:t>
            </a:r>
            <a:r>
              <a:rPr lang="en-US" sz="3899" dirty="0" err="1">
                <a:solidFill>
                  <a:srgbClr val="000000"/>
                </a:solidFill>
                <a:latin typeface="Roboto Condensed"/>
              </a:rPr>
              <a:t>trùng</a:t>
            </a:r>
            <a:r>
              <a:rPr lang="en-US" sz="3899" dirty="0">
                <a:solidFill>
                  <a:srgbClr val="000000"/>
                </a:solidFill>
                <a:latin typeface="Roboto Condensed"/>
              </a:rPr>
              <a:t> </a:t>
            </a:r>
            <a:r>
              <a:rPr lang="en-US" sz="3899" dirty="0" err="1">
                <a:solidFill>
                  <a:srgbClr val="000000"/>
                </a:solidFill>
                <a:latin typeface="Roboto Condensed"/>
              </a:rPr>
              <a:t>nhân</a:t>
            </a:r>
            <a:r>
              <a:rPr lang="en-US" sz="3899" dirty="0">
                <a:solidFill>
                  <a:srgbClr val="000000"/>
                </a:solidFill>
                <a:latin typeface="Roboto Condensed"/>
              </a:rPr>
              <a:t> </a:t>
            </a:r>
            <a:r>
              <a:rPr lang="en-US" sz="3899" dirty="0" err="1">
                <a:solidFill>
                  <a:srgbClr val="000000"/>
                </a:solidFill>
                <a:latin typeface="Roboto Condensed"/>
              </a:rPr>
              <a:t>vật</a:t>
            </a:r>
            <a:r>
              <a:rPr lang="en-US" sz="3899" dirty="0">
                <a:solidFill>
                  <a:srgbClr val="000000"/>
                </a:solidFill>
                <a:latin typeface="Roboto Condensed"/>
              </a:rPr>
              <a:t> </a:t>
            </a:r>
            <a:r>
              <a:rPr lang="en-US" sz="3899" dirty="0" err="1">
                <a:solidFill>
                  <a:srgbClr val="000000"/>
                </a:solidFill>
                <a:latin typeface="Roboto Condensed"/>
              </a:rPr>
              <a:t>của</a:t>
            </a:r>
            <a:r>
              <a:rPr lang="en-US" sz="3899" dirty="0">
                <a:solidFill>
                  <a:srgbClr val="000000"/>
                </a:solidFill>
                <a:latin typeface="Roboto Condensed"/>
              </a:rPr>
              <a:t> </a:t>
            </a:r>
            <a:r>
              <a:rPr lang="en-US" sz="3899" dirty="0" err="1">
                <a:solidFill>
                  <a:srgbClr val="000000"/>
                </a:solidFill>
                <a:latin typeface="Roboto Condensed"/>
              </a:rPr>
              <a:t>dãy</a:t>
            </a:r>
            <a:r>
              <a:rPr lang="en-US" sz="3899" dirty="0">
                <a:solidFill>
                  <a:srgbClr val="000000"/>
                </a:solidFill>
                <a:latin typeface="Roboto Condensed"/>
              </a:rPr>
              <a:t> </a:t>
            </a:r>
            <a:r>
              <a:rPr lang="en-US" sz="3899" dirty="0" err="1">
                <a:solidFill>
                  <a:srgbClr val="000000"/>
                </a:solidFill>
                <a:latin typeface="Roboto Condensed"/>
              </a:rPr>
              <a:t>bạn</a:t>
            </a:r>
            <a:r>
              <a:rPr lang="en-US" sz="3899" dirty="0">
                <a:solidFill>
                  <a:srgbClr val="000000"/>
                </a:solidFill>
                <a:latin typeface="Roboto Condensed"/>
              </a:rPr>
              <a:t> </a:t>
            </a:r>
          </a:p>
          <a:p>
            <a:pPr marL="842007" lvl="1" indent="-421003" algn="just">
              <a:lnSpc>
                <a:spcPts val="5459"/>
              </a:lnSpc>
              <a:buFont typeface="Arial"/>
              <a:buChar char="•"/>
            </a:pPr>
            <a:r>
              <a:rPr lang="en-US" sz="3899" dirty="0" err="1">
                <a:solidFill>
                  <a:srgbClr val="000000"/>
                </a:solidFill>
                <a:latin typeface="Roboto Condensed"/>
              </a:rPr>
              <a:t>Các</a:t>
            </a:r>
            <a:r>
              <a:rPr lang="en-US" sz="3899" dirty="0">
                <a:solidFill>
                  <a:srgbClr val="000000"/>
                </a:solidFill>
                <a:latin typeface="Roboto Condensed"/>
              </a:rPr>
              <a:t> </a:t>
            </a:r>
            <a:r>
              <a:rPr lang="en-US" sz="3899" dirty="0" err="1">
                <a:solidFill>
                  <a:srgbClr val="000000"/>
                </a:solidFill>
                <a:latin typeface="Roboto Condensed"/>
              </a:rPr>
              <a:t>dãy</a:t>
            </a:r>
            <a:r>
              <a:rPr lang="en-US" sz="3899" dirty="0">
                <a:solidFill>
                  <a:srgbClr val="000000"/>
                </a:solidFill>
                <a:latin typeface="Roboto Condensed"/>
              </a:rPr>
              <a:t> </a:t>
            </a:r>
            <a:r>
              <a:rPr lang="en-US" sz="3899" dirty="0" err="1">
                <a:solidFill>
                  <a:srgbClr val="000000"/>
                </a:solidFill>
                <a:latin typeface="Roboto Condensed"/>
              </a:rPr>
              <a:t>sẽ</a:t>
            </a:r>
            <a:r>
              <a:rPr lang="en-US" sz="3899" dirty="0">
                <a:solidFill>
                  <a:srgbClr val="000000"/>
                </a:solidFill>
                <a:latin typeface="Roboto Condensed"/>
              </a:rPr>
              <a:t> </a:t>
            </a:r>
            <a:r>
              <a:rPr lang="en-US" sz="3899" dirty="0" err="1">
                <a:solidFill>
                  <a:srgbClr val="000000"/>
                </a:solidFill>
                <a:latin typeface="Roboto Condensed"/>
              </a:rPr>
              <a:t>phải</a:t>
            </a:r>
            <a:r>
              <a:rPr lang="en-US" sz="3899" dirty="0">
                <a:solidFill>
                  <a:srgbClr val="000000"/>
                </a:solidFill>
                <a:latin typeface="Roboto Condensed"/>
              </a:rPr>
              <a:t> </a:t>
            </a:r>
            <a:r>
              <a:rPr lang="en-US" sz="3899" dirty="0" err="1">
                <a:solidFill>
                  <a:srgbClr val="000000"/>
                </a:solidFill>
                <a:latin typeface="Roboto Condensed"/>
              </a:rPr>
              <a:t>kể</a:t>
            </a:r>
            <a:r>
              <a:rPr lang="en-US" sz="3899" dirty="0">
                <a:solidFill>
                  <a:srgbClr val="000000"/>
                </a:solidFill>
                <a:latin typeface="Roboto Condensed"/>
              </a:rPr>
              <a:t> </a:t>
            </a:r>
            <a:r>
              <a:rPr lang="en-US" sz="3899" dirty="0" err="1">
                <a:solidFill>
                  <a:srgbClr val="000000"/>
                </a:solidFill>
                <a:latin typeface="Roboto Condensed"/>
              </a:rPr>
              <a:t>tên</a:t>
            </a:r>
            <a:r>
              <a:rPr lang="en-US" sz="3899" dirty="0">
                <a:solidFill>
                  <a:srgbClr val="000000"/>
                </a:solidFill>
                <a:latin typeface="Roboto Condensed"/>
              </a:rPr>
              <a:t> </a:t>
            </a:r>
            <a:r>
              <a:rPr lang="en-US" sz="3899" dirty="0" err="1">
                <a:solidFill>
                  <a:srgbClr val="000000"/>
                </a:solidFill>
                <a:latin typeface="Roboto Condensed"/>
              </a:rPr>
              <a:t>nhân</a:t>
            </a:r>
            <a:r>
              <a:rPr lang="en-US" sz="3899" dirty="0">
                <a:solidFill>
                  <a:srgbClr val="000000"/>
                </a:solidFill>
                <a:latin typeface="Roboto Condensed"/>
              </a:rPr>
              <a:t> </a:t>
            </a:r>
            <a:r>
              <a:rPr lang="en-US" sz="3899" dirty="0" err="1">
                <a:solidFill>
                  <a:srgbClr val="000000"/>
                </a:solidFill>
                <a:latin typeface="Roboto Condensed"/>
              </a:rPr>
              <a:t>vật</a:t>
            </a:r>
            <a:r>
              <a:rPr lang="en-US" sz="3899" dirty="0">
                <a:solidFill>
                  <a:srgbClr val="000000"/>
                </a:solidFill>
                <a:latin typeface="Roboto Condensed"/>
              </a:rPr>
              <a:t> </a:t>
            </a:r>
            <a:r>
              <a:rPr lang="en-US" sz="3899" dirty="0" err="1">
                <a:solidFill>
                  <a:srgbClr val="000000"/>
                </a:solidFill>
                <a:latin typeface="Roboto Condensed"/>
              </a:rPr>
              <a:t>của</a:t>
            </a:r>
            <a:r>
              <a:rPr lang="en-US" sz="3899" dirty="0">
                <a:solidFill>
                  <a:srgbClr val="000000"/>
                </a:solidFill>
                <a:latin typeface="Roboto Condensed"/>
              </a:rPr>
              <a:t> </a:t>
            </a:r>
            <a:r>
              <a:rPr lang="en-US" sz="3899" dirty="0" err="1">
                <a:solidFill>
                  <a:srgbClr val="000000"/>
                </a:solidFill>
                <a:latin typeface="Roboto Condensed"/>
              </a:rPr>
              <a:t>dãy</a:t>
            </a:r>
            <a:r>
              <a:rPr lang="en-US" sz="3899" dirty="0">
                <a:solidFill>
                  <a:srgbClr val="000000"/>
                </a:solidFill>
                <a:latin typeface="Roboto Condensed"/>
              </a:rPr>
              <a:t> </a:t>
            </a:r>
            <a:r>
              <a:rPr lang="en-US" sz="3899" dirty="0" err="1">
                <a:solidFill>
                  <a:srgbClr val="000000"/>
                </a:solidFill>
                <a:latin typeface="Roboto Condensed"/>
              </a:rPr>
              <a:t>mình</a:t>
            </a:r>
            <a:r>
              <a:rPr lang="en-US" sz="3899" dirty="0">
                <a:solidFill>
                  <a:srgbClr val="000000"/>
                </a:solidFill>
                <a:latin typeface="Roboto Condensed"/>
              </a:rPr>
              <a:t> </a:t>
            </a:r>
            <a:r>
              <a:rPr lang="en-US" sz="3899" dirty="0" err="1">
                <a:solidFill>
                  <a:srgbClr val="000000"/>
                </a:solidFill>
                <a:latin typeface="Roboto Condensed"/>
              </a:rPr>
              <a:t>chậm</a:t>
            </a:r>
            <a:r>
              <a:rPr lang="en-US" sz="3899" dirty="0">
                <a:solidFill>
                  <a:srgbClr val="000000"/>
                </a:solidFill>
                <a:latin typeface="Roboto Condensed"/>
              </a:rPr>
              <a:t> </a:t>
            </a:r>
            <a:r>
              <a:rPr lang="en-US" sz="3899" dirty="0" err="1">
                <a:solidFill>
                  <a:srgbClr val="000000"/>
                </a:solidFill>
                <a:latin typeface="Roboto Condensed"/>
              </a:rPr>
              <a:t>nhất</a:t>
            </a:r>
            <a:r>
              <a:rPr lang="en-US" sz="3899" dirty="0">
                <a:solidFill>
                  <a:srgbClr val="000000"/>
                </a:solidFill>
                <a:latin typeface="Roboto Condensed"/>
              </a:rPr>
              <a:t> </a:t>
            </a:r>
            <a:r>
              <a:rPr lang="en-US" sz="3899" dirty="0" err="1">
                <a:solidFill>
                  <a:srgbClr val="000000"/>
                </a:solidFill>
                <a:latin typeface="Roboto Condensed"/>
              </a:rPr>
              <a:t>là</a:t>
            </a:r>
            <a:r>
              <a:rPr lang="en-US" sz="3899" dirty="0">
                <a:solidFill>
                  <a:srgbClr val="000000"/>
                </a:solidFill>
                <a:latin typeface="Roboto Condensed"/>
              </a:rPr>
              <a:t> 10 </a:t>
            </a:r>
            <a:r>
              <a:rPr lang="en-US" sz="3899" dirty="0" err="1">
                <a:solidFill>
                  <a:srgbClr val="000000"/>
                </a:solidFill>
                <a:latin typeface="Roboto Condensed"/>
              </a:rPr>
              <a:t>giây</a:t>
            </a:r>
            <a:r>
              <a:rPr lang="en-US" sz="3899" dirty="0">
                <a:solidFill>
                  <a:srgbClr val="000000"/>
                </a:solidFill>
                <a:latin typeface="Roboto Condensed"/>
              </a:rPr>
              <a:t> </a:t>
            </a:r>
            <a:r>
              <a:rPr lang="en-US" sz="3899" dirty="0" err="1">
                <a:solidFill>
                  <a:srgbClr val="000000"/>
                </a:solidFill>
                <a:latin typeface="Roboto Condensed"/>
              </a:rPr>
              <a:t>khi</a:t>
            </a:r>
            <a:r>
              <a:rPr lang="en-US" sz="3899" dirty="0">
                <a:solidFill>
                  <a:srgbClr val="000000"/>
                </a:solidFill>
                <a:latin typeface="Roboto Condensed"/>
              </a:rPr>
              <a:t> </a:t>
            </a:r>
            <a:r>
              <a:rPr lang="en-US" sz="3899" dirty="0" err="1">
                <a:solidFill>
                  <a:srgbClr val="000000"/>
                </a:solidFill>
                <a:latin typeface="Roboto Condensed"/>
              </a:rPr>
              <a:t>dãy</a:t>
            </a:r>
            <a:r>
              <a:rPr lang="en-US" sz="3899" dirty="0">
                <a:solidFill>
                  <a:srgbClr val="000000"/>
                </a:solidFill>
                <a:latin typeface="Roboto Condensed"/>
              </a:rPr>
              <a:t> </a:t>
            </a:r>
            <a:r>
              <a:rPr lang="en-US" sz="3899" dirty="0" err="1">
                <a:solidFill>
                  <a:srgbClr val="000000"/>
                </a:solidFill>
                <a:latin typeface="Roboto Condensed"/>
              </a:rPr>
              <a:t>bạn</a:t>
            </a:r>
            <a:r>
              <a:rPr lang="en-US" sz="3899" dirty="0">
                <a:solidFill>
                  <a:srgbClr val="000000"/>
                </a:solidFill>
                <a:latin typeface="Roboto Condensed"/>
              </a:rPr>
              <a:t> </a:t>
            </a:r>
            <a:r>
              <a:rPr lang="en-US" sz="3899" dirty="0" err="1">
                <a:solidFill>
                  <a:srgbClr val="000000"/>
                </a:solidFill>
                <a:latin typeface="Roboto Condensed"/>
              </a:rPr>
              <a:t>đọc</a:t>
            </a:r>
            <a:r>
              <a:rPr lang="en-US" sz="3899" dirty="0">
                <a:solidFill>
                  <a:srgbClr val="000000"/>
                </a:solidFill>
                <a:latin typeface="Roboto Condensed"/>
              </a:rPr>
              <a:t> </a:t>
            </a:r>
            <a:r>
              <a:rPr lang="en-US" sz="3899" dirty="0" err="1">
                <a:solidFill>
                  <a:srgbClr val="000000"/>
                </a:solidFill>
                <a:latin typeface="Roboto Condensed"/>
              </a:rPr>
              <a:t>xong</a:t>
            </a:r>
            <a:r>
              <a:rPr lang="en-US" sz="3899" dirty="0">
                <a:solidFill>
                  <a:srgbClr val="000000"/>
                </a:solidFill>
                <a:latin typeface="Roboto Condensed"/>
              </a:rPr>
              <a:t> </a:t>
            </a:r>
          </a:p>
          <a:p>
            <a:pPr marL="842007" lvl="1" indent="-421003" algn="just">
              <a:lnSpc>
                <a:spcPts val="5459"/>
              </a:lnSpc>
              <a:buFont typeface="Arial"/>
              <a:buChar char="•"/>
            </a:pPr>
            <a:r>
              <a:rPr lang="en-US" sz="3899" dirty="0" err="1">
                <a:solidFill>
                  <a:srgbClr val="000000"/>
                </a:solidFill>
                <a:latin typeface="Roboto Condensed"/>
              </a:rPr>
              <a:t>Dãy</a:t>
            </a:r>
            <a:r>
              <a:rPr lang="en-US" sz="3899" dirty="0">
                <a:solidFill>
                  <a:srgbClr val="000000"/>
                </a:solidFill>
                <a:latin typeface="Roboto Condensed"/>
              </a:rPr>
              <a:t> </a:t>
            </a:r>
            <a:r>
              <a:rPr lang="en-US" sz="3899" dirty="0" err="1">
                <a:solidFill>
                  <a:srgbClr val="000000"/>
                </a:solidFill>
                <a:latin typeface="Roboto Condensed"/>
              </a:rPr>
              <a:t>nào</a:t>
            </a:r>
            <a:r>
              <a:rPr lang="en-US" sz="3899" dirty="0">
                <a:solidFill>
                  <a:srgbClr val="000000"/>
                </a:solidFill>
                <a:latin typeface="Roboto Condensed"/>
              </a:rPr>
              <a:t> </a:t>
            </a:r>
            <a:r>
              <a:rPr lang="en-US" sz="3899" dirty="0" err="1">
                <a:solidFill>
                  <a:srgbClr val="000000"/>
                </a:solidFill>
                <a:latin typeface="Roboto Condensed"/>
              </a:rPr>
              <a:t>không</a:t>
            </a:r>
            <a:r>
              <a:rPr lang="en-US" sz="3899" dirty="0">
                <a:solidFill>
                  <a:srgbClr val="000000"/>
                </a:solidFill>
                <a:latin typeface="Roboto Condensed"/>
              </a:rPr>
              <a:t> </a:t>
            </a:r>
            <a:r>
              <a:rPr lang="en-US" sz="3899" dirty="0" err="1">
                <a:solidFill>
                  <a:srgbClr val="000000"/>
                </a:solidFill>
                <a:latin typeface="Roboto Condensed"/>
              </a:rPr>
              <a:t>kể</a:t>
            </a:r>
            <a:r>
              <a:rPr lang="en-US" sz="3899" dirty="0">
                <a:solidFill>
                  <a:srgbClr val="000000"/>
                </a:solidFill>
                <a:latin typeface="Roboto Condensed"/>
              </a:rPr>
              <a:t> </a:t>
            </a:r>
            <a:r>
              <a:rPr lang="en-US" sz="3899" dirty="0" err="1">
                <a:solidFill>
                  <a:srgbClr val="000000"/>
                </a:solidFill>
                <a:latin typeface="Roboto Condensed"/>
              </a:rPr>
              <a:t>được</a:t>
            </a:r>
            <a:r>
              <a:rPr lang="en-US" sz="3899" dirty="0">
                <a:solidFill>
                  <a:srgbClr val="000000"/>
                </a:solidFill>
                <a:latin typeface="Roboto Condensed"/>
              </a:rPr>
              <a:t> </a:t>
            </a:r>
            <a:r>
              <a:rPr lang="en-US" sz="3899" dirty="0" err="1">
                <a:solidFill>
                  <a:srgbClr val="000000"/>
                </a:solidFill>
                <a:latin typeface="Roboto Condensed"/>
              </a:rPr>
              <a:t>tiếp</a:t>
            </a:r>
            <a:r>
              <a:rPr lang="en-US" sz="3899" dirty="0">
                <a:solidFill>
                  <a:srgbClr val="000000"/>
                </a:solidFill>
                <a:latin typeface="Roboto Condensed"/>
              </a:rPr>
              <a:t> </a:t>
            </a:r>
            <a:r>
              <a:rPr lang="en-US" sz="3899" dirty="0" err="1">
                <a:solidFill>
                  <a:srgbClr val="000000"/>
                </a:solidFill>
                <a:latin typeface="Roboto Condensed"/>
              </a:rPr>
              <a:t>theo</a:t>
            </a:r>
            <a:r>
              <a:rPr lang="en-US" sz="3899" dirty="0">
                <a:solidFill>
                  <a:srgbClr val="000000"/>
                </a:solidFill>
                <a:latin typeface="Roboto Condensed"/>
              </a:rPr>
              <a:t> </a:t>
            </a:r>
            <a:r>
              <a:rPr lang="en-US" sz="3899" dirty="0" err="1">
                <a:solidFill>
                  <a:srgbClr val="000000"/>
                </a:solidFill>
                <a:latin typeface="Roboto Condensed"/>
              </a:rPr>
              <a:t>sau</a:t>
            </a:r>
            <a:r>
              <a:rPr lang="en-US" sz="3899" dirty="0">
                <a:solidFill>
                  <a:srgbClr val="000000"/>
                </a:solidFill>
                <a:latin typeface="Roboto Condensed"/>
              </a:rPr>
              <a:t> 10 </a:t>
            </a:r>
            <a:r>
              <a:rPr lang="en-US" sz="3899" dirty="0" err="1">
                <a:solidFill>
                  <a:srgbClr val="000000"/>
                </a:solidFill>
                <a:latin typeface="Roboto Condensed"/>
              </a:rPr>
              <a:t>giây</a:t>
            </a:r>
            <a:r>
              <a:rPr lang="en-US" sz="3899" dirty="0">
                <a:solidFill>
                  <a:srgbClr val="000000"/>
                </a:solidFill>
                <a:latin typeface="Roboto Condensed"/>
              </a:rPr>
              <a:t> </a:t>
            </a:r>
            <a:r>
              <a:rPr lang="en-US" sz="3899" dirty="0" err="1">
                <a:solidFill>
                  <a:srgbClr val="000000"/>
                </a:solidFill>
                <a:latin typeface="Roboto Condensed"/>
              </a:rPr>
              <a:t>sẽ</a:t>
            </a:r>
            <a:r>
              <a:rPr lang="en-US" sz="3899" dirty="0">
                <a:solidFill>
                  <a:srgbClr val="000000"/>
                </a:solidFill>
                <a:latin typeface="Roboto Condensed"/>
              </a:rPr>
              <a:t> </a:t>
            </a:r>
            <a:r>
              <a:rPr lang="en-US" sz="3899" dirty="0" err="1">
                <a:solidFill>
                  <a:srgbClr val="000000"/>
                </a:solidFill>
                <a:latin typeface="Roboto Condensed"/>
              </a:rPr>
              <a:t>thua</a:t>
            </a:r>
            <a:r>
              <a:rPr lang="en-US" sz="3899" dirty="0">
                <a:solidFill>
                  <a:srgbClr val="000000"/>
                </a:solidFill>
                <a:latin typeface="Roboto Condensed"/>
              </a:rPr>
              <a:t> </a:t>
            </a:r>
            <a:r>
              <a:rPr lang="en-US" sz="3899" dirty="0" err="1">
                <a:solidFill>
                  <a:srgbClr val="000000"/>
                </a:solidFill>
                <a:latin typeface="Roboto Condensed"/>
              </a:rPr>
              <a:t>cuộc</a:t>
            </a:r>
            <a:r>
              <a:rPr lang="en-US" sz="3899" dirty="0">
                <a:solidFill>
                  <a:srgbClr val="000000"/>
                </a:solidFill>
                <a:latin typeface="Roboto Condensed"/>
              </a:rPr>
              <a:t> </a:t>
            </a:r>
          </a:p>
        </p:txBody>
      </p:sp>
      <p:sp>
        <p:nvSpPr>
          <p:cNvPr id="7" name="TextBox 7"/>
          <p:cNvSpPr txBox="1"/>
          <p:nvPr/>
        </p:nvSpPr>
        <p:spPr>
          <a:xfrm>
            <a:off x="3691324" y="557336"/>
            <a:ext cx="9697099" cy="2159683"/>
          </a:xfrm>
          <a:prstGeom prst="rect">
            <a:avLst/>
          </a:prstGeom>
        </p:spPr>
        <p:txBody>
          <a:bodyPr lIns="0" tIns="0" rIns="0" bIns="0" rtlCol="0" anchor="t">
            <a:spAutoFit/>
          </a:bodyPr>
          <a:lstStyle/>
          <a:p>
            <a:pPr algn="ctr">
              <a:lnSpc>
                <a:spcPts val="8177"/>
              </a:lnSpc>
            </a:pPr>
            <a:r>
              <a:rPr lang="en-US" sz="7173" spc="609">
                <a:solidFill>
                  <a:srgbClr val="FEC832"/>
                </a:solidFill>
                <a:latin typeface="#9Slide06 ThuPhap Thien An"/>
              </a:rPr>
              <a:t>Thử thách </a:t>
            </a:r>
          </a:p>
          <a:p>
            <a:pPr algn="ctr">
              <a:lnSpc>
                <a:spcPts val="8177"/>
              </a:lnSpc>
            </a:pPr>
            <a:r>
              <a:rPr lang="en-US" sz="7173" spc="609">
                <a:solidFill>
                  <a:srgbClr val="FEC832"/>
                </a:solidFill>
                <a:latin typeface="#9Slide06 ThuPhap Thien An"/>
              </a:rPr>
              <a:t>của lịch sử</a:t>
            </a:r>
          </a:p>
        </p:txBody>
      </p:sp>
      <p:sp>
        <p:nvSpPr>
          <p:cNvPr id="8" name="Freeform 8"/>
          <p:cNvSpPr/>
          <p:nvPr/>
        </p:nvSpPr>
        <p:spPr>
          <a:xfrm flipH="1">
            <a:off x="15108624" y="-666228"/>
            <a:ext cx="7522170" cy="8012543"/>
          </a:xfrm>
          <a:custGeom>
            <a:avLst/>
            <a:gdLst/>
            <a:ahLst/>
            <a:cxnLst/>
            <a:rect l="l" t="t" r="r" b="b"/>
            <a:pathLst>
              <a:path w="7522170" h="8012543">
                <a:moveTo>
                  <a:pt x="7522170" y="0"/>
                </a:moveTo>
                <a:lnTo>
                  <a:pt x="0" y="0"/>
                </a:lnTo>
                <a:lnTo>
                  <a:pt x="0" y="8012543"/>
                </a:lnTo>
                <a:lnTo>
                  <a:pt x="7522170" y="8012543"/>
                </a:lnTo>
                <a:lnTo>
                  <a:pt x="7522170" y="0"/>
                </a:lnTo>
                <a:close/>
              </a:path>
            </a:pathLst>
          </a:custGeom>
          <a:blipFill>
            <a:blip r:embed="rId2"/>
            <a:stretch>
              <a:fillRect l="-3181" r="-3181"/>
            </a:stretch>
          </a:blipFill>
        </p:spPr>
        <p:txBody>
          <a:bodyPr/>
          <a:lstStyle/>
          <a:p>
            <a:endParaRPr lang="en-US"/>
          </a:p>
        </p:txBody>
      </p:sp>
      <p:sp>
        <p:nvSpPr>
          <p:cNvPr id="9" name="Freeform 9"/>
          <p:cNvSpPr/>
          <p:nvPr/>
        </p:nvSpPr>
        <p:spPr>
          <a:xfrm flipH="1">
            <a:off x="13775928" y="7690071"/>
            <a:ext cx="4550293" cy="3555312"/>
          </a:xfrm>
          <a:custGeom>
            <a:avLst/>
            <a:gdLst/>
            <a:ahLst/>
            <a:cxnLst/>
            <a:rect l="l" t="t" r="r" b="b"/>
            <a:pathLst>
              <a:path w="4550293" h="3555312">
                <a:moveTo>
                  <a:pt x="4550294" y="0"/>
                </a:moveTo>
                <a:lnTo>
                  <a:pt x="0" y="0"/>
                </a:lnTo>
                <a:lnTo>
                  <a:pt x="0" y="3555312"/>
                </a:lnTo>
                <a:lnTo>
                  <a:pt x="4550294" y="3555312"/>
                </a:lnTo>
                <a:lnTo>
                  <a:pt x="4550294" y="0"/>
                </a:lnTo>
                <a:close/>
              </a:path>
            </a:pathLst>
          </a:custGeom>
          <a:blipFill>
            <a:blip r:embed="rId3"/>
            <a:stretch>
              <a:fillRect t="-13626" b="-13626"/>
            </a:stretch>
          </a:blipFill>
        </p:spPr>
        <p:txBody>
          <a:bodyPr/>
          <a:lstStyle/>
          <a:p>
            <a:endParaRPr lang="en-US"/>
          </a:p>
        </p:txBody>
      </p:sp>
      <p:sp>
        <p:nvSpPr>
          <p:cNvPr id="10" name="Freeform 10"/>
          <p:cNvSpPr/>
          <p:nvPr/>
        </p:nvSpPr>
        <p:spPr>
          <a:xfrm>
            <a:off x="15539099" y="-170152"/>
            <a:ext cx="1720201" cy="3643236"/>
          </a:xfrm>
          <a:custGeom>
            <a:avLst/>
            <a:gdLst/>
            <a:ahLst/>
            <a:cxnLst/>
            <a:rect l="l" t="t" r="r" b="b"/>
            <a:pathLst>
              <a:path w="1720201" h="3643236">
                <a:moveTo>
                  <a:pt x="0" y="0"/>
                </a:moveTo>
                <a:lnTo>
                  <a:pt x="1720201" y="0"/>
                </a:lnTo>
                <a:lnTo>
                  <a:pt x="1720201" y="3643235"/>
                </a:lnTo>
                <a:lnTo>
                  <a:pt x="0" y="3643235"/>
                </a:lnTo>
                <a:lnTo>
                  <a:pt x="0" y="0"/>
                </a:lnTo>
                <a:close/>
              </a:path>
            </a:pathLst>
          </a:custGeom>
          <a:blipFill>
            <a:blip r:embed="rId4"/>
            <a:stretch>
              <a:fillRect/>
            </a:stretch>
          </a:blipFill>
        </p:spPr>
        <p:txBody>
          <a:bodyPr/>
          <a:lstStyle/>
          <a:p>
            <a:endParaRPr lang="en-US"/>
          </a:p>
        </p:txBody>
      </p:sp>
      <p:sp>
        <p:nvSpPr>
          <p:cNvPr id="11" name="Freeform 11"/>
          <p:cNvSpPr/>
          <p:nvPr/>
        </p:nvSpPr>
        <p:spPr>
          <a:xfrm flipH="1">
            <a:off x="13339619" y="7022194"/>
            <a:ext cx="2711456" cy="2236106"/>
          </a:xfrm>
          <a:custGeom>
            <a:avLst/>
            <a:gdLst/>
            <a:ahLst/>
            <a:cxnLst/>
            <a:rect l="l" t="t" r="r" b="b"/>
            <a:pathLst>
              <a:path w="2711456" h="2236106">
                <a:moveTo>
                  <a:pt x="2711456" y="0"/>
                </a:moveTo>
                <a:lnTo>
                  <a:pt x="0" y="0"/>
                </a:lnTo>
                <a:lnTo>
                  <a:pt x="0" y="2236106"/>
                </a:lnTo>
                <a:lnTo>
                  <a:pt x="2711456" y="2236106"/>
                </a:lnTo>
                <a:lnTo>
                  <a:pt x="2711456" y="0"/>
                </a:lnTo>
                <a:close/>
              </a:path>
            </a:pathLst>
          </a:custGeom>
          <a:blipFill>
            <a:blip r:embed="rId5"/>
            <a:stretch>
              <a:fillRect l="-8311" r="-8311"/>
            </a:stretch>
          </a:blipFill>
        </p:spPr>
        <p:txBody>
          <a:bodyPr/>
          <a:lstStyle/>
          <a:p>
            <a:endParaRPr lang="en-US"/>
          </a:p>
        </p:txBody>
      </p:sp>
      <p:sp>
        <p:nvSpPr>
          <p:cNvPr id="12" name="Freeform 12"/>
          <p:cNvSpPr/>
          <p:nvPr/>
        </p:nvSpPr>
        <p:spPr>
          <a:xfrm flipH="1">
            <a:off x="16051075" y="6033714"/>
            <a:ext cx="7522170" cy="8012543"/>
          </a:xfrm>
          <a:custGeom>
            <a:avLst/>
            <a:gdLst/>
            <a:ahLst/>
            <a:cxnLst/>
            <a:rect l="l" t="t" r="r" b="b"/>
            <a:pathLst>
              <a:path w="7522170" h="8012543">
                <a:moveTo>
                  <a:pt x="7522170" y="0"/>
                </a:moveTo>
                <a:lnTo>
                  <a:pt x="0" y="0"/>
                </a:lnTo>
                <a:lnTo>
                  <a:pt x="0" y="8012542"/>
                </a:lnTo>
                <a:lnTo>
                  <a:pt x="7522170" y="8012542"/>
                </a:lnTo>
                <a:lnTo>
                  <a:pt x="7522170" y="0"/>
                </a:lnTo>
                <a:close/>
              </a:path>
            </a:pathLst>
          </a:custGeom>
          <a:blipFill>
            <a:blip r:embed="rId2"/>
            <a:stretch>
              <a:fillRect l="-3181" r="-3181"/>
            </a:stretch>
          </a:blipFill>
        </p:spPr>
        <p:txBody>
          <a:bodyPr/>
          <a:lstStyle/>
          <a:p>
            <a:endParaRPr lang="en-US"/>
          </a:p>
        </p:txBody>
      </p:sp>
      <p:sp>
        <p:nvSpPr>
          <p:cNvPr id="13" name="Freeform 13"/>
          <p:cNvSpPr/>
          <p:nvPr/>
        </p:nvSpPr>
        <p:spPr>
          <a:xfrm flipH="1">
            <a:off x="13775928" y="7690071"/>
            <a:ext cx="4550293" cy="3555312"/>
          </a:xfrm>
          <a:custGeom>
            <a:avLst/>
            <a:gdLst/>
            <a:ahLst/>
            <a:cxnLst/>
            <a:rect l="l" t="t" r="r" b="b"/>
            <a:pathLst>
              <a:path w="4550293" h="3555312">
                <a:moveTo>
                  <a:pt x="4550294" y="0"/>
                </a:moveTo>
                <a:lnTo>
                  <a:pt x="0" y="0"/>
                </a:lnTo>
                <a:lnTo>
                  <a:pt x="0" y="3555312"/>
                </a:lnTo>
                <a:lnTo>
                  <a:pt x="4550294" y="3555312"/>
                </a:lnTo>
                <a:lnTo>
                  <a:pt x="4550294" y="0"/>
                </a:lnTo>
                <a:close/>
              </a:path>
            </a:pathLst>
          </a:custGeom>
          <a:blipFill>
            <a:blip r:embed="rId3"/>
            <a:stretch>
              <a:fillRect t="-13626" b="-13626"/>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a:off x="1716389" y="2188010"/>
            <a:ext cx="14674910" cy="7070290"/>
            <a:chOff x="0" y="0"/>
            <a:chExt cx="3864997" cy="1862134"/>
          </a:xfrm>
        </p:grpSpPr>
        <p:sp>
          <p:nvSpPr>
            <p:cNvPr id="3" name="Freeform 3"/>
            <p:cNvSpPr/>
            <p:nvPr/>
          </p:nvSpPr>
          <p:spPr>
            <a:xfrm>
              <a:off x="0" y="0"/>
              <a:ext cx="3864997" cy="1862134"/>
            </a:xfrm>
            <a:custGeom>
              <a:avLst/>
              <a:gdLst/>
              <a:ahLst/>
              <a:cxnLst/>
              <a:rect l="l" t="t" r="r" b="b"/>
              <a:pathLst>
                <a:path w="3864997" h="1862134">
                  <a:moveTo>
                    <a:pt x="26906" y="0"/>
                  </a:moveTo>
                  <a:lnTo>
                    <a:pt x="3838091" y="0"/>
                  </a:lnTo>
                  <a:cubicBezTo>
                    <a:pt x="3845227" y="0"/>
                    <a:pt x="3852071" y="2835"/>
                    <a:pt x="3857117" y="7880"/>
                  </a:cubicBezTo>
                  <a:cubicBezTo>
                    <a:pt x="3862162" y="12926"/>
                    <a:pt x="3864997" y="19770"/>
                    <a:pt x="3864997" y="26906"/>
                  </a:cubicBezTo>
                  <a:lnTo>
                    <a:pt x="3864997" y="1835228"/>
                  </a:lnTo>
                  <a:cubicBezTo>
                    <a:pt x="3864997" y="1842364"/>
                    <a:pt x="3862162" y="1849208"/>
                    <a:pt x="3857117" y="1854253"/>
                  </a:cubicBezTo>
                  <a:cubicBezTo>
                    <a:pt x="3852071" y="1859299"/>
                    <a:pt x="3845227" y="1862134"/>
                    <a:pt x="3838091" y="1862134"/>
                  </a:cubicBezTo>
                  <a:lnTo>
                    <a:pt x="26906" y="1862134"/>
                  </a:lnTo>
                  <a:cubicBezTo>
                    <a:pt x="19770" y="1862134"/>
                    <a:pt x="12926" y="1859299"/>
                    <a:pt x="7880" y="1854253"/>
                  </a:cubicBezTo>
                  <a:cubicBezTo>
                    <a:pt x="2835" y="1849208"/>
                    <a:pt x="0" y="1842364"/>
                    <a:pt x="0" y="1835228"/>
                  </a:cubicBezTo>
                  <a:lnTo>
                    <a:pt x="0" y="26906"/>
                  </a:lnTo>
                  <a:cubicBezTo>
                    <a:pt x="0" y="19770"/>
                    <a:pt x="2835" y="12926"/>
                    <a:pt x="7880" y="7880"/>
                  </a:cubicBezTo>
                  <a:cubicBezTo>
                    <a:pt x="12926" y="2835"/>
                    <a:pt x="19770" y="0"/>
                    <a:pt x="26906" y="0"/>
                  </a:cubicBezTo>
                  <a:close/>
                </a:path>
              </a:pathLst>
            </a:custGeom>
            <a:solidFill>
              <a:srgbClr val="FBF7EE"/>
            </a:solidFill>
          </p:spPr>
          <p:txBody>
            <a:bodyPr/>
            <a:lstStyle/>
            <a:p>
              <a:endParaRPr lang="en-US"/>
            </a:p>
          </p:txBody>
        </p:sp>
        <p:sp>
          <p:nvSpPr>
            <p:cNvPr id="4" name="TextBox 4"/>
            <p:cNvSpPr txBox="1"/>
            <p:nvPr/>
          </p:nvSpPr>
          <p:spPr>
            <a:xfrm>
              <a:off x="0" y="-38100"/>
              <a:ext cx="3864997" cy="1900234"/>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8412867" y="178435"/>
            <a:ext cx="4533195" cy="1519556"/>
          </a:xfrm>
          <a:prstGeom prst="rect">
            <a:avLst/>
          </a:prstGeom>
        </p:spPr>
        <p:txBody>
          <a:bodyPr lIns="0" tIns="0" rIns="0" bIns="0" rtlCol="0" anchor="t">
            <a:spAutoFit/>
          </a:bodyPr>
          <a:lstStyle/>
          <a:p>
            <a:pPr algn="ctr">
              <a:lnSpc>
                <a:spcPts val="12319"/>
              </a:lnSpc>
            </a:pPr>
            <a:r>
              <a:rPr lang="en-US" sz="8799" spc="8">
                <a:solidFill>
                  <a:srgbClr val="FEC832"/>
                </a:solidFill>
                <a:latin typeface="Bahianita"/>
              </a:rPr>
              <a:t>Nhiệm vụ 2:</a:t>
            </a:r>
          </a:p>
        </p:txBody>
      </p:sp>
      <p:sp>
        <p:nvSpPr>
          <p:cNvPr id="6" name="TextBox 6"/>
          <p:cNvSpPr txBox="1"/>
          <p:nvPr/>
        </p:nvSpPr>
        <p:spPr>
          <a:xfrm>
            <a:off x="1983312" y="2434403"/>
            <a:ext cx="14141064" cy="6526467"/>
          </a:xfrm>
          <a:prstGeom prst="rect">
            <a:avLst/>
          </a:prstGeom>
        </p:spPr>
        <p:txBody>
          <a:bodyPr lIns="0" tIns="0" rIns="0" bIns="0" rtlCol="0" anchor="t">
            <a:spAutoFit/>
          </a:bodyPr>
          <a:lstStyle/>
          <a:p>
            <a:pPr algn="just">
              <a:lnSpc>
                <a:spcPts val="5697"/>
              </a:lnSpc>
            </a:pPr>
            <a:r>
              <a:rPr lang="en-US" sz="4069" dirty="0" err="1">
                <a:solidFill>
                  <a:srgbClr val="2A3D43"/>
                </a:solidFill>
                <a:latin typeface="Roboto Condensed"/>
              </a:rPr>
              <a:t>Thử</a:t>
            </a:r>
            <a:r>
              <a:rPr lang="en-US" sz="4069" dirty="0">
                <a:solidFill>
                  <a:srgbClr val="2A3D43"/>
                </a:solidFill>
                <a:latin typeface="Roboto Condensed"/>
              </a:rPr>
              <a:t> </a:t>
            </a:r>
            <a:r>
              <a:rPr lang="en-US" sz="4069" dirty="0" err="1">
                <a:solidFill>
                  <a:srgbClr val="2A3D43"/>
                </a:solidFill>
                <a:latin typeface="Roboto Condensed"/>
              </a:rPr>
              <a:t>tài</a:t>
            </a:r>
            <a:r>
              <a:rPr lang="en-US" sz="4069" dirty="0">
                <a:solidFill>
                  <a:srgbClr val="2A3D43"/>
                </a:solidFill>
                <a:latin typeface="Roboto Condensed"/>
              </a:rPr>
              <a:t> </a:t>
            </a:r>
            <a:r>
              <a:rPr lang="en-US" sz="4069" dirty="0" err="1">
                <a:solidFill>
                  <a:srgbClr val="2A3D43"/>
                </a:solidFill>
                <a:latin typeface="Roboto Condensed"/>
              </a:rPr>
              <a:t>đọc</a:t>
            </a:r>
            <a:r>
              <a:rPr lang="en-US" sz="4069" dirty="0">
                <a:solidFill>
                  <a:srgbClr val="2A3D43"/>
                </a:solidFill>
                <a:latin typeface="Roboto Condensed"/>
              </a:rPr>
              <a:t> </a:t>
            </a:r>
            <a:r>
              <a:rPr lang="en-US" sz="4069" dirty="0" err="1">
                <a:solidFill>
                  <a:srgbClr val="2A3D43"/>
                </a:solidFill>
                <a:latin typeface="Roboto Condensed"/>
              </a:rPr>
              <a:t>diễn</a:t>
            </a:r>
            <a:r>
              <a:rPr lang="en-US" sz="4069" dirty="0">
                <a:solidFill>
                  <a:srgbClr val="2A3D43"/>
                </a:solidFill>
                <a:latin typeface="Roboto Condensed"/>
              </a:rPr>
              <a:t> </a:t>
            </a:r>
            <a:r>
              <a:rPr lang="en-US" sz="4069" dirty="0" err="1">
                <a:solidFill>
                  <a:srgbClr val="2A3D43"/>
                </a:solidFill>
                <a:latin typeface="Roboto Condensed"/>
              </a:rPr>
              <a:t>cảm</a:t>
            </a:r>
            <a:r>
              <a:rPr lang="en-US" sz="4069" dirty="0">
                <a:solidFill>
                  <a:srgbClr val="2A3D43"/>
                </a:solidFill>
                <a:latin typeface="Roboto Condensed"/>
              </a:rPr>
              <a:t> </a:t>
            </a:r>
            <a:r>
              <a:rPr lang="en-US" sz="4069" dirty="0" err="1">
                <a:solidFill>
                  <a:srgbClr val="2A3D43"/>
                </a:solidFill>
                <a:latin typeface="Roboto Condensed"/>
              </a:rPr>
              <a:t>bài</a:t>
            </a:r>
            <a:r>
              <a:rPr lang="en-US" sz="4069" dirty="0">
                <a:solidFill>
                  <a:srgbClr val="2A3D43"/>
                </a:solidFill>
                <a:latin typeface="Roboto Condensed"/>
              </a:rPr>
              <a:t> </a:t>
            </a:r>
            <a:r>
              <a:rPr lang="en-US" sz="4069" dirty="0" err="1">
                <a:solidFill>
                  <a:srgbClr val="2A3D43"/>
                </a:solidFill>
                <a:latin typeface="Roboto Condensed"/>
              </a:rPr>
              <a:t>thơ</a:t>
            </a:r>
            <a:r>
              <a:rPr lang="en-US" sz="4069" dirty="0">
                <a:solidFill>
                  <a:srgbClr val="2A3D43"/>
                </a:solidFill>
                <a:latin typeface="Roboto Condensed"/>
              </a:rPr>
              <a:t> </a:t>
            </a:r>
            <a:r>
              <a:rPr lang="en-US" sz="4069" dirty="0" err="1">
                <a:solidFill>
                  <a:srgbClr val="2A3D43"/>
                </a:solidFill>
                <a:latin typeface="Roboto Condensed"/>
              </a:rPr>
              <a:t>trên</a:t>
            </a:r>
            <a:r>
              <a:rPr lang="en-US" sz="4069" dirty="0">
                <a:solidFill>
                  <a:srgbClr val="2A3D43"/>
                </a:solidFill>
                <a:latin typeface="Roboto Condensed"/>
              </a:rPr>
              <a:t> </a:t>
            </a:r>
            <a:r>
              <a:rPr lang="en-US" sz="4069" dirty="0" err="1">
                <a:solidFill>
                  <a:srgbClr val="2A3D43"/>
                </a:solidFill>
                <a:latin typeface="Roboto Condensed"/>
              </a:rPr>
              <a:t>nền</a:t>
            </a:r>
            <a:r>
              <a:rPr lang="en-US" sz="4069" dirty="0">
                <a:solidFill>
                  <a:srgbClr val="2A3D43"/>
                </a:solidFill>
                <a:latin typeface="Roboto Condensed"/>
              </a:rPr>
              <a:t> </a:t>
            </a:r>
            <a:r>
              <a:rPr lang="en-US" sz="4069" dirty="0" err="1">
                <a:solidFill>
                  <a:srgbClr val="2A3D43"/>
                </a:solidFill>
                <a:latin typeface="Roboto Condensed"/>
              </a:rPr>
              <a:t>nhạc</a:t>
            </a:r>
            <a:r>
              <a:rPr lang="en-US" sz="4069" dirty="0">
                <a:solidFill>
                  <a:srgbClr val="2A3D43"/>
                </a:solidFill>
                <a:latin typeface="Roboto Condensed"/>
              </a:rPr>
              <a:t> (</a:t>
            </a:r>
            <a:r>
              <a:rPr lang="en-US" sz="4069" dirty="0" err="1">
                <a:solidFill>
                  <a:srgbClr val="2A3D43"/>
                </a:solidFill>
                <a:latin typeface="Roboto Condensed"/>
              </a:rPr>
              <a:t>nhóm</a:t>
            </a:r>
            <a:r>
              <a:rPr lang="en-US" sz="4069" dirty="0">
                <a:solidFill>
                  <a:srgbClr val="2A3D43"/>
                </a:solidFill>
                <a:latin typeface="Roboto Condensed"/>
              </a:rPr>
              <a:t>) </a:t>
            </a:r>
          </a:p>
          <a:p>
            <a:pPr marL="878569" lvl="1" indent="-439284" algn="just">
              <a:lnSpc>
                <a:spcPts val="5697"/>
              </a:lnSpc>
              <a:buFont typeface="Arial"/>
              <a:buChar char="•"/>
            </a:pPr>
            <a:r>
              <a:rPr lang="en-US" sz="4069" dirty="0" err="1">
                <a:solidFill>
                  <a:srgbClr val="2A3D43"/>
                </a:solidFill>
                <a:latin typeface="Roboto Condensed"/>
              </a:rPr>
              <a:t>Lớp</a:t>
            </a:r>
            <a:r>
              <a:rPr lang="en-US" sz="4069" dirty="0">
                <a:solidFill>
                  <a:srgbClr val="2A3D43"/>
                </a:solidFill>
                <a:latin typeface="Roboto Condensed"/>
              </a:rPr>
              <a:t> chia </a:t>
            </a:r>
            <a:r>
              <a:rPr lang="en-US" sz="4069" dirty="0" err="1">
                <a:solidFill>
                  <a:srgbClr val="2A3D43"/>
                </a:solidFill>
                <a:latin typeface="Roboto Condensed"/>
              </a:rPr>
              <a:t>thành</a:t>
            </a:r>
            <a:r>
              <a:rPr lang="en-US" sz="4069" dirty="0">
                <a:solidFill>
                  <a:srgbClr val="2A3D43"/>
                </a:solidFill>
                <a:latin typeface="Roboto Condensed"/>
              </a:rPr>
              <a:t> 4 </a:t>
            </a:r>
            <a:r>
              <a:rPr lang="en-US" sz="4069" dirty="0" err="1">
                <a:solidFill>
                  <a:srgbClr val="2A3D43"/>
                </a:solidFill>
                <a:latin typeface="Roboto Condensed"/>
              </a:rPr>
              <a:t>hoặc</a:t>
            </a:r>
            <a:r>
              <a:rPr lang="en-US" sz="4069" dirty="0">
                <a:solidFill>
                  <a:srgbClr val="2A3D43"/>
                </a:solidFill>
                <a:latin typeface="Roboto Condensed"/>
              </a:rPr>
              <a:t> 8 </a:t>
            </a:r>
            <a:r>
              <a:rPr lang="en-US" sz="4069" dirty="0" err="1">
                <a:solidFill>
                  <a:srgbClr val="2A3D43"/>
                </a:solidFill>
                <a:latin typeface="Roboto Condensed"/>
              </a:rPr>
              <a:t>nhóm</a:t>
            </a:r>
            <a:r>
              <a:rPr lang="en-US" sz="4069" dirty="0">
                <a:solidFill>
                  <a:srgbClr val="2A3D43"/>
                </a:solidFill>
                <a:latin typeface="Roboto Condensed"/>
              </a:rPr>
              <a:t>. </a:t>
            </a:r>
          </a:p>
          <a:p>
            <a:pPr marL="878569" lvl="1" indent="-439284" algn="just">
              <a:lnSpc>
                <a:spcPts val="5697"/>
              </a:lnSpc>
              <a:buFont typeface="Arial"/>
              <a:buChar char="•"/>
            </a:pPr>
            <a:r>
              <a:rPr lang="en-US" sz="4069" dirty="0">
                <a:solidFill>
                  <a:srgbClr val="2A3D43"/>
                </a:solidFill>
                <a:latin typeface="Roboto Condensed"/>
              </a:rPr>
              <a:t>HS </a:t>
            </a:r>
            <a:r>
              <a:rPr lang="en-US" sz="4069" dirty="0" err="1">
                <a:solidFill>
                  <a:srgbClr val="2A3D43"/>
                </a:solidFill>
                <a:latin typeface="Roboto Condensed"/>
              </a:rPr>
              <a:t>tìm</a:t>
            </a:r>
            <a:r>
              <a:rPr lang="en-US" sz="4069" dirty="0">
                <a:solidFill>
                  <a:srgbClr val="2A3D43"/>
                </a:solidFill>
                <a:latin typeface="Roboto Condensed"/>
              </a:rPr>
              <a:t> 1 </a:t>
            </a:r>
            <a:r>
              <a:rPr lang="en-US" sz="4069" dirty="0" err="1">
                <a:solidFill>
                  <a:srgbClr val="2A3D43"/>
                </a:solidFill>
                <a:latin typeface="Roboto Condensed"/>
              </a:rPr>
              <a:t>đoạn</a:t>
            </a:r>
            <a:r>
              <a:rPr lang="en-US" sz="4069" dirty="0">
                <a:solidFill>
                  <a:srgbClr val="2A3D43"/>
                </a:solidFill>
                <a:latin typeface="Roboto Condensed"/>
              </a:rPr>
              <a:t> </a:t>
            </a:r>
            <a:r>
              <a:rPr lang="en-US" sz="4069" dirty="0" err="1">
                <a:solidFill>
                  <a:srgbClr val="2A3D43"/>
                </a:solidFill>
                <a:latin typeface="Roboto Condensed"/>
              </a:rPr>
              <a:t>nhạc</a:t>
            </a:r>
            <a:r>
              <a:rPr lang="en-US" sz="4069" dirty="0">
                <a:solidFill>
                  <a:srgbClr val="2A3D43"/>
                </a:solidFill>
                <a:latin typeface="Roboto Condensed"/>
              </a:rPr>
              <a:t> </a:t>
            </a:r>
            <a:r>
              <a:rPr lang="en-US" sz="4069" dirty="0" err="1">
                <a:solidFill>
                  <a:srgbClr val="2A3D43"/>
                </a:solidFill>
                <a:latin typeface="Roboto Condensed"/>
              </a:rPr>
              <a:t>nền</a:t>
            </a:r>
            <a:r>
              <a:rPr lang="en-US" sz="4069" dirty="0">
                <a:solidFill>
                  <a:srgbClr val="2A3D43"/>
                </a:solidFill>
                <a:latin typeface="Roboto Condensed"/>
              </a:rPr>
              <a:t> </a:t>
            </a:r>
            <a:r>
              <a:rPr lang="en-US" sz="4069" dirty="0" err="1">
                <a:solidFill>
                  <a:srgbClr val="2A3D43"/>
                </a:solidFill>
                <a:latin typeface="Roboto Condensed"/>
              </a:rPr>
              <a:t>phù</a:t>
            </a:r>
            <a:r>
              <a:rPr lang="en-US" sz="4069" dirty="0">
                <a:solidFill>
                  <a:srgbClr val="2A3D43"/>
                </a:solidFill>
                <a:latin typeface="Roboto Condensed"/>
              </a:rPr>
              <a:t> </a:t>
            </a:r>
            <a:r>
              <a:rPr lang="en-US" sz="4069" dirty="0" err="1">
                <a:solidFill>
                  <a:srgbClr val="2A3D43"/>
                </a:solidFill>
                <a:latin typeface="Roboto Condensed"/>
              </a:rPr>
              <a:t>hợp</a:t>
            </a:r>
            <a:r>
              <a:rPr lang="en-US" sz="4069" dirty="0">
                <a:solidFill>
                  <a:srgbClr val="2A3D43"/>
                </a:solidFill>
                <a:latin typeface="Roboto Condensed"/>
              </a:rPr>
              <a:t> (VD </a:t>
            </a:r>
            <a:r>
              <a:rPr lang="en-US" sz="4069" i="1" dirty="0">
                <a:solidFill>
                  <a:srgbClr val="2A3D43"/>
                </a:solidFill>
                <a:latin typeface="Roboto Condensed"/>
              </a:rPr>
              <a:t>Victory, </a:t>
            </a:r>
            <a:r>
              <a:rPr lang="en-US" sz="4069" i="1" dirty="0" err="1">
                <a:solidFill>
                  <a:srgbClr val="2A3D43"/>
                </a:solidFill>
                <a:latin typeface="Roboto Condensed"/>
              </a:rPr>
              <a:t>Thiên</a:t>
            </a:r>
            <a:r>
              <a:rPr lang="en-US" sz="4069" i="1" dirty="0">
                <a:solidFill>
                  <a:srgbClr val="2A3D43"/>
                </a:solidFill>
                <a:latin typeface="Roboto Condensed"/>
              </a:rPr>
              <a:t> </a:t>
            </a:r>
            <a:r>
              <a:rPr lang="en-US" sz="4069" i="1" dirty="0" err="1">
                <a:solidFill>
                  <a:srgbClr val="2A3D43"/>
                </a:solidFill>
                <a:latin typeface="Roboto Condensed"/>
              </a:rPr>
              <a:t>mệnh</a:t>
            </a:r>
            <a:r>
              <a:rPr lang="en-US" sz="4069" i="1" dirty="0">
                <a:solidFill>
                  <a:srgbClr val="2A3D43"/>
                </a:solidFill>
                <a:latin typeface="Roboto Condensed"/>
              </a:rPr>
              <a:t> </a:t>
            </a:r>
            <a:r>
              <a:rPr lang="en-US" sz="4069" i="1" dirty="0" err="1">
                <a:solidFill>
                  <a:srgbClr val="2A3D43"/>
                </a:solidFill>
                <a:latin typeface="Roboto Condensed"/>
              </a:rPr>
              <a:t>anh</a:t>
            </a:r>
            <a:r>
              <a:rPr lang="en-US" sz="4069" i="1" dirty="0">
                <a:solidFill>
                  <a:srgbClr val="2A3D43"/>
                </a:solidFill>
                <a:latin typeface="Roboto Condensed"/>
              </a:rPr>
              <a:t> </a:t>
            </a:r>
            <a:r>
              <a:rPr lang="en-US" sz="4069" i="1" dirty="0" err="1">
                <a:solidFill>
                  <a:srgbClr val="2A3D43"/>
                </a:solidFill>
                <a:latin typeface="Roboto Condensed"/>
              </a:rPr>
              <a:t>hùng</a:t>
            </a:r>
            <a:r>
              <a:rPr lang="en-US" sz="4069" dirty="0">
                <a:solidFill>
                  <a:srgbClr val="2A3D43"/>
                </a:solidFill>
                <a:latin typeface="Roboto Condensed"/>
              </a:rPr>
              <a:t>,…) </a:t>
            </a:r>
          </a:p>
          <a:p>
            <a:pPr marL="878569" lvl="1" indent="-439284" algn="just">
              <a:lnSpc>
                <a:spcPts val="5697"/>
              </a:lnSpc>
              <a:buFont typeface="Arial"/>
              <a:buChar char="•"/>
            </a:pPr>
            <a:r>
              <a:rPr lang="en-US" sz="4069" dirty="0" err="1">
                <a:solidFill>
                  <a:srgbClr val="2A3D43"/>
                </a:solidFill>
                <a:latin typeface="Roboto Condensed"/>
              </a:rPr>
              <a:t>Thuộc</a:t>
            </a:r>
            <a:r>
              <a:rPr lang="en-US" sz="4069" dirty="0">
                <a:solidFill>
                  <a:srgbClr val="2A3D43"/>
                </a:solidFill>
                <a:latin typeface="Roboto Condensed"/>
              </a:rPr>
              <a:t> </a:t>
            </a:r>
            <a:r>
              <a:rPr lang="en-US" sz="4069" dirty="0" err="1">
                <a:solidFill>
                  <a:srgbClr val="2A3D43"/>
                </a:solidFill>
                <a:latin typeface="Roboto Condensed"/>
              </a:rPr>
              <a:t>thơ</a:t>
            </a:r>
            <a:r>
              <a:rPr lang="en-US" sz="4069" dirty="0">
                <a:solidFill>
                  <a:srgbClr val="2A3D43"/>
                </a:solidFill>
                <a:latin typeface="Roboto Condensed"/>
              </a:rPr>
              <a:t> và </a:t>
            </a:r>
            <a:r>
              <a:rPr lang="en-US" sz="4069" dirty="0" err="1">
                <a:solidFill>
                  <a:srgbClr val="2A3D43"/>
                </a:solidFill>
                <a:latin typeface="Roboto Condensed"/>
              </a:rPr>
              <a:t>luyện</a:t>
            </a:r>
            <a:r>
              <a:rPr lang="en-US" sz="4069" dirty="0">
                <a:solidFill>
                  <a:srgbClr val="2A3D43"/>
                </a:solidFill>
                <a:latin typeface="Roboto Condensed"/>
              </a:rPr>
              <a:t> </a:t>
            </a:r>
            <a:r>
              <a:rPr lang="en-US" sz="4069" dirty="0" err="1">
                <a:solidFill>
                  <a:srgbClr val="2A3D43"/>
                </a:solidFill>
                <a:latin typeface="Roboto Condensed"/>
              </a:rPr>
              <a:t>tập</a:t>
            </a:r>
            <a:r>
              <a:rPr lang="en-US" sz="4069" dirty="0">
                <a:solidFill>
                  <a:srgbClr val="2A3D43"/>
                </a:solidFill>
                <a:latin typeface="Roboto Condensed"/>
              </a:rPr>
              <a:t>: 5 </a:t>
            </a:r>
            <a:r>
              <a:rPr lang="en-US" sz="4069" dirty="0" err="1">
                <a:solidFill>
                  <a:srgbClr val="2A3D43"/>
                </a:solidFill>
                <a:latin typeface="Roboto Condensed"/>
              </a:rPr>
              <a:t>phút</a:t>
            </a:r>
            <a:r>
              <a:rPr lang="en-US" sz="4069" dirty="0">
                <a:solidFill>
                  <a:srgbClr val="2A3D43"/>
                </a:solidFill>
                <a:latin typeface="Roboto Condensed"/>
              </a:rPr>
              <a:t> </a:t>
            </a:r>
          </a:p>
          <a:p>
            <a:pPr marL="878569" lvl="1" indent="-439284" algn="just">
              <a:lnSpc>
                <a:spcPts val="5697"/>
              </a:lnSpc>
              <a:buFont typeface="Arial"/>
              <a:buChar char="•"/>
            </a:pPr>
            <a:r>
              <a:rPr lang="en-US" sz="4069" dirty="0" err="1">
                <a:solidFill>
                  <a:srgbClr val="2A3D43"/>
                </a:solidFill>
                <a:latin typeface="Roboto Condensed"/>
              </a:rPr>
              <a:t>Thời</a:t>
            </a:r>
            <a:r>
              <a:rPr lang="en-US" sz="4069" dirty="0">
                <a:solidFill>
                  <a:srgbClr val="2A3D43"/>
                </a:solidFill>
                <a:latin typeface="Roboto Condensed"/>
              </a:rPr>
              <a:t> </a:t>
            </a:r>
            <a:r>
              <a:rPr lang="en-US" sz="4069" dirty="0" err="1">
                <a:solidFill>
                  <a:srgbClr val="2A3D43"/>
                </a:solidFill>
                <a:latin typeface="Roboto Condensed"/>
              </a:rPr>
              <a:t>gian</a:t>
            </a:r>
            <a:r>
              <a:rPr lang="en-US" sz="4069" dirty="0">
                <a:solidFill>
                  <a:srgbClr val="2A3D43"/>
                </a:solidFill>
                <a:latin typeface="Roboto Condensed"/>
              </a:rPr>
              <a:t> </a:t>
            </a:r>
            <a:r>
              <a:rPr lang="en-US" sz="4069" dirty="0" err="1">
                <a:solidFill>
                  <a:srgbClr val="2A3D43"/>
                </a:solidFill>
                <a:latin typeface="Roboto Condensed"/>
              </a:rPr>
              <a:t>trình</a:t>
            </a:r>
            <a:r>
              <a:rPr lang="en-US" sz="4069" dirty="0">
                <a:solidFill>
                  <a:srgbClr val="2A3D43"/>
                </a:solidFill>
                <a:latin typeface="Roboto Condensed"/>
              </a:rPr>
              <a:t> </a:t>
            </a:r>
            <a:r>
              <a:rPr lang="en-US" sz="4069" dirty="0" err="1">
                <a:solidFill>
                  <a:srgbClr val="2A3D43"/>
                </a:solidFill>
                <a:latin typeface="Roboto Condensed"/>
              </a:rPr>
              <a:t>bày</a:t>
            </a:r>
            <a:r>
              <a:rPr lang="en-US" sz="4069" dirty="0">
                <a:solidFill>
                  <a:srgbClr val="2A3D43"/>
                </a:solidFill>
                <a:latin typeface="Roboto Condensed"/>
              </a:rPr>
              <a:t>: </a:t>
            </a:r>
            <a:r>
              <a:rPr lang="en-US" sz="4069" dirty="0" err="1">
                <a:solidFill>
                  <a:srgbClr val="2A3D43"/>
                </a:solidFill>
                <a:latin typeface="Roboto Condensed"/>
              </a:rPr>
              <a:t>tối</a:t>
            </a:r>
            <a:r>
              <a:rPr lang="en-US" sz="4069" dirty="0">
                <a:solidFill>
                  <a:srgbClr val="2A3D43"/>
                </a:solidFill>
                <a:latin typeface="Roboto Condensed"/>
              </a:rPr>
              <a:t> </a:t>
            </a:r>
            <a:r>
              <a:rPr lang="en-US" sz="4069" dirty="0" err="1">
                <a:solidFill>
                  <a:srgbClr val="2A3D43"/>
                </a:solidFill>
                <a:latin typeface="Roboto Condensed"/>
              </a:rPr>
              <a:t>đa</a:t>
            </a:r>
            <a:r>
              <a:rPr lang="en-US" sz="4069" dirty="0">
                <a:solidFill>
                  <a:srgbClr val="2A3D43"/>
                </a:solidFill>
                <a:latin typeface="Roboto Condensed"/>
              </a:rPr>
              <a:t> 2 </a:t>
            </a:r>
            <a:r>
              <a:rPr lang="en-US" sz="4069" dirty="0" err="1">
                <a:solidFill>
                  <a:srgbClr val="2A3D43"/>
                </a:solidFill>
                <a:latin typeface="Roboto Condensed"/>
              </a:rPr>
              <a:t>phút</a:t>
            </a:r>
            <a:r>
              <a:rPr lang="en-US" sz="4069" dirty="0">
                <a:solidFill>
                  <a:srgbClr val="2A3D43"/>
                </a:solidFill>
                <a:latin typeface="Roboto Condensed"/>
              </a:rPr>
              <a:t> (</a:t>
            </a:r>
            <a:r>
              <a:rPr lang="en-US" sz="4069" dirty="0" err="1">
                <a:solidFill>
                  <a:srgbClr val="2A3D43"/>
                </a:solidFill>
                <a:latin typeface="Roboto Condensed"/>
              </a:rPr>
              <a:t>có</a:t>
            </a:r>
            <a:r>
              <a:rPr lang="en-US" sz="4069" dirty="0">
                <a:solidFill>
                  <a:srgbClr val="2A3D43"/>
                </a:solidFill>
                <a:latin typeface="Roboto Condensed"/>
              </a:rPr>
              <a:t> </a:t>
            </a:r>
            <a:r>
              <a:rPr lang="en-US" sz="4069" dirty="0" err="1">
                <a:solidFill>
                  <a:srgbClr val="2A3D43"/>
                </a:solidFill>
                <a:latin typeface="Roboto Condensed"/>
              </a:rPr>
              <a:t>thể</a:t>
            </a:r>
            <a:r>
              <a:rPr lang="en-US" sz="4069" dirty="0">
                <a:solidFill>
                  <a:srgbClr val="2A3D43"/>
                </a:solidFill>
                <a:latin typeface="Roboto Condensed"/>
              </a:rPr>
              <a:t> bao </a:t>
            </a:r>
            <a:r>
              <a:rPr lang="en-US" sz="4069" dirty="0" err="1">
                <a:solidFill>
                  <a:srgbClr val="2A3D43"/>
                </a:solidFill>
                <a:latin typeface="Roboto Condensed"/>
              </a:rPr>
              <a:t>gồm</a:t>
            </a:r>
            <a:r>
              <a:rPr lang="en-US" sz="4069" dirty="0">
                <a:solidFill>
                  <a:srgbClr val="2A3D43"/>
                </a:solidFill>
                <a:latin typeface="Roboto Condensed"/>
              </a:rPr>
              <a:t> </a:t>
            </a:r>
            <a:r>
              <a:rPr lang="en-US" sz="4069" dirty="0" err="1">
                <a:solidFill>
                  <a:srgbClr val="2A3D43"/>
                </a:solidFill>
                <a:latin typeface="Roboto Condensed"/>
              </a:rPr>
              <a:t>lời</a:t>
            </a:r>
            <a:r>
              <a:rPr lang="en-US" sz="4069" dirty="0">
                <a:solidFill>
                  <a:srgbClr val="2A3D43"/>
                </a:solidFill>
                <a:latin typeface="Roboto Condensed"/>
              </a:rPr>
              <a:t> </a:t>
            </a:r>
            <a:r>
              <a:rPr lang="en-US" sz="4069" dirty="0" err="1">
                <a:solidFill>
                  <a:srgbClr val="2A3D43"/>
                </a:solidFill>
                <a:latin typeface="Roboto Condensed"/>
              </a:rPr>
              <a:t>bình</a:t>
            </a:r>
            <a:r>
              <a:rPr lang="en-US" sz="4069" dirty="0">
                <a:solidFill>
                  <a:srgbClr val="2A3D43"/>
                </a:solidFill>
                <a:latin typeface="Roboto Condensed"/>
              </a:rPr>
              <a:t>, </a:t>
            </a:r>
            <a:r>
              <a:rPr lang="en-US" sz="4069" dirty="0" err="1">
                <a:solidFill>
                  <a:srgbClr val="2A3D43"/>
                </a:solidFill>
                <a:latin typeface="Roboto Condensed"/>
              </a:rPr>
              <a:t>giới</a:t>
            </a:r>
            <a:r>
              <a:rPr lang="en-US" sz="4069" dirty="0">
                <a:solidFill>
                  <a:srgbClr val="2A3D43"/>
                </a:solidFill>
                <a:latin typeface="Roboto Condensed"/>
              </a:rPr>
              <a:t> </a:t>
            </a:r>
            <a:r>
              <a:rPr lang="en-US" sz="4069" dirty="0" err="1">
                <a:solidFill>
                  <a:srgbClr val="2A3D43"/>
                </a:solidFill>
                <a:latin typeface="Roboto Condensed"/>
              </a:rPr>
              <a:t>thiệu</a:t>
            </a:r>
            <a:r>
              <a:rPr lang="en-US" sz="4069" dirty="0">
                <a:solidFill>
                  <a:srgbClr val="2A3D43"/>
                </a:solidFill>
                <a:latin typeface="Roboto Condensed"/>
              </a:rPr>
              <a:t> </a:t>
            </a:r>
            <a:r>
              <a:rPr lang="en-US" sz="4069" dirty="0" err="1">
                <a:solidFill>
                  <a:srgbClr val="2A3D43"/>
                </a:solidFill>
                <a:latin typeface="Roboto Condensed"/>
              </a:rPr>
              <a:t>bối</a:t>
            </a:r>
            <a:r>
              <a:rPr lang="en-US" sz="4069" dirty="0">
                <a:solidFill>
                  <a:srgbClr val="2A3D43"/>
                </a:solidFill>
                <a:latin typeface="Roboto Condensed"/>
              </a:rPr>
              <a:t> </a:t>
            </a:r>
            <a:r>
              <a:rPr lang="en-US" sz="4069" dirty="0" err="1">
                <a:solidFill>
                  <a:srgbClr val="2A3D43"/>
                </a:solidFill>
                <a:latin typeface="Roboto Condensed"/>
              </a:rPr>
              <a:t>cảnh</a:t>
            </a:r>
            <a:r>
              <a:rPr lang="en-US" sz="4069" dirty="0">
                <a:solidFill>
                  <a:srgbClr val="2A3D43"/>
                </a:solidFill>
                <a:latin typeface="Roboto Condensed"/>
              </a:rPr>
              <a:t>…) </a:t>
            </a:r>
          </a:p>
          <a:p>
            <a:pPr marL="878569" lvl="1" indent="-439284" algn="just">
              <a:lnSpc>
                <a:spcPts val="5697"/>
              </a:lnSpc>
              <a:buFont typeface="Arial"/>
              <a:buChar char="•"/>
            </a:pPr>
            <a:r>
              <a:rPr lang="en-US" sz="4069" dirty="0">
                <a:solidFill>
                  <a:srgbClr val="2A3D43"/>
                </a:solidFill>
                <a:latin typeface="Roboto Condensed"/>
              </a:rPr>
              <a:t>HS </a:t>
            </a:r>
            <a:r>
              <a:rPr lang="en-US" sz="4069" dirty="0" err="1">
                <a:solidFill>
                  <a:srgbClr val="2A3D43"/>
                </a:solidFill>
                <a:latin typeface="Roboto Condensed"/>
              </a:rPr>
              <a:t>các</a:t>
            </a:r>
            <a:r>
              <a:rPr lang="en-US" sz="4069" dirty="0">
                <a:solidFill>
                  <a:srgbClr val="2A3D43"/>
                </a:solidFill>
                <a:latin typeface="Roboto Condensed"/>
              </a:rPr>
              <a:t> </a:t>
            </a:r>
            <a:r>
              <a:rPr lang="en-US" sz="4069" dirty="0" err="1">
                <a:solidFill>
                  <a:srgbClr val="2A3D43"/>
                </a:solidFill>
                <a:latin typeface="Roboto Condensed"/>
              </a:rPr>
              <a:t>nhóm</a:t>
            </a:r>
            <a:r>
              <a:rPr lang="en-US" sz="4069" dirty="0">
                <a:solidFill>
                  <a:srgbClr val="2A3D43"/>
                </a:solidFill>
                <a:latin typeface="Roboto Condensed"/>
              </a:rPr>
              <a:t> </a:t>
            </a:r>
            <a:r>
              <a:rPr lang="en-US" sz="4069" dirty="0" err="1">
                <a:solidFill>
                  <a:srgbClr val="2A3D43"/>
                </a:solidFill>
                <a:latin typeface="Roboto Condensed"/>
              </a:rPr>
              <a:t>đánh</a:t>
            </a:r>
            <a:r>
              <a:rPr lang="en-US" sz="4069" dirty="0">
                <a:solidFill>
                  <a:srgbClr val="2A3D43"/>
                </a:solidFill>
                <a:latin typeface="Roboto Condensed"/>
              </a:rPr>
              <a:t> </a:t>
            </a:r>
            <a:r>
              <a:rPr lang="en-US" sz="4069" dirty="0" err="1">
                <a:solidFill>
                  <a:srgbClr val="2A3D43"/>
                </a:solidFill>
                <a:latin typeface="Roboto Condensed"/>
              </a:rPr>
              <a:t>giá</a:t>
            </a:r>
            <a:r>
              <a:rPr lang="en-US" sz="4069" dirty="0">
                <a:solidFill>
                  <a:srgbClr val="2A3D43"/>
                </a:solidFill>
                <a:latin typeface="Roboto Condensed"/>
              </a:rPr>
              <a:t> </a:t>
            </a:r>
            <a:r>
              <a:rPr lang="en-US" sz="4069" dirty="0" err="1">
                <a:solidFill>
                  <a:srgbClr val="2A3D43"/>
                </a:solidFill>
                <a:latin typeface="Roboto Condensed"/>
              </a:rPr>
              <a:t>theo</a:t>
            </a:r>
            <a:r>
              <a:rPr lang="en-US" sz="4069" dirty="0">
                <a:solidFill>
                  <a:srgbClr val="2A3D43"/>
                </a:solidFill>
                <a:latin typeface="Roboto Condensed"/>
              </a:rPr>
              <a:t> </a:t>
            </a:r>
            <a:r>
              <a:rPr lang="en-US" sz="4069" dirty="0" err="1">
                <a:solidFill>
                  <a:srgbClr val="2A3D43"/>
                </a:solidFill>
                <a:latin typeface="Roboto Condensed"/>
              </a:rPr>
              <a:t>bảng</a:t>
            </a:r>
            <a:r>
              <a:rPr lang="en-US" sz="4069" dirty="0">
                <a:solidFill>
                  <a:srgbClr val="2A3D43"/>
                </a:solidFill>
                <a:latin typeface="Roboto Condensed"/>
              </a:rPr>
              <a:t> </a:t>
            </a:r>
            <a:r>
              <a:rPr lang="en-US" sz="4069" dirty="0" err="1">
                <a:solidFill>
                  <a:srgbClr val="2A3D43"/>
                </a:solidFill>
                <a:latin typeface="Roboto Condensed"/>
              </a:rPr>
              <a:t>kiểm</a:t>
            </a:r>
            <a:r>
              <a:rPr lang="en-US" sz="4069" dirty="0">
                <a:solidFill>
                  <a:srgbClr val="2A3D43"/>
                </a:solidFill>
                <a:latin typeface="Roboto Condensed"/>
              </a:rPr>
              <a:t>, </a:t>
            </a:r>
            <a:r>
              <a:rPr lang="en-US" sz="4069" dirty="0" err="1">
                <a:solidFill>
                  <a:srgbClr val="2A3D43"/>
                </a:solidFill>
                <a:latin typeface="Roboto Condensed"/>
              </a:rPr>
              <a:t>bình</a:t>
            </a:r>
            <a:r>
              <a:rPr lang="en-US" sz="4069" dirty="0">
                <a:solidFill>
                  <a:srgbClr val="2A3D43"/>
                </a:solidFill>
                <a:latin typeface="Roboto Condensed"/>
              </a:rPr>
              <a:t> </a:t>
            </a:r>
            <a:r>
              <a:rPr lang="en-US" sz="4069" dirty="0" err="1">
                <a:solidFill>
                  <a:srgbClr val="2A3D43"/>
                </a:solidFill>
                <a:latin typeface="Roboto Condensed"/>
              </a:rPr>
              <a:t>chọn</a:t>
            </a:r>
            <a:r>
              <a:rPr lang="en-US" sz="4069" dirty="0">
                <a:solidFill>
                  <a:srgbClr val="2A3D43"/>
                </a:solidFill>
                <a:latin typeface="Roboto Condensed"/>
              </a:rPr>
              <a:t> </a:t>
            </a:r>
            <a:r>
              <a:rPr lang="en-US" sz="4069" dirty="0" err="1">
                <a:solidFill>
                  <a:srgbClr val="2A3D43"/>
                </a:solidFill>
                <a:latin typeface="Roboto Condensed"/>
              </a:rPr>
              <a:t>giải</a:t>
            </a:r>
            <a:r>
              <a:rPr lang="en-US" sz="4069" dirty="0">
                <a:solidFill>
                  <a:srgbClr val="2A3D43"/>
                </a:solidFill>
                <a:latin typeface="Roboto Condensed"/>
              </a:rPr>
              <a:t> </a:t>
            </a:r>
            <a:r>
              <a:rPr lang="en-US" sz="4069" dirty="0" err="1">
                <a:solidFill>
                  <a:srgbClr val="2A3D43"/>
                </a:solidFill>
                <a:latin typeface="Roboto Condensed"/>
              </a:rPr>
              <a:t>thưởng</a:t>
            </a:r>
            <a:r>
              <a:rPr lang="en-US" sz="4069" dirty="0">
                <a:solidFill>
                  <a:srgbClr val="2A3D43"/>
                </a:solidFill>
                <a:latin typeface="Roboto Condensed"/>
              </a:rPr>
              <a:t> </a:t>
            </a:r>
            <a:r>
              <a:rPr lang="en-US" sz="4069" dirty="0" err="1">
                <a:solidFill>
                  <a:srgbClr val="2A3D43"/>
                </a:solidFill>
                <a:latin typeface="Roboto Condensed"/>
              </a:rPr>
              <a:t>theo</a:t>
            </a:r>
            <a:r>
              <a:rPr lang="en-US" sz="4069" dirty="0">
                <a:solidFill>
                  <a:srgbClr val="2A3D43"/>
                </a:solidFill>
                <a:latin typeface="Roboto Condensed"/>
              </a:rPr>
              <a:t> </a:t>
            </a:r>
            <a:r>
              <a:rPr lang="en-US" sz="4069" dirty="0" err="1">
                <a:solidFill>
                  <a:srgbClr val="2A3D43"/>
                </a:solidFill>
                <a:latin typeface="Roboto Condensed"/>
              </a:rPr>
              <a:t>gợi</a:t>
            </a:r>
            <a:r>
              <a:rPr lang="en-US" sz="4069" dirty="0">
                <a:solidFill>
                  <a:srgbClr val="2A3D43"/>
                </a:solidFill>
                <a:latin typeface="Roboto Condensed"/>
              </a:rPr>
              <a:t> ý: </a:t>
            </a:r>
            <a:r>
              <a:rPr lang="en-US" sz="4069" dirty="0" err="1">
                <a:solidFill>
                  <a:srgbClr val="2A3D43"/>
                </a:solidFill>
                <a:latin typeface="Roboto Condensed"/>
              </a:rPr>
              <a:t>Giải</a:t>
            </a:r>
            <a:r>
              <a:rPr lang="en-US" sz="4069" dirty="0">
                <a:solidFill>
                  <a:srgbClr val="2A3D43"/>
                </a:solidFill>
                <a:latin typeface="Roboto Condensed"/>
              </a:rPr>
              <a:t> </a:t>
            </a:r>
            <a:r>
              <a:rPr lang="en-US" sz="4069" dirty="0" err="1">
                <a:solidFill>
                  <a:srgbClr val="2A3D43"/>
                </a:solidFill>
                <a:latin typeface="Roboto Condensed"/>
              </a:rPr>
              <a:t>xuất</a:t>
            </a:r>
            <a:r>
              <a:rPr lang="en-US" sz="4069" dirty="0">
                <a:solidFill>
                  <a:srgbClr val="2A3D43"/>
                </a:solidFill>
                <a:latin typeface="Roboto Condensed"/>
              </a:rPr>
              <a:t> </a:t>
            </a:r>
            <a:r>
              <a:rPr lang="en-US" sz="4069" dirty="0" err="1">
                <a:solidFill>
                  <a:srgbClr val="2A3D43"/>
                </a:solidFill>
                <a:latin typeface="Roboto Condensed"/>
              </a:rPr>
              <a:t>sắc</a:t>
            </a:r>
            <a:r>
              <a:rPr lang="en-US" sz="4069" dirty="0">
                <a:solidFill>
                  <a:srgbClr val="2A3D43"/>
                </a:solidFill>
                <a:latin typeface="Roboto Condensed"/>
              </a:rPr>
              <a:t>, </a:t>
            </a:r>
            <a:r>
              <a:rPr lang="en-US" sz="4069" dirty="0" err="1">
                <a:solidFill>
                  <a:srgbClr val="2A3D43"/>
                </a:solidFill>
                <a:latin typeface="Roboto Condensed"/>
              </a:rPr>
              <a:t>Giải</a:t>
            </a:r>
            <a:r>
              <a:rPr lang="en-US" sz="4069" dirty="0">
                <a:solidFill>
                  <a:srgbClr val="2A3D43"/>
                </a:solidFill>
                <a:latin typeface="Roboto Condensed"/>
              </a:rPr>
              <a:t> </a:t>
            </a:r>
            <a:r>
              <a:rPr lang="en-US" sz="4069" dirty="0" err="1">
                <a:solidFill>
                  <a:srgbClr val="2A3D43"/>
                </a:solidFill>
                <a:latin typeface="Roboto Condensed"/>
              </a:rPr>
              <a:t>tài</a:t>
            </a:r>
            <a:r>
              <a:rPr lang="en-US" sz="4069" dirty="0">
                <a:solidFill>
                  <a:srgbClr val="2A3D43"/>
                </a:solidFill>
                <a:latin typeface="Roboto Condensed"/>
              </a:rPr>
              <a:t> </a:t>
            </a:r>
            <a:r>
              <a:rPr lang="en-US" sz="4069" dirty="0" err="1">
                <a:solidFill>
                  <a:srgbClr val="2A3D43"/>
                </a:solidFill>
                <a:latin typeface="Roboto Condensed"/>
              </a:rPr>
              <a:t>năng</a:t>
            </a:r>
            <a:r>
              <a:rPr lang="en-US" sz="4069" dirty="0">
                <a:solidFill>
                  <a:srgbClr val="2A3D43"/>
                </a:solidFill>
                <a:latin typeface="Roboto Condensed"/>
              </a:rPr>
              <a:t>, </a:t>
            </a:r>
            <a:r>
              <a:rPr lang="en-US" sz="4069" dirty="0" err="1">
                <a:solidFill>
                  <a:srgbClr val="2A3D43"/>
                </a:solidFill>
                <a:latin typeface="Roboto Condensed"/>
              </a:rPr>
              <a:t>Giải</a:t>
            </a:r>
            <a:r>
              <a:rPr lang="en-US" sz="4069" dirty="0">
                <a:solidFill>
                  <a:srgbClr val="2A3D43"/>
                </a:solidFill>
                <a:latin typeface="Roboto Condensed"/>
              </a:rPr>
              <a:t> </a:t>
            </a:r>
            <a:r>
              <a:rPr lang="en-US" sz="4069" dirty="0" err="1">
                <a:solidFill>
                  <a:srgbClr val="2A3D43"/>
                </a:solidFill>
                <a:latin typeface="Roboto Condensed"/>
              </a:rPr>
              <a:t>triển</a:t>
            </a:r>
            <a:r>
              <a:rPr lang="en-US" sz="4069" dirty="0">
                <a:solidFill>
                  <a:srgbClr val="2A3D43"/>
                </a:solidFill>
                <a:latin typeface="Roboto Condensed"/>
              </a:rPr>
              <a:t> </a:t>
            </a:r>
            <a:r>
              <a:rPr lang="en-US" sz="4069" dirty="0" err="1">
                <a:solidFill>
                  <a:srgbClr val="2A3D43"/>
                </a:solidFill>
                <a:latin typeface="Roboto Condensed"/>
              </a:rPr>
              <a:t>vọng</a:t>
            </a:r>
            <a:r>
              <a:rPr lang="en-US" sz="4069" dirty="0">
                <a:solidFill>
                  <a:srgbClr val="2A3D43"/>
                </a:solidFill>
                <a:latin typeface="Roboto Condensed"/>
              </a:rPr>
              <a:t> </a:t>
            </a:r>
          </a:p>
        </p:txBody>
      </p:sp>
      <p:sp>
        <p:nvSpPr>
          <p:cNvPr id="7" name="TextBox 7"/>
          <p:cNvSpPr txBox="1"/>
          <p:nvPr/>
        </p:nvSpPr>
        <p:spPr>
          <a:xfrm>
            <a:off x="1358996" y="393382"/>
            <a:ext cx="14107743" cy="1137286"/>
          </a:xfrm>
          <a:prstGeom prst="rect">
            <a:avLst/>
          </a:prstGeom>
        </p:spPr>
        <p:txBody>
          <a:bodyPr lIns="0" tIns="0" rIns="0" bIns="0" rtlCol="0" anchor="t">
            <a:spAutoFit/>
          </a:bodyPr>
          <a:lstStyle/>
          <a:p>
            <a:pPr algn="just">
              <a:lnSpc>
                <a:spcPts val="9239"/>
              </a:lnSpc>
            </a:pPr>
            <a:r>
              <a:rPr lang="en-US" sz="6599">
                <a:solidFill>
                  <a:srgbClr val="FFFFFF"/>
                </a:solidFill>
                <a:latin typeface="Fraunces Bold"/>
              </a:rPr>
              <a:t>4. LUYỆN TẬP</a:t>
            </a:r>
          </a:p>
        </p:txBody>
      </p:sp>
      <p:sp>
        <p:nvSpPr>
          <p:cNvPr id="8" name="Freeform 8"/>
          <p:cNvSpPr/>
          <p:nvPr/>
        </p:nvSpPr>
        <p:spPr>
          <a:xfrm>
            <a:off x="-3903839" y="8417832"/>
            <a:ext cx="23149804" cy="4308638"/>
          </a:xfrm>
          <a:custGeom>
            <a:avLst/>
            <a:gdLst/>
            <a:ahLst/>
            <a:cxnLst/>
            <a:rect l="l" t="t" r="r" b="b"/>
            <a:pathLst>
              <a:path w="23149804" h="4308638">
                <a:moveTo>
                  <a:pt x="0" y="0"/>
                </a:moveTo>
                <a:lnTo>
                  <a:pt x="23149804" y="0"/>
                </a:lnTo>
                <a:lnTo>
                  <a:pt x="23149804" y="4308637"/>
                </a:lnTo>
                <a:lnTo>
                  <a:pt x="0" y="4308637"/>
                </a:lnTo>
                <a:lnTo>
                  <a:pt x="0" y="0"/>
                </a:lnTo>
                <a:close/>
              </a:path>
            </a:pathLst>
          </a:custGeom>
          <a:blipFill>
            <a:blip r:embed="rId2"/>
            <a:stretch>
              <a:fillRect t="-15431" b="-15431"/>
            </a:stretch>
          </a:blipFill>
        </p:spPr>
        <p:txBody>
          <a:bodyPr/>
          <a:lstStyle/>
          <a:p>
            <a:endParaRPr lang="en-US"/>
          </a:p>
        </p:txBody>
      </p:sp>
      <p:sp>
        <p:nvSpPr>
          <p:cNvPr id="9" name="Freeform 9"/>
          <p:cNvSpPr/>
          <p:nvPr/>
        </p:nvSpPr>
        <p:spPr>
          <a:xfrm flipH="1">
            <a:off x="-4873551" y="4411560"/>
            <a:ext cx="7522170" cy="8012543"/>
          </a:xfrm>
          <a:custGeom>
            <a:avLst/>
            <a:gdLst/>
            <a:ahLst/>
            <a:cxnLst/>
            <a:rect l="l" t="t" r="r" b="b"/>
            <a:pathLst>
              <a:path w="7522170" h="8012543">
                <a:moveTo>
                  <a:pt x="7522170" y="0"/>
                </a:moveTo>
                <a:lnTo>
                  <a:pt x="0" y="0"/>
                </a:lnTo>
                <a:lnTo>
                  <a:pt x="0" y="8012543"/>
                </a:lnTo>
                <a:lnTo>
                  <a:pt x="7522170" y="8012543"/>
                </a:lnTo>
                <a:lnTo>
                  <a:pt x="7522170" y="0"/>
                </a:lnTo>
                <a:close/>
              </a:path>
            </a:pathLst>
          </a:custGeom>
          <a:blipFill>
            <a:blip r:embed="rId3"/>
            <a:stretch>
              <a:fillRect l="-3181" r="-3181"/>
            </a:stretch>
          </a:blipFill>
        </p:spPr>
        <p:txBody>
          <a:bodyPr/>
          <a:lstStyle/>
          <a:p>
            <a:endParaRPr lang="en-US"/>
          </a:p>
        </p:txBody>
      </p:sp>
      <p:sp>
        <p:nvSpPr>
          <p:cNvPr id="10" name="Freeform 10"/>
          <p:cNvSpPr/>
          <p:nvPr/>
        </p:nvSpPr>
        <p:spPr>
          <a:xfrm flipH="1">
            <a:off x="13857779" y="298459"/>
            <a:ext cx="4582461" cy="3779102"/>
          </a:xfrm>
          <a:custGeom>
            <a:avLst/>
            <a:gdLst/>
            <a:ahLst/>
            <a:cxnLst/>
            <a:rect l="l" t="t" r="r" b="b"/>
            <a:pathLst>
              <a:path w="4582461" h="3779102">
                <a:moveTo>
                  <a:pt x="4582461" y="0"/>
                </a:moveTo>
                <a:lnTo>
                  <a:pt x="0" y="0"/>
                </a:lnTo>
                <a:lnTo>
                  <a:pt x="0" y="3779102"/>
                </a:lnTo>
                <a:lnTo>
                  <a:pt x="4582461" y="3779102"/>
                </a:lnTo>
                <a:lnTo>
                  <a:pt x="4582461" y="0"/>
                </a:lnTo>
                <a:close/>
              </a:path>
            </a:pathLst>
          </a:custGeom>
          <a:blipFill>
            <a:blip r:embed="rId4"/>
            <a:stretch>
              <a:fillRect l="-8311" r="-8311"/>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BF7EE"/>
        </a:solidFill>
        <a:effectLst/>
      </p:bgPr>
    </p:bg>
    <p:spTree>
      <p:nvGrpSpPr>
        <p:cNvPr id="1" name=""/>
        <p:cNvGrpSpPr/>
        <p:nvPr/>
      </p:nvGrpSpPr>
      <p:grpSpPr>
        <a:xfrm>
          <a:off x="0" y="0"/>
          <a:ext cx="0" cy="0"/>
          <a:chOff x="0" y="0"/>
          <a:chExt cx="0" cy="0"/>
        </a:xfrm>
      </p:grpSpPr>
      <p:sp>
        <p:nvSpPr>
          <p:cNvPr id="2" name="Freeform 2"/>
          <p:cNvSpPr/>
          <p:nvPr/>
        </p:nvSpPr>
        <p:spPr>
          <a:xfrm>
            <a:off x="14037264" y="-1313810"/>
            <a:ext cx="9962537" cy="2627619"/>
          </a:xfrm>
          <a:custGeom>
            <a:avLst/>
            <a:gdLst/>
            <a:ahLst/>
            <a:cxnLst/>
            <a:rect l="l" t="t" r="r" b="b"/>
            <a:pathLst>
              <a:path w="9962537" h="2627619">
                <a:moveTo>
                  <a:pt x="0" y="0"/>
                </a:moveTo>
                <a:lnTo>
                  <a:pt x="9962538" y="0"/>
                </a:lnTo>
                <a:lnTo>
                  <a:pt x="9962538" y="2627620"/>
                </a:lnTo>
                <a:lnTo>
                  <a:pt x="0" y="262762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2186789" y="97440"/>
            <a:ext cx="9962537" cy="2627619"/>
          </a:xfrm>
          <a:custGeom>
            <a:avLst/>
            <a:gdLst/>
            <a:ahLst/>
            <a:cxnLst/>
            <a:rect l="l" t="t" r="r" b="b"/>
            <a:pathLst>
              <a:path w="9962537" h="2627619">
                <a:moveTo>
                  <a:pt x="0" y="0"/>
                </a:moveTo>
                <a:lnTo>
                  <a:pt x="9962537" y="0"/>
                </a:lnTo>
                <a:lnTo>
                  <a:pt x="9962537" y="2627619"/>
                </a:lnTo>
                <a:lnTo>
                  <a:pt x="0" y="262761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4" name="Group 4"/>
          <p:cNvGrpSpPr/>
          <p:nvPr/>
        </p:nvGrpSpPr>
        <p:grpSpPr>
          <a:xfrm>
            <a:off x="8302815" y="3245157"/>
            <a:ext cx="8956485" cy="3139806"/>
            <a:chOff x="0" y="0"/>
            <a:chExt cx="2033112" cy="712732"/>
          </a:xfrm>
        </p:grpSpPr>
        <p:sp>
          <p:nvSpPr>
            <p:cNvPr id="5" name="Freeform 5"/>
            <p:cNvSpPr/>
            <p:nvPr/>
          </p:nvSpPr>
          <p:spPr>
            <a:xfrm>
              <a:off x="0" y="0"/>
              <a:ext cx="2033112" cy="712732"/>
            </a:xfrm>
            <a:custGeom>
              <a:avLst/>
              <a:gdLst/>
              <a:ahLst/>
              <a:cxnLst/>
              <a:rect l="l" t="t" r="r" b="b"/>
              <a:pathLst>
                <a:path w="2033112" h="712732">
                  <a:moveTo>
                    <a:pt x="0" y="0"/>
                  </a:moveTo>
                  <a:lnTo>
                    <a:pt x="2033112" y="0"/>
                  </a:lnTo>
                  <a:lnTo>
                    <a:pt x="2033112" y="712732"/>
                  </a:lnTo>
                  <a:lnTo>
                    <a:pt x="0" y="712732"/>
                  </a:lnTo>
                  <a:close/>
                </a:path>
              </a:pathLst>
            </a:custGeom>
            <a:solidFill>
              <a:srgbClr val="2A3D43"/>
            </a:solidFill>
          </p:spPr>
          <p:txBody>
            <a:bodyPr/>
            <a:lstStyle/>
            <a:p>
              <a:endParaRPr lang="en-US"/>
            </a:p>
          </p:txBody>
        </p:sp>
        <p:sp>
          <p:nvSpPr>
            <p:cNvPr id="6" name="TextBox 6"/>
            <p:cNvSpPr txBox="1"/>
            <p:nvPr/>
          </p:nvSpPr>
          <p:spPr>
            <a:xfrm>
              <a:off x="0" y="-38100"/>
              <a:ext cx="2033112" cy="750832"/>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8877628" y="4001164"/>
            <a:ext cx="7806859" cy="1526839"/>
          </a:xfrm>
          <a:prstGeom prst="rect">
            <a:avLst/>
          </a:prstGeom>
        </p:spPr>
        <p:txBody>
          <a:bodyPr lIns="0" tIns="0" rIns="0" bIns="0" rtlCol="0" anchor="t">
            <a:spAutoFit/>
          </a:bodyPr>
          <a:lstStyle/>
          <a:p>
            <a:pPr algn="ctr">
              <a:lnSpc>
                <a:spcPts val="6143"/>
              </a:lnSpc>
            </a:pPr>
            <a:r>
              <a:rPr lang="en-US" sz="4388" dirty="0">
                <a:solidFill>
                  <a:srgbClr val="FBF7EE"/>
                </a:solidFill>
                <a:latin typeface="Roboto Condensed"/>
              </a:rPr>
              <a:t>Thực hành </a:t>
            </a:r>
            <a:r>
              <a:rPr lang="en-US" sz="4388" dirty="0" err="1">
                <a:solidFill>
                  <a:srgbClr val="FBF7EE"/>
                </a:solidFill>
                <a:latin typeface="Roboto Condensed"/>
              </a:rPr>
              <a:t>đọc</a:t>
            </a:r>
            <a:r>
              <a:rPr lang="en-US" sz="4388" dirty="0">
                <a:solidFill>
                  <a:srgbClr val="FBF7EE"/>
                </a:solidFill>
                <a:latin typeface="Roboto Condensed"/>
              </a:rPr>
              <a:t> </a:t>
            </a:r>
            <a:r>
              <a:rPr lang="en-US" sz="4388" dirty="0" err="1">
                <a:solidFill>
                  <a:srgbClr val="FBF7EE"/>
                </a:solidFill>
                <a:latin typeface="Roboto Condensed"/>
              </a:rPr>
              <a:t>hiểu</a:t>
            </a:r>
            <a:r>
              <a:rPr lang="en-US" sz="4388" dirty="0">
                <a:solidFill>
                  <a:srgbClr val="FBF7EE"/>
                </a:solidFill>
                <a:latin typeface="Roboto Condensed"/>
              </a:rPr>
              <a:t> </a:t>
            </a:r>
            <a:r>
              <a:rPr lang="en-US" sz="4388" dirty="0" err="1">
                <a:solidFill>
                  <a:srgbClr val="FBF7EE"/>
                </a:solidFill>
                <a:latin typeface="Roboto Condensed"/>
              </a:rPr>
              <a:t>văn</a:t>
            </a:r>
            <a:r>
              <a:rPr lang="en-US" sz="4388" dirty="0">
                <a:solidFill>
                  <a:srgbClr val="FBF7EE"/>
                </a:solidFill>
                <a:latin typeface="Roboto Condensed"/>
              </a:rPr>
              <a:t> </a:t>
            </a:r>
            <a:r>
              <a:rPr lang="en-US" sz="4388" dirty="0" err="1">
                <a:solidFill>
                  <a:srgbClr val="FBF7EE"/>
                </a:solidFill>
                <a:latin typeface="Roboto Condensed"/>
              </a:rPr>
              <a:t>bản</a:t>
            </a:r>
            <a:r>
              <a:rPr lang="en-US" sz="4388" dirty="0">
                <a:solidFill>
                  <a:srgbClr val="FBF7EE"/>
                </a:solidFill>
                <a:latin typeface="Roboto Condensed"/>
              </a:rPr>
              <a:t> </a:t>
            </a:r>
          </a:p>
          <a:p>
            <a:pPr algn="ctr">
              <a:lnSpc>
                <a:spcPts val="6143"/>
              </a:lnSpc>
              <a:spcBef>
                <a:spcPct val="0"/>
              </a:spcBef>
            </a:pPr>
            <a:r>
              <a:rPr lang="en-US" sz="4388" dirty="0" err="1">
                <a:solidFill>
                  <a:srgbClr val="FBF7EE"/>
                </a:solidFill>
                <a:latin typeface="Roboto Condensed Italics"/>
              </a:rPr>
              <a:t>Tình</a:t>
            </a:r>
            <a:r>
              <a:rPr lang="en-US" sz="4388" dirty="0">
                <a:solidFill>
                  <a:srgbClr val="FBF7EE"/>
                </a:solidFill>
                <a:latin typeface="Roboto Condensed Italics"/>
              </a:rPr>
              <a:t> </a:t>
            </a:r>
            <a:r>
              <a:rPr lang="en-US" sz="4388" dirty="0" err="1">
                <a:solidFill>
                  <a:srgbClr val="FBF7EE"/>
                </a:solidFill>
                <a:latin typeface="Roboto Condensed Italics"/>
              </a:rPr>
              <a:t>cảnh</a:t>
            </a:r>
            <a:r>
              <a:rPr lang="en-US" sz="4388" dirty="0">
                <a:solidFill>
                  <a:srgbClr val="FBF7EE"/>
                </a:solidFill>
                <a:latin typeface="Roboto Condensed Italics"/>
              </a:rPr>
              <a:t> </a:t>
            </a:r>
            <a:r>
              <a:rPr lang="en-US" sz="4388" dirty="0" err="1">
                <a:solidFill>
                  <a:srgbClr val="FBF7EE"/>
                </a:solidFill>
                <a:latin typeface="Roboto Condensed Italics"/>
              </a:rPr>
              <a:t>lẻ</a:t>
            </a:r>
            <a:r>
              <a:rPr lang="en-US" sz="4388" dirty="0">
                <a:solidFill>
                  <a:srgbClr val="FBF7EE"/>
                </a:solidFill>
                <a:latin typeface="Roboto Condensed Italics"/>
              </a:rPr>
              <a:t> </a:t>
            </a:r>
            <a:r>
              <a:rPr lang="en-US" sz="4388" dirty="0" err="1">
                <a:solidFill>
                  <a:srgbClr val="FBF7EE"/>
                </a:solidFill>
                <a:latin typeface="Roboto Condensed Italics"/>
              </a:rPr>
              <a:t>loi</a:t>
            </a:r>
            <a:r>
              <a:rPr lang="en-US" sz="4388" dirty="0">
                <a:solidFill>
                  <a:srgbClr val="FBF7EE"/>
                </a:solidFill>
                <a:latin typeface="Roboto Condensed Italics"/>
              </a:rPr>
              <a:t> </a:t>
            </a:r>
            <a:r>
              <a:rPr lang="en-US" sz="4388" dirty="0" err="1">
                <a:solidFill>
                  <a:srgbClr val="FBF7EE"/>
                </a:solidFill>
                <a:latin typeface="Roboto Condensed Italics"/>
              </a:rPr>
              <a:t>của</a:t>
            </a:r>
            <a:r>
              <a:rPr lang="en-US" sz="4388" dirty="0">
                <a:solidFill>
                  <a:srgbClr val="FBF7EE"/>
                </a:solidFill>
                <a:latin typeface="Roboto Condensed Italics"/>
              </a:rPr>
              <a:t> </a:t>
            </a:r>
            <a:r>
              <a:rPr lang="en-US" sz="4388" dirty="0" err="1">
                <a:solidFill>
                  <a:srgbClr val="FBF7EE"/>
                </a:solidFill>
                <a:latin typeface="Roboto Condensed Italics"/>
              </a:rPr>
              <a:t>người</a:t>
            </a:r>
            <a:r>
              <a:rPr lang="en-US" sz="4388" dirty="0">
                <a:solidFill>
                  <a:srgbClr val="FBF7EE"/>
                </a:solidFill>
                <a:latin typeface="Roboto Condensed Italics"/>
              </a:rPr>
              <a:t> </a:t>
            </a:r>
            <a:r>
              <a:rPr lang="en-US" sz="4388" dirty="0" err="1">
                <a:solidFill>
                  <a:srgbClr val="FBF7EE"/>
                </a:solidFill>
                <a:latin typeface="Roboto Condensed Italics"/>
              </a:rPr>
              <a:t>chinh</a:t>
            </a:r>
            <a:r>
              <a:rPr lang="en-US" sz="4388" dirty="0">
                <a:solidFill>
                  <a:srgbClr val="FBF7EE"/>
                </a:solidFill>
                <a:latin typeface="Roboto Condensed Italics"/>
              </a:rPr>
              <a:t> </a:t>
            </a:r>
            <a:r>
              <a:rPr lang="en-US" sz="4388" dirty="0" err="1">
                <a:solidFill>
                  <a:srgbClr val="FBF7EE"/>
                </a:solidFill>
                <a:latin typeface="Roboto Condensed Italics"/>
              </a:rPr>
              <a:t>phụ</a:t>
            </a:r>
            <a:endParaRPr lang="en-US" sz="4388" dirty="0">
              <a:solidFill>
                <a:srgbClr val="FBF7EE"/>
              </a:solidFill>
              <a:latin typeface="Roboto Condensed Italics"/>
            </a:endParaRPr>
          </a:p>
        </p:txBody>
      </p:sp>
      <p:sp>
        <p:nvSpPr>
          <p:cNvPr id="8" name="TextBox 8"/>
          <p:cNvSpPr txBox="1"/>
          <p:nvPr/>
        </p:nvSpPr>
        <p:spPr>
          <a:xfrm>
            <a:off x="9478216" y="1384724"/>
            <a:ext cx="14107743" cy="1210311"/>
          </a:xfrm>
          <a:prstGeom prst="rect">
            <a:avLst/>
          </a:prstGeom>
        </p:spPr>
        <p:txBody>
          <a:bodyPr lIns="0" tIns="0" rIns="0" bIns="0" rtlCol="0" anchor="t">
            <a:spAutoFit/>
          </a:bodyPr>
          <a:lstStyle/>
          <a:p>
            <a:pPr algn="just">
              <a:lnSpc>
                <a:spcPts val="9939"/>
              </a:lnSpc>
            </a:pPr>
            <a:r>
              <a:rPr lang="en-US" sz="7099">
                <a:solidFill>
                  <a:srgbClr val="BA8A3E"/>
                </a:solidFill>
                <a:latin typeface="Fraunces Bold"/>
              </a:rPr>
              <a:t>5. VẬN DỤNG</a:t>
            </a:r>
          </a:p>
        </p:txBody>
      </p:sp>
      <p:sp>
        <p:nvSpPr>
          <p:cNvPr id="9" name="Freeform 9"/>
          <p:cNvSpPr/>
          <p:nvPr/>
        </p:nvSpPr>
        <p:spPr>
          <a:xfrm>
            <a:off x="-6236057" y="-267701"/>
            <a:ext cx="9526001" cy="9526001"/>
          </a:xfrm>
          <a:custGeom>
            <a:avLst/>
            <a:gdLst/>
            <a:ahLst/>
            <a:cxnLst/>
            <a:rect l="l" t="t" r="r" b="b"/>
            <a:pathLst>
              <a:path w="9526001" h="9526001">
                <a:moveTo>
                  <a:pt x="0" y="0"/>
                </a:moveTo>
                <a:lnTo>
                  <a:pt x="9526001" y="0"/>
                </a:lnTo>
                <a:lnTo>
                  <a:pt x="9526001" y="9526001"/>
                </a:lnTo>
                <a:lnTo>
                  <a:pt x="0" y="952600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Freeform 10"/>
          <p:cNvSpPr/>
          <p:nvPr/>
        </p:nvSpPr>
        <p:spPr>
          <a:xfrm>
            <a:off x="-4131271" y="6905060"/>
            <a:ext cx="23149804" cy="4308638"/>
          </a:xfrm>
          <a:custGeom>
            <a:avLst/>
            <a:gdLst/>
            <a:ahLst/>
            <a:cxnLst/>
            <a:rect l="l" t="t" r="r" b="b"/>
            <a:pathLst>
              <a:path w="23149804" h="4308638">
                <a:moveTo>
                  <a:pt x="0" y="0"/>
                </a:moveTo>
                <a:lnTo>
                  <a:pt x="23149804" y="0"/>
                </a:lnTo>
                <a:lnTo>
                  <a:pt x="23149804" y="4308638"/>
                </a:lnTo>
                <a:lnTo>
                  <a:pt x="0" y="4308638"/>
                </a:lnTo>
                <a:lnTo>
                  <a:pt x="0" y="0"/>
                </a:lnTo>
                <a:close/>
              </a:path>
            </a:pathLst>
          </a:custGeom>
          <a:blipFill>
            <a:blip r:embed="rId6"/>
            <a:stretch>
              <a:fillRect t="-15431" b="-15431"/>
            </a:stretch>
          </a:blipFill>
        </p:spPr>
        <p:txBody>
          <a:bodyPr/>
          <a:lstStyle/>
          <a:p>
            <a:endParaRPr lang="en-US"/>
          </a:p>
        </p:txBody>
      </p:sp>
      <p:sp>
        <p:nvSpPr>
          <p:cNvPr id="11" name="Freeform 11"/>
          <p:cNvSpPr/>
          <p:nvPr/>
        </p:nvSpPr>
        <p:spPr>
          <a:xfrm flipH="1">
            <a:off x="0" y="3201155"/>
            <a:ext cx="7522170" cy="8012543"/>
          </a:xfrm>
          <a:custGeom>
            <a:avLst/>
            <a:gdLst/>
            <a:ahLst/>
            <a:cxnLst/>
            <a:rect l="l" t="t" r="r" b="b"/>
            <a:pathLst>
              <a:path w="7522170" h="8012543">
                <a:moveTo>
                  <a:pt x="7522170" y="0"/>
                </a:moveTo>
                <a:lnTo>
                  <a:pt x="0" y="0"/>
                </a:lnTo>
                <a:lnTo>
                  <a:pt x="0" y="8012543"/>
                </a:lnTo>
                <a:lnTo>
                  <a:pt x="7522170" y="8012543"/>
                </a:lnTo>
                <a:lnTo>
                  <a:pt x="7522170" y="0"/>
                </a:lnTo>
                <a:close/>
              </a:path>
            </a:pathLst>
          </a:custGeom>
          <a:blipFill>
            <a:blip r:embed="rId7"/>
            <a:stretch>
              <a:fillRect l="-3181" r="-3181"/>
            </a:stretch>
          </a:blipFill>
        </p:spPr>
        <p:txBody>
          <a:bodyPr/>
          <a:lstStyle/>
          <a:p>
            <a:endParaRPr lang="en-US"/>
          </a:p>
        </p:txBody>
      </p:sp>
      <p:sp>
        <p:nvSpPr>
          <p:cNvPr id="12" name="Freeform 12"/>
          <p:cNvSpPr/>
          <p:nvPr/>
        </p:nvSpPr>
        <p:spPr>
          <a:xfrm flipH="1">
            <a:off x="998714" y="632459"/>
            <a:ext cx="4582461" cy="3779102"/>
          </a:xfrm>
          <a:custGeom>
            <a:avLst/>
            <a:gdLst/>
            <a:ahLst/>
            <a:cxnLst/>
            <a:rect l="l" t="t" r="r" b="b"/>
            <a:pathLst>
              <a:path w="4582461" h="3779102">
                <a:moveTo>
                  <a:pt x="4582461" y="0"/>
                </a:moveTo>
                <a:lnTo>
                  <a:pt x="0" y="0"/>
                </a:lnTo>
                <a:lnTo>
                  <a:pt x="0" y="3779101"/>
                </a:lnTo>
                <a:lnTo>
                  <a:pt x="4582461" y="3779101"/>
                </a:lnTo>
                <a:lnTo>
                  <a:pt x="4582461" y="0"/>
                </a:lnTo>
                <a:close/>
              </a:path>
            </a:pathLst>
          </a:custGeom>
          <a:blipFill>
            <a:blip r:embed="rId8"/>
            <a:stretch>
              <a:fillRect l="-8311" r="-8311"/>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BF7EE"/>
        </a:solidFill>
        <a:effectLst/>
      </p:bgPr>
    </p:bg>
    <p:spTree>
      <p:nvGrpSpPr>
        <p:cNvPr id="1" name=""/>
        <p:cNvGrpSpPr/>
        <p:nvPr/>
      </p:nvGrpSpPr>
      <p:grpSpPr>
        <a:xfrm>
          <a:off x="0" y="0"/>
          <a:ext cx="0" cy="0"/>
          <a:chOff x="0" y="0"/>
          <a:chExt cx="0" cy="0"/>
        </a:xfrm>
      </p:grpSpPr>
      <p:sp>
        <p:nvSpPr>
          <p:cNvPr id="2" name="Freeform 2"/>
          <p:cNvSpPr/>
          <p:nvPr/>
        </p:nvSpPr>
        <p:spPr>
          <a:xfrm>
            <a:off x="15362515" y="7454860"/>
            <a:ext cx="2416754" cy="2416754"/>
          </a:xfrm>
          <a:custGeom>
            <a:avLst/>
            <a:gdLst/>
            <a:ahLst/>
            <a:cxnLst/>
            <a:rect l="l" t="t" r="r" b="b"/>
            <a:pathLst>
              <a:path w="2416754" h="2416754">
                <a:moveTo>
                  <a:pt x="0" y="0"/>
                </a:moveTo>
                <a:lnTo>
                  <a:pt x="2416754" y="0"/>
                </a:lnTo>
                <a:lnTo>
                  <a:pt x="2416754" y="2416754"/>
                </a:lnTo>
                <a:lnTo>
                  <a:pt x="0" y="241675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TextBox 3"/>
          <p:cNvSpPr txBox="1"/>
          <p:nvPr/>
        </p:nvSpPr>
        <p:spPr>
          <a:xfrm>
            <a:off x="5732223" y="1890324"/>
            <a:ext cx="6823554" cy="3008138"/>
          </a:xfrm>
          <a:prstGeom prst="rect">
            <a:avLst/>
          </a:prstGeom>
        </p:spPr>
        <p:txBody>
          <a:bodyPr lIns="0" tIns="0" rIns="0" bIns="0" rtlCol="0" anchor="t">
            <a:spAutoFit/>
          </a:bodyPr>
          <a:lstStyle/>
          <a:p>
            <a:pPr algn="ctr">
              <a:lnSpc>
                <a:spcPts val="24606"/>
              </a:lnSpc>
            </a:pPr>
            <a:r>
              <a:rPr lang="en-US" sz="17576">
                <a:solidFill>
                  <a:srgbClr val="000000"/>
                </a:solidFill>
                <a:latin typeface="Bahianita"/>
              </a:rPr>
              <a:t>HẸN GẶP LẠI!</a:t>
            </a:r>
          </a:p>
        </p:txBody>
      </p:sp>
      <p:sp>
        <p:nvSpPr>
          <p:cNvPr id="4" name="Freeform 4"/>
          <p:cNvSpPr/>
          <p:nvPr/>
        </p:nvSpPr>
        <p:spPr>
          <a:xfrm flipH="1">
            <a:off x="545730" y="7454860"/>
            <a:ext cx="2416754" cy="2416754"/>
          </a:xfrm>
          <a:custGeom>
            <a:avLst/>
            <a:gdLst/>
            <a:ahLst/>
            <a:cxnLst/>
            <a:rect l="l" t="t" r="r" b="b"/>
            <a:pathLst>
              <a:path w="2416754" h="2416754">
                <a:moveTo>
                  <a:pt x="2416754" y="0"/>
                </a:moveTo>
                <a:lnTo>
                  <a:pt x="0" y="0"/>
                </a:lnTo>
                <a:lnTo>
                  <a:pt x="0" y="2416754"/>
                </a:lnTo>
                <a:lnTo>
                  <a:pt x="2416754" y="2416754"/>
                </a:lnTo>
                <a:lnTo>
                  <a:pt x="2416754"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p:cNvSpPr/>
          <p:nvPr/>
        </p:nvSpPr>
        <p:spPr>
          <a:xfrm flipV="1">
            <a:off x="15362515" y="413052"/>
            <a:ext cx="2416754" cy="2416754"/>
          </a:xfrm>
          <a:custGeom>
            <a:avLst/>
            <a:gdLst/>
            <a:ahLst/>
            <a:cxnLst/>
            <a:rect l="l" t="t" r="r" b="b"/>
            <a:pathLst>
              <a:path w="2416754" h="2416754">
                <a:moveTo>
                  <a:pt x="0" y="2416754"/>
                </a:moveTo>
                <a:lnTo>
                  <a:pt x="2416754" y="2416754"/>
                </a:lnTo>
                <a:lnTo>
                  <a:pt x="2416754" y="0"/>
                </a:lnTo>
                <a:lnTo>
                  <a:pt x="0" y="0"/>
                </a:lnTo>
                <a:lnTo>
                  <a:pt x="0" y="2416754"/>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flipH="1" flipV="1">
            <a:off x="545730" y="413052"/>
            <a:ext cx="2416754" cy="2416754"/>
          </a:xfrm>
          <a:custGeom>
            <a:avLst/>
            <a:gdLst/>
            <a:ahLst/>
            <a:cxnLst/>
            <a:rect l="l" t="t" r="r" b="b"/>
            <a:pathLst>
              <a:path w="2416754" h="2416754">
                <a:moveTo>
                  <a:pt x="2416754" y="2416754"/>
                </a:moveTo>
                <a:lnTo>
                  <a:pt x="0" y="2416754"/>
                </a:lnTo>
                <a:lnTo>
                  <a:pt x="0" y="0"/>
                </a:lnTo>
                <a:lnTo>
                  <a:pt x="2416754" y="0"/>
                </a:lnTo>
                <a:lnTo>
                  <a:pt x="2416754" y="2416754"/>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8" name="Freeform 8" descr="preencoded.png"/>
          <p:cNvSpPr/>
          <p:nvPr/>
        </p:nvSpPr>
        <p:spPr>
          <a:xfrm>
            <a:off x="2641262" y="4898462"/>
            <a:ext cx="6181922" cy="4752173"/>
          </a:xfrm>
          <a:custGeom>
            <a:avLst/>
            <a:gdLst/>
            <a:ahLst/>
            <a:cxnLst/>
            <a:rect l="l" t="t" r="r" b="b"/>
            <a:pathLst>
              <a:path w="6181922" h="4752173">
                <a:moveTo>
                  <a:pt x="0" y="0"/>
                </a:moveTo>
                <a:lnTo>
                  <a:pt x="6181922" y="0"/>
                </a:lnTo>
                <a:lnTo>
                  <a:pt x="6181922" y="4752173"/>
                </a:lnTo>
                <a:lnTo>
                  <a:pt x="0" y="4752173"/>
                </a:lnTo>
                <a:lnTo>
                  <a:pt x="0" y="0"/>
                </a:lnTo>
                <a:close/>
              </a:path>
            </a:pathLst>
          </a:custGeom>
          <a:blipFill>
            <a:blip r:embed="rId4"/>
            <a:stretch>
              <a:fillRect r="-57559" b="-80311"/>
            </a:stretch>
          </a:blipFill>
        </p:spPr>
        <p:txBody>
          <a:bodyPr/>
          <a:lstStyle/>
          <a:p>
            <a:endParaRPr lang="en-US"/>
          </a:p>
        </p:txBody>
      </p:sp>
      <p:sp>
        <p:nvSpPr>
          <p:cNvPr id="9" name="Freeform 9" descr="preencoded.png"/>
          <p:cNvSpPr/>
          <p:nvPr/>
        </p:nvSpPr>
        <p:spPr>
          <a:xfrm>
            <a:off x="9144000" y="4578694"/>
            <a:ext cx="5313427" cy="4084542"/>
          </a:xfrm>
          <a:custGeom>
            <a:avLst/>
            <a:gdLst/>
            <a:ahLst/>
            <a:cxnLst/>
            <a:rect l="l" t="t" r="r" b="b"/>
            <a:pathLst>
              <a:path w="5313427" h="4084542">
                <a:moveTo>
                  <a:pt x="0" y="0"/>
                </a:moveTo>
                <a:lnTo>
                  <a:pt x="5313427" y="0"/>
                </a:lnTo>
                <a:lnTo>
                  <a:pt x="5313427" y="4084543"/>
                </a:lnTo>
                <a:lnTo>
                  <a:pt x="0" y="4084543"/>
                </a:lnTo>
                <a:lnTo>
                  <a:pt x="0" y="0"/>
                </a:lnTo>
                <a:close/>
              </a:path>
            </a:pathLst>
          </a:custGeom>
          <a:blipFill>
            <a:blip r:embed="rId4"/>
            <a:stretch>
              <a:fillRect r="-57559" b="-80311"/>
            </a:stretch>
          </a:blipFill>
        </p:spPr>
        <p:txBody>
          <a:bodyPr/>
          <a:lstStyle/>
          <a:p>
            <a:endParaRPr lang="en-US"/>
          </a:p>
        </p:txBody>
      </p:sp>
      <p:sp>
        <p:nvSpPr>
          <p:cNvPr id="10" name="Freeform 10" descr="preencoded.png"/>
          <p:cNvSpPr/>
          <p:nvPr/>
        </p:nvSpPr>
        <p:spPr>
          <a:xfrm>
            <a:off x="8410748" y="7617591"/>
            <a:ext cx="3604482" cy="2850759"/>
          </a:xfrm>
          <a:custGeom>
            <a:avLst/>
            <a:gdLst/>
            <a:ahLst/>
            <a:cxnLst/>
            <a:rect l="l" t="t" r="r" b="b"/>
            <a:pathLst>
              <a:path w="3604482" h="2850759">
                <a:moveTo>
                  <a:pt x="0" y="0"/>
                </a:moveTo>
                <a:lnTo>
                  <a:pt x="3604482" y="0"/>
                </a:lnTo>
                <a:lnTo>
                  <a:pt x="3604482" y="2850759"/>
                </a:lnTo>
                <a:lnTo>
                  <a:pt x="0" y="2850759"/>
                </a:lnTo>
                <a:lnTo>
                  <a:pt x="0" y="0"/>
                </a:lnTo>
                <a:close/>
              </a:path>
            </a:pathLst>
          </a:custGeom>
          <a:blipFill>
            <a:blip r:embed="rId4"/>
            <a:stretch>
              <a:fillRect l="-74054" t="-119688" r="-23449"/>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sp>
        <p:nvSpPr>
          <p:cNvPr id="2" name="Freeform 2"/>
          <p:cNvSpPr/>
          <p:nvPr/>
        </p:nvSpPr>
        <p:spPr>
          <a:xfrm>
            <a:off x="5052280" y="1227621"/>
            <a:ext cx="7795863" cy="7831758"/>
          </a:xfrm>
          <a:custGeom>
            <a:avLst/>
            <a:gdLst/>
            <a:ahLst/>
            <a:cxnLst/>
            <a:rect l="l" t="t" r="r" b="b"/>
            <a:pathLst>
              <a:path w="7795863" h="7831758">
                <a:moveTo>
                  <a:pt x="0" y="0"/>
                </a:moveTo>
                <a:lnTo>
                  <a:pt x="7795863" y="0"/>
                </a:lnTo>
                <a:lnTo>
                  <a:pt x="7795863" y="7831758"/>
                </a:lnTo>
                <a:lnTo>
                  <a:pt x="0" y="783175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3" name="Group 3"/>
          <p:cNvGrpSpPr/>
          <p:nvPr/>
        </p:nvGrpSpPr>
        <p:grpSpPr>
          <a:xfrm>
            <a:off x="0" y="2995499"/>
            <a:ext cx="18288000" cy="4296003"/>
            <a:chOff x="0" y="0"/>
            <a:chExt cx="4816593" cy="1131458"/>
          </a:xfrm>
        </p:grpSpPr>
        <p:sp>
          <p:nvSpPr>
            <p:cNvPr id="4" name="Freeform 4"/>
            <p:cNvSpPr/>
            <p:nvPr/>
          </p:nvSpPr>
          <p:spPr>
            <a:xfrm>
              <a:off x="0" y="0"/>
              <a:ext cx="4816592" cy="1131457"/>
            </a:xfrm>
            <a:custGeom>
              <a:avLst/>
              <a:gdLst/>
              <a:ahLst/>
              <a:cxnLst/>
              <a:rect l="l" t="t" r="r" b="b"/>
              <a:pathLst>
                <a:path w="4816592" h="1131457">
                  <a:moveTo>
                    <a:pt x="0" y="0"/>
                  </a:moveTo>
                  <a:lnTo>
                    <a:pt x="4816592" y="0"/>
                  </a:lnTo>
                  <a:lnTo>
                    <a:pt x="4816592" y="1131457"/>
                  </a:lnTo>
                  <a:lnTo>
                    <a:pt x="0" y="1131457"/>
                  </a:lnTo>
                  <a:close/>
                </a:path>
              </a:pathLst>
            </a:custGeom>
            <a:solidFill>
              <a:srgbClr val="FBF7EE"/>
            </a:solidFill>
          </p:spPr>
          <p:txBody>
            <a:bodyPr/>
            <a:lstStyle/>
            <a:p>
              <a:endParaRPr lang="en-US"/>
            </a:p>
          </p:txBody>
        </p:sp>
        <p:sp>
          <p:nvSpPr>
            <p:cNvPr id="5" name="TextBox 5"/>
            <p:cNvSpPr txBox="1"/>
            <p:nvPr/>
          </p:nvSpPr>
          <p:spPr>
            <a:xfrm>
              <a:off x="0" y="-38100"/>
              <a:ext cx="4816593" cy="1169558"/>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624690" y="3166213"/>
            <a:ext cx="21945600" cy="338328"/>
            <a:chOff x="0" y="0"/>
            <a:chExt cx="29260800" cy="451104"/>
          </a:xfrm>
        </p:grpSpPr>
        <p:sp>
          <p:nvSpPr>
            <p:cNvPr id="7" name="Freeform 7"/>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Freeform 8"/>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9" name="Freeform 9"/>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grpSp>
        <p:nvGrpSpPr>
          <p:cNvPr id="10" name="Group 10"/>
          <p:cNvGrpSpPr/>
          <p:nvPr/>
        </p:nvGrpSpPr>
        <p:grpSpPr>
          <a:xfrm>
            <a:off x="-2022588" y="6751426"/>
            <a:ext cx="21945600" cy="338328"/>
            <a:chOff x="0" y="0"/>
            <a:chExt cx="29260800" cy="451104"/>
          </a:xfrm>
        </p:grpSpPr>
        <p:sp>
          <p:nvSpPr>
            <p:cNvPr id="11" name="Freeform 11"/>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2" name="Freeform 12"/>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3" name="Freeform 13"/>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sp>
        <p:nvSpPr>
          <p:cNvPr id="14" name="Freeform 14"/>
          <p:cNvSpPr/>
          <p:nvPr/>
        </p:nvSpPr>
        <p:spPr>
          <a:xfrm>
            <a:off x="-4131271" y="6905060"/>
            <a:ext cx="23149804" cy="4308638"/>
          </a:xfrm>
          <a:custGeom>
            <a:avLst/>
            <a:gdLst/>
            <a:ahLst/>
            <a:cxnLst/>
            <a:rect l="l" t="t" r="r" b="b"/>
            <a:pathLst>
              <a:path w="23149804" h="4308638">
                <a:moveTo>
                  <a:pt x="0" y="0"/>
                </a:moveTo>
                <a:lnTo>
                  <a:pt x="23149804" y="0"/>
                </a:lnTo>
                <a:lnTo>
                  <a:pt x="23149804" y="4308638"/>
                </a:lnTo>
                <a:lnTo>
                  <a:pt x="0" y="4308638"/>
                </a:lnTo>
                <a:lnTo>
                  <a:pt x="0" y="0"/>
                </a:lnTo>
                <a:close/>
              </a:path>
            </a:pathLst>
          </a:custGeom>
          <a:blipFill>
            <a:blip r:embed="rId6"/>
            <a:stretch>
              <a:fillRect t="-15431" b="-15431"/>
            </a:stretch>
          </a:blipFill>
        </p:spPr>
        <p:txBody>
          <a:bodyPr/>
          <a:lstStyle/>
          <a:p>
            <a:endParaRPr lang="en-US"/>
          </a:p>
        </p:txBody>
      </p:sp>
      <p:sp>
        <p:nvSpPr>
          <p:cNvPr id="15" name="Freeform 15"/>
          <p:cNvSpPr/>
          <p:nvPr/>
        </p:nvSpPr>
        <p:spPr>
          <a:xfrm flipH="1">
            <a:off x="13141439" y="-2432495"/>
            <a:ext cx="7522170" cy="8012543"/>
          </a:xfrm>
          <a:custGeom>
            <a:avLst/>
            <a:gdLst/>
            <a:ahLst/>
            <a:cxnLst/>
            <a:rect l="l" t="t" r="r" b="b"/>
            <a:pathLst>
              <a:path w="7522170" h="8012543">
                <a:moveTo>
                  <a:pt x="7522170" y="0"/>
                </a:moveTo>
                <a:lnTo>
                  <a:pt x="0" y="0"/>
                </a:lnTo>
                <a:lnTo>
                  <a:pt x="0" y="8012543"/>
                </a:lnTo>
                <a:lnTo>
                  <a:pt x="7522170" y="8012543"/>
                </a:lnTo>
                <a:lnTo>
                  <a:pt x="7522170" y="0"/>
                </a:lnTo>
                <a:close/>
              </a:path>
            </a:pathLst>
          </a:custGeom>
          <a:blipFill>
            <a:blip r:embed="rId7"/>
            <a:stretch>
              <a:fillRect l="-3181" r="-3181"/>
            </a:stretch>
          </a:blipFill>
        </p:spPr>
        <p:txBody>
          <a:bodyPr/>
          <a:lstStyle/>
          <a:p>
            <a:endParaRPr lang="en-US"/>
          </a:p>
        </p:txBody>
      </p:sp>
      <p:sp>
        <p:nvSpPr>
          <p:cNvPr id="16" name="Freeform 16"/>
          <p:cNvSpPr/>
          <p:nvPr/>
        </p:nvSpPr>
        <p:spPr>
          <a:xfrm flipH="1">
            <a:off x="731387" y="-36081"/>
            <a:ext cx="5250893" cy="4330350"/>
          </a:xfrm>
          <a:custGeom>
            <a:avLst/>
            <a:gdLst/>
            <a:ahLst/>
            <a:cxnLst/>
            <a:rect l="l" t="t" r="r" b="b"/>
            <a:pathLst>
              <a:path w="5250893" h="4330350">
                <a:moveTo>
                  <a:pt x="5250893" y="0"/>
                </a:moveTo>
                <a:lnTo>
                  <a:pt x="0" y="0"/>
                </a:lnTo>
                <a:lnTo>
                  <a:pt x="0" y="4330349"/>
                </a:lnTo>
                <a:lnTo>
                  <a:pt x="5250893" y="4330349"/>
                </a:lnTo>
                <a:lnTo>
                  <a:pt x="5250893" y="0"/>
                </a:lnTo>
                <a:close/>
              </a:path>
            </a:pathLst>
          </a:custGeom>
          <a:blipFill>
            <a:blip r:embed="rId8"/>
            <a:stretch>
              <a:fillRect l="-8311" r="-8311"/>
            </a:stretch>
          </a:blipFill>
        </p:spPr>
        <p:txBody>
          <a:bodyPr/>
          <a:lstStyle/>
          <a:p>
            <a:endParaRPr lang="en-US"/>
          </a:p>
        </p:txBody>
      </p:sp>
      <p:sp>
        <p:nvSpPr>
          <p:cNvPr id="17" name="TextBox 17"/>
          <p:cNvSpPr txBox="1"/>
          <p:nvPr/>
        </p:nvSpPr>
        <p:spPr>
          <a:xfrm>
            <a:off x="1896340" y="3944564"/>
            <a:ext cx="14107743" cy="2265107"/>
          </a:xfrm>
          <a:prstGeom prst="rect">
            <a:avLst/>
          </a:prstGeom>
        </p:spPr>
        <p:txBody>
          <a:bodyPr lIns="0" tIns="0" rIns="0" bIns="0" rtlCol="0" anchor="t">
            <a:spAutoFit/>
          </a:bodyPr>
          <a:lstStyle/>
          <a:p>
            <a:pPr algn="ctr">
              <a:lnSpc>
                <a:spcPts val="9026"/>
              </a:lnSpc>
            </a:pPr>
            <a:r>
              <a:rPr lang="en-US" sz="6447" dirty="0">
                <a:solidFill>
                  <a:srgbClr val="000000"/>
                </a:solidFill>
                <a:latin typeface="Roboto Condensed"/>
              </a:rPr>
              <a:t> </a:t>
            </a:r>
            <a:r>
              <a:rPr lang="en-US" sz="6447" dirty="0" err="1">
                <a:solidFill>
                  <a:srgbClr val="000000"/>
                </a:solidFill>
                <a:latin typeface="Roboto Condensed"/>
              </a:rPr>
              <a:t>Những</a:t>
            </a:r>
            <a:r>
              <a:rPr lang="en-US" sz="6447" dirty="0">
                <a:solidFill>
                  <a:srgbClr val="000000"/>
                </a:solidFill>
                <a:latin typeface="Roboto Condensed"/>
              </a:rPr>
              <a:t> </a:t>
            </a:r>
            <a:r>
              <a:rPr lang="en-US" sz="6447" dirty="0" err="1">
                <a:solidFill>
                  <a:srgbClr val="000000"/>
                </a:solidFill>
                <a:latin typeface="Roboto Condensed"/>
              </a:rPr>
              <a:t>nhân</a:t>
            </a:r>
            <a:r>
              <a:rPr lang="en-US" sz="6447" dirty="0">
                <a:solidFill>
                  <a:srgbClr val="000000"/>
                </a:solidFill>
                <a:latin typeface="Roboto Condensed"/>
              </a:rPr>
              <a:t> </a:t>
            </a:r>
            <a:r>
              <a:rPr lang="en-US" sz="6447" dirty="0" err="1">
                <a:solidFill>
                  <a:srgbClr val="000000"/>
                </a:solidFill>
                <a:latin typeface="Roboto Condensed"/>
              </a:rPr>
              <a:t>vật</a:t>
            </a:r>
            <a:r>
              <a:rPr lang="en-US" sz="6447" dirty="0">
                <a:solidFill>
                  <a:srgbClr val="000000"/>
                </a:solidFill>
                <a:latin typeface="Roboto Condensed"/>
              </a:rPr>
              <a:t> </a:t>
            </a:r>
            <a:r>
              <a:rPr lang="en-US" sz="6447" dirty="0" err="1">
                <a:solidFill>
                  <a:srgbClr val="000000"/>
                </a:solidFill>
                <a:latin typeface="Roboto Condensed"/>
              </a:rPr>
              <a:t>mà</a:t>
            </a:r>
            <a:r>
              <a:rPr lang="en-US" sz="6447" dirty="0">
                <a:solidFill>
                  <a:srgbClr val="000000"/>
                </a:solidFill>
                <a:latin typeface="Roboto Condensed"/>
              </a:rPr>
              <a:t> </a:t>
            </a:r>
            <a:r>
              <a:rPr lang="en-US" sz="6447" dirty="0" err="1">
                <a:solidFill>
                  <a:srgbClr val="000000"/>
                </a:solidFill>
                <a:latin typeface="Roboto Condensed"/>
              </a:rPr>
              <a:t>các</a:t>
            </a:r>
            <a:r>
              <a:rPr lang="en-US" sz="6447" dirty="0">
                <a:solidFill>
                  <a:srgbClr val="000000"/>
                </a:solidFill>
                <a:latin typeface="Roboto Condensed"/>
              </a:rPr>
              <a:t> </a:t>
            </a:r>
            <a:r>
              <a:rPr lang="en-US" sz="6447" dirty="0" err="1">
                <a:solidFill>
                  <a:srgbClr val="000000"/>
                </a:solidFill>
                <a:latin typeface="Roboto Condensed"/>
              </a:rPr>
              <a:t>em</a:t>
            </a:r>
            <a:r>
              <a:rPr lang="en-US" sz="6447" dirty="0">
                <a:solidFill>
                  <a:srgbClr val="000000"/>
                </a:solidFill>
                <a:latin typeface="Roboto Condensed"/>
              </a:rPr>
              <a:t> </a:t>
            </a:r>
            <a:r>
              <a:rPr lang="en-US" sz="6447" dirty="0" err="1">
                <a:solidFill>
                  <a:srgbClr val="000000"/>
                </a:solidFill>
                <a:latin typeface="Roboto Condensed"/>
              </a:rPr>
              <a:t>vừa</a:t>
            </a:r>
            <a:r>
              <a:rPr lang="en-US" sz="6447" dirty="0">
                <a:solidFill>
                  <a:srgbClr val="000000"/>
                </a:solidFill>
                <a:latin typeface="Roboto Condensed"/>
              </a:rPr>
              <a:t> </a:t>
            </a:r>
            <a:r>
              <a:rPr lang="en-US" sz="6447" dirty="0" err="1">
                <a:solidFill>
                  <a:srgbClr val="000000"/>
                </a:solidFill>
                <a:latin typeface="Roboto Condensed"/>
              </a:rPr>
              <a:t>kể</a:t>
            </a:r>
            <a:r>
              <a:rPr lang="en-US" sz="6447" dirty="0">
                <a:solidFill>
                  <a:srgbClr val="000000"/>
                </a:solidFill>
                <a:latin typeface="Roboto Condensed"/>
              </a:rPr>
              <a:t> </a:t>
            </a:r>
          </a:p>
          <a:p>
            <a:pPr algn="ctr">
              <a:lnSpc>
                <a:spcPts val="9026"/>
              </a:lnSpc>
            </a:pPr>
            <a:r>
              <a:rPr lang="en-US" sz="6447" dirty="0" err="1">
                <a:solidFill>
                  <a:srgbClr val="000000"/>
                </a:solidFill>
                <a:latin typeface="Roboto Condensed"/>
              </a:rPr>
              <a:t>đã</a:t>
            </a:r>
            <a:r>
              <a:rPr lang="en-US" sz="6447" dirty="0">
                <a:solidFill>
                  <a:srgbClr val="000000"/>
                </a:solidFill>
                <a:latin typeface="Roboto Condensed"/>
              </a:rPr>
              <a:t> </a:t>
            </a:r>
            <a:r>
              <a:rPr lang="en-US" sz="6447" dirty="0" err="1">
                <a:solidFill>
                  <a:srgbClr val="000000"/>
                </a:solidFill>
                <a:latin typeface="Roboto Condensed"/>
              </a:rPr>
              <a:t>phác</a:t>
            </a:r>
            <a:r>
              <a:rPr lang="en-US" sz="6447" dirty="0">
                <a:solidFill>
                  <a:srgbClr val="000000"/>
                </a:solidFill>
                <a:latin typeface="Roboto Condensed"/>
              </a:rPr>
              <a:t> </a:t>
            </a:r>
            <a:r>
              <a:rPr lang="en-US" sz="6447" dirty="0" err="1">
                <a:solidFill>
                  <a:srgbClr val="000000"/>
                </a:solidFill>
                <a:latin typeface="Roboto Condensed"/>
              </a:rPr>
              <a:t>họa</a:t>
            </a:r>
            <a:r>
              <a:rPr lang="en-US" sz="6447" dirty="0">
                <a:solidFill>
                  <a:srgbClr val="000000"/>
                </a:solidFill>
                <a:latin typeface="Roboto Condensed"/>
              </a:rPr>
              <a:t> 1 </a:t>
            </a:r>
            <a:r>
              <a:rPr lang="en-US" sz="6447" dirty="0" err="1">
                <a:solidFill>
                  <a:srgbClr val="000000"/>
                </a:solidFill>
                <a:latin typeface="Roboto Condensed"/>
              </a:rPr>
              <a:t>thời</a:t>
            </a:r>
            <a:r>
              <a:rPr lang="en-US" sz="6447" dirty="0">
                <a:solidFill>
                  <a:srgbClr val="000000"/>
                </a:solidFill>
                <a:latin typeface="Roboto Condensed"/>
              </a:rPr>
              <a:t> </a:t>
            </a:r>
            <a:r>
              <a:rPr lang="en-US" sz="6447" dirty="0" err="1">
                <a:solidFill>
                  <a:srgbClr val="000000"/>
                </a:solidFill>
                <a:latin typeface="Roboto Condensed"/>
              </a:rPr>
              <a:t>đại</a:t>
            </a:r>
            <a:r>
              <a:rPr lang="en-US" sz="6447" dirty="0">
                <a:solidFill>
                  <a:srgbClr val="000000"/>
                </a:solidFill>
                <a:latin typeface="Roboto Condensed"/>
              </a:rPr>
              <a:t> </a:t>
            </a:r>
            <a:r>
              <a:rPr lang="en-US" sz="6447" dirty="0" err="1">
                <a:solidFill>
                  <a:srgbClr val="000000"/>
                </a:solidFill>
                <a:latin typeface="Roboto Condensed"/>
              </a:rPr>
              <a:t>như</a:t>
            </a:r>
            <a:r>
              <a:rPr lang="en-US" sz="6447" dirty="0">
                <a:solidFill>
                  <a:srgbClr val="000000"/>
                </a:solidFill>
                <a:latin typeface="Roboto Condensed"/>
              </a:rPr>
              <a:t> </a:t>
            </a:r>
            <a:r>
              <a:rPr lang="en-US" sz="6447" dirty="0" err="1">
                <a:solidFill>
                  <a:srgbClr val="000000"/>
                </a:solidFill>
                <a:latin typeface="Roboto Condensed"/>
              </a:rPr>
              <a:t>thế</a:t>
            </a:r>
            <a:r>
              <a:rPr lang="en-US" sz="6447" dirty="0">
                <a:solidFill>
                  <a:srgbClr val="000000"/>
                </a:solidFill>
                <a:latin typeface="Roboto Condensed"/>
              </a:rPr>
              <a:t> </a:t>
            </a:r>
            <a:r>
              <a:rPr lang="en-US" sz="6447" dirty="0" err="1">
                <a:solidFill>
                  <a:srgbClr val="000000"/>
                </a:solidFill>
                <a:latin typeface="Roboto Condensed"/>
              </a:rPr>
              <a:t>nào</a:t>
            </a:r>
            <a:r>
              <a:rPr lang="en-US" sz="6447" dirty="0">
                <a:solidFill>
                  <a:srgbClr val="000000"/>
                </a:solidFill>
                <a:latin typeface="Roboto Condensed"/>
              </a:rPr>
              <a:t>? </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96000"/>
            </a:blip>
            <a:stretch>
              <a:fillRect l="-25614" r="-25614"/>
            </a:stretch>
          </a:blipFill>
        </p:spPr>
        <p:txBody>
          <a:bodyPr/>
          <a:lstStyle/>
          <a:p>
            <a:endParaRPr lang="en-US"/>
          </a:p>
        </p:txBody>
      </p:sp>
      <p:grpSp>
        <p:nvGrpSpPr>
          <p:cNvPr id="3" name="Group 3"/>
          <p:cNvGrpSpPr/>
          <p:nvPr/>
        </p:nvGrpSpPr>
        <p:grpSpPr>
          <a:xfrm>
            <a:off x="8740858" y="253508"/>
            <a:ext cx="9144000" cy="4203734"/>
            <a:chOff x="0" y="0"/>
            <a:chExt cx="2408296" cy="1107156"/>
          </a:xfrm>
        </p:grpSpPr>
        <p:sp>
          <p:nvSpPr>
            <p:cNvPr id="4" name="Freeform 4"/>
            <p:cNvSpPr/>
            <p:nvPr/>
          </p:nvSpPr>
          <p:spPr>
            <a:xfrm>
              <a:off x="0" y="0"/>
              <a:ext cx="2408296" cy="1107156"/>
            </a:xfrm>
            <a:custGeom>
              <a:avLst/>
              <a:gdLst/>
              <a:ahLst/>
              <a:cxnLst/>
              <a:rect l="l" t="t" r="r" b="b"/>
              <a:pathLst>
                <a:path w="2408296" h="1107156">
                  <a:moveTo>
                    <a:pt x="0" y="0"/>
                  </a:moveTo>
                  <a:lnTo>
                    <a:pt x="2408296" y="0"/>
                  </a:lnTo>
                  <a:lnTo>
                    <a:pt x="2408296" y="1107156"/>
                  </a:lnTo>
                  <a:lnTo>
                    <a:pt x="0" y="1107156"/>
                  </a:lnTo>
                  <a:close/>
                </a:path>
              </a:pathLst>
            </a:custGeom>
            <a:solidFill>
              <a:srgbClr val="2A3D43"/>
            </a:solidFill>
          </p:spPr>
          <p:txBody>
            <a:bodyPr/>
            <a:lstStyle/>
            <a:p>
              <a:endParaRPr lang="en-US"/>
            </a:p>
          </p:txBody>
        </p:sp>
        <p:sp>
          <p:nvSpPr>
            <p:cNvPr id="5" name="TextBox 5"/>
            <p:cNvSpPr txBox="1"/>
            <p:nvPr/>
          </p:nvSpPr>
          <p:spPr>
            <a:xfrm>
              <a:off x="0" y="-38100"/>
              <a:ext cx="2408296" cy="1145256"/>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9115425" y="435214"/>
            <a:ext cx="8115300" cy="1137285"/>
          </a:xfrm>
          <a:prstGeom prst="rect">
            <a:avLst/>
          </a:prstGeom>
        </p:spPr>
        <p:txBody>
          <a:bodyPr lIns="0" tIns="0" rIns="0" bIns="0" rtlCol="0" anchor="t">
            <a:spAutoFit/>
          </a:bodyPr>
          <a:lstStyle/>
          <a:p>
            <a:pPr algn="just">
              <a:lnSpc>
                <a:spcPts val="9240"/>
              </a:lnSpc>
              <a:spcBef>
                <a:spcPct val="0"/>
              </a:spcBef>
            </a:pPr>
            <a:r>
              <a:rPr lang="en-US" sz="6600">
                <a:solidFill>
                  <a:srgbClr val="FFFFFF"/>
                </a:solidFill>
                <a:latin typeface="Fraunces Bold"/>
              </a:rPr>
              <a:t>2. ĐỌC VĂN BẢN</a:t>
            </a:r>
          </a:p>
        </p:txBody>
      </p:sp>
      <p:sp>
        <p:nvSpPr>
          <p:cNvPr id="7" name="TextBox 7"/>
          <p:cNvSpPr txBox="1"/>
          <p:nvPr/>
        </p:nvSpPr>
        <p:spPr>
          <a:xfrm>
            <a:off x="8740858" y="1743949"/>
            <a:ext cx="8629650" cy="2089150"/>
          </a:xfrm>
          <a:prstGeom prst="rect">
            <a:avLst/>
          </a:prstGeom>
        </p:spPr>
        <p:txBody>
          <a:bodyPr lIns="0" tIns="0" rIns="0" bIns="0" rtlCol="0" anchor="t">
            <a:spAutoFit/>
          </a:bodyPr>
          <a:lstStyle/>
          <a:p>
            <a:pPr marL="863599" lvl="1" indent="-431800" algn="just">
              <a:lnSpc>
                <a:spcPts val="5599"/>
              </a:lnSpc>
              <a:buFont typeface="Arial"/>
              <a:buChar char="•"/>
            </a:pPr>
            <a:r>
              <a:rPr lang="en-US" sz="3999" dirty="0" err="1">
                <a:solidFill>
                  <a:srgbClr val="FBF7EE"/>
                </a:solidFill>
                <a:latin typeface="Roboto Condensed"/>
              </a:rPr>
              <a:t>Đọc</a:t>
            </a:r>
            <a:r>
              <a:rPr lang="en-US" sz="3999" dirty="0">
                <a:solidFill>
                  <a:srgbClr val="FBF7EE"/>
                </a:solidFill>
                <a:latin typeface="Roboto Condensed"/>
              </a:rPr>
              <a:t> </a:t>
            </a:r>
            <a:r>
              <a:rPr lang="en-US" sz="3999" dirty="0" err="1">
                <a:solidFill>
                  <a:srgbClr val="FBF7EE"/>
                </a:solidFill>
                <a:latin typeface="Roboto Condensed"/>
              </a:rPr>
              <a:t>diễn</a:t>
            </a:r>
            <a:r>
              <a:rPr lang="en-US" sz="3999" dirty="0">
                <a:solidFill>
                  <a:srgbClr val="FBF7EE"/>
                </a:solidFill>
                <a:latin typeface="Roboto Condensed"/>
              </a:rPr>
              <a:t> </a:t>
            </a:r>
            <a:r>
              <a:rPr lang="en-US" sz="3999" dirty="0" err="1">
                <a:solidFill>
                  <a:srgbClr val="FBF7EE"/>
                </a:solidFill>
                <a:latin typeface="Roboto Condensed"/>
              </a:rPr>
              <a:t>cảm</a:t>
            </a:r>
            <a:r>
              <a:rPr lang="en-US" sz="3999" dirty="0">
                <a:solidFill>
                  <a:srgbClr val="FBF7EE"/>
                </a:solidFill>
                <a:latin typeface="Roboto Condensed"/>
              </a:rPr>
              <a:t> </a:t>
            </a:r>
            <a:r>
              <a:rPr lang="en-US" sz="3999" dirty="0" err="1">
                <a:solidFill>
                  <a:srgbClr val="FBF7EE"/>
                </a:solidFill>
                <a:latin typeface="Roboto Condensed"/>
              </a:rPr>
              <a:t>bài</a:t>
            </a:r>
            <a:r>
              <a:rPr lang="en-US" sz="3999" dirty="0">
                <a:solidFill>
                  <a:srgbClr val="FBF7EE"/>
                </a:solidFill>
                <a:latin typeface="Roboto Condensed"/>
              </a:rPr>
              <a:t> </a:t>
            </a:r>
            <a:r>
              <a:rPr lang="en-US" sz="3999" dirty="0" err="1">
                <a:solidFill>
                  <a:srgbClr val="FBF7EE"/>
                </a:solidFill>
                <a:latin typeface="Roboto Condensed"/>
              </a:rPr>
              <a:t>thơ</a:t>
            </a:r>
            <a:r>
              <a:rPr lang="en-US" sz="3999" dirty="0">
                <a:solidFill>
                  <a:srgbClr val="FBF7EE"/>
                </a:solidFill>
                <a:latin typeface="Roboto Condensed"/>
              </a:rPr>
              <a:t>.</a:t>
            </a:r>
          </a:p>
          <a:p>
            <a:pPr marL="863599" lvl="1" indent="-431800" algn="just">
              <a:lnSpc>
                <a:spcPts val="5599"/>
              </a:lnSpc>
              <a:spcBef>
                <a:spcPct val="0"/>
              </a:spcBef>
              <a:buFont typeface="Arial"/>
              <a:buChar char="•"/>
            </a:pPr>
            <a:r>
              <a:rPr lang="en-US" sz="3999" dirty="0">
                <a:solidFill>
                  <a:srgbClr val="FBF7EE"/>
                </a:solidFill>
                <a:latin typeface="Roboto Condensed"/>
              </a:rPr>
              <a:t>Trong quá </a:t>
            </a:r>
            <a:r>
              <a:rPr lang="en-US" sz="3999" dirty="0" err="1">
                <a:solidFill>
                  <a:srgbClr val="FBF7EE"/>
                </a:solidFill>
                <a:latin typeface="Roboto Condensed"/>
              </a:rPr>
              <a:t>trình</a:t>
            </a:r>
            <a:r>
              <a:rPr lang="en-US" sz="3999" dirty="0">
                <a:solidFill>
                  <a:srgbClr val="FBF7EE"/>
                </a:solidFill>
                <a:latin typeface="Roboto Condensed"/>
              </a:rPr>
              <a:t> </a:t>
            </a:r>
            <a:r>
              <a:rPr lang="en-US" sz="3999" dirty="0" err="1">
                <a:solidFill>
                  <a:srgbClr val="FBF7EE"/>
                </a:solidFill>
                <a:latin typeface="Roboto Condensed"/>
              </a:rPr>
              <a:t>đọc</a:t>
            </a:r>
            <a:r>
              <a:rPr lang="en-US" sz="3999" dirty="0">
                <a:solidFill>
                  <a:srgbClr val="FBF7EE"/>
                </a:solidFill>
                <a:latin typeface="Roboto Condensed"/>
              </a:rPr>
              <a:t>, </a:t>
            </a:r>
            <a:r>
              <a:rPr lang="en-US" sz="3999" dirty="0" err="1">
                <a:solidFill>
                  <a:srgbClr val="FBF7EE"/>
                </a:solidFill>
                <a:latin typeface="Roboto Condensed"/>
              </a:rPr>
              <a:t>vừa</a:t>
            </a:r>
            <a:r>
              <a:rPr lang="en-US" sz="3999" dirty="0">
                <a:solidFill>
                  <a:srgbClr val="FBF7EE"/>
                </a:solidFill>
                <a:latin typeface="Roboto Condensed"/>
              </a:rPr>
              <a:t> </a:t>
            </a:r>
            <a:r>
              <a:rPr lang="en-US" sz="3999" dirty="0" err="1">
                <a:solidFill>
                  <a:srgbClr val="FBF7EE"/>
                </a:solidFill>
                <a:latin typeface="Roboto Condensed"/>
              </a:rPr>
              <a:t>tưởng</a:t>
            </a:r>
            <a:r>
              <a:rPr lang="en-US" sz="3999" dirty="0">
                <a:solidFill>
                  <a:srgbClr val="FBF7EE"/>
                </a:solidFill>
                <a:latin typeface="Roboto Condensed"/>
              </a:rPr>
              <a:t> </a:t>
            </a:r>
            <a:r>
              <a:rPr lang="en-US" sz="3999" dirty="0" err="1">
                <a:solidFill>
                  <a:srgbClr val="FBF7EE"/>
                </a:solidFill>
                <a:latin typeface="Roboto Condensed"/>
              </a:rPr>
              <a:t>tượng</a:t>
            </a:r>
            <a:r>
              <a:rPr lang="en-US" sz="3999" dirty="0">
                <a:solidFill>
                  <a:srgbClr val="FBF7EE"/>
                </a:solidFill>
                <a:latin typeface="Roboto Condensed"/>
              </a:rPr>
              <a:t> </a:t>
            </a:r>
            <a:r>
              <a:rPr lang="en-US" sz="3999" dirty="0" err="1">
                <a:solidFill>
                  <a:srgbClr val="FBF7EE"/>
                </a:solidFill>
                <a:latin typeface="Roboto Condensed"/>
              </a:rPr>
              <a:t>vừa</a:t>
            </a:r>
            <a:r>
              <a:rPr lang="en-US" sz="3999" dirty="0">
                <a:solidFill>
                  <a:srgbClr val="FBF7EE"/>
                </a:solidFill>
                <a:latin typeface="Roboto Condensed"/>
              </a:rPr>
              <a:t> </a:t>
            </a:r>
            <a:r>
              <a:rPr lang="en-US" sz="3999" dirty="0" err="1">
                <a:solidFill>
                  <a:srgbClr val="FBF7EE"/>
                </a:solidFill>
                <a:latin typeface="Roboto Condensed"/>
              </a:rPr>
              <a:t>suy</a:t>
            </a:r>
            <a:r>
              <a:rPr lang="en-US" sz="3999" dirty="0">
                <a:solidFill>
                  <a:srgbClr val="FBF7EE"/>
                </a:solidFill>
                <a:latin typeface="Roboto Condensed"/>
              </a:rPr>
              <a:t> </a:t>
            </a:r>
            <a:r>
              <a:rPr lang="en-US" sz="3999" dirty="0" err="1">
                <a:solidFill>
                  <a:srgbClr val="FBF7EE"/>
                </a:solidFill>
                <a:latin typeface="Roboto Condensed"/>
              </a:rPr>
              <a:t>ngẫm</a:t>
            </a:r>
            <a:r>
              <a:rPr lang="en-US" sz="3999" dirty="0">
                <a:solidFill>
                  <a:srgbClr val="FBF7EE"/>
                </a:solidFill>
                <a:latin typeface="Roboto Condensed"/>
              </a:rPr>
              <a:t>.</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ircle(in)">
                                      <p:cBhvr>
                                        <p:cTn id="7" dur="2000"/>
                                        <p:tgtEl>
                                          <p:spTgt spid="7">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circle(in)">
                                      <p:cBhvr>
                                        <p:cTn id="10" dur="20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5614" r="-25614"/>
            </a:stretch>
          </a:blipFill>
        </p:spPr>
        <p:txBody>
          <a:bodyPr/>
          <a:lstStyle/>
          <a:p>
            <a:endParaRPr lang="en-US"/>
          </a:p>
        </p:txBody>
      </p:sp>
      <p:grpSp>
        <p:nvGrpSpPr>
          <p:cNvPr id="3" name="Group 3"/>
          <p:cNvGrpSpPr/>
          <p:nvPr/>
        </p:nvGrpSpPr>
        <p:grpSpPr>
          <a:xfrm>
            <a:off x="1028700" y="1028700"/>
            <a:ext cx="17259300" cy="8027436"/>
            <a:chOff x="0" y="0"/>
            <a:chExt cx="4545659" cy="2114222"/>
          </a:xfrm>
        </p:grpSpPr>
        <p:sp>
          <p:nvSpPr>
            <p:cNvPr id="4" name="Freeform 4"/>
            <p:cNvSpPr/>
            <p:nvPr/>
          </p:nvSpPr>
          <p:spPr>
            <a:xfrm>
              <a:off x="0" y="0"/>
              <a:ext cx="4545659" cy="2114222"/>
            </a:xfrm>
            <a:custGeom>
              <a:avLst/>
              <a:gdLst/>
              <a:ahLst/>
              <a:cxnLst/>
              <a:rect l="l" t="t" r="r" b="b"/>
              <a:pathLst>
                <a:path w="4545659" h="2114222">
                  <a:moveTo>
                    <a:pt x="0" y="0"/>
                  </a:moveTo>
                  <a:lnTo>
                    <a:pt x="4545659" y="0"/>
                  </a:lnTo>
                  <a:lnTo>
                    <a:pt x="4545659" y="2114222"/>
                  </a:lnTo>
                  <a:lnTo>
                    <a:pt x="0" y="2114222"/>
                  </a:lnTo>
                  <a:close/>
                </a:path>
              </a:pathLst>
            </a:custGeom>
            <a:solidFill>
              <a:srgbClr val="2A3D43"/>
            </a:solidFill>
          </p:spPr>
          <p:txBody>
            <a:bodyPr/>
            <a:lstStyle/>
            <a:p>
              <a:endParaRPr lang="en-US"/>
            </a:p>
          </p:txBody>
        </p:sp>
        <p:sp>
          <p:nvSpPr>
            <p:cNvPr id="5" name="TextBox 5"/>
            <p:cNvSpPr txBox="1"/>
            <p:nvPr/>
          </p:nvSpPr>
          <p:spPr>
            <a:xfrm>
              <a:off x="0" y="-38100"/>
              <a:ext cx="4545659" cy="2152322"/>
            </a:xfrm>
            <a:prstGeom prst="rect">
              <a:avLst/>
            </a:prstGeom>
          </p:spPr>
          <p:txBody>
            <a:bodyPr lIns="50800" tIns="50800" rIns="50800" bIns="50800" rtlCol="0" anchor="ctr"/>
            <a:lstStyle/>
            <a:p>
              <a:pPr algn="ctr">
                <a:lnSpc>
                  <a:spcPts val="2659"/>
                </a:lnSpc>
              </a:pPr>
              <a:endParaRPr/>
            </a:p>
          </p:txBody>
        </p:sp>
      </p:grpSp>
      <p:graphicFrame>
        <p:nvGraphicFramePr>
          <p:cNvPr id="6" name="Table 6"/>
          <p:cNvGraphicFramePr>
            <a:graphicFrameLocks noGrp="1"/>
          </p:cNvGraphicFramePr>
          <p:nvPr/>
        </p:nvGraphicFramePr>
        <p:xfrm>
          <a:off x="1426983" y="3589267"/>
          <a:ext cx="16244112" cy="4895849"/>
        </p:xfrm>
        <a:graphic>
          <a:graphicData uri="http://schemas.openxmlformats.org/drawingml/2006/table">
            <a:tbl>
              <a:tblPr/>
              <a:tblGrid>
                <a:gridCol w="13143068">
                  <a:extLst>
                    <a:ext uri="{9D8B030D-6E8A-4147-A177-3AD203B41FA5}">
                      <a16:colId xmlns:a16="http://schemas.microsoft.com/office/drawing/2014/main" val="20000"/>
                    </a:ext>
                  </a:extLst>
                </a:gridCol>
                <a:gridCol w="1501571">
                  <a:extLst>
                    <a:ext uri="{9D8B030D-6E8A-4147-A177-3AD203B41FA5}">
                      <a16:colId xmlns:a16="http://schemas.microsoft.com/office/drawing/2014/main" val="20001"/>
                    </a:ext>
                  </a:extLst>
                </a:gridCol>
                <a:gridCol w="1599473">
                  <a:extLst>
                    <a:ext uri="{9D8B030D-6E8A-4147-A177-3AD203B41FA5}">
                      <a16:colId xmlns:a16="http://schemas.microsoft.com/office/drawing/2014/main" val="20002"/>
                    </a:ext>
                  </a:extLst>
                </a:gridCol>
              </a:tblGrid>
              <a:tr h="851036">
                <a:tc>
                  <a:txBody>
                    <a:bodyPr/>
                    <a:lstStyle/>
                    <a:p>
                      <a:pPr algn="ctr">
                        <a:lnSpc>
                          <a:spcPts val="4199"/>
                        </a:lnSpc>
                        <a:defRPr/>
                      </a:pPr>
                      <a:r>
                        <a:rPr lang="en-US" sz="3499" dirty="0">
                          <a:solidFill>
                            <a:srgbClr val="FFFFFF"/>
                          </a:solidFill>
                          <a:latin typeface="Roboto Condensed Bold"/>
                        </a:rPr>
                        <a:t> </a:t>
                      </a:r>
                      <a:r>
                        <a:rPr lang="en-US" sz="3499" dirty="0" err="1">
                          <a:solidFill>
                            <a:srgbClr val="FFFFFF"/>
                          </a:solidFill>
                          <a:latin typeface="Roboto Condensed Bold"/>
                        </a:rPr>
                        <a:t>Tiêu</a:t>
                      </a:r>
                      <a:r>
                        <a:rPr lang="en-US" sz="3499" dirty="0">
                          <a:solidFill>
                            <a:srgbClr val="FFFFFF"/>
                          </a:solidFill>
                          <a:latin typeface="Roboto Condensed Bold"/>
                        </a:rPr>
                        <a:t> </a:t>
                      </a:r>
                      <a:r>
                        <a:rPr lang="en-US" sz="3499" dirty="0" err="1">
                          <a:solidFill>
                            <a:srgbClr val="FFFFFF"/>
                          </a:solidFill>
                          <a:latin typeface="Roboto Condensed Bold"/>
                        </a:rPr>
                        <a:t>chí</a:t>
                      </a:r>
                      <a:endParaRPr lang="en-US" sz="1100" dirty="0"/>
                    </a:p>
                  </a:txBody>
                  <a:tcPr marL="76200" marR="76200" marT="76200" marB="76200" anchor="ctr">
                    <a:lnL w="19050" cap="flat" cmpd="sng" algn="ctr">
                      <a:solidFill>
                        <a:srgbClr val="FBF7EE"/>
                      </a:solidFill>
                      <a:prstDash val="solid"/>
                      <a:round/>
                      <a:headEnd type="none" w="med" len="med"/>
                      <a:tailEnd type="none" w="med" len="med"/>
                    </a:lnL>
                    <a:lnR w="19050" cap="flat" cmpd="sng" algn="ctr">
                      <a:solidFill>
                        <a:srgbClr val="FBF7EE"/>
                      </a:solidFill>
                      <a:prstDash val="solid"/>
                      <a:round/>
                      <a:headEnd type="none" w="med" len="med"/>
                      <a:tailEnd type="none" w="med" len="med"/>
                    </a:lnR>
                    <a:lnT w="19050" cap="flat" cmpd="sng" algn="ctr">
                      <a:solidFill>
                        <a:srgbClr val="FBF7EE"/>
                      </a:solidFill>
                      <a:prstDash val="solid"/>
                      <a:round/>
                      <a:headEnd type="none" w="med" len="med"/>
                      <a:tailEnd type="none" w="med" len="med"/>
                    </a:lnT>
                    <a:lnB w="19050" cap="flat" cmpd="sng" algn="ctr">
                      <a:solidFill>
                        <a:srgbClr val="FBF7EE"/>
                      </a:solidFill>
                      <a:prstDash val="solid"/>
                      <a:round/>
                      <a:headEnd type="none" w="med" len="med"/>
                      <a:tailEnd type="none" w="med" len="med"/>
                    </a:lnB>
                    <a:solidFill>
                      <a:srgbClr val="627D89"/>
                    </a:solidFill>
                  </a:tcPr>
                </a:tc>
                <a:tc>
                  <a:txBody>
                    <a:bodyPr/>
                    <a:lstStyle/>
                    <a:p>
                      <a:pPr algn="ctr">
                        <a:lnSpc>
                          <a:spcPts val="4199"/>
                        </a:lnSpc>
                        <a:defRPr/>
                      </a:pPr>
                      <a:r>
                        <a:rPr lang="en-US" sz="3499">
                          <a:solidFill>
                            <a:srgbClr val="FFFFFF"/>
                          </a:solidFill>
                          <a:latin typeface="Roboto Condensed Bold"/>
                        </a:rPr>
                        <a:t> Có   </a:t>
                      </a:r>
                      <a:endParaRPr lang="en-US" sz="1100"/>
                    </a:p>
                  </a:txBody>
                  <a:tcPr marL="76200" marR="76200" marT="76200" marB="76200" anchor="ctr">
                    <a:lnL w="19050" cap="flat" cmpd="sng" algn="ctr">
                      <a:solidFill>
                        <a:srgbClr val="FBF7EE"/>
                      </a:solidFill>
                      <a:prstDash val="solid"/>
                      <a:round/>
                      <a:headEnd type="none" w="med" len="med"/>
                      <a:tailEnd type="none" w="med" len="med"/>
                    </a:lnL>
                    <a:lnR w="19050" cap="flat" cmpd="sng" algn="ctr">
                      <a:solidFill>
                        <a:srgbClr val="FBF7EE"/>
                      </a:solidFill>
                      <a:prstDash val="solid"/>
                      <a:round/>
                      <a:headEnd type="none" w="med" len="med"/>
                      <a:tailEnd type="none" w="med" len="med"/>
                    </a:lnR>
                    <a:lnT w="19050" cap="flat" cmpd="sng" algn="ctr">
                      <a:solidFill>
                        <a:srgbClr val="FBF7EE"/>
                      </a:solidFill>
                      <a:prstDash val="solid"/>
                      <a:round/>
                      <a:headEnd type="none" w="med" len="med"/>
                      <a:tailEnd type="none" w="med" len="med"/>
                    </a:lnT>
                    <a:lnB w="19050" cap="flat" cmpd="sng" algn="ctr">
                      <a:solidFill>
                        <a:srgbClr val="FBF7EE"/>
                      </a:solidFill>
                      <a:prstDash val="solid"/>
                      <a:round/>
                      <a:headEnd type="none" w="med" len="med"/>
                      <a:tailEnd type="none" w="med" len="med"/>
                    </a:lnB>
                    <a:solidFill>
                      <a:srgbClr val="627D89"/>
                    </a:solidFill>
                  </a:tcPr>
                </a:tc>
                <a:tc>
                  <a:txBody>
                    <a:bodyPr/>
                    <a:lstStyle/>
                    <a:p>
                      <a:pPr algn="ctr">
                        <a:lnSpc>
                          <a:spcPts val="4199"/>
                        </a:lnSpc>
                        <a:defRPr/>
                      </a:pPr>
                      <a:r>
                        <a:rPr lang="en-US" sz="3499">
                          <a:solidFill>
                            <a:srgbClr val="FFFFFF"/>
                          </a:solidFill>
                          <a:latin typeface="Roboto Condensed Bold"/>
                        </a:rPr>
                        <a:t> Không</a:t>
                      </a:r>
                      <a:endParaRPr lang="en-US" sz="1100"/>
                    </a:p>
                  </a:txBody>
                  <a:tcPr marL="76200" marR="76200" marT="76200" marB="76200" anchor="ctr">
                    <a:lnL w="19050" cap="flat" cmpd="sng" algn="ctr">
                      <a:solidFill>
                        <a:srgbClr val="FBF7EE"/>
                      </a:solidFill>
                      <a:prstDash val="solid"/>
                      <a:round/>
                      <a:headEnd type="none" w="med" len="med"/>
                      <a:tailEnd type="none" w="med" len="med"/>
                    </a:lnL>
                    <a:lnR w="19050" cap="flat" cmpd="sng" algn="ctr">
                      <a:solidFill>
                        <a:srgbClr val="FBF7EE"/>
                      </a:solidFill>
                      <a:prstDash val="solid"/>
                      <a:round/>
                      <a:headEnd type="none" w="med" len="med"/>
                      <a:tailEnd type="none" w="med" len="med"/>
                    </a:lnR>
                    <a:lnT w="19050" cap="flat" cmpd="sng" algn="ctr">
                      <a:solidFill>
                        <a:srgbClr val="FBF7EE"/>
                      </a:solidFill>
                      <a:prstDash val="solid"/>
                      <a:round/>
                      <a:headEnd type="none" w="med" len="med"/>
                      <a:tailEnd type="none" w="med" len="med"/>
                    </a:lnT>
                    <a:lnB w="19050" cap="flat" cmpd="sng" algn="ctr">
                      <a:solidFill>
                        <a:srgbClr val="FBF7EE"/>
                      </a:solidFill>
                      <a:prstDash val="solid"/>
                      <a:round/>
                      <a:headEnd type="none" w="med" len="med"/>
                      <a:tailEnd type="none" w="med" len="med"/>
                    </a:lnB>
                    <a:solidFill>
                      <a:srgbClr val="627D89"/>
                    </a:solidFill>
                  </a:tcPr>
                </a:tc>
                <a:extLst>
                  <a:ext uri="{0D108BD9-81ED-4DB2-BD59-A6C34878D82A}">
                    <a16:rowId xmlns:a16="http://schemas.microsoft.com/office/drawing/2014/main" val="10000"/>
                  </a:ext>
                </a:extLst>
              </a:tr>
              <a:tr h="889285">
                <a:tc>
                  <a:txBody>
                    <a:bodyPr/>
                    <a:lstStyle/>
                    <a:p>
                      <a:pPr algn="l">
                        <a:lnSpc>
                          <a:spcPts val="4199"/>
                        </a:lnSpc>
                        <a:defRPr/>
                      </a:pPr>
                      <a:r>
                        <a:rPr lang="en-US" sz="3499">
                          <a:solidFill>
                            <a:srgbClr val="FFFFFF"/>
                          </a:solidFill>
                          <a:latin typeface="Roboto Condensed"/>
                        </a:rPr>
                        <a:t>Đọc trôi chảy, không bỏ từ, thêm từ.</a:t>
                      </a:r>
                      <a:endParaRPr lang="en-US" sz="1100"/>
                    </a:p>
                  </a:txBody>
                  <a:tcPr marL="76200" marR="76200" marT="76200" marB="76200" anchor="ctr">
                    <a:lnL w="19050" cap="flat" cmpd="sng" algn="ctr">
                      <a:solidFill>
                        <a:srgbClr val="FBF7EE"/>
                      </a:solidFill>
                      <a:prstDash val="solid"/>
                      <a:round/>
                      <a:headEnd type="none" w="med" len="med"/>
                      <a:tailEnd type="none" w="med" len="med"/>
                    </a:lnL>
                    <a:lnR w="19050" cap="flat" cmpd="sng" algn="ctr">
                      <a:solidFill>
                        <a:srgbClr val="FBF7EE"/>
                      </a:solidFill>
                      <a:prstDash val="solid"/>
                      <a:round/>
                      <a:headEnd type="none" w="med" len="med"/>
                      <a:tailEnd type="none" w="med" len="med"/>
                    </a:lnR>
                    <a:lnT w="19050" cap="flat" cmpd="sng" algn="ctr">
                      <a:solidFill>
                        <a:srgbClr val="FBF7EE"/>
                      </a:solidFill>
                      <a:prstDash val="solid"/>
                      <a:round/>
                      <a:headEnd type="none" w="med" len="med"/>
                      <a:tailEnd type="none" w="med" len="med"/>
                    </a:lnT>
                    <a:lnB w="19050" cap="flat" cmpd="sng" algn="ctr">
                      <a:solidFill>
                        <a:srgbClr val="FBF7EE"/>
                      </a:solidFill>
                      <a:prstDash val="solid"/>
                      <a:round/>
                      <a:headEnd type="none" w="med" len="med"/>
                      <a:tailEnd type="none" w="med" len="med"/>
                    </a:lnB>
                  </a:tcPr>
                </a:tc>
                <a:tc>
                  <a:txBody>
                    <a:bodyPr/>
                    <a:lstStyle/>
                    <a:p>
                      <a:pPr algn="l">
                        <a:lnSpc>
                          <a:spcPts val="4899"/>
                        </a:lnSpc>
                        <a:defRPr/>
                      </a:pPr>
                      <a:endParaRPr lang="en-US" sz="1100"/>
                    </a:p>
                  </a:txBody>
                  <a:tcPr marL="76200" marR="76200" marT="76200" marB="76200" anchor="ctr">
                    <a:lnL w="19050" cap="flat" cmpd="sng" algn="ctr">
                      <a:solidFill>
                        <a:srgbClr val="FBF7EE"/>
                      </a:solidFill>
                      <a:prstDash val="solid"/>
                      <a:round/>
                      <a:headEnd type="none" w="med" len="med"/>
                      <a:tailEnd type="none" w="med" len="med"/>
                    </a:lnL>
                    <a:lnR w="19050" cap="flat" cmpd="sng" algn="ctr">
                      <a:solidFill>
                        <a:srgbClr val="FBF7EE"/>
                      </a:solidFill>
                      <a:prstDash val="solid"/>
                      <a:round/>
                      <a:headEnd type="none" w="med" len="med"/>
                      <a:tailEnd type="none" w="med" len="med"/>
                    </a:lnR>
                    <a:lnT w="19050" cap="flat" cmpd="sng" algn="ctr">
                      <a:solidFill>
                        <a:srgbClr val="FBF7EE"/>
                      </a:solidFill>
                      <a:prstDash val="solid"/>
                      <a:round/>
                      <a:headEnd type="none" w="med" len="med"/>
                      <a:tailEnd type="none" w="med" len="med"/>
                    </a:lnT>
                    <a:lnB w="19050" cap="flat" cmpd="sng" algn="ctr">
                      <a:solidFill>
                        <a:srgbClr val="FBF7EE"/>
                      </a:solidFill>
                      <a:prstDash val="solid"/>
                      <a:round/>
                      <a:headEnd type="none" w="med" len="med"/>
                      <a:tailEnd type="none" w="med" len="med"/>
                    </a:lnB>
                  </a:tcPr>
                </a:tc>
                <a:tc>
                  <a:txBody>
                    <a:bodyPr/>
                    <a:lstStyle/>
                    <a:p>
                      <a:pPr algn="l">
                        <a:lnSpc>
                          <a:spcPts val="4899"/>
                        </a:lnSpc>
                        <a:defRPr/>
                      </a:pPr>
                      <a:endParaRPr lang="en-US" sz="1100"/>
                    </a:p>
                  </a:txBody>
                  <a:tcPr marL="76200" marR="76200" marT="76200" marB="76200" anchor="ctr">
                    <a:lnL w="19050" cap="flat" cmpd="sng" algn="ctr">
                      <a:solidFill>
                        <a:srgbClr val="FBF7EE"/>
                      </a:solidFill>
                      <a:prstDash val="solid"/>
                      <a:round/>
                      <a:headEnd type="none" w="med" len="med"/>
                      <a:tailEnd type="none" w="med" len="med"/>
                    </a:lnL>
                    <a:lnR w="19050" cap="flat" cmpd="sng" algn="ctr">
                      <a:solidFill>
                        <a:srgbClr val="FBF7EE"/>
                      </a:solidFill>
                      <a:prstDash val="solid"/>
                      <a:round/>
                      <a:headEnd type="none" w="med" len="med"/>
                      <a:tailEnd type="none" w="med" len="med"/>
                    </a:lnR>
                    <a:lnT w="19050" cap="flat" cmpd="sng" algn="ctr">
                      <a:solidFill>
                        <a:srgbClr val="FBF7EE"/>
                      </a:solidFill>
                      <a:prstDash val="solid"/>
                      <a:round/>
                      <a:headEnd type="none" w="med" len="med"/>
                      <a:tailEnd type="none" w="med" len="med"/>
                    </a:lnT>
                    <a:lnB w="19050" cap="flat" cmpd="sng" algn="ctr">
                      <a:solidFill>
                        <a:srgbClr val="FBF7EE"/>
                      </a:solidFill>
                      <a:prstDash val="solid"/>
                      <a:round/>
                      <a:headEnd type="none" w="med" len="med"/>
                      <a:tailEnd type="none" w="med" len="med"/>
                    </a:lnB>
                  </a:tcPr>
                </a:tc>
                <a:extLst>
                  <a:ext uri="{0D108BD9-81ED-4DB2-BD59-A6C34878D82A}">
                    <a16:rowId xmlns:a16="http://schemas.microsoft.com/office/drawing/2014/main" val="10001"/>
                  </a:ext>
                </a:extLst>
              </a:tr>
              <a:tr h="889285">
                <a:tc>
                  <a:txBody>
                    <a:bodyPr/>
                    <a:lstStyle/>
                    <a:p>
                      <a:pPr algn="just">
                        <a:lnSpc>
                          <a:spcPts val="4199"/>
                        </a:lnSpc>
                        <a:defRPr/>
                      </a:pPr>
                      <a:r>
                        <a:rPr lang="en-US" sz="3499">
                          <a:solidFill>
                            <a:srgbClr val="FFFFFF"/>
                          </a:solidFill>
                          <a:latin typeface="Roboto Condensed"/>
                        </a:rPr>
                        <a:t>Đọc to, rõ bảo đảm trong không gian lớp học, cả lớp cùng nghe được.</a:t>
                      </a:r>
                      <a:endParaRPr lang="en-US" sz="1100"/>
                    </a:p>
                  </a:txBody>
                  <a:tcPr marL="76200" marR="76200" marT="76200" marB="76200" anchor="ctr">
                    <a:lnL w="19050" cap="flat" cmpd="sng" algn="ctr">
                      <a:solidFill>
                        <a:srgbClr val="FBF7EE"/>
                      </a:solidFill>
                      <a:prstDash val="solid"/>
                      <a:round/>
                      <a:headEnd type="none" w="med" len="med"/>
                      <a:tailEnd type="none" w="med" len="med"/>
                    </a:lnL>
                    <a:lnR w="19050" cap="flat" cmpd="sng" algn="ctr">
                      <a:solidFill>
                        <a:srgbClr val="FBF7EE"/>
                      </a:solidFill>
                      <a:prstDash val="solid"/>
                      <a:round/>
                      <a:headEnd type="none" w="med" len="med"/>
                      <a:tailEnd type="none" w="med" len="med"/>
                    </a:lnR>
                    <a:lnT w="19050" cap="flat" cmpd="sng" algn="ctr">
                      <a:solidFill>
                        <a:srgbClr val="FBF7EE"/>
                      </a:solidFill>
                      <a:prstDash val="solid"/>
                      <a:round/>
                      <a:headEnd type="none" w="med" len="med"/>
                      <a:tailEnd type="none" w="med" len="med"/>
                    </a:lnT>
                    <a:lnB w="19050" cap="flat" cmpd="sng" algn="ctr">
                      <a:solidFill>
                        <a:srgbClr val="FBF7EE"/>
                      </a:solidFill>
                      <a:prstDash val="solid"/>
                      <a:round/>
                      <a:headEnd type="none" w="med" len="med"/>
                      <a:tailEnd type="none" w="med" len="med"/>
                    </a:lnB>
                  </a:tcPr>
                </a:tc>
                <a:tc>
                  <a:txBody>
                    <a:bodyPr/>
                    <a:lstStyle/>
                    <a:p>
                      <a:pPr algn="l">
                        <a:lnSpc>
                          <a:spcPts val="4899"/>
                        </a:lnSpc>
                        <a:defRPr/>
                      </a:pPr>
                      <a:endParaRPr lang="en-US" sz="1100"/>
                    </a:p>
                  </a:txBody>
                  <a:tcPr marL="76200" marR="76200" marT="76200" marB="76200" anchor="ctr">
                    <a:lnL w="19050" cap="flat" cmpd="sng" algn="ctr">
                      <a:solidFill>
                        <a:srgbClr val="FBF7EE"/>
                      </a:solidFill>
                      <a:prstDash val="solid"/>
                      <a:round/>
                      <a:headEnd type="none" w="med" len="med"/>
                      <a:tailEnd type="none" w="med" len="med"/>
                    </a:lnL>
                    <a:lnR w="19050" cap="flat" cmpd="sng" algn="ctr">
                      <a:solidFill>
                        <a:srgbClr val="FBF7EE"/>
                      </a:solidFill>
                      <a:prstDash val="solid"/>
                      <a:round/>
                      <a:headEnd type="none" w="med" len="med"/>
                      <a:tailEnd type="none" w="med" len="med"/>
                    </a:lnR>
                    <a:lnT w="19050" cap="flat" cmpd="sng" algn="ctr">
                      <a:solidFill>
                        <a:srgbClr val="FBF7EE"/>
                      </a:solidFill>
                      <a:prstDash val="solid"/>
                      <a:round/>
                      <a:headEnd type="none" w="med" len="med"/>
                      <a:tailEnd type="none" w="med" len="med"/>
                    </a:lnT>
                    <a:lnB w="19050" cap="flat" cmpd="sng" algn="ctr">
                      <a:solidFill>
                        <a:srgbClr val="FBF7EE"/>
                      </a:solidFill>
                      <a:prstDash val="solid"/>
                      <a:round/>
                      <a:headEnd type="none" w="med" len="med"/>
                      <a:tailEnd type="none" w="med" len="med"/>
                    </a:lnB>
                  </a:tcPr>
                </a:tc>
                <a:tc>
                  <a:txBody>
                    <a:bodyPr/>
                    <a:lstStyle/>
                    <a:p>
                      <a:pPr algn="l">
                        <a:lnSpc>
                          <a:spcPts val="4899"/>
                        </a:lnSpc>
                        <a:defRPr/>
                      </a:pPr>
                      <a:endParaRPr lang="en-US" sz="1100"/>
                    </a:p>
                  </a:txBody>
                  <a:tcPr marL="76200" marR="76200" marT="76200" marB="76200" anchor="ctr">
                    <a:lnL w="19050" cap="flat" cmpd="sng" algn="ctr">
                      <a:solidFill>
                        <a:srgbClr val="FBF7EE"/>
                      </a:solidFill>
                      <a:prstDash val="solid"/>
                      <a:round/>
                      <a:headEnd type="none" w="med" len="med"/>
                      <a:tailEnd type="none" w="med" len="med"/>
                    </a:lnL>
                    <a:lnR w="19050" cap="flat" cmpd="sng" algn="ctr">
                      <a:solidFill>
                        <a:srgbClr val="FBF7EE"/>
                      </a:solidFill>
                      <a:prstDash val="solid"/>
                      <a:round/>
                      <a:headEnd type="none" w="med" len="med"/>
                      <a:tailEnd type="none" w="med" len="med"/>
                    </a:lnR>
                    <a:lnT w="19050" cap="flat" cmpd="sng" algn="ctr">
                      <a:solidFill>
                        <a:srgbClr val="FBF7EE"/>
                      </a:solidFill>
                      <a:prstDash val="solid"/>
                      <a:round/>
                      <a:headEnd type="none" w="med" len="med"/>
                      <a:tailEnd type="none" w="med" len="med"/>
                    </a:lnT>
                    <a:lnB w="19050" cap="flat" cmpd="sng" algn="ctr">
                      <a:solidFill>
                        <a:srgbClr val="FBF7EE"/>
                      </a:solidFill>
                      <a:prstDash val="solid"/>
                      <a:round/>
                      <a:headEnd type="none" w="med" len="med"/>
                      <a:tailEnd type="none" w="med" len="med"/>
                    </a:lnB>
                  </a:tcPr>
                </a:tc>
                <a:extLst>
                  <a:ext uri="{0D108BD9-81ED-4DB2-BD59-A6C34878D82A}">
                    <a16:rowId xmlns:a16="http://schemas.microsoft.com/office/drawing/2014/main" val="10002"/>
                  </a:ext>
                </a:extLst>
              </a:tr>
              <a:tr h="889285">
                <a:tc>
                  <a:txBody>
                    <a:bodyPr/>
                    <a:lstStyle/>
                    <a:p>
                      <a:pPr algn="l">
                        <a:lnSpc>
                          <a:spcPts val="4199"/>
                        </a:lnSpc>
                        <a:defRPr/>
                      </a:pPr>
                      <a:r>
                        <a:rPr lang="en-US" sz="3499">
                          <a:solidFill>
                            <a:srgbClr val="FFFFFF"/>
                          </a:solidFill>
                          <a:latin typeface="Roboto Condensed"/>
                        </a:rPr>
                        <a:t>Tốc độ đọc phù hợp.</a:t>
                      </a:r>
                      <a:endParaRPr lang="en-US" sz="1100"/>
                    </a:p>
                  </a:txBody>
                  <a:tcPr marL="76200" marR="76200" marT="76200" marB="76200" anchor="ctr">
                    <a:lnL w="19050" cap="flat" cmpd="sng" algn="ctr">
                      <a:solidFill>
                        <a:srgbClr val="FBF7EE"/>
                      </a:solidFill>
                      <a:prstDash val="solid"/>
                      <a:round/>
                      <a:headEnd type="none" w="med" len="med"/>
                      <a:tailEnd type="none" w="med" len="med"/>
                    </a:lnL>
                    <a:lnR w="19050" cap="flat" cmpd="sng" algn="ctr">
                      <a:solidFill>
                        <a:srgbClr val="FBF7EE"/>
                      </a:solidFill>
                      <a:prstDash val="solid"/>
                      <a:round/>
                      <a:headEnd type="none" w="med" len="med"/>
                      <a:tailEnd type="none" w="med" len="med"/>
                    </a:lnR>
                    <a:lnT w="19050" cap="flat" cmpd="sng" algn="ctr">
                      <a:solidFill>
                        <a:srgbClr val="FBF7EE"/>
                      </a:solidFill>
                      <a:prstDash val="solid"/>
                      <a:round/>
                      <a:headEnd type="none" w="med" len="med"/>
                      <a:tailEnd type="none" w="med" len="med"/>
                    </a:lnT>
                    <a:lnB w="19050" cap="flat" cmpd="sng" algn="ctr">
                      <a:solidFill>
                        <a:srgbClr val="FBF7EE"/>
                      </a:solidFill>
                      <a:prstDash val="solid"/>
                      <a:round/>
                      <a:headEnd type="none" w="med" len="med"/>
                      <a:tailEnd type="none" w="med" len="med"/>
                    </a:lnB>
                  </a:tcPr>
                </a:tc>
                <a:tc>
                  <a:txBody>
                    <a:bodyPr/>
                    <a:lstStyle/>
                    <a:p>
                      <a:pPr algn="l">
                        <a:lnSpc>
                          <a:spcPts val="4899"/>
                        </a:lnSpc>
                        <a:defRPr/>
                      </a:pPr>
                      <a:endParaRPr lang="en-US" sz="1100"/>
                    </a:p>
                  </a:txBody>
                  <a:tcPr marL="76200" marR="76200" marT="76200" marB="76200" anchor="ctr">
                    <a:lnL w="19050" cap="flat" cmpd="sng" algn="ctr">
                      <a:solidFill>
                        <a:srgbClr val="FBF7EE"/>
                      </a:solidFill>
                      <a:prstDash val="solid"/>
                      <a:round/>
                      <a:headEnd type="none" w="med" len="med"/>
                      <a:tailEnd type="none" w="med" len="med"/>
                    </a:lnL>
                    <a:lnR w="19050" cap="flat" cmpd="sng" algn="ctr">
                      <a:solidFill>
                        <a:srgbClr val="FBF7EE"/>
                      </a:solidFill>
                      <a:prstDash val="solid"/>
                      <a:round/>
                      <a:headEnd type="none" w="med" len="med"/>
                      <a:tailEnd type="none" w="med" len="med"/>
                    </a:lnR>
                    <a:lnT w="19050" cap="flat" cmpd="sng" algn="ctr">
                      <a:solidFill>
                        <a:srgbClr val="FBF7EE"/>
                      </a:solidFill>
                      <a:prstDash val="solid"/>
                      <a:round/>
                      <a:headEnd type="none" w="med" len="med"/>
                      <a:tailEnd type="none" w="med" len="med"/>
                    </a:lnT>
                    <a:lnB w="19050" cap="flat" cmpd="sng" algn="ctr">
                      <a:solidFill>
                        <a:srgbClr val="FBF7EE"/>
                      </a:solidFill>
                      <a:prstDash val="solid"/>
                      <a:round/>
                      <a:headEnd type="none" w="med" len="med"/>
                      <a:tailEnd type="none" w="med" len="med"/>
                    </a:lnB>
                  </a:tcPr>
                </a:tc>
                <a:tc>
                  <a:txBody>
                    <a:bodyPr/>
                    <a:lstStyle/>
                    <a:p>
                      <a:pPr algn="l">
                        <a:lnSpc>
                          <a:spcPts val="4899"/>
                        </a:lnSpc>
                        <a:defRPr/>
                      </a:pPr>
                      <a:endParaRPr lang="en-US" sz="1100"/>
                    </a:p>
                  </a:txBody>
                  <a:tcPr marL="76200" marR="76200" marT="76200" marB="76200" anchor="ctr">
                    <a:lnL w="19050" cap="flat" cmpd="sng" algn="ctr">
                      <a:solidFill>
                        <a:srgbClr val="FBF7EE"/>
                      </a:solidFill>
                      <a:prstDash val="solid"/>
                      <a:round/>
                      <a:headEnd type="none" w="med" len="med"/>
                      <a:tailEnd type="none" w="med" len="med"/>
                    </a:lnL>
                    <a:lnR w="19050" cap="flat" cmpd="sng" algn="ctr">
                      <a:solidFill>
                        <a:srgbClr val="FBF7EE"/>
                      </a:solidFill>
                      <a:prstDash val="solid"/>
                      <a:round/>
                      <a:headEnd type="none" w="med" len="med"/>
                      <a:tailEnd type="none" w="med" len="med"/>
                    </a:lnR>
                    <a:lnT w="19050" cap="flat" cmpd="sng" algn="ctr">
                      <a:solidFill>
                        <a:srgbClr val="FBF7EE"/>
                      </a:solidFill>
                      <a:prstDash val="solid"/>
                      <a:round/>
                      <a:headEnd type="none" w="med" len="med"/>
                      <a:tailEnd type="none" w="med" len="med"/>
                    </a:lnT>
                    <a:lnB w="19050" cap="flat" cmpd="sng" algn="ctr">
                      <a:solidFill>
                        <a:srgbClr val="FBF7EE"/>
                      </a:solidFill>
                      <a:prstDash val="solid"/>
                      <a:round/>
                      <a:headEnd type="none" w="med" len="med"/>
                      <a:tailEnd type="none" w="med" len="med"/>
                    </a:lnB>
                  </a:tcPr>
                </a:tc>
                <a:extLst>
                  <a:ext uri="{0D108BD9-81ED-4DB2-BD59-A6C34878D82A}">
                    <a16:rowId xmlns:a16="http://schemas.microsoft.com/office/drawing/2014/main" val="10003"/>
                  </a:ext>
                </a:extLst>
              </a:tr>
              <a:tr h="1376958">
                <a:tc>
                  <a:txBody>
                    <a:bodyPr/>
                    <a:lstStyle/>
                    <a:p>
                      <a:pPr algn="just">
                        <a:lnSpc>
                          <a:spcPts val="4199"/>
                        </a:lnSpc>
                        <a:defRPr/>
                      </a:pPr>
                      <a:r>
                        <a:rPr lang="en-US" sz="3499">
                          <a:solidFill>
                            <a:srgbClr val="FFFFFF"/>
                          </a:solidFill>
                          <a:latin typeface="Roboto Condensed"/>
                        </a:rPr>
                        <a:t>Sử dụng giọng điệu khác nhau để thể hiện được cảm xúc của nhân vật trữ tình</a:t>
                      </a:r>
                      <a:endParaRPr lang="en-US" sz="1100"/>
                    </a:p>
                  </a:txBody>
                  <a:tcPr marL="76200" marR="76200" marT="76200" marB="76200" anchor="ctr">
                    <a:lnL w="19050" cap="flat" cmpd="sng" algn="ctr">
                      <a:solidFill>
                        <a:srgbClr val="FBF7EE"/>
                      </a:solidFill>
                      <a:prstDash val="solid"/>
                      <a:round/>
                      <a:headEnd type="none" w="med" len="med"/>
                      <a:tailEnd type="none" w="med" len="med"/>
                    </a:lnL>
                    <a:lnR w="19050" cap="flat" cmpd="sng" algn="ctr">
                      <a:solidFill>
                        <a:srgbClr val="FBF7EE"/>
                      </a:solidFill>
                      <a:prstDash val="solid"/>
                      <a:round/>
                      <a:headEnd type="none" w="med" len="med"/>
                      <a:tailEnd type="none" w="med" len="med"/>
                    </a:lnR>
                    <a:lnT w="19050" cap="flat" cmpd="sng" algn="ctr">
                      <a:solidFill>
                        <a:srgbClr val="FBF7EE"/>
                      </a:solidFill>
                      <a:prstDash val="solid"/>
                      <a:round/>
                      <a:headEnd type="none" w="med" len="med"/>
                      <a:tailEnd type="none" w="med" len="med"/>
                    </a:lnT>
                    <a:lnB w="19050" cap="flat" cmpd="sng" algn="ctr">
                      <a:solidFill>
                        <a:srgbClr val="FBF7EE"/>
                      </a:solidFill>
                      <a:prstDash val="solid"/>
                      <a:round/>
                      <a:headEnd type="none" w="med" len="med"/>
                      <a:tailEnd type="none" w="med" len="med"/>
                    </a:lnB>
                  </a:tcPr>
                </a:tc>
                <a:tc>
                  <a:txBody>
                    <a:bodyPr/>
                    <a:lstStyle/>
                    <a:p>
                      <a:pPr algn="l">
                        <a:lnSpc>
                          <a:spcPts val="4899"/>
                        </a:lnSpc>
                        <a:defRPr/>
                      </a:pPr>
                      <a:endParaRPr lang="en-US" sz="1100"/>
                    </a:p>
                  </a:txBody>
                  <a:tcPr marL="76200" marR="76200" marT="76200" marB="76200" anchor="ctr">
                    <a:lnL w="19050" cap="flat" cmpd="sng" algn="ctr">
                      <a:solidFill>
                        <a:srgbClr val="FBF7EE"/>
                      </a:solidFill>
                      <a:prstDash val="solid"/>
                      <a:round/>
                      <a:headEnd type="none" w="med" len="med"/>
                      <a:tailEnd type="none" w="med" len="med"/>
                    </a:lnL>
                    <a:lnR w="19050" cap="flat" cmpd="sng" algn="ctr">
                      <a:solidFill>
                        <a:srgbClr val="FBF7EE"/>
                      </a:solidFill>
                      <a:prstDash val="solid"/>
                      <a:round/>
                      <a:headEnd type="none" w="med" len="med"/>
                      <a:tailEnd type="none" w="med" len="med"/>
                    </a:lnR>
                    <a:lnT w="19050" cap="flat" cmpd="sng" algn="ctr">
                      <a:solidFill>
                        <a:srgbClr val="FBF7EE"/>
                      </a:solidFill>
                      <a:prstDash val="solid"/>
                      <a:round/>
                      <a:headEnd type="none" w="med" len="med"/>
                      <a:tailEnd type="none" w="med" len="med"/>
                    </a:lnT>
                    <a:lnB w="19050" cap="flat" cmpd="sng" algn="ctr">
                      <a:solidFill>
                        <a:srgbClr val="FBF7EE"/>
                      </a:solidFill>
                      <a:prstDash val="solid"/>
                      <a:round/>
                      <a:headEnd type="none" w="med" len="med"/>
                      <a:tailEnd type="none" w="med" len="med"/>
                    </a:lnB>
                  </a:tcPr>
                </a:tc>
                <a:tc>
                  <a:txBody>
                    <a:bodyPr/>
                    <a:lstStyle/>
                    <a:p>
                      <a:pPr algn="l">
                        <a:lnSpc>
                          <a:spcPts val="4899"/>
                        </a:lnSpc>
                        <a:defRPr/>
                      </a:pPr>
                      <a:endParaRPr lang="en-US" sz="1100" dirty="0"/>
                    </a:p>
                  </a:txBody>
                  <a:tcPr marL="76200" marR="76200" marT="76200" marB="76200" anchor="ctr">
                    <a:lnL w="19050" cap="flat" cmpd="sng" algn="ctr">
                      <a:solidFill>
                        <a:srgbClr val="FBF7EE"/>
                      </a:solidFill>
                      <a:prstDash val="solid"/>
                      <a:round/>
                      <a:headEnd type="none" w="med" len="med"/>
                      <a:tailEnd type="none" w="med" len="med"/>
                    </a:lnL>
                    <a:lnR w="19050" cap="flat" cmpd="sng" algn="ctr">
                      <a:solidFill>
                        <a:srgbClr val="FBF7EE"/>
                      </a:solidFill>
                      <a:prstDash val="solid"/>
                      <a:round/>
                      <a:headEnd type="none" w="med" len="med"/>
                      <a:tailEnd type="none" w="med" len="med"/>
                    </a:lnR>
                    <a:lnT w="19050" cap="flat" cmpd="sng" algn="ctr">
                      <a:solidFill>
                        <a:srgbClr val="FBF7EE"/>
                      </a:solidFill>
                      <a:prstDash val="solid"/>
                      <a:round/>
                      <a:headEnd type="none" w="med" len="med"/>
                      <a:tailEnd type="none" w="med" len="med"/>
                    </a:lnT>
                    <a:lnB w="19050" cap="flat" cmpd="sng" algn="ctr">
                      <a:solidFill>
                        <a:srgbClr val="FBF7EE"/>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7" name="TextBox 7"/>
          <p:cNvSpPr txBox="1"/>
          <p:nvPr/>
        </p:nvSpPr>
        <p:spPr>
          <a:xfrm>
            <a:off x="10587918" y="2643642"/>
            <a:ext cx="7073652" cy="646430"/>
          </a:xfrm>
          <a:prstGeom prst="rect">
            <a:avLst/>
          </a:prstGeom>
        </p:spPr>
        <p:txBody>
          <a:bodyPr lIns="0" tIns="0" rIns="0" bIns="0" rtlCol="0" anchor="t">
            <a:spAutoFit/>
          </a:bodyPr>
          <a:lstStyle/>
          <a:p>
            <a:pPr algn="ctr">
              <a:lnSpc>
                <a:spcPts val="5319"/>
              </a:lnSpc>
            </a:pPr>
            <a:r>
              <a:rPr lang="en-US" sz="3799">
                <a:solidFill>
                  <a:srgbClr val="FFFFFF"/>
                </a:solidFill>
                <a:latin typeface="Roboto Condensed Bold"/>
              </a:rPr>
              <a:t>BẢNG KIỂM KĨ NĂNG ĐỌC DIỄN CẢM</a:t>
            </a:r>
          </a:p>
        </p:txBody>
      </p:sp>
      <p:sp>
        <p:nvSpPr>
          <p:cNvPr id="8" name="TextBox 8"/>
          <p:cNvSpPr txBox="1"/>
          <p:nvPr/>
        </p:nvSpPr>
        <p:spPr>
          <a:xfrm>
            <a:off x="9821200" y="1372898"/>
            <a:ext cx="8328973" cy="1009650"/>
          </a:xfrm>
          <a:prstGeom prst="rect">
            <a:avLst/>
          </a:prstGeom>
        </p:spPr>
        <p:txBody>
          <a:bodyPr lIns="0" tIns="0" rIns="0" bIns="0" rtlCol="0" anchor="t">
            <a:spAutoFit/>
          </a:bodyPr>
          <a:lstStyle/>
          <a:p>
            <a:pPr marL="0" lvl="0" indent="0" algn="ctr">
              <a:lnSpc>
                <a:spcPts val="7920"/>
              </a:lnSpc>
              <a:spcBef>
                <a:spcPct val="0"/>
              </a:spcBef>
            </a:pPr>
            <a:r>
              <a:rPr lang="en-US" sz="6600">
                <a:solidFill>
                  <a:srgbClr val="FFFFFF"/>
                </a:solidFill>
                <a:latin typeface="Fraunces Bold"/>
              </a:rPr>
              <a:t>2. ĐỌC VĂN BẢN</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5614" r="-25614"/>
            </a:stretch>
          </a:blipFill>
        </p:spPr>
        <p:txBody>
          <a:bodyPr/>
          <a:lstStyle/>
          <a:p>
            <a:endParaRPr lang="en-US"/>
          </a:p>
        </p:txBody>
      </p:sp>
      <p:grpSp>
        <p:nvGrpSpPr>
          <p:cNvPr id="3" name="Group 3"/>
          <p:cNvGrpSpPr/>
          <p:nvPr/>
        </p:nvGrpSpPr>
        <p:grpSpPr>
          <a:xfrm>
            <a:off x="8115300" y="465969"/>
            <a:ext cx="9144000" cy="4281292"/>
            <a:chOff x="0" y="0"/>
            <a:chExt cx="2408296" cy="1127583"/>
          </a:xfrm>
        </p:grpSpPr>
        <p:sp>
          <p:nvSpPr>
            <p:cNvPr id="4" name="Freeform 4"/>
            <p:cNvSpPr/>
            <p:nvPr/>
          </p:nvSpPr>
          <p:spPr>
            <a:xfrm>
              <a:off x="0" y="0"/>
              <a:ext cx="2408296" cy="1127583"/>
            </a:xfrm>
            <a:custGeom>
              <a:avLst/>
              <a:gdLst/>
              <a:ahLst/>
              <a:cxnLst/>
              <a:rect l="l" t="t" r="r" b="b"/>
              <a:pathLst>
                <a:path w="2408296" h="1127583">
                  <a:moveTo>
                    <a:pt x="0" y="0"/>
                  </a:moveTo>
                  <a:lnTo>
                    <a:pt x="2408296" y="0"/>
                  </a:lnTo>
                  <a:lnTo>
                    <a:pt x="2408296" y="1127583"/>
                  </a:lnTo>
                  <a:lnTo>
                    <a:pt x="0" y="1127583"/>
                  </a:lnTo>
                  <a:close/>
                </a:path>
              </a:pathLst>
            </a:custGeom>
            <a:solidFill>
              <a:srgbClr val="2A3D43"/>
            </a:solidFill>
          </p:spPr>
          <p:txBody>
            <a:bodyPr/>
            <a:lstStyle/>
            <a:p>
              <a:endParaRPr lang="en-US"/>
            </a:p>
          </p:txBody>
        </p:sp>
        <p:sp>
          <p:nvSpPr>
            <p:cNvPr id="5" name="TextBox 5"/>
            <p:cNvSpPr txBox="1"/>
            <p:nvPr/>
          </p:nvSpPr>
          <p:spPr>
            <a:xfrm>
              <a:off x="0" y="-38100"/>
              <a:ext cx="2408296" cy="1165683"/>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9980432" y="993164"/>
            <a:ext cx="6481160" cy="3309620"/>
          </a:xfrm>
          <a:prstGeom prst="rect">
            <a:avLst/>
          </a:prstGeom>
        </p:spPr>
        <p:txBody>
          <a:bodyPr lIns="0" tIns="0" rIns="0" bIns="0" rtlCol="0" anchor="t">
            <a:spAutoFit/>
          </a:bodyPr>
          <a:lstStyle/>
          <a:p>
            <a:pPr algn="just">
              <a:lnSpc>
                <a:spcPts val="6580"/>
              </a:lnSpc>
            </a:pPr>
            <a:r>
              <a:rPr lang="en-US" sz="4700">
                <a:solidFill>
                  <a:srgbClr val="FFFFFF"/>
                </a:solidFill>
                <a:latin typeface="#9Slide05 VL Fadilla"/>
              </a:rPr>
              <a:t>Đoạt sóc Chương Dương độ,</a:t>
            </a:r>
          </a:p>
          <a:p>
            <a:pPr algn="just">
              <a:lnSpc>
                <a:spcPts val="6580"/>
              </a:lnSpc>
            </a:pPr>
            <a:r>
              <a:rPr lang="en-US" sz="4700">
                <a:solidFill>
                  <a:srgbClr val="FFFFFF"/>
                </a:solidFill>
                <a:latin typeface="#9Slide05 VL Fadilla"/>
              </a:rPr>
              <a:t>Cầm Hồ Hàm Tử quan.</a:t>
            </a:r>
          </a:p>
          <a:p>
            <a:pPr algn="just">
              <a:lnSpc>
                <a:spcPts val="6580"/>
              </a:lnSpc>
            </a:pPr>
            <a:r>
              <a:rPr lang="en-US" sz="4700">
                <a:solidFill>
                  <a:srgbClr val="FFFFFF"/>
                </a:solidFill>
                <a:latin typeface="#9Slide05 VL Fadilla"/>
              </a:rPr>
              <a:t>Thái bình tu trí lực,</a:t>
            </a:r>
          </a:p>
          <a:p>
            <a:pPr algn="just">
              <a:lnSpc>
                <a:spcPts val="6580"/>
              </a:lnSpc>
            </a:pPr>
            <a:r>
              <a:rPr lang="en-US" sz="4700">
                <a:solidFill>
                  <a:srgbClr val="FFFFFF"/>
                </a:solidFill>
                <a:latin typeface="#9Slide05 VL Fadilla"/>
              </a:rPr>
              <a:t>Vạn cổ thử giang san.</a:t>
            </a:r>
          </a:p>
        </p:txBody>
      </p:sp>
      <p:grpSp>
        <p:nvGrpSpPr>
          <p:cNvPr id="7" name="Group 7"/>
          <p:cNvGrpSpPr/>
          <p:nvPr/>
        </p:nvGrpSpPr>
        <p:grpSpPr>
          <a:xfrm>
            <a:off x="8115300" y="5143500"/>
            <a:ext cx="9144000" cy="4281292"/>
            <a:chOff x="0" y="0"/>
            <a:chExt cx="2408296" cy="1127583"/>
          </a:xfrm>
        </p:grpSpPr>
        <p:sp>
          <p:nvSpPr>
            <p:cNvPr id="8" name="Freeform 8"/>
            <p:cNvSpPr/>
            <p:nvPr/>
          </p:nvSpPr>
          <p:spPr>
            <a:xfrm>
              <a:off x="0" y="0"/>
              <a:ext cx="2408296" cy="1127583"/>
            </a:xfrm>
            <a:custGeom>
              <a:avLst/>
              <a:gdLst/>
              <a:ahLst/>
              <a:cxnLst/>
              <a:rect l="l" t="t" r="r" b="b"/>
              <a:pathLst>
                <a:path w="2408296" h="1127583">
                  <a:moveTo>
                    <a:pt x="0" y="0"/>
                  </a:moveTo>
                  <a:lnTo>
                    <a:pt x="2408296" y="0"/>
                  </a:lnTo>
                  <a:lnTo>
                    <a:pt x="2408296" y="1127583"/>
                  </a:lnTo>
                  <a:lnTo>
                    <a:pt x="0" y="1127583"/>
                  </a:lnTo>
                  <a:close/>
                </a:path>
              </a:pathLst>
            </a:custGeom>
            <a:solidFill>
              <a:srgbClr val="2A3D43"/>
            </a:solidFill>
          </p:spPr>
          <p:txBody>
            <a:bodyPr/>
            <a:lstStyle/>
            <a:p>
              <a:endParaRPr lang="en-US"/>
            </a:p>
          </p:txBody>
        </p:sp>
        <p:sp>
          <p:nvSpPr>
            <p:cNvPr id="9" name="TextBox 9"/>
            <p:cNvSpPr txBox="1"/>
            <p:nvPr/>
          </p:nvSpPr>
          <p:spPr>
            <a:xfrm>
              <a:off x="0" y="-38100"/>
              <a:ext cx="2408296" cy="1165683"/>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9833000" y="5837991"/>
            <a:ext cx="6481160" cy="3309620"/>
          </a:xfrm>
          <a:prstGeom prst="rect">
            <a:avLst/>
          </a:prstGeom>
        </p:spPr>
        <p:txBody>
          <a:bodyPr lIns="0" tIns="0" rIns="0" bIns="0" rtlCol="0" anchor="t">
            <a:spAutoFit/>
          </a:bodyPr>
          <a:lstStyle/>
          <a:p>
            <a:pPr algn="just">
              <a:lnSpc>
                <a:spcPts val="6580"/>
              </a:lnSpc>
            </a:pPr>
            <a:r>
              <a:rPr lang="en-US" sz="4700">
                <a:solidFill>
                  <a:srgbClr val="FFFFFF"/>
                </a:solidFill>
                <a:latin typeface="#9Slide05 VL Fadilla"/>
              </a:rPr>
              <a:t>Chương Dương cướp giáo giặc,</a:t>
            </a:r>
          </a:p>
          <a:p>
            <a:pPr algn="just">
              <a:lnSpc>
                <a:spcPts val="6580"/>
              </a:lnSpc>
            </a:pPr>
            <a:r>
              <a:rPr lang="en-US" sz="4700">
                <a:solidFill>
                  <a:srgbClr val="FFFFFF"/>
                </a:solidFill>
                <a:latin typeface="#9Slide05 VL Fadilla"/>
              </a:rPr>
              <a:t>Hàm Tử bắt quân thù.</a:t>
            </a:r>
          </a:p>
          <a:p>
            <a:pPr algn="just">
              <a:lnSpc>
                <a:spcPts val="6580"/>
              </a:lnSpc>
            </a:pPr>
            <a:r>
              <a:rPr lang="en-US" sz="4700">
                <a:solidFill>
                  <a:srgbClr val="FFFFFF"/>
                </a:solidFill>
                <a:latin typeface="#9Slide05 VL Fadilla"/>
              </a:rPr>
              <a:t>Thái bình nên gắng sức,</a:t>
            </a:r>
          </a:p>
          <a:p>
            <a:pPr algn="just">
              <a:lnSpc>
                <a:spcPts val="6580"/>
              </a:lnSpc>
            </a:pPr>
            <a:r>
              <a:rPr lang="en-US" sz="4700">
                <a:solidFill>
                  <a:srgbClr val="FFFFFF"/>
                </a:solidFill>
                <a:latin typeface="#9Slide05 VL Fadilla"/>
              </a:rPr>
              <a:t>Non nước ấy ngàn thu.</a:t>
            </a:r>
          </a:p>
        </p:txBody>
      </p:sp>
      <p:sp>
        <p:nvSpPr>
          <p:cNvPr id="11" name="TextBox 11"/>
          <p:cNvSpPr txBox="1"/>
          <p:nvPr/>
        </p:nvSpPr>
        <p:spPr>
          <a:xfrm>
            <a:off x="8292976" y="484529"/>
            <a:ext cx="2461479" cy="622935"/>
          </a:xfrm>
          <a:prstGeom prst="rect">
            <a:avLst/>
          </a:prstGeom>
        </p:spPr>
        <p:txBody>
          <a:bodyPr lIns="0" tIns="0" rIns="0" bIns="0" rtlCol="0" anchor="t">
            <a:spAutoFit/>
          </a:bodyPr>
          <a:lstStyle/>
          <a:p>
            <a:pPr algn="just">
              <a:lnSpc>
                <a:spcPts val="5040"/>
              </a:lnSpc>
              <a:spcBef>
                <a:spcPct val="0"/>
              </a:spcBef>
            </a:pPr>
            <a:r>
              <a:rPr lang="en-US" sz="3600">
                <a:solidFill>
                  <a:srgbClr val="FBF7EE"/>
                </a:solidFill>
                <a:latin typeface="Roboto Condensed"/>
              </a:rPr>
              <a:t>Phiên âm</a:t>
            </a:r>
          </a:p>
        </p:txBody>
      </p:sp>
      <p:sp>
        <p:nvSpPr>
          <p:cNvPr id="12" name="TextBox 12"/>
          <p:cNvSpPr txBox="1"/>
          <p:nvPr/>
        </p:nvSpPr>
        <p:spPr>
          <a:xfrm>
            <a:off x="8292976" y="5329356"/>
            <a:ext cx="2461479" cy="622935"/>
          </a:xfrm>
          <a:prstGeom prst="rect">
            <a:avLst/>
          </a:prstGeom>
        </p:spPr>
        <p:txBody>
          <a:bodyPr lIns="0" tIns="0" rIns="0" bIns="0" rtlCol="0" anchor="t">
            <a:spAutoFit/>
          </a:bodyPr>
          <a:lstStyle/>
          <a:p>
            <a:pPr algn="just">
              <a:lnSpc>
                <a:spcPts val="5040"/>
              </a:lnSpc>
              <a:spcBef>
                <a:spcPct val="0"/>
              </a:spcBef>
            </a:pPr>
            <a:r>
              <a:rPr lang="en-US" sz="3600">
                <a:solidFill>
                  <a:srgbClr val="FBF7EE"/>
                </a:solidFill>
                <a:latin typeface="Roboto Condensed"/>
              </a:rPr>
              <a:t>Dịch thơ</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BF7EE"/>
        </a:solidFill>
        <a:effectLst/>
      </p:bgPr>
    </p:bg>
    <p:spTree>
      <p:nvGrpSpPr>
        <p:cNvPr id="1" name=""/>
        <p:cNvGrpSpPr/>
        <p:nvPr/>
      </p:nvGrpSpPr>
      <p:grpSpPr>
        <a:xfrm>
          <a:off x="0" y="0"/>
          <a:ext cx="0" cy="0"/>
          <a:chOff x="0" y="0"/>
          <a:chExt cx="0" cy="0"/>
        </a:xfrm>
      </p:grpSpPr>
      <p:grpSp>
        <p:nvGrpSpPr>
          <p:cNvPr id="2" name="Group 2"/>
          <p:cNvGrpSpPr/>
          <p:nvPr/>
        </p:nvGrpSpPr>
        <p:grpSpPr>
          <a:xfrm>
            <a:off x="0" y="-247786"/>
            <a:ext cx="18437948" cy="4228746"/>
            <a:chOff x="0" y="0"/>
            <a:chExt cx="24583931" cy="5638329"/>
          </a:xfrm>
        </p:grpSpPr>
        <p:sp>
          <p:nvSpPr>
            <p:cNvPr id="3" name="Freeform 3"/>
            <p:cNvSpPr/>
            <p:nvPr/>
          </p:nvSpPr>
          <p:spPr>
            <a:xfrm>
              <a:off x="0" y="0"/>
              <a:ext cx="6195965" cy="5638329"/>
            </a:xfrm>
            <a:custGeom>
              <a:avLst/>
              <a:gdLst/>
              <a:ahLst/>
              <a:cxnLst/>
              <a:rect l="l" t="t" r="r" b="b"/>
              <a:pathLst>
                <a:path w="6195965" h="5638329">
                  <a:moveTo>
                    <a:pt x="0" y="0"/>
                  </a:moveTo>
                  <a:lnTo>
                    <a:pt x="6195965" y="0"/>
                  </a:lnTo>
                  <a:lnTo>
                    <a:pt x="6195965" y="5638329"/>
                  </a:lnTo>
                  <a:lnTo>
                    <a:pt x="0" y="5638329"/>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a:off x="6195965" y="0"/>
              <a:ext cx="6195965" cy="5638329"/>
            </a:xfrm>
            <a:custGeom>
              <a:avLst/>
              <a:gdLst/>
              <a:ahLst/>
              <a:cxnLst/>
              <a:rect l="l" t="t" r="r" b="b"/>
              <a:pathLst>
                <a:path w="6195965" h="5638329">
                  <a:moveTo>
                    <a:pt x="0" y="0"/>
                  </a:moveTo>
                  <a:lnTo>
                    <a:pt x="6195966" y="0"/>
                  </a:lnTo>
                  <a:lnTo>
                    <a:pt x="6195966" y="5638329"/>
                  </a:lnTo>
                  <a:lnTo>
                    <a:pt x="0" y="5638329"/>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p:cNvSpPr/>
            <p:nvPr/>
          </p:nvSpPr>
          <p:spPr>
            <a:xfrm>
              <a:off x="12192000" y="0"/>
              <a:ext cx="6195965" cy="5638329"/>
            </a:xfrm>
            <a:custGeom>
              <a:avLst/>
              <a:gdLst/>
              <a:ahLst/>
              <a:cxnLst/>
              <a:rect l="l" t="t" r="r" b="b"/>
              <a:pathLst>
                <a:path w="6195965" h="5638329">
                  <a:moveTo>
                    <a:pt x="0" y="0"/>
                  </a:moveTo>
                  <a:lnTo>
                    <a:pt x="6195965" y="0"/>
                  </a:lnTo>
                  <a:lnTo>
                    <a:pt x="6195965" y="5638329"/>
                  </a:lnTo>
                  <a:lnTo>
                    <a:pt x="0" y="5638329"/>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a:off x="18387965" y="0"/>
              <a:ext cx="6195965" cy="5638329"/>
            </a:xfrm>
            <a:custGeom>
              <a:avLst/>
              <a:gdLst/>
              <a:ahLst/>
              <a:cxnLst/>
              <a:rect l="l" t="t" r="r" b="b"/>
              <a:pathLst>
                <a:path w="6195965" h="5638329">
                  <a:moveTo>
                    <a:pt x="0" y="0"/>
                  </a:moveTo>
                  <a:lnTo>
                    <a:pt x="6195966" y="0"/>
                  </a:lnTo>
                  <a:lnTo>
                    <a:pt x="6195966" y="5638329"/>
                  </a:lnTo>
                  <a:lnTo>
                    <a:pt x="0" y="5638329"/>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txBody>
            <a:bodyPr/>
            <a:lstStyle/>
            <a:p>
              <a:endParaRPr lang="en-US"/>
            </a:p>
          </p:txBody>
        </p:sp>
      </p:grpSp>
      <p:grpSp>
        <p:nvGrpSpPr>
          <p:cNvPr id="7" name="Group 7"/>
          <p:cNvGrpSpPr/>
          <p:nvPr/>
        </p:nvGrpSpPr>
        <p:grpSpPr>
          <a:xfrm>
            <a:off x="-149948" y="6523266"/>
            <a:ext cx="18437948" cy="4228746"/>
            <a:chOff x="0" y="0"/>
            <a:chExt cx="24583931" cy="5638329"/>
          </a:xfrm>
        </p:grpSpPr>
        <p:sp>
          <p:nvSpPr>
            <p:cNvPr id="8" name="Freeform 8"/>
            <p:cNvSpPr/>
            <p:nvPr/>
          </p:nvSpPr>
          <p:spPr>
            <a:xfrm>
              <a:off x="0" y="0"/>
              <a:ext cx="6195965" cy="5638329"/>
            </a:xfrm>
            <a:custGeom>
              <a:avLst/>
              <a:gdLst/>
              <a:ahLst/>
              <a:cxnLst/>
              <a:rect l="l" t="t" r="r" b="b"/>
              <a:pathLst>
                <a:path w="6195965" h="5638329">
                  <a:moveTo>
                    <a:pt x="0" y="0"/>
                  </a:moveTo>
                  <a:lnTo>
                    <a:pt x="6195965" y="0"/>
                  </a:lnTo>
                  <a:lnTo>
                    <a:pt x="6195965" y="5638329"/>
                  </a:lnTo>
                  <a:lnTo>
                    <a:pt x="0" y="5638329"/>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9" name="Freeform 9"/>
            <p:cNvSpPr/>
            <p:nvPr/>
          </p:nvSpPr>
          <p:spPr>
            <a:xfrm>
              <a:off x="6195965" y="0"/>
              <a:ext cx="6195965" cy="5638329"/>
            </a:xfrm>
            <a:custGeom>
              <a:avLst/>
              <a:gdLst/>
              <a:ahLst/>
              <a:cxnLst/>
              <a:rect l="l" t="t" r="r" b="b"/>
              <a:pathLst>
                <a:path w="6195965" h="5638329">
                  <a:moveTo>
                    <a:pt x="0" y="0"/>
                  </a:moveTo>
                  <a:lnTo>
                    <a:pt x="6195966" y="0"/>
                  </a:lnTo>
                  <a:lnTo>
                    <a:pt x="6195966" y="5638329"/>
                  </a:lnTo>
                  <a:lnTo>
                    <a:pt x="0" y="5638329"/>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0" name="Freeform 10"/>
            <p:cNvSpPr/>
            <p:nvPr/>
          </p:nvSpPr>
          <p:spPr>
            <a:xfrm>
              <a:off x="12192000" y="0"/>
              <a:ext cx="6195965" cy="5638329"/>
            </a:xfrm>
            <a:custGeom>
              <a:avLst/>
              <a:gdLst/>
              <a:ahLst/>
              <a:cxnLst/>
              <a:rect l="l" t="t" r="r" b="b"/>
              <a:pathLst>
                <a:path w="6195965" h="5638329">
                  <a:moveTo>
                    <a:pt x="0" y="0"/>
                  </a:moveTo>
                  <a:lnTo>
                    <a:pt x="6195965" y="0"/>
                  </a:lnTo>
                  <a:lnTo>
                    <a:pt x="6195965" y="5638329"/>
                  </a:lnTo>
                  <a:lnTo>
                    <a:pt x="0" y="5638329"/>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1" name="Freeform 11"/>
            <p:cNvSpPr/>
            <p:nvPr/>
          </p:nvSpPr>
          <p:spPr>
            <a:xfrm>
              <a:off x="18387965" y="0"/>
              <a:ext cx="6195965" cy="5638329"/>
            </a:xfrm>
            <a:custGeom>
              <a:avLst/>
              <a:gdLst/>
              <a:ahLst/>
              <a:cxnLst/>
              <a:rect l="l" t="t" r="r" b="b"/>
              <a:pathLst>
                <a:path w="6195965" h="5638329">
                  <a:moveTo>
                    <a:pt x="0" y="0"/>
                  </a:moveTo>
                  <a:lnTo>
                    <a:pt x="6195966" y="0"/>
                  </a:lnTo>
                  <a:lnTo>
                    <a:pt x="6195966" y="5638329"/>
                  </a:lnTo>
                  <a:lnTo>
                    <a:pt x="0" y="5638329"/>
                  </a:lnTo>
                  <a:lnTo>
                    <a:pt x="0" y="0"/>
                  </a:lnTo>
                  <a:close/>
                </a:path>
              </a:pathLst>
            </a:custGeom>
            <a:blipFill>
              <a:blip r:embed="rId2">
                <a:alphaModFix amt="29000"/>
                <a:extLst>
                  <a:ext uri="{96DAC541-7B7A-43D3-8B79-37D633B846F1}">
                    <asvg:svgBlip xmlns:asvg="http://schemas.microsoft.com/office/drawing/2016/SVG/main" xmlns="" r:embed="rId3"/>
                  </a:ext>
                </a:extLst>
              </a:blip>
              <a:stretch>
                <a:fillRect/>
              </a:stretch>
            </a:blipFill>
          </p:spPr>
          <p:txBody>
            <a:bodyPr/>
            <a:lstStyle/>
            <a:p>
              <a:endParaRPr lang="en-US"/>
            </a:p>
          </p:txBody>
        </p:sp>
      </p:grpSp>
      <p:sp>
        <p:nvSpPr>
          <p:cNvPr id="12" name="Freeform 12"/>
          <p:cNvSpPr/>
          <p:nvPr/>
        </p:nvSpPr>
        <p:spPr>
          <a:xfrm>
            <a:off x="5052280" y="1227621"/>
            <a:ext cx="7795863" cy="7831758"/>
          </a:xfrm>
          <a:custGeom>
            <a:avLst/>
            <a:gdLst/>
            <a:ahLst/>
            <a:cxnLst/>
            <a:rect l="l" t="t" r="r" b="b"/>
            <a:pathLst>
              <a:path w="7795863" h="7831758">
                <a:moveTo>
                  <a:pt x="0" y="0"/>
                </a:moveTo>
                <a:lnTo>
                  <a:pt x="7795863" y="0"/>
                </a:lnTo>
                <a:lnTo>
                  <a:pt x="7795863" y="7831758"/>
                </a:lnTo>
                <a:lnTo>
                  <a:pt x="0" y="783175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13" name="Group 13"/>
          <p:cNvGrpSpPr/>
          <p:nvPr/>
        </p:nvGrpSpPr>
        <p:grpSpPr>
          <a:xfrm>
            <a:off x="0" y="3540436"/>
            <a:ext cx="18437948" cy="3221447"/>
            <a:chOff x="0" y="0"/>
            <a:chExt cx="4856085" cy="848447"/>
          </a:xfrm>
        </p:grpSpPr>
        <p:sp>
          <p:nvSpPr>
            <p:cNvPr id="14" name="Freeform 14"/>
            <p:cNvSpPr/>
            <p:nvPr/>
          </p:nvSpPr>
          <p:spPr>
            <a:xfrm>
              <a:off x="0" y="0"/>
              <a:ext cx="4856085" cy="848447"/>
            </a:xfrm>
            <a:custGeom>
              <a:avLst/>
              <a:gdLst/>
              <a:ahLst/>
              <a:cxnLst/>
              <a:rect l="l" t="t" r="r" b="b"/>
              <a:pathLst>
                <a:path w="4856085" h="848447">
                  <a:moveTo>
                    <a:pt x="0" y="0"/>
                  </a:moveTo>
                  <a:lnTo>
                    <a:pt x="4856085" y="0"/>
                  </a:lnTo>
                  <a:lnTo>
                    <a:pt x="4856085" y="848447"/>
                  </a:lnTo>
                  <a:lnTo>
                    <a:pt x="0" y="848447"/>
                  </a:lnTo>
                  <a:close/>
                </a:path>
              </a:pathLst>
            </a:custGeom>
            <a:solidFill>
              <a:srgbClr val="2A3D43"/>
            </a:solidFill>
          </p:spPr>
          <p:txBody>
            <a:bodyPr/>
            <a:lstStyle/>
            <a:p>
              <a:endParaRPr lang="en-US"/>
            </a:p>
          </p:txBody>
        </p:sp>
        <p:sp>
          <p:nvSpPr>
            <p:cNvPr id="15" name="TextBox 15"/>
            <p:cNvSpPr txBox="1"/>
            <p:nvPr/>
          </p:nvSpPr>
          <p:spPr>
            <a:xfrm>
              <a:off x="0" y="-38100"/>
              <a:ext cx="4856085" cy="886547"/>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2892371" y="4399597"/>
            <a:ext cx="14107743" cy="1335407"/>
          </a:xfrm>
          <a:prstGeom prst="rect">
            <a:avLst/>
          </a:prstGeom>
        </p:spPr>
        <p:txBody>
          <a:bodyPr lIns="0" tIns="0" rIns="0" bIns="0" rtlCol="0" anchor="t">
            <a:spAutoFit/>
          </a:bodyPr>
          <a:lstStyle/>
          <a:p>
            <a:pPr algn="just">
              <a:lnSpc>
                <a:spcPts val="10919"/>
              </a:lnSpc>
            </a:pPr>
            <a:r>
              <a:rPr lang="en-US" sz="7799" dirty="0">
                <a:solidFill>
                  <a:srgbClr val="FFFFFF"/>
                </a:solidFill>
                <a:latin typeface="Fraunces Bold"/>
              </a:rPr>
              <a:t>3.  KHÁM PHÁ VĂN BẢN</a:t>
            </a:r>
          </a:p>
        </p:txBody>
      </p:sp>
      <p:sp>
        <p:nvSpPr>
          <p:cNvPr id="17" name="Freeform 17"/>
          <p:cNvSpPr/>
          <p:nvPr/>
        </p:nvSpPr>
        <p:spPr>
          <a:xfrm>
            <a:off x="-4131271" y="6905060"/>
            <a:ext cx="23149804" cy="4308638"/>
          </a:xfrm>
          <a:custGeom>
            <a:avLst/>
            <a:gdLst/>
            <a:ahLst/>
            <a:cxnLst/>
            <a:rect l="l" t="t" r="r" b="b"/>
            <a:pathLst>
              <a:path w="23149804" h="4308638">
                <a:moveTo>
                  <a:pt x="0" y="0"/>
                </a:moveTo>
                <a:lnTo>
                  <a:pt x="23149804" y="0"/>
                </a:lnTo>
                <a:lnTo>
                  <a:pt x="23149804" y="4308638"/>
                </a:lnTo>
                <a:lnTo>
                  <a:pt x="0" y="4308638"/>
                </a:lnTo>
                <a:lnTo>
                  <a:pt x="0" y="0"/>
                </a:lnTo>
                <a:close/>
              </a:path>
            </a:pathLst>
          </a:custGeom>
          <a:blipFill>
            <a:blip r:embed="rId6"/>
            <a:stretch>
              <a:fillRect t="-15431" b="-15431"/>
            </a:stretch>
          </a:blipFill>
        </p:spPr>
        <p:txBody>
          <a:bodyPr/>
          <a:lstStyle/>
          <a:p>
            <a:endParaRPr lang="en-US"/>
          </a:p>
        </p:txBody>
      </p:sp>
      <p:sp>
        <p:nvSpPr>
          <p:cNvPr id="18" name="Freeform 18"/>
          <p:cNvSpPr/>
          <p:nvPr/>
        </p:nvSpPr>
        <p:spPr>
          <a:xfrm flipH="1">
            <a:off x="13141439" y="-2432495"/>
            <a:ext cx="7522170" cy="8012543"/>
          </a:xfrm>
          <a:custGeom>
            <a:avLst/>
            <a:gdLst/>
            <a:ahLst/>
            <a:cxnLst/>
            <a:rect l="l" t="t" r="r" b="b"/>
            <a:pathLst>
              <a:path w="7522170" h="8012543">
                <a:moveTo>
                  <a:pt x="7522170" y="0"/>
                </a:moveTo>
                <a:lnTo>
                  <a:pt x="0" y="0"/>
                </a:lnTo>
                <a:lnTo>
                  <a:pt x="0" y="8012543"/>
                </a:lnTo>
                <a:lnTo>
                  <a:pt x="7522170" y="8012543"/>
                </a:lnTo>
                <a:lnTo>
                  <a:pt x="7522170" y="0"/>
                </a:lnTo>
                <a:close/>
              </a:path>
            </a:pathLst>
          </a:custGeom>
          <a:blipFill>
            <a:blip r:embed="rId7"/>
            <a:stretch>
              <a:fillRect l="-3181" r="-3181"/>
            </a:stretch>
          </a:blipFill>
        </p:spPr>
        <p:txBody>
          <a:bodyPr/>
          <a:lstStyle/>
          <a:p>
            <a:endParaRPr lang="en-US"/>
          </a:p>
        </p:txBody>
      </p:sp>
      <p:sp>
        <p:nvSpPr>
          <p:cNvPr id="19" name="Freeform 19"/>
          <p:cNvSpPr/>
          <p:nvPr/>
        </p:nvSpPr>
        <p:spPr>
          <a:xfrm flipH="1">
            <a:off x="731387" y="-36081"/>
            <a:ext cx="5250893" cy="4330350"/>
          </a:xfrm>
          <a:custGeom>
            <a:avLst/>
            <a:gdLst/>
            <a:ahLst/>
            <a:cxnLst/>
            <a:rect l="l" t="t" r="r" b="b"/>
            <a:pathLst>
              <a:path w="5250893" h="4330350">
                <a:moveTo>
                  <a:pt x="5250893" y="0"/>
                </a:moveTo>
                <a:lnTo>
                  <a:pt x="0" y="0"/>
                </a:lnTo>
                <a:lnTo>
                  <a:pt x="0" y="4330349"/>
                </a:lnTo>
                <a:lnTo>
                  <a:pt x="5250893" y="4330349"/>
                </a:lnTo>
                <a:lnTo>
                  <a:pt x="5250893" y="0"/>
                </a:lnTo>
                <a:close/>
              </a:path>
            </a:pathLst>
          </a:custGeom>
          <a:blipFill>
            <a:blip r:embed="rId8"/>
            <a:stretch>
              <a:fillRect l="-8311" r="-8311"/>
            </a:stretch>
          </a:blipFill>
        </p:spPr>
        <p:txBody>
          <a:bodyPr/>
          <a:lstStyle/>
          <a:p>
            <a:endParaRPr lang="en-US"/>
          </a:p>
        </p:txBody>
      </p:sp>
      <p:sp>
        <p:nvSpPr>
          <p:cNvPr id="20" name="Freeform 20"/>
          <p:cNvSpPr/>
          <p:nvPr/>
        </p:nvSpPr>
        <p:spPr>
          <a:xfrm flipH="1">
            <a:off x="12482838" y="5735003"/>
            <a:ext cx="5250893" cy="4330350"/>
          </a:xfrm>
          <a:custGeom>
            <a:avLst/>
            <a:gdLst/>
            <a:ahLst/>
            <a:cxnLst/>
            <a:rect l="l" t="t" r="r" b="b"/>
            <a:pathLst>
              <a:path w="5250893" h="4330350">
                <a:moveTo>
                  <a:pt x="5250893" y="0"/>
                </a:moveTo>
                <a:lnTo>
                  <a:pt x="0" y="0"/>
                </a:lnTo>
                <a:lnTo>
                  <a:pt x="0" y="4330350"/>
                </a:lnTo>
                <a:lnTo>
                  <a:pt x="5250893" y="4330350"/>
                </a:lnTo>
                <a:lnTo>
                  <a:pt x="5250893" y="0"/>
                </a:lnTo>
                <a:close/>
              </a:path>
            </a:pathLst>
          </a:custGeom>
          <a:blipFill>
            <a:blip r:embed="rId8"/>
            <a:stretch>
              <a:fillRect l="-8311" r="-8311"/>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a:off x="520967" y="1530135"/>
            <a:ext cx="16230600" cy="958305"/>
            <a:chOff x="0" y="0"/>
            <a:chExt cx="4274726" cy="252393"/>
          </a:xfrm>
        </p:grpSpPr>
        <p:sp>
          <p:nvSpPr>
            <p:cNvPr id="3" name="Freeform 3"/>
            <p:cNvSpPr/>
            <p:nvPr/>
          </p:nvSpPr>
          <p:spPr>
            <a:xfrm>
              <a:off x="0" y="0"/>
              <a:ext cx="4274726" cy="252393"/>
            </a:xfrm>
            <a:custGeom>
              <a:avLst/>
              <a:gdLst/>
              <a:ahLst/>
              <a:cxnLst/>
              <a:rect l="l" t="t" r="r" b="b"/>
              <a:pathLst>
                <a:path w="4274726" h="252393">
                  <a:moveTo>
                    <a:pt x="24327" y="0"/>
                  </a:moveTo>
                  <a:lnTo>
                    <a:pt x="4250399" y="0"/>
                  </a:lnTo>
                  <a:cubicBezTo>
                    <a:pt x="4263834" y="0"/>
                    <a:pt x="4274726" y="10891"/>
                    <a:pt x="4274726" y="24327"/>
                  </a:cubicBezTo>
                  <a:lnTo>
                    <a:pt x="4274726" y="228066"/>
                  </a:lnTo>
                  <a:cubicBezTo>
                    <a:pt x="4274726" y="241502"/>
                    <a:pt x="4263834" y="252393"/>
                    <a:pt x="4250399" y="252393"/>
                  </a:cubicBezTo>
                  <a:lnTo>
                    <a:pt x="24327" y="252393"/>
                  </a:lnTo>
                  <a:cubicBezTo>
                    <a:pt x="10891" y="252393"/>
                    <a:pt x="0" y="241502"/>
                    <a:pt x="0" y="228066"/>
                  </a:cubicBezTo>
                  <a:lnTo>
                    <a:pt x="0" y="24327"/>
                  </a:lnTo>
                  <a:cubicBezTo>
                    <a:pt x="0" y="10891"/>
                    <a:pt x="10891" y="0"/>
                    <a:pt x="24327" y="0"/>
                  </a:cubicBezTo>
                  <a:close/>
                </a:path>
              </a:pathLst>
            </a:custGeom>
            <a:solidFill>
              <a:srgbClr val="FBF7EE"/>
            </a:solidFill>
          </p:spPr>
          <p:txBody>
            <a:bodyPr/>
            <a:lstStyle/>
            <a:p>
              <a:endParaRPr lang="en-US"/>
            </a:p>
          </p:txBody>
        </p:sp>
        <p:sp>
          <p:nvSpPr>
            <p:cNvPr id="4" name="TextBox 4"/>
            <p:cNvSpPr txBox="1"/>
            <p:nvPr/>
          </p:nvSpPr>
          <p:spPr>
            <a:xfrm>
              <a:off x="0" y="-38100"/>
              <a:ext cx="4274726" cy="290493"/>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176264" y="-171450"/>
            <a:ext cx="8460003" cy="1543050"/>
          </a:xfrm>
          <a:prstGeom prst="rect">
            <a:avLst/>
          </a:prstGeom>
        </p:spPr>
        <p:txBody>
          <a:bodyPr lIns="0" tIns="0" rIns="0" bIns="0" rtlCol="0" anchor="t">
            <a:spAutoFit/>
          </a:bodyPr>
          <a:lstStyle/>
          <a:p>
            <a:pPr algn="ctr">
              <a:lnSpc>
                <a:spcPts val="12599"/>
              </a:lnSpc>
            </a:pPr>
            <a:r>
              <a:rPr lang="en-US" sz="9000" spc="9">
                <a:solidFill>
                  <a:srgbClr val="FEC832"/>
                </a:solidFill>
                <a:latin typeface="Bahianita"/>
              </a:rPr>
              <a:t>KHÚC TRÁNG CA CỦA LỊCH SỬ</a:t>
            </a:r>
          </a:p>
        </p:txBody>
      </p:sp>
      <p:sp>
        <p:nvSpPr>
          <p:cNvPr id="6" name="TextBox 6"/>
          <p:cNvSpPr txBox="1"/>
          <p:nvPr/>
        </p:nvSpPr>
        <p:spPr>
          <a:xfrm>
            <a:off x="1028700" y="1610583"/>
            <a:ext cx="14493735" cy="662940"/>
          </a:xfrm>
          <a:prstGeom prst="rect">
            <a:avLst/>
          </a:prstGeom>
        </p:spPr>
        <p:txBody>
          <a:bodyPr lIns="0" tIns="0" rIns="0" bIns="0" rtlCol="0" anchor="t">
            <a:spAutoFit/>
          </a:bodyPr>
          <a:lstStyle/>
          <a:p>
            <a:pPr algn="just">
              <a:lnSpc>
                <a:spcPts val="5459"/>
              </a:lnSpc>
            </a:pPr>
            <a:r>
              <a:rPr lang="en-US" sz="3899" dirty="0" err="1">
                <a:solidFill>
                  <a:srgbClr val="000000"/>
                </a:solidFill>
                <a:latin typeface="Roboto Condensed"/>
              </a:rPr>
              <a:t>Làm</a:t>
            </a:r>
            <a:r>
              <a:rPr lang="en-US" sz="3899" dirty="0">
                <a:solidFill>
                  <a:srgbClr val="000000"/>
                </a:solidFill>
                <a:latin typeface="Roboto Condensed"/>
              </a:rPr>
              <a:t> </a:t>
            </a:r>
            <a:r>
              <a:rPr lang="en-US" sz="3899" dirty="0" err="1">
                <a:solidFill>
                  <a:srgbClr val="000000"/>
                </a:solidFill>
                <a:latin typeface="Roboto Condensed"/>
              </a:rPr>
              <a:t>việc</a:t>
            </a:r>
            <a:r>
              <a:rPr lang="en-US" sz="3899" dirty="0">
                <a:solidFill>
                  <a:srgbClr val="000000"/>
                </a:solidFill>
                <a:latin typeface="Roboto Condensed"/>
              </a:rPr>
              <a:t> </a:t>
            </a:r>
            <a:r>
              <a:rPr lang="en-US" sz="3899" dirty="0" err="1">
                <a:solidFill>
                  <a:srgbClr val="000000"/>
                </a:solidFill>
                <a:latin typeface="Roboto Condensed"/>
              </a:rPr>
              <a:t>cặp</a:t>
            </a:r>
            <a:r>
              <a:rPr lang="en-US" sz="3899" dirty="0">
                <a:solidFill>
                  <a:srgbClr val="000000"/>
                </a:solidFill>
                <a:latin typeface="Roboto Condensed"/>
              </a:rPr>
              <a:t> </a:t>
            </a:r>
            <a:r>
              <a:rPr lang="en-US" sz="3899" dirty="0" err="1">
                <a:solidFill>
                  <a:srgbClr val="000000"/>
                </a:solidFill>
                <a:latin typeface="Roboto Condensed"/>
              </a:rPr>
              <a:t>đôi</a:t>
            </a:r>
            <a:r>
              <a:rPr lang="en-US" sz="3899" dirty="0">
                <a:solidFill>
                  <a:srgbClr val="000000"/>
                </a:solidFill>
                <a:latin typeface="Roboto Condensed"/>
              </a:rPr>
              <a:t>, </a:t>
            </a:r>
            <a:r>
              <a:rPr lang="en-US" sz="3899" dirty="0" err="1">
                <a:solidFill>
                  <a:srgbClr val="000000"/>
                </a:solidFill>
                <a:latin typeface="Roboto Condensed"/>
              </a:rPr>
              <a:t>hoàn</a:t>
            </a:r>
            <a:r>
              <a:rPr lang="en-US" sz="3899" dirty="0">
                <a:solidFill>
                  <a:srgbClr val="000000"/>
                </a:solidFill>
                <a:latin typeface="Roboto Condensed"/>
              </a:rPr>
              <a:t> </a:t>
            </a:r>
            <a:r>
              <a:rPr lang="en-US" sz="3899" dirty="0" err="1">
                <a:solidFill>
                  <a:srgbClr val="000000"/>
                </a:solidFill>
                <a:latin typeface="Roboto Condensed"/>
              </a:rPr>
              <a:t>thành</a:t>
            </a:r>
            <a:r>
              <a:rPr lang="en-US" sz="3899" dirty="0">
                <a:solidFill>
                  <a:srgbClr val="000000"/>
                </a:solidFill>
                <a:latin typeface="Roboto Condensed"/>
              </a:rPr>
              <a:t> </a:t>
            </a:r>
            <a:r>
              <a:rPr lang="en-US" sz="3899" dirty="0" err="1">
                <a:solidFill>
                  <a:srgbClr val="000000"/>
                </a:solidFill>
                <a:latin typeface="Roboto Condensed"/>
              </a:rPr>
              <a:t>phiếu</a:t>
            </a:r>
            <a:r>
              <a:rPr lang="en-US" sz="3899" dirty="0">
                <a:solidFill>
                  <a:srgbClr val="000000"/>
                </a:solidFill>
                <a:latin typeface="Roboto Condensed"/>
              </a:rPr>
              <a:t> </a:t>
            </a:r>
            <a:r>
              <a:rPr lang="en-US" sz="3899" dirty="0" err="1">
                <a:solidFill>
                  <a:srgbClr val="000000"/>
                </a:solidFill>
                <a:latin typeface="Roboto Condensed"/>
              </a:rPr>
              <a:t>khai</a:t>
            </a:r>
            <a:r>
              <a:rPr lang="en-US" sz="3899" dirty="0">
                <a:solidFill>
                  <a:srgbClr val="000000"/>
                </a:solidFill>
                <a:latin typeface="Roboto Condensed"/>
              </a:rPr>
              <a:t> </a:t>
            </a:r>
            <a:r>
              <a:rPr lang="en-US" sz="3899" dirty="0" err="1">
                <a:solidFill>
                  <a:srgbClr val="000000"/>
                </a:solidFill>
                <a:latin typeface="Roboto Condensed"/>
              </a:rPr>
              <a:t>thác</a:t>
            </a:r>
            <a:r>
              <a:rPr lang="en-US" sz="3899" dirty="0">
                <a:solidFill>
                  <a:srgbClr val="000000"/>
                </a:solidFill>
                <a:latin typeface="Roboto Condensed"/>
              </a:rPr>
              <a:t> </a:t>
            </a:r>
            <a:r>
              <a:rPr lang="en-US" sz="3899" dirty="0" err="1">
                <a:solidFill>
                  <a:srgbClr val="000000"/>
                </a:solidFill>
                <a:latin typeface="Roboto Condensed"/>
              </a:rPr>
              <a:t>bài</a:t>
            </a:r>
            <a:r>
              <a:rPr lang="en-US" sz="3899" dirty="0">
                <a:solidFill>
                  <a:srgbClr val="000000"/>
                </a:solidFill>
                <a:latin typeface="Roboto Condensed"/>
              </a:rPr>
              <a:t> </a:t>
            </a:r>
            <a:r>
              <a:rPr lang="en-US" sz="3899" dirty="0" err="1">
                <a:solidFill>
                  <a:srgbClr val="000000"/>
                </a:solidFill>
                <a:latin typeface="Roboto Condensed"/>
              </a:rPr>
              <a:t>học</a:t>
            </a:r>
            <a:r>
              <a:rPr lang="en-US" sz="3899" dirty="0">
                <a:solidFill>
                  <a:srgbClr val="000000"/>
                </a:solidFill>
                <a:latin typeface="Roboto Condensed"/>
              </a:rPr>
              <a:t> </a:t>
            </a:r>
            <a:r>
              <a:rPr lang="en-US" sz="3899" dirty="0" err="1">
                <a:solidFill>
                  <a:srgbClr val="000000"/>
                </a:solidFill>
                <a:latin typeface="Roboto Condensed"/>
              </a:rPr>
              <a:t>gồm</a:t>
            </a:r>
            <a:r>
              <a:rPr lang="en-US" sz="3899" dirty="0">
                <a:solidFill>
                  <a:srgbClr val="000000"/>
                </a:solidFill>
                <a:latin typeface="Roboto Condensed"/>
              </a:rPr>
              <a:t> 3 </a:t>
            </a:r>
            <a:r>
              <a:rPr lang="en-US" sz="3899" dirty="0" err="1">
                <a:solidFill>
                  <a:srgbClr val="000000"/>
                </a:solidFill>
                <a:latin typeface="Roboto Condensed"/>
              </a:rPr>
              <a:t>chặng</a:t>
            </a:r>
            <a:endParaRPr lang="en-US" sz="3899" dirty="0">
              <a:solidFill>
                <a:srgbClr val="000000"/>
              </a:solidFill>
              <a:latin typeface="Roboto Condensed"/>
            </a:endParaRPr>
          </a:p>
        </p:txBody>
      </p:sp>
      <p:sp>
        <p:nvSpPr>
          <p:cNvPr id="7" name="Freeform 7"/>
          <p:cNvSpPr/>
          <p:nvPr/>
        </p:nvSpPr>
        <p:spPr>
          <a:xfrm flipH="1">
            <a:off x="14052518" y="-629715"/>
            <a:ext cx="7522170" cy="8012543"/>
          </a:xfrm>
          <a:custGeom>
            <a:avLst/>
            <a:gdLst/>
            <a:ahLst/>
            <a:cxnLst/>
            <a:rect l="l" t="t" r="r" b="b"/>
            <a:pathLst>
              <a:path w="7522170" h="8012543">
                <a:moveTo>
                  <a:pt x="7522170" y="0"/>
                </a:moveTo>
                <a:lnTo>
                  <a:pt x="0" y="0"/>
                </a:lnTo>
                <a:lnTo>
                  <a:pt x="0" y="8012542"/>
                </a:lnTo>
                <a:lnTo>
                  <a:pt x="7522170" y="8012542"/>
                </a:lnTo>
                <a:lnTo>
                  <a:pt x="7522170" y="0"/>
                </a:lnTo>
                <a:close/>
              </a:path>
            </a:pathLst>
          </a:custGeom>
          <a:blipFill>
            <a:blip r:embed="rId2"/>
            <a:stretch>
              <a:fillRect l="-3181" r="-3181"/>
            </a:stretch>
          </a:blipFill>
        </p:spPr>
        <p:txBody>
          <a:bodyPr/>
          <a:lstStyle/>
          <a:p>
            <a:endParaRPr lang="en-US"/>
          </a:p>
        </p:txBody>
      </p:sp>
      <p:sp>
        <p:nvSpPr>
          <p:cNvPr id="8" name="Freeform 8"/>
          <p:cNvSpPr/>
          <p:nvPr/>
        </p:nvSpPr>
        <p:spPr>
          <a:xfrm flipH="1">
            <a:off x="13775928" y="7690071"/>
            <a:ext cx="4550293" cy="3555312"/>
          </a:xfrm>
          <a:custGeom>
            <a:avLst/>
            <a:gdLst/>
            <a:ahLst/>
            <a:cxnLst/>
            <a:rect l="l" t="t" r="r" b="b"/>
            <a:pathLst>
              <a:path w="4550293" h="3555312">
                <a:moveTo>
                  <a:pt x="4550294" y="0"/>
                </a:moveTo>
                <a:lnTo>
                  <a:pt x="0" y="0"/>
                </a:lnTo>
                <a:lnTo>
                  <a:pt x="0" y="3555312"/>
                </a:lnTo>
                <a:lnTo>
                  <a:pt x="4550294" y="3555312"/>
                </a:lnTo>
                <a:lnTo>
                  <a:pt x="4550294" y="0"/>
                </a:lnTo>
                <a:close/>
              </a:path>
            </a:pathLst>
          </a:custGeom>
          <a:blipFill>
            <a:blip r:embed="rId3"/>
            <a:stretch>
              <a:fillRect t="-13626" b="-13626"/>
            </a:stretch>
          </a:blipFill>
        </p:spPr>
        <p:txBody>
          <a:bodyPr/>
          <a:lstStyle/>
          <a:p>
            <a:endParaRPr lang="en-US"/>
          </a:p>
        </p:txBody>
      </p:sp>
      <p:sp>
        <p:nvSpPr>
          <p:cNvPr id="9" name="Freeform 9"/>
          <p:cNvSpPr/>
          <p:nvPr/>
        </p:nvSpPr>
        <p:spPr>
          <a:xfrm>
            <a:off x="16093402" y="5200577"/>
            <a:ext cx="1720201" cy="3643236"/>
          </a:xfrm>
          <a:custGeom>
            <a:avLst/>
            <a:gdLst/>
            <a:ahLst/>
            <a:cxnLst/>
            <a:rect l="l" t="t" r="r" b="b"/>
            <a:pathLst>
              <a:path w="1720201" h="3643236">
                <a:moveTo>
                  <a:pt x="0" y="0"/>
                </a:moveTo>
                <a:lnTo>
                  <a:pt x="1720201" y="0"/>
                </a:lnTo>
                <a:lnTo>
                  <a:pt x="1720201" y="3643235"/>
                </a:lnTo>
                <a:lnTo>
                  <a:pt x="0" y="3643235"/>
                </a:lnTo>
                <a:lnTo>
                  <a:pt x="0" y="0"/>
                </a:lnTo>
                <a:close/>
              </a:path>
            </a:pathLst>
          </a:custGeom>
          <a:blipFill>
            <a:blip r:embed="rId4"/>
            <a:stretch>
              <a:fillRect/>
            </a:stretch>
          </a:blipFill>
        </p:spPr>
        <p:txBody>
          <a:bodyPr/>
          <a:lstStyle/>
          <a:p>
            <a:endParaRPr lang="en-US"/>
          </a:p>
        </p:txBody>
      </p:sp>
      <p:sp>
        <p:nvSpPr>
          <p:cNvPr id="10" name="Freeform 10"/>
          <p:cNvSpPr/>
          <p:nvPr/>
        </p:nvSpPr>
        <p:spPr>
          <a:xfrm flipH="1">
            <a:off x="15102147" y="2726456"/>
            <a:ext cx="2711456" cy="2236106"/>
          </a:xfrm>
          <a:custGeom>
            <a:avLst/>
            <a:gdLst/>
            <a:ahLst/>
            <a:cxnLst/>
            <a:rect l="l" t="t" r="r" b="b"/>
            <a:pathLst>
              <a:path w="2711456" h="2236106">
                <a:moveTo>
                  <a:pt x="2711456" y="0"/>
                </a:moveTo>
                <a:lnTo>
                  <a:pt x="0" y="0"/>
                </a:lnTo>
                <a:lnTo>
                  <a:pt x="0" y="2236105"/>
                </a:lnTo>
                <a:lnTo>
                  <a:pt x="2711456" y="2236105"/>
                </a:lnTo>
                <a:lnTo>
                  <a:pt x="2711456" y="0"/>
                </a:lnTo>
                <a:close/>
              </a:path>
            </a:pathLst>
          </a:custGeom>
          <a:blipFill>
            <a:blip r:embed="rId5"/>
            <a:stretch>
              <a:fillRect l="-8311" r="-8311"/>
            </a:stretch>
          </a:blipFill>
        </p:spPr>
        <p:txBody>
          <a:bodyPr/>
          <a:lstStyle/>
          <a:p>
            <a:endParaRPr lang="en-US"/>
          </a:p>
        </p:txBody>
      </p:sp>
      <p:sp>
        <p:nvSpPr>
          <p:cNvPr id="11" name="Freeform 11"/>
          <p:cNvSpPr/>
          <p:nvPr/>
        </p:nvSpPr>
        <p:spPr>
          <a:xfrm flipH="1">
            <a:off x="16051075" y="6033714"/>
            <a:ext cx="7522170" cy="8012543"/>
          </a:xfrm>
          <a:custGeom>
            <a:avLst/>
            <a:gdLst/>
            <a:ahLst/>
            <a:cxnLst/>
            <a:rect l="l" t="t" r="r" b="b"/>
            <a:pathLst>
              <a:path w="7522170" h="8012543">
                <a:moveTo>
                  <a:pt x="7522170" y="0"/>
                </a:moveTo>
                <a:lnTo>
                  <a:pt x="0" y="0"/>
                </a:lnTo>
                <a:lnTo>
                  <a:pt x="0" y="8012542"/>
                </a:lnTo>
                <a:lnTo>
                  <a:pt x="7522170" y="8012542"/>
                </a:lnTo>
                <a:lnTo>
                  <a:pt x="7522170" y="0"/>
                </a:lnTo>
                <a:close/>
              </a:path>
            </a:pathLst>
          </a:custGeom>
          <a:blipFill>
            <a:blip r:embed="rId2"/>
            <a:stretch>
              <a:fillRect l="-3181" r="-3181"/>
            </a:stretch>
          </a:blipFill>
        </p:spPr>
        <p:txBody>
          <a:bodyPr/>
          <a:lstStyle/>
          <a:p>
            <a:endParaRPr lang="en-US"/>
          </a:p>
        </p:txBody>
      </p:sp>
      <p:graphicFrame>
        <p:nvGraphicFramePr>
          <p:cNvPr id="12" name="Table 12"/>
          <p:cNvGraphicFramePr>
            <a:graphicFrameLocks noGrp="1"/>
          </p:cNvGraphicFramePr>
          <p:nvPr/>
        </p:nvGraphicFramePr>
        <p:xfrm>
          <a:off x="715909" y="2802765"/>
          <a:ext cx="14386238" cy="7077074"/>
        </p:xfrm>
        <a:graphic>
          <a:graphicData uri="http://schemas.openxmlformats.org/drawingml/2006/table">
            <a:tbl>
              <a:tblPr/>
              <a:tblGrid>
                <a:gridCol w="1872668">
                  <a:extLst>
                    <a:ext uri="{9D8B030D-6E8A-4147-A177-3AD203B41FA5}">
                      <a16:colId xmlns:a16="http://schemas.microsoft.com/office/drawing/2014/main" val="20000"/>
                    </a:ext>
                  </a:extLst>
                </a:gridCol>
                <a:gridCol w="12513570">
                  <a:extLst>
                    <a:ext uri="{9D8B030D-6E8A-4147-A177-3AD203B41FA5}">
                      <a16:colId xmlns:a16="http://schemas.microsoft.com/office/drawing/2014/main" val="20001"/>
                    </a:ext>
                  </a:extLst>
                </a:gridCol>
              </a:tblGrid>
              <a:tr h="1735705">
                <a:tc>
                  <a:txBody>
                    <a:bodyPr/>
                    <a:lstStyle/>
                    <a:p>
                      <a:pPr algn="ctr">
                        <a:lnSpc>
                          <a:spcPts val="4900"/>
                        </a:lnSpc>
                        <a:defRPr/>
                      </a:pPr>
                      <a:r>
                        <a:rPr lang="en-US" sz="3500">
                          <a:solidFill>
                            <a:srgbClr val="FFFFFF"/>
                          </a:solidFill>
                          <a:latin typeface="Roboto Condensed Bold"/>
                        </a:rPr>
                        <a:t>Chặng 1 </a:t>
                      </a:r>
                      <a:endParaRPr lang="en-US" sz="1100"/>
                    </a:p>
                  </a:txBody>
                  <a:tcPr marL="190500" marR="190500" marT="190500" marB="190500" anchor="ctr">
                    <a:lnL w="47625" cap="flat" cmpd="sng" algn="ctr">
                      <a:solidFill>
                        <a:srgbClr val="FFFFFF"/>
                      </a:solidFill>
                      <a:prstDash val="solid"/>
                      <a:round/>
                      <a:headEnd type="none" w="med" len="med"/>
                      <a:tailEnd type="none" w="med" len="med"/>
                    </a:lnL>
                    <a:lnR w="47625" cap="flat" cmpd="sng" algn="ctr">
                      <a:solidFill>
                        <a:srgbClr val="FFFFFF"/>
                      </a:solidFill>
                      <a:prstDash val="solid"/>
                      <a:round/>
                      <a:headEnd type="none" w="med" len="med"/>
                      <a:tailEnd type="none" w="med" len="med"/>
                    </a:lnR>
                    <a:lnT w="47625" cap="flat" cmpd="sng" algn="ctr">
                      <a:solidFill>
                        <a:srgbClr val="FFFFFF"/>
                      </a:solidFill>
                      <a:prstDash val="solid"/>
                      <a:round/>
                      <a:headEnd type="none" w="med" len="med"/>
                      <a:tailEnd type="none" w="med" len="med"/>
                    </a:lnT>
                    <a:lnB w="47625" cap="flat" cmpd="sng" algn="ctr">
                      <a:solidFill>
                        <a:srgbClr val="FFFFFF"/>
                      </a:solidFill>
                      <a:prstDash val="solid"/>
                      <a:round/>
                      <a:headEnd type="none" w="med" len="med"/>
                      <a:tailEnd type="none" w="med" len="med"/>
                    </a:lnB>
                  </a:tcPr>
                </a:tc>
                <a:tc>
                  <a:txBody>
                    <a:bodyPr/>
                    <a:lstStyle/>
                    <a:p>
                      <a:pPr algn="just">
                        <a:lnSpc>
                          <a:spcPts val="4900"/>
                        </a:lnSpc>
                        <a:defRPr/>
                      </a:pPr>
                      <a:r>
                        <a:rPr lang="en-US" sz="3500" dirty="0" err="1">
                          <a:solidFill>
                            <a:srgbClr val="FFFFFF"/>
                          </a:solidFill>
                          <a:latin typeface="Roboto Condensed"/>
                        </a:rPr>
                        <a:t>Nêu</a:t>
                      </a:r>
                      <a:r>
                        <a:rPr lang="en-US" sz="3500" dirty="0">
                          <a:solidFill>
                            <a:srgbClr val="FFFFFF"/>
                          </a:solidFill>
                          <a:latin typeface="Roboto Condensed"/>
                        </a:rPr>
                        <a:t> </a:t>
                      </a:r>
                      <a:r>
                        <a:rPr lang="en-US" sz="3500" dirty="0" err="1">
                          <a:solidFill>
                            <a:srgbClr val="FFFFFF"/>
                          </a:solidFill>
                          <a:latin typeface="Roboto Condensed"/>
                        </a:rPr>
                        <a:t>ít</a:t>
                      </a:r>
                      <a:r>
                        <a:rPr lang="en-US" sz="3500" dirty="0">
                          <a:solidFill>
                            <a:srgbClr val="FFFFFF"/>
                          </a:solidFill>
                          <a:latin typeface="Roboto Condensed"/>
                        </a:rPr>
                        <a:t> </a:t>
                      </a:r>
                      <a:r>
                        <a:rPr lang="en-US" sz="3500" dirty="0" err="1">
                          <a:solidFill>
                            <a:srgbClr val="FFFFFF"/>
                          </a:solidFill>
                          <a:latin typeface="Roboto Condensed"/>
                        </a:rPr>
                        <a:t>nhất</a:t>
                      </a:r>
                      <a:r>
                        <a:rPr lang="en-US" sz="3500" dirty="0">
                          <a:solidFill>
                            <a:srgbClr val="FFFFFF"/>
                          </a:solidFill>
                          <a:latin typeface="Roboto Condensed"/>
                        </a:rPr>
                        <a:t> 3 </a:t>
                      </a:r>
                      <a:r>
                        <a:rPr lang="en-US" sz="3500" dirty="0" err="1">
                          <a:solidFill>
                            <a:srgbClr val="FFFFFF"/>
                          </a:solidFill>
                          <a:latin typeface="Roboto Condensed"/>
                        </a:rPr>
                        <a:t>thông</a:t>
                      </a:r>
                      <a:r>
                        <a:rPr lang="en-US" sz="3500" dirty="0">
                          <a:solidFill>
                            <a:srgbClr val="FFFFFF"/>
                          </a:solidFill>
                          <a:latin typeface="Roboto Condensed"/>
                        </a:rPr>
                        <a:t> tin </a:t>
                      </a:r>
                      <a:r>
                        <a:rPr lang="en-US" sz="3500" dirty="0" err="1">
                          <a:solidFill>
                            <a:srgbClr val="FFFFFF"/>
                          </a:solidFill>
                          <a:latin typeface="Roboto Condensed"/>
                        </a:rPr>
                        <a:t>về</a:t>
                      </a:r>
                      <a:r>
                        <a:rPr lang="en-US" sz="3500" dirty="0">
                          <a:solidFill>
                            <a:srgbClr val="FFFFFF"/>
                          </a:solidFill>
                          <a:latin typeface="Roboto Condensed"/>
                        </a:rPr>
                        <a:t> </a:t>
                      </a:r>
                      <a:r>
                        <a:rPr lang="en-US" sz="3500" dirty="0" err="1">
                          <a:solidFill>
                            <a:srgbClr val="FFFFFF"/>
                          </a:solidFill>
                          <a:latin typeface="Roboto Condensed"/>
                        </a:rPr>
                        <a:t>tác</a:t>
                      </a:r>
                      <a:r>
                        <a:rPr lang="en-US" sz="3500" dirty="0">
                          <a:solidFill>
                            <a:srgbClr val="FFFFFF"/>
                          </a:solidFill>
                          <a:latin typeface="Roboto Condensed"/>
                        </a:rPr>
                        <a:t> </a:t>
                      </a:r>
                      <a:r>
                        <a:rPr lang="en-US" sz="3500" dirty="0" err="1">
                          <a:solidFill>
                            <a:srgbClr val="FFFFFF"/>
                          </a:solidFill>
                          <a:latin typeface="Roboto Condensed"/>
                        </a:rPr>
                        <a:t>giả</a:t>
                      </a:r>
                      <a:r>
                        <a:rPr lang="en-US" sz="3500" dirty="0">
                          <a:solidFill>
                            <a:srgbClr val="FFFFFF"/>
                          </a:solidFill>
                          <a:latin typeface="Roboto Condensed"/>
                        </a:rPr>
                        <a:t> Trần Quang </a:t>
                      </a:r>
                      <a:r>
                        <a:rPr lang="en-US" sz="3500" dirty="0" err="1">
                          <a:solidFill>
                            <a:srgbClr val="FFFFFF"/>
                          </a:solidFill>
                          <a:latin typeface="Roboto Condensed"/>
                        </a:rPr>
                        <a:t>Khải</a:t>
                      </a:r>
                      <a:r>
                        <a:rPr lang="en-US" sz="3500" dirty="0">
                          <a:solidFill>
                            <a:srgbClr val="FFFFFF"/>
                          </a:solidFill>
                          <a:latin typeface="Roboto Condensed"/>
                        </a:rPr>
                        <a:t> </a:t>
                      </a:r>
                      <a:r>
                        <a:rPr lang="en-US" sz="3500" dirty="0" err="1">
                          <a:solidFill>
                            <a:srgbClr val="FFFFFF"/>
                          </a:solidFill>
                          <a:latin typeface="Roboto Condensed"/>
                        </a:rPr>
                        <a:t>mà</a:t>
                      </a:r>
                      <a:r>
                        <a:rPr lang="en-US" sz="3500" dirty="0">
                          <a:solidFill>
                            <a:srgbClr val="FFFFFF"/>
                          </a:solidFill>
                          <a:latin typeface="Roboto Condensed"/>
                        </a:rPr>
                        <a:t> </a:t>
                      </a:r>
                      <a:r>
                        <a:rPr lang="en-US" sz="3500" dirty="0" err="1">
                          <a:solidFill>
                            <a:srgbClr val="FFFFFF"/>
                          </a:solidFill>
                          <a:latin typeface="Roboto Condensed"/>
                        </a:rPr>
                        <a:t>em</a:t>
                      </a:r>
                      <a:r>
                        <a:rPr lang="en-US" sz="3500" dirty="0">
                          <a:solidFill>
                            <a:srgbClr val="FFFFFF"/>
                          </a:solidFill>
                          <a:latin typeface="Roboto Condensed"/>
                        </a:rPr>
                        <a:t> </a:t>
                      </a:r>
                      <a:r>
                        <a:rPr lang="en-US" sz="3500" dirty="0" err="1">
                          <a:solidFill>
                            <a:srgbClr val="FFFFFF"/>
                          </a:solidFill>
                          <a:latin typeface="Roboto Condensed"/>
                        </a:rPr>
                        <a:t>ấn</a:t>
                      </a:r>
                      <a:r>
                        <a:rPr lang="en-US" sz="3500" dirty="0">
                          <a:solidFill>
                            <a:srgbClr val="FFFFFF"/>
                          </a:solidFill>
                          <a:latin typeface="Roboto Condensed"/>
                        </a:rPr>
                        <a:t> </a:t>
                      </a:r>
                      <a:r>
                        <a:rPr lang="en-US" sz="3500" dirty="0" err="1">
                          <a:solidFill>
                            <a:srgbClr val="FFFFFF"/>
                          </a:solidFill>
                          <a:latin typeface="Roboto Condensed"/>
                        </a:rPr>
                        <a:t>tượng</a:t>
                      </a:r>
                      <a:r>
                        <a:rPr lang="en-US" sz="3500" dirty="0">
                          <a:solidFill>
                            <a:srgbClr val="FFFFFF"/>
                          </a:solidFill>
                          <a:latin typeface="Roboto Condensed"/>
                        </a:rPr>
                        <a:t> </a:t>
                      </a:r>
                      <a:r>
                        <a:rPr lang="en-US" sz="3500" dirty="0" err="1">
                          <a:solidFill>
                            <a:srgbClr val="FFFFFF"/>
                          </a:solidFill>
                          <a:latin typeface="Roboto Condensed"/>
                        </a:rPr>
                        <a:t>nhất</a:t>
                      </a:r>
                      <a:r>
                        <a:rPr lang="en-US" sz="3500" dirty="0">
                          <a:solidFill>
                            <a:srgbClr val="FFFFFF"/>
                          </a:solidFill>
                          <a:latin typeface="Roboto Condensed"/>
                        </a:rPr>
                        <a:t> + </a:t>
                      </a:r>
                      <a:r>
                        <a:rPr lang="en-US" sz="3500" dirty="0" err="1">
                          <a:solidFill>
                            <a:srgbClr val="FFFFFF"/>
                          </a:solidFill>
                          <a:latin typeface="Roboto Condensed"/>
                        </a:rPr>
                        <a:t>Trình</a:t>
                      </a:r>
                      <a:r>
                        <a:rPr lang="en-US" sz="3500" dirty="0">
                          <a:solidFill>
                            <a:srgbClr val="FFFFFF"/>
                          </a:solidFill>
                          <a:latin typeface="Roboto Condensed"/>
                        </a:rPr>
                        <a:t> </a:t>
                      </a:r>
                      <a:r>
                        <a:rPr lang="en-US" sz="3500" dirty="0" err="1">
                          <a:solidFill>
                            <a:srgbClr val="FFFFFF"/>
                          </a:solidFill>
                          <a:latin typeface="Roboto Condensed"/>
                        </a:rPr>
                        <a:t>bày</a:t>
                      </a:r>
                      <a:r>
                        <a:rPr lang="en-US" sz="3500" dirty="0">
                          <a:solidFill>
                            <a:srgbClr val="FFFFFF"/>
                          </a:solidFill>
                          <a:latin typeface="Roboto Condensed"/>
                        </a:rPr>
                        <a:t> </a:t>
                      </a:r>
                      <a:r>
                        <a:rPr lang="en-US" sz="3500" dirty="0" err="1">
                          <a:solidFill>
                            <a:srgbClr val="FFFFFF"/>
                          </a:solidFill>
                          <a:latin typeface="Roboto Condensed"/>
                        </a:rPr>
                        <a:t>hoàn</a:t>
                      </a:r>
                      <a:r>
                        <a:rPr lang="en-US" sz="3500" dirty="0">
                          <a:solidFill>
                            <a:srgbClr val="FFFFFF"/>
                          </a:solidFill>
                          <a:latin typeface="Roboto Condensed"/>
                        </a:rPr>
                        <a:t> </a:t>
                      </a:r>
                      <a:r>
                        <a:rPr lang="en-US" sz="3500" dirty="0" err="1">
                          <a:solidFill>
                            <a:srgbClr val="FFFFFF"/>
                          </a:solidFill>
                          <a:latin typeface="Roboto Condensed"/>
                        </a:rPr>
                        <a:t>cảnh</a:t>
                      </a:r>
                      <a:r>
                        <a:rPr lang="en-US" sz="3500" dirty="0">
                          <a:solidFill>
                            <a:srgbClr val="FFFFFF"/>
                          </a:solidFill>
                          <a:latin typeface="Roboto Condensed"/>
                        </a:rPr>
                        <a:t> </a:t>
                      </a:r>
                      <a:r>
                        <a:rPr lang="en-US" sz="3500" dirty="0" err="1">
                          <a:solidFill>
                            <a:srgbClr val="FFFFFF"/>
                          </a:solidFill>
                          <a:latin typeface="Roboto Condensed"/>
                        </a:rPr>
                        <a:t>ra</a:t>
                      </a:r>
                      <a:r>
                        <a:rPr lang="en-US" sz="3500" dirty="0">
                          <a:solidFill>
                            <a:srgbClr val="FFFFFF"/>
                          </a:solidFill>
                          <a:latin typeface="Roboto Condensed"/>
                        </a:rPr>
                        <a:t> </a:t>
                      </a:r>
                      <a:r>
                        <a:rPr lang="en-US" sz="3500" dirty="0" err="1">
                          <a:solidFill>
                            <a:srgbClr val="FFFFFF"/>
                          </a:solidFill>
                          <a:latin typeface="Roboto Condensed"/>
                        </a:rPr>
                        <a:t>đời</a:t>
                      </a:r>
                      <a:r>
                        <a:rPr lang="en-US" sz="3500" dirty="0">
                          <a:solidFill>
                            <a:srgbClr val="FFFFFF"/>
                          </a:solidFill>
                          <a:latin typeface="Roboto Condensed"/>
                        </a:rPr>
                        <a:t> </a:t>
                      </a:r>
                      <a:r>
                        <a:rPr lang="en-US" sz="3500" dirty="0" err="1">
                          <a:solidFill>
                            <a:srgbClr val="FFFFFF"/>
                          </a:solidFill>
                          <a:latin typeface="Roboto Condensed"/>
                        </a:rPr>
                        <a:t>của</a:t>
                      </a:r>
                      <a:r>
                        <a:rPr lang="en-US" sz="3500" dirty="0">
                          <a:solidFill>
                            <a:srgbClr val="FFFFFF"/>
                          </a:solidFill>
                          <a:latin typeface="Roboto Condensed"/>
                        </a:rPr>
                        <a:t> </a:t>
                      </a:r>
                      <a:r>
                        <a:rPr lang="en-US" sz="3500" dirty="0" err="1">
                          <a:solidFill>
                            <a:srgbClr val="FFFFFF"/>
                          </a:solidFill>
                          <a:latin typeface="Roboto Condensed"/>
                        </a:rPr>
                        <a:t>tác</a:t>
                      </a:r>
                      <a:r>
                        <a:rPr lang="en-US" sz="3500" dirty="0">
                          <a:solidFill>
                            <a:srgbClr val="FFFFFF"/>
                          </a:solidFill>
                          <a:latin typeface="Roboto Condensed"/>
                        </a:rPr>
                        <a:t> </a:t>
                      </a:r>
                      <a:r>
                        <a:rPr lang="en-US" sz="3500" dirty="0" err="1">
                          <a:solidFill>
                            <a:srgbClr val="FFFFFF"/>
                          </a:solidFill>
                          <a:latin typeface="Roboto Condensed"/>
                        </a:rPr>
                        <a:t>phẩm</a:t>
                      </a:r>
                      <a:r>
                        <a:rPr lang="en-US" sz="3500" dirty="0">
                          <a:solidFill>
                            <a:srgbClr val="FFFFFF"/>
                          </a:solidFill>
                          <a:latin typeface="Roboto Condensed"/>
                        </a:rPr>
                        <a:t> “</a:t>
                      </a:r>
                      <a:r>
                        <a:rPr lang="en-US" sz="3500" dirty="0" err="1">
                          <a:solidFill>
                            <a:srgbClr val="FFFFFF"/>
                          </a:solidFill>
                          <a:latin typeface="Roboto Condensed"/>
                        </a:rPr>
                        <a:t>Phò</a:t>
                      </a:r>
                      <a:r>
                        <a:rPr lang="en-US" sz="3500" dirty="0">
                          <a:solidFill>
                            <a:srgbClr val="FFFFFF"/>
                          </a:solidFill>
                          <a:latin typeface="Roboto Condensed"/>
                        </a:rPr>
                        <a:t> </a:t>
                      </a:r>
                      <a:r>
                        <a:rPr lang="en-US" sz="3500" dirty="0" err="1">
                          <a:solidFill>
                            <a:srgbClr val="FFFFFF"/>
                          </a:solidFill>
                          <a:latin typeface="Roboto Condensed"/>
                        </a:rPr>
                        <a:t>giá</a:t>
                      </a:r>
                      <a:r>
                        <a:rPr lang="en-US" sz="3500" dirty="0">
                          <a:solidFill>
                            <a:srgbClr val="FFFFFF"/>
                          </a:solidFill>
                          <a:latin typeface="Roboto Condensed"/>
                        </a:rPr>
                        <a:t> </a:t>
                      </a:r>
                      <a:r>
                        <a:rPr lang="en-US" sz="3500" dirty="0" err="1">
                          <a:solidFill>
                            <a:srgbClr val="FFFFFF"/>
                          </a:solidFill>
                          <a:latin typeface="Roboto Condensed"/>
                        </a:rPr>
                        <a:t>về</a:t>
                      </a:r>
                      <a:r>
                        <a:rPr lang="en-US" sz="3500" dirty="0">
                          <a:solidFill>
                            <a:srgbClr val="FFFFFF"/>
                          </a:solidFill>
                          <a:latin typeface="Roboto Condensed"/>
                        </a:rPr>
                        <a:t> </a:t>
                      </a:r>
                      <a:r>
                        <a:rPr lang="en-US" sz="3500" dirty="0" err="1">
                          <a:solidFill>
                            <a:srgbClr val="FFFFFF"/>
                          </a:solidFill>
                          <a:latin typeface="Roboto Condensed"/>
                        </a:rPr>
                        <a:t>kinh</a:t>
                      </a:r>
                      <a:r>
                        <a:rPr lang="en-US" sz="3500" dirty="0">
                          <a:solidFill>
                            <a:srgbClr val="FFFFFF"/>
                          </a:solidFill>
                          <a:latin typeface="Roboto Condensed"/>
                        </a:rPr>
                        <a:t>” </a:t>
                      </a:r>
                      <a:endParaRPr lang="en-US" sz="1100" dirty="0"/>
                    </a:p>
                  </a:txBody>
                  <a:tcPr marL="190500" marR="190500" marT="190500" marB="190500" anchor="ctr">
                    <a:lnL w="47625" cap="flat" cmpd="sng" algn="ctr">
                      <a:solidFill>
                        <a:srgbClr val="FFFFFF"/>
                      </a:solidFill>
                      <a:prstDash val="solid"/>
                      <a:round/>
                      <a:headEnd type="none" w="med" len="med"/>
                      <a:tailEnd type="none" w="med" len="med"/>
                    </a:lnL>
                    <a:lnR w="47625" cap="flat" cmpd="sng" algn="ctr">
                      <a:solidFill>
                        <a:srgbClr val="FFFFFF"/>
                      </a:solidFill>
                      <a:prstDash val="solid"/>
                      <a:round/>
                      <a:headEnd type="none" w="med" len="med"/>
                      <a:tailEnd type="none" w="med" len="med"/>
                    </a:lnR>
                    <a:lnT w="47625" cap="flat" cmpd="sng" algn="ctr">
                      <a:solidFill>
                        <a:srgbClr val="FFFFFF"/>
                      </a:solidFill>
                      <a:prstDash val="solid"/>
                      <a:round/>
                      <a:headEnd type="none" w="med" len="med"/>
                      <a:tailEnd type="none" w="med" len="med"/>
                    </a:lnT>
                    <a:lnB w="4762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1735705">
                <a:tc>
                  <a:txBody>
                    <a:bodyPr/>
                    <a:lstStyle/>
                    <a:p>
                      <a:pPr algn="ctr">
                        <a:lnSpc>
                          <a:spcPts val="4900"/>
                        </a:lnSpc>
                        <a:defRPr/>
                      </a:pPr>
                      <a:r>
                        <a:rPr lang="en-US" sz="3500">
                          <a:solidFill>
                            <a:srgbClr val="FFFFFF"/>
                          </a:solidFill>
                          <a:latin typeface="Roboto Condensed Bold"/>
                        </a:rPr>
                        <a:t>Chặng 2 </a:t>
                      </a:r>
                      <a:endParaRPr lang="en-US" sz="1100"/>
                    </a:p>
                  </a:txBody>
                  <a:tcPr marL="190500" marR="190500" marT="190500" marB="190500" anchor="ctr">
                    <a:lnL w="47625" cap="flat" cmpd="sng" algn="ctr">
                      <a:solidFill>
                        <a:srgbClr val="FFFFFF"/>
                      </a:solidFill>
                      <a:prstDash val="solid"/>
                      <a:round/>
                      <a:headEnd type="none" w="med" len="med"/>
                      <a:tailEnd type="none" w="med" len="med"/>
                    </a:lnL>
                    <a:lnR w="47625" cap="flat" cmpd="sng" algn="ctr">
                      <a:solidFill>
                        <a:srgbClr val="FFFFFF"/>
                      </a:solidFill>
                      <a:prstDash val="solid"/>
                      <a:round/>
                      <a:headEnd type="none" w="med" len="med"/>
                      <a:tailEnd type="none" w="med" len="med"/>
                    </a:lnR>
                    <a:lnT w="47625" cap="flat" cmpd="sng" algn="ctr">
                      <a:solidFill>
                        <a:srgbClr val="FFFFFF"/>
                      </a:solidFill>
                      <a:prstDash val="solid"/>
                      <a:round/>
                      <a:headEnd type="none" w="med" len="med"/>
                      <a:tailEnd type="none" w="med" len="med"/>
                    </a:lnT>
                    <a:lnB w="47625" cap="flat" cmpd="sng" algn="ctr">
                      <a:solidFill>
                        <a:srgbClr val="FFFFFF"/>
                      </a:solidFill>
                      <a:prstDash val="solid"/>
                      <a:round/>
                      <a:headEnd type="none" w="med" len="med"/>
                      <a:tailEnd type="none" w="med" len="med"/>
                    </a:lnB>
                  </a:tcPr>
                </a:tc>
                <a:tc>
                  <a:txBody>
                    <a:bodyPr/>
                    <a:lstStyle/>
                    <a:p>
                      <a:pPr algn="just">
                        <a:lnSpc>
                          <a:spcPts val="4900"/>
                        </a:lnSpc>
                        <a:defRPr/>
                      </a:pPr>
                      <a:r>
                        <a:rPr lang="en-US" sz="3500">
                          <a:solidFill>
                            <a:srgbClr val="FFFFFF"/>
                          </a:solidFill>
                          <a:latin typeface="Roboto Condensed"/>
                        </a:rPr>
                        <a:t>Trình bày đặc điểm thể thơ tứ tuyệt Đường luật trong bài thơ “Phò giá về kinh”: - Số chữ, số dòng - Niêm - Cách hiệp vần - Nhịp thơ </a:t>
                      </a:r>
                      <a:endParaRPr lang="en-US" sz="1100"/>
                    </a:p>
                  </a:txBody>
                  <a:tcPr marL="190500" marR="190500" marT="190500" marB="190500" anchor="ctr">
                    <a:lnL w="47625" cap="flat" cmpd="sng" algn="ctr">
                      <a:solidFill>
                        <a:srgbClr val="FFFFFF"/>
                      </a:solidFill>
                      <a:prstDash val="solid"/>
                      <a:round/>
                      <a:headEnd type="none" w="med" len="med"/>
                      <a:tailEnd type="none" w="med" len="med"/>
                    </a:lnL>
                    <a:lnR w="47625" cap="flat" cmpd="sng" algn="ctr">
                      <a:solidFill>
                        <a:srgbClr val="FFFFFF"/>
                      </a:solidFill>
                      <a:prstDash val="solid"/>
                      <a:round/>
                      <a:headEnd type="none" w="med" len="med"/>
                      <a:tailEnd type="none" w="med" len="med"/>
                    </a:lnR>
                    <a:lnT w="47625" cap="flat" cmpd="sng" algn="ctr">
                      <a:solidFill>
                        <a:srgbClr val="FFFFFF"/>
                      </a:solidFill>
                      <a:prstDash val="solid"/>
                      <a:round/>
                      <a:headEnd type="none" w="med" len="med"/>
                      <a:tailEnd type="none" w="med" len="med"/>
                    </a:lnT>
                    <a:lnB w="4762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3605664">
                <a:tc>
                  <a:txBody>
                    <a:bodyPr/>
                    <a:lstStyle/>
                    <a:p>
                      <a:pPr algn="ctr">
                        <a:lnSpc>
                          <a:spcPts val="4900"/>
                        </a:lnSpc>
                        <a:defRPr/>
                      </a:pPr>
                      <a:r>
                        <a:rPr lang="en-US" sz="3500">
                          <a:solidFill>
                            <a:srgbClr val="FFFFFF"/>
                          </a:solidFill>
                          <a:latin typeface="Roboto Condensed Bold"/>
                        </a:rPr>
                        <a:t>Chặng 3 </a:t>
                      </a:r>
                      <a:endParaRPr lang="en-US" sz="1100"/>
                    </a:p>
                  </a:txBody>
                  <a:tcPr marL="190500" marR="190500" marT="190500" marB="190500" anchor="ctr">
                    <a:lnL w="47625" cap="flat" cmpd="sng" algn="ctr">
                      <a:solidFill>
                        <a:srgbClr val="FFFFFF"/>
                      </a:solidFill>
                      <a:prstDash val="solid"/>
                      <a:round/>
                      <a:headEnd type="none" w="med" len="med"/>
                      <a:tailEnd type="none" w="med" len="med"/>
                    </a:lnL>
                    <a:lnR w="47625" cap="flat" cmpd="sng" algn="ctr">
                      <a:solidFill>
                        <a:srgbClr val="FFFFFF"/>
                      </a:solidFill>
                      <a:prstDash val="solid"/>
                      <a:round/>
                      <a:headEnd type="none" w="med" len="med"/>
                      <a:tailEnd type="none" w="med" len="med"/>
                    </a:lnR>
                    <a:lnT w="47625" cap="flat" cmpd="sng" algn="ctr">
                      <a:solidFill>
                        <a:srgbClr val="FFFFFF"/>
                      </a:solidFill>
                      <a:prstDash val="solid"/>
                      <a:round/>
                      <a:headEnd type="none" w="med" len="med"/>
                      <a:tailEnd type="none" w="med" len="med"/>
                    </a:lnT>
                    <a:lnB w="47625" cap="flat" cmpd="sng" algn="ctr">
                      <a:solidFill>
                        <a:srgbClr val="FFFFFF"/>
                      </a:solidFill>
                      <a:prstDash val="solid"/>
                      <a:round/>
                      <a:headEnd type="none" w="med" len="med"/>
                      <a:tailEnd type="none" w="med" len="med"/>
                    </a:lnB>
                  </a:tcPr>
                </a:tc>
                <a:tc>
                  <a:txBody>
                    <a:bodyPr/>
                    <a:lstStyle/>
                    <a:p>
                      <a:pPr algn="just">
                        <a:lnSpc>
                          <a:spcPts val="4900"/>
                        </a:lnSpc>
                        <a:defRPr/>
                      </a:pPr>
                      <a:r>
                        <a:rPr lang="en-US" sz="3500" dirty="0" err="1">
                          <a:solidFill>
                            <a:srgbClr val="FFFFFF"/>
                          </a:solidFill>
                          <a:latin typeface="Roboto Condensed"/>
                        </a:rPr>
                        <a:t>Xác</a:t>
                      </a:r>
                      <a:r>
                        <a:rPr lang="en-US" sz="3500" dirty="0">
                          <a:solidFill>
                            <a:srgbClr val="FFFFFF"/>
                          </a:solidFill>
                          <a:latin typeface="Roboto Condensed"/>
                        </a:rPr>
                        <a:t> </a:t>
                      </a:r>
                      <a:r>
                        <a:rPr lang="en-US" sz="3500" dirty="0" err="1">
                          <a:solidFill>
                            <a:srgbClr val="FFFFFF"/>
                          </a:solidFill>
                          <a:latin typeface="Roboto Condensed"/>
                        </a:rPr>
                        <a:t>định</a:t>
                      </a:r>
                      <a:r>
                        <a:rPr lang="en-US" sz="3500" dirty="0">
                          <a:solidFill>
                            <a:srgbClr val="FFFFFF"/>
                          </a:solidFill>
                          <a:latin typeface="Roboto Condensed"/>
                        </a:rPr>
                        <a:t> </a:t>
                      </a:r>
                      <a:r>
                        <a:rPr lang="en-US" sz="3500" dirty="0" err="1">
                          <a:solidFill>
                            <a:srgbClr val="FFFFFF"/>
                          </a:solidFill>
                          <a:latin typeface="Roboto Condensed"/>
                        </a:rPr>
                        <a:t>nhân</a:t>
                      </a:r>
                      <a:r>
                        <a:rPr lang="en-US" sz="3500" dirty="0">
                          <a:solidFill>
                            <a:srgbClr val="FFFFFF"/>
                          </a:solidFill>
                          <a:latin typeface="Roboto Condensed"/>
                        </a:rPr>
                        <a:t> </a:t>
                      </a:r>
                      <a:r>
                        <a:rPr lang="en-US" sz="3500" dirty="0" err="1">
                          <a:solidFill>
                            <a:srgbClr val="FFFFFF"/>
                          </a:solidFill>
                          <a:latin typeface="Roboto Condensed"/>
                        </a:rPr>
                        <a:t>vật</a:t>
                      </a:r>
                      <a:r>
                        <a:rPr lang="en-US" sz="3500" dirty="0">
                          <a:solidFill>
                            <a:srgbClr val="FFFFFF"/>
                          </a:solidFill>
                          <a:latin typeface="Roboto Condensed"/>
                        </a:rPr>
                        <a:t> </a:t>
                      </a:r>
                      <a:r>
                        <a:rPr lang="en-US" sz="3500" dirty="0" err="1">
                          <a:solidFill>
                            <a:srgbClr val="FFFFFF"/>
                          </a:solidFill>
                          <a:latin typeface="Roboto Condensed"/>
                        </a:rPr>
                        <a:t>trữ</a:t>
                      </a:r>
                      <a:r>
                        <a:rPr lang="en-US" sz="3500" dirty="0">
                          <a:solidFill>
                            <a:srgbClr val="FFFFFF"/>
                          </a:solidFill>
                          <a:latin typeface="Roboto Condensed"/>
                        </a:rPr>
                        <a:t> </a:t>
                      </a:r>
                      <a:r>
                        <a:rPr lang="en-US" sz="3500" dirty="0" err="1">
                          <a:solidFill>
                            <a:srgbClr val="FFFFFF"/>
                          </a:solidFill>
                          <a:latin typeface="Roboto Condensed"/>
                        </a:rPr>
                        <a:t>tình</a:t>
                      </a:r>
                      <a:r>
                        <a:rPr lang="en-US" sz="3500" dirty="0">
                          <a:solidFill>
                            <a:srgbClr val="FFFFFF"/>
                          </a:solidFill>
                          <a:latin typeface="Roboto Condensed"/>
                        </a:rPr>
                        <a:t>, </a:t>
                      </a:r>
                      <a:r>
                        <a:rPr lang="en-US" sz="3500" dirty="0" err="1">
                          <a:solidFill>
                            <a:srgbClr val="FFFFFF"/>
                          </a:solidFill>
                          <a:latin typeface="Roboto Condensed"/>
                        </a:rPr>
                        <a:t>đối</a:t>
                      </a:r>
                      <a:r>
                        <a:rPr lang="en-US" sz="3500" dirty="0">
                          <a:solidFill>
                            <a:srgbClr val="FFFFFF"/>
                          </a:solidFill>
                          <a:latin typeface="Roboto Condensed"/>
                        </a:rPr>
                        <a:t> </a:t>
                      </a:r>
                      <a:r>
                        <a:rPr lang="en-US" sz="3500" dirty="0" err="1">
                          <a:solidFill>
                            <a:srgbClr val="FFFFFF"/>
                          </a:solidFill>
                          <a:latin typeface="Roboto Condensed"/>
                        </a:rPr>
                        <a:t>tượng</a:t>
                      </a:r>
                      <a:r>
                        <a:rPr lang="en-US" sz="3500" dirty="0">
                          <a:solidFill>
                            <a:srgbClr val="FFFFFF"/>
                          </a:solidFill>
                          <a:latin typeface="Roboto Condensed"/>
                        </a:rPr>
                        <a:t> </a:t>
                      </a:r>
                      <a:r>
                        <a:rPr lang="en-US" sz="3500" dirty="0" err="1">
                          <a:solidFill>
                            <a:srgbClr val="FFFFFF"/>
                          </a:solidFill>
                          <a:latin typeface="Roboto Condensed"/>
                        </a:rPr>
                        <a:t>trữ</a:t>
                      </a:r>
                      <a:r>
                        <a:rPr lang="en-US" sz="3500" dirty="0">
                          <a:solidFill>
                            <a:srgbClr val="FFFFFF"/>
                          </a:solidFill>
                          <a:latin typeface="Roboto Condensed"/>
                        </a:rPr>
                        <a:t> </a:t>
                      </a:r>
                      <a:r>
                        <a:rPr lang="en-US" sz="3500" dirty="0" err="1">
                          <a:solidFill>
                            <a:srgbClr val="FFFFFF"/>
                          </a:solidFill>
                          <a:latin typeface="Roboto Condensed"/>
                        </a:rPr>
                        <a:t>tình</a:t>
                      </a:r>
                      <a:r>
                        <a:rPr lang="en-US" sz="3500" dirty="0">
                          <a:solidFill>
                            <a:srgbClr val="FFFFFF"/>
                          </a:solidFill>
                          <a:latin typeface="Roboto Condensed"/>
                        </a:rPr>
                        <a:t>, </a:t>
                      </a:r>
                      <a:r>
                        <a:rPr lang="en-US" sz="3500" dirty="0" err="1">
                          <a:solidFill>
                            <a:srgbClr val="FFFFFF"/>
                          </a:solidFill>
                          <a:latin typeface="Roboto Condensed"/>
                        </a:rPr>
                        <a:t>cảm</a:t>
                      </a:r>
                      <a:r>
                        <a:rPr lang="en-US" sz="3500" dirty="0">
                          <a:solidFill>
                            <a:srgbClr val="FFFFFF"/>
                          </a:solidFill>
                          <a:latin typeface="Roboto Condensed"/>
                        </a:rPr>
                        <a:t> </a:t>
                      </a:r>
                      <a:r>
                        <a:rPr lang="en-US" sz="3500" dirty="0" err="1">
                          <a:solidFill>
                            <a:srgbClr val="FFFFFF"/>
                          </a:solidFill>
                          <a:latin typeface="Roboto Condensed"/>
                        </a:rPr>
                        <a:t>xúc</a:t>
                      </a:r>
                      <a:r>
                        <a:rPr lang="en-US" sz="3500" dirty="0">
                          <a:solidFill>
                            <a:srgbClr val="FFFFFF"/>
                          </a:solidFill>
                          <a:latin typeface="Roboto Condensed"/>
                        </a:rPr>
                        <a:t> </a:t>
                      </a:r>
                      <a:r>
                        <a:rPr lang="en-US" sz="3500" dirty="0" err="1">
                          <a:solidFill>
                            <a:srgbClr val="FFFFFF"/>
                          </a:solidFill>
                          <a:latin typeface="Roboto Condensed"/>
                        </a:rPr>
                        <a:t>trữ</a:t>
                      </a:r>
                      <a:r>
                        <a:rPr lang="en-US" sz="3500" dirty="0">
                          <a:solidFill>
                            <a:srgbClr val="FFFFFF"/>
                          </a:solidFill>
                          <a:latin typeface="Roboto Condensed"/>
                        </a:rPr>
                        <a:t> </a:t>
                      </a:r>
                      <a:r>
                        <a:rPr lang="en-US" sz="3500" dirty="0" err="1">
                          <a:solidFill>
                            <a:srgbClr val="FFFFFF"/>
                          </a:solidFill>
                          <a:latin typeface="Roboto Condensed"/>
                        </a:rPr>
                        <a:t>tình</a:t>
                      </a:r>
                      <a:r>
                        <a:rPr lang="en-US" sz="3500" dirty="0">
                          <a:solidFill>
                            <a:srgbClr val="FFFFFF"/>
                          </a:solidFill>
                          <a:latin typeface="Roboto Condensed"/>
                        </a:rPr>
                        <a:t> . Hai </a:t>
                      </a:r>
                      <a:r>
                        <a:rPr lang="en-US" sz="3500" dirty="0" err="1">
                          <a:solidFill>
                            <a:srgbClr val="FFFFFF"/>
                          </a:solidFill>
                          <a:latin typeface="Roboto Condensed"/>
                        </a:rPr>
                        <a:t>câu</a:t>
                      </a:r>
                      <a:r>
                        <a:rPr lang="en-US" sz="3500" dirty="0">
                          <a:solidFill>
                            <a:srgbClr val="FFFFFF"/>
                          </a:solidFill>
                          <a:latin typeface="Roboto Condensed"/>
                        </a:rPr>
                        <a:t> </a:t>
                      </a:r>
                      <a:r>
                        <a:rPr lang="en-US" sz="3500" dirty="0" err="1">
                          <a:solidFill>
                            <a:srgbClr val="FFFFFF"/>
                          </a:solidFill>
                          <a:latin typeface="Roboto Condensed"/>
                        </a:rPr>
                        <a:t>thơ</a:t>
                      </a:r>
                      <a:r>
                        <a:rPr lang="en-US" sz="3500" dirty="0">
                          <a:solidFill>
                            <a:srgbClr val="FFFFFF"/>
                          </a:solidFill>
                          <a:latin typeface="Roboto Condensed"/>
                        </a:rPr>
                        <a:t> </a:t>
                      </a:r>
                      <a:r>
                        <a:rPr lang="en-US" sz="3500" dirty="0" err="1">
                          <a:solidFill>
                            <a:srgbClr val="FFFFFF"/>
                          </a:solidFill>
                          <a:latin typeface="Roboto Condensed"/>
                        </a:rPr>
                        <a:t>đầu</a:t>
                      </a:r>
                      <a:r>
                        <a:rPr lang="en-US" sz="3500" dirty="0">
                          <a:solidFill>
                            <a:srgbClr val="FFFFFF"/>
                          </a:solidFill>
                          <a:latin typeface="Roboto Condensed"/>
                        </a:rPr>
                        <a:t> </a:t>
                      </a:r>
                      <a:r>
                        <a:rPr lang="en-US" sz="3500" dirty="0" err="1">
                          <a:solidFill>
                            <a:srgbClr val="FFFFFF"/>
                          </a:solidFill>
                          <a:latin typeface="Roboto Condensed"/>
                        </a:rPr>
                        <a:t>diễn</a:t>
                      </a:r>
                      <a:r>
                        <a:rPr lang="en-US" sz="3500" dirty="0">
                          <a:solidFill>
                            <a:srgbClr val="FFFFFF"/>
                          </a:solidFill>
                          <a:latin typeface="Roboto Condensed"/>
                        </a:rPr>
                        <a:t> </a:t>
                      </a:r>
                      <a:r>
                        <a:rPr lang="en-US" sz="3500" dirty="0" err="1">
                          <a:solidFill>
                            <a:srgbClr val="FFFFFF"/>
                          </a:solidFill>
                          <a:latin typeface="Roboto Condensed"/>
                        </a:rPr>
                        <a:t>tả</a:t>
                      </a:r>
                      <a:r>
                        <a:rPr lang="en-US" sz="3500" dirty="0">
                          <a:solidFill>
                            <a:srgbClr val="FFFFFF"/>
                          </a:solidFill>
                          <a:latin typeface="Roboto Condensed"/>
                        </a:rPr>
                        <a:t> </a:t>
                      </a:r>
                      <a:r>
                        <a:rPr lang="en-US" sz="3500" dirty="0" err="1">
                          <a:solidFill>
                            <a:srgbClr val="FFFFFF"/>
                          </a:solidFill>
                          <a:latin typeface="Roboto Condensed"/>
                        </a:rPr>
                        <a:t>điều</a:t>
                      </a:r>
                      <a:r>
                        <a:rPr lang="en-US" sz="3500" dirty="0">
                          <a:solidFill>
                            <a:srgbClr val="FFFFFF"/>
                          </a:solidFill>
                          <a:latin typeface="Roboto Condensed"/>
                        </a:rPr>
                        <a:t> </a:t>
                      </a:r>
                      <a:r>
                        <a:rPr lang="en-US" sz="3500" dirty="0" err="1">
                          <a:solidFill>
                            <a:srgbClr val="FFFFFF"/>
                          </a:solidFill>
                          <a:latin typeface="Roboto Condensed"/>
                        </a:rPr>
                        <a:t>gì</a:t>
                      </a:r>
                      <a:r>
                        <a:rPr lang="en-US" sz="3500" dirty="0">
                          <a:solidFill>
                            <a:srgbClr val="FFFFFF"/>
                          </a:solidFill>
                          <a:latin typeface="Roboto Condensed"/>
                        </a:rPr>
                        <a:t>? </a:t>
                      </a:r>
                      <a:r>
                        <a:rPr lang="en-US" sz="3500" dirty="0" err="1">
                          <a:solidFill>
                            <a:srgbClr val="FFFFFF"/>
                          </a:solidFill>
                          <a:latin typeface="Roboto Condensed"/>
                        </a:rPr>
                        <a:t>Việc</a:t>
                      </a:r>
                      <a:r>
                        <a:rPr lang="en-US" sz="3500" dirty="0">
                          <a:solidFill>
                            <a:srgbClr val="FFFFFF"/>
                          </a:solidFill>
                          <a:latin typeface="Roboto Condensed"/>
                        </a:rPr>
                        <a:t> </a:t>
                      </a:r>
                      <a:r>
                        <a:rPr lang="en-US" sz="3500" dirty="0" err="1">
                          <a:solidFill>
                            <a:srgbClr val="FFFFFF"/>
                          </a:solidFill>
                          <a:latin typeface="Roboto Condensed"/>
                        </a:rPr>
                        <a:t>sử</a:t>
                      </a:r>
                      <a:r>
                        <a:rPr lang="en-US" sz="3500" dirty="0">
                          <a:solidFill>
                            <a:srgbClr val="FFFFFF"/>
                          </a:solidFill>
                          <a:latin typeface="Roboto Condensed"/>
                        </a:rPr>
                        <a:t> </a:t>
                      </a:r>
                      <a:r>
                        <a:rPr lang="en-US" sz="3500" dirty="0" err="1">
                          <a:solidFill>
                            <a:srgbClr val="FFFFFF"/>
                          </a:solidFill>
                          <a:latin typeface="Roboto Condensed"/>
                        </a:rPr>
                        <a:t>dụng</a:t>
                      </a:r>
                      <a:r>
                        <a:rPr lang="en-US" sz="3500" dirty="0">
                          <a:solidFill>
                            <a:srgbClr val="FFFFFF"/>
                          </a:solidFill>
                          <a:latin typeface="Roboto Condensed"/>
                        </a:rPr>
                        <a:t> </a:t>
                      </a:r>
                      <a:r>
                        <a:rPr lang="en-US" sz="3500" dirty="0" err="1">
                          <a:solidFill>
                            <a:srgbClr val="FFFFFF"/>
                          </a:solidFill>
                          <a:latin typeface="Roboto Condensed"/>
                        </a:rPr>
                        <a:t>phép</a:t>
                      </a:r>
                      <a:r>
                        <a:rPr lang="en-US" sz="3500" dirty="0">
                          <a:solidFill>
                            <a:srgbClr val="FFFFFF"/>
                          </a:solidFill>
                          <a:latin typeface="Roboto Condensed"/>
                        </a:rPr>
                        <a:t> </a:t>
                      </a:r>
                      <a:r>
                        <a:rPr lang="en-US" sz="3500" dirty="0" err="1">
                          <a:solidFill>
                            <a:srgbClr val="FFFFFF"/>
                          </a:solidFill>
                          <a:latin typeface="Roboto Condensed"/>
                        </a:rPr>
                        <a:t>liệt</a:t>
                      </a:r>
                      <a:r>
                        <a:rPr lang="en-US" sz="3500" dirty="0">
                          <a:solidFill>
                            <a:srgbClr val="FFFFFF"/>
                          </a:solidFill>
                          <a:latin typeface="Roboto Condensed"/>
                        </a:rPr>
                        <a:t> </a:t>
                      </a:r>
                      <a:r>
                        <a:rPr lang="en-US" sz="3500" dirty="0" err="1">
                          <a:solidFill>
                            <a:srgbClr val="FFFFFF"/>
                          </a:solidFill>
                          <a:latin typeface="Roboto Condensed"/>
                        </a:rPr>
                        <a:t>kê</a:t>
                      </a:r>
                      <a:r>
                        <a:rPr lang="en-US" sz="3500" dirty="0">
                          <a:solidFill>
                            <a:srgbClr val="FFFFFF"/>
                          </a:solidFill>
                          <a:latin typeface="Roboto Condensed"/>
                        </a:rPr>
                        <a:t> và </a:t>
                      </a:r>
                      <a:r>
                        <a:rPr lang="en-US" sz="3500" dirty="0" err="1">
                          <a:solidFill>
                            <a:srgbClr val="FFFFFF"/>
                          </a:solidFill>
                          <a:latin typeface="Roboto Condensed"/>
                        </a:rPr>
                        <a:t>các</a:t>
                      </a:r>
                      <a:r>
                        <a:rPr lang="en-US" sz="3500" dirty="0">
                          <a:solidFill>
                            <a:srgbClr val="FFFFFF"/>
                          </a:solidFill>
                          <a:latin typeface="Roboto Condensed"/>
                        </a:rPr>
                        <a:t> </a:t>
                      </a:r>
                      <a:r>
                        <a:rPr lang="en-US" sz="3500" dirty="0" err="1">
                          <a:solidFill>
                            <a:srgbClr val="FFFFFF"/>
                          </a:solidFill>
                          <a:latin typeface="Roboto Condensed"/>
                        </a:rPr>
                        <a:t>động</a:t>
                      </a:r>
                      <a:r>
                        <a:rPr lang="en-US" sz="3500" dirty="0">
                          <a:solidFill>
                            <a:srgbClr val="FFFFFF"/>
                          </a:solidFill>
                          <a:latin typeface="Roboto Condensed"/>
                        </a:rPr>
                        <a:t> </a:t>
                      </a:r>
                      <a:r>
                        <a:rPr lang="en-US" sz="3500" dirty="0" err="1">
                          <a:solidFill>
                            <a:srgbClr val="FFFFFF"/>
                          </a:solidFill>
                          <a:latin typeface="Roboto Condensed"/>
                        </a:rPr>
                        <a:t>từ</a:t>
                      </a:r>
                      <a:r>
                        <a:rPr lang="en-US" sz="3500" dirty="0">
                          <a:solidFill>
                            <a:srgbClr val="FFFFFF"/>
                          </a:solidFill>
                          <a:latin typeface="Roboto Condensed"/>
                        </a:rPr>
                        <a:t> </a:t>
                      </a:r>
                      <a:r>
                        <a:rPr lang="en-US" sz="3500" dirty="0" err="1">
                          <a:solidFill>
                            <a:srgbClr val="FFFFFF"/>
                          </a:solidFill>
                          <a:latin typeface="Roboto Condensed"/>
                        </a:rPr>
                        <a:t>mạnh</a:t>
                      </a:r>
                      <a:r>
                        <a:rPr lang="en-US" sz="3500" dirty="0">
                          <a:solidFill>
                            <a:srgbClr val="FFFFFF"/>
                          </a:solidFill>
                          <a:latin typeface="Roboto Condensed"/>
                        </a:rPr>
                        <a:t> </a:t>
                      </a:r>
                      <a:r>
                        <a:rPr lang="en-US" sz="3500" dirty="0" err="1">
                          <a:solidFill>
                            <a:srgbClr val="FFFFFF"/>
                          </a:solidFill>
                          <a:latin typeface="Roboto Condensed"/>
                        </a:rPr>
                        <a:t>có</a:t>
                      </a:r>
                      <a:r>
                        <a:rPr lang="en-US" sz="3500" dirty="0">
                          <a:solidFill>
                            <a:srgbClr val="FFFFFF"/>
                          </a:solidFill>
                          <a:latin typeface="Roboto Condensed"/>
                        </a:rPr>
                        <a:t> </a:t>
                      </a:r>
                      <a:r>
                        <a:rPr lang="en-US" sz="3500" dirty="0" err="1">
                          <a:solidFill>
                            <a:srgbClr val="FFFFFF"/>
                          </a:solidFill>
                          <a:latin typeface="Roboto Condensed"/>
                        </a:rPr>
                        <a:t>tác</a:t>
                      </a:r>
                      <a:r>
                        <a:rPr lang="en-US" sz="3500" dirty="0">
                          <a:solidFill>
                            <a:srgbClr val="FFFFFF"/>
                          </a:solidFill>
                          <a:latin typeface="Roboto Condensed"/>
                        </a:rPr>
                        <a:t> </a:t>
                      </a:r>
                      <a:r>
                        <a:rPr lang="en-US" sz="3500" dirty="0" err="1">
                          <a:solidFill>
                            <a:srgbClr val="FFFFFF"/>
                          </a:solidFill>
                          <a:latin typeface="Roboto Condensed"/>
                        </a:rPr>
                        <a:t>dụng</a:t>
                      </a:r>
                      <a:r>
                        <a:rPr lang="en-US" sz="3500" dirty="0">
                          <a:solidFill>
                            <a:srgbClr val="FFFFFF"/>
                          </a:solidFill>
                          <a:latin typeface="Roboto Condensed"/>
                        </a:rPr>
                        <a:t> </a:t>
                      </a:r>
                      <a:r>
                        <a:rPr lang="en-US" sz="3500" dirty="0" err="1">
                          <a:solidFill>
                            <a:srgbClr val="FFFFFF"/>
                          </a:solidFill>
                          <a:latin typeface="Roboto Condensed"/>
                        </a:rPr>
                        <a:t>ra</a:t>
                      </a:r>
                      <a:r>
                        <a:rPr lang="en-US" sz="3500" dirty="0">
                          <a:solidFill>
                            <a:srgbClr val="FFFFFF"/>
                          </a:solidFill>
                          <a:latin typeface="Roboto Condensed"/>
                        </a:rPr>
                        <a:t> </a:t>
                      </a:r>
                      <a:r>
                        <a:rPr lang="en-US" sz="3500" dirty="0" err="1">
                          <a:solidFill>
                            <a:srgbClr val="FFFFFF"/>
                          </a:solidFill>
                          <a:latin typeface="Roboto Condensed"/>
                        </a:rPr>
                        <a:t>sao</a:t>
                      </a:r>
                      <a:r>
                        <a:rPr lang="en-US" sz="3500" dirty="0">
                          <a:solidFill>
                            <a:srgbClr val="FFFFFF"/>
                          </a:solidFill>
                          <a:latin typeface="Roboto Condensed"/>
                        </a:rPr>
                        <a:t>? Hai </a:t>
                      </a:r>
                      <a:r>
                        <a:rPr lang="en-US" sz="3500" dirty="0" err="1">
                          <a:solidFill>
                            <a:srgbClr val="FFFFFF"/>
                          </a:solidFill>
                          <a:latin typeface="Roboto Condensed"/>
                        </a:rPr>
                        <a:t>câu</a:t>
                      </a:r>
                      <a:r>
                        <a:rPr lang="en-US" sz="3500" dirty="0">
                          <a:solidFill>
                            <a:srgbClr val="FFFFFF"/>
                          </a:solidFill>
                          <a:latin typeface="Roboto Condensed"/>
                        </a:rPr>
                        <a:t> </a:t>
                      </a:r>
                      <a:r>
                        <a:rPr lang="en-US" sz="3500" dirty="0" err="1">
                          <a:solidFill>
                            <a:srgbClr val="FFFFFF"/>
                          </a:solidFill>
                          <a:latin typeface="Roboto Condensed"/>
                        </a:rPr>
                        <a:t>thơ</a:t>
                      </a:r>
                      <a:r>
                        <a:rPr lang="en-US" sz="3500" dirty="0">
                          <a:solidFill>
                            <a:srgbClr val="FFFFFF"/>
                          </a:solidFill>
                          <a:latin typeface="Roboto Condensed"/>
                        </a:rPr>
                        <a:t> </a:t>
                      </a:r>
                      <a:r>
                        <a:rPr lang="en-US" sz="3500" dirty="0" err="1">
                          <a:solidFill>
                            <a:srgbClr val="FFFFFF"/>
                          </a:solidFill>
                          <a:latin typeface="Roboto Condensed"/>
                        </a:rPr>
                        <a:t>sau</a:t>
                      </a:r>
                      <a:r>
                        <a:rPr lang="en-US" sz="3500" dirty="0">
                          <a:solidFill>
                            <a:srgbClr val="FFFFFF"/>
                          </a:solidFill>
                          <a:latin typeface="Roboto Condensed"/>
                        </a:rPr>
                        <a:t> </a:t>
                      </a:r>
                      <a:r>
                        <a:rPr lang="en-US" sz="3500" dirty="0" err="1">
                          <a:solidFill>
                            <a:srgbClr val="FFFFFF"/>
                          </a:solidFill>
                          <a:latin typeface="Roboto Condensed"/>
                        </a:rPr>
                        <a:t>thể</a:t>
                      </a:r>
                      <a:r>
                        <a:rPr lang="en-US" sz="3500" dirty="0">
                          <a:solidFill>
                            <a:srgbClr val="FFFFFF"/>
                          </a:solidFill>
                          <a:latin typeface="Roboto Condensed"/>
                        </a:rPr>
                        <a:t> </a:t>
                      </a:r>
                      <a:r>
                        <a:rPr lang="en-US" sz="3500" dirty="0" err="1">
                          <a:solidFill>
                            <a:srgbClr val="FFFFFF"/>
                          </a:solidFill>
                          <a:latin typeface="Roboto Condensed"/>
                        </a:rPr>
                        <a:t>hiện</a:t>
                      </a:r>
                      <a:r>
                        <a:rPr lang="en-US" sz="3500" dirty="0">
                          <a:solidFill>
                            <a:srgbClr val="FFFFFF"/>
                          </a:solidFill>
                          <a:latin typeface="Roboto Condensed"/>
                        </a:rPr>
                        <a:t> </a:t>
                      </a:r>
                      <a:r>
                        <a:rPr lang="en-US" sz="3500" dirty="0" err="1">
                          <a:solidFill>
                            <a:srgbClr val="FFFFFF"/>
                          </a:solidFill>
                          <a:latin typeface="Roboto Condensed"/>
                        </a:rPr>
                        <a:t>khát</a:t>
                      </a:r>
                      <a:r>
                        <a:rPr lang="en-US" sz="3500" dirty="0">
                          <a:solidFill>
                            <a:srgbClr val="FFFFFF"/>
                          </a:solidFill>
                          <a:latin typeface="Roboto Condensed"/>
                        </a:rPr>
                        <a:t> </a:t>
                      </a:r>
                      <a:r>
                        <a:rPr lang="en-US" sz="3500" dirty="0" err="1">
                          <a:solidFill>
                            <a:srgbClr val="FFFFFF"/>
                          </a:solidFill>
                          <a:latin typeface="Roboto Condensed"/>
                        </a:rPr>
                        <a:t>vọng</a:t>
                      </a:r>
                      <a:r>
                        <a:rPr lang="en-US" sz="3500" dirty="0">
                          <a:solidFill>
                            <a:srgbClr val="FFFFFF"/>
                          </a:solidFill>
                          <a:latin typeface="Roboto Condensed"/>
                        </a:rPr>
                        <a:t> </a:t>
                      </a:r>
                      <a:r>
                        <a:rPr lang="en-US" sz="3500" dirty="0" err="1">
                          <a:solidFill>
                            <a:srgbClr val="FFFFFF"/>
                          </a:solidFill>
                          <a:latin typeface="Roboto Condensed"/>
                        </a:rPr>
                        <a:t>gì</a:t>
                      </a:r>
                      <a:r>
                        <a:rPr lang="en-US" sz="3500" dirty="0">
                          <a:solidFill>
                            <a:srgbClr val="FFFFFF"/>
                          </a:solidFill>
                          <a:latin typeface="Roboto Condensed"/>
                        </a:rPr>
                        <a:t> </a:t>
                      </a:r>
                      <a:r>
                        <a:rPr lang="en-US" sz="3500" dirty="0" err="1">
                          <a:solidFill>
                            <a:srgbClr val="FFFFFF"/>
                          </a:solidFill>
                          <a:latin typeface="Roboto Condensed"/>
                        </a:rPr>
                        <a:t>của</a:t>
                      </a:r>
                      <a:r>
                        <a:rPr lang="en-US" sz="3500" dirty="0">
                          <a:solidFill>
                            <a:srgbClr val="FFFFFF"/>
                          </a:solidFill>
                          <a:latin typeface="Roboto Condensed"/>
                        </a:rPr>
                        <a:t> </a:t>
                      </a:r>
                      <a:r>
                        <a:rPr lang="en-US" sz="3500" dirty="0" err="1">
                          <a:solidFill>
                            <a:srgbClr val="FFFFFF"/>
                          </a:solidFill>
                          <a:latin typeface="Roboto Condensed"/>
                        </a:rPr>
                        <a:t>nhân</a:t>
                      </a:r>
                      <a:r>
                        <a:rPr lang="en-US" sz="3500" dirty="0">
                          <a:solidFill>
                            <a:srgbClr val="FFFFFF"/>
                          </a:solidFill>
                          <a:latin typeface="Roboto Condensed"/>
                        </a:rPr>
                        <a:t> </a:t>
                      </a:r>
                      <a:r>
                        <a:rPr lang="en-US" sz="3500" dirty="0" err="1">
                          <a:solidFill>
                            <a:srgbClr val="FFFFFF"/>
                          </a:solidFill>
                          <a:latin typeface="Roboto Condensed"/>
                        </a:rPr>
                        <a:t>vật</a:t>
                      </a:r>
                      <a:r>
                        <a:rPr lang="en-US" sz="3500" dirty="0">
                          <a:solidFill>
                            <a:srgbClr val="FFFFFF"/>
                          </a:solidFill>
                          <a:latin typeface="Roboto Condensed"/>
                        </a:rPr>
                        <a:t> </a:t>
                      </a:r>
                      <a:r>
                        <a:rPr lang="en-US" sz="3500" dirty="0" err="1">
                          <a:solidFill>
                            <a:srgbClr val="FFFFFF"/>
                          </a:solidFill>
                          <a:latin typeface="Roboto Condensed"/>
                        </a:rPr>
                        <a:t>trữ</a:t>
                      </a:r>
                      <a:r>
                        <a:rPr lang="en-US" sz="3500" dirty="0">
                          <a:solidFill>
                            <a:srgbClr val="FFFFFF"/>
                          </a:solidFill>
                          <a:latin typeface="Roboto Condensed"/>
                        </a:rPr>
                        <a:t> </a:t>
                      </a:r>
                      <a:r>
                        <a:rPr lang="en-US" sz="3500" dirty="0" err="1">
                          <a:solidFill>
                            <a:srgbClr val="FFFFFF"/>
                          </a:solidFill>
                          <a:latin typeface="Roboto Condensed"/>
                        </a:rPr>
                        <a:t>tình</a:t>
                      </a:r>
                      <a:r>
                        <a:rPr lang="en-US" sz="3500" dirty="0">
                          <a:solidFill>
                            <a:srgbClr val="FFFFFF"/>
                          </a:solidFill>
                          <a:latin typeface="Roboto Condensed"/>
                        </a:rPr>
                        <a:t>? </a:t>
                      </a:r>
                      <a:r>
                        <a:rPr lang="en-US" sz="3500" dirty="0" err="1">
                          <a:solidFill>
                            <a:srgbClr val="FFFFFF"/>
                          </a:solidFill>
                          <a:latin typeface="Roboto Condensed"/>
                        </a:rPr>
                        <a:t>Nhịp</a:t>
                      </a:r>
                      <a:r>
                        <a:rPr lang="en-US" sz="3500" dirty="0">
                          <a:solidFill>
                            <a:srgbClr val="FFFFFF"/>
                          </a:solidFill>
                          <a:latin typeface="Roboto Condensed"/>
                        </a:rPr>
                        <a:t> </a:t>
                      </a:r>
                      <a:r>
                        <a:rPr lang="en-US" sz="3500" dirty="0" err="1">
                          <a:solidFill>
                            <a:srgbClr val="FFFFFF"/>
                          </a:solidFill>
                          <a:latin typeface="Roboto Condensed"/>
                        </a:rPr>
                        <a:t>thơ</a:t>
                      </a:r>
                      <a:r>
                        <a:rPr lang="en-US" sz="3500" dirty="0">
                          <a:solidFill>
                            <a:srgbClr val="FFFFFF"/>
                          </a:solidFill>
                          <a:latin typeface="Roboto Condensed"/>
                        </a:rPr>
                        <a:t> </a:t>
                      </a:r>
                      <a:r>
                        <a:rPr lang="en-US" sz="3500" dirty="0" err="1">
                          <a:solidFill>
                            <a:srgbClr val="FFFFFF"/>
                          </a:solidFill>
                          <a:latin typeface="Roboto Condensed"/>
                        </a:rPr>
                        <a:t>ngắn</a:t>
                      </a:r>
                      <a:r>
                        <a:rPr lang="en-US" sz="3500" dirty="0">
                          <a:solidFill>
                            <a:srgbClr val="FFFFFF"/>
                          </a:solidFill>
                          <a:latin typeface="Roboto Condensed"/>
                        </a:rPr>
                        <a:t> </a:t>
                      </a:r>
                      <a:r>
                        <a:rPr lang="en-US" sz="3500" dirty="0" err="1">
                          <a:solidFill>
                            <a:srgbClr val="FFFFFF"/>
                          </a:solidFill>
                          <a:latin typeface="Roboto Condensed"/>
                        </a:rPr>
                        <a:t>có</a:t>
                      </a:r>
                      <a:r>
                        <a:rPr lang="en-US" sz="3500" dirty="0">
                          <a:solidFill>
                            <a:srgbClr val="FFFFFF"/>
                          </a:solidFill>
                          <a:latin typeface="Roboto Condensed"/>
                        </a:rPr>
                        <a:t> </a:t>
                      </a:r>
                      <a:r>
                        <a:rPr lang="en-US" sz="3500" dirty="0" err="1">
                          <a:solidFill>
                            <a:srgbClr val="FFFFFF"/>
                          </a:solidFill>
                          <a:latin typeface="Roboto Condensed"/>
                        </a:rPr>
                        <a:t>tác</a:t>
                      </a:r>
                      <a:r>
                        <a:rPr lang="en-US" sz="3500" dirty="0">
                          <a:solidFill>
                            <a:srgbClr val="FFFFFF"/>
                          </a:solidFill>
                          <a:latin typeface="Roboto Condensed"/>
                        </a:rPr>
                        <a:t> </a:t>
                      </a:r>
                      <a:r>
                        <a:rPr lang="en-US" sz="3500" dirty="0" err="1">
                          <a:solidFill>
                            <a:srgbClr val="FFFFFF"/>
                          </a:solidFill>
                          <a:latin typeface="Roboto Condensed"/>
                        </a:rPr>
                        <a:t>dụng</a:t>
                      </a:r>
                      <a:r>
                        <a:rPr lang="en-US" sz="3500" dirty="0">
                          <a:solidFill>
                            <a:srgbClr val="FFFFFF"/>
                          </a:solidFill>
                          <a:latin typeface="Roboto Condensed"/>
                        </a:rPr>
                        <a:t> </a:t>
                      </a:r>
                      <a:r>
                        <a:rPr lang="en-US" sz="3500" dirty="0" err="1">
                          <a:solidFill>
                            <a:srgbClr val="FFFFFF"/>
                          </a:solidFill>
                          <a:latin typeface="Roboto Condensed"/>
                        </a:rPr>
                        <a:t>như</a:t>
                      </a:r>
                      <a:r>
                        <a:rPr lang="en-US" sz="3500" dirty="0">
                          <a:solidFill>
                            <a:srgbClr val="FFFFFF"/>
                          </a:solidFill>
                          <a:latin typeface="Roboto Condensed"/>
                        </a:rPr>
                        <a:t> </a:t>
                      </a:r>
                      <a:r>
                        <a:rPr lang="en-US" sz="3500" dirty="0" err="1">
                          <a:solidFill>
                            <a:srgbClr val="FFFFFF"/>
                          </a:solidFill>
                          <a:latin typeface="Roboto Condensed"/>
                        </a:rPr>
                        <a:t>thế</a:t>
                      </a:r>
                      <a:r>
                        <a:rPr lang="en-US" sz="3500" dirty="0">
                          <a:solidFill>
                            <a:srgbClr val="FFFFFF"/>
                          </a:solidFill>
                          <a:latin typeface="Roboto Condensed"/>
                        </a:rPr>
                        <a:t> </a:t>
                      </a:r>
                      <a:r>
                        <a:rPr lang="en-US" sz="3500" dirty="0" err="1">
                          <a:solidFill>
                            <a:srgbClr val="FFFFFF"/>
                          </a:solidFill>
                          <a:latin typeface="Roboto Condensed"/>
                        </a:rPr>
                        <a:t>nào</a:t>
                      </a:r>
                      <a:r>
                        <a:rPr lang="en-US" sz="3500" dirty="0">
                          <a:solidFill>
                            <a:srgbClr val="FFFFFF"/>
                          </a:solidFill>
                          <a:latin typeface="Roboto Condensed"/>
                        </a:rPr>
                        <a:t> </a:t>
                      </a:r>
                      <a:r>
                        <a:rPr lang="en-US" sz="3500" dirty="0" err="1">
                          <a:solidFill>
                            <a:srgbClr val="FFFFFF"/>
                          </a:solidFill>
                          <a:latin typeface="Roboto Condensed"/>
                        </a:rPr>
                        <a:t>trong</a:t>
                      </a:r>
                      <a:r>
                        <a:rPr lang="en-US" sz="3500" dirty="0">
                          <a:solidFill>
                            <a:srgbClr val="FFFFFF"/>
                          </a:solidFill>
                          <a:latin typeface="Roboto Condensed"/>
                        </a:rPr>
                        <a:t> </a:t>
                      </a:r>
                      <a:r>
                        <a:rPr lang="en-US" sz="3500" dirty="0" err="1">
                          <a:solidFill>
                            <a:srgbClr val="FFFFFF"/>
                          </a:solidFill>
                          <a:latin typeface="Roboto Condensed"/>
                        </a:rPr>
                        <a:t>việc</a:t>
                      </a:r>
                      <a:r>
                        <a:rPr lang="en-US" sz="3500" dirty="0">
                          <a:solidFill>
                            <a:srgbClr val="FFFFFF"/>
                          </a:solidFill>
                          <a:latin typeface="Roboto Condensed"/>
                        </a:rPr>
                        <a:t> </a:t>
                      </a:r>
                      <a:r>
                        <a:rPr lang="en-US" sz="3500" dirty="0" err="1">
                          <a:solidFill>
                            <a:srgbClr val="FFFFFF"/>
                          </a:solidFill>
                          <a:latin typeface="Roboto Condensed"/>
                        </a:rPr>
                        <a:t>thể</a:t>
                      </a:r>
                      <a:r>
                        <a:rPr lang="en-US" sz="3500" dirty="0">
                          <a:solidFill>
                            <a:srgbClr val="FFFFFF"/>
                          </a:solidFill>
                          <a:latin typeface="Roboto Condensed"/>
                        </a:rPr>
                        <a:t> </a:t>
                      </a:r>
                      <a:r>
                        <a:rPr lang="en-US" sz="3500" dirty="0" err="1">
                          <a:solidFill>
                            <a:srgbClr val="FFFFFF"/>
                          </a:solidFill>
                          <a:latin typeface="Roboto Condensed"/>
                        </a:rPr>
                        <a:t>hiện</a:t>
                      </a:r>
                      <a:r>
                        <a:rPr lang="en-US" sz="3500" dirty="0">
                          <a:solidFill>
                            <a:srgbClr val="FFFFFF"/>
                          </a:solidFill>
                          <a:latin typeface="Roboto Condensed"/>
                        </a:rPr>
                        <a:t> </a:t>
                      </a:r>
                      <a:r>
                        <a:rPr lang="en-US" sz="3500" dirty="0" err="1">
                          <a:solidFill>
                            <a:srgbClr val="FFFFFF"/>
                          </a:solidFill>
                          <a:latin typeface="Roboto Condensed"/>
                        </a:rPr>
                        <a:t>hào</a:t>
                      </a:r>
                      <a:r>
                        <a:rPr lang="en-US" sz="3500" dirty="0">
                          <a:solidFill>
                            <a:srgbClr val="FFFFFF"/>
                          </a:solidFill>
                          <a:latin typeface="Roboto Condensed"/>
                        </a:rPr>
                        <a:t> </a:t>
                      </a:r>
                      <a:r>
                        <a:rPr lang="en-US" sz="3500" dirty="0" err="1">
                          <a:solidFill>
                            <a:srgbClr val="FFFFFF"/>
                          </a:solidFill>
                          <a:latin typeface="Roboto Condensed"/>
                        </a:rPr>
                        <a:t>khí</a:t>
                      </a:r>
                      <a:r>
                        <a:rPr lang="en-US" sz="3500" dirty="0">
                          <a:solidFill>
                            <a:srgbClr val="FFFFFF"/>
                          </a:solidFill>
                          <a:latin typeface="Roboto Condensed"/>
                        </a:rPr>
                        <a:t> </a:t>
                      </a:r>
                      <a:r>
                        <a:rPr lang="en-US" sz="3500" dirty="0" err="1">
                          <a:solidFill>
                            <a:srgbClr val="FFFFFF"/>
                          </a:solidFill>
                          <a:latin typeface="Roboto Condensed"/>
                        </a:rPr>
                        <a:t>của</a:t>
                      </a:r>
                      <a:r>
                        <a:rPr lang="en-US" sz="3500" dirty="0">
                          <a:solidFill>
                            <a:srgbClr val="FFFFFF"/>
                          </a:solidFill>
                          <a:latin typeface="Roboto Condensed"/>
                        </a:rPr>
                        <a:t> </a:t>
                      </a:r>
                      <a:r>
                        <a:rPr lang="en-US" sz="3500" dirty="0" err="1">
                          <a:solidFill>
                            <a:srgbClr val="FFFFFF"/>
                          </a:solidFill>
                          <a:latin typeface="Roboto Condensed"/>
                        </a:rPr>
                        <a:t>thời</a:t>
                      </a:r>
                      <a:r>
                        <a:rPr lang="en-US" sz="3500" dirty="0">
                          <a:solidFill>
                            <a:srgbClr val="FFFFFF"/>
                          </a:solidFill>
                          <a:latin typeface="Roboto Condensed"/>
                        </a:rPr>
                        <a:t> </a:t>
                      </a:r>
                      <a:r>
                        <a:rPr lang="en-US" sz="3500" dirty="0" err="1">
                          <a:solidFill>
                            <a:srgbClr val="FFFFFF"/>
                          </a:solidFill>
                          <a:latin typeface="Roboto Condensed"/>
                        </a:rPr>
                        <a:t>đại</a:t>
                      </a:r>
                      <a:r>
                        <a:rPr lang="en-US" sz="3500" dirty="0">
                          <a:solidFill>
                            <a:srgbClr val="FFFFFF"/>
                          </a:solidFill>
                          <a:latin typeface="Roboto Condensed"/>
                        </a:rPr>
                        <a:t>? </a:t>
                      </a:r>
                      <a:endParaRPr lang="en-US" sz="1100" dirty="0"/>
                    </a:p>
                  </a:txBody>
                  <a:tcPr marL="190500" marR="190500" marT="190500" marB="190500" anchor="ctr">
                    <a:lnL w="47625" cap="flat" cmpd="sng" algn="ctr">
                      <a:solidFill>
                        <a:srgbClr val="FFFFFF"/>
                      </a:solidFill>
                      <a:prstDash val="solid"/>
                      <a:round/>
                      <a:headEnd type="none" w="med" len="med"/>
                      <a:tailEnd type="none" w="med" len="med"/>
                    </a:lnL>
                    <a:lnR w="47625" cap="flat" cmpd="sng" algn="ctr">
                      <a:solidFill>
                        <a:srgbClr val="FFFFFF"/>
                      </a:solidFill>
                      <a:prstDash val="solid"/>
                      <a:round/>
                      <a:headEnd type="none" w="med" len="med"/>
                      <a:tailEnd type="none" w="med" len="med"/>
                    </a:lnR>
                    <a:lnT w="47625" cap="flat" cmpd="sng" algn="ctr">
                      <a:solidFill>
                        <a:srgbClr val="FFFFFF"/>
                      </a:solidFill>
                      <a:prstDash val="solid"/>
                      <a:round/>
                      <a:headEnd type="none" w="med" len="med"/>
                      <a:tailEnd type="none" w="med" len="med"/>
                    </a:lnT>
                    <a:lnB w="4762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TotalTime>
  <Words>2094</Words>
  <Application>Microsoft Office PowerPoint</Application>
  <PresentationFormat>Custom</PresentationFormat>
  <Paragraphs>173</Paragraphs>
  <Slides>32</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32</vt:i4>
      </vt:variant>
    </vt:vector>
  </HeadingPairs>
  <TitlesOfParts>
    <vt:vector size="45" baseType="lpstr">
      <vt:lpstr>Arial</vt:lpstr>
      <vt:lpstr>Fraunces Bold</vt:lpstr>
      <vt:lpstr>Roboto Condensed</vt:lpstr>
      <vt:lpstr>#9Slide06 ThuPhap Thien An</vt:lpstr>
      <vt:lpstr>Roboto Condensed Bold Italics</vt:lpstr>
      <vt:lpstr>Bahianita</vt:lpstr>
      <vt:lpstr>UTM ThuPhap Thien An</vt:lpstr>
      <vt:lpstr>Roboto Condensed Italics</vt:lpstr>
      <vt:lpstr>#9Slide05 VL Fadilla</vt:lpstr>
      <vt:lpstr>Roboto Condensed Bold</vt:lpstr>
      <vt:lpstr>#9Slide05 Dear Saturday</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9CD - B1 - Đọc 3 - PHÒ GIÁ VỀ KINH</dc:title>
  <dc:creator>This MC</dc:creator>
  <cp:lastModifiedBy>Admin</cp:lastModifiedBy>
  <cp:revision>4</cp:revision>
  <dcterms:created xsi:type="dcterms:W3CDTF">2006-08-16T00:00:00Z</dcterms:created>
  <dcterms:modified xsi:type="dcterms:W3CDTF">2024-06-22T14:07:27Z</dcterms:modified>
  <dc:identifier>DAGHJygorMU</dc:identifier>
</cp:coreProperties>
</file>