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6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28C52-9CFD-4BA2-A05F-4F6BB76919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67081DB9-D3F0-406A-A66C-C24A8BF93E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8B03361-A1BD-420C-A68E-467CE1E400AB}"/>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D2929464-CA06-4EB5-A219-4C1F544893E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E32C8F2-288C-4BDE-A021-7A418356A099}"/>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204628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12A8-8A60-48A5-8FAE-43DBB8FA930D}"/>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E56BA416-C5EA-45A6-AA03-EEE8983C1B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101C9CFF-63CB-4740-9CD7-66775ADD0303}"/>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1E620ABB-D33E-418C-89DB-D61EFB350894}"/>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417A9D7-F69C-4D0F-A1DD-55FA3A7ACB5E}"/>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538213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3B7821-55BB-4545-BC14-6098A916392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DE47E8F-5592-46FA-B974-1B7591EEE9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1571AF3-56D1-4D35-8312-41AC768B063A}"/>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6A35A606-97AD-4107-9763-9FF927491A9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8F20537-3C53-40EF-95E3-21E755D44E95}"/>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65592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E592-1FEB-474A-95AA-15D1811F70F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525C850F-958E-46DC-AD6E-9F468BC4D7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E6A6021-A552-4FA7-AA4E-DA963D33706C}"/>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DEC3D7F6-C47E-47F7-8DDB-239186ABB3A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A5C18A4-C1BE-4059-8F67-F749064D7F2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0709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EB83-0DCD-4F29-93F7-892C62DA0F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E6BC3C9B-67FF-4949-8B60-9486F76C7F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4DBF7C-7772-43A3-9968-15134EF329E6}"/>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94900567-2493-49F5-BA6B-FC95A1F3714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DA677B6C-CB84-4E5E-8860-5091FE1DCDDD}"/>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583249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48E6-F030-4DDE-9CBF-BA1F953EC06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EE881B0-1F6D-4D27-B4AB-A57ABFA6C8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67CCE1C8-2476-4AE5-88E3-133794BA4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919B032C-E75C-4FAA-84BD-61CA35DE37CA}"/>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6" name="Footer Placeholder 5">
            <a:extLst>
              <a:ext uri="{FF2B5EF4-FFF2-40B4-BE49-F238E27FC236}">
                <a16:creationId xmlns:a16="http://schemas.microsoft.com/office/drawing/2014/main" id="{DEC4ED26-6DBE-45D4-A3DF-C2254C11407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2836CCA-CF1B-40A8-887A-2843ACD1C28A}"/>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48007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5B377-143A-4C6D-B458-30F5E8572B9D}"/>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3A06FCF4-87BD-4EE9-839E-40504EF8F9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02E3B2-9029-47C6-B2C8-8C9C5A6FF1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F66AEA31-B644-4C95-B9FD-29C6AF52FA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2F7FA4-9792-4DFB-8A4E-B9A7F41A49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122C23BD-0D5A-4962-816E-3C6EEB823A7B}"/>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8" name="Footer Placeholder 7">
            <a:extLst>
              <a:ext uri="{FF2B5EF4-FFF2-40B4-BE49-F238E27FC236}">
                <a16:creationId xmlns:a16="http://schemas.microsoft.com/office/drawing/2014/main" id="{6EBCA185-91ED-4D99-84E5-D853FB4DF379}"/>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FAB313CA-0D2D-4D03-8D73-83205FC7A4F9}"/>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2403819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3C460-0167-4C2E-A86A-CCEE4D4CADD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92B8C599-313E-404D-9F84-4863C63FF551}"/>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4" name="Footer Placeholder 3">
            <a:extLst>
              <a:ext uri="{FF2B5EF4-FFF2-40B4-BE49-F238E27FC236}">
                <a16:creationId xmlns:a16="http://schemas.microsoft.com/office/drawing/2014/main" id="{87AA0B37-23DD-49F3-8B3F-75113F78C3DE}"/>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F87227D2-8934-42F6-8278-AD38812A1E2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408695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2F8075-0236-4282-92AD-BE42612A1EC6}"/>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3" name="Footer Placeholder 2">
            <a:extLst>
              <a:ext uri="{FF2B5EF4-FFF2-40B4-BE49-F238E27FC236}">
                <a16:creationId xmlns:a16="http://schemas.microsoft.com/office/drawing/2014/main" id="{89D39BDB-FBC1-4231-ACEF-CAD004FB2851}"/>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06E9088D-9101-4870-9DB4-2DED1D5C7B61}"/>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129331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1A23F-2F6D-4C8A-A01F-152F984678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5F692E6B-FB33-4FC7-80C7-F4900A54D1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7BD90B20-83DB-457C-9D23-5E7101B8AB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027C98-E9DA-4C2B-8FE9-E885B283CA63}"/>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6" name="Footer Placeholder 5">
            <a:extLst>
              <a:ext uri="{FF2B5EF4-FFF2-40B4-BE49-F238E27FC236}">
                <a16:creationId xmlns:a16="http://schemas.microsoft.com/office/drawing/2014/main" id="{42B741F2-1E03-43AF-89E9-C921BA4EBA9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D4E3286-BE2E-4B5C-AF7A-027B9D8B0A86}"/>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3020307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E69EA-2FE6-4E48-AE98-CB3AB7DD3A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3D9EE81C-65A7-4152-91BE-3B8AA6C774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AE2353A0-CB4A-4F0D-BEB9-C6F42D931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9F4291-DA25-4C61-90A8-2FF544DC9A8A}"/>
              </a:ext>
            </a:extLst>
          </p:cNvPr>
          <p:cNvSpPr>
            <a:spLocks noGrp="1"/>
          </p:cNvSpPr>
          <p:nvPr>
            <p:ph type="dt" sz="half" idx="10"/>
          </p:nvPr>
        </p:nvSpPr>
        <p:spPr/>
        <p:txBody>
          <a:bodyPr/>
          <a:lstStyle/>
          <a:p>
            <a:fld id="{21DBB75E-5D44-4176-8266-1C11DF90A1DF}" type="datetimeFigureOut">
              <a:rPr lang="vi-VN" smtClean="0"/>
              <a:t>04/07/2024</a:t>
            </a:fld>
            <a:endParaRPr lang="vi-VN"/>
          </a:p>
        </p:txBody>
      </p:sp>
      <p:sp>
        <p:nvSpPr>
          <p:cNvPr id="6" name="Footer Placeholder 5">
            <a:extLst>
              <a:ext uri="{FF2B5EF4-FFF2-40B4-BE49-F238E27FC236}">
                <a16:creationId xmlns:a16="http://schemas.microsoft.com/office/drawing/2014/main" id="{E065DF7F-72A1-41FC-B172-859143BFB46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E21DF28-7E01-40DD-84CD-A9B4827BB863}"/>
              </a:ext>
            </a:extLst>
          </p:cNvPr>
          <p:cNvSpPr>
            <a:spLocks noGrp="1"/>
          </p:cNvSpPr>
          <p:nvPr>
            <p:ph type="sldNum" sz="quarter" idx="12"/>
          </p:nvPr>
        </p:nvSpPr>
        <p:spPr/>
        <p:txBody>
          <a:bodyPr/>
          <a:lstStyle/>
          <a:p>
            <a:fld id="{070676D2-8739-4FD8-8118-5C652AE985A6}" type="slidenum">
              <a:rPr lang="vi-VN" smtClean="0"/>
              <a:t>‹#›</a:t>
            </a:fld>
            <a:endParaRPr lang="vi-VN"/>
          </a:p>
        </p:txBody>
      </p:sp>
    </p:spTree>
    <p:extLst>
      <p:ext uri="{BB962C8B-B14F-4D97-AF65-F5344CB8AC3E}">
        <p14:creationId xmlns:p14="http://schemas.microsoft.com/office/powerpoint/2010/main" val="2125723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94AA65-CBBD-42B3-B70C-29F37A506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DE1C578-AE11-41ED-A8EF-5D3C24AA2C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CC9F5BB-39AF-4A00-A950-03DD70F0F9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BB75E-5D44-4176-8266-1C11DF90A1DF}" type="datetimeFigureOut">
              <a:rPr lang="vi-VN" smtClean="0"/>
              <a:t>04/07/2024</a:t>
            </a:fld>
            <a:endParaRPr lang="vi-VN"/>
          </a:p>
        </p:txBody>
      </p:sp>
      <p:sp>
        <p:nvSpPr>
          <p:cNvPr id="5" name="Footer Placeholder 4">
            <a:extLst>
              <a:ext uri="{FF2B5EF4-FFF2-40B4-BE49-F238E27FC236}">
                <a16:creationId xmlns:a16="http://schemas.microsoft.com/office/drawing/2014/main" id="{9D8C788A-26D2-41AD-967C-D48EF4A6AD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00CB6AC2-A433-45F0-BFDE-1207293471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0676D2-8739-4FD8-8118-5C652AE985A6}" type="slidenum">
              <a:rPr lang="vi-VN" smtClean="0"/>
              <a:t>‹#›</a:t>
            </a:fld>
            <a:endParaRPr lang="vi-VN"/>
          </a:p>
        </p:txBody>
      </p:sp>
    </p:spTree>
    <p:extLst>
      <p:ext uri="{BB962C8B-B14F-4D97-AF65-F5344CB8AC3E}">
        <p14:creationId xmlns:p14="http://schemas.microsoft.com/office/powerpoint/2010/main" val="2641295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04E8A9-8F12-4A2B-A503-E1ACACADCCE6}"/>
              </a:ext>
            </a:extLst>
          </p:cNvPr>
          <p:cNvSpPr txBox="1"/>
          <p:nvPr/>
        </p:nvSpPr>
        <p:spPr>
          <a:xfrm>
            <a:off x="293914" y="239486"/>
            <a:ext cx="11658600" cy="1200329"/>
          </a:xfrm>
          <a:prstGeom prst="rect">
            <a:avLst/>
          </a:prstGeom>
          <a:noFill/>
        </p:spPr>
        <p:txBody>
          <a:bodyPr wrap="square" rtlCol="0">
            <a:spAutoFit/>
          </a:bodyPr>
          <a:lstStyle/>
          <a:p>
            <a:pPr algn="ctr"/>
            <a:r>
              <a:rPr lang="vi-VN" sz="2400">
                <a:solidFill>
                  <a:srgbClr val="FF0000"/>
                </a:solidFill>
                <a:latin typeface="#9Slide03 Arima Madurai Black" panose="00000A00000000000000" pitchFamily="2" charset="-93"/>
                <a:cs typeface="#9Slide03 Arima Madurai Black" panose="00000A00000000000000" pitchFamily="2" charset="-93"/>
              </a:rPr>
              <a:t>BÀI 1: THƠ VÀ THƠ SONG THẤT LỤC BÁT</a:t>
            </a:r>
          </a:p>
          <a:p>
            <a:pPr algn="ctr"/>
            <a:r>
              <a:rPr lang="vi-VN" sz="2400">
                <a:solidFill>
                  <a:schemeClr val="accent1"/>
                </a:solidFill>
                <a:latin typeface="#9Slide03 Arima Madurai Black" panose="00000A00000000000000" pitchFamily="2" charset="-93"/>
                <a:cs typeface="#9Slide03 Arima Madurai Black" panose="00000A00000000000000" pitchFamily="2" charset="-93"/>
              </a:rPr>
              <a:t>THỰC HÀNH TIẾNG VIỆT</a:t>
            </a:r>
          </a:p>
          <a:p>
            <a:pPr algn="ctr"/>
            <a:r>
              <a:rPr lang="vi-VN" sz="2400">
                <a:solidFill>
                  <a:schemeClr val="accent6">
                    <a:lumMod val="75000"/>
                  </a:schemeClr>
                </a:solidFill>
                <a:latin typeface="#9Slide03 Arima Madurai Black" panose="00000A00000000000000" pitchFamily="2" charset="-93"/>
                <a:cs typeface="#9Slide03 Arima Madurai Black" panose="00000A00000000000000" pitchFamily="2" charset="-93"/>
              </a:rPr>
              <a:t>MỘT SỐ HIỂU BIẾT VỀ CHỮ NÔM VÀ CHỮ QUỐC NGỮ</a:t>
            </a:r>
            <a:endParaRPr lang="vi-VN" sz="2400" dirty="0">
              <a:solidFill>
                <a:schemeClr val="accent6">
                  <a:lumMod val="75000"/>
                </a:schemeClr>
              </a:solidFill>
              <a:latin typeface="#9Slide03 Arima Madurai Black" panose="00000A00000000000000" pitchFamily="2" charset="-93"/>
              <a:cs typeface="#9Slide03 Arima Madurai Black" panose="00000A00000000000000" pitchFamily="2" charset="-93"/>
            </a:endParaRPr>
          </a:p>
        </p:txBody>
      </p:sp>
      <p:sp>
        <p:nvSpPr>
          <p:cNvPr id="5" name="TextBox 4">
            <a:extLst>
              <a:ext uri="{FF2B5EF4-FFF2-40B4-BE49-F238E27FC236}">
                <a16:creationId xmlns:a16="http://schemas.microsoft.com/office/drawing/2014/main" id="{395E1685-D1EC-4537-BECB-EA3B0E409B53}"/>
              </a:ext>
            </a:extLst>
          </p:cNvPr>
          <p:cNvSpPr txBox="1"/>
          <p:nvPr/>
        </p:nvSpPr>
        <p:spPr>
          <a:xfrm>
            <a:off x="838201" y="1389931"/>
            <a:ext cx="6444343"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Trò chơi: Ai nhanh hơn</a:t>
            </a:r>
            <a:endParaRPr lang="vi-VN" sz="2400" dirty="0">
              <a:latin typeface="#9Slide03 Arima Madurai Black" panose="00000A00000000000000" pitchFamily="2" charset="-93"/>
              <a:cs typeface="#9Slide03 Arima Madurai Black" panose="00000A00000000000000" pitchFamily="2" charset="-93"/>
            </a:endParaRPr>
          </a:p>
        </p:txBody>
      </p:sp>
      <p:pic>
        <p:nvPicPr>
          <p:cNvPr id="6" name="Picture 5" descr="A collage of symbols&#10;&#10;Description automatically generated">
            <a:extLst>
              <a:ext uri="{FF2B5EF4-FFF2-40B4-BE49-F238E27FC236}">
                <a16:creationId xmlns:a16="http://schemas.microsoft.com/office/drawing/2014/main" id="{BAEA02CE-40E6-42A2-981C-1410BD7D61F3}"/>
              </a:ext>
            </a:extLst>
          </p:cNvPr>
          <p:cNvPicPr>
            <a:picLocks noChangeAspect="1"/>
          </p:cNvPicPr>
          <p:nvPr/>
        </p:nvPicPr>
        <p:blipFill>
          <a:blip r:embed="rId2"/>
          <a:stretch>
            <a:fillRect/>
          </a:stretch>
        </p:blipFill>
        <p:spPr>
          <a:xfrm>
            <a:off x="838201" y="2168276"/>
            <a:ext cx="5551714" cy="3068960"/>
          </a:xfrm>
          <a:prstGeom prst="rect">
            <a:avLst/>
          </a:prstGeom>
        </p:spPr>
      </p:pic>
      <p:sp>
        <p:nvSpPr>
          <p:cNvPr id="7" name="TextBox 6">
            <a:extLst>
              <a:ext uri="{FF2B5EF4-FFF2-40B4-BE49-F238E27FC236}">
                <a16:creationId xmlns:a16="http://schemas.microsoft.com/office/drawing/2014/main" id="{E4043703-D6DE-42F2-98AB-1E01E6BDAE43}"/>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Hàn Quốc</a:t>
            </a:r>
            <a:endParaRPr lang="vi-VN" sz="2400" dirty="0">
              <a:latin typeface="#9Slide03 Arima Madurai Black" panose="00000A00000000000000" pitchFamily="2" charset="-93"/>
              <a:cs typeface="#9Slide03 Arima Madurai Black" panose="00000A00000000000000" pitchFamily="2" charset="-93"/>
            </a:endParaRPr>
          </a:p>
        </p:txBody>
      </p:sp>
      <p:pic>
        <p:nvPicPr>
          <p:cNvPr id="8" name="Picture 7" descr="A group of black letters&#10;&#10;Description automatically generated">
            <a:extLst>
              <a:ext uri="{FF2B5EF4-FFF2-40B4-BE49-F238E27FC236}">
                <a16:creationId xmlns:a16="http://schemas.microsoft.com/office/drawing/2014/main" id="{2154F4CB-3887-4CCD-8541-BB7240FEDFD1}"/>
              </a:ext>
            </a:extLst>
          </p:cNvPr>
          <p:cNvPicPr>
            <a:picLocks noChangeAspect="1"/>
          </p:cNvPicPr>
          <p:nvPr/>
        </p:nvPicPr>
        <p:blipFill>
          <a:blip r:embed="rId3"/>
          <a:stretch>
            <a:fillRect/>
          </a:stretch>
        </p:blipFill>
        <p:spPr>
          <a:xfrm>
            <a:off x="838201" y="2042743"/>
            <a:ext cx="5551714" cy="3425326"/>
          </a:xfrm>
          <a:prstGeom prst="rect">
            <a:avLst/>
          </a:prstGeom>
        </p:spPr>
      </p:pic>
      <p:sp>
        <p:nvSpPr>
          <p:cNvPr id="9" name="TextBox 8">
            <a:extLst>
              <a:ext uri="{FF2B5EF4-FFF2-40B4-BE49-F238E27FC236}">
                <a16:creationId xmlns:a16="http://schemas.microsoft.com/office/drawing/2014/main" id="{29D1A40D-1E68-4CC3-8FFD-39D47255BCFB}"/>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Nhật Bản</a:t>
            </a:r>
            <a:endParaRPr lang="vi-VN" sz="2400" dirty="0">
              <a:latin typeface="#9Slide03 Arima Madurai Black" panose="00000A00000000000000" pitchFamily="2" charset="-93"/>
              <a:cs typeface="#9Slide03 Arima Madurai Black" panose="00000A00000000000000" pitchFamily="2" charset="-93"/>
            </a:endParaRPr>
          </a:p>
        </p:txBody>
      </p:sp>
      <p:pic>
        <p:nvPicPr>
          <p:cNvPr id="10" name="Picture 9" descr="A group of black chinese characters&#10;&#10;Description automatically generated">
            <a:extLst>
              <a:ext uri="{FF2B5EF4-FFF2-40B4-BE49-F238E27FC236}">
                <a16:creationId xmlns:a16="http://schemas.microsoft.com/office/drawing/2014/main" id="{C4280AC4-9456-4C05-8BF8-23E92F04B7A4}"/>
              </a:ext>
            </a:extLst>
          </p:cNvPr>
          <p:cNvPicPr>
            <a:picLocks noChangeAspect="1"/>
          </p:cNvPicPr>
          <p:nvPr/>
        </p:nvPicPr>
        <p:blipFill>
          <a:blip r:embed="rId4"/>
          <a:stretch>
            <a:fillRect/>
          </a:stretch>
        </p:blipFill>
        <p:spPr>
          <a:xfrm>
            <a:off x="838201" y="2062174"/>
            <a:ext cx="5551714" cy="3518735"/>
          </a:xfrm>
          <a:prstGeom prst="rect">
            <a:avLst/>
          </a:prstGeom>
        </p:spPr>
      </p:pic>
      <p:sp>
        <p:nvSpPr>
          <p:cNvPr id="11" name="TextBox 10">
            <a:extLst>
              <a:ext uri="{FF2B5EF4-FFF2-40B4-BE49-F238E27FC236}">
                <a16:creationId xmlns:a16="http://schemas.microsoft.com/office/drawing/2014/main" id="{B7FCA4CC-4DDB-4085-8B31-C6C2D8212F95}"/>
              </a:ext>
            </a:extLst>
          </p:cNvPr>
          <p:cNvSpPr txBox="1"/>
          <p:nvPr/>
        </p:nvSpPr>
        <p:spPr>
          <a:xfrm>
            <a:off x="7739746"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Trung Quốc</a:t>
            </a:r>
            <a:endParaRPr lang="vi-VN" sz="2400" dirty="0">
              <a:latin typeface="#9Slide03 Arima Madurai Black" panose="00000A00000000000000" pitchFamily="2" charset="-93"/>
              <a:cs typeface="#9Slide03 Arima Madurai Black" panose="00000A00000000000000" pitchFamily="2" charset="-93"/>
            </a:endParaRPr>
          </a:p>
        </p:txBody>
      </p:sp>
      <p:pic>
        <p:nvPicPr>
          <p:cNvPr id="12" name="Picture 11" descr="A group of black symbols&#10;&#10;Description automatically generated with medium confidence">
            <a:extLst>
              <a:ext uri="{FF2B5EF4-FFF2-40B4-BE49-F238E27FC236}">
                <a16:creationId xmlns:a16="http://schemas.microsoft.com/office/drawing/2014/main" id="{1473365E-E05B-47C8-9E6F-D957F6D5A0CA}"/>
              </a:ext>
            </a:extLst>
          </p:cNvPr>
          <p:cNvPicPr>
            <a:picLocks noChangeAspect="1"/>
          </p:cNvPicPr>
          <p:nvPr/>
        </p:nvPicPr>
        <p:blipFill>
          <a:blip r:embed="rId5"/>
          <a:stretch>
            <a:fillRect/>
          </a:stretch>
        </p:blipFill>
        <p:spPr>
          <a:xfrm>
            <a:off x="960772" y="1929903"/>
            <a:ext cx="5429143" cy="3366131"/>
          </a:xfrm>
          <a:prstGeom prst="rect">
            <a:avLst/>
          </a:prstGeom>
        </p:spPr>
      </p:pic>
      <p:sp>
        <p:nvSpPr>
          <p:cNvPr id="14" name="TextBox 13">
            <a:extLst>
              <a:ext uri="{FF2B5EF4-FFF2-40B4-BE49-F238E27FC236}">
                <a16:creationId xmlns:a16="http://schemas.microsoft.com/office/drawing/2014/main" id="{687E19F5-E572-4530-BE2E-693CC6151367}"/>
              </a:ext>
            </a:extLst>
          </p:cNvPr>
          <p:cNvSpPr txBox="1"/>
          <p:nvPr/>
        </p:nvSpPr>
        <p:spPr>
          <a:xfrm>
            <a:off x="7728861" y="3471923"/>
            <a:ext cx="3439884" cy="461665"/>
          </a:xfrm>
          <a:prstGeom prst="rect">
            <a:avLst/>
          </a:prstGeom>
          <a:noFill/>
        </p:spPr>
        <p:txBody>
          <a:bodyPr wrap="square" rtlCol="0">
            <a:spAutoFit/>
          </a:bodyPr>
          <a:lstStyle/>
          <a:p>
            <a:r>
              <a:rPr lang="vi-VN" sz="2400">
                <a:latin typeface="#9Slide03 Arima Madurai Black" panose="00000A00000000000000" pitchFamily="2" charset="-93"/>
                <a:cs typeface="#9Slide03 Arima Madurai Black" panose="00000A00000000000000" pitchFamily="2" charset="-93"/>
              </a:rPr>
              <a:t>Chữ Nôm của Việt Nam</a:t>
            </a:r>
            <a:endParaRPr lang="vi-VN" sz="2400" dirty="0">
              <a:latin typeface="#9Slide03 Arima Madurai Black" panose="00000A00000000000000" pitchFamily="2" charset="-93"/>
              <a:cs typeface="#9Slide03 Arima Madurai Black" panose="00000A00000000000000" pitchFamily="2" charset="-93"/>
            </a:endParaRPr>
          </a:p>
        </p:txBody>
      </p:sp>
    </p:spTree>
    <p:extLst>
      <p:ext uri="{BB962C8B-B14F-4D97-AF65-F5344CB8AC3E}">
        <p14:creationId xmlns:p14="http://schemas.microsoft.com/office/powerpoint/2010/main" val="184777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50"/>
                                        <p:tgtEl>
                                          <p:spTgt spid="5"/>
                                        </p:tgtEl>
                                      </p:cBhvr>
                                    </p:animEffect>
                                    <p:anim calcmode="lin" valueType="num">
                                      <p:cBhvr>
                                        <p:cTn id="15" dur="250" fill="hold"/>
                                        <p:tgtEl>
                                          <p:spTgt spid="5"/>
                                        </p:tgtEl>
                                        <p:attrNameLst>
                                          <p:attrName>ppt_x</p:attrName>
                                        </p:attrNameLst>
                                      </p:cBhvr>
                                      <p:tavLst>
                                        <p:tav tm="0">
                                          <p:val>
                                            <p:strVal val="#ppt_x"/>
                                          </p:val>
                                        </p:tav>
                                        <p:tav tm="100000">
                                          <p:val>
                                            <p:strVal val="#ppt_x"/>
                                          </p:val>
                                        </p:tav>
                                      </p:tavLst>
                                    </p:anim>
                                    <p:anim calcmode="lin" valueType="num">
                                      <p:cBhvr>
                                        <p:cTn id="16" dur="25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50"/>
                                        <p:tgtEl>
                                          <p:spTgt spid="6"/>
                                        </p:tgtEl>
                                      </p:cBhvr>
                                    </p:animEffect>
                                    <p:anim calcmode="lin" valueType="num">
                                      <p:cBhvr>
                                        <p:cTn id="22" dur="250" fill="hold"/>
                                        <p:tgtEl>
                                          <p:spTgt spid="6"/>
                                        </p:tgtEl>
                                        <p:attrNameLst>
                                          <p:attrName>ppt_x</p:attrName>
                                        </p:attrNameLst>
                                      </p:cBhvr>
                                      <p:tavLst>
                                        <p:tav tm="0">
                                          <p:val>
                                            <p:strVal val="#ppt_x"/>
                                          </p:val>
                                        </p:tav>
                                        <p:tav tm="100000">
                                          <p:val>
                                            <p:strVal val="#ppt_x"/>
                                          </p:val>
                                        </p:tav>
                                      </p:tavLst>
                                    </p:anim>
                                    <p:anim calcmode="lin" valueType="num">
                                      <p:cBhvr>
                                        <p:cTn id="23" dur="25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250"/>
                                        <p:tgtEl>
                                          <p:spTgt spid="7"/>
                                        </p:tgtEl>
                                      </p:cBhvr>
                                    </p:animEffect>
                                    <p:anim calcmode="lin" valueType="num">
                                      <p:cBhvr>
                                        <p:cTn id="29" dur="250" fill="hold"/>
                                        <p:tgtEl>
                                          <p:spTgt spid="7"/>
                                        </p:tgtEl>
                                        <p:attrNameLst>
                                          <p:attrName>ppt_x</p:attrName>
                                        </p:attrNameLst>
                                      </p:cBhvr>
                                      <p:tavLst>
                                        <p:tav tm="0">
                                          <p:val>
                                            <p:strVal val="#ppt_x"/>
                                          </p:val>
                                        </p:tav>
                                        <p:tav tm="100000">
                                          <p:val>
                                            <p:strVal val="#ppt_x"/>
                                          </p:val>
                                        </p:tav>
                                      </p:tavLst>
                                    </p:anim>
                                    <p:anim calcmode="lin" valueType="num">
                                      <p:cBhvr>
                                        <p:cTn id="30" dur="25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xit" presetSubtype="4" fill="hold" nodeType="clickEffect">
                                  <p:stCondLst>
                                    <p:cond delay="0"/>
                                  </p:stCondLst>
                                  <p:childTnLst>
                                    <p:anim calcmode="lin" valueType="num">
                                      <p:cBhvr additive="base">
                                        <p:cTn id="34" dur="500"/>
                                        <p:tgtEl>
                                          <p:spTgt spid="6"/>
                                        </p:tgtEl>
                                        <p:attrNameLst>
                                          <p:attrName>ppt_x</p:attrName>
                                        </p:attrNameLst>
                                      </p:cBhvr>
                                      <p:tavLst>
                                        <p:tav tm="0">
                                          <p:val>
                                            <p:strVal val="ppt_x"/>
                                          </p:val>
                                        </p:tav>
                                        <p:tav tm="100000">
                                          <p:val>
                                            <p:strVal val="ppt_x"/>
                                          </p:val>
                                        </p:tav>
                                      </p:tavLst>
                                    </p:anim>
                                    <p:anim calcmode="lin" valueType="num">
                                      <p:cBhvr additive="base">
                                        <p:cTn id="35" dur="500"/>
                                        <p:tgtEl>
                                          <p:spTgt spid="6"/>
                                        </p:tgtEl>
                                        <p:attrNameLst>
                                          <p:attrName>ppt_y</p:attrName>
                                        </p:attrNameLst>
                                      </p:cBhvr>
                                      <p:tavLst>
                                        <p:tav tm="0">
                                          <p:val>
                                            <p:strVal val="ppt_y"/>
                                          </p:val>
                                        </p:tav>
                                        <p:tav tm="100000">
                                          <p:val>
                                            <p:strVal val="1+ppt_h/2"/>
                                          </p:val>
                                        </p:tav>
                                      </p:tavLst>
                                    </p:anim>
                                    <p:set>
                                      <p:cBhvr>
                                        <p:cTn id="36" dur="1" fill="hold">
                                          <p:stCondLst>
                                            <p:cond delay="499"/>
                                          </p:stCondLst>
                                        </p:cTn>
                                        <p:tgtEl>
                                          <p:spTgt spid="6"/>
                                        </p:tgtEl>
                                        <p:attrNameLst>
                                          <p:attrName>style.visibility</p:attrName>
                                        </p:attrNameLst>
                                      </p:cBhvr>
                                      <p:to>
                                        <p:strVal val="hidden"/>
                                      </p:to>
                                    </p:set>
                                  </p:childTnLst>
                                </p:cTn>
                              </p:par>
                              <p:par>
                                <p:cTn id="37" presetID="2" presetClass="exit" presetSubtype="4" fill="hold" grpId="1" nodeType="withEffect">
                                  <p:stCondLst>
                                    <p:cond delay="0"/>
                                  </p:stCondLst>
                                  <p:childTnLst>
                                    <p:anim calcmode="lin" valueType="num">
                                      <p:cBhvr additive="base">
                                        <p:cTn id="38" dur="500"/>
                                        <p:tgtEl>
                                          <p:spTgt spid="7"/>
                                        </p:tgtEl>
                                        <p:attrNameLst>
                                          <p:attrName>ppt_x</p:attrName>
                                        </p:attrNameLst>
                                      </p:cBhvr>
                                      <p:tavLst>
                                        <p:tav tm="0">
                                          <p:val>
                                            <p:strVal val="ppt_x"/>
                                          </p:val>
                                        </p:tav>
                                        <p:tav tm="100000">
                                          <p:val>
                                            <p:strVal val="ppt_x"/>
                                          </p:val>
                                        </p:tav>
                                      </p:tavLst>
                                    </p:anim>
                                    <p:anim calcmode="lin" valueType="num">
                                      <p:cBhvr additive="base">
                                        <p:cTn id="39" dur="500"/>
                                        <p:tgtEl>
                                          <p:spTgt spid="7"/>
                                        </p:tgtEl>
                                        <p:attrNameLst>
                                          <p:attrName>ppt_y</p:attrName>
                                        </p:attrNameLst>
                                      </p:cBhvr>
                                      <p:tavLst>
                                        <p:tav tm="0">
                                          <p:val>
                                            <p:strVal val="ppt_y"/>
                                          </p:val>
                                        </p:tav>
                                        <p:tav tm="100000">
                                          <p:val>
                                            <p:strVal val="1+ppt_h/2"/>
                                          </p:val>
                                        </p:tav>
                                      </p:tavLst>
                                    </p:anim>
                                    <p:set>
                                      <p:cBhvr>
                                        <p:cTn id="40" dur="1" fill="hold">
                                          <p:stCondLst>
                                            <p:cond delay="499"/>
                                          </p:stCondLst>
                                        </p:cTn>
                                        <p:tgtEl>
                                          <p:spTgt spid="7"/>
                                        </p:tgtEl>
                                        <p:attrNameLst>
                                          <p:attrName>style.visibility</p:attrName>
                                        </p:attrNameLst>
                                      </p:cBhvr>
                                      <p:to>
                                        <p:strVal val="hidden"/>
                                      </p:to>
                                    </p:set>
                                  </p:childTnLst>
                                </p:cTn>
                              </p:par>
                              <p:par>
                                <p:cTn id="41" presetID="2" presetClass="entr" presetSubtype="4" fill="hold" nodeType="with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xit" presetSubtype="4" fill="hold" grpId="1" nodeType="clickEffect">
                                  <p:stCondLst>
                                    <p:cond delay="0"/>
                                  </p:stCondLst>
                                  <p:childTnLst>
                                    <p:anim calcmode="lin" valueType="num">
                                      <p:cBhvr additive="base">
                                        <p:cTn id="55" dur="500"/>
                                        <p:tgtEl>
                                          <p:spTgt spid="9"/>
                                        </p:tgtEl>
                                        <p:attrNameLst>
                                          <p:attrName>ppt_x</p:attrName>
                                        </p:attrNameLst>
                                      </p:cBhvr>
                                      <p:tavLst>
                                        <p:tav tm="0">
                                          <p:val>
                                            <p:strVal val="ppt_x"/>
                                          </p:val>
                                        </p:tav>
                                        <p:tav tm="100000">
                                          <p:val>
                                            <p:strVal val="ppt_x"/>
                                          </p:val>
                                        </p:tav>
                                      </p:tavLst>
                                    </p:anim>
                                    <p:anim calcmode="lin" valueType="num">
                                      <p:cBhvr additive="base">
                                        <p:cTn id="56" dur="500"/>
                                        <p:tgtEl>
                                          <p:spTgt spid="9"/>
                                        </p:tgtEl>
                                        <p:attrNameLst>
                                          <p:attrName>ppt_y</p:attrName>
                                        </p:attrNameLst>
                                      </p:cBhvr>
                                      <p:tavLst>
                                        <p:tav tm="0">
                                          <p:val>
                                            <p:strVal val="ppt_y"/>
                                          </p:val>
                                        </p:tav>
                                        <p:tav tm="100000">
                                          <p:val>
                                            <p:strVal val="1+ppt_h/2"/>
                                          </p:val>
                                        </p:tav>
                                      </p:tavLst>
                                    </p:anim>
                                    <p:set>
                                      <p:cBhvr>
                                        <p:cTn id="57" dur="1" fill="hold">
                                          <p:stCondLst>
                                            <p:cond delay="499"/>
                                          </p:stCondLst>
                                        </p:cTn>
                                        <p:tgtEl>
                                          <p:spTgt spid="9"/>
                                        </p:tgtEl>
                                        <p:attrNameLst>
                                          <p:attrName>style.visibility</p:attrName>
                                        </p:attrNameLst>
                                      </p:cBhvr>
                                      <p:to>
                                        <p:strVal val="hidden"/>
                                      </p:to>
                                    </p:set>
                                  </p:childTnLst>
                                </p:cTn>
                              </p:par>
                              <p:par>
                                <p:cTn id="58" presetID="2" presetClass="exit" presetSubtype="4" fill="hold" nodeType="withEffect">
                                  <p:stCondLst>
                                    <p:cond delay="0"/>
                                  </p:stCondLst>
                                  <p:childTnLst>
                                    <p:anim calcmode="lin" valueType="num">
                                      <p:cBhvr additive="base">
                                        <p:cTn id="59" dur="500"/>
                                        <p:tgtEl>
                                          <p:spTgt spid="8"/>
                                        </p:tgtEl>
                                        <p:attrNameLst>
                                          <p:attrName>ppt_x</p:attrName>
                                        </p:attrNameLst>
                                      </p:cBhvr>
                                      <p:tavLst>
                                        <p:tav tm="0">
                                          <p:val>
                                            <p:strVal val="ppt_x"/>
                                          </p:val>
                                        </p:tav>
                                        <p:tav tm="100000">
                                          <p:val>
                                            <p:strVal val="ppt_x"/>
                                          </p:val>
                                        </p:tav>
                                      </p:tavLst>
                                    </p:anim>
                                    <p:anim calcmode="lin" valueType="num">
                                      <p:cBhvr additive="base">
                                        <p:cTn id="60" dur="500"/>
                                        <p:tgtEl>
                                          <p:spTgt spid="8"/>
                                        </p:tgtEl>
                                        <p:attrNameLst>
                                          <p:attrName>ppt_y</p:attrName>
                                        </p:attrNameLst>
                                      </p:cBhvr>
                                      <p:tavLst>
                                        <p:tav tm="0">
                                          <p:val>
                                            <p:strVal val="ppt_y"/>
                                          </p:val>
                                        </p:tav>
                                        <p:tav tm="100000">
                                          <p:val>
                                            <p:strVal val="1+ppt_h/2"/>
                                          </p:val>
                                        </p:tav>
                                      </p:tavLst>
                                    </p:anim>
                                    <p:set>
                                      <p:cBhvr>
                                        <p:cTn id="61" dur="1" fill="hold">
                                          <p:stCondLst>
                                            <p:cond delay="499"/>
                                          </p:stCondLst>
                                        </p:cTn>
                                        <p:tgtEl>
                                          <p:spTgt spid="8"/>
                                        </p:tgtEl>
                                        <p:attrNameLst>
                                          <p:attrName>style.visibility</p:attrName>
                                        </p:attrNameLst>
                                      </p:cBhvr>
                                      <p:to>
                                        <p:strVal val="hidden"/>
                                      </p:to>
                                    </p:set>
                                  </p:childTnLst>
                                </p:cTn>
                              </p:par>
                              <p:par>
                                <p:cTn id="62" presetID="42" presetClass="entr" presetSubtype="0" fill="hold" nodeType="with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fade">
                                      <p:cBhvr>
                                        <p:cTn id="64" dur="1000"/>
                                        <p:tgtEl>
                                          <p:spTgt spid="10"/>
                                        </p:tgtEl>
                                      </p:cBhvr>
                                    </p:animEffect>
                                    <p:anim calcmode="lin" valueType="num">
                                      <p:cBhvr>
                                        <p:cTn id="65" dur="1000" fill="hold"/>
                                        <p:tgtEl>
                                          <p:spTgt spid="10"/>
                                        </p:tgtEl>
                                        <p:attrNameLst>
                                          <p:attrName>ppt_x</p:attrName>
                                        </p:attrNameLst>
                                      </p:cBhvr>
                                      <p:tavLst>
                                        <p:tav tm="0">
                                          <p:val>
                                            <p:strVal val="#ppt_x"/>
                                          </p:val>
                                        </p:tav>
                                        <p:tav tm="100000">
                                          <p:val>
                                            <p:strVal val="#ppt_x"/>
                                          </p:val>
                                        </p:tav>
                                      </p:tavLst>
                                    </p:anim>
                                    <p:anim calcmode="lin" valueType="num">
                                      <p:cBhvr>
                                        <p:cTn id="6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1000"/>
                                        <p:tgtEl>
                                          <p:spTgt spid="11"/>
                                        </p:tgtEl>
                                      </p:cBhvr>
                                    </p:animEffect>
                                    <p:anim calcmode="lin" valueType="num">
                                      <p:cBhvr>
                                        <p:cTn id="72" dur="1000" fill="hold"/>
                                        <p:tgtEl>
                                          <p:spTgt spid="11"/>
                                        </p:tgtEl>
                                        <p:attrNameLst>
                                          <p:attrName>ppt_x</p:attrName>
                                        </p:attrNameLst>
                                      </p:cBhvr>
                                      <p:tavLst>
                                        <p:tav tm="0">
                                          <p:val>
                                            <p:strVal val="#ppt_x"/>
                                          </p:val>
                                        </p:tav>
                                        <p:tav tm="100000">
                                          <p:val>
                                            <p:strVal val="#ppt_x"/>
                                          </p:val>
                                        </p:tav>
                                      </p:tavLst>
                                    </p:anim>
                                    <p:anim calcmode="lin" valueType="num">
                                      <p:cBhvr>
                                        <p:cTn id="7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xit" presetSubtype="4" fill="hold" nodeType="clickEffect">
                                  <p:stCondLst>
                                    <p:cond delay="0"/>
                                  </p:stCondLst>
                                  <p:childTnLst>
                                    <p:anim calcmode="lin" valueType="num">
                                      <p:cBhvr additive="base">
                                        <p:cTn id="77" dur="500"/>
                                        <p:tgtEl>
                                          <p:spTgt spid="10"/>
                                        </p:tgtEl>
                                        <p:attrNameLst>
                                          <p:attrName>ppt_x</p:attrName>
                                        </p:attrNameLst>
                                      </p:cBhvr>
                                      <p:tavLst>
                                        <p:tav tm="0">
                                          <p:val>
                                            <p:strVal val="ppt_x"/>
                                          </p:val>
                                        </p:tav>
                                        <p:tav tm="100000">
                                          <p:val>
                                            <p:strVal val="ppt_x"/>
                                          </p:val>
                                        </p:tav>
                                      </p:tavLst>
                                    </p:anim>
                                    <p:anim calcmode="lin" valueType="num">
                                      <p:cBhvr additive="base">
                                        <p:cTn id="78" dur="500"/>
                                        <p:tgtEl>
                                          <p:spTgt spid="10"/>
                                        </p:tgtEl>
                                        <p:attrNameLst>
                                          <p:attrName>ppt_y</p:attrName>
                                        </p:attrNameLst>
                                      </p:cBhvr>
                                      <p:tavLst>
                                        <p:tav tm="0">
                                          <p:val>
                                            <p:strVal val="ppt_y"/>
                                          </p:val>
                                        </p:tav>
                                        <p:tav tm="100000">
                                          <p:val>
                                            <p:strVal val="1+ppt_h/2"/>
                                          </p:val>
                                        </p:tav>
                                      </p:tavLst>
                                    </p:anim>
                                    <p:set>
                                      <p:cBhvr>
                                        <p:cTn id="79" dur="1" fill="hold">
                                          <p:stCondLst>
                                            <p:cond delay="499"/>
                                          </p:stCondLst>
                                        </p:cTn>
                                        <p:tgtEl>
                                          <p:spTgt spid="10"/>
                                        </p:tgtEl>
                                        <p:attrNameLst>
                                          <p:attrName>style.visibility</p:attrName>
                                        </p:attrNameLst>
                                      </p:cBhvr>
                                      <p:to>
                                        <p:strVal val="hidden"/>
                                      </p:to>
                                    </p:set>
                                  </p:childTnLst>
                                </p:cTn>
                              </p:par>
                              <p:par>
                                <p:cTn id="80" presetID="2" presetClass="exit" presetSubtype="4" fill="hold" grpId="1" nodeType="withEffect">
                                  <p:stCondLst>
                                    <p:cond delay="0"/>
                                  </p:stCondLst>
                                  <p:childTnLst>
                                    <p:anim calcmode="lin" valueType="num">
                                      <p:cBhvr additive="base">
                                        <p:cTn id="81" dur="500"/>
                                        <p:tgtEl>
                                          <p:spTgt spid="11"/>
                                        </p:tgtEl>
                                        <p:attrNameLst>
                                          <p:attrName>ppt_x</p:attrName>
                                        </p:attrNameLst>
                                      </p:cBhvr>
                                      <p:tavLst>
                                        <p:tav tm="0">
                                          <p:val>
                                            <p:strVal val="ppt_x"/>
                                          </p:val>
                                        </p:tav>
                                        <p:tav tm="100000">
                                          <p:val>
                                            <p:strVal val="ppt_x"/>
                                          </p:val>
                                        </p:tav>
                                      </p:tavLst>
                                    </p:anim>
                                    <p:anim calcmode="lin" valueType="num">
                                      <p:cBhvr additive="base">
                                        <p:cTn id="82" dur="500"/>
                                        <p:tgtEl>
                                          <p:spTgt spid="11"/>
                                        </p:tgtEl>
                                        <p:attrNameLst>
                                          <p:attrName>ppt_y</p:attrName>
                                        </p:attrNameLst>
                                      </p:cBhvr>
                                      <p:tavLst>
                                        <p:tav tm="0">
                                          <p:val>
                                            <p:strVal val="ppt_y"/>
                                          </p:val>
                                        </p:tav>
                                        <p:tav tm="100000">
                                          <p:val>
                                            <p:strVal val="1+ppt_h/2"/>
                                          </p:val>
                                        </p:tav>
                                      </p:tavLst>
                                    </p:anim>
                                    <p:set>
                                      <p:cBhvr>
                                        <p:cTn id="83" dur="1" fill="hold">
                                          <p:stCondLst>
                                            <p:cond delay="499"/>
                                          </p:stCondLst>
                                        </p:cTn>
                                        <p:tgtEl>
                                          <p:spTgt spid="11"/>
                                        </p:tgtEl>
                                        <p:attrNameLst>
                                          <p:attrName>style.visibility</p:attrName>
                                        </p:attrNameLst>
                                      </p:cBhvr>
                                      <p:to>
                                        <p:strVal val="hidden"/>
                                      </p:to>
                                    </p:set>
                                  </p:childTnLst>
                                </p:cTn>
                              </p:par>
                              <p:par>
                                <p:cTn id="84" presetID="2" presetClass="entr" presetSubtype="4" fill="hold" nodeType="withEffect">
                                  <p:stCondLst>
                                    <p:cond delay="0"/>
                                  </p:stCondLst>
                                  <p:childTnLst>
                                    <p:set>
                                      <p:cBhvr>
                                        <p:cTn id="85" dur="1" fill="hold">
                                          <p:stCondLst>
                                            <p:cond delay="0"/>
                                          </p:stCondLst>
                                        </p:cTn>
                                        <p:tgtEl>
                                          <p:spTgt spid="12"/>
                                        </p:tgtEl>
                                        <p:attrNameLst>
                                          <p:attrName>style.visibility</p:attrName>
                                        </p:attrNameLst>
                                      </p:cBhvr>
                                      <p:to>
                                        <p:strVal val="visible"/>
                                      </p:to>
                                    </p:set>
                                    <p:anim calcmode="lin" valueType="num">
                                      <p:cBhvr additive="base">
                                        <p:cTn id="86" dur="500" fill="hold"/>
                                        <p:tgtEl>
                                          <p:spTgt spid="12"/>
                                        </p:tgtEl>
                                        <p:attrNameLst>
                                          <p:attrName>ppt_x</p:attrName>
                                        </p:attrNameLst>
                                      </p:cBhvr>
                                      <p:tavLst>
                                        <p:tav tm="0">
                                          <p:val>
                                            <p:strVal val="#ppt_x"/>
                                          </p:val>
                                        </p:tav>
                                        <p:tav tm="100000">
                                          <p:val>
                                            <p:strVal val="#ppt_x"/>
                                          </p:val>
                                        </p:tav>
                                      </p:tavLst>
                                    </p:anim>
                                    <p:anim calcmode="lin" valueType="num">
                                      <p:cBhvr additive="base">
                                        <p:cTn id="8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14"/>
                                        </p:tgtEl>
                                        <p:attrNameLst>
                                          <p:attrName>style.visibility</p:attrName>
                                        </p:attrNameLst>
                                      </p:cBhvr>
                                      <p:to>
                                        <p:strVal val="visible"/>
                                      </p:to>
                                    </p:set>
                                    <p:animEffect transition="in" filter="fade">
                                      <p:cBhvr>
                                        <p:cTn id="92" dur="1000"/>
                                        <p:tgtEl>
                                          <p:spTgt spid="14"/>
                                        </p:tgtEl>
                                      </p:cBhvr>
                                    </p:animEffect>
                                    <p:anim calcmode="lin" valueType="num">
                                      <p:cBhvr>
                                        <p:cTn id="93" dur="1000" fill="hold"/>
                                        <p:tgtEl>
                                          <p:spTgt spid="14"/>
                                        </p:tgtEl>
                                        <p:attrNameLst>
                                          <p:attrName>ppt_x</p:attrName>
                                        </p:attrNameLst>
                                      </p:cBhvr>
                                      <p:tavLst>
                                        <p:tav tm="0">
                                          <p:val>
                                            <p:strVal val="#ppt_x"/>
                                          </p:val>
                                        </p:tav>
                                        <p:tav tm="100000">
                                          <p:val>
                                            <p:strVal val="#ppt_x"/>
                                          </p:val>
                                        </p:tav>
                                      </p:tavLst>
                                    </p:anim>
                                    <p:anim calcmode="lin" valueType="num">
                                      <p:cBhvr>
                                        <p:cTn id="9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7" grpId="1"/>
      <p:bldP spid="9" grpId="0"/>
      <p:bldP spid="9" grpId="1"/>
      <p:bldP spid="11" grpId="0"/>
      <p:bldP spid="11" grpId="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1BCAAA-7122-444C-86CF-EF36C3E7274F}"/>
              </a:ext>
            </a:extLst>
          </p:cNvPr>
          <p:cNvSpPr>
            <a:spLocks noGrp="1"/>
          </p:cNvSpPr>
          <p:nvPr>
            <p:ph idx="1"/>
          </p:nvPr>
        </p:nvSpPr>
        <p:spPr>
          <a:xfrm>
            <a:off x="0" y="0"/>
            <a:ext cx="12192000" cy="6857999"/>
          </a:xfrm>
        </p:spPr>
        <p:txBody>
          <a:bodyPr>
            <a:normAutofit/>
          </a:bodyPr>
          <a:lstStyle/>
          <a:p>
            <a:pPr marL="0" indent="0" algn="ctr">
              <a:buNone/>
            </a:pPr>
            <a:r>
              <a:rPr lang="vi-VN" sz="2400" dirty="0">
                <a:latin typeface="#9Slide03 Arima Madurai Black" panose="00000A00000000000000" pitchFamily="2" charset="-93"/>
                <a:cs typeface="#9Slide03 Arima Madurai Black" panose="00000A00000000000000" pitchFamily="2" charset="-93"/>
              </a:rPr>
              <a:t>Trò chơi: ONG TÌM CHỮ</a:t>
            </a:r>
          </a:p>
          <a:p>
            <a:pPr marL="0" indent="0" algn="ctr">
              <a:buNone/>
            </a:pPr>
            <a:r>
              <a:rPr lang="vi-VN" sz="2400" dirty="0">
                <a:latin typeface="#9Slide03 Arima Madurai Black" panose="00000A00000000000000" pitchFamily="2" charset="-93"/>
                <a:cs typeface="#9Slide03 Arima Madurai Black" panose="00000A00000000000000" pitchFamily="2" charset="-93"/>
              </a:rPr>
              <a:t>Thời gian: 7 phút</a:t>
            </a:r>
          </a:p>
          <a:p>
            <a:pPr marL="0" indent="0">
              <a:buNone/>
            </a:pPr>
            <a:endParaRPr lang="vi-VN" sz="2400" dirty="0">
              <a:latin typeface="#9Slide03 Arima Madurai Black" panose="00000A00000000000000" pitchFamily="2" charset="-93"/>
              <a:cs typeface="#9Slide03 Arima Madurai Black" panose="00000A00000000000000" pitchFamily="2" charset="-93"/>
            </a:endParaRPr>
          </a:p>
        </p:txBody>
      </p:sp>
      <p:pic>
        <p:nvPicPr>
          <p:cNvPr id="5" name="Picture 4" descr="A close up of a word&#10;&#10;Description automatically generated">
            <a:extLst>
              <a:ext uri="{FF2B5EF4-FFF2-40B4-BE49-F238E27FC236}">
                <a16:creationId xmlns:a16="http://schemas.microsoft.com/office/drawing/2014/main" id="{C06C05DF-556B-41C8-9EF1-EF26492866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875" y="1157540"/>
            <a:ext cx="5226353" cy="5215837"/>
          </a:xfrm>
          <a:prstGeom prst="rect">
            <a:avLst/>
          </a:prstGeom>
        </p:spPr>
      </p:pic>
      <p:pic>
        <p:nvPicPr>
          <p:cNvPr id="7" name="Picture 6" descr="A screenshot of a game&#10;&#10;Description automatically generated">
            <a:extLst>
              <a:ext uri="{FF2B5EF4-FFF2-40B4-BE49-F238E27FC236}">
                <a16:creationId xmlns:a16="http://schemas.microsoft.com/office/drawing/2014/main" id="{8ED8E6EF-4D45-48CA-89A5-B93144FCBA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6817" y="2401309"/>
            <a:ext cx="6295135" cy="2490811"/>
          </a:xfrm>
          <a:prstGeom prst="rect">
            <a:avLst/>
          </a:prstGeom>
        </p:spPr>
      </p:pic>
    </p:spTree>
    <p:extLst>
      <p:ext uri="{BB962C8B-B14F-4D97-AF65-F5344CB8AC3E}">
        <p14:creationId xmlns:p14="http://schemas.microsoft.com/office/powerpoint/2010/main" val="1774213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199994-21AE-49A2-BA0D-12E295989A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creenshot of a game&#10;&#10;Description automatically generated">
            <a:extLst>
              <a:ext uri="{FF2B5EF4-FFF2-40B4-BE49-F238E27FC236}">
                <a16:creationId xmlns:a16="http://schemas.microsoft.com/office/drawing/2014/main" id="{E92FD784-82FF-4733-A577-828F3ABDF3A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199" y="638789"/>
            <a:ext cx="5440195" cy="5467532"/>
          </a:xfrm>
          <a:custGeom>
            <a:avLst/>
            <a:gdLst/>
            <a:ahLst/>
            <a:cxnLst/>
            <a:rect l="l" t="t" r="r" b="b"/>
            <a:pathLst>
              <a:path w="4643496" h="5550370">
                <a:moveTo>
                  <a:pt x="81586" y="0"/>
                </a:moveTo>
                <a:lnTo>
                  <a:pt x="4561910" y="0"/>
                </a:lnTo>
                <a:cubicBezTo>
                  <a:pt x="4606969" y="0"/>
                  <a:pt x="4643496" y="36527"/>
                  <a:pt x="4643496" y="81586"/>
                </a:cubicBezTo>
                <a:lnTo>
                  <a:pt x="4643496" y="5468784"/>
                </a:lnTo>
                <a:cubicBezTo>
                  <a:pt x="4643496" y="5513843"/>
                  <a:pt x="4606969" y="5550370"/>
                  <a:pt x="4561910" y="5550370"/>
                </a:cubicBezTo>
                <a:lnTo>
                  <a:pt x="81586" y="5550370"/>
                </a:lnTo>
                <a:cubicBezTo>
                  <a:pt x="36527" y="5550370"/>
                  <a:pt x="0" y="5513843"/>
                  <a:pt x="0" y="5468784"/>
                </a:cubicBezTo>
                <a:lnTo>
                  <a:pt x="0" y="81586"/>
                </a:lnTo>
                <a:cubicBezTo>
                  <a:pt x="0" y="36527"/>
                  <a:pt x="36527" y="0"/>
                  <a:pt x="81586" y="0"/>
                </a:cubicBezTo>
                <a:close/>
              </a:path>
            </a:pathLst>
          </a:custGeom>
        </p:spPr>
      </p:pic>
      <p:sp>
        <p:nvSpPr>
          <p:cNvPr id="13" name="Arc 12">
            <a:extLst>
              <a:ext uri="{FF2B5EF4-FFF2-40B4-BE49-F238E27FC236}">
                <a16:creationId xmlns:a16="http://schemas.microsoft.com/office/drawing/2014/main" id="{A2C34835-4F79-4934-B151-D68E79764C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alpha val="9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4C7594-194A-4CB8-A252-F8CF9EF3F8DF}"/>
              </a:ext>
            </a:extLst>
          </p:cNvPr>
          <p:cNvSpPr txBox="1"/>
          <p:nvPr/>
        </p:nvSpPr>
        <p:spPr>
          <a:xfrm>
            <a:off x="8259021" y="1553483"/>
            <a:ext cx="4771178" cy="4388908"/>
          </a:xfrm>
          <a:prstGeom prst="rect">
            <a:avLst/>
          </a:prstGeom>
        </p:spPr>
        <p:txBody>
          <a:bodyPr vert="horz" lIns="91440" tIns="45720" rIns="91440" bIns="45720" rtlCol="0">
            <a:normAutofit/>
          </a:bodyPr>
          <a:lstStyle/>
          <a:p>
            <a:pPr marL="457200" indent="-342900">
              <a:lnSpc>
                <a:spcPct val="150000"/>
              </a:lnSpc>
              <a:spcAft>
                <a:spcPts val="600"/>
              </a:spcAft>
              <a:buFont typeface="+mj-lt"/>
              <a:buAutoNum type="alphaLcParenR"/>
            </a:pPr>
            <a:r>
              <a:rPr lang="en-US" sz="2800" dirty="0" err="1">
                <a:latin typeface="#9Slide03 Arima Madurai Black" panose="00000A00000000000000" pitchFamily="2" charset="-93"/>
                <a:cs typeface="#9Slide03 Arima Madurai Black" panose="00000A00000000000000" pitchFamily="2" charset="-93"/>
              </a:rPr>
              <a:t>Chữ</a:t>
            </a:r>
            <a:r>
              <a:rPr lang="en-US" sz="2800" dirty="0">
                <a:latin typeface="#9Slide03 Arima Madurai Black" panose="00000A00000000000000" pitchFamily="2" charset="-93"/>
                <a:cs typeface="#9Slide03 Arima Madurai Black" panose="00000A00000000000000" pitchFamily="2" charset="-93"/>
              </a:rPr>
              <a:t> </a:t>
            </a:r>
            <a:r>
              <a:rPr lang="en-US" sz="2800" dirty="0" err="1">
                <a:latin typeface="#9Slide03 Arima Madurai Black" panose="00000A00000000000000" pitchFamily="2" charset="-93"/>
                <a:cs typeface="#9Slide03 Arima Madurai Black" panose="00000A00000000000000" pitchFamily="2" charset="-93"/>
              </a:rPr>
              <a:t>Nôm</a:t>
            </a:r>
            <a:endParaRPr lang="en-US" sz="2800" dirty="0">
              <a:latin typeface="#9Slide03 Arima Madurai Black" panose="00000A00000000000000" pitchFamily="2" charset="-93"/>
              <a:cs typeface="#9Slide03 Arima Madurai Black" panose="00000A00000000000000" pitchFamily="2" charset="-93"/>
            </a:endParaRPr>
          </a:p>
          <a:p>
            <a:pPr marL="457200" indent="-342900">
              <a:lnSpc>
                <a:spcPct val="150000"/>
              </a:lnSpc>
              <a:spcAft>
                <a:spcPts val="600"/>
              </a:spcAft>
              <a:buFont typeface="+mj-lt"/>
              <a:buAutoNum type="alphaLcParenR"/>
            </a:pPr>
            <a:r>
              <a:rPr lang="en-US" sz="2800" dirty="0" err="1">
                <a:latin typeface="#9Slide03 Arima Madurai Black" panose="00000A00000000000000" pitchFamily="2" charset="-93"/>
                <a:cs typeface="#9Slide03 Arima Madurai Black" panose="00000A00000000000000" pitchFamily="2" charset="-93"/>
              </a:rPr>
              <a:t>Chữ</a:t>
            </a:r>
            <a:r>
              <a:rPr lang="en-US" sz="2800" dirty="0">
                <a:latin typeface="#9Slide03 Arima Madurai Black" panose="00000A00000000000000" pitchFamily="2" charset="-93"/>
                <a:cs typeface="#9Slide03 Arima Madurai Black" panose="00000A00000000000000" pitchFamily="2" charset="-93"/>
              </a:rPr>
              <a:t> </a:t>
            </a:r>
            <a:r>
              <a:rPr lang="en-US" sz="2800" dirty="0" err="1">
                <a:latin typeface="#9Slide03 Arima Madurai Black" panose="00000A00000000000000" pitchFamily="2" charset="-93"/>
                <a:cs typeface="#9Slide03 Arima Madurai Black" panose="00000A00000000000000" pitchFamily="2" charset="-93"/>
              </a:rPr>
              <a:t>Hán</a:t>
            </a:r>
            <a:endParaRPr lang="en-US" sz="2800" dirty="0">
              <a:latin typeface="#9Slide03 Arima Madurai Black" panose="00000A00000000000000" pitchFamily="2" charset="-93"/>
              <a:cs typeface="#9Slide03 Arima Madurai Black" panose="00000A00000000000000" pitchFamily="2" charset="-93"/>
            </a:endParaRPr>
          </a:p>
          <a:p>
            <a:pPr marL="457200" indent="-342900">
              <a:lnSpc>
                <a:spcPct val="150000"/>
              </a:lnSpc>
              <a:spcAft>
                <a:spcPts val="600"/>
              </a:spcAft>
              <a:buFont typeface="+mj-lt"/>
              <a:buAutoNum type="alphaLcParenR"/>
            </a:pPr>
            <a:r>
              <a:rPr lang="en-US" sz="2800" dirty="0" err="1">
                <a:latin typeface="#9Slide03 Arima Madurai Black" panose="00000A00000000000000" pitchFamily="2" charset="-93"/>
                <a:cs typeface="#9Slide03 Arima Madurai Black" panose="00000A00000000000000" pitchFamily="2" charset="-93"/>
              </a:rPr>
              <a:t>Độc</a:t>
            </a:r>
            <a:r>
              <a:rPr lang="en-US" sz="2800" dirty="0">
                <a:latin typeface="#9Slide03 Arima Madurai Black" panose="00000A00000000000000" pitchFamily="2" charset="-93"/>
                <a:cs typeface="#9Slide03 Arima Madurai Black" panose="00000A00000000000000" pitchFamily="2" charset="-93"/>
              </a:rPr>
              <a:t> </a:t>
            </a:r>
            <a:r>
              <a:rPr lang="en-US" sz="2800" dirty="0" err="1">
                <a:latin typeface="#9Slide03 Arima Madurai Black" panose="00000A00000000000000" pitchFamily="2" charset="-93"/>
                <a:cs typeface="#9Slide03 Arima Madurai Black" panose="00000A00000000000000" pitchFamily="2" charset="-93"/>
              </a:rPr>
              <a:t>lập</a:t>
            </a:r>
            <a:endParaRPr lang="en-US" sz="2800" dirty="0">
              <a:latin typeface="#9Slide03 Arima Madurai Black" panose="00000A00000000000000" pitchFamily="2" charset="-93"/>
              <a:cs typeface="#9Slide03 Arima Madurai Black" panose="00000A00000000000000" pitchFamily="2" charset="-93"/>
            </a:endParaRPr>
          </a:p>
          <a:p>
            <a:pPr marL="457200" indent="-342900">
              <a:lnSpc>
                <a:spcPct val="150000"/>
              </a:lnSpc>
              <a:spcAft>
                <a:spcPts val="600"/>
              </a:spcAft>
              <a:buFont typeface="+mj-lt"/>
              <a:buAutoNum type="alphaLcParenR"/>
            </a:pPr>
            <a:r>
              <a:rPr lang="en-US" sz="2800" dirty="0" err="1">
                <a:latin typeface="#9Slide03 Arima Madurai Black" panose="00000A00000000000000" pitchFamily="2" charset="-93"/>
                <a:cs typeface="#9Slide03 Arima Madurai Black" panose="00000A00000000000000" pitchFamily="2" charset="-93"/>
              </a:rPr>
              <a:t>Khó</a:t>
            </a:r>
            <a:r>
              <a:rPr lang="en-US" sz="2800" dirty="0">
                <a:latin typeface="#9Slide03 Arima Madurai Black" panose="00000A00000000000000" pitchFamily="2" charset="-93"/>
                <a:cs typeface="#9Slide03 Arima Madurai Black" panose="00000A00000000000000" pitchFamily="2" charset="-93"/>
              </a:rPr>
              <a:t> </a:t>
            </a:r>
            <a:r>
              <a:rPr lang="en-US" sz="2800" dirty="0" err="1">
                <a:latin typeface="#9Slide03 Arima Madurai Black" panose="00000A00000000000000" pitchFamily="2" charset="-93"/>
                <a:cs typeface="#9Slide03 Arima Madurai Black" panose="00000A00000000000000" pitchFamily="2" charset="-93"/>
              </a:rPr>
              <a:t>học</a:t>
            </a:r>
            <a:endParaRPr lang="en-US" sz="2800" dirty="0">
              <a:latin typeface="#9Slide03 Arima Madurai Black" panose="00000A00000000000000" pitchFamily="2" charset="-93"/>
              <a:cs typeface="#9Slide03 Arima Madurai Black" panose="00000A00000000000000" pitchFamily="2" charset="-93"/>
            </a:endParaRPr>
          </a:p>
          <a:p>
            <a:pPr marL="457200" indent="-342900">
              <a:lnSpc>
                <a:spcPct val="150000"/>
              </a:lnSpc>
              <a:spcAft>
                <a:spcPts val="600"/>
              </a:spcAft>
              <a:buFont typeface="+mj-lt"/>
              <a:buAutoNum type="alphaLcParenR"/>
            </a:pPr>
            <a:r>
              <a:rPr lang="en-US" sz="2800" dirty="0" err="1">
                <a:latin typeface="#9Slide03 Arima Madurai Black" panose="00000A00000000000000" pitchFamily="2" charset="-93"/>
                <a:cs typeface="#9Slide03 Arima Madurai Black" panose="00000A00000000000000" pitchFamily="2" charset="-93"/>
              </a:rPr>
              <a:t>Dễ</a:t>
            </a:r>
            <a:r>
              <a:rPr lang="en-US" sz="2800" dirty="0">
                <a:latin typeface="#9Slide03 Arima Madurai Black" panose="00000A00000000000000" pitchFamily="2" charset="-93"/>
                <a:cs typeface="#9Slide03 Arima Madurai Black" panose="00000A00000000000000" pitchFamily="2" charset="-93"/>
              </a:rPr>
              <a:t> </a:t>
            </a:r>
            <a:r>
              <a:rPr lang="en-US" sz="2800" dirty="0" err="1">
                <a:latin typeface="#9Slide03 Arima Madurai Black" panose="00000A00000000000000" pitchFamily="2" charset="-93"/>
                <a:cs typeface="#9Slide03 Arima Madurai Black" panose="00000A00000000000000" pitchFamily="2" charset="-93"/>
              </a:rPr>
              <a:t>học</a:t>
            </a:r>
            <a:endParaRPr lang="en-US" sz="2800" dirty="0">
              <a:latin typeface="#9Slide03 Arima Madurai Black" panose="00000A00000000000000" pitchFamily="2" charset="-93"/>
              <a:cs typeface="#9Slide03 Arima Madurai Black" panose="00000A00000000000000" pitchFamily="2" charset="-93"/>
            </a:endParaRPr>
          </a:p>
        </p:txBody>
      </p:sp>
    </p:spTree>
    <p:extLst>
      <p:ext uri="{BB962C8B-B14F-4D97-AF65-F5344CB8AC3E}">
        <p14:creationId xmlns:p14="http://schemas.microsoft.com/office/powerpoint/2010/main" val="2394227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Arc 10">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AB3C9ED9-025B-43EC-AD3F-0707E5053E77}"/>
              </a:ext>
            </a:extLst>
          </p:cNvPr>
          <p:cNvSpPr>
            <a:spLocks noGrp="1"/>
          </p:cNvSpPr>
          <p:nvPr>
            <p:ph idx="1"/>
          </p:nvPr>
        </p:nvSpPr>
        <p:spPr>
          <a:xfrm>
            <a:off x="7395878" y="1059157"/>
            <a:ext cx="5458838" cy="4192520"/>
          </a:xfrm>
        </p:spPr>
        <p:txBody>
          <a:bodyPr>
            <a:normAutofit/>
          </a:bodyPr>
          <a:lstStyle/>
          <a:p>
            <a:pPr marL="0" indent="0">
              <a:buNone/>
            </a:pPr>
            <a:r>
              <a:rPr lang="vi-VN" dirty="0"/>
              <a:t>Bài tập 1 – Tr 18 – SGK</a:t>
            </a:r>
          </a:p>
          <a:p>
            <a:pPr marL="0" indent="0">
              <a:buNone/>
            </a:pPr>
            <a:endParaRPr lang="vi-VN" dirty="0"/>
          </a:p>
        </p:txBody>
      </p:sp>
      <p:graphicFrame>
        <p:nvGraphicFramePr>
          <p:cNvPr id="4" name="Table 3">
            <a:extLst>
              <a:ext uri="{FF2B5EF4-FFF2-40B4-BE49-F238E27FC236}">
                <a16:creationId xmlns:a16="http://schemas.microsoft.com/office/drawing/2014/main" id="{1D745E8A-4C76-4CDF-A48A-6EDD332469A3}"/>
              </a:ext>
            </a:extLst>
          </p:cNvPr>
          <p:cNvGraphicFramePr>
            <a:graphicFrameLocks noGrp="1"/>
          </p:cNvGraphicFramePr>
          <p:nvPr>
            <p:extLst>
              <p:ext uri="{D42A27DB-BD31-4B8C-83A1-F6EECF244321}">
                <p14:modId xmlns:p14="http://schemas.microsoft.com/office/powerpoint/2010/main" val="1313785558"/>
              </p:ext>
            </p:extLst>
          </p:nvPr>
        </p:nvGraphicFramePr>
        <p:xfrm>
          <a:off x="370114" y="2069347"/>
          <a:ext cx="7688480" cy="2549563"/>
        </p:xfrm>
        <a:graphic>
          <a:graphicData uri="http://schemas.openxmlformats.org/drawingml/2006/table">
            <a:tbl>
              <a:tblPr firstRow="1" firstCol="1" bandRow="1">
                <a:tableStyleId>{5C22544A-7EE6-4342-B048-85BDC9FD1C3A}</a:tableStyleId>
              </a:tblPr>
              <a:tblGrid>
                <a:gridCol w="2662964">
                  <a:extLst>
                    <a:ext uri="{9D8B030D-6E8A-4147-A177-3AD203B41FA5}">
                      <a16:colId xmlns:a16="http://schemas.microsoft.com/office/drawing/2014/main" val="3311704158"/>
                    </a:ext>
                  </a:extLst>
                </a:gridCol>
                <a:gridCol w="2512758">
                  <a:extLst>
                    <a:ext uri="{9D8B030D-6E8A-4147-A177-3AD203B41FA5}">
                      <a16:colId xmlns:a16="http://schemas.microsoft.com/office/drawing/2014/main" val="3497975857"/>
                    </a:ext>
                  </a:extLst>
                </a:gridCol>
                <a:gridCol w="2512758">
                  <a:extLst>
                    <a:ext uri="{9D8B030D-6E8A-4147-A177-3AD203B41FA5}">
                      <a16:colId xmlns:a16="http://schemas.microsoft.com/office/drawing/2014/main" val="2268688265"/>
                    </a:ext>
                  </a:extLst>
                </a:gridCol>
              </a:tblGrid>
              <a:tr h="584111">
                <a:tc>
                  <a:txBody>
                    <a:bodyPr/>
                    <a:lstStyle/>
                    <a:p>
                      <a:pPr marL="30480" marR="30480" algn="ctr">
                        <a:lnSpc>
                          <a:spcPct val="107000"/>
                        </a:lnSpc>
                        <a:spcAft>
                          <a:spcPts val="800"/>
                        </a:spcAft>
                      </a:pPr>
                      <a:r>
                        <a:rPr lang="en-US" sz="1800" kern="0">
                          <a:effectLst/>
                          <a:latin typeface="#9Slide03 Arima Madurai Black" panose="00000A00000000000000" pitchFamily="2" charset="-93"/>
                          <a:cs typeface="#9Slide03 Arima Madurai Black" panose="00000A00000000000000" pitchFamily="2" charset="-93"/>
                        </a:rPr>
                        <a:t>Viết bằng chữ Hán</a:t>
                      </a:r>
                      <a:endParaRPr lang="vi-VN" sz="1800" kern="10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tc>
                  <a:txBody>
                    <a:bodyPr/>
                    <a:lstStyle/>
                    <a:p>
                      <a:pPr marL="30480" marR="30480" algn="ctr">
                        <a:lnSpc>
                          <a:spcPct val="107000"/>
                        </a:lnSpc>
                        <a:spcAft>
                          <a:spcPts val="800"/>
                        </a:spcAft>
                      </a:pPr>
                      <a:r>
                        <a:rPr lang="en-US" sz="1800" kern="0">
                          <a:effectLst/>
                          <a:latin typeface="#9Slide03 Arima Madurai Black" panose="00000A00000000000000" pitchFamily="2" charset="-93"/>
                          <a:cs typeface="#9Slide03 Arima Madurai Black" panose="00000A00000000000000" pitchFamily="2" charset="-93"/>
                        </a:rPr>
                        <a:t>Viết bằng chữ Nôm</a:t>
                      </a:r>
                      <a:endParaRPr lang="vi-VN" sz="1800" kern="10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tc>
                  <a:txBody>
                    <a:bodyPr/>
                    <a:lstStyle/>
                    <a:p>
                      <a:pPr marL="30480" marR="30480" algn="ctr">
                        <a:lnSpc>
                          <a:spcPct val="107000"/>
                        </a:lnSpc>
                        <a:spcAft>
                          <a:spcPts val="800"/>
                        </a:spcAft>
                      </a:pPr>
                      <a:r>
                        <a:rPr lang="en-US" sz="1800" kern="0">
                          <a:effectLst/>
                          <a:latin typeface="#9Slide03 Arima Madurai Black" panose="00000A00000000000000" pitchFamily="2" charset="-93"/>
                          <a:cs typeface="#9Slide03 Arima Madurai Black" panose="00000A00000000000000" pitchFamily="2" charset="-93"/>
                        </a:rPr>
                        <a:t>Viết bằng chữ Quốc ngữ</a:t>
                      </a:r>
                      <a:endParaRPr lang="vi-VN" sz="1800" kern="10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extLst>
                  <a:ext uri="{0D108BD9-81ED-4DB2-BD59-A6C34878D82A}">
                    <a16:rowId xmlns:a16="http://schemas.microsoft.com/office/drawing/2014/main" val="3973393975"/>
                  </a:ext>
                </a:extLst>
              </a:tr>
              <a:tr h="1965452">
                <a:tc>
                  <a:txBody>
                    <a:bodyPr/>
                    <a:lstStyle/>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Sông</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núi</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nước</a:t>
                      </a:r>
                      <a:r>
                        <a:rPr lang="en-US" sz="1800" kern="0" dirty="0">
                          <a:effectLst/>
                          <a:latin typeface="#9Slide03 Arima Madurai Black" panose="00000A00000000000000" pitchFamily="2" charset="-93"/>
                          <a:cs typeface="#9Slide03 Arima Madurai Black" panose="00000A00000000000000" pitchFamily="2" charset="-93"/>
                        </a:rPr>
                        <a:t> Nam</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Hịch</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tướng</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sĩ</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Nhật</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kí</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trong</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tù</a:t>
                      </a:r>
                      <a:endParaRPr lang="vi-VN" sz="18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tc>
                  <a:txBody>
                    <a:bodyPr/>
                    <a:lstStyle/>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Quốc</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âm</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thi</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tập</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Truyện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Kiều</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Truyện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Lục</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Vân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Tiên</a:t>
                      </a:r>
                      <a:endParaRPr lang="vi-VN" sz="18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tc>
                  <a:txBody>
                    <a:bodyPr/>
                    <a:lstStyle/>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Tuyên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ngôn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Độc</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lập</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Tắt</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đèn</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Lão</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Hạc</a:t>
                      </a:r>
                      <a:endParaRPr lang="vi-VN" sz="1800" kern="100" dirty="0">
                        <a:effectLst/>
                        <a:latin typeface="#9Slide03 Arima Madurai Black" panose="00000A00000000000000" pitchFamily="2" charset="-93"/>
                        <a:cs typeface="#9Slide03 Arima Madurai Black" panose="00000A00000000000000" pitchFamily="2" charset="-93"/>
                      </a:endParaRPr>
                    </a:p>
                    <a:p>
                      <a:pPr marL="26670" marR="30480">
                        <a:lnSpc>
                          <a:spcPct val="107000"/>
                        </a:lnSpc>
                        <a:spcAft>
                          <a:spcPts val="800"/>
                        </a:spcAft>
                      </a:pP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Dế</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Mèn</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phiêu</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lưu</a:t>
                      </a:r>
                      <a:r>
                        <a:rPr lang="en-US" sz="1800" kern="0" dirty="0">
                          <a:effectLst/>
                          <a:latin typeface="#9Slide03 Arima Madurai Black" panose="00000A00000000000000" pitchFamily="2" charset="-93"/>
                          <a:cs typeface="#9Slide03 Arima Madurai Black" panose="00000A00000000000000" pitchFamily="2" charset="-93"/>
                        </a:rPr>
                        <a:t> </a:t>
                      </a:r>
                      <a:r>
                        <a:rPr lang="en-US" sz="1800" kern="0" dirty="0" err="1">
                          <a:effectLst/>
                          <a:latin typeface="#9Slide03 Arima Madurai Black" panose="00000A00000000000000" pitchFamily="2" charset="-93"/>
                          <a:cs typeface="#9Slide03 Arima Madurai Black" panose="00000A00000000000000" pitchFamily="2" charset="-93"/>
                        </a:rPr>
                        <a:t>kí</a:t>
                      </a:r>
                      <a:endParaRPr lang="vi-VN" sz="18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txBody>
                  <a:tcPr marL="0" marR="0" marT="0" marB="0" anchor="ctr"/>
                </a:tc>
                <a:extLst>
                  <a:ext uri="{0D108BD9-81ED-4DB2-BD59-A6C34878D82A}">
                    <a16:rowId xmlns:a16="http://schemas.microsoft.com/office/drawing/2014/main" val="1799825761"/>
                  </a:ext>
                </a:extLst>
              </a:tr>
            </a:tbl>
          </a:graphicData>
        </a:graphic>
      </p:graphicFrame>
    </p:spTree>
    <p:extLst>
      <p:ext uri="{BB962C8B-B14F-4D97-AF65-F5344CB8AC3E}">
        <p14:creationId xmlns:p14="http://schemas.microsoft.com/office/powerpoint/2010/main" val="5711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99C2C68-0B17-4611-95A6-51A4B0E1E9CA}"/>
              </a:ext>
            </a:extLst>
          </p:cNvPr>
          <p:cNvSpPr>
            <a:spLocks noGrp="1"/>
          </p:cNvSpPr>
          <p:nvPr>
            <p:ph idx="1"/>
          </p:nvPr>
        </p:nvSpPr>
        <p:spPr>
          <a:xfrm>
            <a:off x="4571484" y="1081201"/>
            <a:ext cx="6906491" cy="5585619"/>
          </a:xfrm>
        </p:spPr>
        <p:txBody>
          <a:bodyPr anchor="ctr">
            <a:normAutofit/>
          </a:bodyPr>
          <a:lstStyle/>
          <a:p>
            <a:pPr marL="0" indent="0">
              <a:buNone/>
            </a:pPr>
            <a:r>
              <a:rPr lang="vi-VN" sz="2400" dirty="0">
                <a:latin typeface="#9Slide03 Arima Madurai Black" panose="00000A00000000000000" pitchFamily="2" charset="-93"/>
                <a:cs typeface="#9Slide03 Arima Madurai Black" panose="00000A00000000000000" pitchFamily="2" charset="-93"/>
              </a:rPr>
              <a:t>Bài tập 2 – Tr 19 – SGK</a:t>
            </a:r>
          </a:p>
          <a:p>
            <a:pPr marL="0" indent="174625">
              <a:spcAft>
                <a:spcPts val="800"/>
              </a:spcAft>
              <a:buFont typeface="Wingdings" panose="05000000000000000000" pitchFamily="2" charset="2"/>
              <a:buChar char="v"/>
              <a:tabLst>
                <a:tab pos="631825" algn="l"/>
              </a:tabLst>
            </a:pPr>
            <a:r>
              <a:rPr lang="vi-VN" sz="2400" kern="0"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 a- 1, 2 vì viết bằng chữ Hán cần phải phiên âm sang chữ quốc ngữ để hiểu từ đó và dịch nghĩa sang tiếng Việt để hiểu bài thơ.</a:t>
            </a:r>
            <a:endParaRPr lang="vi-VN" sz="24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174625">
              <a:spcAft>
                <a:spcPts val="800"/>
              </a:spcAft>
              <a:buFont typeface="Wingdings" panose="05000000000000000000" pitchFamily="2" charset="2"/>
              <a:buChar char="v"/>
              <a:tabLst>
                <a:tab pos="631825" algn="l"/>
              </a:tabLst>
            </a:pPr>
            <a:r>
              <a:rPr lang="vi-VN" sz="2400" kern="0"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 b- 3 vì chữ Nôm chỉ cần được chuyển sang chữ quốc ngữ để hiểu.</a:t>
            </a:r>
          </a:p>
          <a:p>
            <a:pPr marL="0" indent="174625">
              <a:spcAft>
                <a:spcPts val="800"/>
              </a:spcAft>
              <a:buFont typeface="Wingdings" panose="05000000000000000000" pitchFamily="2" charset="2"/>
              <a:buChar char="v"/>
              <a:tabLst>
                <a:tab pos="631825" algn="l"/>
              </a:tabLst>
            </a:pPr>
            <a:endParaRPr lang="vi-VN" sz="2400" kern="0" dirty="0">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0">
              <a:spcAft>
                <a:spcPts val="800"/>
              </a:spcAft>
              <a:buNone/>
              <a:tabLst>
                <a:tab pos="631825" algn="l"/>
              </a:tabLst>
            </a:pPr>
            <a:r>
              <a:rPr lang="vi-VN" sz="2400" dirty="0">
                <a:latin typeface="#9Slide03 Arima Madurai Black" panose="00000A00000000000000" pitchFamily="2" charset="-93"/>
                <a:cs typeface="#9Slide03 Arima Madurai Black" panose="00000A00000000000000" pitchFamily="2" charset="-93"/>
              </a:rPr>
              <a:t>Bài tập 3 – Tr 19 – SGK</a:t>
            </a:r>
          </a:p>
          <a:p>
            <a:pPr marL="0" indent="0">
              <a:spcAft>
                <a:spcPts val="800"/>
              </a:spcAft>
              <a:buNone/>
            </a:pPr>
            <a:r>
              <a:rPr lang="vi-VN" sz="2400" kern="0"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a) Âm /Ə/ được biểu thị bằng chữ ơ, â.</a:t>
            </a:r>
            <a:endParaRPr lang="vi-VN" sz="24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0">
              <a:spcAft>
                <a:spcPts val="800"/>
              </a:spcAft>
              <a:buNone/>
            </a:pPr>
            <a:r>
              <a:rPr lang="vi-VN" sz="2400" kern="0"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b)  Âm /â/ vừa để ghi âm /â/ vừa để ghi âm /ơ/</a:t>
            </a:r>
            <a:endParaRPr lang="vi-VN" sz="24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0">
              <a:spcAft>
                <a:spcPts val="800"/>
              </a:spcAft>
              <a:buNone/>
            </a:pPr>
            <a:r>
              <a:rPr lang="vi-VN" sz="2400" kern="0"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c) Qu, ngh, gh.</a:t>
            </a:r>
            <a:endParaRPr lang="vi-VN" sz="24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0">
              <a:spcAft>
                <a:spcPts val="800"/>
              </a:spcAft>
              <a:buNone/>
              <a:tabLst>
                <a:tab pos="631825" algn="l"/>
              </a:tabLst>
            </a:pPr>
            <a:endParaRPr lang="vi-VN" sz="2400" kern="100" dirty="0">
              <a:effectLst/>
              <a:latin typeface="#9Slide03 Arima Madurai Black" panose="00000A00000000000000" pitchFamily="2" charset="-93"/>
              <a:ea typeface="Arial" panose="020B0604020202020204" pitchFamily="34" charset="0"/>
              <a:cs typeface="#9Slide03 Arima Madurai Black" panose="00000A00000000000000" pitchFamily="2" charset="-93"/>
            </a:endParaRPr>
          </a:p>
          <a:p>
            <a:pPr marL="0" indent="0">
              <a:buNone/>
            </a:pPr>
            <a:endParaRPr lang="vi-VN" sz="2400" dirty="0"/>
          </a:p>
        </p:txBody>
      </p:sp>
    </p:spTree>
    <p:extLst>
      <p:ext uri="{BB962C8B-B14F-4D97-AF65-F5344CB8AC3E}">
        <p14:creationId xmlns:p14="http://schemas.microsoft.com/office/powerpoint/2010/main" val="125197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anim calcmode="lin" valueType="num">
                                      <p:cBhvr>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anim calcmode="lin" valueType="num">
                                      <p:cBhvr>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anim calcmode="lin" valueType="num">
                                      <p:cBhvr>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anim calcmode="lin" valueType="num">
                                      <p:cBhvr>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etal tic-tac-toe game pieces">
            <a:extLst>
              <a:ext uri="{FF2B5EF4-FFF2-40B4-BE49-F238E27FC236}">
                <a16:creationId xmlns:a16="http://schemas.microsoft.com/office/drawing/2014/main" id="{0683D48B-0380-14AA-4427-2E85BD1CA3EB}"/>
              </a:ext>
            </a:extLst>
          </p:cNvPr>
          <p:cNvPicPr>
            <a:picLocks noChangeAspect="1"/>
          </p:cNvPicPr>
          <p:nvPr/>
        </p:nvPicPr>
        <p:blipFill rotWithShape="1">
          <a:blip r:embed="rId2"/>
          <a:srcRect l="13648" r="27185"/>
          <a:stretch/>
        </p:blipFill>
        <p:spPr>
          <a:xfrm>
            <a:off x="-1" y="-2"/>
            <a:ext cx="5410198"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C0CA52-97D8-4FE7-82BE-91DFDC0AA2DE}"/>
              </a:ext>
            </a:extLst>
          </p:cNvPr>
          <p:cNvSpPr>
            <a:spLocks noGrp="1"/>
          </p:cNvSpPr>
          <p:nvPr>
            <p:ph idx="1"/>
          </p:nvPr>
        </p:nvSpPr>
        <p:spPr>
          <a:xfrm>
            <a:off x="6115317" y="1349829"/>
            <a:ext cx="5247340" cy="4890249"/>
          </a:xfrm>
        </p:spPr>
        <p:txBody>
          <a:bodyPr anchor="ctr">
            <a:normAutofit/>
          </a:bodyPr>
          <a:lstStyle/>
          <a:p>
            <a:pPr marL="0" indent="0" algn="just">
              <a:buNone/>
            </a:pPr>
            <a:r>
              <a:rPr lang="vi-VN" dirty="0">
                <a:latin typeface="#9Slide03 Arima Madurai Black" panose="00000A00000000000000" pitchFamily="2" charset="-93"/>
                <a:cs typeface="#9Slide03 Arima Madurai Black" panose="00000A00000000000000" pitchFamily="2" charset="-93"/>
              </a:rPr>
              <a:t>BTVN: V</a:t>
            </a:r>
            <a:r>
              <a:rPr lang="vi-VN" dirty="0">
                <a:effectLst/>
                <a:latin typeface="#9Slide03 Arima Madurai Black" panose="00000A00000000000000" pitchFamily="2" charset="-93"/>
                <a:ea typeface="Times New Roman" panose="02020603050405020304" pitchFamily="18" charset="0"/>
                <a:cs typeface="#9Slide03 Arima Madurai Black" panose="00000A00000000000000" pitchFamily="2" charset="-93"/>
              </a:rPr>
              <a:t>iết đoạn văn (6-8 dòng) trình bày suy nghĩ của em về những thuận lợi trong việc học chữ Quốc ngữ và sử dụng chữ Quốc ngữ để viết các tên riêng nước ngoài, các thuật ngữ khoa học có nguồn gốc nước ngoài.</a:t>
            </a:r>
            <a:endParaRPr lang="vi-VN" dirty="0">
              <a:latin typeface="#9Slide03 Arima Madurai Black" panose="00000A00000000000000" pitchFamily="2" charset="-93"/>
              <a:cs typeface="#9Slide03 Arima Madurai Black" panose="00000A00000000000000" pitchFamily="2" charset="-93"/>
            </a:endParaRPr>
          </a:p>
        </p:txBody>
      </p:sp>
    </p:spTree>
    <p:extLst>
      <p:ext uri="{BB962C8B-B14F-4D97-AF65-F5344CB8AC3E}">
        <p14:creationId xmlns:p14="http://schemas.microsoft.com/office/powerpoint/2010/main" val="328167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Isosceles Triangle 2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E0A82733-831F-42D6-9211-DE4291ADB5FF}"/>
              </a:ext>
            </a:extLst>
          </p:cNvPr>
          <p:cNvGraphicFramePr>
            <a:graphicFrameLocks noGrp="1"/>
          </p:cNvGraphicFramePr>
          <p:nvPr>
            <p:extLst>
              <p:ext uri="{D42A27DB-BD31-4B8C-83A1-F6EECF244321}">
                <p14:modId xmlns:p14="http://schemas.microsoft.com/office/powerpoint/2010/main" val="130357436"/>
              </p:ext>
            </p:extLst>
          </p:nvPr>
        </p:nvGraphicFramePr>
        <p:xfrm>
          <a:off x="643467" y="961790"/>
          <a:ext cx="10905068" cy="5503684"/>
        </p:xfrm>
        <a:graphic>
          <a:graphicData uri="http://schemas.openxmlformats.org/drawingml/2006/table">
            <a:tbl>
              <a:tblPr firstRow="1" firstCol="1" bandRow="1">
                <a:tableStyleId>{8799B23B-EC83-4686-B30A-512413B5E67A}</a:tableStyleId>
              </a:tblPr>
              <a:tblGrid>
                <a:gridCol w="1264644">
                  <a:extLst>
                    <a:ext uri="{9D8B030D-6E8A-4147-A177-3AD203B41FA5}">
                      <a16:colId xmlns:a16="http://schemas.microsoft.com/office/drawing/2014/main" val="1911282397"/>
                    </a:ext>
                  </a:extLst>
                </a:gridCol>
                <a:gridCol w="1356283">
                  <a:extLst>
                    <a:ext uri="{9D8B030D-6E8A-4147-A177-3AD203B41FA5}">
                      <a16:colId xmlns:a16="http://schemas.microsoft.com/office/drawing/2014/main" val="1262693676"/>
                    </a:ext>
                  </a:extLst>
                </a:gridCol>
                <a:gridCol w="6240717">
                  <a:extLst>
                    <a:ext uri="{9D8B030D-6E8A-4147-A177-3AD203B41FA5}">
                      <a16:colId xmlns:a16="http://schemas.microsoft.com/office/drawing/2014/main" val="194119794"/>
                    </a:ext>
                  </a:extLst>
                </a:gridCol>
                <a:gridCol w="700584">
                  <a:extLst>
                    <a:ext uri="{9D8B030D-6E8A-4147-A177-3AD203B41FA5}">
                      <a16:colId xmlns:a16="http://schemas.microsoft.com/office/drawing/2014/main" val="4128894152"/>
                    </a:ext>
                  </a:extLst>
                </a:gridCol>
                <a:gridCol w="1342840">
                  <a:extLst>
                    <a:ext uri="{9D8B030D-6E8A-4147-A177-3AD203B41FA5}">
                      <a16:colId xmlns:a16="http://schemas.microsoft.com/office/drawing/2014/main" val="4058399464"/>
                    </a:ext>
                  </a:extLst>
                </a:gridCol>
              </a:tblGrid>
              <a:tr h="434519">
                <a:tc gridSpan="3">
                  <a:txBody>
                    <a:bodyPr/>
                    <a:lstStyle/>
                    <a:p>
                      <a:pPr marR="27432" algn="ctr" fontAlgn="t">
                        <a:lnSpc>
                          <a:spcPct val="107000"/>
                        </a:lnSpc>
                        <a:spcBef>
                          <a:spcPts val="0"/>
                        </a:spcBef>
                        <a:spcAft>
                          <a:spcPts val="800"/>
                        </a:spcAft>
                      </a:pPr>
                      <a:r>
                        <a:rPr lang="vi-VN" sz="2000" b="1" u="none" strike="noStrike">
                          <a:solidFill>
                            <a:srgbClr val="000000"/>
                          </a:solidFill>
                          <a:effectLst/>
                        </a:rPr>
                        <a:t>Tiêu chí</a:t>
                      </a:r>
                      <a:endParaRPr lang="vi-VN" sz="2000" b="0" i="0" u="none" strike="noStrike">
                        <a:effectLst/>
                        <a:latin typeface="Arial" panose="020B0604020202020204" pitchFamily="34" charset="0"/>
                      </a:endParaRPr>
                    </a:p>
                  </a:txBody>
                  <a:tcPr marL="72144" marR="72144" marT="36072" marB="36072"/>
                </a:tc>
                <a:tc hMerge="1">
                  <a:txBody>
                    <a:bodyPr/>
                    <a:lstStyle/>
                    <a:p>
                      <a:endParaRPr lang="vi-VN"/>
                    </a:p>
                  </a:txBody>
                  <a:tcPr/>
                </a:tc>
                <a:tc hMerge="1">
                  <a:txBody>
                    <a:bodyPr/>
                    <a:lstStyle/>
                    <a:p>
                      <a:endParaRPr lang="vi-VN"/>
                    </a:p>
                  </a:txBody>
                  <a:tcPr/>
                </a:tc>
                <a:tc gridSpan="2">
                  <a:txBody>
                    <a:bodyPr/>
                    <a:lstStyle/>
                    <a:p>
                      <a:pPr marR="27432" algn="ctr" fontAlgn="t">
                        <a:lnSpc>
                          <a:spcPct val="107000"/>
                        </a:lnSpc>
                        <a:spcBef>
                          <a:spcPts val="0"/>
                        </a:spcBef>
                        <a:spcAft>
                          <a:spcPts val="800"/>
                        </a:spcAft>
                      </a:pPr>
                      <a:r>
                        <a:rPr lang="vi-VN" sz="2000" b="1" u="none" strike="noStrike">
                          <a:solidFill>
                            <a:srgbClr val="000000"/>
                          </a:solidFill>
                          <a:effectLst/>
                        </a:rPr>
                        <a:t>Mức độ</a:t>
                      </a:r>
                      <a:endParaRPr lang="vi-VN" sz="2000" b="0" i="0" u="none" strike="noStrike">
                        <a:effectLst/>
                        <a:latin typeface="Arial" panose="020B0604020202020204" pitchFamily="34" charset="0"/>
                      </a:endParaRPr>
                    </a:p>
                  </a:txBody>
                  <a:tcPr marL="72144" marR="72144" marT="36072" marB="36072"/>
                </a:tc>
                <a:tc hMerge="1">
                  <a:txBody>
                    <a:bodyPr/>
                    <a:lstStyle/>
                    <a:p>
                      <a:endParaRPr lang="vi-VN"/>
                    </a:p>
                  </a:txBody>
                  <a:tcPr/>
                </a:tc>
                <a:extLst>
                  <a:ext uri="{0D108BD9-81ED-4DB2-BD59-A6C34878D82A}">
                    <a16:rowId xmlns:a16="http://schemas.microsoft.com/office/drawing/2014/main" val="3267381920"/>
                  </a:ext>
                </a:extLst>
              </a:tr>
              <a:tr h="657951">
                <a:tc rowSpan="4" gridSpan="2">
                  <a:txBody>
                    <a:bodyPr/>
                    <a:lstStyle/>
                    <a:p>
                      <a:pPr marR="27432" algn="ctr" fontAlgn="ctr">
                        <a:lnSpc>
                          <a:spcPct val="107000"/>
                        </a:lnSpc>
                        <a:spcBef>
                          <a:spcPts val="0"/>
                        </a:spcBef>
                        <a:spcAft>
                          <a:spcPts val="800"/>
                        </a:spcAft>
                      </a:pPr>
                      <a:r>
                        <a:rPr lang="vi-VN" sz="2000" b="0" u="none" strike="noStrike">
                          <a:solidFill>
                            <a:srgbClr val="000000"/>
                          </a:solidFill>
                          <a:effectLst/>
                        </a:rPr>
                        <a:t>Hình thức</a:t>
                      </a:r>
                      <a:endParaRPr lang="vi-VN" sz="2000" b="0" i="0" u="none" strike="noStrike">
                        <a:effectLst/>
                        <a:latin typeface="Arial" panose="020B0604020202020204" pitchFamily="34" charset="0"/>
                      </a:endParaRPr>
                    </a:p>
                  </a:txBody>
                  <a:tcPr marL="72144" marR="72144" marT="36072" marB="36072" anchor="ctr"/>
                </a:tc>
                <a:tc rowSpan="4" hMerge="1">
                  <a:txBody>
                    <a:bodyPr/>
                    <a:lstStyle/>
                    <a:p>
                      <a:endParaRPr lang="vi-VN"/>
                    </a:p>
                  </a:txBody>
                  <a:tcPr/>
                </a:tc>
                <a:tc>
                  <a:txBody>
                    <a:bodyPr/>
                    <a:lstStyle/>
                    <a:p>
                      <a:r>
                        <a:rPr lang="vi-VN" sz="2000" b="0" u="none" strike="noStrike" dirty="0">
                          <a:solidFill>
                            <a:srgbClr val="000000"/>
                          </a:solidFill>
                          <a:effectLst/>
                        </a:rPr>
                        <a:t>1. Đầu đoạn viết hoa, viết lùi vào một ô, kết thúc đoạn văn bằng dấu câu phù hợp.</a:t>
                      </a:r>
                      <a:endParaRPr lang="vi-VN" sz="2000" dirty="0"/>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Đạt</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Không đạt</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3329205258"/>
                  </a:ext>
                </a:extLst>
              </a:tr>
              <a:tr h="369890">
                <a:tc gridSpan="2" vMerge="1">
                  <a:txBody>
                    <a:bodyPr/>
                    <a:lstStyle/>
                    <a:p>
                      <a:endParaRPr lang="vi-VN"/>
                    </a:p>
                  </a:txBody>
                  <a:tcPr/>
                </a:tc>
                <a:tc hMerge="1" vMerge="1">
                  <a:txBody>
                    <a:bodyPr/>
                    <a:lstStyle/>
                    <a:p>
                      <a:endParaRPr lang="vi-VN"/>
                    </a:p>
                  </a:txBody>
                  <a:tcPr/>
                </a:tc>
                <a:tc>
                  <a:txBody>
                    <a:bodyPr/>
                    <a:lstStyle/>
                    <a:p>
                      <a:r>
                        <a:rPr lang="vi-VN" sz="2000" b="0" u="none" strike="noStrike">
                          <a:solidFill>
                            <a:srgbClr val="000000"/>
                          </a:solidFill>
                          <a:effectLst/>
                        </a:rPr>
                        <a:t>2. Độ dài 6 – 8 câu</a:t>
                      </a:r>
                      <a:endParaRPr lang="vi-VN" sz="2000"/>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2615175218"/>
                  </a:ext>
                </a:extLst>
              </a:tr>
              <a:tr h="369890">
                <a:tc gridSpan="2" vMerge="1">
                  <a:txBody>
                    <a:bodyPr/>
                    <a:lstStyle/>
                    <a:p>
                      <a:endParaRPr lang="vi-VN"/>
                    </a:p>
                  </a:txBody>
                  <a:tcPr/>
                </a:tc>
                <a:tc hMerge="1" vMerge="1">
                  <a:txBody>
                    <a:bodyPr/>
                    <a:lstStyle/>
                    <a:p>
                      <a:endParaRPr lang="vi-VN"/>
                    </a:p>
                  </a:txBody>
                  <a:tcPr/>
                </a:tc>
                <a:tc>
                  <a:txBody>
                    <a:bodyPr/>
                    <a:lstStyle/>
                    <a:p>
                      <a:r>
                        <a:rPr lang="vi-VN" sz="2000" b="0" u="none" strike="noStrike" dirty="0">
                          <a:solidFill>
                            <a:srgbClr val="000000"/>
                          </a:solidFill>
                          <a:effectLst/>
                        </a:rPr>
                        <a:t>3. </a:t>
                      </a:r>
                      <a:r>
                        <a:rPr lang="vi-VN" sz="2000" b="0" u="none" strike="noStrike">
                          <a:solidFill>
                            <a:srgbClr val="000000"/>
                          </a:solidFill>
                          <a:effectLst/>
                        </a:rPr>
                        <a:t>Bố cục đủ 3 phần (mở đoạn, thân đoạn, kết đoạn)</a:t>
                      </a:r>
                      <a:endParaRPr lang="vi-VN" sz="2000"/>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2403775482"/>
                  </a:ext>
                </a:extLst>
              </a:tr>
              <a:tr h="369890">
                <a:tc gridSpan="2" vMerge="1">
                  <a:txBody>
                    <a:bodyPr/>
                    <a:lstStyle/>
                    <a:p>
                      <a:endParaRPr lang="vi-VN"/>
                    </a:p>
                  </a:txBody>
                  <a:tcPr/>
                </a:tc>
                <a:tc hMerge="1" vMerge="1">
                  <a:txBody>
                    <a:bodyPr/>
                    <a:lstStyle/>
                    <a:p>
                      <a:endParaRPr lang="vi-VN"/>
                    </a:p>
                  </a:txBody>
                  <a:tcPr/>
                </a:tc>
                <a:tc>
                  <a:txBody>
                    <a:bodyPr/>
                    <a:lstStyle/>
                    <a:p>
                      <a:r>
                        <a:rPr lang="vi-VN" sz="2000" b="0" u="none" strike="noStrike">
                          <a:solidFill>
                            <a:srgbClr val="000000"/>
                          </a:solidFill>
                          <a:effectLst/>
                        </a:rPr>
                        <a:t>4. Không sai lỗi chính tả, trình bày sạch đẹp.</a:t>
                      </a:r>
                      <a:endParaRPr lang="vi-VN" sz="2000"/>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3376987868"/>
                  </a:ext>
                </a:extLst>
              </a:tr>
              <a:tr h="434519">
                <a:tc rowSpan="3">
                  <a:txBody>
                    <a:bodyPr/>
                    <a:lstStyle/>
                    <a:p>
                      <a:pPr marR="27432" algn="ctr" fontAlgn="ctr">
                        <a:lnSpc>
                          <a:spcPct val="107000"/>
                        </a:lnSpc>
                        <a:spcBef>
                          <a:spcPts val="0"/>
                        </a:spcBef>
                        <a:spcAft>
                          <a:spcPts val="800"/>
                        </a:spcAft>
                      </a:pPr>
                      <a:r>
                        <a:rPr lang="vi-VN" sz="2000" b="0" u="none" strike="noStrike" dirty="0">
                          <a:solidFill>
                            <a:srgbClr val="000000"/>
                          </a:solidFill>
                          <a:effectLst/>
                        </a:rPr>
                        <a:t>Nội dung</a:t>
                      </a:r>
                      <a:endParaRPr lang="vi-VN" sz="2000" b="0" i="0" u="none" strike="noStrike" dirty="0">
                        <a:effectLst/>
                        <a:latin typeface="Arial" panose="020B0604020202020204" pitchFamily="34" charset="0"/>
                      </a:endParaRPr>
                    </a:p>
                  </a:txBody>
                  <a:tcPr marL="72144" marR="72144" marT="36072" marB="36072" anchor="ctr"/>
                </a:tc>
                <a:tc>
                  <a:txBody>
                    <a:bodyPr/>
                    <a:lstStyle/>
                    <a:p>
                      <a:pPr marR="27432" algn="ctr" fontAlgn="ctr">
                        <a:lnSpc>
                          <a:spcPct val="107000"/>
                        </a:lnSpc>
                        <a:spcBef>
                          <a:spcPts val="0"/>
                        </a:spcBef>
                        <a:spcAft>
                          <a:spcPts val="800"/>
                        </a:spcAft>
                      </a:pPr>
                      <a:r>
                        <a:rPr lang="vi-VN" sz="2000" b="0" u="none" strike="noStrike">
                          <a:solidFill>
                            <a:srgbClr val="000000"/>
                          </a:solidFill>
                          <a:effectLst/>
                        </a:rPr>
                        <a:t>Mở đoạn</a:t>
                      </a:r>
                      <a:endParaRPr lang="vi-VN" sz="2000" b="0" i="0" u="none" strike="noStrike">
                        <a:effectLst/>
                        <a:latin typeface="Arial" panose="020B0604020202020204" pitchFamily="34" charset="0"/>
                      </a:endParaRPr>
                    </a:p>
                  </a:txBody>
                  <a:tcPr marL="54108" marR="54108" marT="7515" marB="0" anchor="ctr"/>
                </a:tc>
                <a:tc>
                  <a:txBody>
                    <a:bodyPr/>
                    <a:lstStyle/>
                    <a:p>
                      <a:pPr marR="27432" algn="just" fontAlgn="t">
                        <a:lnSpc>
                          <a:spcPct val="107000"/>
                        </a:lnSpc>
                        <a:spcBef>
                          <a:spcPts val="0"/>
                        </a:spcBef>
                        <a:spcAft>
                          <a:spcPts val="800"/>
                        </a:spcAft>
                      </a:pPr>
                      <a:r>
                        <a:rPr lang="vi-VN" sz="2000" b="0" u="none" strike="noStrike">
                          <a:solidFill>
                            <a:srgbClr val="000000"/>
                          </a:solidFill>
                          <a:effectLst/>
                        </a:rPr>
                        <a:t>5. Giới thiệu vấn đề: việc học và sử dụng chữ Quốc ngữ.</a:t>
                      </a:r>
                      <a:endParaRPr lang="vi-VN" sz="2000" b="0" i="0" u="none" strike="noStrike">
                        <a:effectLst/>
                        <a:latin typeface="Arial" panose="020B0604020202020204" pitchFamily="34" charset="0"/>
                      </a:endParaRPr>
                    </a:p>
                  </a:txBody>
                  <a:tcPr marL="72144" marR="72144" marT="36072" marB="36072"/>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3643797010"/>
                  </a:ext>
                </a:extLst>
              </a:tr>
              <a:tr h="1097323">
                <a:tc vMerge="1">
                  <a:txBody>
                    <a:bodyPr/>
                    <a:lstStyle/>
                    <a:p>
                      <a:endParaRPr lang="vi-VN"/>
                    </a:p>
                  </a:txBody>
                  <a:tcPr/>
                </a:tc>
                <a:tc>
                  <a:txBody>
                    <a:bodyPr/>
                    <a:lstStyle/>
                    <a:p>
                      <a:pPr marR="27432" algn="ctr" fontAlgn="ctr">
                        <a:lnSpc>
                          <a:spcPct val="107000"/>
                        </a:lnSpc>
                        <a:spcBef>
                          <a:spcPts val="0"/>
                        </a:spcBef>
                        <a:spcAft>
                          <a:spcPts val="800"/>
                        </a:spcAft>
                      </a:pPr>
                      <a:r>
                        <a:rPr lang="vi-VN" sz="2000" b="0" u="none" strike="noStrike">
                          <a:solidFill>
                            <a:srgbClr val="000000"/>
                          </a:solidFill>
                          <a:effectLst/>
                        </a:rPr>
                        <a:t>Thân đoạn</a:t>
                      </a:r>
                      <a:endParaRPr lang="vi-VN" sz="2000" b="0" i="0" u="none" strike="noStrike">
                        <a:effectLst/>
                        <a:latin typeface="Arial" panose="020B0604020202020204" pitchFamily="34" charset="0"/>
                      </a:endParaRPr>
                    </a:p>
                  </a:txBody>
                  <a:tcPr marL="54108" marR="54108" marT="7515" marB="0" anchor="ctr"/>
                </a:tc>
                <a:tc>
                  <a:txBody>
                    <a:bodyPr/>
                    <a:lstStyle/>
                    <a:p>
                      <a:pPr marR="27432" algn="just" fontAlgn="t">
                        <a:lnSpc>
                          <a:spcPct val="107000"/>
                        </a:lnSpc>
                        <a:spcBef>
                          <a:spcPts val="0"/>
                        </a:spcBef>
                        <a:spcAft>
                          <a:spcPts val="800"/>
                        </a:spcAft>
                      </a:pPr>
                      <a:r>
                        <a:rPr lang="vi-VN" sz="2000" b="0" u="none" strike="noStrike">
                          <a:solidFill>
                            <a:srgbClr val="000000"/>
                          </a:solidFill>
                          <a:effectLst/>
                        </a:rPr>
                        <a:t>6. Trình bày suy nghĩ về những thuận lợi trong việc học và sử dụng chữ Quốc ngữ để viết các tên riêng nước ngoài, các thuật ngữ khoa học có nguồn gốc nước ngoài.</a:t>
                      </a:r>
                      <a:endParaRPr lang="vi-VN" sz="2000" b="0" i="0" u="none" strike="noStrike">
                        <a:effectLst/>
                        <a:latin typeface="Arial" panose="020B0604020202020204" pitchFamily="34" charset="0"/>
                      </a:endParaRPr>
                    </a:p>
                  </a:txBody>
                  <a:tcPr marL="72144" marR="72144" marT="36072" marB="36072"/>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2422222562"/>
                  </a:ext>
                </a:extLst>
              </a:tr>
              <a:tr h="765921">
                <a:tc vMerge="1">
                  <a:txBody>
                    <a:bodyPr/>
                    <a:lstStyle/>
                    <a:p>
                      <a:endParaRPr lang="vi-VN"/>
                    </a:p>
                  </a:txBody>
                  <a:tcPr/>
                </a:tc>
                <a:tc>
                  <a:txBody>
                    <a:bodyPr/>
                    <a:lstStyle/>
                    <a:p>
                      <a:pPr marR="27432" algn="ctr" fontAlgn="ctr">
                        <a:lnSpc>
                          <a:spcPct val="107000"/>
                        </a:lnSpc>
                        <a:spcBef>
                          <a:spcPts val="0"/>
                        </a:spcBef>
                        <a:spcAft>
                          <a:spcPts val="800"/>
                        </a:spcAft>
                      </a:pPr>
                      <a:r>
                        <a:rPr lang="vi-VN" sz="2000" b="0" u="none" strike="noStrike" dirty="0">
                          <a:solidFill>
                            <a:srgbClr val="000000"/>
                          </a:solidFill>
                          <a:effectLst/>
                        </a:rPr>
                        <a:t>Kết đoạn</a:t>
                      </a:r>
                      <a:endParaRPr lang="vi-VN" sz="2000" b="0" i="0" u="none" strike="noStrike" dirty="0">
                        <a:effectLst/>
                        <a:latin typeface="Arial" panose="020B0604020202020204" pitchFamily="34" charset="0"/>
                      </a:endParaRPr>
                    </a:p>
                  </a:txBody>
                  <a:tcPr marL="54108" marR="54108" marT="7515" marB="0" anchor="ctr"/>
                </a:tc>
                <a:tc>
                  <a:txBody>
                    <a:bodyPr/>
                    <a:lstStyle/>
                    <a:p>
                      <a:pPr marR="27432" algn="just" fontAlgn="t">
                        <a:lnSpc>
                          <a:spcPct val="107000"/>
                        </a:lnSpc>
                        <a:spcBef>
                          <a:spcPts val="0"/>
                        </a:spcBef>
                        <a:spcAft>
                          <a:spcPts val="800"/>
                        </a:spcAft>
                      </a:pPr>
                      <a:r>
                        <a:rPr lang="vi-VN" sz="2000" b="0" u="none" strike="noStrike">
                          <a:solidFill>
                            <a:srgbClr val="000000"/>
                          </a:solidFill>
                          <a:effectLst/>
                        </a:rPr>
                        <a:t>7. Kết thúc vấn đề: Nêu cảm nhận của bản thân, đánh giá vai trò, ý nghĩa của chữ Quốc ngữ</a:t>
                      </a:r>
                      <a:endParaRPr lang="vi-VN" sz="2000" b="0" i="0" u="none" strike="noStrike">
                        <a:effectLst/>
                        <a:latin typeface="Arial" panose="020B0604020202020204" pitchFamily="34" charset="0"/>
                      </a:endParaRPr>
                    </a:p>
                  </a:txBody>
                  <a:tcPr marL="72144" marR="72144" marT="36072" marB="36072"/>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extLst>
                  <a:ext uri="{0D108BD9-81ED-4DB2-BD59-A6C34878D82A}">
                    <a16:rowId xmlns:a16="http://schemas.microsoft.com/office/drawing/2014/main" val="219785945"/>
                  </a:ext>
                </a:extLst>
              </a:tr>
              <a:tr h="434519">
                <a:tc gridSpan="3">
                  <a:txBody>
                    <a:bodyPr/>
                    <a:lstStyle/>
                    <a:p>
                      <a:pPr marR="27432" algn="ctr" fontAlgn="t">
                        <a:lnSpc>
                          <a:spcPct val="107000"/>
                        </a:lnSpc>
                        <a:spcBef>
                          <a:spcPts val="0"/>
                        </a:spcBef>
                        <a:spcAft>
                          <a:spcPts val="800"/>
                        </a:spcAft>
                      </a:pPr>
                      <a:r>
                        <a:rPr lang="vi-VN" sz="2000" b="1" u="none" strike="noStrike">
                          <a:solidFill>
                            <a:srgbClr val="000000"/>
                          </a:solidFill>
                          <a:effectLst/>
                        </a:rPr>
                        <a:t>KẾT QUẢ</a:t>
                      </a:r>
                      <a:endParaRPr lang="vi-VN" sz="2000" b="0" i="0" u="none" strike="noStrike">
                        <a:effectLst/>
                        <a:latin typeface="Arial" panose="020B0604020202020204" pitchFamily="34" charset="0"/>
                      </a:endParaRPr>
                    </a:p>
                  </a:txBody>
                  <a:tcPr marL="72144" marR="72144" marT="36072" marB="36072"/>
                </a:tc>
                <a:tc hMerge="1">
                  <a:txBody>
                    <a:bodyPr/>
                    <a:lstStyle/>
                    <a:p>
                      <a:endParaRPr lang="vi-VN"/>
                    </a:p>
                  </a:txBody>
                  <a:tcPr/>
                </a:tc>
                <a:tc hMerge="1">
                  <a:txBody>
                    <a:bodyPr/>
                    <a:lstStyle/>
                    <a:p>
                      <a:endParaRPr lang="vi-VN"/>
                    </a:p>
                  </a:txBody>
                  <a:tcPr/>
                </a:tc>
                <a:tc>
                  <a:txBody>
                    <a:bodyPr/>
                    <a:lstStyle/>
                    <a:p>
                      <a:pPr marR="27432" algn="just" fontAlgn="t">
                        <a:lnSpc>
                          <a:spcPct val="107000"/>
                        </a:lnSpc>
                        <a:spcBef>
                          <a:spcPts val="0"/>
                        </a:spcBef>
                        <a:spcAft>
                          <a:spcPts val="800"/>
                        </a:spcAft>
                      </a:pPr>
                      <a:r>
                        <a:rPr lang="vi-VN" sz="2000" b="0" u="none" strike="noStrike">
                          <a:solidFill>
                            <a:srgbClr val="000000"/>
                          </a:solidFill>
                          <a:effectLst/>
                        </a:rPr>
                        <a:t> </a:t>
                      </a:r>
                      <a:endParaRPr lang="vi-VN" sz="2000" b="0" i="0" u="none" strike="noStrike">
                        <a:effectLst/>
                        <a:latin typeface="Arial" panose="020B0604020202020204" pitchFamily="34" charset="0"/>
                      </a:endParaRPr>
                    </a:p>
                  </a:txBody>
                  <a:tcPr marL="54108" marR="54108" marT="7515" marB="0"/>
                </a:tc>
                <a:tc>
                  <a:txBody>
                    <a:bodyPr/>
                    <a:lstStyle/>
                    <a:p>
                      <a:pPr marR="27432" algn="just" fontAlgn="t">
                        <a:lnSpc>
                          <a:spcPct val="107000"/>
                        </a:lnSpc>
                        <a:spcBef>
                          <a:spcPts val="0"/>
                        </a:spcBef>
                        <a:spcAft>
                          <a:spcPts val="800"/>
                        </a:spcAft>
                      </a:pPr>
                      <a:r>
                        <a:rPr lang="vi-VN" sz="2000" b="0" u="none" strike="noStrike" dirty="0">
                          <a:solidFill>
                            <a:srgbClr val="000000"/>
                          </a:solidFill>
                          <a:effectLst/>
                        </a:rPr>
                        <a:t> </a:t>
                      </a:r>
                      <a:endParaRPr lang="vi-VN" sz="2000" b="0" i="0" u="none" strike="noStrike" dirty="0">
                        <a:effectLst/>
                        <a:latin typeface="Arial" panose="020B0604020202020204" pitchFamily="34" charset="0"/>
                      </a:endParaRPr>
                    </a:p>
                  </a:txBody>
                  <a:tcPr marL="54108" marR="54108" marT="7515" marB="0"/>
                </a:tc>
                <a:extLst>
                  <a:ext uri="{0D108BD9-81ED-4DB2-BD59-A6C34878D82A}">
                    <a16:rowId xmlns:a16="http://schemas.microsoft.com/office/drawing/2014/main" val="1834203381"/>
                  </a:ext>
                </a:extLst>
              </a:tr>
            </a:tbl>
          </a:graphicData>
        </a:graphic>
      </p:graphicFrame>
    </p:spTree>
    <p:extLst>
      <p:ext uri="{BB962C8B-B14F-4D97-AF65-F5344CB8AC3E}">
        <p14:creationId xmlns:p14="http://schemas.microsoft.com/office/powerpoint/2010/main" val="3535917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463</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#9Slide03 Arima Madurai Black</vt: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Violet Rose</dc:creator>
  <cp:lastModifiedBy>Violet Rose</cp:lastModifiedBy>
  <cp:revision>5</cp:revision>
  <dcterms:created xsi:type="dcterms:W3CDTF">2024-06-10T07:47:50Z</dcterms:created>
  <dcterms:modified xsi:type="dcterms:W3CDTF">2024-07-03T23:24:14Z</dcterms:modified>
</cp:coreProperties>
</file>