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4"/>
  </p:notesMasterIdLst>
  <p:sldIdLst>
    <p:sldId id="269" r:id="rId2"/>
    <p:sldId id="256" r:id="rId3"/>
    <p:sldId id="258" r:id="rId4"/>
    <p:sldId id="338" r:id="rId5"/>
    <p:sldId id="428" r:id="rId6"/>
    <p:sldId id="415" r:id="rId7"/>
    <p:sldId id="416" r:id="rId8"/>
    <p:sldId id="417" r:id="rId9"/>
    <p:sldId id="433" r:id="rId10"/>
    <p:sldId id="403" r:id="rId11"/>
    <p:sldId id="449" r:id="rId12"/>
    <p:sldId id="442" r:id="rId13"/>
    <p:sldId id="444" r:id="rId14"/>
    <p:sldId id="440" r:id="rId15"/>
    <p:sldId id="445" r:id="rId16"/>
    <p:sldId id="446" r:id="rId17"/>
    <p:sldId id="262" r:id="rId18"/>
    <p:sldId id="448" r:id="rId19"/>
    <p:sldId id="263" r:id="rId20"/>
    <p:sldId id="447" r:id="rId21"/>
    <p:sldId id="264" r:id="rId22"/>
    <p:sldId id="276" r:id="rId23"/>
  </p:sldIdLst>
  <p:sldSz cx="18288000" cy="10287000"/>
  <p:notesSz cx="6858000" cy="9144000"/>
  <p:embeddedFontLst>
    <p:embeddedFont>
      <p:font typeface="#9Slide03 Arima Madurai Bold" panose="00000800000000000000" pitchFamily="2" charset="0"/>
      <p:bold r:id="rId25"/>
    </p:embeddedFont>
    <p:embeddedFont>
      <p:font typeface="Microsoft YaHei" panose="020B0503020204020204" pitchFamily="34" charset="-122"/>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AC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41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35931-C048-48C1-882A-0E0A63289AF4}" type="datetimeFigureOut">
              <a:rPr lang="en-US" smtClean="0"/>
              <a:t>7/1/2024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30E0FC-F93C-4B13-A109-EB03ABE34DDB}" type="slidenum">
              <a:rPr lang="en-US" smtClean="0"/>
              <a:t>‹#›</a:t>
            </a:fld>
            <a:endParaRPr lang="en-US"/>
          </a:p>
        </p:txBody>
      </p:sp>
    </p:spTree>
    <p:extLst>
      <p:ext uri="{BB962C8B-B14F-4D97-AF65-F5344CB8AC3E}">
        <p14:creationId xmlns:p14="http://schemas.microsoft.com/office/powerpoint/2010/main" val="893260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30E0FC-F93C-4B13-A109-EB03ABE34DDB}" type="slidenum">
              <a:rPr lang="en-US" smtClean="0"/>
              <a:t>5</a:t>
            </a:fld>
            <a:endParaRPr lang="en-US"/>
          </a:p>
        </p:txBody>
      </p:sp>
    </p:spTree>
    <p:extLst>
      <p:ext uri="{BB962C8B-B14F-4D97-AF65-F5344CB8AC3E}">
        <p14:creationId xmlns:p14="http://schemas.microsoft.com/office/powerpoint/2010/main" val="595088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30E0FC-F93C-4B13-A109-EB03ABE34DDB}" type="slidenum">
              <a:rPr lang="en-US" smtClean="0"/>
              <a:t>15</a:t>
            </a:fld>
            <a:endParaRPr lang="en-US"/>
          </a:p>
        </p:txBody>
      </p:sp>
    </p:spTree>
    <p:extLst>
      <p:ext uri="{BB962C8B-B14F-4D97-AF65-F5344CB8AC3E}">
        <p14:creationId xmlns:p14="http://schemas.microsoft.com/office/powerpoint/2010/main" val="653967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30E0FC-F93C-4B13-A109-EB03ABE34DDB}" type="slidenum">
              <a:rPr lang="en-US" smtClean="0"/>
              <a:t>16</a:t>
            </a:fld>
            <a:endParaRPr lang="en-US"/>
          </a:p>
        </p:txBody>
      </p:sp>
    </p:spTree>
    <p:extLst>
      <p:ext uri="{BB962C8B-B14F-4D97-AF65-F5344CB8AC3E}">
        <p14:creationId xmlns:p14="http://schemas.microsoft.com/office/powerpoint/2010/main" val="1927832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30E0FC-F93C-4B13-A109-EB03ABE34DDB}" type="slidenum">
              <a:rPr lang="en-US" smtClean="0"/>
              <a:t>19</a:t>
            </a:fld>
            <a:endParaRPr lang="en-US"/>
          </a:p>
        </p:txBody>
      </p:sp>
    </p:spTree>
    <p:extLst>
      <p:ext uri="{BB962C8B-B14F-4D97-AF65-F5344CB8AC3E}">
        <p14:creationId xmlns:p14="http://schemas.microsoft.com/office/powerpoint/2010/main" val="2038065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6.svg"/><Relationship Id="rId7" Type="http://schemas.openxmlformats.org/officeDocument/2006/relationships/image" Target="../media/image13.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0.svg"/><Relationship Id="rId5" Type="http://schemas.openxmlformats.org/officeDocument/2006/relationships/image" Target="../media/image18.sv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5.sv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6.svg"/><Relationship Id="rId7" Type="http://schemas.openxmlformats.org/officeDocument/2006/relationships/image" Target="../media/image13.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0.svg"/><Relationship Id="rId5" Type="http://schemas.openxmlformats.org/officeDocument/2006/relationships/image" Target="../media/image18.sv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5.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6.svg"/><Relationship Id="rId7" Type="http://schemas.openxmlformats.org/officeDocument/2006/relationships/image" Target="../media/image13.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0.svg"/><Relationship Id="rId5" Type="http://schemas.openxmlformats.org/officeDocument/2006/relationships/image" Target="../media/image18.sv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5.sv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1.svg"/><Relationship Id="rId7" Type="http://schemas.openxmlformats.org/officeDocument/2006/relationships/image" Target="../media/image13.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20.sv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1.svg"/><Relationship Id="rId7" Type="http://schemas.openxmlformats.org/officeDocument/2006/relationships/image" Target="../media/image13.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20.svg"/></Relationships>
</file>

<file path=ppt/slides/_rels/slide3.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3.svg"/><Relationship Id="rId4" Type="http://schemas.openxmlformats.org/officeDocument/2006/relationships/image" Target="../media/image9.sv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DBA527C4-094E-ADC0-35C3-7533E2B19D52}"/>
              </a:ext>
            </a:extLst>
          </p:cNvPr>
          <p:cNvSpPr txBox="1"/>
          <p:nvPr/>
        </p:nvSpPr>
        <p:spPr>
          <a:xfrm>
            <a:off x="7086600" y="3238500"/>
            <a:ext cx="11582400" cy="1467774"/>
          </a:xfrm>
          <a:prstGeom prst="rect">
            <a:avLst/>
          </a:prstGeom>
          <a:noFill/>
        </p:spPr>
        <p:txBody>
          <a:bodyPr wrap="square">
            <a:spAutoFit/>
          </a:bodyPr>
          <a:lstStyle/>
          <a:p>
            <a:pPr>
              <a:lnSpc>
                <a:spcPct val="107000"/>
              </a:lnSpc>
              <a:spcAft>
                <a:spcPts val="800"/>
              </a:spcAft>
            </a:pP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(2)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suối</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hát</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xa,</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Trăng</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lồng</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cổ</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thụ</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bóng</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lồng</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8228E3D-87AD-E56F-4516-E2DDB92933BF}"/>
              </a:ext>
            </a:extLst>
          </p:cNvPr>
          <p:cNvSpPr txBox="1"/>
          <p:nvPr/>
        </p:nvSpPr>
        <p:spPr>
          <a:xfrm>
            <a:off x="-381000" y="0"/>
            <a:ext cx="11838165" cy="3156057"/>
          </a:xfrm>
          <a:prstGeom prst="rect">
            <a:avLst/>
          </a:prstGeom>
          <a:noFill/>
        </p:spPr>
        <p:txBody>
          <a:bodyPr wrap="square">
            <a:spAutoFit/>
          </a:bodyPr>
          <a:lstStyle/>
          <a:p>
            <a:pPr algn="ctr">
              <a:lnSpc>
                <a:spcPct val="107000"/>
              </a:lnSpc>
              <a:spcBef>
                <a:spcPts val="600"/>
              </a:spcBef>
              <a:spcAft>
                <a:spcPts val="600"/>
              </a:spcAft>
            </a:pP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(1)Cũng có lúc rượu ngon cùng nhắp,</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Bef>
                <a:spcPts val="600"/>
              </a:spcBef>
              <a:spcAft>
                <a:spcPts val="600"/>
              </a:spcAft>
            </a:pP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Chén quỳnh tương ăm ắp bầu xuân.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Bef>
                <a:spcPts val="600"/>
              </a:spcBef>
              <a:spcAft>
                <a:spcPts val="600"/>
              </a:spcAft>
            </a:pP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Có khi bàn soạn câu văn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Bef>
                <a:spcPts val="600"/>
              </a:spcBef>
              <a:spcAft>
                <a:spcPts val="600"/>
              </a:spcAft>
            </a:pP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Biết bao đông bích, điển phần trước sau</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147A637-6B18-A7D5-0EDE-78B0CFF1EBE4}"/>
              </a:ext>
            </a:extLst>
          </p:cNvPr>
          <p:cNvSpPr txBox="1"/>
          <p:nvPr/>
        </p:nvSpPr>
        <p:spPr>
          <a:xfrm>
            <a:off x="609600" y="4807653"/>
            <a:ext cx="15311410" cy="5593647"/>
          </a:xfrm>
          <a:prstGeom prst="rect">
            <a:avLst/>
          </a:prstGeom>
          <a:noFill/>
        </p:spPr>
        <p:txBody>
          <a:bodyPr wrap="square">
            <a:spAutoFit/>
          </a:bodyPr>
          <a:lstStyle/>
          <a:p>
            <a:pPr indent="1485900" algn="just">
              <a:lnSpc>
                <a:spcPct val="107000"/>
              </a:lnSpc>
              <a:spcBef>
                <a:spcPts val="600"/>
              </a:spcBef>
              <a:spcAft>
                <a:spcPts val="600"/>
              </a:spcAft>
            </a:pP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3) Bác Dương thôi đã thôi rồi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indent="1485900" algn="just">
              <a:lnSpc>
                <a:spcPct val="107000"/>
              </a:lnSpc>
              <a:spcBef>
                <a:spcPts val="600"/>
              </a:spcBef>
              <a:spcAft>
                <a:spcPts val="600"/>
              </a:spcAft>
            </a:pP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Nước mây man mác ngậm ngùi lòng ta.</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indent="1485900" algn="just">
              <a:lnSpc>
                <a:spcPct val="107000"/>
              </a:lnSpc>
              <a:spcBef>
                <a:spcPts val="600"/>
              </a:spcBef>
              <a:spcAft>
                <a:spcPts val="600"/>
              </a:spcAft>
            </a:pP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indent="1485900" algn="just">
              <a:lnSpc>
                <a:spcPct val="107000"/>
              </a:lnSpc>
              <a:spcBef>
                <a:spcPts val="600"/>
              </a:spcBef>
              <a:spcAft>
                <a:spcPts val="600"/>
              </a:spcAft>
            </a:pP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(4) Sương như búa, bổ mòn gốc liễu,</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indent="1485900" algn="just">
              <a:lnSpc>
                <a:spcPct val="107000"/>
              </a:lnSpc>
              <a:spcBef>
                <a:spcPts val="600"/>
              </a:spcBef>
              <a:spcAft>
                <a:spcPts val="600"/>
              </a:spcAft>
            </a:pP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Tuyết dường cưa, xẻ héo cành ngô.</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indent="1485900" algn="just">
              <a:lnSpc>
                <a:spcPct val="107000"/>
              </a:lnSpc>
              <a:spcBef>
                <a:spcPts val="600"/>
              </a:spcBef>
              <a:spcAft>
                <a:spcPts val="600"/>
              </a:spcAft>
            </a:pP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Giọt sương phủ, bụi chim gù,</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indent="1485900" algn="just">
              <a:lnSpc>
                <a:spcPct val="107000"/>
              </a:lnSpc>
              <a:spcBef>
                <a:spcPts val="600"/>
              </a:spcBef>
              <a:spcAft>
                <a:spcPts val="600"/>
              </a:spcAft>
            </a:pP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Sân tường kêu vẳng, chuông chùa nện khơi.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813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B816DB7-398A-48E4-F82A-6D34C361BBAD}"/>
              </a:ext>
            </a:extLst>
          </p:cNvPr>
          <p:cNvGraphicFramePr>
            <a:graphicFrameLocks noGrp="1"/>
          </p:cNvGraphicFramePr>
          <p:nvPr>
            <p:extLst>
              <p:ext uri="{D42A27DB-BD31-4B8C-83A1-F6EECF244321}">
                <p14:modId xmlns:p14="http://schemas.microsoft.com/office/powerpoint/2010/main" val="2400876369"/>
              </p:ext>
            </p:extLst>
          </p:nvPr>
        </p:nvGraphicFramePr>
        <p:xfrm>
          <a:off x="152397" y="31689"/>
          <a:ext cx="17907003" cy="10217211"/>
        </p:xfrm>
        <a:graphic>
          <a:graphicData uri="http://schemas.openxmlformats.org/drawingml/2006/table">
            <a:tbl>
              <a:tblPr firstRow="1" firstCol="1" bandRow="1">
                <a:tableStyleId>{5C22544A-7EE6-4342-B048-85BDC9FD1C3A}</a:tableStyleId>
              </a:tblPr>
              <a:tblGrid>
                <a:gridCol w="1758724">
                  <a:extLst>
                    <a:ext uri="{9D8B030D-6E8A-4147-A177-3AD203B41FA5}">
                      <a16:colId xmlns:a16="http://schemas.microsoft.com/office/drawing/2014/main" val="3673074902"/>
                    </a:ext>
                  </a:extLst>
                </a:gridCol>
                <a:gridCol w="8440481">
                  <a:extLst>
                    <a:ext uri="{9D8B030D-6E8A-4147-A177-3AD203B41FA5}">
                      <a16:colId xmlns:a16="http://schemas.microsoft.com/office/drawing/2014/main" val="719841464"/>
                    </a:ext>
                  </a:extLst>
                </a:gridCol>
                <a:gridCol w="2179983">
                  <a:extLst>
                    <a:ext uri="{9D8B030D-6E8A-4147-A177-3AD203B41FA5}">
                      <a16:colId xmlns:a16="http://schemas.microsoft.com/office/drawing/2014/main" val="1565591343"/>
                    </a:ext>
                  </a:extLst>
                </a:gridCol>
                <a:gridCol w="233570">
                  <a:extLst>
                    <a:ext uri="{9D8B030D-6E8A-4147-A177-3AD203B41FA5}">
                      <a16:colId xmlns:a16="http://schemas.microsoft.com/office/drawing/2014/main" val="2482803863"/>
                    </a:ext>
                  </a:extLst>
                </a:gridCol>
                <a:gridCol w="1654663">
                  <a:extLst>
                    <a:ext uri="{9D8B030D-6E8A-4147-A177-3AD203B41FA5}">
                      <a16:colId xmlns:a16="http://schemas.microsoft.com/office/drawing/2014/main" val="3427749540"/>
                    </a:ext>
                  </a:extLst>
                </a:gridCol>
                <a:gridCol w="1401208">
                  <a:extLst>
                    <a:ext uri="{9D8B030D-6E8A-4147-A177-3AD203B41FA5}">
                      <a16:colId xmlns:a16="http://schemas.microsoft.com/office/drawing/2014/main" val="1547063995"/>
                    </a:ext>
                  </a:extLst>
                </a:gridCol>
                <a:gridCol w="1699726">
                  <a:extLst>
                    <a:ext uri="{9D8B030D-6E8A-4147-A177-3AD203B41FA5}">
                      <a16:colId xmlns:a16="http://schemas.microsoft.com/office/drawing/2014/main" val="2470035610"/>
                    </a:ext>
                  </a:extLst>
                </a:gridCol>
                <a:gridCol w="538648">
                  <a:extLst>
                    <a:ext uri="{9D8B030D-6E8A-4147-A177-3AD203B41FA5}">
                      <a16:colId xmlns:a16="http://schemas.microsoft.com/office/drawing/2014/main" val="1111742032"/>
                    </a:ext>
                  </a:extLst>
                </a:gridCol>
              </a:tblGrid>
              <a:tr h="541296">
                <a:tc gridSpan="8">
                  <a:txBody>
                    <a:bodyPr/>
                    <a:lstStyle/>
                    <a:p>
                      <a:pPr algn="ctr">
                        <a:lnSpc>
                          <a:spcPct val="107000"/>
                        </a:lnSpc>
                        <a:spcBef>
                          <a:spcPts val="600"/>
                        </a:spcBef>
                        <a:spcAft>
                          <a:spcPts val="800"/>
                        </a:spcAft>
                      </a:pPr>
                      <a:r>
                        <a:rPr lang="en-US" sz="2800" kern="100">
                          <a:solidFill>
                            <a:schemeClr val="tx1"/>
                          </a:solidFill>
                          <a:effectLst/>
                          <a:latin typeface="Times New Roman" panose="02020603050405020304" pitchFamily="18" charset="0"/>
                          <a:cs typeface="Times New Roman" panose="02020603050405020304" pitchFamily="18" charset="0"/>
                        </a:rPr>
                        <a:t>PHIẾU HỌC TẬP SỐ 2</a:t>
                      </a:r>
                    </a:p>
                    <a:p>
                      <a:pPr algn="ctr">
                        <a:lnSpc>
                          <a:spcPct val="107000"/>
                        </a:lnSpc>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Lập dàn ý phân tích bài thơ “Khóc Dương Khuê” – Nguyễn Khuyến</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432745"/>
                  </a:ext>
                </a:extLst>
              </a:tr>
              <a:tr h="254570">
                <a:tc rowSpan="2" gridSpan="2">
                  <a:txBody>
                    <a:bodyPr/>
                    <a:lstStyle/>
                    <a:p>
                      <a:pPr algn="ctr">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Yêu cầu</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2" hMerge="1">
                  <a:txBody>
                    <a:bodyPr/>
                    <a:lstStyle/>
                    <a:p>
                      <a:endParaRPr lang="en-US"/>
                    </a:p>
                  </a:txBody>
                  <a:tcPr/>
                </a:tc>
                <a:tc gridSpan="6">
                  <a:txBody>
                    <a:bodyPr/>
                    <a:lstStyle/>
                    <a:p>
                      <a:pPr algn="ctr">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Nội dung</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a:lnSpc>
                          <a:spcPct val="107000"/>
                        </a:lnSpc>
                        <a:spcBef>
                          <a:spcPts val="600"/>
                        </a:spcBef>
                        <a:spcAft>
                          <a:spcPts val="600"/>
                        </a:spcAft>
                      </a:pPr>
                      <a:r>
                        <a:rPr lang="en-US" sz="3600" kern="100">
                          <a:solidFill>
                            <a:schemeClr val="tx1"/>
                          </a:solidFill>
                          <a:effectLst/>
                          <a:latin typeface="Times New Roman" panose="02020603050405020304" pitchFamily="18" charset="0"/>
                          <a:cs typeface="Times New Roman" panose="02020603050405020304" pitchFamily="18" charset="0"/>
                        </a:rPr>
                        <a:t>Nội dung</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79061158"/>
                  </a:ext>
                </a:extLst>
              </a:tr>
              <a:tr h="1721674">
                <a:tc gridSpan="2" vMerge="1">
                  <a:txBody>
                    <a:bodyPr/>
                    <a:lstStyle/>
                    <a:p>
                      <a:endParaRPr lang="en-US"/>
                    </a:p>
                  </a:txBody>
                  <a:tcPr/>
                </a:tc>
                <a:tc hMerge="1" vMerge="1">
                  <a:txBody>
                    <a:bodyPr/>
                    <a:lstStyle/>
                    <a:p>
                      <a:endParaRPr lang="en-US"/>
                    </a:p>
                  </a:txBody>
                  <a:tcPr/>
                </a:tc>
                <a:tc gridSpan="2">
                  <a:txBody>
                    <a:bodyPr/>
                    <a:lstStyle/>
                    <a:p>
                      <a:r>
                        <a:rPr lang="en-US" sz="2800" kern="100">
                          <a:solidFill>
                            <a:schemeClr val="tx1"/>
                          </a:solidFill>
                          <a:effectLst/>
                          <a:latin typeface="Times New Roman" panose="02020603050405020304" pitchFamily="18" charset="0"/>
                          <a:cs typeface="Times New Roman" panose="02020603050405020304" pitchFamily="18" charset="0"/>
                        </a:rPr>
                        <a:t>Dẫn chứng</a:t>
                      </a:r>
                      <a:endParaRPr lang="en-US" sz="1400"/>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a:lnSpc>
                          <a:spcPct val="107000"/>
                        </a:lnSpc>
                        <a:spcBef>
                          <a:spcPts val="600"/>
                        </a:spcBef>
                        <a:spcAft>
                          <a:spcPts val="600"/>
                        </a:spcAft>
                      </a:pPr>
                      <a:r>
                        <a:rPr lang="en-US" sz="3600" kern="100">
                          <a:solidFill>
                            <a:schemeClr val="tx1"/>
                          </a:solidFill>
                          <a:effectLst/>
                          <a:latin typeface="Times New Roman" panose="02020603050405020304" pitchFamily="18" charset="0"/>
                          <a:cs typeface="Times New Roman" panose="02020603050405020304" pitchFamily="18" charset="0"/>
                        </a:rPr>
                        <a:t>Phân tích</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r>
                        <a:rPr lang="en-US" sz="2800" kern="100">
                          <a:solidFill>
                            <a:schemeClr val="tx1"/>
                          </a:solidFill>
                          <a:effectLst/>
                          <a:latin typeface="Times New Roman" panose="02020603050405020304" pitchFamily="18" charset="0"/>
                          <a:cs typeface="Times New Roman" panose="02020603050405020304" pitchFamily="18" charset="0"/>
                        </a:rPr>
                        <a:t>Phân tích</a:t>
                      </a:r>
                      <a:endParaRPr lang="en-US" sz="1400"/>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a:lnSpc>
                          <a:spcPct val="107000"/>
                        </a:lnSpc>
                        <a:spcBef>
                          <a:spcPts val="600"/>
                        </a:spcBef>
                        <a:spcAft>
                          <a:spcPts val="600"/>
                        </a:spcAft>
                      </a:pPr>
                      <a:r>
                        <a:rPr lang="en-US" sz="3600" kern="100">
                          <a:solidFill>
                            <a:schemeClr val="tx1"/>
                          </a:solidFill>
                          <a:effectLst/>
                          <a:latin typeface="Times New Roman" panose="02020603050405020304" pitchFamily="18" charset="0"/>
                          <a:cs typeface="Times New Roman" panose="02020603050405020304" pitchFamily="18" charset="0"/>
                        </a:rPr>
                        <a:t>Phân tích</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Liên hệ, mở rộng</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a:lnSpc>
                          <a:spcPct val="107000"/>
                        </a:lnSpc>
                        <a:spcBef>
                          <a:spcPts val="600"/>
                        </a:spcBef>
                        <a:spcAft>
                          <a:spcPts val="600"/>
                        </a:spcAft>
                      </a:pPr>
                      <a:r>
                        <a:rPr lang="en-US" sz="3600" kern="100">
                          <a:solidFill>
                            <a:schemeClr val="tx1"/>
                          </a:solidFill>
                          <a:effectLst/>
                          <a:latin typeface="Times New Roman" panose="02020603050405020304" pitchFamily="18" charset="0"/>
                          <a:cs typeface="Times New Roman" panose="02020603050405020304" pitchFamily="18" charset="0"/>
                        </a:rPr>
                        <a:t>Liên hệ, mở rộng</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697267653"/>
                  </a:ext>
                </a:extLst>
              </a:tr>
              <a:tr h="1177503">
                <a:tc rowSpan="2">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Mở bài</a:t>
                      </a:r>
                    </a:p>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Dẫn dắt giới thiệu bài thơ (vận dụng cách mở bài trực tiếp, gián tiếp)</a:t>
                      </a:r>
                    </a:p>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Giới thiệu tên tác giả, tên tác phẩm</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6">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just">
                        <a:lnSpc>
                          <a:spcPct val="107000"/>
                        </a:lnSpc>
                        <a:spcBef>
                          <a:spcPts val="600"/>
                        </a:spcBef>
                        <a:spcAft>
                          <a:spcPts val="600"/>
                        </a:spcAft>
                      </a:pPr>
                      <a:r>
                        <a:rPr lang="en-US" sz="3600" kern="100">
                          <a:solidFill>
                            <a:schemeClr val="tx1"/>
                          </a:solidFill>
                          <a:effectLst/>
                          <a:latin typeface="Times New Roman" panose="02020603050405020304" pitchFamily="18" charset="0"/>
                          <a:cs typeface="Times New Roman" panose="02020603050405020304" pitchFamily="18" charset="0"/>
                        </a:rPr>
                        <a:t> </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33835135"/>
                  </a:ext>
                </a:extLst>
              </a:tr>
              <a:tr h="371165">
                <a:tc vMerge="1">
                  <a:txBody>
                    <a:bodyPr/>
                    <a:lstStyle/>
                    <a:p>
                      <a:endParaRPr lang="en-US"/>
                    </a:p>
                  </a:txBody>
                  <a:tcPr/>
                </a:tc>
                <a:tc>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Cảm nhận chung về đặc sắc của bài thơ.</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6">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just">
                        <a:lnSpc>
                          <a:spcPct val="107000"/>
                        </a:lnSpc>
                        <a:spcBef>
                          <a:spcPts val="600"/>
                        </a:spcBef>
                        <a:spcAft>
                          <a:spcPts val="600"/>
                        </a:spcAft>
                      </a:pPr>
                      <a:r>
                        <a:rPr lang="en-US" sz="3600" kern="100">
                          <a:solidFill>
                            <a:schemeClr val="tx1"/>
                          </a:solidFill>
                          <a:effectLst/>
                          <a:latin typeface="Times New Roman" panose="02020603050405020304" pitchFamily="18" charset="0"/>
                          <a:cs typeface="Times New Roman" panose="02020603050405020304" pitchFamily="18" charset="0"/>
                        </a:rPr>
                        <a:t> </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29009714"/>
                  </a:ext>
                </a:extLst>
              </a:tr>
              <a:tr h="534377">
                <a:tc rowSpan="8">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Thân bài</a:t>
                      </a:r>
                    </a:p>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Nêu bối cảnh và sự kiện tạo ra nguồn cảm xúc cho tác giả viết bài thơ</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6">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just">
                        <a:lnSpc>
                          <a:spcPct val="107000"/>
                        </a:lnSpc>
                        <a:spcBef>
                          <a:spcPts val="600"/>
                        </a:spcBef>
                        <a:spcAft>
                          <a:spcPts val="600"/>
                        </a:spcAft>
                      </a:pPr>
                      <a:r>
                        <a:rPr lang="en-US" sz="3600" kern="100">
                          <a:solidFill>
                            <a:schemeClr val="tx1"/>
                          </a:solidFill>
                          <a:effectLst/>
                          <a:latin typeface="Times New Roman" panose="02020603050405020304" pitchFamily="18" charset="0"/>
                          <a:cs typeface="Times New Roman" panose="02020603050405020304" pitchFamily="18" charset="0"/>
                        </a:rPr>
                        <a:t> </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91571823"/>
                  </a:ext>
                </a:extLst>
              </a:tr>
              <a:tr h="180898">
                <a:tc vMerge="1">
                  <a:txBody>
                    <a:bodyPr/>
                    <a:lstStyle/>
                    <a:p>
                      <a:endParaRPr lang="en-US"/>
                    </a:p>
                  </a:txBody>
                  <a:tcPr/>
                </a:tc>
                <a:tc>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Nêu chủ đề của bài thơ</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6">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just">
                        <a:lnSpc>
                          <a:spcPct val="107000"/>
                        </a:lnSpc>
                        <a:spcBef>
                          <a:spcPts val="600"/>
                        </a:spcBef>
                        <a:spcAft>
                          <a:spcPts val="600"/>
                        </a:spcAft>
                      </a:pPr>
                      <a:r>
                        <a:rPr lang="en-US" sz="3600" kern="100">
                          <a:solidFill>
                            <a:schemeClr val="tx1"/>
                          </a:solidFill>
                          <a:effectLst/>
                          <a:latin typeface="Times New Roman" panose="02020603050405020304" pitchFamily="18" charset="0"/>
                          <a:cs typeface="Times New Roman" panose="02020603050405020304" pitchFamily="18" charset="0"/>
                        </a:rPr>
                        <a:t> </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44464676"/>
                  </a:ext>
                </a:extLst>
              </a:tr>
              <a:tr h="371165">
                <a:tc vMerge="1">
                  <a:txBody>
                    <a:bodyPr/>
                    <a:lstStyle/>
                    <a:p>
                      <a:endParaRPr lang="en-US"/>
                    </a:p>
                  </a:txBody>
                  <a:tcPr/>
                </a:tc>
                <a:tc gridSpan="7">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Phân tích những nét đặc sắc về hình thức nghệ thuật để làm nổi bật chủ đề bài thơ:</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44100956"/>
                  </a:ext>
                </a:extLst>
              </a:tr>
              <a:tr h="232873">
                <a:tc vMerge="1">
                  <a:txBody>
                    <a:bodyPr/>
                    <a:lstStyle/>
                    <a:p>
                      <a:endParaRPr lang="en-US"/>
                    </a:p>
                  </a:txBody>
                  <a:tcPr/>
                </a:tc>
                <a:tc gridSpan="2">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Phần 1 (2 dòng đầu)</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just">
                        <a:lnSpc>
                          <a:spcPct val="107000"/>
                        </a:lnSpc>
                        <a:spcBef>
                          <a:spcPts val="600"/>
                        </a:spcBef>
                        <a:spcAft>
                          <a:spcPts val="600"/>
                        </a:spcAft>
                      </a:pP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just">
                        <a:lnSpc>
                          <a:spcPct val="107000"/>
                        </a:lnSpc>
                        <a:spcBef>
                          <a:spcPts val="600"/>
                        </a:spcBef>
                        <a:spcAft>
                          <a:spcPts val="600"/>
                        </a:spcAft>
                      </a:pP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just">
                        <a:lnSpc>
                          <a:spcPct val="107000"/>
                        </a:lnSpc>
                        <a:spcBef>
                          <a:spcPts val="600"/>
                        </a:spcBef>
                        <a:spcAft>
                          <a:spcPts val="600"/>
                        </a:spcAft>
                      </a:pP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60394311"/>
                  </a:ext>
                </a:extLst>
              </a:tr>
              <a:tr h="213819">
                <a:tc vMerge="1">
                  <a:txBody>
                    <a:bodyPr/>
                    <a:lstStyle/>
                    <a:p>
                      <a:endParaRPr lang="en-US"/>
                    </a:p>
                  </a:txBody>
                  <a:tcPr/>
                </a:tc>
                <a:tc gridSpan="2">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Phần 2 (dòng 3 – 22)</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just">
                        <a:lnSpc>
                          <a:spcPct val="107000"/>
                        </a:lnSpc>
                        <a:spcBef>
                          <a:spcPts val="600"/>
                        </a:spcBef>
                        <a:spcAft>
                          <a:spcPts val="600"/>
                        </a:spcAft>
                      </a:pP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just">
                        <a:lnSpc>
                          <a:spcPct val="107000"/>
                        </a:lnSpc>
                        <a:spcBef>
                          <a:spcPts val="600"/>
                        </a:spcBef>
                        <a:spcAft>
                          <a:spcPts val="600"/>
                        </a:spcAft>
                      </a:pP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just">
                        <a:lnSpc>
                          <a:spcPct val="107000"/>
                        </a:lnSpc>
                        <a:spcBef>
                          <a:spcPts val="600"/>
                        </a:spcBef>
                        <a:spcAft>
                          <a:spcPts val="600"/>
                        </a:spcAft>
                      </a:pP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537614029"/>
                  </a:ext>
                </a:extLst>
              </a:tr>
              <a:tr h="225460">
                <a:tc vMerge="1">
                  <a:txBody>
                    <a:bodyPr/>
                    <a:lstStyle/>
                    <a:p>
                      <a:endParaRPr lang="en-US"/>
                    </a:p>
                  </a:txBody>
                  <a:tcPr/>
                </a:tc>
                <a:tc gridSpan="2">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Phần 3 (dòng 23 – hết)</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just">
                        <a:lnSpc>
                          <a:spcPct val="107000"/>
                        </a:lnSpc>
                        <a:spcBef>
                          <a:spcPts val="600"/>
                        </a:spcBef>
                        <a:spcAft>
                          <a:spcPts val="600"/>
                        </a:spcAft>
                      </a:pP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just">
                        <a:lnSpc>
                          <a:spcPct val="107000"/>
                        </a:lnSpc>
                        <a:spcBef>
                          <a:spcPts val="600"/>
                        </a:spcBef>
                        <a:spcAft>
                          <a:spcPts val="600"/>
                        </a:spcAft>
                      </a:pP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just">
                        <a:lnSpc>
                          <a:spcPct val="107000"/>
                        </a:lnSpc>
                        <a:spcBef>
                          <a:spcPts val="600"/>
                        </a:spcBef>
                        <a:spcAft>
                          <a:spcPts val="600"/>
                        </a:spcAft>
                      </a:pP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263350886"/>
                  </a:ext>
                </a:extLst>
              </a:tr>
              <a:tr h="561432">
                <a:tc vMerge="1">
                  <a:txBody>
                    <a:bodyPr/>
                    <a:lstStyle/>
                    <a:p>
                      <a:endParaRPr lang="en-US"/>
                    </a:p>
                  </a:txBody>
                  <a:tcPr/>
                </a:tc>
                <a:tc gridSpan="2">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Đánh giá chung về đặc sắc nghệ thuật và nội dung chủ đề của bài thơ</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just">
                        <a:lnSpc>
                          <a:spcPct val="107000"/>
                        </a:lnSpc>
                        <a:spcBef>
                          <a:spcPts val="600"/>
                        </a:spcBef>
                        <a:spcAft>
                          <a:spcPts val="600"/>
                        </a:spcAft>
                      </a:pP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5">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24210670"/>
                  </a:ext>
                </a:extLst>
              </a:tr>
              <a:tr h="561432">
                <a:tc vMerge="1">
                  <a:txBody>
                    <a:bodyPr/>
                    <a:lstStyle/>
                    <a:p>
                      <a:endParaRPr lang="en-US"/>
                    </a:p>
                  </a:txBody>
                  <a:tcPr/>
                </a:tc>
                <a:tc gridSpan="2">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So sánh với các tác phẩm khác viết về cùng đề tài, chủ đề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just">
                        <a:lnSpc>
                          <a:spcPct val="107000"/>
                        </a:lnSpc>
                        <a:spcBef>
                          <a:spcPts val="600"/>
                        </a:spcBef>
                        <a:spcAft>
                          <a:spcPts val="600"/>
                        </a:spcAft>
                      </a:pP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5">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05316916"/>
                  </a:ext>
                </a:extLst>
              </a:tr>
              <a:tr h="996719">
                <a:tc>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Kết bài</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Khẳng định lại giá trị của bài thơ.</a:t>
                      </a:r>
                    </a:p>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Tác động của bài thơ với cá nhân.</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just">
                        <a:lnSpc>
                          <a:spcPct val="107000"/>
                        </a:lnSpc>
                        <a:spcBef>
                          <a:spcPts val="600"/>
                        </a:spcBef>
                        <a:spcAft>
                          <a:spcPts val="600"/>
                        </a:spcAft>
                      </a:pP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5">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58327972"/>
                  </a:ext>
                </a:extLst>
              </a:tr>
            </a:tbl>
          </a:graphicData>
        </a:graphic>
      </p:graphicFrame>
    </p:spTree>
    <p:extLst>
      <p:ext uri="{BB962C8B-B14F-4D97-AF65-F5344CB8AC3E}">
        <p14:creationId xmlns:p14="http://schemas.microsoft.com/office/powerpoint/2010/main" val="34272594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9E02600-3B31-454D-7911-CFF1F327AD9B}"/>
              </a:ext>
            </a:extLst>
          </p:cNvPr>
          <p:cNvGraphicFramePr>
            <a:graphicFrameLocks noGrp="1"/>
          </p:cNvGraphicFramePr>
          <p:nvPr>
            <p:extLst>
              <p:ext uri="{D42A27DB-BD31-4B8C-83A1-F6EECF244321}">
                <p14:modId xmlns:p14="http://schemas.microsoft.com/office/powerpoint/2010/main" val="3705072884"/>
              </p:ext>
            </p:extLst>
          </p:nvPr>
        </p:nvGraphicFramePr>
        <p:xfrm>
          <a:off x="228600" y="289114"/>
          <a:ext cx="17754600" cy="9578785"/>
        </p:xfrm>
        <a:graphic>
          <a:graphicData uri="http://schemas.openxmlformats.org/drawingml/2006/table">
            <a:tbl>
              <a:tblPr firstRow="1" firstCol="1" bandRow="1">
                <a:tableStyleId>{5C22544A-7EE6-4342-B048-85BDC9FD1C3A}</a:tableStyleId>
              </a:tblPr>
              <a:tblGrid>
                <a:gridCol w="1600200">
                  <a:extLst>
                    <a:ext uri="{9D8B030D-6E8A-4147-A177-3AD203B41FA5}">
                      <a16:colId xmlns:a16="http://schemas.microsoft.com/office/drawing/2014/main" val="927161184"/>
                    </a:ext>
                  </a:extLst>
                </a:gridCol>
                <a:gridCol w="3581400">
                  <a:extLst>
                    <a:ext uri="{9D8B030D-6E8A-4147-A177-3AD203B41FA5}">
                      <a16:colId xmlns:a16="http://schemas.microsoft.com/office/drawing/2014/main" val="2687383261"/>
                    </a:ext>
                  </a:extLst>
                </a:gridCol>
                <a:gridCol w="3657600">
                  <a:extLst>
                    <a:ext uri="{9D8B030D-6E8A-4147-A177-3AD203B41FA5}">
                      <a16:colId xmlns:a16="http://schemas.microsoft.com/office/drawing/2014/main" val="2295732540"/>
                    </a:ext>
                  </a:extLst>
                </a:gridCol>
                <a:gridCol w="4343400">
                  <a:extLst>
                    <a:ext uri="{9D8B030D-6E8A-4147-A177-3AD203B41FA5}">
                      <a16:colId xmlns:a16="http://schemas.microsoft.com/office/drawing/2014/main" val="490665135"/>
                    </a:ext>
                  </a:extLst>
                </a:gridCol>
                <a:gridCol w="4572000">
                  <a:extLst>
                    <a:ext uri="{9D8B030D-6E8A-4147-A177-3AD203B41FA5}">
                      <a16:colId xmlns:a16="http://schemas.microsoft.com/office/drawing/2014/main" val="2130834323"/>
                    </a:ext>
                  </a:extLst>
                </a:gridCol>
              </a:tblGrid>
              <a:tr h="1406592">
                <a:tc gridSpan="5">
                  <a:txBody>
                    <a:bodyPr/>
                    <a:lstStyle/>
                    <a:p>
                      <a:pPr algn="ctr">
                        <a:lnSpc>
                          <a:spcPct val="107000"/>
                        </a:lnSpc>
                        <a:spcBef>
                          <a:spcPts val="600"/>
                        </a:spcBef>
                        <a:spcAft>
                          <a:spcPts val="800"/>
                        </a:spcAft>
                      </a:pPr>
                      <a:r>
                        <a:rPr lang="en-US" sz="3600" kern="100">
                          <a:solidFill>
                            <a:schemeClr val="tx1"/>
                          </a:solidFill>
                          <a:effectLst/>
                          <a:latin typeface="Times New Roman" panose="02020603050405020304" pitchFamily="18" charset="0"/>
                          <a:cs typeface="Times New Roman" panose="02020603050405020304" pitchFamily="18" charset="0"/>
                        </a:rPr>
                        <a:t>PHIẾU HỌC TẬP SỐ 2</a:t>
                      </a:r>
                    </a:p>
                    <a:p>
                      <a:pPr algn="ctr">
                        <a:lnSpc>
                          <a:spcPct val="107000"/>
                        </a:lnSpc>
                        <a:spcAft>
                          <a:spcPts val="600"/>
                        </a:spcAft>
                      </a:pPr>
                      <a:r>
                        <a:rPr lang="en-US" sz="3600" kern="100">
                          <a:solidFill>
                            <a:schemeClr val="tx1"/>
                          </a:solidFill>
                          <a:effectLst/>
                          <a:latin typeface="Times New Roman" panose="02020603050405020304" pitchFamily="18" charset="0"/>
                          <a:cs typeface="Times New Roman" panose="02020603050405020304" pitchFamily="18" charset="0"/>
                        </a:rPr>
                        <a:t>Lập dàn ý phân tích bài thơ “Khóc Dương Khuê” – Nguyễn Khuyến</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22080147"/>
                  </a:ext>
                </a:extLst>
              </a:tr>
              <a:tr h="622945">
                <a:tc rowSpan="2" gridSpan="2">
                  <a:txBody>
                    <a:bodyPr/>
                    <a:lstStyle/>
                    <a:p>
                      <a:pPr algn="ctr">
                        <a:lnSpc>
                          <a:spcPct val="107000"/>
                        </a:lnSpc>
                        <a:spcBef>
                          <a:spcPts val="600"/>
                        </a:spcBef>
                        <a:spcAft>
                          <a:spcPts val="600"/>
                        </a:spcAft>
                      </a:pPr>
                      <a:r>
                        <a:rPr lang="en-US" sz="3600" kern="100">
                          <a:solidFill>
                            <a:schemeClr val="tx1"/>
                          </a:solidFill>
                          <a:effectLst/>
                          <a:latin typeface="Times New Roman" panose="02020603050405020304" pitchFamily="18" charset="0"/>
                          <a:cs typeface="Times New Roman" panose="02020603050405020304" pitchFamily="18" charset="0"/>
                        </a:rPr>
                        <a:t>Yêu cầu</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2" hMerge="1">
                  <a:txBody>
                    <a:bodyPr/>
                    <a:lstStyle/>
                    <a:p>
                      <a:endParaRPr lang="en-US"/>
                    </a:p>
                  </a:txBody>
                  <a:tcPr/>
                </a:tc>
                <a:tc gridSpan="3">
                  <a:txBody>
                    <a:bodyPr/>
                    <a:lstStyle/>
                    <a:p>
                      <a:pPr algn="ctr">
                        <a:lnSpc>
                          <a:spcPct val="107000"/>
                        </a:lnSpc>
                        <a:spcBef>
                          <a:spcPts val="600"/>
                        </a:spcBef>
                        <a:spcAft>
                          <a:spcPts val="600"/>
                        </a:spcAft>
                      </a:pPr>
                      <a:r>
                        <a:rPr lang="en-US" sz="3600" kern="100">
                          <a:solidFill>
                            <a:schemeClr val="tx1"/>
                          </a:solidFill>
                          <a:effectLst/>
                          <a:latin typeface="Times New Roman" panose="02020603050405020304" pitchFamily="18" charset="0"/>
                          <a:cs typeface="Times New Roman" panose="02020603050405020304" pitchFamily="18" charset="0"/>
                        </a:rPr>
                        <a:t>Nội dung</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26508648"/>
                  </a:ext>
                </a:extLst>
              </a:tr>
              <a:tr h="1265470">
                <a:tc gridSpan="2" vMerge="1">
                  <a:txBody>
                    <a:bodyPr/>
                    <a:lstStyle/>
                    <a:p>
                      <a:endParaRPr lang="en-US"/>
                    </a:p>
                  </a:txBody>
                  <a:tcPr/>
                </a:tc>
                <a:tc hMerge="1" vMerge="1">
                  <a:txBody>
                    <a:bodyPr/>
                    <a:lstStyle/>
                    <a:p>
                      <a:endParaRPr lang="en-US"/>
                    </a:p>
                  </a:txBody>
                  <a:tcPr/>
                </a:tc>
                <a:tc>
                  <a:txBody>
                    <a:bodyPr/>
                    <a:lstStyle/>
                    <a:p>
                      <a:pPr algn="ctr">
                        <a:lnSpc>
                          <a:spcPct val="107000"/>
                        </a:lnSpc>
                        <a:spcBef>
                          <a:spcPts val="600"/>
                        </a:spcBef>
                        <a:spcAft>
                          <a:spcPts val="600"/>
                        </a:spcAft>
                      </a:pPr>
                      <a:r>
                        <a:rPr lang="en-US" sz="3600" kern="100">
                          <a:solidFill>
                            <a:schemeClr val="tx1"/>
                          </a:solidFill>
                          <a:effectLst/>
                          <a:latin typeface="Times New Roman" panose="02020603050405020304" pitchFamily="18" charset="0"/>
                          <a:cs typeface="Times New Roman" panose="02020603050405020304" pitchFamily="18" charset="0"/>
                        </a:rPr>
                        <a:t>Dẫn chứng</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600"/>
                        </a:spcBef>
                        <a:spcAft>
                          <a:spcPts val="600"/>
                        </a:spcAft>
                      </a:pPr>
                      <a:r>
                        <a:rPr lang="en-US" sz="3600" kern="100">
                          <a:solidFill>
                            <a:schemeClr val="tx1"/>
                          </a:solidFill>
                          <a:effectLst/>
                          <a:latin typeface="Times New Roman" panose="02020603050405020304" pitchFamily="18" charset="0"/>
                          <a:cs typeface="Times New Roman" panose="02020603050405020304" pitchFamily="18" charset="0"/>
                        </a:rPr>
                        <a:t>Phân tích</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600"/>
                        </a:spcBef>
                        <a:spcAft>
                          <a:spcPts val="600"/>
                        </a:spcAft>
                      </a:pPr>
                      <a:r>
                        <a:rPr lang="en-US" sz="3600" kern="100">
                          <a:solidFill>
                            <a:schemeClr val="tx1"/>
                          </a:solidFill>
                          <a:effectLst/>
                          <a:latin typeface="Times New Roman" panose="02020603050405020304" pitchFamily="18" charset="0"/>
                          <a:cs typeface="Times New Roman" panose="02020603050405020304" pitchFamily="18" charset="0"/>
                        </a:rPr>
                        <a:t>Liên hệ, mở rộng</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167342538"/>
                  </a:ext>
                </a:extLst>
              </a:tr>
              <a:tr h="3656732">
                <a:tc rowSpan="2">
                  <a:txBody>
                    <a:bodyPr/>
                    <a:lstStyle/>
                    <a:p>
                      <a:pPr algn="just">
                        <a:lnSpc>
                          <a:spcPct val="107000"/>
                        </a:lnSpc>
                        <a:spcBef>
                          <a:spcPts val="600"/>
                        </a:spcBef>
                        <a:spcAft>
                          <a:spcPts val="600"/>
                        </a:spcAft>
                      </a:pPr>
                      <a:r>
                        <a:rPr lang="en-US" sz="3600" kern="100">
                          <a:solidFill>
                            <a:schemeClr val="tx1"/>
                          </a:solidFill>
                          <a:effectLst/>
                          <a:latin typeface="Times New Roman" panose="02020603050405020304" pitchFamily="18" charset="0"/>
                          <a:cs typeface="Times New Roman" panose="02020603050405020304" pitchFamily="18" charset="0"/>
                        </a:rPr>
                        <a:t> </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endParaRPr lang="en-US" sz="36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3">
                  <a:txBody>
                    <a:bodyPr/>
                    <a:lstStyle/>
                    <a:p>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97362137"/>
                  </a:ext>
                </a:extLst>
              </a:tr>
              <a:tr h="2627046">
                <a:tc vMerge="1">
                  <a:txBody>
                    <a:bodyPr/>
                    <a:lstStyle/>
                    <a:p>
                      <a:endParaRPr lang="en-US"/>
                    </a:p>
                  </a:txBody>
                  <a:tcPr/>
                </a:tc>
                <a:tc>
                  <a:txBody>
                    <a:bodyPr/>
                    <a:lstStyle/>
                    <a:p>
                      <a:pPr algn="just">
                        <a:lnSpc>
                          <a:spcPct val="107000"/>
                        </a:lnSpc>
                        <a:spcBef>
                          <a:spcPts val="600"/>
                        </a:spcBef>
                        <a:spcAft>
                          <a:spcPts val="600"/>
                        </a:spcAft>
                      </a:pPr>
                      <a:endParaRPr lang="en-US" sz="36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3">
                  <a:txBody>
                    <a:bodyPr/>
                    <a:lstStyle/>
                    <a:p>
                      <a:pPr algn="just">
                        <a:lnSpc>
                          <a:spcPct val="107000"/>
                        </a:lnSpc>
                        <a:spcBef>
                          <a:spcPts val="600"/>
                        </a:spcBef>
                        <a:spcAft>
                          <a:spcPts val="600"/>
                        </a:spcAft>
                      </a:pP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19368594"/>
                  </a:ext>
                </a:extLst>
              </a:tr>
            </a:tbl>
          </a:graphicData>
        </a:graphic>
      </p:graphicFrame>
      <p:sp>
        <p:nvSpPr>
          <p:cNvPr id="2" name="Rectangle 1">
            <a:extLst>
              <a:ext uri="{FF2B5EF4-FFF2-40B4-BE49-F238E27FC236}">
                <a16:creationId xmlns:a16="http://schemas.microsoft.com/office/drawing/2014/main" id="{183F135C-5B97-2654-69FC-60064F96ACBD}"/>
              </a:ext>
            </a:extLst>
          </p:cNvPr>
          <p:cNvSpPr/>
          <p:nvPr/>
        </p:nvSpPr>
        <p:spPr>
          <a:xfrm>
            <a:off x="304800" y="3543300"/>
            <a:ext cx="1905000" cy="1365182"/>
          </a:xfrm>
          <a:prstGeom prst="rect">
            <a:avLst/>
          </a:prstGeom>
        </p:spPr>
        <p:txBody>
          <a:bodyPr wrap="square">
            <a:spAutoFit/>
          </a:bodyPr>
          <a:lstStyle/>
          <a:p>
            <a:pPr algn="just">
              <a:lnSpc>
                <a:spcPct val="107000"/>
              </a:lnSpc>
              <a:spcBef>
                <a:spcPts val="600"/>
              </a:spcBef>
              <a:spcAft>
                <a:spcPts val="600"/>
              </a:spcAft>
            </a:pPr>
            <a:r>
              <a:rPr lang="en-US" sz="4000" b="1" kern="100">
                <a:latin typeface="Times New Roman" panose="02020603050405020304" pitchFamily="18" charset="0"/>
                <a:cs typeface="Times New Roman" panose="02020603050405020304" pitchFamily="18" charset="0"/>
              </a:rPr>
              <a:t>Thân bài</a:t>
            </a:r>
          </a:p>
        </p:txBody>
      </p:sp>
      <p:sp>
        <p:nvSpPr>
          <p:cNvPr id="4" name="Rectangle 3">
            <a:extLst>
              <a:ext uri="{FF2B5EF4-FFF2-40B4-BE49-F238E27FC236}">
                <a16:creationId xmlns:a16="http://schemas.microsoft.com/office/drawing/2014/main" id="{2C819B67-F4AA-AB47-5A63-97781ED62820}"/>
              </a:ext>
            </a:extLst>
          </p:cNvPr>
          <p:cNvSpPr/>
          <p:nvPr/>
        </p:nvSpPr>
        <p:spPr>
          <a:xfrm>
            <a:off x="1828800" y="3567249"/>
            <a:ext cx="3505200" cy="3341107"/>
          </a:xfrm>
          <a:prstGeom prst="rect">
            <a:avLst/>
          </a:prstGeom>
        </p:spPr>
        <p:txBody>
          <a:bodyPr wrap="square">
            <a:spAutoFit/>
          </a:bodyPr>
          <a:lstStyle/>
          <a:p>
            <a:pPr algn="just">
              <a:lnSpc>
                <a:spcPct val="107000"/>
              </a:lnSpc>
              <a:spcBef>
                <a:spcPts val="600"/>
              </a:spcBef>
              <a:spcAft>
                <a:spcPts val="600"/>
              </a:spcAft>
            </a:pPr>
            <a:r>
              <a:rPr lang="en-US" sz="4000" kern="100">
                <a:solidFill>
                  <a:srgbClr val="FF0000"/>
                </a:solidFill>
                <a:latin typeface="Times New Roman" panose="02020603050405020304" pitchFamily="18" charset="0"/>
                <a:cs typeface="Times New Roman" panose="02020603050405020304" pitchFamily="18" charset="0"/>
              </a:rPr>
              <a:t>- Bối cảnh và sự kiện tạo ra nguồn cảm xúc cho tác giả viết bài thơ</a:t>
            </a:r>
            <a:endParaRPr lang="en-US" sz="4000"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CEA68E72-6DC4-5289-265C-D1987A77BEAE}"/>
              </a:ext>
            </a:extLst>
          </p:cNvPr>
          <p:cNvSpPr/>
          <p:nvPr/>
        </p:nvSpPr>
        <p:spPr>
          <a:xfrm>
            <a:off x="2192215" y="7163951"/>
            <a:ext cx="2743200" cy="1365182"/>
          </a:xfrm>
          <a:prstGeom prst="rect">
            <a:avLst/>
          </a:prstGeom>
        </p:spPr>
        <p:txBody>
          <a:bodyPr wrap="square">
            <a:spAutoFit/>
          </a:bodyPr>
          <a:lstStyle/>
          <a:p>
            <a:pPr algn="just">
              <a:lnSpc>
                <a:spcPct val="107000"/>
              </a:lnSpc>
              <a:spcBef>
                <a:spcPts val="600"/>
              </a:spcBef>
              <a:spcAft>
                <a:spcPts val="600"/>
              </a:spcAft>
            </a:pPr>
            <a:r>
              <a:rPr lang="en-US" sz="4000" kern="100">
                <a:solidFill>
                  <a:srgbClr val="FF0000"/>
                </a:solidFill>
                <a:latin typeface="Times New Roman" panose="02020603050405020304" pitchFamily="18" charset="0"/>
                <a:cs typeface="Times New Roman" panose="02020603050405020304" pitchFamily="18" charset="0"/>
              </a:rPr>
              <a:t>Nêu chủ đề của bài thơ</a:t>
            </a:r>
            <a:endParaRPr lang="en-US" sz="4000"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2604FFB7-1F12-4920-5FF9-A4534218E383}"/>
              </a:ext>
            </a:extLst>
          </p:cNvPr>
          <p:cNvSpPr/>
          <p:nvPr/>
        </p:nvSpPr>
        <p:spPr>
          <a:xfrm>
            <a:off x="5562601" y="3587178"/>
            <a:ext cx="12420600" cy="3539430"/>
          </a:xfrm>
          <a:prstGeom prst="rect">
            <a:avLst/>
          </a:prstGeom>
        </p:spPr>
        <p:txBody>
          <a:bodyPr wrap="square">
            <a:spAutoFit/>
          </a:bodyPr>
          <a:lstStyle/>
          <a:p>
            <a:r>
              <a:rPr lang="en-US" sz="3200">
                <a:solidFill>
                  <a:schemeClr val="dk1"/>
                </a:solidFill>
                <a:latin typeface="Times New Roman" panose="02020603050405020304" pitchFamily="18" charset="0"/>
                <a:cs typeface="Times New Roman" panose="02020603050405020304" pitchFamily="18" charset="0"/>
              </a:rPr>
              <a:t>- Nguyễn Khuyến và Dương Khuê vốn là những người bạn thân thiết, gắn bó với nhau từ thuở mới bước vào trường thi Hương. </a:t>
            </a:r>
          </a:p>
          <a:p>
            <a:r>
              <a:rPr lang="en-US" sz="3200">
                <a:solidFill>
                  <a:schemeClr val="dk1"/>
                </a:solidFill>
                <a:latin typeface="Times New Roman" panose="02020603050405020304" pitchFamily="18" charset="0"/>
                <a:cs typeface="Times New Roman" panose="02020603050405020304" pitchFamily="18" charset="0"/>
              </a:rPr>
              <a:t>- Sau khi Nguyễn Khuyến cáo quan lui về quê ở ẩn, còn Dương Khuê tiếp tục ở lại làm quan. Nỗi đau của sự chia li chưa kịp thấu hết thì Nguyễn Khuyến nhận được tin dữ, Dương Khuê qua đời. Ông đã viết bài thơ “Khóc Dương Khuê” để giãi bày sự mong nhớ những tháng ngày cũ và tình cảm với người bạn tri kỉ của mình</a:t>
            </a:r>
            <a:endParaRPr lang="en-US" sz="3200"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1721E33B-337D-EDF0-3A1D-722D73D80186}"/>
              </a:ext>
            </a:extLst>
          </p:cNvPr>
          <p:cNvSpPr/>
          <p:nvPr/>
        </p:nvSpPr>
        <p:spPr>
          <a:xfrm>
            <a:off x="5486400" y="7612440"/>
            <a:ext cx="12420600" cy="1569660"/>
          </a:xfrm>
          <a:prstGeom prst="rect">
            <a:avLst/>
          </a:prstGeom>
        </p:spPr>
        <p:txBody>
          <a:bodyPr wrap="square">
            <a:spAutoFit/>
          </a:bodyPr>
          <a:lstStyle/>
          <a:p>
            <a:r>
              <a:rPr lang="en-US" sz="3200">
                <a:solidFill>
                  <a:schemeClr val="dk1"/>
                </a:solidFill>
                <a:latin typeface="Times New Roman" panose="02020603050405020304" pitchFamily="18" charset="0"/>
                <a:cs typeface="Times New Roman" panose="02020603050405020304" pitchFamily="18" charset="0"/>
              </a:rPr>
              <a:t>Qua bài thơ, tác giả đã giãi bày nỗi đau đớn, xót xa, mất mát vô cùng khi nghe tin bạn mất, đồng thời  là nỗi niềm mong nhớ những tháng ngày gắn bó xưa cũ và tình cảm chân thành, sâu nặng với người bạn tri kỉ của mình</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4295337"/>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86F684-FBB2-6650-ABDF-477CF19248B7}"/>
              </a:ext>
            </a:extLst>
          </p:cNvPr>
          <p:cNvSpPr txBox="1"/>
          <p:nvPr/>
        </p:nvSpPr>
        <p:spPr>
          <a:xfrm>
            <a:off x="685800" y="647701"/>
            <a:ext cx="16383000" cy="7094250"/>
          </a:xfrm>
          <a:prstGeom prst="rect">
            <a:avLst/>
          </a:prstGeom>
          <a:noFill/>
        </p:spPr>
        <p:txBody>
          <a:bodyPr wrap="square">
            <a:spAutoFit/>
          </a:bodyPr>
          <a:lstStyle/>
          <a:p>
            <a:pPr algn="just">
              <a:spcBef>
                <a:spcPts val="600"/>
              </a:spcBef>
              <a:spcAft>
                <a:spcPts val="600"/>
              </a:spcAft>
            </a:pPr>
            <a:r>
              <a:rPr lang="en-US" sz="40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Phân tích những đặc sắc về hình thức nghệ thuật để làm nổi bật chủ đề bài thơ:</a:t>
            </a:r>
          </a:p>
          <a:p>
            <a:pPr algn="just">
              <a:spcBef>
                <a:spcPts val="600"/>
              </a:spcBef>
              <a:spcAft>
                <a:spcPts val="600"/>
              </a:spcAft>
            </a:pP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Phần 1 (2 câu đầu): Phân tích cách sử dụng từ ngữ, từ láy, nhịp thơ trong hai câu thơ đầu để thấy được nỗi đau xót của tác giả khi nghe tin bạn mất</a:t>
            </a:r>
          </a:p>
          <a:p>
            <a:pPr algn="just">
              <a:spcBef>
                <a:spcPts val="600"/>
              </a:spcBef>
              <a:spcAft>
                <a:spcPts val="600"/>
              </a:spcAft>
            </a:pP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Xưng hô, gọi tên: </a:t>
            </a: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Bác Dương - tôi</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Từ “thôi”</a:t>
            </a:r>
          </a:p>
          <a:p>
            <a:pPr algn="just">
              <a:spcBef>
                <a:spcPts val="600"/>
              </a:spcBef>
              <a:spcAft>
                <a:spcPts val="600"/>
              </a:spcAft>
            </a:pP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Biện pháp tu từ nói giảm, nói tránh</a:t>
            </a:r>
          </a:p>
          <a:p>
            <a:pPr algn="just">
              <a:spcBef>
                <a:spcPts val="600"/>
              </a:spcBef>
              <a:spcAft>
                <a:spcPts val="600"/>
              </a:spcAft>
            </a:pP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Nhịp thơ ngắt đột ngột trong câu 1 2/1/3</a:t>
            </a:r>
          </a:p>
          <a:p>
            <a:pPr marL="285750" indent="-285750">
              <a:buFontTx/>
              <a:buChar char="-"/>
            </a:pP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Nhịp thơ 4/4 với các từ láy </a:t>
            </a: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man mác</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ngậm ngùi</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và âm tiết mở</a:t>
            </a:r>
            <a:endParaRPr lang="en-US" sz="4000" kern="100">
              <a:latin typeface="Times New Roman" panose="02020603050405020304" pitchFamily="18" charset="0"/>
              <a:ea typeface="Calibri" panose="020F0502020204030204" pitchFamily="34" charset="0"/>
              <a:cs typeface="Times New Roman" panose="02020603050405020304" pitchFamily="18" charset="0"/>
            </a:endParaRPr>
          </a:p>
          <a:p>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66113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 calcmode="lin" valueType="num">
                                      <p:cBhvr additive="base">
                                        <p:cTn id="2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 calcmode="lin" valueType="num">
                                      <p:cBhvr additive="base">
                                        <p:cTn id="3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F6E408B-001F-D5F6-525A-F1BF3209FBCB}"/>
              </a:ext>
            </a:extLst>
          </p:cNvPr>
          <p:cNvSpPr txBox="1"/>
          <p:nvPr/>
        </p:nvSpPr>
        <p:spPr>
          <a:xfrm>
            <a:off x="773723" y="876300"/>
            <a:ext cx="16740554" cy="8732968"/>
          </a:xfrm>
          <a:prstGeom prst="rect">
            <a:avLst/>
          </a:prstGeom>
          <a:noFill/>
        </p:spPr>
        <p:txBody>
          <a:bodyPr wrap="square">
            <a:spAutoFit/>
          </a:bodyPr>
          <a:lstStyle/>
          <a:p>
            <a:pPr algn="just">
              <a:lnSpc>
                <a:spcPct val="107000"/>
              </a:lnSpc>
              <a:spcBef>
                <a:spcPts val="600"/>
              </a:spcBef>
              <a:spcAft>
                <a:spcPts val="600"/>
              </a:spcAft>
            </a:pP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Phần 2 (20 câu tiếp): Phân tích biện pháp tu từ điệp ngữ, liệt kê, sử dụng kết hợp ngôn bình dân với ngôn ngữ bác học để nhớ lại những kỉ niệm tình bạn suốt những năm tháng gắn bó cùng nhau</a:t>
            </a:r>
          </a:p>
          <a:p>
            <a:pPr algn="just">
              <a:lnSpc>
                <a:spcPct val="107000"/>
              </a:lnSpc>
              <a:spcBef>
                <a:spcPts val="600"/>
              </a:spcBef>
              <a:spcAft>
                <a:spcPts val="600"/>
              </a:spcAft>
            </a:pP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Giọng thơ tự sự, thủ thỉ, tâm tình nói với người bạn phương xa mà như ở gần, như tự nói với chính mình</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Nỗi nhớ chia làm 3 giai đoạn: thuở hàn vi, đọc sách </a:t>
            </a:r>
            <a:r>
              <a:rPr lang="en-US" sz="4000" kern="10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khi đỗ đạt làm quan </a:t>
            </a:r>
            <a:r>
              <a:rPr lang="en-US" sz="4000" kern="10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cuộc gặp gỡ 3 năm trước</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Biện pháp tu từ điệp ngữ: </a:t>
            </a: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cũng có lúc, có khi</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điệp cấu trúc,…</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Biện pháp tu từ liệt kê: </a:t>
            </a: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chơi nơi dặm khách, từng gác cheo leo, thú vui con hát, rượu ngon cùng nhắp, chén quỳnh tương ăm ắp bầu xuân, bàn soạn câu văn, buổi dương cửu cùng nhau hoạn nạn,… trước ba năm gặp một lần,…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Câu cảm thán, phép lặp “thôi” trong câu: “</a:t>
            </a: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Biết thôi, thôi thế thì thôi mới là!</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76304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additive="base">
                                        <p:cTn id="1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 calcmode="lin" valueType="num">
                                      <p:cBhvr additive="base">
                                        <p:cTn id="1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 calcmode="lin" valueType="num">
                                      <p:cBhvr additive="base">
                                        <p:cTn id="24"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anim calcmode="lin" valueType="num">
                                      <p:cBhvr additive="base">
                                        <p:cTn id="30"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 calcmode="lin" valueType="num">
                                      <p:cBhvr additive="base">
                                        <p:cTn id="36"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86F684-FBB2-6650-ABDF-477CF19248B7}"/>
              </a:ext>
            </a:extLst>
          </p:cNvPr>
          <p:cNvSpPr txBox="1"/>
          <p:nvPr/>
        </p:nvSpPr>
        <p:spPr>
          <a:xfrm>
            <a:off x="228600" y="495300"/>
            <a:ext cx="16840200" cy="10804561"/>
          </a:xfrm>
          <a:prstGeom prst="rect">
            <a:avLst/>
          </a:prstGeom>
          <a:noFill/>
        </p:spPr>
        <p:txBody>
          <a:bodyPr wrap="square">
            <a:spAutoFit/>
          </a:bodyPr>
          <a:lstStyle/>
          <a:p>
            <a:pPr algn="just">
              <a:lnSpc>
                <a:spcPct val="107000"/>
              </a:lnSpc>
              <a:spcBef>
                <a:spcPts val="600"/>
              </a:spcBef>
              <a:spcAft>
                <a:spcPts val="600"/>
              </a:spcAft>
            </a:pPr>
            <a:r>
              <a:rPr lang="en-US" sz="3600" kern="100">
                <a:effectLst/>
                <a:latin typeface="Times New Roman" panose="02020603050405020304" pitchFamily="18" charset="0"/>
                <a:ea typeface="Calibri" panose="020F0502020204030204" pitchFamily="34" charset="0"/>
              </a:rPr>
              <a:t>+ Phần 3 (16 câu cuối): Phân tích giọng thơ, từ ngữ, hình ảnh, cách nói phủ định, điển cố, điển tích,… để làm rõ tình cảm sâu nặng, chân thành của tác giả dành cho người bạn của mình</a:t>
            </a:r>
          </a:p>
          <a:p>
            <a:pPr algn="just">
              <a:lnSpc>
                <a:spcPct val="107000"/>
              </a:lnSpc>
              <a:spcBef>
                <a:spcPts val="600"/>
              </a:spcBef>
              <a:spcAft>
                <a:spcPts val="6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Biện pháp tu từ nói giảm, nói tránh: </a:t>
            </a:r>
            <a:r>
              <a:rPr lang="en-US" sz="3600" i="1" kern="100">
                <a:effectLst/>
                <a:latin typeface="Times New Roman" panose="02020603050405020304" pitchFamily="18" charset="0"/>
                <a:ea typeface="Calibri" panose="020F0502020204030204" pitchFamily="34" charset="0"/>
                <a:cs typeface="Times New Roman" panose="02020603050405020304" pitchFamily="18" charset="0"/>
              </a:rPr>
              <a:t>về, lên tiên, chẳng ở</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Hình ảnh cụ thể hóa nỗi đau xót khi nghe tin bạn mất “</a:t>
            </a:r>
            <a:r>
              <a:rPr lang="en-US" sz="3600" i="1" kern="100">
                <a:effectLst/>
                <a:latin typeface="Times New Roman" panose="02020603050405020304" pitchFamily="18" charset="0"/>
                <a:ea typeface="Calibri" panose="020F0502020204030204" pitchFamily="34" charset="0"/>
                <a:cs typeface="Times New Roman" panose="02020603050405020304" pitchFamily="18" charset="0"/>
              </a:rPr>
              <a:t>Chân tay rụng rời</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Câu phủ định trong cặp câu lục bát “</a:t>
            </a:r>
            <a:r>
              <a:rPr lang="en-US" sz="3600" i="1" kern="100">
                <a:effectLst/>
                <a:latin typeface="Times New Roman" panose="02020603050405020304" pitchFamily="18" charset="0"/>
                <a:ea typeface="Calibri" panose="020F0502020204030204" pitchFamily="34" charset="0"/>
                <a:cs typeface="Times New Roman" panose="02020603050405020304" pitchFamily="18" charset="0"/>
              </a:rPr>
              <a:t>Rượu ngon không có… không mua</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Phép lặp trong câu thơ: “</a:t>
            </a:r>
            <a:r>
              <a:rPr lang="en-US" sz="3600" i="1" kern="100">
                <a:effectLst/>
                <a:latin typeface="Times New Roman" panose="02020603050405020304" pitchFamily="18" charset="0"/>
                <a:ea typeface="Calibri" panose="020F0502020204030204" pitchFamily="34" charset="0"/>
                <a:cs typeface="Times New Roman" panose="02020603050405020304" pitchFamily="18" charset="0"/>
              </a:rPr>
              <a:t>Viết đưa ai, ai biết mà đưa</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Điển cố, điển tích: Trần Phồn – Tử Trĩ, Bá Nha – Chung Tử Kì</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Từ ngữ “</a:t>
            </a:r>
            <a:r>
              <a:rPr lang="en-US" sz="3600" i="1" kern="100">
                <a:effectLst/>
                <a:latin typeface="Times New Roman" panose="02020603050405020304" pitchFamily="18" charset="0"/>
                <a:ea typeface="Calibri" panose="020F0502020204030204" pitchFamily="34" charset="0"/>
                <a:cs typeface="Times New Roman" panose="02020603050405020304" pitchFamily="18" charset="0"/>
              </a:rPr>
              <a:t>van</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kern="100">
                <a:effectLst/>
                <a:latin typeface="Times New Roman" panose="02020603050405020304" pitchFamily="18" charset="0"/>
                <a:ea typeface="Calibri" panose="020F0502020204030204" pitchFamily="34" charset="0"/>
                <a:cs typeface="Times New Roman" panose="02020603050405020304" pitchFamily="18" charset="0"/>
              </a:rPr>
              <a:t>thương – lấy nhớ làm thương</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Hình ảnh trong câu cảm thán cuối bài: </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kern="100">
                <a:effectLst/>
                <a:latin typeface="Times New Roman" panose="02020603050405020304" pitchFamily="18" charset="0"/>
                <a:ea typeface="Calibri" panose="020F0502020204030204" pitchFamily="34" charset="0"/>
                <a:cs typeface="Times New Roman" panose="02020603050405020304" pitchFamily="18" charset="0"/>
              </a:rPr>
              <a:t>Tuổi già – lệ như sương</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kern="100">
                <a:effectLst/>
                <a:latin typeface="Times New Roman" panose="02020603050405020304" pitchFamily="18" charset="0"/>
                <a:ea typeface="Calibri" panose="020F0502020204030204" pitchFamily="34" charset="0"/>
                <a:cs typeface="Times New Roman" panose="02020603050405020304" pitchFamily="18" charset="0"/>
              </a:rPr>
              <a:t>Hơi đâu ép lấy</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kern="100">
                <a:effectLst/>
                <a:latin typeface="Times New Roman" panose="02020603050405020304" pitchFamily="18" charset="0"/>
                <a:ea typeface="Calibri" panose="020F0502020204030204" pitchFamily="34" charset="0"/>
                <a:cs typeface="Times New Roman" panose="02020603050405020304" pitchFamily="18" charset="0"/>
              </a:rPr>
              <a:t>hai hàng chứa chan</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Nỗi buồn đau, thương nhớ thầm kín, sâu thẳm trong lòng.</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Bef>
                <a:spcPts val="600"/>
              </a:spcBef>
              <a:spcAft>
                <a:spcPts val="600"/>
              </a:spcAft>
              <a:buFontTx/>
              <a:buChar char="-"/>
            </a:pPr>
            <a:endParaRPr lang="en-US" sz="3600" kern="100">
              <a:effectLst/>
              <a:latin typeface="Times New Roman" panose="02020603050405020304" pitchFamily="18" charset="0"/>
              <a:ea typeface="Calibri" panose="020F0502020204030204" pitchFamily="34" charset="0"/>
            </a:endParaRPr>
          </a:p>
          <a:p>
            <a:pPr marL="285750" indent="-285750" algn="just">
              <a:lnSpc>
                <a:spcPct val="107000"/>
              </a:lnSpc>
              <a:spcBef>
                <a:spcPts val="600"/>
              </a:spcBef>
              <a:spcAft>
                <a:spcPts val="600"/>
              </a:spcAft>
              <a:buFontTx/>
              <a:buChar char="-"/>
            </a:pPr>
            <a:endParaRPr lang="en-US" sz="3600"/>
          </a:p>
        </p:txBody>
      </p:sp>
    </p:spTree>
    <p:extLst>
      <p:ext uri="{BB962C8B-B14F-4D97-AF65-F5344CB8AC3E}">
        <p14:creationId xmlns:p14="http://schemas.microsoft.com/office/powerpoint/2010/main" val="13907799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500"/>
                                        <p:tgtEl>
                                          <p:spTgt spid="4">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500"/>
                                        <p:tgtEl>
                                          <p:spTgt spid="4">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anim calcmode="lin" valueType="num">
                                      <p:cBhvr additive="base">
                                        <p:cTn id="3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 calcmode="lin" valueType="num">
                                      <p:cBhvr additive="base">
                                        <p:cTn id="37"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9" end="9"/>
                                            </p:txEl>
                                          </p:spTgt>
                                        </p:tgtEl>
                                        <p:attrNameLst>
                                          <p:attrName>style.visibility</p:attrName>
                                        </p:attrNameLst>
                                      </p:cBhvr>
                                      <p:to>
                                        <p:strVal val="visible"/>
                                      </p:to>
                                    </p:set>
                                    <p:anim calcmode="lin" valueType="num">
                                      <p:cBhvr additive="base">
                                        <p:cTn id="4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9" end="9"/>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xEl>
                                              <p:pRg st="10" end="10"/>
                                            </p:txEl>
                                          </p:spTgt>
                                        </p:tgtEl>
                                        <p:attrNameLst>
                                          <p:attrName>style.visibility</p:attrName>
                                        </p:attrNameLst>
                                      </p:cBhvr>
                                      <p:to>
                                        <p:strVal val="visible"/>
                                      </p:to>
                                    </p:set>
                                    <p:anim calcmode="lin" valueType="num">
                                      <p:cBhvr additive="base">
                                        <p:cTn id="45"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9E02600-3B31-454D-7911-CFF1F327AD9B}"/>
              </a:ext>
            </a:extLst>
          </p:cNvPr>
          <p:cNvGraphicFramePr>
            <a:graphicFrameLocks noGrp="1"/>
          </p:cNvGraphicFramePr>
          <p:nvPr>
            <p:extLst>
              <p:ext uri="{D42A27DB-BD31-4B8C-83A1-F6EECF244321}">
                <p14:modId xmlns:p14="http://schemas.microsoft.com/office/powerpoint/2010/main" val="779380634"/>
              </p:ext>
            </p:extLst>
          </p:nvPr>
        </p:nvGraphicFramePr>
        <p:xfrm>
          <a:off x="228600" y="289115"/>
          <a:ext cx="17754600" cy="9793922"/>
        </p:xfrm>
        <a:graphic>
          <a:graphicData uri="http://schemas.openxmlformats.org/drawingml/2006/table">
            <a:tbl>
              <a:tblPr firstRow="1" firstCol="1" bandRow="1">
                <a:tableStyleId>{5C22544A-7EE6-4342-B048-85BDC9FD1C3A}</a:tableStyleId>
              </a:tblPr>
              <a:tblGrid>
                <a:gridCol w="2133600">
                  <a:extLst>
                    <a:ext uri="{9D8B030D-6E8A-4147-A177-3AD203B41FA5}">
                      <a16:colId xmlns:a16="http://schemas.microsoft.com/office/drawing/2014/main" val="927161184"/>
                    </a:ext>
                  </a:extLst>
                </a:gridCol>
                <a:gridCol w="3048000">
                  <a:extLst>
                    <a:ext uri="{9D8B030D-6E8A-4147-A177-3AD203B41FA5}">
                      <a16:colId xmlns:a16="http://schemas.microsoft.com/office/drawing/2014/main" val="2687383261"/>
                    </a:ext>
                  </a:extLst>
                </a:gridCol>
                <a:gridCol w="3657600">
                  <a:extLst>
                    <a:ext uri="{9D8B030D-6E8A-4147-A177-3AD203B41FA5}">
                      <a16:colId xmlns:a16="http://schemas.microsoft.com/office/drawing/2014/main" val="2295732540"/>
                    </a:ext>
                  </a:extLst>
                </a:gridCol>
                <a:gridCol w="4343400">
                  <a:extLst>
                    <a:ext uri="{9D8B030D-6E8A-4147-A177-3AD203B41FA5}">
                      <a16:colId xmlns:a16="http://schemas.microsoft.com/office/drawing/2014/main" val="490665135"/>
                    </a:ext>
                  </a:extLst>
                </a:gridCol>
                <a:gridCol w="4572000">
                  <a:extLst>
                    <a:ext uri="{9D8B030D-6E8A-4147-A177-3AD203B41FA5}">
                      <a16:colId xmlns:a16="http://schemas.microsoft.com/office/drawing/2014/main" val="2130834323"/>
                    </a:ext>
                  </a:extLst>
                </a:gridCol>
              </a:tblGrid>
              <a:tr h="724917">
                <a:tc gridSpan="5">
                  <a:txBody>
                    <a:bodyPr/>
                    <a:lstStyle/>
                    <a:p>
                      <a:pPr algn="ctr">
                        <a:lnSpc>
                          <a:spcPct val="107000"/>
                        </a:lnSpc>
                        <a:spcBef>
                          <a:spcPts val="600"/>
                        </a:spcBef>
                        <a:spcAft>
                          <a:spcPts val="800"/>
                        </a:spcAft>
                      </a:pPr>
                      <a:r>
                        <a:rPr lang="en-US" sz="3200" kern="100">
                          <a:solidFill>
                            <a:schemeClr val="tx1"/>
                          </a:solidFill>
                          <a:effectLst/>
                          <a:latin typeface="Times New Roman" panose="02020603050405020304" pitchFamily="18" charset="0"/>
                          <a:cs typeface="Times New Roman" panose="02020603050405020304" pitchFamily="18" charset="0"/>
                        </a:rPr>
                        <a:t>PHIẾU HỌC TẬP SỐ 2</a:t>
                      </a:r>
                    </a:p>
                    <a:p>
                      <a:pPr algn="ctr">
                        <a:lnSpc>
                          <a:spcPct val="107000"/>
                        </a:lnSpc>
                        <a:spcAft>
                          <a:spcPts val="600"/>
                        </a:spcAft>
                      </a:pPr>
                      <a:r>
                        <a:rPr lang="en-US" sz="3200" kern="100">
                          <a:solidFill>
                            <a:schemeClr val="tx1"/>
                          </a:solidFill>
                          <a:effectLst/>
                          <a:latin typeface="Times New Roman" panose="02020603050405020304" pitchFamily="18" charset="0"/>
                          <a:cs typeface="Times New Roman" panose="02020603050405020304" pitchFamily="18" charset="0"/>
                        </a:rPr>
                        <a:t>Lập dàn ý phân tích bài thơ “Khóc Dương Khuê” – Nguyễn Khuyến</a:t>
                      </a:r>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22080147"/>
                  </a:ext>
                </a:extLst>
              </a:tr>
              <a:tr h="359239">
                <a:tc rowSpan="2" gridSpan="2">
                  <a:txBody>
                    <a:bodyPr/>
                    <a:lstStyle/>
                    <a:p>
                      <a:pPr algn="ctr">
                        <a:lnSpc>
                          <a:spcPct val="107000"/>
                        </a:lnSpc>
                        <a:spcBef>
                          <a:spcPts val="600"/>
                        </a:spcBef>
                        <a:spcAft>
                          <a:spcPts val="600"/>
                        </a:spcAft>
                      </a:pPr>
                      <a:r>
                        <a:rPr lang="en-US" sz="3200" kern="100">
                          <a:solidFill>
                            <a:schemeClr val="tx1"/>
                          </a:solidFill>
                          <a:effectLst/>
                          <a:latin typeface="Times New Roman" panose="02020603050405020304" pitchFamily="18" charset="0"/>
                          <a:cs typeface="Times New Roman" panose="02020603050405020304" pitchFamily="18" charset="0"/>
                        </a:rPr>
                        <a:t>Yêu cầu</a:t>
                      </a:r>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2" hMerge="1">
                  <a:txBody>
                    <a:bodyPr/>
                    <a:lstStyle/>
                    <a:p>
                      <a:endParaRPr lang="en-US"/>
                    </a:p>
                  </a:txBody>
                  <a:tcPr/>
                </a:tc>
                <a:tc gridSpan="3">
                  <a:txBody>
                    <a:bodyPr/>
                    <a:lstStyle/>
                    <a:p>
                      <a:pPr algn="ctr">
                        <a:lnSpc>
                          <a:spcPct val="107000"/>
                        </a:lnSpc>
                        <a:spcBef>
                          <a:spcPts val="600"/>
                        </a:spcBef>
                        <a:spcAft>
                          <a:spcPts val="600"/>
                        </a:spcAft>
                      </a:pPr>
                      <a:r>
                        <a:rPr lang="en-US" sz="3200" kern="100">
                          <a:solidFill>
                            <a:schemeClr val="tx1"/>
                          </a:solidFill>
                          <a:effectLst/>
                          <a:latin typeface="Times New Roman" panose="02020603050405020304" pitchFamily="18" charset="0"/>
                          <a:cs typeface="Times New Roman" panose="02020603050405020304" pitchFamily="18" charset="0"/>
                        </a:rPr>
                        <a:t>Nội dung</a:t>
                      </a:r>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26508648"/>
                  </a:ext>
                </a:extLst>
              </a:tr>
              <a:tr h="1112075">
                <a:tc gridSpan="2" vMerge="1">
                  <a:txBody>
                    <a:bodyPr/>
                    <a:lstStyle/>
                    <a:p>
                      <a:endParaRPr lang="en-US"/>
                    </a:p>
                  </a:txBody>
                  <a:tcPr/>
                </a:tc>
                <a:tc hMerge="1" vMerge="1">
                  <a:txBody>
                    <a:bodyPr/>
                    <a:lstStyle/>
                    <a:p>
                      <a:endParaRPr lang="en-US"/>
                    </a:p>
                  </a:txBody>
                  <a:tcPr/>
                </a:tc>
                <a:tc>
                  <a:txBody>
                    <a:bodyPr/>
                    <a:lstStyle/>
                    <a:p>
                      <a:pPr algn="ctr">
                        <a:lnSpc>
                          <a:spcPct val="107000"/>
                        </a:lnSpc>
                        <a:spcBef>
                          <a:spcPts val="600"/>
                        </a:spcBef>
                        <a:spcAft>
                          <a:spcPts val="600"/>
                        </a:spcAft>
                      </a:pPr>
                      <a:r>
                        <a:rPr lang="en-US" sz="3200" kern="100">
                          <a:solidFill>
                            <a:schemeClr val="tx1"/>
                          </a:solidFill>
                          <a:effectLst/>
                          <a:latin typeface="Times New Roman" panose="02020603050405020304" pitchFamily="18" charset="0"/>
                          <a:cs typeface="Times New Roman" panose="02020603050405020304" pitchFamily="18" charset="0"/>
                        </a:rPr>
                        <a:t>Dẫn chứng</a:t>
                      </a:r>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600"/>
                        </a:spcBef>
                        <a:spcAft>
                          <a:spcPts val="600"/>
                        </a:spcAft>
                      </a:pPr>
                      <a:r>
                        <a:rPr lang="en-US" sz="3200" kern="100">
                          <a:solidFill>
                            <a:schemeClr val="tx1"/>
                          </a:solidFill>
                          <a:effectLst/>
                          <a:latin typeface="Times New Roman" panose="02020603050405020304" pitchFamily="18" charset="0"/>
                          <a:cs typeface="Times New Roman" panose="02020603050405020304" pitchFamily="18" charset="0"/>
                        </a:rPr>
                        <a:t>Phân tích</a:t>
                      </a:r>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600"/>
                        </a:spcBef>
                        <a:spcAft>
                          <a:spcPts val="600"/>
                        </a:spcAft>
                      </a:pPr>
                      <a:r>
                        <a:rPr lang="en-US" sz="3200" kern="100">
                          <a:solidFill>
                            <a:schemeClr val="tx1"/>
                          </a:solidFill>
                          <a:effectLst/>
                          <a:latin typeface="Times New Roman" panose="02020603050405020304" pitchFamily="18" charset="0"/>
                          <a:cs typeface="Times New Roman" panose="02020603050405020304" pitchFamily="18" charset="0"/>
                        </a:rPr>
                        <a:t>Liên hệ, mở rộng</a:t>
                      </a:r>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167342538"/>
                  </a:ext>
                </a:extLst>
              </a:tr>
              <a:tr h="3213478">
                <a:tc rowSpan="2">
                  <a:txBody>
                    <a:bodyPr/>
                    <a:lstStyle/>
                    <a:p>
                      <a:pPr algn="just">
                        <a:lnSpc>
                          <a:spcPct val="107000"/>
                        </a:lnSpc>
                        <a:spcBef>
                          <a:spcPts val="600"/>
                        </a:spcBef>
                        <a:spcAft>
                          <a:spcPts val="600"/>
                        </a:spcAft>
                      </a:pPr>
                      <a:r>
                        <a:rPr lang="en-US" sz="3200" kern="100">
                          <a:solidFill>
                            <a:schemeClr val="tx1"/>
                          </a:solidFill>
                          <a:effectLst/>
                          <a:latin typeface="Times New Roman" panose="02020603050405020304" pitchFamily="18" charset="0"/>
                          <a:cs typeface="Times New Roman" panose="02020603050405020304" pitchFamily="18" charset="0"/>
                        </a:rPr>
                        <a:t> </a:t>
                      </a:r>
                    </a:p>
                    <a:p>
                      <a:pPr algn="just">
                        <a:lnSpc>
                          <a:spcPct val="107000"/>
                        </a:lnSpc>
                        <a:spcBef>
                          <a:spcPts val="600"/>
                        </a:spcBef>
                        <a:spcAft>
                          <a:spcPts val="600"/>
                        </a:spcAft>
                      </a:pPr>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endParaRPr lang="en-US" sz="32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3">
                  <a:txBody>
                    <a:bodyPr/>
                    <a:lstStyle/>
                    <a:p>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97362137"/>
                  </a:ext>
                </a:extLst>
              </a:tr>
              <a:tr h="1597751">
                <a:tc vMerge="1">
                  <a:txBody>
                    <a:bodyPr/>
                    <a:lstStyle/>
                    <a:p>
                      <a:endParaRPr lang="en-US"/>
                    </a:p>
                  </a:txBody>
                  <a:tcPr/>
                </a:tc>
                <a:tc>
                  <a:txBody>
                    <a:bodyPr/>
                    <a:lstStyle/>
                    <a:p>
                      <a:pPr algn="just">
                        <a:lnSpc>
                          <a:spcPct val="107000"/>
                        </a:lnSpc>
                        <a:spcBef>
                          <a:spcPts val="600"/>
                        </a:spcBef>
                        <a:spcAft>
                          <a:spcPts val="600"/>
                        </a:spcAft>
                      </a:pPr>
                      <a:endParaRPr lang="en-US" sz="32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endParaRPr lang="en-US" sz="32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endParaRPr lang="en-US" sz="32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endParaRPr lang="en-US" sz="32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endParaRPr lang="en-US" sz="32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3">
                  <a:txBody>
                    <a:bodyPr/>
                    <a:lstStyle/>
                    <a:p>
                      <a:pPr algn="just">
                        <a:lnSpc>
                          <a:spcPct val="107000"/>
                        </a:lnSpc>
                        <a:spcBef>
                          <a:spcPts val="600"/>
                        </a:spcBef>
                        <a:spcAft>
                          <a:spcPts val="600"/>
                        </a:spcAft>
                      </a:pPr>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19368594"/>
                  </a:ext>
                </a:extLst>
              </a:tr>
            </a:tbl>
          </a:graphicData>
        </a:graphic>
      </p:graphicFrame>
      <p:sp>
        <p:nvSpPr>
          <p:cNvPr id="2" name="Rectangle 1">
            <a:extLst>
              <a:ext uri="{FF2B5EF4-FFF2-40B4-BE49-F238E27FC236}">
                <a16:creationId xmlns:a16="http://schemas.microsoft.com/office/drawing/2014/main" id="{4562E540-63DF-92FC-D534-62DE70518BFE}"/>
              </a:ext>
            </a:extLst>
          </p:cNvPr>
          <p:cNvSpPr/>
          <p:nvPr/>
        </p:nvSpPr>
        <p:spPr>
          <a:xfrm>
            <a:off x="304800" y="3543300"/>
            <a:ext cx="1905000" cy="1365182"/>
          </a:xfrm>
          <a:prstGeom prst="rect">
            <a:avLst/>
          </a:prstGeom>
        </p:spPr>
        <p:txBody>
          <a:bodyPr wrap="square">
            <a:spAutoFit/>
          </a:bodyPr>
          <a:lstStyle/>
          <a:p>
            <a:pPr algn="just">
              <a:lnSpc>
                <a:spcPct val="107000"/>
              </a:lnSpc>
              <a:spcBef>
                <a:spcPts val="600"/>
              </a:spcBef>
              <a:spcAft>
                <a:spcPts val="600"/>
              </a:spcAft>
            </a:pPr>
            <a:r>
              <a:rPr lang="en-US" sz="4000" b="1" kern="100">
                <a:latin typeface="Times New Roman" panose="02020603050405020304" pitchFamily="18" charset="0"/>
                <a:cs typeface="Times New Roman" panose="02020603050405020304" pitchFamily="18" charset="0"/>
              </a:rPr>
              <a:t>Thân bài</a:t>
            </a:r>
          </a:p>
        </p:txBody>
      </p:sp>
      <p:sp>
        <p:nvSpPr>
          <p:cNvPr id="4" name="Rectangle 3">
            <a:extLst>
              <a:ext uri="{FF2B5EF4-FFF2-40B4-BE49-F238E27FC236}">
                <a16:creationId xmlns:a16="http://schemas.microsoft.com/office/drawing/2014/main" id="{5CBB2229-AA7A-946F-D34C-3BB7E1856D7E}"/>
              </a:ext>
            </a:extLst>
          </p:cNvPr>
          <p:cNvSpPr/>
          <p:nvPr/>
        </p:nvSpPr>
        <p:spPr>
          <a:xfrm>
            <a:off x="2286000" y="3103949"/>
            <a:ext cx="3124200" cy="3218445"/>
          </a:xfrm>
          <a:prstGeom prst="rect">
            <a:avLst/>
          </a:prstGeom>
        </p:spPr>
        <p:txBody>
          <a:bodyPr wrap="square">
            <a:spAutoFit/>
          </a:bodyPr>
          <a:lstStyle/>
          <a:p>
            <a:pPr algn="just">
              <a:lnSpc>
                <a:spcPct val="107000"/>
              </a:lnSpc>
              <a:spcBef>
                <a:spcPts val="600"/>
              </a:spcBef>
              <a:spcAft>
                <a:spcPts val="600"/>
              </a:spcAft>
            </a:pPr>
            <a:r>
              <a:rPr lang="en-US" sz="3200">
                <a:solidFill>
                  <a:schemeClr val="dk1"/>
                </a:solidFill>
                <a:latin typeface="Times New Roman" panose="02020603050405020304" pitchFamily="18" charset="0"/>
                <a:cs typeface="Times New Roman" panose="02020603050405020304" pitchFamily="18" charset="0"/>
              </a:rPr>
              <a:t>Đánh giá chung những nét đặc sắc về giá trị nội dung, nghệ thuật của bài thơ và con người tác giả</a:t>
            </a:r>
          </a:p>
        </p:txBody>
      </p:sp>
      <p:sp>
        <p:nvSpPr>
          <p:cNvPr id="5" name="Rectangle 4">
            <a:extLst>
              <a:ext uri="{FF2B5EF4-FFF2-40B4-BE49-F238E27FC236}">
                <a16:creationId xmlns:a16="http://schemas.microsoft.com/office/drawing/2014/main" id="{D3ACD5B6-EA0E-4BD6-C312-03DA07D2929D}"/>
              </a:ext>
            </a:extLst>
          </p:cNvPr>
          <p:cNvSpPr/>
          <p:nvPr/>
        </p:nvSpPr>
        <p:spPr>
          <a:xfrm>
            <a:off x="2438400" y="6954255"/>
            <a:ext cx="2971800" cy="2691506"/>
          </a:xfrm>
          <a:prstGeom prst="rect">
            <a:avLst/>
          </a:prstGeom>
        </p:spPr>
        <p:txBody>
          <a:bodyPr wrap="square">
            <a:spAutoFit/>
          </a:bodyPr>
          <a:lstStyle/>
          <a:p>
            <a:pPr algn="just">
              <a:lnSpc>
                <a:spcPct val="107000"/>
              </a:lnSpc>
              <a:spcBef>
                <a:spcPts val="600"/>
              </a:spcBef>
              <a:spcAft>
                <a:spcPts val="600"/>
              </a:spcAft>
            </a:pPr>
            <a:r>
              <a:rPr lang="en-US" sz="3200">
                <a:solidFill>
                  <a:schemeClr val="dk1"/>
                </a:solidFill>
                <a:latin typeface="Times New Roman" panose="02020603050405020304" pitchFamily="18" charset="0"/>
                <a:cs typeface="Times New Roman" panose="02020603050405020304" pitchFamily="18" charset="0"/>
              </a:rPr>
              <a:t>So sánh với các bài thơ viết cùng đề tài (nếu có) để làm rõ sự độc đáo của bài thơ </a:t>
            </a:r>
            <a:endParaRPr lang="en-US" sz="3200"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B45FD79B-98E6-FEDA-CF8D-5116C4D4CD43}"/>
              </a:ext>
            </a:extLst>
          </p:cNvPr>
          <p:cNvSpPr/>
          <p:nvPr/>
        </p:nvSpPr>
        <p:spPr>
          <a:xfrm>
            <a:off x="5600700" y="2933700"/>
            <a:ext cx="12192000" cy="4031873"/>
          </a:xfrm>
          <a:prstGeom prst="rect">
            <a:avLst/>
          </a:prstGeom>
        </p:spPr>
        <p:txBody>
          <a:bodyPr wrap="square">
            <a:spAutoFit/>
          </a:bodyPr>
          <a:lstStyle/>
          <a:p>
            <a:r>
              <a:rPr lang="en-US" sz="3200">
                <a:solidFill>
                  <a:schemeClr val="dk1"/>
                </a:solidFill>
                <a:latin typeface="Times New Roman" panose="02020603050405020304" pitchFamily="18" charset="0"/>
                <a:cs typeface="Times New Roman" panose="02020603050405020304" pitchFamily="18" charset="0"/>
              </a:rPr>
              <a:t>- Bài thơ thất ngôn bát cú với giọng điệu buồn bã, nhớ thương, sử dụng ngôn từ giản dị, dân dã kết hợp với sự uyên bác, tinh tế trong các điển cố, điển tích</a:t>
            </a:r>
          </a:p>
          <a:p>
            <a:r>
              <a:rPr lang="en-US" sz="3200">
                <a:solidFill>
                  <a:schemeClr val="dk1"/>
                </a:solidFill>
                <a:latin typeface="Times New Roman" panose="02020603050405020304" pitchFamily="18" charset="0"/>
                <a:cs typeface="Times New Roman" panose="02020603050405020304" pitchFamily="18" charset="0"/>
              </a:rPr>
              <a:t>- Diễn tả tình cảm sâu nặng, chân thành của tác giả với người bạn tri kỉ của mình. Đồng thời, ca ngợi tình bạn chân thành, sâu sắc của Nguyễn Khuyến với Dương Khuê.</a:t>
            </a:r>
          </a:p>
          <a:p>
            <a:r>
              <a:rPr lang="en-US" sz="3200">
                <a:solidFill>
                  <a:schemeClr val="dk1"/>
                </a:solidFill>
                <a:latin typeface="Times New Roman" panose="02020603050405020304" pitchFamily="18" charset="0"/>
                <a:cs typeface="Times New Roman" panose="02020603050405020304" pitchFamily="18" charset="0"/>
              </a:rPr>
              <a:t>- Tác giả là một người đặc biệt coi trọng tình bạn và thể hiện tình cảm chân thành, sâu sắc một cách tự nhiên, khéo léo, cảm động. </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863A696E-62F3-DA4B-F0C5-3B6153ABE66B}"/>
              </a:ext>
            </a:extLst>
          </p:cNvPr>
          <p:cNvSpPr/>
          <p:nvPr/>
        </p:nvSpPr>
        <p:spPr>
          <a:xfrm>
            <a:off x="5612423" y="7200900"/>
            <a:ext cx="12192000" cy="1637628"/>
          </a:xfrm>
          <a:prstGeom prst="rect">
            <a:avLst/>
          </a:prstGeom>
        </p:spPr>
        <p:txBody>
          <a:bodyPr wrap="square">
            <a:spAutoFit/>
          </a:bodyPr>
          <a:lstStyle/>
          <a:p>
            <a:pPr algn="just">
              <a:lnSpc>
                <a:spcPct val="107000"/>
              </a:lnSpc>
              <a:spcBef>
                <a:spcPts val="600"/>
              </a:spcBef>
              <a:spcAft>
                <a:spcPts val="600"/>
              </a:spcAft>
            </a:pPr>
            <a:r>
              <a:rPr lang="en-US" sz="3200">
                <a:solidFill>
                  <a:schemeClr val="dk1"/>
                </a:solidFill>
                <a:latin typeface="Times New Roman" panose="02020603050405020304" pitchFamily="18" charset="0"/>
                <a:cs typeface="Times New Roman" panose="02020603050405020304" pitchFamily="18" charset="0"/>
              </a:rPr>
              <a:t>- So sánh với bài thơ “Bạn đến chơi nhà”, “Nước lụt hỏi thăm bạn” để thấy được sự thống nhất trong tư tưởng về tình bạn và nét khác biệt trong giọng điệu, cảm xúc, của tác giả ở bài thơ.</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353913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9E02600-3B31-454D-7911-CFF1F327AD9B}"/>
              </a:ext>
            </a:extLst>
          </p:cNvPr>
          <p:cNvGraphicFramePr>
            <a:graphicFrameLocks noGrp="1"/>
          </p:cNvGraphicFramePr>
          <p:nvPr>
            <p:extLst>
              <p:ext uri="{D42A27DB-BD31-4B8C-83A1-F6EECF244321}">
                <p14:modId xmlns:p14="http://schemas.microsoft.com/office/powerpoint/2010/main" val="4204395817"/>
              </p:ext>
            </p:extLst>
          </p:nvPr>
        </p:nvGraphicFramePr>
        <p:xfrm>
          <a:off x="228600" y="289115"/>
          <a:ext cx="17754600" cy="9152764"/>
        </p:xfrm>
        <a:graphic>
          <a:graphicData uri="http://schemas.openxmlformats.org/drawingml/2006/table">
            <a:tbl>
              <a:tblPr firstRow="1" firstCol="1" bandRow="1">
                <a:tableStyleId>{5C22544A-7EE6-4342-B048-85BDC9FD1C3A}</a:tableStyleId>
              </a:tblPr>
              <a:tblGrid>
                <a:gridCol w="2133600">
                  <a:extLst>
                    <a:ext uri="{9D8B030D-6E8A-4147-A177-3AD203B41FA5}">
                      <a16:colId xmlns:a16="http://schemas.microsoft.com/office/drawing/2014/main" val="927161184"/>
                    </a:ext>
                  </a:extLst>
                </a:gridCol>
                <a:gridCol w="3048000">
                  <a:extLst>
                    <a:ext uri="{9D8B030D-6E8A-4147-A177-3AD203B41FA5}">
                      <a16:colId xmlns:a16="http://schemas.microsoft.com/office/drawing/2014/main" val="2687383261"/>
                    </a:ext>
                  </a:extLst>
                </a:gridCol>
                <a:gridCol w="3657600">
                  <a:extLst>
                    <a:ext uri="{9D8B030D-6E8A-4147-A177-3AD203B41FA5}">
                      <a16:colId xmlns:a16="http://schemas.microsoft.com/office/drawing/2014/main" val="2295732540"/>
                    </a:ext>
                  </a:extLst>
                </a:gridCol>
                <a:gridCol w="4343400">
                  <a:extLst>
                    <a:ext uri="{9D8B030D-6E8A-4147-A177-3AD203B41FA5}">
                      <a16:colId xmlns:a16="http://schemas.microsoft.com/office/drawing/2014/main" val="490665135"/>
                    </a:ext>
                  </a:extLst>
                </a:gridCol>
                <a:gridCol w="4572000">
                  <a:extLst>
                    <a:ext uri="{9D8B030D-6E8A-4147-A177-3AD203B41FA5}">
                      <a16:colId xmlns:a16="http://schemas.microsoft.com/office/drawing/2014/main" val="2130834323"/>
                    </a:ext>
                  </a:extLst>
                </a:gridCol>
              </a:tblGrid>
              <a:tr h="724917">
                <a:tc gridSpan="5">
                  <a:txBody>
                    <a:bodyPr/>
                    <a:lstStyle/>
                    <a:p>
                      <a:pPr algn="ctr">
                        <a:lnSpc>
                          <a:spcPct val="107000"/>
                        </a:lnSpc>
                        <a:spcBef>
                          <a:spcPts val="600"/>
                        </a:spcBef>
                        <a:spcAft>
                          <a:spcPts val="800"/>
                        </a:spcAft>
                      </a:pPr>
                      <a:r>
                        <a:rPr lang="en-US" sz="4000" kern="100">
                          <a:solidFill>
                            <a:schemeClr val="tx1"/>
                          </a:solidFill>
                          <a:effectLst/>
                          <a:latin typeface="Times New Roman" panose="02020603050405020304" pitchFamily="18" charset="0"/>
                          <a:cs typeface="Times New Roman" panose="02020603050405020304" pitchFamily="18" charset="0"/>
                        </a:rPr>
                        <a:t>PHIẾU HỌC TẬP SỐ 2</a:t>
                      </a:r>
                    </a:p>
                    <a:p>
                      <a:pPr algn="ctr">
                        <a:lnSpc>
                          <a:spcPct val="107000"/>
                        </a:lnSpc>
                        <a:spcAft>
                          <a:spcPts val="600"/>
                        </a:spcAft>
                      </a:pPr>
                      <a:r>
                        <a:rPr lang="en-US" sz="4000" kern="100">
                          <a:solidFill>
                            <a:schemeClr val="tx1"/>
                          </a:solidFill>
                          <a:effectLst/>
                          <a:latin typeface="Times New Roman" panose="02020603050405020304" pitchFamily="18" charset="0"/>
                          <a:cs typeface="Times New Roman" panose="02020603050405020304" pitchFamily="18" charset="0"/>
                        </a:rPr>
                        <a:t>Lập dàn ý phân tích bài thơ “Khóc Dương Khuê” – Nguyễn Khuyến</a:t>
                      </a:r>
                      <a:endParaRPr lang="en-US" sz="40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22080147"/>
                  </a:ext>
                </a:extLst>
              </a:tr>
              <a:tr h="359239">
                <a:tc rowSpan="2" gridSpan="2">
                  <a:txBody>
                    <a:bodyPr/>
                    <a:lstStyle/>
                    <a:p>
                      <a:pPr algn="ctr">
                        <a:lnSpc>
                          <a:spcPct val="107000"/>
                        </a:lnSpc>
                        <a:spcBef>
                          <a:spcPts val="600"/>
                        </a:spcBef>
                        <a:spcAft>
                          <a:spcPts val="600"/>
                        </a:spcAft>
                      </a:pPr>
                      <a:r>
                        <a:rPr lang="en-US" sz="4000" kern="100">
                          <a:solidFill>
                            <a:schemeClr val="tx1"/>
                          </a:solidFill>
                          <a:effectLst/>
                          <a:latin typeface="Times New Roman" panose="02020603050405020304" pitchFamily="18" charset="0"/>
                          <a:cs typeface="Times New Roman" panose="02020603050405020304" pitchFamily="18" charset="0"/>
                        </a:rPr>
                        <a:t>Yêu cầu</a:t>
                      </a:r>
                      <a:endParaRPr lang="en-US" sz="40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2" hMerge="1">
                  <a:txBody>
                    <a:bodyPr/>
                    <a:lstStyle/>
                    <a:p>
                      <a:endParaRPr lang="en-US"/>
                    </a:p>
                  </a:txBody>
                  <a:tcPr/>
                </a:tc>
                <a:tc gridSpan="3">
                  <a:txBody>
                    <a:bodyPr/>
                    <a:lstStyle/>
                    <a:p>
                      <a:pPr algn="ctr">
                        <a:lnSpc>
                          <a:spcPct val="107000"/>
                        </a:lnSpc>
                        <a:spcBef>
                          <a:spcPts val="600"/>
                        </a:spcBef>
                        <a:spcAft>
                          <a:spcPts val="600"/>
                        </a:spcAft>
                      </a:pPr>
                      <a:r>
                        <a:rPr lang="en-US" sz="4000" kern="100">
                          <a:solidFill>
                            <a:schemeClr val="tx1"/>
                          </a:solidFill>
                          <a:effectLst/>
                          <a:latin typeface="Times New Roman" panose="02020603050405020304" pitchFamily="18" charset="0"/>
                          <a:cs typeface="Times New Roman" panose="02020603050405020304" pitchFamily="18" charset="0"/>
                        </a:rPr>
                        <a:t>Nội dung</a:t>
                      </a:r>
                      <a:endParaRPr lang="en-US" sz="40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26508648"/>
                  </a:ext>
                </a:extLst>
              </a:tr>
              <a:tr h="1112075">
                <a:tc gridSpan="2" vMerge="1">
                  <a:txBody>
                    <a:bodyPr/>
                    <a:lstStyle/>
                    <a:p>
                      <a:endParaRPr lang="en-US"/>
                    </a:p>
                  </a:txBody>
                  <a:tcPr/>
                </a:tc>
                <a:tc hMerge="1" vMerge="1">
                  <a:txBody>
                    <a:bodyPr/>
                    <a:lstStyle/>
                    <a:p>
                      <a:endParaRPr lang="en-US"/>
                    </a:p>
                  </a:txBody>
                  <a:tcPr/>
                </a:tc>
                <a:tc>
                  <a:txBody>
                    <a:bodyPr/>
                    <a:lstStyle/>
                    <a:p>
                      <a:pPr algn="ctr">
                        <a:lnSpc>
                          <a:spcPct val="107000"/>
                        </a:lnSpc>
                        <a:spcBef>
                          <a:spcPts val="600"/>
                        </a:spcBef>
                        <a:spcAft>
                          <a:spcPts val="600"/>
                        </a:spcAft>
                      </a:pPr>
                      <a:r>
                        <a:rPr lang="en-US" sz="4000" kern="100">
                          <a:solidFill>
                            <a:schemeClr val="tx1"/>
                          </a:solidFill>
                          <a:effectLst/>
                          <a:latin typeface="Times New Roman" panose="02020603050405020304" pitchFamily="18" charset="0"/>
                          <a:cs typeface="Times New Roman" panose="02020603050405020304" pitchFamily="18" charset="0"/>
                        </a:rPr>
                        <a:t>Dẫn chứng</a:t>
                      </a:r>
                      <a:endParaRPr lang="en-US" sz="40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600"/>
                        </a:spcBef>
                        <a:spcAft>
                          <a:spcPts val="600"/>
                        </a:spcAft>
                      </a:pPr>
                      <a:r>
                        <a:rPr lang="en-US" sz="4000" kern="100">
                          <a:solidFill>
                            <a:schemeClr val="tx1"/>
                          </a:solidFill>
                          <a:effectLst/>
                          <a:latin typeface="Times New Roman" panose="02020603050405020304" pitchFamily="18" charset="0"/>
                          <a:cs typeface="Times New Roman" panose="02020603050405020304" pitchFamily="18" charset="0"/>
                        </a:rPr>
                        <a:t>Phân tích</a:t>
                      </a:r>
                      <a:endParaRPr lang="en-US" sz="40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600"/>
                        </a:spcBef>
                        <a:spcAft>
                          <a:spcPts val="600"/>
                        </a:spcAft>
                      </a:pPr>
                      <a:r>
                        <a:rPr lang="en-US" sz="4000" kern="100">
                          <a:solidFill>
                            <a:schemeClr val="tx1"/>
                          </a:solidFill>
                          <a:effectLst/>
                          <a:latin typeface="Times New Roman" panose="02020603050405020304" pitchFamily="18" charset="0"/>
                          <a:cs typeface="Times New Roman" panose="02020603050405020304" pitchFamily="18" charset="0"/>
                        </a:rPr>
                        <a:t>Liên hệ, mở rộng</a:t>
                      </a:r>
                      <a:endParaRPr lang="en-US" sz="40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167342538"/>
                  </a:ext>
                </a:extLst>
              </a:tr>
              <a:tr h="2187385">
                <a:tc rowSpan="2">
                  <a:txBody>
                    <a:bodyPr/>
                    <a:lstStyle/>
                    <a:p>
                      <a:pPr algn="just">
                        <a:lnSpc>
                          <a:spcPct val="107000"/>
                        </a:lnSpc>
                        <a:spcBef>
                          <a:spcPts val="600"/>
                        </a:spcBef>
                        <a:spcAft>
                          <a:spcPts val="600"/>
                        </a:spcAft>
                      </a:pPr>
                      <a:r>
                        <a:rPr lang="en-US" sz="4000" kern="100">
                          <a:solidFill>
                            <a:schemeClr val="tx1"/>
                          </a:solidFill>
                          <a:effectLst/>
                          <a:latin typeface="Times New Roman" panose="02020603050405020304" pitchFamily="18" charset="0"/>
                          <a:cs typeface="Times New Roman" panose="02020603050405020304" pitchFamily="18" charset="0"/>
                        </a:rPr>
                        <a:t> </a:t>
                      </a:r>
                      <a:endParaRPr lang="en-US" sz="40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sz="4000" kern="1200">
                        <a:solidFill>
                          <a:schemeClr val="dk1"/>
                        </a:solidFill>
                        <a:effectLst/>
                        <a:latin typeface="Times New Roman" panose="02020603050405020304" pitchFamily="18" charset="0"/>
                        <a:ea typeface="+mn-ea"/>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3">
                  <a:txBody>
                    <a:bodyPr/>
                    <a:lstStyle/>
                    <a:p>
                      <a:endParaRPr lang="en-US" sz="4000" kern="1200">
                        <a:solidFill>
                          <a:schemeClr val="dk1"/>
                        </a:solidFill>
                        <a:effectLst/>
                        <a:latin typeface="Times New Roman" panose="02020603050405020304" pitchFamily="18" charset="0"/>
                        <a:ea typeface="+mn-ea"/>
                        <a:cs typeface="Times New Roman" panose="02020603050405020304" pitchFamily="18" charset="0"/>
                      </a:endParaRPr>
                    </a:p>
                    <a:p>
                      <a:endParaRPr lang="en-US" sz="4000" kern="1200">
                        <a:solidFill>
                          <a:schemeClr val="dk1"/>
                        </a:solidFill>
                        <a:effectLst/>
                        <a:latin typeface="Times New Roman" panose="02020603050405020304" pitchFamily="18" charset="0"/>
                        <a:ea typeface="+mn-ea"/>
                        <a:cs typeface="Times New Roman" panose="02020603050405020304" pitchFamily="18" charset="0"/>
                      </a:endParaRPr>
                    </a:p>
                    <a:p>
                      <a:endParaRPr lang="en-US" sz="4000" kern="1200">
                        <a:solidFill>
                          <a:schemeClr val="dk1"/>
                        </a:solidFill>
                        <a:effectLst/>
                        <a:latin typeface="Times New Roman" panose="02020603050405020304" pitchFamily="18" charset="0"/>
                        <a:ea typeface="+mn-ea"/>
                        <a:cs typeface="Times New Roman" panose="02020603050405020304" pitchFamily="18" charset="0"/>
                      </a:endParaRPr>
                    </a:p>
                    <a:p>
                      <a:endParaRPr lang="en-US" sz="4000" kern="1200">
                        <a:solidFill>
                          <a:schemeClr val="dk1"/>
                        </a:solidFill>
                        <a:effectLst/>
                        <a:latin typeface="Times New Roman" panose="02020603050405020304" pitchFamily="18" charset="0"/>
                        <a:ea typeface="+mn-ea"/>
                        <a:cs typeface="Times New Roman" panose="02020603050405020304" pitchFamily="18" charset="0"/>
                      </a:endParaRPr>
                    </a:p>
                    <a:p>
                      <a:endParaRPr lang="en-US" sz="4000" kern="1200">
                        <a:solidFill>
                          <a:schemeClr val="dk1"/>
                        </a:solidFill>
                        <a:effectLst/>
                        <a:latin typeface="Times New Roman" panose="02020603050405020304" pitchFamily="18" charset="0"/>
                        <a:ea typeface="+mn-ea"/>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97362137"/>
                  </a:ext>
                </a:extLst>
              </a:tr>
              <a:tr h="1597751">
                <a:tc vMerge="1">
                  <a:txBody>
                    <a:bodyPr/>
                    <a:lstStyle/>
                    <a:p>
                      <a:endParaRPr lang="en-US"/>
                    </a:p>
                  </a:txBody>
                  <a:tcPr/>
                </a:tc>
                <a:tc>
                  <a:txBody>
                    <a:bodyPr/>
                    <a:lstStyle/>
                    <a:p>
                      <a:pPr marL="0" marR="0" lvl="0" indent="0" algn="just" defTabSz="914400" rtl="0" eaLnBrk="1" fontAlgn="auto" latinLnBrk="0" hangingPunct="1">
                        <a:lnSpc>
                          <a:spcPct val="107000"/>
                        </a:lnSpc>
                        <a:spcBef>
                          <a:spcPts val="600"/>
                        </a:spcBef>
                        <a:spcAft>
                          <a:spcPts val="600"/>
                        </a:spcAft>
                        <a:buClrTx/>
                        <a:buSzTx/>
                        <a:buFontTx/>
                        <a:buNone/>
                        <a:tabLst/>
                        <a:defRPr/>
                      </a:pPr>
                      <a:r>
                        <a:rPr lang="en-US" sz="4000" kern="1200">
                          <a:solidFill>
                            <a:schemeClr val="dk1"/>
                          </a:solidFill>
                          <a:effectLst/>
                          <a:latin typeface="Times New Roman" panose="02020603050405020304" pitchFamily="18" charset="0"/>
                          <a:ea typeface="+mn-ea"/>
                          <a:cs typeface="Times New Roman" panose="02020603050405020304" pitchFamily="18" charset="0"/>
                        </a:rPr>
                        <a:t> </a:t>
                      </a:r>
                      <a:endParaRPr lang="en-US" sz="40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3">
                  <a:txBody>
                    <a:bodyPr/>
                    <a:lstStyle/>
                    <a:p>
                      <a:pPr algn="just">
                        <a:lnSpc>
                          <a:spcPct val="107000"/>
                        </a:lnSpc>
                        <a:spcBef>
                          <a:spcPts val="600"/>
                        </a:spcBef>
                        <a:spcAft>
                          <a:spcPts val="600"/>
                        </a:spcAft>
                      </a:pPr>
                      <a:endParaRPr lang="en-US" sz="40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endParaRPr lang="en-US" sz="40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endParaRPr lang="en-US" sz="40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endParaRPr lang="en-US" sz="40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19368594"/>
                  </a:ext>
                </a:extLst>
              </a:tr>
            </a:tbl>
          </a:graphicData>
        </a:graphic>
      </p:graphicFrame>
      <p:sp>
        <p:nvSpPr>
          <p:cNvPr id="2" name="Rectangle 1">
            <a:extLst>
              <a:ext uri="{FF2B5EF4-FFF2-40B4-BE49-F238E27FC236}">
                <a16:creationId xmlns:a16="http://schemas.microsoft.com/office/drawing/2014/main" id="{51EF134F-C115-D062-3162-DBC2F1C4F41E}"/>
              </a:ext>
            </a:extLst>
          </p:cNvPr>
          <p:cNvSpPr/>
          <p:nvPr/>
        </p:nvSpPr>
        <p:spPr>
          <a:xfrm>
            <a:off x="304800" y="4460909"/>
            <a:ext cx="1905000" cy="706540"/>
          </a:xfrm>
          <a:prstGeom prst="rect">
            <a:avLst/>
          </a:prstGeom>
        </p:spPr>
        <p:txBody>
          <a:bodyPr wrap="square">
            <a:spAutoFit/>
          </a:bodyPr>
          <a:lstStyle/>
          <a:p>
            <a:pPr algn="just">
              <a:lnSpc>
                <a:spcPct val="107000"/>
              </a:lnSpc>
              <a:spcBef>
                <a:spcPts val="600"/>
              </a:spcBef>
              <a:spcAft>
                <a:spcPts val="600"/>
              </a:spcAft>
            </a:pPr>
            <a:r>
              <a:rPr lang="en-US" sz="4000" b="1" kern="100">
                <a:latin typeface="Times New Roman" panose="02020603050405020304" pitchFamily="18" charset="0"/>
                <a:cs typeface="Times New Roman" panose="02020603050405020304" pitchFamily="18" charset="0"/>
              </a:rPr>
              <a:t>Kết bài</a:t>
            </a:r>
          </a:p>
        </p:txBody>
      </p:sp>
      <p:sp>
        <p:nvSpPr>
          <p:cNvPr id="4" name="Rectangle 3">
            <a:extLst>
              <a:ext uri="{FF2B5EF4-FFF2-40B4-BE49-F238E27FC236}">
                <a16:creationId xmlns:a16="http://schemas.microsoft.com/office/drawing/2014/main" id="{CF628024-4842-9218-4FB5-46B59DB50764}"/>
              </a:ext>
            </a:extLst>
          </p:cNvPr>
          <p:cNvSpPr/>
          <p:nvPr/>
        </p:nvSpPr>
        <p:spPr>
          <a:xfrm>
            <a:off x="2438400" y="3503355"/>
            <a:ext cx="2819400" cy="2554545"/>
          </a:xfrm>
          <a:prstGeom prst="rect">
            <a:avLst/>
          </a:prstGeom>
        </p:spPr>
        <p:txBody>
          <a:bodyPr wrap="square">
            <a:spAutoFit/>
          </a:bodyPr>
          <a:lstStyle/>
          <a:p>
            <a:r>
              <a:rPr lang="en-US" sz="4000">
                <a:solidFill>
                  <a:schemeClr val="dk1"/>
                </a:solidFill>
                <a:latin typeface="Times New Roman" panose="02020603050405020304" pitchFamily="18" charset="0"/>
                <a:cs typeface="Times New Roman" panose="02020603050405020304" pitchFamily="18" charset="0"/>
              </a:rPr>
              <a:t>- Khái quát, khẳng định lại giá trị của bài thơ.</a:t>
            </a:r>
          </a:p>
        </p:txBody>
      </p:sp>
      <p:sp>
        <p:nvSpPr>
          <p:cNvPr id="5" name="Rectangle 4">
            <a:extLst>
              <a:ext uri="{FF2B5EF4-FFF2-40B4-BE49-F238E27FC236}">
                <a16:creationId xmlns:a16="http://schemas.microsoft.com/office/drawing/2014/main" id="{ED8CD693-E10D-B4AC-A57B-31DB595BB4F6}"/>
              </a:ext>
            </a:extLst>
          </p:cNvPr>
          <p:cNvSpPr/>
          <p:nvPr/>
        </p:nvSpPr>
        <p:spPr>
          <a:xfrm>
            <a:off x="2403231" y="7339517"/>
            <a:ext cx="3048000" cy="1938992"/>
          </a:xfrm>
          <a:prstGeom prst="rect">
            <a:avLst/>
          </a:prstGeom>
        </p:spPr>
        <p:txBody>
          <a:bodyPr wrap="square">
            <a:spAutoFit/>
          </a:bodyPr>
          <a:lstStyle/>
          <a:p>
            <a:r>
              <a:rPr lang="en-US" sz="4000">
                <a:solidFill>
                  <a:schemeClr val="dk1"/>
                </a:solidFill>
                <a:latin typeface="Times New Roman" panose="02020603050405020304" pitchFamily="18" charset="0"/>
                <a:cs typeface="Times New Roman" panose="02020603050405020304" pitchFamily="18" charset="0"/>
              </a:rPr>
              <a:t>Tác động của bài thơ với cá nhân.</a:t>
            </a:r>
          </a:p>
        </p:txBody>
      </p:sp>
      <p:sp>
        <p:nvSpPr>
          <p:cNvPr id="6" name="Rectangle 5">
            <a:extLst>
              <a:ext uri="{FF2B5EF4-FFF2-40B4-BE49-F238E27FC236}">
                <a16:creationId xmlns:a16="http://schemas.microsoft.com/office/drawing/2014/main" id="{B046646D-A842-F084-8166-E881267269AF}"/>
              </a:ext>
            </a:extLst>
          </p:cNvPr>
          <p:cNvSpPr/>
          <p:nvPr/>
        </p:nvSpPr>
        <p:spPr>
          <a:xfrm>
            <a:off x="5410200" y="4001750"/>
            <a:ext cx="12531969" cy="1446550"/>
          </a:xfrm>
          <a:prstGeom prst="rect">
            <a:avLst/>
          </a:prstGeom>
        </p:spPr>
        <p:txBody>
          <a:bodyPr wrap="square">
            <a:spAutoFit/>
          </a:bodyPr>
          <a:lstStyle/>
          <a:p>
            <a:r>
              <a:rPr lang="en-US" sz="4400">
                <a:solidFill>
                  <a:schemeClr val="dk1"/>
                </a:solidFill>
                <a:latin typeface="Times New Roman" panose="02020603050405020304" pitchFamily="18" charset="0"/>
                <a:cs typeface="Times New Roman" panose="02020603050405020304" pitchFamily="18" charset="0"/>
              </a:rPr>
              <a:t>- Là bài thơ thất ngôn bát cú viết về tình bạn cảm động và sâu sắc nhất.</a:t>
            </a:r>
          </a:p>
        </p:txBody>
      </p:sp>
      <p:sp>
        <p:nvSpPr>
          <p:cNvPr id="7" name="Rectangle 6">
            <a:extLst>
              <a:ext uri="{FF2B5EF4-FFF2-40B4-BE49-F238E27FC236}">
                <a16:creationId xmlns:a16="http://schemas.microsoft.com/office/drawing/2014/main" id="{0E5C36F8-4CF7-4A6A-79C0-038FFD066A3B}"/>
              </a:ext>
            </a:extLst>
          </p:cNvPr>
          <p:cNvSpPr/>
          <p:nvPr/>
        </p:nvSpPr>
        <p:spPr>
          <a:xfrm>
            <a:off x="5583115" y="6965570"/>
            <a:ext cx="12268200" cy="1492524"/>
          </a:xfrm>
          <a:prstGeom prst="rect">
            <a:avLst/>
          </a:prstGeom>
        </p:spPr>
        <p:txBody>
          <a:bodyPr wrap="square">
            <a:spAutoFit/>
          </a:bodyPr>
          <a:lstStyle/>
          <a:p>
            <a:pPr lvl="0" algn="just">
              <a:lnSpc>
                <a:spcPct val="107000"/>
              </a:lnSpc>
              <a:spcBef>
                <a:spcPts val="600"/>
              </a:spcBef>
              <a:spcAft>
                <a:spcPts val="600"/>
              </a:spcAft>
              <a:defRPr/>
            </a:pPr>
            <a:r>
              <a:rPr lang="en-US" sz="4400">
                <a:solidFill>
                  <a:schemeClr val="dk1"/>
                </a:solidFill>
                <a:latin typeface="Times New Roman" panose="02020603050405020304" pitchFamily="18" charset="0"/>
                <a:cs typeface="Times New Roman" panose="02020603050405020304" pitchFamily="18" charset="0"/>
              </a:rPr>
              <a:t>- Nhận ra được tình bạn chân thành trong cuộc sống; hiểu và trân trọng giá trị của tình bạn…</a:t>
            </a:r>
            <a:endParaRPr lang="en-US" sz="4400" kern="1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17887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584134" y="641856"/>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en-US"/>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79365" y="864250"/>
            <a:ext cx="2137382" cy="1818823"/>
            <a:chOff x="0" y="0"/>
            <a:chExt cx="4623524" cy="3224907"/>
          </a:xfrm>
        </p:grpSpPr>
        <p:sp>
          <p:nvSpPr>
            <p:cNvPr id="9" name="Freeform 9"/>
            <p:cNvSpPr/>
            <p:nvPr/>
          </p:nvSpPr>
          <p:spPr>
            <a:xfrm rot="5489537">
              <a:off x="2381883" y="-132664"/>
              <a:ext cx="1786247" cy="2651416"/>
            </a:xfrm>
            <a:custGeom>
              <a:avLst/>
              <a:gdLst/>
              <a:ahLst/>
              <a:cxnLst/>
              <a:rect l="l" t="t" r="r" b="b"/>
              <a:pathLst>
                <a:path w="1786247" h="2651416">
                  <a:moveTo>
                    <a:pt x="0" y="0"/>
                  </a:moveTo>
                  <a:lnTo>
                    <a:pt x="1786247" y="0"/>
                  </a:lnTo>
                  <a:lnTo>
                    <a:pt x="1786247" y="2651415"/>
                  </a:lnTo>
                  <a:lnTo>
                    <a:pt x="0" y="2651415"/>
                  </a:lnTo>
                  <a:lnTo>
                    <a:pt x="0" y="0"/>
                  </a:lnTo>
                  <a:close/>
                </a:path>
              </a:pathLst>
            </a:custGeom>
            <a:blipFill>
              <a:blip r:embed="rId2">
                <a:extLst>
                  <a:ext uri="{96DAC541-7B7A-43D3-8B79-37D633B846F1}">
                    <asvg:svgBlip xmlns:asvg="http://schemas.microsoft.com/office/drawing/2016/SVG/main" r:embed="rId3"/>
                  </a:ext>
                </a:extLst>
              </a:blip>
              <a:stretch>
                <a:fillRect t="-203606" r="-550428" b="-153238"/>
              </a:stretch>
            </a:blipFill>
          </p:spPr>
          <p:txBody>
            <a:bodyPr/>
            <a:lstStyle/>
            <a:p>
              <a:endParaRPr lang="en-US"/>
            </a:p>
          </p:txBody>
        </p:sp>
        <p:sp>
          <p:nvSpPr>
            <p:cNvPr id="10" name="Freeform 10"/>
            <p:cNvSpPr/>
            <p:nvPr/>
          </p:nvSpPr>
          <p:spPr>
            <a:xfrm rot="5145403" flipH="1">
              <a:off x="400432" y="1352736"/>
              <a:ext cx="1444889" cy="2144722"/>
            </a:xfrm>
            <a:custGeom>
              <a:avLst/>
              <a:gdLst/>
              <a:ahLst/>
              <a:cxnLst/>
              <a:rect l="l" t="t" r="r" b="b"/>
              <a:pathLst>
                <a:path w="1444889" h="2144722">
                  <a:moveTo>
                    <a:pt x="1444889" y="0"/>
                  </a:moveTo>
                  <a:lnTo>
                    <a:pt x="0" y="0"/>
                  </a:lnTo>
                  <a:lnTo>
                    <a:pt x="0" y="2144722"/>
                  </a:lnTo>
                  <a:lnTo>
                    <a:pt x="1444889" y="2144722"/>
                  </a:lnTo>
                  <a:lnTo>
                    <a:pt x="1444889" y="0"/>
                  </a:lnTo>
                  <a:close/>
                </a:path>
              </a:pathLst>
            </a:custGeom>
            <a:blipFill>
              <a:blip r:embed="rId4">
                <a:extLst>
                  <a:ext uri="{96DAC541-7B7A-43D3-8B79-37D633B846F1}">
                    <asvg:svgBlip xmlns:asvg="http://schemas.microsoft.com/office/drawing/2016/SVG/main" r:embed="rId5"/>
                  </a:ext>
                </a:extLst>
              </a:blip>
              <a:stretch>
                <a:fillRect t="-203606" r="-550428" b="-153238"/>
              </a:stretch>
            </a:blipFill>
          </p:spPr>
          <p:txBody>
            <a:bodyPr/>
            <a:lstStyle/>
            <a:p>
              <a:endParaRPr lang="en-US"/>
            </a:p>
          </p:txBody>
        </p:sp>
        <p:sp>
          <p:nvSpPr>
            <p:cNvPr id="11" name="Freeform 11"/>
            <p:cNvSpPr/>
            <p:nvPr/>
          </p:nvSpPr>
          <p:spPr>
            <a:xfrm>
              <a:off x="732449" y="0"/>
              <a:ext cx="960966" cy="1625287"/>
            </a:xfrm>
            <a:custGeom>
              <a:avLst/>
              <a:gdLst/>
              <a:ahLst/>
              <a:cxnLst/>
              <a:rect l="l" t="t" r="r" b="b"/>
              <a:pathLst>
                <a:path w="960966" h="1625287">
                  <a:moveTo>
                    <a:pt x="0" y="0"/>
                  </a:moveTo>
                  <a:lnTo>
                    <a:pt x="960966" y="0"/>
                  </a:lnTo>
                  <a:lnTo>
                    <a:pt x="960966" y="1625287"/>
                  </a:lnTo>
                  <a:lnTo>
                    <a:pt x="0" y="1625287"/>
                  </a:lnTo>
                  <a:lnTo>
                    <a:pt x="0" y="0"/>
                  </a:lnTo>
                  <a:close/>
                </a:path>
              </a:pathLst>
            </a:custGeom>
            <a:blipFill>
              <a:blip r:embed="rId6">
                <a:extLst>
                  <a:ext uri="{96DAC541-7B7A-43D3-8B79-37D633B846F1}">
                    <asvg:svgBlip xmlns:asvg="http://schemas.microsoft.com/office/drawing/2016/SVG/main" r:embed="rId7"/>
                  </a:ext>
                </a:extLst>
              </a:blip>
              <a:stretch>
                <a:fillRect l="-753958" b="-421015"/>
              </a:stretch>
            </a:blipFill>
          </p:spPr>
          <p:txBody>
            <a:bodyPr/>
            <a:lstStyle/>
            <a:p>
              <a:endParaRPr lang="en-US"/>
            </a:p>
          </p:txBody>
        </p:sp>
      </p:grpSp>
      <p:grpSp>
        <p:nvGrpSpPr>
          <p:cNvPr id="13" name="Group 13"/>
          <p:cNvGrpSpPr/>
          <p:nvPr/>
        </p:nvGrpSpPr>
        <p:grpSpPr>
          <a:xfrm>
            <a:off x="15678215" y="641856"/>
            <a:ext cx="1938517" cy="1910844"/>
            <a:chOff x="0" y="0"/>
            <a:chExt cx="3494998" cy="3960140"/>
          </a:xfrm>
        </p:grpSpPr>
        <p:sp>
          <p:nvSpPr>
            <p:cNvPr id="14" name="Freeform 14"/>
            <p:cNvSpPr/>
            <p:nvPr/>
          </p:nvSpPr>
          <p:spPr>
            <a:xfrm rot="2122094">
              <a:off x="307271" y="1743721"/>
              <a:ext cx="1406257" cy="1510061"/>
            </a:xfrm>
            <a:custGeom>
              <a:avLst/>
              <a:gdLst/>
              <a:ahLst/>
              <a:cxnLst/>
              <a:rect l="l" t="t" r="r" b="b"/>
              <a:pathLst>
                <a:path w="1406257" h="1510061">
                  <a:moveTo>
                    <a:pt x="0" y="0"/>
                  </a:moveTo>
                  <a:lnTo>
                    <a:pt x="1406256" y="0"/>
                  </a:lnTo>
                  <a:lnTo>
                    <a:pt x="1406256" y="1510062"/>
                  </a:lnTo>
                  <a:lnTo>
                    <a:pt x="0" y="1510062"/>
                  </a:lnTo>
                  <a:lnTo>
                    <a:pt x="0" y="0"/>
                  </a:lnTo>
                  <a:close/>
                </a:path>
              </a:pathLst>
            </a:custGeom>
            <a:blipFill>
              <a:blip r:embed="rId8">
                <a:extLst>
                  <a:ext uri="{96DAC541-7B7A-43D3-8B79-37D633B846F1}">
                    <asvg:svgBlip xmlns:asvg="http://schemas.microsoft.com/office/drawing/2016/SVG/main" r:embed="rId9"/>
                  </a:ext>
                </a:extLst>
              </a:blip>
              <a:stretch>
                <a:fillRect l="-246415" t="-129667"/>
              </a:stretch>
            </a:blipFill>
          </p:spPr>
          <p:txBody>
            <a:bodyPr/>
            <a:lstStyle/>
            <a:p>
              <a:endParaRPr lang="en-US"/>
            </a:p>
          </p:txBody>
        </p:sp>
        <p:sp>
          <p:nvSpPr>
            <p:cNvPr id="15" name="Freeform 15"/>
            <p:cNvSpPr/>
            <p:nvPr/>
          </p:nvSpPr>
          <p:spPr>
            <a:xfrm>
              <a:off x="2558657" y="2516457"/>
              <a:ext cx="936341" cy="1443683"/>
            </a:xfrm>
            <a:custGeom>
              <a:avLst/>
              <a:gdLst/>
              <a:ahLst/>
              <a:cxnLst/>
              <a:rect l="l" t="t" r="r" b="b"/>
              <a:pathLst>
                <a:path w="936341" h="1443683">
                  <a:moveTo>
                    <a:pt x="0" y="0"/>
                  </a:moveTo>
                  <a:lnTo>
                    <a:pt x="936341" y="0"/>
                  </a:lnTo>
                  <a:lnTo>
                    <a:pt x="936341" y="1443683"/>
                  </a:lnTo>
                  <a:lnTo>
                    <a:pt x="0" y="1443683"/>
                  </a:lnTo>
                  <a:lnTo>
                    <a:pt x="0" y="0"/>
                  </a:lnTo>
                  <a:close/>
                </a:path>
              </a:pathLst>
            </a:custGeom>
            <a:blipFill>
              <a:blip r:embed="rId6">
                <a:extLst>
                  <a:ext uri="{96DAC541-7B7A-43D3-8B79-37D633B846F1}">
                    <asvg:svgBlip xmlns:asvg="http://schemas.microsoft.com/office/drawing/2016/SVG/main" r:embed="rId7"/>
                  </a:ext>
                </a:extLst>
              </a:blip>
              <a:stretch>
                <a:fillRect l="-921663" b="-583763"/>
              </a:stretch>
            </a:blipFill>
          </p:spPr>
          <p:txBody>
            <a:bodyPr/>
            <a:lstStyle/>
            <a:p>
              <a:endParaRPr lang="en-US"/>
            </a:p>
          </p:txBody>
        </p:sp>
        <p:sp>
          <p:nvSpPr>
            <p:cNvPr id="16" name="Freeform 16"/>
            <p:cNvSpPr/>
            <p:nvPr/>
          </p:nvSpPr>
          <p:spPr>
            <a:xfrm>
              <a:off x="1548323" y="0"/>
              <a:ext cx="1478504" cy="1883069"/>
            </a:xfrm>
            <a:custGeom>
              <a:avLst/>
              <a:gdLst/>
              <a:ahLst/>
              <a:cxnLst/>
              <a:rect l="l" t="t" r="r" b="b"/>
              <a:pathLst>
                <a:path w="1478504" h="1883069">
                  <a:moveTo>
                    <a:pt x="0" y="0"/>
                  </a:moveTo>
                  <a:lnTo>
                    <a:pt x="1478504" y="0"/>
                  </a:lnTo>
                  <a:lnTo>
                    <a:pt x="1478504" y="1883069"/>
                  </a:lnTo>
                  <a:lnTo>
                    <a:pt x="0" y="1883069"/>
                  </a:lnTo>
                  <a:lnTo>
                    <a:pt x="0" y="0"/>
                  </a:lnTo>
                  <a:close/>
                </a:path>
              </a:pathLst>
            </a:custGeom>
            <a:blipFill>
              <a:blip r:embed="rId10">
                <a:extLst>
                  <a:ext uri="{96DAC541-7B7A-43D3-8B79-37D633B846F1}">
                    <asvg:svgBlip xmlns:asvg="http://schemas.microsoft.com/office/drawing/2016/SVG/main" r:embed="rId11"/>
                  </a:ext>
                </a:extLst>
              </a:blip>
              <a:stretch>
                <a:fillRect t="-248358" r="-580760" b="-208899"/>
              </a:stretch>
            </a:blipFill>
          </p:spPr>
          <p:txBody>
            <a:bodyPr/>
            <a:lstStyle/>
            <a:p>
              <a:endParaRPr lang="en-US"/>
            </a:p>
          </p:txBody>
        </p:sp>
      </p:grpSp>
      <p:sp>
        <p:nvSpPr>
          <p:cNvPr id="18" name="TextBox 17">
            <a:extLst>
              <a:ext uri="{FF2B5EF4-FFF2-40B4-BE49-F238E27FC236}">
                <a16:creationId xmlns:a16="http://schemas.microsoft.com/office/drawing/2014/main" id="{DF250B41-6A4B-FAEF-6E2D-B0366CE4FEC5}"/>
              </a:ext>
            </a:extLst>
          </p:cNvPr>
          <p:cNvSpPr txBox="1"/>
          <p:nvPr/>
        </p:nvSpPr>
        <p:spPr>
          <a:xfrm>
            <a:off x="1431669" y="1943100"/>
            <a:ext cx="15865731" cy="6740307"/>
          </a:xfrm>
          <a:prstGeom prst="rect">
            <a:avLst/>
          </a:prstGeom>
          <a:noFill/>
        </p:spPr>
        <p:txBody>
          <a:bodyPr wrap="square">
            <a:spAutoFit/>
          </a:bodyPr>
          <a:lstStyle/>
          <a:p>
            <a:r>
              <a:rPr lang="en-US" sz="4800" i="1">
                <a:latin typeface="Times New Roman" panose="02020603050405020304" pitchFamily="18" charset="0"/>
                <a:cs typeface="Times New Roman" panose="02020603050405020304" pitchFamily="18" charset="0"/>
              </a:rPr>
              <a:t>+ MB trực tiếp: Nguyễn Khuyến là một trong những nhà thơ lớn của nền văn học trung đại Việt Nam. Ông được mệnh danh là “nhà thơ của quê hương làng cảnh Việt Nam” với những bài thơ chứa chan tình cảm cao đẹp và đặc trưng ngôn ngữ vừa thuần khiết, giản dị lại vừa tinh tế, uyên bác. Ông có hàng trăm bài thơ viết về tình bạn, trong đó nổi tiếng nhất phải kể đến bài thơ song thất lục bát “Khóc Dương Khuê” đã thể hiện sâu sắc tình bạn chân thành, sâu nặng, của tác giả với người bạn tri âm, tri kỉ của mình.</a:t>
            </a:r>
            <a:endParaRPr lang="en-US" sz="480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68DF8EA-E940-A783-798F-F6AFC3997E43}"/>
              </a:ext>
            </a:extLst>
          </p:cNvPr>
          <p:cNvSpPr txBox="1"/>
          <p:nvPr/>
        </p:nvSpPr>
        <p:spPr>
          <a:xfrm>
            <a:off x="2514600" y="165437"/>
            <a:ext cx="6019800" cy="1015663"/>
          </a:xfrm>
          <a:prstGeom prst="rect">
            <a:avLst/>
          </a:prstGeom>
          <a:noFill/>
        </p:spPr>
        <p:txBody>
          <a:bodyPr wrap="square">
            <a:spAutoFit/>
          </a:bodyPr>
          <a:lstStyle>
            <a:defPPr>
              <a:defRPr lang="en-US"/>
            </a:defPPr>
            <a:lvl1pPr algn="ctr">
              <a:defRPr sz="2800" b="1">
                <a:effectLst/>
                <a:latin typeface="#9Slide03 BoosterNextFYBlack" panose="02000A03000000020004" pitchFamily="2" charset="0"/>
                <a:ea typeface="Times New Roman" panose="02020603050405020304" pitchFamily="18" charset="0"/>
              </a:defRPr>
            </a:lvl1pPr>
          </a:lstStyle>
          <a:p>
            <a:r>
              <a:rPr lang="en-US" sz="6000" dirty="0">
                <a:latin typeface="Times New Roman" panose="02020603050405020304" pitchFamily="18" charset="0"/>
                <a:cs typeface="Times New Roman" panose="02020603050405020304" pitchFamily="18" charset="0"/>
              </a:rPr>
              <a:t>3. </a:t>
            </a:r>
            <a:r>
              <a:rPr lang="en-US" sz="6000" dirty="0" err="1">
                <a:latin typeface="Times New Roman" panose="02020603050405020304" pitchFamily="18" charset="0"/>
                <a:cs typeface="Times New Roman" panose="02020603050405020304" pitchFamily="18" charset="0"/>
              </a:rPr>
              <a:t>Bước</a:t>
            </a:r>
            <a:r>
              <a:rPr lang="en-US" sz="6000" dirty="0">
                <a:latin typeface="Times New Roman" panose="02020603050405020304" pitchFamily="18" charset="0"/>
                <a:cs typeface="Times New Roman" panose="02020603050405020304" pitchFamily="18" charset="0"/>
              </a:rPr>
              <a:t> 3: </a:t>
            </a:r>
            <a:r>
              <a:rPr lang="en-US" sz="6000" dirty="0" err="1">
                <a:latin typeface="Times New Roman" panose="02020603050405020304" pitchFamily="18" charset="0"/>
                <a:cs typeface="Times New Roman" panose="02020603050405020304" pitchFamily="18" charset="0"/>
              </a:rPr>
              <a:t>Viết</a:t>
            </a:r>
            <a:endParaRPr lang="en-US" sz="6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584134" y="641856"/>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en-US"/>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79365" y="864250"/>
            <a:ext cx="2137382" cy="1818823"/>
            <a:chOff x="0" y="0"/>
            <a:chExt cx="4623524" cy="3224907"/>
          </a:xfrm>
        </p:grpSpPr>
        <p:sp>
          <p:nvSpPr>
            <p:cNvPr id="9" name="Freeform 9"/>
            <p:cNvSpPr/>
            <p:nvPr/>
          </p:nvSpPr>
          <p:spPr>
            <a:xfrm rot="5489537">
              <a:off x="2381883" y="-132664"/>
              <a:ext cx="1786247" cy="2651416"/>
            </a:xfrm>
            <a:custGeom>
              <a:avLst/>
              <a:gdLst/>
              <a:ahLst/>
              <a:cxnLst/>
              <a:rect l="l" t="t" r="r" b="b"/>
              <a:pathLst>
                <a:path w="1786247" h="2651416">
                  <a:moveTo>
                    <a:pt x="0" y="0"/>
                  </a:moveTo>
                  <a:lnTo>
                    <a:pt x="1786247" y="0"/>
                  </a:lnTo>
                  <a:lnTo>
                    <a:pt x="1786247" y="2651415"/>
                  </a:lnTo>
                  <a:lnTo>
                    <a:pt x="0" y="2651415"/>
                  </a:lnTo>
                  <a:lnTo>
                    <a:pt x="0" y="0"/>
                  </a:lnTo>
                  <a:close/>
                </a:path>
              </a:pathLst>
            </a:custGeom>
            <a:blipFill>
              <a:blip r:embed="rId2">
                <a:extLst>
                  <a:ext uri="{96DAC541-7B7A-43D3-8B79-37D633B846F1}">
                    <asvg:svgBlip xmlns:asvg="http://schemas.microsoft.com/office/drawing/2016/SVG/main" r:embed="rId3"/>
                  </a:ext>
                </a:extLst>
              </a:blip>
              <a:stretch>
                <a:fillRect t="-203606" r="-550428" b="-153238"/>
              </a:stretch>
            </a:blipFill>
          </p:spPr>
          <p:txBody>
            <a:bodyPr/>
            <a:lstStyle/>
            <a:p>
              <a:endParaRPr lang="en-US"/>
            </a:p>
          </p:txBody>
        </p:sp>
        <p:sp>
          <p:nvSpPr>
            <p:cNvPr id="10" name="Freeform 10"/>
            <p:cNvSpPr/>
            <p:nvPr/>
          </p:nvSpPr>
          <p:spPr>
            <a:xfrm rot="5145403" flipH="1">
              <a:off x="400432" y="1352736"/>
              <a:ext cx="1444889" cy="2144722"/>
            </a:xfrm>
            <a:custGeom>
              <a:avLst/>
              <a:gdLst/>
              <a:ahLst/>
              <a:cxnLst/>
              <a:rect l="l" t="t" r="r" b="b"/>
              <a:pathLst>
                <a:path w="1444889" h="2144722">
                  <a:moveTo>
                    <a:pt x="1444889" y="0"/>
                  </a:moveTo>
                  <a:lnTo>
                    <a:pt x="0" y="0"/>
                  </a:lnTo>
                  <a:lnTo>
                    <a:pt x="0" y="2144722"/>
                  </a:lnTo>
                  <a:lnTo>
                    <a:pt x="1444889" y="2144722"/>
                  </a:lnTo>
                  <a:lnTo>
                    <a:pt x="1444889" y="0"/>
                  </a:lnTo>
                  <a:close/>
                </a:path>
              </a:pathLst>
            </a:custGeom>
            <a:blipFill>
              <a:blip r:embed="rId4">
                <a:extLst>
                  <a:ext uri="{96DAC541-7B7A-43D3-8B79-37D633B846F1}">
                    <asvg:svgBlip xmlns:asvg="http://schemas.microsoft.com/office/drawing/2016/SVG/main" r:embed="rId5"/>
                  </a:ext>
                </a:extLst>
              </a:blip>
              <a:stretch>
                <a:fillRect t="-203606" r="-550428" b="-153238"/>
              </a:stretch>
            </a:blipFill>
          </p:spPr>
          <p:txBody>
            <a:bodyPr/>
            <a:lstStyle/>
            <a:p>
              <a:endParaRPr lang="en-US"/>
            </a:p>
          </p:txBody>
        </p:sp>
        <p:sp>
          <p:nvSpPr>
            <p:cNvPr id="11" name="Freeform 11"/>
            <p:cNvSpPr/>
            <p:nvPr/>
          </p:nvSpPr>
          <p:spPr>
            <a:xfrm>
              <a:off x="732449" y="0"/>
              <a:ext cx="960966" cy="1625287"/>
            </a:xfrm>
            <a:custGeom>
              <a:avLst/>
              <a:gdLst/>
              <a:ahLst/>
              <a:cxnLst/>
              <a:rect l="l" t="t" r="r" b="b"/>
              <a:pathLst>
                <a:path w="960966" h="1625287">
                  <a:moveTo>
                    <a:pt x="0" y="0"/>
                  </a:moveTo>
                  <a:lnTo>
                    <a:pt x="960966" y="0"/>
                  </a:lnTo>
                  <a:lnTo>
                    <a:pt x="960966" y="1625287"/>
                  </a:lnTo>
                  <a:lnTo>
                    <a:pt x="0" y="1625287"/>
                  </a:lnTo>
                  <a:lnTo>
                    <a:pt x="0" y="0"/>
                  </a:lnTo>
                  <a:close/>
                </a:path>
              </a:pathLst>
            </a:custGeom>
            <a:blipFill>
              <a:blip r:embed="rId6">
                <a:extLst>
                  <a:ext uri="{96DAC541-7B7A-43D3-8B79-37D633B846F1}">
                    <asvg:svgBlip xmlns:asvg="http://schemas.microsoft.com/office/drawing/2016/SVG/main" r:embed="rId7"/>
                  </a:ext>
                </a:extLst>
              </a:blip>
              <a:stretch>
                <a:fillRect l="-753958" b="-421015"/>
              </a:stretch>
            </a:blipFill>
          </p:spPr>
          <p:txBody>
            <a:bodyPr/>
            <a:lstStyle/>
            <a:p>
              <a:endParaRPr lang="en-US"/>
            </a:p>
          </p:txBody>
        </p:sp>
      </p:grpSp>
      <p:grpSp>
        <p:nvGrpSpPr>
          <p:cNvPr id="13" name="Group 13"/>
          <p:cNvGrpSpPr/>
          <p:nvPr/>
        </p:nvGrpSpPr>
        <p:grpSpPr>
          <a:xfrm>
            <a:off x="15678215" y="641856"/>
            <a:ext cx="1938517" cy="1910844"/>
            <a:chOff x="0" y="0"/>
            <a:chExt cx="3494998" cy="3960140"/>
          </a:xfrm>
        </p:grpSpPr>
        <p:sp>
          <p:nvSpPr>
            <p:cNvPr id="14" name="Freeform 14"/>
            <p:cNvSpPr/>
            <p:nvPr/>
          </p:nvSpPr>
          <p:spPr>
            <a:xfrm rot="2122094">
              <a:off x="307271" y="1743721"/>
              <a:ext cx="1406257" cy="1510061"/>
            </a:xfrm>
            <a:custGeom>
              <a:avLst/>
              <a:gdLst/>
              <a:ahLst/>
              <a:cxnLst/>
              <a:rect l="l" t="t" r="r" b="b"/>
              <a:pathLst>
                <a:path w="1406257" h="1510061">
                  <a:moveTo>
                    <a:pt x="0" y="0"/>
                  </a:moveTo>
                  <a:lnTo>
                    <a:pt x="1406256" y="0"/>
                  </a:lnTo>
                  <a:lnTo>
                    <a:pt x="1406256" y="1510062"/>
                  </a:lnTo>
                  <a:lnTo>
                    <a:pt x="0" y="1510062"/>
                  </a:lnTo>
                  <a:lnTo>
                    <a:pt x="0" y="0"/>
                  </a:lnTo>
                  <a:close/>
                </a:path>
              </a:pathLst>
            </a:custGeom>
            <a:blipFill>
              <a:blip r:embed="rId8">
                <a:extLst>
                  <a:ext uri="{96DAC541-7B7A-43D3-8B79-37D633B846F1}">
                    <asvg:svgBlip xmlns:asvg="http://schemas.microsoft.com/office/drawing/2016/SVG/main" r:embed="rId9"/>
                  </a:ext>
                </a:extLst>
              </a:blip>
              <a:stretch>
                <a:fillRect l="-246415" t="-129667"/>
              </a:stretch>
            </a:blipFill>
          </p:spPr>
          <p:txBody>
            <a:bodyPr/>
            <a:lstStyle/>
            <a:p>
              <a:endParaRPr lang="en-US"/>
            </a:p>
          </p:txBody>
        </p:sp>
        <p:sp>
          <p:nvSpPr>
            <p:cNvPr id="15" name="Freeform 15"/>
            <p:cNvSpPr/>
            <p:nvPr/>
          </p:nvSpPr>
          <p:spPr>
            <a:xfrm>
              <a:off x="2558657" y="2516457"/>
              <a:ext cx="936341" cy="1443683"/>
            </a:xfrm>
            <a:custGeom>
              <a:avLst/>
              <a:gdLst/>
              <a:ahLst/>
              <a:cxnLst/>
              <a:rect l="l" t="t" r="r" b="b"/>
              <a:pathLst>
                <a:path w="936341" h="1443683">
                  <a:moveTo>
                    <a:pt x="0" y="0"/>
                  </a:moveTo>
                  <a:lnTo>
                    <a:pt x="936341" y="0"/>
                  </a:lnTo>
                  <a:lnTo>
                    <a:pt x="936341" y="1443683"/>
                  </a:lnTo>
                  <a:lnTo>
                    <a:pt x="0" y="1443683"/>
                  </a:lnTo>
                  <a:lnTo>
                    <a:pt x="0" y="0"/>
                  </a:lnTo>
                  <a:close/>
                </a:path>
              </a:pathLst>
            </a:custGeom>
            <a:blipFill>
              <a:blip r:embed="rId6">
                <a:extLst>
                  <a:ext uri="{96DAC541-7B7A-43D3-8B79-37D633B846F1}">
                    <asvg:svgBlip xmlns:asvg="http://schemas.microsoft.com/office/drawing/2016/SVG/main" r:embed="rId7"/>
                  </a:ext>
                </a:extLst>
              </a:blip>
              <a:stretch>
                <a:fillRect l="-921663" b="-583763"/>
              </a:stretch>
            </a:blipFill>
          </p:spPr>
          <p:txBody>
            <a:bodyPr/>
            <a:lstStyle/>
            <a:p>
              <a:endParaRPr lang="en-US"/>
            </a:p>
          </p:txBody>
        </p:sp>
        <p:sp>
          <p:nvSpPr>
            <p:cNvPr id="16" name="Freeform 16"/>
            <p:cNvSpPr/>
            <p:nvPr/>
          </p:nvSpPr>
          <p:spPr>
            <a:xfrm>
              <a:off x="1548323" y="0"/>
              <a:ext cx="1478504" cy="1883069"/>
            </a:xfrm>
            <a:custGeom>
              <a:avLst/>
              <a:gdLst/>
              <a:ahLst/>
              <a:cxnLst/>
              <a:rect l="l" t="t" r="r" b="b"/>
              <a:pathLst>
                <a:path w="1478504" h="1883069">
                  <a:moveTo>
                    <a:pt x="0" y="0"/>
                  </a:moveTo>
                  <a:lnTo>
                    <a:pt x="1478504" y="0"/>
                  </a:lnTo>
                  <a:lnTo>
                    <a:pt x="1478504" y="1883069"/>
                  </a:lnTo>
                  <a:lnTo>
                    <a:pt x="0" y="1883069"/>
                  </a:lnTo>
                  <a:lnTo>
                    <a:pt x="0" y="0"/>
                  </a:lnTo>
                  <a:close/>
                </a:path>
              </a:pathLst>
            </a:custGeom>
            <a:blipFill>
              <a:blip r:embed="rId10">
                <a:extLst>
                  <a:ext uri="{96DAC541-7B7A-43D3-8B79-37D633B846F1}">
                    <asvg:svgBlip xmlns:asvg="http://schemas.microsoft.com/office/drawing/2016/SVG/main" r:embed="rId11"/>
                  </a:ext>
                </a:extLst>
              </a:blip>
              <a:stretch>
                <a:fillRect t="-248358" r="-580760" b="-208899"/>
              </a:stretch>
            </a:blipFill>
          </p:spPr>
          <p:txBody>
            <a:bodyPr/>
            <a:lstStyle/>
            <a:p>
              <a:endParaRPr lang="en-US"/>
            </a:p>
          </p:txBody>
        </p:sp>
      </p:grpSp>
      <p:sp>
        <p:nvSpPr>
          <p:cNvPr id="18" name="TextBox 17">
            <a:extLst>
              <a:ext uri="{FF2B5EF4-FFF2-40B4-BE49-F238E27FC236}">
                <a16:creationId xmlns:a16="http://schemas.microsoft.com/office/drawing/2014/main" id="{DF250B41-6A4B-FAEF-6E2D-B0366CE4FEC5}"/>
              </a:ext>
            </a:extLst>
          </p:cNvPr>
          <p:cNvSpPr txBox="1"/>
          <p:nvPr/>
        </p:nvSpPr>
        <p:spPr>
          <a:xfrm>
            <a:off x="1431669" y="1562100"/>
            <a:ext cx="15865731" cy="8217634"/>
          </a:xfrm>
          <a:prstGeom prst="rect">
            <a:avLst/>
          </a:prstGeom>
          <a:noFill/>
        </p:spPr>
        <p:txBody>
          <a:bodyPr wrap="square">
            <a:spAutoFit/>
          </a:bodyPr>
          <a:lstStyle/>
          <a:p>
            <a:r>
              <a:rPr lang="en-US" sz="4800" i="1">
                <a:latin typeface="Times New Roman" panose="02020603050405020304" pitchFamily="18" charset="0"/>
                <a:cs typeface="Times New Roman" panose="02020603050405020304" pitchFamily="18" charset="0"/>
              </a:rPr>
              <a:t>+ Kết bài:</a:t>
            </a:r>
            <a:r>
              <a:rPr lang="en-US" sz="4800">
                <a:latin typeface="Times New Roman" panose="02020603050405020304" pitchFamily="18" charset="0"/>
                <a:cs typeface="Times New Roman" panose="02020603050405020304" pitchFamily="18" charset="0"/>
              </a:rPr>
              <a:t> </a:t>
            </a:r>
            <a:r>
              <a:rPr lang="en-US" sz="4800" i="1">
                <a:latin typeface="Times New Roman" panose="02020603050405020304" pitchFamily="18" charset="0"/>
                <a:cs typeface="Times New Roman" panose="02020603050405020304" pitchFamily="18" charset="0"/>
              </a:rPr>
              <a:t>Bài thơ được viết bằng ngôn ngữ giản dị, mộc mạc, chân thành kết hợp với sự tài hoa, uyên bác qua các điển cố, điển tích đã thể hiện trọn vẹn cảm xúc đau đớn, xót xa, bàng hoàng của nhà thơ trước sự ra đi đột ngột của bạn. Thể thơ song thất lục bát xen kẽ từng cặp câu thơ bảy chữ và cặp câu thơ lục bát đầy biến tấu, giàu vần điệu, ngắt nhịp đa dạng, kết hợp giữa tự sự với trữ tình, có khả năng chuyển tải những xúc chân thành, buồn thương, suy tư, trầm lắng rất phù hợp để nhà thơ bộc bạch lòng mình. Bài thơ giúp chúng ta thêm hiểu và trân trọng giá trị của tình bạn cũng như nhận ra được một tình bạn chân thành trong cuộc sống.</a:t>
            </a:r>
            <a:r>
              <a:rPr lang="en-US" sz="4800">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368DF8EA-E940-A783-798F-F6AFC3997E43}"/>
              </a:ext>
            </a:extLst>
          </p:cNvPr>
          <p:cNvSpPr txBox="1"/>
          <p:nvPr/>
        </p:nvSpPr>
        <p:spPr>
          <a:xfrm>
            <a:off x="2514600" y="165437"/>
            <a:ext cx="6019800" cy="1015663"/>
          </a:xfrm>
          <a:prstGeom prst="rect">
            <a:avLst/>
          </a:prstGeom>
          <a:noFill/>
        </p:spPr>
        <p:txBody>
          <a:bodyPr wrap="square">
            <a:spAutoFit/>
          </a:bodyPr>
          <a:lstStyle>
            <a:defPPr>
              <a:defRPr lang="en-US"/>
            </a:defPPr>
            <a:lvl1pPr algn="ctr">
              <a:defRPr sz="2800" b="1">
                <a:effectLst/>
                <a:latin typeface="#9Slide03 BoosterNextFYBlack" panose="02000A03000000020004" pitchFamily="2" charset="0"/>
                <a:ea typeface="Times New Roman" panose="02020603050405020304" pitchFamily="18" charset="0"/>
              </a:defRPr>
            </a:lvl1pPr>
          </a:lstStyle>
          <a:p>
            <a:r>
              <a:rPr lang="en-US" sz="6000">
                <a:latin typeface="Times New Roman" panose="02020603050405020304" pitchFamily="18" charset="0"/>
                <a:cs typeface="Times New Roman" panose="02020603050405020304" pitchFamily="18" charset="0"/>
              </a:rPr>
              <a:t>Bước </a:t>
            </a:r>
            <a:r>
              <a:rPr lang="en-US" sz="6000" dirty="0">
                <a:latin typeface="Times New Roman" panose="02020603050405020304" pitchFamily="18" charset="0"/>
                <a:cs typeface="Times New Roman" panose="02020603050405020304" pitchFamily="18" charset="0"/>
              </a:rPr>
              <a:t>3: </a:t>
            </a:r>
            <a:r>
              <a:rPr lang="en-US" sz="6000" dirty="0" err="1">
                <a:latin typeface="Times New Roman" panose="02020603050405020304" pitchFamily="18" charset="0"/>
                <a:cs typeface="Times New Roman" panose="02020603050405020304" pitchFamily="18" charset="0"/>
              </a:rPr>
              <a:t>Viết</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78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183B70C3-14C0-37B4-AB67-8FFD8BB4DCA9}"/>
              </a:ext>
            </a:extLst>
          </p:cNvPr>
          <p:cNvSpPr txBox="1"/>
          <p:nvPr/>
        </p:nvSpPr>
        <p:spPr>
          <a:xfrm>
            <a:off x="2971800" y="0"/>
            <a:ext cx="13716000" cy="1015663"/>
          </a:xfrm>
          <a:prstGeom prst="rect">
            <a:avLst/>
          </a:prstGeom>
          <a:noFill/>
        </p:spPr>
        <p:txBody>
          <a:bodyPr wrap="square">
            <a:spAutoFit/>
          </a:bodyPr>
          <a:lstStyle>
            <a:defPPr>
              <a:defRPr lang="en-US"/>
            </a:defPPr>
            <a:lvl1pPr algn="ctr">
              <a:defRPr sz="2800" b="1">
                <a:effectLst/>
                <a:latin typeface="#9Slide03 BoosterNextFYBlack" panose="02000A03000000020004" pitchFamily="2" charset="0"/>
                <a:ea typeface="Times New Roman" panose="02020603050405020304" pitchFamily="18" charset="0"/>
              </a:defRPr>
            </a:lvl1pPr>
          </a:lstStyle>
          <a:p>
            <a:r>
              <a:rPr lang="en-US" sz="6000"/>
              <a:t> Bước 4. Kiểm </a:t>
            </a:r>
            <a:r>
              <a:rPr lang="en-US" sz="6000" dirty="0" err="1"/>
              <a:t>tra</a:t>
            </a:r>
            <a:r>
              <a:rPr lang="en-US" sz="6000" dirty="0"/>
              <a:t> </a:t>
            </a:r>
            <a:r>
              <a:rPr lang="en-US" sz="6000" dirty="0" err="1"/>
              <a:t>và</a:t>
            </a:r>
            <a:r>
              <a:rPr lang="en-US" sz="6000" dirty="0"/>
              <a:t> </a:t>
            </a:r>
            <a:r>
              <a:rPr lang="en-US" sz="6000" dirty="0" err="1"/>
              <a:t>chỉnh</a:t>
            </a:r>
            <a:r>
              <a:rPr lang="en-US" sz="6000" dirty="0"/>
              <a:t> </a:t>
            </a:r>
            <a:r>
              <a:rPr lang="en-US" sz="6000" dirty="0" err="1"/>
              <a:t>sửa</a:t>
            </a:r>
            <a:endParaRPr lang="en-US" sz="6000" dirty="0"/>
          </a:p>
        </p:txBody>
      </p:sp>
      <p:graphicFrame>
        <p:nvGraphicFramePr>
          <p:cNvPr id="37" name="Table 36">
            <a:extLst>
              <a:ext uri="{FF2B5EF4-FFF2-40B4-BE49-F238E27FC236}">
                <a16:creationId xmlns:a16="http://schemas.microsoft.com/office/drawing/2014/main" id="{096B44BE-744F-EA06-DB60-9294F665CC51}"/>
              </a:ext>
            </a:extLst>
          </p:cNvPr>
          <p:cNvGraphicFramePr>
            <a:graphicFrameLocks noGrp="1"/>
          </p:cNvGraphicFramePr>
          <p:nvPr>
            <p:extLst>
              <p:ext uri="{D42A27DB-BD31-4B8C-83A1-F6EECF244321}">
                <p14:modId xmlns:p14="http://schemas.microsoft.com/office/powerpoint/2010/main" val="1633346618"/>
              </p:ext>
            </p:extLst>
          </p:nvPr>
        </p:nvGraphicFramePr>
        <p:xfrm>
          <a:off x="152400" y="1015663"/>
          <a:ext cx="17907000" cy="9230304"/>
        </p:xfrm>
        <a:graphic>
          <a:graphicData uri="http://schemas.openxmlformats.org/drawingml/2006/table">
            <a:tbl>
              <a:tblPr firstRow="1" firstCol="1" bandRow="1">
                <a:tableStyleId>{7DF18680-E054-41AD-8BC1-D1AEF772440D}</a:tableStyleId>
              </a:tblPr>
              <a:tblGrid>
                <a:gridCol w="1655590">
                  <a:extLst>
                    <a:ext uri="{9D8B030D-6E8A-4147-A177-3AD203B41FA5}">
                      <a16:colId xmlns:a16="http://schemas.microsoft.com/office/drawing/2014/main" val="1751885420"/>
                    </a:ext>
                  </a:extLst>
                </a:gridCol>
                <a:gridCol w="11026709">
                  <a:extLst>
                    <a:ext uri="{9D8B030D-6E8A-4147-A177-3AD203B41FA5}">
                      <a16:colId xmlns:a16="http://schemas.microsoft.com/office/drawing/2014/main" val="2189664086"/>
                    </a:ext>
                  </a:extLst>
                </a:gridCol>
                <a:gridCol w="1741567">
                  <a:extLst>
                    <a:ext uri="{9D8B030D-6E8A-4147-A177-3AD203B41FA5}">
                      <a16:colId xmlns:a16="http://schemas.microsoft.com/office/drawing/2014/main" val="3878488175"/>
                    </a:ext>
                  </a:extLst>
                </a:gridCol>
                <a:gridCol w="1741567">
                  <a:extLst>
                    <a:ext uri="{9D8B030D-6E8A-4147-A177-3AD203B41FA5}">
                      <a16:colId xmlns:a16="http://schemas.microsoft.com/office/drawing/2014/main" val="370192449"/>
                    </a:ext>
                  </a:extLst>
                </a:gridCol>
                <a:gridCol w="1741567">
                  <a:extLst>
                    <a:ext uri="{9D8B030D-6E8A-4147-A177-3AD203B41FA5}">
                      <a16:colId xmlns:a16="http://schemas.microsoft.com/office/drawing/2014/main" val="2156104082"/>
                    </a:ext>
                  </a:extLst>
                </a:gridCol>
              </a:tblGrid>
              <a:tr h="1010486">
                <a:tc gridSpan="5">
                  <a:txBody>
                    <a:bodyPr/>
                    <a:lstStyle/>
                    <a:p>
                      <a:pPr algn="ctr"/>
                      <a:r>
                        <a:rPr lang="en-US" sz="3200" dirty="0" err="1">
                          <a:solidFill>
                            <a:schemeClr val="tx1"/>
                          </a:solidFill>
                          <a:effectLst/>
                          <a:latin typeface="Times New Roman" panose="02020603050405020304" pitchFamily="18" charset="0"/>
                          <a:cs typeface="Times New Roman" panose="02020603050405020304" pitchFamily="18" charset="0"/>
                        </a:rPr>
                        <a:t>BẢNG</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KIỂM</a:t>
                      </a:r>
                      <a:endParaRPr lang="en-US" sz="3200" dirty="0">
                        <a:solidFill>
                          <a:schemeClr val="tx1"/>
                        </a:solidFill>
                        <a:effectLst/>
                        <a:latin typeface="Times New Roman" panose="02020603050405020304" pitchFamily="18" charset="0"/>
                        <a:cs typeface="Times New Roman" panose="02020603050405020304" pitchFamily="18" charset="0"/>
                      </a:endParaRPr>
                    </a:p>
                    <a:p>
                      <a:pPr algn="ctr"/>
                      <a:r>
                        <a:rPr lang="en-US" sz="3200" dirty="0" err="1">
                          <a:solidFill>
                            <a:schemeClr val="tx1"/>
                          </a:solidFill>
                          <a:effectLst/>
                          <a:latin typeface="Times New Roman" panose="02020603050405020304" pitchFamily="18" charset="0"/>
                          <a:cs typeface="Times New Roman" panose="02020603050405020304" pitchFamily="18" charset="0"/>
                        </a:rPr>
                        <a:t>Viết</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bài</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văn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phân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tích</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tác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phẩm</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thơ</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5389003"/>
                  </a:ext>
                </a:extLst>
              </a:tr>
              <a:tr h="1010486">
                <a:tc gridSpan="2">
                  <a:txBody>
                    <a:bodyPr/>
                    <a:lstStyle/>
                    <a:p>
                      <a:pPr algn="ctr"/>
                      <a:r>
                        <a:rPr lang="en-US" sz="3200" dirty="0" err="1">
                          <a:solidFill>
                            <a:schemeClr val="tx1"/>
                          </a:solidFill>
                          <a:effectLst/>
                          <a:latin typeface="Times New Roman" panose="02020603050405020304" pitchFamily="18" charset="0"/>
                          <a:cs typeface="Times New Roman" panose="02020603050405020304" pitchFamily="18" charset="0"/>
                        </a:rPr>
                        <a:t>Tiêu</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chí</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sz="3200" dirty="0" err="1">
                          <a:solidFill>
                            <a:schemeClr val="tx1"/>
                          </a:solidFill>
                          <a:effectLst/>
                          <a:latin typeface="Times New Roman" panose="02020603050405020304" pitchFamily="18" charset="0"/>
                          <a:cs typeface="Times New Roman" panose="02020603050405020304" pitchFamily="18" charset="0"/>
                        </a:rPr>
                        <a:t>Đạt</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a:txBody>
                    <a:bodyPr/>
                    <a:lstStyle/>
                    <a:p>
                      <a:pPr algn="ctr"/>
                      <a:r>
                        <a:rPr lang="en-US" sz="3200" dirty="0" err="1">
                          <a:solidFill>
                            <a:schemeClr val="tx1"/>
                          </a:solidFill>
                          <a:effectLst/>
                          <a:latin typeface="Times New Roman" panose="02020603050405020304" pitchFamily="18" charset="0"/>
                          <a:cs typeface="Times New Roman" panose="02020603050405020304" pitchFamily="18" charset="0"/>
                        </a:rPr>
                        <a:t>Chưa</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đạt</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a:txBody>
                    <a:bodyPr/>
                    <a:lstStyle/>
                    <a:p>
                      <a:pPr algn="ctr"/>
                      <a:r>
                        <a:rPr lang="en-US" sz="3200" dirty="0" err="1">
                          <a:solidFill>
                            <a:schemeClr val="tx1"/>
                          </a:solidFill>
                          <a:effectLst/>
                          <a:latin typeface="Times New Roman" panose="02020603050405020304" pitchFamily="18" charset="0"/>
                          <a:cs typeface="Times New Roman" panose="02020603050405020304" pitchFamily="18" charset="0"/>
                        </a:rPr>
                        <a:t>Dự</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kiến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chỉnh</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sửa</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extLst>
                  <a:ext uri="{0D108BD9-81ED-4DB2-BD59-A6C34878D82A}">
                    <a16:rowId xmlns:a16="http://schemas.microsoft.com/office/drawing/2014/main" val="3233521858"/>
                  </a:ext>
                </a:extLst>
              </a:tr>
              <a:tr h="505242">
                <a:tc rowSpan="2">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Mở bài</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Giới thiệu thể thơ, tên bài thơ, tác giả</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9070789"/>
                  </a:ext>
                </a:extLst>
              </a:tr>
              <a:tr h="562264">
                <a:tc vMerge="1">
                  <a:txBody>
                    <a:bodyPr/>
                    <a:lstStyle/>
                    <a:p>
                      <a:endParaRPr lang="en-US"/>
                    </a:p>
                  </a:txBody>
                  <a:tcPr/>
                </a:tc>
                <a:tc>
                  <a:txBody>
                    <a:bodyPr/>
                    <a:lstStyle/>
                    <a:p>
                      <a:pPr algn="just">
                        <a:spcBef>
                          <a:spcPts val="300"/>
                        </a:spcBef>
                        <a:spcAft>
                          <a:spcPts val="300"/>
                        </a:spcAft>
                      </a:pPr>
                      <a:r>
                        <a:rPr lang="en-US" sz="3200" dirty="0" err="1">
                          <a:solidFill>
                            <a:schemeClr val="tx1"/>
                          </a:solidFill>
                          <a:effectLst/>
                          <a:latin typeface="Times New Roman" panose="02020603050405020304" pitchFamily="18" charset="0"/>
                          <a:cs typeface="Times New Roman" panose="02020603050405020304" pitchFamily="18" charset="0"/>
                        </a:rPr>
                        <a:t>Khái</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quát</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nét</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đặc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sắc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về</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hình</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thức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nội</a:t>
                      </a:r>
                      <a:r>
                        <a:rPr lang="en-US" sz="3200" dirty="0">
                          <a:solidFill>
                            <a:schemeClr val="tx1"/>
                          </a:solidFill>
                          <a:effectLst/>
                          <a:latin typeface="Times New Roman" panose="02020603050405020304" pitchFamily="18" charset="0"/>
                          <a:cs typeface="Times New Roman" panose="02020603050405020304" pitchFamily="18" charset="0"/>
                        </a:rPr>
                        <a:t> dung </a:t>
                      </a:r>
                      <a:r>
                        <a:rPr lang="en-US" sz="3200" dirty="0" err="1">
                          <a:solidFill>
                            <a:schemeClr val="tx1"/>
                          </a:solidFill>
                          <a:effectLst/>
                          <a:latin typeface="Times New Roman" panose="02020603050405020304" pitchFamily="18" charset="0"/>
                          <a:cs typeface="Times New Roman" panose="02020603050405020304" pitchFamily="18" charset="0"/>
                        </a:rPr>
                        <a:t>bài</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thơ</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7092451"/>
                  </a:ext>
                </a:extLst>
              </a:tr>
              <a:tr h="505242">
                <a:tc rowSpan="5">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Thân bài</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Nêu chủ đề bài thơ</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7749860"/>
                  </a:ext>
                </a:extLst>
              </a:tr>
              <a:tr h="749687">
                <a:tc vMerge="1">
                  <a:txBody>
                    <a:bodyPr/>
                    <a:lstStyle/>
                    <a:p>
                      <a:endParaRPr lang="en-US"/>
                    </a:p>
                  </a:txBody>
                  <a:tcPr/>
                </a:tc>
                <a:tc>
                  <a:txBody>
                    <a:bodyPr/>
                    <a:lstStyle/>
                    <a:p>
                      <a:pPr algn="just">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Nêu được những nét đặc sắc của tác phẩm làm sáng tỏ chủ đề bài thơ</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1477930"/>
                  </a:ext>
                </a:extLst>
              </a:tr>
              <a:tr h="1010486">
                <a:tc vMerge="1">
                  <a:txBody>
                    <a:bodyPr/>
                    <a:lstStyle/>
                    <a:p>
                      <a:endParaRPr lang="en-US"/>
                    </a:p>
                  </a:txBody>
                  <a:tcPr/>
                </a:tc>
                <a:tc>
                  <a:txBody>
                    <a:bodyPr/>
                    <a:lstStyle/>
                    <a:p>
                      <a:pPr algn="just">
                        <a:spcBef>
                          <a:spcPts val="300"/>
                        </a:spcBef>
                        <a:spcAft>
                          <a:spcPts val="300"/>
                        </a:spcAft>
                      </a:pPr>
                      <a:r>
                        <a:rPr lang="en-US" sz="3200" dirty="0" err="1">
                          <a:solidFill>
                            <a:schemeClr val="tx1"/>
                          </a:solidFill>
                          <a:effectLst/>
                          <a:latin typeface="Times New Roman" panose="02020603050405020304" pitchFamily="18" charset="0"/>
                          <a:cs typeface="Times New Roman" panose="02020603050405020304" pitchFamily="18" charset="0"/>
                        </a:rPr>
                        <a:t>Sử</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dụng</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các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bằng</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chứng</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và</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phân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tích</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bằng</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chứng</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để</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làm</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sáng</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tỏ</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chủ</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đề</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bài</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thơ</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7061113"/>
                  </a:ext>
                </a:extLst>
              </a:tr>
              <a:tr h="562264">
                <a:tc vMerge="1">
                  <a:txBody>
                    <a:bodyPr/>
                    <a:lstStyle/>
                    <a:p>
                      <a:endParaRPr lang="en-US"/>
                    </a:p>
                  </a:txBody>
                  <a:tcPr/>
                </a:tc>
                <a:tc>
                  <a:txBody>
                    <a:bodyPr/>
                    <a:lstStyle/>
                    <a:p>
                      <a:pPr algn="just">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Bày tỏ suy nghĩ, quan điểm, cảm xúc về bài thơ</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dirty="0">
                          <a:solidFill>
                            <a:schemeClr val="tx1"/>
                          </a:solidFill>
                          <a:effectLst/>
                          <a:latin typeface="Times New Roman" panose="02020603050405020304" pitchFamily="18" charset="0"/>
                          <a:cs typeface="Times New Roman" panose="02020603050405020304" pitchFamily="18" charset="0"/>
                        </a:rPr>
                        <a:t> </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5313568"/>
                  </a:ext>
                </a:extLst>
              </a:tr>
              <a:tr h="562264">
                <a:tc vMerge="1">
                  <a:txBody>
                    <a:bodyPr/>
                    <a:lstStyle/>
                    <a:p>
                      <a:endParaRPr lang="en-US"/>
                    </a:p>
                  </a:txBody>
                  <a:tcPr/>
                </a:tc>
                <a:tc>
                  <a:txBody>
                    <a:bodyPr/>
                    <a:lstStyle/>
                    <a:p>
                      <a:pPr algn="just">
                        <a:spcBef>
                          <a:spcPts val="300"/>
                        </a:spcBef>
                        <a:spcAft>
                          <a:spcPts val="300"/>
                        </a:spcAft>
                      </a:pPr>
                      <a:r>
                        <a:rPr lang="en-US" sz="3200" dirty="0" err="1">
                          <a:solidFill>
                            <a:schemeClr val="tx1"/>
                          </a:solidFill>
                          <a:effectLst/>
                          <a:latin typeface="Times New Roman" panose="02020603050405020304" pitchFamily="18" charset="0"/>
                          <a:cs typeface="Times New Roman" panose="02020603050405020304" pitchFamily="18" charset="0"/>
                        </a:rPr>
                        <a:t>Triển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khai</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hệ</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thống</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luận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điểm</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phù</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hợp</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liên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kết</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chặt</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chẽ</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dirty="0">
                          <a:solidFill>
                            <a:schemeClr val="tx1"/>
                          </a:solidFill>
                          <a:effectLst/>
                          <a:latin typeface="Times New Roman" panose="02020603050405020304" pitchFamily="18" charset="0"/>
                          <a:cs typeface="Times New Roman" panose="02020603050405020304" pitchFamily="18" charset="0"/>
                        </a:rPr>
                        <a:t> </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3677699"/>
                  </a:ext>
                </a:extLst>
              </a:tr>
              <a:tr h="505242">
                <a:tc rowSpan="2">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Kết bài</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Đánh giá khái quát</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2651815"/>
                  </a:ext>
                </a:extLst>
              </a:tr>
              <a:tr h="505242">
                <a:tc vMerge="1">
                  <a:txBody>
                    <a:bodyPr/>
                    <a:lstStyle/>
                    <a:p>
                      <a:endParaRPr lang="en-US"/>
                    </a:p>
                  </a:txBody>
                  <a:tcPr/>
                </a:tc>
                <a:tc>
                  <a:txBody>
                    <a:bodyPr/>
                    <a:lstStyle/>
                    <a:p>
                      <a:pPr algn="just">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Cảm nghĩ, ấn tượng của bản thân</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6787358"/>
                  </a:ext>
                </a:extLst>
              </a:tr>
              <a:tr h="505242">
                <a:tc rowSpan="3">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Hình thức</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Chính tả</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185354"/>
                  </a:ext>
                </a:extLst>
              </a:tr>
              <a:tr h="505242">
                <a:tc vMerge="1">
                  <a:txBody>
                    <a:bodyPr/>
                    <a:lstStyle/>
                    <a:p>
                      <a:endParaRPr lang="en-US"/>
                    </a:p>
                  </a:txBody>
                  <a:tcPr/>
                </a:tc>
                <a:tc>
                  <a:txBody>
                    <a:bodyPr/>
                    <a:lstStyle/>
                    <a:p>
                      <a:pPr algn="just">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Ngữ pháp</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3069427"/>
                  </a:ext>
                </a:extLst>
              </a:tr>
              <a:tr h="505242">
                <a:tc vMerge="1">
                  <a:txBody>
                    <a:bodyPr/>
                    <a:lstStyle/>
                    <a:p>
                      <a:endParaRPr lang="en-US"/>
                    </a:p>
                  </a:txBody>
                  <a:tcPr/>
                </a:tc>
                <a:tc>
                  <a:txBody>
                    <a:bodyPr/>
                    <a:lstStyle/>
                    <a:p>
                      <a:pPr algn="just">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Trình bày</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dirty="0">
                          <a:solidFill>
                            <a:schemeClr val="tx1"/>
                          </a:solidFill>
                          <a:effectLst/>
                          <a:latin typeface="Times New Roman" panose="02020603050405020304" pitchFamily="18" charset="0"/>
                          <a:cs typeface="Times New Roman" panose="02020603050405020304" pitchFamily="18" charset="0"/>
                        </a:rPr>
                        <a:t> </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3042588"/>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806417" y="641856"/>
            <a:ext cx="16675166" cy="9003288"/>
            <a:chOff x="0" y="0"/>
            <a:chExt cx="4391813" cy="2371236"/>
          </a:xfrm>
        </p:grpSpPr>
        <p:sp>
          <p:nvSpPr>
            <p:cNvPr id="3" name="Freeform 3"/>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txBody>
            <a:bodyPr/>
            <a:lstStyle/>
            <a:p>
              <a:endParaRPr lang="en-US"/>
            </a:p>
          </p:txBody>
        </p:sp>
        <p:sp>
          <p:nvSpPr>
            <p:cNvPr id="4" name="TextBox 4"/>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2296441" y="3492937"/>
            <a:ext cx="14179390" cy="3631763"/>
          </a:xfrm>
          <a:prstGeom prst="rect">
            <a:avLst/>
          </a:prstGeom>
        </p:spPr>
        <p:txBody>
          <a:bodyPr wrap="square" lIns="0" tIns="0" rIns="0" bIns="0" rtlCol="0" anchor="t">
            <a:spAutoFit/>
          </a:bodyPr>
          <a:lstStyle/>
          <a:p>
            <a:pPr algn="ctr"/>
            <a:r>
              <a:rPr lang="en-US" sz="11800" b="1" dirty="0" err="1">
                <a:solidFill>
                  <a:srgbClr val="5B4A3B"/>
                </a:solidFill>
                <a:latin typeface="#9Slide03 Arima Madurai Bold" panose="020B0604020202020204" charset="0"/>
                <a:cs typeface="#9Slide03 Arima Madurai Bold" panose="020B0604020202020204" charset="0"/>
              </a:rPr>
              <a:t>Phân</a:t>
            </a:r>
            <a:r>
              <a:rPr lang="en-US" sz="11800" b="1" dirty="0">
                <a:solidFill>
                  <a:srgbClr val="5B4A3B"/>
                </a:solidFill>
                <a:latin typeface="#9Slide03 Arima Madurai Bold" panose="020B0604020202020204" charset="0"/>
                <a:cs typeface="#9Slide03 Arima Madurai Bold" panose="020B0604020202020204" charset="0"/>
              </a:rPr>
              <a:t> </a:t>
            </a:r>
            <a:r>
              <a:rPr lang="en-US" sz="11800" b="1" dirty="0" err="1">
                <a:solidFill>
                  <a:srgbClr val="5B4A3B"/>
                </a:solidFill>
                <a:latin typeface="#9Slide03 Arima Madurai Bold" panose="020B0604020202020204" charset="0"/>
                <a:cs typeface="#9Slide03 Arima Madurai Bold" panose="020B0604020202020204" charset="0"/>
              </a:rPr>
              <a:t>tích</a:t>
            </a:r>
            <a:endParaRPr lang="en-US" sz="11800" b="1" dirty="0">
              <a:solidFill>
                <a:srgbClr val="5B4A3B"/>
              </a:solidFill>
              <a:latin typeface="#9Slide03 Arima Madurai Bold" panose="020B0604020202020204" charset="0"/>
              <a:cs typeface="#9Slide03 Arima Madurai Bold" panose="020B0604020202020204" charset="0"/>
            </a:endParaRPr>
          </a:p>
          <a:p>
            <a:pPr algn="ctr"/>
            <a:r>
              <a:rPr lang="en-US" sz="11800" b="1" dirty="0" err="1">
                <a:solidFill>
                  <a:srgbClr val="5B4A3B"/>
                </a:solidFill>
                <a:latin typeface="#9Slide03 Arima Madurai Bold" panose="020B0604020202020204" charset="0"/>
                <a:cs typeface="#9Slide03 Arima Madurai Bold" panose="020B0604020202020204" charset="0"/>
              </a:rPr>
              <a:t>một</a:t>
            </a:r>
            <a:r>
              <a:rPr lang="en-US" sz="11800" b="1" dirty="0">
                <a:solidFill>
                  <a:srgbClr val="5B4A3B"/>
                </a:solidFill>
                <a:latin typeface="#9Slide03 Arima Madurai Bold" panose="020B0604020202020204" charset="0"/>
                <a:cs typeface="#9Slide03 Arima Madurai Bold" panose="020B0604020202020204" charset="0"/>
              </a:rPr>
              <a:t> </a:t>
            </a:r>
            <a:r>
              <a:rPr lang="en-US" sz="11800" b="1" dirty="0" err="1">
                <a:solidFill>
                  <a:srgbClr val="5B4A3B"/>
                </a:solidFill>
                <a:latin typeface="#9Slide03 Arima Madurai Bold" panose="020B0604020202020204" charset="0"/>
                <a:cs typeface="#9Slide03 Arima Madurai Bold" panose="020B0604020202020204" charset="0"/>
              </a:rPr>
              <a:t>tác</a:t>
            </a:r>
            <a:r>
              <a:rPr lang="en-US" sz="11800" b="1" dirty="0">
                <a:solidFill>
                  <a:srgbClr val="5B4A3B"/>
                </a:solidFill>
                <a:latin typeface="#9Slide03 Arima Madurai Bold" panose="020B0604020202020204" charset="0"/>
                <a:cs typeface="#9Slide03 Arima Madurai Bold" panose="020B0604020202020204" charset="0"/>
              </a:rPr>
              <a:t> </a:t>
            </a:r>
            <a:r>
              <a:rPr lang="en-US" sz="11800" b="1" dirty="0" err="1">
                <a:solidFill>
                  <a:srgbClr val="5B4A3B"/>
                </a:solidFill>
                <a:latin typeface="#9Slide03 Arima Madurai Bold" panose="020B0604020202020204" charset="0"/>
                <a:cs typeface="#9Slide03 Arima Madurai Bold" panose="020B0604020202020204" charset="0"/>
              </a:rPr>
              <a:t>phẩm</a:t>
            </a:r>
            <a:r>
              <a:rPr lang="en-US" sz="11800" b="1" dirty="0">
                <a:solidFill>
                  <a:srgbClr val="5B4A3B"/>
                </a:solidFill>
                <a:latin typeface="#9Slide03 Arima Madurai Bold" panose="020B0604020202020204" charset="0"/>
                <a:cs typeface="#9Slide03 Arima Madurai Bold" panose="020B0604020202020204" charset="0"/>
              </a:rPr>
              <a:t> </a:t>
            </a:r>
            <a:r>
              <a:rPr lang="en-US" sz="11800" b="1" dirty="0" err="1">
                <a:solidFill>
                  <a:srgbClr val="5B4A3B"/>
                </a:solidFill>
                <a:latin typeface="#9Slide03 Arima Madurai Bold" panose="020B0604020202020204" charset="0"/>
                <a:cs typeface="#9Slide03 Arima Madurai Bold" panose="020B0604020202020204" charset="0"/>
              </a:rPr>
              <a:t>thơ</a:t>
            </a:r>
            <a:endParaRPr lang="en-US" sz="11800" b="1" dirty="0">
              <a:solidFill>
                <a:srgbClr val="5B4A3B"/>
              </a:solidFill>
              <a:latin typeface="#9Slide03 Arima Madurai Bold" panose="020B0604020202020204" charset="0"/>
              <a:cs typeface="#9Slide03 Arima Madurai Bold" panose="020B0604020202020204" charset="0"/>
            </a:endParaRPr>
          </a:p>
        </p:txBody>
      </p:sp>
      <p:sp>
        <p:nvSpPr>
          <p:cNvPr id="7" name="Freeform 7"/>
          <p:cNvSpPr/>
          <p:nvPr/>
        </p:nvSpPr>
        <p:spPr>
          <a:xfrm>
            <a:off x="11189862" y="6653003"/>
            <a:ext cx="6069438" cy="3973190"/>
          </a:xfrm>
          <a:custGeom>
            <a:avLst/>
            <a:gdLst/>
            <a:ahLst/>
            <a:cxnLst/>
            <a:rect l="l" t="t" r="r" b="b"/>
            <a:pathLst>
              <a:path w="6069438" h="3973190">
                <a:moveTo>
                  <a:pt x="0" y="0"/>
                </a:moveTo>
                <a:lnTo>
                  <a:pt x="6069438" y="0"/>
                </a:lnTo>
                <a:lnTo>
                  <a:pt x="6069438" y="3973190"/>
                </a:lnTo>
                <a:lnTo>
                  <a:pt x="0" y="39731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2142341" y="7007895"/>
            <a:ext cx="6342082" cy="3778690"/>
          </a:xfrm>
          <a:custGeom>
            <a:avLst/>
            <a:gdLst/>
            <a:ahLst/>
            <a:cxnLst/>
            <a:rect l="l" t="t" r="r" b="b"/>
            <a:pathLst>
              <a:path w="6342082" h="3778690">
                <a:moveTo>
                  <a:pt x="0" y="0"/>
                </a:moveTo>
                <a:lnTo>
                  <a:pt x="6342082" y="0"/>
                </a:lnTo>
                <a:lnTo>
                  <a:pt x="6342082" y="3778690"/>
                </a:lnTo>
                <a:lnTo>
                  <a:pt x="0" y="3778690"/>
                </a:lnTo>
                <a:lnTo>
                  <a:pt x="0" y="0"/>
                </a:lnTo>
                <a:close/>
              </a:path>
            </a:pathLst>
          </a:custGeom>
          <a:blipFill>
            <a:blip r:embed="rId4"/>
            <a:stretch>
              <a:fillRect/>
            </a:stretch>
          </a:blipFill>
        </p:spPr>
        <p:txBody>
          <a:bodyPr/>
          <a:lstStyle/>
          <a:p>
            <a:endParaRPr lang="en-US"/>
          </a:p>
        </p:txBody>
      </p:sp>
      <p:sp>
        <p:nvSpPr>
          <p:cNvPr id="9" name="Freeform 9"/>
          <p:cNvSpPr/>
          <p:nvPr/>
        </p:nvSpPr>
        <p:spPr>
          <a:xfrm>
            <a:off x="13512797" y="258371"/>
            <a:ext cx="1423568" cy="1528651"/>
          </a:xfrm>
          <a:custGeom>
            <a:avLst/>
            <a:gdLst/>
            <a:ahLst/>
            <a:cxnLst/>
            <a:rect l="l" t="t" r="r" b="b"/>
            <a:pathLst>
              <a:path w="1423568" h="1528651">
                <a:moveTo>
                  <a:pt x="0" y="0"/>
                </a:moveTo>
                <a:lnTo>
                  <a:pt x="1423568" y="0"/>
                </a:lnTo>
                <a:lnTo>
                  <a:pt x="1423568" y="1528651"/>
                </a:lnTo>
                <a:lnTo>
                  <a:pt x="0" y="1528651"/>
                </a:lnTo>
                <a:lnTo>
                  <a:pt x="0" y="0"/>
                </a:lnTo>
                <a:close/>
              </a:path>
            </a:pathLst>
          </a:custGeom>
          <a:blipFill>
            <a:blip r:embed="rId5">
              <a:extLst>
                <a:ext uri="{96DAC541-7B7A-43D3-8B79-37D633B846F1}">
                  <asvg:svgBlip xmlns:asvg="http://schemas.microsoft.com/office/drawing/2016/SVG/main" r:embed="rId6"/>
                </a:ext>
              </a:extLst>
            </a:blip>
            <a:stretch>
              <a:fillRect l="-246415" t="-129667"/>
            </a:stretch>
          </a:blipFill>
        </p:spPr>
        <p:txBody>
          <a:bodyPr/>
          <a:lstStyle/>
          <a:p>
            <a:endParaRPr lang="en-US"/>
          </a:p>
        </p:txBody>
      </p:sp>
      <p:sp>
        <p:nvSpPr>
          <p:cNvPr id="10" name="Freeform 10"/>
          <p:cNvSpPr/>
          <p:nvPr/>
        </p:nvSpPr>
        <p:spPr>
          <a:xfrm rot="-726169">
            <a:off x="9607892" y="766216"/>
            <a:ext cx="1393004" cy="1950206"/>
          </a:xfrm>
          <a:custGeom>
            <a:avLst/>
            <a:gdLst/>
            <a:ahLst/>
            <a:cxnLst/>
            <a:rect l="l" t="t" r="r" b="b"/>
            <a:pathLst>
              <a:path w="1393004" h="1950206">
                <a:moveTo>
                  <a:pt x="0" y="0"/>
                </a:moveTo>
                <a:lnTo>
                  <a:pt x="1393004" y="0"/>
                </a:lnTo>
                <a:lnTo>
                  <a:pt x="1393004" y="1950206"/>
                </a:lnTo>
                <a:lnTo>
                  <a:pt x="0" y="1950206"/>
                </a:lnTo>
                <a:lnTo>
                  <a:pt x="0" y="0"/>
                </a:lnTo>
                <a:close/>
              </a:path>
            </a:pathLst>
          </a:custGeom>
          <a:blipFill>
            <a:blip r:embed="rId7">
              <a:extLst>
                <a:ext uri="{96DAC541-7B7A-43D3-8B79-37D633B846F1}">
                  <asvg:svgBlip xmlns:asvg="http://schemas.microsoft.com/office/drawing/2016/SVG/main" r:embed="rId8"/>
                </a:ext>
              </a:extLst>
            </a:blip>
            <a:stretch>
              <a:fillRect l="-26833" t="-37953" r="-344151" b="-234981"/>
            </a:stretch>
          </a:blipFill>
        </p:spPr>
        <p:txBody>
          <a:bodyPr/>
          <a:lstStyle/>
          <a:p>
            <a:endParaRPr lang="en-US"/>
          </a:p>
        </p:txBody>
      </p:sp>
      <p:sp>
        <p:nvSpPr>
          <p:cNvPr id="11" name="Freeform 11"/>
          <p:cNvSpPr/>
          <p:nvPr/>
        </p:nvSpPr>
        <p:spPr>
          <a:xfrm rot="-2355099">
            <a:off x="11481465" y="1168651"/>
            <a:ext cx="883387" cy="1236742"/>
          </a:xfrm>
          <a:custGeom>
            <a:avLst/>
            <a:gdLst/>
            <a:ahLst/>
            <a:cxnLst/>
            <a:rect l="l" t="t" r="r" b="b"/>
            <a:pathLst>
              <a:path w="883387" h="1236742">
                <a:moveTo>
                  <a:pt x="0" y="0"/>
                </a:moveTo>
                <a:lnTo>
                  <a:pt x="883387" y="0"/>
                </a:lnTo>
                <a:lnTo>
                  <a:pt x="883387" y="1236742"/>
                </a:lnTo>
                <a:lnTo>
                  <a:pt x="0" y="1236742"/>
                </a:lnTo>
                <a:lnTo>
                  <a:pt x="0" y="0"/>
                </a:lnTo>
                <a:close/>
              </a:path>
            </a:pathLst>
          </a:custGeom>
          <a:blipFill>
            <a:blip r:embed="rId7">
              <a:extLst>
                <a:ext uri="{96DAC541-7B7A-43D3-8B79-37D633B846F1}">
                  <asvg:svgBlip xmlns:asvg="http://schemas.microsoft.com/office/drawing/2016/SVG/main" r:embed="rId8"/>
                </a:ext>
              </a:extLst>
            </a:blip>
            <a:stretch>
              <a:fillRect l="-26833" t="-37953" r="-344151" b="-234981"/>
            </a:stretch>
          </a:blipFill>
        </p:spPr>
        <p:txBody>
          <a:bodyPr/>
          <a:lstStyle/>
          <a:p>
            <a:endParaRPr lang="en-US"/>
          </a:p>
        </p:txBody>
      </p:sp>
      <p:sp>
        <p:nvSpPr>
          <p:cNvPr id="12" name="Freeform 12"/>
          <p:cNvSpPr/>
          <p:nvPr/>
        </p:nvSpPr>
        <p:spPr>
          <a:xfrm rot="-2920782">
            <a:off x="12344848" y="2473541"/>
            <a:ext cx="623215" cy="872500"/>
          </a:xfrm>
          <a:custGeom>
            <a:avLst/>
            <a:gdLst/>
            <a:ahLst/>
            <a:cxnLst/>
            <a:rect l="l" t="t" r="r" b="b"/>
            <a:pathLst>
              <a:path w="623215" h="872500">
                <a:moveTo>
                  <a:pt x="0" y="0"/>
                </a:moveTo>
                <a:lnTo>
                  <a:pt x="623214" y="0"/>
                </a:lnTo>
                <a:lnTo>
                  <a:pt x="623214" y="872500"/>
                </a:lnTo>
                <a:lnTo>
                  <a:pt x="0" y="872500"/>
                </a:lnTo>
                <a:lnTo>
                  <a:pt x="0" y="0"/>
                </a:lnTo>
                <a:close/>
              </a:path>
            </a:pathLst>
          </a:custGeom>
          <a:blipFill>
            <a:blip r:embed="rId7">
              <a:extLst>
                <a:ext uri="{96DAC541-7B7A-43D3-8B79-37D633B846F1}">
                  <asvg:svgBlip xmlns:asvg="http://schemas.microsoft.com/office/drawing/2016/SVG/main" r:embed="rId8"/>
                </a:ext>
              </a:extLst>
            </a:blip>
            <a:stretch>
              <a:fillRect l="-26833" t="-37953" r="-344151" b="-234981"/>
            </a:stretch>
          </a:blipFill>
        </p:spPr>
        <p:txBody>
          <a:bodyPr/>
          <a:lstStyle/>
          <a:p>
            <a:endParaRPr lang="en-US"/>
          </a:p>
        </p:txBody>
      </p:sp>
      <p:sp>
        <p:nvSpPr>
          <p:cNvPr id="13" name="Freeform 13"/>
          <p:cNvSpPr/>
          <p:nvPr/>
        </p:nvSpPr>
        <p:spPr>
          <a:xfrm>
            <a:off x="0" y="316621"/>
            <a:ext cx="4561281" cy="3423420"/>
          </a:xfrm>
          <a:custGeom>
            <a:avLst/>
            <a:gdLst/>
            <a:ahLst/>
            <a:cxnLst/>
            <a:rect l="l" t="t" r="r" b="b"/>
            <a:pathLst>
              <a:path w="4561281" h="3423420">
                <a:moveTo>
                  <a:pt x="0" y="0"/>
                </a:moveTo>
                <a:lnTo>
                  <a:pt x="4561281" y="0"/>
                </a:lnTo>
                <a:lnTo>
                  <a:pt x="4561281" y="3423420"/>
                </a:lnTo>
                <a:lnTo>
                  <a:pt x="0" y="3423420"/>
                </a:lnTo>
                <a:lnTo>
                  <a:pt x="0" y="0"/>
                </a:lnTo>
                <a:close/>
              </a:path>
            </a:pathLst>
          </a:custGeom>
          <a:blipFill>
            <a:blip r:embed="rId9">
              <a:extLst>
                <a:ext uri="{96DAC541-7B7A-43D3-8B79-37D633B846F1}">
                  <asvg:svgBlip xmlns:asvg="http://schemas.microsoft.com/office/drawing/2016/SVG/main" r:embed="rId10"/>
                </a:ext>
              </a:extLst>
            </a:blip>
            <a:stretch>
              <a:fillRect l="-36727" t="-1150" r="-6100"/>
            </a:stretch>
          </a:blipFill>
        </p:spPr>
        <p:txBody>
          <a:bodyPr/>
          <a:lstStyle/>
          <a:p>
            <a:endParaRPr lang="en-US"/>
          </a:p>
        </p:txBody>
      </p:sp>
      <p:sp>
        <p:nvSpPr>
          <p:cNvPr id="15" name="Freeform 15"/>
          <p:cNvSpPr/>
          <p:nvPr/>
        </p:nvSpPr>
        <p:spPr>
          <a:xfrm rot="5400000">
            <a:off x="15321207" y="988274"/>
            <a:ext cx="1095319" cy="1176171"/>
          </a:xfrm>
          <a:custGeom>
            <a:avLst/>
            <a:gdLst/>
            <a:ahLst/>
            <a:cxnLst/>
            <a:rect l="l" t="t" r="r" b="b"/>
            <a:pathLst>
              <a:path w="1095319" h="1176171">
                <a:moveTo>
                  <a:pt x="0" y="0"/>
                </a:moveTo>
                <a:lnTo>
                  <a:pt x="1095319" y="0"/>
                </a:lnTo>
                <a:lnTo>
                  <a:pt x="1095319" y="1176171"/>
                </a:lnTo>
                <a:lnTo>
                  <a:pt x="0" y="1176171"/>
                </a:lnTo>
                <a:lnTo>
                  <a:pt x="0" y="0"/>
                </a:lnTo>
                <a:close/>
              </a:path>
            </a:pathLst>
          </a:custGeom>
          <a:blipFill>
            <a:blip r:embed="rId5">
              <a:extLst>
                <a:ext uri="{96DAC541-7B7A-43D3-8B79-37D633B846F1}">
                  <asvg:svgBlip xmlns:asvg="http://schemas.microsoft.com/office/drawing/2016/SVG/main" r:embed="rId6"/>
                </a:ext>
              </a:extLst>
            </a:blip>
            <a:stretch>
              <a:fillRect l="-246415" t="-129667"/>
            </a:stretch>
          </a:blipFill>
        </p:spPr>
        <p:txBody>
          <a:bodyPr/>
          <a:lstStyle/>
          <a:p>
            <a:endParaRPr lang="en-US"/>
          </a:p>
        </p:txBody>
      </p:sp>
      <p:sp>
        <p:nvSpPr>
          <p:cNvPr id="16" name="TextBox 4">
            <a:extLst>
              <a:ext uri="{FF2B5EF4-FFF2-40B4-BE49-F238E27FC236}">
                <a16:creationId xmlns:a16="http://schemas.microsoft.com/office/drawing/2014/main" id="{D637CB0B-35A0-EFCA-D040-B1E4CEEDE1ED}"/>
              </a:ext>
            </a:extLst>
          </p:cNvPr>
          <p:cNvSpPr txBox="1"/>
          <p:nvPr/>
        </p:nvSpPr>
        <p:spPr>
          <a:xfrm>
            <a:off x="687475" y="80682"/>
            <a:ext cx="453650" cy="123111"/>
          </a:xfrm>
          <a:prstGeom prst="rect">
            <a:avLst/>
          </a:prstGeom>
          <a:noFill/>
        </p:spPr>
        <p:txBody>
          <a:bodyPr wrap="square" rtlCol="0">
            <a:spAutoFit/>
          </a:bodyPr>
          <a:lstStyle/>
          <a:p>
            <a:pPr>
              <a:lnSpc>
                <a:spcPct val="200000"/>
              </a:lnSpc>
              <a:defRPr/>
            </a:pPr>
            <a:r>
              <a:rPr lang="zh-CN" altLang="en-US" sz="100" dirty="0">
                <a:solidFill>
                  <a:prstClr val="white"/>
                </a:solidFill>
                <a:latin typeface="微软雅黑"/>
                <a:cs typeface="+mn-ea"/>
                <a:sym typeface="+mn-lt"/>
              </a:rPr>
              <a:t>行业</a:t>
            </a:r>
            <a:r>
              <a:rPr lang="en-US" altLang="zh-CN" sz="100" dirty="0">
                <a:solidFill>
                  <a:prstClr val="white"/>
                </a:solidFill>
                <a:latin typeface="微软雅黑"/>
                <a:cs typeface="+mn-ea"/>
                <a:sym typeface="+mn-lt"/>
              </a:rPr>
              <a:t>PPT</a:t>
            </a:r>
            <a:r>
              <a:rPr lang="zh-CN" altLang="en-US" sz="100" dirty="0">
                <a:solidFill>
                  <a:prstClr val="white"/>
                </a:solidFill>
                <a:latin typeface="微软雅黑"/>
                <a:cs typeface="+mn-ea"/>
                <a:sym typeface="+mn-lt"/>
              </a:rPr>
              <a:t>模板</a:t>
            </a:r>
            <a:r>
              <a:rPr lang="en-US" altLang="zh-CN" sz="100" dirty="0">
                <a:solidFill>
                  <a:prstClr val="white"/>
                </a:solidFill>
                <a:latin typeface="微软雅黑"/>
                <a:cs typeface="+mn-ea"/>
                <a:sym typeface="+mn-lt"/>
              </a:rPr>
              <a:t>http://www.1ppt.com/hangye/</a:t>
            </a:r>
          </a:p>
        </p:txBody>
      </p:sp>
      <p:sp>
        <p:nvSpPr>
          <p:cNvPr id="18" name="TextBox 7">
            <a:extLst>
              <a:ext uri="{FF2B5EF4-FFF2-40B4-BE49-F238E27FC236}">
                <a16:creationId xmlns:a16="http://schemas.microsoft.com/office/drawing/2014/main" id="{58863C3B-3C35-D0DB-765D-A354EE391E0F}"/>
              </a:ext>
            </a:extLst>
          </p:cNvPr>
          <p:cNvSpPr txBox="1"/>
          <p:nvPr/>
        </p:nvSpPr>
        <p:spPr>
          <a:xfrm rot="-10627">
            <a:off x="3171418" y="1963461"/>
            <a:ext cx="11703823" cy="1525418"/>
          </a:xfrm>
          <a:prstGeom prst="rect">
            <a:avLst/>
          </a:prstGeom>
        </p:spPr>
        <p:txBody>
          <a:bodyPr wrap="square" lIns="0" tIns="0" rIns="0" bIns="0" rtlCol="0" anchor="t">
            <a:spAutoFit/>
          </a:bodyPr>
          <a:lstStyle/>
          <a:p>
            <a:pPr algn="ctr">
              <a:lnSpc>
                <a:spcPts val="11528"/>
              </a:lnSpc>
            </a:pPr>
            <a:r>
              <a:rPr lang="en-US" sz="7200" b="1">
                <a:solidFill>
                  <a:srgbClr val="5B4A3B"/>
                </a:solidFill>
                <a:latin typeface="#9Slide03 Arima Madurai Bold" panose="020B0604020202020204" charset="0"/>
                <a:cs typeface="#9Slide03 Arima Madurai Bold" panose="020B0604020202020204" charset="0"/>
              </a:rPr>
              <a:t>Viết</a:t>
            </a:r>
            <a:endParaRPr lang="en-US" sz="7200" b="1" dirty="0">
              <a:solidFill>
                <a:srgbClr val="5B4A3B"/>
              </a:solidFill>
              <a:latin typeface="#9Slide03 Arima Madurai Bold" panose="020B0604020202020204" charset="0"/>
              <a:cs typeface="#9Slide03 Arima Madurai Bold" panose="020B060402020202020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4134" y="641856"/>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en-US"/>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79365" y="864250"/>
            <a:ext cx="2137382" cy="1818823"/>
            <a:chOff x="0" y="0"/>
            <a:chExt cx="4623524" cy="3224907"/>
          </a:xfrm>
        </p:grpSpPr>
        <p:sp>
          <p:nvSpPr>
            <p:cNvPr id="9" name="Freeform 9"/>
            <p:cNvSpPr/>
            <p:nvPr/>
          </p:nvSpPr>
          <p:spPr>
            <a:xfrm rot="5489537">
              <a:off x="2381883" y="-132664"/>
              <a:ext cx="1786247" cy="2651416"/>
            </a:xfrm>
            <a:custGeom>
              <a:avLst/>
              <a:gdLst/>
              <a:ahLst/>
              <a:cxnLst/>
              <a:rect l="l" t="t" r="r" b="b"/>
              <a:pathLst>
                <a:path w="1786247" h="2651416">
                  <a:moveTo>
                    <a:pt x="0" y="0"/>
                  </a:moveTo>
                  <a:lnTo>
                    <a:pt x="1786247" y="0"/>
                  </a:lnTo>
                  <a:lnTo>
                    <a:pt x="1786247" y="2651415"/>
                  </a:lnTo>
                  <a:lnTo>
                    <a:pt x="0" y="2651415"/>
                  </a:lnTo>
                  <a:lnTo>
                    <a:pt x="0" y="0"/>
                  </a:lnTo>
                  <a:close/>
                </a:path>
              </a:pathLst>
            </a:custGeom>
            <a:blipFill>
              <a:blip r:embed="rId2">
                <a:extLst>
                  <a:ext uri="{96DAC541-7B7A-43D3-8B79-37D633B846F1}">
                    <asvg:svgBlip xmlns:asvg="http://schemas.microsoft.com/office/drawing/2016/SVG/main" r:embed="rId3"/>
                  </a:ext>
                </a:extLst>
              </a:blip>
              <a:stretch>
                <a:fillRect t="-203606" r="-550428" b="-153238"/>
              </a:stretch>
            </a:blipFill>
          </p:spPr>
          <p:txBody>
            <a:bodyPr/>
            <a:lstStyle/>
            <a:p>
              <a:endParaRPr lang="en-US"/>
            </a:p>
          </p:txBody>
        </p:sp>
        <p:sp>
          <p:nvSpPr>
            <p:cNvPr id="10" name="Freeform 10"/>
            <p:cNvSpPr/>
            <p:nvPr/>
          </p:nvSpPr>
          <p:spPr>
            <a:xfrm rot="5145403" flipH="1">
              <a:off x="400432" y="1352736"/>
              <a:ext cx="1444889" cy="2144722"/>
            </a:xfrm>
            <a:custGeom>
              <a:avLst/>
              <a:gdLst/>
              <a:ahLst/>
              <a:cxnLst/>
              <a:rect l="l" t="t" r="r" b="b"/>
              <a:pathLst>
                <a:path w="1444889" h="2144722">
                  <a:moveTo>
                    <a:pt x="1444889" y="0"/>
                  </a:moveTo>
                  <a:lnTo>
                    <a:pt x="0" y="0"/>
                  </a:lnTo>
                  <a:lnTo>
                    <a:pt x="0" y="2144722"/>
                  </a:lnTo>
                  <a:lnTo>
                    <a:pt x="1444889" y="2144722"/>
                  </a:lnTo>
                  <a:lnTo>
                    <a:pt x="1444889" y="0"/>
                  </a:lnTo>
                  <a:close/>
                </a:path>
              </a:pathLst>
            </a:custGeom>
            <a:blipFill>
              <a:blip r:embed="rId4">
                <a:extLst>
                  <a:ext uri="{96DAC541-7B7A-43D3-8B79-37D633B846F1}">
                    <asvg:svgBlip xmlns:asvg="http://schemas.microsoft.com/office/drawing/2016/SVG/main" r:embed="rId5"/>
                  </a:ext>
                </a:extLst>
              </a:blip>
              <a:stretch>
                <a:fillRect t="-203606" r="-550428" b="-153238"/>
              </a:stretch>
            </a:blipFill>
          </p:spPr>
          <p:txBody>
            <a:bodyPr/>
            <a:lstStyle/>
            <a:p>
              <a:endParaRPr lang="en-US"/>
            </a:p>
          </p:txBody>
        </p:sp>
        <p:sp>
          <p:nvSpPr>
            <p:cNvPr id="11" name="Freeform 11"/>
            <p:cNvSpPr/>
            <p:nvPr/>
          </p:nvSpPr>
          <p:spPr>
            <a:xfrm>
              <a:off x="732449" y="0"/>
              <a:ext cx="960966" cy="1625287"/>
            </a:xfrm>
            <a:custGeom>
              <a:avLst/>
              <a:gdLst/>
              <a:ahLst/>
              <a:cxnLst/>
              <a:rect l="l" t="t" r="r" b="b"/>
              <a:pathLst>
                <a:path w="960966" h="1625287">
                  <a:moveTo>
                    <a:pt x="0" y="0"/>
                  </a:moveTo>
                  <a:lnTo>
                    <a:pt x="960966" y="0"/>
                  </a:lnTo>
                  <a:lnTo>
                    <a:pt x="960966" y="1625287"/>
                  </a:lnTo>
                  <a:lnTo>
                    <a:pt x="0" y="1625287"/>
                  </a:lnTo>
                  <a:lnTo>
                    <a:pt x="0" y="0"/>
                  </a:lnTo>
                  <a:close/>
                </a:path>
              </a:pathLst>
            </a:custGeom>
            <a:blipFill>
              <a:blip r:embed="rId6">
                <a:extLst>
                  <a:ext uri="{96DAC541-7B7A-43D3-8B79-37D633B846F1}">
                    <asvg:svgBlip xmlns:asvg="http://schemas.microsoft.com/office/drawing/2016/SVG/main" r:embed="rId7"/>
                  </a:ext>
                </a:extLst>
              </a:blip>
              <a:stretch>
                <a:fillRect l="-753958" b="-421015"/>
              </a:stretch>
            </a:blipFill>
          </p:spPr>
          <p:txBody>
            <a:bodyPr/>
            <a:lstStyle/>
            <a:p>
              <a:endParaRPr lang="en-US"/>
            </a:p>
          </p:txBody>
        </p:sp>
      </p:grpSp>
      <p:grpSp>
        <p:nvGrpSpPr>
          <p:cNvPr id="13" name="Group 13"/>
          <p:cNvGrpSpPr/>
          <p:nvPr/>
        </p:nvGrpSpPr>
        <p:grpSpPr>
          <a:xfrm>
            <a:off x="15678215" y="641856"/>
            <a:ext cx="1938517" cy="1910844"/>
            <a:chOff x="0" y="0"/>
            <a:chExt cx="3494998" cy="3960140"/>
          </a:xfrm>
        </p:grpSpPr>
        <p:sp>
          <p:nvSpPr>
            <p:cNvPr id="14" name="Freeform 14"/>
            <p:cNvSpPr/>
            <p:nvPr/>
          </p:nvSpPr>
          <p:spPr>
            <a:xfrm rot="2122094">
              <a:off x="307271" y="1743721"/>
              <a:ext cx="1406257" cy="1510061"/>
            </a:xfrm>
            <a:custGeom>
              <a:avLst/>
              <a:gdLst/>
              <a:ahLst/>
              <a:cxnLst/>
              <a:rect l="l" t="t" r="r" b="b"/>
              <a:pathLst>
                <a:path w="1406257" h="1510061">
                  <a:moveTo>
                    <a:pt x="0" y="0"/>
                  </a:moveTo>
                  <a:lnTo>
                    <a:pt x="1406256" y="0"/>
                  </a:lnTo>
                  <a:lnTo>
                    <a:pt x="1406256" y="1510062"/>
                  </a:lnTo>
                  <a:lnTo>
                    <a:pt x="0" y="1510062"/>
                  </a:lnTo>
                  <a:lnTo>
                    <a:pt x="0" y="0"/>
                  </a:lnTo>
                  <a:close/>
                </a:path>
              </a:pathLst>
            </a:custGeom>
            <a:blipFill>
              <a:blip r:embed="rId8">
                <a:extLst>
                  <a:ext uri="{96DAC541-7B7A-43D3-8B79-37D633B846F1}">
                    <asvg:svgBlip xmlns:asvg="http://schemas.microsoft.com/office/drawing/2016/SVG/main" r:embed="rId9"/>
                  </a:ext>
                </a:extLst>
              </a:blip>
              <a:stretch>
                <a:fillRect l="-246415" t="-129667"/>
              </a:stretch>
            </a:blipFill>
          </p:spPr>
          <p:txBody>
            <a:bodyPr/>
            <a:lstStyle/>
            <a:p>
              <a:endParaRPr lang="en-US"/>
            </a:p>
          </p:txBody>
        </p:sp>
        <p:sp>
          <p:nvSpPr>
            <p:cNvPr id="15" name="Freeform 15"/>
            <p:cNvSpPr/>
            <p:nvPr/>
          </p:nvSpPr>
          <p:spPr>
            <a:xfrm>
              <a:off x="2558657" y="2516457"/>
              <a:ext cx="936341" cy="1443683"/>
            </a:xfrm>
            <a:custGeom>
              <a:avLst/>
              <a:gdLst/>
              <a:ahLst/>
              <a:cxnLst/>
              <a:rect l="l" t="t" r="r" b="b"/>
              <a:pathLst>
                <a:path w="936341" h="1443683">
                  <a:moveTo>
                    <a:pt x="0" y="0"/>
                  </a:moveTo>
                  <a:lnTo>
                    <a:pt x="936341" y="0"/>
                  </a:lnTo>
                  <a:lnTo>
                    <a:pt x="936341" y="1443683"/>
                  </a:lnTo>
                  <a:lnTo>
                    <a:pt x="0" y="1443683"/>
                  </a:lnTo>
                  <a:lnTo>
                    <a:pt x="0" y="0"/>
                  </a:lnTo>
                  <a:close/>
                </a:path>
              </a:pathLst>
            </a:custGeom>
            <a:blipFill>
              <a:blip r:embed="rId6">
                <a:extLst>
                  <a:ext uri="{96DAC541-7B7A-43D3-8B79-37D633B846F1}">
                    <asvg:svgBlip xmlns:asvg="http://schemas.microsoft.com/office/drawing/2016/SVG/main" r:embed="rId7"/>
                  </a:ext>
                </a:extLst>
              </a:blip>
              <a:stretch>
                <a:fillRect l="-921663" b="-583763"/>
              </a:stretch>
            </a:blipFill>
          </p:spPr>
          <p:txBody>
            <a:bodyPr/>
            <a:lstStyle/>
            <a:p>
              <a:endParaRPr lang="en-US"/>
            </a:p>
          </p:txBody>
        </p:sp>
        <p:sp>
          <p:nvSpPr>
            <p:cNvPr id="16" name="Freeform 16"/>
            <p:cNvSpPr/>
            <p:nvPr/>
          </p:nvSpPr>
          <p:spPr>
            <a:xfrm>
              <a:off x="1548323" y="0"/>
              <a:ext cx="1478504" cy="1883069"/>
            </a:xfrm>
            <a:custGeom>
              <a:avLst/>
              <a:gdLst/>
              <a:ahLst/>
              <a:cxnLst/>
              <a:rect l="l" t="t" r="r" b="b"/>
              <a:pathLst>
                <a:path w="1478504" h="1883069">
                  <a:moveTo>
                    <a:pt x="0" y="0"/>
                  </a:moveTo>
                  <a:lnTo>
                    <a:pt x="1478504" y="0"/>
                  </a:lnTo>
                  <a:lnTo>
                    <a:pt x="1478504" y="1883069"/>
                  </a:lnTo>
                  <a:lnTo>
                    <a:pt x="0" y="1883069"/>
                  </a:lnTo>
                  <a:lnTo>
                    <a:pt x="0" y="0"/>
                  </a:lnTo>
                  <a:close/>
                </a:path>
              </a:pathLst>
            </a:custGeom>
            <a:blipFill>
              <a:blip r:embed="rId10">
                <a:extLst>
                  <a:ext uri="{96DAC541-7B7A-43D3-8B79-37D633B846F1}">
                    <asvg:svgBlip xmlns:asvg="http://schemas.microsoft.com/office/drawing/2016/SVG/main" r:embed="rId11"/>
                  </a:ext>
                </a:extLst>
              </a:blip>
              <a:stretch>
                <a:fillRect t="-248358" r="-580760" b="-208899"/>
              </a:stretch>
            </a:blipFill>
          </p:spPr>
          <p:txBody>
            <a:bodyPr/>
            <a:lstStyle/>
            <a:p>
              <a:endParaRPr lang="en-US"/>
            </a:p>
          </p:txBody>
        </p:sp>
      </p:grpSp>
      <p:sp>
        <p:nvSpPr>
          <p:cNvPr id="18" name="TextBox 17">
            <a:extLst>
              <a:ext uri="{FF2B5EF4-FFF2-40B4-BE49-F238E27FC236}">
                <a16:creationId xmlns:a16="http://schemas.microsoft.com/office/drawing/2014/main" id="{DF250B41-6A4B-FAEF-6E2D-B0366CE4FEC5}"/>
              </a:ext>
            </a:extLst>
          </p:cNvPr>
          <p:cNvSpPr txBox="1"/>
          <p:nvPr/>
        </p:nvSpPr>
        <p:spPr>
          <a:xfrm>
            <a:off x="1431669" y="800100"/>
            <a:ext cx="15865731" cy="8710077"/>
          </a:xfrm>
          <a:prstGeom prst="rect">
            <a:avLst/>
          </a:prstGeom>
          <a:noFill/>
        </p:spPr>
        <p:txBody>
          <a:bodyPr wrap="square">
            <a:spAutoFit/>
          </a:bodyPr>
          <a:lstStyle/>
          <a:p>
            <a:r>
              <a:rPr lang="en-US" sz="4000" b="1">
                <a:latin typeface="Times New Roman" panose="02020603050405020304" pitchFamily="18" charset="0"/>
                <a:cs typeface="Times New Roman" panose="02020603050405020304" pitchFamily="18" charset="0"/>
              </a:rPr>
              <a:t>2. </a:t>
            </a:r>
            <a:r>
              <a:rPr lang="en-US" sz="4000" b="1" i="1">
                <a:latin typeface="Times New Roman" panose="02020603050405020304" pitchFamily="18" charset="0"/>
                <a:cs typeface="Times New Roman" panose="02020603050405020304" pitchFamily="18" charset="0"/>
              </a:rPr>
              <a:t>Rèn kĩ năng so sánh trong phân tích thơ thơ</a:t>
            </a:r>
            <a:endParaRPr lang="en-US" sz="4000">
              <a:latin typeface="Times New Roman" panose="02020603050405020304" pitchFamily="18" charset="0"/>
              <a:cs typeface="Times New Roman" panose="02020603050405020304" pitchFamily="18" charset="0"/>
            </a:endParaRPr>
          </a:p>
          <a:p>
            <a:r>
              <a:rPr lang="en-US" sz="4000" i="1">
                <a:latin typeface="Times New Roman" panose="02020603050405020304" pitchFamily="18" charset="0"/>
                <a:cs typeface="Times New Roman" panose="02020603050405020304" pitchFamily="18" charset="0"/>
              </a:rPr>
              <a:t>* Nhận biết cách thức so sánh trong phân tích thơ thơ </a:t>
            </a:r>
            <a:endParaRPr lang="en-US" sz="4000">
              <a:latin typeface="Times New Roman" panose="02020603050405020304" pitchFamily="18" charset="0"/>
              <a:cs typeface="Times New Roman" panose="02020603050405020304" pitchFamily="18" charset="0"/>
            </a:endParaRPr>
          </a:p>
          <a:p>
            <a:r>
              <a:rPr lang="en-US" sz="4000">
                <a:latin typeface="Times New Roman" panose="02020603050405020304" pitchFamily="18" charset="0"/>
                <a:cs typeface="Times New Roman" panose="02020603050405020304" pitchFamily="18" charset="0"/>
              </a:rPr>
              <a:t>- So sánh là chỉ ra sự giống hoặc khác nhau của hai hay nhiều tác phẩm, làm nổi bật sự độc đáo, sáng tạo của nhà thơ.</a:t>
            </a:r>
          </a:p>
          <a:p>
            <a:r>
              <a:rPr lang="en-US" sz="4000">
                <a:latin typeface="Times New Roman" panose="02020603050405020304" pitchFamily="18" charset="0"/>
                <a:cs typeface="Times New Roman" panose="02020603050405020304" pitchFamily="18" charset="0"/>
              </a:rPr>
              <a:t>- Nguyên tắc: </a:t>
            </a:r>
          </a:p>
          <a:p>
            <a:r>
              <a:rPr lang="en-US" sz="4000">
                <a:latin typeface="Times New Roman" panose="02020603050405020304" pitchFamily="18" charset="0"/>
                <a:cs typeface="Times New Roman" panose="02020603050405020304" pitchFamily="18" charset="0"/>
              </a:rPr>
              <a:t>+ So sánh giống và khác nhau ở tất cả các cấp độ từ nội dung đến hình thức của TP.</a:t>
            </a:r>
          </a:p>
          <a:p>
            <a:r>
              <a:rPr lang="en-US" sz="4000">
                <a:latin typeface="Times New Roman" panose="02020603050405020304" pitchFamily="18" charset="0"/>
                <a:cs typeface="Times New Roman" panose="02020603050405020304" pitchFamily="18" charset="0"/>
              </a:rPr>
              <a:t>+ So sánh tác phẩm của hai tác giả</a:t>
            </a:r>
          </a:p>
          <a:p>
            <a:r>
              <a:rPr lang="en-US" sz="4000">
                <a:latin typeface="Times New Roman" panose="02020603050405020304" pitchFamily="18" charset="0"/>
                <a:cs typeface="Times New Roman" panose="02020603050405020304" pitchFamily="18" charset="0"/>
              </a:rPr>
              <a:t>+ So sánh tác phẩm của cùng 1 tác giả.</a:t>
            </a:r>
          </a:p>
          <a:p>
            <a:pPr marL="285750" indent="-285750">
              <a:buFontTx/>
              <a:buChar char="-"/>
            </a:pPr>
            <a:r>
              <a:rPr lang="en-US" sz="4000">
                <a:latin typeface="Times New Roman" panose="02020603050405020304" pitchFamily="18" charset="0"/>
                <a:cs typeface="Times New Roman" panose="02020603050405020304" pitchFamily="18" charset="0"/>
              </a:rPr>
              <a:t>Trong phân tích thơ, để làm nổi bật cái hay cái đẹp của tác phẩm được phân tích , người viết thường so sánh với các tác phẩm cùng đề tài, chủ đề….</a:t>
            </a:r>
          </a:p>
          <a:p>
            <a:r>
              <a:rPr lang="en-US" sz="4000" i="1">
                <a:latin typeface="Times New Roman" panose="02020603050405020304" pitchFamily="18" charset="0"/>
                <a:cs typeface="Times New Roman" panose="02020603050405020304" pitchFamily="18" charset="0"/>
              </a:rPr>
              <a:t>* Vận dụng: </a:t>
            </a:r>
            <a:r>
              <a:rPr lang="en-US" sz="4000">
                <a:latin typeface="Times New Roman" panose="02020603050405020304" pitchFamily="18" charset="0"/>
                <a:cs typeface="Times New Roman" panose="02020603050405020304" pitchFamily="18" charset="0"/>
              </a:rPr>
              <a:t>Viết đoạn văn so sánh, nêu lên một điểm giống nhau, một điểm khác nhau giữa văn bản </a:t>
            </a:r>
            <a:r>
              <a:rPr lang="en-US" sz="4000" i="1">
                <a:latin typeface="Times New Roman" panose="02020603050405020304" pitchFamily="18" charset="0"/>
                <a:cs typeface="Times New Roman" panose="02020603050405020304" pitchFamily="18" charset="0"/>
              </a:rPr>
              <a:t>Sông núi nước Nam </a:t>
            </a:r>
            <a:r>
              <a:rPr lang="en-US" sz="4000">
                <a:latin typeface="Times New Roman" panose="02020603050405020304" pitchFamily="18" charset="0"/>
                <a:cs typeface="Times New Roman" panose="02020603050405020304" pitchFamily="18" charset="0"/>
              </a:rPr>
              <a:t>với văn bản</a:t>
            </a:r>
            <a:r>
              <a:rPr lang="en-US" sz="4000" i="1">
                <a:latin typeface="Times New Roman" panose="02020603050405020304" pitchFamily="18" charset="0"/>
                <a:cs typeface="Times New Roman" panose="02020603050405020304" pitchFamily="18" charset="0"/>
              </a:rPr>
              <a:t> Nước Đại Việt ta (Thực hiện ở nhà)</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778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584134" y="641856"/>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en-US"/>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flipH="1">
            <a:off x="195213" y="7618747"/>
            <a:ext cx="3237255" cy="4388153"/>
          </a:xfrm>
          <a:custGeom>
            <a:avLst/>
            <a:gdLst/>
            <a:ahLst/>
            <a:cxnLst/>
            <a:rect l="l" t="t" r="r" b="b"/>
            <a:pathLst>
              <a:path w="3237255" h="4388153">
                <a:moveTo>
                  <a:pt x="3237255" y="0"/>
                </a:moveTo>
                <a:lnTo>
                  <a:pt x="0" y="0"/>
                </a:lnTo>
                <a:lnTo>
                  <a:pt x="0" y="4388153"/>
                </a:lnTo>
                <a:lnTo>
                  <a:pt x="3237255" y="4388153"/>
                </a:lnTo>
                <a:lnTo>
                  <a:pt x="323725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9" name="Group 9"/>
          <p:cNvGrpSpPr/>
          <p:nvPr/>
        </p:nvGrpSpPr>
        <p:grpSpPr>
          <a:xfrm>
            <a:off x="741756" y="830534"/>
            <a:ext cx="1753311" cy="1976909"/>
            <a:chOff x="0" y="0"/>
            <a:chExt cx="2337748" cy="2635879"/>
          </a:xfrm>
        </p:grpSpPr>
        <p:sp>
          <p:nvSpPr>
            <p:cNvPr id="10" name="Freeform 10"/>
            <p:cNvSpPr/>
            <p:nvPr/>
          </p:nvSpPr>
          <p:spPr>
            <a:xfrm>
              <a:off x="1181520" y="954644"/>
              <a:ext cx="1156228" cy="1241577"/>
            </a:xfrm>
            <a:custGeom>
              <a:avLst/>
              <a:gdLst/>
              <a:ahLst/>
              <a:cxnLst/>
              <a:rect l="l" t="t" r="r" b="b"/>
              <a:pathLst>
                <a:path w="1156228" h="1241577">
                  <a:moveTo>
                    <a:pt x="0" y="0"/>
                  </a:moveTo>
                  <a:lnTo>
                    <a:pt x="1156228" y="0"/>
                  </a:lnTo>
                  <a:lnTo>
                    <a:pt x="1156228" y="1241577"/>
                  </a:lnTo>
                  <a:lnTo>
                    <a:pt x="0" y="1241577"/>
                  </a:lnTo>
                  <a:lnTo>
                    <a:pt x="0" y="0"/>
                  </a:lnTo>
                  <a:close/>
                </a:path>
              </a:pathLst>
            </a:custGeom>
            <a:blipFill>
              <a:blip r:embed="rId4">
                <a:extLst>
                  <a:ext uri="{96DAC541-7B7A-43D3-8B79-37D633B846F1}">
                    <asvg:svgBlip xmlns:asvg="http://schemas.microsoft.com/office/drawing/2016/SVG/main" r:embed="rId5"/>
                  </a:ext>
                </a:extLst>
              </a:blip>
              <a:stretch>
                <a:fillRect l="-246415" t="-129667"/>
              </a:stretch>
            </a:blipFill>
          </p:spPr>
          <p:txBody>
            <a:bodyPr/>
            <a:lstStyle/>
            <a:p>
              <a:endParaRPr lang="en-US"/>
            </a:p>
          </p:txBody>
        </p:sp>
        <p:sp>
          <p:nvSpPr>
            <p:cNvPr id="11" name="Freeform 11"/>
            <p:cNvSpPr/>
            <p:nvPr/>
          </p:nvSpPr>
          <p:spPr>
            <a:xfrm>
              <a:off x="662440" y="0"/>
              <a:ext cx="662440" cy="1021373"/>
            </a:xfrm>
            <a:custGeom>
              <a:avLst/>
              <a:gdLst/>
              <a:ahLst/>
              <a:cxnLst/>
              <a:rect l="l" t="t" r="r" b="b"/>
              <a:pathLst>
                <a:path w="662440" h="1021373">
                  <a:moveTo>
                    <a:pt x="0" y="0"/>
                  </a:moveTo>
                  <a:lnTo>
                    <a:pt x="662440" y="0"/>
                  </a:lnTo>
                  <a:lnTo>
                    <a:pt x="662440" y="1021373"/>
                  </a:lnTo>
                  <a:lnTo>
                    <a:pt x="0" y="1021373"/>
                  </a:lnTo>
                  <a:lnTo>
                    <a:pt x="0" y="0"/>
                  </a:lnTo>
                  <a:close/>
                </a:path>
              </a:pathLst>
            </a:custGeom>
            <a:blipFill>
              <a:blip r:embed="rId6">
                <a:extLst>
                  <a:ext uri="{96DAC541-7B7A-43D3-8B79-37D633B846F1}">
                    <asvg:svgBlip xmlns:asvg="http://schemas.microsoft.com/office/drawing/2016/SVG/main" r:embed="rId7"/>
                  </a:ext>
                </a:extLst>
              </a:blip>
              <a:stretch>
                <a:fillRect l="-921663" b="-583763"/>
              </a:stretch>
            </a:blipFill>
          </p:spPr>
          <p:txBody>
            <a:bodyPr/>
            <a:lstStyle/>
            <a:p>
              <a:endParaRPr lang="en-US"/>
            </a:p>
          </p:txBody>
        </p:sp>
        <p:sp>
          <p:nvSpPr>
            <p:cNvPr id="12" name="Freeform 12"/>
            <p:cNvSpPr/>
            <p:nvPr/>
          </p:nvSpPr>
          <p:spPr>
            <a:xfrm>
              <a:off x="0" y="1614506"/>
              <a:ext cx="662440" cy="1021373"/>
            </a:xfrm>
            <a:custGeom>
              <a:avLst/>
              <a:gdLst/>
              <a:ahLst/>
              <a:cxnLst/>
              <a:rect l="l" t="t" r="r" b="b"/>
              <a:pathLst>
                <a:path w="662440" h="1021373">
                  <a:moveTo>
                    <a:pt x="0" y="0"/>
                  </a:moveTo>
                  <a:lnTo>
                    <a:pt x="662440" y="0"/>
                  </a:lnTo>
                  <a:lnTo>
                    <a:pt x="662440" y="1021373"/>
                  </a:lnTo>
                  <a:lnTo>
                    <a:pt x="0" y="1021373"/>
                  </a:lnTo>
                  <a:lnTo>
                    <a:pt x="0" y="0"/>
                  </a:lnTo>
                  <a:close/>
                </a:path>
              </a:pathLst>
            </a:custGeom>
            <a:blipFill>
              <a:blip r:embed="rId6">
                <a:extLst>
                  <a:ext uri="{96DAC541-7B7A-43D3-8B79-37D633B846F1}">
                    <asvg:svgBlip xmlns:asvg="http://schemas.microsoft.com/office/drawing/2016/SVG/main" r:embed="rId7"/>
                  </a:ext>
                </a:extLst>
              </a:blip>
              <a:stretch>
                <a:fillRect l="-921663" b="-583763"/>
              </a:stretch>
            </a:blipFill>
          </p:spPr>
          <p:txBody>
            <a:bodyPr/>
            <a:lstStyle/>
            <a:p>
              <a:endParaRPr lang="en-US"/>
            </a:p>
          </p:txBody>
        </p:sp>
      </p:grpSp>
      <p:grpSp>
        <p:nvGrpSpPr>
          <p:cNvPr id="13" name="Group 13"/>
          <p:cNvGrpSpPr/>
          <p:nvPr/>
        </p:nvGrpSpPr>
        <p:grpSpPr>
          <a:xfrm>
            <a:off x="15694618" y="1028700"/>
            <a:ext cx="1712499" cy="1940412"/>
            <a:chOff x="0" y="0"/>
            <a:chExt cx="2283332" cy="2587216"/>
          </a:xfrm>
        </p:grpSpPr>
        <p:sp>
          <p:nvSpPr>
            <p:cNvPr id="14" name="Freeform 14"/>
            <p:cNvSpPr/>
            <p:nvPr/>
          </p:nvSpPr>
          <p:spPr>
            <a:xfrm rot="2122094">
              <a:off x="200744" y="1139198"/>
              <a:ext cx="918728" cy="986545"/>
            </a:xfrm>
            <a:custGeom>
              <a:avLst/>
              <a:gdLst/>
              <a:ahLst/>
              <a:cxnLst/>
              <a:rect l="l" t="t" r="r" b="b"/>
              <a:pathLst>
                <a:path w="918728" h="986545">
                  <a:moveTo>
                    <a:pt x="0" y="0"/>
                  </a:moveTo>
                  <a:lnTo>
                    <a:pt x="918728" y="0"/>
                  </a:lnTo>
                  <a:lnTo>
                    <a:pt x="918728" y="986545"/>
                  </a:lnTo>
                  <a:lnTo>
                    <a:pt x="0" y="986545"/>
                  </a:lnTo>
                  <a:lnTo>
                    <a:pt x="0" y="0"/>
                  </a:lnTo>
                  <a:close/>
                </a:path>
              </a:pathLst>
            </a:custGeom>
            <a:blipFill>
              <a:blip r:embed="rId4">
                <a:extLst>
                  <a:ext uri="{96DAC541-7B7A-43D3-8B79-37D633B846F1}">
                    <asvg:svgBlip xmlns:asvg="http://schemas.microsoft.com/office/drawing/2016/SVG/main" r:embed="rId5"/>
                  </a:ext>
                </a:extLst>
              </a:blip>
              <a:stretch>
                <a:fillRect l="-246415" t="-129667"/>
              </a:stretch>
            </a:blipFill>
          </p:spPr>
          <p:txBody>
            <a:bodyPr/>
            <a:lstStyle/>
            <a:p>
              <a:endParaRPr lang="en-US"/>
            </a:p>
          </p:txBody>
        </p:sp>
        <p:sp>
          <p:nvSpPr>
            <p:cNvPr id="15" name="Freeform 15"/>
            <p:cNvSpPr/>
            <p:nvPr/>
          </p:nvSpPr>
          <p:spPr>
            <a:xfrm>
              <a:off x="1671607" y="1644037"/>
              <a:ext cx="611725" cy="943179"/>
            </a:xfrm>
            <a:custGeom>
              <a:avLst/>
              <a:gdLst/>
              <a:ahLst/>
              <a:cxnLst/>
              <a:rect l="l" t="t" r="r" b="b"/>
              <a:pathLst>
                <a:path w="611725" h="943179">
                  <a:moveTo>
                    <a:pt x="0" y="0"/>
                  </a:moveTo>
                  <a:lnTo>
                    <a:pt x="611725" y="0"/>
                  </a:lnTo>
                  <a:lnTo>
                    <a:pt x="611725" y="943179"/>
                  </a:lnTo>
                  <a:lnTo>
                    <a:pt x="0" y="943179"/>
                  </a:lnTo>
                  <a:lnTo>
                    <a:pt x="0" y="0"/>
                  </a:lnTo>
                  <a:close/>
                </a:path>
              </a:pathLst>
            </a:custGeom>
            <a:blipFill>
              <a:blip r:embed="rId6">
                <a:extLst>
                  <a:ext uri="{96DAC541-7B7A-43D3-8B79-37D633B846F1}">
                    <asvg:svgBlip xmlns:asvg="http://schemas.microsoft.com/office/drawing/2016/SVG/main" r:embed="rId7"/>
                  </a:ext>
                </a:extLst>
              </a:blip>
              <a:stretch>
                <a:fillRect l="-921663" b="-583763"/>
              </a:stretch>
            </a:blipFill>
          </p:spPr>
          <p:txBody>
            <a:bodyPr/>
            <a:lstStyle/>
            <a:p>
              <a:endParaRPr lang="en-US"/>
            </a:p>
          </p:txBody>
        </p:sp>
        <p:sp>
          <p:nvSpPr>
            <p:cNvPr id="16" name="Freeform 16"/>
            <p:cNvSpPr/>
            <p:nvPr/>
          </p:nvSpPr>
          <p:spPr>
            <a:xfrm>
              <a:off x="1011542" y="0"/>
              <a:ext cx="965928" cy="1230236"/>
            </a:xfrm>
            <a:custGeom>
              <a:avLst/>
              <a:gdLst/>
              <a:ahLst/>
              <a:cxnLst/>
              <a:rect l="l" t="t" r="r" b="b"/>
              <a:pathLst>
                <a:path w="965928" h="1230236">
                  <a:moveTo>
                    <a:pt x="0" y="0"/>
                  </a:moveTo>
                  <a:lnTo>
                    <a:pt x="965928" y="0"/>
                  </a:lnTo>
                  <a:lnTo>
                    <a:pt x="965928" y="1230236"/>
                  </a:lnTo>
                  <a:lnTo>
                    <a:pt x="0" y="1230236"/>
                  </a:lnTo>
                  <a:lnTo>
                    <a:pt x="0" y="0"/>
                  </a:lnTo>
                  <a:close/>
                </a:path>
              </a:pathLst>
            </a:custGeom>
            <a:blipFill>
              <a:blip r:embed="rId8">
                <a:extLst>
                  <a:ext uri="{96DAC541-7B7A-43D3-8B79-37D633B846F1}">
                    <asvg:svgBlip xmlns:asvg="http://schemas.microsoft.com/office/drawing/2016/SVG/main" r:embed="rId9"/>
                  </a:ext>
                </a:extLst>
              </a:blip>
              <a:stretch>
                <a:fillRect t="-248358" r="-580760" b="-208899"/>
              </a:stretch>
            </a:blipFill>
          </p:spPr>
          <p:txBody>
            <a:bodyPr/>
            <a:lstStyle/>
            <a:p>
              <a:endParaRPr lang="en-US"/>
            </a:p>
          </p:txBody>
        </p:sp>
      </p:grpSp>
      <p:sp>
        <p:nvSpPr>
          <p:cNvPr id="17" name="Freeform 17"/>
          <p:cNvSpPr/>
          <p:nvPr/>
        </p:nvSpPr>
        <p:spPr>
          <a:xfrm>
            <a:off x="14932240" y="7618747"/>
            <a:ext cx="3237255" cy="4388153"/>
          </a:xfrm>
          <a:custGeom>
            <a:avLst/>
            <a:gdLst/>
            <a:ahLst/>
            <a:cxnLst/>
            <a:rect l="l" t="t" r="r" b="b"/>
            <a:pathLst>
              <a:path w="3237255" h="4388153">
                <a:moveTo>
                  <a:pt x="0" y="0"/>
                </a:moveTo>
                <a:lnTo>
                  <a:pt x="3237255" y="0"/>
                </a:lnTo>
                <a:lnTo>
                  <a:pt x="3237255" y="4388153"/>
                </a:lnTo>
                <a:lnTo>
                  <a:pt x="0" y="43881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TextBox 18">
            <a:extLst>
              <a:ext uri="{FF2B5EF4-FFF2-40B4-BE49-F238E27FC236}">
                <a16:creationId xmlns:a16="http://schemas.microsoft.com/office/drawing/2014/main" id="{D3CA0030-AD08-32A8-0D23-44E5950ACDB4}"/>
              </a:ext>
            </a:extLst>
          </p:cNvPr>
          <p:cNvSpPr txBox="1"/>
          <p:nvPr/>
        </p:nvSpPr>
        <p:spPr>
          <a:xfrm>
            <a:off x="1457693" y="2969112"/>
            <a:ext cx="13788119" cy="3986861"/>
          </a:xfrm>
          <a:prstGeom prst="rect">
            <a:avLst/>
          </a:prstGeom>
          <a:noFill/>
        </p:spPr>
        <p:txBody>
          <a:bodyPr wrap="square">
            <a:spAutoFit/>
          </a:bodyPr>
          <a:lstStyle/>
          <a:p>
            <a:pPr algn="just">
              <a:lnSpc>
                <a:spcPct val="107000"/>
              </a:lnSpc>
              <a:spcBef>
                <a:spcPts val="600"/>
              </a:spcBef>
              <a:spcAft>
                <a:spcPts val="600"/>
              </a:spcAft>
            </a:pPr>
            <a:r>
              <a:rPr lang="en-US" sz="4400" b="1" kern="100">
                <a:effectLst/>
                <a:latin typeface="Times New Roman" panose="02020603050405020304" pitchFamily="18" charset="0"/>
                <a:ea typeface="Calibri" panose="020F0502020204030204" pitchFamily="34" charset="0"/>
                <a:cs typeface="Times New Roman" panose="02020603050405020304" pitchFamily="18" charset="0"/>
              </a:rPr>
              <a:t>* GV dặn dò HS:</a:t>
            </a:r>
            <a:endParaRPr lang="en-US" sz="44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4400" kern="100">
                <a:effectLst/>
                <a:latin typeface="Times New Roman" panose="02020603050405020304" pitchFamily="18" charset="0"/>
                <a:ea typeface="Calibri" panose="020F0502020204030204" pitchFamily="34" charset="0"/>
                <a:cs typeface="Times New Roman" panose="02020603050405020304" pitchFamily="18" charset="0"/>
              </a:rPr>
              <a:t>- Đọc phần Định hướng và thực hiện trước phần Chuẩn bị của phần Nói và nghe (SGK/27) </a:t>
            </a:r>
            <a:endParaRPr lang="en-US" sz="44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4400" kern="100">
                <a:effectLst/>
                <a:latin typeface="Times New Roman" panose="02020603050405020304" pitchFamily="18" charset="0"/>
                <a:ea typeface="Calibri" panose="020F0502020204030204" pitchFamily="34" charset="0"/>
                <a:cs typeface="Times New Roman" panose="02020603050405020304" pitchFamily="18" charset="0"/>
              </a:rPr>
              <a:t>- Các nhóm chọn cử 1 HS và hướng dẫn, hỗ trợ HS chuẩn bị bài thuyết trình về nội dung bài nói nghe.</a:t>
            </a:r>
            <a:endParaRPr lang="en-US" sz="4400" kern="10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584134" y="641856"/>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47625"/>
              <a:ext cx="4508901" cy="241886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flipH="1">
            <a:off x="195213" y="7618747"/>
            <a:ext cx="3237255" cy="4388153"/>
          </a:xfrm>
          <a:custGeom>
            <a:avLst/>
            <a:gdLst/>
            <a:ahLst/>
            <a:cxnLst/>
            <a:rect l="l" t="t" r="r" b="b"/>
            <a:pathLst>
              <a:path w="3237255" h="4388153">
                <a:moveTo>
                  <a:pt x="3237255" y="0"/>
                </a:moveTo>
                <a:lnTo>
                  <a:pt x="0" y="0"/>
                </a:lnTo>
                <a:lnTo>
                  <a:pt x="0" y="4388153"/>
                </a:lnTo>
                <a:lnTo>
                  <a:pt x="3237255" y="4388153"/>
                </a:lnTo>
                <a:lnTo>
                  <a:pt x="323725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a:off x="741756" y="830534"/>
            <a:ext cx="1753311" cy="1976909"/>
            <a:chOff x="0" y="0"/>
            <a:chExt cx="2337748" cy="2635879"/>
          </a:xfrm>
        </p:grpSpPr>
        <p:sp>
          <p:nvSpPr>
            <p:cNvPr id="10" name="Freeform 10"/>
            <p:cNvSpPr/>
            <p:nvPr/>
          </p:nvSpPr>
          <p:spPr>
            <a:xfrm>
              <a:off x="1181520" y="954644"/>
              <a:ext cx="1156228" cy="1241577"/>
            </a:xfrm>
            <a:custGeom>
              <a:avLst/>
              <a:gdLst/>
              <a:ahLst/>
              <a:cxnLst/>
              <a:rect l="l" t="t" r="r" b="b"/>
              <a:pathLst>
                <a:path w="1156228" h="1241577">
                  <a:moveTo>
                    <a:pt x="0" y="0"/>
                  </a:moveTo>
                  <a:lnTo>
                    <a:pt x="1156228" y="0"/>
                  </a:lnTo>
                  <a:lnTo>
                    <a:pt x="1156228" y="1241577"/>
                  </a:lnTo>
                  <a:lnTo>
                    <a:pt x="0" y="1241577"/>
                  </a:lnTo>
                  <a:lnTo>
                    <a:pt x="0" y="0"/>
                  </a:lnTo>
                  <a:close/>
                </a:path>
              </a:pathLst>
            </a:custGeom>
            <a:blipFill>
              <a:blip r:embed="rId4">
                <a:extLst>
                  <a:ext uri="{96DAC541-7B7A-43D3-8B79-37D633B846F1}">
                    <asvg:svgBlip xmlns:asvg="http://schemas.microsoft.com/office/drawing/2016/SVG/main" r:embed="rId5"/>
                  </a:ext>
                </a:extLst>
              </a:blip>
              <a:stretch>
                <a:fillRect l="-246415" t="-12966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662440" y="0"/>
              <a:ext cx="662440" cy="1021373"/>
            </a:xfrm>
            <a:custGeom>
              <a:avLst/>
              <a:gdLst/>
              <a:ahLst/>
              <a:cxnLst/>
              <a:rect l="l" t="t" r="r" b="b"/>
              <a:pathLst>
                <a:path w="662440" h="1021373">
                  <a:moveTo>
                    <a:pt x="0" y="0"/>
                  </a:moveTo>
                  <a:lnTo>
                    <a:pt x="662440" y="0"/>
                  </a:lnTo>
                  <a:lnTo>
                    <a:pt x="662440" y="1021373"/>
                  </a:lnTo>
                  <a:lnTo>
                    <a:pt x="0" y="1021373"/>
                  </a:lnTo>
                  <a:lnTo>
                    <a:pt x="0" y="0"/>
                  </a:lnTo>
                  <a:close/>
                </a:path>
              </a:pathLst>
            </a:custGeom>
            <a:blipFill>
              <a:blip r:embed="rId6">
                <a:extLst>
                  <a:ext uri="{96DAC541-7B7A-43D3-8B79-37D633B846F1}">
                    <asvg:svgBlip xmlns:asvg="http://schemas.microsoft.com/office/drawing/2016/SVG/main" r:embed="rId7"/>
                  </a:ext>
                </a:extLst>
              </a:blip>
              <a:stretch>
                <a:fillRect l="-921663" b="-58376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0" y="1614506"/>
              <a:ext cx="662440" cy="1021373"/>
            </a:xfrm>
            <a:custGeom>
              <a:avLst/>
              <a:gdLst/>
              <a:ahLst/>
              <a:cxnLst/>
              <a:rect l="l" t="t" r="r" b="b"/>
              <a:pathLst>
                <a:path w="662440" h="1021373">
                  <a:moveTo>
                    <a:pt x="0" y="0"/>
                  </a:moveTo>
                  <a:lnTo>
                    <a:pt x="662440" y="0"/>
                  </a:lnTo>
                  <a:lnTo>
                    <a:pt x="662440" y="1021373"/>
                  </a:lnTo>
                  <a:lnTo>
                    <a:pt x="0" y="1021373"/>
                  </a:lnTo>
                  <a:lnTo>
                    <a:pt x="0" y="0"/>
                  </a:lnTo>
                  <a:close/>
                </a:path>
              </a:pathLst>
            </a:custGeom>
            <a:blipFill>
              <a:blip r:embed="rId6">
                <a:extLst>
                  <a:ext uri="{96DAC541-7B7A-43D3-8B79-37D633B846F1}">
                    <asvg:svgBlip xmlns:asvg="http://schemas.microsoft.com/office/drawing/2016/SVG/main" r:embed="rId7"/>
                  </a:ext>
                </a:extLst>
              </a:blip>
              <a:stretch>
                <a:fillRect l="-921663" b="-58376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15694618" y="1028700"/>
            <a:ext cx="1712499" cy="1940412"/>
            <a:chOff x="0" y="0"/>
            <a:chExt cx="2283332" cy="2587216"/>
          </a:xfrm>
        </p:grpSpPr>
        <p:sp>
          <p:nvSpPr>
            <p:cNvPr id="14" name="Freeform 14"/>
            <p:cNvSpPr/>
            <p:nvPr/>
          </p:nvSpPr>
          <p:spPr>
            <a:xfrm rot="2122094">
              <a:off x="200744" y="1139198"/>
              <a:ext cx="918728" cy="986545"/>
            </a:xfrm>
            <a:custGeom>
              <a:avLst/>
              <a:gdLst/>
              <a:ahLst/>
              <a:cxnLst/>
              <a:rect l="l" t="t" r="r" b="b"/>
              <a:pathLst>
                <a:path w="918728" h="986545">
                  <a:moveTo>
                    <a:pt x="0" y="0"/>
                  </a:moveTo>
                  <a:lnTo>
                    <a:pt x="918728" y="0"/>
                  </a:lnTo>
                  <a:lnTo>
                    <a:pt x="918728" y="986545"/>
                  </a:lnTo>
                  <a:lnTo>
                    <a:pt x="0" y="986545"/>
                  </a:lnTo>
                  <a:lnTo>
                    <a:pt x="0" y="0"/>
                  </a:lnTo>
                  <a:close/>
                </a:path>
              </a:pathLst>
            </a:custGeom>
            <a:blipFill>
              <a:blip r:embed="rId4">
                <a:extLst>
                  <a:ext uri="{96DAC541-7B7A-43D3-8B79-37D633B846F1}">
                    <asvg:svgBlip xmlns:asvg="http://schemas.microsoft.com/office/drawing/2016/SVG/main" r:embed="rId5"/>
                  </a:ext>
                </a:extLst>
              </a:blip>
              <a:stretch>
                <a:fillRect l="-246415" t="-12966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671607" y="1644037"/>
              <a:ext cx="611725" cy="943179"/>
            </a:xfrm>
            <a:custGeom>
              <a:avLst/>
              <a:gdLst/>
              <a:ahLst/>
              <a:cxnLst/>
              <a:rect l="l" t="t" r="r" b="b"/>
              <a:pathLst>
                <a:path w="611725" h="943179">
                  <a:moveTo>
                    <a:pt x="0" y="0"/>
                  </a:moveTo>
                  <a:lnTo>
                    <a:pt x="611725" y="0"/>
                  </a:lnTo>
                  <a:lnTo>
                    <a:pt x="611725" y="943179"/>
                  </a:lnTo>
                  <a:lnTo>
                    <a:pt x="0" y="943179"/>
                  </a:lnTo>
                  <a:lnTo>
                    <a:pt x="0" y="0"/>
                  </a:lnTo>
                  <a:close/>
                </a:path>
              </a:pathLst>
            </a:custGeom>
            <a:blipFill>
              <a:blip r:embed="rId6">
                <a:extLst>
                  <a:ext uri="{96DAC541-7B7A-43D3-8B79-37D633B846F1}">
                    <asvg:svgBlip xmlns:asvg="http://schemas.microsoft.com/office/drawing/2016/SVG/main" r:embed="rId7"/>
                  </a:ext>
                </a:extLst>
              </a:blip>
              <a:stretch>
                <a:fillRect l="-921663" b="-58376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1011542" y="0"/>
              <a:ext cx="965928" cy="1230236"/>
            </a:xfrm>
            <a:custGeom>
              <a:avLst/>
              <a:gdLst/>
              <a:ahLst/>
              <a:cxnLst/>
              <a:rect l="l" t="t" r="r" b="b"/>
              <a:pathLst>
                <a:path w="965928" h="1230236">
                  <a:moveTo>
                    <a:pt x="0" y="0"/>
                  </a:moveTo>
                  <a:lnTo>
                    <a:pt x="965928" y="0"/>
                  </a:lnTo>
                  <a:lnTo>
                    <a:pt x="965928" y="1230236"/>
                  </a:lnTo>
                  <a:lnTo>
                    <a:pt x="0" y="1230236"/>
                  </a:lnTo>
                  <a:lnTo>
                    <a:pt x="0" y="0"/>
                  </a:lnTo>
                  <a:close/>
                </a:path>
              </a:pathLst>
            </a:custGeom>
            <a:blipFill>
              <a:blip r:embed="rId8">
                <a:extLst>
                  <a:ext uri="{96DAC541-7B7A-43D3-8B79-37D633B846F1}">
                    <asvg:svgBlip xmlns:asvg="http://schemas.microsoft.com/office/drawing/2016/SVG/main" r:embed="rId9"/>
                  </a:ext>
                </a:extLst>
              </a:blip>
              <a:stretch>
                <a:fillRect t="-248358" r="-580760" b="-20889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a:off x="14932240" y="7618747"/>
            <a:ext cx="3237255" cy="4388153"/>
          </a:xfrm>
          <a:custGeom>
            <a:avLst/>
            <a:gdLst/>
            <a:ahLst/>
            <a:cxnLst/>
            <a:rect l="l" t="t" r="r" b="b"/>
            <a:pathLst>
              <a:path w="3237255" h="4388153">
                <a:moveTo>
                  <a:pt x="0" y="0"/>
                </a:moveTo>
                <a:lnTo>
                  <a:pt x="3237255" y="0"/>
                </a:lnTo>
                <a:lnTo>
                  <a:pt x="3237255" y="4388153"/>
                </a:lnTo>
                <a:lnTo>
                  <a:pt x="0" y="43881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5" name="Table 4">
            <a:extLst>
              <a:ext uri="{FF2B5EF4-FFF2-40B4-BE49-F238E27FC236}">
                <a16:creationId xmlns:a16="http://schemas.microsoft.com/office/drawing/2014/main" id="{EF7C4195-58DF-C04A-842C-29B719428A4A}"/>
              </a:ext>
            </a:extLst>
          </p:cNvPr>
          <p:cNvGraphicFramePr>
            <a:graphicFrameLocks noGrp="1"/>
          </p:cNvGraphicFramePr>
          <p:nvPr>
            <p:extLst>
              <p:ext uri="{D42A27DB-BD31-4B8C-83A1-F6EECF244321}">
                <p14:modId xmlns:p14="http://schemas.microsoft.com/office/powerpoint/2010/main" val="1678984863"/>
              </p:ext>
            </p:extLst>
          </p:nvPr>
        </p:nvGraphicFramePr>
        <p:xfrm>
          <a:off x="2176870" y="3533205"/>
          <a:ext cx="14020800" cy="5318920"/>
        </p:xfrm>
        <a:graphic>
          <a:graphicData uri="http://schemas.openxmlformats.org/drawingml/2006/table">
            <a:tbl>
              <a:tblPr firstRow="1" firstCol="1" bandRow="1">
                <a:tableStyleId>{5940675A-B579-460E-94D1-54222C63F5DA}</a:tableStyleId>
              </a:tblPr>
              <a:tblGrid>
                <a:gridCol w="4871321">
                  <a:extLst>
                    <a:ext uri="{9D8B030D-6E8A-4147-A177-3AD203B41FA5}">
                      <a16:colId xmlns:a16="http://schemas.microsoft.com/office/drawing/2014/main" val="210518220"/>
                    </a:ext>
                  </a:extLst>
                </a:gridCol>
                <a:gridCol w="4794489">
                  <a:extLst>
                    <a:ext uri="{9D8B030D-6E8A-4147-A177-3AD203B41FA5}">
                      <a16:colId xmlns:a16="http://schemas.microsoft.com/office/drawing/2014/main" val="596359010"/>
                    </a:ext>
                  </a:extLst>
                </a:gridCol>
                <a:gridCol w="4354990">
                  <a:extLst>
                    <a:ext uri="{9D8B030D-6E8A-4147-A177-3AD203B41FA5}">
                      <a16:colId xmlns:a16="http://schemas.microsoft.com/office/drawing/2014/main" val="3655868591"/>
                    </a:ext>
                  </a:extLst>
                </a:gridCol>
              </a:tblGrid>
              <a:tr h="1935640">
                <a:tc>
                  <a:txBody>
                    <a:bodyPr/>
                    <a:lstStyle/>
                    <a:p>
                      <a:pPr algn="ctr">
                        <a:spcBef>
                          <a:spcPts val="0"/>
                        </a:spcBef>
                        <a:spcAft>
                          <a:spcPts val="600"/>
                        </a:spcAft>
                      </a:pPr>
                      <a:r>
                        <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rPr>
                        <a:t>3 </a:t>
                      </a: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kinh</a:t>
                      </a:r>
                      <a:r>
                        <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rPr>
                        <a:t> </a:t>
                      </a: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nghiệm</a:t>
                      </a:r>
                      <a:endPar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endParaRPr>
                    </a:p>
                    <a:p>
                      <a:pPr algn="ctr">
                        <a:spcBef>
                          <a:spcPts val="0"/>
                        </a:spcBef>
                        <a:spcAft>
                          <a:spcPts val="600"/>
                        </a:spcAft>
                      </a:pP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tâm</a:t>
                      </a:r>
                      <a:r>
                        <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rPr>
                        <a:t> </a:t>
                      </a: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đắc</a:t>
                      </a:r>
                      <a:r>
                        <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rPr>
                        <a:t> </a:t>
                      </a: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nhất</a:t>
                      </a:r>
                      <a:endPar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algn="ctr">
                        <a:spcBef>
                          <a:spcPts val="0"/>
                        </a:spcBef>
                        <a:spcAft>
                          <a:spcPts val="600"/>
                        </a:spcAft>
                      </a:pPr>
                      <a:r>
                        <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rPr>
                        <a:t>2 </a:t>
                      </a: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hạn</a:t>
                      </a:r>
                      <a:r>
                        <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rPr>
                        <a:t> </a:t>
                      </a: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chế</a:t>
                      </a:r>
                      <a:endPar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endParaRPr>
                    </a:p>
                    <a:p>
                      <a:pPr algn="ctr">
                        <a:spcBef>
                          <a:spcPts val="0"/>
                        </a:spcBef>
                        <a:spcAft>
                          <a:spcPts val="600"/>
                        </a:spcAft>
                      </a:pP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của</a:t>
                      </a:r>
                      <a:r>
                        <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rPr>
                        <a:t> </a:t>
                      </a: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bản</a:t>
                      </a:r>
                      <a:r>
                        <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rPr>
                        <a:t> </a:t>
                      </a: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thân</a:t>
                      </a:r>
                      <a:endPar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algn="ctr">
                        <a:spcBef>
                          <a:spcPts val="0"/>
                        </a:spcBef>
                        <a:spcAft>
                          <a:spcPts val="600"/>
                        </a:spcAft>
                      </a:pPr>
                      <a:r>
                        <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rPr>
                        <a:t>1 </a:t>
                      </a: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giải</a:t>
                      </a:r>
                      <a:r>
                        <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rPr>
                        <a:t> </a:t>
                      </a: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pháp</a:t>
                      </a:r>
                      <a:endPar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endParaRPr>
                    </a:p>
                    <a:p>
                      <a:pPr algn="ctr">
                        <a:spcBef>
                          <a:spcPts val="0"/>
                        </a:spcBef>
                        <a:spcAft>
                          <a:spcPts val="600"/>
                        </a:spcAft>
                      </a:pP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khắc</a:t>
                      </a:r>
                      <a:r>
                        <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rPr>
                        <a:t> </a:t>
                      </a: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phục</a:t>
                      </a:r>
                      <a:endPar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2384896290"/>
                  </a:ext>
                </a:extLst>
              </a:tr>
              <a:tr h="729007">
                <a:tc>
                  <a:txBody>
                    <a:bodyPr/>
                    <a:lstStyle/>
                    <a:p>
                      <a:pPr algn="just">
                        <a:spcBef>
                          <a:spcPts val="600"/>
                        </a:spcBef>
                        <a:spcAft>
                          <a:spcPts val="600"/>
                        </a:spcAft>
                      </a:pPr>
                      <a:r>
                        <a:rPr lang="en-US" sz="4800" dirty="0">
                          <a:effectLst/>
                          <a:latin typeface="Times New Roman" panose="02020603050405020304" pitchFamily="18" charset="0"/>
                          <a:cs typeface="Times New Roman" panose="02020603050405020304" pitchFamily="18" charset="0"/>
                        </a:rPr>
                        <a:t> </a:t>
                      </a:r>
                      <a:endParaRPr lang="en-US" sz="4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spcBef>
                          <a:spcPts val="600"/>
                        </a:spcBef>
                        <a:spcAft>
                          <a:spcPts val="600"/>
                        </a:spcAft>
                      </a:pPr>
                      <a:r>
                        <a:rPr lang="en-US" sz="4800" dirty="0">
                          <a:effectLst/>
                          <a:latin typeface="Times New Roman" panose="02020603050405020304" pitchFamily="18" charset="0"/>
                          <a:cs typeface="Times New Roman" panose="02020603050405020304" pitchFamily="18" charset="0"/>
                        </a:rPr>
                        <a:t> </a:t>
                      </a:r>
                    </a:p>
                    <a:p>
                      <a:pPr algn="just">
                        <a:spcBef>
                          <a:spcPts val="600"/>
                        </a:spcBef>
                        <a:spcAft>
                          <a:spcPts val="600"/>
                        </a:spcAft>
                      </a:pPr>
                      <a:endParaRPr lang="en-US" sz="4800" dirty="0">
                        <a:effectLst/>
                        <a:latin typeface="Times New Roman" panose="02020603050405020304" pitchFamily="18" charset="0"/>
                        <a:cs typeface="Times New Roman" panose="02020603050405020304" pitchFamily="18" charset="0"/>
                      </a:endParaRPr>
                    </a:p>
                    <a:p>
                      <a:pPr algn="just">
                        <a:spcBef>
                          <a:spcPts val="600"/>
                        </a:spcBef>
                        <a:spcAft>
                          <a:spcPts val="600"/>
                        </a:spcAft>
                      </a:pPr>
                      <a:endParaRPr lang="en-US" sz="4800" dirty="0">
                        <a:effectLst/>
                        <a:latin typeface="Times New Roman" panose="02020603050405020304" pitchFamily="18" charset="0"/>
                        <a:cs typeface="Times New Roman" panose="02020603050405020304" pitchFamily="18" charset="0"/>
                      </a:endParaRPr>
                    </a:p>
                    <a:p>
                      <a:pPr algn="just">
                        <a:spcBef>
                          <a:spcPts val="600"/>
                        </a:spcBef>
                        <a:spcAft>
                          <a:spcPts val="600"/>
                        </a:spcAft>
                      </a:pPr>
                      <a:endParaRPr lang="en-US" sz="4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spcBef>
                          <a:spcPts val="600"/>
                        </a:spcBef>
                        <a:spcAft>
                          <a:spcPts val="600"/>
                        </a:spcAft>
                      </a:pPr>
                      <a:r>
                        <a:rPr lang="en-US" sz="4800" dirty="0">
                          <a:effectLst/>
                          <a:latin typeface="Times New Roman" panose="02020603050405020304" pitchFamily="18" charset="0"/>
                          <a:cs typeface="Times New Roman" panose="02020603050405020304" pitchFamily="18" charset="0"/>
                        </a:rPr>
                        <a:t> </a:t>
                      </a:r>
                      <a:endParaRPr lang="en-US" sz="4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32592135"/>
                  </a:ext>
                </a:extLst>
              </a:tr>
            </a:tbl>
          </a:graphicData>
        </a:graphic>
      </p:graphicFrame>
      <p:sp>
        <p:nvSpPr>
          <p:cNvPr id="7" name="TextBox 6">
            <a:extLst>
              <a:ext uri="{FF2B5EF4-FFF2-40B4-BE49-F238E27FC236}">
                <a16:creationId xmlns:a16="http://schemas.microsoft.com/office/drawing/2014/main" id="{80460846-3428-03F5-929C-E07C18C5C94B}"/>
              </a:ext>
            </a:extLst>
          </p:cNvPr>
          <p:cNvSpPr txBox="1"/>
          <p:nvPr/>
        </p:nvSpPr>
        <p:spPr>
          <a:xfrm>
            <a:off x="4541119" y="2128691"/>
            <a:ext cx="9144000" cy="830997"/>
          </a:xfrm>
          <a:prstGeom prst="rect">
            <a:avLst/>
          </a:prstGeom>
          <a:noFill/>
        </p:spPr>
        <p:txBody>
          <a:bodyPr wrap="square">
            <a:spAutoFit/>
          </a:bodyPr>
          <a:lstStyle/>
          <a:p>
            <a:pPr algn="ctr">
              <a:spcBef>
                <a:spcPts val="600"/>
              </a:spcBef>
              <a:spcAft>
                <a:spcPts val="600"/>
              </a:spcAft>
            </a:pPr>
            <a:r>
              <a:rPr lang="en-US" sz="4800" dirty="0" err="1">
                <a:solidFill>
                  <a:schemeClr val="accent6">
                    <a:lumMod val="50000"/>
                  </a:schemeClr>
                </a:solidFill>
                <a:effectLst/>
                <a:latin typeface="Times New Roman" panose="02020603050405020304" pitchFamily="18" charset="0"/>
                <a:cs typeface="Times New Roman" panose="02020603050405020304" pitchFamily="18" charset="0"/>
              </a:rPr>
              <a:t>PHIẾU</a:t>
            </a:r>
            <a:r>
              <a:rPr lang="en-US" sz="4800"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4800" dirty="0" err="1">
                <a:solidFill>
                  <a:schemeClr val="accent6">
                    <a:lumMod val="50000"/>
                  </a:schemeClr>
                </a:solidFill>
                <a:effectLst/>
                <a:latin typeface="Times New Roman" panose="02020603050405020304" pitchFamily="18" charset="0"/>
                <a:cs typeface="Times New Roman" panose="02020603050405020304" pitchFamily="18" charset="0"/>
              </a:rPr>
              <a:t>RỜI</a:t>
            </a:r>
            <a:r>
              <a:rPr lang="en-US" sz="4800"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4800" dirty="0" err="1">
                <a:solidFill>
                  <a:schemeClr val="accent6">
                    <a:lumMod val="50000"/>
                  </a:schemeClr>
                </a:solidFill>
                <a:effectLst/>
                <a:latin typeface="Times New Roman" panose="02020603050405020304" pitchFamily="18" charset="0"/>
                <a:cs typeface="Times New Roman" panose="02020603050405020304" pitchFamily="18" charset="0"/>
              </a:rPr>
              <a:t>LỚP</a:t>
            </a:r>
            <a:r>
              <a:rPr lang="en-US" sz="4800" dirty="0">
                <a:solidFill>
                  <a:schemeClr val="accent6">
                    <a:lumMod val="50000"/>
                  </a:schemeClr>
                </a:solidFill>
                <a:effectLst/>
                <a:latin typeface="Times New Roman" panose="02020603050405020304" pitchFamily="18" charset="0"/>
                <a:cs typeface="Times New Roman" panose="02020603050405020304" pitchFamily="18" charset="0"/>
              </a:rPr>
              <a:t> (3 – 2 – 1)</a:t>
            </a:r>
            <a:endParaRPr lang="en-US" sz="5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8388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584134" y="490765"/>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en-US"/>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4277361" y="7974292"/>
            <a:ext cx="4641785" cy="2765632"/>
          </a:xfrm>
          <a:custGeom>
            <a:avLst/>
            <a:gdLst/>
            <a:ahLst/>
            <a:cxnLst/>
            <a:rect l="l" t="t" r="r" b="b"/>
            <a:pathLst>
              <a:path w="4641785" h="2765632">
                <a:moveTo>
                  <a:pt x="0" y="0"/>
                </a:moveTo>
                <a:lnTo>
                  <a:pt x="4641785" y="0"/>
                </a:lnTo>
                <a:lnTo>
                  <a:pt x="4641785" y="2765633"/>
                </a:lnTo>
                <a:lnTo>
                  <a:pt x="0" y="2765633"/>
                </a:lnTo>
                <a:lnTo>
                  <a:pt x="0" y="0"/>
                </a:lnTo>
                <a:close/>
              </a:path>
            </a:pathLst>
          </a:custGeom>
          <a:blipFill>
            <a:blip r:embed="rId2"/>
            <a:stretch>
              <a:fillRect/>
            </a:stretch>
          </a:blipFill>
        </p:spPr>
        <p:txBody>
          <a:bodyPr/>
          <a:lstStyle/>
          <a:p>
            <a:endParaRPr lang="en-US"/>
          </a:p>
        </p:txBody>
      </p:sp>
      <p:sp>
        <p:nvSpPr>
          <p:cNvPr id="6" name="Freeform 6"/>
          <p:cNvSpPr/>
          <p:nvPr/>
        </p:nvSpPr>
        <p:spPr>
          <a:xfrm>
            <a:off x="584134" y="983056"/>
            <a:ext cx="4679573" cy="2987909"/>
          </a:xfrm>
          <a:custGeom>
            <a:avLst/>
            <a:gdLst/>
            <a:ahLst/>
            <a:cxnLst/>
            <a:rect l="l" t="t" r="r" b="b"/>
            <a:pathLst>
              <a:path w="4679573" h="2987909">
                <a:moveTo>
                  <a:pt x="0" y="0"/>
                </a:moveTo>
                <a:lnTo>
                  <a:pt x="4679573" y="0"/>
                </a:lnTo>
                <a:lnTo>
                  <a:pt x="4679573" y="2987909"/>
                </a:lnTo>
                <a:lnTo>
                  <a:pt x="0" y="2987909"/>
                </a:lnTo>
                <a:lnTo>
                  <a:pt x="0" y="0"/>
                </a:lnTo>
                <a:close/>
              </a:path>
            </a:pathLst>
          </a:custGeom>
          <a:blipFill>
            <a:blip r:embed="rId3">
              <a:extLst>
                <a:ext uri="{96DAC541-7B7A-43D3-8B79-37D633B846F1}">
                  <asvg:svgBlip xmlns:asvg="http://schemas.microsoft.com/office/drawing/2016/SVG/main" r:embed="rId4"/>
                </a:ext>
              </a:extLst>
            </a:blip>
            <a:stretch>
              <a:fillRect l="-21972" t="-1538"/>
            </a:stretch>
          </a:blipFill>
        </p:spPr>
        <p:txBody>
          <a:bodyPr/>
          <a:lstStyle/>
          <a:p>
            <a:endParaRPr lang="en-US"/>
          </a:p>
        </p:txBody>
      </p:sp>
      <p:sp>
        <p:nvSpPr>
          <p:cNvPr id="7" name="TextBox 7"/>
          <p:cNvSpPr txBox="1"/>
          <p:nvPr/>
        </p:nvSpPr>
        <p:spPr>
          <a:xfrm rot="-10627">
            <a:off x="2895161" y="4610613"/>
            <a:ext cx="11703823" cy="1525418"/>
          </a:xfrm>
          <a:prstGeom prst="rect">
            <a:avLst/>
          </a:prstGeom>
        </p:spPr>
        <p:txBody>
          <a:bodyPr wrap="square" lIns="0" tIns="0" rIns="0" bIns="0" rtlCol="0" anchor="t">
            <a:spAutoFit/>
          </a:bodyPr>
          <a:lstStyle/>
          <a:p>
            <a:pPr algn="ctr">
              <a:lnSpc>
                <a:spcPts val="11528"/>
              </a:lnSpc>
            </a:pPr>
            <a:r>
              <a:rPr lang="en-US" sz="10900" b="1" dirty="0">
                <a:solidFill>
                  <a:srgbClr val="5B4A3B"/>
                </a:solidFill>
                <a:latin typeface="#9Slide03 Arima Madurai Bold" panose="020B0604020202020204" charset="0"/>
                <a:cs typeface="#9Slide03 Arima Madurai Bold" panose="020B0604020202020204" charset="0"/>
              </a:rPr>
              <a:t>I. </a:t>
            </a:r>
            <a:r>
              <a:rPr lang="en-US" sz="10900" b="1" dirty="0" err="1">
                <a:solidFill>
                  <a:srgbClr val="5B4A3B"/>
                </a:solidFill>
                <a:latin typeface="#9Slide03 Arima Madurai Bold" panose="020B0604020202020204" charset="0"/>
                <a:cs typeface="#9Slide03 Arima Madurai Bold" panose="020B0604020202020204" charset="0"/>
              </a:rPr>
              <a:t>Định</a:t>
            </a:r>
            <a:r>
              <a:rPr lang="en-US" sz="10900" b="1" dirty="0">
                <a:solidFill>
                  <a:srgbClr val="5B4A3B"/>
                </a:solidFill>
                <a:latin typeface="#9Slide03 Arima Madurai Bold" panose="020B0604020202020204" charset="0"/>
                <a:cs typeface="#9Slide03 Arima Madurai Bold" panose="020B0604020202020204" charset="0"/>
              </a:rPr>
              <a:t> </a:t>
            </a:r>
            <a:r>
              <a:rPr lang="en-US" sz="10900" b="1" dirty="0" err="1">
                <a:solidFill>
                  <a:srgbClr val="5B4A3B"/>
                </a:solidFill>
                <a:latin typeface="#9Slide03 Arima Madurai Bold" panose="020B0604020202020204" charset="0"/>
                <a:cs typeface="#9Slide03 Arima Madurai Bold" panose="020B0604020202020204" charset="0"/>
              </a:rPr>
              <a:t>hướng</a:t>
            </a:r>
            <a:endParaRPr lang="en-US" sz="10900" b="1" dirty="0">
              <a:solidFill>
                <a:srgbClr val="5B4A3B"/>
              </a:solidFill>
              <a:latin typeface="#9Slide03 Arima Madurai Bold" panose="020B0604020202020204" charset="0"/>
              <a:cs typeface="#9Slide03 Arima Madurai Bold" panose="020B0604020202020204" charset="0"/>
            </a:endParaRPr>
          </a:p>
        </p:txBody>
      </p:sp>
      <p:sp>
        <p:nvSpPr>
          <p:cNvPr id="8" name="Freeform 8"/>
          <p:cNvSpPr/>
          <p:nvPr/>
        </p:nvSpPr>
        <p:spPr>
          <a:xfrm flipH="1">
            <a:off x="405315" y="7438937"/>
            <a:ext cx="3987514" cy="2848063"/>
          </a:xfrm>
          <a:custGeom>
            <a:avLst/>
            <a:gdLst/>
            <a:ahLst/>
            <a:cxnLst/>
            <a:rect l="l" t="t" r="r" b="b"/>
            <a:pathLst>
              <a:path w="3987514" h="2848063">
                <a:moveTo>
                  <a:pt x="3987513" y="0"/>
                </a:moveTo>
                <a:lnTo>
                  <a:pt x="0" y="0"/>
                </a:lnTo>
                <a:lnTo>
                  <a:pt x="0" y="2848063"/>
                </a:lnTo>
                <a:lnTo>
                  <a:pt x="3987513" y="2848063"/>
                </a:lnTo>
                <a:lnTo>
                  <a:pt x="3987513" y="0"/>
                </a:lnTo>
                <a:close/>
              </a:path>
            </a:pathLst>
          </a:custGeom>
          <a:blipFill>
            <a:blip r:embed="rId5">
              <a:extLst>
                <a:ext uri="{96DAC541-7B7A-43D3-8B79-37D633B846F1}">
                  <asvg:svgBlip xmlns:asvg="http://schemas.microsoft.com/office/drawing/2016/SVG/main" r:embed="rId6"/>
                </a:ext>
              </a:extLst>
            </a:blip>
            <a:stretch>
              <a:fillRect b="-89783"/>
            </a:stretch>
          </a:blipFill>
        </p:spPr>
        <p:txBody>
          <a:bodyPr/>
          <a:lstStyle/>
          <a:p>
            <a:endParaRPr lang="en-US"/>
          </a:p>
        </p:txBody>
      </p:sp>
      <p:sp>
        <p:nvSpPr>
          <p:cNvPr id="10" name="Freeform 10"/>
          <p:cNvSpPr/>
          <p:nvPr/>
        </p:nvSpPr>
        <p:spPr>
          <a:xfrm>
            <a:off x="16230451" y="1453698"/>
            <a:ext cx="1225723" cy="1316201"/>
          </a:xfrm>
          <a:custGeom>
            <a:avLst/>
            <a:gdLst/>
            <a:ahLst/>
            <a:cxnLst/>
            <a:rect l="l" t="t" r="r" b="b"/>
            <a:pathLst>
              <a:path w="1225723" h="1316201">
                <a:moveTo>
                  <a:pt x="0" y="0"/>
                </a:moveTo>
                <a:lnTo>
                  <a:pt x="1225723" y="0"/>
                </a:lnTo>
                <a:lnTo>
                  <a:pt x="1225723" y="1316201"/>
                </a:lnTo>
                <a:lnTo>
                  <a:pt x="0" y="1316201"/>
                </a:lnTo>
                <a:lnTo>
                  <a:pt x="0" y="0"/>
                </a:lnTo>
                <a:close/>
              </a:path>
            </a:pathLst>
          </a:custGeom>
          <a:blipFill>
            <a:blip r:embed="rId7">
              <a:extLst>
                <a:ext uri="{96DAC541-7B7A-43D3-8B79-37D633B846F1}">
                  <asvg:svgBlip xmlns:asvg="http://schemas.microsoft.com/office/drawing/2016/SVG/main" r:embed="rId8"/>
                </a:ext>
              </a:extLst>
            </a:blip>
            <a:stretch>
              <a:fillRect l="-246415" t="-129667"/>
            </a:stretch>
          </a:blipFill>
        </p:spPr>
        <p:txBody>
          <a:bodyPr/>
          <a:lstStyle/>
          <a:p>
            <a:endParaRPr lang="en-US"/>
          </a:p>
        </p:txBody>
      </p:sp>
      <p:sp>
        <p:nvSpPr>
          <p:cNvPr id="11" name="Freeform 11"/>
          <p:cNvSpPr/>
          <p:nvPr/>
        </p:nvSpPr>
        <p:spPr>
          <a:xfrm>
            <a:off x="15680172" y="441675"/>
            <a:ext cx="702256" cy="1082762"/>
          </a:xfrm>
          <a:custGeom>
            <a:avLst/>
            <a:gdLst/>
            <a:ahLst/>
            <a:cxnLst/>
            <a:rect l="l" t="t" r="r" b="b"/>
            <a:pathLst>
              <a:path w="702256" h="1082762">
                <a:moveTo>
                  <a:pt x="0" y="0"/>
                </a:moveTo>
                <a:lnTo>
                  <a:pt x="702255" y="0"/>
                </a:lnTo>
                <a:lnTo>
                  <a:pt x="702255" y="1082762"/>
                </a:lnTo>
                <a:lnTo>
                  <a:pt x="0" y="1082762"/>
                </a:lnTo>
                <a:lnTo>
                  <a:pt x="0" y="0"/>
                </a:lnTo>
                <a:close/>
              </a:path>
            </a:pathLst>
          </a:custGeom>
          <a:blipFill>
            <a:blip r:embed="rId9">
              <a:extLst>
                <a:ext uri="{96DAC541-7B7A-43D3-8B79-37D633B846F1}">
                  <asvg:svgBlip xmlns:asvg="http://schemas.microsoft.com/office/drawing/2016/SVG/main" r:embed="rId10"/>
                </a:ext>
              </a:extLst>
            </a:blip>
            <a:stretch>
              <a:fillRect l="-921663" b="-583763"/>
            </a:stretch>
          </a:blipFill>
        </p:spPr>
        <p:txBody>
          <a:bodyPr/>
          <a:lstStyle/>
          <a:p>
            <a:endParaRPr lang="en-US"/>
          </a:p>
        </p:txBody>
      </p:sp>
      <p:sp>
        <p:nvSpPr>
          <p:cNvPr id="12" name="Freeform 12"/>
          <p:cNvSpPr/>
          <p:nvPr/>
        </p:nvSpPr>
        <p:spPr>
          <a:xfrm>
            <a:off x="14977916" y="2153221"/>
            <a:ext cx="702256" cy="1082762"/>
          </a:xfrm>
          <a:custGeom>
            <a:avLst/>
            <a:gdLst/>
            <a:ahLst/>
            <a:cxnLst/>
            <a:rect l="l" t="t" r="r" b="b"/>
            <a:pathLst>
              <a:path w="702256" h="1082762">
                <a:moveTo>
                  <a:pt x="0" y="0"/>
                </a:moveTo>
                <a:lnTo>
                  <a:pt x="702256" y="0"/>
                </a:lnTo>
                <a:lnTo>
                  <a:pt x="702256" y="1082762"/>
                </a:lnTo>
                <a:lnTo>
                  <a:pt x="0" y="1082762"/>
                </a:lnTo>
                <a:lnTo>
                  <a:pt x="0" y="0"/>
                </a:lnTo>
                <a:close/>
              </a:path>
            </a:pathLst>
          </a:custGeom>
          <a:blipFill>
            <a:blip r:embed="rId9">
              <a:extLst>
                <a:ext uri="{96DAC541-7B7A-43D3-8B79-37D633B846F1}">
                  <asvg:svgBlip xmlns:asvg="http://schemas.microsoft.com/office/drawing/2016/SVG/main" r:embed="rId10"/>
                </a:ext>
              </a:extLst>
            </a:blip>
            <a:stretch>
              <a:fillRect l="-921663" b="-583763"/>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Hình ảnh 27">
            <a:extLst>
              <a:ext uri="{FF2B5EF4-FFF2-40B4-BE49-F238E27FC236}">
                <a16:creationId xmlns:a16="http://schemas.microsoft.com/office/drawing/2014/main" id="{DADA870E-CE49-EBD5-40A3-42B5D61D2A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54841" y="6428968"/>
            <a:ext cx="3721397" cy="3721397"/>
          </a:xfrm>
          <a:prstGeom prst="rect">
            <a:avLst/>
          </a:prstGeom>
        </p:spPr>
      </p:pic>
      <p:sp>
        <p:nvSpPr>
          <p:cNvPr id="10" name="Hộp Văn bản 9">
            <a:extLst>
              <a:ext uri="{FF2B5EF4-FFF2-40B4-BE49-F238E27FC236}">
                <a16:creationId xmlns:a16="http://schemas.microsoft.com/office/drawing/2014/main" id="{2B83D7B7-CE62-B690-F0CA-A33BC83498DC}"/>
              </a:ext>
            </a:extLst>
          </p:cNvPr>
          <p:cNvSpPr txBox="1"/>
          <p:nvPr/>
        </p:nvSpPr>
        <p:spPr>
          <a:xfrm>
            <a:off x="997211" y="1283705"/>
            <a:ext cx="16749615" cy="971356"/>
          </a:xfrm>
          <a:prstGeom prst="rect">
            <a:avLst/>
          </a:prstGeom>
          <a:noFill/>
        </p:spPr>
        <p:txBody>
          <a:bodyPr wrap="square">
            <a:spAutoFit/>
          </a:bodyPr>
          <a:lstStyle/>
          <a:p>
            <a:pPr>
              <a:lnSpc>
                <a:spcPct val="115000"/>
              </a:lnSpc>
              <a:spcBef>
                <a:spcPts val="900"/>
              </a:spcBef>
              <a:spcAft>
                <a:spcPts val="900"/>
              </a:spcAft>
              <a:tabLst>
                <a:tab pos="2080260" algn="l"/>
              </a:tabLst>
            </a:pPr>
            <a:r>
              <a:rPr lang="en-US" sz="5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5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b="1">
                <a:solidFill>
                  <a:srgbClr val="FF0000"/>
                </a:solidFill>
                <a:latin typeface="Times New Roman" panose="02020603050405020304" pitchFamily="18" charset="0"/>
                <a:cs typeface="Times New Roman" panose="02020603050405020304" pitchFamily="18" charset="0"/>
              </a:rPr>
              <a:t>Tìm hiểu kiểu bài phân tích một tác phẩm thơ</a:t>
            </a:r>
            <a:endParaRPr lang="en-US" sz="5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Rectangle 1"/>
          <p:cNvSpPr/>
          <p:nvPr/>
        </p:nvSpPr>
        <p:spPr>
          <a:xfrm>
            <a:off x="817684" y="2752191"/>
            <a:ext cx="16022516" cy="4200317"/>
          </a:xfrm>
          <a:prstGeom prst="rect">
            <a:avLst/>
          </a:prstGeom>
        </p:spPr>
        <p:txBody>
          <a:bodyPr wrap="square">
            <a:spAutoFit/>
          </a:bodyPr>
          <a:lstStyle/>
          <a:p>
            <a:pPr>
              <a:lnSpc>
                <a:spcPct val="115000"/>
              </a:lnSpc>
              <a:spcBef>
                <a:spcPts val="600"/>
              </a:spcBef>
              <a:tabLst>
                <a:tab pos="2080260" algn="l"/>
              </a:tabLst>
            </a:pP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Phân</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tích</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một</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tác</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phẩm</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thơ</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là</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phân</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tích</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đặc</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sắc</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nghệ</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thuật</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nội</a:t>
            </a:r>
            <a:r>
              <a:rPr lang="en-US" sz="5700" dirty="0">
                <a:solidFill>
                  <a:srgbClr val="0D0D0D"/>
                </a:solidFill>
                <a:latin typeface="Times New Roman" panose="02020603050405020304" pitchFamily="18" charset="0"/>
                <a:ea typeface="Times New Roman" panose="02020603050405020304" pitchFamily="18" charset="0"/>
              </a:rPr>
              <a:t> dung, </a:t>
            </a:r>
            <a:r>
              <a:rPr lang="en-US" sz="5700" dirty="0" err="1">
                <a:solidFill>
                  <a:srgbClr val="0D0D0D"/>
                </a:solidFill>
                <a:latin typeface="Times New Roman" panose="02020603050405020304" pitchFamily="18" charset="0"/>
                <a:ea typeface="Times New Roman" panose="02020603050405020304" pitchFamily="18" charset="0"/>
              </a:rPr>
              <a:t>chủ</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đề</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của</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một</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tác</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phẩm</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thơ</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cụ</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thể</a:t>
            </a:r>
            <a:r>
              <a:rPr lang="en-US" sz="5700" dirty="0">
                <a:solidFill>
                  <a:srgbClr val="0D0D0D"/>
                </a:solidFill>
                <a:latin typeface="Times New Roman" panose="02020603050405020304" pitchFamily="18" charset="0"/>
                <a:ea typeface="Times New Roman" panose="02020603050405020304" pitchFamily="18" charset="0"/>
              </a:rPr>
              <a:t>.</a:t>
            </a:r>
            <a:endParaRPr lang="en-US" sz="5700" dirty="0">
              <a:latin typeface="Times New Roman" panose="02020603050405020304" pitchFamily="18" charset="0"/>
              <a:ea typeface="Times New Roman" panose="02020603050405020304" pitchFamily="18" charset="0"/>
            </a:endParaRPr>
          </a:p>
          <a:p>
            <a:pPr>
              <a:lnSpc>
                <a:spcPct val="115000"/>
              </a:lnSpc>
              <a:spcBef>
                <a:spcPts val="600"/>
              </a:spcBef>
              <a:tabLst>
                <a:tab pos="2080260" algn="l"/>
              </a:tabLst>
            </a:pP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Chỉ</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ra</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nhận</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xét</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đánh</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giá</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được</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đặc</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sắc</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tác</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phẩm</a:t>
            </a:r>
            <a:endParaRPr lang="en-US" sz="5700" dirty="0">
              <a:latin typeface="Times New Roman" panose="02020603050405020304" pitchFamily="18" charset="0"/>
              <a:ea typeface="Times New Roman" panose="02020603050405020304" pitchFamily="18" charset="0"/>
            </a:endParaRPr>
          </a:p>
          <a:p>
            <a:pPr>
              <a:lnSpc>
                <a:spcPct val="115000"/>
              </a:lnSpc>
              <a:spcBef>
                <a:spcPts val="600"/>
              </a:spcBef>
              <a:tabLst>
                <a:tab pos="2080260" algn="l"/>
              </a:tabLst>
            </a:pP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Nêu</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được</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phát</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hiện</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riêng</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của</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bản</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thân</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về</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tác</a:t>
            </a:r>
            <a:r>
              <a:rPr lang="en-US" sz="5700" dirty="0">
                <a:solidFill>
                  <a:srgbClr val="0D0D0D"/>
                </a:solidFill>
                <a:latin typeface="Times New Roman" panose="02020603050405020304" pitchFamily="18" charset="0"/>
                <a:ea typeface="Times New Roman" panose="02020603050405020304" pitchFamily="18" charset="0"/>
              </a:rPr>
              <a:t> </a:t>
            </a:r>
            <a:r>
              <a:rPr lang="en-US" sz="5700" dirty="0" err="1">
                <a:solidFill>
                  <a:srgbClr val="0D0D0D"/>
                </a:solidFill>
                <a:latin typeface="Times New Roman" panose="02020603050405020304" pitchFamily="18" charset="0"/>
                <a:ea typeface="Times New Roman" panose="02020603050405020304" pitchFamily="18" charset="0"/>
              </a:rPr>
              <a:t>phẩm</a:t>
            </a:r>
            <a:r>
              <a:rPr lang="en-US" sz="5700" dirty="0">
                <a:solidFill>
                  <a:srgbClr val="0D0D0D"/>
                </a:solidFill>
                <a:latin typeface="Times New Roman" panose="02020603050405020304" pitchFamily="18" charset="0"/>
                <a:ea typeface="Times New Roman" panose="02020603050405020304" pitchFamily="18" charset="0"/>
              </a:rPr>
              <a:t>.</a:t>
            </a:r>
            <a:endParaRPr lang="en-US" sz="57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7573539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Hình ảnh 27">
            <a:extLst>
              <a:ext uri="{FF2B5EF4-FFF2-40B4-BE49-F238E27FC236}">
                <a16:creationId xmlns:a16="http://schemas.microsoft.com/office/drawing/2014/main" id="{DADA870E-CE49-EBD5-40A3-42B5D61D2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9501" y="6896100"/>
            <a:ext cx="3721397" cy="3721397"/>
          </a:xfrm>
          <a:prstGeom prst="rect">
            <a:avLst/>
          </a:prstGeom>
        </p:spPr>
      </p:pic>
      <p:sp>
        <p:nvSpPr>
          <p:cNvPr id="10" name="Hộp Văn bản 9">
            <a:extLst>
              <a:ext uri="{FF2B5EF4-FFF2-40B4-BE49-F238E27FC236}">
                <a16:creationId xmlns:a16="http://schemas.microsoft.com/office/drawing/2014/main" id="{2B83D7B7-CE62-B690-F0CA-A33BC83498DC}"/>
              </a:ext>
            </a:extLst>
          </p:cNvPr>
          <p:cNvSpPr txBox="1"/>
          <p:nvPr/>
        </p:nvSpPr>
        <p:spPr>
          <a:xfrm>
            <a:off x="454134" y="136635"/>
            <a:ext cx="16749615" cy="830997"/>
          </a:xfrm>
          <a:prstGeom prst="rect">
            <a:avLst/>
          </a:prstGeom>
          <a:noFill/>
        </p:spPr>
        <p:txBody>
          <a:bodyPr wrap="square">
            <a:spAutoFit/>
          </a:bodyPr>
          <a:lstStyle/>
          <a:p>
            <a:r>
              <a:rPr lang="en-US" sz="4800" b="1">
                <a:latin typeface="Times New Roman" panose="02020603050405020304" pitchFamily="18" charset="0"/>
                <a:cs typeface="Times New Roman" panose="02020603050405020304" pitchFamily="18" charset="0"/>
              </a:rPr>
              <a:t>2. Yêu cầu</a:t>
            </a:r>
            <a:endParaRPr lang="en-US" sz="4800">
              <a:latin typeface="Times New Roman" panose="02020603050405020304" pitchFamily="18" charset="0"/>
              <a:cs typeface="Times New Roman" panose="02020603050405020304" pitchFamily="18" charset="0"/>
            </a:endParaRPr>
          </a:p>
        </p:txBody>
      </p:sp>
      <p:sp>
        <p:nvSpPr>
          <p:cNvPr id="2" name="Rectangle 1"/>
          <p:cNvSpPr/>
          <p:nvPr/>
        </p:nvSpPr>
        <p:spPr>
          <a:xfrm>
            <a:off x="454134" y="1257300"/>
            <a:ext cx="16386066" cy="7478970"/>
          </a:xfrm>
          <a:prstGeom prst="rect">
            <a:avLst/>
          </a:prstGeom>
        </p:spPr>
        <p:txBody>
          <a:bodyPr wrap="square">
            <a:spAutoFit/>
          </a:bodyPr>
          <a:lstStyle/>
          <a:p>
            <a:r>
              <a:rPr lang="en-US" sz="4800">
                <a:latin typeface="Times New Roman" panose="02020603050405020304" pitchFamily="18" charset="0"/>
                <a:cs typeface="Times New Roman" panose="02020603050405020304" pitchFamily="18" charset="0"/>
              </a:rPr>
              <a:t>- Đọc kĩ bài thơ, chú ý các đặc điểm của thể loại, tác giả, hoàn cảnh sáng tác (nếu giúp ích cho việc đọc hiểu bài thơ).</a:t>
            </a:r>
          </a:p>
          <a:p>
            <a:r>
              <a:rPr lang="en-US" sz="4800">
                <a:latin typeface="Times New Roman" panose="02020603050405020304" pitchFamily="18" charset="0"/>
                <a:cs typeface="Times New Roman" panose="02020603050405020304" pitchFamily="18" charset="0"/>
              </a:rPr>
              <a:t>- Phân tích nội dung và các yếu tố hình thức nghệ thuật nổi bật của bài thơ, chỉ ra mối </a:t>
            </a:r>
            <a:r>
              <a:rPr lang="vi-VN" sz="4800">
                <a:latin typeface="Times New Roman" panose="02020603050405020304" pitchFamily="18" charset="0"/>
                <a:cs typeface="Times New Roman" panose="02020603050405020304" pitchFamily="18" charset="0"/>
              </a:rPr>
              <a:t>quan hệ giữa hình thức và nội dung</a:t>
            </a:r>
            <a:r>
              <a:rPr lang="en-US" sz="4800">
                <a:latin typeface="Times New Roman" panose="02020603050405020304" pitchFamily="18" charset="0"/>
                <a:cs typeface="Times New Roman" panose="02020603050405020304" pitchFamily="18" charset="0"/>
              </a:rPr>
              <a:t>;</a:t>
            </a:r>
            <a:r>
              <a:rPr lang="vi-VN" sz="4800">
                <a:latin typeface="Times New Roman" panose="02020603050405020304" pitchFamily="18" charset="0"/>
                <a:cs typeface="Times New Roman" panose="02020603050405020304" pitchFamily="18" charset="0"/>
              </a:rPr>
              <a:t> từ đó</a:t>
            </a:r>
            <a:r>
              <a:rPr lang="en-US" sz="4800">
                <a:latin typeface="Times New Roman" panose="02020603050405020304" pitchFamily="18" charset="0"/>
                <a:cs typeface="Times New Roman" panose="02020603050405020304" pitchFamily="18" charset="0"/>
              </a:rPr>
              <a:t>, </a:t>
            </a:r>
            <a:r>
              <a:rPr lang="vi-VN" sz="4800">
                <a:latin typeface="Times New Roman" panose="02020603050405020304" pitchFamily="18" charset="0"/>
                <a:cs typeface="Times New Roman" panose="02020603050405020304" pitchFamily="18" charset="0"/>
              </a:rPr>
              <a:t>làm rõ giá trị của các yếu tố hình thức trong việc thể hiện nội dung chủ đề của tác phẩm</a:t>
            </a:r>
            <a:r>
              <a:rPr lang="en-US" sz="4800">
                <a:latin typeface="Times New Roman" panose="02020603050405020304" pitchFamily="18" charset="0"/>
                <a:cs typeface="Times New Roman" panose="02020603050405020304" pitchFamily="18" charset="0"/>
              </a:rPr>
              <a:t>.</a:t>
            </a:r>
          </a:p>
          <a:p>
            <a:r>
              <a:rPr lang="en-US" sz="4800">
                <a:latin typeface="Times New Roman" panose="02020603050405020304" pitchFamily="18" charset="0"/>
                <a:cs typeface="Times New Roman" panose="02020603050405020304" pitchFamily="18" charset="0"/>
              </a:rPr>
              <a:t>- T</a:t>
            </a:r>
            <a:r>
              <a:rPr lang="vi-VN" sz="4800">
                <a:latin typeface="Times New Roman" panose="02020603050405020304" pitchFamily="18" charset="0"/>
                <a:cs typeface="Times New Roman" panose="02020603050405020304" pitchFamily="18" charset="0"/>
              </a:rPr>
              <a:t>hực hiện các bước viết bài nghị luận theo quy trình 4 bước</a:t>
            </a:r>
            <a:r>
              <a:rPr lang="en-US" sz="4800">
                <a:latin typeface="Times New Roman" panose="02020603050405020304" pitchFamily="18" charset="0"/>
                <a:cs typeface="Times New Roman" panose="02020603050405020304" pitchFamily="18" charset="0"/>
              </a:rPr>
              <a:t>: </a:t>
            </a:r>
            <a:r>
              <a:rPr lang="vi-VN" sz="4800">
                <a:latin typeface="Times New Roman" panose="02020603050405020304" pitchFamily="18" charset="0"/>
                <a:cs typeface="Times New Roman" panose="02020603050405020304" pitchFamily="18" charset="0"/>
              </a:rPr>
              <a:t>chuẩn bị</a:t>
            </a:r>
            <a:r>
              <a:rPr lang="en-US" sz="4800">
                <a:latin typeface="Times New Roman" panose="02020603050405020304" pitchFamily="18" charset="0"/>
                <a:cs typeface="Times New Roman" panose="02020603050405020304" pitchFamily="18" charset="0"/>
              </a:rPr>
              <a:t>, </a:t>
            </a:r>
            <a:r>
              <a:rPr lang="vi-VN" sz="4800">
                <a:latin typeface="Times New Roman" panose="02020603050405020304" pitchFamily="18" charset="0"/>
                <a:cs typeface="Times New Roman" panose="02020603050405020304" pitchFamily="18" charset="0"/>
              </a:rPr>
              <a:t>tìm ý và lập dàn ý</a:t>
            </a:r>
            <a:r>
              <a:rPr lang="en-US" sz="4800">
                <a:latin typeface="Times New Roman" panose="02020603050405020304" pitchFamily="18" charset="0"/>
                <a:cs typeface="Times New Roman" panose="02020603050405020304" pitchFamily="18" charset="0"/>
              </a:rPr>
              <a:t>, </a:t>
            </a:r>
            <a:r>
              <a:rPr lang="vi-VN" sz="4800">
                <a:latin typeface="Times New Roman" panose="02020603050405020304" pitchFamily="18" charset="0"/>
                <a:cs typeface="Times New Roman" panose="02020603050405020304" pitchFamily="18" charset="0"/>
              </a:rPr>
              <a:t>viết</a:t>
            </a:r>
            <a:r>
              <a:rPr lang="en-US" sz="4800">
                <a:latin typeface="Times New Roman" panose="02020603050405020304" pitchFamily="18" charset="0"/>
                <a:cs typeface="Times New Roman" panose="02020603050405020304" pitchFamily="18" charset="0"/>
              </a:rPr>
              <a:t>, </a:t>
            </a:r>
            <a:r>
              <a:rPr lang="vi-VN" sz="4800">
                <a:latin typeface="Times New Roman" panose="02020603050405020304" pitchFamily="18" charset="0"/>
                <a:cs typeface="Times New Roman" panose="02020603050405020304" pitchFamily="18" charset="0"/>
              </a:rPr>
              <a:t>kiểm tra và chỉnh sửa</a:t>
            </a:r>
            <a:r>
              <a:rPr lang="en-US" sz="4800">
                <a:latin typeface="Times New Roman" panose="02020603050405020304" pitchFamily="18" charset="0"/>
                <a:cs typeface="Times New Roman" panose="02020603050405020304" pitchFamily="18" charset="0"/>
              </a:rPr>
              <a:t>.</a:t>
            </a:r>
          </a:p>
          <a:p>
            <a:r>
              <a:rPr lang="en-US" sz="4800">
                <a:latin typeface="Times New Roman" panose="02020603050405020304" pitchFamily="18" charset="0"/>
                <a:cs typeface="Times New Roman" panose="02020603050405020304" pitchFamily="18" charset="0"/>
              </a:rPr>
              <a:t>- S</a:t>
            </a:r>
            <a:r>
              <a:rPr lang="vi-VN" sz="4800">
                <a:latin typeface="Times New Roman" panose="02020603050405020304" pitchFamily="18" charset="0"/>
                <a:cs typeface="Times New Roman" panose="02020603050405020304" pitchFamily="18" charset="0"/>
              </a:rPr>
              <a:t>uy nghĩ</a:t>
            </a:r>
            <a:r>
              <a:rPr lang="en-US" sz="4800">
                <a:latin typeface="Times New Roman" panose="02020603050405020304" pitchFamily="18" charset="0"/>
                <a:cs typeface="Times New Roman" panose="02020603050405020304" pitchFamily="18" charset="0"/>
              </a:rPr>
              <a:t>, </a:t>
            </a:r>
            <a:r>
              <a:rPr lang="vi-VN" sz="4800">
                <a:latin typeface="Times New Roman" panose="02020603050405020304" pitchFamily="18" charset="0"/>
                <a:cs typeface="Times New Roman" panose="02020603050405020304" pitchFamily="18" charset="0"/>
              </a:rPr>
              <a:t>nhận xét về ý nghĩa</a:t>
            </a:r>
            <a:r>
              <a:rPr lang="en-US" sz="4800">
                <a:latin typeface="Times New Roman" panose="02020603050405020304" pitchFamily="18" charset="0"/>
                <a:cs typeface="Times New Roman" panose="02020603050405020304" pitchFamily="18" charset="0"/>
              </a:rPr>
              <a:t>, </a:t>
            </a:r>
            <a:r>
              <a:rPr lang="vi-VN" sz="4800">
                <a:latin typeface="Times New Roman" panose="02020603050405020304" pitchFamily="18" charset="0"/>
                <a:cs typeface="Times New Roman" panose="02020603050405020304" pitchFamily="18" charset="0"/>
              </a:rPr>
              <a:t>giá trị và sự tác động của bài thơ đối với người đọc cũng như cá nhân học sinh</a:t>
            </a:r>
            <a:r>
              <a:rPr lang="en-US" sz="4800">
                <a:latin typeface="Times New Roman" panose="02020603050405020304" pitchFamily="18" charset="0"/>
                <a:cs typeface="Times New Roman" panose="02020603050405020304" pitchFamily="18" charset="0"/>
              </a:rPr>
              <a:t>.</a:t>
            </a:r>
            <a:endParaRPr lang="en-US" sz="595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33689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95300"/>
            <a:ext cx="17907000" cy="5867399"/>
          </a:xfrm>
        </p:spPr>
        <p:txBody>
          <a:bodyPr>
            <a:noAutofit/>
          </a:bodyPr>
          <a:lstStyle/>
          <a:p>
            <a:pPr algn="l">
              <a:lnSpc>
                <a:spcPct val="150000"/>
              </a:lnSpc>
            </a:pPr>
            <a:r>
              <a:rPr lang="en-US" sz="5400" b="1">
                <a:latin typeface="Times New Roman" panose="02020603050405020304" pitchFamily="18" charset="0"/>
                <a:cs typeface="Times New Roman" panose="02020603050405020304" pitchFamily="18" charset="0"/>
              </a:rPr>
              <a:t>II. </a:t>
            </a:r>
            <a:r>
              <a:rPr lang="en-US" sz="5400" b="1" dirty="0" err="1">
                <a:latin typeface="Times New Roman" panose="02020603050405020304" pitchFamily="18" charset="0"/>
                <a:cs typeface="Times New Roman" panose="02020603050405020304" pitchFamily="18" charset="0"/>
              </a:rPr>
              <a:t>Thực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hành</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viết</a:t>
            </a:r>
            <a:br>
              <a:rPr lang="en-US" sz="5400">
                <a:latin typeface="Times New Roman" panose="02020603050405020304" pitchFamily="18" charset="0"/>
                <a:cs typeface="Times New Roman" panose="02020603050405020304" pitchFamily="18" charset="0"/>
              </a:rPr>
            </a:br>
            <a:r>
              <a:rPr lang="en-US" sz="5400" b="1">
                <a:latin typeface="Times New Roman" panose="02020603050405020304" pitchFamily="18" charset="0"/>
                <a:cs typeface="Times New Roman" panose="02020603050405020304" pitchFamily="18" charset="0"/>
              </a:rPr>
              <a:t>1. Đề</a:t>
            </a:r>
            <a:r>
              <a:rPr lang="en-US" sz="5400" b="1"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Phân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tích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bài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thơ</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Khóc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Dương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Khuê</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Nguyễn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Khuyến</a:t>
            </a:r>
            <a:r>
              <a:rPr lang="en-US" sz="5400" dirty="0">
                <a:latin typeface="Times New Roman" panose="02020603050405020304" pitchFamily="18" charset="0"/>
                <a:cs typeface="Times New Roman" panose="02020603050405020304" pitchFamily="18" charset="0"/>
              </a:rPr>
              <a:t>.</a:t>
            </a:r>
            <a:br>
              <a:rPr lang="en-US" sz="5400" dirty="0">
                <a:latin typeface="Times New Roman" panose="02020603050405020304" pitchFamily="18" charset="0"/>
                <a:cs typeface="Times New Roman" panose="02020603050405020304" pitchFamily="18" charset="0"/>
              </a:rPr>
            </a:b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002763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1" y="-38100"/>
            <a:ext cx="17605132" cy="707886"/>
          </a:xfrm>
          <a:prstGeom prst="rect">
            <a:avLst/>
          </a:prstGeom>
        </p:spPr>
        <p:txBody>
          <a:bodyPr wrap="square">
            <a:spAutoFit/>
          </a:bodyPr>
          <a:lstStyle/>
          <a:p>
            <a:pPr algn="just">
              <a:spcBef>
                <a:spcPts val="600"/>
              </a:spcBef>
            </a:pPr>
            <a:r>
              <a:rPr lang="en-US" sz="4000" b="1">
                <a:solidFill>
                  <a:srgbClr val="FF0000"/>
                </a:solidFill>
                <a:latin typeface="Times New Roman" panose="02020603050405020304" pitchFamily="18" charset="0"/>
                <a:ea typeface="MS Mincho"/>
              </a:rPr>
              <a:t>Bước </a:t>
            </a:r>
            <a:r>
              <a:rPr lang="en-US" sz="4000" b="1" dirty="0">
                <a:solidFill>
                  <a:srgbClr val="FF0000"/>
                </a:solidFill>
                <a:latin typeface="Times New Roman" panose="02020603050405020304" pitchFamily="18" charset="0"/>
                <a:ea typeface="MS Mincho"/>
              </a:rPr>
              <a:t>1: </a:t>
            </a:r>
            <a:r>
              <a:rPr lang="en-US" sz="4000" b="1" dirty="0" err="1">
                <a:solidFill>
                  <a:srgbClr val="FF0000"/>
                </a:solidFill>
                <a:latin typeface="Times New Roman" panose="02020603050405020304" pitchFamily="18" charset="0"/>
                <a:ea typeface="MS Mincho"/>
              </a:rPr>
              <a:t>Chuẩn</a:t>
            </a:r>
            <a:r>
              <a:rPr lang="en-US" sz="4000" b="1" dirty="0">
                <a:solidFill>
                  <a:srgbClr val="FF0000"/>
                </a:solidFill>
                <a:latin typeface="Times New Roman" panose="02020603050405020304" pitchFamily="18" charset="0"/>
                <a:ea typeface="MS Mincho"/>
              </a:rPr>
              <a:t> </a:t>
            </a:r>
            <a:r>
              <a:rPr lang="en-US" sz="4000" b="1" err="1">
                <a:solidFill>
                  <a:srgbClr val="FF0000"/>
                </a:solidFill>
                <a:latin typeface="Times New Roman" panose="02020603050405020304" pitchFamily="18" charset="0"/>
                <a:ea typeface="MS Mincho"/>
              </a:rPr>
              <a:t>bị</a:t>
            </a:r>
            <a:r>
              <a:rPr lang="en-US" sz="4000" b="1">
                <a:solidFill>
                  <a:srgbClr val="FF0000"/>
                </a:solidFill>
                <a:latin typeface="Times New Roman" panose="02020603050405020304" pitchFamily="18" charset="0"/>
                <a:ea typeface="MS Mincho"/>
              </a:rPr>
              <a:t> </a:t>
            </a:r>
            <a:endParaRPr lang="en-US" sz="4000" dirty="0">
              <a:latin typeface="Times New Roman" panose="02020603050405020304" pitchFamily="18" charset="0"/>
              <a:ea typeface="Times New Roman" panose="02020603050405020304" pitchFamily="18" charset="0"/>
            </a:endParaRPr>
          </a:p>
        </p:txBody>
      </p:sp>
      <p:graphicFrame>
        <p:nvGraphicFramePr>
          <p:cNvPr id="2" name="Table 1">
            <a:extLst>
              <a:ext uri="{FF2B5EF4-FFF2-40B4-BE49-F238E27FC236}">
                <a16:creationId xmlns:a16="http://schemas.microsoft.com/office/drawing/2014/main" id="{57243AF4-AFB2-2B3B-85D6-A95E748F8BB0}"/>
              </a:ext>
            </a:extLst>
          </p:cNvPr>
          <p:cNvGraphicFramePr>
            <a:graphicFrameLocks noGrp="1"/>
          </p:cNvGraphicFramePr>
          <p:nvPr>
            <p:extLst>
              <p:ext uri="{D42A27DB-BD31-4B8C-83A1-F6EECF244321}">
                <p14:modId xmlns:p14="http://schemas.microsoft.com/office/powerpoint/2010/main" val="4064564166"/>
              </p:ext>
            </p:extLst>
          </p:nvPr>
        </p:nvGraphicFramePr>
        <p:xfrm>
          <a:off x="228600" y="647700"/>
          <a:ext cx="17605132" cy="9090342"/>
        </p:xfrm>
        <a:graphic>
          <a:graphicData uri="http://schemas.openxmlformats.org/drawingml/2006/table">
            <a:tbl>
              <a:tblPr firstRow="1" firstCol="1" bandRow="1">
                <a:tableStyleId>{5C22544A-7EE6-4342-B048-85BDC9FD1C3A}</a:tableStyleId>
              </a:tblPr>
              <a:tblGrid>
                <a:gridCol w="11125200">
                  <a:extLst>
                    <a:ext uri="{9D8B030D-6E8A-4147-A177-3AD203B41FA5}">
                      <a16:colId xmlns:a16="http://schemas.microsoft.com/office/drawing/2014/main" val="109087841"/>
                    </a:ext>
                  </a:extLst>
                </a:gridCol>
                <a:gridCol w="3048000">
                  <a:extLst>
                    <a:ext uri="{9D8B030D-6E8A-4147-A177-3AD203B41FA5}">
                      <a16:colId xmlns:a16="http://schemas.microsoft.com/office/drawing/2014/main" val="198717566"/>
                    </a:ext>
                  </a:extLst>
                </a:gridCol>
                <a:gridCol w="3431932">
                  <a:extLst>
                    <a:ext uri="{9D8B030D-6E8A-4147-A177-3AD203B41FA5}">
                      <a16:colId xmlns:a16="http://schemas.microsoft.com/office/drawing/2014/main" val="2608400343"/>
                    </a:ext>
                  </a:extLst>
                </a:gridCol>
              </a:tblGrid>
              <a:tr h="1117827">
                <a:tc gridSpan="3">
                  <a:txBody>
                    <a:bodyPr/>
                    <a:lstStyle/>
                    <a:p>
                      <a:pPr algn="ctr">
                        <a:lnSpc>
                          <a:spcPct val="107000"/>
                        </a:lnSpc>
                        <a:spcBef>
                          <a:spcPts val="600"/>
                        </a:spcBef>
                        <a:spcAft>
                          <a:spcPts val="600"/>
                        </a:spcAft>
                      </a:pPr>
                      <a:r>
                        <a:rPr lang="en-US" sz="3600" b="1" kern="100">
                          <a:solidFill>
                            <a:schemeClr val="tx1"/>
                          </a:solidFill>
                          <a:effectLst/>
                          <a:latin typeface="Times New Roman" panose="02020603050405020304" pitchFamily="18" charset="0"/>
                          <a:cs typeface="Times New Roman" panose="02020603050405020304" pitchFamily="18" charset="0"/>
                        </a:rPr>
                        <a:t>PHIẾU HỌC TẬP SỐ 1</a:t>
                      </a:r>
                    </a:p>
                    <a:p>
                      <a:pPr algn="ctr">
                        <a:lnSpc>
                          <a:spcPct val="107000"/>
                        </a:lnSpc>
                        <a:spcBef>
                          <a:spcPts val="600"/>
                        </a:spcBef>
                        <a:spcAft>
                          <a:spcPts val="600"/>
                        </a:spcAft>
                      </a:pPr>
                      <a:r>
                        <a:rPr lang="en-US" sz="3600" b="1" kern="100">
                          <a:solidFill>
                            <a:schemeClr val="tx1"/>
                          </a:solidFill>
                          <a:effectLst/>
                          <a:latin typeface="Times New Roman" panose="02020603050405020304" pitchFamily="18" charset="0"/>
                          <a:cs typeface="Times New Roman" panose="02020603050405020304" pitchFamily="18" charset="0"/>
                        </a:rPr>
                        <a:t>Tìm hiểu tác phẩm “Khóc Dương Khuê” – Nguyễn Khuyến</a:t>
                      </a:r>
                      <a:endParaRPr lang="en-US" sz="3600" b="1"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96786121"/>
                  </a:ext>
                </a:extLst>
              </a:tr>
              <a:tr h="1170434">
                <a:tc>
                  <a:txBody>
                    <a:bodyPr/>
                    <a:lstStyle/>
                    <a:p>
                      <a:pPr algn="ctr">
                        <a:lnSpc>
                          <a:spcPct val="107000"/>
                        </a:lnSpc>
                        <a:spcBef>
                          <a:spcPts val="600"/>
                        </a:spcBef>
                        <a:spcAft>
                          <a:spcPts val="600"/>
                        </a:spcAft>
                      </a:pPr>
                      <a:r>
                        <a:rPr lang="en-US" sz="3600" b="1" kern="100">
                          <a:solidFill>
                            <a:schemeClr val="tx1"/>
                          </a:solidFill>
                          <a:effectLst/>
                          <a:latin typeface="Times New Roman" panose="02020603050405020304" pitchFamily="18" charset="0"/>
                          <a:cs typeface="Times New Roman" panose="02020603050405020304" pitchFamily="18" charset="0"/>
                        </a:rPr>
                        <a:t>Yêu cầu</a:t>
                      </a:r>
                      <a:endParaRPr lang="en-US" sz="3600" b="1"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600"/>
                        </a:spcBef>
                        <a:spcAft>
                          <a:spcPts val="600"/>
                        </a:spcAft>
                      </a:pPr>
                      <a:r>
                        <a:rPr lang="en-US" sz="3600" b="1" kern="100">
                          <a:solidFill>
                            <a:schemeClr val="tx1"/>
                          </a:solidFill>
                          <a:effectLst/>
                          <a:latin typeface="Times New Roman" panose="02020603050405020304" pitchFamily="18" charset="0"/>
                          <a:cs typeface="Times New Roman" panose="02020603050405020304" pitchFamily="18" charset="0"/>
                        </a:rPr>
                        <a:t>chuẩn bị của cá nhân</a:t>
                      </a:r>
                      <a:endParaRPr lang="en-US" sz="3600" b="1"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600"/>
                        </a:spcBef>
                        <a:spcAft>
                          <a:spcPts val="600"/>
                        </a:spcAft>
                      </a:pPr>
                      <a:r>
                        <a:rPr lang="en-US" sz="3600" b="1" kern="100">
                          <a:solidFill>
                            <a:schemeClr val="tx1"/>
                          </a:solidFill>
                          <a:effectLst/>
                          <a:latin typeface="Times New Roman" panose="02020603050405020304" pitchFamily="18" charset="0"/>
                          <a:cs typeface="Times New Roman" panose="02020603050405020304" pitchFamily="18" charset="0"/>
                        </a:rPr>
                        <a:t>bổ sung sau trao đổi nhóm</a:t>
                      </a:r>
                      <a:endParaRPr lang="en-US" sz="3600" b="1"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5991833"/>
                  </a:ext>
                </a:extLst>
              </a:tr>
              <a:tr h="1259466">
                <a:tc>
                  <a:txBody>
                    <a:bodyPr/>
                    <a:lstStyle/>
                    <a:p>
                      <a:pPr algn="just">
                        <a:lnSpc>
                          <a:spcPct val="107000"/>
                        </a:lnSpc>
                        <a:spcBef>
                          <a:spcPts val="600"/>
                        </a:spcBef>
                        <a:spcAft>
                          <a:spcPts val="600"/>
                        </a:spcAft>
                      </a:pP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3600" b="0" kern="100">
                          <a:solidFill>
                            <a:schemeClr val="tx1"/>
                          </a:solidFill>
                          <a:effectLst/>
                          <a:latin typeface="Times New Roman" panose="02020603050405020304" pitchFamily="18" charset="0"/>
                          <a:cs typeface="Times New Roman" panose="02020603050405020304" pitchFamily="18" charset="0"/>
                        </a:rPr>
                        <a:t> </a:t>
                      </a:r>
                    </a:p>
                    <a:p>
                      <a:pPr algn="just">
                        <a:lnSpc>
                          <a:spcPct val="107000"/>
                        </a:lnSpc>
                        <a:spcBef>
                          <a:spcPts val="600"/>
                        </a:spcBef>
                        <a:spcAft>
                          <a:spcPts val="600"/>
                        </a:spcAft>
                      </a:pP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3600" b="0" kern="100">
                          <a:solidFill>
                            <a:schemeClr val="tx1"/>
                          </a:solidFill>
                          <a:effectLst/>
                          <a:latin typeface="Times New Roman" panose="02020603050405020304" pitchFamily="18" charset="0"/>
                          <a:cs typeface="Times New Roman" panose="02020603050405020304" pitchFamily="18" charset="0"/>
                        </a:rPr>
                        <a:t> </a:t>
                      </a: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590000005"/>
                  </a:ext>
                </a:extLst>
              </a:tr>
              <a:tr h="833363">
                <a:tc>
                  <a:txBody>
                    <a:bodyPr/>
                    <a:lstStyle/>
                    <a:p>
                      <a:pPr algn="just">
                        <a:lnSpc>
                          <a:spcPct val="107000"/>
                        </a:lnSpc>
                        <a:spcBef>
                          <a:spcPts val="600"/>
                        </a:spcBef>
                        <a:spcAft>
                          <a:spcPts val="600"/>
                        </a:spcAft>
                      </a:pP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3600" b="0" kern="100">
                          <a:solidFill>
                            <a:schemeClr val="tx1"/>
                          </a:solidFill>
                          <a:effectLst/>
                          <a:latin typeface="Times New Roman" panose="02020603050405020304" pitchFamily="18" charset="0"/>
                          <a:cs typeface="Times New Roman" panose="02020603050405020304" pitchFamily="18" charset="0"/>
                        </a:rPr>
                        <a:t> </a:t>
                      </a:r>
                    </a:p>
                    <a:p>
                      <a:pPr algn="just">
                        <a:lnSpc>
                          <a:spcPct val="107000"/>
                        </a:lnSpc>
                        <a:spcBef>
                          <a:spcPts val="600"/>
                        </a:spcBef>
                        <a:spcAft>
                          <a:spcPts val="600"/>
                        </a:spcAft>
                      </a:pP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3600" b="0" kern="100">
                          <a:solidFill>
                            <a:schemeClr val="tx1"/>
                          </a:solidFill>
                          <a:effectLst/>
                          <a:latin typeface="Times New Roman" panose="02020603050405020304" pitchFamily="18" charset="0"/>
                          <a:cs typeface="Times New Roman" panose="02020603050405020304" pitchFamily="18" charset="0"/>
                        </a:rPr>
                        <a:t> </a:t>
                      </a: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73683277"/>
                  </a:ext>
                </a:extLst>
              </a:tr>
              <a:tr h="833363">
                <a:tc>
                  <a:txBody>
                    <a:bodyPr/>
                    <a:lstStyle/>
                    <a:p>
                      <a:pPr algn="just">
                        <a:lnSpc>
                          <a:spcPct val="107000"/>
                        </a:lnSpc>
                        <a:spcBef>
                          <a:spcPts val="600"/>
                        </a:spcBef>
                        <a:spcAft>
                          <a:spcPts val="600"/>
                        </a:spcAft>
                      </a:pP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3600" b="0" kern="100">
                          <a:solidFill>
                            <a:schemeClr val="tx1"/>
                          </a:solidFill>
                          <a:effectLst/>
                          <a:latin typeface="Times New Roman" panose="02020603050405020304" pitchFamily="18" charset="0"/>
                          <a:cs typeface="Times New Roman" panose="02020603050405020304" pitchFamily="18" charset="0"/>
                        </a:rPr>
                        <a:t> </a:t>
                      </a:r>
                    </a:p>
                    <a:p>
                      <a:pPr algn="just">
                        <a:lnSpc>
                          <a:spcPct val="107000"/>
                        </a:lnSpc>
                        <a:spcBef>
                          <a:spcPts val="600"/>
                        </a:spcBef>
                        <a:spcAft>
                          <a:spcPts val="600"/>
                        </a:spcAft>
                      </a:pP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3600" b="0" kern="100">
                          <a:solidFill>
                            <a:schemeClr val="tx1"/>
                          </a:solidFill>
                          <a:effectLst/>
                          <a:latin typeface="Times New Roman" panose="02020603050405020304" pitchFamily="18" charset="0"/>
                          <a:cs typeface="Times New Roman" panose="02020603050405020304" pitchFamily="18" charset="0"/>
                        </a:rPr>
                        <a:t> </a:t>
                      </a: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698360587"/>
                  </a:ext>
                </a:extLst>
              </a:tr>
              <a:tr h="1259466">
                <a:tc>
                  <a:txBody>
                    <a:bodyPr/>
                    <a:lstStyle/>
                    <a:p>
                      <a:pPr algn="just">
                        <a:lnSpc>
                          <a:spcPct val="107000"/>
                        </a:lnSpc>
                        <a:spcBef>
                          <a:spcPts val="600"/>
                        </a:spcBef>
                        <a:spcAft>
                          <a:spcPts val="600"/>
                        </a:spcAft>
                      </a:pP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3600" b="0" kern="100">
                          <a:solidFill>
                            <a:schemeClr val="tx1"/>
                          </a:solidFill>
                          <a:effectLst/>
                          <a:latin typeface="Times New Roman" panose="02020603050405020304" pitchFamily="18" charset="0"/>
                          <a:cs typeface="Times New Roman" panose="02020603050405020304" pitchFamily="18" charset="0"/>
                        </a:rPr>
                        <a:t> </a:t>
                      </a: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3600" b="0" kern="100">
                          <a:solidFill>
                            <a:schemeClr val="tx1"/>
                          </a:solidFill>
                          <a:effectLst/>
                          <a:latin typeface="Times New Roman" panose="02020603050405020304" pitchFamily="18" charset="0"/>
                          <a:cs typeface="Times New Roman" panose="02020603050405020304" pitchFamily="18" charset="0"/>
                        </a:rPr>
                        <a:t> </a:t>
                      </a: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59070717"/>
                  </a:ext>
                </a:extLst>
              </a:tr>
              <a:tr h="1512878">
                <a:tc>
                  <a:txBody>
                    <a:bodyPr/>
                    <a:lstStyle/>
                    <a:p>
                      <a:pPr algn="just">
                        <a:lnSpc>
                          <a:spcPct val="107000"/>
                        </a:lnSpc>
                        <a:spcBef>
                          <a:spcPts val="600"/>
                        </a:spcBef>
                        <a:spcAft>
                          <a:spcPts val="600"/>
                        </a:spcAft>
                      </a:pP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3600" b="0" kern="100">
                          <a:solidFill>
                            <a:schemeClr val="tx1"/>
                          </a:solidFill>
                          <a:effectLst/>
                          <a:latin typeface="Times New Roman" panose="02020603050405020304" pitchFamily="18" charset="0"/>
                          <a:cs typeface="Times New Roman" panose="02020603050405020304" pitchFamily="18" charset="0"/>
                        </a:rPr>
                        <a:t> </a:t>
                      </a: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3600" b="0" kern="100">
                          <a:solidFill>
                            <a:schemeClr val="tx1"/>
                          </a:solidFill>
                          <a:effectLst/>
                          <a:latin typeface="Times New Roman" panose="02020603050405020304" pitchFamily="18" charset="0"/>
                          <a:cs typeface="Times New Roman" panose="02020603050405020304" pitchFamily="18" charset="0"/>
                        </a:rPr>
                        <a:t> </a:t>
                      </a: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520523428"/>
                  </a:ext>
                </a:extLst>
              </a:tr>
            </a:tbl>
          </a:graphicData>
        </a:graphic>
      </p:graphicFrame>
      <p:sp>
        <p:nvSpPr>
          <p:cNvPr id="3" name="Rectangle 2">
            <a:extLst>
              <a:ext uri="{FF2B5EF4-FFF2-40B4-BE49-F238E27FC236}">
                <a16:creationId xmlns:a16="http://schemas.microsoft.com/office/drawing/2014/main" id="{FE9A337C-3C59-F1ED-E0AD-0FB03BD54CC3}"/>
              </a:ext>
            </a:extLst>
          </p:cNvPr>
          <p:cNvSpPr/>
          <p:nvPr/>
        </p:nvSpPr>
        <p:spPr>
          <a:xfrm>
            <a:off x="228600" y="3118411"/>
            <a:ext cx="11049000" cy="1110689"/>
          </a:xfrm>
          <a:prstGeom prst="rect">
            <a:avLst/>
          </a:prstGeom>
        </p:spPr>
        <p:txBody>
          <a:bodyPr wrap="square">
            <a:spAutoFit/>
          </a:bodyPr>
          <a:lstStyle/>
          <a:p>
            <a:pPr algn="just">
              <a:lnSpc>
                <a:spcPct val="107000"/>
              </a:lnSpc>
              <a:spcBef>
                <a:spcPts val="600"/>
              </a:spcBef>
              <a:spcAft>
                <a:spcPts val="600"/>
              </a:spcAft>
            </a:pPr>
            <a:r>
              <a:rPr lang="en-US" sz="3200" kern="100">
                <a:latin typeface="Times New Roman" panose="02020603050405020304" pitchFamily="18" charset="0"/>
                <a:cs typeface="Times New Roman" panose="02020603050405020304" pitchFamily="18" charset="0"/>
              </a:rPr>
              <a:t>1. Tìm hiểu thông tin về tác giả Nguyễn Khuyến, về tình bạn của ông với Dương Khuê và hoàn cảnh ra đời bài thơ.</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8947E8EA-027D-5C49-E163-85EBC024617A}"/>
              </a:ext>
            </a:extLst>
          </p:cNvPr>
          <p:cNvSpPr/>
          <p:nvPr/>
        </p:nvSpPr>
        <p:spPr>
          <a:xfrm>
            <a:off x="228600" y="4413811"/>
            <a:ext cx="11049000" cy="1110689"/>
          </a:xfrm>
          <a:prstGeom prst="rect">
            <a:avLst/>
          </a:prstGeom>
        </p:spPr>
        <p:txBody>
          <a:bodyPr wrap="square">
            <a:spAutoFit/>
          </a:bodyPr>
          <a:lstStyle/>
          <a:p>
            <a:pPr algn="just">
              <a:lnSpc>
                <a:spcPct val="107000"/>
              </a:lnSpc>
              <a:spcBef>
                <a:spcPts val="600"/>
              </a:spcBef>
              <a:spcAft>
                <a:spcPts val="600"/>
              </a:spcAft>
            </a:pPr>
            <a:r>
              <a:rPr lang="en-US" sz="3200" kern="100">
                <a:latin typeface="Times New Roman" panose="02020603050405020304" pitchFamily="18" charset="0"/>
                <a:cs typeface="Times New Roman" panose="02020603050405020304" pitchFamily="18" charset="0"/>
              </a:rPr>
              <a:t>2. Xem lại phần đọc hiểu, ghi chú chủ đề, những nét đặc sắc về hình thức và nội dung của bài thơ.</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72938336-0A33-0517-1177-37E256CD00C1}"/>
              </a:ext>
            </a:extLst>
          </p:cNvPr>
          <p:cNvSpPr/>
          <p:nvPr/>
        </p:nvSpPr>
        <p:spPr>
          <a:xfrm>
            <a:off x="304800" y="5709211"/>
            <a:ext cx="11049000" cy="1110689"/>
          </a:xfrm>
          <a:prstGeom prst="rect">
            <a:avLst/>
          </a:prstGeom>
        </p:spPr>
        <p:txBody>
          <a:bodyPr wrap="square">
            <a:spAutoFit/>
          </a:bodyPr>
          <a:lstStyle/>
          <a:p>
            <a:pPr algn="just">
              <a:lnSpc>
                <a:spcPct val="107000"/>
              </a:lnSpc>
              <a:spcBef>
                <a:spcPts val="600"/>
              </a:spcBef>
              <a:spcAft>
                <a:spcPts val="600"/>
              </a:spcAft>
            </a:pPr>
            <a:r>
              <a:rPr lang="en-US" sz="3200" kern="100">
                <a:latin typeface="Times New Roman" panose="02020603050405020304" pitchFamily="18" charset="0"/>
                <a:cs typeface="Times New Roman" panose="02020603050405020304" pitchFamily="18" charset="0"/>
              </a:rPr>
              <a:t>3. Ghi lại những đánh giá, cảm nhận của bản thân về bài thơ và tác giả.</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B2FF00EC-5D49-B37B-0CCC-528FC6D638F1}"/>
              </a:ext>
            </a:extLst>
          </p:cNvPr>
          <p:cNvSpPr/>
          <p:nvPr/>
        </p:nvSpPr>
        <p:spPr>
          <a:xfrm>
            <a:off x="152399" y="6950355"/>
            <a:ext cx="11049000" cy="1110689"/>
          </a:xfrm>
          <a:prstGeom prst="rect">
            <a:avLst/>
          </a:prstGeom>
        </p:spPr>
        <p:txBody>
          <a:bodyPr wrap="square">
            <a:spAutoFit/>
          </a:bodyPr>
          <a:lstStyle/>
          <a:p>
            <a:pPr algn="just">
              <a:lnSpc>
                <a:spcPct val="107000"/>
              </a:lnSpc>
              <a:spcBef>
                <a:spcPts val="600"/>
              </a:spcBef>
              <a:spcAft>
                <a:spcPts val="600"/>
              </a:spcAft>
            </a:pPr>
            <a:r>
              <a:rPr lang="en-US" sz="3200" kern="100">
                <a:latin typeface="Times New Roman" panose="02020603050405020304" pitchFamily="18" charset="0"/>
                <a:cs typeface="Times New Roman" panose="02020603050405020304" pitchFamily="18" charset="0"/>
              </a:rPr>
              <a:t>4. Đọc một số bài nghiên cứu, phân tích tác phẩm, ghi chép những phát hiện độc đáo, thú vị, những lời bình hay về bài thơ và tác giả.</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A795F2FF-22C5-3639-E994-8A035880EF3D}"/>
              </a:ext>
            </a:extLst>
          </p:cNvPr>
          <p:cNvSpPr/>
          <p:nvPr/>
        </p:nvSpPr>
        <p:spPr>
          <a:xfrm>
            <a:off x="228600" y="8554987"/>
            <a:ext cx="11049000" cy="1110689"/>
          </a:xfrm>
          <a:prstGeom prst="rect">
            <a:avLst/>
          </a:prstGeom>
        </p:spPr>
        <p:txBody>
          <a:bodyPr wrap="square">
            <a:spAutoFit/>
          </a:bodyPr>
          <a:lstStyle/>
          <a:p>
            <a:pPr algn="just">
              <a:lnSpc>
                <a:spcPct val="107000"/>
              </a:lnSpc>
              <a:spcBef>
                <a:spcPts val="600"/>
              </a:spcBef>
              <a:spcAft>
                <a:spcPts val="600"/>
              </a:spcAft>
            </a:pPr>
            <a:r>
              <a:rPr lang="en-US" sz="3200" kern="100">
                <a:latin typeface="Times New Roman" panose="02020603050405020304" pitchFamily="18" charset="0"/>
                <a:cs typeface="Times New Roman" panose="02020603050405020304" pitchFamily="18" charset="0"/>
              </a:rPr>
              <a:t>5. Tìm đọc những tác phẩm viết về tình bạn khác hoặc những câu chuyện về tình bạn đẹp trong lịch sử.</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713819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1" y="266700"/>
            <a:ext cx="17011650" cy="10064294"/>
          </a:xfrm>
          <a:prstGeom prst="rect">
            <a:avLst/>
          </a:prstGeom>
        </p:spPr>
        <p:txBody>
          <a:bodyPr wrap="square">
            <a:spAutoFit/>
          </a:bodyPr>
          <a:lstStyle/>
          <a:p>
            <a:r>
              <a:rPr lang="en-US" sz="3600" b="1">
                <a:latin typeface="Times New Roman" panose="02020603050405020304" pitchFamily="18" charset="0"/>
                <a:cs typeface="Times New Roman" panose="02020603050405020304" pitchFamily="18" charset="0"/>
              </a:rPr>
              <a:t>- Thông tin về tác giả:</a:t>
            </a:r>
            <a:endParaRPr lang="en-US" sz="3600">
              <a:latin typeface="Times New Roman" panose="02020603050405020304" pitchFamily="18" charset="0"/>
              <a:cs typeface="Times New Roman" panose="02020603050405020304" pitchFamily="18" charset="0"/>
            </a:endParaRPr>
          </a:p>
          <a:p>
            <a:r>
              <a:rPr lang="en-US" sz="3600">
                <a:latin typeface="Times New Roman" panose="02020603050405020304" pitchFamily="18" charset="0"/>
                <a:cs typeface="Times New Roman" panose="02020603050405020304" pitchFamily="18" charset="0"/>
              </a:rPr>
              <a:t>+ Tác giả Nguyễn Khuyến xuất thân trong một gia đình nhà Nho nghèo, ông đỗ đầu 3 kì thi Hương, thi Hội, thi Đình nên được gọi là “Tam Nguyên Yên Đổ”. Ông làm quan dưới thời nhà Nguyễn, là người tài năng, có tấm lòng yêu nước thương dân sâu sắc nhưng do bất mãn với triều chính nhiễu nhương đương thời nên đã cáo quan về quê ở ẩn và dạy học.</a:t>
            </a:r>
          </a:p>
          <a:p>
            <a:r>
              <a:rPr lang="en-US" sz="3600">
                <a:latin typeface="Times New Roman" panose="02020603050405020304" pitchFamily="18" charset="0"/>
                <a:cs typeface="Times New Roman" panose="02020603050405020304" pitchFamily="18" charset="0"/>
              </a:rPr>
              <a:t>+ Tình bạn của Nguyễn Khuyến và Dương Khuê gặp nhau trong khoa thi Hương, cùng thi đỗ và trở thành bạn bè gắn bó với nhau từ đây.</a:t>
            </a:r>
          </a:p>
          <a:p>
            <a:r>
              <a:rPr lang="en-US" sz="3600" b="1">
                <a:latin typeface="Times New Roman" panose="02020603050405020304" pitchFamily="18" charset="0"/>
                <a:cs typeface="Times New Roman" panose="02020603050405020304" pitchFamily="18" charset="0"/>
              </a:rPr>
              <a:t>- Hoàn cảnh ra đời bài thơ:</a:t>
            </a:r>
            <a:r>
              <a:rPr lang="en-US" sz="3600">
                <a:latin typeface="Times New Roman" panose="02020603050405020304" pitchFamily="18" charset="0"/>
                <a:cs typeface="Times New Roman" panose="02020603050405020304" pitchFamily="18" charset="0"/>
              </a:rPr>
              <a:t> Nguyễn Khuyến nhận được tin Dương Khuê qua đời. Ông đã viết bài thơ “Khóc Dương Khuê” để giãi bày sự mong nhớ những tháng ngày cũ và tình cảm với người bạn tri kỉ của mình.</a:t>
            </a:r>
          </a:p>
          <a:p>
            <a:r>
              <a:rPr lang="en-US" sz="3600" b="1">
                <a:latin typeface="Times New Roman" panose="02020603050405020304" pitchFamily="18" charset="0"/>
                <a:cs typeface="Times New Roman" panose="02020603050405020304" pitchFamily="18" charset="0"/>
              </a:rPr>
              <a:t>- Chủ đề:</a:t>
            </a:r>
            <a:r>
              <a:rPr lang="en-US" sz="3600">
                <a:latin typeface="Times New Roman" panose="02020603050405020304" pitchFamily="18" charset="0"/>
                <a:cs typeface="Times New Roman" panose="02020603050405020304" pitchFamily="18" charset="0"/>
              </a:rPr>
              <a:t> Tình cảm sâu nặng, chân thành của nhà thơ Nguyễn Khuyến với người bạn tri kỉ của mình.</a:t>
            </a:r>
          </a:p>
          <a:p>
            <a:r>
              <a:rPr lang="en-US" sz="3600" b="1">
                <a:latin typeface="Times New Roman" panose="02020603050405020304" pitchFamily="18" charset="0"/>
                <a:cs typeface="Times New Roman" panose="02020603050405020304" pitchFamily="18" charset="0"/>
              </a:rPr>
              <a:t>- Những nét đặc sắc về hình thức nghệ thuật của bài thơ:</a:t>
            </a:r>
            <a:endParaRPr lang="en-US" sz="3600">
              <a:latin typeface="Times New Roman" panose="02020603050405020304" pitchFamily="18" charset="0"/>
              <a:cs typeface="Times New Roman" panose="02020603050405020304" pitchFamily="18" charset="0"/>
            </a:endParaRPr>
          </a:p>
          <a:p>
            <a:r>
              <a:rPr lang="en-US" sz="3600">
                <a:latin typeface="Times New Roman" panose="02020603050405020304" pitchFamily="18" charset="0"/>
                <a:cs typeface="Times New Roman" panose="02020603050405020304" pitchFamily="18" charset="0"/>
              </a:rPr>
              <a:t>+ Thể thơ thất ngôn bát cú với âm hưởng buồn bã, da diết, nhớ thương.</a:t>
            </a:r>
          </a:p>
          <a:p>
            <a:r>
              <a:rPr lang="en-US" sz="3600">
                <a:latin typeface="Times New Roman" panose="02020603050405020304" pitchFamily="18" charset="0"/>
                <a:cs typeface="Times New Roman" panose="02020603050405020304" pitchFamily="18" charset="0"/>
              </a:rPr>
              <a:t>+ Ngôn ngữ giản dị, bình dân mà tinh tế, uyên bác.</a:t>
            </a:r>
          </a:p>
          <a:p>
            <a:r>
              <a:rPr lang="en-US" sz="3600">
                <a:latin typeface="Times New Roman" panose="02020603050405020304" pitchFamily="18" charset="0"/>
                <a:cs typeface="Times New Roman" panose="02020603050405020304" pitchFamily="18" charset="0"/>
              </a:rPr>
              <a:t>+ Sử dụng các điển cố, điển tích một cách khéo léo, diễn tả sâu sắc nỗi niềm, cảm xúc của bản thân.</a:t>
            </a:r>
          </a:p>
          <a:p>
            <a:r>
              <a:rPr lang="en-US" sz="3600" i="1">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167372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 calcmode="lin" valueType="num">
                                      <p:cBhvr additive="base">
                                        <p:cTn id="1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 calcmode="lin" valueType="num">
                                      <p:cBhvr additive="base">
                                        <p:cTn id="24"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 calcmode="lin" valueType="num">
                                      <p:cBhvr additive="base">
                                        <p:cTn id="30"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4">
                                            <p:txEl>
                                              <p:pRg st="6" end="6"/>
                                            </p:txEl>
                                          </p:spTgt>
                                        </p:tgtEl>
                                        <p:attrNameLst>
                                          <p:attrName>style.visibility</p:attrName>
                                        </p:attrNameLst>
                                      </p:cBhvr>
                                      <p:to>
                                        <p:strVal val="visible"/>
                                      </p:to>
                                    </p:set>
                                    <p:anim calcmode="lin" valueType="num">
                                      <p:cBhvr additive="base">
                                        <p:cTn id="34"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 calcmode="lin" valueType="num">
                                      <p:cBhvr additive="base">
                                        <p:cTn id="38"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7" end="7"/>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 calcmode="lin" valueType="num">
                                      <p:cBhvr additive="base">
                                        <p:cTn id="42"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
                                            <p:txEl>
                                              <p:pRg st="8" end="8"/>
                                            </p:txEl>
                                          </p:spTgt>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4">
                                            <p:txEl>
                                              <p:pRg st="9" end="9"/>
                                            </p:txEl>
                                          </p:spTgt>
                                        </p:tgtEl>
                                        <p:attrNameLst>
                                          <p:attrName>style.visibility</p:attrName>
                                        </p:attrNameLst>
                                      </p:cBhvr>
                                      <p:to>
                                        <p:strVal val="visible"/>
                                      </p:to>
                                    </p:set>
                                    <p:anim calcmode="lin" valueType="num">
                                      <p:cBhvr additive="base">
                                        <p:cTn id="46"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1" y="266700"/>
            <a:ext cx="17011650" cy="5632311"/>
          </a:xfrm>
          <a:prstGeom prst="rect">
            <a:avLst/>
          </a:prstGeom>
        </p:spPr>
        <p:txBody>
          <a:bodyPr wrap="square">
            <a:spAutoFit/>
          </a:bodyPr>
          <a:lstStyle/>
          <a:p>
            <a:r>
              <a:rPr lang="en-US" sz="4000" b="1">
                <a:latin typeface="Times New Roman" panose="02020603050405020304" pitchFamily="18" charset="0"/>
                <a:cs typeface="Times New Roman" panose="02020603050405020304" pitchFamily="18" charset="0"/>
              </a:rPr>
              <a:t>- Những nét đặc sắc về nội dung:</a:t>
            </a:r>
            <a:endParaRPr lang="en-US" sz="4000">
              <a:latin typeface="Times New Roman" panose="02020603050405020304" pitchFamily="18" charset="0"/>
              <a:cs typeface="Times New Roman" panose="02020603050405020304" pitchFamily="18" charset="0"/>
            </a:endParaRPr>
          </a:p>
          <a:p>
            <a:r>
              <a:rPr lang="en-US" sz="4000">
                <a:latin typeface="Times New Roman" panose="02020603050405020304" pitchFamily="18" charset="0"/>
                <a:cs typeface="Times New Roman" panose="02020603050405020304" pitchFamily="18" charset="0"/>
              </a:rPr>
              <a:t>+ Nỗi đau xót của tác giả khi nghe tin bạn mất.</a:t>
            </a:r>
          </a:p>
          <a:p>
            <a:r>
              <a:rPr lang="en-US" sz="4000">
                <a:latin typeface="Times New Roman" panose="02020603050405020304" pitchFamily="18" charset="0"/>
                <a:cs typeface="Times New Roman" panose="02020603050405020304" pitchFamily="18" charset="0"/>
              </a:rPr>
              <a:t>+ Nỗi nhớ về những tháng ngày đã gắn bó, đồng hành cùng nhau.</a:t>
            </a:r>
          </a:p>
          <a:p>
            <a:r>
              <a:rPr lang="en-US" sz="4000">
                <a:latin typeface="Times New Roman" panose="02020603050405020304" pitchFamily="18" charset="0"/>
                <a:cs typeface="Times New Roman" panose="02020603050405020304" pitchFamily="18" charset="0"/>
              </a:rPr>
              <a:t>+ Nỗi niềm, tâm sự của tác giả về tình bạn tri kỉ của mình.</a:t>
            </a:r>
          </a:p>
          <a:p>
            <a:r>
              <a:rPr lang="en-US" sz="4000" b="1">
                <a:latin typeface="Times New Roman" panose="02020603050405020304" pitchFamily="18" charset="0"/>
                <a:cs typeface="Times New Roman" panose="02020603050405020304" pitchFamily="18" charset="0"/>
              </a:rPr>
              <a:t>- Một số tác phẩm viết về tình bạn:</a:t>
            </a:r>
            <a:endParaRPr lang="en-US" sz="4000">
              <a:latin typeface="Times New Roman" panose="02020603050405020304" pitchFamily="18" charset="0"/>
              <a:cs typeface="Times New Roman" panose="02020603050405020304" pitchFamily="18" charset="0"/>
            </a:endParaRPr>
          </a:p>
          <a:p>
            <a:r>
              <a:rPr lang="en-US" sz="4000">
                <a:latin typeface="Times New Roman" panose="02020603050405020304" pitchFamily="18" charset="0"/>
                <a:cs typeface="Times New Roman" panose="02020603050405020304" pitchFamily="18" charset="0"/>
              </a:rPr>
              <a:t>+ </a:t>
            </a:r>
            <a:r>
              <a:rPr lang="en-US" sz="4000" i="1">
                <a:latin typeface="Times New Roman" panose="02020603050405020304" pitchFamily="18" charset="0"/>
                <a:cs typeface="Times New Roman" panose="02020603050405020304" pitchFamily="18" charset="0"/>
              </a:rPr>
              <a:t>Bạn đến chơi nhà</a:t>
            </a:r>
            <a:r>
              <a:rPr lang="en-US" sz="4000">
                <a:latin typeface="Times New Roman" panose="02020603050405020304" pitchFamily="18" charset="0"/>
                <a:cs typeface="Times New Roman" panose="02020603050405020304" pitchFamily="18" charset="0"/>
              </a:rPr>
              <a:t> – Nguyễn Khuyến</a:t>
            </a:r>
          </a:p>
          <a:p>
            <a:r>
              <a:rPr lang="en-US" sz="4000">
                <a:latin typeface="Times New Roman" panose="02020603050405020304" pitchFamily="18" charset="0"/>
                <a:cs typeface="Times New Roman" panose="02020603050405020304" pitchFamily="18" charset="0"/>
              </a:rPr>
              <a:t>+ </a:t>
            </a:r>
            <a:r>
              <a:rPr lang="en-US" sz="4000" i="1">
                <a:latin typeface="Times New Roman" panose="02020603050405020304" pitchFamily="18" charset="0"/>
                <a:cs typeface="Times New Roman" panose="02020603050405020304" pitchFamily="18" charset="0"/>
              </a:rPr>
              <a:t>Nước lụt hỏi thăm bạn</a:t>
            </a:r>
            <a:r>
              <a:rPr lang="en-US" sz="4000">
                <a:latin typeface="Times New Roman" panose="02020603050405020304" pitchFamily="18" charset="0"/>
                <a:cs typeface="Times New Roman" panose="02020603050405020304" pitchFamily="18" charset="0"/>
              </a:rPr>
              <a:t> – Nguyễn Khuyến</a:t>
            </a:r>
          </a:p>
          <a:p>
            <a:r>
              <a:rPr lang="en-US" sz="4000">
                <a:latin typeface="Times New Roman" panose="02020603050405020304" pitchFamily="18" charset="0"/>
                <a:cs typeface="Times New Roman" panose="02020603050405020304" pitchFamily="18" charset="0"/>
              </a:rPr>
              <a:t>+ </a:t>
            </a:r>
            <a:r>
              <a:rPr lang="en-US" sz="4000" i="1">
                <a:latin typeface="Times New Roman" panose="02020603050405020304" pitchFamily="18" charset="0"/>
                <a:cs typeface="Times New Roman" panose="02020603050405020304" pitchFamily="18" charset="0"/>
              </a:rPr>
              <a:t>Quê hương và tình bạn</a:t>
            </a:r>
            <a:r>
              <a:rPr lang="en-US" sz="4000">
                <a:latin typeface="Times New Roman" panose="02020603050405020304" pitchFamily="18" charset="0"/>
                <a:cs typeface="Times New Roman" panose="02020603050405020304" pitchFamily="18" charset="0"/>
              </a:rPr>
              <a:t> – Dương Lâm</a:t>
            </a:r>
          </a:p>
          <a:p>
            <a:r>
              <a:rPr lang="en-US" sz="4000" i="1">
                <a:latin typeface="Times New Roman" panose="02020603050405020304" pitchFamily="18" charset="0"/>
                <a:cs typeface="Times New Roman" panose="02020603050405020304" pitchFamily="18" charset="0"/>
              </a:rPr>
              <a:t>+ Hoàng Hạc lâu tống Mạnh Hạo Nhiên chi Quảng Lăng – </a:t>
            </a:r>
            <a:r>
              <a:rPr lang="en-US" sz="4000">
                <a:latin typeface="Times New Roman" panose="02020603050405020304" pitchFamily="18" charset="0"/>
                <a:cs typeface="Times New Roman" panose="02020603050405020304" pitchFamily="18" charset="0"/>
              </a:rPr>
              <a:t>Lí Bạch</a:t>
            </a:r>
          </a:p>
        </p:txBody>
      </p:sp>
    </p:spTree>
    <p:extLst>
      <p:ext uri="{BB962C8B-B14F-4D97-AF65-F5344CB8AC3E}">
        <p14:creationId xmlns:p14="http://schemas.microsoft.com/office/powerpoint/2010/main" val="176280063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 calcmode="lin" valueType="num">
                                      <p:cBhvr additive="base">
                                        <p:cTn id="2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 calcmode="lin" valueType="num">
                                      <p:cBhvr additive="base">
                                        <p:cTn id="3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 calcmode="lin" valueType="num">
                                      <p:cBhvr additive="base">
                                        <p:cTn id="3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8" end="8"/>
                                            </p:txEl>
                                          </p:spTgt>
                                        </p:tgtEl>
                                        <p:attrNameLst>
                                          <p:attrName>style.visibility</p:attrName>
                                        </p:attrNameLst>
                                      </p:cBhvr>
                                      <p:to>
                                        <p:strVal val="visible"/>
                                      </p:to>
                                    </p:set>
                                    <p:anim calcmode="lin" valueType="num">
                                      <p:cBhvr additive="base">
                                        <p:cTn id="4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457</TotalTime>
  <Words>2979</Words>
  <Application>Microsoft Office PowerPoint</Application>
  <PresentationFormat>Custom</PresentationFormat>
  <Paragraphs>281</Paragraphs>
  <Slides>22</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Times New Roman</vt:lpstr>
      <vt:lpstr>#9Slide03 Arima Madurai Bold</vt:lpstr>
      <vt:lpstr>Calibri</vt:lpstr>
      <vt:lpstr>Arial</vt:lpstr>
      <vt:lpstr>Microsoft YaHei</vt:lpstr>
      <vt:lpstr>Office Theme</vt:lpstr>
      <vt:lpstr>PowerPoint Presentation</vt:lpstr>
      <vt:lpstr>PowerPoint Presentation</vt:lpstr>
      <vt:lpstr>PowerPoint Presentation</vt:lpstr>
      <vt:lpstr>PowerPoint Presentation</vt:lpstr>
      <vt:lpstr>PowerPoint Presentation</vt:lpstr>
      <vt:lpstr>II. Thực hành viết 1. Đề: Phân tích bài thơ “Khóc Dương Khuê” của Nguyễn Khuyến.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Dịu Vũ</cp:lastModifiedBy>
  <cp:revision>26</cp:revision>
  <dcterms:created xsi:type="dcterms:W3CDTF">2006-08-16T00:00:00Z</dcterms:created>
  <dcterms:modified xsi:type="dcterms:W3CDTF">2024-07-01T03:16:58Z</dcterms:modified>
  <dc:identifier>DAF1n1i1bTs</dc:identifier>
</cp:coreProperties>
</file>