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Roboto Condensed Bold" panose="020B0604020202020204" charset="0"/>
      <p:regular r:id="rId13"/>
    </p:embeddedFont>
    <p:embeddedFont>
      <p:font typeface="#9Slide07 SVNUT Triumph Press" panose="00000500000000000000" charset="0"/>
      <p:regular r:id="rId14"/>
      <p:boldItalic r:id="rId15"/>
    </p:embeddedFont>
    <p:embeddedFont>
      <p:font typeface="#9Slide05 Aphrodite Pro" panose="020B0604020202020204" charset="0"/>
      <p:regular r:id="rId16"/>
    </p:embeddedFont>
    <p:embeddedFont>
      <p:font typeface="Roboto Condensed Italics" panose="020B0604020202020204" charset="0"/>
      <p:regular r:id="rId17"/>
    </p:embeddedFont>
    <p:embeddedFont>
      <p:font typeface="Fraunces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Condensed" panose="020B0604020202020204" charset="0"/>
      <p:regular r:id="rId23"/>
      <p:bold r:id="rId24"/>
    </p:embeddedFont>
    <p:embeddedFont>
      <p:font typeface="#9Slide07 SVNNexa Rust Slab Bla" panose="020B0606040200020203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8.svg"/><Relationship Id="rId3" Type="http://schemas.openxmlformats.org/officeDocument/2006/relationships/image" Target="../media/image5.jpeg"/><Relationship Id="rId7" Type="http://schemas.openxmlformats.org/officeDocument/2006/relationships/image" Target="../media/image22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sv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3.sv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176830">
            <a:off x="16129312" y="3441010"/>
            <a:ext cx="459562" cy="627098"/>
          </a:xfrm>
          <a:custGeom>
            <a:avLst/>
            <a:gdLst/>
            <a:ahLst/>
            <a:cxnLst/>
            <a:rect l="l" t="t" r="r" b="b"/>
            <a:pathLst>
              <a:path w="459562" h="627098">
                <a:moveTo>
                  <a:pt x="0" y="0"/>
                </a:moveTo>
                <a:lnTo>
                  <a:pt x="459562" y="0"/>
                </a:lnTo>
                <a:lnTo>
                  <a:pt x="459562" y="627098"/>
                </a:lnTo>
                <a:lnTo>
                  <a:pt x="0" y="627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813129">
            <a:off x="17035942" y="3262824"/>
            <a:ext cx="1171100" cy="1190752"/>
          </a:xfrm>
          <a:custGeom>
            <a:avLst/>
            <a:gdLst/>
            <a:ahLst/>
            <a:cxnLst/>
            <a:rect l="l" t="t" r="r" b="b"/>
            <a:pathLst>
              <a:path w="1171100" h="1190752">
                <a:moveTo>
                  <a:pt x="0" y="0"/>
                </a:moveTo>
                <a:lnTo>
                  <a:pt x="1171100" y="0"/>
                </a:lnTo>
                <a:lnTo>
                  <a:pt x="1171100" y="1190752"/>
                </a:lnTo>
                <a:lnTo>
                  <a:pt x="0" y="119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" r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129989" y="6365447"/>
            <a:ext cx="3466627" cy="6031339"/>
          </a:xfrm>
          <a:custGeom>
            <a:avLst/>
            <a:gdLst/>
            <a:ahLst/>
            <a:cxnLst/>
            <a:rect l="l" t="t" r="r" b="b"/>
            <a:pathLst>
              <a:path w="3466627" h="6031339">
                <a:moveTo>
                  <a:pt x="0" y="0"/>
                </a:moveTo>
                <a:lnTo>
                  <a:pt x="3466627" y="0"/>
                </a:lnTo>
                <a:lnTo>
                  <a:pt x="3466627" y="6031339"/>
                </a:lnTo>
                <a:lnTo>
                  <a:pt x="0" y="60313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9623170">
            <a:off x="1867424" y="8061040"/>
            <a:ext cx="459562" cy="627098"/>
          </a:xfrm>
          <a:custGeom>
            <a:avLst/>
            <a:gdLst/>
            <a:ahLst/>
            <a:cxnLst/>
            <a:rect l="l" t="t" r="r" b="b"/>
            <a:pathLst>
              <a:path w="459562" h="627098">
                <a:moveTo>
                  <a:pt x="0" y="0"/>
                </a:moveTo>
                <a:lnTo>
                  <a:pt x="459562" y="0"/>
                </a:lnTo>
                <a:lnTo>
                  <a:pt x="459562" y="627098"/>
                </a:lnTo>
                <a:lnTo>
                  <a:pt x="0" y="627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8986871">
            <a:off x="249256" y="7675572"/>
            <a:ext cx="1171100" cy="1190752"/>
          </a:xfrm>
          <a:custGeom>
            <a:avLst/>
            <a:gdLst/>
            <a:ahLst/>
            <a:cxnLst/>
            <a:rect l="l" t="t" r="r" b="b"/>
            <a:pathLst>
              <a:path w="1171100" h="1190752">
                <a:moveTo>
                  <a:pt x="0" y="0"/>
                </a:moveTo>
                <a:lnTo>
                  <a:pt x="1171100" y="0"/>
                </a:lnTo>
                <a:lnTo>
                  <a:pt x="1171100" y="1190752"/>
                </a:lnTo>
                <a:lnTo>
                  <a:pt x="0" y="119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" r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-751100" y="-1348730"/>
            <a:ext cx="3950248" cy="6872758"/>
          </a:xfrm>
          <a:custGeom>
            <a:avLst/>
            <a:gdLst/>
            <a:ahLst/>
            <a:cxnLst/>
            <a:rect l="l" t="t" r="r" b="b"/>
            <a:pathLst>
              <a:path w="3950248" h="6872758">
                <a:moveTo>
                  <a:pt x="0" y="0"/>
                </a:moveTo>
                <a:lnTo>
                  <a:pt x="3950248" y="0"/>
                </a:lnTo>
                <a:lnTo>
                  <a:pt x="3950248" y="6872758"/>
                </a:lnTo>
                <a:lnTo>
                  <a:pt x="0" y="68727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495753" y="2649135"/>
            <a:ext cx="7296494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3"/>
              </a:lnSpc>
            </a:pPr>
            <a:r>
              <a:rPr lang="en-US" sz="4280">
                <a:solidFill>
                  <a:srgbClr val="0E2A47"/>
                </a:solidFill>
                <a:latin typeface="Fraunces Bold"/>
              </a:rPr>
              <a:t>BÀI 2 - TRUYỆN THƠ NÔM</a:t>
            </a:r>
          </a:p>
          <a:p>
            <a:pPr algn="ctr">
              <a:lnSpc>
                <a:spcPts val="5034"/>
              </a:lnSpc>
            </a:pPr>
            <a:r>
              <a:rPr lang="en-US" sz="3595" smtClean="0">
                <a:solidFill>
                  <a:srgbClr val="0E2A47"/>
                </a:solidFill>
                <a:latin typeface="Fraunces Bold"/>
              </a:rPr>
              <a:t> Tiết 27 : NÓI </a:t>
            </a:r>
            <a:r>
              <a:rPr lang="en-US" sz="3595">
                <a:solidFill>
                  <a:srgbClr val="0E2A47"/>
                </a:solidFill>
                <a:latin typeface="Fraunces Bold"/>
              </a:rPr>
              <a:t>VÀ NGHE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1751" y="4028647"/>
            <a:ext cx="16269741" cy="213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5000">
                <a:solidFill>
                  <a:srgbClr val="747869"/>
                </a:solidFill>
                <a:latin typeface="#9Slide07 SVNNexa Rust Slab Bla"/>
              </a:rPr>
              <a:t>NGHE VÀ NHẬN BIẾT</a:t>
            </a:r>
          </a:p>
          <a:p>
            <a:pPr algn="ctr">
              <a:lnSpc>
                <a:spcPts val="8600"/>
              </a:lnSpc>
            </a:pPr>
            <a:r>
              <a:rPr lang="en-US" sz="5000">
                <a:solidFill>
                  <a:srgbClr val="747869"/>
                </a:solidFill>
                <a:latin typeface="#9Slide07 SVNNexa Rust Slab Bla"/>
              </a:rPr>
              <a:t> TÍNH THUYẾT PHỤC CỦA MỘT Ý KIẾN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80098">
            <a:off x="23702" y="-392124"/>
            <a:ext cx="1464844" cy="3466656"/>
          </a:xfrm>
          <a:custGeom>
            <a:avLst/>
            <a:gdLst/>
            <a:ahLst/>
            <a:cxnLst/>
            <a:rect l="l" t="t" r="r" b="b"/>
            <a:pathLst>
              <a:path w="1464844" h="3466656">
                <a:moveTo>
                  <a:pt x="0" y="0"/>
                </a:moveTo>
                <a:lnTo>
                  <a:pt x="1464844" y="0"/>
                </a:lnTo>
                <a:lnTo>
                  <a:pt x="1464844" y="3466656"/>
                </a:lnTo>
                <a:lnTo>
                  <a:pt x="0" y="3466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69379">
            <a:off x="15667390" y="9167960"/>
            <a:ext cx="773880" cy="856730"/>
          </a:xfrm>
          <a:custGeom>
            <a:avLst/>
            <a:gdLst/>
            <a:ahLst/>
            <a:cxnLst/>
            <a:rect l="l" t="t" r="r" b="b"/>
            <a:pathLst>
              <a:path w="773880" h="856730">
                <a:moveTo>
                  <a:pt x="0" y="0"/>
                </a:moveTo>
                <a:lnTo>
                  <a:pt x="773880" y="0"/>
                </a:lnTo>
                <a:lnTo>
                  <a:pt x="773880" y="856730"/>
                </a:lnTo>
                <a:lnTo>
                  <a:pt x="0" y="8567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595681" flipH="1">
            <a:off x="15778358" y="-134949"/>
            <a:ext cx="2529800" cy="4401400"/>
          </a:xfrm>
          <a:custGeom>
            <a:avLst/>
            <a:gdLst/>
            <a:ahLst/>
            <a:cxnLst/>
            <a:rect l="l" t="t" r="r" b="b"/>
            <a:pathLst>
              <a:path w="2529800" h="4401400">
                <a:moveTo>
                  <a:pt x="2529800" y="0"/>
                </a:moveTo>
                <a:lnTo>
                  <a:pt x="0" y="0"/>
                </a:lnTo>
                <a:lnTo>
                  <a:pt x="0" y="4401400"/>
                </a:lnTo>
                <a:lnTo>
                  <a:pt x="2529800" y="4401400"/>
                </a:lnTo>
                <a:lnTo>
                  <a:pt x="25298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546888">
            <a:off x="211419" y="6889551"/>
            <a:ext cx="1634562" cy="3934853"/>
          </a:xfrm>
          <a:custGeom>
            <a:avLst/>
            <a:gdLst/>
            <a:ahLst/>
            <a:cxnLst/>
            <a:rect l="l" t="t" r="r" b="b"/>
            <a:pathLst>
              <a:path w="1634562" h="3934853">
                <a:moveTo>
                  <a:pt x="0" y="0"/>
                </a:moveTo>
                <a:lnTo>
                  <a:pt x="1634562" y="0"/>
                </a:lnTo>
                <a:lnTo>
                  <a:pt x="1634562" y="3934853"/>
                </a:lnTo>
                <a:lnTo>
                  <a:pt x="0" y="39348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079238">
            <a:off x="509659" y="6538094"/>
            <a:ext cx="1671692" cy="3592260"/>
          </a:xfrm>
          <a:custGeom>
            <a:avLst/>
            <a:gdLst/>
            <a:ahLst/>
            <a:cxnLst/>
            <a:rect l="l" t="t" r="r" b="b"/>
            <a:pathLst>
              <a:path w="1671692" h="3592260">
                <a:moveTo>
                  <a:pt x="0" y="0"/>
                </a:moveTo>
                <a:lnTo>
                  <a:pt x="1671692" y="0"/>
                </a:lnTo>
                <a:lnTo>
                  <a:pt x="1671692" y="3592260"/>
                </a:lnTo>
                <a:lnTo>
                  <a:pt x="0" y="35922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636306">
            <a:off x="14514354" y="6252541"/>
            <a:ext cx="1171100" cy="1190752"/>
          </a:xfrm>
          <a:custGeom>
            <a:avLst/>
            <a:gdLst/>
            <a:ahLst/>
            <a:cxnLst/>
            <a:rect l="l" t="t" r="r" b="b"/>
            <a:pathLst>
              <a:path w="1171100" h="1190752">
                <a:moveTo>
                  <a:pt x="0" y="0"/>
                </a:moveTo>
                <a:lnTo>
                  <a:pt x="1171100" y="0"/>
                </a:lnTo>
                <a:lnTo>
                  <a:pt x="1171100" y="1190752"/>
                </a:lnTo>
                <a:lnTo>
                  <a:pt x="0" y="11907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" r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234692" y="4829950"/>
            <a:ext cx="459562" cy="627100"/>
          </a:xfrm>
          <a:custGeom>
            <a:avLst/>
            <a:gdLst/>
            <a:ahLst/>
            <a:cxnLst/>
            <a:rect l="l" t="t" r="r" b="b"/>
            <a:pathLst>
              <a:path w="459562" h="627100">
                <a:moveTo>
                  <a:pt x="0" y="0"/>
                </a:moveTo>
                <a:lnTo>
                  <a:pt x="459562" y="0"/>
                </a:lnTo>
                <a:lnTo>
                  <a:pt x="459562" y="627100"/>
                </a:lnTo>
                <a:lnTo>
                  <a:pt x="0" y="627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0163694">
            <a:off x="99560" y="3083096"/>
            <a:ext cx="1171100" cy="1190752"/>
          </a:xfrm>
          <a:custGeom>
            <a:avLst/>
            <a:gdLst/>
            <a:ahLst/>
            <a:cxnLst/>
            <a:rect l="l" t="t" r="r" b="b"/>
            <a:pathLst>
              <a:path w="1171100" h="1190752">
                <a:moveTo>
                  <a:pt x="0" y="0"/>
                </a:moveTo>
                <a:lnTo>
                  <a:pt x="1171100" y="0"/>
                </a:lnTo>
                <a:lnTo>
                  <a:pt x="1171100" y="1190752"/>
                </a:lnTo>
                <a:lnTo>
                  <a:pt x="0" y="11907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" r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430621">
            <a:off x="1011824" y="1925366"/>
            <a:ext cx="773880" cy="856730"/>
          </a:xfrm>
          <a:custGeom>
            <a:avLst/>
            <a:gdLst/>
            <a:ahLst/>
            <a:cxnLst/>
            <a:rect l="l" t="t" r="r" b="b"/>
            <a:pathLst>
              <a:path w="773880" h="856730">
                <a:moveTo>
                  <a:pt x="0" y="0"/>
                </a:moveTo>
                <a:lnTo>
                  <a:pt x="773880" y="0"/>
                </a:lnTo>
                <a:lnTo>
                  <a:pt x="773880" y="856730"/>
                </a:lnTo>
                <a:lnTo>
                  <a:pt x="0" y="8567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68088" y="4756954"/>
            <a:ext cx="459562" cy="627100"/>
          </a:xfrm>
          <a:custGeom>
            <a:avLst/>
            <a:gdLst/>
            <a:ahLst/>
            <a:cxnLst/>
            <a:rect l="l" t="t" r="r" b="b"/>
            <a:pathLst>
              <a:path w="459562" h="627100">
                <a:moveTo>
                  <a:pt x="0" y="0"/>
                </a:moveTo>
                <a:lnTo>
                  <a:pt x="459562" y="0"/>
                </a:lnTo>
                <a:lnTo>
                  <a:pt x="459562" y="627100"/>
                </a:lnTo>
                <a:lnTo>
                  <a:pt x="0" y="627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690388">
            <a:off x="1452590" y="-262579"/>
            <a:ext cx="1464844" cy="3466656"/>
          </a:xfrm>
          <a:custGeom>
            <a:avLst/>
            <a:gdLst/>
            <a:ahLst/>
            <a:cxnLst/>
            <a:rect l="l" t="t" r="r" b="b"/>
            <a:pathLst>
              <a:path w="1464844" h="3466656">
                <a:moveTo>
                  <a:pt x="0" y="0"/>
                </a:moveTo>
                <a:lnTo>
                  <a:pt x="1464844" y="0"/>
                </a:lnTo>
                <a:lnTo>
                  <a:pt x="1464844" y="3466656"/>
                </a:lnTo>
                <a:lnTo>
                  <a:pt x="0" y="3466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519650" y="4537793"/>
            <a:ext cx="10398566" cy="139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7C836B"/>
                </a:solidFill>
                <a:latin typeface="#9Slide05 Aphrodite Pro"/>
              </a:rPr>
              <a:t>Cảm ơn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595681" flipH="1">
            <a:off x="16470452" y="6778550"/>
            <a:ext cx="2529800" cy="4401400"/>
          </a:xfrm>
          <a:custGeom>
            <a:avLst/>
            <a:gdLst/>
            <a:ahLst/>
            <a:cxnLst/>
            <a:rect l="l" t="t" r="r" b="b"/>
            <a:pathLst>
              <a:path w="2529800" h="4401400">
                <a:moveTo>
                  <a:pt x="2529800" y="0"/>
                </a:moveTo>
                <a:lnTo>
                  <a:pt x="0" y="0"/>
                </a:lnTo>
                <a:lnTo>
                  <a:pt x="0" y="4401400"/>
                </a:lnTo>
                <a:lnTo>
                  <a:pt x="2529800" y="4401400"/>
                </a:lnTo>
                <a:lnTo>
                  <a:pt x="2529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58346" flipH="1">
            <a:off x="-656680" y="-667426"/>
            <a:ext cx="2437824" cy="4241352"/>
          </a:xfrm>
          <a:custGeom>
            <a:avLst/>
            <a:gdLst/>
            <a:ahLst/>
            <a:cxnLst/>
            <a:rect l="l" t="t" r="r" b="b"/>
            <a:pathLst>
              <a:path w="2437824" h="4241352">
                <a:moveTo>
                  <a:pt x="2437824" y="0"/>
                </a:moveTo>
                <a:lnTo>
                  <a:pt x="0" y="0"/>
                </a:lnTo>
                <a:lnTo>
                  <a:pt x="0" y="4241352"/>
                </a:lnTo>
                <a:lnTo>
                  <a:pt x="2437824" y="4241352"/>
                </a:lnTo>
                <a:lnTo>
                  <a:pt x="24378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80082">
            <a:off x="4260208" y="2931380"/>
            <a:ext cx="2142892" cy="5158584"/>
          </a:xfrm>
          <a:custGeom>
            <a:avLst/>
            <a:gdLst/>
            <a:ahLst/>
            <a:cxnLst/>
            <a:rect l="l" t="t" r="r" b="b"/>
            <a:pathLst>
              <a:path w="2142892" h="5158584">
                <a:moveTo>
                  <a:pt x="0" y="0"/>
                </a:moveTo>
                <a:lnTo>
                  <a:pt x="2142892" y="0"/>
                </a:lnTo>
                <a:lnTo>
                  <a:pt x="2142892" y="5158584"/>
                </a:lnTo>
                <a:lnTo>
                  <a:pt x="0" y="515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02819" flipH="1">
            <a:off x="2241290" y="3376256"/>
            <a:ext cx="2191568" cy="4709444"/>
          </a:xfrm>
          <a:custGeom>
            <a:avLst/>
            <a:gdLst/>
            <a:ahLst/>
            <a:cxnLst/>
            <a:rect l="l" t="t" r="r" b="b"/>
            <a:pathLst>
              <a:path w="2191568" h="4709444">
                <a:moveTo>
                  <a:pt x="2191568" y="0"/>
                </a:moveTo>
                <a:lnTo>
                  <a:pt x="0" y="0"/>
                </a:lnTo>
                <a:lnTo>
                  <a:pt x="0" y="4709444"/>
                </a:lnTo>
                <a:lnTo>
                  <a:pt x="2191568" y="4709444"/>
                </a:lnTo>
                <a:lnTo>
                  <a:pt x="2191568" y="0"/>
                </a:lnTo>
                <a:close/>
              </a:path>
            </a:pathLst>
          </a:custGeom>
          <a:blipFill>
            <a:blip r:embed="rId6"/>
            <a:stretch>
              <a:fillRect t="-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3628774" y="6183592"/>
            <a:ext cx="1388994" cy="3085658"/>
          </a:xfrm>
          <a:custGeom>
            <a:avLst/>
            <a:gdLst/>
            <a:ahLst/>
            <a:cxnLst/>
            <a:rect l="l" t="t" r="r" b="b"/>
            <a:pathLst>
              <a:path w="1388994" h="3085658">
                <a:moveTo>
                  <a:pt x="0" y="0"/>
                </a:moveTo>
                <a:lnTo>
                  <a:pt x="1388994" y="0"/>
                </a:lnTo>
                <a:lnTo>
                  <a:pt x="1388994" y="3085658"/>
                </a:lnTo>
                <a:lnTo>
                  <a:pt x="0" y="30856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04062">
            <a:off x="3775764" y="2531084"/>
            <a:ext cx="1388996" cy="3085662"/>
          </a:xfrm>
          <a:custGeom>
            <a:avLst/>
            <a:gdLst/>
            <a:ahLst/>
            <a:cxnLst/>
            <a:rect l="l" t="t" r="r" b="b"/>
            <a:pathLst>
              <a:path w="1388996" h="3085662">
                <a:moveTo>
                  <a:pt x="0" y="0"/>
                </a:moveTo>
                <a:lnTo>
                  <a:pt x="1388996" y="0"/>
                </a:lnTo>
                <a:lnTo>
                  <a:pt x="1388996" y="3085662"/>
                </a:lnTo>
                <a:lnTo>
                  <a:pt x="0" y="30856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832737" y="4197617"/>
            <a:ext cx="1224450" cy="3508050"/>
            <a:chOff x="0" y="0"/>
            <a:chExt cx="1632600" cy="4677400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1607185" cy="4652010"/>
            </a:xfrm>
            <a:custGeom>
              <a:avLst/>
              <a:gdLst/>
              <a:ahLst/>
              <a:cxnLst/>
              <a:rect l="l" t="t" r="r" b="b"/>
              <a:pathLst>
                <a:path w="1607185" h="4652010">
                  <a:moveTo>
                    <a:pt x="0" y="0"/>
                  </a:moveTo>
                  <a:lnTo>
                    <a:pt x="1607185" y="0"/>
                  </a:lnTo>
                  <a:lnTo>
                    <a:pt x="1607185" y="4652010"/>
                  </a:lnTo>
                  <a:lnTo>
                    <a:pt x="0" y="4652010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632585" cy="4677410"/>
            </a:xfrm>
            <a:custGeom>
              <a:avLst/>
              <a:gdLst/>
              <a:ahLst/>
              <a:cxnLst/>
              <a:rect l="l" t="t" r="r" b="b"/>
              <a:pathLst>
                <a:path w="1632585" h="4677410">
                  <a:moveTo>
                    <a:pt x="12700" y="0"/>
                  </a:moveTo>
                  <a:lnTo>
                    <a:pt x="1619885" y="0"/>
                  </a:lnTo>
                  <a:cubicBezTo>
                    <a:pt x="1626870" y="0"/>
                    <a:pt x="1632585" y="5715"/>
                    <a:pt x="1632585" y="12700"/>
                  </a:cubicBezTo>
                  <a:lnTo>
                    <a:pt x="1632585" y="4664710"/>
                  </a:lnTo>
                  <a:cubicBezTo>
                    <a:pt x="1632585" y="4671695"/>
                    <a:pt x="1626870" y="4677410"/>
                    <a:pt x="1619885" y="4677410"/>
                  </a:cubicBezTo>
                  <a:lnTo>
                    <a:pt x="12700" y="4677410"/>
                  </a:lnTo>
                  <a:cubicBezTo>
                    <a:pt x="5715" y="4677410"/>
                    <a:pt x="0" y="4671695"/>
                    <a:pt x="0" y="46647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664710"/>
                  </a:lnTo>
                  <a:lnTo>
                    <a:pt x="12700" y="4664710"/>
                  </a:lnTo>
                  <a:lnTo>
                    <a:pt x="12700" y="4652010"/>
                  </a:lnTo>
                  <a:lnTo>
                    <a:pt x="1619885" y="4652010"/>
                  </a:lnTo>
                  <a:lnTo>
                    <a:pt x="1619885" y="4664710"/>
                  </a:lnTo>
                  <a:lnTo>
                    <a:pt x="1607185" y="4664710"/>
                  </a:lnTo>
                  <a:lnTo>
                    <a:pt x="1607185" y="12700"/>
                  </a:lnTo>
                  <a:lnTo>
                    <a:pt x="1619885" y="12700"/>
                  </a:lnTo>
                  <a:lnTo>
                    <a:pt x="161988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2665643">
            <a:off x="395644" y="8616176"/>
            <a:ext cx="1838126" cy="1181130"/>
          </a:xfrm>
          <a:custGeom>
            <a:avLst/>
            <a:gdLst/>
            <a:ahLst/>
            <a:cxnLst/>
            <a:rect l="l" t="t" r="r" b="b"/>
            <a:pathLst>
              <a:path w="1838126" h="1181130">
                <a:moveTo>
                  <a:pt x="0" y="0"/>
                </a:moveTo>
                <a:lnTo>
                  <a:pt x="1838126" y="0"/>
                </a:lnTo>
                <a:lnTo>
                  <a:pt x="1838126" y="1181130"/>
                </a:lnTo>
                <a:lnTo>
                  <a:pt x="0" y="11811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 rot="-5393297">
            <a:off x="2786021" y="5756754"/>
            <a:ext cx="3212194" cy="863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7C836B"/>
                </a:solidFill>
                <a:latin typeface="Fraunces Bold"/>
              </a:rPr>
              <a:t>CHIA SẺ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77391" y="1726358"/>
            <a:ext cx="4975027" cy="106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4"/>
              </a:lnSpc>
            </a:pPr>
            <a:r>
              <a:rPr lang="en-US" sz="6195">
                <a:solidFill>
                  <a:srgbClr val="7C836B"/>
                </a:solidFill>
                <a:latin typeface="Fraunces Bold"/>
              </a:rPr>
              <a:t>KHỞI ĐỘNG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21047" y="4372467"/>
            <a:ext cx="10380542" cy="240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>
                <a:solidFill>
                  <a:srgbClr val="2F3536"/>
                </a:solidFill>
                <a:latin typeface="Roboto Condensed"/>
              </a:rPr>
              <a:t>(?) Theo em, làm thế nào để nhận ra được một bài chia sẻ/ thuyết trình mang tính thuyết phục cao với người nghe?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03961">
            <a:off x="16757906" y="8420276"/>
            <a:ext cx="1092380" cy="1931644"/>
          </a:xfrm>
          <a:custGeom>
            <a:avLst/>
            <a:gdLst/>
            <a:ahLst/>
            <a:cxnLst/>
            <a:rect l="l" t="t" r="r" b="b"/>
            <a:pathLst>
              <a:path w="1092380" h="1931644">
                <a:moveTo>
                  <a:pt x="0" y="0"/>
                </a:moveTo>
                <a:lnTo>
                  <a:pt x="1092380" y="0"/>
                </a:lnTo>
                <a:lnTo>
                  <a:pt x="1092380" y="1931644"/>
                </a:lnTo>
                <a:lnTo>
                  <a:pt x="0" y="193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" r="-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23173" y="4003383"/>
            <a:ext cx="2753780" cy="866250"/>
            <a:chOff x="0" y="0"/>
            <a:chExt cx="3671707" cy="1155000"/>
          </a:xfrm>
        </p:grpSpPr>
        <p:sp>
          <p:nvSpPr>
            <p:cNvPr id="5" name="Freeform 5"/>
            <p:cNvSpPr/>
            <p:nvPr/>
          </p:nvSpPr>
          <p:spPr>
            <a:xfrm>
              <a:off x="40373" y="12700"/>
              <a:ext cx="3590764" cy="1129538"/>
            </a:xfrm>
            <a:custGeom>
              <a:avLst/>
              <a:gdLst/>
              <a:ahLst/>
              <a:cxnLst/>
              <a:rect l="l" t="t" r="r" b="b"/>
              <a:pathLst>
                <a:path w="3590764" h="1129538">
                  <a:moveTo>
                    <a:pt x="0" y="0"/>
                  </a:moveTo>
                  <a:lnTo>
                    <a:pt x="3590764" y="0"/>
                  </a:lnTo>
                  <a:lnTo>
                    <a:pt x="3590764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71510" cy="1154938"/>
            </a:xfrm>
            <a:custGeom>
              <a:avLst/>
              <a:gdLst/>
              <a:ahLst/>
              <a:cxnLst/>
              <a:rect l="l" t="t" r="r" b="b"/>
              <a:pathLst>
                <a:path w="3671510" h="1154938">
                  <a:moveTo>
                    <a:pt x="40373" y="0"/>
                  </a:moveTo>
                  <a:lnTo>
                    <a:pt x="3631137" y="0"/>
                  </a:lnTo>
                  <a:cubicBezTo>
                    <a:pt x="3653343" y="0"/>
                    <a:pt x="3671510" y="5715"/>
                    <a:pt x="3671510" y="12700"/>
                  </a:cubicBezTo>
                  <a:lnTo>
                    <a:pt x="3671510" y="1142238"/>
                  </a:lnTo>
                  <a:cubicBezTo>
                    <a:pt x="3671510" y="1149223"/>
                    <a:pt x="3653343" y="1154938"/>
                    <a:pt x="3631137" y="1154938"/>
                  </a:cubicBezTo>
                  <a:lnTo>
                    <a:pt x="40373" y="1154938"/>
                  </a:lnTo>
                  <a:cubicBezTo>
                    <a:pt x="18168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18168" y="0"/>
                    <a:pt x="40373" y="0"/>
                  </a:cubicBezTo>
                  <a:moveTo>
                    <a:pt x="40373" y="25400"/>
                  </a:moveTo>
                  <a:lnTo>
                    <a:pt x="40373" y="12700"/>
                  </a:lnTo>
                  <a:lnTo>
                    <a:pt x="80746" y="12700"/>
                  </a:lnTo>
                  <a:lnTo>
                    <a:pt x="80746" y="1142238"/>
                  </a:lnTo>
                  <a:lnTo>
                    <a:pt x="40373" y="1142238"/>
                  </a:lnTo>
                  <a:lnTo>
                    <a:pt x="40373" y="1129538"/>
                  </a:lnTo>
                  <a:lnTo>
                    <a:pt x="3631137" y="1129538"/>
                  </a:lnTo>
                  <a:lnTo>
                    <a:pt x="3631137" y="1142238"/>
                  </a:lnTo>
                  <a:lnTo>
                    <a:pt x="3590765" y="1142238"/>
                  </a:lnTo>
                  <a:lnTo>
                    <a:pt x="3590765" y="12700"/>
                  </a:lnTo>
                  <a:lnTo>
                    <a:pt x="3631137" y="12700"/>
                  </a:lnTo>
                  <a:lnTo>
                    <a:pt x="3631137" y="25400"/>
                  </a:lnTo>
                  <a:lnTo>
                    <a:pt x="40373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71958" y="4003383"/>
            <a:ext cx="3087611" cy="866250"/>
            <a:chOff x="0" y="0"/>
            <a:chExt cx="4116814" cy="1155000"/>
          </a:xfrm>
        </p:grpSpPr>
        <p:sp>
          <p:nvSpPr>
            <p:cNvPr id="8" name="Freeform 8"/>
            <p:cNvSpPr/>
            <p:nvPr/>
          </p:nvSpPr>
          <p:spPr>
            <a:xfrm>
              <a:off x="45267" y="12700"/>
              <a:ext cx="4026059" cy="1129538"/>
            </a:xfrm>
            <a:custGeom>
              <a:avLst/>
              <a:gdLst/>
              <a:ahLst/>
              <a:cxnLst/>
              <a:rect l="l" t="t" r="r" b="b"/>
              <a:pathLst>
                <a:path w="4026059" h="1129538">
                  <a:moveTo>
                    <a:pt x="0" y="0"/>
                  </a:moveTo>
                  <a:lnTo>
                    <a:pt x="4026059" y="0"/>
                  </a:lnTo>
                  <a:lnTo>
                    <a:pt x="4026059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116594" cy="1154938"/>
            </a:xfrm>
            <a:custGeom>
              <a:avLst/>
              <a:gdLst/>
              <a:ahLst/>
              <a:cxnLst/>
              <a:rect l="l" t="t" r="r" b="b"/>
              <a:pathLst>
                <a:path w="4116594" h="1154938">
                  <a:moveTo>
                    <a:pt x="45267" y="0"/>
                  </a:moveTo>
                  <a:lnTo>
                    <a:pt x="4071326" y="0"/>
                  </a:lnTo>
                  <a:cubicBezTo>
                    <a:pt x="4096224" y="0"/>
                    <a:pt x="4116594" y="5715"/>
                    <a:pt x="4116594" y="12700"/>
                  </a:cubicBezTo>
                  <a:lnTo>
                    <a:pt x="4116594" y="1142238"/>
                  </a:lnTo>
                  <a:cubicBezTo>
                    <a:pt x="4116594" y="1149223"/>
                    <a:pt x="4096224" y="1154938"/>
                    <a:pt x="4071326" y="1154938"/>
                  </a:cubicBezTo>
                  <a:lnTo>
                    <a:pt x="45267" y="1154938"/>
                  </a:lnTo>
                  <a:cubicBezTo>
                    <a:pt x="20370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20370" y="0"/>
                    <a:pt x="45267" y="0"/>
                  </a:cubicBezTo>
                  <a:moveTo>
                    <a:pt x="45267" y="25400"/>
                  </a:moveTo>
                  <a:lnTo>
                    <a:pt x="45267" y="12700"/>
                  </a:lnTo>
                  <a:lnTo>
                    <a:pt x="90534" y="12700"/>
                  </a:lnTo>
                  <a:lnTo>
                    <a:pt x="90534" y="1142238"/>
                  </a:lnTo>
                  <a:lnTo>
                    <a:pt x="45267" y="1142238"/>
                  </a:lnTo>
                  <a:lnTo>
                    <a:pt x="45267" y="1129538"/>
                  </a:lnTo>
                  <a:lnTo>
                    <a:pt x="4071326" y="1129538"/>
                  </a:lnTo>
                  <a:lnTo>
                    <a:pt x="4071326" y="1142238"/>
                  </a:lnTo>
                  <a:lnTo>
                    <a:pt x="4026059" y="1142238"/>
                  </a:lnTo>
                  <a:lnTo>
                    <a:pt x="4026059" y="12700"/>
                  </a:lnTo>
                  <a:lnTo>
                    <a:pt x="4071326" y="12700"/>
                  </a:lnTo>
                  <a:lnTo>
                    <a:pt x="4071326" y="25400"/>
                  </a:lnTo>
                  <a:lnTo>
                    <a:pt x="45267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09323" y="4003383"/>
            <a:ext cx="4987358" cy="866250"/>
            <a:chOff x="0" y="0"/>
            <a:chExt cx="6649811" cy="1155000"/>
          </a:xfrm>
        </p:grpSpPr>
        <p:sp>
          <p:nvSpPr>
            <p:cNvPr id="11" name="Freeform 11"/>
            <p:cNvSpPr/>
            <p:nvPr/>
          </p:nvSpPr>
          <p:spPr>
            <a:xfrm>
              <a:off x="73119" y="12700"/>
              <a:ext cx="6503215" cy="1129538"/>
            </a:xfrm>
            <a:custGeom>
              <a:avLst/>
              <a:gdLst/>
              <a:ahLst/>
              <a:cxnLst/>
              <a:rect l="l" t="t" r="r" b="b"/>
              <a:pathLst>
                <a:path w="6503215" h="1129538">
                  <a:moveTo>
                    <a:pt x="0" y="0"/>
                  </a:moveTo>
                  <a:lnTo>
                    <a:pt x="6503215" y="0"/>
                  </a:lnTo>
                  <a:lnTo>
                    <a:pt x="6503215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6649454" cy="1154938"/>
            </a:xfrm>
            <a:custGeom>
              <a:avLst/>
              <a:gdLst/>
              <a:ahLst/>
              <a:cxnLst/>
              <a:rect l="l" t="t" r="r" b="b"/>
              <a:pathLst>
                <a:path w="6649454" h="1154938">
                  <a:moveTo>
                    <a:pt x="73119" y="0"/>
                  </a:moveTo>
                  <a:lnTo>
                    <a:pt x="6576334" y="0"/>
                  </a:lnTo>
                  <a:cubicBezTo>
                    <a:pt x="6616550" y="0"/>
                    <a:pt x="6649454" y="5715"/>
                    <a:pt x="6649454" y="12700"/>
                  </a:cubicBezTo>
                  <a:lnTo>
                    <a:pt x="6649454" y="1142238"/>
                  </a:lnTo>
                  <a:cubicBezTo>
                    <a:pt x="6649454" y="1149223"/>
                    <a:pt x="6616550" y="1154938"/>
                    <a:pt x="6576334" y="1154938"/>
                  </a:cubicBezTo>
                  <a:lnTo>
                    <a:pt x="73119" y="1154938"/>
                  </a:lnTo>
                  <a:cubicBezTo>
                    <a:pt x="32904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32904" y="0"/>
                    <a:pt x="73119" y="0"/>
                  </a:cubicBezTo>
                  <a:moveTo>
                    <a:pt x="73119" y="25400"/>
                  </a:moveTo>
                  <a:lnTo>
                    <a:pt x="73119" y="12700"/>
                  </a:lnTo>
                  <a:lnTo>
                    <a:pt x="146238" y="12700"/>
                  </a:lnTo>
                  <a:lnTo>
                    <a:pt x="146238" y="1142238"/>
                  </a:lnTo>
                  <a:lnTo>
                    <a:pt x="73119" y="1142238"/>
                  </a:lnTo>
                  <a:lnTo>
                    <a:pt x="73119" y="1129538"/>
                  </a:lnTo>
                  <a:lnTo>
                    <a:pt x="6576334" y="1129538"/>
                  </a:lnTo>
                  <a:lnTo>
                    <a:pt x="6576334" y="1142238"/>
                  </a:lnTo>
                  <a:lnTo>
                    <a:pt x="6503215" y="1142238"/>
                  </a:lnTo>
                  <a:lnTo>
                    <a:pt x="6503215" y="12700"/>
                  </a:lnTo>
                  <a:lnTo>
                    <a:pt x="6576334" y="12700"/>
                  </a:lnTo>
                  <a:lnTo>
                    <a:pt x="6576334" y="25400"/>
                  </a:lnTo>
                  <a:lnTo>
                    <a:pt x="73119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8552185" y="3146926"/>
            <a:ext cx="478908" cy="628574"/>
          </a:xfrm>
          <a:custGeom>
            <a:avLst/>
            <a:gdLst/>
            <a:ahLst/>
            <a:cxnLst/>
            <a:rect l="l" t="t" r="r" b="b"/>
            <a:pathLst>
              <a:path w="478908" h="628574">
                <a:moveTo>
                  <a:pt x="0" y="0"/>
                </a:moveTo>
                <a:lnTo>
                  <a:pt x="478908" y="0"/>
                </a:lnTo>
                <a:lnTo>
                  <a:pt x="478908" y="628574"/>
                </a:lnTo>
                <a:lnTo>
                  <a:pt x="0" y="628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748231" y="3134200"/>
            <a:ext cx="629500" cy="564722"/>
          </a:xfrm>
          <a:custGeom>
            <a:avLst/>
            <a:gdLst/>
            <a:ahLst/>
            <a:cxnLst/>
            <a:rect l="l" t="t" r="r" b="b"/>
            <a:pathLst>
              <a:path w="629500" h="564722">
                <a:moveTo>
                  <a:pt x="0" y="0"/>
                </a:moveTo>
                <a:lnTo>
                  <a:pt x="629500" y="0"/>
                </a:lnTo>
                <a:lnTo>
                  <a:pt x="629500" y="564722"/>
                </a:lnTo>
                <a:lnTo>
                  <a:pt x="0" y="564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794575" y="3146926"/>
            <a:ext cx="633726" cy="551996"/>
          </a:xfrm>
          <a:custGeom>
            <a:avLst/>
            <a:gdLst/>
            <a:ahLst/>
            <a:cxnLst/>
            <a:rect l="l" t="t" r="r" b="b"/>
            <a:pathLst>
              <a:path w="633726" h="551996">
                <a:moveTo>
                  <a:pt x="0" y="0"/>
                </a:moveTo>
                <a:lnTo>
                  <a:pt x="633726" y="0"/>
                </a:lnTo>
                <a:lnTo>
                  <a:pt x="633726" y="551996"/>
                </a:lnTo>
                <a:lnTo>
                  <a:pt x="0" y="551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546888">
            <a:off x="-722830" y="6386210"/>
            <a:ext cx="1634562" cy="3934853"/>
          </a:xfrm>
          <a:custGeom>
            <a:avLst/>
            <a:gdLst/>
            <a:ahLst/>
            <a:cxnLst/>
            <a:rect l="l" t="t" r="r" b="b"/>
            <a:pathLst>
              <a:path w="1634562" h="3934853">
                <a:moveTo>
                  <a:pt x="0" y="0"/>
                </a:moveTo>
                <a:lnTo>
                  <a:pt x="1634561" y="0"/>
                </a:lnTo>
                <a:lnTo>
                  <a:pt x="1634561" y="3934853"/>
                </a:lnTo>
                <a:lnTo>
                  <a:pt x="0" y="39348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464658" y="5183958"/>
            <a:ext cx="4887771" cy="4595658"/>
            <a:chOff x="0" y="0"/>
            <a:chExt cx="1287314" cy="12103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87314" cy="1210379"/>
            </a:xfrm>
            <a:custGeom>
              <a:avLst/>
              <a:gdLst/>
              <a:ahLst/>
              <a:cxnLst/>
              <a:rect l="l" t="t" r="r" b="b"/>
              <a:pathLst>
                <a:path w="1287314" h="1210379">
                  <a:moveTo>
                    <a:pt x="80781" y="0"/>
                  </a:moveTo>
                  <a:lnTo>
                    <a:pt x="1206533" y="0"/>
                  </a:lnTo>
                  <a:cubicBezTo>
                    <a:pt x="1227958" y="0"/>
                    <a:pt x="1248505" y="8511"/>
                    <a:pt x="1263654" y="23660"/>
                  </a:cubicBezTo>
                  <a:cubicBezTo>
                    <a:pt x="1278803" y="38809"/>
                    <a:pt x="1287314" y="59356"/>
                    <a:pt x="1287314" y="80781"/>
                  </a:cubicBezTo>
                  <a:lnTo>
                    <a:pt x="1287314" y="1129598"/>
                  </a:lnTo>
                  <a:cubicBezTo>
                    <a:pt x="1287314" y="1151023"/>
                    <a:pt x="1278803" y="1171570"/>
                    <a:pt x="1263654" y="1186719"/>
                  </a:cubicBezTo>
                  <a:cubicBezTo>
                    <a:pt x="1248505" y="1201868"/>
                    <a:pt x="1227958" y="1210379"/>
                    <a:pt x="1206533" y="1210379"/>
                  </a:cubicBezTo>
                  <a:lnTo>
                    <a:pt x="80781" y="1210379"/>
                  </a:lnTo>
                  <a:cubicBezTo>
                    <a:pt x="59356" y="1210379"/>
                    <a:pt x="38809" y="1201868"/>
                    <a:pt x="23660" y="1186719"/>
                  </a:cubicBezTo>
                  <a:cubicBezTo>
                    <a:pt x="8511" y="1171570"/>
                    <a:pt x="0" y="1151023"/>
                    <a:pt x="0" y="1129598"/>
                  </a:cubicBezTo>
                  <a:lnTo>
                    <a:pt x="0" y="80781"/>
                  </a:lnTo>
                  <a:cubicBezTo>
                    <a:pt x="0" y="59356"/>
                    <a:pt x="8511" y="38809"/>
                    <a:pt x="23660" y="23660"/>
                  </a:cubicBezTo>
                  <a:cubicBezTo>
                    <a:pt x="38809" y="8511"/>
                    <a:pt x="59356" y="0"/>
                    <a:pt x="80781" y="0"/>
                  </a:cubicBezTo>
                  <a:close/>
                </a:path>
              </a:pathLst>
            </a:custGeom>
            <a:solidFill>
              <a:srgbClr val="EBE3D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287314" cy="1267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27" lvl="1" indent="-291463" algn="just">
                <a:lnSpc>
                  <a:spcPts val="3725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Roboto Condensed"/>
                </a:rPr>
                <a:t>Xác định mục đích: nghe để và nhận biết tính thuyết phục của một ý kiến</a:t>
              </a:r>
            </a:p>
            <a:p>
              <a:pPr marL="582927" lvl="1" indent="-291463" algn="just">
                <a:lnSpc>
                  <a:spcPts val="3725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Roboto Condensed"/>
                </a:rPr>
                <a:t>Chuẩn bị giấy, bút (bút màu, bút dạ quang,...) để ghi chép và đánh dấu hoặc gạch chân những thông tin quan trọng.</a:t>
              </a:r>
            </a:p>
            <a:p>
              <a:pPr marL="582927" lvl="1" indent="-291463" algn="just">
                <a:lnSpc>
                  <a:spcPts val="3725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Roboto Condensed"/>
                </a:rPr>
                <a:t>Chuẩn bị phiếu ghi chép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rot="-2079238">
            <a:off x="-371188" y="7734869"/>
            <a:ext cx="1671692" cy="3592260"/>
          </a:xfrm>
          <a:custGeom>
            <a:avLst/>
            <a:gdLst/>
            <a:ahLst/>
            <a:cxnLst/>
            <a:rect l="l" t="t" r="r" b="b"/>
            <a:pathLst>
              <a:path w="1671692" h="3592260">
                <a:moveTo>
                  <a:pt x="0" y="0"/>
                </a:moveTo>
                <a:lnTo>
                  <a:pt x="1671692" y="0"/>
                </a:lnTo>
                <a:lnTo>
                  <a:pt x="1671692" y="3592260"/>
                </a:lnTo>
                <a:lnTo>
                  <a:pt x="0" y="35922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0" y="723536"/>
            <a:ext cx="1828800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  <a:spcBef>
                <a:spcPct val="0"/>
              </a:spcBef>
            </a:pPr>
            <a:r>
              <a:rPr lang="en-US" sz="4700">
                <a:solidFill>
                  <a:srgbClr val="2F3536"/>
                </a:solidFill>
                <a:latin typeface="Fraunces Bold"/>
              </a:rPr>
              <a:t>I. NHẮC LẠI CÁCH THỨC THỰC HIỆN NGHE VÀ NHẬN BIẾT TÍNH THUYẾT PHỤC CỦA MỘT Ý KIẾN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-551397" y="2250306"/>
            <a:ext cx="1301488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F3536"/>
                </a:solidFill>
                <a:latin typeface="#9Slide07 SVNUT Triumph Press"/>
              </a:rPr>
              <a:t>1. Quy trình nói - nghe của kiểu bài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86091" y="4058716"/>
            <a:ext cx="2753780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F3536"/>
                </a:solidFill>
                <a:latin typeface="Roboto Condensed Bold"/>
              </a:rPr>
              <a:t>Chuẩn bị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71958" y="4113843"/>
            <a:ext cx="3087611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F3536"/>
                </a:solidFill>
                <a:latin typeface="Roboto Condensed Bold"/>
              </a:rPr>
              <a:t>Nghe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29436" y="4058716"/>
            <a:ext cx="4530248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F3536"/>
                </a:solidFill>
                <a:latin typeface="Roboto Condensed Bold"/>
              </a:rPr>
              <a:t>Kiểm tra và chỉnh sửa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285878" y="5207770"/>
            <a:ext cx="4705720" cy="4548033"/>
            <a:chOff x="0" y="0"/>
            <a:chExt cx="1239367" cy="11978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39367" cy="1197836"/>
            </a:xfrm>
            <a:custGeom>
              <a:avLst/>
              <a:gdLst/>
              <a:ahLst/>
              <a:cxnLst/>
              <a:rect l="l" t="t" r="r" b="b"/>
              <a:pathLst>
                <a:path w="1239367" h="1197836">
                  <a:moveTo>
                    <a:pt x="83906" y="0"/>
                  </a:moveTo>
                  <a:lnTo>
                    <a:pt x="1155461" y="0"/>
                  </a:lnTo>
                  <a:cubicBezTo>
                    <a:pt x="1177714" y="0"/>
                    <a:pt x="1199056" y="8840"/>
                    <a:pt x="1214791" y="24575"/>
                  </a:cubicBezTo>
                  <a:cubicBezTo>
                    <a:pt x="1230527" y="40311"/>
                    <a:pt x="1239367" y="61653"/>
                    <a:pt x="1239367" y="83906"/>
                  </a:cubicBezTo>
                  <a:lnTo>
                    <a:pt x="1239367" y="1113930"/>
                  </a:lnTo>
                  <a:cubicBezTo>
                    <a:pt x="1239367" y="1136183"/>
                    <a:pt x="1230527" y="1157525"/>
                    <a:pt x="1214791" y="1173261"/>
                  </a:cubicBezTo>
                  <a:cubicBezTo>
                    <a:pt x="1199056" y="1188996"/>
                    <a:pt x="1177714" y="1197836"/>
                    <a:pt x="1155461" y="1197836"/>
                  </a:cubicBezTo>
                  <a:lnTo>
                    <a:pt x="83906" y="1197836"/>
                  </a:lnTo>
                  <a:cubicBezTo>
                    <a:pt x="61653" y="1197836"/>
                    <a:pt x="40311" y="1188996"/>
                    <a:pt x="24575" y="1173261"/>
                  </a:cubicBezTo>
                  <a:cubicBezTo>
                    <a:pt x="8840" y="1157525"/>
                    <a:pt x="0" y="1136183"/>
                    <a:pt x="0" y="1113930"/>
                  </a:cubicBezTo>
                  <a:lnTo>
                    <a:pt x="0" y="83906"/>
                  </a:lnTo>
                  <a:cubicBezTo>
                    <a:pt x="0" y="61653"/>
                    <a:pt x="8840" y="40311"/>
                    <a:pt x="24575" y="24575"/>
                  </a:cubicBezTo>
                  <a:cubicBezTo>
                    <a:pt x="40311" y="8840"/>
                    <a:pt x="61653" y="0"/>
                    <a:pt x="83906" y="0"/>
                  </a:cubicBezTo>
                  <a:close/>
                </a:path>
              </a:pathLst>
            </a:custGeom>
            <a:solidFill>
              <a:srgbClr val="EBE3D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239367" cy="1254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27" lvl="1" indent="-291463" algn="just">
                <a:lnSpc>
                  <a:spcPts val="3725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Roboto Condensed"/>
                </a:rPr>
                <a:t>Tập trung nghe và ghi các ý chính, từ khoá trong bài thuyết trình để nhận. ra các luận điểm, lí lẽ, bằng chứng mà người nói sử dụng.</a:t>
              </a:r>
            </a:p>
            <a:p>
              <a:pPr marL="582927" lvl="1" indent="-291463" algn="just">
                <a:lnSpc>
                  <a:spcPts val="3725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Roboto Condensed"/>
                </a:rPr>
                <a:t>Ghi những câu hỏi mà em muốn trao đổi với người thuyết trình.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929436" y="5143500"/>
            <a:ext cx="4767245" cy="4636116"/>
            <a:chOff x="0" y="0"/>
            <a:chExt cx="1255571" cy="122103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55571" cy="1221035"/>
            </a:xfrm>
            <a:custGeom>
              <a:avLst/>
              <a:gdLst/>
              <a:ahLst/>
              <a:cxnLst/>
              <a:rect l="l" t="t" r="r" b="b"/>
              <a:pathLst>
                <a:path w="1255571" h="1221035">
                  <a:moveTo>
                    <a:pt x="82823" y="0"/>
                  </a:moveTo>
                  <a:lnTo>
                    <a:pt x="1172748" y="0"/>
                  </a:lnTo>
                  <a:cubicBezTo>
                    <a:pt x="1194714" y="0"/>
                    <a:pt x="1215780" y="8726"/>
                    <a:pt x="1231312" y="24258"/>
                  </a:cubicBezTo>
                  <a:cubicBezTo>
                    <a:pt x="1246845" y="39791"/>
                    <a:pt x="1255571" y="60857"/>
                    <a:pt x="1255571" y="82823"/>
                  </a:cubicBezTo>
                  <a:lnTo>
                    <a:pt x="1255571" y="1138212"/>
                  </a:lnTo>
                  <a:cubicBezTo>
                    <a:pt x="1255571" y="1183954"/>
                    <a:pt x="1218490" y="1221035"/>
                    <a:pt x="1172748" y="1221035"/>
                  </a:cubicBezTo>
                  <a:lnTo>
                    <a:pt x="82823" y="1221035"/>
                  </a:lnTo>
                  <a:cubicBezTo>
                    <a:pt x="37081" y="1221035"/>
                    <a:pt x="0" y="1183954"/>
                    <a:pt x="0" y="1138212"/>
                  </a:cubicBezTo>
                  <a:lnTo>
                    <a:pt x="0" y="82823"/>
                  </a:lnTo>
                  <a:cubicBezTo>
                    <a:pt x="0" y="37081"/>
                    <a:pt x="37081" y="0"/>
                    <a:pt x="82823" y="0"/>
                  </a:cubicBezTo>
                  <a:close/>
                </a:path>
              </a:pathLst>
            </a:custGeom>
            <a:solidFill>
              <a:srgbClr val="EBE3D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255571" cy="1278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27" lvl="1" indent="-291463" algn="just">
                <a:lnSpc>
                  <a:spcPts val="3725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Roboto Condensed"/>
                </a:rPr>
                <a:t>Đọc lại và trao đổi nội dung ghi chép với các bạn khác và chính sửa (nếu có). </a:t>
              </a:r>
            </a:p>
            <a:p>
              <a:pPr marL="582927" lvl="1" indent="-291463" algn="just">
                <a:lnSpc>
                  <a:spcPts val="3725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Roboto Condensed"/>
                </a:rPr>
                <a:t>Nhận biết tính thuyết phục của ý kiến và hạn chế của lập luận (nếu có).</a:t>
              </a:r>
            </a:p>
          </p:txBody>
        </p:sp>
      </p:grpSp>
      <p:sp>
        <p:nvSpPr>
          <p:cNvPr id="32" name="Freeform 32"/>
          <p:cNvSpPr/>
          <p:nvPr/>
        </p:nvSpPr>
        <p:spPr>
          <a:xfrm rot="-1203961">
            <a:off x="16847833" y="6035450"/>
            <a:ext cx="1971071" cy="4235659"/>
          </a:xfrm>
          <a:custGeom>
            <a:avLst/>
            <a:gdLst/>
            <a:ahLst/>
            <a:cxnLst/>
            <a:rect l="l" t="t" r="r" b="b"/>
            <a:pathLst>
              <a:path w="1971071" h="4235659">
                <a:moveTo>
                  <a:pt x="0" y="0"/>
                </a:moveTo>
                <a:lnTo>
                  <a:pt x="1971071" y="0"/>
                </a:lnTo>
                <a:lnTo>
                  <a:pt x="1971071" y="4235659"/>
                </a:lnTo>
                <a:lnTo>
                  <a:pt x="0" y="4235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03961">
            <a:off x="16757906" y="8420276"/>
            <a:ext cx="1092380" cy="1931644"/>
          </a:xfrm>
          <a:custGeom>
            <a:avLst/>
            <a:gdLst/>
            <a:ahLst/>
            <a:cxnLst/>
            <a:rect l="l" t="t" r="r" b="b"/>
            <a:pathLst>
              <a:path w="1092380" h="1931644">
                <a:moveTo>
                  <a:pt x="0" y="0"/>
                </a:moveTo>
                <a:lnTo>
                  <a:pt x="1092380" y="0"/>
                </a:lnTo>
                <a:lnTo>
                  <a:pt x="1092380" y="1931644"/>
                </a:lnTo>
                <a:lnTo>
                  <a:pt x="0" y="193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546888">
            <a:off x="-722830" y="6386210"/>
            <a:ext cx="1634562" cy="3934853"/>
          </a:xfrm>
          <a:custGeom>
            <a:avLst/>
            <a:gdLst/>
            <a:ahLst/>
            <a:cxnLst/>
            <a:rect l="l" t="t" r="r" b="b"/>
            <a:pathLst>
              <a:path w="1634562" h="3934853">
                <a:moveTo>
                  <a:pt x="0" y="0"/>
                </a:moveTo>
                <a:lnTo>
                  <a:pt x="1634561" y="0"/>
                </a:lnTo>
                <a:lnTo>
                  <a:pt x="1634561" y="3934853"/>
                </a:lnTo>
                <a:lnTo>
                  <a:pt x="0" y="3934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079238">
            <a:off x="-371188" y="7734869"/>
            <a:ext cx="1671692" cy="3592260"/>
          </a:xfrm>
          <a:custGeom>
            <a:avLst/>
            <a:gdLst/>
            <a:ahLst/>
            <a:cxnLst/>
            <a:rect l="l" t="t" r="r" b="b"/>
            <a:pathLst>
              <a:path w="1671692" h="3592260">
                <a:moveTo>
                  <a:pt x="0" y="0"/>
                </a:moveTo>
                <a:lnTo>
                  <a:pt x="1671692" y="0"/>
                </a:lnTo>
                <a:lnTo>
                  <a:pt x="1671692" y="3592260"/>
                </a:lnTo>
                <a:lnTo>
                  <a:pt x="0" y="3592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03961">
            <a:off x="16847833" y="6035450"/>
            <a:ext cx="1971071" cy="4235659"/>
          </a:xfrm>
          <a:custGeom>
            <a:avLst/>
            <a:gdLst/>
            <a:ahLst/>
            <a:cxnLst/>
            <a:rect l="l" t="t" r="r" b="b"/>
            <a:pathLst>
              <a:path w="1971071" h="4235659">
                <a:moveTo>
                  <a:pt x="0" y="0"/>
                </a:moveTo>
                <a:lnTo>
                  <a:pt x="1971071" y="0"/>
                </a:lnTo>
                <a:lnTo>
                  <a:pt x="1971071" y="4235659"/>
                </a:lnTo>
                <a:lnTo>
                  <a:pt x="0" y="42356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385724" y="1123077"/>
          <a:ext cx="17447644" cy="8848723"/>
        </p:xfrm>
        <a:graphic>
          <a:graphicData uri="http://schemas.openxmlformats.org/drawingml/2006/table">
            <a:tbl>
              <a:tblPr/>
              <a:tblGrid>
                <a:gridCol w="225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6829">
                <a:tc gridSpan="2"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2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2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2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CĐ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2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829">
                <a:tc rowSpan="2"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Chuẩn bị trước khi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mục đích nghe.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829">
                <a:tc vMerge="1"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Chuẩn bị trước khi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"/>
                        </a:rPr>
                        <a:t>Tìm hiểu trước chủ đề bài thuyết trình.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561">
                <a:tc rowSpan="4"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Nghe và ghi chép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"/>
                        </a:rPr>
                        <a:t>Nhận biết được tính thuyết phục của ý kiến và hạn chế của lập luận (nếu có)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130">
                <a:tc vMerge="1"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Nghe và ghi chép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"/>
                        </a:rPr>
                        <a:t>Ghi được (những) câu hỏi cần trao đổi với người trình bày ý kiến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716">
                <a:tc vMerge="1"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Nghe và ghi chép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"/>
                        </a:rPr>
                        <a:t>Ghi được ý chính của ý kiến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6829">
                <a:tc vMerge="1"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Nghe và ghi chép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69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"/>
                        </a:rPr>
                        <a:t>Hỏi lại những thông tin chưa hiểu rõ trong khi nghe.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8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5106004" y="181610"/>
            <a:ext cx="7695595" cy="84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2F3536"/>
                </a:solidFill>
                <a:latin typeface="#9Slide07 SVNUT Triumph Press"/>
              </a:rPr>
              <a:t>2. Bảng kiểm tham khảo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03961">
            <a:off x="16757906" y="8420276"/>
            <a:ext cx="1092380" cy="1931644"/>
          </a:xfrm>
          <a:custGeom>
            <a:avLst/>
            <a:gdLst/>
            <a:ahLst/>
            <a:cxnLst/>
            <a:rect l="l" t="t" r="r" b="b"/>
            <a:pathLst>
              <a:path w="1092380" h="1931644">
                <a:moveTo>
                  <a:pt x="0" y="0"/>
                </a:moveTo>
                <a:lnTo>
                  <a:pt x="1092380" y="0"/>
                </a:lnTo>
                <a:lnTo>
                  <a:pt x="1092380" y="1931644"/>
                </a:lnTo>
                <a:lnTo>
                  <a:pt x="0" y="193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546888">
            <a:off x="-722830" y="6386210"/>
            <a:ext cx="1634562" cy="3934853"/>
          </a:xfrm>
          <a:custGeom>
            <a:avLst/>
            <a:gdLst/>
            <a:ahLst/>
            <a:cxnLst/>
            <a:rect l="l" t="t" r="r" b="b"/>
            <a:pathLst>
              <a:path w="1634562" h="3934853">
                <a:moveTo>
                  <a:pt x="0" y="0"/>
                </a:moveTo>
                <a:lnTo>
                  <a:pt x="1634561" y="0"/>
                </a:lnTo>
                <a:lnTo>
                  <a:pt x="1634561" y="3934853"/>
                </a:lnTo>
                <a:lnTo>
                  <a:pt x="0" y="3934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079238">
            <a:off x="-371188" y="7734869"/>
            <a:ext cx="1671692" cy="3592260"/>
          </a:xfrm>
          <a:custGeom>
            <a:avLst/>
            <a:gdLst/>
            <a:ahLst/>
            <a:cxnLst/>
            <a:rect l="l" t="t" r="r" b="b"/>
            <a:pathLst>
              <a:path w="1671692" h="3592260">
                <a:moveTo>
                  <a:pt x="0" y="0"/>
                </a:moveTo>
                <a:lnTo>
                  <a:pt x="1671692" y="0"/>
                </a:lnTo>
                <a:lnTo>
                  <a:pt x="1671692" y="3592260"/>
                </a:lnTo>
                <a:lnTo>
                  <a:pt x="0" y="3592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03961">
            <a:off x="16847833" y="6035450"/>
            <a:ext cx="1971071" cy="4235659"/>
          </a:xfrm>
          <a:custGeom>
            <a:avLst/>
            <a:gdLst/>
            <a:ahLst/>
            <a:cxnLst/>
            <a:rect l="l" t="t" r="r" b="b"/>
            <a:pathLst>
              <a:path w="1971071" h="4235659">
                <a:moveTo>
                  <a:pt x="0" y="0"/>
                </a:moveTo>
                <a:lnTo>
                  <a:pt x="1971071" y="0"/>
                </a:lnTo>
                <a:lnTo>
                  <a:pt x="1971071" y="4235659"/>
                </a:lnTo>
                <a:lnTo>
                  <a:pt x="0" y="42356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983904" y="1419225"/>
          <a:ext cx="16275396" cy="8705850"/>
        </p:xfrm>
        <a:graphic>
          <a:graphicData uri="http://schemas.openxmlformats.org/drawingml/2006/table">
            <a:tbl>
              <a:tblPr/>
              <a:tblGrid>
                <a:gridCol w="406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8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521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054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1. Nội dung tóm tắt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căn cứ vào ý kiến </a:t>
                      </a:r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người phát biểu.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Nội dung rời rạc,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không đúng với ý kiến người nói.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Nội dung tương đối phù hợp với ý kiến người nói.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Nội dung phù hợp với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 ý kiến người nói, bám sát sự trình bình của người nói.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699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2. Tóm lược được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các ý chính.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Không tóm lược được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 ý chính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Có vài ý chính,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không lan man.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Đầy đủ ý chính.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877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3. Phong thái trình bày tự tin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Trình bày ấp úng, rụt rè, thiếu tự tin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Trình bày trôi chảy.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Phong thái tự tin,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trình bày trôi chảy, to, dõng dạc.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699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4. Có sự quan sát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người trình bày.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Không chú ý.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Về cơ bản có sự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quan sát.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Quan sát tốt người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Roboto Condensed"/>
                        </a:rPr>
                        <a:t>trình bày.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7B2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464658" y="306727"/>
            <a:ext cx="17368711" cy="72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F3536"/>
                </a:solidFill>
                <a:latin typeface="#9Slide07 SVNUT Triumph Press"/>
              </a:rPr>
              <a:t>2. Bảng kiểm tham khảo: Bảng kiểm kĩ năng nói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443521" y="5379491"/>
            <a:ext cx="866250" cy="866250"/>
            <a:chOff x="0" y="0"/>
            <a:chExt cx="1155000" cy="1155000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1129538" cy="1129538"/>
            </a:xfrm>
            <a:custGeom>
              <a:avLst/>
              <a:gdLst/>
              <a:ahLst/>
              <a:cxnLst/>
              <a:rect l="l" t="t" r="r" b="b"/>
              <a:pathLst>
                <a:path w="1129538" h="1129538">
                  <a:moveTo>
                    <a:pt x="0" y="0"/>
                  </a:moveTo>
                  <a:lnTo>
                    <a:pt x="1129538" y="0"/>
                  </a:lnTo>
                  <a:lnTo>
                    <a:pt x="1129538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54938" cy="1154938"/>
            </a:xfrm>
            <a:custGeom>
              <a:avLst/>
              <a:gdLst/>
              <a:ahLst/>
              <a:cxnLst/>
              <a:rect l="l" t="t" r="r" b="b"/>
              <a:pathLst>
                <a:path w="1154938" h="1154938">
                  <a:moveTo>
                    <a:pt x="12700" y="0"/>
                  </a:moveTo>
                  <a:lnTo>
                    <a:pt x="1142238" y="0"/>
                  </a:lnTo>
                  <a:cubicBezTo>
                    <a:pt x="1149223" y="0"/>
                    <a:pt x="1154938" y="5715"/>
                    <a:pt x="1154938" y="12700"/>
                  </a:cubicBezTo>
                  <a:lnTo>
                    <a:pt x="1154938" y="1142238"/>
                  </a:lnTo>
                  <a:cubicBezTo>
                    <a:pt x="1154938" y="1149223"/>
                    <a:pt x="1149223" y="1154938"/>
                    <a:pt x="1142238" y="1154938"/>
                  </a:cubicBezTo>
                  <a:lnTo>
                    <a:pt x="12700" y="1154938"/>
                  </a:lnTo>
                  <a:cubicBezTo>
                    <a:pt x="5715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2238"/>
                  </a:lnTo>
                  <a:lnTo>
                    <a:pt x="12700" y="1142238"/>
                  </a:lnTo>
                  <a:lnTo>
                    <a:pt x="12700" y="1129538"/>
                  </a:lnTo>
                  <a:lnTo>
                    <a:pt x="1142238" y="1129538"/>
                  </a:lnTo>
                  <a:lnTo>
                    <a:pt x="1142238" y="1142238"/>
                  </a:lnTo>
                  <a:lnTo>
                    <a:pt x="1129538" y="1142238"/>
                  </a:lnTo>
                  <a:lnTo>
                    <a:pt x="1129538" y="12700"/>
                  </a:lnTo>
                  <a:lnTo>
                    <a:pt x="1142238" y="12700"/>
                  </a:lnTo>
                  <a:lnTo>
                    <a:pt x="11422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64251" y="5379491"/>
            <a:ext cx="866250" cy="866250"/>
            <a:chOff x="0" y="0"/>
            <a:chExt cx="1155000" cy="1155000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1129538" cy="1129538"/>
            </a:xfrm>
            <a:custGeom>
              <a:avLst/>
              <a:gdLst/>
              <a:ahLst/>
              <a:cxnLst/>
              <a:rect l="l" t="t" r="r" b="b"/>
              <a:pathLst>
                <a:path w="1129538" h="1129538">
                  <a:moveTo>
                    <a:pt x="0" y="0"/>
                  </a:moveTo>
                  <a:lnTo>
                    <a:pt x="1129538" y="0"/>
                  </a:lnTo>
                  <a:lnTo>
                    <a:pt x="1129538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154938" cy="1154938"/>
            </a:xfrm>
            <a:custGeom>
              <a:avLst/>
              <a:gdLst/>
              <a:ahLst/>
              <a:cxnLst/>
              <a:rect l="l" t="t" r="r" b="b"/>
              <a:pathLst>
                <a:path w="1154938" h="1154938">
                  <a:moveTo>
                    <a:pt x="12700" y="0"/>
                  </a:moveTo>
                  <a:lnTo>
                    <a:pt x="1142238" y="0"/>
                  </a:lnTo>
                  <a:cubicBezTo>
                    <a:pt x="1149223" y="0"/>
                    <a:pt x="1154938" y="5715"/>
                    <a:pt x="1154938" y="12700"/>
                  </a:cubicBezTo>
                  <a:lnTo>
                    <a:pt x="1154938" y="1142238"/>
                  </a:lnTo>
                  <a:cubicBezTo>
                    <a:pt x="1154938" y="1149223"/>
                    <a:pt x="1149223" y="1154938"/>
                    <a:pt x="1142238" y="1154938"/>
                  </a:cubicBezTo>
                  <a:lnTo>
                    <a:pt x="12700" y="1154938"/>
                  </a:lnTo>
                  <a:cubicBezTo>
                    <a:pt x="5715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2238"/>
                  </a:lnTo>
                  <a:lnTo>
                    <a:pt x="12700" y="1142238"/>
                  </a:lnTo>
                  <a:lnTo>
                    <a:pt x="12700" y="1129538"/>
                  </a:lnTo>
                  <a:lnTo>
                    <a:pt x="1142238" y="1129538"/>
                  </a:lnTo>
                  <a:lnTo>
                    <a:pt x="1142238" y="1142238"/>
                  </a:lnTo>
                  <a:lnTo>
                    <a:pt x="1129538" y="1142238"/>
                  </a:lnTo>
                  <a:lnTo>
                    <a:pt x="1129538" y="12700"/>
                  </a:lnTo>
                  <a:lnTo>
                    <a:pt x="1142238" y="12700"/>
                  </a:lnTo>
                  <a:lnTo>
                    <a:pt x="11422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92075" y="5373741"/>
            <a:ext cx="866250" cy="866250"/>
            <a:chOff x="0" y="0"/>
            <a:chExt cx="1155000" cy="1155000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1129538" cy="1129538"/>
            </a:xfrm>
            <a:custGeom>
              <a:avLst/>
              <a:gdLst/>
              <a:ahLst/>
              <a:cxnLst/>
              <a:rect l="l" t="t" r="r" b="b"/>
              <a:pathLst>
                <a:path w="1129538" h="1129538">
                  <a:moveTo>
                    <a:pt x="0" y="0"/>
                  </a:moveTo>
                  <a:lnTo>
                    <a:pt x="1129538" y="0"/>
                  </a:lnTo>
                  <a:lnTo>
                    <a:pt x="1129538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154938" cy="1154938"/>
            </a:xfrm>
            <a:custGeom>
              <a:avLst/>
              <a:gdLst/>
              <a:ahLst/>
              <a:cxnLst/>
              <a:rect l="l" t="t" r="r" b="b"/>
              <a:pathLst>
                <a:path w="1154938" h="1154938">
                  <a:moveTo>
                    <a:pt x="12700" y="0"/>
                  </a:moveTo>
                  <a:lnTo>
                    <a:pt x="1142238" y="0"/>
                  </a:lnTo>
                  <a:cubicBezTo>
                    <a:pt x="1149223" y="0"/>
                    <a:pt x="1154938" y="5715"/>
                    <a:pt x="1154938" y="12700"/>
                  </a:cubicBezTo>
                  <a:lnTo>
                    <a:pt x="1154938" y="1142238"/>
                  </a:lnTo>
                  <a:cubicBezTo>
                    <a:pt x="1154938" y="1149223"/>
                    <a:pt x="1149223" y="1154938"/>
                    <a:pt x="1142238" y="1154938"/>
                  </a:cubicBezTo>
                  <a:lnTo>
                    <a:pt x="12700" y="1154938"/>
                  </a:lnTo>
                  <a:cubicBezTo>
                    <a:pt x="5715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2238"/>
                  </a:lnTo>
                  <a:lnTo>
                    <a:pt x="12700" y="1142238"/>
                  </a:lnTo>
                  <a:lnTo>
                    <a:pt x="12700" y="1129538"/>
                  </a:lnTo>
                  <a:lnTo>
                    <a:pt x="1142238" y="1129538"/>
                  </a:lnTo>
                  <a:lnTo>
                    <a:pt x="1142238" y="1142238"/>
                  </a:lnTo>
                  <a:lnTo>
                    <a:pt x="1129538" y="1142238"/>
                  </a:lnTo>
                  <a:lnTo>
                    <a:pt x="1129538" y="12700"/>
                  </a:lnTo>
                  <a:lnTo>
                    <a:pt x="1142238" y="12700"/>
                  </a:lnTo>
                  <a:lnTo>
                    <a:pt x="11422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991075" y="5379491"/>
            <a:ext cx="866250" cy="866250"/>
            <a:chOff x="0" y="0"/>
            <a:chExt cx="1155000" cy="115500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1129538" cy="1129538"/>
            </a:xfrm>
            <a:custGeom>
              <a:avLst/>
              <a:gdLst/>
              <a:ahLst/>
              <a:cxnLst/>
              <a:rect l="l" t="t" r="r" b="b"/>
              <a:pathLst>
                <a:path w="1129538" h="1129538">
                  <a:moveTo>
                    <a:pt x="0" y="0"/>
                  </a:moveTo>
                  <a:lnTo>
                    <a:pt x="1129538" y="0"/>
                  </a:lnTo>
                  <a:lnTo>
                    <a:pt x="1129538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154938" cy="1154938"/>
            </a:xfrm>
            <a:custGeom>
              <a:avLst/>
              <a:gdLst/>
              <a:ahLst/>
              <a:cxnLst/>
              <a:rect l="l" t="t" r="r" b="b"/>
              <a:pathLst>
                <a:path w="1154938" h="1154938">
                  <a:moveTo>
                    <a:pt x="12700" y="0"/>
                  </a:moveTo>
                  <a:lnTo>
                    <a:pt x="1142238" y="0"/>
                  </a:lnTo>
                  <a:cubicBezTo>
                    <a:pt x="1149223" y="0"/>
                    <a:pt x="1154938" y="5715"/>
                    <a:pt x="1154938" y="12700"/>
                  </a:cubicBezTo>
                  <a:lnTo>
                    <a:pt x="1154938" y="1142238"/>
                  </a:lnTo>
                  <a:cubicBezTo>
                    <a:pt x="1154938" y="1149223"/>
                    <a:pt x="1149223" y="1154938"/>
                    <a:pt x="1142238" y="1154938"/>
                  </a:cubicBezTo>
                  <a:lnTo>
                    <a:pt x="12700" y="1154938"/>
                  </a:lnTo>
                  <a:cubicBezTo>
                    <a:pt x="5715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2238"/>
                  </a:lnTo>
                  <a:lnTo>
                    <a:pt x="12700" y="1142238"/>
                  </a:lnTo>
                  <a:lnTo>
                    <a:pt x="12700" y="1129538"/>
                  </a:lnTo>
                  <a:lnTo>
                    <a:pt x="1142238" y="1129538"/>
                  </a:lnTo>
                  <a:lnTo>
                    <a:pt x="1142238" y="1142238"/>
                  </a:lnTo>
                  <a:lnTo>
                    <a:pt x="1129538" y="1142238"/>
                  </a:lnTo>
                  <a:lnTo>
                    <a:pt x="1129538" y="12700"/>
                  </a:lnTo>
                  <a:lnTo>
                    <a:pt x="1142238" y="12700"/>
                  </a:lnTo>
                  <a:lnTo>
                    <a:pt x="11422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3290653" y="5809616"/>
            <a:ext cx="2320785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6439246" y="5809866"/>
            <a:ext cx="5444308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2711412" y="5812616"/>
            <a:ext cx="2298529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8756399" y="5373989"/>
            <a:ext cx="866250" cy="866250"/>
            <a:chOff x="0" y="0"/>
            <a:chExt cx="1155000" cy="1155000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1129538" cy="1129538"/>
            </a:xfrm>
            <a:custGeom>
              <a:avLst/>
              <a:gdLst/>
              <a:ahLst/>
              <a:cxnLst/>
              <a:rect l="l" t="t" r="r" b="b"/>
              <a:pathLst>
                <a:path w="1129538" h="1129538">
                  <a:moveTo>
                    <a:pt x="0" y="0"/>
                  </a:moveTo>
                  <a:lnTo>
                    <a:pt x="1129538" y="0"/>
                  </a:lnTo>
                  <a:lnTo>
                    <a:pt x="1129538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154938" cy="1154938"/>
            </a:xfrm>
            <a:custGeom>
              <a:avLst/>
              <a:gdLst/>
              <a:ahLst/>
              <a:cxnLst/>
              <a:rect l="l" t="t" r="r" b="b"/>
              <a:pathLst>
                <a:path w="1154938" h="1154938">
                  <a:moveTo>
                    <a:pt x="12700" y="0"/>
                  </a:moveTo>
                  <a:lnTo>
                    <a:pt x="1142238" y="0"/>
                  </a:lnTo>
                  <a:cubicBezTo>
                    <a:pt x="1149223" y="0"/>
                    <a:pt x="1154938" y="5715"/>
                    <a:pt x="1154938" y="12700"/>
                  </a:cubicBezTo>
                  <a:lnTo>
                    <a:pt x="1154938" y="1142238"/>
                  </a:lnTo>
                  <a:cubicBezTo>
                    <a:pt x="1154938" y="1149223"/>
                    <a:pt x="1149223" y="1154938"/>
                    <a:pt x="1142238" y="1154938"/>
                  </a:cubicBezTo>
                  <a:lnTo>
                    <a:pt x="12700" y="1154938"/>
                  </a:lnTo>
                  <a:cubicBezTo>
                    <a:pt x="5715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2238"/>
                  </a:lnTo>
                  <a:lnTo>
                    <a:pt x="12700" y="1142238"/>
                  </a:lnTo>
                  <a:lnTo>
                    <a:pt x="12700" y="1129538"/>
                  </a:lnTo>
                  <a:lnTo>
                    <a:pt x="1142238" y="1129538"/>
                  </a:lnTo>
                  <a:lnTo>
                    <a:pt x="1142238" y="1142238"/>
                  </a:lnTo>
                  <a:lnTo>
                    <a:pt x="1129538" y="1142238"/>
                  </a:lnTo>
                  <a:lnTo>
                    <a:pt x="1129538" y="12700"/>
                  </a:lnTo>
                  <a:lnTo>
                    <a:pt x="1142238" y="12700"/>
                  </a:lnTo>
                  <a:lnTo>
                    <a:pt x="11422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5788504" y="5501980"/>
            <a:ext cx="473394" cy="621264"/>
          </a:xfrm>
          <a:custGeom>
            <a:avLst/>
            <a:gdLst/>
            <a:ahLst/>
            <a:cxnLst/>
            <a:rect l="l" t="t" r="r" b="b"/>
            <a:pathLst>
              <a:path w="473394" h="621264">
                <a:moveTo>
                  <a:pt x="0" y="0"/>
                </a:moveTo>
                <a:lnTo>
                  <a:pt x="473394" y="0"/>
                </a:lnTo>
                <a:lnTo>
                  <a:pt x="473394" y="621264"/>
                </a:lnTo>
                <a:lnTo>
                  <a:pt x="0" y="621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565518" y="5551564"/>
            <a:ext cx="622254" cy="558154"/>
          </a:xfrm>
          <a:custGeom>
            <a:avLst/>
            <a:gdLst/>
            <a:ahLst/>
            <a:cxnLst/>
            <a:rect l="l" t="t" r="r" b="b"/>
            <a:pathLst>
              <a:path w="622254" h="558154">
                <a:moveTo>
                  <a:pt x="0" y="0"/>
                </a:moveTo>
                <a:lnTo>
                  <a:pt x="622254" y="0"/>
                </a:lnTo>
                <a:lnTo>
                  <a:pt x="622254" y="558154"/>
                </a:lnTo>
                <a:lnTo>
                  <a:pt x="0" y="558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1984160" y="5534066"/>
            <a:ext cx="626430" cy="545578"/>
          </a:xfrm>
          <a:custGeom>
            <a:avLst/>
            <a:gdLst/>
            <a:ahLst/>
            <a:cxnLst/>
            <a:rect l="l" t="t" r="r" b="b"/>
            <a:pathLst>
              <a:path w="626430" h="545578">
                <a:moveTo>
                  <a:pt x="0" y="0"/>
                </a:moveTo>
                <a:lnTo>
                  <a:pt x="626430" y="0"/>
                </a:lnTo>
                <a:lnTo>
                  <a:pt x="626430" y="545578"/>
                </a:lnTo>
                <a:lnTo>
                  <a:pt x="0" y="5455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5113702" y="5502002"/>
            <a:ext cx="620996" cy="621176"/>
          </a:xfrm>
          <a:custGeom>
            <a:avLst/>
            <a:gdLst/>
            <a:ahLst/>
            <a:cxnLst/>
            <a:rect l="l" t="t" r="r" b="b"/>
            <a:pathLst>
              <a:path w="620996" h="621176">
                <a:moveTo>
                  <a:pt x="0" y="0"/>
                </a:moveTo>
                <a:lnTo>
                  <a:pt x="620996" y="0"/>
                </a:lnTo>
                <a:lnTo>
                  <a:pt x="620996" y="621176"/>
                </a:lnTo>
                <a:lnTo>
                  <a:pt x="0" y="621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8832918" y="5520208"/>
            <a:ext cx="622164" cy="620860"/>
          </a:xfrm>
          <a:custGeom>
            <a:avLst/>
            <a:gdLst/>
            <a:ahLst/>
            <a:cxnLst/>
            <a:rect l="l" t="t" r="r" b="b"/>
            <a:pathLst>
              <a:path w="622164" h="620860">
                <a:moveTo>
                  <a:pt x="0" y="0"/>
                </a:moveTo>
                <a:lnTo>
                  <a:pt x="622164" y="0"/>
                </a:lnTo>
                <a:lnTo>
                  <a:pt x="622164" y="620860"/>
                </a:lnTo>
                <a:lnTo>
                  <a:pt x="0" y="6208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544271" y="7227570"/>
            <a:ext cx="2664750" cy="228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747869"/>
                </a:solidFill>
                <a:latin typeface="Roboto Condensed"/>
              </a:rPr>
              <a:t>Nghe kĩ nội dung ý kiến mà người nói đã trình bày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92826" y="2662766"/>
            <a:ext cx="2664750" cy="228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747869"/>
                </a:solidFill>
                <a:latin typeface="Roboto Condensed"/>
              </a:rPr>
              <a:t>Ghi lại cách trình bày ý kiến của người nói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04337" y="7115450"/>
            <a:ext cx="2570373" cy="228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747869"/>
                </a:solidFill>
                <a:latin typeface="Roboto Condensed"/>
              </a:rPr>
              <a:t>Nêu câu hỏi về những điều chưa rõ và nhận xét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65000" y="3066346"/>
            <a:ext cx="266475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747869"/>
                </a:solidFill>
                <a:latin typeface="Roboto Condensed"/>
              </a:rPr>
              <a:t>Trao đổi </a:t>
            </a:r>
          </a:p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747869"/>
                </a:solidFill>
                <a:latin typeface="Roboto Condensed"/>
              </a:rPr>
              <a:t>kinh nghiệm với bạn bè</a:t>
            </a:r>
          </a:p>
        </p:txBody>
      </p:sp>
      <p:sp>
        <p:nvSpPr>
          <p:cNvPr id="30" name="AutoShape 30"/>
          <p:cNvSpPr/>
          <p:nvPr/>
        </p:nvSpPr>
        <p:spPr>
          <a:xfrm>
            <a:off x="5780889" y="5148666"/>
            <a:ext cx="488621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9189524" y="6240192"/>
            <a:ext cx="0" cy="875258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12029082" y="5130416"/>
            <a:ext cx="536588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15424200" y="6245695"/>
            <a:ext cx="0" cy="793123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2876646" y="6245694"/>
            <a:ext cx="0" cy="981876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0" y="473441"/>
            <a:ext cx="1766583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  <a:spcBef>
                <a:spcPct val="0"/>
              </a:spcBef>
            </a:pPr>
            <a:r>
              <a:rPr lang="en-US" sz="4299">
                <a:solidFill>
                  <a:srgbClr val="2F3536"/>
                </a:solidFill>
                <a:latin typeface="Fraunces Bold"/>
              </a:rPr>
              <a:t>I. NHẮC LẠI CÁCH THỨC THỰC HIỆN NGHE VÀ NHẬN BIẾT TÍNH THUYẾT PHỤC CỦA MỘT Ý KIẾN</a:t>
            </a:r>
          </a:p>
        </p:txBody>
      </p:sp>
      <p:sp>
        <p:nvSpPr>
          <p:cNvPr id="36" name="Freeform 36"/>
          <p:cNvSpPr/>
          <p:nvPr/>
        </p:nvSpPr>
        <p:spPr>
          <a:xfrm rot="-1833445" flipH="1">
            <a:off x="-1952902" y="6585204"/>
            <a:ext cx="4489500" cy="5415400"/>
          </a:xfrm>
          <a:custGeom>
            <a:avLst/>
            <a:gdLst/>
            <a:ahLst/>
            <a:cxnLst/>
            <a:rect l="l" t="t" r="r" b="b"/>
            <a:pathLst>
              <a:path w="4489500" h="5415400">
                <a:moveTo>
                  <a:pt x="4489500" y="0"/>
                </a:moveTo>
                <a:lnTo>
                  <a:pt x="0" y="0"/>
                </a:lnTo>
                <a:lnTo>
                  <a:pt x="0" y="5415400"/>
                </a:lnTo>
                <a:lnTo>
                  <a:pt x="4489500" y="5415400"/>
                </a:lnTo>
                <a:lnTo>
                  <a:pt x="448950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10054008" flipH="1">
            <a:off x="16123650" y="-1153770"/>
            <a:ext cx="4489498" cy="5415398"/>
          </a:xfrm>
          <a:custGeom>
            <a:avLst/>
            <a:gdLst/>
            <a:ahLst/>
            <a:cxnLst/>
            <a:rect l="l" t="t" r="r" b="b"/>
            <a:pathLst>
              <a:path w="4489498" h="5415398">
                <a:moveTo>
                  <a:pt x="4489498" y="0"/>
                </a:moveTo>
                <a:lnTo>
                  <a:pt x="0" y="0"/>
                </a:lnTo>
                <a:lnTo>
                  <a:pt x="0" y="5415398"/>
                </a:lnTo>
                <a:lnTo>
                  <a:pt x="4489498" y="5415398"/>
                </a:lnTo>
                <a:lnTo>
                  <a:pt x="4489498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291848" y="1825837"/>
            <a:ext cx="17486611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2F3536"/>
                </a:solidFill>
                <a:latin typeface="#9Slide07 SVNUT Triumph Press"/>
              </a:rPr>
              <a:t>3. Lưu ý đối với kiểu bài Nghe và nhận biết tính thuyết phục của một ý kiến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186202" y="7070276"/>
            <a:ext cx="2601832" cy="171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747869"/>
                </a:solidFill>
                <a:latin typeface="Roboto Condensed"/>
              </a:rPr>
              <a:t>Sử dụng bảng kiểm để tự đánh giá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03961">
            <a:off x="16757906" y="8420276"/>
            <a:ext cx="1092380" cy="1931644"/>
          </a:xfrm>
          <a:custGeom>
            <a:avLst/>
            <a:gdLst/>
            <a:ahLst/>
            <a:cxnLst/>
            <a:rect l="l" t="t" r="r" b="b"/>
            <a:pathLst>
              <a:path w="1092380" h="1931644">
                <a:moveTo>
                  <a:pt x="0" y="0"/>
                </a:moveTo>
                <a:lnTo>
                  <a:pt x="1092380" y="0"/>
                </a:lnTo>
                <a:lnTo>
                  <a:pt x="1092380" y="1931644"/>
                </a:lnTo>
                <a:lnTo>
                  <a:pt x="0" y="193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546888">
            <a:off x="-722830" y="6386210"/>
            <a:ext cx="1634562" cy="3934853"/>
          </a:xfrm>
          <a:custGeom>
            <a:avLst/>
            <a:gdLst/>
            <a:ahLst/>
            <a:cxnLst/>
            <a:rect l="l" t="t" r="r" b="b"/>
            <a:pathLst>
              <a:path w="1634562" h="3934853">
                <a:moveTo>
                  <a:pt x="0" y="0"/>
                </a:moveTo>
                <a:lnTo>
                  <a:pt x="1634561" y="0"/>
                </a:lnTo>
                <a:lnTo>
                  <a:pt x="1634561" y="3934853"/>
                </a:lnTo>
                <a:lnTo>
                  <a:pt x="0" y="3934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079238">
            <a:off x="-371188" y="7734869"/>
            <a:ext cx="1671692" cy="3592260"/>
          </a:xfrm>
          <a:custGeom>
            <a:avLst/>
            <a:gdLst/>
            <a:ahLst/>
            <a:cxnLst/>
            <a:rect l="l" t="t" r="r" b="b"/>
            <a:pathLst>
              <a:path w="1671692" h="3592260">
                <a:moveTo>
                  <a:pt x="0" y="0"/>
                </a:moveTo>
                <a:lnTo>
                  <a:pt x="1671692" y="0"/>
                </a:lnTo>
                <a:lnTo>
                  <a:pt x="1671692" y="3592260"/>
                </a:lnTo>
                <a:lnTo>
                  <a:pt x="0" y="3592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03961">
            <a:off x="16847833" y="6035450"/>
            <a:ext cx="1971071" cy="4235659"/>
          </a:xfrm>
          <a:custGeom>
            <a:avLst/>
            <a:gdLst/>
            <a:ahLst/>
            <a:cxnLst/>
            <a:rect l="l" t="t" r="r" b="b"/>
            <a:pathLst>
              <a:path w="1971071" h="4235659">
                <a:moveTo>
                  <a:pt x="0" y="0"/>
                </a:moveTo>
                <a:lnTo>
                  <a:pt x="1971071" y="0"/>
                </a:lnTo>
                <a:lnTo>
                  <a:pt x="1971071" y="4235659"/>
                </a:lnTo>
                <a:lnTo>
                  <a:pt x="0" y="42356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34983" y="671524"/>
            <a:ext cx="8257646" cy="704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  <a:spcBef>
                <a:spcPct val="0"/>
              </a:spcBef>
            </a:pPr>
            <a:r>
              <a:rPr lang="en-US" sz="4599">
                <a:solidFill>
                  <a:srgbClr val="2F3536"/>
                </a:solidFill>
                <a:latin typeface="Fraunces Bold"/>
              </a:rPr>
              <a:t>II. THỰC HÀNH NGHE - NÓI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664118"/>
            <a:ext cx="15687863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2F3536"/>
                </a:solidFill>
                <a:latin typeface="Roboto Condensed"/>
              </a:rPr>
              <a:t>Hoạt động nhóm 4-6 HS.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b="1">
                <a:solidFill>
                  <a:srgbClr val="2F3536"/>
                </a:solidFill>
                <a:latin typeface="Roboto Condensed"/>
              </a:rPr>
              <a:t>Nhiệm vụ: </a:t>
            </a:r>
            <a:r>
              <a:rPr lang="en-US" sz="3699">
                <a:solidFill>
                  <a:srgbClr val="2F3536"/>
                </a:solidFill>
                <a:latin typeface="Roboto Condensed"/>
              </a:rPr>
              <a:t>Thảo luận về chủ đề: Nghe, tóm tắt bài thuyết trình và nhận xét về tính thuyết phục của ý kiến: “Từ đoạn trích </a:t>
            </a:r>
            <a:r>
              <a:rPr lang="en-US" sz="3699">
                <a:solidFill>
                  <a:srgbClr val="2F3536"/>
                </a:solidFill>
                <a:latin typeface="Roboto Condensed Italics"/>
              </a:rPr>
              <a:t>Kiều ở lầu Ngưng Bích</a:t>
            </a:r>
            <a:r>
              <a:rPr lang="en-US" sz="3699">
                <a:solidFill>
                  <a:srgbClr val="2F3536"/>
                </a:solidFill>
                <a:latin typeface="Roboto Condensed"/>
              </a:rPr>
              <a:t>, làm sáng tỏ ý kiến: Nguyễn du tả cảnh là để ngụ tình.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b="1">
                <a:solidFill>
                  <a:srgbClr val="2F3536"/>
                </a:solidFill>
                <a:latin typeface="Roboto Condensed"/>
              </a:rPr>
              <a:t>Quy trình thực hiện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4983" y="1796924"/>
            <a:ext cx="15687863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2F3536"/>
                </a:solidFill>
                <a:latin typeface="#9Slide07 SVNNexa Rust Slab Bla"/>
              </a:rPr>
              <a:t>Nhiệm vụ 1: VÒNG NỘI BỘ </a:t>
            </a:r>
            <a:r>
              <a:rPr lang="en-US" sz="3999" smtClean="0">
                <a:solidFill>
                  <a:srgbClr val="2F3536"/>
                </a:solidFill>
                <a:latin typeface="#9Slide07 SVNNexa Rust Slab Bla"/>
              </a:rPr>
              <a:t>(</a:t>
            </a:r>
            <a:r>
              <a:rPr lang="en-US" sz="3999">
                <a:solidFill>
                  <a:srgbClr val="2F3536"/>
                </a:solidFill>
                <a:latin typeface="#9Slide07 SVNNexa Rust Slab Bla"/>
              </a:rPr>
              <a:t>5</a:t>
            </a:r>
            <a:r>
              <a:rPr lang="en-US" sz="3999" smtClean="0">
                <a:solidFill>
                  <a:srgbClr val="2F3536"/>
                </a:solidFill>
                <a:latin typeface="#9Slide07 SVNNexa Rust Slab Bla"/>
              </a:rPr>
              <a:t>’)</a:t>
            </a:r>
            <a:endParaRPr lang="en-US" sz="3999">
              <a:solidFill>
                <a:srgbClr val="2F3536"/>
              </a:solidFill>
              <a:latin typeface="#9Slide07 SVNNexa Rust Slab Bla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037271" y="7510951"/>
            <a:ext cx="19050" cy="14288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702397" y="8734535"/>
            <a:ext cx="2503766" cy="52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232322"/>
                </a:solidFill>
                <a:latin typeface="Roboto Condensed"/>
              </a:rPr>
              <a:t>PHT 2.1 - 2.2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7792" y="8108655"/>
            <a:ext cx="263297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6E8979"/>
                </a:solidFill>
                <a:latin typeface="Roboto Condensed Bold"/>
              </a:rPr>
              <a:t>10 phút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52910" y="8108655"/>
            <a:ext cx="250376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F19072"/>
                </a:solidFill>
                <a:latin typeface="Roboto Condensed Bold"/>
              </a:rPr>
              <a:t>15 phút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03422" y="8108655"/>
            <a:ext cx="250376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6E8979"/>
                </a:solidFill>
                <a:latin typeface="Roboto Condensed Bold"/>
              </a:rPr>
              <a:t>10 phút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093508" y="7158109"/>
            <a:ext cx="2472058" cy="0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0844021" y="7158109"/>
            <a:ext cx="2472057" cy="0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7815053" y="7158109"/>
            <a:ext cx="13462" cy="10096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7815053" y="7018881"/>
            <a:ext cx="278455" cy="278455"/>
            <a:chOff x="0" y="0"/>
            <a:chExt cx="525400" cy="525400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499999" cy="499999"/>
            </a:xfrm>
            <a:custGeom>
              <a:avLst/>
              <a:gdLst/>
              <a:ahLst/>
              <a:cxnLst/>
              <a:rect l="l" t="t" r="r" b="b"/>
              <a:pathLst>
                <a:path w="499999" h="499999">
                  <a:moveTo>
                    <a:pt x="0" y="0"/>
                  </a:moveTo>
                  <a:lnTo>
                    <a:pt x="499999" y="0"/>
                  </a:lnTo>
                  <a:lnTo>
                    <a:pt x="499999" y="499999"/>
                  </a:lnTo>
                  <a:lnTo>
                    <a:pt x="0" y="499999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525399" cy="525399"/>
            </a:xfrm>
            <a:custGeom>
              <a:avLst/>
              <a:gdLst/>
              <a:ahLst/>
              <a:cxnLst/>
              <a:rect l="l" t="t" r="r" b="b"/>
              <a:pathLst>
                <a:path w="525399" h="525399">
                  <a:moveTo>
                    <a:pt x="12700" y="0"/>
                  </a:moveTo>
                  <a:lnTo>
                    <a:pt x="512699" y="0"/>
                  </a:lnTo>
                  <a:cubicBezTo>
                    <a:pt x="519684" y="0"/>
                    <a:pt x="525399" y="5715"/>
                    <a:pt x="525399" y="12700"/>
                  </a:cubicBezTo>
                  <a:lnTo>
                    <a:pt x="525399" y="512699"/>
                  </a:lnTo>
                  <a:cubicBezTo>
                    <a:pt x="525399" y="519684"/>
                    <a:pt x="519684" y="525399"/>
                    <a:pt x="512699" y="525399"/>
                  </a:cubicBezTo>
                  <a:lnTo>
                    <a:pt x="12700" y="525399"/>
                  </a:lnTo>
                  <a:cubicBezTo>
                    <a:pt x="5715" y="525399"/>
                    <a:pt x="0" y="519684"/>
                    <a:pt x="0" y="51269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12699"/>
                  </a:lnTo>
                  <a:lnTo>
                    <a:pt x="12700" y="512699"/>
                  </a:lnTo>
                  <a:lnTo>
                    <a:pt x="12700" y="499999"/>
                  </a:lnTo>
                  <a:lnTo>
                    <a:pt x="512699" y="499999"/>
                  </a:lnTo>
                  <a:lnTo>
                    <a:pt x="512699" y="512699"/>
                  </a:lnTo>
                  <a:lnTo>
                    <a:pt x="499999" y="512699"/>
                  </a:lnTo>
                  <a:lnTo>
                    <a:pt x="499999" y="12700"/>
                  </a:lnTo>
                  <a:lnTo>
                    <a:pt x="512699" y="12700"/>
                  </a:lnTo>
                  <a:lnTo>
                    <a:pt x="5126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65566" y="7018881"/>
            <a:ext cx="278455" cy="278455"/>
            <a:chOff x="0" y="0"/>
            <a:chExt cx="525400" cy="525400"/>
          </a:xfrm>
        </p:grpSpPr>
        <p:sp>
          <p:nvSpPr>
            <p:cNvPr id="22" name="Freeform 22"/>
            <p:cNvSpPr/>
            <p:nvPr/>
          </p:nvSpPr>
          <p:spPr>
            <a:xfrm>
              <a:off x="12700" y="12700"/>
              <a:ext cx="499999" cy="499999"/>
            </a:xfrm>
            <a:custGeom>
              <a:avLst/>
              <a:gdLst/>
              <a:ahLst/>
              <a:cxnLst/>
              <a:rect l="l" t="t" r="r" b="b"/>
              <a:pathLst>
                <a:path w="499999" h="499999">
                  <a:moveTo>
                    <a:pt x="0" y="0"/>
                  </a:moveTo>
                  <a:lnTo>
                    <a:pt x="499999" y="0"/>
                  </a:lnTo>
                  <a:lnTo>
                    <a:pt x="499999" y="499999"/>
                  </a:lnTo>
                  <a:lnTo>
                    <a:pt x="0" y="499999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525399" cy="525399"/>
            </a:xfrm>
            <a:custGeom>
              <a:avLst/>
              <a:gdLst/>
              <a:ahLst/>
              <a:cxnLst/>
              <a:rect l="l" t="t" r="r" b="b"/>
              <a:pathLst>
                <a:path w="525399" h="525399">
                  <a:moveTo>
                    <a:pt x="12700" y="0"/>
                  </a:moveTo>
                  <a:lnTo>
                    <a:pt x="512699" y="0"/>
                  </a:lnTo>
                  <a:cubicBezTo>
                    <a:pt x="519684" y="0"/>
                    <a:pt x="525399" y="5715"/>
                    <a:pt x="525399" y="12700"/>
                  </a:cubicBezTo>
                  <a:lnTo>
                    <a:pt x="525399" y="512699"/>
                  </a:lnTo>
                  <a:cubicBezTo>
                    <a:pt x="525399" y="519684"/>
                    <a:pt x="519684" y="525399"/>
                    <a:pt x="512699" y="525399"/>
                  </a:cubicBezTo>
                  <a:lnTo>
                    <a:pt x="12700" y="525399"/>
                  </a:lnTo>
                  <a:cubicBezTo>
                    <a:pt x="5715" y="525399"/>
                    <a:pt x="0" y="519684"/>
                    <a:pt x="0" y="51269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12699"/>
                  </a:lnTo>
                  <a:lnTo>
                    <a:pt x="12700" y="512699"/>
                  </a:lnTo>
                  <a:lnTo>
                    <a:pt x="12700" y="499999"/>
                  </a:lnTo>
                  <a:lnTo>
                    <a:pt x="512699" y="499999"/>
                  </a:lnTo>
                  <a:lnTo>
                    <a:pt x="512699" y="512699"/>
                  </a:lnTo>
                  <a:lnTo>
                    <a:pt x="499999" y="512699"/>
                  </a:lnTo>
                  <a:lnTo>
                    <a:pt x="499999" y="12700"/>
                  </a:lnTo>
                  <a:lnTo>
                    <a:pt x="512699" y="12700"/>
                  </a:lnTo>
                  <a:lnTo>
                    <a:pt x="5126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316078" y="7018881"/>
            <a:ext cx="278455" cy="278455"/>
            <a:chOff x="0" y="0"/>
            <a:chExt cx="525400" cy="525400"/>
          </a:xfrm>
        </p:grpSpPr>
        <p:sp>
          <p:nvSpPr>
            <p:cNvPr id="25" name="Freeform 25"/>
            <p:cNvSpPr/>
            <p:nvPr/>
          </p:nvSpPr>
          <p:spPr>
            <a:xfrm>
              <a:off x="12700" y="12700"/>
              <a:ext cx="499999" cy="499999"/>
            </a:xfrm>
            <a:custGeom>
              <a:avLst/>
              <a:gdLst/>
              <a:ahLst/>
              <a:cxnLst/>
              <a:rect l="l" t="t" r="r" b="b"/>
              <a:pathLst>
                <a:path w="499999" h="499999">
                  <a:moveTo>
                    <a:pt x="0" y="0"/>
                  </a:moveTo>
                  <a:lnTo>
                    <a:pt x="499999" y="0"/>
                  </a:lnTo>
                  <a:lnTo>
                    <a:pt x="499999" y="499999"/>
                  </a:lnTo>
                  <a:lnTo>
                    <a:pt x="0" y="499999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525399" cy="525399"/>
            </a:xfrm>
            <a:custGeom>
              <a:avLst/>
              <a:gdLst/>
              <a:ahLst/>
              <a:cxnLst/>
              <a:rect l="l" t="t" r="r" b="b"/>
              <a:pathLst>
                <a:path w="525399" h="525399">
                  <a:moveTo>
                    <a:pt x="12700" y="0"/>
                  </a:moveTo>
                  <a:lnTo>
                    <a:pt x="512699" y="0"/>
                  </a:lnTo>
                  <a:cubicBezTo>
                    <a:pt x="519684" y="0"/>
                    <a:pt x="525399" y="5715"/>
                    <a:pt x="525399" y="12700"/>
                  </a:cubicBezTo>
                  <a:lnTo>
                    <a:pt x="525399" y="512699"/>
                  </a:lnTo>
                  <a:cubicBezTo>
                    <a:pt x="525399" y="519684"/>
                    <a:pt x="519684" y="525399"/>
                    <a:pt x="512699" y="525399"/>
                  </a:cubicBezTo>
                  <a:lnTo>
                    <a:pt x="12700" y="525399"/>
                  </a:lnTo>
                  <a:cubicBezTo>
                    <a:pt x="5715" y="525399"/>
                    <a:pt x="0" y="519684"/>
                    <a:pt x="0" y="51269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12699"/>
                  </a:lnTo>
                  <a:lnTo>
                    <a:pt x="12700" y="512699"/>
                  </a:lnTo>
                  <a:lnTo>
                    <a:pt x="12700" y="499999"/>
                  </a:lnTo>
                  <a:lnTo>
                    <a:pt x="512699" y="499999"/>
                  </a:lnTo>
                  <a:lnTo>
                    <a:pt x="512699" y="512699"/>
                  </a:lnTo>
                  <a:lnTo>
                    <a:pt x="499999" y="512699"/>
                  </a:lnTo>
                  <a:lnTo>
                    <a:pt x="499999" y="12700"/>
                  </a:lnTo>
                  <a:lnTo>
                    <a:pt x="512699" y="12700"/>
                  </a:lnTo>
                  <a:lnTo>
                    <a:pt x="5126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637792" y="5721626"/>
            <a:ext cx="2632977" cy="52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6E8979"/>
                </a:solidFill>
                <a:latin typeface="Roboto Condensed Bold"/>
              </a:rPr>
              <a:t>Chuẩn bị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06165" y="5721571"/>
            <a:ext cx="299725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F19072"/>
                </a:solidFill>
                <a:latin typeface="Roboto Condensed Bold"/>
              </a:rPr>
              <a:t>Thực hành nói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03422" y="5197861"/>
            <a:ext cx="2503766" cy="157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6E8979"/>
                </a:solidFill>
                <a:latin typeface="Roboto Condensed Bold"/>
              </a:rPr>
              <a:t>Nghe và </a:t>
            </a: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6E8979"/>
                </a:solidFill>
                <a:latin typeface="Roboto Condensed Bold"/>
              </a:rPr>
              <a:t>nhận biết tính thuyết phục</a:t>
            </a:r>
          </a:p>
        </p:txBody>
      </p:sp>
      <p:sp>
        <p:nvSpPr>
          <p:cNvPr id="30" name="AutoShape 30"/>
          <p:cNvSpPr/>
          <p:nvPr/>
        </p:nvSpPr>
        <p:spPr>
          <a:xfrm flipH="1" flipV="1">
            <a:off x="7954280" y="6245391"/>
            <a:ext cx="0" cy="773490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H="1">
            <a:off x="7954280" y="7297336"/>
            <a:ext cx="0" cy="811319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 flipH="1" flipV="1">
            <a:off x="10704794" y="6245446"/>
            <a:ext cx="0" cy="77343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 flipH="1">
            <a:off x="10704794" y="7297336"/>
            <a:ext cx="0" cy="811319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 flipV="1">
            <a:off x="13455305" y="6769156"/>
            <a:ext cx="0" cy="249726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 flipH="1">
            <a:off x="13455305" y="7297336"/>
            <a:ext cx="0" cy="811319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9223983">
            <a:off x="-53356" y="-722450"/>
            <a:ext cx="1620800" cy="2866004"/>
          </a:xfrm>
          <a:custGeom>
            <a:avLst/>
            <a:gdLst/>
            <a:ahLst/>
            <a:cxnLst/>
            <a:rect l="l" t="t" r="r" b="b"/>
            <a:pathLst>
              <a:path w="1620800" h="2866004">
                <a:moveTo>
                  <a:pt x="0" y="0"/>
                </a:moveTo>
                <a:lnTo>
                  <a:pt x="1620800" y="0"/>
                </a:lnTo>
                <a:lnTo>
                  <a:pt x="1620800" y="2866004"/>
                </a:lnTo>
                <a:lnTo>
                  <a:pt x="0" y="286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968088" y="4756954"/>
            <a:ext cx="459562" cy="627100"/>
          </a:xfrm>
          <a:custGeom>
            <a:avLst/>
            <a:gdLst/>
            <a:ahLst/>
            <a:cxnLst/>
            <a:rect l="l" t="t" r="r" b="b"/>
            <a:pathLst>
              <a:path w="459562" h="627100">
                <a:moveTo>
                  <a:pt x="0" y="0"/>
                </a:moveTo>
                <a:lnTo>
                  <a:pt x="459562" y="0"/>
                </a:lnTo>
                <a:lnTo>
                  <a:pt x="459562" y="627100"/>
                </a:lnTo>
                <a:lnTo>
                  <a:pt x="0" y="627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0163694">
            <a:off x="99560" y="3083096"/>
            <a:ext cx="1171100" cy="1190752"/>
          </a:xfrm>
          <a:custGeom>
            <a:avLst/>
            <a:gdLst/>
            <a:ahLst/>
            <a:cxnLst/>
            <a:rect l="l" t="t" r="r" b="b"/>
            <a:pathLst>
              <a:path w="1171100" h="1190752">
                <a:moveTo>
                  <a:pt x="0" y="0"/>
                </a:moveTo>
                <a:lnTo>
                  <a:pt x="1171100" y="0"/>
                </a:lnTo>
                <a:lnTo>
                  <a:pt x="1171100" y="1190752"/>
                </a:lnTo>
                <a:lnTo>
                  <a:pt x="0" y="1190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" r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430621">
            <a:off x="1011824" y="1925366"/>
            <a:ext cx="773880" cy="856730"/>
          </a:xfrm>
          <a:custGeom>
            <a:avLst/>
            <a:gdLst/>
            <a:ahLst/>
            <a:cxnLst/>
            <a:rect l="l" t="t" r="r" b="b"/>
            <a:pathLst>
              <a:path w="773880" h="856730">
                <a:moveTo>
                  <a:pt x="0" y="0"/>
                </a:moveTo>
                <a:lnTo>
                  <a:pt x="773880" y="0"/>
                </a:lnTo>
                <a:lnTo>
                  <a:pt x="773880" y="856730"/>
                </a:lnTo>
                <a:lnTo>
                  <a:pt x="0" y="856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76017">
            <a:off x="16829150" y="7877700"/>
            <a:ext cx="1620800" cy="2866004"/>
          </a:xfrm>
          <a:custGeom>
            <a:avLst/>
            <a:gdLst/>
            <a:ahLst/>
            <a:cxnLst/>
            <a:rect l="l" t="t" r="r" b="b"/>
            <a:pathLst>
              <a:path w="1620800" h="2866004">
                <a:moveTo>
                  <a:pt x="0" y="0"/>
                </a:moveTo>
                <a:lnTo>
                  <a:pt x="1620800" y="0"/>
                </a:lnTo>
                <a:lnTo>
                  <a:pt x="1620800" y="2866004"/>
                </a:lnTo>
                <a:lnTo>
                  <a:pt x="0" y="286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234692" y="4829950"/>
            <a:ext cx="459562" cy="627100"/>
          </a:xfrm>
          <a:custGeom>
            <a:avLst/>
            <a:gdLst/>
            <a:ahLst/>
            <a:cxnLst/>
            <a:rect l="l" t="t" r="r" b="b"/>
            <a:pathLst>
              <a:path w="459562" h="627100">
                <a:moveTo>
                  <a:pt x="0" y="0"/>
                </a:moveTo>
                <a:lnTo>
                  <a:pt x="459562" y="0"/>
                </a:lnTo>
                <a:lnTo>
                  <a:pt x="459562" y="627100"/>
                </a:lnTo>
                <a:lnTo>
                  <a:pt x="0" y="627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36306">
            <a:off x="16878932" y="6099308"/>
            <a:ext cx="1171100" cy="1190752"/>
          </a:xfrm>
          <a:custGeom>
            <a:avLst/>
            <a:gdLst/>
            <a:ahLst/>
            <a:cxnLst/>
            <a:rect l="l" t="t" r="r" b="b"/>
            <a:pathLst>
              <a:path w="1171100" h="1190752">
                <a:moveTo>
                  <a:pt x="0" y="0"/>
                </a:moveTo>
                <a:lnTo>
                  <a:pt x="1171100" y="0"/>
                </a:lnTo>
                <a:lnTo>
                  <a:pt x="1171100" y="1190752"/>
                </a:lnTo>
                <a:lnTo>
                  <a:pt x="0" y="1190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" r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369379">
            <a:off x="15667390" y="9167960"/>
            <a:ext cx="773880" cy="856730"/>
          </a:xfrm>
          <a:custGeom>
            <a:avLst/>
            <a:gdLst/>
            <a:ahLst/>
            <a:cxnLst/>
            <a:rect l="l" t="t" r="r" b="b"/>
            <a:pathLst>
              <a:path w="773880" h="856730">
                <a:moveTo>
                  <a:pt x="0" y="0"/>
                </a:moveTo>
                <a:lnTo>
                  <a:pt x="773880" y="0"/>
                </a:lnTo>
                <a:lnTo>
                  <a:pt x="773880" y="856730"/>
                </a:lnTo>
                <a:lnTo>
                  <a:pt x="0" y="856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700000" flipH="1">
            <a:off x="7459774" y="5457574"/>
            <a:ext cx="1374698" cy="2430802"/>
          </a:xfrm>
          <a:custGeom>
            <a:avLst/>
            <a:gdLst/>
            <a:ahLst/>
            <a:cxnLst/>
            <a:rect l="l" t="t" r="r" b="b"/>
            <a:pathLst>
              <a:path w="1374698" h="2430802">
                <a:moveTo>
                  <a:pt x="1374698" y="0"/>
                </a:moveTo>
                <a:lnTo>
                  <a:pt x="0" y="0"/>
                </a:lnTo>
                <a:lnTo>
                  <a:pt x="0" y="2430802"/>
                </a:lnTo>
                <a:lnTo>
                  <a:pt x="1374698" y="2430802"/>
                </a:lnTo>
                <a:lnTo>
                  <a:pt x="137469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427650" y="6447128"/>
            <a:ext cx="3741703" cy="314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3499">
                <a:solidFill>
                  <a:srgbClr val="232322"/>
                </a:solidFill>
                <a:latin typeface="Roboto Condensed"/>
              </a:rPr>
              <a:t>Đại diện của mỗi nhóm sẽ lên trình bày lại những nội dung chính đã trao đổi, thảo luận trong nhóm của mình.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8764" y="5456995"/>
            <a:ext cx="3745264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59"/>
              </a:lnSpc>
            </a:pPr>
            <a:r>
              <a:rPr lang="en-US" sz="4299">
                <a:solidFill>
                  <a:srgbClr val="F19072"/>
                </a:solidFill>
                <a:latin typeface="Roboto Condensed Bold"/>
              </a:rPr>
              <a:t>Trình bày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34011" y="5369450"/>
            <a:ext cx="374535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>
                <a:solidFill>
                  <a:srgbClr val="F19072"/>
                </a:solidFill>
                <a:latin typeface="Roboto Condensed Bold"/>
              </a:rPr>
              <a:t>Phản hồi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27359" y="3351119"/>
            <a:ext cx="4075144" cy="108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232322"/>
                </a:solidFill>
                <a:latin typeface="Roboto Condensed"/>
              </a:rPr>
              <a:t>Tối đa 4 phút/ lượt trình bày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61328" y="2565318"/>
            <a:ext cx="374895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>
                <a:solidFill>
                  <a:srgbClr val="6E8979"/>
                </a:solidFill>
                <a:latin typeface="Roboto Condensed Bold"/>
              </a:rPr>
              <a:t>Thời gian</a:t>
            </a:r>
          </a:p>
        </p:txBody>
      </p:sp>
      <p:sp>
        <p:nvSpPr>
          <p:cNvPr id="17" name="AutoShape 17"/>
          <p:cNvSpPr/>
          <p:nvPr/>
        </p:nvSpPr>
        <p:spPr>
          <a:xfrm>
            <a:off x="4881091" y="7031304"/>
            <a:ext cx="2643942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0759728" y="7053500"/>
            <a:ext cx="2667364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8886884" y="4621028"/>
            <a:ext cx="518771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>
            <a:off x="8456650" y="6976850"/>
            <a:ext cx="1374700" cy="2430800"/>
          </a:xfrm>
          <a:custGeom>
            <a:avLst/>
            <a:gdLst/>
            <a:ahLst/>
            <a:cxnLst/>
            <a:rect l="l" t="t" r="r" b="b"/>
            <a:pathLst>
              <a:path w="1374700" h="2430800">
                <a:moveTo>
                  <a:pt x="0" y="0"/>
                </a:moveTo>
                <a:lnTo>
                  <a:pt x="1374700" y="0"/>
                </a:lnTo>
                <a:lnTo>
                  <a:pt x="1374700" y="2430800"/>
                </a:lnTo>
                <a:lnTo>
                  <a:pt x="0" y="2430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2700000">
            <a:off x="9513124" y="5457574"/>
            <a:ext cx="1374698" cy="2430802"/>
          </a:xfrm>
          <a:custGeom>
            <a:avLst/>
            <a:gdLst/>
            <a:ahLst/>
            <a:cxnLst/>
            <a:rect l="l" t="t" r="r" b="b"/>
            <a:pathLst>
              <a:path w="1374698" h="2430802">
                <a:moveTo>
                  <a:pt x="0" y="0"/>
                </a:moveTo>
                <a:lnTo>
                  <a:pt x="1374698" y="0"/>
                </a:lnTo>
                <a:lnTo>
                  <a:pt x="1374698" y="2430802"/>
                </a:lnTo>
                <a:lnTo>
                  <a:pt x="0" y="2430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8289075" y="6121925"/>
            <a:ext cx="1709850" cy="1709850"/>
            <a:chOff x="0" y="0"/>
            <a:chExt cx="2279800" cy="2279800"/>
          </a:xfrm>
        </p:grpSpPr>
        <p:sp>
          <p:nvSpPr>
            <p:cNvPr id="23" name="Freeform 23"/>
            <p:cNvSpPr/>
            <p:nvPr/>
          </p:nvSpPr>
          <p:spPr>
            <a:xfrm>
              <a:off x="12700" y="12700"/>
              <a:ext cx="2254377" cy="2254377"/>
            </a:xfrm>
            <a:custGeom>
              <a:avLst/>
              <a:gdLst/>
              <a:ahLst/>
              <a:cxnLst/>
              <a:rect l="l" t="t" r="r" b="b"/>
              <a:pathLst>
                <a:path w="2254377" h="2254377">
                  <a:moveTo>
                    <a:pt x="0" y="0"/>
                  </a:moveTo>
                  <a:lnTo>
                    <a:pt x="2254377" y="0"/>
                  </a:lnTo>
                  <a:lnTo>
                    <a:pt x="2254377" y="2254377"/>
                  </a:lnTo>
                  <a:lnTo>
                    <a:pt x="0" y="2254377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2279777" cy="2279777"/>
            </a:xfrm>
            <a:custGeom>
              <a:avLst/>
              <a:gdLst/>
              <a:ahLst/>
              <a:cxnLst/>
              <a:rect l="l" t="t" r="r" b="b"/>
              <a:pathLst>
                <a:path w="2279777" h="2279777">
                  <a:moveTo>
                    <a:pt x="12700" y="0"/>
                  </a:moveTo>
                  <a:lnTo>
                    <a:pt x="2267077" y="0"/>
                  </a:lnTo>
                  <a:cubicBezTo>
                    <a:pt x="2274062" y="0"/>
                    <a:pt x="2279777" y="5715"/>
                    <a:pt x="2279777" y="12700"/>
                  </a:cubicBezTo>
                  <a:lnTo>
                    <a:pt x="2279777" y="2267077"/>
                  </a:lnTo>
                  <a:cubicBezTo>
                    <a:pt x="2279777" y="2274062"/>
                    <a:pt x="2274062" y="2279777"/>
                    <a:pt x="2267077" y="2279777"/>
                  </a:cubicBezTo>
                  <a:lnTo>
                    <a:pt x="12700" y="2279777"/>
                  </a:lnTo>
                  <a:cubicBezTo>
                    <a:pt x="5715" y="2279777"/>
                    <a:pt x="0" y="2274062"/>
                    <a:pt x="0" y="226707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267077"/>
                  </a:lnTo>
                  <a:lnTo>
                    <a:pt x="12700" y="2267077"/>
                  </a:lnTo>
                  <a:lnTo>
                    <a:pt x="12700" y="2254377"/>
                  </a:lnTo>
                  <a:lnTo>
                    <a:pt x="2267077" y="2254377"/>
                  </a:lnTo>
                  <a:lnTo>
                    <a:pt x="2267077" y="2267077"/>
                  </a:lnTo>
                  <a:lnTo>
                    <a:pt x="2254377" y="2267077"/>
                  </a:lnTo>
                  <a:lnTo>
                    <a:pt x="2254377" y="12700"/>
                  </a:lnTo>
                  <a:lnTo>
                    <a:pt x="2267077" y="12700"/>
                  </a:lnTo>
                  <a:lnTo>
                    <a:pt x="226707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710897" y="4861251"/>
            <a:ext cx="866250" cy="866250"/>
            <a:chOff x="0" y="0"/>
            <a:chExt cx="1155000" cy="1155000"/>
          </a:xfrm>
        </p:grpSpPr>
        <p:sp>
          <p:nvSpPr>
            <p:cNvPr id="26" name="Freeform 26"/>
            <p:cNvSpPr/>
            <p:nvPr/>
          </p:nvSpPr>
          <p:spPr>
            <a:xfrm>
              <a:off x="12700" y="12700"/>
              <a:ext cx="1129538" cy="1129538"/>
            </a:xfrm>
            <a:custGeom>
              <a:avLst/>
              <a:gdLst/>
              <a:ahLst/>
              <a:cxnLst/>
              <a:rect l="l" t="t" r="r" b="b"/>
              <a:pathLst>
                <a:path w="1129538" h="1129538">
                  <a:moveTo>
                    <a:pt x="0" y="0"/>
                  </a:moveTo>
                  <a:lnTo>
                    <a:pt x="1129538" y="0"/>
                  </a:lnTo>
                  <a:lnTo>
                    <a:pt x="1129538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154938" cy="1154938"/>
            </a:xfrm>
            <a:custGeom>
              <a:avLst/>
              <a:gdLst/>
              <a:ahLst/>
              <a:cxnLst/>
              <a:rect l="l" t="t" r="r" b="b"/>
              <a:pathLst>
                <a:path w="1154938" h="1154938">
                  <a:moveTo>
                    <a:pt x="12700" y="0"/>
                  </a:moveTo>
                  <a:lnTo>
                    <a:pt x="1142238" y="0"/>
                  </a:lnTo>
                  <a:cubicBezTo>
                    <a:pt x="1149223" y="0"/>
                    <a:pt x="1154938" y="5715"/>
                    <a:pt x="1154938" y="12700"/>
                  </a:cubicBezTo>
                  <a:lnTo>
                    <a:pt x="1154938" y="1142238"/>
                  </a:lnTo>
                  <a:cubicBezTo>
                    <a:pt x="1154938" y="1149223"/>
                    <a:pt x="1149223" y="1154938"/>
                    <a:pt x="1142238" y="1154938"/>
                  </a:cubicBezTo>
                  <a:lnTo>
                    <a:pt x="12700" y="1154938"/>
                  </a:lnTo>
                  <a:cubicBezTo>
                    <a:pt x="5715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2238"/>
                  </a:lnTo>
                  <a:lnTo>
                    <a:pt x="12700" y="1142238"/>
                  </a:lnTo>
                  <a:lnTo>
                    <a:pt x="12700" y="1129538"/>
                  </a:lnTo>
                  <a:lnTo>
                    <a:pt x="1142238" y="1129538"/>
                  </a:lnTo>
                  <a:lnTo>
                    <a:pt x="1142238" y="1142238"/>
                  </a:lnTo>
                  <a:lnTo>
                    <a:pt x="1129538" y="1142238"/>
                  </a:lnTo>
                  <a:lnTo>
                    <a:pt x="1129538" y="12700"/>
                  </a:lnTo>
                  <a:lnTo>
                    <a:pt x="1142238" y="12700"/>
                  </a:lnTo>
                  <a:lnTo>
                    <a:pt x="11422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411659" y="7650901"/>
            <a:ext cx="866250" cy="866250"/>
            <a:chOff x="0" y="0"/>
            <a:chExt cx="1155000" cy="1155000"/>
          </a:xfrm>
        </p:grpSpPr>
        <p:sp>
          <p:nvSpPr>
            <p:cNvPr id="29" name="Freeform 29"/>
            <p:cNvSpPr/>
            <p:nvPr/>
          </p:nvSpPr>
          <p:spPr>
            <a:xfrm>
              <a:off x="12700" y="12700"/>
              <a:ext cx="1129538" cy="1129538"/>
            </a:xfrm>
            <a:custGeom>
              <a:avLst/>
              <a:gdLst/>
              <a:ahLst/>
              <a:cxnLst/>
              <a:rect l="l" t="t" r="r" b="b"/>
              <a:pathLst>
                <a:path w="1129538" h="1129538">
                  <a:moveTo>
                    <a:pt x="0" y="0"/>
                  </a:moveTo>
                  <a:lnTo>
                    <a:pt x="1129538" y="0"/>
                  </a:lnTo>
                  <a:lnTo>
                    <a:pt x="1129538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154938" cy="1154938"/>
            </a:xfrm>
            <a:custGeom>
              <a:avLst/>
              <a:gdLst/>
              <a:ahLst/>
              <a:cxnLst/>
              <a:rect l="l" t="t" r="r" b="b"/>
              <a:pathLst>
                <a:path w="1154938" h="1154938">
                  <a:moveTo>
                    <a:pt x="12700" y="0"/>
                  </a:moveTo>
                  <a:lnTo>
                    <a:pt x="1142238" y="0"/>
                  </a:lnTo>
                  <a:cubicBezTo>
                    <a:pt x="1149223" y="0"/>
                    <a:pt x="1154938" y="5715"/>
                    <a:pt x="1154938" y="12700"/>
                  </a:cubicBezTo>
                  <a:lnTo>
                    <a:pt x="1154938" y="1142238"/>
                  </a:lnTo>
                  <a:cubicBezTo>
                    <a:pt x="1154938" y="1149223"/>
                    <a:pt x="1149223" y="1154938"/>
                    <a:pt x="1142238" y="1154938"/>
                  </a:cubicBezTo>
                  <a:lnTo>
                    <a:pt x="12700" y="1154938"/>
                  </a:lnTo>
                  <a:cubicBezTo>
                    <a:pt x="5715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2238"/>
                  </a:lnTo>
                  <a:lnTo>
                    <a:pt x="12700" y="1142238"/>
                  </a:lnTo>
                  <a:lnTo>
                    <a:pt x="12700" y="1129538"/>
                  </a:lnTo>
                  <a:lnTo>
                    <a:pt x="1142238" y="1129538"/>
                  </a:lnTo>
                  <a:lnTo>
                    <a:pt x="1142238" y="1142238"/>
                  </a:lnTo>
                  <a:lnTo>
                    <a:pt x="1129538" y="1142238"/>
                  </a:lnTo>
                  <a:lnTo>
                    <a:pt x="1129538" y="12700"/>
                  </a:lnTo>
                  <a:lnTo>
                    <a:pt x="1142238" y="12700"/>
                  </a:lnTo>
                  <a:lnTo>
                    <a:pt x="11422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027359" y="7606525"/>
            <a:ext cx="866250" cy="866250"/>
            <a:chOff x="0" y="0"/>
            <a:chExt cx="1155000" cy="1155000"/>
          </a:xfrm>
        </p:grpSpPr>
        <p:sp>
          <p:nvSpPr>
            <p:cNvPr id="32" name="Freeform 32"/>
            <p:cNvSpPr/>
            <p:nvPr/>
          </p:nvSpPr>
          <p:spPr>
            <a:xfrm>
              <a:off x="12700" y="12700"/>
              <a:ext cx="1129538" cy="1129538"/>
            </a:xfrm>
            <a:custGeom>
              <a:avLst/>
              <a:gdLst/>
              <a:ahLst/>
              <a:cxnLst/>
              <a:rect l="l" t="t" r="r" b="b"/>
              <a:pathLst>
                <a:path w="1129538" h="1129538">
                  <a:moveTo>
                    <a:pt x="0" y="0"/>
                  </a:moveTo>
                  <a:lnTo>
                    <a:pt x="1129538" y="0"/>
                  </a:lnTo>
                  <a:lnTo>
                    <a:pt x="1129538" y="1129538"/>
                  </a:lnTo>
                  <a:lnTo>
                    <a:pt x="0" y="1129538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154938" cy="1154938"/>
            </a:xfrm>
            <a:custGeom>
              <a:avLst/>
              <a:gdLst/>
              <a:ahLst/>
              <a:cxnLst/>
              <a:rect l="l" t="t" r="r" b="b"/>
              <a:pathLst>
                <a:path w="1154938" h="1154938">
                  <a:moveTo>
                    <a:pt x="12700" y="0"/>
                  </a:moveTo>
                  <a:lnTo>
                    <a:pt x="1142238" y="0"/>
                  </a:lnTo>
                  <a:cubicBezTo>
                    <a:pt x="1149223" y="0"/>
                    <a:pt x="1154938" y="5715"/>
                    <a:pt x="1154938" y="12700"/>
                  </a:cubicBezTo>
                  <a:lnTo>
                    <a:pt x="1154938" y="1142238"/>
                  </a:lnTo>
                  <a:cubicBezTo>
                    <a:pt x="1154938" y="1149223"/>
                    <a:pt x="1149223" y="1154938"/>
                    <a:pt x="1142238" y="1154938"/>
                  </a:cubicBezTo>
                  <a:lnTo>
                    <a:pt x="12700" y="1154938"/>
                  </a:lnTo>
                  <a:cubicBezTo>
                    <a:pt x="5715" y="1154938"/>
                    <a:pt x="0" y="1149223"/>
                    <a:pt x="0" y="114223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2238"/>
                  </a:lnTo>
                  <a:lnTo>
                    <a:pt x="12700" y="1142238"/>
                  </a:lnTo>
                  <a:lnTo>
                    <a:pt x="12700" y="1129538"/>
                  </a:lnTo>
                  <a:lnTo>
                    <a:pt x="1142238" y="1129538"/>
                  </a:lnTo>
                  <a:lnTo>
                    <a:pt x="1142238" y="1142238"/>
                  </a:lnTo>
                  <a:lnTo>
                    <a:pt x="1129538" y="1142238"/>
                  </a:lnTo>
                  <a:lnTo>
                    <a:pt x="1129538" y="12700"/>
                  </a:lnTo>
                  <a:lnTo>
                    <a:pt x="1142238" y="12700"/>
                  </a:lnTo>
                  <a:lnTo>
                    <a:pt x="11422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AutoShape 34"/>
          <p:cNvSpPr/>
          <p:nvPr/>
        </p:nvSpPr>
        <p:spPr>
          <a:xfrm>
            <a:off x="7339151" y="7296350"/>
            <a:ext cx="1080698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9856297" y="7318550"/>
            <a:ext cx="1121806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8927565" y="5924750"/>
            <a:ext cx="432869" cy="9525"/>
          </a:xfrm>
          <a:prstGeom prst="line">
            <a:avLst/>
          </a:prstGeom>
          <a:ln w="9525" cap="rnd">
            <a:solidFill>
              <a:srgbClr val="2323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0579304" y="7766076"/>
            <a:ext cx="530974" cy="635964"/>
          </a:xfrm>
          <a:custGeom>
            <a:avLst/>
            <a:gdLst/>
            <a:ahLst/>
            <a:cxnLst/>
            <a:rect l="l" t="t" r="r" b="b"/>
            <a:pathLst>
              <a:path w="530974" h="635964">
                <a:moveTo>
                  <a:pt x="0" y="0"/>
                </a:moveTo>
                <a:lnTo>
                  <a:pt x="530974" y="0"/>
                </a:lnTo>
                <a:lnTo>
                  <a:pt x="530974" y="635964"/>
                </a:lnTo>
                <a:lnTo>
                  <a:pt x="0" y="6359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7138930" y="7727250"/>
            <a:ext cx="643142" cy="636562"/>
          </a:xfrm>
          <a:custGeom>
            <a:avLst/>
            <a:gdLst/>
            <a:ahLst/>
            <a:cxnLst/>
            <a:rect l="l" t="t" r="r" b="b"/>
            <a:pathLst>
              <a:path w="643142" h="636562">
                <a:moveTo>
                  <a:pt x="0" y="0"/>
                </a:moveTo>
                <a:lnTo>
                  <a:pt x="643142" y="0"/>
                </a:lnTo>
                <a:lnTo>
                  <a:pt x="643142" y="636562"/>
                </a:lnTo>
                <a:lnTo>
                  <a:pt x="0" y="6365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8854766" y="4974920"/>
            <a:ext cx="587196" cy="638862"/>
          </a:xfrm>
          <a:custGeom>
            <a:avLst/>
            <a:gdLst/>
            <a:ahLst/>
            <a:cxnLst/>
            <a:rect l="l" t="t" r="r" b="b"/>
            <a:pathLst>
              <a:path w="587196" h="638862">
                <a:moveTo>
                  <a:pt x="0" y="0"/>
                </a:moveTo>
                <a:lnTo>
                  <a:pt x="587196" y="0"/>
                </a:lnTo>
                <a:lnTo>
                  <a:pt x="587196" y="638862"/>
                </a:lnTo>
                <a:lnTo>
                  <a:pt x="0" y="6388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2762530" y="571500"/>
            <a:ext cx="14234679" cy="914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2F3536"/>
                </a:solidFill>
                <a:latin typeface="Fraunces Bold"/>
              </a:rPr>
              <a:t>III. ĐÁNH GIÁ, RÚT KINH NGHIỆM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98030" y="1725581"/>
            <a:ext cx="15687863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2F3536"/>
                </a:solidFill>
                <a:latin typeface="#9Slide07 SVNNexa Rust Slab Bla"/>
              </a:rPr>
              <a:t>Nhiệm vụ 2: VÒNG CÔNG BỐ </a:t>
            </a:r>
            <a:r>
              <a:rPr lang="en-US" sz="3999" smtClean="0">
                <a:solidFill>
                  <a:srgbClr val="2F3536"/>
                </a:solidFill>
                <a:latin typeface="#9Slide07 SVNNexa Rust Slab Bla"/>
              </a:rPr>
              <a:t>20’)</a:t>
            </a:r>
            <a:endParaRPr lang="en-US" sz="3999">
              <a:solidFill>
                <a:srgbClr val="2F3536"/>
              </a:solidFill>
              <a:latin typeface="#9Slide07 SVNNexa Rust Slab Bla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3255506" y="6447128"/>
            <a:ext cx="3741703" cy="314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3499">
                <a:solidFill>
                  <a:srgbClr val="232322"/>
                </a:solidFill>
                <a:latin typeface="Roboto Condensed"/>
              </a:rPr>
              <a:t>nhận xét kĩ năng nghe và trình bày nhận xét của mình về tính thuyết phục của ý kiến mà người nói đã trình bày.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595681" flipH="1">
            <a:off x="16470452" y="6778550"/>
            <a:ext cx="2529800" cy="4401400"/>
          </a:xfrm>
          <a:custGeom>
            <a:avLst/>
            <a:gdLst/>
            <a:ahLst/>
            <a:cxnLst/>
            <a:rect l="l" t="t" r="r" b="b"/>
            <a:pathLst>
              <a:path w="2529800" h="4401400">
                <a:moveTo>
                  <a:pt x="2529800" y="0"/>
                </a:moveTo>
                <a:lnTo>
                  <a:pt x="0" y="0"/>
                </a:lnTo>
                <a:lnTo>
                  <a:pt x="0" y="4401400"/>
                </a:lnTo>
                <a:lnTo>
                  <a:pt x="2529800" y="4401400"/>
                </a:lnTo>
                <a:lnTo>
                  <a:pt x="2529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58346" flipH="1">
            <a:off x="-656680" y="-667426"/>
            <a:ext cx="2437824" cy="4241352"/>
          </a:xfrm>
          <a:custGeom>
            <a:avLst/>
            <a:gdLst/>
            <a:ahLst/>
            <a:cxnLst/>
            <a:rect l="l" t="t" r="r" b="b"/>
            <a:pathLst>
              <a:path w="2437824" h="4241352">
                <a:moveTo>
                  <a:pt x="2437824" y="0"/>
                </a:moveTo>
                <a:lnTo>
                  <a:pt x="0" y="0"/>
                </a:lnTo>
                <a:lnTo>
                  <a:pt x="0" y="4241352"/>
                </a:lnTo>
                <a:lnTo>
                  <a:pt x="2437824" y="4241352"/>
                </a:lnTo>
                <a:lnTo>
                  <a:pt x="24378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80082">
            <a:off x="4260208" y="2931380"/>
            <a:ext cx="2142892" cy="5158584"/>
          </a:xfrm>
          <a:custGeom>
            <a:avLst/>
            <a:gdLst/>
            <a:ahLst/>
            <a:cxnLst/>
            <a:rect l="l" t="t" r="r" b="b"/>
            <a:pathLst>
              <a:path w="2142892" h="5158584">
                <a:moveTo>
                  <a:pt x="0" y="0"/>
                </a:moveTo>
                <a:lnTo>
                  <a:pt x="2142892" y="0"/>
                </a:lnTo>
                <a:lnTo>
                  <a:pt x="2142892" y="5158584"/>
                </a:lnTo>
                <a:lnTo>
                  <a:pt x="0" y="515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02819" flipH="1">
            <a:off x="2160225" y="3327229"/>
            <a:ext cx="2191568" cy="4709444"/>
          </a:xfrm>
          <a:custGeom>
            <a:avLst/>
            <a:gdLst/>
            <a:ahLst/>
            <a:cxnLst/>
            <a:rect l="l" t="t" r="r" b="b"/>
            <a:pathLst>
              <a:path w="2191568" h="4709444">
                <a:moveTo>
                  <a:pt x="2191568" y="0"/>
                </a:moveTo>
                <a:lnTo>
                  <a:pt x="0" y="0"/>
                </a:lnTo>
                <a:lnTo>
                  <a:pt x="0" y="4709444"/>
                </a:lnTo>
                <a:lnTo>
                  <a:pt x="2191568" y="4709444"/>
                </a:lnTo>
                <a:lnTo>
                  <a:pt x="2191568" y="0"/>
                </a:lnTo>
                <a:close/>
              </a:path>
            </a:pathLst>
          </a:custGeom>
          <a:blipFill>
            <a:blip r:embed="rId6"/>
            <a:stretch>
              <a:fillRect t="-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3628774" y="6183592"/>
            <a:ext cx="1388994" cy="3085658"/>
          </a:xfrm>
          <a:custGeom>
            <a:avLst/>
            <a:gdLst/>
            <a:ahLst/>
            <a:cxnLst/>
            <a:rect l="l" t="t" r="r" b="b"/>
            <a:pathLst>
              <a:path w="1388994" h="3085658">
                <a:moveTo>
                  <a:pt x="0" y="0"/>
                </a:moveTo>
                <a:lnTo>
                  <a:pt x="1388994" y="0"/>
                </a:lnTo>
                <a:lnTo>
                  <a:pt x="1388994" y="3085658"/>
                </a:lnTo>
                <a:lnTo>
                  <a:pt x="0" y="30856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04062">
            <a:off x="3775764" y="2531084"/>
            <a:ext cx="1388996" cy="3085662"/>
          </a:xfrm>
          <a:custGeom>
            <a:avLst/>
            <a:gdLst/>
            <a:ahLst/>
            <a:cxnLst/>
            <a:rect l="l" t="t" r="r" b="b"/>
            <a:pathLst>
              <a:path w="1388996" h="3085662">
                <a:moveTo>
                  <a:pt x="0" y="0"/>
                </a:moveTo>
                <a:lnTo>
                  <a:pt x="1388996" y="0"/>
                </a:lnTo>
                <a:lnTo>
                  <a:pt x="1388996" y="3085662"/>
                </a:lnTo>
                <a:lnTo>
                  <a:pt x="0" y="30856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518851" y="4700588"/>
            <a:ext cx="1505904" cy="3933032"/>
            <a:chOff x="0" y="0"/>
            <a:chExt cx="1632600" cy="4677400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1607185" cy="4652010"/>
            </a:xfrm>
            <a:custGeom>
              <a:avLst/>
              <a:gdLst/>
              <a:ahLst/>
              <a:cxnLst/>
              <a:rect l="l" t="t" r="r" b="b"/>
              <a:pathLst>
                <a:path w="1607185" h="4652010">
                  <a:moveTo>
                    <a:pt x="0" y="0"/>
                  </a:moveTo>
                  <a:lnTo>
                    <a:pt x="1607185" y="0"/>
                  </a:lnTo>
                  <a:lnTo>
                    <a:pt x="1607185" y="4652010"/>
                  </a:lnTo>
                  <a:lnTo>
                    <a:pt x="0" y="4652010"/>
                  </a:lnTo>
                  <a:close/>
                </a:path>
              </a:pathLst>
            </a:custGeom>
            <a:solidFill>
              <a:srgbClr val="F0E5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632585" cy="4677410"/>
            </a:xfrm>
            <a:custGeom>
              <a:avLst/>
              <a:gdLst/>
              <a:ahLst/>
              <a:cxnLst/>
              <a:rect l="l" t="t" r="r" b="b"/>
              <a:pathLst>
                <a:path w="1632585" h="4677410">
                  <a:moveTo>
                    <a:pt x="12700" y="0"/>
                  </a:moveTo>
                  <a:lnTo>
                    <a:pt x="1619885" y="0"/>
                  </a:lnTo>
                  <a:cubicBezTo>
                    <a:pt x="1626870" y="0"/>
                    <a:pt x="1632585" y="5715"/>
                    <a:pt x="1632585" y="12700"/>
                  </a:cubicBezTo>
                  <a:lnTo>
                    <a:pt x="1632585" y="4664710"/>
                  </a:lnTo>
                  <a:cubicBezTo>
                    <a:pt x="1632585" y="4671695"/>
                    <a:pt x="1626870" y="4677410"/>
                    <a:pt x="1619885" y="4677410"/>
                  </a:cubicBezTo>
                  <a:lnTo>
                    <a:pt x="12700" y="4677410"/>
                  </a:lnTo>
                  <a:cubicBezTo>
                    <a:pt x="5715" y="4677410"/>
                    <a:pt x="0" y="4671695"/>
                    <a:pt x="0" y="46647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664710"/>
                  </a:lnTo>
                  <a:lnTo>
                    <a:pt x="12700" y="4664710"/>
                  </a:lnTo>
                  <a:lnTo>
                    <a:pt x="12700" y="4652010"/>
                  </a:lnTo>
                  <a:lnTo>
                    <a:pt x="1619885" y="4652010"/>
                  </a:lnTo>
                  <a:lnTo>
                    <a:pt x="1619885" y="4664710"/>
                  </a:lnTo>
                  <a:lnTo>
                    <a:pt x="1607185" y="4664710"/>
                  </a:lnTo>
                  <a:lnTo>
                    <a:pt x="1607185" y="12700"/>
                  </a:lnTo>
                  <a:lnTo>
                    <a:pt x="1619885" y="12700"/>
                  </a:lnTo>
                  <a:lnTo>
                    <a:pt x="161988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22269" y="7303730"/>
            <a:ext cx="951450" cy="2163812"/>
            <a:chOff x="0" y="0"/>
            <a:chExt cx="1268600" cy="28850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8603" cy="2885115"/>
            </a:xfrm>
            <a:custGeom>
              <a:avLst/>
              <a:gdLst/>
              <a:ahLst/>
              <a:cxnLst/>
              <a:rect l="l" t="t" r="r" b="b"/>
              <a:pathLst>
                <a:path w="1268603" h="2885115">
                  <a:moveTo>
                    <a:pt x="12700" y="0"/>
                  </a:moveTo>
                  <a:lnTo>
                    <a:pt x="1255903" y="0"/>
                  </a:lnTo>
                  <a:cubicBezTo>
                    <a:pt x="1262888" y="0"/>
                    <a:pt x="1268603" y="6827"/>
                    <a:pt x="1268603" y="15172"/>
                  </a:cubicBezTo>
                  <a:lnTo>
                    <a:pt x="1268603" y="2869949"/>
                  </a:lnTo>
                  <a:cubicBezTo>
                    <a:pt x="1268603" y="2878294"/>
                    <a:pt x="1262888" y="2885115"/>
                    <a:pt x="1255903" y="2885115"/>
                  </a:cubicBezTo>
                  <a:lnTo>
                    <a:pt x="12700" y="2885115"/>
                  </a:lnTo>
                  <a:cubicBezTo>
                    <a:pt x="5715" y="2885115"/>
                    <a:pt x="0" y="2878294"/>
                    <a:pt x="0" y="2869949"/>
                  </a:cubicBezTo>
                  <a:lnTo>
                    <a:pt x="0" y="15172"/>
                  </a:lnTo>
                  <a:cubicBezTo>
                    <a:pt x="0" y="6827"/>
                    <a:pt x="5715" y="0"/>
                    <a:pt x="12700" y="0"/>
                  </a:cubicBezTo>
                  <a:moveTo>
                    <a:pt x="12700" y="30344"/>
                  </a:moveTo>
                  <a:lnTo>
                    <a:pt x="12700" y="15172"/>
                  </a:lnTo>
                  <a:lnTo>
                    <a:pt x="25400" y="15172"/>
                  </a:lnTo>
                  <a:lnTo>
                    <a:pt x="25400" y="2869949"/>
                  </a:lnTo>
                  <a:lnTo>
                    <a:pt x="12700" y="2869949"/>
                  </a:lnTo>
                  <a:lnTo>
                    <a:pt x="12700" y="2854777"/>
                  </a:lnTo>
                  <a:lnTo>
                    <a:pt x="1255903" y="2854777"/>
                  </a:lnTo>
                  <a:lnTo>
                    <a:pt x="1255903" y="2869949"/>
                  </a:lnTo>
                  <a:lnTo>
                    <a:pt x="1243203" y="2869949"/>
                  </a:lnTo>
                  <a:lnTo>
                    <a:pt x="1243203" y="15172"/>
                  </a:lnTo>
                  <a:lnTo>
                    <a:pt x="1255903" y="15172"/>
                  </a:lnTo>
                  <a:lnTo>
                    <a:pt x="1255903" y="30344"/>
                  </a:lnTo>
                  <a:lnTo>
                    <a:pt x="12700" y="30344"/>
                  </a:lnTo>
                  <a:close/>
                </a:path>
              </a:pathLst>
            </a:custGeom>
            <a:solidFill>
              <a:srgbClr val="2323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4300"/>
              <a:ext cx="1268600" cy="2770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6000">
                  <a:solidFill>
                    <a:srgbClr val="232322"/>
                  </a:solidFill>
                  <a:latin typeface="#9Slide07 SVNNexa Rust Slab Bla"/>
                </a:rPr>
                <a:t>02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2665643">
            <a:off x="395644" y="8616176"/>
            <a:ext cx="1838126" cy="1181130"/>
          </a:xfrm>
          <a:custGeom>
            <a:avLst/>
            <a:gdLst/>
            <a:ahLst/>
            <a:cxnLst/>
            <a:rect l="l" t="t" r="r" b="b"/>
            <a:pathLst>
              <a:path w="1838126" h="1181130">
                <a:moveTo>
                  <a:pt x="0" y="0"/>
                </a:moveTo>
                <a:lnTo>
                  <a:pt x="1838126" y="0"/>
                </a:lnTo>
                <a:lnTo>
                  <a:pt x="1838126" y="1181130"/>
                </a:lnTo>
                <a:lnTo>
                  <a:pt x="0" y="11811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222269" y="4543634"/>
            <a:ext cx="951450" cy="2099192"/>
            <a:chOff x="0" y="0"/>
            <a:chExt cx="250588" cy="5528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0588" cy="552874"/>
            </a:xfrm>
            <a:custGeom>
              <a:avLst/>
              <a:gdLst/>
              <a:ahLst/>
              <a:cxnLst/>
              <a:rect l="l" t="t" r="r" b="b"/>
              <a:pathLst>
                <a:path w="250588" h="552874">
                  <a:moveTo>
                    <a:pt x="0" y="0"/>
                  </a:moveTo>
                  <a:lnTo>
                    <a:pt x="250588" y="0"/>
                  </a:lnTo>
                  <a:lnTo>
                    <a:pt x="250588" y="552874"/>
                  </a:lnTo>
                  <a:lnTo>
                    <a:pt x="0" y="552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50588" cy="533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70"/>
                </a:lnSpc>
              </a:pPr>
              <a:r>
                <a:rPr lang="en-US" sz="5299">
                  <a:solidFill>
                    <a:srgbClr val="000000"/>
                  </a:solidFill>
                  <a:latin typeface="#9Slide07 SVNNexa Rust Slab Bla"/>
                </a:rPr>
                <a:t>01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63469" y="4410468"/>
            <a:ext cx="733995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19072"/>
                </a:solidFill>
                <a:latin typeface="#9Slide07 SVNNexa Rust Slab Bla"/>
              </a:rPr>
              <a:t>Quay video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4000" y="5359679"/>
            <a:ext cx="7339950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232322"/>
                </a:solidFill>
                <a:latin typeface="Roboto Condensed"/>
              </a:rPr>
              <a:t>Rõ chân dung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232322"/>
                </a:solidFill>
                <a:latin typeface="Roboto Condensed"/>
              </a:rPr>
              <a:t>Âm thanh rõ, không lẫn tạp âm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232322"/>
                </a:solidFill>
                <a:latin typeface="Roboto Condensed"/>
              </a:rPr>
              <a:t>Độ dài: không quá 10 phút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63469" y="7585580"/>
            <a:ext cx="733995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97B2A4"/>
                </a:solidFill>
                <a:latin typeface="#9Slide07 SVNNexa Rust Slab Bla"/>
              </a:rPr>
              <a:t>Hạn nộp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63469" y="8385636"/>
            <a:ext cx="2497704" cy="56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232322"/>
                </a:solidFill>
                <a:latin typeface="Roboto Condensed"/>
              </a:rPr>
              <a:t>1 tuần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60076" y="586462"/>
            <a:ext cx="6789977" cy="100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2F3536"/>
                </a:solidFill>
                <a:latin typeface="Fraunces Bold"/>
              </a:rPr>
              <a:t>IV. VẬN DỤNG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74289" y="1609597"/>
            <a:ext cx="10585011" cy="253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Thực hiện nhiệm vụ nghe và và nhận biết tính thuyết phục của một ý kiến: “Thơ văn Nguyễn Đình Chiểu thể hiện rõ nét sắc thái của ngôn ngữ Nam Bộ. Hãy làm rõ ý kiến đó qua đoạn trích Lục Vân Tiên cứu Kiều Nguyệt Nga”.</a:t>
            </a:r>
          </a:p>
        </p:txBody>
      </p:sp>
      <p:sp>
        <p:nvSpPr>
          <p:cNvPr id="25" name="TextBox 25"/>
          <p:cNvSpPr txBox="1"/>
          <p:nvPr/>
        </p:nvSpPr>
        <p:spPr>
          <a:xfrm rot="-5400000">
            <a:off x="2027269" y="6351639"/>
            <a:ext cx="4458655" cy="84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#9Slide07 SVNNexa Rust Slab Bla"/>
              </a:rPr>
              <a:t>YÊU CẦU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874</Words>
  <Application>Microsoft Office PowerPoint</Application>
  <PresentationFormat>Custom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Roboto Condensed Bold</vt:lpstr>
      <vt:lpstr>Arial</vt:lpstr>
      <vt:lpstr>#9Slide07 SVNUT Triumph Press</vt:lpstr>
      <vt:lpstr>#9Slide05 Aphrodite Pro</vt:lpstr>
      <vt:lpstr>Roboto Condensed Italics</vt:lpstr>
      <vt:lpstr>Fraunces Bold</vt:lpstr>
      <vt:lpstr>Calibri</vt:lpstr>
      <vt:lpstr>Roboto Condensed</vt:lpstr>
      <vt:lpstr>#9Slide07 SVNNexa Rust Slab Bla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STD_HIEN</cp:lastModifiedBy>
  <cp:revision>7</cp:revision>
  <dcterms:created xsi:type="dcterms:W3CDTF">2006-08-16T00:00:00Z</dcterms:created>
  <dcterms:modified xsi:type="dcterms:W3CDTF">2025-10-08T08:06:58Z</dcterms:modified>
  <dc:identifier>DAGIK6OTNA0</dc:identifier>
</cp:coreProperties>
</file>