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90" r:id="rId29"/>
    <p:sldId id="291" r:id="rId30"/>
    <p:sldId id="293" r:id="rId31"/>
    <p:sldId id="294" r:id="rId32"/>
    <p:sldId id="295" r:id="rId33"/>
    <p:sldId id="309" r:id="rId34"/>
    <p:sldId id="296" r:id="rId35"/>
    <p:sldId id="297" r:id="rId36"/>
    <p:sldId id="298" r:id="rId37"/>
    <p:sldId id="308" r:id="rId38"/>
    <p:sldId id="300" r:id="rId39"/>
    <p:sldId id="301" r:id="rId40"/>
    <p:sldId id="302" r:id="rId41"/>
    <p:sldId id="303" r:id="rId42"/>
  </p:sldIdLst>
  <p:sldSz cx="18288000" cy="10287000"/>
  <p:notesSz cx="6858000" cy="9144000"/>
  <p:embeddedFontLst>
    <p:embeddedFont>
      <p:font typeface="#9Slide05 Aphrodite Pro" panose="020B0604020202020204" charset="0"/>
      <p:regular r:id="rId44"/>
    </p:embeddedFont>
    <p:embeddedFont>
      <p:font typeface="Roboto Condensed Bold" panose="020B0604020202020204" charset="0"/>
      <p:regular r:id="rId45"/>
    </p:embeddedFont>
    <p:embeddedFont>
      <p:font typeface="#9Slide07 Crocante" panose="020B0604020202020204" charset="0"/>
      <p:regular r:id="rId46"/>
    </p:embeddedFont>
    <p:embeddedFont>
      <p:font typeface="Roboto Italics" panose="020B0604020202020204" charset="0"/>
      <p:regular r:id="rId47"/>
    </p:embeddedFont>
    <p:embeddedFont>
      <p:font typeface="Roboto Condensed Bold Italics" panose="020B0604020202020204" charset="0"/>
      <p:regular r:id="rId48"/>
    </p:embeddedFont>
    <p:embeddedFont>
      <p:font typeface="#9Slide05 VL Fadilla" panose="020B0604020202020204" charset="0"/>
      <p:regular r:id="rId49"/>
    </p:embeddedFont>
    <p:embeddedFont>
      <p:font typeface="Fraunces Bold" panose="020B0604020202020204" charset="0"/>
      <p:regular r:id="rId50"/>
    </p:embeddedFont>
    <p:embeddedFont>
      <p:font typeface="Calibri" panose="020F0502020204030204" pitchFamily="34" charset="0"/>
      <p:regular r:id="rId51"/>
      <p:bold r:id="rId52"/>
      <p:italic r:id="rId53"/>
      <p:boldItalic r:id="rId54"/>
    </p:embeddedFont>
    <p:embeddedFont>
      <p:font typeface="#9Slide07 SVNUT Triumph Press" panose="00000500000000000000" charset="0"/>
      <p:boldItalic r:id="rId55"/>
    </p:embeddedFont>
    <p:embeddedFont>
      <p:font typeface="Roboto" panose="02000000000000000000" pitchFamily="2" charset="0"/>
      <p:regular r:id="rId56"/>
      <p:bold r:id="rId57"/>
      <p:italic r:id="rId58"/>
      <p:boldItalic r:id="rId59"/>
    </p:embeddedFont>
    <p:embeddedFont>
      <p:font typeface="#9Slide07 SVNRevolution" panose="02040603050506020204" charset="0"/>
      <p:regular r:id="rId60"/>
    </p:embeddedFont>
    <p:embeddedFont>
      <p:font typeface="Roboto Condensed" panose="020B0604020202020204" charset="0"/>
      <p:regular r:id="rId61"/>
    </p:embeddedFont>
    <p:embeddedFont>
      <p:font typeface="Roboto Condensed Italics" panose="020B0604020202020204" charset="0"/>
      <p:regular r:id="rId62"/>
    </p:embeddedFont>
    <p:embeddedFont>
      <p:font typeface="Fraunces" panose="020B0604020202020204" charset="0"/>
      <p:regular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47" autoAdjust="0"/>
  </p:normalViewPr>
  <p:slideViewPr>
    <p:cSldViewPr>
      <p:cViewPr varScale="1">
        <p:scale>
          <a:sx n="50" d="100"/>
          <a:sy n="50" d="100"/>
        </p:scale>
        <p:origin x="43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font" Target="fonts/font2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213B2F-8B99-4564-A0A7-A985335E5C46}" type="doc">
      <dgm:prSet loTypeId="urn:microsoft.com/office/officeart/2005/8/layout/vList3" loCatId="list" qsTypeId="urn:microsoft.com/office/officeart/2005/8/quickstyle/simple1" qsCatId="simple" csTypeId="urn:microsoft.com/office/officeart/2005/8/colors/colorful4" csCatId="colorful" phldr="1"/>
      <dgm:spPr/>
    </dgm:pt>
    <dgm:pt modelId="{3AE3CBF7-C914-48DE-A0A7-5D8F7D292158}">
      <dgm:prSet phldrT="[Text]" custT="1"/>
      <dgm:spPr/>
      <dgm:t>
        <a:bodyPr/>
        <a:lstStyle/>
        <a:p>
          <a:r>
            <a:rPr lang="en-US" sz="3500">
              <a:latin typeface="Roboto Condensed"/>
            </a:rPr>
            <a:t>Là đường nhìn thấy của các thiên thạch khi chúng đi vào khí quyển của Trái Đất</a:t>
          </a:r>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3B253C90-B3D2-46AA-9A1B-634B0AB4089C}" type="parTrans" cxnId="{E60D0273-585B-483C-AC29-59206D0A0700}">
      <dgm:prSet/>
      <dgm:spPr/>
      <dgm:t>
        <a:bodyPr/>
        <a:lstStyle/>
        <a:p>
          <a:endParaRPr lang="en-GB"/>
        </a:p>
      </dgm:t>
    </dgm:pt>
    <dgm:pt modelId="{9D6F1A72-3DB6-42F7-9C44-6C7FA3AFE409}" type="sibTrans" cxnId="{E60D0273-585B-483C-AC29-59206D0A0700}">
      <dgm:prSet/>
      <dgm:spPr/>
      <dgm:t>
        <a:bodyPr/>
        <a:lstStyle/>
        <a:p>
          <a:endParaRPr lang="en-GB"/>
        </a:p>
      </dgm:t>
    </dgm:pt>
    <dgm:pt modelId="{D0440FBF-825A-40E1-9FBC-A2C5F3BDB863}">
      <dgm:prSet phldrT="[Text]" custT="1"/>
      <dgm:spPr/>
      <dgm:t>
        <a:bodyPr/>
        <a:lstStyle/>
        <a:p>
          <a:r>
            <a:rPr lang="en-US" sz="3500">
              <a:latin typeface="Roboto Condensed"/>
            </a:rPr>
            <a:t>Có thể là một thiên thạch, mảnh vỡ của các sao chổi cũ, mảnh kim loại của các tiểu hành tinh khi va chạm vào nhau. Chúng xuyên qua khí quyển với vận tốc 100 000 km/h</a:t>
          </a:r>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A35C6F2F-3D6D-45F4-ACCF-ACCCF2F0A78E}" type="parTrans" cxnId="{CBFDF2E5-31DF-46DE-93C3-80BECDF3664E}">
      <dgm:prSet/>
      <dgm:spPr/>
      <dgm:t>
        <a:bodyPr/>
        <a:lstStyle/>
        <a:p>
          <a:endParaRPr lang="en-GB"/>
        </a:p>
      </dgm:t>
    </dgm:pt>
    <dgm:pt modelId="{6CB0D1CE-D4CA-46CE-8CBB-23150FB688D4}" type="sibTrans" cxnId="{CBFDF2E5-31DF-46DE-93C3-80BECDF3664E}">
      <dgm:prSet/>
      <dgm:spPr/>
      <dgm:t>
        <a:bodyPr/>
        <a:lstStyle/>
        <a:p>
          <a:endParaRPr lang="en-GB"/>
        </a:p>
      </dgm:t>
    </dgm:pt>
    <dgm:pt modelId="{283F93C7-AB12-4D78-B4A1-13D150CF7003}">
      <dgm:prSet phldrT="[Text]" custT="1"/>
      <dgm:spPr/>
      <dgm:t>
        <a:bodyPr/>
        <a:lstStyle/>
        <a:p>
          <a:r>
            <a:rPr lang="en-US" sz="3500">
              <a:latin typeface="Roboto Condensed"/>
            </a:rPr>
            <a:t>Không khí cạnh thiên thạch nóng hàng ngàn độ -&gt; các vật chất của thiên thạch bị nóng đến phát sáng</a:t>
          </a:r>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dgm:t>
    </dgm:pt>
    <dgm:pt modelId="{CBE21122-C7B8-4A2B-AA80-F285B8B43CC1}" type="parTrans" cxnId="{EBD229ED-3CFD-4D5A-8418-588B968C6AAD}">
      <dgm:prSet/>
      <dgm:spPr/>
      <dgm:t>
        <a:bodyPr/>
        <a:lstStyle/>
        <a:p>
          <a:endParaRPr lang="en-GB"/>
        </a:p>
      </dgm:t>
    </dgm:pt>
    <dgm:pt modelId="{AF4170A6-9D52-4ABA-8A26-DFDD824E1480}" type="sibTrans" cxnId="{EBD229ED-3CFD-4D5A-8418-588B968C6AAD}">
      <dgm:prSet/>
      <dgm:spPr/>
      <dgm:t>
        <a:bodyPr/>
        <a:lstStyle/>
        <a:p>
          <a:endParaRPr lang="en-GB"/>
        </a:p>
      </dgm:t>
    </dgm:pt>
    <dgm:pt modelId="{F563E424-F776-442E-8B8F-CCC97AA40062}" type="pres">
      <dgm:prSet presAssocID="{40213B2F-8B99-4564-A0A7-A985335E5C46}" presName="linearFlow" presStyleCnt="0">
        <dgm:presLayoutVars>
          <dgm:dir/>
          <dgm:resizeHandles val="exact"/>
        </dgm:presLayoutVars>
      </dgm:prSet>
      <dgm:spPr/>
    </dgm:pt>
    <dgm:pt modelId="{D29D4996-8074-47E2-AB25-7B670D58A967}" type="pres">
      <dgm:prSet presAssocID="{3AE3CBF7-C914-48DE-A0A7-5D8F7D292158}" presName="composite" presStyleCnt="0"/>
      <dgm:spPr/>
    </dgm:pt>
    <dgm:pt modelId="{82859B88-34FE-4D52-A9B9-49F2E6D927EA}" type="pres">
      <dgm:prSet presAssocID="{3AE3CBF7-C914-48DE-A0A7-5D8F7D292158}" presName="imgShp" presStyleLbl="fgImgPlace1" presStyleIdx="0" presStyleCnt="3"/>
      <dgm:spPr>
        <a:blipFill>
          <a:blip xmlns:r="http://schemas.openxmlformats.org/officeDocument/2006/relationships" r:embed="rId1"/>
          <a:srcRect/>
          <a:stretch>
            <a:fillRect l="-15000" r="-15000"/>
          </a:stretch>
        </a:blipFill>
      </dgm:spPr>
    </dgm:pt>
    <dgm:pt modelId="{93F5F957-6DB4-4742-A6E4-E52DE28CF594}" type="pres">
      <dgm:prSet presAssocID="{3AE3CBF7-C914-48DE-A0A7-5D8F7D292158}" presName="txShp" presStyleLbl="node1" presStyleIdx="0" presStyleCnt="3" custLinFactNeighborX="746" custLinFactNeighborY="4333">
        <dgm:presLayoutVars>
          <dgm:bulletEnabled val="1"/>
        </dgm:presLayoutVars>
      </dgm:prSet>
      <dgm:spPr/>
      <dgm:t>
        <a:bodyPr/>
        <a:lstStyle/>
        <a:p>
          <a:endParaRPr lang="en-US"/>
        </a:p>
      </dgm:t>
    </dgm:pt>
    <dgm:pt modelId="{89F5553B-31C8-41DC-A6D0-7222C285F7F9}" type="pres">
      <dgm:prSet presAssocID="{9D6F1A72-3DB6-42F7-9C44-6C7FA3AFE409}" presName="spacing" presStyleCnt="0"/>
      <dgm:spPr/>
    </dgm:pt>
    <dgm:pt modelId="{B2180162-A02A-4924-9E5A-9D034346DAA0}" type="pres">
      <dgm:prSet presAssocID="{D0440FBF-825A-40E1-9FBC-A2C5F3BDB863}" presName="composite" presStyleCnt="0"/>
      <dgm:spPr/>
    </dgm:pt>
    <dgm:pt modelId="{9E6B4A73-813F-44D3-8557-8A16CC1CBF4F}" type="pres">
      <dgm:prSet presAssocID="{D0440FBF-825A-40E1-9FBC-A2C5F3BDB863}" presName="imgShp" presStyleLbl="fgImgPlace1" presStyleIdx="1" presStyleCnt="3"/>
      <dgm:spPr>
        <a:blipFill>
          <a:blip xmlns:r="http://schemas.openxmlformats.org/officeDocument/2006/relationships" r:embed="rId2"/>
          <a:srcRect/>
          <a:stretch>
            <a:fillRect l="-25000" r="-25000"/>
          </a:stretch>
        </a:blipFill>
      </dgm:spPr>
    </dgm:pt>
    <dgm:pt modelId="{A66EB9F1-588C-4A3F-8CDE-51351BFAFB7F}" type="pres">
      <dgm:prSet presAssocID="{D0440FBF-825A-40E1-9FBC-A2C5F3BDB863}" presName="txShp" presStyleLbl="node1" presStyleIdx="1" presStyleCnt="3">
        <dgm:presLayoutVars>
          <dgm:bulletEnabled val="1"/>
        </dgm:presLayoutVars>
      </dgm:prSet>
      <dgm:spPr/>
      <dgm:t>
        <a:bodyPr/>
        <a:lstStyle/>
        <a:p>
          <a:endParaRPr lang="en-US"/>
        </a:p>
      </dgm:t>
    </dgm:pt>
    <dgm:pt modelId="{DD8625BD-3478-4E29-8B78-D5EE6587CD9D}" type="pres">
      <dgm:prSet presAssocID="{6CB0D1CE-D4CA-46CE-8CBB-23150FB688D4}" presName="spacing" presStyleCnt="0"/>
      <dgm:spPr/>
    </dgm:pt>
    <dgm:pt modelId="{6A5276A6-38F8-4E43-AD57-F1168F246406}" type="pres">
      <dgm:prSet presAssocID="{283F93C7-AB12-4D78-B4A1-13D150CF7003}" presName="composite" presStyleCnt="0"/>
      <dgm:spPr/>
    </dgm:pt>
    <dgm:pt modelId="{49788261-2C53-4D87-A8DE-465328D3761E}" type="pres">
      <dgm:prSet presAssocID="{283F93C7-AB12-4D78-B4A1-13D150CF7003}" presName="imgShp" presStyleLbl="fgImgPlace1" presStyleIdx="2" presStyleCnt="3"/>
      <dgm:spPr>
        <a:blipFill>
          <a:blip xmlns:r="http://schemas.openxmlformats.org/officeDocument/2006/relationships" r:embed="rId3"/>
          <a:srcRect/>
          <a:stretch>
            <a:fillRect l="-25000" r="-25000"/>
          </a:stretch>
        </a:blipFill>
      </dgm:spPr>
    </dgm:pt>
    <dgm:pt modelId="{8BF13A79-4A1E-451D-B51C-F520A74FC4F0}" type="pres">
      <dgm:prSet presAssocID="{283F93C7-AB12-4D78-B4A1-13D150CF7003}" presName="txShp" presStyleLbl="node1" presStyleIdx="2" presStyleCnt="3">
        <dgm:presLayoutVars>
          <dgm:bulletEnabled val="1"/>
        </dgm:presLayoutVars>
      </dgm:prSet>
      <dgm:spPr/>
      <dgm:t>
        <a:bodyPr/>
        <a:lstStyle/>
        <a:p>
          <a:endParaRPr lang="en-US"/>
        </a:p>
      </dgm:t>
    </dgm:pt>
  </dgm:ptLst>
  <dgm:cxnLst>
    <dgm:cxn modelId="{E60D0273-585B-483C-AC29-59206D0A0700}" srcId="{40213B2F-8B99-4564-A0A7-A985335E5C46}" destId="{3AE3CBF7-C914-48DE-A0A7-5D8F7D292158}" srcOrd="0" destOrd="0" parTransId="{3B253C90-B3D2-46AA-9A1B-634B0AB4089C}" sibTransId="{9D6F1A72-3DB6-42F7-9C44-6C7FA3AFE409}"/>
    <dgm:cxn modelId="{ED27F7B7-780D-4CB8-9F12-0E3AE1DD5CA7}" type="presOf" srcId="{40213B2F-8B99-4564-A0A7-A985335E5C46}" destId="{F563E424-F776-442E-8B8F-CCC97AA40062}" srcOrd="0" destOrd="0" presId="urn:microsoft.com/office/officeart/2005/8/layout/vList3"/>
    <dgm:cxn modelId="{EBD229ED-3CFD-4D5A-8418-588B968C6AAD}" srcId="{40213B2F-8B99-4564-A0A7-A985335E5C46}" destId="{283F93C7-AB12-4D78-B4A1-13D150CF7003}" srcOrd="2" destOrd="0" parTransId="{CBE21122-C7B8-4A2B-AA80-F285B8B43CC1}" sibTransId="{AF4170A6-9D52-4ABA-8A26-DFDD824E1480}"/>
    <dgm:cxn modelId="{0546A11A-9D39-4A87-AF12-FEC611751157}" type="presOf" srcId="{283F93C7-AB12-4D78-B4A1-13D150CF7003}" destId="{8BF13A79-4A1E-451D-B51C-F520A74FC4F0}" srcOrd="0" destOrd="0" presId="urn:microsoft.com/office/officeart/2005/8/layout/vList3"/>
    <dgm:cxn modelId="{6AA5292D-ABE4-4DAA-BFA8-9E01A7554D5F}" type="presOf" srcId="{D0440FBF-825A-40E1-9FBC-A2C5F3BDB863}" destId="{A66EB9F1-588C-4A3F-8CDE-51351BFAFB7F}" srcOrd="0" destOrd="0" presId="urn:microsoft.com/office/officeart/2005/8/layout/vList3"/>
    <dgm:cxn modelId="{CBFDF2E5-31DF-46DE-93C3-80BECDF3664E}" srcId="{40213B2F-8B99-4564-A0A7-A985335E5C46}" destId="{D0440FBF-825A-40E1-9FBC-A2C5F3BDB863}" srcOrd="1" destOrd="0" parTransId="{A35C6F2F-3D6D-45F4-ACCF-ACCCF2F0A78E}" sibTransId="{6CB0D1CE-D4CA-46CE-8CBB-23150FB688D4}"/>
    <dgm:cxn modelId="{71F60A40-AFCE-44C0-AB55-12A86949E139}" type="presOf" srcId="{3AE3CBF7-C914-48DE-A0A7-5D8F7D292158}" destId="{93F5F957-6DB4-4742-A6E4-E52DE28CF594}" srcOrd="0" destOrd="0" presId="urn:microsoft.com/office/officeart/2005/8/layout/vList3"/>
    <dgm:cxn modelId="{9DA46093-FC9A-4622-A911-19F7AE745DAD}" type="presParOf" srcId="{F563E424-F776-442E-8B8F-CCC97AA40062}" destId="{D29D4996-8074-47E2-AB25-7B670D58A967}" srcOrd="0" destOrd="0" presId="urn:microsoft.com/office/officeart/2005/8/layout/vList3"/>
    <dgm:cxn modelId="{E6E065B6-DB83-4AB2-BBC2-8794E54BD546}" type="presParOf" srcId="{D29D4996-8074-47E2-AB25-7B670D58A967}" destId="{82859B88-34FE-4D52-A9B9-49F2E6D927EA}" srcOrd="0" destOrd="0" presId="urn:microsoft.com/office/officeart/2005/8/layout/vList3"/>
    <dgm:cxn modelId="{028D8643-F998-4EC9-9FFA-A552BDA4F344}" type="presParOf" srcId="{D29D4996-8074-47E2-AB25-7B670D58A967}" destId="{93F5F957-6DB4-4742-A6E4-E52DE28CF594}" srcOrd="1" destOrd="0" presId="urn:microsoft.com/office/officeart/2005/8/layout/vList3"/>
    <dgm:cxn modelId="{74736F0D-22D3-49D3-A41D-7619708A0B44}" type="presParOf" srcId="{F563E424-F776-442E-8B8F-CCC97AA40062}" destId="{89F5553B-31C8-41DC-A6D0-7222C285F7F9}" srcOrd="1" destOrd="0" presId="urn:microsoft.com/office/officeart/2005/8/layout/vList3"/>
    <dgm:cxn modelId="{1293C1B3-67AA-4EB4-883F-F4189D9EF87B}" type="presParOf" srcId="{F563E424-F776-442E-8B8F-CCC97AA40062}" destId="{B2180162-A02A-4924-9E5A-9D034346DAA0}" srcOrd="2" destOrd="0" presId="urn:microsoft.com/office/officeart/2005/8/layout/vList3"/>
    <dgm:cxn modelId="{85984F93-8271-4774-8A71-1DCEFA4ABC45}" type="presParOf" srcId="{B2180162-A02A-4924-9E5A-9D034346DAA0}" destId="{9E6B4A73-813F-44D3-8557-8A16CC1CBF4F}" srcOrd="0" destOrd="0" presId="urn:microsoft.com/office/officeart/2005/8/layout/vList3"/>
    <dgm:cxn modelId="{8DD24762-7D96-4AE3-85C6-189261B223A8}" type="presParOf" srcId="{B2180162-A02A-4924-9E5A-9D034346DAA0}" destId="{A66EB9F1-588C-4A3F-8CDE-51351BFAFB7F}" srcOrd="1" destOrd="0" presId="urn:microsoft.com/office/officeart/2005/8/layout/vList3"/>
    <dgm:cxn modelId="{89F46DAE-659A-4524-9AE9-12ECB63BFF38}" type="presParOf" srcId="{F563E424-F776-442E-8B8F-CCC97AA40062}" destId="{DD8625BD-3478-4E29-8B78-D5EE6587CD9D}" srcOrd="3" destOrd="0" presId="urn:microsoft.com/office/officeart/2005/8/layout/vList3"/>
    <dgm:cxn modelId="{084AB9EA-822A-4324-98D1-E04EC58BBFDB}" type="presParOf" srcId="{F563E424-F776-442E-8B8F-CCC97AA40062}" destId="{6A5276A6-38F8-4E43-AD57-F1168F246406}" srcOrd="4" destOrd="0" presId="urn:microsoft.com/office/officeart/2005/8/layout/vList3"/>
    <dgm:cxn modelId="{454EEC8F-84BA-4BB0-9647-76EBF7D3EA50}" type="presParOf" srcId="{6A5276A6-38F8-4E43-AD57-F1168F246406}" destId="{49788261-2C53-4D87-A8DE-465328D3761E}" srcOrd="0" destOrd="0" presId="urn:microsoft.com/office/officeart/2005/8/layout/vList3"/>
    <dgm:cxn modelId="{E387DAFF-0F65-4072-9B53-B5823D386ADC}" type="presParOf" srcId="{6A5276A6-38F8-4E43-AD57-F1168F246406}" destId="{8BF13A79-4A1E-451D-B51C-F520A74FC4F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5F957-6DB4-4742-A6E4-E52DE28CF594}">
      <dsp:nvSpPr>
        <dsp:cNvPr id="0" name=""/>
        <dsp:cNvSpPr/>
      </dsp:nvSpPr>
      <dsp:spPr>
        <a:xfrm rot="10800000">
          <a:off x="3641853" y="76194"/>
          <a:ext cx="12364212" cy="1741289"/>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860" tIns="133350" rIns="248920" bIns="133350" numCol="1" spcCol="1270" anchor="ctr" anchorCtr="0">
          <a:noAutofit/>
        </a:bodyPr>
        <a:lstStyle/>
        <a:p>
          <a:pPr lvl="0" algn="ctr" defTabSz="1555750">
            <a:lnSpc>
              <a:spcPct val="90000"/>
            </a:lnSpc>
            <a:spcBef>
              <a:spcPct val="0"/>
            </a:spcBef>
            <a:spcAft>
              <a:spcPct val="35000"/>
            </a:spcAft>
          </a:pPr>
          <a:r>
            <a:rPr lang="en-US" sz="3500" kern="1200">
              <a:latin typeface="Roboto Condensed"/>
            </a:rPr>
            <a:t>Là đường nhìn thấy của các thiên thạch khi chúng đi vào khí quyển của Trái Đất</a:t>
          </a:r>
          <a:endParaRPr lang="en-GB" sz="35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4077175" y="76194"/>
        <a:ext cx="11928890" cy="1741289"/>
      </dsp:txXfrm>
    </dsp:sp>
    <dsp:sp modelId="{82859B88-34FE-4D52-A9B9-49F2E6D927EA}">
      <dsp:nvSpPr>
        <dsp:cNvPr id="0" name=""/>
        <dsp:cNvSpPr/>
      </dsp:nvSpPr>
      <dsp:spPr>
        <a:xfrm>
          <a:off x="2678971" y="744"/>
          <a:ext cx="1741289" cy="1741289"/>
        </a:xfrm>
        <a:prstGeom prst="ellipse">
          <a:avLst/>
        </a:prstGeom>
        <a:blipFill>
          <a:blip xmlns:r="http://schemas.openxmlformats.org/officeDocument/2006/relationships" r:embed="rId1"/>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6EB9F1-588C-4A3F-8CDE-51351BFAFB7F}">
      <dsp:nvSpPr>
        <dsp:cNvPr id="0" name=""/>
        <dsp:cNvSpPr/>
      </dsp:nvSpPr>
      <dsp:spPr>
        <a:xfrm rot="10800000">
          <a:off x="3549616" y="2177355"/>
          <a:ext cx="12364212" cy="1741289"/>
        </a:xfrm>
        <a:prstGeom prst="homePlat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860" tIns="133350" rIns="248920" bIns="133350" numCol="1" spcCol="1270" anchor="ctr" anchorCtr="0">
          <a:noAutofit/>
        </a:bodyPr>
        <a:lstStyle/>
        <a:p>
          <a:pPr lvl="0" algn="ctr" defTabSz="1555750">
            <a:lnSpc>
              <a:spcPct val="90000"/>
            </a:lnSpc>
            <a:spcBef>
              <a:spcPct val="0"/>
            </a:spcBef>
            <a:spcAft>
              <a:spcPct val="35000"/>
            </a:spcAft>
          </a:pPr>
          <a:r>
            <a:rPr lang="en-US" sz="3500" kern="1200">
              <a:latin typeface="Roboto Condensed"/>
            </a:rPr>
            <a:t>Có thể là một thiên thạch, mảnh vỡ của các sao chổi cũ, mảnh kim loại của các tiểu hành tinh khi va chạm vào nhau. Chúng xuyên qua khí quyển với vận tốc 100 000 km/h</a:t>
          </a:r>
          <a:endParaRPr lang="en-GB" sz="35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3984938" y="2177355"/>
        <a:ext cx="11928890" cy="1741289"/>
      </dsp:txXfrm>
    </dsp:sp>
    <dsp:sp modelId="{9E6B4A73-813F-44D3-8557-8A16CC1CBF4F}">
      <dsp:nvSpPr>
        <dsp:cNvPr id="0" name=""/>
        <dsp:cNvSpPr/>
      </dsp:nvSpPr>
      <dsp:spPr>
        <a:xfrm>
          <a:off x="2678971" y="2177355"/>
          <a:ext cx="1741289" cy="1741289"/>
        </a:xfrm>
        <a:prstGeom prst="ellipse">
          <a:avLst/>
        </a:prstGeom>
        <a:blipFill>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13A79-4A1E-451D-B51C-F520A74FC4F0}">
      <dsp:nvSpPr>
        <dsp:cNvPr id="0" name=""/>
        <dsp:cNvSpPr/>
      </dsp:nvSpPr>
      <dsp:spPr>
        <a:xfrm rot="10800000">
          <a:off x="3549616" y="4353966"/>
          <a:ext cx="12364212" cy="1741289"/>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860" tIns="133350" rIns="248920" bIns="133350" numCol="1" spcCol="1270" anchor="ctr" anchorCtr="0">
          <a:noAutofit/>
        </a:bodyPr>
        <a:lstStyle/>
        <a:p>
          <a:pPr lvl="0" algn="ctr" defTabSz="1555750">
            <a:lnSpc>
              <a:spcPct val="90000"/>
            </a:lnSpc>
            <a:spcBef>
              <a:spcPct val="0"/>
            </a:spcBef>
            <a:spcAft>
              <a:spcPct val="35000"/>
            </a:spcAft>
          </a:pPr>
          <a:r>
            <a:rPr lang="en-US" sz="3500" kern="1200">
              <a:latin typeface="Roboto Condensed"/>
            </a:rPr>
            <a:t>Không khí cạnh thiên thạch nóng hàng ngàn độ -&gt; các vật chất của thiên thạch bị nóng đến phát sáng</a:t>
          </a:r>
          <a:endParaRPr lang="en-GB" sz="3500" kern="1200">
            <a:latin typeface="Roboto Condensed" panose="02000000000000000000" pitchFamily="2" charset="0"/>
            <a:ea typeface="Roboto Condensed" panose="02000000000000000000" pitchFamily="2" charset="0"/>
            <a:cs typeface="Roboto Condensed" panose="02000000000000000000" pitchFamily="2" charset="0"/>
          </a:endParaRPr>
        </a:p>
      </dsp:txBody>
      <dsp:txXfrm rot="10800000">
        <a:off x="3984938" y="4353966"/>
        <a:ext cx="11928890" cy="1741289"/>
      </dsp:txXfrm>
    </dsp:sp>
    <dsp:sp modelId="{49788261-2C53-4D87-A8DE-465328D3761E}">
      <dsp:nvSpPr>
        <dsp:cNvPr id="0" name=""/>
        <dsp:cNvSpPr/>
      </dsp:nvSpPr>
      <dsp:spPr>
        <a:xfrm>
          <a:off x="2678971" y="4353966"/>
          <a:ext cx="1741289" cy="1741289"/>
        </a:xfrm>
        <a:prstGeom prst="ellipse">
          <a:avLst/>
        </a:prstGeom>
        <a:blipFill>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https://wheelofnames.com/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0780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36285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Học sinh đưa ra lí giải. Sau đây là gợi ý: Gọi là “sao băng” để nhấn mạnh tính chất lung linh đẹp đẽ của nó trên bầu trời đêm, nhấn mạnh tính chất lí thú của hiện tượng này.</a:t>
            </a:r>
          </a:p>
          <a:p>
            <a:r>
              <a:rPr lang="en-US"/>
              <a:t>Có nhiều cách hiểu về sao băng: từ quan điểm khoa học/từ quan điểm dân gian/từ cảm nhận cá nhân … nên VB không phủ định cách hiểu của cá nhân mà chỉ bổ sung, hoàn thiện thêm về nó.</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7.png"/><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46.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44.svg"/><Relationship Id="rId4" Type="http://schemas.openxmlformats.org/officeDocument/2006/relationships/image" Target="../media/image2.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0.svg"/><Relationship Id="rId4" Type="http://schemas.openxmlformats.org/officeDocument/2006/relationships/image" Target="../media/image2.pn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2.svg"/><Relationship Id="rId4" Type="http://schemas.openxmlformats.org/officeDocument/2006/relationships/image" Target="../media/image38.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slideLayout" Target="../slideLayouts/slideLayout7.xml"/><Relationship Id="rId7" Type="http://schemas.openxmlformats.org/officeDocument/2006/relationships/image" Target="../media/image4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11"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59.svg"/><Relationship Id="rId4" Type="http://schemas.openxmlformats.org/officeDocument/2006/relationships/notesSlide" Target="../notesSlides/notesSlide25.xm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41.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4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4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gif"/></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71.svg"/><Relationship Id="rId5" Type="http://schemas.openxmlformats.org/officeDocument/2006/relationships/diagramData" Target="../diagrams/data1.xml"/><Relationship Id="rId10" Type="http://schemas.openxmlformats.org/officeDocument/2006/relationships/image" Target="../media/image50.png"/><Relationship Id="rId4" Type="http://schemas.openxmlformats.org/officeDocument/2006/relationships/image" Target="../media/image2.png"/><Relationship Id="rId9" Type="http://schemas.microsoft.com/office/2007/relationships/diagramDrawing" Target="../diagrams/drawing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51.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4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5.svg"/><Relationship Id="rId4" Type="http://schemas.openxmlformats.org/officeDocument/2006/relationships/image" Target="../media/image52.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gi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5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57.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4.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22.svg"/><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2.gif"/></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585150" y="491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406650" y="76478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17079246" y="2892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5" name="Freeform 5"/>
          <p:cNvSpPr/>
          <p:nvPr/>
        </p:nvSpPr>
        <p:spPr>
          <a:xfrm>
            <a:off x="16546596" y="76478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6" name="Freeform 6"/>
          <p:cNvSpPr/>
          <p:nvPr/>
        </p:nvSpPr>
        <p:spPr>
          <a:xfrm>
            <a:off x="14019496" y="354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9880800" y="6861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8" name="Freeform 8"/>
          <p:cNvSpPr/>
          <p:nvPr/>
        </p:nvSpPr>
        <p:spPr>
          <a:xfrm>
            <a:off x="15794050" y="5158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9" name="Freeform 9"/>
          <p:cNvSpPr/>
          <p:nvPr/>
        </p:nvSpPr>
        <p:spPr>
          <a:xfrm>
            <a:off x="13886300" y="7900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0" name="Freeform 10"/>
          <p:cNvSpPr/>
          <p:nvPr/>
        </p:nvSpPr>
        <p:spPr>
          <a:xfrm>
            <a:off x="110044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5074246" y="10790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pic>
        <p:nvPicPr>
          <p:cNvPr id="12" name="Picture 12"/>
          <p:cNvPicPr>
            <a:picLocks noChangeAspect="1"/>
          </p:cNvPicPr>
          <p:nvPr/>
        </p:nvPicPr>
        <p:blipFill>
          <a:blip r:embed="rId5"/>
          <a:srcRect/>
          <a:stretch>
            <a:fillRect/>
          </a:stretch>
        </p:blipFill>
        <p:spPr>
          <a:xfrm>
            <a:off x="0" y="0"/>
            <a:ext cx="18288000" cy="10058400"/>
          </a:xfrm>
          <a:prstGeom prst="rect">
            <a:avLst/>
          </a:prstGeom>
        </p:spPr>
      </p:pic>
      <p:sp>
        <p:nvSpPr>
          <p:cNvPr id="18" name="TextBox 18"/>
          <p:cNvSpPr txBox="1"/>
          <p:nvPr/>
        </p:nvSpPr>
        <p:spPr>
          <a:xfrm>
            <a:off x="4597323" y="4420634"/>
            <a:ext cx="12458685" cy="1325410"/>
          </a:xfrm>
          <a:prstGeom prst="rect">
            <a:avLst/>
          </a:prstGeom>
        </p:spPr>
        <p:txBody>
          <a:bodyPr lIns="0" tIns="0" rIns="0" bIns="0" rtlCol="0" anchor="t">
            <a:spAutoFit/>
          </a:bodyPr>
          <a:lstStyle/>
          <a:p>
            <a:pPr algn="ctr">
              <a:lnSpc>
                <a:spcPts val="10530"/>
              </a:lnSpc>
            </a:pPr>
            <a:r>
              <a:rPr lang="en-US" sz="8775">
                <a:solidFill>
                  <a:srgbClr val="FFFFFF"/>
                </a:solidFill>
                <a:latin typeface="Fraunces Bold"/>
              </a:rPr>
              <a:t>KHỞI ĐỘNG</a:t>
            </a:r>
          </a:p>
        </p:txBody>
      </p:sp>
      <p:pic>
        <p:nvPicPr>
          <p:cNvPr id="19" name="Picture 19"/>
          <p:cNvPicPr>
            <a:picLocks noChangeAspect="1"/>
          </p:cNvPicPr>
          <p:nvPr/>
        </p:nvPicPr>
        <p:blipFill>
          <a:blip r:embed="rId6"/>
          <a:srcRect/>
          <a:stretch>
            <a:fillRect/>
          </a:stretch>
        </p:blipFill>
        <p:spPr>
          <a:xfrm rot="-864566">
            <a:off x="1333638" y="3866157"/>
            <a:ext cx="4837819" cy="6627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6437866" y="1822450"/>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4434966" y="791850"/>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2240836" y="43839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8572257" y="7239151"/>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1984716" y="248390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1924529" y="3630180"/>
            <a:ext cx="12516733" cy="5619537"/>
            <a:chOff x="0" y="0"/>
            <a:chExt cx="3296588" cy="1480043"/>
          </a:xfrm>
        </p:grpSpPr>
        <p:sp>
          <p:nvSpPr>
            <p:cNvPr id="18" name="Freeform 18"/>
            <p:cNvSpPr/>
            <p:nvPr/>
          </p:nvSpPr>
          <p:spPr>
            <a:xfrm>
              <a:off x="0" y="0"/>
              <a:ext cx="3296588" cy="1480043"/>
            </a:xfrm>
            <a:custGeom>
              <a:avLst/>
              <a:gdLst/>
              <a:ahLst/>
              <a:cxnLst/>
              <a:rect l="l" t="t" r="r" b="b"/>
              <a:pathLst>
                <a:path w="3296588" h="1480043">
                  <a:moveTo>
                    <a:pt x="31545" y="0"/>
                  </a:moveTo>
                  <a:lnTo>
                    <a:pt x="3265043" y="0"/>
                  </a:lnTo>
                  <a:cubicBezTo>
                    <a:pt x="3273409" y="0"/>
                    <a:pt x="3281433" y="3323"/>
                    <a:pt x="3287349" y="9239"/>
                  </a:cubicBezTo>
                  <a:cubicBezTo>
                    <a:pt x="3293264" y="15155"/>
                    <a:pt x="3296588" y="23179"/>
                    <a:pt x="3296588" y="31545"/>
                  </a:cubicBezTo>
                  <a:lnTo>
                    <a:pt x="3296588" y="1448498"/>
                  </a:lnTo>
                  <a:cubicBezTo>
                    <a:pt x="3296588" y="1456864"/>
                    <a:pt x="3293264" y="1464888"/>
                    <a:pt x="3287349" y="1470803"/>
                  </a:cubicBezTo>
                  <a:cubicBezTo>
                    <a:pt x="3281433" y="1476719"/>
                    <a:pt x="3273409" y="1480043"/>
                    <a:pt x="3265043" y="1480043"/>
                  </a:cubicBezTo>
                  <a:lnTo>
                    <a:pt x="31545" y="1480043"/>
                  </a:lnTo>
                  <a:cubicBezTo>
                    <a:pt x="23179" y="1480043"/>
                    <a:pt x="15155" y="1476719"/>
                    <a:pt x="9239" y="1470803"/>
                  </a:cubicBezTo>
                  <a:cubicBezTo>
                    <a:pt x="3323" y="1464888"/>
                    <a:pt x="0" y="1456864"/>
                    <a:pt x="0" y="1448498"/>
                  </a:cubicBezTo>
                  <a:lnTo>
                    <a:pt x="0" y="31545"/>
                  </a:lnTo>
                  <a:cubicBezTo>
                    <a:pt x="0" y="23179"/>
                    <a:pt x="3323" y="15155"/>
                    <a:pt x="9239" y="9239"/>
                  </a:cubicBezTo>
                  <a:cubicBezTo>
                    <a:pt x="15155" y="3323"/>
                    <a:pt x="23179" y="0"/>
                    <a:pt x="31545" y="0"/>
                  </a:cubicBezTo>
                  <a:close/>
                </a:path>
              </a:pathLst>
            </a:custGeom>
            <a:solidFill>
              <a:srgbClr val="FFE0B6"/>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0" name="Group 20"/>
          <p:cNvGrpSpPr/>
          <p:nvPr/>
        </p:nvGrpSpPr>
        <p:grpSpPr>
          <a:xfrm>
            <a:off x="2096508" y="593049"/>
            <a:ext cx="14757520" cy="1332826"/>
            <a:chOff x="0" y="0"/>
            <a:chExt cx="3886754" cy="351032"/>
          </a:xfrm>
        </p:grpSpPr>
        <p:sp>
          <p:nvSpPr>
            <p:cNvPr id="21" name="Freeform 21"/>
            <p:cNvSpPr/>
            <p:nvPr/>
          </p:nvSpPr>
          <p:spPr>
            <a:xfrm>
              <a:off x="0" y="0"/>
              <a:ext cx="3886754" cy="351032"/>
            </a:xfrm>
            <a:custGeom>
              <a:avLst/>
              <a:gdLst/>
              <a:ahLst/>
              <a:cxnLst/>
              <a:rect l="l" t="t" r="r" b="b"/>
              <a:pathLst>
                <a:path w="3886754" h="351032">
                  <a:moveTo>
                    <a:pt x="26755" y="0"/>
                  </a:moveTo>
                  <a:lnTo>
                    <a:pt x="3859999" y="0"/>
                  </a:lnTo>
                  <a:cubicBezTo>
                    <a:pt x="3867095" y="0"/>
                    <a:pt x="3873900" y="2819"/>
                    <a:pt x="3878918" y="7836"/>
                  </a:cubicBezTo>
                  <a:cubicBezTo>
                    <a:pt x="3883935" y="12854"/>
                    <a:pt x="3886754" y="19659"/>
                    <a:pt x="3886754" y="26755"/>
                  </a:cubicBezTo>
                  <a:lnTo>
                    <a:pt x="3886754" y="324277"/>
                  </a:lnTo>
                  <a:cubicBezTo>
                    <a:pt x="3886754" y="331373"/>
                    <a:pt x="3883935" y="338178"/>
                    <a:pt x="3878918" y="343196"/>
                  </a:cubicBezTo>
                  <a:cubicBezTo>
                    <a:pt x="3873900" y="348214"/>
                    <a:pt x="3867095" y="351032"/>
                    <a:pt x="3859999" y="351032"/>
                  </a:cubicBezTo>
                  <a:lnTo>
                    <a:pt x="26755" y="351032"/>
                  </a:lnTo>
                  <a:cubicBezTo>
                    <a:pt x="19659" y="351032"/>
                    <a:pt x="12854" y="348214"/>
                    <a:pt x="7836" y="343196"/>
                  </a:cubicBezTo>
                  <a:cubicBezTo>
                    <a:pt x="2819" y="338178"/>
                    <a:pt x="0" y="331373"/>
                    <a:pt x="0" y="324277"/>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a:off x="2883436" y="4235525"/>
            <a:ext cx="3117631" cy="596265"/>
          </a:xfrm>
          <a:prstGeom prst="rect">
            <a:avLst/>
          </a:prstGeom>
        </p:spPr>
        <p:txBody>
          <a:bodyPr lIns="0" tIns="0" rIns="0" bIns="0" rtlCol="0" anchor="t">
            <a:spAutoFit/>
          </a:bodyPr>
          <a:lstStyle/>
          <a:p>
            <a:pPr algn="ctr">
              <a:lnSpc>
                <a:spcPts val="4829"/>
              </a:lnSpc>
            </a:pPr>
            <a:r>
              <a:rPr lang="en-US" sz="3499">
                <a:solidFill>
                  <a:srgbClr val="000000"/>
                </a:solidFill>
                <a:latin typeface="Roboto Condensed Bold"/>
              </a:rPr>
              <a:t>Cước chú</a:t>
            </a:r>
          </a:p>
        </p:txBody>
      </p:sp>
      <p:grpSp>
        <p:nvGrpSpPr>
          <p:cNvPr id="24" name="Group 24"/>
          <p:cNvGrpSpPr/>
          <p:nvPr/>
        </p:nvGrpSpPr>
        <p:grpSpPr>
          <a:xfrm>
            <a:off x="4800964" y="2487023"/>
            <a:ext cx="8584149" cy="744966"/>
            <a:chOff x="0" y="0"/>
            <a:chExt cx="2260846" cy="196205"/>
          </a:xfrm>
        </p:grpSpPr>
        <p:sp>
          <p:nvSpPr>
            <p:cNvPr id="25" name="Freeform 25"/>
            <p:cNvSpPr/>
            <p:nvPr/>
          </p:nvSpPr>
          <p:spPr>
            <a:xfrm>
              <a:off x="0" y="0"/>
              <a:ext cx="2260846" cy="196205"/>
            </a:xfrm>
            <a:custGeom>
              <a:avLst/>
              <a:gdLst/>
              <a:ahLst/>
              <a:cxnLst/>
              <a:rect l="l" t="t" r="r" b="b"/>
              <a:pathLst>
                <a:path w="2260846" h="196205">
                  <a:moveTo>
                    <a:pt x="45996" y="0"/>
                  </a:moveTo>
                  <a:lnTo>
                    <a:pt x="2214850" y="0"/>
                  </a:lnTo>
                  <a:cubicBezTo>
                    <a:pt x="2240253" y="0"/>
                    <a:pt x="2260846" y="20593"/>
                    <a:pt x="2260846" y="45996"/>
                  </a:cubicBezTo>
                  <a:lnTo>
                    <a:pt x="2260846" y="150209"/>
                  </a:lnTo>
                  <a:cubicBezTo>
                    <a:pt x="2260846" y="175612"/>
                    <a:pt x="2240253" y="196205"/>
                    <a:pt x="2214850" y="196205"/>
                  </a:cubicBezTo>
                  <a:lnTo>
                    <a:pt x="45996" y="196205"/>
                  </a:lnTo>
                  <a:cubicBezTo>
                    <a:pt x="20593" y="196205"/>
                    <a:pt x="0" y="175612"/>
                    <a:pt x="0" y="150209"/>
                  </a:cubicBezTo>
                  <a:lnTo>
                    <a:pt x="0" y="45996"/>
                  </a:lnTo>
                  <a:cubicBezTo>
                    <a:pt x="0" y="20593"/>
                    <a:pt x="20593" y="0"/>
                    <a:pt x="45996" y="0"/>
                  </a:cubicBezTo>
                  <a:close/>
                </a:path>
              </a:pathLst>
            </a:custGeom>
            <a:solidFill>
              <a:srgbClr val="528ABE"/>
            </a:solidFill>
          </p:spPr>
          <p:txBody>
            <a:bodyPr/>
            <a:lstStyle/>
            <a:p>
              <a:endParaRPr lang="en-GB"/>
            </a:p>
          </p:txBody>
        </p:sp>
        <p:sp>
          <p:nvSpPr>
            <p:cNvPr id="26" name="TextBox 26"/>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7" name="TextBox 27"/>
          <p:cNvSpPr txBox="1"/>
          <p:nvPr/>
        </p:nvSpPr>
        <p:spPr>
          <a:xfrm>
            <a:off x="5334000" y="2476500"/>
            <a:ext cx="7423902"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Phương tiện giao tiếp phi ngôn ngữ</a:t>
            </a:r>
          </a:p>
        </p:txBody>
      </p:sp>
      <p:sp>
        <p:nvSpPr>
          <p:cNvPr id="28" name="TextBox 28"/>
          <p:cNvSpPr txBox="1"/>
          <p:nvPr/>
        </p:nvSpPr>
        <p:spPr>
          <a:xfrm>
            <a:off x="2773079" y="802744"/>
            <a:ext cx="13817203"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ĐÃ HỌC VỀ VĂN BẢN THÔNG TIN</a:t>
            </a:r>
          </a:p>
        </p:txBody>
      </p:sp>
      <p:sp>
        <p:nvSpPr>
          <p:cNvPr id="29" name="TextBox 29"/>
          <p:cNvSpPr txBox="1"/>
          <p:nvPr/>
        </p:nvSpPr>
        <p:spPr>
          <a:xfrm>
            <a:off x="2627316" y="5151550"/>
            <a:ext cx="4611684" cy="3036088"/>
          </a:xfrm>
          <a:prstGeom prst="rect">
            <a:avLst/>
          </a:prstGeom>
        </p:spPr>
        <p:txBody>
          <a:bodyPr wrap="square" lIns="0" tIns="0" rIns="0" bIns="0" rtlCol="0" anchor="t">
            <a:spAutoFit/>
          </a:bodyPr>
          <a:lstStyle/>
          <a:p>
            <a:pPr marL="457200" indent="-457200" algn="just">
              <a:lnSpc>
                <a:spcPts val="4830"/>
              </a:lnSpc>
              <a:buFont typeface="Courier New" panose="02070309020205020404" pitchFamily="49" charset="0"/>
              <a:buChar char="o"/>
            </a:pPr>
            <a:r>
              <a:rPr lang="en-US" sz="3500">
                <a:solidFill>
                  <a:srgbClr val="000000"/>
                </a:solidFill>
                <a:latin typeface="Roboto Condensed"/>
              </a:rPr>
              <a:t>Tranh, ảnh, hình vẽ, sơ đồ, bảng biểu, kí hiệu…</a:t>
            </a:r>
          </a:p>
          <a:p>
            <a:pPr algn="just">
              <a:lnSpc>
                <a:spcPts val="4830"/>
              </a:lnSpc>
            </a:pPr>
            <a:endParaRPr lang="en-US" sz="3500">
              <a:solidFill>
                <a:srgbClr val="000000"/>
              </a:solidFill>
              <a:latin typeface="Roboto Condensed"/>
            </a:endParaRPr>
          </a:p>
          <a:p>
            <a:pPr marL="457200" indent="-457200" algn="just">
              <a:lnSpc>
                <a:spcPts val="4830"/>
              </a:lnSpc>
              <a:buFont typeface="Courier New" panose="02070309020205020404" pitchFamily="49" charset="0"/>
              <a:buChar char="o"/>
            </a:pPr>
            <a:r>
              <a:rPr lang="en-US" sz="3500">
                <a:solidFill>
                  <a:srgbClr val="000000"/>
                </a:solidFill>
                <a:latin typeface="Roboto Condensed"/>
              </a:rPr>
              <a:t>Tranh ảnh được sử dụng nhiều hơn cả.</a:t>
            </a:r>
          </a:p>
        </p:txBody>
      </p:sp>
      <p:sp>
        <p:nvSpPr>
          <p:cNvPr id="30" name="TextBox 30"/>
          <p:cNvSpPr txBox="1"/>
          <p:nvPr/>
        </p:nvSpPr>
        <p:spPr>
          <a:xfrm>
            <a:off x="9014965" y="4052530"/>
            <a:ext cx="3532713" cy="596265"/>
          </a:xfrm>
          <a:prstGeom prst="rect">
            <a:avLst/>
          </a:prstGeom>
        </p:spPr>
        <p:txBody>
          <a:bodyPr lIns="0" tIns="0" rIns="0" bIns="0" rtlCol="0" anchor="t">
            <a:spAutoFit/>
          </a:bodyPr>
          <a:lstStyle/>
          <a:p>
            <a:pPr algn="ctr">
              <a:lnSpc>
                <a:spcPts val="4829"/>
              </a:lnSpc>
            </a:pPr>
            <a:r>
              <a:rPr lang="en-US" sz="3499">
                <a:solidFill>
                  <a:srgbClr val="000000"/>
                </a:solidFill>
                <a:latin typeface="Roboto Condensed Bold"/>
              </a:rPr>
              <a:t>Ý nghĩa</a:t>
            </a:r>
          </a:p>
        </p:txBody>
      </p:sp>
      <p:sp>
        <p:nvSpPr>
          <p:cNvPr id="31" name="TextBox 31"/>
          <p:cNvSpPr txBox="1"/>
          <p:nvPr/>
        </p:nvSpPr>
        <p:spPr>
          <a:xfrm>
            <a:off x="8003892" y="4895144"/>
            <a:ext cx="5554859" cy="3044190"/>
          </a:xfrm>
          <a:prstGeom prst="rect">
            <a:avLst/>
          </a:prstGeom>
        </p:spPr>
        <p:txBody>
          <a:bodyPr lIns="0" tIns="0" rIns="0" bIns="0" rtlCol="0" anchor="t">
            <a:spAutoFit/>
          </a:bodyPr>
          <a:lstStyle/>
          <a:p>
            <a:pPr marL="755651" lvl="1" indent="-377825" algn="just">
              <a:lnSpc>
                <a:spcPts val="4830"/>
              </a:lnSpc>
              <a:buFont typeface="Arial"/>
              <a:buChar char="•"/>
            </a:pPr>
            <a:r>
              <a:rPr lang="en-US" sz="3500">
                <a:solidFill>
                  <a:srgbClr val="000000"/>
                </a:solidFill>
                <a:latin typeface="Roboto Condensed"/>
              </a:rPr>
              <a:t>Phối hợp với phương tiện ngôn ngữ để làm rõ thêm thông tin muốn chuyển tải.</a:t>
            </a:r>
          </a:p>
          <a:p>
            <a:pPr marL="755651" lvl="1" indent="-377825" algn="just">
              <a:lnSpc>
                <a:spcPts val="4830"/>
              </a:lnSpc>
              <a:buFont typeface="Arial"/>
              <a:buChar char="•"/>
            </a:pPr>
            <a:r>
              <a:rPr lang="en-US" sz="3500">
                <a:solidFill>
                  <a:srgbClr val="000000"/>
                </a:solidFill>
                <a:latin typeface="Roboto Condensed"/>
              </a:rPr>
              <a:t>Khiến cho VB thông tin thêm sinh động, hấp dẵn</a:t>
            </a:r>
          </a:p>
        </p:txBody>
      </p:sp>
      <p:pic>
        <p:nvPicPr>
          <p:cNvPr id="32" name="Picture 32"/>
          <p:cNvPicPr>
            <a:picLocks noChangeAspect="1"/>
          </p:cNvPicPr>
          <p:nvPr/>
        </p:nvPicPr>
        <p:blipFill>
          <a:blip r:embed="rId8"/>
          <a:srcRect/>
          <a:stretch>
            <a:fillRect/>
          </a:stretch>
        </p:blipFill>
        <p:spPr>
          <a:xfrm rot="1216655">
            <a:off x="13781716" y="6580974"/>
            <a:ext cx="4685085" cy="23191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a:off x="5264458" y="162364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8" name="Freeform 8"/>
          <p:cNvSpPr/>
          <p:nvPr/>
        </p:nvSpPr>
        <p:spPr>
          <a:xfrm>
            <a:off x="3217686" y="669525"/>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9" name="Freeform 9"/>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0" name="Freeform 10"/>
          <p:cNvSpPr/>
          <p:nvPr/>
        </p:nvSpPr>
        <p:spPr>
          <a:xfrm flipH="1">
            <a:off x="1067428" y="418519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1" name="Freeform 11"/>
          <p:cNvSpPr/>
          <p:nvPr/>
        </p:nvSpPr>
        <p:spPr>
          <a:xfrm flipH="1">
            <a:off x="7398850" y="70403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2" name="Freeform 12"/>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4" name="Group 14"/>
          <p:cNvGrpSpPr/>
          <p:nvPr/>
        </p:nvGrpSpPr>
        <p:grpSpPr>
          <a:xfrm>
            <a:off x="2096508" y="593049"/>
            <a:ext cx="14757520" cy="1030600"/>
            <a:chOff x="0" y="0"/>
            <a:chExt cx="3886754" cy="271434"/>
          </a:xfrm>
        </p:grpSpPr>
        <p:sp>
          <p:nvSpPr>
            <p:cNvPr id="15" name="Freeform 15"/>
            <p:cNvSpPr/>
            <p:nvPr/>
          </p:nvSpPr>
          <p:spPr>
            <a:xfrm>
              <a:off x="0" y="0"/>
              <a:ext cx="3886754" cy="271434"/>
            </a:xfrm>
            <a:custGeom>
              <a:avLst/>
              <a:gdLst/>
              <a:ahLst/>
              <a:cxnLst/>
              <a:rect l="l" t="t" r="r" b="b"/>
              <a:pathLst>
                <a:path w="3886754" h="271434">
                  <a:moveTo>
                    <a:pt x="26755" y="0"/>
                  </a:moveTo>
                  <a:lnTo>
                    <a:pt x="3859999" y="0"/>
                  </a:lnTo>
                  <a:cubicBezTo>
                    <a:pt x="3867095" y="0"/>
                    <a:pt x="3873900" y="2819"/>
                    <a:pt x="3878918" y="7836"/>
                  </a:cubicBezTo>
                  <a:cubicBezTo>
                    <a:pt x="3883935" y="12854"/>
                    <a:pt x="3886754" y="19659"/>
                    <a:pt x="3886754" y="26755"/>
                  </a:cubicBezTo>
                  <a:lnTo>
                    <a:pt x="3886754" y="244679"/>
                  </a:lnTo>
                  <a:cubicBezTo>
                    <a:pt x="3886754" y="251775"/>
                    <a:pt x="3883935" y="258580"/>
                    <a:pt x="3878918" y="263597"/>
                  </a:cubicBezTo>
                  <a:cubicBezTo>
                    <a:pt x="3873900" y="268615"/>
                    <a:pt x="3867095" y="271434"/>
                    <a:pt x="3859999" y="271434"/>
                  </a:cubicBezTo>
                  <a:lnTo>
                    <a:pt x="26755" y="271434"/>
                  </a:lnTo>
                  <a:cubicBezTo>
                    <a:pt x="19659" y="271434"/>
                    <a:pt x="12854" y="268615"/>
                    <a:pt x="7836" y="263597"/>
                  </a:cubicBezTo>
                  <a:cubicBezTo>
                    <a:pt x="2819" y="258580"/>
                    <a:pt x="0" y="251775"/>
                    <a:pt x="0" y="244679"/>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16" name="TextBox 16"/>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7" name="Freeform 17"/>
          <p:cNvSpPr/>
          <p:nvPr/>
        </p:nvSpPr>
        <p:spPr>
          <a:xfrm>
            <a:off x="10791335" y="6507671"/>
            <a:ext cx="3649927" cy="3714939"/>
          </a:xfrm>
          <a:custGeom>
            <a:avLst/>
            <a:gdLst/>
            <a:ahLst/>
            <a:cxnLst/>
            <a:rect l="l" t="t" r="r" b="b"/>
            <a:pathLst>
              <a:path w="3649927" h="3714939">
                <a:moveTo>
                  <a:pt x="0" y="0"/>
                </a:moveTo>
                <a:lnTo>
                  <a:pt x="3649927" y="0"/>
                </a:lnTo>
                <a:lnTo>
                  <a:pt x="3649927" y="3714939"/>
                </a:lnTo>
                <a:lnTo>
                  <a:pt x="0" y="37149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8" name="Group 18"/>
          <p:cNvGrpSpPr/>
          <p:nvPr/>
        </p:nvGrpSpPr>
        <p:grpSpPr>
          <a:xfrm>
            <a:off x="1828800" y="3314700"/>
            <a:ext cx="11695864" cy="3351092"/>
            <a:chOff x="0" y="0"/>
            <a:chExt cx="3080392" cy="882592"/>
          </a:xfrm>
        </p:grpSpPr>
        <p:sp>
          <p:nvSpPr>
            <p:cNvPr id="19" name="Freeform 19"/>
            <p:cNvSpPr/>
            <p:nvPr/>
          </p:nvSpPr>
          <p:spPr>
            <a:xfrm>
              <a:off x="0" y="0"/>
              <a:ext cx="3080392" cy="882592"/>
            </a:xfrm>
            <a:custGeom>
              <a:avLst/>
              <a:gdLst/>
              <a:ahLst/>
              <a:cxnLst/>
              <a:rect l="l" t="t" r="r" b="b"/>
              <a:pathLst>
                <a:path w="3080392" h="882592">
                  <a:moveTo>
                    <a:pt x="33759" y="0"/>
                  </a:moveTo>
                  <a:lnTo>
                    <a:pt x="3046633" y="0"/>
                  </a:lnTo>
                  <a:cubicBezTo>
                    <a:pt x="3055587" y="0"/>
                    <a:pt x="3064173" y="3557"/>
                    <a:pt x="3070504" y="9888"/>
                  </a:cubicBezTo>
                  <a:cubicBezTo>
                    <a:pt x="3076835" y="16219"/>
                    <a:pt x="3080392" y="24805"/>
                    <a:pt x="3080392" y="33759"/>
                  </a:cubicBezTo>
                  <a:lnTo>
                    <a:pt x="3080392" y="848833"/>
                  </a:lnTo>
                  <a:cubicBezTo>
                    <a:pt x="3080392" y="857787"/>
                    <a:pt x="3076835" y="866373"/>
                    <a:pt x="3070504" y="872704"/>
                  </a:cubicBezTo>
                  <a:cubicBezTo>
                    <a:pt x="3064173" y="879035"/>
                    <a:pt x="3055587" y="882592"/>
                    <a:pt x="3046633" y="882592"/>
                  </a:cubicBezTo>
                  <a:lnTo>
                    <a:pt x="33759" y="882592"/>
                  </a:lnTo>
                  <a:cubicBezTo>
                    <a:pt x="24805" y="882592"/>
                    <a:pt x="16219" y="879035"/>
                    <a:pt x="9888" y="872704"/>
                  </a:cubicBezTo>
                  <a:cubicBezTo>
                    <a:pt x="3557" y="866373"/>
                    <a:pt x="0" y="857787"/>
                    <a:pt x="0" y="848833"/>
                  </a:cubicBezTo>
                  <a:lnTo>
                    <a:pt x="0" y="33759"/>
                  </a:lnTo>
                  <a:cubicBezTo>
                    <a:pt x="0" y="24805"/>
                    <a:pt x="3557" y="16219"/>
                    <a:pt x="9888" y="9888"/>
                  </a:cubicBezTo>
                  <a:cubicBezTo>
                    <a:pt x="16219" y="3557"/>
                    <a:pt x="24805" y="0"/>
                    <a:pt x="33759" y="0"/>
                  </a:cubicBezTo>
                  <a:close/>
                </a:path>
              </a:pathLst>
            </a:custGeom>
            <a:solidFill>
              <a:srgbClr val="FFFFFF"/>
            </a:solidFill>
          </p:spPr>
          <p:txBody>
            <a:bodyPr/>
            <a:lstStyle/>
            <a:p>
              <a:endParaRPr lang="en-GB"/>
            </a:p>
          </p:txBody>
        </p:sp>
        <p:sp>
          <p:nvSpPr>
            <p:cNvPr id="20" name="TextBox 20"/>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1" name="Group 21"/>
          <p:cNvGrpSpPr>
            <a:grpSpLocks noChangeAspect="1"/>
          </p:cNvGrpSpPr>
          <p:nvPr/>
        </p:nvGrpSpPr>
        <p:grpSpPr>
          <a:xfrm>
            <a:off x="-54760" y="6552159"/>
            <a:ext cx="2411744" cy="2411735"/>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32191" r="-32191"/>
              </a:stretch>
            </a:blipFill>
          </p:spPr>
          <p:txBody>
            <a:bodyPr/>
            <a:lstStyle/>
            <a:p>
              <a:endParaRPr lang="en-GB"/>
            </a:p>
          </p:txBody>
        </p:sp>
      </p:grpSp>
      <p:grpSp>
        <p:nvGrpSpPr>
          <p:cNvPr id="23" name="Group 23"/>
          <p:cNvGrpSpPr>
            <a:grpSpLocks noChangeAspect="1"/>
          </p:cNvGrpSpPr>
          <p:nvPr/>
        </p:nvGrpSpPr>
        <p:grpSpPr>
          <a:xfrm>
            <a:off x="2164114" y="6795742"/>
            <a:ext cx="4545672" cy="4545654"/>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37463" r="-37463"/>
              </a:stretch>
            </a:blipFill>
          </p:spPr>
          <p:txBody>
            <a:bodyPr/>
            <a:lstStyle/>
            <a:p>
              <a:endParaRPr lang="en-GB"/>
            </a:p>
          </p:txBody>
        </p:sp>
      </p:grpSp>
      <p:grpSp>
        <p:nvGrpSpPr>
          <p:cNvPr id="25" name="Group 25"/>
          <p:cNvGrpSpPr>
            <a:grpSpLocks noChangeAspect="1"/>
          </p:cNvGrpSpPr>
          <p:nvPr/>
        </p:nvGrpSpPr>
        <p:grpSpPr>
          <a:xfrm>
            <a:off x="7255683" y="7300567"/>
            <a:ext cx="3132020" cy="3132007"/>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a:stretch>
                <a:fillRect l="-38888" r="-38888"/>
              </a:stretch>
            </a:blipFill>
          </p:spPr>
          <p:txBody>
            <a:bodyPr/>
            <a:lstStyle/>
            <a:p>
              <a:endParaRPr lang="en-GB"/>
            </a:p>
          </p:txBody>
        </p:sp>
      </p:grpSp>
      <p:grpSp>
        <p:nvGrpSpPr>
          <p:cNvPr id="27" name="Group 27"/>
          <p:cNvGrpSpPr>
            <a:grpSpLocks noChangeAspect="1"/>
          </p:cNvGrpSpPr>
          <p:nvPr/>
        </p:nvGrpSpPr>
        <p:grpSpPr>
          <a:xfrm>
            <a:off x="14012331" y="4179875"/>
            <a:ext cx="3246969" cy="3246956"/>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35972" r="-35972"/>
              </a:stretch>
            </a:blipFill>
          </p:spPr>
          <p:txBody>
            <a:bodyPr/>
            <a:lstStyle/>
            <a:p>
              <a:endParaRPr lang="en-GB"/>
            </a:p>
          </p:txBody>
        </p:sp>
      </p:grpSp>
      <p:sp>
        <p:nvSpPr>
          <p:cNvPr id="29" name="TextBox 29"/>
          <p:cNvSpPr txBox="1"/>
          <p:nvPr/>
        </p:nvSpPr>
        <p:spPr>
          <a:xfrm>
            <a:off x="3923533" y="687075"/>
            <a:ext cx="11103471"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VỀ VĂN BẢN THÔNG TIN</a:t>
            </a:r>
          </a:p>
        </p:txBody>
      </p:sp>
      <p:sp>
        <p:nvSpPr>
          <p:cNvPr id="30" name="TextBox 30"/>
          <p:cNvSpPr txBox="1"/>
          <p:nvPr/>
        </p:nvSpPr>
        <p:spPr>
          <a:xfrm>
            <a:off x="1895367" y="1876200"/>
            <a:ext cx="15021033" cy="822533"/>
          </a:xfrm>
          <a:prstGeom prst="rect">
            <a:avLst/>
          </a:prstGeom>
        </p:spPr>
        <p:txBody>
          <a:bodyPr wrap="square" lIns="0" tIns="0" rIns="0" bIns="0" rtlCol="0" anchor="t">
            <a:spAutoFit/>
          </a:bodyPr>
          <a:lstStyle/>
          <a:p>
            <a:pPr algn="ctr">
              <a:lnSpc>
                <a:spcPts val="7000"/>
              </a:lnSpc>
            </a:pPr>
            <a:r>
              <a:rPr lang="en-US" sz="5000">
                <a:solidFill>
                  <a:srgbClr val="FFFFFF"/>
                </a:solidFill>
                <a:latin typeface="#9Slide07 SVNRevolution"/>
              </a:rPr>
              <a:t>Giải thích một hiện tượng tự nhiên</a:t>
            </a:r>
          </a:p>
        </p:txBody>
      </p:sp>
      <p:sp>
        <p:nvSpPr>
          <p:cNvPr id="31" name="TextBox 31"/>
          <p:cNvSpPr txBox="1"/>
          <p:nvPr/>
        </p:nvSpPr>
        <p:spPr>
          <a:xfrm>
            <a:off x="2209800" y="3619500"/>
            <a:ext cx="10720632" cy="27940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Các hiện tượng tự nhiên thường gặp xung quanh chúng ta (lũ lụt, băng tuyết, cháy rừng, nhật thực…) có tác động đến nhận thức và đời sống của con người.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7002580" y="642485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457200" y="14859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2096509" y="5873602"/>
            <a:ext cx="1018824" cy="951600"/>
          </a:xfrm>
          <a:custGeom>
            <a:avLst/>
            <a:gdLst/>
            <a:ahLst/>
            <a:cxnLst/>
            <a:rect l="l" t="t" r="r" b="b"/>
            <a:pathLst>
              <a:path w="1018824" h="951600">
                <a:moveTo>
                  <a:pt x="1018823" y="0"/>
                </a:moveTo>
                <a:lnTo>
                  <a:pt x="0" y="0"/>
                </a:lnTo>
                <a:lnTo>
                  <a:pt x="0" y="951600"/>
                </a:lnTo>
                <a:lnTo>
                  <a:pt x="1018823" y="951600"/>
                </a:lnTo>
                <a:lnTo>
                  <a:pt x="1018823"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7097766" y="1421293"/>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4937193" y="841483"/>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6179694" y="5424138"/>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2786935" y="4357151"/>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9431310" y="4517838"/>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2096508" y="593049"/>
            <a:ext cx="14757520" cy="1030600"/>
            <a:chOff x="0" y="0"/>
            <a:chExt cx="3886754" cy="271434"/>
          </a:xfrm>
        </p:grpSpPr>
        <p:sp>
          <p:nvSpPr>
            <p:cNvPr id="18" name="Freeform 18"/>
            <p:cNvSpPr/>
            <p:nvPr/>
          </p:nvSpPr>
          <p:spPr>
            <a:xfrm>
              <a:off x="0" y="0"/>
              <a:ext cx="3886754" cy="271434"/>
            </a:xfrm>
            <a:custGeom>
              <a:avLst/>
              <a:gdLst/>
              <a:ahLst/>
              <a:cxnLst/>
              <a:rect l="l" t="t" r="r" b="b"/>
              <a:pathLst>
                <a:path w="3886754" h="271434">
                  <a:moveTo>
                    <a:pt x="26755" y="0"/>
                  </a:moveTo>
                  <a:lnTo>
                    <a:pt x="3859999" y="0"/>
                  </a:lnTo>
                  <a:cubicBezTo>
                    <a:pt x="3867095" y="0"/>
                    <a:pt x="3873900" y="2819"/>
                    <a:pt x="3878918" y="7836"/>
                  </a:cubicBezTo>
                  <a:cubicBezTo>
                    <a:pt x="3883935" y="12854"/>
                    <a:pt x="3886754" y="19659"/>
                    <a:pt x="3886754" y="26755"/>
                  </a:cubicBezTo>
                  <a:lnTo>
                    <a:pt x="3886754" y="244679"/>
                  </a:lnTo>
                  <a:cubicBezTo>
                    <a:pt x="3886754" y="251775"/>
                    <a:pt x="3883935" y="258580"/>
                    <a:pt x="3878918" y="263597"/>
                  </a:cubicBezTo>
                  <a:cubicBezTo>
                    <a:pt x="3873900" y="268615"/>
                    <a:pt x="3867095" y="271434"/>
                    <a:pt x="3859999" y="271434"/>
                  </a:cubicBezTo>
                  <a:lnTo>
                    <a:pt x="26755" y="271434"/>
                  </a:lnTo>
                  <a:cubicBezTo>
                    <a:pt x="19659" y="271434"/>
                    <a:pt x="12854" y="268615"/>
                    <a:pt x="7836" y="263597"/>
                  </a:cubicBezTo>
                  <a:cubicBezTo>
                    <a:pt x="2819" y="258580"/>
                    <a:pt x="0" y="251775"/>
                    <a:pt x="0" y="244679"/>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0" name="TextBox 20"/>
          <p:cNvSpPr txBox="1"/>
          <p:nvPr/>
        </p:nvSpPr>
        <p:spPr>
          <a:xfrm>
            <a:off x="3923533" y="687075"/>
            <a:ext cx="11103471"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VỀ VĂN BẢN THÔNG TIN</a:t>
            </a:r>
          </a:p>
        </p:txBody>
      </p:sp>
      <p:sp>
        <p:nvSpPr>
          <p:cNvPr id="21" name="TextBox 21"/>
          <p:cNvSpPr txBox="1"/>
          <p:nvPr/>
        </p:nvSpPr>
        <p:spPr>
          <a:xfrm>
            <a:off x="1600200" y="1790700"/>
            <a:ext cx="14945850" cy="822533"/>
          </a:xfrm>
          <a:prstGeom prst="rect">
            <a:avLst/>
          </a:prstGeom>
        </p:spPr>
        <p:txBody>
          <a:bodyPr wrap="square" lIns="0" tIns="0" rIns="0" bIns="0" rtlCol="0" anchor="t">
            <a:spAutoFit/>
          </a:bodyPr>
          <a:lstStyle/>
          <a:p>
            <a:pPr algn="ctr">
              <a:lnSpc>
                <a:spcPts val="7000"/>
              </a:lnSpc>
            </a:pPr>
            <a:r>
              <a:rPr lang="en-US" sz="5000">
                <a:solidFill>
                  <a:srgbClr val="FFFFFF"/>
                </a:solidFill>
                <a:latin typeface="#9Slide07 SVNRevolution"/>
              </a:rPr>
              <a:t>Giải thích một hiện tượng tự nhiên</a:t>
            </a:r>
          </a:p>
        </p:txBody>
      </p:sp>
      <p:grpSp>
        <p:nvGrpSpPr>
          <p:cNvPr id="22" name="Group 22"/>
          <p:cNvGrpSpPr/>
          <p:nvPr/>
        </p:nvGrpSpPr>
        <p:grpSpPr>
          <a:xfrm>
            <a:off x="2370537" y="2892650"/>
            <a:ext cx="13546925" cy="6633198"/>
            <a:chOff x="0" y="0"/>
            <a:chExt cx="3567914" cy="1747015"/>
          </a:xfrm>
        </p:grpSpPr>
        <p:sp>
          <p:nvSpPr>
            <p:cNvPr id="23" name="Freeform 23"/>
            <p:cNvSpPr/>
            <p:nvPr/>
          </p:nvSpPr>
          <p:spPr>
            <a:xfrm>
              <a:off x="0" y="0"/>
              <a:ext cx="3567914" cy="1747015"/>
            </a:xfrm>
            <a:custGeom>
              <a:avLst/>
              <a:gdLst/>
              <a:ahLst/>
              <a:cxnLst/>
              <a:rect l="l" t="t" r="r" b="b"/>
              <a:pathLst>
                <a:path w="3567914" h="1747015">
                  <a:moveTo>
                    <a:pt x="29146" y="0"/>
                  </a:moveTo>
                  <a:lnTo>
                    <a:pt x="3538768" y="0"/>
                  </a:lnTo>
                  <a:cubicBezTo>
                    <a:pt x="3546498" y="0"/>
                    <a:pt x="3553912" y="3071"/>
                    <a:pt x="3559378" y="8537"/>
                  </a:cubicBezTo>
                  <a:cubicBezTo>
                    <a:pt x="3564844" y="14003"/>
                    <a:pt x="3567914" y="21416"/>
                    <a:pt x="3567914" y="29146"/>
                  </a:cubicBezTo>
                  <a:lnTo>
                    <a:pt x="3567914" y="1717869"/>
                  </a:lnTo>
                  <a:cubicBezTo>
                    <a:pt x="3567914" y="1725599"/>
                    <a:pt x="3564844" y="1733012"/>
                    <a:pt x="3559378" y="1738478"/>
                  </a:cubicBezTo>
                  <a:cubicBezTo>
                    <a:pt x="3553912" y="1743944"/>
                    <a:pt x="3546498" y="1747015"/>
                    <a:pt x="3538768" y="1747015"/>
                  </a:cubicBezTo>
                  <a:lnTo>
                    <a:pt x="29146" y="1747015"/>
                  </a:lnTo>
                  <a:cubicBezTo>
                    <a:pt x="21416" y="1747015"/>
                    <a:pt x="14003" y="1743944"/>
                    <a:pt x="8537" y="1738478"/>
                  </a:cubicBezTo>
                  <a:cubicBezTo>
                    <a:pt x="3071" y="1733012"/>
                    <a:pt x="0" y="1725599"/>
                    <a:pt x="0" y="1717869"/>
                  </a:cubicBezTo>
                  <a:lnTo>
                    <a:pt x="0" y="29146"/>
                  </a:lnTo>
                  <a:cubicBezTo>
                    <a:pt x="0" y="21416"/>
                    <a:pt x="3071" y="14003"/>
                    <a:pt x="8537" y="8537"/>
                  </a:cubicBezTo>
                  <a:cubicBezTo>
                    <a:pt x="14003" y="3071"/>
                    <a:pt x="21416" y="0"/>
                    <a:pt x="29146" y="0"/>
                  </a:cubicBezTo>
                  <a:close/>
                </a:path>
              </a:pathLst>
            </a:custGeom>
            <a:solidFill>
              <a:srgbClr val="E6DBB0"/>
            </a:solidFill>
          </p:spPr>
          <p:txBody>
            <a:bodyPr/>
            <a:lstStyle/>
            <a:p>
              <a:endParaRPr lang="en-GB"/>
            </a:p>
          </p:txBody>
        </p:sp>
        <p:sp>
          <p:nvSpPr>
            <p:cNvPr id="24" name="TextBox 2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5" name="TextBox 25"/>
          <p:cNvSpPr txBox="1"/>
          <p:nvPr/>
        </p:nvSpPr>
        <p:spPr>
          <a:xfrm>
            <a:off x="2605921" y="3201400"/>
            <a:ext cx="12991937" cy="1384301"/>
          </a:xfrm>
          <a:prstGeom prst="rect">
            <a:avLst/>
          </a:prstGeom>
        </p:spPr>
        <p:txBody>
          <a:bodyPr lIns="0" tIns="0" rIns="0" bIns="0" rtlCol="0" anchor="t">
            <a:spAutoFit/>
          </a:bodyPr>
          <a:lstStyle/>
          <a:p>
            <a:pPr marL="863595" lvl="1" indent="-431797" algn="just">
              <a:lnSpc>
                <a:spcPts val="5599"/>
              </a:lnSpc>
              <a:buFont typeface="Arial"/>
              <a:buChar char="•"/>
            </a:pPr>
            <a:r>
              <a:rPr lang="en-US" sz="3999">
                <a:solidFill>
                  <a:srgbClr val="000000"/>
                </a:solidFill>
                <a:latin typeface="Roboto Condensed"/>
              </a:rPr>
              <a:t>VB thông tin giải thích một hiện tượng tự nhiên </a:t>
            </a:r>
            <a:r>
              <a:rPr lang="en-US" sz="3999">
                <a:solidFill>
                  <a:srgbClr val="000000"/>
                </a:solidFill>
                <a:latin typeface="Roboto Condensed Bold"/>
              </a:rPr>
              <a:t>nêu lên</a:t>
            </a:r>
            <a:r>
              <a:rPr lang="en-US" sz="3999">
                <a:solidFill>
                  <a:srgbClr val="000000"/>
                </a:solidFill>
                <a:latin typeface="Roboto Condensed"/>
              </a:rPr>
              <a:t> và </a:t>
            </a:r>
            <a:r>
              <a:rPr lang="en-US" sz="3999">
                <a:solidFill>
                  <a:srgbClr val="000000"/>
                </a:solidFill>
                <a:latin typeface="Roboto Condensed Bold"/>
              </a:rPr>
              <a:t>trả lờ</a:t>
            </a:r>
            <a:r>
              <a:rPr lang="en-US" sz="3999">
                <a:solidFill>
                  <a:srgbClr val="000000"/>
                </a:solidFill>
                <a:latin typeface="Roboto Condensed"/>
              </a:rPr>
              <a:t>i các vấn đề sau dựa trên cơ sở khoa học:</a:t>
            </a:r>
          </a:p>
        </p:txBody>
      </p:sp>
      <p:sp>
        <p:nvSpPr>
          <p:cNvPr id="26" name="TextBox 26"/>
          <p:cNvSpPr txBox="1"/>
          <p:nvPr/>
        </p:nvSpPr>
        <p:spPr>
          <a:xfrm>
            <a:off x="4072135" y="4852400"/>
            <a:ext cx="7228938" cy="67945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 Hiện tượng tự nhiên đó là gì?</a:t>
            </a:r>
          </a:p>
        </p:txBody>
      </p:sp>
      <p:sp>
        <p:nvSpPr>
          <p:cNvPr id="27" name="TextBox 27"/>
          <p:cNvSpPr txBox="1"/>
          <p:nvPr/>
        </p:nvSpPr>
        <p:spPr>
          <a:xfrm>
            <a:off x="4089654" y="5831424"/>
            <a:ext cx="7228938" cy="67945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 Tại sao có hiện tượng đó?</a:t>
            </a:r>
          </a:p>
        </p:txBody>
      </p:sp>
      <p:sp>
        <p:nvSpPr>
          <p:cNvPr id="28" name="TextBox 28"/>
          <p:cNvSpPr txBox="1"/>
          <p:nvPr/>
        </p:nvSpPr>
        <p:spPr>
          <a:xfrm>
            <a:off x="4089654" y="6707062"/>
            <a:ext cx="7228938" cy="67945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 Hiện tượng đó có lợi hay hại?</a:t>
            </a:r>
          </a:p>
        </p:txBody>
      </p:sp>
      <p:sp>
        <p:nvSpPr>
          <p:cNvPr id="29" name="TextBox 29"/>
          <p:cNvSpPr txBox="1"/>
          <p:nvPr/>
        </p:nvSpPr>
        <p:spPr>
          <a:xfrm>
            <a:off x="4072135" y="7517087"/>
            <a:ext cx="10328149" cy="1384301"/>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a:rPr>
              <a:t>+ Cần làm gì để tận dụng lợi ích hoặc khắc phục ảnh hưởng xấu của chúng?</a:t>
            </a:r>
          </a:p>
        </p:txBody>
      </p:sp>
      <p:pic>
        <p:nvPicPr>
          <p:cNvPr id="30" name="Picture 30"/>
          <p:cNvPicPr>
            <a:picLocks noChangeAspect="1"/>
          </p:cNvPicPr>
          <p:nvPr/>
        </p:nvPicPr>
        <p:blipFill>
          <a:blip r:embed="rId8"/>
          <a:srcRect/>
          <a:stretch>
            <a:fillRect/>
          </a:stretch>
        </p:blipFill>
        <p:spPr>
          <a:xfrm>
            <a:off x="15272673" y="6067705"/>
            <a:ext cx="4013794" cy="3692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466942" y="808360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5264458" y="162364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3217686" y="669525"/>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1067428" y="418519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7398850" y="70403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2096508" y="593049"/>
            <a:ext cx="14757520" cy="1030600"/>
            <a:chOff x="0" y="0"/>
            <a:chExt cx="3886754" cy="271434"/>
          </a:xfrm>
        </p:grpSpPr>
        <p:sp>
          <p:nvSpPr>
            <p:cNvPr id="18" name="Freeform 18"/>
            <p:cNvSpPr/>
            <p:nvPr/>
          </p:nvSpPr>
          <p:spPr>
            <a:xfrm>
              <a:off x="0" y="0"/>
              <a:ext cx="3886754" cy="271434"/>
            </a:xfrm>
            <a:custGeom>
              <a:avLst/>
              <a:gdLst/>
              <a:ahLst/>
              <a:cxnLst/>
              <a:rect l="l" t="t" r="r" b="b"/>
              <a:pathLst>
                <a:path w="3886754" h="271434">
                  <a:moveTo>
                    <a:pt x="26755" y="0"/>
                  </a:moveTo>
                  <a:lnTo>
                    <a:pt x="3859999" y="0"/>
                  </a:lnTo>
                  <a:cubicBezTo>
                    <a:pt x="3867095" y="0"/>
                    <a:pt x="3873900" y="2819"/>
                    <a:pt x="3878918" y="7836"/>
                  </a:cubicBezTo>
                  <a:cubicBezTo>
                    <a:pt x="3883935" y="12854"/>
                    <a:pt x="3886754" y="19659"/>
                    <a:pt x="3886754" y="26755"/>
                  </a:cubicBezTo>
                  <a:lnTo>
                    <a:pt x="3886754" y="244679"/>
                  </a:lnTo>
                  <a:cubicBezTo>
                    <a:pt x="3886754" y="251775"/>
                    <a:pt x="3883935" y="258580"/>
                    <a:pt x="3878918" y="263597"/>
                  </a:cubicBezTo>
                  <a:cubicBezTo>
                    <a:pt x="3873900" y="268615"/>
                    <a:pt x="3867095" y="271434"/>
                    <a:pt x="3859999" y="271434"/>
                  </a:cubicBezTo>
                  <a:lnTo>
                    <a:pt x="26755" y="271434"/>
                  </a:lnTo>
                  <a:cubicBezTo>
                    <a:pt x="19659" y="271434"/>
                    <a:pt x="12854" y="268615"/>
                    <a:pt x="7836" y="263597"/>
                  </a:cubicBezTo>
                  <a:cubicBezTo>
                    <a:pt x="2819" y="258580"/>
                    <a:pt x="0" y="251775"/>
                    <a:pt x="0" y="244679"/>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0" name="Freeform 20"/>
          <p:cNvSpPr/>
          <p:nvPr/>
        </p:nvSpPr>
        <p:spPr>
          <a:xfrm>
            <a:off x="6830485" y="3754970"/>
            <a:ext cx="5127107" cy="5218430"/>
          </a:xfrm>
          <a:custGeom>
            <a:avLst/>
            <a:gdLst/>
            <a:ahLst/>
            <a:cxnLst/>
            <a:rect l="l" t="t" r="r" b="b"/>
            <a:pathLst>
              <a:path w="5127107" h="5218430">
                <a:moveTo>
                  <a:pt x="0" y="0"/>
                </a:moveTo>
                <a:lnTo>
                  <a:pt x="5127107" y="0"/>
                </a:lnTo>
                <a:lnTo>
                  <a:pt x="5127107" y="5218430"/>
                </a:lnTo>
                <a:lnTo>
                  <a:pt x="0" y="52184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21" name="TextBox 21"/>
          <p:cNvSpPr txBox="1"/>
          <p:nvPr/>
        </p:nvSpPr>
        <p:spPr>
          <a:xfrm>
            <a:off x="3923533" y="687075"/>
            <a:ext cx="11103471"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VỀ VĂN BẢN THÔNG TIN</a:t>
            </a:r>
          </a:p>
        </p:txBody>
      </p:sp>
      <p:sp>
        <p:nvSpPr>
          <p:cNvPr id="22" name="TextBox 22"/>
          <p:cNvSpPr txBox="1"/>
          <p:nvPr/>
        </p:nvSpPr>
        <p:spPr>
          <a:xfrm>
            <a:off x="995767" y="1829025"/>
            <a:ext cx="16796543" cy="911225"/>
          </a:xfrm>
          <a:prstGeom prst="rect">
            <a:avLst/>
          </a:prstGeom>
        </p:spPr>
        <p:txBody>
          <a:bodyPr lIns="0" tIns="0" rIns="0" bIns="0" rtlCol="0" anchor="t">
            <a:spAutoFit/>
          </a:bodyPr>
          <a:lstStyle/>
          <a:p>
            <a:pPr algn="ctr">
              <a:lnSpc>
                <a:spcPts val="7000"/>
              </a:lnSpc>
            </a:pPr>
            <a:r>
              <a:rPr lang="en-US" sz="5000">
                <a:solidFill>
                  <a:srgbClr val="FFFFFF"/>
                </a:solidFill>
                <a:latin typeface="#9Slide07 SVNRevolution"/>
              </a:rPr>
              <a:t>Cách trình bày thông tin trong văn bản</a:t>
            </a:r>
          </a:p>
        </p:txBody>
      </p:sp>
      <p:grpSp>
        <p:nvGrpSpPr>
          <p:cNvPr id="23" name="Group 23"/>
          <p:cNvGrpSpPr/>
          <p:nvPr/>
        </p:nvGrpSpPr>
        <p:grpSpPr>
          <a:xfrm>
            <a:off x="1198133" y="3499790"/>
            <a:ext cx="4670327" cy="1127071"/>
            <a:chOff x="0" y="0"/>
            <a:chExt cx="1230045" cy="296842"/>
          </a:xfrm>
        </p:grpSpPr>
        <p:sp>
          <p:nvSpPr>
            <p:cNvPr id="24" name="Freeform 24"/>
            <p:cNvSpPr/>
            <p:nvPr/>
          </p:nvSpPr>
          <p:spPr>
            <a:xfrm>
              <a:off x="0" y="0"/>
              <a:ext cx="1230045" cy="296842"/>
            </a:xfrm>
            <a:custGeom>
              <a:avLst/>
              <a:gdLst/>
              <a:ahLst/>
              <a:cxnLst/>
              <a:rect l="l" t="t" r="r" b="b"/>
              <a:pathLst>
                <a:path w="1230045" h="296842">
                  <a:moveTo>
                    <a:pt x="84542" y="0"/>
                  </a:moveTo>
                  <a:lnTo>
                    <a:pt x="1145503" y="0"/>
                  </a:lnTo>
                  <a:cubicBezTo>
                    <a:pt x="1192194" y="0"/>
                    <a:pt x="1230045" y="37851"/>
                    <a:pt x="1230045" y="84542"/>
                  </a:cubicBezTo>
                  <a:lnTo>
                    <a:pt x="1230045" y="212300"/>
                  </a:lnTo>
                  <a:cubicBezTo>
                    <a:pt x="1230045" y="258991"/>
                    <a:pt x="1192194" y="296842"/>
                    <a:pt x="1145503" y="296842"/>
                  </a:cubicBezTo>
                  <a:lnTo>
                    <a:pt x="84542" y="296842"/>
                  </a:lnTo>
                  <a:cubicBezTo>
                    <a:pt x="37851" y="296842"/>
                    <a:pt x="0" y="258991"/>
                    <a:pt x="0" y="212300"/>
                  </a:cubicBezTo>
                  <a:lnTo>
                    <a:pt x="0" y="84542"/>
                  </a:lnTo>
                  <a:cubicBezTo>
                    <a:pt x="0" y="37851"/>
                    <a:pt x="37851" y="0"/>
                    <a:pt x="84542" y="0"/>
                  </a:cubicBezTo>
                  <a:close/>
                </a:path>
              </a:pathLst>
            </a:custGeom>
            <a:solidFill>
              <a:srgbClr val="FFFFFF"/>
            </a:solidFill>
          </p:spPr>
          <p:txBody>
            <a:bodyPr/>
            <a:lstStyle/>
            <a:p>
              <a:endParaRPr lang="en-GB"/>
            </a:p>
          </p:txBody>
        </p:sp>
        <p:sp>
          <p:nvSpPr>
            <p:cNvPr id="25" name="TextBox 2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6" name="TextBox 26"/>
          <p:cNvSpPr txBox="1"/>
          <p:nvPr/>
        </p:nvSpPr>
        <p:spPr>
          <a:xfrm>
            <a:off x="1900964" y="3731537"/>
            <a:ext cx="3167950" cy="596900"/>
          </a:xfrm>
          <a:prstGeom prst="rect">
            <a:avLst/>
          </a:prstGeom>
        </p:spPr>
        <p:txBody>
          <a:bodyPr lIns="0" tIns="0" rIns="0" bIns="0" rtlCol="0" anchor="t">
            <a:spAutoFit/>
          </a:bodyPr>
          <a:lstStyle/>
          <a:p>
            <a:pPr>
              <a:lnSpc>
                <a:spcPts val="4899"/>
              </a:lnSpc>
            </a:pPr>
            <a:r>
              <a:rPr lang="en-US" sz="3499">
                <a:solidFill>
                  <a:srgbClr val="000000"/>
                </a:solidFill>
                <a:latin typeface="Roboto Condensed"/>
              </a:rPr>
              <a:t>Trình tự thời gian</a:t>
            </a:r>
          </a:p>
        </p:txBody>
      </p:sp>
      <p:grpSp>
        <p:nvGrpSpPr>
          <p:cNvPr id="27" name="Group 27"/>
          <p:cNvGrpSpPr/>
          <p:nvPr/>
        </p:nvGrpSpPr>
        <p:grpSpPr>
          <a:xfrm>
            <a:off x="1196674" y="5441706"/>
            <a:ext cx="4670327" cy="1127071"/>
            <a:chOff x="0" y="0"/>
            <a:chExt cx="1230045" cy="296842"/>
          </a:xfrm>
        </p:grpSpPr>
        <p:sp>
          <p:nvSpPr>
            <p:cNvPr id="28" name="Freeform 28"/>
            <p:cNvSpPr/>
            <p:nvPr/>
          </p:nvSpPr>
          <p:spPr>
            <a:xfrm>
              <a:off x="0" y="0"/>
              <a:ext cx="1230045" cy="296842"/>
            </a:xfrm>
            <a:custGeom>
              <a:avLst/>
              <a:gdLst/>
              <a:ahLst/>
              <a:cxnLst/>
              <a:rect l="l" t="t" r="r" b="b"/>
              <a:pathLst>
                <a:path w="1230045" h="296842">
                  <a:moveTo>
                    <a:pt x="84542" y="0"/>
                  </a:moveTo>
                  <a:lnTo>
                    <a:pt x="1145503" y="0"/>
                  </a:lnTo>
                  <a:cubicBezTo>
                    <a:pt x="1192194" y="0"/>
                    <a:pt x="1230045" y="37851"/>
                    <a:pt x="1230045" y="84542"/>
                  </a:cubicBezTo>
                  <a:lnTo>
                    <a:pt x="1230045" y="212300"/>
                  </a:lnTo>
                  <a:cubicBezTo>
                    <a:pt x="1230045" y="258991"/>
                    <a:pt x="1192194" y="296842"/>
                    <a:pt x="1145503" y="296842"/>
                  </a:cubicBezTo>
                  <a:lnTo>
                    <a:pt x="84542" y="296842"/>
                  </a:lnTo>
                  <a:cubicBezTo>
                    <a:pt x="37851" y="296842"/>
                    <a:pt x="0" y="258991"/>
                    <a:pt x="0" y="212300"/>
                  </a:cubicBezTo>
                  <a:lnTo>
                    <a:pt x="0" y="84542"/>
                  </a:lnTo>
                  <a:cubicBezTo>
                    <a:pt x="0" y="37851"/>
                    <a:pt x="37851" y="0"/>
                    <a:pt x="84542" y="0"/>
                  </a:cubicBezTo>
                  <a:close/>
                </a:path>
              </a:pathLst>
            </a:custGeom>
            <a:solidFill>
              <a:srgbClr val="FFFFFF"/>
            </a:solidFill>
          </p:spPr>
          <p:txBody>
            <a:bodyPr/>
            <a:lstStyle/>
            <a:p>
              <a:endParaRPr lang="en-GB"/>
            </a:p>
          </p:txBody>
        </p:sp>
        <p:sp>
          <p:nvSpPr>
            <p:cNvPr id="29" name="TextBox 2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0" name="TextBox 30"/>
          <p:cNvSpPr txBox="1"/>
          <p:nvPr/>
        </p:nvSpPr>
        <p:spPr>
          <a:xfrm>
            <a:off x="1947862" y="5677429"/>
            <a:ext cx="3167950" cy="596900"/>
          </a:xfrm>
          <a:prstGeom prst="rect">
            <a:avLst/>
          </a:prstGeom>
        </p:spPr>
        <p:txBody>
          <a:bodyPr lIns="0" tIns="0" rIns="0" bIns="0" rtlCol="0" anchor="t">
            <a:spAutoFit/>
          </a:bodyPr>
          <a:lstStyle/>
          <a:p>
            <a:pPr>
              <a:lnSpc>
                <a:spcPts val="4899"/>
              </a:lnSpc>
            </a:pPr>
            <a:r>
              <a:rPr lang="en-US" sz="3499">
                <a:solidFill>
                  <a:srgbClr val="000000"/>
                </a:solidFill>
                <a:latin typeface="Roboto Condensed"/>
              </a:rPr>
              <a:t>Trình tự nhân quả</a:t>
            </a:r>
          </a:p>
        </p:txBody>
      </p:sp>
      <p:grpSp>
        <p:nvGrpSpPr>
          <p:cNvPr id="31" name="Group 31"/>
          <p:cNvGrpSpPr/>
          <p:nvPr/>
        </p:nvGrpSpPr>
        <p:grpSpPr>
          <a:xfrm>
            <a:off x="1198133" y="7516150"/>
            <a:ext cx="4668868" cy="1405638"/>
            <a:chOff x="0" y="0"/>
            <a:chExt cx="1229661" cy="370209"/>
          </a:xfrm>
        </p:grpSpPr>
        <p:sp>
          <p:nvSpPr>
            <p:cNvPr id="32" name="Freeform 32"/>
            <p:cNvSpPr/>
            <p:nvPr/>
          </p:nvSpPr>
          <p:spPr>
            <a:xfrm>
              <a:off x="0" y="0"/>
              <a:ext cx="1229661" cy="370209"/>
            </a:xfrm>
            <a:custGeom>
              <a:avLst/>
              <a:gdLst/>
              <a:ahLst/>
              <a:cxnLst/>
              <a:rect l="l" t="t" r="r" b="b"/>
              <a:pathLst>
                <a:path w="1229661" h="370209">
                  <a:moveTo>
                    <a:pt x="84568" y="0"/>
                  </a:moveTo>
                  <a:lnTo>
                    <a:pt x="1145092" y="0"/>
                  </a:lnTo>
                  <a:cubicBezTo>
                    <a:pt x="1191798" y="0"/>
                    <a:pt x="1229661" y="37862"/>
                    <a:pt x="1229661" y="84568"/>
                  </a:cubicBezTo>
                  <a:lnTo>
                    <a:pt x="1229661" y="285641"/>
                  </a:lnTo>
                  <a:cubicBezTo>
                    <a:pt x="1229661" y="308070"/>
                    <a:pt x="1220751" y="329580"/>
                    <a:pt x="1204891" y="345440"/>
                  </a:cubicBezTo>
                  <a:cubicBezTo>
                    <a:pt x="1189031" y="361299"/>
                    <a:pt x="1167521" y="370209"/>
                    <a:pt x="1145092" y="370209"/>
                  </a:cubicBezTo>
                  <a:lnTo>
                    <a:pt x="84568" y="370209"/>
                  </a:lnTo>
                  <a:cubicBezTo>
                    <a:pt x="62139" y="370209"/>
                    <a:pt x="40629" y="361299"/>
                    <a:pt x="24769" y="345440"/>
                  </a:cubicBezTo>
                  <a:cubicBezTo>
                    <a:pt x="8910" y="329580"/>
                    <a:pt x="0" y="308070"/>
                    <a:pt x="0" y="285641"/>
                  </a:cubicBezTo>
                  <a:lnTo>
                    <a:pt x="0" y="84568"/>
                  </a:lnTo>
                  <a:cubicBezTo>
                    <a:pt x="0" y="62139"/>
                    <a:pt x="8910" y="40629"/>
                    <a:pt x="24769" y="24769"/>
                  </a:cubicBezTo>
                  <a:cubicBezTo>
                    <a:pt x="40629" y="8910"/>
                    <a:pt x="62139" y="0"/>
                    <a:pt x="84568" y="0"/>
                  </a:cubicBezTo>
                  <a:close/>
                </a:path>
              </a:pathLst>
            </a:custGeom>
            <a:solidFill>
              <a:srgbClr val="FFFFFF"/>
            </a:solidFill>
          </p:spPr>
          <p:txBody>
            <a:bodyPr/>
            <a:lstStyle/>
            <a:p>
              <a:endParaRPr lang="en-GB"/>
            </a:p>
          </p:txBody>
        </p:sp>
        <p:sp>
          <p:nvSpPr>
            <p:cNvPr id="33" name="TextBox 33"/>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4" name="TextBox 34"/>
          <p:cNvSpPr txBox="1"/>
          <p:nvPr/>
        </p:nvSpPr>
        <p:spPr>
          <a:xfrm>
            <a:off x="1302493" y="7577619"/>
            <a:ext cx="4461608" cy="1216025"/>
          </a:xfrm>
          <a:prstGeom prst="rect">
            <a:avLst/>
          </a:prstGeom>
        </p:spPr>
        <p:txBody>
          <a:bodyPr lIns="0" tIns="0" rIns="0" bIns="0" rtlCol="0" anchor="t">
            <a:spAutoFit/>
          </a:bodyPr>
          <a:lstStyle/>
          <a:p>
            <a:pPr algn="ctr">
              <a:lnSpc>
                <a:spcPts val="4899"/>
              </a:lnSpc>
            </a:pPr>
            <a:r>
              <a:rPr lang="en-US" sz="3499">
                <a:solidFill>
                  <a:srgbClr val="000000"/>
                </a:solidFill>
                <a:latin typeface="Roboto Condensed"/>
              </a:rPr>
              <a:t>mức độ quan trọng hay </a:t>
            </a:r>
          </a:p>
          <a:p>
            <a:pPr algn="ctr">
              <a:lnSpc>
                <a:spcPts val="4899"/>
              </a:lnSpc>
            </a:pPr>
            <a:r>
              <a:rPr lang="en-US" sz="3499">
                <a:solidFill>
                  <a:srgbClr val="000000"/>
                </a:solidFill>
                <a:latin typeface="Roboto Condensed"/>
              </a:rPr>
              <a:t>phân loại đối tượng</a:t>
            </a:r>
          </a:p>
        </p:txBody>
      </p:sp>
      <p:grpSp>
        <p:nvGrpSpPr>
          <p:cNvPr id="35" name="Group 35"/>
          <p:cNvGrpSpPr/>
          <p:nvPr/>
        </p:nvGrpSpPr>
        <p:grpSpPr>
          <a:xfrm>
            <a:off x="12488292" y="3500569"/>
            <a:ext cx="5157128" cy="3882275"/>
            <a:chOff x="0" y="0"/>
            <a:chExt cx="1358256" cy="1022492"/>
          </a:xfrm>
        </p:grpSpPr>
        <p:sp>
          <p:nvSpPr>
            <p:cNvPr id="36" name="Freeform 36"/>
            <p:cNvSpPr/>
            <p:nvPr/>
          </p:nvSpPr>
          <p:spPr>
            <a:xfrm>
              <a:off x="0" y="0"/>
              <a:ext cx="1358256" cy="1022492"/>
            </a:xfrm>
            <a:custGeom>
              <a:avLst/>
              <a:gdLst/>
              <a:ahLst/>
              <a:cxnLst/>
              <a:rect l="l" t="t" r="r" b="b"/>
              <a:pathLst>
                <a:path w="1358256" h="1022492">
                  <a:moveTo>
                    <a:pt x="76562" y="0"/>
                  </a:moveTo>
                  <a:lnTo>
                    <a:pt x="1281694" y="0"/>
                  </a:lnTo>
                  <a:cubicBezTo>
                    <a:pt x="1323978" y="0"/>
                    <a:pt x="1358256" y="34278"/>
                    <a:pt x="1358256" y="76562"/>
                  </a:cubicBezTo>
                  <a:lnTo>
                    <a:pt x="1358256" y="945931"/>
                  </a:lnTo>
                  <a:cubicBezTo>
                    <a:pt x="1358256" y="966236"/>
                    <a:pt x="1350190" y="985710"/>
                    <a:pt x="1335832" y="1000068"/>
                  </a:cubicBezTo>
                  <a:cubicBezTo>
                    <a:pt x="1321474" y="1014426"/>
                    <a:pt x="1302000" y="1022492"/>
                    <a:pt x="1281694" y="1022492"/>
                  </a:cubicBezTo>
                  <a:lnTo>
                    <a:pt x="76562" y="1022492"/>
                  </a:lnTo>
                  <a:cubicBezTo>
                    <a:pt x="56256" y="1022492"/>
                    <a:pt x="36782" y="1014426"/>
                    <a:pt x="22424" y="1000068"/>
                  </a:cubicBezTo>
                  <a:cubicBezTo>
                    <a:pt x="8066" y="985710"/>
                    <a:pt x="0" y="966236"/>
                    <a:pt x="0" y="945931"/>
                  </a:cubicBezTo>
                  <a:lnTo>
                    <a:pt x="0" y="76562"/>
                  </a:lnTo>
                  <a:cubicBezTo>
                    <a:pt x="0" y="56256"/>
                    <a:pt x="8066" y="36782"/>
                    <a:pt x="22424" y="22424"/>
                  </a:cubicBezTo>
                  <a:cubicBezTo>
                    <a:pt x="36782" y="8066"/>
                    <a:pt x="56256" y="0"/>
                    <a:pt x="76562" y="0"/>
                  </a:cubicBezTo>
                  <a:close/>
                </a:path>
              </a:pathLst>
            </a:custGeom>
            <a:solidFill>
              <a:srgbClr val="FFFFFF"/>
            </a:solidFill>
          </p:spPr>
          <p:txBody>
            <a:bodyPr/>
            <a:lstStyle/>
            <a:p>
              <a:endParaRPr lang="en-GB"/>
            </a:p>
          </p:txBody>
        </p:sp>
        <p:sp>
          <p:nvSpPr>
            <p:cNvPr id="37" name="TextBox 3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8" name="TextBox 38"/>
          <p:cNvSpPr txBox="1"/>
          <p:nvPr/>
        </p:nvSpPr>
        <p:spPr>
          <a:xfrm>
            <a:off x="12824367" y="4103675"/>
            <a:ext cx="4725803" cy="2537460"/>
          </a:xfrm>
          <a:prstGeom prst="rect">
            <a:avLst/>
          </a:prstGeom>
        </p:spPr>
        <p:txBody>
          <a:bodyPr lIns="0" tIns="0" rIns="0" bIns="0" rtlCol="0" anchor="t">
            <a:spAutoFit/>
          </a:bodyPr>
          <a:lstStyle/>
          <a:p>
            <a:pPr algn="ctr">
              <a:lnSpc>
                <a:spcPts val="5039"/>
              </a:lnSpc>
            </a:pPr>
            <a:r>
              <a:rPr lang="en-US" sz="3599">
                <a:solidFill>
                  <a:srgbClr val="000000"/>
                </a:solidFill>
                <a:latin typeface="Roboto Condensed"/>
              </a:rPr>
              <a:t>trình bày bằng phương tiện ngôn ngữ (hoàn toàn) hoặc kết hợp PT ngôn ngữ với PT phi ngôn ngữ.</a:t>
            </a:r>
          </a:p>
        </p:txBody>
      </p:sp>
      <p:grpSp>
        <p:nvGrpSpPr>
          <p:cNvPr id="39" name="Group 39"/>
          <p:cNvGrpSpPr/>
          <p:nvPr/>
        </p:nvGrpSpPr>
        <p:grpSpPr>
          <a:xfrm>
            <a:off x="12488292" y="7516150"/>
            <a:ext cx="5157128" cy="2515744"/>
            <a:chOff x="0" y="0"/>
            <a:chExt cx="1358256" cy="662583"/>
          </a:xfrm>
        </p:grpSpPr>
        <p:sp>
          <p:nvSpPr>
            <p:cNvPr id="40" name="Freeform 40"/>
            <p:cNvSpPr/>
            <p:nvPr/>
          </p:nvSpPr>
          <p:spPr>
            <a:xfrm>
              <a:off x="0" y="0"/>
              <a:ext cx="1358256" cy="662583"/>
            </a:xfrm>
            <a:custGeom>
              <a:avLst/>
              <a:gdLst/>
              <a:ahLst/>
              <a:cxnLst/>
              <a:rect l="l" t="t" r="r" b="b"/>
              <a:pathLst>
                <a:path w="1358256" h="662583">
                  <a:moveTo>
                    <a:pt x="76562" y="0"/>
                  </a:moveTo>
                  <a:lnTo>
                    <a:pt x="1281694" y="0"/>
                  </a:lnTo>
                  <a:cubicBezTo>
                    <a:pt x="1323978" y="0"/>
                    <a:pt x="1358256" y="34278"/>
                    <a:pt x="1358256" y="76562"/>
                  </a:cubicBezTo>
                  <a:lnTo>
                    <a:pt x="1358256" y="586021"/>
                  </a:lnTo>
                  <a:cubicBezTo>
                    <a:pt x="1358256" y="606327"/>
                    <a:pt x="1350190" y="625800"/>
                    <a:pt x="1335832" y="640158"/>
                  </a:cubicBezTo>
                  <a:cubicBezTo>
                    <a:pt x="1321474" y="654517"/>
                    <a:pt x="1302000" y="662583"/>
                    <a:pt x="1281694" y="662583"/>
                  </a:cubicBezTo>
                  <a:lnTo>
                    <a:pt x="76562" y="662583"/>
                  </a:lnTo>
                  <a:cubicBezTo>
                    <a:pt x="56256" y="662583"/>
                    <a:pt x="36782" y="654517"/>
                    <a:pt x="22424" y="640158"/>
                  </a:cubicBezTo>
                  <a:cubicBezTo>
                    <a:pt x="8066" y="625800"/>
                    <a:pt x="0" y="606327"/>
                    <a:pt x="0" y="586021"/>
                  </a:cubicBezTo>
                  <a:lnTo>
                    <a:pt x="0" y="76562"/>
                  </a:lnTo>
                  <a:cubicBezTo>
                    <a:pt x="0" y="56256"/>
                    <a:pt x="8066" y="36782"/>
                    <a:pt x="22424" y="22424"/>
                  </a:cubicBezTo>
                  <a:cubicBezTo>
                    <a:pt x="36782" y="8066"/>
                    <a:pt x="56256" y="0"/>
                    <a:pt x="76562" y="0"/>
                  </a:cubicBezTo>
                  <a:close/>
                </a:path>
              </a:pathLst>
            </a:custGeom>
            <a:solidFill>
              <a:srgbClr val="FFFFFF"/>
            </a:solidFill>
          </p:spPr>
          <p:txBody>
            <a:bodyPr/>
            <a:lstStyle/>
            <a:p>
              <a:endParaRPr lang="en-GB"/>
            </a:p>
          </p:txBody>
        </p:sp>
        <p:sp>
          <p:nvSpPr>
            <p:cNvPr id="41" name="TextBox 4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42" name="TextBox 42"/>
          <p:cNvSpPr txBox="1"/>
          <p:nvPr/>
        </p:nvSpPr>
        <p:spPr>
          <a:xfrm>
            <a:off x="12691841" y="7568094"/>
            <a:ext cx="4670327" cy="2537460"/>
          </a:xfrm>
          <a:prstGeom prst="rect">
            <a:avLst/>
          </a:prstGeom>
        </p:spPr>
        <p:txBody>
          <a:bodyPr lIns="0" tIns="0" rIns="0" bIns="0" rtlCol="0" anchor="t">
            <a:spAutoFit/>
          </a:bodyPr>
          <a:lstStyle/>
          <a:p>
            <a:pPr algn="just">
              <a:lnSpc>
                <a:spcPts val="5039"/>
              </a:lnSpc>
            </a:pPr>
            <a:r>
              <a:rPr lang="en-US" sz="3599">
                <a:solidFill>
                  <a:srgbClr val="000000"/>
                </a:solidFill>
                <a:latin typeface="Roboto Condensed"/>
              </a:rPr>
              <a:t>Chú ý kết hợp các kiểu đoạn văn để có một bố cục chặt chẽ, sáng rõ, logic.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inVertical)">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4" grpId="0"/>
      <p:bldP spid="38"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5105400" y="1623649"/>
            <a:ext cx="2657958"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3217686" y="669525"/>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1067428" y="418519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7398850" y="70403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1765240" y="593049"/>
            <a:ext cx="14757520" cy="1030600"/>
            <a:chOff x="0" y="0"/>
            <a:chExt cx="3886754" cy="271434"/>
          </a:xfrm>
        </p:grpSpPr>
        <p:sp>
          <p:nvSpPr>
            <p:cNvPr id="18" name="Freeform 18"/>
            <p:cNvSpPr/>
            <p:nvPr/>
          </p:nvSpPr>
          <p:spPr>
            <a:xfrm>
              <a:off x="0" y="0"/>
              <a:ext cx="3886754" cy="271434"/>
            </a:xfrm>
            <a:custGeom>
              <a:avLst/>
              <a:gdLst/>
              <a:ahLst/>
              <a:cxnLst/>
              <a:rect l="l" t="t" r="r" b="b"/>
              <a:pathLst>
                <a:path w="3886754" h="271434">
                  <a:moveTo>
                    <a:pt x="26755" y="0"/>
                  </a:moveTo>
                  <a:lnTo>
                    <a:pt x="3859999" y="0"/>
                  </a:lnTo>
                  <a:cubicBezTo>
                    <a:pt x="3867095" y="0"/>
                    <a:pt x="3873900" y="2819"/>
                    <a:pt x="3878918" y="7836"/>
                  </a:cubicBezTo>
                  <a:cubicBezTo>
                    <a:pt x="3883935" y="12854"/>
                    <a:pt x="3886754" y="19659"/>
                    <a:pt x="3886754" y="26755"/>
                  </a:cubicBezTo>
                  <a:lnTo>
                    <a:pt x="3886754" y="244679"/>
                  </a:lnTo>
                  <a:cubicBezTo>
                    <a:pt x="3886754" y="251775"/>
                    <a:pt x="3883935" y="258580"/>
                    <a:pt x="3878918" y="263597"/>
                  </a:cubicBezTo>
                  <a:cubicBezTo>
                    <a:pt x="3873900" y="268615"/>
                    <a:pt x="3867095" y="271434"/>
                    <a:pt x="3859999" y="271434"/>
                  </a:cubicBezTo>
                  <a:lnTo>
                    <a:pt x="26755" y="271434"/>
                  </a:lnTo>
                  <a:cubicBezTo>
                    <a:pt x="19659" y="271434"/>
                    <a:pt x="12854" y="268615"/>
                    <a:pt x="7836" y="263597"/>
                  </a:cubicBezTo>
                  <a:cubicBezTo>
                    <a:pt x="2819" y="258580"/>
                    <a:pt x="0" y="251775"/>
                    <a:pt x="0" y="244679"/>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0" name="Group 20"/>
          <p:cNvGrpSpPr/>
          <p:nvPr/>
        </p:nvGrpSpPr>
        <p:grpSpPr>
          <a:xfrm>
            <a:off x="882523" y="3368450"/>
            <a:ext cx="6516327" cy="2454167"/>
            <a:chOff x="0" y="0"/>
            <a:chExt cx="1716234" cy="646365"/>
          </a:xfrm>
        </p:grpSpPr>
        <p:sp>
          <p:nvSpPr>
            <p:cNvPr id="21" name="Freeform 21"/>
            <p:cNvSpPr/>
            <p:nvPr/>
          </p:nvSpPr>
          <p:spPr>
            <a:xfrm>
              <a:off x="0" y="0"/>
              <a:ext cx="1716234" cy="646365"/>
            </a:xfrm>
            <a:custGeom>
              <a:avLst/>
              <a:gdLst/>
              <a:ahLst/>
              <a:cxnLst/>
              <a:rect l="l" t="t" r="r" b="b"/>
              <a:pathLst>
                <a:path w="1716234" h="646365">
                  <a:moveTo>
                    <a:pt x="60592" y="0"/>
                  </a:moveTo>
                  <a:lnTo>
                    <a:pt x="1655642" y="0"/>
                  </a:lnTo>
                  <a:cubicBezTo>
                    <a:pt x="1689106" y="0"/>
                    <a:pt x="1716234" y="27128"/>
                    <a:pt x="1716234" y="60592"/>
                  </a:cubicBezTo>
                  <a:lnTo>
                    <a:pt x="1716234" y="585773"/>
                  </a:lnTo>
                  <a:cubicBezTo>
                    <a:pt x="1716234" y="601843"/>
                    <a:pt x="1709850" y="617255"/>
                    <a:pt x="1698487" y="628618"/>
                  </a:cubicBezTo>
                  <a:cubicBezTo>
                    <a:pt x="1687124" y="639981"/>
                    <a:pt x="1671712" y="646365"/>
                    <a:pt x="1655642" y="646365"/>
                  </a:cubicBezTo>
                  <a:lnTo>
                    <a:pt x="60592" y="646365"/>
                  </a:lnTo>
                  <a:cubicBezTo>
                    <a:pt x="44522" y="646365"/>
                    <a:pt x="29110" y="639981"/>
                    <a:pt x="17747" y="628618"/>
                  </a:cubicBezTo>
                  <a:cubicBezTo>
                    <a:pt x="6384" y="617255"/>
                    <a:pt x="0" y="601843"/>
                    <a:pt x="0" y="585773"/>
                  </a:cubicBezTo>
                  <a:lnTo>
                    <a:pt x="0" y="60592"/>
                  </a:lnTo>
                  <a:cubicBezTo>
                    <a:pt x="0" y="44522"/>
                    <a:pt x="6384" y="29110"/>
                    <a:pt x="17747" y="17747"/>
                  </a:cubicBezTo>
                  <a:cubicBezTo>
                    <a:pt x="29110" y="6384"/>
                    <a:pt x="44522" y="0"/>
                    <a:pt x="60592" y="0"/>
                  </a:cubicBezTo>
                  <a:close/>
                </a:path>
              </a:pathLst>
            </a:custGeom>
            <a:solidFill>
              <a:srgbClr val="F7D94B"/>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3" name="Group 23"/>
          <p:cNvGrpSpPr/>
          <p:nvPr/>
        </p:nvGrpSpPr>
        <p:grpSpPr>
          <a:xfrm>
            <a:off x="882523" y="6032167"/>
            <a:ext cx="6516327" cy="3226133"/>
            <a:chOff x="0" y="0"/>
            <a:chExt cx="1716234" cy="849681"/>
          </a:xfrm>
        </p:grpSpPr>
        <p:sp>
          <p:nvSpPr>
            <p:cNvPr id="24" name="Freeform 24"/>
            <p:cNvSpPr/>
            <p:nvPr/>
          </p:nvSpPr>
          <p:spPr>
            <a:xfrm>
              <a:off x="0" y="0"/>
              <a:ext cx="1716234" cy="849681"/>
            </a:xfrm>
            <a:custGeom>
              <a:avLst/>
              <a:gdLst/>
              <a:ahLst/>
              <a:cxnLst/>
              <a:rect l="l" t="t" r="r" b="b"/>
              <a:pathLst>
                <a:path w="1716234" h="849681">
                  <a:moveTo>
                    <a:pt x="60592" y="0"/>
                  </a:moveTo>
                  <a:lnTo>
                    <a:pt x="1655642" y="0"/>
                  </a:lnTo>
                  <a:cubicBezTo>
                    <a:pt x="1689106" y="0"/>
                    <a:pt x="1716234" y="27128"/>
                    <a:pt x="1716234" y="60592"/>
                  </a:cubicBezTo>
                  <a:lnTo>
                    <a:pt x="1716234" y="789089"/>
                  </a:lnTo>
                  <a:cubicBezTo>
                    <a:pt x="1716234" y="805159"/>
                    <a:pt x="1709850" y="820571"/>
                    <a:pt x="1698487" y="831934"/>
                  </a:cubicBezTo>
                  <a:cubicBezTo>
                    <a:pt x="1687124" y="843297"/>
                    <a:pt x="1671712" y="849681"/>
                    <a:pt x="1655642" y="849681"/>
                  </a:cubicBezTo>
                  <a:lnTo>
                    <a:pt x="60592" y="849681"/>
                  </a:lnTo>
                  <a:cubicBezTo>
                    <a:pt x="44522" y="849681"/>
                    <a:pt x="29110" y="843297"/>
                    <a:pt x="17747" y="831934"/>
                  </a:cubicBezTo>
                  <a:cubicBezTo>
                    <a:pt x="6384" y="820571"/>
                    <a:pt x="0" y="805159"/>
                    <a:pt x="0" y="789089"/>
                  </a:cubicBezTo>
                  <a:lnTo>
                    <a:pt x="0" y="60592"/>
                  </a:lnTo>
                  <a:cubicBezTo>
                    <a:pt x="0" y="44522"/>
                    <a:pt x="6384" y="29110"/>
                    <a:pt x="17747" y="17747"/>
                  </a:cubicBezTo>
                  <a:cubicBezTo>
                    <a:pt x="29110" y="6384"/>
                    <a:pt x="44522" y="0"/>
                    <a:pt x="60592" y="0"/>
                  </a:cubicBezTo>
                  <a:close/>
                </a:path>
              </a:pathLst>
            </a:custGeom>
            <a:solidFill>
              <a:srgbClr val="FFC4F8"/>
            </a:solidFill>
          </p:spPr>
          <p:txBody>
            <a:bodyPr/>
            <a:lstStyle/>
            <a:p>
              <a:endParaRPr lang="en-GB"/>
            </a:p>
          </p:txBody>
        </p:sp>
        <p:sp>
          <p:nvSpPr>
            <p:cNvPr id="25" name="TextBox 2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6" name="Group 26"/>
          <p:cNvGrpSpPr/>
          <p:nvPr/>
        </p:nvGrpSpPr>
        <p:grpSpPr>
          <a:xfrm>
            <a:off x="9144000" y="3501402"/>
            <a:ext cx="7811267" cy="2454167"/>
            <a:chOff x="0" y="0"/>
            <a:chExt cx="2057288" cy="646365"/>
          </a:xfrm>
        </p:grpSpPr>
        <p:sp>
          <p:nvSpPr>
            <p:cNvPr id="27" name="Freeform 27"/>
            <p:cNvSpPr/>
            <p:nvPr/>
          </p:nvSpPr>
          <p:spPr>
            <a:xfrm>
              <a:off x="0" y="0"/>
              <a:ext cx="2057288" cy="646365"/>
            </a:xfrm>
            <a:custGeom>
              <a:avLst/>
              <a:gdLst/>
              <a:ahLst/>
              <a:cxnLst/>
              <a:rect l="l" t="t" r="r" b="b"/>
              <a:pathLst>
                <a:path w="2057288" h="646365">
                  <a:moveTo>
                    <a:pt x="50547" y="0"/>
                  </a:moveTo>
                  <a:lnTo>
                    <a:pt x="2006741" y="0"/>
                  </a:lnTo>
                  <a:cubicBezTo>
                    <a:pt x="2020147" y="0"/>
                    <a:pt x="2033004" y="5325"/>
                    <a:pt x="2042483" y="14805"/>
                  </a:cubicBezTo>
                  <a:cubicBezTo>
                    <a:pt x="2051963" y="24284"/>
                    <a:pt x="2057288" y="37141"/>
                    <a:pt x="2057288" y="50547"/>
                  </a:cubicBezTo>
                  <a:lnTo>
                    <a:pt x="2057288" y="595818"/>
                  </a:lnTo>
                  <a:cubicBezTo>
                    <a:pt x="2057288" y="609224"/>
                    <a:pt x="2051963" y="622081"/>
                    <a:pt x="2042483" y="631560"/>
                  </a:cubicBezTo>
                  <a:cubicBezTo>
                    <a:pt x="2033004" y="641039"/>
                    <a:pt x="2020147" y="646365"/>
                    <a:pt x="2006741" y="646365"/>
                  </a:cubicBezTo>
                  <a:lnTo>
                    <a:pt x="50547" y="646365"/>
                  </a:lnTo>
                  <a:cubicBezTo>
                    <a:pt x="37141" y="646365"/>
                    <a:pt x="24284" y="641039"/>
                    <a:pt x="14805" y="631560"/>
                  </a:cubicBezTo>
                  <a:cubicBezTo>
                    <a:pt x="5325" y="622081"/>
                    <a:pt x="0" y="609224"/>
                    <a:pt x="0" y="595818"/>
                  </a:cubicBezTo>
                  <a:lnTo>
                    <a:pt x="0" y="50547"/>
                  </a:lnTo>
                  <a:cubicBezTo>
                    <a:pt x="0" y="37141"/>
                    <a:pt x="5325" y="24284"/>
                    <a:pt x="14805" y="14805"/>
                  </a:cubicBezTo>
                  <a:cubicBezTo>
                    <a:pt x="24284" y="5325"/>
                    <a:pt x="37141" y="0"/>
                    <a:pt x="50547" y="0"/>
                  </a:cubicBezTo>
                  <a:close/>
                </a:path>
              </a:pathLst>
            </a:custGeom>
            <a:solidFill>
              <a:srgbClr val="FFFFFF"/>
            </a:solidFill>
          </p:spPr>
          <p:txBody>
            <a:bodyPr/>
            <a:lstStyle/>
            <a:p>
              <a:endParaRPr lang="en-GB"/>
            </a:p>
          </p:txBody>
        </p:sp>
        <p:sp>
          <p:nvSpPr>
            <p:cNvPr id="28" name="TextBox 28"/>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9" name="TextBox 29"/>
          <p:cNvSpPr txBox="1"/>
          <p:nvPr/>
        </p:nvSpPr>
        <p:spPr>
          <a:xfrm>
            <a:off x="9455976" y="3777573"/>
            <a:ext cx="7187316" cy="1835150"/>
          </a:xfrm>
          <a:prstGeom prst="rect">
            <a:avLst/>
          </a:prstGeom>
        </p:spPr>
        <p:txBody>
          <a:bodyPr lIns="0" tIns="0" rIns="0" bIns="0" rtlCol="0" anchor="t">
            <a:spAutoFit/>
          </a:bodyPr>
          <a:lstStyle/>
          <a:p>
            <a:pPr algn="ctr">
              <a:lnSpc>
                <a:spcPts val="4899"/>
              </a:lnSpc>
            </a:pPr>
            <a:r>
              <a:rPr lang="en-US" sz="3499">
                <a:solidFill>
                  <a:srgbClr val="000000"/>
                </a:solidFill>
                <a:latin typeface="Roboto Condensed Bold"/>
              </a:rPr>
              <a:t>Tác dụng:</a:t>
            </a:r>
          </a:p>
          <a:p>
            <a:pPr algn="just">
              <a:lnSpc>
                <a:spcPts val="4899"/>
              </a:lnSpc>
            </a:pPr>
            <a:r>
              <a:rPr lang="en-US" sz="3499">
                <a:solidFill>
                  <a:srgbClr val="000000"/>
                </a:solidFill>
                <a:latin typeface="Roboto Condensed"/>
              </a:rPr>
              <a:t>làm rõ những nội dung nhất định được biểu thị bằng các phương tiện ngôn ngữ.</a:t>
            </a:r>
          </a:p>
        </p:txBody>
      </p:sp>
      <p:sp>
        <p:nvSpPr>
          <p:cNvPr id="30" name="Freeform 30"/>
          <p:cNvSpPr/>
          <p:nvPr/>
        </p:nvSpPr>
        <p:spPr>
          <a:xfrm flipH="1">
            <a:off x="10884870" y="6956399"/>
            <a:ext cx="4909765" cy="2578312"/>
          </a:xfrm>
          <a:custGeom>
            <a:avLst/>
            <a:gdLst/>
            <a:ahLst/>
            <a:cxnLst/>
            <a:rect l="l" t="t" r="r" b="b"/>
            <a:pathLst>
              <a:path w="4909765" h="2578312">
                <a:moveTo>
                  <a:pt x="4909764" y="0"/>
                </a:moveTo>
                <a:lnTo>
                  <a:pt x="0" y="0"/>
                </a:lnTo>
                <a:lnTo>
                  <a:pt x="0" y="2578312"/>
                </a:lnTo>
                <a:lnTo>
                  <a:pt x="4909764" y="2578312"/>
                </a:lnTo>
                <a:lnTo>
                  <a:pt x="490976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31" name="Freeform 31"/>
          <p:cNvSpPr/>
          <p:nvPr/>
        </p:nvSpPr>
        <p:spPr>
          <a:xfrm>
            <a:off x="8696955" y="6142774"/>
            <a:ext cx="2691229" cy="2354826"/>
          </a:xfrm>
          <a:custGeom>
            <a:avLst/>
            <a:gdLst/>
            <a:ahLst/>
            <a:cxnLst/>
            <a:rect l="l" t="t" r="r" b="b"/>
            <a:pathLst>
              <a:path w="2691229" h="2354826">
                <a:moveTo>
                  <a:pt x="0" y="0"/>
                </a:moveTo>
                <a:lnTo>
                  <a:pt x="2691230" y="0"/>
                </a:lnTo>
                <a:lnTo>
                  <a:pt x="2691230" y="2354826"/>
                </a:lnTo>
                <a:lnTo>
                  <a:pt x="0" y="2354826"/>
                </a:lnTo>
                <a:lnTo>
                  <a:pt x="0" y="0"/>
                </a:lnTo>
                <a:close/>
              </a:path>
            </a:pathLst>
          </a:custGeom>
          <a:blipFill>
            <a:blip r:embed="rId10"/>
            <a:stretch>
              <a:fillRect/>
            </a:stretch>
          </a:blipFill>
        </p:spPr>
        <p:txBody>
          <a:bodyPr/>
          <a:lstStyle/>
          <a:p>
            <a:endParaRPr lang="en-GB"/>
          </a:p>
        </p:txBody>
      </p:sp>
      <p:sp>
        <p:nvSpPr>
          <p:cNvPr id="32" name="Freeform 32"/>
          <p:cNvSpPr/>
          <p:nvPr/>
        </p:nvSpPr>
        <p:spPr>
          <a:xfrm rot="1145482">
            <a:off x="10188137" y="3163219"/>
            <a:ext cx="2139051" cy="1249822"/>
          </a:xfrm>
          <a:custGeom>
            <a:avLst/>
            <a:gdLst/>
            <a:ahLst/>
            <a:cxnLst/>
            <a:rect l="l" t="t" r="r" b="b"/>
            <a:pathLst>
              <a:path w="2139051" h="1249822">
                <a:moveTo>
                  <a:pt x="0" y="0"/>
                </a:moveTo>
                <a:lnTo>
                  <a:pt x="2139051" y="0"/>
                </a:lnTo>
                <a:lnTo>
                  <a:pt x="2139051" y="1249822"/>
                </a:lnTo>
                <a:lnTo>
                  <a:pt x="0" y="1249822"/>
                </a:lnTo>
                <a:lnTo>
                  <a:pt x="0" y="0"/>
                </a:lnTo>
                <a:close/>
              </a:path>
            </a:pathLst>
          </a:custGeom>
          <a:blipFill>
            <a:blip r:embed="rId11"/>
            <a:stretch>
              <a:fillRect b="-65372"/>
            </a:stretch>
          </a:blipFill>
        </p:spPr>
        <p:txBody>
          <a:bodyPr/>
          <a:lstStyle/>
          <a:p>
            <a:endParaRPr lang="en-GB"/>
          </a:p>
        </p:txBody>
      </p:sp>
      <p:sp>
        <p:nvSpPr>
          <p:cNvPr id="33" name="TextBox 33"/>
          <p:cNvSpPr txBox="1"/>
          <p:nvPr/>
        </p:nvSpPr>
        <p:spPr>
          <a:xfrm>
            <a:off x="3592264" y="624162"/>
            <a:ext cx="11103471"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VỀ VĂN BẢN THÔNG TIN</a:t>
            </a:r>
          </a:p>
        </p:txBody>
      </p:sp>
      <p:sp>
        <p:nvSpPr>
          <p:cNvPr id="34" name="TextBox 34"/>
          <p:cNvSpPr txBox="1"/>
          <p:nvPr/>
        </p:nvSpPr>
        <p:spPr>
          <a:xfrm>
            <a:off x="3505201" y="1892888"/>
            <a:ext cx="10973064" cy="822533"/>
          </a:xfrm>
          <a:prstGeom prst="rect">
            <a:avLst/>
          </a:prstGeom>
        </p:spPr>
        <p:txBody>
          <a:bodyPr wrap="square" lIns="0" tIns="0" rIns="0" bIns="0" rtlCol="0" anchor="t">
            <a:spAutoFit/>
          </a:bodyPr>
          <a:lstStyle/>
          <a:p>
            <a:pPr algn="ctr">
              <a:lnSpc>
                <a:spcPts val="7000"/>
              </a:lnSpc>
            </a:pPr>
            <a:r>
              <a:rPr lang="en-US" sz="5000">
                <a:solidFill>
                  <a:srgbClr val="FFFFFF"/>
                </a:solidFill>
                <a:latin typeface="#9Slide07 SVNRevolution"/>
              </a:rPr>
              <a:t>Phương tiện phi ngôn ngữ</a:t>
            </a:r>
          </a:p>
        </p:txBody>
      </p:sp>
      <p:sp>
        <p:nvSpPr>
          <p:cNvPr id="35" name="TextBox 35"/>
          <p:cNvSpPr txBox="1"/>
          <p:nvPr/>
        </p:nvSpPr>
        <p:spPr>
          <a:xfrm>
            <a:off x="1151112" y="3600198"/>
            <a:ext cx="5895547" cy="1835150"/>
          </a:xfrm>
          <a:prstGeom prst="rect">
            <a:avLst/>
          </a:prstGeom>
        </p:spPr>
        <p:txBody>
          <a:bodyPr lIns="0" tIns="0" rIns="0" bIns="0" rtlCol="0" anchor="t">
            <a:spAutoFit/>
          </a:bodyPr>
          <a:lstStyle/>
          <a:p>
            <a:pPr algn="just">
              <a:lnSpc>
                <a:spcPts val="4899"/>
              </a:lnSpc>
            </a:pPr>
            <a:r>
              <a:rPr lang="en-US" sz="3499">
                <a:solidFill>
                  <a:srgbClr val="000000"/>
                </a:solidFill>
                <a:latin typeface="Roboto Condensed"/>
              </a:rPr>
              <a:t>là các hình ảnh, số liệu, kí hiệu, biểu đồ… được dùng phối hợp với phương tiện ngôn ngữ.</a:t>
            </a:r>
          </a:p>
        </p:txBody>
      </p:sp>
      <p:sp>
        <p:nvSpPr>
          <p:cNvPr id="36" name="TextBox 36"/>
          <p:cNvSpPr txBox="1"/>
          <p:nvPr/>
        </p:nvSpPr>
        <p:spPr>
          <a:xfrm>
            <a:off x="1151112" y="6479842"/>
            <a:ext cx="5895547" cy="2454275"/>
          </a:xfrm>
          <a:prstGeom prst="rect">
            <a:avLst/>
          </a:prstGeom>
        </p:spPr>
        <p:txBody>
          <a:bodyPr lIns="0" tIns="0" rIns="0" bIns="0" rtlCol="0" anchor="t">
            <a:spAutoFit/>
          </a:bodyPr>
          <a:lstStyle/>
          <a:p>
            <a:pPr algn="just">
              <a:lnSpc>
                <a:spcPts val="4899"/>
              </a:lnSpc>
            </a:pPr>
            <a:r>
              <a:rPr lang="en-US" sz="3499">
                <a:solidFill>
                  <a:srgbClr val="000000"/>
                </a:solidFill>
                <a:latin typeface="Roboto Condensed"/>
              </a:rPr>
              <a:t> trong ngôn ngữ nói: là những cử chỉ biểu hiện điều muốn nói (xòe bàn tay, giơ ngón tay biểu thị số nhất định…)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TextBox 9"/>
          <p:cNvSpPr txBox="1"/>
          <p:nvPr/>
        </p:nvSpPr>
        <p:spPr>
          <a:xfrm>
            <a:off x="3477280" y="2430888"/>
            <a:ext cx="11845380" cy="2242185"/>
          </a:xfrm>
          <a:prstGeom prst="rect">
            <a:avLst/>
          </a:prstGeom>
        </p:spPr>
        <p:txBody>
          <a:bodyPr lIns="0" tIns="0" rIns="0" bIns="0" rtlCol="0" anchor="t">
            <a:spAutoFit/>
          </a:bodyPr>
          <a:lstStyle/>
          <a:p>
            <a:pPr algn="ctr">
              <a:lnSpc>
                <a:spcPts val="9120"/>
              </a:lnSpc>
            </a:pPr>
            <a:r>
              <a:rPr lang="en-US" sz="6000">
                <a:solidFill>
                  <a:srgbClr val="FFFFFF"/>
                </a:solidFill>
                <a:latin typeface="Fraunces Bold"/>
              </a:rPr>
              <a:t>VẬN DỤNG TRI THỨC NGỮ VĂN VÀO ĐỌC HIỂU VĂN BẢN</a:t>
            </a:r>
          </a:p>
        </p:txBody>
      </p:sp>
      <p:sp>
        <p:nvSpPr>
          <p:cNvPr id="10" name="Freeform 10"/>
          <p:cNvSpPr/>
          <p:nvPr/>
        </p:nvSpPr>
        <p:spPr>
          <a:xfrm rot="-1283745">
            <a:off x="15070997" y="-1934146"/>
            <a:ext cx="9419150" cy="4205212"/>
          </a:xfrm>
          <a:custGeom>
            <a:avLst/>
            <a:gdLst/>
            <a:ahLst/>
            <a:cxnLst/>
            <a:rect l="l" t="t" r="r" b="b"/>
            <a:pathLst>
              <a:path w="9419150" h="4205212">
                <a:moveTo>
                  <a:pt x="0" y="0"/>
                </a:moveTo>
                <a:lnTo>
                  <a:pt x="9419150" y="0"/>
                </a:lnTo>
                <a:lnTo>
                  <a:pt x="9419150" y="4205212"/>
                </a:lnTo>
                <a:lnTo>
                  <a:pt x="0" y="4205212"/>
                </a:lnTo>
                <a:lnTo>
                  <a:pt x="0" y="0"/>
                </a:lnTo>
                <a:close/>
              </a:path>
            </a:pathLst>
          </a:custGeom>
          <a:blipFill>
            <a:blip r:embed="rId5"/>
            <a:stretch>
              <a:fillRect/>
            </a:stretch>
          </a:blipFill>
        </p:spPr>
        <p:txBody>
          <a:bodyPr/>
          <a:lstStyle/>
          <a:p>
            <a:endParaRPr lang="en-GB"/>
          </a:p>
        </p:txBody>
      </p:sp>
      <p:sp>
        <p:nvSpPr>
          <p:cNvPr id="11" name="Freeform 11"/>
          <p:cNvSpPr/>
          <p:nvPr/>
        </p:nvSpPr>
        <p:spPr>
          <a:xfrm>
            <a:off x="-515573" y="333900"/>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6"/>
            <a:stretch>
              <a:fillRect/>
            </a:stretch>
          </a:blipFill>
        </p:spPr>
        <p:txBody>
          <a:bodyPr/>
          <a:lstStyle/>
          <a:p>
            <a:endParaRPr lang="en-GB"/>
          </a:p>
        </p:txBody>
      </p:sp>
      <p:sp>
        <p:nvSpPr>
          <p:cNvPr id="12" name="Freeform 12"/>
          <p:cNvSpPr/>
          <p:nvPr/>
        </p:nvSpPr>
        <p:spPr>
          <a:xfrm>
            <a:off x="13456945" y="-2005502"/>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7"/>
            <a:stretch>
              <a:fillRect/>
            </a:stretch>
          </a:blipFill>
        </p:spPr>
        <p:txBody>
          <a:bodyPr/>
          <a:lstStyle/>
          <a:p>
            <a:endParaRPr lang="en-GB"/>
          </a:p>
        </p:txBody>
      </p:sp>
      <p:sp>
        <p:nvSpPr>
          <p:cNvPr id="13" name="Freeform 13"/>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8"/>
            <a:stretch>
              <a:fillRect/>
            </a:stretch>
          </a:blipFill>
        </p:spPr>
        <p:txBody>
          <a:bodyPr/>
          <a:lstStyle/>
          <a:p>
            <a:endParaRPr lang="en-GB"/>
          </a:p>
        </p:txBody>
      </p:sp>
      <p:sp>
        <p:nvSpPr>
          <p:cNvPr id="14" name="Freeform 14"/>
          <p:cNvSpPr/>
          <p:nvPr/>
        </p:nvSpPr>
        <p:spPr>
          <a:xfrm flipH="1">
            <a:off x="1039970" y="54684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5" name="Freeform 15"/>
          <p:cNvSpPr/>
          <p:nvPr/>
        </p:nvSpPr>
        <p:spPr>
          <a:xfrm flipH="1">
            <a:off x="7398850" y="70403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7" name="Freeform 17"/>
          <p:cNvSpPr/>
          <p:nvPr/>
        </p:nvSpPr>
        <p:spPr>
          <a:xfrm>
            <a:off x="8062783" y="5468494"/>
            <a:ext cx="5394162" cy="4158184"/>
          </a:xfrm>
          <a:custGeom>
            <a:avLst/>
            <a:gdLst/>
            <a:ahLst/>
            <a:cxnLst/>
            <a:rect l="l" t="t" r="r" b="b"/>
            <a:pathLst>
              <a:path w="5394162" h="4158184">
                <a:moveTo>
                  <a:pt x="0" y="0"/>
                </a:moveTo>
                <a:lnTo>
                  <a:pt x="5394162" y="0"/>
                </a:lnTo>
                <a:lnTo>
                  <a:pt x="5394162" y="4158184"/>
                </a:lnTo>
                <a:lnTo>
                  <a:pt x="0" y="41581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8" name="Freeform 18"/>
          <p:cNvSpPr/>
          <p:nvPr/>
        </p:nvSpPr>
        <p:spPr>
          <a:xfrm>
            <a:off x="1028700" y="2611863"/>
            <a:ext cx="1953744" cy="1953744"/>
          </a:xfrm>
          <a:custGeom>
            <a:avLst/>
            <a:gdLst/>
            <a:ahLst/>
            <a:cxnLst/>
            <a:rect l="l" t="t" r="r" b="b"/>
            <a:pathLst>
              <a:path w="1953744" h="1953744">
                <a:moveTo>
                  <a:pt x="0" y="0"/>
                </a:moveTo>
                <a:lnTo>
                  <a:pt x="1953744" y="0"/>
                </a:lnTo>
                <a:lnTo>
                  <a:pt x="1953744" y="1953744"/>
                </a:lnTo>
                <a:lnTo>
                  <a:pt x="0" y="19537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5008718" y="320348"/>
            <a:ext cx="3092162" cy="2067883"/>
          </a:xfrm>
          <a:custGeom>
            <a:avLst/>
            <a:gdLst/>
            <a:ahLst/>
            <a:cxnLst/>
            <a:rect l="l" t="t" r="r" b="b"/>
            <a:pathLst>
              <a:path w="3092162" h="2067883">
                <a:moveTo>
                  <a:pt x="0" y="0"/>
                </a:moveTo>
                <a:lnTo>
                  <a:pt x="3092162" y="0"/>
                </a:lnTo>
                <a:lnTo>
                  <a:pt x="3092162" y="2067883"/>
                </a:lnTo>
                <a:lnTo>
                  <a:pt x="0" y="20678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4404614"/>
            <a:ext cx="4070768" cy="4983390"/>
            <a:chOff x="0" y="0"/>
            <a:chExt cx="1072136" cy="1312498"/>
          </a:xfrm>
        </p:grpSpPr>
        <p:sp>
          <p:nvSpPr>
            <p:cNvPr id="16" name="Freeform 16"/>
            <p:cNvSpPr/>
            <p:nvPr/>
          </p:nvSpPr>
          <p:spPr>
            <a:xfrm>
              <a:off x="0" y="0"/>
              <a:ext cx="1072136" cy="1312498"/>
            </a:xfrm>
            <a:custGeom>
              <a:avLst/>
              <a:gdLst/>
              <a:ahLst/>
              <a:cxnLst/>
              <a:rect l="l" t="t" r="r" b="b"/>
              <a:pathLst>
                <a:path w="1072136" h="1312498">
                  <a:moveTo>
                    <a:pt x="96993" y="0"/>
                  </a:moveTo>
                  <a:lnTo>
                    <a:pt x="975143" y="0"/>
                  </a:lnTo>
                  <a:cubicBezTo>
                    <a:pt x="1028711" y="0"/>
                    <a:pt x="1072136" y="43425"/>
                    <a:pt x="1072136" y="96993"/>
                  </a:cubicBezTo>
                  <a:lnTo>
                    <a:pt x="1072136" y="1215504"/>
                  </a:lnTo>
                  <a:cubicBezTo>
                    <a:pt x="1072136" y="1241229"/>
                    <a:pt x="1061917" y="1265899"/>
                    <a:pt x="1043728" y="1284089"/>
                  </a:cubicBezTo>
                  <a:cubicBezTo>
                    <a:pt x="1025538" y="1302279"/>
                    <a:pt x="1000867" y="1312498"/>
                    <a:pt x="975143" y="1312498"/>
                  </a:cubicBezTo>
                  <a:lnTo>
                    <a:pt x="96993" y="1312498"/>
                  </a:lnTo>
                  <a:cubicBezTo>
                    <a:pt x="71269" y="1312498"/>
                    <a:pt x="46599" y="1302279"/>
                    <a:pt x="28409" y="1284089"/>
                  </a:cubicBezTo>
                  <a:cubicBezTo>
                    <a:pt x="10219" y="1265899"/>
                    <a:pt x="0" y="1241229"/>
                    <a:pt x="0" y="1215504"/>
                  </a:cubicBezTo>
                  <a:lnTo>
                    <a:pt x="0" y="96993"/>
                  </a:lnTo>
                  <a:cubicBezTo>
                    <a:pt x="0" y="71269"/>
                    <a:pt x="10219" y="46599"/>
                    <a:pt x="28409" y="28409"/>
                  </a:cubicBezTo>
                  <a:cubicBezTo>
                    <a:pt x="46599" y="10219"/>
                    <a:pt x="71269" y="0"/>
                    <a:pt x="96993" y="0"/>
                  </a:cubicBezTo>
                  <a:close/>
                </a:path>
              </a:pathLst>
            </a:custGeom>
            <a:solidFill>
              <a:srgbClr val="FFDD58"/>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TextBox 18"/>
          <p:cNvSpPr txBox="1"/>
          <p:nvPr/>
        </p:nvSpPr>
        <p:spPr>
          <a:xfrm>
            <a:off x="4724400" y="1409700"/>
            <a:ext cx="8775171" cy="819150"/>
          </a:xfrm>
          <a:prstGeom prst="rect">
            <a:avLst/>
          </a:prstGeom>
        </p:spPr>
        <p:txBody>
          <a:bodyPr lIns="0" tIns="0" rIns="0" bIns="0" rtlCol="0" anchor="t">
            <a:spAutoFit/>
          </a:bodyPr>
          <a:lstStyle/>
          <a:p>
            <a:pPr algn="ctr">
              <a:lnSpc>
                <a:spcPts val="6000"/>
              </a:lnSpc>
            </a:pPr>
            <a:r>
              <a:rPr lang="en-US" sz="5000">
                <a:solidFill>
                  <a:srgbClr val="E6AA8A"/>
                </a:solidFill>
                <a:latin typeface="#9Slide07 Crocante"/>
              </a:rPr>
              <a:t>Hoạt động:</a:t>
            </a:r>
          </a:p>
        </p:txBody>
      </p:sp>
      <p:sp>
        <p:nvSpPr>
          <p:cNvPr id="19" name="TextBox 19"/>
          <p:cNvSpPr txBox="1"/>
          <p:nvPr/>
        </p:nvSpPr>
        <p:spPr>
          <a:xfrm>
            <a:off x="4436950" y="2436969"/>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0" name="TextBox 20"/>
          <p:cNvSpPr txBox="1"/>
          <p:nvPr/>
        </p:nvSpPr>
        <p:spPr>
          <a:xfrm>
            <a:off x="1989040" y="5030944"/>
            <a:ext cx="3810764" cy="3000375"/>
          </a:xfrm>
          <a:prstGeom prst="rect">
            <a:avLst/>
          </a:prstGeom>
        </p:spPr>
        <p:txBody>
          <a:bodyPr lIns="0" tIns="0" rIns="0" bIns="0" rtlCol="0" anchor="t">
            <a:spAutoFit/>
          </a:bodyPr>
          <a:lstStyle/>
          <a:p>
            <a:pPr marL="863599" lvl="1" indent="-431800" algn="just">
              <a:lnSpc>
                <a:spcPts val="4799"/>
              </a:lnSpc>
              <a:buFont typeface="Arial"/>
              <a:buChar char="•"/>
            </a:pPr>
            <a:r>
              <a:rPr lang="en-US" sz="3999">
                <a:solidFill>
                  <a:srgbClr val="031729"/>
                </a:solidFill>
                <a:latin typeface="Roboto Condensed"/>
              </a:rPr>
              <a:t>GV chia lớp thành 4 nhóm, mỗi nhóm có 1 lượt trả lời câu hỏi.</a:t>
            </a:r>
          </a:p>
        </p:txBody>
      </p:sp>
      <p:grpSp>
        <p:nvGrpSpPr>
          <p:cNvPr id="21" name="Group 21"/>
          <p:cNvGrpSpPr/>
          <p:nvPr/>
        </p:nvGrpSpPr>
        <p:grpSpPr>
          <a:xfrm>
            <a:off x="6398195" y="4404614"/>
            <a:ext cx="5979668" cy="4983390"/>
            <a:chOff x="0" y="0"/>
            <a:chExt cx="1574892" cy="1312498"/>
          </a:xfrm>
        </p:grpSpPr>
        <p:sp>
          <p:nvSpPr>
            <p:cNvPr id="22" name="Freeform 22"/>
            <p:cNvSpPr/>
            <p:nvPr/>
          </p:nvSpPr>
          <p:spPr>
            <a:xfrm>
              <a:off x="0" y="0"/>
              <a:ext cx="1574892" cy="1312498"/>
            </a:xfrm>
            <a:custGeom>
              <a:avLst/>
              <a:gdLst/>
              <a:ahLst/>
              <a:cxnLst/>
              <a:rect l="l" t="t" r="r" b="b"/>
              <a:pathLst>
                <a:path w="1574892" h="1312498">
                  <a:moveTo>
                    <a:pt x="66030" y="0"/>
                  </a:moveTo>
                  <a:lnTo>
                    <a:pt x="1508862" y="0"/>
                  </a:lnTo>
                  <a:cubicBezTo>
                    <a:pt x="1545329" y="0"/>
                    <a:pt x="1574892" y="29563"/>
                    <a:pt x="1574892" y="66030"/>
                  </a:cubicBezTo>
                  <a:lnTo>
                    <a:pt x="1574892" y="1246468"/>
                  </a:lnTo>
                  <a:cubicBezTo>
                    <a:pt x="1574892" y="1282935"/>
                    <a:pt x="1545329" y="1312498"/>
                    <a:pt x="1508862" y="1312498"/>
                  </a:cubicBezTo>
                  <a:lnTo>
                    <a:pt x="66030" y="1312498"/>
                  </a:lnTo>
                  <a:cubicBezTo>
                    <a:pt x="29563" y="1312498"/>
                    <a:pt x="0" y="1282935"/>
                    <a:pt x="0" y="1246468"/>
                  </a:cubicBezTo>
                  <a:lnTo>
                    <a:pt x="0" y="66030"/>
                  </a:lnTo>
                  <a:cubicBezTo>
                    <a:pt x="0" y="29563"/>
                    <a:pt x="29563" y="0"/>
                    <a:pt x="66030" y="0"/>
                  </a:cubicBezTo>
                  <a:close/>
                </a:path>
              </a:pathLst>
            </a:custGeom>
            <a:solidFill>
              <a:srgbClr val="59DAEC"/>
            </a:solidFill>
          </p:spPr>
          <p:txBody>
            <a:bodyPr/>
            <a:lstStyle/>
            <a:p>
              <a:endParaRPr lang="en-GB"/>
            </a:p>
          </p:txBody>
        </p:sp>
        <p:sp>
          <p:nvSpPr>
            <p:cNvPr id="23" name="TextBox 23"/>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4" name="TextBox 24"/>
          <p:cNvSpPr txBox="1"/>
          <p:nvPr/>
        </p:nvSpPr>
        <p:spPr>
          <a:xfrm>
            <a:off x="6553200" y="4762500"/>
            <a:ext cx="5442322" cy="4200525"/>
          </a:xfrm>
          <a:prstGeom prst="rect">
            <a:avLst/>
          </a:prstGeom>
        </p:spPr>
        <p:txBody>
          <a:bodyPr lIns="0" tIns="0" rIns="0" bIns="0" rtlCol="0" anchor="t">
            <a:spAutoFit/>
          </a:bodyPr>
          <a:lstStyle/>
          <a:p>
            <a:pPr marL="863599" lvl="1" indent="-431800" algn="just">
              <a:lnSpc>
                <a:spcPts val="4799"/>
              </a:lnSpc>
              <a:buFont typeface="Arial"/>
              <a:buChar char="•"/>
            </a:pPr>
            <a:r>
              <a:rPr lang="en-US" sz="3999">
                <a:solidFill>
                  <a:srgbClr val="000000"/>
                </a:solidFill>
                <a:latin typeface="Roboto Condensed"/>
              </a:rPr>
              <a:t>Có 4 câu hỏi liên quan đến các hành tinh và hiện tượng của hệ mặt trời. </a:t>
            </a:r>
          </a:p>
          <a:p>
            <a:pPr marL="863599" lvl="1" indent="-431800" algn="just">
              <a:lnSpc>
                <a:spcPts val="4799"/>
              </a:lnSpc>
              <a:buFont typeface="Arial"/>
              <a:buChar char="•"/>
            </a:pPr>
            <a:r>
              <a:rPr lang="en-US" sz="3999">
                <a:solidFill>
                  <a:srgbClr val="000000"/>
                </a:solidFill>
                <a:latin typeface="Roboto Condensed"/>
              </a:rPr>
              <a:t>Thời gian suy nghĩ 10s/câu, thời gian trả lời 5s/câu.</a:t>
            </a:r>
          </a:p>
        </p:txBody>
      </p:sp>
      <p:grpSp>
        <p:nvGrpSpPr>
          <p:cNvPr id="25" name="Group 25"/>
          <p:cNvGrpSpPr/>
          <p:nvPr/>
        </p:nvGrpSpPr>
        <p:grpSpPr>
          <a:xfrm>
            <a:off x="12644563" y="4404614"/>
            <a:ext cx="4282057" cy="4983390"/>
            <a:chOff x="0" y="0"/>
            <a:chExt cx="1127785" cy="1312498"/>
          </a:xfrm>
        </p:grpSpPr>
        <p:sp>
          <p:nvSpPr>
            <p:cNvPr id="26" name="Freeform 26"/>
            <p:cNvSpPr/>
            <p:nvPr/>
          </p:nvSpPr>
          <p:spPr>
            <a:xfrm>
              <a:off x="0" y="0"/>
              <a:ext cx="1127785" cy="1312498"/>
            </a:xfrm>
            <a:custGeom>
              <a:avLst/>
              <a:gdLst/>
              <a:ahLst/>
              <a:cxnLst/>
              <a:rect l="l" t="t" r="r" b="b"/>
              <a:pathLst>
                <a:path w="1127785" h="1312498">
                  <a:moveTo>
                    <a:pt x="92208" y="0"/>
                  </a:moveTo>
                  <a:lnTo>
                    <a:pt x="1035577" y="0"/>
                  </a:lnTo>
                  <a:cubicBezTo>
                    <a:pt x="1086502" y="0"/>
                    <a:pt x="1127785" y="41283"/>
                    <a:pt x="1127785" y="92208"/>
                  </a:cubicBezTo>
                  <a:lnTo>
                    <a:pt x="1127785" y="1220290"/>
                  </a:lnTo>
                  <a:cubicBezTo>
                    <a:pt x="1127785" y="1271215"/>
                    <a:pt x="1086502" y="1312498"/>
                    <a:pt x="1035577" y="1312498"/>
                  </a:cubicBezTo>
                  <a:lnTo>
                    <a:pt x="92208" y="1312498"/>
                  </a:lnTo>
                  <a:cubicBezTo>
                    <a:pt x="41283" y="1312498"/>
                    <a:pt x="0" y="1271215"/>
                    <a:pt x="0" y="1220290"/>
                  </a:cubicBezTo>
                  <a:lnTo>
                    <a:pt x="0" y="92208"/>
                  </a:lnTo>
                  <a:cubicBezTo>
                    <a:pt x="0" y="41283"/>
                    <a:pt x="41283" y="0"/>
                    <a:pt x="92208" y="0"/>
                  </a:cubicBezTo>
                  <a:close/>
                </a:path>
              </a:pathLst>
            </a:custGeom>
            <a:solidFill>
              <a:srgbClr val="FAB9A5"/>
            </a:solidFill>
          </p:spPr>
          <p:txBody>
            <a:bodyPr/>
            <a:lstStyle/>
            <a:p>
              <a:endParaRPr lang="en-GB"/>
            </a:p>
          </p:txBody>
        </p:sp>
        <p:sp>
          <p:nvSpPr>
            <p:cNvPr id="27" name="TextBox 2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8" name="TextBox 28"/>
          <p:cNvSpPr txBox="1"/>
          <p:nvPr/>
        </p:nvSpPr>
        <p:spPr>
          <a:xfrm>
            <a:off x="12377863" y="5030944"/>
            <a:ext cx="4232100" cy="3000375"/>
          </a:xfrm>
          <a:prstGeom prst="rect">
            <a:avLst/>
          </a:prstGeom>
        </p:spPr>
        <p:txBody>
          <a:bodyPr lIns="0" tIns="0" rIns="0" bIns="0" rtlCol="0" anchor="t">
            <a:spAutoFit/>
          </a:bodyPr>
          <a:lstStyle/>
          <a:p>
            <a:pPr marL="863599" lvl="1" indent="-431800" algn="just">
              <a:lnSpc>
                <a:spcPts val="4799"/>
              </a:lnSpc>
              <a:buFont typeface="Arial"/>
              <a:buChar char="•"/>
            </a:pPr>
            <a:r>
              <a:rPr lang="en-US" sz="3999">
                <a:solidFill>
                  <a:srgbClr val="000000"/>
                </a:solidFill>
                <a:latin typeface="Roboto Condensed"/>
              </a:rPr>
              <a:t>GV dùng Wheel of names để quay và công bố lượt trả lời thuộc về nhóm nào.</a:t>
            </a:r>
          </a:p>
        </p:txBody>
      </p:sp>
      <p:sp>
        <p:nvSpPr>
          <p:cNvPr id="29" name="TextBox 29"/>
          <p:cNvSpPr txBox="1"/>
          <p:nvPr/>
        </p:nvSpPr>
        <p:spPr>
          <a:xfrm>
            <a:off x="558777" y="501169"/>
            <a:ext cx="8775171" cy="895350"/>
          </a:xfrm>
          <a:prstGeom prst="rect">
            <a:avLst/>
          </a:prstGeom>
        </p:spPr>
        <p:txBody>
          <a:bodyPr lIns="0" tIns="0" rIns="0" bIns="0" rtlCol="0" anchor="t">
            <a:spAutoFit/>
          </a:bodyPr>
          <a:lstStyle/>
          <a:p>
            <a:pPr algn="l">
              <a:lnSpc>
                <a:spcPts val="7199"/>
              </a:lnSpc>
            </a:pPr>
            <a:r>
              <a:rPr lang="en-US" sz="5999">
                <a:solidFill>
                  <a:srgbClr val="FFFFFF"/>
                </a:solidFill>
                <a:latin typeface="Fraunces Bold"/>
              </a:rPr>
              <a:t>I. CHUẨN BỊ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fltVal val="0"/>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anim calcmode="lin" valueType="num">
                                      <p:cBhvr>
                                        <p:cTn id="23" dur="1000" fill="hold"/>
                                        <p:tgtEl>
                                          <p:spTgt spid="21"/>
                                        </p:tgtEl>
                                        <p:attrNameLst>
                                          <p:attrName>style.rotation</p:attrName>
                                        </p:attrNameLst>
                                      </p:cBhvr>
                                      <p:tavLst>
                                        <p:tav tm="0">
                                          <p:val>
                                            <p:fltVal val="90"/>
                                          </p:val>
                                        </p:tav>
                                        <p:tav tm="100000">
                                          <p:val>
                                            <p:fltVal val="0"/>
                                          </p:val>
                                        </p:tav>
                                      </p:tavLst>
                                    </p:anim>
                                    <p:animEffect transition="in" filter="fade">
                                      <p:cBhvr>
                                        <p:cTn id="24" dur="1000"/>
                                        <p:tgtEl>
                                          <p:spTgt spid="2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3770420" y="602904"/>
            <a:ext cx="4025409" cy="2691992"/>
          </a:xfrm>
          <a:custGeom>
            <a:avLst/>
            <a:gdLst/>
            <a:ahLst/>
            <a:cxnLst/>
            <a:rect l="l" t="t" r="r" b="b"/>
            <a:pathLst>
              <a:path w="4025409" h="2691992">
                <a:moveTo>
                  <a:pt x="0" y="0"/>
                </a:moveTo>
                <a:lnTo>
                  <a:pt x="4025409" y="0"/>
                </a:lnTo>
                <a:lnTo>
                  <a:pt x="4025409" y="2691992"/>
                </a:lnTo>
                <a:lnTo>
                  <a:pt x="0" y="26919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3896632"/>
            <a:ext cx="14309921" cy="3728773"/>
            <a:chOff x="0" y="0"/>
            <a:chExt cx="3768868" cy="982064"/>
          </a:xfrm>
        </p:grpSpPr>
        <p:sp>
          <p:nvSpPr>
            <p:cNvPr id="16" name="Freeform 16"/>
            <p:cNvSpPr/>
            <p:nvPr/>
          </p:nvSpPr>
          <p:spPr>
            <a:xfrm>
              <a:off x="0" y="0"/>
              <a:ext cx="3768868" cy="982064"/>
            </a:xfrm>
            <a:custGeom>
              <a:avLst/>
              <a:gdLst/>
              <a:ahLst/>
              <a:cxnLst/>
              <a:rect l="l" t="t" r="r" b="b"/>
              <a:pathLst>
                <a:path w="3768868" h="982064">
                  <a:moveTo>
                    <a:pt x="27592" y="0"/>
                  </a:moveTo>
                  <a:lnTo>
                    <a:pt x="3741276" y="0"/>
                  </a:lnTo>
                  <a:cubicBezTo>
                    <a:pt x="3748594" y="0"/>
                    <a:pt x="3755612" y="2907"/>
                    <a:pt x="3760787" y="8081"/>
                  </a:cubicBezTo>
                  <a:cubicBezTo>
                    <a:pt x="3765961" y="13256"/>
                    <a:pt x="3768868" y="20274"/>
                    <a:pt x="3768868" y="27592"/>
                  </a:cubicBezTo>
                  <a:lnTo>
                    <a:pt x="3768868" y="954472"/>
                  </a:lnTo>
                  <a:cubicBezTo>
                    <a:pt x="3768868" y="961790"/>
                    <a:pt x="3765961" y="968808"/>
                    <a:pt x="3760787" y="973982"/>
                  </a:cubicBezTo>
                  <a:cubicBezTo>
                    <a:pt x="3755612" y="979157"/>
                    <a:pt x="3748594" y="982064"/>
                    <a:pt x="3741276" y="982064"/>
                  </a:cubicBezTo>
                  <a:lnTo>
                    <a:pt x="27592" y="982064"/>
                  </a:lnTo>
                  <a:cubicBezTo>
                    <a:pt x="20274" y="982064"/>
                    <a:pt x="13256" y="979157"/>
                    <a:pt x="8081" y="973982"/>
                  </a:cubicBezTo>
                  <a:cubicBezTo>
                    <a:pt x="2907" y="968808"/>
                    <a:pt x="0" y="961790"/>
                    <a:pt x="0" y="954472"/>
                  </a:cubicBezTo>
                  <a:lnTo>
                    <a:pt x="0" y="27592"/>
                  </a:lnTo>
                  <a:cubicBezTo>
                    <a:pt x="0" y="20274"/>
                    <a:pt x="2907" y="13256"/>
                    <a:pt x="8081" y="8081"/>
                  </a:cubicBezTo>
                  <a:cubicBezTo>
                    <a:pt x="13256" y="2907"/>
                    <a:pt x="20274" y="0"/>
                    <a:pt x="27592"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332776" y="6172200"/>
            <a:ext cx="4574118" cy="4114800"/>
          </a:xfrm>
          <a:custGeom>
            <a:avLst/>
            <a:gdLst/>
            <a:ahLst/>
            <a:cxnLst/>
            <a:rect l="l" t="t" r="r" b="b"/>
            <a:pathLst>
              <a:path w="4574118" h="4114800">
                <a:moveTo>
                  <a:pt x="0" y="0"/>
                </a:moveTo>
                <a:lnTo>
                  <a:pt x="4574117" y="0"/>
                </a:lnTo>
                <a:lnTo>
                  <a:pt x="457411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780084" y="532869"/>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3983356" y="1963869"/>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570038" y="4708188"/>
            <a:ext cx="13147923"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a:rPr>
              <a:t>Hành tinh nào là hành tinh gần với mặt trời nhất trong hệ Mặt trời?</a:t>
            </a:r>
          </a:p>
        </p:txBody>
      </p:sp>
      <p:sp>
        <p:nvSpPr>
          <p:cNvPr id="22" name="TextBox 22"/>
          <p:cNvSpPr txBox="1"/>
          <p:nvPr/>
        </p:nvSpPr>
        <p:spPr>
          <a:xfrm>
            <a:off x="5612720" y="6172200"/>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Sao Thủy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3770420" y="602904"/>
            <a:ext cx="4025409" cy="2691992"/>
          </a:xfrm>
          <a:custGeom>
            <a:avLst/>
            <a:gdLst/>
            <a:ahLst/>
            <a:cxnLst/>
            <a:rect l="l" t="t" r="r" b="b"/>
            <a:pathLst>
              <a:path w="4025409" h="2691992">
                <a:moveTo>
                  <a:pt x="0" y="0"/>
                </a:moveTo>
                <a:lnTo>
                  <a:pt x="4025409" y="0"/>
                </a:lnTo>
                <a:lnTo>
                  <a:pt x="4025409" y="2691992"/>
                </a:lnTo>
                <a:lnTo>
                  <a:pt x="0" y="26919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4307119"/>
            <a:ext cx="14309921" cy="3728773"/>
            <a:chOff x="0" y="0"/>
            <a:chExt cx="3768868" cy="982064"/>
          </a:xfrm>
        </p:grpSpPr>
        <p:sp>
          <p:nvSpPr>
            <p:cNvPr id="16" name="Freeform 16"/>
            <p:cNvSpPr/>
            <p:nvPr/>
          </p:nvSpPr>
          <p:spPr>
            <a:xfrm>
              <a:off x="0" y="0"/>
              <a:ext cx="3768868" cy="982064"/>
            </a:xfrm>
            <a:custGeom>
              <a:avLst/>
              <a:gdLst/>
              <a:ahLst/>
              <a:cxnLst/>
              <a:rect l="l" t="t" r="r" b="b"/>
              <a:pathLst>
                <a:path w="3768868" h="982064">
                  <a:moveTo>
                    <a:pt x="27592" y="0"/>
                  </a:moveTo>
                  <a:lnTo>
                    <a:pt x="3741276" y="0"/>
                  </a:lnTo>
                  <a:cubicBezTo>
                    <a:pt x="3748594" y="0"/>
                    <a:pt x="3755612" y="2907"/>
                    <a:pt x="3760787" y="8081"/>
                  </a:cubicBezTo>
                  <a:cubicBezTo>
                    <a:pt x="3765961" y="13256"/>
                    <a:pt x="3768868" y="20274"/>
                    <a:pt x="3768868" y="27592"/>
                  </a:cubicBezTo>
                  <a:lnTo>
                    <a:pt x="3768868" y="954472"/>
                  </a:lnTo>
                  <a:cubicBezTo>
                    <a:pt x="3768868" y="961790"/>
                    <a:pt x="3765961" y="968808"/>
                    <a:pt x="3760787" y="973982"/>
                  </a:cubicBezTo>
                  <a:cubicBezTo>
                    <a:pt x="3755612" y="979157"/>
                    <a:pt x="3748594" y="982064"/>
                    <a:pt x="3741276" y="982064"/>
                  </a:cubicBezTo>
                  <a:lnTo>
                    <a:pt x="27592" y="982064"/>
                  </a:lnTo>
                  <a:cubicBezTo>
                    <a:pt x="20274" y="982064"/>
                    <a:pt x="13256" y="979157"/>
                    <a:pt x="8081" y="973982"/>
                  </a:cubicBezTo>
                  <a:cubicBezTo>
                    <a:pt x="2907" y="968808"/>
                    <a:pt x="0" y="961790"/>
                    <a:pt x="0" y="954472"/>
                  </a:cubicBezTo>
                  <a:lnTo>
                    <a:pt x="0" y="27592"/>
                  </a:lnTo>
                  <a:cubicBezTo>
                    <a:pt x="0" y="20274"/>
                    <a:pt x="2907" y="13256"/>
                    <a:pt x="8081" y="8081"/>
                  </a:cubicBezTo>
                  <a:cubicBezTo>
                    <a:pt x="13256" y="2907"/>
                    <a:pt x="20274" y="0"/>
                    <a:pt x="27592"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332776" y="6172200"/>
            <a:ext cx="4574118" cy="4114800"/>
          </a:xfrm>
          <a:custGeom>
            <a:avLst/>
            <a:gdLst/>
            <a:ahLst/>
            <a:cxnLst/>
            <a:rect l="l" t="t" r="r" b="b"/>
            <a:pathLst>
              <a:path w="4574118" h="4114800">
                <a:moveTo>
                  <a:pt x="0" y="0"/>
                </a:moveTo>
                <a:lnTo>
                  <a:pt x="4574117" y="0"/>
                </a:lnTo>
                <a:lnTo>
                  <a:pt x="457411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847874" y="526704"/>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4068093" y="1988457"/>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268642" y="4749125"/>
            <a:ext cx="13630706" cy="1200150"/>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a:rPr>
              <a:t>Tính từ khoảng cách gần nhất so với mặt trời thì hành tinh đứng ở vị trí thứ 3 trong hệ mặt trời là…?</a:t>
            </a:r>
          </a:p>
        </p:txBody>
      </p:sp>
      <p:sp>
        <p:nvSpPr>
          <p:cNvPr id="22" name="TextBox 22"/>
          <p:cNvSpPr txBox="1"/>
          <p:nvPr/>
        </p:nvSpPr>
        <p:spPr>
          <a:xfrm>
            <a:off x="5726505" y="7025330"/>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Trái Đất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3770420" y="602904"/>
            <a:ext cx="4025409" cy="2691992"/>
          </a:xfrm>
          <a:custGeom>
            <a:avLst/>
            <a:gdLst/>
            <a:ahLst/>
            <a:cxnLst/>
            <a:rect l="l" t="t" r="r" b="b"/>
            <a:pathLst>
              <a:path w="4025409" h="2691992">
                <a:moveTo>
                  <a:pt x="0" y="0"/>
                </a:moveTo>
                <a:lnTo>
                  <a:pt x="4025409" y="0"/>
                </a:lnTo>
                <a:lnTo>
                  <a:pt x="4025409" y="2691992"/>
                </a:lnTo>
                <a:lnTo>
                  <a:pt x="0" y="26919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3896632"/>
            <a:ext cx="14581078" cy="3728773"/>
            <a:chOff x="0" y="0"/>
            <a:chExt cx="3840284" cy="982064"/>
          </a:xfrm>
        </p:grpSpPr>
        <p:sp>
          <p:nvSpPr>
            <p:cNvPr id="16" name="Freeform 16"/>
            <p:cNvSpPr/>
            <p:nvPr/>
          </p:nvSpPr>
          <p:spPr>
            <a:xfrm>
              <a:off x="0" y="0"/>
              <a:ext cx="3840284" cy="982064"/>
            </a:xfrm>
            <a:custGeom>
              <a:avLst/>
              <a:gdLst/>
              <a:ahLst/>
              <a:cxnLst/>
              <a:rect l="l" t="t" r="r" b="b"/>
              <a:pathLst>
                <a:path w="3840284" h="982064">
                  <a:moveTo>
                    <a:pt x="27079" y="0"/>
                  </a:moveTo>
                  <a:lnTo>
                    <a:pt x="3813205" y="0"/>
                  </a:lnTo>
                  <a:cubicBezTo>
                    <a:pt x="3828160" y="0"/>
                    <a:pt x="3840284" y="12124"/>
                    <a:pt x="3840284" y="27079"/>
                  </a:cubicBezTo>
                  <a:lnTo>
                    <a:pt x="3840284" y="954985"/>
                  </a:lnTo>
                  <a:cubicBezTo>
                    <a:pt x="3840284" y="962167"/>
                    <a:pt x="3837431" y="969054"/>
                    <a:pt x="3832353" y="974132"/>
                  </a:cubicBezTo>
                  <a:cubicBezTo>
                    <a:pt x="3827275" y="979211"/>
                    <a:pt x="3820387" y="982064"/>
                    <a:pt x="3813205" y="982064"/>
                  </a:cubicBezTo>
                  <a:lnTo>
                    <a:pt x="27079" y="982064"/>
                  </a:lnTo>
                  <a:cubicBezTo>
                    <a:pt x="19897" y="982064"/>
                    <a:pt x="13009" y="979211"/>
                    <a:pt x="7931" y="974132"/>
                  </a:cubicBezTo>
                  <a:cubicBezTo>
                    <a:pt x="2853" y="969054"/>
                    <a:pt x="0" y="962167"/>
                    <a:pt x="0" y="954985"/>
                  </a:cubicBezTo>
                  <a:lnTo>
                    <a:pt x="0" y="27079"/>
                  </a:lnTo>
                  <a:cubicBezTo>
                    <a:pt x="0" y="19897"/>
                    <a:pt x="2853" y="13009"/>
                    <a:pt x="7931" y="7931"/>
                  </a:cubicBezTo>
                  <a:cubicBezTo>
                    <a:pt x="13009" y="2853"/>
                    <a:pt x="19897" y="0"/>
                    <a:pt x="27079"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131394" y="6319144"/>
            <a:ext cx="4574118" cy="4114800"/>
          </a:xfrm>
          <a:custGeom>
            <a:avLst/>
            <a:gdLst/>
            <a:ahLst/>
            <a:cxnLst/>
            <a:rect l="l" t="t" r="r" b="b"/>
            <a:pathLst>
              <a:path w="4574118" h="4114800">
                <a:moveTo>
                  <a:pt x="0" y="0"/>
                </a:moveTo>
                <a:lnTo>
                  <a:pt x="4574118" y="0"/>
                </a:lnTo>
                <a:lnTo>
                  <a:pt x="457411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805820" y="474156"/>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4101988" y="1963869"/>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152419" y="4230919"/>
            <a:ext cx="14173019" cy="2089150"/>
          </a:xfrm>
          <a:prstGeom prst="rect">
            <a:avLst/>
          </a:prstGeom>
        </p:spPr>
        <p:txBody>
          <a:bodyPr lIns="0" tIns="0" rIns="0" bIns="0" rtlCol="0" anchor="t">
            <a:spAutoFit/>
          </a:bodyPr>
          <a:lstStyle/>
          <a:p>
            <a:pPr algn="ctr">
              <a:lnSpc>
                <a:spcPts val="5599"/>
              </a:lnSpc>
            </a:pPr>
            <a:r>
              <a:rPr lang="en-US" sz="3999">
                <a:solidFill>
                  <a:srgbClr val="031729"/>
                </a:solidFill>
                <a:latin typeface="Roboto Condensed"/>
              </a:rPr>
              <a:t>Khi Mặt trăng đi qua giữa Trái Đất và Mặt trời trên cùng một đường thẳng và quan sát từ trái đất; lúc đó, </a:t>
            </a:r>
            <a:r>
              <a:rPr lang="en-US" sz="3999">
                <a:solidFill>
                  <a:srgbClr val="031729"/>
                </a:solidFill>
                <a:latin typeface="Roboto Condensed Bold"/>
              </a:rPr>
              <a:t>mặt trăng che khuất hoàn toàn hay một phần của Mặt trời</a:t>
            </a:r>
            <a:r>
              <a:rPr lang="en-US" sz="3999">
                <a:solidFill>
                  <a:srgbClr val="031729"/>
                </a:solidFill>
                <a:latin typeface="Roboto Condensed"/>
              </a:rPr>
              <a:t> gọi là hiện tượng …</a:t>
            </a:r>
          </a:p>
        </p:txBody>
      </p:sp>
      <p:sp>
        <p:nvSpPr>
          <p:cNvPr id="22" name="TextBox 22"/>
          <p:cNvSpPr txBox="1"/>
          <p:nvPr/>
        </p:nvSpPr>
        <p:spPr>
          <a:xfrm>
            <a:off x="5907526" y="6793382"/>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Nhật thực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585150" y="491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3" name="Freeform 3"/>
          <p:cNvSpPr/>
          <p:nvPr/>
        </p:nvSpPr>
        <p:spPr>
          <a:xfrm>
            <a:off x="141250" y="7783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4" name="Freeform 4"/>
          <p:cNvSpPr/>
          <p:nvPr/>
        </p:nvSpPr>
        <p:spPr>
          <a:xfrm>
            <a:off x="14019496" y="354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7079246" y="2892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6" name="Freeform 6"/>
          <p:cNvSpPr/>
          <p:nvPr/>
        </p:nvSpPr>
        <p:spPr>
          <a:xfrm>
            <a:off x="16546596" y="76478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7" name="Freeform 7"/>
          <p:cNvSpPr/>
          <p:nvPr/>
        </p:nvSpPr>
        <p:spPr>
          <a:xfrm>
            <a:off x="21953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8" name="Freeform 8"/>
          <p:cNvSpPr/>
          <p:nvPr/>
        </p:nvSpPr>
        <p:spPr>
          <a:xfrm>
            <a:off x="110044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9" name="Freeform 9"/>
          <p:cNvSpPr/>
          <p:nvPr/>
        </p:nvSpPr>
        <p:spPr>
          <a:xfrm>
            <a:off x="9880800" y="6861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0" name="Freeform 10"/>
          <p:cNvSpPr/>
          <p:nvPr/>
        </p:nvSpPr>
        <p:spPr>
          <a:xfrm>
            <a:off x="15058026" y="22417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1" name="Freeform 11"/>
          <p:cNvSpPr/>
          <p:nvPr/>
        </p:nvSpPr>
        <p:spPr>
          <a:xfrm>
            <a:off x="5074246" y="10790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2" name="Freeform 12"/>
          <p:cNvSpPr/>
          <p:nvPr/>
        </p:nvSpPr>
        <p:spPr>
          <a:xfrm>
            <a:off x="6205100" y="8033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3" name="Freeform 13"/>
          <p:cNvSpPr/>
          <p:nvPr/>
        </p:nvSpPr>
        <p:spPr>
          <a:xfrm>
            <a:off x="1067446" y="4925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4" name="Freeform 14"/>
          <p:cNvSpPr/>
          <p:nvPr/>
        </p:nvSpPr>
        <p:spPr>
          <a:xfrm>
            <a:off x="1870350" y="6609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5" name="Freeform 15"/>
          <p:cNvSpPr/>
          <p:nvPr/>
        </p:nvSpPr>
        <p:spPr>
          <a:xfrm>
            <a:off x="1067450" y="491650"/>
            <a:ext cx="3966700" cy="3089112"/>
          </a:xfrm>
          <a:custGeom>
            <a:avLst/>
            <a:gdLst/>
            <a:ahLst/>
            <a:cxnLst/>
            <a:rect l="l" t="t" r="r" b="b"/>
            <a:pathLst>
              <a:path w="3966700" h="3089112">
                <a:moveTo>
                  <a:pt x="0" y="0"/>
                </a:moveTo>
                <a:lnTo>
                  <a:pt x="3966700" y="0"/>
                </a:lnTo>
                <a:lnTo>
                  <a:pt x="3966700" y="3089112"/>
                </a:lnTo>
                <a:lnTo>
                  <a:pt x="0" y="308911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3305358" y="5664300"/>
            <a:ext cx="5118792" cy="4322250"/>
          </a:xfrm>
          <a:custGeom>
            <a:avLst/>
            <a:gdLst/>
            <a:ahLst/>
            <a:cxnLst/>
            <a:rect l="l" t="t" r="r" b="b"/>
            <a:pathLst>
              <a:path w="5118792" h="4322250">
                <a:moveTo>
                  <a:pt x="0" y="0"/>
                </a:moveTo>
                <a:lnTo>
                  <a:pt x="5118792" y="0"/>
                </a:lnTo>
                <a:lnTo>
                  <a:pt x="5118792" y="4322250"/>
                </a:lnTo>
                <a:lnTo>
                  <a:pt x="0" y="4322250"/>
                </a:lnTo>
                <a:lnTo>
                  <a:pt x="0" y="0"/>
                </a:lnTo>
                <a:close/>
              </a:path>
            </a:pathLst>
          </a:custGeom>
          <a:blipFill>
            <a:blip r:embed="rId8"/>
            <a:stretch>
              <a:fillRect/>
            </a:stretch>
          </a:blipFill>
        </p:spPr>
        <p:txBody>
          <a:bodyPr/>
          <a:lstStyle/>
          <a:p>
            <a:endParaRPr lang="en-GB"/>
          </a:p>
        </p:txBody>
      </p:sp>
      <p:sp>
        <p:nvSpPr>
          <p:cNvPr id="17" name="Freeform 17"/>
          <p:cNvSpPr/>
          <p:nvPr/>
        </p:nvSpPr>
        <p:spPr>
          <a:xfrm>
            <a:off x="2704758" y="4958825"/>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8" name="Freeform 18"/>
          <p:cNvSpPr/>
          <p:nvPr/>
        </p:nvSpPr>
        <p:spPr>
          <a:xfrm>
            <a:off x="254600" y="102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9" name="Freeform 19"/>
          <p:cNvSpPr/>
          <p:nvPr/>
        </p:nvSpPr>
        <p:spPr>
          <a:xfrm>
            <a:off x="6679746" y="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grpSp>
        <p:nvGrpSpPr>
          <p:cNvPr id="20" name="Group 20"/>
          <p:cNvGrpSpPr/>
          <p:nvPr/>
        </p:nvGrpSpPr>
        <p:grpSpPr>
          <a:xfrm>
            <a:off x="3723582" y="3254265"/>
            <a:ext cx="11314738" cy="3355029"/>
            <a:chOff x="0" y="0"/>
            <a:chExt cx="2980013" cy="883629"/>
          </a:xfrm>
        </p:grpSpPr>
        <p:sp>
          <p:nvSpPr>
            <p:cNvPr id="21" name="Freeform 21"/>
            <p:cNvSpPr/>
            <p:nvPr/>
          </p:nvSpPr>
          <p:spPr>
            <a:xfrm>
              <a:off x="0" y="0"/>
              <a:ext cx="2980013" cy="883629"/>
            </a:xfrm>
            <a:custGeom>
              <a:avLst/>
              <a:gdLst/>
              <a:ahLst/>
              <a:cxnLst/>
              <a:rect l="l" t="t" r="r" b="b"/>
              <a:pathLst>
                <a:path w="2980013" h="883629">
                  <a:moveTo>
                    <a:pt x="34896" y="0"/>
                  </a:moveTo>
                  <a:lnTo>
                    <a:pt x="2945117" y="0"/>
                  </a:lnTo>
                  <a:cubicBezTo>
                    <a:pt x="2954372" y="0"/>
                    <a:pt x="2963248" y="3677"/>
                    <a:pt x="2969793" y="10221"/>
                  </a:cubicBezTo>
                  <a:cubicBezTo>
                    <a:pt x="2976337" y="16765"/>
                    <a:pt x="2980013" y="25641"/>
                    <a:pt x="2980013" y="34896"/>
                  </a:cubicBezTo>
                  <a:lnTo>
                    <a:pt x="2980013" y="848733"/>
                  </a:lnTo>
                  <a:cubicBezTo>
                    <a:pt x="2980013" y="857988"/>
                    <a:pt x="2976337" y="866864"/>
                    <a:pt x="2969793" y="873408"/>
                  </a:cubicBezTo>
                  <a:cubicBezTo>
                    <a:pt x="2963248" y="879952"/>
                    <a:pt x="2954372" y="883629"/>
                    <a:pt x="2945117" y="883629"/>
                  </a:cubicBezTo>
                  <a:lnTo>
                    <a:pt x="34896" y="883629"/>
                  </a:lnTo>
                  <a:cubicBezTo>
                    <a:pt x="25641" y="883629"/>
                    <a:pt x="16765" y="879952"/>
                    <a:pt x="10221" y="873408"/>
                  </a:cubicBezTo>
                  <a:cubicBezTo>
                    <a:pt x="3677" y="866864"/>
                    <a:pt x="0" y="857988"/>
                    <a:pt x="0" y="848733"/>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a:off x="8713367" y="4291452"/>
            <a:ext cx="5815541" cy="1191870"/>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AS/ CAM/HAO</a:t>
            </a:r>
          </a:p>
        </p:txBody>
      </p:sp>
      <p:sp>
        <p:nvSpPr>
          <p:cNvPr id="24" name="TextBox 24"/>
          <p:cNvSpPr txBox="1"/>
          <p:nvPr/>
        </p:nvSpPr>
        <p:spPr>
          <a:xfrm>
            <a:off x="897200" y="851475"/>
            <a:ext cx="15225150" cy="914400"/>
          </a:xfrm>
          <a:prstGeom prst="rect">
            <a:avLst/>
          </a:prstGeom>
        </p:spPr>
        <p:txBody>
          <a:bodyPr lIns="0" tIns="0" rIns="0" bIns="0" rtlCol="0" anchor="t">
            <a:spAutoFit/>
          </a:bodyPr>
          <a:lstStyle/>
          <a:p>
            <a:pPr>
              <a:lnSpc>
                <a:spcPts val="7200"/>
              </a:lnSpc>
            </a:pPr>
            <a:r>
              <a:rPr lang="en-US" sz="6000">
                <a:solidFill>
                  <a:srgbClr val="FFFFFF"/>
                </a:solidFill>
                <a:latin typeface="Fraunces Bold"/>
              </a:rPr>
              <a:t>TRÒ CHƠI</a:t>
            </a:r>
          </a:p>
        </p:txBody>
      </p:sp>
      <p:sp>
        <p:nvSpPr>
          <p:cNvPr id="25" name="TextBox 25"/>
          <p:cNvSpPr txBox="1"/>
          <p:nvPr/>
        </p:nvSpPr>
        <p:spPr>
          <a:xfrm>
            <a:off x="5334000" y="1028700"/>
            <a:ext cx="10577292" cy="1245790"/>
          </a:xfrm>
          <a:prstGeom prst="rect">
            <a:avLst/>
          </a:prstGeom>
        </p:spPr>
        <p:txBody>
          <a:bodyPr wrap="square" lIns="0" tIns="0" rIns="0" bIns="0" rtlCol="0" anchor="t">
            <a:spAutoFit/>
          </a:bodyPr>
          <a:lstStyle/>
          <a:p>
            <a:pPr algn="ctr">
              <a:lnSpc>
                <a:spcPts val="10612"/>
              </a:lnSpc>
            </a:pPr>
            <a:r>
              <a:rPr lang="en-US" sz="7580">
                <a:solidFill>
                  <a:srgbClr val="FFFFFF"/>
                </a:solidFill>
                <a:latin typeface="#9Slide07 SVNRevolution"/>
              </a:rPr>
              <a:t>Hiểu về Trái Đất</a:t>
            </a:r>
          </a:p>
        </p:txBody>
      </p:sp>
      <p:grpSp>
        <p:nvGrpSpPr>
          <p:cNvPr id="26" name="Group 26"/>
          <p:cNvGrpSpPr/>
          <p:nvPr/>
        </p:nvGrpSpPr>
        <p:grpSpPr>
          <a:xfrm>
            <a:off x="3603225" y="7154895"/>
            <a:ext cx="11314738" cy="1341060"/>
            <a:chOff x="0" y="0"/>
            <a:chExt cx="2980013" cy="353201"/>
          </a:xfrm>
        </p:grpSpPr>
        <p:sp>
          <p:nvSpPr>
            <p:cNvPr id="27" name="Freeform 27"/>
            <p:cNvSpPr/>
            <p:nvPr/>
          </p:nvSpPr>
          <p:spPr>
            <a:xfrm>
              <a:off x="0" y="0"/>
              <a:ext cx="2980013" cy="353201"/>
            </a:xfrm>
            <a:custGeom>
              <a:avLst/>
              <a:gdLst/>
              <a:ahLst/>
              <a:cxnLst/>
              <a:rect l="l" t="t" r="r" b="b"/>
              <a:pathLst>
                <a:path w="2980013" h="353201">
                  <a:moveTo>
                    <a:pt x="34896" y="0"/>
                  </a:moveTo>
                  <a:lnTo>
                    <a:pt x="2945117" y="0"/>
                  </a:lnTo>
                  <a:cubicBezTo>
                    <a:pt x="2954372" y="0"/>
                    <a:pt x="2963248" y="3677"/>
                    <a:pt x="2969793" y="10221"/>
                  </a:cubicBezTo>
                  <a:cubicBezTo>
                    <a:pt x="2976337" y="16765"/>
                    <a:pt x="2980013" y="25641"/>
                    <a:pt x="2980013" y="34896"/>
                  </a:cubicBezTo>
                  <a:lnTo>
                    <a:pt x="2980013" y="318305"/>
                  </a:lnTo>
                  <a:cubicBezTo>
                    <a:pt x="2980013" y="327560"/>
                    <a:pt x="2976337" y="336436"/>
                    <a:pt x="2969793" y="342980"/>
                  </a:cubicBezTo>
                  <a:cubicBezTo>
                    <a:pt x="2963248" y="349524"/>
                    <a:pt x="2954372" y="353201"/>
                    <a:pt x="2945117" y="353201"/>
                  </a:cubicBezTo>
                  <a:lnTo>
                    <a:pt x="34896" y="353201"/>
                  </a:lnTo>
                  <a:cubicBezTo>
                    <a:pt x="25641" y="353201"/>
                    <a:pt x="16765" y="349524"/>
                    <a:pt x="10221" y="342980"/>
                  </a:cubicBezTo>
                  <a:cubicBezTo>
                    <a:pt x="3677" y="336436"/>
                    <a:pt x="0" y="327560"/>
                    <a:pt x="0" y="318305"/>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8" name="TextBox 28"/>
            <p:cNvSpPr txBox="1"/>
            <p:nvPr/>
          </p:nvSpPr>
          <p:spPr>
            <a:xfrm>
              <a:off x="0" y="0"/>
              <a:ext cx="812800" cy="812800"/>
            </a:xfrm>
            <a:prstGeom prst="rect">
              <a:avLst/>
            </a:prstGeom>
          </p:spPr>
          <p:txBody>
            <a:bodyPr lIns="50800" tIns="50800" rIns="50800" bIns="50800" rtlCol="0" anchor="ctr"/>
            <a:lstStyle/>
            <a:p>
              <a:pPr algn="ctr">
                <a:lnSpc>
                  <a:spcPts val="6599"/>
                </a:lnSpc>
              </a:pPr>
              <a:endParaRPr/>
            </a:p>
          </p:txBody>
        </p:sp>
      </p:grpSp>
      <p:sp>
        <p:nvSpPr>
          <p:cNvPr id="29" name="TextBox 29"/>
          <p:cNvSpPr txBox="1"/>
          <p:nvPr/>
        </p:nvSpPr>
        <p:spPr>
          <a:xfrm>
            <a:off x="5755581" y="7186027"/>
            <a:ext cx="7549777" cy="1185317"/>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Đáp án: Sa mạc hóa</a:t>
            </a:r>
          </a:p>
        </p:txBody>
      </p:sp>
      <p:sp>
        <p:nvSpPr>
          <p:cNvPr id="30" name="TextBox 30"/>
          <p:cNvSpPr txBox="1"/>
          <p:nvPr/>
        </p:nvSpPr>
        <p:spPr>
          <a:xfrm>
            <a:off x="4447271" y="4105800"/>
            <a:ext cx="2444669" cy="1295400"/>
          </a:xfrm>
          <a:prstGeom prst="rect">
            <a:avLst/>
          </a:prstGeom>
        </p:spPr>
        <p:txBody>
          <a:bodyPr lIns="0" tIns="0" rIns="0" bIns="0" rtlCol="0" anchor="t">
            <a:spAutoFit/>
          </a:bodyPr>
          <a:lstStyle/>
          <a:p>
            <a:pPr algn="ctr">
              <a:lnSpc>
                <a:spcPts val="9600"/>
              </a:lnSpc>
            </a:pPr>
            <a:r>
              <a:rPr lang="en-US" sz="8000">
                <a:solidFill>
                  <a:srgbClr val="FFDE59"/>
                </a:solidFill>
                <a:latin typeface="#9Slide07 SVNRevolution"/>
              </a:rPr>
              <a:t>06</a:t>
            </a:r>
          </a:p>
        </p:txBody>
      </p:sp>
      <p:pic>
        <p:nvPicPr>
          <p:cNvPr id="31" name="Picture 31"/>
          <p:cNvPicPr>
            <a:picLocks noChangeAspect="1"/>
          </p:cNvPicPr>
          <p:nvPr/>
        </p:nvPicPr>
        <p:blipFill>
          <a:blip r:embed="rId9"/>
          <a:srcRect/>
          <a:stretch>
            <a:fillRect/>
          </a:stretch>
        </p:blipFill>
        <p:spPr>
          <a:xfrm rot="1264613">
            <a:off x="1329956" y="5805304"/>
            <a:ext cx="2681532" cy="3047195"/>
          </a:xfrm>
          <a:prstGeom prst="rect">
            <a:avLst/>
          </a:prstGeom>
        </p:spPr>
      </p:pic>
      <p:pic>
        <p:nvPicPr>
          <p:cNvPr id="32" name="10 Second Countdown - After Effects">
            <a:hlinkClick r:id="" action="ppaction://media"/>
            <a:extLst>
              <a:ext uri="{FF2B5EF4-FFF2-40B4-BE49-F238E27FC236}">
                <a16:creationId xmlns:a16="http://schemas.microsoft.com/office/drawing/2014/main" id="{BA3AC002-BE4A-57F4-969F-67EB67A517C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240000" y="8343900"/>
            <a:ext cx="2482850" cy="1395513"/>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449" fill="hold"/>
                                        <p:tgtEl>
                                          <p:spTgt spid="32"/>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2"/>
                                        </p:tgtEl>
                                      </p:cBhvr>
                                    </p:cmd>
                                  </p:childTnLst>
                                </p:cTn>
                              </p:par>
                            </p:childTnLst>
                          </p:cTn>
                        </p:par>
                      </p:childTnLst>
                    </p:cTn>
                  </p:par>
                </p:childTnLst>
              </p:cTn>
              <p:nextCondLst>
                <p:cond evt="onClick" delay="0">
                  <p:tgtEl>
                    <p:spTgt spid="32"/>
                  </p:tgtEl>
                </p:cond>
              </p:nextCondLst>
            </p:seq>
            <p:video>
              <p:cMediaNode vol="80000">
                <p:cTn id="36" fill="hold" display="0">
                  <p:stCondLst>
                    <p:cond delay="indefinite"/>
                  </p:stCondLst>
                </p:cTn>
                <p:tgtEl>
                  <p:spTgt spid="32"/>
                </p:tgtEl>
              </p:cMediaNode>
            </p:video>
          </p:childTnLst>
        </p:cTn>
      </p:par>
    </p:tnLst>
    <p:bldLst>
      <p:bldP spid="23"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3770420" y="602904"/>
            <a:ext cx="4025409" cy="2691992"/>
          </a:xfrm>
          <a:custGeom>
            <a:avLst/>
            <a:gdLst/>
            <a:ahLst/>
            <a:cxnLst/>
            <a:rect l="l" t="t" r="r" b="b"/>
            <a:pathLst>
              <a:path w="4025409" h="2691992">
                <a:moveTo>
                  <a:pt x="0" y="0"/>
                </a:moveTo>
                <a:lnTo>
                  <a:pt x="4025409" y="0"/>
                </a:lnTo>
                <a:lnTo>
                  <a:pt x="4025409" y="2691992"/>
                </a:lnTo>
                <a:lnTo>
                  <a:pt x="0" y="26919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3896632"/>
            <a:ext cx="14309921" cy="3728773"/>
            <a:chOff x="0" y="0"/>
            <a:chExt cx="3768868" cy="982064"/>
          </a:xfrm>
        </p:grpSpPr>
        <p:sp>
          <p:nvSpPr>
            <p:cNvPr id="16" name="Freeform 16"/>
            <p:cNvSpPr/>
            <p:nvPr/>
          </p:nvSpPr>
          <p:spPr>
            <a:xfrm>
              <a:off x="0" y="0"/>
              <a:ext cx="3768868" cy="982064"/>
            </a:xfrm>
            <a:custGeom>
              <a:avLst/>
              <a:gdLst/>
              <a:ahLst/>
              <a:cxnLst/>
              <a:rect l="l" t="t" r="r" b="b"/>
              <a:pathLst>
                <a:path w="3768868" h="982064">
                  <a:moveTo>
                    <a:pt x="27592" y="0"/>
                  </a:moveTo>
                  <a:lnTo>
                    <a:pt x="3741276" y="0"/>
                  </a:lnTo>
                  <a:cubicBezTo>
                    <a:pt x="3748594" y="0"/>
                    <a:pt x="3755612" y="2907"/>
                    <a:pt x="3760787" y="8081"/>
                  </a:cubicBezTo>
                  <a:cubicBezTo>
                    <a:pt x="3765961" y="13256"/>
                    <a:pt x="3768868" y="20274"/>
                    <a:pt x="3768868" y="27592"/>
                  </a:cubicBezTo>
                  <a:lnTo>
                    <a:pt x="3768868" y="954472"/>
                  </a:lnTo>
                  <a:cubicBezTo>
                    <a:pt x="3768868" y="961790"/>
                    <a:pt x="3765961" y="968808"/>
                    <a:pt x="3760787" y="973982"/>
                  </a:cubicBezTo>
                  <a:cubicBezTo>
                    <a:pt x="3755612" y="979157"/>
                    <a:pt x="3748594" y="982064"/>
                    <a:pt x="3741276" y="982064"/>
                  </a:cubicBezTo>
                  <a:lnTo>
                    <a:pt x="27592" y="982064"/>
                  </a:lnTo>
                  <a:cubicBezTo>
                    <a:pt x="20274" y="982064"/>
                    <a:pt x="13256" y="979157"/>
                    <a:pt x="8081" y="973982"/>
                  </a:cubicBezTo>
                  <a:cubicBezTo>
                    <a:pt x="2907" y="968808"/>
                    <a:pt x="0" y="961790"/>
                    <a:pt x="0" y="954472"/>
                  </a:cubicBezTo>
                  <a:lnTo>
                    <a:pt x="0" y="27592"/>
                  </a:lnTo>
                  <a:cubicBezTo>
                    <a:pt x="0" y="20274"/>
                    <a:pt x="2907" y="13256"/>
                    <a:pt x="8081" y="8081"/>
                  </a:cubicBezTo>
                  <a:cubicBezTo>
                    <a:pt x="13256" y="2907"/>
                    <a:pt x="20274" y="0"/>
                    <a:pt x="27592"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332776" y="6172200"/>
            <a:ext cx="4574118" cy="4114800"/>
          </a:xfrm>
          <a:custGeom>
            <a:avLst/>
            <a:gdLst/>
            <a:ahLst/>
            <a:cxnLst/>
            <a:rect l="l" t="t" r="r" b="b"/>
            <a:pathLst>
              <a:path w="4574118" h="4114800">
                <a:moveTo>
                  <a:pt x="0" y="0"/>
                </a:moveTo>
                <a:lnTo>
                  <a:pt x="4574117" y="0"/>
                </a:lnTo>
                <a:lnTo>
                  <a:pt x="457411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915663" y="423862"/>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4000304" y="1870941"/>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152419" y="4230919"/>
            <a:ext cx="13630706" cy="1384300"/>
          </a:xfrm>
          <a:prstGeom prst="rect">
            <a:avLst/>
          </a:prstGeom>
        </p:spPr>
        <p:txBody>
          <a:bodyPr lIns="0" tIns="0" rIns="0" bIns="0" rtlCol="0" anchor="t">
            <a:spAutoFit/>
          </a:bodyPr>
          <a:lstStyle/>
          <a:p>
            <a:pPr algn="ctr">
              <a:lnSpc>
                <a:spcPts val="5599"/>
              </a:lnSpc>
            </a:pPr>
            <a:r>
              <a:rPr lang="en-US" sz="3999">
                <a:solidFill>
                  <a:srgbClr val="031729"/>
                </a:solidFill>
                <a:latin typeface="Roboto Condensed"/>
              </a:rPr>
              <a:t>…là hiện tượng một số thiên thạch tỏa sáng trong bầu trời đêm do các dòng bụi vũ trụ đi vào bầu khí quyển trái đất với tốc độ rất cao. </a:t>
            </a:r>
          </a:p>
        </p:txBody>
      </p:sp>
      <p:sp>
        <p:nvSpPr>
          <p:cNvPr id="22" name="TextBox 22"/>
          <p:cNvSpPr txBox="1"/>
          <p:nvPr/>
        </p:nvSpPr>
        <p:spPr>
          <a:xfrm>
            <a:off x="5612720" y="6696263"/>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Sao băng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5710024" y="173326"/>
            <a:ext cx="2558128" cy="1710748"/>
          </a:xfrm>
          <a:custGeom>
            <a:avLst/>
            <a:gdLst/>
            <a:ahLst/>
            <a:cxnLst/>
            <a:rect l="l" t="t" r="r" b="b"/>
            <a:pathLst>
              <a:path w="2558128" h="1710748">
                <a:moveTo>
                  <a:pt x="0" y="0"/>
                </a:moveTo>
                <a:lnTo>
                  <a:pt x="2558128" y="0"/>
                </a:lnTo>
                <a:lnTo>
                  <a:pt x="2558128" y="1710748"/>
                </a:lnTo>
                <a:lnTo>
                  <a:pt x="0" y="17107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2892650"/>
            <a:ext cx="14309921" cy="5679850"/>
            <a:chOff x="0" y="0"/>
            <a:chExt cx="3768868" cy="1246487"/>
          </a:xfrm>
        </p:grpSpPr>
        <p:sp>
          <p:nvSpPr>
            <p:cNvPr id="16" name="Freeform 16"/>
            <p:cNvSpPr/>
            <p:nvPr/>
          </p:nvSpPr>
          <p:spPr>
            <a:xfrm>
              <a:off x="0" y="0"/>
              <a:ext cx="3768868" cy="1246487"/>
            </a:xfrm>
            <a:custGeom>
              <a:avLst/>
              <a:gdLst/>
              <a:ahLst/>
              <a:cxnLst/>
              <a:rect l="l" t="t" r="r" b="b"/>
              <a:pathLst>
                <a:path w="3768868" h="1246487">
                  <a:moveTo>
                    <a:pt x="27592" y="0"/>
                  </a:moveTo>
                  <a:lnTo>
                    <a:pt x="3741276" y="0"/>
                  </a:lnTo>
                  <a:cubicBezTo>
                    <a:pt x="3748594" y="0"/>
                    <a:pt x="3755612" y="2907"/>
                    <a:pt x="3760787" y="8081"/>
                  </a:cubicBezTo>
                  <a:cubicBezTo>
                    <a:pt x="3765961" y="13256"/>
                    <a:pt x="3768868" y="20274"/>
                    <a:pt x="3768868" y="27592"/>
                  </a:cubicBezTo>
                  <a:lnTo>
                    <a:pt x="3768868" y="1218895"/>
                  </a:lnTo>
                  <a:cubicBezTo>
                    <a:pt x="3768868" y="1226213"/>
                    <a:pt x="3765961" y="1233231"/>
                    <a:pt x="3760787" y="1238405"/>
                  </a:cubicBezTo>
                  <a:cubicBezTo>
                    <a:pt x="3755612" y="1243580"/>
                    <a:pt x="3748594" y="1246487"/>
                    <a:pt x="3741276" y="1246487"/>
                  </a:cubicBezTo>
                  <a:lnTo>
                    <a:pt x="27592" y="1246487"/>
                  </a:lnTo>
                  <a:cubicBezTo>
                    <a:pt x="20274" y="1246487"/>
                    <a:pt x="13256" y="1243580"/>
                    <a:pt x="8081" y="1238405"/>
                  </a:cubicBezTo>
                  <a:cubicBezTo>
                    <a:pt x="2907" y="1233231"/>
                    <a:pt x="0" y="1226213"/>
                    <a:pt x="0" y="1218895"/>
                  </a:cubicBezTo>
                  <a:lnTo>
                    <a:pt x="0" y="27592"/>
                  </a:lnTo>
                  <a:cubicBezTo>
                    <a:pt x="0" y="20274"/>
                    <a:pt x="2907" y="13256"/>
                    <a:pt x="8081" y="8081"/>
                  </a:cubicBezTo>
                  <a:cubicBezTo>
                    <a:pt x="13256" y="2907"/>
                    <a:pt x="20274" y="0"/>
                    <a:pt x="27592"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332776" y="6172200"/>
            <a:ext cx="4574118" cy="4114800"/>
          </a:xfrm>
          <a:custGeom>
            <a:avLst/>
            <a:gdLst/>
            <a:ahLst/>
            <a:cxnLst/>
            <a:rect l="l" t="t" r="r" b="b"/>
            <a:pathLst>
              <a:path w="4574118" h="4114800">
                <a:moveTo>
                  <a:pt x="0" y="0"/>
                </a:moveTo>
                <a:lnTo>
                  <a:pt x="4574117" y="0"/>
                </a:lnTo>
                <a:lnTo>
                  <a:pt x="457411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915663" y="423862"/>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5867400" y="1409700"/>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362200" y="3390900"/>
            <a:ext cx="13630706" cy="3498850"/>
          </a:xfrm>
          <a:prstGeom prst="rect">
            <a:avLst/>
          </a:prstGeom>
        </p:spPr>
        <p:txBody>
          <a:bodyPr lIns="0" tIns="0" rIns="0" bIns="0" rtlCol="0" anchor="t">
            <a:spAutoFit/>
          </a:bodyPr>
          <a:lstStyle/>
          <a:p>
            <a:pPr algn="ctr">
              <a:lnSpc>
                <a:spcPts val="5599"/>
              </a:lnSpc>
            </a:pPr>
            <a:r>
              <a:rPr lang="en-US" sz="3999">
                <a:solidFill>
                  <a:srgbClr val="031729"/>
                </a:solidFill>
                <a:latin typeface="Roboto Condensed"/>
              </a:rPr>
              <a:t>….. (theo tiếng Tây Ban Nha có nghĩa là đứa con của Chúa hay còn gọi là bé Hài Đồng nam) là từ được dùng để chỉ hiện tượng nóng lên dị thường của lớp nước biển bề mặt ở khu vực xích đạo trung tâm và Đông Thái Bình Dương, kéo dài 8 - 12 tháng, hoặc lâu hơn, thường xuất hiện 3 - 4 năm 1 lần, song cũng có khi dày hơn hoặc thưa hơn.</a:t>
            </a:r>
          </a:p>
        </p:txBody>
      </p:sp>
      <p:sp>
        <p:nvSpPr>
          <p:cNvPr id="22" name="TextBox 22"/>
          <p:cNvSpPr txBox="1"/>
          <p:nvPr/>
        </p:nvSpPr>
        <p:spPr>
          <a:xfrm>
            <a:off x="5562600" y="7429500"/>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EL NINO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a:off x="131394" y="294571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9" name="Freeform 9"/>
          <p:cNvSpPr/>
          <p:nvPr/>
        </p:nvSpPr>
        <p:spPr>
          <a:xfrm>
            <a:off x="-1580853" y="16663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268642" y="7625405"/>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6"/>
            <a:stretch>
              <a:fillRect/>
            </a:stretch>
          </a:blipFill>
        </p:spPr>
        <p:txBody>
          <a:bodyPr/>
          <a:lstStyle/>
          <a:p>
            <a:endParaRPr lang="en-GB"/>
          </a:p>
        </p:txBody>
      </p:sp>
      <p:sp>
        <p:nvSpPr>
          <p:cNvPr id="11" name="Freeform 11"/>
          <p:cNvSpPr/>
          <p:nvPr/>
        </p:nvSpPr>
        <p:spPr>
          <a:xfrm flipH="1">
            <a:off x="-952424" y="55215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2" name="Freeform 12"/>
          <p:cNvSpPr/>
          <p:nvPr/>
        </p:nvSpPr>
        <p:spPr>
          <a:xfrm flipH="1">
            <a:off x="5406456" y="709341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3" name="Freeform 13"/>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4" name="Freeform 14"/>
          <p:cNvSpPr/>
          <p:nvPr/>
        </p:nvSpPr>
        <p:spPr>
          <a:xfrm>
            <a:off x="15710024" y="173326"/>
            <a:ext cx="2558128" cy="1710748"/>
          </a:xfrm>
          <a:custGeom>
            <a:avLst/>
            <a:gdLst/>
            <a:ahLst/>
            <a:cxnLst/>
            <a:rect l="l" t="t" r="r" b="b"/>
            <a:pathLst>
              <a:path w="2558128" h="1710748">
                <a:moveTo>
                  <a:pt x="0" y="0"/>
                </a:moveTo>
                <a:lnTo>
                  <a:pt x="2558128" y="0"/>
                </a:lnTo>
                <a:lnTo>
                  <a:pt x="2558128" y="1710748"/>
                </a:lnTo>
                <a:lnTo>
                  <a:pt x="0" y="17107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5" name="Group 15"/>
          <p:cNvGrpSpPr/>
          <p:nvPr/>
        </p:nvGrpSpPr>
        <p:grpSpPr>
          <a:xfrm>
            <a:off x="1989040" y="2892650"/>
            <a:ext cx="14309921" cy="4732755"/>
            <a:chOff x="0" y="0"/>
            <a:chExt cx="3768868" cy="1246487"/>
          </a:xfrm>
        </p:grpSpPr>
        <p:sp>
          <p:nvSpPr>
            <p:cNvPr id="16" name="Freeform 16"/>
            <p:cNvSpPr/>
            <p:nvPr/>
          </p:nvSpPr>
          <p:spPr>
            <a:xfrm>
              <a:off x="0" y="0"/>
              <a:ext cx="3768868" cy="1246487"/>
            </a:xfrm>
            <a:custGeom>
              <a:avLst/>
              <a:gdLst/>
              <a:ahLst/>
              <a:cxnLst/>
              <a:rect l="l" t="t" r="r" b="b"/>
              <a:pathLst>
                <a:path w="3768868" h="1246487">
                  <a:moveTo>
                    <a:pt x="27592" y="0"/>
                  </a:moveTo>
                  <a:lnTo>
                    <a:pt x="3741276" y="0"/>
                  </a:lnTo>
                  <a:cubicBezTo>
                    <a:pt x="3748594" y="0"/>
                    <a:pt x="3755612" y="2907"/>
                    <a:pt x="3760787" y="8081"/>
                  </a:cubicBezTo>
                  <a:cubicBezTo>
                    <a:pt x="3765961" y="13256"/>
                    <a:pt x="3768868" y="20274"/>
                    <a:pt x="3768868" y="27592"/>
                  </a:cubicBezTo>
                  <a:lnTo>
                    <a:pt x="3768868" y="1218895"/>
                  </a:lnTo>
                  <a:cubicBezTo>
                    <a:pt x="3768868" y="1226213"/>
                    <a:pt x="3765961" y="1233231"/>
                    <a:pt x="3760787" y="1238405"/>
                  </a:cubicBezTo>
                  <a:cubicBezTo>
                    <a:pt x="3755612" y="1243580"/>
                    <a:pt x="3748594" y="1246487"/>
                    <a:pt x="3741276" y="1246487"/>
                  </a:cubicBezTo>
                  <a:lnTo>
                    <a:pt x="27592" y="1246487"/>
                  </a:lnTo>
                  <a:cubicBezTo>
                    <a:pt x="20274" y="1246487"/>
                    <a:pt x="13256" y="1243580"/>
                    <a:pt x="8081" y="1238405"/>
                  </a:cubicBezTo>
                  <a:cubicBezTo>
                    <a:pt x="2907" y="1233231"/>
                    <a:pt x="0" y="1226213"/>
                    <a:pt x="0" y="1218895"/>
                  </a:cubicBezTo>
                  <a:lnTo>
                    <a:pt x="0" y="27592"/>
                  </a:lnTo>
                  <a:cubicBezTo>
                    <a:pt x="0" y="20274"/>
                    <a:pt x="2907" y="13256"/>
                    <a:pt x="8081" y="8081"/>
                  </a:cubicBezTo>
                  <a:cubicBezTo>
                    <a:pt x="13256" y="2907"/>
                    <a:pt x="20274" y="0"/>
                    <a:pt x="27592" y="0"/>
                  </a:cubicBezTo>
                  <a:close/>
                </a:path>
              </a:pathLst>
            </a:custGeom>
            <a:solidFill>
              <a:srgbClr val="FFFFFF"/>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8" name="Freeform 18"/>
          <p:cNvSpPr/>
          <p:nvPr/>
        </p:nvSpPr>
        <p:spPr>
          <a:xfrm>
            <a:off x="332776" y="6172200"/>
            <a:ext cx="4574118" cy="4114800"/>
          </a:xfrm>
          <a:custGeom>
            <a:avLst/>
            <a:gdLst/>
            <a:ahLst/>
            <a:cxnLst/>
            <a:rect l="l" t="t" r="r" b="b"/>
            <a:pathLst>
              <a:path w="4574118" h="4114800">
                <a:moveTo>
                  <a:pt x="0" y="0"/>
                </a:moveTo>
                <a:lnTo>
                  <a:pt x="4574117" y="0"/>
                </a:lnTo>
                <a:lnTo>
                  <a:pt x="457411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915663" y="423862"/>
            <a:ext cx="8775171" cy="1133475"/>
          </a:xfrm>
          <a:prstGeom prst="rect">
            <a:avLst/>
          </a:prstGeom>
        </p:spPr>
        <p:txBody>
          <a:bodyPr lIns="0" tIns="0" rIns="0" bIns="0" rtlCol="0" anchor="t">
            <a:spAutoFit/>
          </a:bodyPr>
          <a:lstStyle/>
          <a:p>
            <a:pPr algn="l">
              <a:lnSpc>
                <a:spcPts val="8399"/>
              </a:lnSpc>
            </a:pPr>
            <a:r>
              <a:rPr lang="en-US" sz="6999">
                <a:solidFill>
                  <a:srgbClr val="E6AA8A"/>
                </a:solidFill>
                <a:latin typeface="#9Slide07 Crocante"/>
              </a:rPr>
              <a:t>Hoạt động:</a:t>
            </a:r>
          </a:p>
        </p:txBody>
      </p:sp>
      <p:sp>
        <p:nvSpPr>
          <p:cNvPr id="20" name="TextBox 20"/>
          <p:cNvSpPr txBox="1"/>
          <p:nvPr/>
        </p:nvSpPr>
        <p:spPr>
          <a:xfrm>
            <a:off x="5791200" y="1409700"/>
            <a:ext cx="9271099" cy="1241425"/>
          </a:xfrm>
          <a:prstGeom prst="rect">
            <a:avLst/>
          </a:prstGeom>
        </p:spPr>
        <p:txBody>
          <a:bodyPr lIns="0" tIns="0" rIns="0" bIns="0" rtlCol="0" anchor="t">
            <a:spAutoFit/>
          </a:bodyPr>
          <a:lstStyle/>
          <a:p>
            <a:pPr algn="ctr">
              <a:lnSpc>
                <a:spcPts val="9799"/>
              </a:lnSpc>
            </a:pPr>
            <a:r>
              <a:rPr lang="en-US" sz="6999">
                <a:solidFill>
                  <a:srgbClr val="FFFFFF"/>
                </a:solidFill>
                <a:latin typeface="#9Slide05 Aphrodite Pro"/>
              </a:rPr>
              <a:t>Dải ngân hà may mắn</a:t>
            </a:r>
          </a:p>
        </p:txBody>
      </p:sp>
      <p:sp>
        <p:nvSpPr>
          <p:cNvPr id="21" name="TextBox 21"/>
          <p:cNvSpPr txBox="1"/>
          <p:nvPr/>
        </p:nvSpPr>
        <p:spPr>
          <a:xfrm>
            <a:off x="2802984" y="3639615"/>
            <a:ext cx="12682032" cy="2089150"/>
          </a:xfrm>
          <a:prstGeom prst="rect">
            <a:avLst/>
          </a:prstGeom>
        </p:spPr>
        <p:txBody>
          <a:bodyPr lIns="0" tIns="0" rIns="0" bIns="0" rtlCol="0" anchor="t">
            <a:spAutoFit/>
          </a:bodyPr>
          <a:lstStyle/>
          <a:p>
            <a:pPr algn="just">
              <a:lnSpc>
                <a:spcPts val="5599"/>
              </a:lnSpc>
            </a:pPr>
            <a:r>
              <a:rPr lang="en-US" sz="3999">
                <a:solidFill>
                  <a:srgbClr val="031729"/>
                </a:solidFill>
                <a:latin typeface="Roboto Condensed"/>
              </a:rPr>
              <a:t>Hiện tượng bề mặt biển ở trung tâm và phía Đông xích đạo Thái Bình Dương lạnh đi so với bình thường, xảy ra cứ sau hai đến bảy năm gọi là…</a:t>
            </a:r>
          </a:p>
        </p:txBody>
      </p:sp>
      <p:sp>
        <p:nvSpPr>
          <p:cNvPr id="22" name="TextBox 22"/>
          <p:cNvSpPr txBox="1"/>
          <p:nvPr/>
        </p:nvSpPr>
        <p:spPr>
          <a:xfrm>
            <a:off x="5470535" y="6493344"/>
            <a:ext cx="7346930" cy="600075"/>
          </a:xfrm>
          <a:prstGeom prst="rect">
            <a:avLst/>
          </a:prstGeom>
        </p:spPr>
        <p:txBody>
          <a:bodyPr lIns="0" tIns="0" rIns="0" bIns="0" rtlCol="0" anchor="t">
            <a:spAutoFit/>
          </a:bodyPr>
          <a:lstStyle/>
          <a:p>
            <a:pPr algn="ctr">
              <a:lnSpc>
                <a:spcPts val="4799"/>
              </a:lnSpc>
            </a:pPr>
            <a:r>
              <a:rPr lang="en-US" sz="3999">
                <a:solidFill>
                  <a:srgbClr val="031729"/>
                </a:solidFill>
                <a:latin typeface="Roboto Condensed Bold"/>
              </a:rPr>
              <a:t>Đáp án: LA NINA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rot="-10800000" flipH="1">
            <a:off x="13653350" y="868410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a:off x="13252401" y="1680220"/>
            <a:ext cx="9479897" cy="4064506"/>
          </a:xfrm>
          <a:custGeom>
            <a:avLst/>
            <a:gdLst/>
            <a:ahLst/>
            <a:cxnLst/>
            <a:rect l="l" t="t" r="r" b="b"/>
            <a:pathLst>
              <a:path w="9479897" h="4064506">
                <a:moveTo>
                  <a:pt x="0" y="0"/>
                </a:moveTo>
                <a:lnTo>
                  <a:pt x="9479898" y="0"/>
                </a:lnTo>
                <a:lnTo>
                  <a:pt x="9479898" y="4064506"/>
                </a:lnTo>
                <a:lnTo>
                  <a:pt x="0" y="40645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4" name="Freeform 4"/>
          <p:cNvSpPr/>
          <p:nvPr/>
        </p:nvSpPr>
        <p:spPr>
          <a:xfrm rot="-10800000" flipH="1">
            <a:off x="17349750" y="292810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rot="-10800000" flipH="1">
            <a:off x="351800" y="829355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rot="-10800000" flipH="1">
            <a:off x="16237246" y="127394"/>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7" name="Freeform 7"/>
          <p:cNvSpPr/>
          <p:nvPr/>
        </p:nvSpPr>
        <p:spPr>
          <a:xfrm rot="-10800000" flipH="1">
            <a:off x="7076296" y="63294"/>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8" name="Freeform 8"/>
          <p:cNvSpPr/>
          <p:nvPr/>
        </p:nvSpPr>
        <p:spPr>
          <a:xfrm rot="-10800000" flipH="1">
            <a:off x="16546596" y="6992394"/>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9" name="Freeform 9"/>
          <p:cNvSpPr/>
          <p:nvPr/>
        </p:nvSpPr>
        <p:spPr>
          <a:xfrm rot="-10800000" flipH="1">
            <a:off x="141250" y="292810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0" name="Freeform 10"/>
          <p:cNvSpPr/>
          <p:nvPr/>
        </p:nvSpPr>
        <p:spPr>
          <a:xfrm rot="-10800000" flipH="1">
            <a:off x="6893696" y="8173444"/>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11" name="Freeform 11"/>
          <p:cNvSpPr/>
          <p:nvPr/>
        </p:nvSpPr>
        <p:spPr>
          <a:xfrm rot="-10800000" flipH="1">
            <a:off x="1993296" y="7943994"/>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12" name="Freeform 12"/>
          <p:cNvSpPr/>
          <p:nvPr/>
        </p:nvSpPr>
        <p:spPr>
          <a:xfrm rot="2082244">
            <a:off x="14220814" y="844318"/>
            <a:ext cx="4032864" cy="1671805"/>
          </a:xfrm>
          <a:custGeom>
            <a:avLst/>
            <a:gdLst/>
            <a:ahLst/>
            <a:cxnLst/>
            <a:rect l="l" t="t" r="r" b="b"/>
            <a:pathLst>
              <a:path w="4032864" h="1671805">
                <a:moveTo>
                  <a:pt x="0" y="0"/>
                </a:moveTo>
                <a:lnTo>
                  <a:pt x="4032864" y="0"/>
                </a:lnTo>
                <a:lnTo>
                  <a:pt x="4032864" y="1671805"/>
                </a:lnTo>
                <a:lnTo>
                  <a:pt x="0" y="167180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3" name="Freeform 13"/>
          <p:cNvSpPr/>
          <p:nvPr/>
        </p:nvSpPr>
        <p:spPr>
          <a:xfrm flipH="1">
            <a:off x="266006" y="4337156"/>
            <a:ext cx="3093919" cy="5949844"/>
          </a:xfrm>
          <a:custGeom>
            <a:avLst/>
            <a:gdLst/>
            <a:ahLst/>
            <a:cxnLst/>
            <a:rect l="l" t="t" r="r" b="b"/>
            <a:pathLst>
              <a:path w="3093919" h="5949844">
                <a:moveTo>
                  <a:pt x="3093918" y="0"/>
                </a:moveTo>
                <a:lnTo>
                  <a:pt x="0" y="0"/>
                </a:lnTo>
                <a:lnTo>
                  <a:pt x="0" y="5949844"/>
                </a:lnTo>
                <a:lnTo>
                  <a:pt x="3093918" y="5949844"/>
                </a:lnTo>
                <a:lnTo>
                  <a:pt x="3093918" y="0"/>
                </a:lnTo>
                <a:close/>
              </a:path>
            </a:pathLst>
          </a:custGeom>
          <a:blipFill>
            <a:blip r:embed="rId9"/>
            <a:stretch>
              <a:fillRect/>
            </a:stretch>
          </a:blipFill>
        </p:spPr>
        <p:txBody>
          <a:bodyPr/>
          <a:lstStyle/>
          <a:p>
            <a:endParaRPr lang="en-GB"/>
          </a:p>
        </p:txBody>
      </p:sp>
      <p:sp>
        <p:nvSpPr>
          <p:cNvPr id="14" name="TextBox 14"/>
          <p:cNvSpPr txBox="1"/>
          <p:nvPr/>
        </p:nvSpPr>
        <p:spPr>
          <a:xfrm>
            <a:off x="4729143" y="1898524"/>
            <a:ext cx="9938250" cy="2114550"/>
          </a:xfrm>
          <a:prstGeom prst="rect">
            <a:avLst/>
          </a:prstGeom>
        </p:spPr>
        <p:txBody>
          <a:bodyPr lIns="0" tIns="0" rIns="0" bIns="0" rtlCol="0" anchor="t">
            <a:spAutoFit/>
          </a:bodyPr>
          <a:lstStyle/>
          <a:p>
            <a:pPr algn="ctr">
              <a:lnSpc>
                <a:spcPts val="8399"/>
              </a:lnSpc>
            </a:pPr>
            <a:r>
              <a:rPr lang="en-US" sz="6999">
                <a:solidFill>
                  <a:srgbClr val="FFFFFF"/>
                </a:solidFill>
                <a:latin typeface="Fraunces Bold"/>
              </a:rPr>
              <a:t>BÀI 3: </a:t>
            </a:r>
          </a:p>
          <a:p>
            <a:pPr algn="ctr">
              <a:lnSpc>
                <a:spcPts val="8399"/>
              </a:lnSpc>
            </a:pPr>
            <a:r>
              <a:rPr lang="en-US" sz="6999">
                <a:solidFill>
                  <a:srgbClr val="FFFFFF"/>
                </a:solidFill>
                <a:latin typeface="Fraunces Bold"/>
              </a:rPr>
              <a:t>VĂN BẢN THÔNG TIN</a:t>
            </a:r>
          </a:p>
        </p:txBody>
      </p:sp>
      <p:sp>
        <p:nvSpPr>
          <p:cNvPr id="15" name="TextBox 15"/>
          <p:cNvSpPr txBox="1"/>
          <p:nvPr/>
        </p:nvSpPr>
        <p:spPr>
          <a:xfrm>
            <a:off x="8001000" y="4381500"/>
            <a:ext cx="3306110" cy="721995"/>
          </a:xfrm>
          <a:prstGeom prst="rect">
            <a:avLst/>
          </a:prstGeom>
        </p:spPr>
        <p:txBody>
          <a:bodyPr wrap="square" lIns="0" tIns="0" rIns="0" bIns="0" rtlCol="0" anchor="t">
            <a:spAutoFit/>
          </a:bodyPr>
          <a:lstStyle/>
          <a:p>
            <a:pPr algn="ctr">
              <a:lnSpc>
                <a:spcPts val="5880"/>
              </a:lnSpc>
            </a:pPr>
            <a:r>
              <a:rPr lang="en-US" sz="4200">
                <a:solidFill>
                  <a:srgbClr val="FFFFFF"/>
                </a:solidFill>
                <a:latin typeface="Roboto"/>
              </a:rPr>
              <a:t>VĂN BẢN 1</a:t>
            </a:r>
          </a:p>
        </p:txBody>
      </p:sp>
      <p:sp>
        <p:nvSpPr>
          <p:cNvPr id="16" name="TextBox 16"/>
          <p:cNvSpPr txBox="1"/>
          <p:nvPr/>
        </p:nvSpPr>
        <p:spPr>
          <a:xfrm>
            <a:off x="6705600" y="5372100"/>
            <a:ext cx="5944917" cy="1708151"/>
          </a:xfrm>
          <a:prstGeom prst="rect">
            <a:avLst/>
          </a:prstGeom>
        </p:spPr>
        <p:txBody>
          <a:bodyPr wrap="square" lIns="0" tIns="0" rIns="0" bIns="0" rtlCol="0" anchor="t">
            <a:spAutoFit/>
          </a:bodyPr>
          <a:lstStyle/>
          <a:p>
            <a:pPr algn="ctr">
              <a:lnSpc>
                <a:spcPts val="13999"/>
              </a:lnSpc>
            </a:pPr>
            <a:r>
              <a:rPr lang="en-US" sz="9999">
                <a:solidFill>
                  <a:srgbClr val="FFFFFF"/>
                </a:solidFill>
                <a:latin typeface="#9Slide07 SVNUT Triumph Press"/>
              </a:rPr>
              <a:t>Sao băng</a:t>
            </a:r>
          </a:p>
        </p:txBody>
      </p:sp>
      <p:sp>
        <p:nvSpPr>
          <p:cNvPr id="17" name="TextBox 17"/>
          <p:cNvSpPr txBox="1"/>
          <p:nvPr/>
        </p:nvSpPr>
        <p:spPr>
          <a:xfrm>
            <a:off x="5562600" y="7124700"/>
            <a:ext cx="9396264" cy="721995"/>
          </a:xfrm>
          <a:prstGeom prst="rect">
            <a:avLst/>
          </a:prstGeom>
        </p:spPr>
        <p:txBody>
          <a:bodyPr lIns="0" tIns="0" rIns="0" bIns="0" rtlCol="0" anchor="t">
            <a:spAutoFit/>
          </a:bodyPr>
          <a:lstStyle/>
          <a:p>
            <a:pPr algn="ctr">
              <a:lnSpc>
                <a:spcPts val="5880"/>
              </a:lnSpc>
            </a:pPr>
            <a:r>
              <a:rPr lang="en-US" sz="4200">
                <a:solidFill>
                  <a:srgbClr val="FFFFFF"/>
                </a:solidFill>
                <a:latin typeface="Roboto Italics"/>
              </a:rPr>
              <a:t>(Theo Hồng Nhung, kienthuctonghop.vn)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316750" y="53920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7206200" y="102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319550" y="7149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692630" y="81237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10631430" y="8907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1047430" y="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3807450" y="-51950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aphicFrame>
        <p:nvGraphicFramePr>
          <p:cNvPr id="9" name="Table 9"/>
          <p:cNvGraphicFramePr>
            <a:graphicFrameLocks noGrp="1"/>
          </p:cNvGraphicFramePr>
          <p:nvPr/>
        </p:nvGraphicFramePr>
        <p:xfrm>
          <a:off x="1202042" y="2745840"/>
          <a:ext cx="16437033" cy="7144656"/>
        </p:xfrm>
        <a:graphic>
          <a:graphicData uri="http://schemas.openxmlformats.org/drawingml/2006/table">
            <a:tbl>
              <a:tblPr/>
              <a:tblGrid>
                <a:gridCol w="12064532">
                  <a:extLst>
                    <a:ext uri="{9D8B030D-6E8A-4147-A177-3AD203B41FA5}">
                      <a16:colId xmlns:a16="http://schemas.microsoft.com/office/drawing/2014/main" val="20000"/>
                    </a:ext>
                  </a:extLst>
                </a:gridCol>
                <a:gridCol w="2148620">
                  <a:extLst>
                    <a:ext uri="{9D8B030D-6E8A-4147-A177-3AD203B41FA5}">
                      <a16:colId xmlns:a16="http://schemas.microsoft.com/office/drawing/2014/main" val="20001"/>
                    </a:ext>
                  </a:extLst>
                </a:gridCol>
                <a:gridCol w="2223881">
                  <a:extLst>
                    <a:ext uri="{9D8B030D-6E8A-4147-A177-3AD203B41FA5}">
                      <a16:colId xmlns:a16="http://schemas.microsoft.com/office/drawing/2014/main" val="20002"/>
                    </a:ext>
                  </a:extLst>
                </a:gridCol>
              </a:tblGrid>
              <a:tr h="1232424">
                <a:tc>
                  <a:txBody>
                    <a:bodyPr/>
                    <a:lstStyle/>
                    <a:p>
                      <a:pPr algn="ctr">
                        <a:lnSpc>
                          <a:spcPts val="4900"/>
                        </a:lnSpc>
                        <a:defRPr/>
                      </a:pPr>
                      <a:r>
                        <a:rPr lang="en-US" sz="3500">
                          <a:solidFill>
                            <a:srgbClr val="000000"/>
                          </a:solidFill>
                          <a:latin typeface="Roboto Condensed Bold"/>
                        </a:rPr>
                        <a:t>Tiêu chí</a:t>
                      </a:r>
                      <a:endParaRPr lang="en-US" sz="1100"/>
                    </a:p>
                  </a:txBody>
                  <a:tcPr marL="190500" marR="190500" marT="190500" marB="190500" anchor="ctr">
                    <a:lnL w="38100" cap="flat" cmpd="sng" algn="ctr">
                      <a:solidFill>
                        <a:srgbClr val="767FA7"/>
                      </a:solidFill>
                      <a:prstDash val="solid"/>
                      <a:round/>
                      <a:headEnd type="none" w="med" len="med"/>
                      <a:tailEnd type="none" w="med" len="med"/>
                    </a:lnL>
                    <a:lnR w="38100" cap="flat" cmpd="sng" algn="ctr">
                      <a:solidFill>
                        <a:srgbClr val="767FA7"/>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767FA7"/>
                      </a:solidFill>
                      <a:prstDash val="solid"/>
                      <a:round/>
                      <a:headEnd type="none" w="med" len="med"/>
                      <a:tailEnd type="none" w="med" len="med"/>
                    </a:lnB>
                    <a:solidFill>
                      <a:srgbClr val="B0DAF6"/>
                    </a:solidFill>
                  </a:tcPr>
                </a:tc>
                <a:tc>
                  <a:txBody>
                    <a:bodyPr/>
                    <a:lstStyle/>
                    <a:p>
                      <a:pPr algn="ctr">
                        <a:lnSpc>
                          <a:spcPts val="4900"/>
                        </a:lnSpc>
                        <a:defRPr/>
                      </a:pPr>
                      <a:r>
                        <a:rPr lang="en-US" sz="3500">
                          <a:solidFill>
                            <a:srgbClr val="000000"/>
                          </a:solidFill>
                          <a:latin typeface="Roboto Condensed Bold"/>
                        </a:rPr>
                        <a:t>Đạt</a:t>
                      </a:r>
                      <a:endParaRPr lang="en-US" sz="1100"/>
                    </a:p>
                  </a:txBody>
                  <a:tcPr marL="190500" marR="190500" marT="190500" marB="190500" anchor="ctr">
                    <a:lnL w="38100" cap="flat" cmpd="sng" algn="ctr">
                      <a:solidFill>
                        <a:srgbClr val="767FA7"/>
                      </a:solidFill>
                      <a:prstDash val="solid"/>
                      <a:round/>
                      <a:headEnd type="none" w="med" len="med"/>
                      <a:tailEnd type="none" w="med" len="med"/>
                    </a:lnL>
                    <a:lnR w="38100" cap="flat" cmpd="sng" algn="ctr">
                      <a:solidFill>
                        <a:srgbClr val="767FA7"/>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767FA7"/>
                      </a:solidFill>
                      <a:prstDash val="solid"/>
                      <a:round/>
                      <a:headEnd type="none" w="med" len="med"/>
                      <a:tailEnd type="none" w="med" len="med"/>
                    </a:lnB>
                    <a:solidFill>
                      <a:srgbClr val="B0DAF6"/>
                    </a:solidFill>
                  </a:tcPr>
                </a:tc>
                <a:tc>
                  <a:txBody>
                    <a:bodyPr/>
                    <a:lstStyle/>
                    <a:p>
                      <a:pPr algn="ctr">
                        <a:lnSpc>
                          <a:spcPts val="4900"/>
                        </a:lnSpc>
                        <a:defRPr/>
                      </a:pPr>
                      <a:r>
                        <a:rPr lang="en-US" sz="3500">
                          <a:solidFill>
                            <a:srgbClr val="000000"/>
                          </a:solidFill>
                          <a:latin typeface="Roboto Condensed Bold"/>
                        </a:rPr>
                        <a:t>KĐ</a:t>
                      </a:r>
                      <a:endParaRPr lang="en-US" sz="1100"/>
                    </a:p>
                  </a:txBody>
                  <a:tcPr marL="190500" marR="190500" marT="190500" marB="190500" anchor="ctr">
                    <a:lnL w="38100" cap="flat" cmpd="sng" algn="ctr">
                      <a:solidFill>
                        <a:srgbClr val="767FA7"/>
                      </a:solidFill>
                      <a:prstDash val="solid"/>
                      <a:round/>
                      <a:headEnd type="none" w="med" len="med"/>
                      <a:tailEnd type="none" w="med" len="med"/>
                    </a:lnL>
                    <a:lnR w="38100" cap="flat" cmpd="sng" algn="ctr">
                      <a:solidFill>
                        <a:srgbClr val="767FA7"/>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767FA7"/>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1232424">
                <a:tc>
                  <a:txBody>
                    <a:bodyPr/>
                    <a:lstStyle/>
                    <a:p>
                      <a:pPr algn="l">
                        <a:lnSpc>
                          <a:spcPts val="4900"/>
                        </a:lnSpc>
                        <a:defRPr/>
                      </a:pPr>
                      <a:r>
                        <a:rPr lang="en-US" sz="3500">
                          <a:solidFill>
                            <a:srgbClr val="FFFFFF"/>
                          </a:solidFill>
                          <a:latin typeface="Roboto Condensed"/>
                        </a:rPr>
                        <a:t>Đọc trôi chảy, không bỏ từ, thêm từ.</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767FA7"/>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723692">
                <a:tc>
                  <a:txBody>
                    <a:bodyPr/>
                    <a:lstStyle/>
                    <a:p>
                      <a:pPr algn="l">
                        <a:lnSpc>
                          <a:spcPts val="4900"/>
                        </a:lnSpc>
                        <a:defRPr/>
                      </a:pPr>
                      <a:r>
                        <a:rPr lang="en-US" sz="3500">
                          <a:solidFill>
                            <a:srgbClr val="FFFFFF"/>
                          </a:solidFill>
                          <a:latin typeface="Roboto Condensed"/>
                        </a:rPr>
                        <a:t>Đọc to, rõ bảo đảm trong không gian lớp học, cả lớp cùng nghe được.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232424">
                <a:tc>
                  <a:txBody>
                    <a:bodyPr/>
                    <a:lstStyle/>
                    <a:p>
                      <a:pPr algn="l">
                        <a:lnSpc>
                          <a:spcPts val="4900"/>
                        </a:lnSpc>
                        <a:defRPr/>
                      </a:pPr>
                      <a:r>
                        <a:rPr lang="en-US" sz="3500">
                          <a:solidFill>
                            <a:srgbClr val="FFFFFF"/>
                          </a:solidFill>
                          <a:latin typeface="Roboto Condensed"/>
                        </a:rPr>
                        <a:t>Tốc độ đọc phù hợp.</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1723692">
                <a:tc>
                  <a:txBody>
                    <a:bodyPr/>
                    <a:lstStyle/>
                    <a:p>
                      <a:pPr algn="l">
                        <a:lnSpc>
                          <a:spcPts val="4900"/>
                        </a:lnSpc>
                        <a:defRPr/>
                      </a:pPr>
                      <a:r>
                        <a:rPr lang="en-US" sz="3500">
                          <a:solidFill>
                            <a:srgbClr val="FFFFFF"/>
                          </a:solidFill>
                          <a:latin typeface="Roboto Condensed"/>
                        </a:rPr>
                        <a:t>Sử dụng giọng điệu khác nhau, nhấn mạnh vào các thông tin quan trọng của văn bản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9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0" name="Group 10"/>
          <p:cNvGrpSpPr/>
          <p:nvPr/>
        </p:nvGrpSpPr>
        <p:grpSpPr>
          <a:xfrm>
            <a:off x="1202042" y="1490967"/>
            <a:ext cx="4957565" cy="1038225"/>
            <a:chOff x="0" y="0"/>
            <a:chExt cx="1305696" cy="273442"/>
          </a:xfrm>
        </p:grpSpPr>
        <p:sp>
          <p:nvSpPr>
            <p:cNvPr id="11" name="Freeform 11"/>
            <p:cNvSpPr/>
            <p:nvPr/>
          </p:nvSpPr>
          <p:spPr>
            <a:xfrm>
              <a:off x="0" y="0"/>
              <a:ext cx="1305696" cy="273442"/>
            </a:xfrm>
            <a:custGeom>
              <a:avLst/>
              <a:gdLst/>
              <a:ahLst/>
              <a:cxnLst/>
              <a:rect l="l" t="t" r="r" b="b"/>
              <a:pathLst>
                <a:path w="1305696" h="273442">
                  <a:moveTo>
                    <a:pt x="79644" y="0"/>
                  </a:moveTo>
                  <a:lnTo>
                    <a:pt x="1226053" y="0"/>
                  </a:lnTo>
                  <a:cubicBezTo>
                    <a:pt x="1247175" y="0"/>
                    <a:pt x="1267433" y="8391"/>
                    <a:pt x="1282369" y="23327"/>
                  </a:cubicBezTo>
                  <a:cubicBezTo>
                    <a:pt x="1297305" y="38263"/>
                    <a:pt x="1305696" y="58521"/>
                    <a:pt x="1305696" y="79644"/>
                  </a:cubicBezTo>
                  <a:lnTo>
                    <a:pt x="1305696" y="193798"/>
                  </a:lnTo>
                  <a:cubicBezTo>
                    <a:pt x="1305696" y="214921"/>
                    <a:pt x="1297305" y="235179"/>
                    <a:pt x="1282369" y="250115"/>
                  </a:cubicBezTo>
                  <a:cubicBezTo>
                    <a:pt x="1267433" y="265051"/>
                    <a:pt x="1247175" y="273442"/>
                    <a:pt x="1226053" y="273442"/>
                  </a:cubicBezTo>
                  <a:lnTo>
                    <a:pt x="79644" y="273442"/>
                  </a:lnTo>
                  <a:cubicBezTo>
                    <a:pt x="58521" y="273442"/>
                    <a:pt x="38263" y="265051"/>
                    <a:pt x="23327" y="250115"/>
                  </a:cubicBezTo>
                  <a:cubicBezTo>
                    <a:pt x="8391" y="235179"/>
                    <a:pt x="0" y="214921"/>
                    <a:pt x="0" y="193798"/>
                  </a:cubicBezTo>
                  <a:lnTo>
                    <a:pt x="0" y="79644"/>
                  </a:lnTo>
                  <a:cubicBezTo>
                    <a:pt x="0" y="58521"/>
                    <a:pt x="8391" y="38263"/>
                    <a:pt x="23327" y="23327"/>
                  </a:cubicBezTo>
                  <a:cubicBezTo>
                    <a:pt x="38263" y="8391"/>
                    <a:pt x="58521" y="0"/>
                    <a:pt x="79644" y="0"/>
                  </a:cubicBezTo>
                  <a:close/>
                </a:path>
              </a:pathLst>
            </a:custGeom>
            <a:solidFill>
              <a:srgbClr val="036EB8"/>
            </a:solidFill>
          </p:spPr>
          <p:txBody>
            <a:bodyPr/>
            <a:lstStyle/>
            <a:p>
              <a:endParaRPr lang="en-GB"/>
            </a:p>
          </p:txBody>
        </p:sp>
        <p:sp>
          <p:nvSpPr>
            <p:cNvPr id="12" name="TextBox 1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3" name="TextBox 13"/>
          <p:cNvSpPr txBox="1"/>
          <p:nvPr/>
        </p:nvSpPr>
        <p:spPr>
          <a:xfrm>
            <a:off x="8713853" y="585787"/>
            <a:ext cx="8775171" cy="895350"/>
          </a:xfrm>
          <a:prstGeom prst="rect">
            <a:avLst/>
          </a:prstGeom>
        </p:spPr>
        <p:txBody>
          <a:bodyPr lIns="0" tIns="0" rIns="0" bIns="0" rtlCol="0" anchor="t">
            <a:spAutoFit/>
          </a:bodyPr>
          <a:lstStyle/>
          <a:p>
            <a:pPr algn="r">
              <a:lnSpc>
                <a:spcPts val="7199"/>
              </a:lnSpc>
            </a:pPr>
            <a:r>
              <a:rPr lang="en-US" sz="5999">
                <a:solidFill>
                  <a:srgbClr val="FFFFFF"/>
                </a:solidFill>
                <a:latin typeface="Fraunces Bold"/>
              </a:rPr>
              <a:t>II. ĐỌC VĂN BẢN</a:t>
            </a:r>
          </a:p>
        </p:txBody>
      </p:sp>
      <p:sp>
        <p:nvSpPr>
          <p:cNvPr id="14" name="TextBox 14"/>
          <p:cNvSpPr txBox="1"/>
          <p:nvPr/>
        </p:nvSpPr>
        <p:spPr>
          <a:xfrm>
            <a:off x="811976" y="1681467"/>
            <a:ext cx="5737697" cy="552450"/>
          </a:xfrm>
          <a:prstGeom prst="rect">
            <a:avLst/>
          </a:prstGeom>
        </p:spPr>
        <p:txBody>
          <a:bodyPr lIns="0" tIns="0" rIns="0" bIns="0" rtlCol="0" anchor="t">
            <a:spAutoFit/>
          </a:bodyPr>
          <a:lstStyle/>
          <a:p>
            <a:pPr algn="ctr">
              <a:lnSpc>
                <a:spcPts val="4200"/>
              </a:lnSpc>
              <a:spcBef>
                <a:spcPct val="0"/>
              </a:spcBef>
            </a:pPr>
            <a:r>
              <a:rPr lang="en-US" sz="3500">
                <a:solidFill>
                  <a:srgbClr val="FFFFFF"/>
                </a:solidFill>
                <a:latin typeface="Roboto Condensed"/>
              </a:rPr>
              <a:t>Đọc văn bản </a:t>
            </a:r>
            <a:r>
              <a:rPr lang="en-US" sz="3500">
                <a:solidFill>
                  <a:srgbClr val="FFFFFF"/>
                </a:solidFill>
                <a:latin typeface="Roboto Condensed Italics"/>
              </a:rPr>
              <a:t>Sao băng</a:t>
            </a:r>
          </a:p>
        </p:txBody>
      </p:sp>
      <p:sp>
        <p:nvSpPr>
          <p:cNvPr id="15" name="TextBox 15"/>
          <p:cNvSpPr txBox="1"/>
          <p:nvPr/>
        </p:nvSpPr>
        <p:spPr>
          <a:xfrm>
            <a:off x="6400800" y="1866900"/>
            <a:ext cx="9350994" cy="619125"/>
          </a:xfrm>
          <a:prstGeom prst="rect">
            <a:avLst/>
          </a:prstGeom>
        </p:spPr>
        <p:txBody>
          <a:bodyPr lIns="0" tIns="0" rIns="0" bIns="0" rtlCol="0" anchor="t">
            <a:spAutoFit/>
          </a:bodyPr>
          <a:lstStyle/>
          <a:p>
            <a:pPr algn="ctr">
              <a:lnSpc>
                <a:spcPts val="4919"/>
              </a:lnSpc>
              <a:spcBef>
                <a:spcPct val="0"/>
              </a:spcBef>
            </a:pPr>
            <a:r>
              <a:rPr lang="en-US" sz="4099">
                <a:solidFill>
                  <a:srgbClr val="FFFFFF"/>
                </a:solidFill>
                <a:latin typeface="Roboto Condensed"/>
              </a:rPr>
              <a:t>Bảng kiểm kĩ năng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158792" y="486905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5"/>
            <a:stretch>
              <a:fillRect t="-2" b="-2"/>
            </a:stretch>
          </a:blipFill>
        </p:spPr>
        <p:txBody>
          <a:bodyPr/>
          <a:lstStyle/>
          <a:p>
            <a:endParaRPr lang="en-GB"/>
          </a:p>
        </p:txBody>
      </p:sp>
      <p:sp>
        <p:nvSpPr>
          <p:cNvPr id="3" name="Freeform 3"/>
          <p:cNvSpPr/>
          <p:nvPr/>
        </p:nvSpPr>
        <p:spPr>
          <a:xfrm flipH="1">
            <a:off x="17206200" y="102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5"/>
            <a:stretch>
              <a:fillRect t="-2" b="-2"/>
            </a:stretch>
          </a:blipFill>
        </p:spPr>
        <p:txBody>
          <a:bodyPr/>
          <a:lstStyle/>
          <a:p>
            <a:endParaRPr lang="en-GB"/>
          </a:p>
        </p:txBody>
      </p:sp>
      <p:sp>
        <p:nvSpPr>
          <p:cNvPr id="4" name="Freeform 4"/>
          <p:cNvSpPr/>
          <p:nvPr/>
        </p:nvSpPr>
        <p:spPr>
          <a:xfrm flipH="1">
            <a:off x="17319550" y="7149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5"/>
            <a:stretch>
              <a:fillRect t="-2" b="-2"/>
            </a:stretch>
          </a:blipFill>
        </p:spPr>
        <p:txBody>
          <a:bodyPr/>
          <a:lstStyle/>
          <a:p>
            <a:endParaRPr lang="en-GB"/>
          </a:p>
        </p:txBody>
      </p:sp>
      <p:sp>
        <p:nvSpPr>
          <p:cNvPr id="5" name="Freeform 5"/>
          <p:cNvSpPr/>
          <p:nvPr/>
        </p:nvSpPr>
        <p:spPr>
          <a:xfrm flipH="1">
            <a:off x="692630" y="81237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6" name="Freeform 6"/>
          <p:cNvSpPr/>
          <p:nvPr/>
        </p:nvSpPr>
        <p:spPr>
          <a:xfrm flipH="1">
            <a:off x="10631430" y="8907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7" name="Freeform 7"/>
          <p:cNvSpPr/>
          <p:nvPr/>
        </p:nvSpPr>
        <p:spPr>
          <a:xfrm flipH="1">
            <a:off x="11047430" y="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6"/>
            <a:stretch>
              <a:fillRect/>
            </a:stretch>
          </a:blipFill>
        </p:spPr>
        <p:txBody>
          <a:bodyPr/>
          <a:lstStyle/>
          <a:p>
            <a:endParaRPr lang="en-GB"/>
          </a:p>
        </p:txBody>
      </p:sp>
      <p:sp>
        <p:nvSpPr>
          <p:cNvPr id="8" name="Freeform 8"/>
          <p:cNvSpPr/>
          <p:nvPr/>
        </p:nvSpPr>
        <p:spPr>
          <a:xfrm flipH="1">
            <a:off x="3807450" y="-51950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5"/>
            <a:stretch>
              <a:fillRect t="-2" b="-2"/>
            </a:stretch>
          </a:blipFill>
        </p:spPr>
        <p:txBody>
          <a:bodyPr/>
          <a:lstStyle/>
          <a:p>
            <a:endParaRPr lang="en-GB"/>
          </a:p>
        </p:txBody>
      </p:sp>
      <p:sp>
        <p:nvSpPr>
          <p:cNvPr id="9" name="Freeform 9"/>
          <p:cNvSpPr/>
          <p:nvPr/>
        </p:nvSpPr>
        <p:spPr>
          <a:xfrm>
            <a:off x="16605029" y="0"/>
            <a:ext cx="1694064" cy="1859055"/>
          </a:xfrm>
          <a:custGeom>
            <a:avLst/>
            <a:gdLst/>
            <a:ahLst/>
            <a:cxnLst/>
            <a:rect l="l" t="t" r="r" b="b"/>
            <a:pathLst>
              <a:path w="1694064" h="1859055">
                <a:moveTo>
                  <a:pt x="0" y="0"/>
                </a:moveTo>
                <a:lnTo>
                  <a:pt x="1694064" y="0"/>
                </a:lnTo>
                <a:lnTo>
                  <a:pt x="1694064" y="1859055"/>
                </a:lnTo>
                <a:lnTo>
                  <a:pt x="0" y="185905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0" name="Group 10"/>
          <p:cNvGrpSpPr/>
          <p:nvPr/>
        </p:nvGrpSpPr>
        <p:grpSpPr>
          <a:xfrm>
            <a:off x="15574362" y="6480989"/>
            <a:ext cx="143400" cy="143400"/>
            <a:chOff x="0" y="0"/>
            <a:chExt cx="191200" cy="191200"/>
          </a:xfrm>
        </p:grpSpPr>
        <p:sp>
          <p:nvSpPr>
            <p:cNvPr id="11" name="Freeform 11"/>
            <p:cNvSpPr/>
            <p:nvPr/>
          </p:nvSpPr>
          <p:spPr>
            <a:xfrm>
              <a:off x="0" y="0"/>
              <a:ext cx="191262" cy="191262"/>
            </a:xfrm>
            <a:custGeom>
              <a:avLst/>
              <a:gdLst/>
              <a:ahLst/>
              <a:cxnLst/>
              <a:rect l="l" t="t" r="r" b="b"/>
              <a:pathLst>
                <a:path w="191262" h="191262">
                  <a:moveTo>
                    <a:pt x="0" y="95631"/>
                  </a:moveTo>
                  <a:cubicBezTo>
                    <a:pt x="0" y="42799"/>
                    <a:pt x="42799" y="0"/>
                    <a:pt x="95631" y="0"/>
                  </a:cubicBezTo>
                  <a:cubicBezTo>
                    <a:pt x="148463" y="0"/>
                    <a:pt x="191262" y="42799"/>
                    <a:pt x="191262" y="95631"/>
                  </a:cubicBezTo>
                  <a:cubicBezTo>
                    <a:pt x="191262" y="148463"/>
                    <a:pt x="148463" y="191262"/>
                    <a:pt x="95631" y="191262"/>
                  </a:cubicBezTo>
                  <a:cubicBezTo>
                    <a:pt x="42799" y="191262"/>
                    <a:pt x="0" y="148336"/>
                    <a:pt x="0" y="95631"/>
                  </a:cubicBezTo>
                </a:path>
              </a:pathLst>
            </a:custGeom>
            <a:solidFill>
              <a:srgbClr val="667E92"/>
            </a:solidFill>
          </p:spPr>
          <p:txBody>
            <a:bodyPr/>
            <a:lstStyle/>
            <a:p>
              <a:endParaRPr lang="en-GB"/>
            </a:p>
          </p:txBody>
        </p:sp>
      </p:grpSp>
      <p:grpSp>
        <p:nvGrpSpPr>
          <p:cNvPr id="12" name="Group 12"/>
          <p:cNvGrpSpPr/>
          <p:nvPr/>
        </p:nvGrpSpPr>
        <p:grpSpPr>
          <a:xfrm>
            <a:off x="2740384" y="5900471"/>
            <a:ext cx="3357000" cy="304200"/>
            <a:chOff x="0" y="0"/>
            <a:chExt cx="4476000" cy="405600"/>
          </a:xfrm>
        </p:grpSpPr>
        <p:sp>
          <p:nvSpPr>
            <p:cNvPr id="13" name="Freeform 13"/>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8BBBE7"/>
            </a:solidFill>
          </p:spPr>
          <p:txBody>
            <a:bodyPr/>
            <a:lstStyle/>
            <a:p>
              <a:endParaRPr lang="en-GB"/>
            </a:p>
          </p:txBody>
        </p:sp>
      </p:grpSp>
      <p:grpSp>
        <p:nvGrpSpPr>
          <p:cNvPr id="14" name="Group 14"/>
          <p:cNvGrpSpPr/>
          <p:nvPr/>
        </p:nvGrpSpPr>
        <p:grpSpPr>
          <a:xfrm>
            <a:off x="6097452" y="5900471"/>
            <a:ext cx="3357000" cy="304200"/>
            <a:chOff x="0" y="0"/>
            <a:chExt cx="4476000" cy="405600"/>
          </a:xfrm>
        </p:grpSpPr>
        <p:sp>
          <p:nvSpPr>
            <p:cNvPr id="15" name="Freeform 15"/>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528ABE"/>
            </a:solidFill>
          </p:spPr>
          <p:txBody>
            <a:bodyPr/>
            <a:lstStyle/>
            <a:p>
              <a:endParaRPr lang="en-GB"/>
            </a:p>
          </p:txBody>
        </p:sp>
      </p:grpSp>
      <p:grpSp>
        <p:nvGrpSpPr>
          <p:cNvPr id="16" name="Group 16"/>
          <p:cNvGrpSpPr/>
          <p:nvPr/>
        </p:nvGrpSpPr>
        <p:grpSpPr>
          <a:xfrm>
            <a:off x="9454522" y="5900471"/>
            <a:ext cx="3357000" cy="304200"/>
            <a:chOff x="0" y="0"/>
            <a:chExt cx="4476000" cy="405600"/>
          </a:xfrm>
        </p:grpSpPr>
        <p:sp>
          <p:nvSpPr>
            <p:cNvPr id="17" name="Freeform 17"/>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E6AA8A"/>
            </a:solidFill>
          </p:spPr>
          <p:txBody>
            <a:bodyPr/>
            <a:lstStyle/>
            <a:p>
              <a:endParaRPr lang="en-GB"/>
            </a:p>
          </p:txBody>
        </p:sp>
      </p:grpSp>
      <p:grpSp>
        <p:nvGrpSpPr>
          <p:cNvPr id="18" name="Group 18"/>
          <p:cNvGrpSpPr/>
          <p:nvPr/>
        </p:nvGrpSpPr>
        <p:grpSpPr>
          <a:xfrm>
            <a:off x="12811590" y="5900471"/>
            <a:ext cx="3357000" cy="304200"/>
            <a:chOff x="0" y="0"/>
            <a:chExt cx="4476000" cy="405600"/>
          </a:xfrm>
        </p:grpSpPr>
        <p:sp>
          <p:nvSpPr>
            <p:cNvPr id="19" name="Freeform 19"/>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E67F49"/>
            </a:solidFill>
          </p:spPr>
          <p:txBody>
            <a:bodyPr/>
            <a:lstStyle/>
            <a:p>
              <a:endParaRPr lang="en-GB"/>
            </a:p>
          </p:txBody>
        </p:sp>
      </p:grpSp>
      <p:sp>
        <p:nvSpPr>
          <p:cNvPr id="20" name="AutoShape 20"/>
          <p:cNvSpPr/>
          <p:nvPr/>
        </p:nvSpPr>
        <p:spPr>
          <a:xfrm flipH="1" flipV="1">
            <a:off x="4418880" y="4919689"/>
            <a:ext cx="4" cy="980781"/>
          </a:xfrm>
          <a:prstGeom prst="line">
            <a:avLst/>
          </a:prstGeom>
          <a:ln w="9525" cap="rnd">
            <a:solidFill>
              <a:srgbClr val="8BBBE7"/>
            </a:solidFill>
            <a:prstDash val="solid"/>
            <a:headEnd type="none" w="sm" len="sm"/>
            <a:tailEnd type="oval" w="lg" len="lg"/>
          </a:ln>
        </p:spPr>
        <p:txBody>
          <a:bodyPr/>
          <a:lstStyle/>
          <a:p>
            <a:endParaRPr lang="en-GB"/>
          </a:p>
        </p:txBody>
      </p:sp>
      <p:sp>
        <p:nvSpPr>
          <p:cNvPr id="21" name="TextBox 21"/>
          <p:cNvSpPr txBox="1"/>
          <p:nvPr/>
        </p:nvSpPr>
        <p:spPr>
          <a:xfrm>
            <a:off x="5511009" y="7109256"/>
            <a:ext cx="4534950" cy="573875"/>
          </a:xfrm>
          <a:prstGeom prst="rect">
            <a:avLst/>
          </a:prstGeom>
        </p:spPr>
        <p:txBody>
          <a:bodyPr lIns="0" tIns="0" rIns="0" bIns="0" rtlCol="0" anchor="t">
            <a:spAutoFit/>
          </a:bodyPr>
          <a:lstStyle/>
          <a:p>
            <a:pPr algn="ctr">
              <a:lnSpc>
                <a:spcPts val="4830"/>
              </a:lnSpc>
            </a:pPr>
            <a:r>
              <a:rPr lang="en-US" sz="35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Thời gian: 7 phút</a:t>
            </a:r>
          </a:p>
        </p:txBody>
      </p:sp>
      <p:sp>
        <p:nvSpPr>
          <p:cNvPr id="22" name="AutoShape 22"/>
          <p:cNvSpPr/>
          <p:nvPr/>
        </p:nvSpPr>
        <p:spPr>
          <a:xfrm flipH="1" flipV="1">
            <a:off x="7775952" y="6204671"/>
            <a:ext cx="2532" cy="980785"/>
          </a:xfrm>
          <a:prstGeom prst="line">
            <a:avLst/>
          </a:prstGeom>
          <a:ln w="9525" cap="rnd">
            <a:solidFill>
              <a:srgbClr val="528ABE"/>
            </a:solidFill>
            <a:prstDash val="solid"/>
            <a:headEnd type="oval" w="lg" len="lg"/>
            <a:tailEnd type="none" w="sm" len="sm"/>
          </a:ln>
        </p:spPr>
        <p:txBody>
          <a:bodyPr/>
          <a:lstStyle/>
          <a:p>
            <a:endParaRPr lang="en-GB"/>
          </a:p>
        </p:txBody>
      </p:sp>
      <p:sp>
        <p:nvSpPr>
          <p:cNvPr id="23" name="TextBox 23"/>
          <p:cNvSpPr txBox="1"/>
          <p:nvPr/>
        </p:nvSpPr>
        <p:spPr>
          <a:xfrm>
            <a:off x="8862855" y="4313898"/>
            <a:ext cx="4540350" cy="573875"/>
          </a:xfrm>
          <a:prstGeom prst="rect">
            <a:avLst/>
          </a:prstGeom>
        </p:spPr>
        <p:txBody>
          <a:bodyPr lIns="0" tIns="0" rIns="0" bIns="0" rtlCol="0" anchor="t">
            <a:spAutoFit/>
          </a:bodyPr>
          <a:lstStyle/>
          <a:p>
            <a:pPr algn="ctr">
              <a:lnSpc>
                <a:spcPts val="4830"/>
              </a:lnSpc>
            </a:pPr>
            <a:r>
              <a:rPr lang="en-US" sz="35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Hoàn thành PHT số 1</a:t>
            </a:r>
          </a:p>
        </p:txBody>
      </p:sp>
      <p:sp>
        <p:nvSpPr>
          <p:cNvPr id="24" name="TextBox 24"/>
          <p:cNvSpPr txBox="1"/>
          <p:nvPr/>
        </p:nvSpPr>
        <p:spPr>
          <a:xfrm>
            <a:off x="12222605" y="7109256"/>
            <a:ext cx="4534950" cy="573875"/>
          </a:xfrm>
          <a:prstGeom prst="rect">
            <a:avLst/>
          </a:prstGeom>
        </p:spPr>
        <p:txBody>
          <a:bodyPr lIns="0" tIns="0" rIns="0" bIns="0" rtlCol="0" anchor="t">
            <a:spAutoFit/>
          </a:bodyPr>
          <a:lstStyle/>
          <a:p>
            <a:pPr algn="ctr">
              <a:lnSpc>
                <a:spcPts val="4830"/>
              </a:lnSpc>
            </a:pPr>
            <a:r>
              <a:rPr lang="en-US" sz="35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Chia sẻ với cả lớp</a:t>
            </a:r>
          </a:p>
        </p:txBody>
      </p:sp>
      <p:sp>
        <p:nvSpPr>
          <p:cNvPr id="25" name="AutoShape 25"/>
          <p:cNvSpPr/>
          <p:nvPr/>
        </p:nvSpPr>
        <p:spPr>
          <a:xfrm flipV="1">
            <a:off x="11133022" y="4919687"/>
            <a:ext cx="8" cy="980783"/>
          </a:xfrm>
          <a:prstGeom prst="line">
            <a:avLst/>
          </a:prstGeom>
          <a:ln w="9525" cap="rnd">
            <a:solidFill>
              <a:srgbClr val="E6AA8A"/>
            </a:solidFill>
            <a:prstDash val="solid"/>
            <a:headEnd type="none" w="sm" len="sm"/>
            <a:tailEnd type="oval" w="lg" len="lg"/>
          </a:ln>
        </p:spPr>
        <p:txBody>
          <a:bodyPr/>
          <a:lstStyle/>
          <a:p>
            <a:endParaRPr lang="en-GB"/>
          </a:p>
        </p:txBody>
      </p:sp>
      <p:sp>
        <p:nvSpPr>
          <p:cNvPr id="26" name="AutoShape 26"/>
          <p:cNvSpPr/>
          <p:nvPr/>
        </p:nvSpPr>
        <p:spPr>
          <a:xfrm flipV="1">
            <a:off x="14490080" y="6204671"/>
            <a:ext cx="10" cy="980785"/>
          </a:xfrm>
          <a:prstGeom prst="line">
            <a:avLst/>
          </a:prstGeom>
          <a:ln w="9525" cap="rnd">
            <a:solidFill>
              <a:srgbClr val="E67F49"/>
            </a:solidFill>
            <a:prstDash val="solid"/>
            <a:headEnd type="oval" w="lg" len="lg"/>
            <a:tailEnd type="none" w="sm" len="sm"/>
          </a:ln>
        </p:spPr>
        <p:txBody>
          <a:bodyPr/>
          <a:lstStyle/>
          <a:p>
            <a:endParaRPr lang="en-GB"/>
          </a:p>
        </p:txBody>
      </p:sp>
      <p:sp>
        <p:nvSpPr>
          <p:cNvPr id="27" name="Freeform 27"/>
          <p:cNvSpPr/>
          <p:nvPr/>
        </p:nvSpPr>
        <p:spPr>
          <a:xfrm>
            <a:off x="-422718" y="5657646"/>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28" name="TextBox 28"/>
          <p:cNvSpPr txBox="1"/>
          <p:nvPr/>
        </p:nvSpPr>
        <p:spPr>
          <a:xfrm>
            <a:off x="4003498" y="1107167"/>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
        <p:nvSpPr>
          <p:cNvPr id="29" name="TextBox 29"/>
          <p:cNvSpPr txBox="1"/>
          <p:nvPr/>
        </p:nvSpPr>
        <p:spPr>
          <a:xfrm>
            <a:off x="1028700" y="2406866"/>
            <a:ext cx="16421100" cy="968818"/>
          </a:xfrm>
          <a:prstGeom prst="rect">
            <a:avLst/>
          </a:prstGeom>
        </p:spPr>
        <p:txBody>
          <a:bodyPr wrap="square" lIns="0" tIns="0" rIns="0" bIns="0" rtlCol="0" anchor="t">
            <a:spAutoFit/>
          </a:bodyPr>
          <a:lstStyle/>
          <a:p>
            <a:pPr algn="ctr">
              <a:lnSpc>
                <a:spcPts val="7328"/>
              </a:lnSpc>
              <a:spcBef>
                <a:spcPct val="0"/>
              </a:spcBef>
            </a:pPr>
            <a:r>
              <a:rPr lang="en-US" sz="6107">
                <a:solidFill>
                  <a:srgbClr val="FFFFFF"/>
                </a:solidFill>
                <a:latin typeface="#9Slide05 VL Fadilla"/>
              </a:rPr>
              <a:t>3.1 Đặc trưng của văn bản thông tin trong văn bản "Sao băng"</a:t>
            </a:r>
          </a:p>
        </p:txBody>
      </p:sp>
      <p:sp>
        <p:nvSpPr>
          <p:cNvPr id="30" name="TextBox 30"/>
          <p:cNvSpPr txBox="1"/>
          <p:nvPr/>
        </p:nvSpPr>
        <p:spPr>
          <a:xfrm>
            <a:off x="2148705" y="4313900"/>
            <a:ext cx="4540350" cy="573875"/>
          </a:xfrm>
          <a:prstGeom prst="rect">
            <a:avLst/>
          </a:prstGeom>
        </p:spPr>
        <p:txBody>
          <a:bodyPr lIns="0" tIns="0" rIns="0" bIns="0" rtlCol="0" anchor="t">
            <a:spAutoFit/>
          </a:bodyPr>
          <a:lstStyle/>
          <a:p>
            <a:pPr algn="ctr">
              <a:lnSpc>
                <a:spcPts val="4830"/>
              </a:lnSpc>
            </a:pPr>
            <a:r>
              <a:rPr lang="en-US" sz="35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Làm việc theo cặp</a:t>
            </a:r>
          </a:p>
        </p:txBody>
      </p:sp>
      <p:pic>
        <p:nvPicPr>
          <p:cNvPr id="31" name="Electric - 5 Minute Countdown">
            <a:hlinkClick r:id="" action="ppaction://media"/>
            <a:extLst>
              <a:ext uri="{FF2B5EF4-FFF2-40B4-BE49-F238E27FC236}">
                <a16:creationId xmlns:a16="http://schemas.microsoft.com/office/drawing/2014/main" id="{28F7F512-8373-F6DB-AD21-9D0DB61DC7E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4097000" y="3695700"/>
            <a:ext cx="3016250" cy="16953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57"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316750" y="53920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7206200" y="102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319550" y="7149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692630" y="81237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10631430" y="8907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1047430" y="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3807450" y="-51950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9" name="Group 9"/>
          <p:cNvGrpSpPr/>
          <p:nvPr/>
        </p:nvGrpSpPr>
        <p:grpSpPr>
          <a:xfrm>
            <a:off x="325850" y="2363244"/>
            <a:ext cx="17522950" cy="7693004"/>
            <a:chOff x="0" y="0"/>
            <a:chExt cx="4615098" cy="2026141"/>
          </a:xfrm>
        </p:grpSpPr>
        <p:sp>
          <p:nvSpPr>
            <p:cNvPr id="10" name="Freeform 10"/>
            <p:cNvSpPr/>
            <p:nvPr/>
          </p:nvSpPr>
          <p:spPr>
            <a:xfrm>
              <a:off x="0" y="0"/>
              <a:ext cx="4615098" cy="2026141"/>
            </a:xfrm>
            <a:custGeom>
              <a:avLst/>
              <a:gdLst/>
              <a:ahLst/>
              <a:cxnLst/>
              <a:rect l="l" t="t" r="r" b="b"/>
              <a:pathLst>
                <a:path w="4615098" h="2026141">
                  <a:moveTo>
                    <a:pt x="22533" y="0"/>
                  </a:moveTo>
                  <a:lnTo>
                    <a:pt x="4592565" y="0"/>
                  </a:lnTo>
                  <a:cubicBezTo>
                    <a:pt x="4605010" y="0"/>
                    <a:pt x="4615098" y="10088"/>
                    <a:pt x="4615098" y="22533"/>
                  </a:cubicBezTo>
                  <a:lnTo>
                    <a:pt x="4615098" y="2003609"/>
                  </a:lnTo>
                  <a:cubicBezTo>
                    <a:pt x="4615098" y="2016053"/>
                    <a:pt x="4605010" y="2026141"/>
                    <a:pt x="4592565" y="2026141"/>
                  </a:cubicBezTo>
                  <a:lnTo>
                    <a:pt x="22533" y="2026141"/>
                  </a:lnTo>
                  <a:cubicBezTo>
                    <a:pt x="10088" y="2026141"/>
                    <a:pt x="0" y="2016053"/>
                    <a:pt x="0" y="2003609"/>
                  </a:cubicBezTo>
                  <a:lnTo>
                    <a:pt x="0" y="22533"/>
                  </a:lnTo>
                  <a:cubicBezTo>
                    <a:pt x="0" y="10088"/>
                    <a:pt x="10088" y="0"/>
                    <a:pt x="22533" y="0"/>
                  </a:cubicBezTo>
                  <a:close/>
                </a:path>
              </a:pathLst>
            </a:custGeom>
            <a:solidFill>
              <a:srgbClr val="FFFFFF"/>
            </a:solidFill>
          </p:spPr>
          <p:txBody>
            <a:bodyPr/>
            <a:lstStyle/>
            <a:p>
              <a:endParaRPr lang="en-GB"/>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3" name="TextBox 13"/>
          <p:cNvSpPr txBox="1"/>
          <p:nvPr/>
        </p:nvSpPr>
        <p:spPr>
          <a:xfrm>
            <a:off x="1806430" y="1248819"/>
            <a:ext cx="14561790"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3.1 Đặc trưng của văn bản thông tin trong văn bản "Sao băng"</a:t>
            </a:r>
          </a:p>
        </p:txBody>
      </p:sp>
      <p:graphicFrame>
        <p:nvGraphicFramePr>
          <p:cNvPr id="14" name="Table 14"/>
          <p:cNvGraphicFramePr>
            <a:graphicFrameLocks noGrp="1"/>
          </p:cNvGraphicFramePr>
          <p:nvPr>
            <p:extLst>
              <p:ext uri="{D42A27DB-BD31-4B8C-83A1-F6EECF244321}">
                <p14:modId xmlns:p14="http://schemas.microsoft.com/office/powerpoint/2010/main" val="3191005494"/>
              </p:ext>
            </p:extLst>
          </p:nvPr>
        </p:nvGraphicFramePr>
        <p:xfrm>
          <a:off x="533400" y="2705100"/>
          <a:ext cx="17145536" cy="6885942"/>
        </p:xfrm>
        <a:graphic>
          <a:graphicData uri="http://schemas.openxmlformats.org/drawingml/2006/table">
            <a:tbl>
              <a:tblPr/>
              <a:tblGrid>
                <a:gridCol w="2334487">
                  <a:extLst>
                    <a:ext uri="{9D8B030D-6E8A-4147-A177-3AD203B41FA5}">
                      <a16:colId xmlns:a16="http://schemas.microsoft.com/office/drawing/2014/main" val="20000"/>
                    </a:ext>
                  </a:extLst>
                </a:gridCol>
                <a:gridCol w="4564305">
                  <a:extLst>
                    <a:ext uri="{9D8B030D-6E8A-4147-A177-3AD203B41FA5}">
                      <a16:colId xmlns:a16="http://schemas.microsoft.com/office/drawing/2014/main" val="20001"/>
                    </a:ext>
                  </a:extLst>
                </a:gridCol>
                <a:gridCol w="10246744">
                  <a:extLst>
                    <a:ext uri="{9D8B030D-6E8A-4147-A177-3AD203B41FA5}">
                      <a16:colId xmlns:a16="http://schemas.microsoft.com/office/drawing/2014/main" val="20002"/>
                    </a:ext>
                  </a:extLst>
                </a:gridCol>
              </a:tblGrid>
              <a:tr h="1100833">
                <a:tc>
                  <a:txBody>
                    <a:bodyPr/>
                    <a:lstStyle/>
                    <a:p>
                      <a:pPr algn="ctr">
                        <a:lnSpc>
                          <a:spcPts val="4200"/>
                        </a:lnSpc>
                        <a:defRPr/>
                      </a:pPr>
                      <a:r>
                        <a:rPr lang="en-US" sz="3000">
                          <a:solidFill>
                            <a:srgbClr val="000000"/>
                          </a:solidFill>
                          <a:latin typeface="Roboto Condensed Bold"/>
                        </a:rPr>
                        <a:t>Đặc điểm</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Định hướng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2624371">
                <a:tc>
                  <a:txBody>
                    <a:bodyPr/>
                    <a:lstStyle/>
                    <a:p>
                      <a:pPr algn="just">
                        <a:lnSpc>
                          <a:spcPts val="4200"/>
                        </a:lnSpc>
                        <a:defRPr/>
                      </a:pPr>
                      <a:r>
                        <a:rPr lang="en-US" sz="3000">
                          <a:solidFill>
                            <a:srgbClr val="000000"/>
                          </a:solidFill>
                          <a:latin typeface="Roboto Condensed Bold"/>
                        </a:rPr>
                        <a:t>Mục đích</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Mục đích của văn bản là gì?</a:t>
                      </a:r>
                      <a:endParaRPr lang="en-US" sz="1100"/>
                    </a:p>
                    <a:p>
                      <a:pPr algn="just">
                        <a:lnSpc>
                          <a:spcPts val="4200"/>
                        </a:lnSpc>
                      </a:pPr>
                      <a:r>
                        <a:rPr lang="en-US" sz="3000">
                          <a:solidFill>
                            <a:srgbClr val="000000"/>
                          </a:solidFill>
                          <a:latin typeface="Roboto Condensed"/>
                        </a:rPr>
                        <a:t>Dựa vào đâu em biết?</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323850" lvl="1" indent="0" algn="just">
                        <a:lnSpc>
                          <a:spcPts val="4200"/>
                        </a:lnSpc>
                        <a:buFont typeface="Arial"/>
                        <a:buNone/>
                        <a:defRPr/>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3160738">
                <a:tc>
                  <a:txBody>
                    <a:bodyPr/>
                    <a:lstStyle/>
                    <a:p>
                      <a:pPr algn="just">
                        <a:lnSpc>
                          <a:spcPts val="4200"/>
                        </a:lnSpc>
                        <a:defRPr/>
                      </a:pPr>
                      <a:r>
                        <a:rPr lang="en-US" sz="3000">
                          <a:solidFill>
                            <a:srgbClr val="000000"/>
                          </a:solidFill>
                          <a:latin typeface="Roboto Condensed Bold"/>
                        </a:rPr>
                        <a:t>Cấu trúc</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Gồm mấy phần? Nội dung chính của từng phần là gì?</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 name="Freeform 15"/>
          <p:cNvSpPr/>
          <p:nvPr/>
        </p:nvSpPr>
        <p:spPr>
          <a:xfrm>
            <a:off x="15951697" y="1963510"/>
            <a:ext cx="1897103" cy="2081869"/>
          </a:xfrm>
          <a:custGeom>
            <a:avLst/>
            <a:gdLst/>
            <a:ahLst/>
            <a:cxnLst/>
            <a:rect l="l" t="t" r="r" b="b"/>
            <a:pathLst>
              <a:path w="1897103" h="2081869">
                <a:moveTo>
                  <a:pt x="0" y="0"/>
                </a:moveTo>
                <a:lnTo>
                  <a:pt x="1897103" y="0"/>
                </a:lnTo>
                <a:lnTo>
                  <a:pt x="1897103" y="2081868"/>
                </a:lnTo>
                <a:lnTo>
                  <a:pt x="0" y="20818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6" name="TextBox 28">
            <a:extLst>
              <a:ext uri="{FF2B5EF4-FFF2-40B4-BE49-F238E27FC236}">
                <a16:creationId xmlns:a16="http://schemas.microsoft.com/office/drawing/2014/main" id="{190F6CE7-74DD-E599-64FD-EA656AE6636B}"/>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
        <p:nvSpPr>
          <p:cNvPr id="17" name="TextBox 16">
            <a:extLst>
              <a:ext uri="{FF2B5EF4-FFF2-40B4-BE49-F238E27FC236}">
                <a16:creationId xmlns:a16="http://schemas.microsoft.com/office/drawing/2014/main" id="{FFC4F77D-5D32-7406-CF6E-ABAC4C766CBD}"/>
              </a:ext>
            </a:extLst>
          </p:cNvPr>
          <p:cNvSpPr txBox="1"/>
          <p:nvPr/>
        </p:nvSpPr>
        <p:spPr>
          <a:xfrm>
            <a:off x="7543800" y="4076700"/>
            <a:ext cx="9829800" cy="2246769"/>
          </a:xfrm>
          <a:prstGeom prst="rect">
            <a:avLst/>
          </a:prstGeom>
          <a:noFill/>
        </p:spPr>
        <p:txBody>
          <a:bodyPr wrap="square" rtlCol="0">
            <a:spAutoFit/>
          </a:bodyPr>
          <a:lstStyle/>
          <a:p>
            <a:pPr marL="647700" lvl="1" indent="-323850" algn="just">
              <a:lnSpc>
                <a:spcPts val="4200"/>
              </a:lnSpc>
              <a:buFont typeface="Arial"/>
              <a:buChar char="•"/>
              <a:defRPr/>
            </a:pPr>
            <a:r>
              <a:rPr lang="en-US" sz="35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Mục đích chính của văn bản là cung cấp thông tin về Sao băng </a:t>
            </a:r>
            <a:endParaRPr lang="en-US" sz="3500">
              <a:latin typeface="Roboto Condensed" panose="02000000000000000000" pitchFamily="2" charset="0"/>
              <a:ea typeface="Roboto Condensed" panose="02000000000000000000" pitchFamily="2" charset="0"/>
              <a:cs typeface="Roboto Condensed" panose="02000000000000000000" pitchFamily="2" charset="0"/>
            </a:endParaRPr>
          </a:p>
          <a:p>
            <a:pPr marL="647700" lvl="1" indent="-323850" algn="just">
              <a:lnSpc>
                <a:spcPts val="4200"/>
              </a:lnSpc>
              <a:buFont typeface="Arial"/>
              <a:buChar char="•"/>
            </a:pPr>
            <a:r>
              <a:rPr lang="en-US" sz="35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Dựa vào nhan đề văn bản, sapo và các đề mục chính của văn bản để xác định thông tin chính.</a:t>
            </a:r>
          </a:p>
        </p:txBody>
      </p:sp>
      <p:sp>
        <p:nvSpPr>
          <p:cNvPr id="18" name="TextBox 17">
            <a:extLst>
              <a:ext uri="{FF2B5EF4-FFF2-40B4-BE49-F238E27FC236}">
                <a16:creationId xmlns:a16="http://schemas.microsoft.com/office/drawing/2014/main" id="{243D23B4-695B-C777-9184-1C093324BCEA}"/>
              </a:ext>
            </a:extLst>
          </p:cNvPr>
          <p:cNvSpPr txBox="1"/>
          <p:nvPr/>
        </p:nvSpPr>
        <p:spPr>
          <a:xfrm>
            <a:off x="7467600" y="6438900"/>
            <a:ext cx="9753600" cy="3139321"/>
          </a:xfrm>
          <a:prstGeom prst="rect">
            <a:avLst/>
          </a:prstGeom>
          <a:noFill/>
        </p:spPr>
        <p:txBody>
          <a:bodyPr wrap="square" rtlCol="0">
            <a:spAutoFit/>
          </a:bodyPr>
          <a:lstStyle/>
          <a:p>
            <a:pPr marL="647700" lvl="1" indent="-323850" algn="just">
              <a:buFont typeface="Arial"/>
              <a:buChar char="•"/>
              <a:defRPr/>
            </a:pPr>
            <a:r>
              <a:rPr lang="en-US" sz="3300">
                <a:solidFill>
                  <a:srgbClr val="000000"/>
                </a:solidFill>
                <a:latin typeface="Roboto Condensed"/>
              </a:rPr>
              <a:t>Bài chia thành 4 phần:</a:t>
            </a:r>
            <a:endParaRPr lang="en-US" sz="3300"/>
          </a:p>
          <a:p>
            <a:pPr algn="just"/>
            <a:r>
              <a:rPr lang="en-US" sz="3300">
                <a:solidFill>
                  <a:srgbClr val="000000"/>
                </a:solidFill>
                <a:latin typeface="Roboto Condensed"/>
              </a:rPr>
              <a:t>+ Sa pô</a:t>
            </a:r>
          </a:p>
          <a:p>
            <a:pPr algn="just"/>
            <a:r>
              <a:rPr lang="en-US" sz="3300">
                <a:solidFill>
                  <a:srgbClr val="000000"/>
                </a:solidFill>
                <a:latin typeface="Roboto Condensed"/>
              </a:rPr>
              <a:t>+ Đưa ra khái niệm và cách lí giải sự xuất hiện của sao băng</a:t>
            </a:r>
          </a:p>
          <a:p>
            <a:pPr algn="just"/>
            <a:r>
              <a:rPr lang="en-US" sz="3300">
                <a:solidFill>
                  <a:srgbClr val="000000"/>
                </a:solidFill>
                <a:latin typeface="Roboto Condensed"/>
              </a:rPr>
              <a:t>+ Ý nghĩa của sao băng</a:t>
            </a:r>
          </a:p>
          <a:p>
            <a:pPr algn="just"/>
            <a:r>
              <a:rPr lang="en-US" sz="3300">
                <a:solidFill>
                  <a:srgbClr val="000000"/>
                </a:solidFill>
                <a:latin typeface="Roboto Condensed"/>
              </a:rPr>
              <a:t>+ Cách ước khi có sao băng xuất 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anim calcmode="lin" valueType="num">
                                      <p:cBhvr>
                                        <p:cTn id="15" dur="2000" fill="hold"/>
                                        <p:tgtEl>
                                          <p:spTgt spid="18"/>
                                        </p:tgtEl>
                                        <p:attrNameLst>
                                          <p:attrName>ppt_w</p:attrName>
                                        </p:attrNameLst>
                                      </p:cBhvr>
                                      <p:tavLst>
                                        <p:tav tm="0" fmla="#ppt_w*sin(2.5*pi*$)">
                                          <p:val>
                                            <p:fltVal val="0"/>
                                          </p:val>
                                        </p:tav>
                                        <p:tav tm="100000">
                                          <p:val>
                                            <p:fltVal val="1"/>
                                          </p:val>
                                        </p:tav>
                                      </p:tavLst>
                                    </p:anim>
                                    <p:anim calcmode="lin" valueType="num">
                                      <p:cBhvr>
                                        <p:cTn id="16"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316750" y="53920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7206200" y="102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319550" y="7149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692630" y="81237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10631430" y="8907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1047430" y="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3807450" y="-51950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9" name="Group 9"/>
          <p:cNvGrpSpPr/>
          <p:nvPr/>
        </p:nvGrpSpPr>
        <p:grpSpPr>
          <a:xfrm>
            <a:off x="325850" y="2363244"/>
            <a:ext cx="17522950" cy="7693004"/>
            <a:chOff x="0" y="0"/>
            <a:chExt cx="4615098" cy="2026141"/>
          </a:xfrm>
        </p:grpSpPr>
        <p:sp>
          <p:nvSpPr>
            <p:cNvPr id="10" name="Freeform 10"/>
            <p:cNvSpPr/>
            <p:nvPr/>
          </p:nvSpPr>
          <p:spPr>
            <a:xfrm>
              <a:off x="0" y="0"/>
              <a:ext cx="4615098" cy="2026141"/>
            </a:xfrm>
            <a:custGeom>
              <a:avLst/>
              <a:gdLst/>
              <a:ahLst/>
              <a:cxnLst/>
              <a:rect l="l" t="t" r="r" b="b"/>
              <a:pathLst>
                <a:path w="4615098" h="2026141">
                  <a:moveTo>
                    <a:pt x="22533" y="0"/>
                  </a:moveTo>
                  <a:lnTo>
                    <a:pt x="4592565" y="0"/>
                  </a:lnTo>
                  <a:cubicBezTo>
                    <a:pt x="4605010" y="0"/>
                    <a:pt x="4615098" y="10088"/>
                    <a:pt x="4615098" y="22533"/>
                  </a:cubicBezTo>
                  <a:lnTo>
                    <a:pt x="4615098" y="2003609"/>
                  </a:lnTo>
                  <a:cubicBezTo>
                    <a:pt x="4615098" y="2016053"/>
                    <a:pt x="4605010" y="2026141"/>
                    <a:pt x="4592565" y="2026141"/>
                  </a:cubicBezTo>
                  <a:lnTo>
                    <a:pt x="22533" y="2026141"/>
                  </a:lnTo>
                  <a:cubicBezTo>
                    <a:pt x="10088" y="2026141"/>
                    <a:pt x="0" y="2016053"/>
                    <a:pt x="0" y="2003609"/>
                  </a:cubicBezTo>
                  <a:lnTo>
                    <a:pt x="0" y="22533"/>
                  </a:lnTo>
                  <a:cubicBezTo>
                    <a:pt x="0" y="10088"/>
                    <a:pt x="10088" y="0"/>
                    <a:pt x="22533" y="0"/>
                  </a:cubicBezTo>
                  <a:close/>
                </a:path>
              </a:pathLst>
            </a:custGeom>
            <a:solidFill>
              <a:srgbClr val="FFFFFF"/>
            </a:solidFill>
          </p:spPr>
          <p:txBody>
            <a:bodyPr/>
            <a:lstStyle/>
            <a:p>
              <a:endParaRPr lang="en-GB"/>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3" name="TextBox 13"/>
          <p:cNvSpPr txBox="1"/>
          <p:nvPr/>
        </p:nvSpPr>
        <p:spPr>
          <a:xfrm>
            <a:off x="1806430" y="1248819"/>
            <a:ext cx="14561790"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3.1 Đặc trưng của văn bản thông tin trong văn bản "Sao băng"</a:t>
            </a:r>
          </a:p>
        </p:txBody>
      </p:sp>
      <p:graphicFrame>
        <p:nvGraphicFramePr>
          <p:cNvPr id="14" name="Table 14"/>
          <p:cNvGraphicFramePr>
            <a:graphicFrameLocks noGrp="1"/>
          </p:cNvGraphicFramePr>
          <p:nvPr>
            <p:extLst>
              <p:ext uri="{D42A27DB-BD31-4B8C-83A1-F6EECF244321}">
                <p14:modId xmlns:p14="http://schemas.microsoft.com/office/powerpoint/2010/main" val="4281697328"/>
              </p:ext>
            </p:extLst>
          </p:nvPr>
        </p:nvGraphicFramePr>
        <p:xfrm>
          <a:off x="514557" y="2766775"/>
          <a:ext cx="17145536" cy="6885942"/>
        </p:xfrm>
        <a:graphic>
          <a:graphicData uri="http://schemas.openxmlformats.org/drawingml/2006/table">
            <a:tbl>
              <a:tblPr/>
              <a:tblGrid>
                <a:gridCol w="2334487">
                  <a:extLst>
                    <a:ext uri="{9D8B030D-6E8A-4147-A177-3AD203B41FA5}">
                      <a16:colId xmlns:a16="http://schemas.microsoft.com/office/drawing/2014/main" val="20000"/>
                    </a:ext>
                  </a:extLst>
                </a:gridCol>
                <a:gridCol w="4564305">
                  <a:extLst>
                    <a:ext uri="{9D8B030D-6E8A-4147-A177-3AD203B41FA5}">
                      <a16:colId xmlns:a16="http://schemas.microsoft.com/office/drawing/2014/main" val="20001"/>
                    </a:ext>
                  </a:extLst>
                </a:gridCol>
                <a:gridCol w="10246744">
                  <a:extLst>
                    <a:ext uri="{9D8B030D-6E8A-4147-A177-3AD203B41FA5}">
                      <a16:colId xmlns:a16="http://schemas.microsoft.com/office/drawing/2014/main" val="20002"/>
                    </a:ext>
                  </a:extLst>
                </a:gridCol>
              </a:tblGrid>
              <a:tr h="1100833">
                <a:tc>
                  <a:txBody>
                    <a:bodyPr/>
                    <a:lstStyle/>
                    <a:p>
                      <a:pPr algn="ctr">
                        <a:lnSpc>
                          <a:spcPts val="4200"/>
                        </a:lnSpc>
                        <a:defRPr/>
                      </a:pPr>
                      <a:r>
                        <a:rPr lang="en-US" sz="3000">
                          <a:solidFill>
                            <a:srgbClr val="000000"/>
                          </a:solidFill>
                          <a:latin typeface="Roboto Condensed Bold"/>
                        </a:rPr>
                        <a:t>Đặc điểm</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Định hướng</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tc>
                  <a:txBody>
                    <a:bodyPr/>
                    <a:lstStyle/>
                    <a:p>
                      <a:pPr algn="ctr">
                        <a:lnSpc>
                          <a:spcPts val="4200"/>
                        </a:lnSpc>
                        <a:defRPr/>
                      </a:pPr>
                      <a:r>
                        <a:rPr lang="en-US" sz="30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solidFill>
                      <a:srgbClr val="B0DAF6"/>
                    </a:solidFill>
                  </a:tcPr>
                </a:tc>
                <a:extLst>
                  <a:ext uri="{0D108BD9-81ED-4DB2-BD59-A6C34878D82A}">
                    <a16:rowId xmlns:a16="http://schemas.microsoft.com/office/drawing/2014/main" val="10000"/>
                  </a:ext>
                </a:extLst>
              </a:tr>
              <a:tr h="2624371">
                <a:tc>
                  <a:txBody>
                    <a:bodyPr/>
                    <a:lstStyle/>
                    <a:p>
                      <a:pPr algn="just">
                        <a:lnSpc>
                          <a:spcPts val="4200"/>
                        </a:lnSpc>
                        <a:defRPr/>
                      </a:pPr>
                      <a:r>
                        <a:rPr lang="en-US" sz="3000">
                          <a:solidFill>
                            <a:srgbClr val="000000"/>
                          </a:solidFill>
                          <a:latin typeface="Roboto Condensed Bold"/>
                        </a:rPr>
                        <a:t>Cách </a:t>
                      </a:r>
                      <a:endParaRPr lang="en-US" sz="1100"/>
                    </a:p>
                    <a:p>
                      <a:pPr algn="just">
                        <a:lnSpc>
                          <a:spcPts val="4200"/>
                        </a:lnSpc>
                      </a:pPr>
                      <a:r>
                        <a:rPr lang="en-US" sz="3000">
                          <a:solidFill>
                            <a:srgbClr val="000000"/>
                          </a:solidFill>
                          <a:latin typeface="Roboto Condensed Bold"/>
                        </a:rPr>
                        <a:t>trình bày thông tin</a:t>
                      </a:r>
                    </a:p>
                    <a:p>
                      <a:pPr algn="just">
                        <a:lnSpc>
                          <a:spcPts val="4200"/>
                        </a:lnSpc>
                      </a:pPr>
                      <a:endParaRPr lang="en-US" sz="3000">
                        <a:solidFill>
                          <a:srgbClr val="000000"/>
                        </a:solidFill>
                        <a:latin typeface="Roboto Condensed Bol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Thông tin trong văn bản được triển khai theo cách nào? Tác dụng của cách triển khai đó là gì?</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1"/>
                  </a:ext>
                </a:extLst>
              </a:tr>
              <a:tr h="3160738">
                <a:tc>
                  <a:txBody>
                    <a:bodyPr/>
                    <a:lstStyle/>
                    <a:p>
                      <a:pPr algn="just">
                        <a:lnSpc>
                          <a:spcPts val="4200"/>
                        </a:lnSpc>
                        <a:defRPr/>
                      </a:pPr>
                      <a:r>
                        <a:rPr lang="en-US" sz="3000">
                          <a:solidFill>
                            <a:srgbClr val="000000"/>
                          </a:solidFill>
                          <a:latin typeface="Roboto Condensed Bold"/>
                        </a:rPr>
                        <a:t>Phương tiện phi ngôn ngữ</a:t>
                      </a:r>
                      <a:endParaRPr lang="en-US" sz="1100"/>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Phương tiện phi ngôn ngữ nào được sử dụng trong văn bản?</a:t>
                      </a:r>
                      <a:endParaRPr lang="en-US" sz="1100"/>
                    </a:p>
                    <a:p>
                      <a:pPr algn="just">
                        <a:lnSpc>
                          <a:spcPts val="4200"/>
                        </a:lnSpc>
                      </a:pPr>
                      <a:r>
                        <a:rPr lang="en-US" sz="3000">
                          <a:solidFill>
                            <a:srgbClr val="000000"/>
                          </a:solidFill>
                          <a:latin typeface="Roboto Condensed"/>
                        </a:rPr>
                        <a:t>Tác dụng của phương tiện phi ngôn ngữ đó là gì?</a:t>
                      </a: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tc>
                  <a:txBody>
                    <a:bodyPr/>
                    <a:lstStyle/>
                    <a:p>
                      <a:pPr marL="647700" lvl="1" indent="-323850" algn="just">
                        <a:lnSpc>
                          <a:spcPts val="4200"/>
                        </a:lnSpc>
                        <a:buFont typeface="Arial"/>
                        <a:buChar char="•"/>
                        <a:defRPr/>
                      </a:pPr>
                      <a:endParaRPr lang="en-US" sz="3000">
                        <a:solidFill>
                          <a:srgbClr val="000000"/>
                        </a:solidFill>
                        <a:latin typeface="Roboto Condensed"/>
                      </a:endParaRPr>
                    </a:p>
                  </a:txBody>
                  <a:tcPr marL="190500" marR="190500" marT="190500" marB="190500" anchor="ctr">
                    <a:lnL w="38100" cap="flat" cmpd="sng" algn="ctr">
                      <a:solidFill>
                        <a:srgbClr val="1573B2"/>
                      </a:solidFill>
                      <a:prstDash val="solid"/>
                      <a:round/>
                      <a:headEnd type="none" w="med" len="med"/>
                      <a:tailEnd type="none" w="med" len="med"/>
                    </a:lnL>
                    <a:lnR w="38100" cap="flat" cmpd="sng" algn="ctr">
                      <a:solidFill>
                        <a:srgbClr val="1573B2"/>
                      </a:solidFill>
                      <a:prstDash val="solid"/>
                      <a:round/>
                      <a:headEnd type="none" w="med" len="med"/>
                      <a:tailEnd type="none" w="med" len="med"/>
                    </a:lnR>
                    <a:lnT w="38100" cap="flat" cmpd="sng" algn="ctr">
                      <a:solidFill>
                        <a:srgbClr val="1573B2"/>
                      </a:solidFill>
                      <a:prstDash val="solid"/>
                      <a:round/>
                      <a:headEnd type="none" w="med" len="med"/>
                      <a:tailEnd type="none" w="med" len="med"/>
                    </a:lnT>
                    <a:lnB w="38100" cap="flat" cmpd="sng" algn="ctr">
                      <a:solidFill>
                        <a:srgbClr val="1573B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 name="Freeform 15"/>
          <p:cNvSpPr/>
          <p:nvPr/>
        </p:nvSpPr>
        <p:spPr>
          <a:xfrm>
            <a:off x="15951697" y="1963510"/>
            <a:ext cx="1897103" cy="2081869"/>
          </a:xfrm>
          <a:custGeom>
            <a:avLst/>
            <a:gdLst/>
            <a:ahLst/>
            <a:cxnLst/>
            <a:rect l="l" t="t" r="r" b="b"/>
            <a:pathLst>
              <a:path w="1897103" h="2081869">
                <a:moveTo>
                  <a:pt x="0" y="0"/>
                </a:moveTo>
                <a:lnTo>
                  <a:pt x="1897103" y="0"/>
                </a:lnTo>
                <a:lnTo>
                  <a:pt x="1897103" y="2081868"/>
                </a:lnTo>
                <a:lnTo>
                  <a:pt x="0" y="20818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6" name="TextBox 28">
            <a:extLst>
              <a:ext uri="{FF2B5EF4-FFF2-40B4-BE49-F238E27FC236}">
                <a16:creationId xmlns:a16="http://schemas.microsoft.com/office/drawing/2014/main" id="{0EB7AAF9-E26F-10FD-3AC1-50C2C7619C46}"/>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
        <p:nvSpPr>
          <p:cNvPr id="17" name="TextBox 16">
            <a:extLst>
              <a:ext uri="{FF2B5EF4-FFF2-40B4-BE49-F238E27FC236}">
                <a16:creationId xmlns:a16="http://schemas.microsoft.com/office/drawing/2014/main" id="{B3F95300-35A6-4F24-B9D7-AD3ADC599AF2}"/>
              </a:ext>
            </a:extLst>
          </p:cNvPr>
          <p:cNvSpPr txBox="1"/>
          <p:nvPr/>
        </p:nvSpPr>
        <p:spPr>
          <a:xfrm>
            <a:off x="7391400" y="4000500"/>
            <a:ext cx="9829800" cy="2246769"/>
          </a:xfrm>
          <a:prstGeom prst="rect">
            <a:avLst/>
          </a:prstGeom>
          <a:noFill/>
        </p:spPr>
        <p:txBody>
          <a:bodyPr wrap="square" rtlCol="0">
            <a:spAutoFit/>
          </a:bodyPr>
          <a:lstStyle/>
          <a:p>
            <a:pPr marL="647700" lvl="1" indent="-323850" algn="just">
              <a:lnSpc>
                <a:spcPts val="4200"/>
              </a:lnSpc>
              <a:buFont typeface="Arial"/>
              <a:buChar char="•"/>
              <a:defRPr/>
            </a:pPr>
            <a:r>
              <a:rPr lang="en-US" sz="3600">
                <a:solidFill>
                  <a:srgbClr val="000000"/>
                </a:solidFill>
                <a:latin typeface="Roboto Condensed"/>
              </a:rPr>
              <a:t>Trình tự triển khai thông tin: Theo trình tự nguyên nhân - kết quả</a:t>
            </a:r>
            <a:endParaRPr lang="en-US" sz="1200"/>
          </a:p>
          <a:p>
            <a:pPr marL="647700" lvl="1" indent="-323850" algn="just">
              <a:lnSpc>
                <a:spcPts val="4200"/>
              </a:lnSpc>
              <a:buFont typeface="Arial"/>
              <a:buChar char="•"/>
            </a:pPr>
            <a:r>
              <a:rPr lang="en-US" sz="3600">
                <a:solidFill>
                  <a:srgbClr val="000000"/>
                </a:solidFill>
                <a:latin typeface="Roboto Condensed"/>
              </a:rPr>
              <a:t>Đây là cách triển khai thông tin hợp lí, tường minh về hiện tượng sao băng.</a:t>
            </a:r>
          </a:p>
        </p:txBody>
      </p:sp>
      <p:sp>
        <p:nvSpPr>
          <p:cNvPr id="18" name="TextBox 17">
            <a:extLst>
              <a:ext uri="{FF2B5EF4-FFF2-40B4-BE49-F238E27FC236}">
                <a16:creationId xmlns:a16="http://schemas.microsoft.com/office/drawing/2014/main" id="{6825B898-60F0-0910-0E69-AB47F8234BEB}"/>
              </a:ext>
            </a:extLst>
          </p:cNvPr>
          <p:cNvSpPr txBox="1"/>
          <p:nvPr/>
        </p:nvSpPr>
        <p:spPr>
          <a:xfrm>
            <a:off x="7239000" y="6896100"/>
            <a:ext cx="10287000" cy="1935786"/>
          </a:xfrm>
          <a:prstGeom prst="rect">
            <a:avLst/>
          </a:prstGeom>
          <a:noFill/>
        </p:spPr>
        <p:txBody>
          <a:bodyPr wrap="square" rtlCol="0">
            <a:spAutoFit/>
          </a:bodyPr>
          <a:lstStyle/>
          <a:p>
            <a:pPr marL="755651" lvl="1" indent="-377825" algn="just">
              <a:lnSpc>
                <a:spcPts val="4900"/>
              </a:lnSpc>
              <a:buFont typeface="Arial"/>
              <a:buChar char="•"/>
              <a:defRPr/>
            </a:pPr>
            <a:r>
              <a:rPr lang="en-US" sz="3600">
                <a:solidFill>
                  <a:srgbClr val="000000"/>
                </a:solidFill>
                <a:latin typeface="Roboto Condensed"/>
              </a:rPr>
              <a:t> Phương tiện phi ngôn ngữ là hình ảnh ở SGK tr.63.</a:t>
            </a:r>
            <a:endParaRPr lang="en-US" sz="1100"/>
          </a:p>
          <a:p>
            <a:pPr marL="755651" lvl="1" indent="-377825" algn="just">
              <a:lnSpc>
                <a:spcPts val="4900"/>
              </a:lnSpc>
              <a:buFont typeface="Arial"/>
              <a:buChar char="•"/>
            </a:pPr>
            <a:r>
              <a:rPr lang="en-US" sz="3600">
                <a:solidFill>
                  <a:srgbClr val="000000"/>
                </a:solidFill>
                <a:latin typeface="Roboto Condensed"/>
              </a:rPr>
              <a:t>Tác dụng: giúp hình dung trực quan sinh động về hình ảnh sao băng vào ban đêm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316750" y="53920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7206200" y="102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319550" y="71496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692630" y="81237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10631430" y="8907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1047430" y="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3807450" y="-519506"/>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9" name="Group 9"/>
          <p:cNvGrpSpPr/>
          <p:nvPr/>
        </p:nvGrpSpPr>
        <p:grpSpPr>
          <a:xfrm>
            <a:off x="692630" y="2703397"/>
            <a:ext cx="17027893" cy="6789257"/>
            <a:chOff x="0" y="0"/>
            <a:chExt cx="4484712" cy="1788117"/>
          </a:xfrm>
        </p:grpSpPr>
        <p:sp>
          <p:nvSpPr>
            <p:cNvPr id="10" name="Freeform 10"/>
            <p:cNvSpPr/>
            <p:nvPr/>
          </p:nvSpPr>
          <p:spPr>
            <a:xfrm>
              <a:off x="0" y="0"/>
              <a:ext cx="4484712" cy="1788117"/>
            </a:xfrm>
            <a:custGeom>
              <a:avLst/>
              <a:gdLst/>
              <a:ahLst/>
              <a:cxnLst/>
              <a:rect l="l" t="t" r="r" b="b"/>
              <a:pathLst>
                <a:path w="4484712" h="1788117">
                  <a:moveTo>
                    <a:pt x="23188" y="0"/>
                  </a:moveTo>
                  <a:lnTo>
                    <a:pt x="4461525" y="0"/>
                  </a:lnTo>
                  <a:cubicBezTo>
                    <a:pt x="4467674" y="0"/>
                    <a:pt x="4473572" y="2443"/>
                    <a:pt x="4477921" y="6792"/>
                  </a:cubicBezTo>
                  <a:cubicBezTo>
                    <a:pt x="4482269" y="11140"/>
                    <a:pt x="4484712" y="17038"/>
                    <a:pt x="4484712" y="23188"/>
                  </a:cubicBezTo>
                  <a:lnTo>
                    <a:pt x="4484712" y="1764929"/>
                  </a:lnTo>
                  <a:cubicBezTo>
                    <a:pt x="4484712" y="1771079"/>
                    <a:pt x="4482269" y="1776977"/>
                    <a:pt x="4477921" y="1781326"/>
                  </a:cubicBezTo>
                  <a:cubicBezTo>
                    <a:pt x="4473572" y="1785674"/>
                    <a:pt x="4467674" y="1788117"/>
                    <a:pt x="4461525" y="1788117"/>
                  </a:cubicBezTo>
                  <a:lnTo>
                    <a:pt x="23188" y="1788117"/>
                  </a:lnTo>
                  <a:cubicBezTo>
                    <a:pt x="17038" y="1788117"/>
                    <a:pt x="11140" y="1785674"/>
                    <a:pt x="6792" y="1781326"/>
                  </a:cubicBezTo>
                  <a:cubicBezTo>
                    <a:pt x="2443" y="1776977"/>
                    <a:pt x="0" y="1771079"/>
                    <a:pt x="0" y="1764929"/>
                  </a:cubicBezTo>
                  <a:lnTo>
                    <a:pt x="0" y="23188"/>
                  </a:lnTo>
                  <a:cubicBezTo>
                    <a:pt x="0" y="17038"/>
                    <a:pt x="2443" y="11140"/>
                    <a:pt x="6792" y="6792"/>
                  </a:cubicBezTo>
                  <a:cubicBezTo>
                    <a:pt x="11140" y="2443"/>
                    <a:pt x="17038" y="0"/>
                    <a:pt x="23188" y="0"/>
                  </a:cubicBezTo>
                  <a:close/>
                </a:path>
              </a:pathLst>
            </a:custGeom>
            <a:solidFill>
              <a:srgbClr val="FFFFFF"/>
            </a:solidFill>
          </p:spPr>
          <p:txBody>
            <a:bodyPr/>
            <a:lstStyle/>
            <a:p>
              <a:endParaRPr lang="en-GB"/>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2" name="Freeform 12"/>
          <p:cNvSpPr/>
          <p:nvPr/>
        </p:nvSpPr>
        <p:spPr>
          <a:xfrm>
            <a:off x="1028700" y="-350890"/>
            <a:ext cx="1897103" cy="2081869"/>
          </a:xfrm>
          <a:custGeom>
            <a:avLst/>
            <a:gdLst/>
            <a:ahLst/>
            <a:cxnLst/>
            <a:rect l="l" t="t" r="r" b="b"/>
            <a:pathLst>
              <a:path w="1897103" h="2081869">
                <a:moveTo>
                  <a:pt x="0" y="0"/>
                </a:moveTo>
                <a:lnTo>
                  <a:pt x="1897103" y="0"/>
                </a:lnTo>
                <a:lnTo>
                  <a:pt x="1897103" y="2081868"/>
                </a:lnTo>
                <a:lnTo>
                  <a:pt x="0" y="20818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3" name="Freeform 13"/>
          <p:cNvSpPr/>
          <p:nvPr/>
        </p:nvSpPr>
        <p:spPr>
          <a:xfrm>
            <a:off x="12464426" y="4562835"/>
            <a:ext cx="5497724" cy="5408386"/>
          </a:xfrm>
          <a:custGeom>
            <a:avLst/>
            <a:gdLst/>
            <a:ahLst/>
            <a:cxnLst/>
            <a:rect l="l" t="t" r="r" b="b"/>
            <a:pathLst>
              <a:path w="5497724" h="5408386">
                <a:moveTo>
                  <a:pt x="0" y="0"/>
                </a:moveTo>
                <a:lnTo>
                  <a:pt x="5497724" y="0"/>
                </a:lnTo>
                <a:lnTo>
                  <a:pt x="5497724" y="5408386"/>
                </a:lnTo>
                <a:lnTo>
                  <a:pt x="0" y="5408386"/>
                </a:lnTo>
                <a:lnTo>
                  <a:pt x="0" y="0"/>
                </a:lnTo>
                <a:close/>
              </a:path>
            </a:pathLst>
          </a:custGeom>
          <a:blipFill>
            <a:blip r:embed="rId7"/>
            <a:stretch>
              <a:fillRect/>
            </a:stretch>
          </a:blipFill>
        </p:spPr>
        <p:txBody>
          <a:bodyPr/>
          <a:lstStyle/>
          <a:p>
            <a:endParaRPr lang="en-GB"/>
          </a:p>
        </p:txBody>
      </p:sp>
      <p:sp>
        <p:nvSpPr>
          <p:cNvPr id="14" name="Freeform 14"/>
          <p:cNvSpPr/>
          <p:nvPr/>
        </p:nvSpPr>
        <p:spPr>
          <a:xfrm>
            <a:off x="-1256919" y="6056697"/>
            <a:ext cx="5064369" cy="4114800"/>
          </a:xfrm>
          <a:custGeom>
            <a:avLst/>
            <a:gdLst/>
            <a:ahLst/>
            <a:cxnLst/>
            <a:rect l="l" t="t" r="r" b="b"/>
            <a:pathLst>
              <a:path w="5064369" h="4114800">
                <a:moveTo>
                  <a:pt x="0" y="0"/>
                </a:moveTo>
                <a:lnTo>
                  <a:pt x="5064369" y="0"/>
                </a:lnTo>
                <a:lnTo>
                  <a:pt x="506436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6" name="TextBox 16"/>
          <p:cNvSpPr txBox="1"/>
          <p:nvPr/>
        </p:nvSpPr>
        <p:spPr>
          <a:xfrm>
            <a:off x="2501368" y="3393775"/>
            <a:ext cx="13410416" cy="933450"/>
          </a:xfrm>
          <a:prstGeom prst="rect">
            <a:avLst/>
          </a:prstGeom>
        </p:spPr>
        <p:txBody>
          <a:bodyPr lIns="0" tIns="0" rIns="0" bIns="0" rtlCol="0" anchor="t">
            <a:spAutoFit/>
          </a:bodyPr>
          <a:lstStyle/>
          <a:p>
            <a:pPr algn="ctr">
              <a:lnSpc>
                <a:spcPts val="6839"/>
              </a:lnSpc>
              <a:spcBef>
                <a:spcPct val="0"/>
              </a:spcBef>
            </a:pPr>
            <a:r>
              <a:rPr lang="en-US" sz="5699">
                <a:solidFill>
                  <a:srgbClr val="1573B2"/>
                </a:solidFill>
                <a:latin typeface="#9Slide07 Crocante"/>
              </a:rPr>
              <a:t>HOẠT ĐỘNG NHÓM KHÁM PHÁ VĂN BẢN</a:t>
            </a:r>
          </a:p>
        </p:txBody>
      </p:sp>
      <p:sp>
        <p:nvSpPr>
          <p:cNvPr id="17" name="TextBox 17"/>
          <p:cNvSpPr txBox="1"/>
          <p:nvPr/>
        </p:nvSpPr>
        <p:spPr>
          <a:xfrm>
            <a:off x="3297474" y="5033260"/>
            <a:ext cx="7843368" cy="2053331"/>
          </a:xfrm>
          <a:prstGeom prst="rect">
            <a:avLst/>
          </a:prstGeom>
        </p:spPr>
        <p:txBody>
          <a:bodyPr lIns="0" tIns="0" rIns="0" bIns="0" rtlCol="0" anchor="t">
            <a:spAutoFit/>
          </a:bodyPr>
          <a:lstStyle/>
          <a:p>
            <a:pPr marL="854317" lvl="1" indent="-427158" algn="just">
              <a:lnSpc>
                <a:spcPts val="5460"/>
              </a:lnSpc>
              <a:buFont typeface="Arial"/>
              <a:buChar char="•"/>
            </a:pPr>
            <a:r>
              <a:rPr lang="en-US" sz="3957">
                <a:solidFill>
                  <a:srgbClr val="000000"/>
                </a:solidFill>
                <a:latin typeface="Roboto Condensed"/>
              </a:rPr>
              <a:t>Thời gian thảo luận, thống nhất trên lớp: 7 phút</a:t>
            </a:r>
          </a:p>
          <a:p>
            <a:pPr marL="854317" lvl="1" indent="-427158" algn="just">
              <a:lnSpc>
                <a:spcPts val="5460"/>
              </a:lnSpc>
              <a:buFont typeface="Arial"/>
              <a:buChar char="•"/>
            </a:pPr>
            <a:r>
              <a:rPr lang="en-US" sz="3957">
                <a:solidFill>
                  <a:srgbClr val="000000"/>
                </a:solidFill>
                <a:latin typeface="Roboto Condensed"/>
              </a:rPr>
              <a:t>Thời gian trình bày: 5 phút/nhóm</a:t>
            </a:r>
          </a:p>
        </p:txBody>
      </p:sp>
      <p:sp>
        <p:nvSpPr>
          <p:cNvPr id="18" name="TextBox 18"/>
          <p:cNvSpPr txBox="1"/>
          <p:nvPr/>
        </p:nvSpPr>
        <p:spPr>
          <a:xfrm>
            <a:off x="2942511" y="1181100"/>
            <a:ext cx="13012638"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3.2. Cách triển khai ý tưởng và thông tin trong văn bản </a:t>
            </a:r>
          </a:p>
        </p:txBody>
      </p:sp>
      <p:sp>
        <p:nvSpPr>
          <p:cNvPr id="19" name="TextBox 28">
            <a:extLst>
              <a:ext uri="{FF2B5EF4-FFF2-40B4-BE49-F238E27FC236}">
                <a16:creationId xmlns:a16="http://schemas.microsoft.com/office/drawing/2014/main" id="{19F188DB-5948-ADCA-D635-252271B34CEA}"/>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rot="-10800000">
            <a:off x="3896000" y="91579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rot="-10800000">
            <a:off x="17294750" y="85357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rot="-10800000">
            <a:off x="17408100" y="14887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6" name="Freeform 6"/>
          <p:cNvSpPr/>
          <p:nvPr/>
        </p:nvSpPr>
        <p:spPr>
          <a:xfrm rot="-10800000">
            <a:off x="10719980" y="-45656"/>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rot="-10800000">
            <a:off x="11135980" y="88615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rot="-10800000">
            <a:off x="407630" y="83070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9" name="Group 9"/>
          <p:cNvGrpSpPr/>
          <p:nvPr/>
        </p:nvGrpSpPr>
        <p:grpSpPr>
          <a:xfrm>
            <a:off x="634579" y="2564792"/>
            <a:ext cx="17027893" cy="7236069"/>
            <a:chOff x="0" y="0"/>
            <a:chExt cx="4484712" cy="1905796"/>
          </a:xfrm>
        </p:grpSpPr>
        <p:sp>
          <p:nvSpPr>
            <p:cNvPr id="10" name="Freeform 10"/>
            <p:cNvSpPr/>
            <p:nvPr/>
          </p:nvSpPr>
          <p:spPr>
            <a:xfrm>
              <a:off x="0" y="0"/>
              <a:ext cx="4484712" cy="1905796"/>
            </a:xfrm>
            <a:custGeom>
              <a:avLst/>
              <a:gdLst/>
              <a:ahLst/>
              <a:cxnLst/>
              <a:rect l="l" t="t" r="r" b="b"/>
              <a:pathLst>
                <a:path w="4484712" h="1905796">
                  <a:moveTo>
                    <a:pt x="23188" y="0"/>
                  </a:moveTo>
                  <a:lnTo>
                    <a:pt x="4461525" y="0"/>
                  </a:lnTo>
                  <a:cubicBezTo>
                    <a:pt x="4467674" y="0"/>
                    <a:pt x="4473572" y="2443"/>
                    <a:pt x="4477921" y="6792"/>
                  </a:cubicBezTo>
                  <a:cubicBezTo>
                    <a:pt x="4482269" y="11140"/>
                    <a:pt x="4484712" y="17038"/>
                    <a:pt x="4484712" y="23188"/>
                  </a:cubicBezTo>
                  <a:lnTo>
                    <a:pt x="4484712" y="1882608"/>
                  </a:lnTo>
                  <a:cubicBezTo>
                    <a:pt x="4484712" y="1888758"/>
                    <a:pt x="4482269" y="1894656"/>
                    <a:pt x="4477921" y="1899005"/>
                  </a:cubicBezTo>
                  <a:cubicBezTo>
                    <a:pt x="4473572" y="1903353"/>
                    <a:pt x="4467674" y="1905796"/>
                    <a:pt x="4461525" y="1905796"/>
                  </a:cubicBezTo>
                  <a:lnTo>
                    <a:pt x="23188" y="1905796"/>
                  </a:lnTo>
                  <a:cubicBezTo>
                    <a:pt x="17038" y="1905796"/>
                    <a:pt x="11140" y="1903353"/>
                    <a:pt x="6792" y="1899005"/>
                  </a:cubicBezTo>
                  <a:cubicBezTo>
                    <a:pt x="2443" y="1894656"/>
                    <a:pt x="0" y="1888758"/>
                    <a:pt x="0" y="1882608"/>
                  </a:cubicBezTo>
                  <a:lnTo>
                    <a:pt x="0" y="23188"/>
                  </a:lnTo>
                  <a:cubicBezTo>
                    <a:pt x="0" y="17038"/>
                    <a:pt x="2443" y="11140"/>
                    <a:pt x="6792" y="6792"/>
                  </a:cubicBezTo>
                  <a:cubicBezTo>
                    <a:pt x="11140" y="2443"/>
                    <a:pt x="17038" y="0"/>
                    <a:pt x="23188" y="0"/>
                  </a:cubicBezTo>
                  <a:close/>
                </a:path>
              </a:pathLst>
            </a:custGeom>
            <a:solidFill>
              <a:srgbClr val="FFFFFF"/>
            </a:solidFill>
          </p:spPr>
          <p:txBody>
            <a:bodyPr/>
            <a:lstStyle/>
            <a:p>
              <a:endParaRPr lang="en-GB"/>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2" name="Freeform 12"/>
          <p:cNvSpPr/>
          <p:nvPr/>
        </p:nvSpPr>
        <p:spPr>
          <a:xfrm>
            <a:off x="14621779" y="6738594"/>
            <a:ext cx="4462585" cy="3625850"/>
          </a:xfrm>
          <a:custGeom>
            <a:avLst/>
            <a:gdLst/>
            <a:ahLst/>
            <a:cxnLst/>
            <a:rect l="l" t="t" r="r" b="b"/>
            <a:pathLst>
              <a:path w="4462585" h="3625850">
                <a:moveTo>
                  <a:pt x="0" y="0"/>
                </a:moveTo>
                <a:lnTo>
                  <a:pt x="4462585" y="0"/>
                </a:lnTo>
                <a:lnTo>
                  <a:pt x="4462585" y="3625850"/>
                </a:lnTo>
                <a:lnTo>
                  <a:pt x="0" y="36258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3" name="Freeform 13"/>
          <p:cNvSpPr/>
          <p:nvPr/>
        </p:nvSpPr>
        <p:spPr>
          <a:xfrm>
            <a:off x="377110" y="172527"/>
            <a:ext cx="2098689" cy="3807145"/>
          </a:xfrm>
          <a:custGeom>
            <a:avLst/>
            <a:gdLst/>
            <a:ahLst/>
            <a:cxnLst/>
            <a:rect l="l" t="t" r="r" b="b"/>
            <a:pathLst>
              <a:path w="2098689" h="3807145">
                <a:moveTo>
                  <a:pt x="0" y="0"/>
                </a:moveTo>
                <a:lnTo>
                  <a:pt x="2098688" y="0"/>
                </a:lnTo>
                <a:lnTo>
                  <a:pt x="2098688" y="3807146"/>
                </a:lnTo>
                <a:lnTo>
                  <a:pt x="0" y="3807146"/>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1426454" y="4020529"/>
            <a:ext cx="15868296" cy="5238115"/>
          </a:xfrm>
          <a:prstGeom prst="rect">
            <a:avLst/>
          </a:prstGeom>
        </p:spPr>
        <p:txBody>
          <a:bodyPr lIns="0" tIns="0" rIns="0" bIns="0" rtlCol="0" anchor="t">
            <a:spAutoFit/>
          </a:bodyPr>
          <a:lstStyle/>
          <a:p>
            <a:pPr algn="just">
              <a:lnSpc>
                <a:spcPts val="5180"/>
              </a:lnSpc>
            </a:pPr>
            <a:r>
              <a:rPr lang="en-US" sz="3500">
                <a:solidFill>
                  <a:srgbClr val="000000"/>
                </a:solidFill>
                <a:latin typeface="Roboto Condensed Bold"/>
              </a:rPr>
              <a:t>Đọc phần Sapo và Phần 1 của văn bản (Sao băng là gì? Tại sao bầu trời lại xuất hiện những cơn mưa sao băng?)</a:t>
            </a:r>
          </a:p>
          <a:p>
            <a:pPr algn="just">
              <a:lnSpc>
                <a:spcPts val="5180"/>
              </a:lnSpc>
            </a:pPr>
            <a:r>
              <a:rPr lang="en-US" sz="3500">
                <a:solidFill>
                  <a:srgbClr val="000000"/>
                </a:solidFill>
                <a:latin typeface="Roboto Condensed"/>
              </a:rPr>
              <a:t>1. Thực hiện đóng vai (dạng tự thuật hoặc phỏng vấn, đóng tiểu phẩm) để lí giải:</a:t>
            </a:r>
          </a:p>
          <a:p>
            <a:pPr algn="just">
              <a:lnSpc>
                <a:spcPts val="5180"/>
              </a:lnSpc>
            </a:pPr>
            <a:r>
              <a:rPr lang="en-US" sz="3500">
                <a:solidFill>
                  <a:srgbClr val="000000"/>
                </a:solidFill>
                <a:latin typeface="Roboto Condensed"/>
              </a:rPr>
              <a:t>- Sao băng là gì?</a:t>
            </a:r>
          </a:p>
          <a:p>
            <a:pPr algn="just">
              <a:lnSpc>
                <a:spcPts val="5180"/>
              </a:lnSpc>
            </a:pPr>
            <a:r>
              <a:rPr lang="en-US" sz="3500">
                <a:solidFill>
                  <a:srgbClr val="000000"/>
                </a:solidFill>
                <a:latin typeface="Roboto Condensed"/>
              </a:rPr>
              <a:t>- Nguyên nhân hình thành hiện tượng sao băng</a:t>
            </a:r>
          </a:p>
          <a:p>
            <a:pPr algn="just">
              <a:lnSpc>
                <a:spcPts val="5180"/>
              </a:lnSpc>
            </a:pPr>
            <a:r>
              <a:rPr lang="en-US" sz="3500">
                <a:solidFill>
                  <a:srgbClr val="000000"/>
                </a:solidFill>
                <a:latin typeface="Roboto Condensed"/>
              </a:rPr>
              <a:t>- Sao băng, mưa sao băng xuất hiện có theo chu kì không?</a:t>
            </a:r>
          </a:p>
          <a:p>
            <a:pPr algn="just">
              <a:lnSpc>
                <a:spcPts val="5180"/>
              </a:lnSpc>
            </a:pPr>
            <a:r>
              <a:rPr lang="en-US" sz="3500">
                <a:solidFill>
                  <a:srgbClr val="000000"/>
                </a:solidFill>
                <a:latin typeface="Roboto Condensed"/>
              </a:rPr>
              <a:t>- Làm thế nào để xem được những cơn mưa sao băng?</a:t>
            </a:r>
          </a:p>
          <a:p>
            <a:pPr algn="just">
              <a:lnSpc>
                <a:spcPts val="5180"/>
              </a:lnSpc>
            </a:pPr>
            <a:r>
              <a:rPr lang="en-US" sz="3500">
                <a:solidFill>
                  <a:srgbClr val="000000"/>
                </a:solidFill>
                <a:latin typeface="Roboto Condensed"/>
              </a:rPr>
              <a:t>2. Tóm tắt kiến thức bằng sơ đồ tư duy khổ A3/A4</a:t>
            </a:r>
          </a:p>
        </p:txBody>
      </p:sp>
      <p:grpSp>
        <p:nvGrpSpPr>
          <p:cNvPr id="15" name="Group 15"/>
          <p:cNvGrpSpPr/>
          <p:nvPr/>
        </p:nvGrpSpPr>
        <p:grpSpPr>
          <a:xfrm>
            <a:off x="7817552" y="2945792"/>
            <a:ext cx="3086100" cy="959316"/>
            <a:chOff x="0" y="0"/>
            <a:chExt cx="812800" cy="252659"/>
          </a:xfrm>
        </p:grpSpPr>
        <p:sp>
          <p:nvSpPr>
            <p:cNvPr id="16" name="Freeform 16"/>
            <p:cNvSpPr/>
            <p:nvPr/>
          </p:nvSpPr>
          <p:spPr>
            <a:xfrm>
              <a:off x="0" y="0"/>
              <a:ext cx="812800" cy="252659"/>
            </a:xfrm>
            <a:custGeom>
              <a:avLst/>
              <a:gdLst/>
              <a:ahLst/>
              <a:cxnLst/>
              <a:rect l="l" t="t" r="r" b="b"/>
              <a:pathLst>
                <a:path w="812800" h="252659">
                  <a:moveTo>
                    <a:pt x="126330" y="0"/>
                  </a:moveTo>
                  <a:lnTo>
                    <a:pt x="686470" y="0"/>
                  </a:lnTo>
                  <a:cubicBezTo>
                    <a:pt x="756240" y="0"/>
                    <a:pt x="812800" y="56560"/>
                    <a:pt x="812800" y="126330"/>
                  </a:cubicBezTo>
                  <a:lnTo>
                    <a:pt x="812800" y="126330"/>
                  </a:lnTo>
                  <a:cubicBezTo>
                    <a:pt x="812800" y="196100"/>
                    <a:pt x="756240" y="252659"/>
                    <a:pt x="686470" y="252659"/>
                  </a:cubicBezTo>
                  <a:lnTo>
                    <a:pt x="126330" y="252659"/>
                  </a:lnTo>
                  <a:cubicBezTo>
                    <a:pt x="56560" y="252659"/>
                    <a:pt x="0" y="196100"/>
                    <a:pt x="0" y="126330"/>
                  </a:cubicBezTo>
                  <a:lnTo>
                    <a:pt x="0" y="126330"/>
                  </a:lnTo>
                  <a:cubicBezTo>
                    <a:pt x="0" y="56560"/>
                    <a:pt x="56560" y="0"/>
                    <a:pt x="126330" y="0"/>
                  </a:cubicBezTo>
                  <a:close/>
                </a:path>
              </a:pathLst>
            </a:custGeom>
            <a:solidFill>
              <a:srgbClr val="FFCED0"/>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9" name="TextBox 19"/>
          <p:cNvSpPr txBox="1"/>
          <p:nvPr/>
        </p:nvSpPr>
        <p:spPr>
          <a:xfrm>
            <a:off x="8001000" y="3015875"/>
            <a:ext cx="2523783" cy="790575"/>
          </a:xfrm>
          <a:prstGeom prst="rect">
            <a:avLst/>
          </a:prstGeom>
        </p:spPr>
        <p:txBody>
          <a:bodyPr wrap="square" lIns="0" tIns="0" rIns="0" bIns="0" rtlCol="0" anchor="t">
            <a:spAutoFit/>
          </a:bodyPr>
          <a:lstStyle/>
          <a:p>
            <a:pPr algn="ctr">
              <a:lnSpc>
                <a:spcPts val="6000"/>
              </a:lnSpc>
              <a:spcBef>
                <a:spcPct val="0"/>
              </a:spcBef>
            </a:pPr>
            <a:r>
              <a:rPr lang="en-US" sz="5000">
                <a:solidFill>
                  <a:srgbClr val="000000"/>
                </a:solidFill>
                <a:latin typeface="#9Slide05 VL Fadilla"/>
              </a:rPr>
              <a:t>Nhóm 1,2</a:t>
            </a:r>
          </a:p>
        </p:txBody>
      </p:sp>
      <p:sp>
        <p:nvSpPr>
          <p:cNvPr id="20" name="TextBox 20"/>
          <p:cNvSpPr txBox="1"/>
          <p:nvPr/>
        </p:nvSpPr>
        <p:spPr>
          <a:xfrm>
            <a:off x="2642206" y="1181100"/>
            <a:ext cx="13012638"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3.2. Cách triển khai ý tưởng và thông tin trong văn bản </a:t>
            </a:r>
          </a:p>
        </p:txBody>
      </p:sp>
      <p:sp>
        <p:nvSpPr>
          <p:cNvPr id="21" name="TextBox 28">
            <a:extLst>
              <a:ext uri="{FF2B5EF4-FFF2-40B4-BE49-F238E27FC236}">
                <a16:creationId xmlns:a16="http://schemas.microsoft.com/office/drawing/2014/main" id="{E2F67820-B9DE-B065-13FA-7D744A722682}"/>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a:t>
            </a:r>
            <a:r>
              <a:rPr lang="en-US" sz="5999" dirty="0" smtClean="0">
                <a:solidFill>
                  <a:srgbClr val="FFFFFF"/>
                </a:solidFill>
                <a:latin typeface="Fraunces Bold"/>
              </a:rPr>
              <a:t>. 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585150" y="491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3" name="Freeform 3"/>
          <p:cNvSpPr/>
          <p:nvPr/>
        </p:nvSpPr>
        <p:spPr>
          <a:xfrm>
            <a:off x="141250" y="7783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4" name="Freeform 4"/>
          <p:cNvSpPr/>
          <p:nvPr/>
        </p:nvSpPr>
        <p:spPr>
          <a:xfrm>
            <a:off x="14019496" y="354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7079246" y="2892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6" name="Freeform 6"/>
          <p:cNvSpPr/>
          <p:nvPr/>
        </p:nvSpPr>
        <p:spPr>
          <a:xfrm>
            <a:off x="16546596" y="76478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7" name="Freeform 7"/>
          <p:cNvSpPr/>
          <p:nvPr/>
        </p:nvSpPr>
        <p:spPr>
          <a:xfrm>
            <a:off x="21953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8" name="Freeform 8"/>
          <p:cNvSpPr/>
          <p:nvPr/>
        </p:nvSpPr>
        <p:spPr>
          <a:xfrm>
            <a:off x="110044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9" name="Freeform 9"/>
          <p:cNvSpPr/>
          <p:nvPr/>
        </p:nvSpPr>
        <p:spPr>
          <a:xfrm>
            <a:off x="9880800" y="6861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0" name="Freeform 10"/>
          <p:cNvSpPr/>
          <p:nvPr/>
        </p:nvSpPr>
        <p:spPr>
          <a:xfrm>
            <a:off x="15058026" y="22417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1" name="Freeform 11"/>
          <p:cNvSpPr/>
          <p:nvPr/>
        </p:nvSpPr>
        <p:spPr>
          <a:xfrm>
            <a:off x="5074246" y="10790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2" name="Freeform 12"/>
          <p:cNvSpPr/>
          <p:nvPr/>
        </p:nvSpPr>
        <p:spPr>
          <a:xfrm>
            <a:off x="6205100" y="8033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3" name="Freeform 13"/>
          <p:cNvSpPr/>
          <p:nvPr/>
        </p:nvSpPr>
        <p:spPr>
          <a:xfrm>
            <a:off x="1067446" y="4925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4" name="Freeform 14"/>
          <p:cNvSpPr/>
          <p:nvPr/>
        </p:nvSpPr>
        <p:spPr>
          <a:xfrm>
            <a:off x="1870350" y="6609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5" name="Freeform 15"/>
          <p:cNvSpPr/>
          <p:nvPr/>
        </p:nvSpPr>
        <p:spPr>
          <a:xfrm>
            <a:off x="1067450" y="491650"/>
            <a:ext cx="3966700" cy="3089112"/>
          </a:xfrm>
          <a:custGeom>
            <a:avLst/>
            <a:gdLst/>
            <a:ahLst/>
            <a:cxnLst/>
            <a:rect l="l" t="t" r="r" b="b"/>
            <a:pathLst>
              <a:path w="3966700" h="3089112">
                <a:moveTo>
                  <a:pt x="0" y="0"/>
                </a:moveTo>
                <a:lnTo>
                  <a:pt x="3966700" y="0"/>
                </a:lnTo>
                <a:lnTo>
                  <a:pt x="3966700" y="3089112"/>
                </a:lnTo>
                <a:lnTo>
                  <a:pt x="0" y="308911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3305358" y="5664300"/>
            <a:ext cx="5118792" cy="4322250"/>
          </a:xfrm>
          <a:custGeom>
            <a:avLst/>
            <a:gdLst/>
            <a:ahLst/>
            <a:cxnLst/>
            <a:rect l="l" t="t" r="r" b="b"/>
            <a:pathLst>
              <a:path w="5118792" h="4322250">
                <a:moveTo>
                  <a:pt x="0" y="0"/>
                </a:moveTo>
                <a:lnTo>
                  <a:pt x="5118792" y="0"/>
                </a:lnTo>
                <a:lnTo>
                  <a:pt x="5118792" y="4322250"/>
                </a:lnTo>
                <a:lnTo>
                  <a:pt x="0" y="4322250"/>
                </a:lnTo>
                <a:lnTo>
                  <a:pt x="0" y="0"/>
                </a:lnTo>
                <a:close/>
              </a:path>
            </a:pathLst>
          </a:custGeom>
          <a:blipFill>
            <a:blip r:embed="rId8"/>
            <a:stretch>
              <a:fillRect/>
            </a:stretch>
          </a:blipFill>
        </p:spPr>
        <p:txBody>
          <a:bodyPr/>
          <a:lstStyle/>
          <a:p>
            <a:endParaRPr lang="en-GB"/>
          </a:p>
        </p:txBody>
      </p:sp>
      <p:sp>
        <p:nvSpPr>
          <p:cNvPr id="17" name="Freeform 17"/>
          <p:cNvSpPr/>
          <p:nvPr/>
        </p:nvSpPr>
        <p:spPr>
          <a:xfrm>
            <a:off x="2704758" y="4958825"/>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8" name="Freeform 18"/>
          <p:cNvSpPr/>
          <p:nvPr/>
        </p:nvSpPr>
        <p:spPr>
          <a:xfrm>
            <a:off x="254600" y="102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9" name="Freeform 19"/>
          <p:cNvSpPr/>
          <p:nvPr/>
        </p:nvSpPr>
        <p:spPr>
          <a:xfrm>
            <a:off x="6679746" y="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grpSp>
        <p:nvGrpSpPr>
          <p:cNvPr id="20" name="Group 20"/>
          <p:cNvGrpSpPr/>
          <p:nvPr/>
        </p:nvGrpSpPr>
        <p:grpSpPr>
          <a:xfrm>
            <a:off x="3723582" y="3254265"/>
            <a:ext cx="11314738" cy="3355029"/>
            <a:chOff x="0" y="0"/>
            <a:chExt cx="2980013" cy="883629"/>
          </a:xfrm>
        </p:grpSpPr>
        <p:sp>
          <p:nvSpPr>
            <p:cNvPr id="21" name="Freeform 21"/>
            <p:cNvSpPr/>
            <p:nvPr/>
          </p:nvSpPr>
          <p:spPr>
            <a:xfrm>
              <a:off x="0" y="0"/>
              <a:ext cx="2980013" cy="883629"/>
            </a:xfrm>
            <a:custGeom>
              <a:avLst/>
              <a:gdLst/>
              <a:ahLst/>
              <a:cxnLst/>
              <a:rect l="l" t="t" r="r" b="b"/>
              <a:pathLst>
                <a:path w="2980013" h="883629">
                  <a:moveTo>
                    <a:pt x="34896" y="0"/>
                  </a:moveTo>
                  <a:lnTo>
                    <a:pt x="2945117" y="0"/>
                  </a:lnTo>
                  <a:cubicBezTo>
                    <a:pt x="2954372" y="0"/>
                    <a:pt x="2963248" y="3677"/>
                    <a:pt x="2969793" y="10221"/>
                  </a:cubicBezTo>
                  <a:cubicBezTo>
                    <a:pt x="2976337" y="16765"/>
                    <a:pt x="2980013" y="25641"/>
                    <a:pt x="2980013" y="34896"/>
                  </a:cubicBezTo>
                  <a:lnTo>
                    <a:pt x="2980013" y="848733"/>
                  </a:lnTo>
                  <a:cubicBezTo>
                    <a:pt x="2980013" y="857988"/>
                    <a:pt x="2976337" y="866864"/>
                    <a:pt x="2969793" y="873408"/>
                  </a:cubicBezTo>
                  <a:cubicBezTo>
                    <a:pt x="2963248" y="879952"/>
                    <a:pt x="2954372" y="883629"/>
                    <a:pt x="2945117" y="883629"/>
                  </a:cubicBezTo>
                  <a:lnTo>
                    <a:pt x="34896" y="883629"/>
                  </a:lnTo>
                  <a:cubicBezTo>
                    <a:pt x="25641" y="883629"/>
                    <a:pt x="16765" y="879952"/>
                    <a:pt x="10221" y="873408"/>
                  </a:cubicBezTo>
                  <a:cubicBezTo>
                    <a:pt x="3677" y="866864"/>
                    <a:pt x="0" y="857988"/>
                    <a:pt x="0" y="848733"/>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a:off x="8713367" y="4291452"/>
            <a:ext cx="5815541" cy="1191870"/>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LCO/OAYX</a:t>
            </a:r>
          </a:p>
        </p:txBody>
      </p:sp>
      <p:sp>
        <p:nvSpPr>
          <p:cNvPr id="24" name="TextBox 24"/>
          <p:cNvSpPr txBox="1"/>
          <p:nvPr/>
        </p:nvSpPr>
        <p:spPr>
          <a:xfrm>
            <a:off x="897200" y="851475"/>
            <a:ext cx="15225150" cy="914400"/>
          </a:xfrm>
          <a:prstGeom prst="rect">
            <a:avLst/>
          </a:prstGeom>
        </p:spPr>
        <p:txBody>
          <a:bodyPr lIns="0" tIns="0" rIns="0" bIns="0" rtlCol="0" anchor="t">
            <a:spAutoFit/>
          </a:bodyPr>
          <a:lstStyle/>
          <a:p>
            <a:pPr>
              <a:lnSpc>
                <a:spcPts val="7200"/>
              </a:lnSpc>
            </a:pPr>
            <a:r>
              <a:rPr lang="en-US" sz="6000">
                <a:solidFill>
                  <a:srgbClr val="FFFFFF"/>
                </a:solidFill>
                <a:latin typeface="Fraunces Bold"/>
              </a:rPr>
              <a:t>TRÒ CHƠI</a:t>
            </a:r>
          </a:p>
        </p:txBody>
      </p:sp>
      <p:sp>
        <p:nvSpPr>
          <p:cNvPr id="25" name="TextBox 25"/>
          <p:cNvSpPr txBox="1"/>
          <p:nvPr/>
        </p:nvSpPr>
        <p:spPr>
          <a:xfrm>
            <a:off x="5334000" y="1104900"/>
            <a:ext cx="10501092" cy="1245790"/>
          </a:xfrm>
          <a:prstGeom prst="rect">
            <a:avLst/>
          </a:prstGeom>
        </p:spPr>
        <p:txBody>
          <a:bodyPr wrap="square" lIns="0" tIns="0" rIns="0" bIns="0" rtlCol="0" anchor="t">
            <a:spAutoFit/>
          </a:bodyPr>
          <a:lstStyle/>
          <a:p>
            <a:pPr algn="ctr">
              <a:lnSpc>
                <a:spcPts val="10612"/>
              </a:lnSpc>
            </a:pPr>
            <a:r>
              <a:rPr lang="en-US" sz="7580">
                <a:solidFill>
                  <a:srgbClr val="FFFFFF"/>
                </a:solidFill>
                <a:latin typeface="#9Slide07 SVNRevolution"/>
              </a:rPr>
              <a:t>Hiểu về Trái Đất</a:t>
            </a:r>
          </a:p>
        </p:txBody>
      </p:sp>
      <p:grpSp>
        <p:nvGrpSpPr>
          <p:cNvPr id="26" name="Group 26"/>
          <p:cNvGrpSpPr/>
          <p:nvPr/>
        </p:nvGrpSpPr>
        <p:grpSpPr>
          <a:xfrm>
            <a:off x="3603225" y="7154895"/>
            <a:ext cx="11314738" cy="1341060"/>
            <a:chOff x="0" y="0"/>
            <a:chExt cx="2980013" cy="353201"/>
          </a:xfrm>
        </p:grpSpPr>
        <p:sp>
          <p:nvSpPr>
            <p:cNvPr id="27" name="Freeform 27"/>
            <p:cNvSpPr/>
            <p:nvPr/>
          </p:nvSpPr>
          <p:spPr>
            <a:xfrm>
              <a:off x="0" y="0"/>
              <a:ext cx="2980013" cy="353201"/>
            </a:xfrm>
            <a:custGeom>
              <a:avLst/>
              <a:gdLst/>
              <a:ahLst/>
              <a:cxnLst/>
              <a:rect l="l" t="t" r="r" b="b"/>
              <a:pathLst>
                <a:path w="2980013" h="353201">
                  <a:moveTo>
                    <a:pt x="34896" y="0"/>
                  </a:moveTo>
                  <a:lnTo>
                    <a:pt x="2945117" y="0"/>
                  </a:lnTo>
                  <a:cubicBezTo>
                    <a:pt x="2954372" y="0"/>
                    <a:pt x="2963248" y="3677"/>
                    <a:pt x="2969793" y="10221"/>
                  </a:cubicBezTo>
                  <a:cubicBezTo>
                    <a:pt x="2976337" y="16765"/>
                    <a:pt x="2980013" y="25641"/>
                    <a:pt x="2980013" y="34896"/>
                  </a:cubicBezTo>
                  <a:lnTo>
                    <a:pt x="2980013" y="318305"/>
                  </a:lnTo>
                  <a:cubicBezTo>
                    <a:pt x="2980013" y="327560"/>
                    <a:pt x="2976337" y="336436"/>
                    <a:pt x="2969793" y="342980"/>
                  </a:cubicBezTo>
                  <a:cubicBezTo>
                    <a:pt x="2963248" y="349524"/>
                    <a:pt x="2954372" y="353201"/>
                    <a:pt x="2945117" y="353201"/>
                  </a:cubicBezTo>
                  <a:lnTo>
                    <a:pt x="34896" y="353201"/>
                  </a:lnTo>
                  <a:cubicBezTo>
                    <a:pt x="25641" y="353201"/>
                    <a:pt x="16765" y="349524"/>
                    <a:pt x="10221" y="342980"/>
                  </a:cubicBezTo>
                  <a:cubicBezTo>
                    <a:pt x="3677" y="336436"/>
                    <a:pt x="0" y="327560"/>
                    <a:pt x="0" y="318305"/>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8" name="TextBox 28"/>
            <p:cNvSpPr txBox="1"/>
            <p:nvPr/>
          </p:nvSpPr>
          <p:spPr>
            <a:xfrm>
              <a:off x="0" y="0"/>
              <a:ext cx="812800" cy="812800"/>
            </a:xfrm>
            <a:prstGeom prst="rect">
              <a:avLst/>
            </a:prstGeom>
          </p:spPr>
          <p:txBody>
            <a:bodyPr lIns="50800" tIns="50800" rIns="50800" bIns="50800" rtlCol="0" anchor="ctr"/>
            <a:lstStyle/>
            <a:p>
              <a:pPr algn="ctr">
                <a:lnSpc>
                  <a:spcPts val="6599"/>
                </a:lnSpc>
              </a:pPr>
              <a:endParaRPr/>
            </a:p>
          </p:txBody>
        </p:sp>
      </p:grpSp>
      <p:sp>
        <p:nvSpPr>
          <p:cNvPr id="29" name="TextBox 29"/>
          <p:cNvSpPr txBox="1"/>
          <p:nvPr/>
        </p:nvSpPr>
        <p:spPr>
          <a:xfrm>
            <a:off x="5755581" y="7186027"/>
            <a:ext cx="7549777" cy="1185317"/>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Đáp án: Lốc xoáy</a:t>
            </a:r>
          </a:p>
        </p:txBody>
      </p:sp>
      <p:sp>
        <p:nvSpPr>
          <p:cNvPr id="30" name="TextBox 30"/>
          <p:cNvSpPr txBox="1"/>
          <p:nvPr/>
        </p:nvSpPr>
        <p:spPr>
          <a:xfrm>
            <a:off x="4447271" y="4105800"/>
            <a:ext cx="2444669" cy="1295400"/>
          </a:xfrm>
          <a:prstGeom prst="rect">
            <a:avLst/>
          </a:prstGeom>
        </p:spPr>
        <p:txBody>
          <a:bodyPr lIns="0" tIns="0" rIns="0" bIns="0" rtlCol="0" anchor="t">
            <a:spAutoFit/>
          </a:bodyPr>
          <a:lstStyle/>
          <a:p>
            <a:pPr algn="ctr">
              <a:lnSpc>
                <a:spcPts val="9600"/>
              </a:lnSpc>
            </a:pPr>
            <a:r>
              <a:rPr lang="en-US" sz="8000">
                <a:solidFill>
                  <a:srgbClr val="FFDE59"/>
                </a:solidFill>
                <a:latin typeface="#9Slide07 SVNRevolution"/>
              </a:rPr>
              <a:t>07</a:t>
            </a:r>
          </a:p>
        </p:txBody>
      </p:sp>
      <p:pic>
        <p:nvPicPr>
          <p:cNvPr id="31" name="Picture 31"/>
          <p:cNvPicPr>
            <a:picLocks noChangeAspect="1"/>
          </p:cNvPicPr>
          <p:nvPr/>
        </p:nvPicPr>
        <p:blipFill>
          <a:blip r:embed="rId9"/>
          <a:srcRect/>
          <a:stretch>
            <a:fillRect/>
          </a:stretch>
        </p:blipFill>
        <p:spPr>
          <a:xfrm rot="1264613">
            <a:off x="1329956" y="5805304"/>
            <a:ext cx="2681532" cy="3047195"/>
          </a:xfrm>
          <a:prstGeom prst="rect">
            <a:avLst/>
          </a:prstGeom>
        </p:spPr>
      </p:pic>
      <p:pic>
        <p:nvPicPr>
          <p:cNvPr id="32" name="10 Second Countdown - After Effects">
            <a:hlinkClick r:id="" action="ppaction://media"/>
            <a:extLst>
              <a:ext uri="{FF2B5EF4-FFF2-40B4-BE49-F238E27FC236}">
                <a16:creationId xmlns:a16="http://schemas.microsoft.com/office/drawing/2014/main" id="{952E0315-7EA4-C0FD-34AB-BCABC7FDA23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240000" y="8343900"/>
            <a:ext cx="2482850" cy="1395513"/>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449" fill="hold"/>
                                        <p:tgtEl>
                                          <p:spTgt spid="32"/>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2"/>
                                        </p:tgtEl>
                                      </p:cBhvr>
                                    </p:cmd>
                                  </p:childTnLst>
                                </p:cTn>
                              </p:par>
                            </p:childTnLst>
                          </p:cTn>
                        </p:par>
                      </p:childTnLst>
                    </p:cTn>
                  </p:par>
                </p:childTnLst>
              </p:cTn>
              <p:nextCondLst>
                <p:cond evt="onClick" delay="0">
                  <p:tgtEl>
                    <p:spTgt spid="32"/>
                  </p:tgtEl>
                </p:cond>
              </p:nextCondLst>
            </p:seq>
            <p:video>
              <p:cMediaNode vol="80000">
                <p:cTn id="36" fill="hold" display="0">
                  <p:stCondLst>
                    <p:cond delay="indefinite"/>
                  </p:stCondLst>
                </p:cTn>
                <p:tgtEl>
                  <p:spTgt spid="32"/>
                </p:tgtEl>
              </p:cMediaNode>
            </p:video>
          </p:childTnLst>
        </p:cTn>
      </p:par>
    </p:tnLst>
    <p:bldLst>
      <p:bldP spid="23"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rot="-10800000">
            <a:off x="3896000" y="91579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rot="-10800000">
            <a:off x="17294750" y="85357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rot="-10800000">
            <a:off x="16499839" y="2094475"/>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rot="-10800000">
            <a:off x="10719980" y="-45656"/>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rot="-10800000">
            <a:off x="11135980" y="88615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rot="-10800000">
            <a:off x="407630" y="83070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21" name="TextBox 21"/>
          <p:cNvSpPr txBox="1"/>
          <p:nvPr/>
        </p:nvSpPr>
        <p:spPr>
          <a:xfrm>
            <a:off x="10591801" y="4991101"/>
            <a:ext cx="11160559" cy="3086101"/>
          </a:xfrm>
          <a:prstGeom prst="rect">
            <a:avLst/>
          </a:prstGeom>
        </p:spPr>
        <p:txBody>
          <a:bodyPr lIns="127000" tIns="127000" rIns="127000" bIns="127000" rtlCol="0" anchor="ctr"/>
          <a:lstStyle/>
          <a:p>
            <a:pPr algn="just">
              <a:lnSpc>
                <a:spcPts val="4799"/>
              </a:lnSpc>
            </a:pPr>
            <a:endParaRPr lang="en-US" sz="3999">
              <a:solidFill>
                <a:srgbClr val="000000"/>
              </a:solidFill>
              <a:latin typeface="Roboto Condensed"/>
            </a:endParaRPr>
          </a:p>
        </p:txBody>
      </p:sp>
      <p:sp>
        <p:nvSpPr>
          <p:cNvPr id="24" name="TextBox 24"/>
          <p:cNvSpPr txBox="1"/>
          <p:nvPr/>
        </p:nvSpPr>
        <p:spPr>
          <a:xfrm>
            <a:off x="2819400" y="1257300"/>
            <a:ext cx="11829008" cy="790575"/>
          </a:xfrm>
          <a:prstGeom prst="rect">
            <a:avLst/>
          </a:prstGeom>
        </p:spPr>
        <p:txBody>
          <a:bodyPr lIns="0" tIns="0" rIns="0" bIns="0" rtlCol="0" anchor="t">
            <a:spAutoFit/>
          </a:bodyPr>
          <a:lstStyle/>
          <a:p>
            <a:pPr algn="ctr">
              <a:lnSpc>
                <a:spcPts val="6000"/>
              </a:lnSpc>
              <a:spcBef>
                <a:spcPct val="0"/>
              </a:spcBef>
            </a:pPr>
            <a:r>
              <a:rPr lang="en-US" sz="5000">
                <a:solidFill>
                  <a:srgbClr val="FFFFFF"/>
                </a:solidFill>
                <a:latin typeface="#9Slide05 VL Fadilla"/>
              </a:rPr>
              <a:t>3.2. Cách triển khai ý tưởng và thông tin trong văn bản </a:t>
            </a:r>
          </a:p>
        </p:txBody>
      </p:sp>
      <p:grpSp>
        <p:nvGrpSpPr>
          <p:cNvPr id="28" name="Group 27">
            <a:extLst>
              <a:ext uri="{FF2B5EF4-FFF2-40B4-BE49-F238E27FC236}">
                <a16:creationId xmlns:a16="http://schemas.microsoft.com/office/drawing/2014/main" id="{F6F7B0D9-C0E7-B150-5B0E-1E24BC6F9A0F}"/>
              </a:ext>
            </a:extLst>
          </p:cNvPr>
          <p:cNvGrpSpPr/>
          <p:nvPr/>
        </p:nvGrpSpPr>
        <p:grpSpPr>
          <a:xfrm>
            <a:off x="1447800" y="2171700"/>
            <a:ext cx="11492200" cy="729481"/>
            <a:chOff x="3505200" y="2171700"/>
            <a:chExt cx="11492200" cy="729481"/>
          </a:xfrm>
        </p:grpSpPr>
        <p:grpSp>
          <p:nvGrpSpPr>
            <p:cNvPr id="13" name="Group 13"/>
            <p:cNvGrpSpPr/>
            <p:nvPr/>
          </p:nvGrpSpPr>
          <p:grpSpPr>
            <a:xfrm>
              <a:off x="3505200" y="2171700"/>
              <a:ext cx="11492200" cy="710024"/>
              <a:chOff x="0" y="0"/>
              <a:chExt cx="3026752" cy="187002"/>
            </a:xfrm>
          </p:grpSpPr>
          <p:sp>
            <p:nvSpPr>
              <p:cNvPr id="14" name="Freeform 14"/>
              <p:cNvSpPr/>
              <p:nvPr/>
            </p:nvSpPr>
            <p:spPr>
              <a:xfrm>
                <a:off x="0" y="0"/>
                <a:ext cx="3026752" cy="187002"/>
              </a:xfrm>
              <a:custGeom>
                <a:avLst/>
                <a:gdLst/>
                <a:ahLst/>
                <a:cxnLst/>
                <a:rect l="l" t="t" r="r" b="b"/>
                <a:pathLst>
                  <a:path w="3026752" h="187002">
                    <a:moveTo>
                      <a:pt x="34357" y="0"/>
                    </a:moveTo>
                    <a:lnTo>
                      <a:pt x="2992395" y="0"/>
                    </a:lnTo>
                    <a:cubicBezTo>
                      <a:pt x="3011370" y="0"/>
                      <a:pt x="3026752" y="15382"/>
                      <a:pt x="3026752" y="34357"/>
                    </a:cubicBezTo>
                    <a:lnTo>
                      <a:pt x="3026752" y="152645"/>
                    </a:lnTo>
                    <a:cubicBezTo>
                      <a:pt x="3026752" y="171620"/>
                      <a:pt x="3011370" y="187002"/>
                      <a:pt x="2992395" y="187002"/>
                    </a:cubicBezTo>
                    <a:lnTo>
                      <a:pt x="34357" y="187002"/>
                    </a:lnTo>
                    <a:cubicBezTo>
                      <a:pt x="25245" y="187002"/>
                      <a:pt x="16506" y="183382"/>
                      <a:pt x="10063" y="176939"/>
                    </a:cubicBezTo>
                    <a:cubicBezTo>
                      <a:pt x="3620" y="170496"/>
                      <a:pt x="0" y="161757"/>
                      <a:pt x="0" y="152645"/>
                    </a:cubicBezTo>
                    <a:lnTo>
                      <a:pt x="0" y="34357"/>
                    </a:lnTo>
                    <a:cubicBezTo>
                      <a:pt x="0" y="15382"/>
                      <a:pt x="15382" y="0"/>
                      <a:pt x="34357" y="0"/>
                    </a:cubicBezTo>
                    <a:close/>
                  </a:path>
                </a:pathLst>
              </a:custGeom>
              <a:solidFill>
                <a:srgbClr val="E6AA8A"/>
              </a:solidFill>
            </p:spPr>
            <p:txBody>
              <a:bodyPr/>
              <a:lstStyle/>
              <a:p>
                <a:endParaRPr lang="en-GB"/>
              </a:p>
            </p:txBody>
          </p:sp>
          <p:sp>
            <p:nvSpPr>
              <p:cNvPr id="15" name="TextBox 1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5" name="TextBox 25"/>
            <p:cNvSpPr txBox="1"/>
            <p:nvPr/>
          </p:nvSpPr>
          <p:spPr>
            <a:xfrm>
              <a:off x="3810000" y="2324100"/>
              <a:ext cx="11004649" cy="577081"/>
            </a:xfrm>
            <a:prstGeom prst="rect">
              <a:avLst/>
            </a:prstGeom>
          </p:spPr>
          <p:txBody>
            <a:bodyPr wrap="square" lIns="0" tIns="0" rIns="0" bIns="0" rtlCol="0" anchor="t">
              <a:spAutoFit/>
            </a:bodyPr>
            <a:lstStyle/>
            <a:p>
              <a:pPr algn="ctr">
                <a:lnSpc>
                  <a:spcPts val="4680"/>
                </a:lnSpc>
                <a:spcBef>
                  <a:spcPct val="0"/>
                </a:spcBef>
              </a:pPr>
              <a:r>
                <a:rPr lang="en-US" sz="3900">
                  <a:solidFill>
                    <a:srgbClr val="000000"/>
                  </a:solidFill>
                  <a:latin typeface="Roboto Condensed Bold"/>
                </a:rPr>
                <a:t> b. Khái niệm và cách lí giải sự xuất hiện của sao băng</a:t>
              </a:r>
            </a:p>
          </p:txBody>
        </p:sp>
      </p:grpSp>
      <p:graphicFrame>
        <p:nvGraphicFramePr>
          <p:cNvPr id="26" name="Diagram 25">
            <a:extLst>
              <a:ext uri="{FF2B5EF4-FFF2-40B4-BE49-F238E27FC236}">
                <a16:creationId xmlns:a16="http://schemas.microsoft.com/office/drawing/2014/main" id="{68E19871-B8FC-ADEC-23C8-8ED9C6916408}"/>
              </a:ext>
            </a:extLst>
          </p:cNvPr>
          <p:cNvGraphicFramePr/>
          <p:nvPr>
            <p:extLst>
              <p:ext uri="{D42A27DB-BD31-4B8C-83A1-F6EECF244321}">
                <p14:modId xmlns:p14="http://schemas.microsoft.com/office/powerpoint/2010/main" val="819131526"/>
              </p:ext>
            </p:extLst>
          </p:nvPr>
        </p:nvGraphicFramePr>
        <p:xfrm>
          <a:off x="-990600" y="3467100"/>
          <a:ext cx="18592800" cy="609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reeform 3"/>
          <p:cNvSpPr/>
          <p:nvPr/>
        </p:nvSpPr>
        <p:spPr>
          <a:xfrm>
            <a:off x="14706600" y="1257300"/>
            <a:ext cx="5182036" cy="7429442"/>
          </a:xfrm>
          <a:custGeom>
            <a:avLst/>
            <a:gdLst/>
            <a:ahLst/>
            <a:cxnLst/>
            <a:rect l="l" t="t" r="r" b="b"/>
            <a:pathLst>
              <a:path w="5182036" h="7429442">
                <a:moveTo>
                  <a:pt x="0" y="0"/>
                </a:moveTo>
                <a:lnTo>
                  <a:pt x="5182035" y="0"/>
                </a:lnTo>
                <a:lnTo>
                  <a:pt x="5182035" y="7429442"/>
                </a:lnTo>
                <a:lnTo>
                  <a:pt x="0" y="74294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7" name="TextBox 28">
            <a:extLst>
              <a:ext uri="{FF2B5EF4-FFF2-40B4-BE49-F238E27FC236}">
                <a16:creationId xmlns:a16="http://schemas.microsoft.com/office/drawing/2014/main" id="{3C970FA3-320E-7AA5-6A90-0E42E036DE3A}"/>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5576350" y="-67510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16861546" y="69375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5" name="Group 5"/>
          <p:cNvGrpSpPr/>
          <p:nvPr/>
        </p:nvGrpSpPr>
        <p:grpSpPr>
          <a:xfrm>
            <a:off x="7009901" y="6654973"/>
            <a:ext cx="6831024" cy="3316670"/>
            <a:chOff x="0" y="0"/>
            <a:chExt cx="1799117" cy="873526"/>
          </a:xfrm>
        </p:grpSpPr>
        <p:sp>
          <p:nvSpPr>
            <p:cNvPr id="6" name="Freeform 6"/>
            <p:cNvSpPr/>
            <p:nvPr/>
          </p:nvSpPr>
          <p:spPr>
            <a:xfrm>
              <a:off x="0" y="0"/>
              <a:ext cx="1799118" cy="873526"/>
            </a:xfrm>
            <a:custGeom>
              <a:avLst/>
              <a:gdLst/>
              <a:ahLst/>
              <a:cxnLst/>
              <a:rect l="l" t="t" r="r" b="b"/>
              <a:pathLst>
                <a:path w="1799118" h="873526">
                  <a:moveTo>
                    <a:pt x="57801" y="0"/>
                  </a:moveTo>
                  <a:lnTo>
                    <a:pt x="1741317" y="0"/>
                  </a:lnTo>
                  <a:cubicBezTo>
                    <a:pt x="1773239" y="0"/>
                    <a:pt x="1799118" y="25878"/>
                    <a:pt x="1799118" y="57801"/>
                  </a:cubicBezTo>
                  <a:lnTo>
                    <a:pt x="1799118" y="815726"/>
                  </a:lnTo>
                  <a:cubicBezTo>
                    <a:pt x="1799118" y="847648"/>
                    <a:pt x="1773239" y="873526"/>
                    <a:pt x="1741317" y="873526"/>
                  </a:cubicBezTo>
                  <a:lnTo>
                    <a:pt x="57801" y="873526"/>
                  </a:lnTo>
                  <a:cubicBezTo>
                    <a:pt x="42471" y="873526"/>
                    <a:pt x="27769" y="867437"/>
                    <a:pt x="16929" y="856597"/>
                  </a:cubicBezTo>
                  <a:cubicBezTo>
                    <a:pt x="6090" y="845757"/>
                    <a:pt x="0" y="831055"/>
                    <a:pt x="0" y="815726"/>
                  </a:cubicBezTo>
                  <a:lnTo>
                    <a:pt x="0" y="57801"/>
                  </a:lnTo>
                  <a:cubicBezTo>
                    <a:pt x="0" y="25878"/>
                    <a:pt x="25878" y="0"/>
                    <a:pt x="57801" y="0"/>
                  </a:cubicBezTo>
                  <a:close/>
                </a:path>
              </a:pathLst>
            </a:custGeom>
            <a:solidFill>
              <a:srgbClr val="FFF5EE"/>
            </a:solidFill>
          </p:spPr>
          <p:txBody>
            <a:bodyPr/>
            <a:lstStyle/>
            <a:p>
              <a:endParaRPr lang="en-GB"/>
            </a:p>
          </p:txBody>
        </p:sp>
        <p:sp>
          <p:nvSpPr>
            <p:cNvPr id="7" name="TextBox 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8" name="Freeform 8"/>
          <p:cNvSpPr/>
          <p:nvPr/>
        </p:nvSpPr>
        <p:spPr>
          <a:xfrm>
            <a:off x="5598049" y="8782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16997646" y="1841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2531503" y="8620542"/>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927353" y="5031842"/>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2" name="Freeform 12"/>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3" name="Freeform 13"/>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7" name="Freeform 17"/>
          <p:cNvSpPr/>
          <p:nvPr/>
        </p:nvSpPr>
        <p:spPr>
          <a:xfrm flipH="1">
            <a:off x="2743830" y="5517999"/>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18" name="Group 18"/>
          <p:cNvGrpSpPr/>
          <p:nvPr/>
        </p:nvGrpSpPr>
        <p:grpSpPr>
          <a:xfrm>
            <a:off x="5490480" y="5931055"/>
            <a:ext cx="3357000" cy="304200"/>
            <a:chOff x="0" y="0"/>
            <a:chExt cx="4476000" cy="405600"/>
          </a:xfrm>
        </p:grpSpPr>
        <p:sp>
          <p:nvSpPr>
            <p:cNvPr id="19" name="Freeform 19"/>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8BBBE7"/>
            </a:solidFill>
          </p:spPr>
          <p:txBody>
            <a:bodyPr/>
            <a:lstStyle/>
            <a:p>
              <a:endParaRPr lang="en-GB"/>
            </a:p>
          </p:txBody>
        </p:sp>
      </p:grpSp>
      <p:grpSp>
        <p:nvGrpSpPr>
          <p:cNvPr id="20" name="Group 20"/>
          <p:cNvGrpSpPr/>
          <p:nvPr/>
        </p:nvGrpSpPr>
        <p:grpSpPr>
          <a:xfrm>
            <a:off x="8847548" y="5931055"/>
            <a:ext cx="3357000" cy="304200"/>
            <a:chOff x="0" y="0"/>
            <a:chExt cx="4476000" cy="405600"/>
          </a:xfrm>
        </p:grpSpPr>
        <p:sp>
          <p:nvSpPr>
            <p:cNvPr id="21" name="Freeform 21"/>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528ABE"/>
            </a:solidFill>
          </p:spPr>
          <p:txBody>
            <a:bodyPr/>
            <a:lstStyle/>
            <a:p>
              <a:endParaRPr lang="en-GB"/>
            </a:p>
          </p:txBody>
        </p:sp>
      </p:grpSp>
      <p:grpSp>
        <p:nvGrpSpPr>
          <p:cNvPr id="22" name="Group 22"/>
          <p:cNvGrpSpPr/>
          <p:nvPr/>
        </p:nvGrpSpPr>
        <p:grpSpPr>
          <a:xfrm>
            <a:off x="12204618" y="5931055"/>
            <a:ext cx="3357000" cy="304200"/>
            <a:chOff x="0" y="0"/>
            <a:chExt cx="4476000" cy="405600"/>
          </a:xfrm>
        </p:grpSpPr>
        <p:sp>
          <p:nvSpPr>
            <p:cNvPr id="23" name="Freeform 23"/>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E6AA8A"/>
            </a:solidFill>
          </p:spPr>
          <p:txBody>
            <a:bodyPr/>
            <a:lstStyle/>
            <a:p>
              <a:endParaRPr lang="en-GB"/>
            </a:p>
          </p:txBody>
        </p:sp>
      </p:grpSp>
      <p:sp>
        <p:nvSpPr>
          <p:cNvPr id="24" name="AutoShape 24"/>
          <p:cNvSpPr/>
          <p:nvPr/>
        </p:nvSpPr>
        <p:spPr>
          <a:xfrm flipH="1" flipV="1">
            <a:off x="7162782" y="5518376"/>
            <a:ext cx="6199" cy="412679"/>
          </a:xfrm>
          <a:prstGeom prst="line">
            <a:avLst/>
          </a:prstGeom>
          <a:ln w="9525" cap="rnd">
            <a:solidFill>
              <a:srgbClr val="8BBBE7"/>
            </a:solidFill>
            <a:prstDash val="solid"/>
            <a:headEnd type="none" w="sm" len="sm"/>
            <a:tailEnd type="oval" w="lg" len="lg"/>
          </a:ln>
        </p:spPr>
        <p:txBody>
          <a:bodyPr/>
          <a:lstStyle/>
          <a:p>
            <a:endParaRPr lang="en-GB"/>
          </a:p>
        </p:txBody>
      </p:sp>
      <p:sp>
        <p:nvSpPr>
          <p:cNvPr id="25" name="TextBox 25"/>
          <p:cNvSpPr txBox="1"/>
          <p:nvPr/>
        </p:nvSpPr>
        <p:spPr>
          <a:xfrm>
            <a:off x="7321440" y="6816280"/>
            <a:ext cx="6358605" cy="3044190"/>
          </a:xfrm>
          <a:prstGeom prst="rect">
            <a:avLst/>
          </a:prstGeom>
        </p:spPr>
        <p:txBody>
          <a:bodyPr lIns="0" tIns="0" rIns="0" bIns="0" rtlCol="0" anchor="t">
            <a:spAutoFit/>
          </a:bodyPr>
          <a:lstStyle/>
          <a:p>
            <a:pPr algn="just">
              <a:lnSpc>
                <a:spcPts val="4830"/>
              </a:lnSpc>
            </a:pPr>
            <a:r>
              <a:rPr lang="en-US" sz="3500">
                <a:solidFill>
                  <a:srgbClr val="000000"/>
                </a:solidFill>
                <a:latin typeface="Roboto Condensed"/>
              </a:rPr>
              <a:t>Sao chổi (băng, bụi, đá) di chuyển quanh mặt trời -&gt; Khi sao chổi bay quanh Trái đất, bụi khí di chuyển vào khí quyển làm xuất hiện </a:t>
            </a:r>
            <a:r>
              <a:rPr lang="en-US" sz="3500">
                <a:solidFill>
                  <a:srgbClr val="000000"/>
                </a:solidFill>
                <a:latin typeface="Roboto Condensed Bold"/>
              </a:rPr>
              <a:t>các sao băng nhỏ - mưa sao băng</a:t>
            </a:r>
          </a:p>
        </p:txBody>
      </p:sp>
      <p:sp>
        <p:nvSpPr>
          <p:cNvPr id="26" name="AutoShape 26"/>
          <p:cNvSpPr/>
          <p:nvPr/>
        </p:nvSpPr>
        <p:spPr>
          <a:xfrm flipV="1">
            <a:off x="10500742" y="6235255"/>
            <a:ext cx="25306" cy="657225"/>
          </a:xfrm>
          <a:prstGeom prst="line">
            <a:avLst/>
          </a:prstGeom>
          <a:ln w="9525" cap="rnd">
            <a:solidFill>
              <a:srgbClr val="528ABE"/>
            </a:solidFill>
            <a:prstDash val="solid"/>
            <a:headEnd type="oval" w="lg" len="lg"/>
            <a:tailEnd type="none" w="sm" len="sm"/>
          </a:ln>
        </p:spPr>
        <p:txBody>
          <a:bodyPr/>
          <a:lstStyle/>
          <a:p>
            <a:endParaRPr lang="en-GB"/>
          </a:p>
        </p:txBody>
      </p:sp>
      <p:grpSp>
        <p:nvGrpSpPr>
          <p:cNvPr id="27" name="Group 27"/>
          <p:cNvGrpSpPr/>
          <p:nvPr/>
        </p:nvGrpSpPr>
        <p:grpSpPr>
          <a:xfrm>
            <a:off x="10860398" y="3702041"/>
            <a:ext cx="6102868" cy="1815958"/>
            <a:chOff x="0" y="0"/>
            <a:chExt cx="1607340" cy="478277"/>
          </a:xfrm>
        </p:grpSpPr>
        <p:sp>
          <p:nvSpPr>
            <p:cNvPr id="28" name="Freeform 28"/>
            <p:cNvSpPr/>
            <p:nvPr/>
          </p:nvSpPr>
          <p:spPr>
            <a:xfrm>
              <a:off x="0" y="0"/>
              <a:ext cx="1607340" cy="478277"/>
            </a:xfrm>
            <a:custGeom>
              <a:avLst/>
              <a:gdLst/>
              <a:ahLst/>
              <a:cxnLst/>
              <a:rect l="l" t="t" r="r" b="b"/>
              <a:pathLst>
                <a:path w="1607340" h="478277">
                  <a:moveTo>
                    <a:pt x="64697" y="0"/>
                  </a:moveTo>
                  <a:lnTo>
                    <a:pt x="1542643" y="0"/>
                  </a:lnTo>
                  <a:cubicBezTo>
                    <a:pt x="1578374" y="0"/>
                    <a:pt x="1607340" y="28966"/>
                    <a:pt x="1607340" y="64697"/>
                  </a:cubicBezTo>
                  <a:lnTo>
                    <a:pt x="1607340" y="413580"/>
                  </a:lnTo>
                  <a:cubicBezTo>
                    <a:pt x="1607340" y="430739"/>
                    <a:pt x="1600524" y="447195"/>
                    <a:pt x="1588390" y="459328"/>
                  </a:cubicBezTo>
                  <a:cubicBezTo>
                    <a:pt x="1576257" y="471461"/>
                    <a:pt x="1559801" y="478277"/>
                    <a:pt x="1542643" y="478277"/>
                  </a:cubicBezTo>
                  <a:lnTo>
                    <a:pt x="64697" y="478277"/>
                  </a:lnTo>
                  <a:cubicBezTo>
                    <a:pt x="47538" y="478277"/>
                    <a:pt x="31082" y="471461"/>
                    <a:pt x="18949" y="459328"/>
                  </a:cubicBezTo>
                  <a:cubicBezTo>
                    <a:pt x="6816" y="447195"/>
                    <a:pt x="0" y="430739"/>
                    <a:pt x="0" y="413580"/>
                  </a:cubicBezTo>
                  <a:lnTo>
                    <a:pt x="0" y="64697"/>
                  </a:lnTo>
                  <a:cubicBezTo>
                    <a:pt x="0" y="47538"/>
                    <a:pt x="6816" y="31082"/>
                    <a:pt x="18949" y="18949"/>
                  </a:cubicBezTo>
                  <a:cubicBezTo>
                    <a:pt x="31082" y="6816"/>
                    <a:pt x="47538" y="0"/>
                    <a:pt x="64697" y="0"/>
                  </a:cubicBezTo>
                  <a:close/>
                </a:path>
              </a:pathLst>
            </a:custGeom>
            <a:solidFill>
              <a:srgbClr val="FFF5EE"/>
            </a:solidFill>
          </p:spPr>
          <p:txBody>
            <a:bodyPr/>
            <a:lstStyle/>
            <a:p>
              <a:endParaRPr lang="en-GB"/>
            </a:p>
          </p:txBody>
        </p:sp>
        <p:sp>
          <p:nvSpPr>
            <p:cNvPr id="29" name="TextBox 2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0" name="TextBox 30"/>
          <p:cNvSpPr txBox="1"/>
          <p:nvPr/>
        </p:nvSpPr>
        <p:spPr>
          <a:xfrm>
            <a:off x="11399859" y="3964225"/>
            <a:ext cx="5136236" cy="1215390"/>
          </a:xfrm>
          <a:prstGeom prst="rect">
            <a:avLst/>
          </a:prstGeom>
        </p:spPr>
        <p:txBody>
          <a:bodyPr lIns="0" tIns="0" rIns="0" bIns="0" rtlCol="0" anchor="t">
            <a:spAutoFit/>
          </a:bodyPr>
          <a:lstStyle/>
          <a:p>
            <a:pPr algn="just">
              <a:lnSpc>
                <a:spcPts val="4830"/>
              </a:lnSpc>
            </a:pPr>
            <a:r>
              <a:rPr lang="en-US" sz="3500">
                <a:solidFill>
                  <a:srgbClr val="000000"/>
                </a:solidFill>
                <a:latin typeface="Roboto Condensed"/>
              </a:rPr>
              <a:t>Chu kì: thường có chu kì 1 năm/ 1 cơn mưa sao băng</a:t>
            </a:r>
          </a:p>
        </p:txBody>
      </p:sp>
      <p:sp>
        <p:nvSpPr>
          <p:cNvPr id="31" name="AutoShape 31"/>
          <p:cNvSpPr/>
          <p:nvPr/>
        </p:nvSpPr>
        <p:spPr>
          <a:xfrm flipV="1">
            <a:off x="13883118" y="5179615"/>
            <a:ext cx="84859" cy="751440"/>
          </a:xfrm>
          <a:prstGeom prst="line">
            <a:avLst/>
          </a:prstGeom>
          <a:ln w="9525" cap="rnd">
            <a:solidFill>
              <a:srgbClr val="E6AA8A"/>
            </a:solidFill>
            <a:prstDash val="solid"/>
            <a:headEnd type="none" w="sm" len="sm"/>
            <a:tailEnd type="oval" w="lg" len="lg"/>
          </a:ln>
        </p:spPr>
        <p:txBody>
          <a:bodyPr/>
          <a:lstStyle/>
          <a:p>
            <a:endParaRPr lang="en-GB"/>
          </a:p>
        </p:txBody>
      </p:sp>
      <p:sp>
        <p:nvSpPr>
          <p:cNvPr id="32" name="Freeform 32"/>
          <p:cNvSpPr/>
          <p:nvPr/>
        </p:nvSpPr>
        <p:spPr>
          <a:xfrm>
            <a:off x="1022187" y="535595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grpSp>
        <p:nvGrpSpPr>
          <p:cNvPr id="33" name="Group 33"/>
          <p:cNvGrpSpPr/>
          <p:nvPr/>
        </p:nvGrpSpPr>
        <p:grpSpPr>
          <a:xfrm>
            <a:off x="4576367" y="3633174"/>
            <a:ext cx="5194717" cy="2021614"/>
            <a:chOff x="0" y="0"/>
            <a:chExt cx="1368156" cy="532442"/>
          </a:xfrm>
        </p:grpSpPr>
        <p:sp>
          <p:nvSpPr>
            <p:cNvPr id="34" name="Freeform 34"/>
            <p:cNvSpPr/>
            <p:nvPr/>
          </p:nvSpPr>
          <p:spPr>
            <a:xfrm>
              <a:off x="0" y="0"/>
              <a:ext cx="1368156" cy="532442"/>
            </a:xfrm>
            <a:custGeom>
              <a:avLst/>
              <a:gdLst/>
              <a:ahLst/>
              <a:cxnLst/>
              <a:rect l="l" t="t" r="r" b="b"/>
              <a:pathLst>
                <a:path w="1368156" h="532442">
                  <a:moveTo>
                    <a:pt x="76008" y="0"/>
                  </a:moveTo>
                  <a:lnTo>
                    <a:pt x="1292148" y="0"/>
                  </a:lnTo>
                  <a:cubicBezTo>
                    <a:pt x="1334126" y="0"/>
                    <a:pt x="1368156" y="34030"/>
                    <a:pt x="1368156" y="76008"/>
                  </a:cubicBezTo>
                  <a:lnTo>
                    <a:pt x="1368156" y="456434"/>
                  </a:lnTo>
                  <a:cubicBezTo>
                    <a:pt x="1368156" y="498412"/>
                    <a:pt x="1334126" y="532442"/>
                    <a:pt x="1292148" y="532442"/>
                  </a:cubicBezTo>
                  <a:lnTo>
                    <a:pt x="76008" y="532442"/>
                  </a:lnTo>
                  <a:cubicBezTo>
                    <a:pt x="34030" y="532442"/>
                    <a:pt x="0" y="498412"/>
                    <a:pt x="0" y="456434"/>
                  </a:cubicBezTo>
                  <a:lnTo>
                    <a:pt x="0" y="76008"/>
                  </a:lnTo>
                  <a:cubicBezTo>
                    <a:pt x="0" y="34030"/>
                    <a:pt x="34030" y="0"/>
                    <a:pt x="76008" y="0"/>
                  </a:cubicBezTo>
                  <a:close/>
                </a:path>
              </a:pathLst>
            </a:custGeom>
            <a:solidFill>
              <a:srgbClr val="FFF5EE"/>
            </a:solidFill>
          </p:spPr>
          <p:txBody>
            <a:bodyPr/>
            <a:lstStyle/>
            <a:p>
              <a:endParaRPr lang="en-GB"/>
            </a:p>
          </p:txBody>
        </p:sp>
        <p:sp>
          <p:nvSpPr>
            <p:cNvPr id="35" name="TextBox 3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9" name="TextBox 39"/>
          <p:cNvSpPr txBox="1"/>
          <p:nvPr/>
        </p:nvSpPr>
        <p:spPr>
          <a:xfrm>
            <a:off x="4876800" y="3695700"/>
            <a:ext cx="4473937" cy="1824990"/>
          </a:xfrm>
          <a:prstGeom prst="rect">
            <a:avLst/>
          </a:prstGeom>
        </p:spPr>
        <p:txBody>
          <a:bodyPr lIns="0" tIns="0" rIns="0" bIns="0" rtlCol="0" anchor="t">
            <a:spAutoFit/>
          </a:bodyPr>
          <a:lstStyle/>
          <a:p>
            <a:pPr algn="ctr">
              <a:lnSpc>
                <a:spcPts val="4830"/>
              </a:lnSpc>
            </a:pPr>
            <a:r>
              <a:rPr lang="en-US" sz="3500">
                <a:solidFill>
                  <a:srgbClr val="000000"/>
                </a:solidFill>
                <a:latin typeface="Roboto Condensed"/>
              </a:rPr>
              <a:t>Sao chổi là nguyên nhân xuất hiện chính của mưa sao băng.</a:t>
            </a:r>
          </a:p>
        </p:txBody>
      </p:sp>
      <p:sp>
        <p:nvSpPr>
          <p:cNvPr id="40" name="TextBox 24">
            <a:extLst>
              <a:ext uri="{FF2B5EF4-FFF2-40B4-BE49-F238E27FC236}">
                <a16:creationId xmlns:a16="http://schemas.microsoft.com/office/drawing/2014/main" id="{DA73F4DA-7DF1-389D-FE96-60C1D99B3017}"/>
              </a:ext>
            </a:extLst>
          </p:cNvPr>
          <p:cNvSpPr txBox="1"/>
          <p:nvPr/>
        </p:nvSpPr>
        <p:spPr>
          <a:xfrm>
            <a:off x="2819400" y="1257300"/>
            <a:ext cx="11829008" cy="790575"/>
          </a:xfrm>
          <a:prstGeom prst="rect">
            <a:avLst/>
          </a:prstGeom>
        </p:spPr>
        <p:txBody>
          <a:bodyPr lIns="0" tIns="0" rIns="0" bIns="0" rtlCol="0" anchor="t">
            <a:spAutoFit/>
          </a:bodyPr>
          <a:lstStyle/>
          <a:p>
            <a:pPr algn="ctr">
              <a:lnSpc>
                <a:spcPts val="6000"/>
              </a:lnSpc>
              <a:spcBef>
                <a:spcPct val="0"/>
              </a:spcBef>
            </a:pPr>
            <a:r>
              <a:rPr lang="en-US" sz="5000">
                <a:solidFill>
                  <a:srgbClr val="FFFFFF"/>
                </a:solidFill>
                <a:latin typeface="#9Slide05 VL Fadilla"/>
              </a:rPr>
              <a:t>3.2. Cách triển khai ý tưởng và thông tin trong văn bản </a:t>
            </a:r>
          </a:p>
        </p:txBody>
      </p:sp>
      <p:grpSp>
        <p:nvGrpSpPr>
          <p:cNvPr id="41" name="Group 40">
            <a:extLst>
              <a:ext uri="{FF2B5EF4-FFF2-40B4-BE49-F238E27FC236}">
                <a16:creationId xmlns:a16="http://schemas.microsoft.com/office/drawing/2014/main" id="{38F55F2E-19FC-8329-6F01-9376819D62BC}"/>
              </a:ext>
            </a:extLst>
          </p:cNvPr>
          <p:cNvGrpSpPr/>
          <p:nvPr/>
        </p:nvGrpSpPr>
        <p:grpSpPr>
          <a:xfrm>
            <a:off x="1447800" y="2171700"/>
            <a:ext cx="11492200" cy="729481"/>
            <a:chOff x="3505200" y="2171700"/>
            <a:chExt cx="11492200" cy="729481"/>
          </a:xfrm>
        </p:grpSpPr>
        <p:grpSp>
          <p:nvGrpSpPr>
            <p:cNvPr id="42" name="Group 13">
              <a:extLst>
                <a:ext uri="{FF2B5EF4-FFF2-40B4-BE49-F238E27FC236}">
                  <a16:creationId xmlns:a16="http://schemas.microsoft.com/office/drawing/2014/main" id="{2F45B248-7BD3-603A-A40B-ADA5081F1CF9}"/>
                </a:ext>
              </a:extLst>
            </p:cNvPr>
            <p:cNvGrpSpPr/>
            <p:nvPr/>
          </p:nvGrpSpPr>
          <p:grpSpPr>
            <a:xfrm>
              <a:off x="3505200" y="2171700"/>
              <a:ext cx="11492200" cy="710024"/>
              <a:chOff x="0" y="0"/>
              <a:chExt cx="3026752" cy="187002"/>
            </a:xfrm>
          </p:grpSpPr>
          <p:sp>
            <p:nvSpPr>
              <p:cNvPr id="44" name="Freeform 14">
                <a:extLst>
                  <a:ext uri="{FF2B5EF4-FFF2-40B4-BE49-F238E27FC236}">
                    <a16:creationId xmlns:a16="http://schemas.microsoft.com/office/drawing/2014/main" id="{039BE79B-137B-731F-16AB-047F281F1648}"/>
                  </a:ext>
                </a:extLst>
              </p:cNvPr>
              <p:cNvSpPr/>
              <p:nvPr/>
            </p:nvSpPr>
            <p:spPr>
              <a:xfrm>
                <a:off x="0" y="0"/>
                <a:ext cx="3026752" cy="187002"/>
              </a:xfrm>
              <a:custGeom>
                <a:avLst/>
                <a:gdLst/>
                <a:ahLst/>
                <a:cxnLst/>
                <a:rect l="l" t="t" r="r" b="b"/>
                <a:pathLst>
                  <a:path w="3026752" h="187002">
                    <a:moveTo>
                      <a:pt x="34357" y="0"/>
                    </a:moveTo>
                    <a:lnTo>
                      <a:pt x="2992395" y="0"/>
                    </a:lnTo>
                    <a:cubicBezTo>
                      <a:pt x="3011370" y="0"/>
                      <a:pt x="3026752" y="15382"/>
                      <a:pt x="3026752" y="34357"/>
                    </a:cubicBezTo>
                    <a:lnTo>
                      <a:pt x="3026752" y="152645"/>
                    </a:lnTo>
                    <a:cubicBezTo>
                      <a:pt x="3026752" y="171620"/>
                      <a:pt x="3011370" y="187002"/>
                      <a:pt x="2992395" y="187002"/>
                    </a:cubicBezTo>
                    <a:lnTo>
                      <a:pt x="34357" y="187002"/>
                    </a:lnTo>
                    <a:cubicBezTo>
                      <a:pt x="25245" y="187002"/>
                      <a:pt x="16506" y="183382"/>
                      <a:pt x="10063" y="176939"/>
                    </a:cubicBezTo>
                    <a:cubicBezTo>
                      <a:pt x="3620" y="170496"/>
                      <a:pt x="0" y="161757"/>
                      <a:pt x="0" y="152645"/>
                    </a:cubicBezTo>
                    <a:lnTo>
                      <a:pt x="0" y="34357"/>
                    </a:lnTo>
                    <a:cubicBezTo>
                      <a:pt x="0" y="15382"/>
                      <a:pt x="15382" y="0"/>
                      <a:pt x="34357" y="0"/>
                    </a:cubicBezTo>
                    <a:close/>
                  </a:path>
                </a:pathLst>
              </a:custGeom>
              <a:solidFill>
                <a:srgbClr val="E6AA8A"/>
              </a:solidFill>
            </p:spPr>
            <p:txBody>
              <a:bodyPr/>
              <a:lstStyle/>
              <a:p>
                <a:endParaRPr lang="en-GB"/>
              </a:p>
            </p:txBody>
          </p:sp>
          <p:sp>
            <p:nvSpPr>
              <p:cNvPr id="45" name="TextBox 15">
                <a:extLst>
                  <a:ext uri="{FF2B5EF4-FFF2-40B4-BE49-F238E27FC236}">
                    <a16:creationId xmlns:a16="http://schemas.microsoft.com/office/drawing/2014/main" id="{89509105-CA3C-E919-505B-798979388947}"/>
                  </a:ext>
                </a:extLst>
              </p:cNvPr>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43" name="TextBox 25">
              <a:extLst>
                <a:ext uri="{FF2B5EF4-FFF2-40B4-BE49-F238E27FC236}">
                  <a16:creationId xmlns:a16="http://schemas.microsoft.com/office/drawing/2014/main" id="{A53595C2-6025-1389-B685-88A307137CEE}"/>
                </a:ext>
              </a:extLst>
            </p:cNvPr>
            <p:cNvSpPr txBox="1"/>
            <p:nvPr/>
          </p:nvSpPr>
          <p:spPr>
            <a:xfrm>
              <a:off x="3810000" y="2324100"/>
              <a:ext cx="11004649" cy="577081"/>
            </a:xfrm>
            <a:prstGeom prst="rect">
              <a:avLst/>
            </a:prstGeom>
          </p:spPr>
          <p:txBody>
            <a:bodyPr wrap="square" lIns="0" tIns="0" rIns="0" bIns="0" rtlCol="0" anchor="t">
              <a:spAutoFit/>
            </a:bodyPr>
            <a:lstStyle/>
            <a:p>
              <a:pPr algn="ctr">
                <a:lnSpc>
                  <a:spcPts val="4680"/>
                </a:lnSpc>
                <a:spcBef>
                  <a:spcPct val="0"/>
                </a:spcBef>
              </a:pPr>
              <a:r>
                <a:rPr lang="en-US" sz="3900">
                  <a:solidFill>
                    <a:srgbClr val="000000"/>
                  </a:solidFill>
                  <a:latin typeface="Roboto Condensed Bold"/>
                </a:rPr>
                <a:t> b. Khái niệm và cách lí giải sự xuất hiện của sao băng</a:t>
              </a:r>
            </a:p>
          </p:txBody>
        </p:sp>
      </p:grpSp>
      <p:sp>
        <p:nvSpPr>
          <p:cNvPr id="46" name="TextBox 28">
            <a:extLst>
              <a:ext uri="{FF2B5EF4-FFF2-40B4-BE49-F238E27FC236}">
                <a16:creationId xmlns:a16="http://schemas.microsoft.com/office/drawing/2014/main" id="{2BA9CD8C-BFE5-81B7-FF7D-0271B10BBCA7}"/>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5576350" y="-67510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16861546" y="69375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5" name="Freeform 5"/>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6" name="Freeform 6"/>
          <p:cNvSpPr/>
          <p:nvPr/>
        </p:nvSpPr>
        <p:spPr>
          <a:xfrm>
            <a:off x="16997646" y="1841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658446" y="825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0036638" y="8812018"/>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0" name="Freeform 10"/>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flipH="1">
            <a:off x="10853116" y="9298175"/>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15" name="Group 15"/>
          <p:cNvGrpSpPr/>
          <p:nvPr/>
        </p:nvGrpSpPr>
        <p:grpSpPr>
          <a:xfrm>
            <a:off x="16451401" y="6147431"/>
            <a:ext cx="143400" cy="143400"/>
            <a:chOff x="0" y="0"/>
            <a:chExt cx="191200" cy="191200"/>
          </a:xfrm>
        </p:grpSpPr>
        <p:sp>
          <p:nvSpPr>
            <p:cNvPr id="16" name="Freeform 16"/>
            <p:cNvSpPr/>
            <p:nvPr/>
          </p:nvSpPr>
          <p:spPr>
            <a:xfrm>
              <a:off x="0" y="0"/>
              <a:ext cx="191262" cy="191262"/>
            </a:xfrm>
            <a:custGeom>
              <a:avLst/>
              <a:gdLst/>
              <a:ahLst/>
              <a:cxnLst/>
              <a:rect l="l" t="t" r="r" b="b"/>
              <a:pathLst>
                <a:path w="191262" h="191262">
                  <a:moveTo>
                    <a:pt x="0" y="95631"/>
                  </a:moveTo>
                  <a:cubicBezTo>
                    <a:pt x="0" y="42799"/>
                    <a:pt x="42799" y="0"/>
                    <a:pt x="95631" y="0"/>
                  </a:cubicBezTo>
                  <a:cubicBezTo>
                    <a:pt x="148463" y="0"/>
                    <a:pt x="191262" y="42799"/>
                    <a:pt x="191262" y="95631"/>
                  </a:cubicBezTo>
                  <a:cubicBezTo>
                    <a:pt x="191262" y="148463"/>
                    <a:pt x="148463" y="191262"/>
                    <a:pt x="95631" y="191262"/>
                  </a:cubicBezTo>
                  <a:cubicBezTo>
                    <a:pt x="42799" y="191262"/>
                    <a:pt x="0" y="148336"/>
                    <a:pt x="0" y="95631"/>
                  </a:cubicBezTo>
                </a:path>
              </a:pathLst>
            </a:custGeom>
            <a:solidFill>
              <a:srgbClr val="667E92"/>
            </a:solidFill>
          </p:spPr>
          <p:txBody>
            <a:bodyPr/>
            <a:lstStyle/>
            <a:p>
              <a:endParaRPr lang="en-GB"/>
            </a:p>
          </p:txBody>
        </p:sp>
      </p:grpSp>
      <p:grpSp>
        <p:nvGrpSpPr>
          <p:cNvPr id="17" name="Group 17"/>
          <p:cNvGrpSpPr/>
          <p:nvPr/>
        </p:nvGrpSpPr>
        <p:grpSpPr>
          <a:xfrm>
            <a:off x="13661085" y="9711411"/>
            <a:ext cx="3357000" cy="304200"/>
            <a:chOff x="0" y="0"/>
            <a:chExt cx="4476000" cy="405600"/>
          </a:xfrm>
        </p:grpSpPr>
        <p:sp>
          <p:nvSpPr>
            <p:cNvPr id="18" name="Freeform 18"/>
            <p:cNvSpPr/>
            <p:nvPr/>
          </p:nvSpPr>
          <p:spPr>
            <a:xfrm>
              <a:off x="0" y="0"/>
              <a:ext cx="4475988" cy="405638"/>
            </a:xfrm>
            <a:custGeom>
              <a:avLst/>
              <a:gdLst/>
              <a:ahLst/>
              <a:cxnLst/>
              <a:rect l="l" t="t" r="r" b="b"/>
              <a:pathLst>
                <a:path w="4475988" h="405638">
                  <a:moveTo>
                    <a:pt x="0" y="0"/>
                  </a:moveTo>
                  <a:lnTo>
                    <a:pt x="4475988" y="0"/>
                  </a:lnTo>
                  <a:lnTo>
                    <a:pt x="4475988" y="405638"/>
                  </a:lnTo>
                  <a:lnTo>
                    <a:pt x="0" y="405638"/>
                  </a:lnTo>
                  <a:lnTo>
                    <a:pt x="0" y="0"/>
                  </a:lnTo>
                </a:path>
              </a:pathLst>
            </a:custGeom>
            <a:solidFill>
              <a:srgbClr val="8BBBE7"/>
            </a:solidFill>
          </p:spPr>
          <p:txBody>
            <a:bodyPr/>
            <a:lstStyle/>
            <a:p>
              <a:endParaRPr lang="en-GB"/>
            </a:p>
          </p:txBody>
        </p:sp>
      </p:grpSp>
      <p:sp>
        <p:nvSpPr>
          <p:cNvPr id="19" name="AutoShape 19"/>
          <p:cNvSpPr/>
          <p:nvPr/>
        </p:nvSpPr>
        <p:spPr>
          <a:xfrm flipH="1" flipV="1">
            <a:off x="15283025" y="8216346"/>
            <a:ext cx="56560" cy="1495065"/>
          </a:xfrm>
          <a:prstGeom prst="line">
            <a:avLst/>
          </a:prstGeom>
          <a:ln w="9525" cap="rnd">
            <a:solidFill>
              <a:srgbClr val="8BBBE7"/>
            </a:solidFill>
            <a:prstDash val="solid"/>
            <a:headEnd type="none" w="sm" len="sm"/>
            <a:tailEnd type="oval" w="lg" len="lg"/>
          </a:ln>
        </p:spPr>
        <p:txBody>
          <a:bodyPr/>
          <a:lstStyle/>
          <a:p>
            <a:endParaRPr lang="en-GB"/>
          </a:p>
        </p:txBody>
      </p:sp>
      <p:grpSp>
        <p:nvGrpSpPr>
          <p:cNvPr id="20" name="Group 20"/>
          <p:cNvGrpSpPr/>
          <p:nvPr/>
        </p:nvGrpSpPr>
        <p:grpSpPr>
          <a:xfrm>
            <a:off x="12821753" y="7413350"/>
            <a:ext cx="5194717" cy="1174846"/>
            <a:chOff x="0" y="0"/>
            <a:chExt cx="1368156" cy="309425"/>
          </a:xfrm>
        </p:grpSpPr>
        <p:sp>
          <p:nvSpPr>
            <p:cNvPr id="21" name="Freeform 21"/>
            <p:cNvSpPr/>
            <p:nvPr/>
          </p:nvSpPr>
          <p:spPr>
            <a:xfrm>
              <a:off x="0" y="0"/>
              <a:ext cx="1368156" cy="309425"/>
            </a:xfrm>
            <a:custGeom>
              <a:avLst/>
              <a:gdLst/>
              <a:ahLst/>
              <a:cxnLst/>
              <a:rect l="l" t="t" r="r" b="b"/>
              <a:pathLst>
                <a:path w="1368156" h="309425">
                  <a:moveTo>
                    <a:pt x="76008" y="0"/>
                  </a:moveTo>
                  <a:lnTo>
                    <a:pt x="1292148" y="0"/>
                  </a:lnTo>
                  <a:cubicBezTo>
                    <a:pt x="1334126" y="0"/>
                    <a:pt x="1368156" y="34030"/>
                    <a:pt x="1368156" y="76008"/>
                  </a:cubicBezTo>
                  <a:lnTo>
                    <a:pt x="1368156" y="233417"/>
                  </a:lnTo>
                  <a:cubicBezTo>
                    <a:pt x="1368156" y="275395"/>
                    <a:pt x="1334126" y="309425"/>
                    <a:pt x="1292148" y="309425"/>
                  </a:cubicBezTo>
                  <a:lnTo>
                    <a:pt x="76008" y="309425"/>
                  </a:lnTo>
                  <a:cubicBezTo>
                    <a:pt x="34030" y="309425"/>
                    <a:pt x="0" y="275395"/>
                    <a:pt x="0" y="233417"/>
                  </a:cubicBezTo>
                  <a:lnTo>
                    <a:pt x="0" y="76008"/>
                  </a:lnTo>
                  <a:cubicBezTo>
                    <a:pt x="0" y="34030"/>
                    <a:pt x="34030" y="0"/>
                    <a:pt x="76008" y="0"/>
                  </a:cubicBezTo>
                  <a:close/>
                </a:path>
              </a:pathLst>
            </a:custGeom>
            <a:solidFill>
              <a:srgbClr val="203163"/>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Freeform 23"/>
          <p:cNvSpPr/>
          <p:nvPr/>
        </p:nvSpPr>
        <p:spPr>
          <a:xfrm flipH="1">
            <a:off x="15920208" y="253734"/>
            <a:ext cx="2195753" cy="2195753"/>
          </a:xfrm>
          <a:custGeom>
            <a:avLst/>
            <a:gdLst/>
            <a:ahLst/>
            <a:cxnLst/>
            <a:rect l="l" t="t" r="r" b="b"/>
            <a:pathLst>
              <a:path w="2195753" h="2195753">
                <a:moveTo>
                  <a:pt x="2195753" y="0"/>
                </a:moveTo>
                <a:lnTo>
                  <a:pt x="0" y="0"/>
                </a:lnTo>
                <a:lnTo>
                  <a:pt x="0" y="2195753"/>
                </a:lnTo>
                <a:lnTo>
                  <a:pt x="2195753" y="2195753"/>
                </a:lnTo>
                <a:lnTo>
                  <a:pt x="2195753"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24" name="Freeform 24"/>
          <p:cNvSpPr/>
          <p:nvPr/>
        </p:nvSpPr>
        <p:spPr>
          <a:xfrm flipH="1">
            <a:off x="185674" y="3623649"/>
            <a:ext cx="3464943" cy="6663351"/>
          </a:xfrm>
          <a:custGeom>
            <a:avLst/>
            <a:gdLst/>
            <a:ahLst/>
            <a:cxnLst/>
            <a:rect l="l" t="t" r="r" b="b"/>
            <a:pathLst>
              <a:path w="3464943" h="6663351">
                <a:moveTo>
                  <a:pt x="3464942" y="0"/>
                </a:moveTo>
                <a:lnTo>
                  <a:pt x="0" y="0"/>
                </a:lnTo>
                <a:lnTo>
                  <a:pt x="0" y="6663351"/>
                </a:lnTo>
                <a:lnTo>
                  <a:pt x="3464942" y="6663351"/>
                </a:lnTo>
                <a:lnTo>
                  <a:pt x="3464942" y="0"/>
                </a:lnTo>
                <a:close/>
              </a:path>
            </a:pathLst>
          </a:custGeom>
          <a:blipFill>
            <a:blip r:embed="rId7"/>
            <a:stretch>
              <a:fillRect/>
            </a:stretch>
          </a:blipFill>
        </p:spPr>
        <p:txBody>
          <a:bodyPr/>
          <a:lstStyle/>
          <a:p>
            <a:endParaRPr lang="en-GB"/>
          </a:p>
        </p:txBody>
      </p:sp>
      <p:sp>
        <p:nvSpPr>
          <p:cNvPr id="28" name="TextBox 28"/>
          <p:cNvSpPr txBox="1"/>
          <p:nvPr/>
        </p:nvSpPr>
        <p:spPr>
          <a:xfrm>
            <a:off x="13046057" y="7610556"/>
            <a:ext cx="4473937" cy="605790"/>
          </a:xfrm>
          <a:prstGeom prst="rect">
            <a:avLst/>
          </a:prstGeom>
        </p:spPr>
        <p:txBody>
          <a:bodyPr lIns="0" tIns="0" rIns="0" bIns="0" rtlCol="0" anchor="t">
            <a:spAutoFit/>
          </a:bodyPr>
          <a:lstStyle/>
          <a:p>
            <a:pPr algn="ctr">
              <a:lnSpc>
                <a:spcPts val="4830"/>
              </a:lnSpc>
            </a:pPr>
            <a:r>
              <a:rPr lang="en-US" sz="3500">
                <a:solidFill>
                  <a:srgbClr val="FFFFFF"/>
                </a:solidFill>
                <a:latin typeface="Roboto Condensed Bold"/>
              </a:rPr>
              <a:t>Cách xem sao băng</a:t>
            </a:r>
          </a:p>
        </p:txBody>
      </p:sp>
      <p:sp>
        <p:nvSpPr>
          <p:cNvPr id="29" name="TextBox 29"/>
          <p:cNvSpPr txBox="1"/>
          <p:nvPr/>
        </p:nvSpPr>
        <p:spPr>
          <a:xfrm>
            <a:off x="4459647" y="3652224"/>
            <a:ext cx="3488471" cy="2434590"/>
          </a:xfrm>
          <a:prstGeom prst="rect">
            <a:avLst/>
          </a:prstGeom>
        </p:spPr>
        <p:txBody>
          <a:bodyPr lIns="0" tIns="0" rIns="0" bIns="0" rtlCol="0" anchor="t">
            <a:spAutoFit/>
          </a:bodyPr>
          <a:lstStyle/>
          <a:p>
            <a:pPr algn="ctr">
              <a:lnSpc>
                <a:spcPts val="4830"/>
              </a:lnSpc>
            </a:pPr>
            <a:r>
              <a:rPr lang="en-US" sz="3500">
                <a:solidFill>
                  <a:srgbClr val="FFFFFF"/>
                </a:solidFill>
                <a:latin typeface="Roboto Condensed Bold"/>
              </a:rPr>
              <a:t>Yếu tố chi phối:</a:t>
            </a:r>
          </a:p>
          <a:p>
            <a:pPr algn="ctr">
              <a:lnSpc>
                <a:spcPts val="4830"/>
              </a:lnSpc>
            </a:pPr>
            <a:endParaRPr lang="en-US" sz="3500">
              <a:solidFill>
                <a:srgbClr val="FFFFFF"/>
              </a:solidFill>
              <a:latin typeface="Roboto Condensed Bold"/>
            </a:endParaRPr>
          </a:p>
          <a:p>
            <a:pPr algn="ctr">
              <a:lnSpc>
                <a:spcPts val="4830"/>
              </a:lnSpc>
            </a:pPr>
            <a:r>
              <a:rPr lang="en-US" sz="3500">
                <a:solidFill>
                  <a:srgbClr val="FFFFFF"/>
                </a:solidFill>
                <a:latin typeface="Roboto Condensed"/>
              </a:rPr>
              <a:t>Mây, thời tiết, độ ô nhiễm không khí…</a:t>
            </a:r>
          </a:p>
        </p:txBody>
      </p:sp>
      <p:sp>
        <p:nvSpPr>
          <p:cNvPr id="30" name="Freeform 30"/>
          <p:cNvSpPr/>
          <p:nvPr/>
        </p:nvSpPr>
        <p:spPr>
          <a:xfrm flipH="1">
            <a:off x="156014" y="4269105"/>
            <a:ext cx="1004865" cy="1004865"/>
          </a:xfrm>
          <a:custGeom>
            <a:avLst/>
            <a:gdLst/>
            <a:ahLst/>
            <a:cxnLst/>
            <a:rect l="l" t="t" r="r" b="b"/>
            <a:pathLst>
              <a:path w="1004865" h="1004865">
                <a:moveTo>
                  <a:pt x="1004864" y="0"/>
                </a:moveTo>
                <a:lnTo>
                  <a:pt x="0" y="0"/>
                </a:lnTo>
                <a:lnTo>
                  <a:pt x="0" y="1004865"/>
                </a:lnTo>
                <a:lnTo>
                  <a:pt x="1004864" y="1004865"/>
                </a:lnTo>
                <a:lnTo>
                  <a:pt x="100486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31" name="TextBox 31"/>
          <p:cNvSpPr txBox="1"/>
          <p:nvPr/>
        </p:nvSpPr>
        <p:spPr>
          <a:xfrm>
            <a:off x="8757150" y="3467831"/>
            <a:ext cx="8590159" cy="3653790"/>
          </a:xfrm>
          <a:prstGeom prst="rect">
            <a:avLst/>
          </a:prstGeom>
        </p:spPr>
        <p:txBody>
          <a:bodyPr lIns="0" tIns="0" rIns="0" bIns="0" rtlCol="0" anchor="t">
            <a:spAutoFit/>
          </a:bodyPr>
          <a:lstStyle/>
          <a:p>
            <a:pPr algn="ctr">
              <a:lnSpc>
                <a:spcPts val="4830"/>
              </a:lnSpc>
            </a:pPr>
            <a:r>
              <a:rPr lang="en-US" sz="3500">
                <a:solidFill>
                  <a:srgbClr val="FFFFFF"/>
                </a:solidFill>
                <a:latin typeface="Roboto Condensed Bold"/>
              </a:rPr>
              <a:t>Vị trí:</a:t>
            </a:r>
          </a:p>
          <a:p>
            <a:pPr algn="ctr">
              <a:lnSpc>
                <a:spcPts val="4830"/>
              </a:lnSpc>
            </a:pPr>
            <a:endParaRPr lang="en-US" sz="3500">
              <a:solidFill>
                <a:srgbClr val="FFFFFF"/>
              </a:solidFill>
              <a:latin typeface="Roboto Condensed Bold"/>
            </a:endParaRPr>
          </a:p>
          <a:p>
            <a:pPr marL="755651" lvl="1" indent="-377825" algn="just">
              <a:lnSpc>
                <a:spcPts val="4830"/>
              </a:lnSpc>
              <a:buFont typeface="Arial"/>
              <a:buChar char="•"/>
            </a:pPr>
            <a:r>
              <a:rPr lang="en-US" sz="3500">
                <a:solidFill>
                  <a:srgbClr val="FFFFFF"/>
                </a:solidFill>
                <a:latin typeface="Roboto Condensed"/>
              </a:rPr>
              <a:t>định hướng của chòm sao vì nơi quan sát được sao thì nhìn được sao băng dễ hơn.</a:t>
            </a:r>
          </a:p>
          <a:p>
            <a:pPr marL="755651" lvl="1" indent="-377825" algn="just">
              <a:lnSpc>
                <a:spcPts val="4830"/>
              </a:lnSpc>
              <a:buFont typeface="Arial"/>
              <a:buChar char="•"/>
            </a:pPr>
            <a:r>
              <a:rPr lang="en-US" sz="3500">
                <a:solidFill>
                  <a:srgbClr val="FFFFFF"/>
                </a:solidFill>
                <a:latin typeface="Roboto Condensed"/>
              </a:rPr>
              <a:t>Ở Xích đạo dễ quan sát sao băng hơn là ở hai cực.</a:t>
            </a:r>
          </a:p>
        </p:txBody>
      </p:sp>
      <p:sp>
        <p:nvSpPr>
          <p:cNvPr id="32" name="TextBox 24">
            <a:extLst>
              <a:ext uri="{FF2B5EF4-FFF2-40B4-BE49-F238E27FC236}">
                <a16:creationId xmlns:a16="http://schemas.microsoft.com/office/drawing/2014/main" id="{9C2BE5E4-20DF-9598-54B1-F276A0739383}"/>
              </a:ext>
            </a:extLst>
          </p:cNvPr>
          <p:cNvSpPr txBox="1"/>
          <p:nvPr/>
        </p:nvSpPr>
        <p:spPr>
          <a:xfrm>
            <a:off x="2819400" y="1257300"/>
            <a:ext cx="11829008" cy="790575"/>
          </a:xfrm>
          <a:prstGeom prst="rect">
            <a:avLst/>
          </a:prstGeom>
        </p:spPr>
        <p:txBody>
          <a:bodyPr lIns="0" tIns="0" rIns="0" bIns="0" rtlCol="0" anchor="t">
            <a:spAutoFit/>
          </a:bodyPr>
          <a:lstStyle/>
          <a:p>
            <a:pPr algn="ctr">
              <a:lnSpc>
                <a:spcPts val="6000"/>
              </a:lnSpc>
              <a:spcBef>
                <a:spcPct val="0"/>
              </a:spcBef>
            </a:pPr>
            <a:r>
              <a:rPr lang="en-US" sz="5000">
                <a:solidFill>
                  <a:srgbClr val="FFFFFF"/>
                </a:solidFill>
                <a:latin typeface="#9Slide05 VL Fadilla"/>
              </a:rPr>
              <a:t>3.2. Cách triển khai ý tưởng và thông tin trong văn bản </a:t>
            </a:r>
          </a:p>
        </p:txBody>
      </p:sp>
      <p:grpSp>
        <p:nvGrpSpPr>
          <p:cNvPr id="33" name="Group 32">
            <a:extLst>
              <a:ext uri="{FF2B5EF4-FFF2-40B4-BE49-F238E27FC236}">
                <a16:creationId xmlns:a16="http://schemas.microsoft.com/office/drawing/2014/main" id="{0CBE9369-2D7F-8FAB-0AA1-4294EB405F2A}"/>
              </a:ext>
            </a:extLst>
          </p:cNvPr>
          <p:cNvGrpSpPr/>
          <p:nvPr/>
        </p:nvGrpSpPr>
        <p:grpSpPr>
          <a:xfrm>
            <a:off x="1447800" y="2171700"/>
            <a:ext cx="11492200" cy="729481"/>
            <a:chOff x="3505200" y="2171700"/>
            <a:chExt cx="11492200" cy="729481"/>
          </a:xfrm>
        </p:grpSpPr>
        <p:grpSp>
          <p:nvGrpSpPr>
            <p:cNvPr id="34" name="Group 13">
              <a:extLst>
                <a:ext uri="{FF2B5EF4-FFF2-40B4-BE49-F238E27FC236}">
                  <a16:creationId xmlns:a16="http://schemas.microsoft.com/office/drawing/2014/main" id="{F70A2F3A-3E15-3635-8E5E-0E4A75390735}"/>
                </a:ext>
              </a:extLst>
            </p:cNvPr>
            <p:cNvGrpSpPr/>
            <p:nvPr/>
          </p:nvGrpSpPr>
          <p:grpSpPr>
            <a:xfrm>
              <a:off x="3505200" y="2171700"/>
              <a:ext cx="11492200" cy="710024"/>
              <a:chOff x="0" y="0"/>
              <a:chExt cx="3026752" cy="187002"/>
            </a:xfrm>
          </p:grpSpPr>
          <p:sp>
            <p:nvSpPr>
              <p:cNvPr id="36" name="Freeform 14">
                <a:extLst>
                  <a:ext uri="{FF2B5EF4-FFF2-40B4-BE49-F238E27FC236}">
                    <a16:creationId xmlns:a16="http://schemas.microsoft.com/office/drawing/2014/main" id="{F3847F24-5F72-6C83-667A-034E2FF7FD61}"/>
                  </a:ext>
                </a:extLst>
              </p:cNvPr>
              <p:cNvSpPr/>
              <p:nvPr/>
            </p:nvSpPr>
            <p:spPr>
              <a:xfrm>
                <a:off x="0" y="0"/>
                <a:ext cx="3026752" cy="187002"/>
              </a:xfrm>
              <a:custGeom>
                <a:avLst/>
                <a:gdLst/>
                <a:ahLst/>
                <a:cxnLst/>
                <a:rect l="l" t="t" r="r" b="b"/>
                <a:pathLst>
                  <a:path w="3026752" h="187002">
                    <a:moveTo>
                      <a:pt x="34357" y="0"/>
                    </a:moveTo>
                    <a:lnTo>
                      <a:pt x="2992395" y="0"/>
                    </a:lnTo>
                    <a:cubicBezTo>
                      <a:pt x="3011370" y="0"/>
                      <a:pt x="3026752" y="15382"/>
                      <a:pt x="3026752" y="34357"/>
                    </a:cubicBezTo>
                    <a:lnTo>
                      <a:pt x="3026752" y="152645"/>
                    </a:lnTo>
                    <a:cubicBezTo>
                      <a:pt x="3026752" y="171620"/>
                      <a:pt x="3011370" y="187002"/>
                      <a:pt x="2992395" y="187002"/>
                    </a:cubicBezTo>
                    <a:lnTo>
                      <a:pt x="34357" y="187002"/>
                    </a:lnTo>
                    <a:cubicBezTo>
                      <a:pt x="25245" y="187002"/>
                      <a:pt x="16506" y="183382"/>
                      <a:pt x="10063" y="176939"/>
                    </a:cubicBezTo>
                    <a:cubicBezTo>
                      <a:pt x="3620" y="170496"/>
                      <a:pt x="0" y="161757"/>
                      <a:pt x="0" y="152645"/>
                    </a:cubicBezTo>
                    <a:lnTo>
                      <a:pt x="0" y="34357"/>
                    </a:lnTo>
                    <a:cubicBezTo>
                      <a:pt x="0" y="15382"/>
                      <a:pt x="15382" y="0"/>
                      <a:pt x="34357" y="0"/>
                    </a:cubicBezTo>
                    <a:close/>
                  </a:path>
                </a:pathLst>
              </a:custGeom>
              <a:solidFill>
                <a:srgbClr val="E6AA8A"/>
              </a:solidFill>
            </p:spPr>
            <p:txBody>
              <a:bodyPr/>
              <a:lstStyle/>
              <a:p>
                <a:endParaRPr lang="en-GB"/>
              </a:p>
            </p:txBody>
          </p:sp>
          <p:sp>
            <p:nvSpPr>
              <p:cNvPr id="37" name="TextBox 15">
                <a:extLst>
                  <a:ext uri="{FF2B5EF4-FFF2-40B4-BE49-F238E27FC236}">
                    <a16:creationId xmlns:a16="http://schemas.microsoft.com/office/drawing/2014/main" id="{99D976D5-5F17-8885-9879-CCADC1B96130}"/>
                  </a:ext>
                </a:extLst>
              </p:cNvPr>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5" name="TextBox 25">
              <a:extLst>
                <a:ext uri="{FF2B5EF4-FFF2-40B4-BE49-F238E27FC236}">
                  <a16:creationId xmlns:a16="http://schemas.microsoft.com/office/drawing/2014/main" id="{9C7751B6-725F-E503-A8A2-8966C0A8C112}"/>
                </a:ext>
              </a:extLst>
            </p:cNvPr>
            <p:cNvSpPr txBox="1"/>
            <p:nvPr/>
          </p:nvSpPr>
          <p:spPr>
            <a:xfrm>
              <a:off x="3810000" y="2324100"/>
              <a:ext cx="11004649" cy="577081"/>
            </a:xfrm>
            <a:prstGeom prst="rect">
              <a:avLst/>
            </a:prstGeom>
          </p:spPr>
          <p:txBody>
            <a:bodyPr wrap="square" lIns="0" tIns="0" rIns="0" bIns="0" rtlCol="0" anchor="t">
              <a:spAutoFit/>
            </a:bodyPr>
            <a:lstStyle/>
            <a:p>
              <a:pPr algn="ctr">
                <a:lnSpc>
                  <a:spcPts val="4680"/>
                </a:lnSpc>
                <a:spcBef>
                  <a:spcPct val="0"/>
                </a:spcBef>
              </a:pPr>
              <a:r>
                <a:rPr lang="en-US" sz="3900">
                  <a:solidFill>
                    <a:srgbClr val="000000"/>
                  </a:solidFill>
                  <a:latin typeface="Roboto Condensed Bold"/>
                </a:rPr>
                <a:t> b. Khái niệm và cách lí giải sự xuất hiện của sao băng</a:t>
              </a:r>
            </a:p>
          </p:txBody>
        </p:sp>
      </p:grpSp>
      <p:sp>
        <p:nvSpPr>
          <p:cNvPr id="38" name="TextBox 28">
            <a:extLst>
              <a:ext uri="{FF2B5EF4-FFF2-40B4-BE49-F238E27FC236}">
                <a16:creationId xmlns:a16="http://schemas.microsoft.com/office/drawing/2014/main" id="{47B692C5-62EB-7513-DB02-C520E6363736}"/>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rot="-10800000">
            <a:off x="3896000" y="91579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rot="-10800000">
            <a:off x="17294750" y="85357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rot="-10800000">
            <a:off x="17408100" y="1488750"/>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6" name="Freeform 6"/>
          <p:cNvSpPr/>
          <p:nvPr/>
        </p:nvSpPr>
        <p:spPr>
          <a:xfrm rot="-10800000">
            <a:off x="10719980" y="-45656"/>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rot="-10800000">
            <a:off x="11135980" y="88615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rot="-10800000">
            <a:off x="407630" y="830704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9" name="Group 9"/>
          <p:cNvGrpSpPr/>
          <p:nvPr/>
        </p:nvGrpSpPr>
        <p:grpSpPr>
          <a:xfrm>
            <a:off x="634579" y="2564792"/>
            <a:ext cx="17027893" cy="7236069"/>
            <a:chOff x="0" y="0"/>
            <a:chExt cx="4484712" cy="1905796"/>
          </a:xfrm>
        </p:grpSpPr>
        <p:sp>
          <p:nvSpPr>
            <p:cNvPr id="10" name="Freeform 10"/>
            <p:cNvSpPr/>
            <p:nvPr/>
          </p:nvSpPr>
          <p:spPr>
            <a:xfrm>
              <a:off x="0" y="0"/>
              <a:ext cx="4484712" cy="1905796"/>
            </a:xfrm>
            <a:custGeom>
              <a:avLst/>
              <a:gdLst/>
              <a:ahLst/>
              <a:cxnLst/>
              <a:rect l="l" t="t" r="r" b="b"/>
              <a:pathLst>
                <a:path w="4484712" h="1905796">
                  <a:moveTo>
                    <a:pt x="23188" y="0"/>
                  </a:moveTo>
                  <a:lnTo>
                    <a:pt x="4461525" y="0"/>
                  </a:lnTo>
                  <a:cubicBezTo>
                    <a:pt x="4467674" y="0"/>
                    <a:pt x="4473572" y="2443"/>
                    <a:pt x="4477921" y="6792"/>
                  </a:cubicBezTo>
                  <a:cubicBezTo>
                    <a:pt x="4482269" y="11140"/>
                    <a:pt x="4484712" y="17038"/>
                    <a:pt x="4484712" y="23188"/>
                  </a:cubicBezTo>
                  <a:lnTo>
                    <a:pt x="4484712" y="1882608"/>
                  </a:lnTo>
                  <a:cubicBezTo>
                    <a:pt x="4484712" y="1888758"/>
                    <a:pt x="4482269" y="1894656"/>
                    <a:pt x="4477921" y="1899005"/>
                  </a:cubicBezTo>
                  <a:cubicBezTo>
                    <a:pt x="4473572" y="1903353"/>
                    <a:pt x="4467674" y="1905796"/>
                    <a:pt x="4461525" y="1905796"/>
                  </a:cubicBezTo>
                  <a:lnTo>
                    <a:pt x="23188" y="1905796"/>
                  </a:lnTo>
                  <a:cubicBezTo>
                    <a:pt x="17038" y="1905796"/>
                    <a:pt x="11140" y="1903353"/>
                    <a:pt x="6792" y="1899005"/>
                  </a:cubicBezTo>
                  <a:cubicBezTo>
                    <a:pt x="2443" y="1894656"/>
                    <a:pt x="0" y="1888758"/>
                    <a:pt x="0" y="1882608"/>
                  </a:cubicBezTo>
                  <a:lnTo>
                    <a:pt x="0" y="23188"/>
                  </a:lnTo>
                  <a:cubicBezTo>
                    <a:pt x="0" y="17038"/>
                    <a:pt x="2443" y="11140"/>
                    <a:pt x="6792" y="6792"/>
                  </a:cubicBezTo>
                  <a:cubicBezTo>
                    <a:pt x="11140" y="2443"/>
                    <a:pt x="17038" y="0"/>
                    <a:pt x="23188" y="0"/>
                  </a:cubicBezTo>
                  <a:close/>
                </a:path>
              </a:pathLst>
            </a:custGeom>
            <a:solidFill>
              <a:srgbClr val="FFFFFF"/>
            </a:solidFill>
          </p:spPr>
          <p:txBody>
            <a:bodyPr/>
            <a:lstStyle/>
            <a:p>
              <a:endParaRPr lang="en-GB"/>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2" name="Freeform 12"/>
          <p:cNvSpPr/>
          <p:nvPr/>
        </p:nvSpPr>
        <p:spPr>
          <a:xfrm>
            <a:off x="15544800" y="8039100"/>
            <a:ext cx="3276600" cy="2933700"/>
          </a:xfrm>
          <a:custGeom>
            <a:avLst/>
            <a:gdLst/>
            <a:ahLst/>
            <a:cxnLst/>
            <a:rect l="l" t="t" r="r" b="b"/>
            <a:pathLst>
              <a:path w="4462585" h="3625850">
                <a:moveTo>
                  <a:pt x="0" y="0"/>
                </a:moveTo>
                <a:lnTo>
                  <a:pt x="4462585" y="0"/>
                </a:lnTo>
                <a:lnTo>
                  <a:pt x="4462585" y="3625850"/>
                </a:lnTo>
                <a:lnTo>
                  <a:pt x="0" y="36258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3" name="Freeform 13"/>
          <p:cNvSpPr/>
          <p:nvPr/>
        </p:nvSpPr>
        <p:spPr>
          <a:xfrm>
            <a:off x="228600" y="-29994"/>
            <a:ext cx="2098689" cy="3807145"/>
          </a:xfrm>
          <a:custGeom>
            <a:avLst/>
            <a:gdLst/>
            <a:ahLst/>
            <a:cxnLst/>
            <a:rect l="l" t="t" r="r" b="b"/>
            <a:pathLst>
              <a:path w="2098689" h="3807145">
                <a:moveTo>
                  <a:pt x="0" y="0"/>
                </a:moveTo>
                <a:lnTo>
                  <a:pt x="2098688" y="0"/>
                </a:lnTo>
                <a:lnTo>
                  <a:pt x="2098688" y="3807146"/>
                </a:lnTo>
                <a:lnTo>
                  <a:pt x="0" y="3807146"/>
                </a:lnTo>
                <a:lnTo>
                  <a:pt x="0" y="0"/>
                </a:lnTo>
                <a:close/>
              </a:path>
            </a:pathLst>
          </a:custGeom>
          <a:blipFill>
            <a:blip r:embed="rId7"/>
            <a:stretch>
              <a:fillRect/>
            </a:stretch>
          </a:blipFill>
        </p:spPr>
        <p:txBody>
          <a:bodyPr/>
          <a:lstStyle/>
          <a:p>
            <a:endParaRPr lang="en-GB"/>
          </a:p>
        </p:txBody>
      </p:sp>
      <p:sp>
        <p:nvSpPr>
          <p:cNvPr id="14" name="TextBox 14"/>
          <p:cNvSpPr txBox="1"/>
          <p:nvPr/>
        </p:nvSpPr>
        <p:spPr>
          <a:xfrm>
            <a:off x="1066800" y="3695700"/>
            <a:ext cx="16230600" cy="5924699"/>
          </a:xfrm>
          <a:prstGeom prst="rect">
            <a:avLst/>
          </a:prstGeom>
        </p:spPr>
        <p:txBody>
          <a:bodyPr wrap="square" lIns="0" tIns="0" rIns="0" bIns="0" rtlCol="0" anchor="t">
            <a:spAutoFit/>
          </a:bodyPr>
          <a:lstStyle/>
          <a:p>
            <a:pPr algn="just" rtl="0">
              <a:spcBef>
                <a:spcPts val="0"/>
              </a:spcBef>
              <a:spcAft>
                <a:spcPts val="0"/>
              </a:spcAft>
            </a:pPr>
            <a:r>
              <a:rPr lang="vi-VN" sz="3500" b="1"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Đọc phần còn lại của văn bản (</a:t>
            </a:r>
            <a:r>
              <a:rPr lang="vi-VN" sz="3500" b="1"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Thấy sao băng rơi là điềm gì? Cách ước khi có sao băng như thế nào?</a:t>
            </a:r>
            <a:endParaRPr lang="vi-VN" sz="3500" b="1">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base">
              <a:spcBef>
                <a:spcPts val="0"/>
              </a:spcBef>
              <a:spcAft>
                <a:spcPts val="0"/>
              </a:spcAft>
              <a:buFont typeface="+mj-lt"/>
              <a:buAutoNum type="arabicPeriod"/>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Hình thức: Thuyết trình</a:t>
            </a:r>
            <a:endParaRPr lang="vi-VN" sz="3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base">
              <a:spcBef>
                <a:spcPts val="0"/>
              </a:spcBef>
              <a:spcAft>
                <a:spcPts val="0"/>
              </a:spcAft>
              <a:buFont typeface="Arial" panose="020B0604020202020204" pitchFamily="34" charset="0"/>
              <a:buChar char="•"/>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Sưu tầm những tác phẩm văn học (thường là truyện) có xuất hiện hình ảnh sao băng hoặc đưa ra cách hiểu về sao băng mà nhóm em phỏng vấn mọi người xung quanh. Cách hiểu về sao băng trong các tác phẩm/câu chuyện đó như thế nào?</a:t>
            </a:r>
          </a:p>
          <a:p>
            <a:pPr algn="just" rtl="0" fontAlgn="base">
              <a:spcBef>
                <a:spcPts val="0"/>
              </a:spcBef>
              <a:spcAft>
                <a:spcPts val="0"/>
              </a:spcAft>
              <a:buFont typeface="Arial" panose="020B0604020202020204" pitchFamily="34" charset="0"/>
              <a:buChar char="•"/>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Đọc văn bản và giải thích hiện tượng sao băng rơi có phải biểu hiện của “điềm” gì hay không.</a:t>
            </a:r>
          </a:p>
          <a:p>
            <a:pPr algn="just" rtl="0" fontAlgn="base">
              <a:spcBef>
                <a:spcPts val="0"/>
              </a:spcBef>
              <a:spcAft>
                <a:spcPts val="0"/>
              </a:spcAft>
              <a:buFont typeface="Arial" panose="020B0604020202020204" pitchFamily="34" charset="0"/>
              <a:buChar char="•"/>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Hướng dẫn và giải thích cách ước nguyện khi có sao băng. Nhận xét về hiệu quả của phương tiện phi ngôn ngữ trong văn bản.</a:t>
            </a:r>
          </a:p>
          <a:p>
            <a:pPr marL="6972" algn="just" rtl="0" fontAlgn="base">
              <a:spcBef>
                <a:spcPts val="0"/>
              </a:spcBef>
              <a:spcAft>
                <a:spcPts val="200"/>
              </a:spcAft>
              <a:buFont typeface="+mj-lt"/>
              <a:buAutoNum type="arabicPeriod" startAt="2"/>
            </a:pP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Tóm tắt kiến thức bằng sơ đồ tư duy khổ A3, A4.</a:t>
            </a:r>
          </a:p>
        </p:txBody>
      </p:sp>
      <p:grpSp>
        <p:nvGrpSpPr>
          <p:cNvPr id="15" name="Group 15"/>
          <p:cNvGrpSpPr/>
          <p:nvPr/>
        </p:nvGrpSpPr>
        <p:grpSpPr>
          <a:xfrm>
            <a:off x="7772400" y="2781300"/>
            <a:ext cx="3086100" cy="959316"/>
            <a:chOff x="0" y="0"/>
            <a:chExt cx="812800" cy="252659"/>
          </a:xfrm>
        </p:grpSpPr>
        <p:sp>
          <p:nvSpPr>
            <p:cNvPr id="16" name="Freeform 16"/>
            <p:cNvSpPr/>
            <p:nvPr/>
          </p:nvSpPr>
          <p:spPr>
            <a:xfrm>
              <a:off x="0" y="0"/>
              <a:ext cx="812800" cy="252659"/>
            </a:xfrm>
            <a:custGeom>
              <a:avLst/>
              <a:gdLst/>
              <a:ahLst/>
              <a:cxnLst/>
              <a:rect l="l" t="t" r="r" b="b"/>
              <a:pathLst>
                <a:path w="812800" h="252659">
                  <a:moveTo>
                    <a:pt x="126330" y="0"/>
                  </a:moveTo>
                  <a:lnTo>
                    <a:pt x="686470" y="0"/>
                  </a:lnTo>
                  <a:cubicBezTo>
                    <a:pt x="756240" y="0"/>
                    <a:pt x="812800" y="56560"/>
                    <a:pt x="812800" y="126330"/>
                  </a:cubicBezTo>
                  <a:lnTo>
                    <a:pt x="812800" y="126330"/>
                  </a:lnTo>
                  <a:cubicBezTo>
                    <a:pt x="812800" y="196100"/>
                    <a:pt x="756240" y="252659"/>
                    <a:pt x="686470" y="252659"/>
                  </a:cubicBezTo>
                  <a:lnTo>
                    <a:pt x="126330" y="252659"/>
                  </a:lnTo>
                  <a:cubicBezTo>
                    <a:pt x="56560" y="252659"/>
                    <a:pt x="0" y="196100"/>
                    <a:pt x="0" y="126330"/>
                  </a:cubicBezTo>
                  <a:lnTo>
                    <a:pt x="0" y="126330"/>
                  </a:lnTo>
                  <a:cubicBezTo>
                    <a:pt x="0" y="56560"/>
                    <a:pt x="56560" y="0"/>
                    <a:pt x="126330" y="0"/>
                  </a:cubicBezTo>
                  <a:close/>
                </a:path>
              </a:pathLst>
            </a:custGeom>
            <a:solidFill>
              <a:srgbClr val="FFCED0"/>
            </a:solidFill>
          </p:spPr>
          <p:txBody>
            <a:bodyPr/>
            <a:lstStyle/>
            <a:p>
              <a:endParaRPr lang="en-GB"/>
            </a:p>
          </p:txBody>
        </p:sp>
        <p:sp>
          <p:nvSpPr>
            <p:cNvPr id="17" name="TextBox 17"/>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9" name="TextBox 19"/>
          <p:cNvSpPr txBox="1"/>
          <p:nvPr/>
        </p:nvSpPr>
        <p:spPr>
          <a:xfrm>
            <a:off x="8001000" y="2933700"/>
            <a:ext cx="2523783" cy="790575"/>
          </a:xfrm>
          <a:prstGeom prst="rect">
            <a:avLst/>
          </a:prstGeom>
        </p:spPr>
        <p:txBody>
          <a:bodyPr wrap="square" lIns="0" tIns="0" rIns="0" bIns="0" rtlCol="0" anchor="t">
            <a:spAutoFit/>
          </a:bodyPr>
          <a:lstStyle/>
          <a:p>
            <a:pPr algn="ctr">
              <a:lnSpc>
                <a:spcPts val="6000"/>
              </a:lnSpc>
              <a:spcBef>
                <a:spcPct val="0"/>
              </a:spcBef>
            </a:pPr>
            <a:r>
              <a:rPr lang="en-US" sz="5000">
                <a:solidFill>
                  <a:srgbClr val="000000"/>
                </a:solidFill>
                <a:latin typeface="#9Slide05 VL Fadilla"/>
              </a:rPr>
              <a:t>Nhóm 3,4</a:t>
            </a:r>
          </a:p>
        </p:txBody>
      </p:sp>
      <p:sp>
        <p:nvSpPr>
          <p:cNvPr id="20" name="TextBox 20"/>
          <p:cNvSpPr txBox="1"/>
          <p:nvPr/>
        </p:nvSpPr>
        <p:spPr>
          <a:xfrm>
            <a:off x="2642206" y="1181100"/>
            <a:ext cx="13012638"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3.2. Cách triển khai ý tưởng và thông tin trong văn bản </a:t>
            </a:r>
          </a:p>
        </p:txBody>
      </p:sp>
      <p:sp>
        <p:nvSpPr>
          <p:cNvPr id="21" name="TextBox 28">
            <a:extLst>
              <a:ext uri="{FF2B5EF4-FFF2-40B4-BE49-F238E27FC236}">
                <a16:creationId xmlns:a16="http://schemas.microsoft.com/office/drawing/2014/main" id="{E2F67820-B9DE-B065-13FA-7D744A722682}"/>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extLst>
      <p:ext uri="{BB962C8B-B14F-4D97-AF65-F5344CB8AC3E}">
        <p14:creationId xmlns:p14="http://schemas.microsoft.com/office/powerpoint/2010/main" val="11556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407646" y="8634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854916" y="2480199"/>
            <a:ext cx="5746100" cy="745172"/>
            <a:chOff x="0" y="0"/>
            <a:chExt cx="1513376" cy="196259"/>
          </a:xfrm>
        </p:grpSpPr>
        <p:sp>
          <p:nvSpPr>
            <p:cNvPr id="18" name="Freeform 18"/>
            <p:cNvSpPr/>
            <p:nvPr/>
          </p:nvSpPr>
          <p:spPr>
            <a:xfrm>
              <a:off x="0" y="0"/>
              <a:ext cx="1513376" cy="196259"/>
            </a:xfrm>
            <a:custGeom>
              <a:avLst/>
              <a:gdLst/>
              <a:ahLst/>
              <a:cxnLst/>
              <a:rect l="l" t="t" r="r" b="b"/>
              <a:pathLst>
                <a:path w="1513376" h="196259">
                  <a:moveTo>
                    <a:pt x="68714" y="0"/>
                  </a:moveTo>
                  <a:lnTo>
                    <a:pt x="1444662" y="0"/>
                  </a:lnTo>
                  <a:cubicBezTo>
                    <a:pt x="1462886" y="0"/>
                    <a:pt x="1480364" y="7239"/>
                    <a:pt x="1493250" y="20126"/>
                  </a:cubicBezTo>
                  <a:cubicBezTo>
                    <a:pt x="1506137" y="33012"/>
                    <a:pt x="1513376" y="50490"/>
                    <a:pt x="1513376" y="68714"/>
                  </a:cubicBezTo>
                  <a:lnTo>
                    <a:pt x="1513376" y="127545"/>
                  </a:lnTo>
                  <a:cubicBezTo>
                    <a:pt x="1513376" y="165495"/>
                    <a:pt x="1482612" y="196259"/>
                    <a:pt x="1444662" y="196259"/>
                  </a:cubicBezTo>
                  <a:lnTo>
                    <a:pt x="68714" y="196259"/>
                  </a:lnTo>
                  <a:cubicBezTo>
                    <a:pt x="30764" y="196259"/>
                    <a:pt x="0" y="165495"/>
                    <a:pt x="0" y="127545"/>
                  </a:cubicBezTo>
                  <a:lnTo>
                    <a:pt x="0" y="68714"/>
                  </a:lnTo>
                  <a:cubicBezTo>
                    <a:pt x="0" y="30764"/>
                    <a:pt x="30764" y="0"/>
                    <a:pt x="68714" y="0"/>
                  </a:cubicBezTo>
                  <a:close/>
                </a:path>
              </a:pathLst>
            </a:custGeom>
            <a:solidFill>
              <a:srgbClr val="DAA972"/>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aphicFrame>
        <p:nvGraphicFramePr>
          <p:cNvPr id="20" name="Table 20"/>
          <p:cNvGraphicFramePr>
            <a:graphicFrameLocks noGrp="1"/>
          </p:cNvGraphicFramePr>
          <p:nvPr/>
        </p:nvGraphicFramePr>
        <p:xfrm>
          <a:off x="854916" y="3558746"/>
          <a:ext cx="16827204" cy="6129723"/>
        </p:xfrm>
        <a:graphic>
          <a:graphicData uri="http://schemas.openxmlformats.org/drawingml/2006/table">
            <a:tbl>
              <a:tblPr/>
              <a:tblGrid>
                <a:gridCol w="10305850">
                  <a:extLst>
                    <a:ext uri="{9D8B030D-6E8A-4147-A177-3AD203B41FA5}">
                      <a16:colId xmlns:a16="http://schemas.microsoft.com/office/drawing/2014/main" val="20000"/>
                    </a:ext>
                  </a:extLst>
                </a:gridCol>
                <a:gridCol w="6521354">
                  <a:extLst>
                    <a:ext uri="{9D8B030D-6E8A-4147-A177-3AD203B41FA5}">
                      <a16:colId xmlns:a16="http://schemas.microsoft.com/office/drawing/2014/main" val="20001"/>
                    </a:ext>
                  </a:extLst>
                </a:gridCol>
              </a:tblGrid>
              <a:tr h="1725223">
                <a:tc>
                  <a:txBody>
                    <a:bodyPr/>
                    <a:lstStyle/>
                    <a:p>
                      <a:pPr algn="ctr">
                        <a:lnSpc>
                          <a:spcPts val="4900"/>
                        </a:lnSpc>
                        <a:defRPr/>
                      </a:pPr>
                      <a:r>
                        <a:rPr lang="en-US" sz="3500">
                          <a:solidFill>
                            <a:srgbClr val="1E3F48"/>
                          </a:solidFill>
                          <a:latin typeface="Roboto Condensed Bold"/>
                        </a:rPr>
                        <a:t>Quan niệm thông thường </a:t>
                      </a:r>
                      <a:endParaRPr lang="en-US" sz="1100"/>
                    </a:p>
                    <a:p>
                      <a:pPr algn="ctr">
                        <a:lnSpc>
                          <a:spcPts val="4900"/>
                        </a:lnSpc>
                      </a:pPr>
                      <a:r>
                        <a:rPr lang="en-US" sz="3500">
                          <a:solidFill>
                            <a:srgbClr val="1E3F48"/>
                          </a:solidFill>
                          <a:latin typeface="Roboto Condensed Bold"/>
                        </a:rPr>
                        <a:t>(khi hiểu biết về thiên văn học còn hạn chế)</a:t>
                      </a:r>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solidFill>
                      <a:srgbClr val="8BBBE7"/>
                    </a:solidFill>
                  </a:tcPr>
                </a:tc>
                <a:tc>
                  <a:txBody>
                    <a:bodyPr/>
                    <a:lstStyle/>
                    <a:p>
                      <a:pPr algn="ctr">
                        <a:lnSpc>
                          <a:spcPts val="4900"/>
                        </a:lnSpc>
                        <a:defRPr/>
                      </a:pPr>
                      <a:r>
                        <a:rPr lang="en-US" sz="3500">
                          <a:solidFill>
                            <a:srgbClr val="1E3F48"/>
                          </a:solidFill>
                          <a:latin typeface="Roboto Condensed Bold"/>
                        </a:rPr>
                        <a:t>Quan niệm khoa học</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solidFill>
                      <a:srgbClr val="8BBBE7"/>
                    </a:solidFill>
                  </a:tcPr>
                </a:tc>
                <a:extLst>
                  <a:ext uri="{0D108BD9-81ED-4DB2-BD59-A6C34878D82A}">
                    <a16:rowId xmlns:a16="http://schemas.microsoft.com/office/drawing/2014/main" val="10000"/>
                  </a:ext>
                </a:extLst>
              </a:tr>
              <a:tr h="1913199">
                <a:tc>
                  <a:txBody>
                    <a:bodyPr/>
                    <a:lstStyle/>
                    <a:p>
                      <a:pPr algn="just">
                        <a:lnSpc>
                          <a:spcPts val="4900"/>
                        </a:lnSpc>
                        <a:defRPr/>
                      </a:pPr>
                      <a:r>
                        <a:rPr lang="en-US" sz="3500">
                          <a:solidFill>
                            <a:srgbClr val="FFFFFF"/>
                          </a:solidFill>
                          <a:latin typeface="Roboto Condensed"/>
                        </a:rPr>
                        <a:t>mỗi người có 1 sao chiếu mệnh -&gt; sao băng hay sao đổi ngôi chính là điềm báo 1 người đã qua đời. </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tc rowSpan="3">
                  <a:txBody>
                    <a:bodyPr/>
                    <a:lstStyle/>
                    <a:p>
                      <a:pPr algn="ctr">
                        <a:lnSpc>
                          <a:spcPts val="4900"/>
                        </a:lnSpc>
                        <a:defRPr/>
                      </a:pPr>
                      <a:r>
                        <a:rPr lang="en-US" sz="3500">
                          <a:solidFill>
                            <a:srgbClr val="FFFFFF"/>
                          </a:solidFill>
                          <a:latin typeface="Roboto Condensed"/>
                        </a:rPr>
                        <a:t>sao băng là một hiện tượng lí thú của vũ trụ</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1"/>
                  </a:ext>
                </a:extLst>
              </a:tr>
              <a:tr h="1152347">
                <a:tc>
                  <a:txBody>
                    <a:bodyPr/>
                    <a:lstStyle/>
                    <a:p>
                      <a:pPr algn="just">
                        <a:lnSpc>
                          <a:spcPts val="4900"/>
                        </a:lnSpc>
                        <a:defRPr/>
                      </a:pPr>
                      <a:r>
                        <a:rPr lang="en-US" sz="3500">
                          <a:solidFill>
                            <a:srgbClr val="FFFFFF"/>
                          </a:solidFill>
                          <a:latin typeface="Roboto Condensed"/>
                        </a:rPr>
                        <a:t>sao băng tượng trưng cho tình yêu đôi lứa</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tc vMerge="1">
                  <a:txBody>
                    <a:bodyPr/>
                    <a:lstStyle/>
                    <a:p>
                      <a:pPr algn="ctr">
                        <a:lnSpc>
                          <a:spcPts val="4900"/>
                        </a:lnSpc>
                        <a:defRPr/>
                      </a:pPr>
                      <a:r>
                        <a:rPr lang="en-US" sz="3500">
                          <a:solidFill>
                            <a:srgbClr val="FFFFFF"/>
                          </a:solidFill>
                          <a:latin typeface="Roboto Condensed"/>
                        </a:rPr>
                        <a:t>sao băng là một hiện tượng lí thú của vũ trụ</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2"/>
                  </a:ext>
                </a:extLst>
              </a:tr>
              <a:tr h="1338954">
                <a:tc>
                  <a:txBody>
                    <a:bodyPr/>
                    <a:lstStyle/>
                    <a:p>
                      <a:pPr algn="just">
                        <a:lnSpc>
                          <a:spcPts val="4900"/>
                        </a:lnSpc>
                        <a:defRPr/>
                      </a:pPr>
                      <a:r>
                        <a:rPr lang="en-US" sz="3500">
                          <a:solidFill>
                            <a:srgbClr val="FFFFFF"/>
                          </a:solidFill>
                          <a:latin typeface="Roboto Condensed"/>
                        </a:rPr>
                        <a:t>sao băng là biểu tượng của may mắn</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tc vMerge="1">
                  <a:txBody>
                    <a:bodyPr/>
                    <a:lstStyle/>
                    <a:p>
                      <a:pPr algn="ctr">
                        <a:lnSpc>
                          <a:spcPts val="4900"/>
                        </a:lnSpc>
                        <a:defRPr/>
                      </a:pPr>
                      <a:r>
                        <a:rPr lang="en-US" sz="3500">
                          <a:solidFill>
                            <a:srgbClr val="FFFFFF"/>
                          </a:solidFill>
                          <a:latin typeface="Roboto Condensed"/>
                        </a:rPr>
                        <a:t>sao băng là một hiện tượng lí thú của vũ trụ</a:t>
                      </a:r>
                      <a:endParaRPr lang="en-US" sz="1100"/>
                    </a:p>
                  </a:txBody>
                  <a:tcPr marL="190500" marR="190500" marT="190500" marB="190500" anchor="ctr">
                    <a:lnL w="38100" cap="flat" cmpd="sng" algn="ctr">
                      <a:solidFill>
                        <a:srgbClr val="3E4677"/>
                      </a:solidFill>
                      <a:prstDash val="solid"/>
                      <a:round/>
                      <a:headEnd type="none" w="med" len="med"/>
                      <a:tailEnd type="none" w="med" len="med"/>
                    </a:lnL>
                    <a:lnR w="38100" cap="flat" cmpd="sng" algn="ctr">
                      <a:solidFill>
                        <a:srgbClr val="3E4677"/>
                      </a:solidFill>
                      <a:prstDash val="solid"/>
                      <a:round/>
                      <a:headEnd type="none" w="med" len="med"/>
                      <a:tailEnd type="none" w="med" len="med"/>
                    </a:lnR>
                    <a:lnT w="38100" cap="flat" cmpd="sng" algn="ctr">
                      <a:solidFill>
                        <a:srgbClr val="3E4677"/>
                      </a:solidFill>
                      <a:prstDash val="solid"/>
                      <a:round/>
                      <a:headEnd type="none" w="med" len="med"/>
                      <a:tailEnd type="none" w="med" len="med"/>
                    </a:lnT>
                    <a:lnB w="38100" cap="flat" cmpd="sng" algn="ctr">
                      <a:solidFill>
                        <a:srgbClr val="3E467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2" name="TextBox 22"/>
          <p:cNvSpPr txBox="1"/>
          <p:nvPr/>
        </p:nvSpPr>
        <p:spPr>
          <a:xfrm>
            <a:off x="2895600" y="1257300"/>
            <a:ext cx="11829008" cy="790575"/>
          </a:xfrm>
          <a:prstGeom prst="rect">
            <a:avLst/>
          </a:prstGeom>
        </p:spPr>
        <p:txBody>
          <a:bodyPr lIns="0" tIns="0" rIns="0" bIns="0" rtlCol="0" anchor="t">
            <a:spAutoFit/>
          </a:bodyPr>
          <a:lstStyle/>
          <a:p>
            <a:pPr algn="ctr">
              <a:lnSpc>
                <a:spcPts val="6000"/>
              </a:lnSpc>
              <a:spcBef>
                <a:spcPct val="0"/>
              </a:spcBef>
            </a:pPr>
            <a:r>
              <a:rPr lang="en-US" sz="5000">
                <a:solidFill>
                  <a:srgbClr val="FFFFFF"/>
                </a:solidFill>
                <a:latin typeface="#9Slide05 VL Fadilla"/>
              </a:rPr>
              <a:t>3.2. Cách triển khai ý tưởng và thông tin trong văn bản </a:t>
            </a:r>
          </a:p>
        </p:txBody>
      </p:sp>
      <p:sp>
        <p:nvSpPr>
          <p:cNvPr id="23" name="TextBox 23"/>
          <p:cNvSpPr txBox="1"/>
          <p:nvPr/>
        </p:nvSpPr>
        <p:spPr>
          <a:xfrm>
            <a:off x="1403014" y="2539936"/>
            <a:ext cx="4845386" cy="577081"/>
          </a:xfrm>
          <a:prstGeom prst="rect">
            <a:avLst/>
          </a:prstGeom>
        </p:spPr>
        <p:txBody>
          <a:bodyPr wrap="square" lIns="0" tIns="0" rIns="0" bIns="0" rtlCol="0" anchor="t">
            <a:spAutoFit/>
          </a:bodyPr>
          <a:lstStyle/>
          <a:p>
            <a:pPr algn="ctr">
              <a:lnSpc>
                <a:spcPts val="4680"/>
              </a:lnSpc>
              <a:spcBef>
                <a:spcPct val="0"/>
              </a:spcBef>
            </a:pPr>
            <a:r>
              <a:rPr lang="en-US" sz="3900">
                <a:solidFill>
                  <a:srgbClr val="000000"/>
                </a:solidFill>
                <a:latin typeface="Roboto Condensed Bold"/>
              </a:rPr>
              <a:t>c. Ý nghĩa của sao băng</a:t>
            </a:r>
          </a:p>
        </p:txBody>
      </p:sp>
      <p:sp>
        <p:nvSpPr>
          <p:cNvPr id="24" name="TextBox 28">
            <a:extLst>
              <a:ext uri="{FF2B5EF4-FFF2-40B4-BE49-F238E27FC236}">
                <a16:creationId xmlns:a16="http://schemas.microsoft.com/office/drawing/2014/main" id="{14F15617-A758-B3B8-8534-E82B4E4CCB87}"/>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219454" y="8346750"/>
            <a:ext cx="7315200" cy="2540369"/>
          </a:xfrm>
          <a:custGeom>
            <a:avLst/>
            <a:gdLst/>
            <a:ahLst/>
            <a:cxnLst/>
            <a:rect l="l" t="t" r="r" b="b"/>
            <a:pathLst>
              <a:path w="7315200" h="2540369">
                <a:moveTo>
                  <a:pt x="0" y="0"/>
                </a:moveTo>
                <a:lnTo>
                  <a:pt x="7315200" y="0"/>
                </a:lnTo>
                <a:lnTo>
                  <a:pt x="7315200" y="2540369"/>
                </a:lnTo>
                <a:lnTo>
                  <a:pt x="0" y="25403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6" name="Freeform 6"/>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7" name="Freeform 7"/>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8" name="Freeform 8"/>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9" name="Freeform 9"/>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0" name="Freeform 10"/>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1" name="Freeform 11"/>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2" name="Freeform 12"/>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3" name="Freeform 13"/>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4" name="Freeform 14"/>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5" name="Freeform 15"/>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7" name="Freeform 17"/>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grpSp>
        <p:nvGrpSpPr>
          <p:cNvPr id="18" name="Group 18"/>
          <p:cNvGrpSpPr/>
          <p:nvPr/>
        </p:nvGrpSpPr>
        <p:grpSpPr>
          <a:xfrm>
            <a:off x="807583" y="2460719"/>
            <a:ext cx="8158644" cy="751629"/>
            <a:chOff x="0" y="0"/>
            <a:chExt cx="2148779" cy="197960"/>
          </a:xfrm>
        </p:grpSpPr>
        <p:sp>
          <p:nvSpPr>
            <p:cNvPr id="19" name="Freeform 19"/>
            <p:cNvSpPr/>
            <p:nvPr/>
          </p:nvSpPr>
          <p:spPr>
            <a:xfrm>
              <a:off x="0" y="0"/>
              <a:ext cx="2148779" cy="197960"/>
            </a:xfrm>
            <a:custGeom>
              <a:avLst/>
              <a:gdLst/>
              <a:ahLst/>
              <a:cxnLst/>
              <a:rect l="l" t="t" r="r" b="b"/>
              <a:pathLst>
                <a:path w="2148779" h="197960">
                  <a:moveTo>
                    <a:pt x="48395" y="0"/>
                  </a:moveTo>
                  <a:lnTo>
                    <a:pt x="2100384" y="0"/>
                  </a:lnTo>
                  <a:cubicBezTo>
                    <a:pt x="2127111" y="0"/>
                    <a:pt x="2148779" y="21667"/>
                    <a:pt x="2148779" y="48395"/>
                  </a:cubicBezTo>
                  <a:lnTo>
                    <a:pt x="2148779" y="149565"/>
                  </a:lnTo>
                  <a:cubicBezTo>
                    <a:pt x="2148779" y="176293"/>
                    <a:pt x="2127111" y="197960"/>
                    <a:pt x="2100384" y="197960"/>
                  </a:cubicBezTo>
                  <a:lnTo>
                    <a:pt x="48395" y="197960"/>
                  </a:lnTo>
                  <a:cubicBezTo>
                    <a:pt x="21667" y="197960"/>
                    <a:pt x="0" y="176293"/>
                    <a:pt x="0" y="149565"/>
                  </a:cubicBezTo>
                  <a:lnTo>
                    <a:pt x="0" y="48395"/>
                  </a:lnTo>
                  <a:cubicBezTo>
                    <a:pt x="0" y="21667"/>
                    <a:pt x="21667" y="0"/>
                    <a:pt x="48395" y="0"/>
                  </a:cubicBezTo>
                  <a:close/>
                </a:path>
              </a:pathLst>
            </a:custGeom>
            <a:solidFill>
              <a:srgbClr val="DAA972"/>
            </a:solidFill>
          </p:spPr>
          <p:txBody>
            <a:bodyPr/>
            <a:lstStyle/>
            <a:p>
              <a:endParaRPr lang="en-GB"/>
            </a:p>
          </p:txBody>
        </p:sp>
        <p:sp>
          <p:nvSpPr>
            <p:cNvPr id="20" name="TextBox 20"/>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1" name="Freeform 21"/>
          <p:cNvSpPr/>
          <p:nvPr/>
        </p:nvSpPr>
        <p:spPr>
          <a:xfrm>
            <a:off x="1826407" y="3728424"/>
            <a:ext cx="3609259" cy="6130376"/>
          </a:xfrm>
          <a:custGeom>
            <a:avLst/>
            <a:gdLst/>
            <a:ahLst/>
            <a:cxnLst/>
            <a:rect l="l" t="t" r="r" b="b"/>
            <a:pathLst>
              <a:path w="3609259" h="6130376">
                <a:moveTo>
                  <a:pt x="0" y="0"/>
                </a:moveTo>
                <a:lnTo>
                  <a:pt x="3609259" y="0"/>
                </a:lnTo>
                <a:lnTo>
                  <a:pt x="3609259" y="6130376"/>
                </a:lnTo>
                <a:lnTo>
                  <a:pt x="0" y="61303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23" name="TextBox 23"/>
          <p:cNvSpPr txBox="1"/>
          <p:nvPr/>
        </p:nvSpPr>
        <p:spPr>
          <a:xfrm>
            <a:off x="1981200" y="1181100"/>
            <a:ext cx="13012638"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3.2. Cách triển khai ý tưởng và thông tin trong văn bản </a:t>
            </a:r>
          </a:p>
        </p:txBody>
      </p:sp>
      <p:sp>
        <p:nvSpPr>
          <p:cNvPr id="24" name="TextBox 24"/>
          <p:cNvSpPr txBox="1"/>
          <p:nvPr/>
        </p:nvSpPr>
        <p:spPr>
          <a:xfrm>
            <a:off x="1072149" y="2526780"/>
            <a:ext cx="7538451" cy="577081"/>
          </a:xfrm>
          <a:prstGeom prst="rect">
            <a:avLst/>
          </a:prstGeom>
        </p:spPr>
        <p:txBody>
          <a:bodyPr wrap="square" lIns="0" tIns="0" rIns="0" bIns="0" rtlCol="0" anchor="t">
            <a:spAutoFit/>
          </a:bodyPr>
          <a:lstStyle/>
          <a:p>
            <a:pPr algn="ctr">
              <a:lnSpc>
                <a:spcPts val="4680"/>
              </a:lnSpc>
              <a:spcBef>
                <a:spcPct val="0"/>
              </a:spcBef>
            </a:pPr>
            <a:r>
              <a:rPr lang="en-US" sz="3900">
                <a:solidFill>
                  <a:srgbClr val="000000"/>
                </a:solidFill>
                <a:latin typeface="Roboto Condensed Bold"/>
              </a:rPr>
              <a:t>d. Cách ước khi có sao băng xuất hiện</a:t>
            </a:r>
          </a:p>
        </p:txBody>
      </p:sp>
      <p:sp>
        <p:nvSpPr>
          <p:cNvPr id="25" name="Freeform 25"/>
          <p:cNvSpPr/>
          <p:nvPr/>
        </p:nvSpPr>
        <p:spPr>
          <a:xfrm rot="1404006" flipH="1">
            <a:off x="14397069" y="-817272"/>
            <a:ext cx="4008084" cy="2206584"/>
          </a:xfrm>
          <a:custGeom>
            <a:avLst/>
            <a:gdLst/>
            <a:ahLst/>
            <a:cxnLst/>
            <a:rect l="l" t="t" r="r" b="b"/>
            <a:pathLst>
              <a:path w="4008084" h="2206584">
                <a:moveTo>
                  <a:pt x="4008084" y="0"/>
                </a:moveTo>
                <a:lnTo>
                  <a:pt x="0" y="0"/>
                </a:lnTo>
                <a:lnTo>
                  <a:pt x="0" y="2206584"/>
                </a:lnTo>
                <a:lnTo>
                  <a:pt x="4008084" y="2206584"/>
                </a:lnTo>
                <a:lnTo>
                  <a:pt x="4008084" y="0"/>
                </a:lnTo>
                <a:close/>
              </a:path>
            </a:pathLst>
          </a:custGeom>
          <a:blipFill>
            <a:blip r:embed="rId9"/>
            <a:stretch>
              <a:fillRect/>
            </a:stretch>
          </a:blipFill>
        </p:spPr>
        <p:txBody>
          <a:bodyPr/>
          <a:lstStyle/>
          <a:p>
            <a:endParaRPr lang="en-GB"/>
          </a:p>
        </p:txBody>
      </p:sp>
      <p:grpSp>
        <p:nvGrpSpPr>
          <p:cNvPr id="26" name="Group 26"/>
          <p:cNvGrpSpPr/>
          <p:nvPr/>
        </p:nvGrpSpPr>
        <p:grpSpPr>
          <a:xfrm>
            <a:off x="6247505" y="3469755"/>
            <a:ext cx="5437445" cy="543744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ADAB5"/>
            </a:solidFill>
          </p:spPr>
          <p:txBody>
            <a:bodyPr/>
            <a:lstStyle/>
            <a:p>
              <a:endParaRPr lang="en-GB"/>
            </a:p>
          </p:txBody>
        </p:sp>
        <p:sp>
          <p:nvSpPr>
            <p:cNvPr id="28" name="TextBox 28"/>
            <p:cNvSpPr txBox="1"/>
            <p:nvPr/>
          </p:nvSpPr>
          <p:spPr>
            <a:xfrm>
              <a:off x="76200" y="57150"/>
              <a:ext cx="660400" cy="679450"/>
            </a:xfrm>
            <a:prstGeom prst="rect">
              <a:avLst/>
            </a:prstGeom>
          </p:spPr>
          <p:txBody>
            <a:bodyPr lIns="50800" tIns="50800" rIns="50800" bIns="50800" rtlCol="0" anchor="ctr"/>
            <a:lstStyle/>
            <a:p>
              <a:pPr algn="ctr">
                <a:lnSpc>
                  <a:spcPts val="4200"/>
                </a:lnSpc>
              </a:pPr>
              <a:r>
                <a:rPr lang="en-US" sz="3500">
                  <a:solidFill>
                    <a:srgbClr val="000000"/>
                  </a:solidFill>
                  <a:latin typeface="Roboto Condensed"/>
                </a:rPr>
                <a:t>Nhiều quan điểm cho rằng khi sao băng xuất hiện, nếu bạn thành tâm ước thì điều đó sẽ thành sự thật.</a:t>
              </a:r>
            </a:p>
          </p:txBody>
        </p:sp>
      </p:grpSp>
      <p:grpSp>
        <p:nvGrpSpPr>
          <p:cNvPr id="29" name="Group 29"/>
          <p:cNvGrpSpPr/>
          <p:nvPr/>
        </p:nvGrpSpPr>
        <p:grpSpPr>
          <a:xfrm>
            <a:off x="11735263" y="4532899"/>
            <a:ext cx="5437445" cy="543744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E2FFFF"/>
            </a:solidFill>
          </p:spPr>
          <p:txBody>
            <a:bodyPr/>
            <a:lstStyle/>
            <a:p>
              <a:endParaRPr lang="en-GB"/>
            </a:p>
          </p:txBody>
        </p:sp>
        <p:sp>
          <p:nvSpPr>
            <p:cNvPr id="31" name="TextBox 31"/>
            <p:cNvSpPr txBox="1"/>
            <p:nvPr/>
          </p:nvSpPr>
          <p:spPr>
            <a:xfrm>
              <a:off x="76200" y="57150"/>
              <a:ext cx="660400" cy="679450"/>
            </a:xfrm>
            <a:prstGeom prst="rect">
              <a:avLst/>
            </a:prstGeom>
          </p:spPr>
          <p:txBody>
            <a:bodyPr lIns="50800" tIns="50800" rIns="50800" bIns="50800" rtlCol="0" anchor="ctr"/>
            <a:lstStyle/>
            <a:p>
              <a:pPr algn="ctr">
                <a:lnSpc>
                  <a:spcPts val="4200"/>
                </a:lnSpc>
              </a:pPr>
              <a:r>
                <a:rPr lang="en-US" sz="3500">
                  <a:solidFill>
                    <a:srgbClr val="000000"/>
                  </a:solidFill>
                  <a:latin typeface="Roboto Condensed"/>
                </a:rPr>
                <a:t>Nhắm mắt, nghĩ trong đầu trong đầu về điều ước của mình</a:t>
              </a:r>
            </a:p>
          </p:txBody>
        </p:sp>
      </p:grpSp>
      <p:sp>
        <p:nvSpPr>
          <p:cNvPr id="32" name="TextBox 28">
            <a:extLst>
              <a:ext uri="{FF2B5EF4-FFF2-40B4-BE49-F238E27FC236}">
                <a16:creationId xmlns:a16="http://schemas.microsoft.com/office/drawing/2014/main" id="{B8E18C6F-1658-86C8-7580-64E5A51401D0}"/>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917042" y="2705101"/>
            <a:ext cx="5902758" cy="3086101"/>
            <a:chOff x="0" y="-287840"/>
            <a:chExt cx="1554636" cy="812800"/>
          </a:xfrm>
        </p:grpSpPr>
        <p:sp>
          <p:nvSpPr>
            <p:cNvPr id="18" name="Freeform 18"/>
            <p:cNvSpPr/>
            <p:nvPr/>
          </p:nvSpPr>
          <p:spPr>
            <a:xfrm>
              <a:off x="0" y="0"/>
              <a:ext cx="1554636" cy="221884"/>
            </a:xfrm>
            <a:custGeom>
              <a:avLst/>
              <a:gdLst/>
              <a:ahLst/>
              <a:cxnLst/>
              <a:rect l="l" t="t" r="r" b="b"/>
              <a:pathLst>
                <a:path w="1554636" h="221884">
                  <a:moveTo>
                    <a:pt x="66890" y="0"/>
                  </a:moveTo>
                  <a:lnTo>
                    <a:pt x="1487746" y="0"/>
                  </a:lnTo>
                  <a:cubicBezTo>
                    <a:pt x="1524688" y="0"/>
                    <a:pt x="1554636" y="29948"/>
                    <a:pt x="1554636" y="66890"/>
                  </a:cubicBezTo>
                  <a:lnTo>
                    <a:pt x="1554636" y="154994"/>
                  </a:lnTo>
                  <a:cubicBezTo>
                    <a:pt x="1554636" y="191936"/>
                    <a:pt x="1524688" y="221884"/>
                    <a:pt x="1487746" y="221884"/>
                  </a:cubicBezTo>
                  <a:lnTo>
                    <a:pt x="66890" y="221884"/>
                  </a:lnTo>
                  <a:cubicBezTo>
                    <a:pt x="29948" y="221884"/>
                    <a:pt x="0" y="191936"/>
                    <a:pt x="0" y="154994"/>
                  </a:cubicBezTo>
                  <a:lnTo>
                    <a:pt x="0" y="66890"/>
                  </a:lnTo>
                  <a:cubicBezTo>
                    <a:pt x="0" y="29948"/>
                    <a:pt x="29948" y="0"/>
                    <a:pt x="66890" y="0"/>
                  </a:cubicBezTo>
                  <a:close/>
                </a:path>
              </a:pathLst>
            </a:custGeom>
            <a:solidFill>
              <a:srgbClr val="DAA972"/>
            </a:solidFill>
          </p:spPr>
          <p:txBody>
            <a:bodyPr/>
            <a:lstStyle/>
            <a:p>
              <a:endParaRPr lang="en-GB"/>
            </a:p>
          </p:txBody>
        </p:sp>
        <p:sp>
          <p:nvSpPr>
            <p:cNvPr id="19" name="TextBox 19"/>
            <p:cNvSpPr txBox="1"/>
            <p:nvPr/>
          </p:nvSpPr>
          <p:spPr>
            <a:xfrm>
              <a:off x="159857" y="-287840"/>
              <a:ext cx="1183383" cy="812800"/>
            </a:xfrm>
            <a:prstGeom prst="rect">
              <a:avLst/>
            </a:prstGeom>
          </p:spPr>
          <p:txBody>
            <a:bodyPr lIns="50800" tIns="50800" rIns="50800" bIns="50800" rtlCol="0" anchor="ctr"/>
            <a:lstStyle/>
            <a:p>
              <a:pPr algn="ctr">
                <a:lnSpc>
                  <a:spcPts val="4799"/>
                </a:lnSpc>
              </a:pPr>
              <a:r>
                <a:rPr lang="en-US" sz="3999">
                  <a:solidFill>
                    <a:srgbClr val="000000"/>
                  </a:solidFill>
                  <a:latin typeface="Roboto Condensed Bold"/>
                </a:rPr>
                <a:t>CÂU HỎI TƯ DUY 1</a:t>
              </a:r>
            </a:p>
          </p:txBody>
        </p:sp>
      </p:grpSp>
      <p:sp>
        <p:nvSpPr>
          <p:cNvPr id="21" name="Freeform 21"/>
          <p:cNvSpPr/>
          <p:nvPr/>
        </p:nvSpPr>
        <p:spPr>
          <a:xfrm rot="1404006" flipH="1">
            <a:off x="14397069" y="-817272"/>
            <a:ext cx="4008084" cy="2206584"/>
          </a:xfrm>
          <a:custGeom>
            <a:avLst/>
            <a:gdLst/>
            <a:ahLst/>
            <a:cxnLst/>
            <a:rect l="l" t="t" r="r" b="b"/>
            <a:pathLst>
              <a:path w="4008084" h="2206584">
                <a:moveTo>
                  <a:pt x="4008084" y="0"/>
                </a:moveTo>
                <a:lnTo>
                  <a:pt x="0" y="0"/>
                </a:lnTo>
                <a:lnTo>
                  <a:pt x="0" y="2206584"/>
                </a:lnTo>
                <a:lnTo>
                  <a:pt x="4008084" y="2206584"/>
                </a:lnTo>
                <a:lnTo>
                  <a:pt x="4008084" y="0"/>
                </a:lnTo>
                <a:close/>
              </a:path>
            </a:pathLst>
          </a:custGeom>
          <a:blipFill>
            <a:blip r:embed="rId5"/>
            <a:stretch>
              <a:fillRect/>
            </a:stretch>
          </a:blipFill>
        </p:spPr>
        <p:txBody>
          <a:bodyPr/>
          <a:lstStyle/>
          <a:p>
            <a:endParaRPr lang="en-GB"/>
          </a:p>
        </p:txBody>
      </p:sp>
      <p:grpSp>
        <p:nvGrpSpPr>
          <p:cNvPr id="22" name="Group 22"/>
          <p:cNvGrpSpPr/>
          <p:nvPr/>
        </p:nvGrpSpPr>
        <p:grpSpPr>
          <a:xfrm>
            <a:off x="6799108" y="2708837"/>
            <a:ext cx="10016774" cy="6989200"/>
            <a:chOff x="0" y="0"/>
            <a:chExt cx="764458" cy="533400"/>
          </a:xfrm>
        </p:grpSpPr>
        <p:sp>
          <p:nvSpPr>
            <p:cNvPr id="23" name="Freeform 23"/>
            <p:cNvSpPr/>
            <p:nvPr/>
          </p:nvSpPr>
          <p:spPr>
            <a:xfrm>
              <a:off x="0" y="0"/>
              <a:ext cx="779647" cy="537638"/>
            </a:xfrm>
            <a:custGeom>
              <a:avLst/>
              <a:gdLst/>
              <a:ahLst/>
              <a:cxnLst/>
              <a:rect l="l" t="t" r="r" b="b"/>
              <a:pathLst>
                <a:path w="779647" h="537638">
                  <a:moveTo>
                    <a:pt x="434042" y="0"/>
                  </a:moveTo>
                  <a:cubicBezTo>
                    <a:pt x="442427" y="0"/>
                    <a:pt x="450863" y="0"/>
                    <a:pt x="459231" y="0"/>
                  </a:cubicBezTo>
                  <a:cubicBezTo>
                    <a:pt x="525950" y="8909"/>
                    <a:pt x="567647" y="38564"/>
                    <a:pt x="586639" y="87090"/>
                  </a:cubicBezTo>
                  <a:cubicBezTo>
                    <a:pt x="697871" y="80618"/>
                    <a:pt x="779647" y="172373"/>
                    <a:pt x="729457" y="262426"/>
                  </a:cubicBezTo>
                  <a:cubicBezTo>
                    <a:pt x="745847" y="281349"/>
                    <a:pt x="759520" y="302517"/>
                    <a:pt x="764458" y="330926"/>
                  </a:cubicBezTo>
                  <a:cubicBezTo>
                    <a:pt x="764458" y="339065"/>
                    <a:pt x="764458" y="347184"/>
                    <a:pt x="764458" y="355321"/>
                  </a:cubicBezTo>
                  <a:cubicBezTo>
                    <a:pt x="749742" y="427627"/>
                    <a:pt x="686420" y="476486"/>
                    <a:pt x="582462" y="463333"/>
                  </a:cubicBezTo>
                  <a:cubicBezTo>
                    <a:pt x="555714" y="500459"/>
                    <a:pt x="508119" y="537638"/>
                    <a:pt x="434058" y="533008"/>
                  </a:cubicBezTo>
                  <a:cubicBezTo>
                    <a:pt x="395776" y="530570"/>
                    <a:pt x="369145" y="516453"/>
                    <a:pt x="345827" y="499302"/>
                  </a:cubicBezTo>
                  <a:cubicBezTo>
                    <a:pt x="321268" y="513559"/>
                    <a:pt x="294670" y="524747"/>
                    <a:pt x="256239" y="524871"/>
                  </a:cubicBezTo>
                  <a:cubicBezTo>
                    <a:pt x="167329" y="525082"/>
                    <a:pt x="107852" y="470155"/>
                    <a:pt x="106410" y="394815"/>
                  </a:cubicBezTo>
                  <a:cubicBezTo>
                    <a:pt x="49252" y="377190"/>
                    <a:pt x="10540" y="344291"/>
                    <a:pt x="0" y="287995"/>
                  </a:cubicBezTo>
                  <a:cubicBezTo>
                    <a:pt x="0" y="279858"/>
                    <a:pt x="0" y="271704"/>
                    <a:pt x="0" y="263601"/>
                  </a:cubicBezTo>
                  <a:cubicBezTo>
                    <a:pt x="11634" y="207816"/>
                    <a:pt x="48242" y="172776"/>
                    <a:pt x="109194" y="157922"/>
                  </a:cubicBezTo>
                  <a:cubicBezTo>
                    <a:pt x="105532" y="63818"/>
                    <a:pt x="227454" y="5016"/>
                    <a:pt x="327615" y="46474"/>
                  </a:cubicBezTo>
                  <a:cubicBezTo>
                    <a:pt x="351463" y="25973"/>
                    <a:pt x="385203" y="3613"/>
                    <a:pt x="434042" y="0"/>
                  </a:cubicBezTo>
                </a:path>
              </a:pathLst>
            </a:custGeom>
            <a:solidFill>
              <a:srgbClr val="E5DAD8"/>
            </a:solidFill>
          </p:spPr>
          <p:txBody>
            <a:bodyPr/>
            <a:lstStyle/>
            <a:p>
              <a:endParaRPr lang="en-GB"/>
            </a:p>
          </p:txBody>
        </p:sp>
        <p:sp>
          <p:nvSpPr>
            <p:cNvPr id="24" name="TextBox 24"/>
            <p:cNvSpPr txBox="1"/>
            <p:nvPr/>
          </p:nvSpPr>
          <p:spPr>
            <a:xfrm>
              <a:off x="38100" y="69850"/>
              <a:ext cx="736600" cy="387350"/>
            </a:xfrm>
            <a:prstGeom prst="rect">
              <a:avLst/>
            </a:prstGeom>
          </p:spPr>
          <p:txBody>
            <a:bodyPr lIns="50800" tIns="50800" rIns="50800" bIns="50800" rtlCol="0" anchor="ctr"/>
            <a:lstStyle/>
            <a:p>
              <a:pPr algn="ctr">
                <a:lnSpc>
                  <a:spcPts val="5400"/>
                </a:lnSpc>
              </a:pPr>
              <a:endParaRPr/>
            </a:p>
          </p:txBody>
        </p:sp>
      </p:grpSp>
      <p:sp>
        <p:nvSpPr>
          <p:cNvPr id="25" name="TextBox 25"/>
          <p:cNvSpPr txBox="1"/>
          <p:nvPr/>
        </p:nvSpPr>
        <p:spPr>
          <a:xfrm>
            <a:off x="1752600" y="1181100"/>
            <a:ext cx="14372850" cy="933450"/>
          </a:xfrm>
          <a:prstGeom prst="rect">
            <a:avLst/>
          </a:prstGeom>
        </p:spPr>
        <p:txBody>
          <a:bodyPr lIns="0" tIns="0" rIns="0" bIns="0" rtlCol="0" anchor="t">
            <a:spAutoFit/>
          </a:bodyPr>
          <a:lstStyle/>
          <a:p>
            <a:pPr>
              <a:lnSpc>
                <a:spcPts val="7079"/>
              </a:lnSpc>
              <a:spcBef>
                <a:spcPct val="0"/>
              </a:spcBef>
            </a:pPr>
            <a:r>
              <a:rPr lang="en-US" sz="5899">
                <a:solidFill>
                  <a:srgbClr val="FFFFFF"/>
                </a:solidFill>
                <a:latin typeface="#9Slide05 VL Fadilla"/>
              </a:rPr>
              <a:t>3.2. Cách triển khai ý tưởng và thông tin trong văn bản </a:t>
            </a:r>
          </a:p>
        </p:txBody>
      </p:sp>
      <p:sp>
        <p:nvSpPr>
          <p:cNvPr id="26" name="TextBox 26"/>
          <p:cNvSpPr txBox="1"/>
          <p:nvPr/>
        </p:nvSpPr>
        <p:spPr>
          <a:xfrm>
            <a:off x="8153400" y="4686300"/>
            <a:ext cx="7885650" cy="3539430"/>
          </a:xfrm>
          <a:prstGeom prst="rect">
            <a:avLst/>
          </a:prstGeom>
        </p:spPr>
        <p:txBody>
          <a:bodyPr wrap="square" lIns="0" tIns="0" rIns="0" bIns="0" rtlCol="0" anchor="t">
            <a:spAutoFit/>
          </a:bodyPr>
          <a:lstStyle/>
          <a:p>
            <a:pPr algn="ctr">
              <a:lnSpc>
                <a:spcPts val="5599"/>
              </a:lnSpc>
            </a:pPr>
            <a:r>
              <a:rPr lang="en-US" sz="3999">
                <a:solidFill>
                  <a:srgbClr val="000000"/>
                </a:solidFill>
                <a:latin typeface="Roboto Condensed"/>
              </a:rPr>
              <a:t>Theo em, vì sao văn bản </a:t>
            </a:r>
            <a:r>
              <a:rPr lang="en-US" sz="3999">
                <a:solidFill>
                  <a:srgbClr val="000000"/>
                </a:solidFill>
                <a:latin typeface="Roboto Condensed Bold Italics"/>
              </a:rPr>
              <a:t>Sao băng</a:t>
            </a:r>
            <a:r>
              <a:rPr lang="en-US" sz="3999">
                <a:solidFill>
                  <a:srgbClr val="000000"/>
                </a:solidFill>
                <a:latin typeface="Roboto Condensed"/>
              </a:rPr>
              <a:t> được coi là văn bản thông tin giải thích một hiện tượng tự nhiên? Nêu những đặc trưng của văn bản thông tin có trong văn bản này.</a:t>
            </a:r>
          </a:p>
        </p:txBody>
      </p:sp>
      <p:sp>
        <p:nvSpPr>
          <p:cNvPr id="27" name="TextBox 28">
            <a:extLst>
              <a:ext uri="{FF2B5EF4-FFF2-40B4-BE49-F238E27FC236}">
                <a16:creationId xmlns:a16="http://schemas.microsoft.com/office/drawing/2014/main" id="{3E29ED6F-E5A5-F512-6806-E7DAA1676466}"/>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grpSp>
        <p:nvGrpSpPr>
          <p:cNvPr id="22" name="Group 22"/>
          <p:cNvGrpSpPr/>
          <p:nvPr/>
        </p:nvGrpSpPr>
        <p:grpSpPr>
          <a:xfrm>
            <a:off x="533400" y="2705100"/>
            <a:ext cx="10016774" cy="6989200"/>
            <a:chOff x="0" y="0"/>
            <a:chExt cx="764458" cy="533400"/>
          </a:xfrm>
        </p:grpSpPr>
        <p:sp>
          <p:nvSpPr>
            <p:cNvPr id="24" name="TextBox 24"/>
            <p:cNvSpPr txBox="1"/>
            <p:nvPr/>
          </p:nvSpPr>
          <p:spPr>
            <a:xfrm>
              <a:off x="38100" y="69850"/>
              <a:ext cx="736600" cy="387350"/>
            </a:xfrm>
            <a:prstGeom prst="rect">
              <a:avLst/>
            </a:prstGeom>
          </p:spPr>
          <p:txBody>
            <a:bodyPr lIns="50800" tIns="50800" rIns="50800" bIns="50800" rtlCol="0" anchor="ctr"/>
            <a:lstStyle/>
            <a:p>
              <a:pPr algn="ctr">
                <a:lnSpc>
                  <a:spcPts val="5400"/>
                </a:lnSpc>
              </a:pPr>
              <a:endParaRPr/>
            </a:p>
          </p:txBody>
        </p:sp>
        <p:sp>
          <p:nvSpPr>
            <p:cNvPr id="23" name="Freeform 23"/>
            <p:cNvSpPr/>
            <p:nvPr/>
          </p:nvSpPr>
          <p:spPr>
            <a:xfrm>
              <a:off x="0" y="0"/>
              <a:ext cx="779647" cy="537638"/>
            </a:xfrm>
            <a:custGeom>
              <a:avLst/>
              <a:gdLst/>
              <a:ahLst/>
              <a:cxnLst/>
              <a:rect l="l" t="t" r="r" b="b"/>
              <a:pathLst>
                <a:path w="779647" h="537638">
                  <a:moveTo>
                    <a:pt x="434042" y="0"/>
                  </a:moveTo>
                  <a:cubicBezTo>
                    <a:pt x="442427" y="0"/>
                    <a:pt x="450863" y="0"/>
                    <a:pt x="459231" y="0"/>
                  </a:cubicBezTo>
                  <a:cubicBezTo>
                    <a:pt x="525950" y="8909"/>
                    <a:pt x="567647" y="38564"/>
                    <a:pt x="586639" y="87090"/>
                  </a:cubicBezTo>
                  <a:cubicBezTo>
                    <a:pt x="697871" y="80618"/>
                    <a:pt x="779647" y="172373"/>
                    <a:pt x="729457" y="262426"/>
                  </a:cubicBezTo>
                  <a:cubicBezTo>
                    <a:pt x="745847" y="281349"/>
                    <a:pt x="759520" y="302517"/>
                    <a:pt x="764458" y="330926"/>
                  </a:cubicBezTo>
                  <a:cubicBezTo>
                    <a:pt x="764458" y="339065"/>
                    <a:pt x="764458" y="347184"/>
                    <a:pt x="764458" y="355321"/>
                  </a:cubicBezTo>
                  <a:cubicBezTo>
                    <a:pt x="749742" y="427627"/>
                    <a:pt x="686420" y="476486"/>
                    <a:pt x="582462" y="463333"/>
                  </a:cubicBezTo>
                  <a:cubicBezTo>
                    <a:pt x="555714" y="500459"/>
                    <a:pt x="508119" y="537638"/>
                    <a:pt x="434058" y="533008"/>
                  </a:cubicBezTo>
                  <a:cubicBezTo>
                    <a:pt x="395776" y="530570"/>
                    <a:pt x="369145" y="516453"/>
                    <a:pt x="345827" y="499302"/>
                  </a:cubicBezTo>
                  <a:cubicBezTo>
                    <a:pt x="321268" y="513559"/>
                    <a:pt x="294670" y="524747"/>
                    <a:pt x="256239" y="524871"/>
                  </a:cubicBezTo>
                  <a:cubicBezTo>
                    <a:pt x="167329" y="525082"/>
                    <a:pt x="107852" y="470155"/>
                    <a:pt x="106410" y="394815"/>
                  </a:cubicBezTo>
                  <a:cubicBezTo>
                    <a:pt x="49252" y="377190"/>
                    <a:pt x="10540" y="344291"/>
                    <a:pt x="0" y="287995"/>
                  </a:cubicBezTo>
                  <a:cubicBezTo>
                    <a:pt x="0" y="279858"/>
                    <a:pt x="0" y="271704"/>
                    <a:pt x="0" y="263601"/>
                  </a:cubicBezTo>
                  <a:cubicBezTo>
                    <a:pt x="11634" y="207816"/>
                    <a:pt x="48242" y="172776"/>
                    <a:pt x="109194" y="157922"/>
                  </a:cubicBezTo>
                  <a:cubicBezTo>
                    <a:pt x="105532" y="63818"/>
                    <a:pt x="227454" y="5016"/>
                    <a:pt x="327615" y="46474"/>
                  </a:cubicBezTo>
                  <a:cubicBezTo>
                    <a:pt x="351463" y="25973"/>
                    <a:pt x="385203" y="3613"/>
                    <a:pt x="434042" y="0"/>
                  </a:cubicBezTo>
                </a:path>
              </a:pathLst>
            </a:custGeom>
            <a:solidFill>
              <a:srgbClr val="E5DAD8"/>
            </a:solidFill>
          </p:spPr>
          <p:txBody>
            <a:bodyPr/>
            <a:lstStyle/>
            <a:p>
              <a:endParaRPr lang="en-GB"/>
            </a:p>
          </p:txBody>
        </p:sp>
      </p:grpSp>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2362201" y="2324099"/>
            <a:ext cx="5902758" cy="3086101"/>
            <a:chOff x="380618" y="-388186"/>
            <a:chExt cx="1554636" cy="812800"/>
          </a:xfrm>
        </p:grpSpPr>
        <p:sp>
          <p:nvSpPr>
            <p:cNvPr id="18" name="Freeform 18"/>
            <p:cNvSpPr/>
            <p:nvPr/>
          </p:nvSpPr>
          <p:spPr>
            <a:xfrm>
              <a:off x="380618" y="-107218"/>
              <a:ext cx="1554636" cy="221884"/>
            </a:xfrm>
            <a:custGeom>
              <a:avLst/>
              <a:gdLst/>
              <a:ahLst/>
              <a:cxnLst/>
              <a:rect l="l" t="t" r="r" b="b"/>
              <a:pathLst>
                <a:path w="1554636" h="221884">
                  <a:moveTo>
                    <a:pt x="66890" y="0"/>
                  </a:moveTo>
                  <a:lnTo>
                    <a:pt x="1487746" y="0"/>
                  </a:lnTo>
                  <a:cubicBezTo>
                    <a:pt x="1524688" y="0"/>
                    <a:pt x="1554636" y="29948"/>
                    <a:pt x="1554636" y="66890"/>
                  </a:cubicBezTo>
                  <a:lnTo>
                    <a:pt x="1554636" y="154994"/>
                  </a:lnTo>
                  <a:cubicBezTo>
                    <a:pt x="1554636" y="191936"/>
                    <a:pt x="1524688" y="221884"/>
                    <a:pt x="1487746" y="221884"/>
                  </a:cubicBezTo>
                  <a:lnTo>
                    <a:pt x="66890" y="221884"/>
                  </a:lnTo>
                  <a:cubicBezTo>
                    <a:pt x="29948" y="221884"/>
                    <a:pt x="0" y="191936"/>
                    <a:pt x="0" y="154994"/>
                  </a:cubicBezTo>
                  <a:lnTo>
                    <a:pt x="0" y="66890"/>
                  </a:lnTo>
                  <a:cubicBezTo>
                    <a:pt x="0" y="29948"/>
                    <a:pt x="29948" y="0"/>
                    <a:pt x="66890" y="0"/>
                  </a:cubicBezTo>
                  <a:close/>
                </a:path>
              </a:pathLst>
            </a:custGeom>
            <a:solidFill>
              <a:srgbClr val="DAA972"/>
            </a:solidFill>
          </p:spPr>
          <p:txBody>
            <a:bodyPr/>
            <a:lstStyle/>
            <a:p>
              <a:endParaRPr lang="en-GB"/>
            </a:p>
          </p:txBody>
        </p:sp>
        <p:sp>
          <p:nvSpPr>
            <p:cNvPr id="19" name="TextBox 19"/>
            <p:cNvSpPr txBox="1"/>
            <p:nvPr/>
          </p:nvSpPr>
          <p:spPr>
            <a:xfrm>
              <a:off x="561240" y="-388186"/>
              <a:ext cx="1183383" cy="812800"/>
            </a:xfrm>
            <a:prstGeom prst="rect">
              <a:avLst/>
            </a:prstGeom>
          </p:spPr>
          <p:txBody>
            <a:bodyPr lIns="50800" tIns="50800" rIns="50800" bIns="50800" rtlCol="0" anchor="ctr"/>
            <a:lstStyle/>
            <a:p>
              <a:pPr algn="ctr">
                <a:lnSpc>
                  <a:spcPts val="4799"/>
                </a:lnSpc>
              </a:pPr>
              <a:r>
                <a:rPr lang="en-US" sz="3999">
                  <a:solidFill>
                    <a:srgbClr val="000000"/>
                  </a:solidFill>
                  <a:latin typeface="Roboto Condensed Bold"/>
                </a:rPr>
                <a:t>CÂU HỎI TƯ DUY 1</a:t>
              </a:r>
            </a:p>
          </p:txBody>
        </p:sp>
      </p:grpSp>
      <p:sp>
        <p:nvSpPr>
          <p:cNvPr id="21" name="Freeform 21"/>
          <p:cNvSpPr/>
          <p:nvPr/>
        </p:nvSpPr>
        <p:spPr>
          <a:xfrm rot="1404006" flipH="1">
            <a:off x="14397069" y="-817272"/>
            <a:ext cx="4008084" cy="2206584"/>
          </a:xfrm>
          <a:custGeom>
            <a:avLst/>
            <a:gdLst/>
            <a:ahLst/>
            <a:cxnLst/>
            <a:rect l="l" t="t" r="r" b="b"/>
            <a:pathLst>
              <a:path w="4008084" h="2206584">
                <a:moveTo>
                  <a:pt x="4008084" y="0"/>
                </a:moveTo>
                <a:lnTo>
                  <a:pt x="0" y="0"/>
                </a:lnTo>
                <a:lnTo>
                  <a:pt x="0" y="2206584"/>
                </a:lnTo>
                <a:lnTo>
                  <a:pt x="4008084" y="2206584"/>
                </a:lnTo>
                <a:lnTo>
                  <a:pt x="4008084" y="0"/>
                </a:lnTo>
                <a:close/>
              </a:path>
            </a:pathLst>
          </a:custGeom>
          <a:blipFill>
            <a:blip r:embed="rId5"/>
            <a:stretch>
              <a:fillRect/>
            </a:stretch>
          </a:blipFill>
        </p:spPr>
        <p:txBody>
          <a:bodyPr/>
          <a:lstStyle/>
          <a:p>
            <a:endParaRPr lang="en-GB"/>
          </a:p>
        </p:txBody>
      </p:sp>
      <p:sp>
        <p:nvSpPr>
          <p:cNvPr id="25" name="TextBox 25"/>
          <p:cNvSpPr txBox="1"/>
          <p:nvPr/>
        </p:nvSpPr>
        <p:spPr>
          <a:xfrm>
            <a:off x="2209800" y="1333500"/>
            <a:ext cx="14372850" cy="933450"/>
          </a:xfrm>
          <a:prstGeom prst="rect">
            <a:avLst/>
          </a:prstGeom>
        </p:spPr>
        <p:txBody>
          <a:bodyPr lIns="0" tIns="0" rIns="0" bIns="0" rtlCol="0" anchor="t">
            <a:spAutoFit/>
          </a:bodyPr>
          <a:lstStyle/>
          <a:p>
            <a:pPr>
              <a:lnSpc>
                <a:spcPts val="7079"/>
              </a:lnSpc>
              <a:spcBef>
                <a:spcPct val="0"/>
              </a:spcBef>
            </a:pPr>
            <a:r>
              <a:rPr lang="en-US" sz="5899">
                <a:solidFill>
                  <a:srgbClr val="FFFFFF"/>
                </a:solidFill>
                <a:latin typeface="#9Slide05 VL Fadilla"/>
              </a:rPr>
              <a:t>3.2. Cách triển khai ý tưởng và thông tin trong văn bản </a:t>
            </a:r>
          </a:p>
        </p:txBody>
      </p:sp>
      <p:sp>
        <p:nvSpPr>
          <p:cNvPr id="26" name="TextBox 26"/>
          <p:cNvSpPr txBox="1"/>
          <p:nvPr/>
        </p:nvSpPr>
        <p:spPr>
          <a:xfrm>
            <a:off x="1676400" y="4686300"/>
            <a:ext cx="8458200" cy="3523400"/>
          </a:xfrm>
          <a:prstGeom prst="rect">
            <a:avLst/>
          </a:prstGeom>
        </p:spPr>
        <p:txBody>
          <a:bodyPr wrap="square" lIns="0" tIns="0" rIns="0" bIns="0" rtlCol="0" anchor="t">
            <a:spAutoFit/>
          </a:bodyPr>
          <a:lstStyle/>
          <a:p>
            <a:pPr algn="ctr">
              <a:lnSpc>
                <a:spcPts val="5599"/>
              </a:lnSpc>
            </a:pPr>
            <a:r>
              <a:rPr lang="en-US" sz="3500">
                <a:solidFill>
                  <a:srgbClr val="000000"/>
                </a:solidFill>
                <a:latin typeface="Roboto Condensed"/>
              </a:rPr>
              <a:t>Văn bản </a:t>
            </a:r>
            <a:r>
              <a:rPr lang="en-US" sz="3500">
                <a:solidFill>
                  <a:srgbClr val="000000"/>
                </a:solidFill>
                <a:latin typeface="Roboto Condensed Bold Italics"/>
              </a:rPr>
              <a:t>Sao băng</a:t>
            </a:r>
            <a:r>
              <a:rPr lang="en-US" sz="3500">
                <a:solidFill>
                  <a:srgbClr val="000000"/>
                </a:solidFill>
                <a:latin typeface="Roboto Condensed"/>
              </a:rPr>
              <a:t> được coi là văn bản thông tin giải thích một hiện tượng tự nhiên vì nó cung cấp những thông tin khoa học về khái niệm, nguyên nhân hình thành, chu kì, ý nghĩa của sao băng – hiện tượng lí thú trong tự nhiên.</a:t>
            </a:r>
          </a:p>
        </p:txBody>
      </p:sp>
      <p:sp>
        <p:nvSpPr>
          <p:cNvPr id="28" name="Oval 27">
            <a:extLst>
              <a:ext uri="{FF2B5EF4-FFF2-40B4-BE49-F238E27FC236}">
                <a16:creationId xmlns:a16="http://schemas.microsoft.com/office/drawing/2014/main" id="{42C3AEBF-BC4B-4372-0167-311774D7E67C}"/>
              </a:ext>
            </a:extLst>
          </p:cNvPr>
          <p:cNvSpPr/>
          <p:nvPr/>
        </p:nvSpPr>
        <p:spPr>
          <a:xfrm>
            <a:off x="10896600" y="2857500"/>
            <a:ext cx="2133600" cy="2133600"/>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Mục đích</a:t>
            </a:r>
          </a:p>
        </p:txBody>
      </p:sp>
      <p:sp>
        <p:nvSpPr>
          <p:cNvPr id="29" name="Oval 28">
            <a:extLst>
              <a:ext uri="{FF2B5EF4-FFF2-40B4-BE49-F238E27FC236}">
                <a16:creationId xmlns:a16="http://schemas.microsoft.com/office/drawing/2014/main" id="{705EFEF5-611E-F337-C417-F1B06360F2A5}"/>
              </a:ext>
            </a:extLst>
          </p:cNvPr>
          <p:cNvSpPr/>
          <p:nvPr/>
        </p:nvSpPr>
        <p:spPr>
          <a:xfrm>
            <a:off x="13106400" y="3009900"/>
            <a:ext cx="3124200" cy="28956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Sapo và </a:t>
            </a:r>
          </a:p>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đề mục</a:t>
            </a:r>
          </a:p>
        </p:txBody>
      </p:sp>
      <p:sp>
        <p:nvSpPr>
          <p:cNvPr id="31" name="Oval 30">
            <a:extLst>
              <a:ext uri="{FF2B5EF4-FFF2-40B4-BE49-F238E27FC236}">
                <a16:creationId xmlns:a16="http://schemas.microsoft.com/office/drawing/2014/main" id="{8BBE45A7-E049-81F0-04E2-35F87E7873D8}"/>
              </a:ext>
            </a:extLst>
          </p:cNvPr>
          <p:cNvSpPr/>
          <p:nvPr/>
        </p:nvSpPr>
        <p:spPr>
          <a:xfrm>
            <a:off x="11125200" y="5219700"/>
            <a:ext cx="2667000" cy="25908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Cách triển khai thông tin</a:t>
            </a:r>
          </a:p>
        </p:txBody>
      </p:sp>
      <p:sp>
        <p:nvSpPr>
          <p:cNvPr id="32" name="Oval 31">
            <a:extLst>
              <a:ext uri="{FF2B5EF4-FFF2-40B4-BE49-F238E27FC236}">
                <a16:creationId xmlns:a16="http://schemas.microsoft.com/office/drawing/2014/main" id="{88834C83-D50C-9C01-6781-5AB80353FC57}"/>
              </a:ext>
            </a:extLst>
          </p:cNvPr>
          <p:cNvSpPr/>
          <p:nvPr/>
        </p:nvSpPr>
        <p:spPr>
          <a:xfrm>
            <a:off x="11582400" y="7886700"/>
            <a:ext cx="3124200" cy="2928257"/>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Phương tiện phi ngôn ngữ</a:t>
            </a:r>
          </a:p>
        </p:txBody>
      </p:sp>
      <p:sp>
        <p:nvSpPr>
          <p:cNvPr id="33" name="Oval 32">
            <a:extLst>
              <a:ext uri="{FF2B5EF4-FFF2-40B4-BE49-F238E27FC236}">
                <a16:creationId xmlns:a16="http://schemas.microsoft.com/office/drawing/2014/main" id="{96F1941F-3EDD-6EB3-ABD2-A80C279C6092}"/>
              </a:ext>
            </a:extLst>
          </p:cNvPr>
          <p:cNvSpPr/>
          <p:nvPr/>
        </p:nvSpPr>
        <p:spPr>
          <a:xfrm>
            <a:off x="13944600" y="6134100"/>
            <a:ext cx="2819400" cy="25908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Ngôn ngữ khách quan, khoa học chuyên ngành</a:t>
            </a:r>
          </a:p>
        </p:txBody>
      </p:sp>
      <p:sp>
        <p:nvSpPr>
          <p:cNvPr id="34" name="Oval 33">
            <a:extLst>
              <a:ext uri="{FF2B5EF4-FFF2-40B4-BE49-F238E27FC236}">
                <a16:creationId xmlns:a16="http://schemas.microsoft.com/office/drawing/2014/main" id="{2669454C-4E19-168D-C576-07A531DB12EB}"/>
              </a:ext>
            </a:extLst>
          </p:cNvPr>
          <p:cNvSpPr/>
          <p:nvPr/>
        </p:nvSpPr>
        <p:spPr>
          <a:xfrm>
            <a:off x="16154400" y="4533900"/>
            <a:ext cx="2133600" cy="2133600"/>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0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Cước chú</a:t>
            </a:r>
          </a:p>
        </p:txBody>
      </p:sp>
      <p:sp>
        <p:nvSpPr>
          <p:cNvPr id="35" name="TextBox 28">
            <a:extLst>
              <a:ext uri="{FF2B5EF4-FFF2-40B4-BE49-F238E27FC236}">
                <a16:creationId xmlns:a16="http://schemas.microsoft.com/office/drawing/2014/main" id="{1C4A1E73-E5A0-D2DD-78A3-A4824F77AB11}"/>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smtClean="0">
                <a:solidFill>
                  <a:srgbClr val="FFFFFF"/>
                </a:solidFill>
                <a:latin typeface="Fraunces Bold"/>
              </a:rPr>
              <a:t>III.KHÁM PHÁ </a:t>
            </a:r>
            <a:r>
              <a:rPr lang="en-US" sz="5999" dirty="0">
                <a:solidFill>
                  <a:srgbClr val="FFFFFF"/>
                </a:solidFill>
                <a:latin typeface="Fraunces Bold"/>
              </a:rPr>
              <a:t>VĂN BẢN</a:t>
            </a:r>
          </a:p>
        </p:txBody>
      </p:sp>
    </p:spTree>
    <p:extLst>
      <p:ext uri="{BB962C8B-B14F-4D97-AF65-F5344CB8AC3E}">
        <p14:creationId xmlns:p14="http://schemas.microsoft.com/office/powerpoint/2010/main" val="3837661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Effect transition="in" filter="barn(inVertical)">
                                      <p:cBhvr>
                                        <p:cTn id="34" dur="500"/>
                                        <p:tgtEl>
                                          <p:spTgt spid="3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29" grpId="0" animBg="1"/>
      <p:bldP spid="31" grpId="0" animBg="1"/>
      <p:bldP spid="32"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914399" y="2705101"/>
            <a:ext cx="5905401" cy="3086101"/>
            <a:chOff x="-696" y="-287840"/>
            <a:chExt cx="1555332" cy="812800"/>
          </a:xfrm>
        </p:grpSpPr>
        <p:sp>
          <p:nvSpPr>
            <p:cNvPr id="18" name="Freeform 18"/>
            <p:cNvSpPr/>
            <p:nvPr/>
          </p:nvSpPr>
          <p:spPr>
            <a:xfrm>
              <a:off x="0" y="0"/>
              <a:ext cx="1554636" cy="221884"/>
            </a:xfrm>
            <a:custGeom>
              <a:avLst/>
              <a:gdLst/>
              <a:ahLst/>
              <a:cxnLst/>
              <a:rect l="l" t="t" r="r" b="b"/>
              <a:pathLst>
                <a:path w="1554636" h="221884">
                  <a:moveTo>
                    <a:pt x="66890" y="0"/>
                  </a:moveTo>
                  <a:lnTo>
                    <a:pt x="1487746" y="0"/>
                  </a:lnTo>
                  <a:cubicBezTo>
                    <a:pt x="1524688" y="0"/>
                    <a:pt x="1554636" y="29948"/>
                    <a:pt x="1554636" y="66890"/>
                  </a:cubicBezTo>
                  <a:lnTo>
                    <a:pt x="1554636" y="154994"/>
                  </a:lnTo>
                  <a:cubicBezTo>
                    <a:pt x="1554636" y="191936"/>
                    <a:pt x="1524688" y="221884"/>
                    <a:pt x="1487746" y="221884"/>
                  </a:cubicBezTo>
                  <a:lnTo>
                    <a:pt x="66890" y="221884"/>
                  </a:lnTo>
                  <a:cubicBezTo>
                    <a:pt x="29948" y="221884"/>
                    <a:pt x="0" y="191936"/>
                    <a:pt x="0" y="154994"/>
                  </a:cubicBezTo>
                  <a:lnTo>
                    <a:pt x="0" y="66890"/>
                  </a:lnTo>
                  <a:cubicBezTo>
                    <a:pt x="0" y="29948"/>
                    <a:pt x="29948" y="0"/>
                    <a:pt x="66890" y="0"/>
                  </a:cubicBezTo>
                  <a:close/>
                </a:path>
              </a:pathLst>
            </a:custGeom>
            <a:solidFill>
              <a:srgbClr val="DAA972"/>
            </a:solidFill>
          </p:spPr>
          <p:txBody>
            <a:bodyPr/>
            <a:lstStyle/>
            <a:p>
              <a:endParaRPr lang="en-GB"/>
            </a:p>
          </p:txBody>
        </p:sp>
        <p:sp>
          <p:nvSpPr>
            <p:cNvPr id="19" name="TextBox 19"/>
            <p:cNvSpPr txBox="1"/>
            <p:nvPr/>
          </p:nvSpPr>
          <p:spPr>
            <a:xfrm>
              <a:off x="-696" y="-287840"/>
              <a:ext cx="1485116" cy="812800"/>
            </a:xfrm>
            <a:prstGeom prst="rect">
              <a:avLst/>
            </a:prstGeom>
          </p:spPr>
          <p:txBody>
            <a:bodyPr lIns="50800" tIns="50800" rIns="50800" bIns="50800" rtlCol="0" anchor="ctr"/>
            <a:lstStyle/>
            <a:p>
              <a:pPr algn="ctr">
                <a:lnSpc>
                  <a:spcPts val="4799"/>
                </a:lnSpc>
              </a:pPr>
              <a:r>
                <a:rPr lang="en-US" sz="3999">
                  <a:solidFill>
                    <a:srgbClr val="000000"/>
                  </a:solidFill>
                  <a:latin typeface="Roboto Condensed Bold"/>
                </a:rPr>
                <a:t>CÂU HỎI TƯ DUY 2</a:t>
              </a:r>
            </a:p>
          </p:txBody>
        </p:sp>
      </p:grpSp>
      <p:sp>
        <p:nvSpPr>
          <p:cNvPr id="21" name="Freeform 21"/>
          <p:cNvSpPr/>
          <p:nvPr/>
        </p:nvSpPr>
        <p:spPr>
          <a:xfrm rot="1404006" flipH="1">
            <a:off x="14397069" y="-817272"/>
            <a:ext cx="4008084" cy="2206584"/>
          </a:xfrm>
          <a:custGeom>
            <a:avLst/>
            <a:gdLst/>
            <a:ahLst/>
            <a:cxnLst/>
            <a:rect l="l" t="t" r="r" b="b"/>
            <a:pathLst>
              <a:path w="4008084" h="2206584">
                <a:moveTo>
                  <a:pt x="4008084" y="0"/>
                </a:moveTo>
                <a:lnTo>
                  <a:pt x="0" y="0"/>
                </a:lnTo>
                <a:lnTo>
                  <a:pt x="0" y="2206584"/>
                </a:lnTo>
                <a:lnTo>
                  <a:pt x="4008084" y="2206584"/>
                </a:lnTo>
                <a:lnTo>
                  <a:pt x="4008084" y="0"/>
                </a:lnTo>
                <a:close/>
              </a:path>
            </a:pathLst>
          </a:custGeom>
          <a:blipFill>
            <a:blip r:embed="rId5"/>
            <a:stretch>
              <a:fillRect/>
            </a:stretch>
          </a:blipFill>
        </p:spPr>
        <p:txBody>
          <a:bodyPr/>
          <a:lstStyle/>
          <a:p>
            <a:endParaRPr lang="en-GB"/>
          </a:p>
        </p:txBody>
      </p:sp>
      <p:grpSp>
        <p:nvGrpSpPr>
          <p:cNvPr id="22" name="Group 22"/>
          <p:cNvGrpSpPr/>
          <p:nvPr/>
        </p:nvGrpSpPr>
        <p:grpSpPr>
          <a:xfrm>
            <a:off x="6799108" y="2708837"/>
            <a:ext cx="10016774" cy="6989200"/>
            <a:chOff x="0" y="0"/>
            <a:chExt cx="764458" cy="533400"/>
          </a:xfrm>
        </p:grpSpPr>
        <p:sp>
          <p:nvSpPr>
            <p:cNvPr id="23" name="Freeform 23"/>
            <p:cNvSpPr/>
            <p:nvPr/>
          </p:nvSpPr>
          <p:spPr>
            <a:xfrm>
              <a:off x="0" y="0"/>
              <a:ext cx="779647" cy="537638"/>
            </a:xfrm>
            <a:custGeom>
              <a:avLst/>
              <a:gdLst/>
              <a:ahLst/>
              <a:cxnLst/>
              <a:rect l="l" t="t" r="r" b="b"/>
              <a:pathLst>
                <a:path w="779647" h="537638">
                  <a:moveTo>
                    <a:pt x="434042" y="0"/>
                  </a:moveTo>
                  <a:cubicBezTo>
                    <a:pt x="442427" y="0"/>
                    <a:pt x="450863" y="0"/>
                    <a:pt x="459231" y="0"/>
                  </a:cubicBezTo>
                  <a:cubicBezTo>
                    <a:pt x="525950" y="8909"/>
                    <a:pt x="567647" y="38564"/>
                    <a:pt x="586639" y="87090"/>
                  </a:cubicBezTo>
                  <a:cubicBezTo>
                    <a:pt x="697871" y="80618"/>
                    <a:pt x="779647" y="172373"/>
                    <a:pt x="729457" y="262426"/>
                  </a:cubicBezTo>
                  <a:cubicBezTo>
                    <a:pt x="745847" y="281349"/>
                    <a:pt x="759520" y="302517"/>
                    <a:pt x="764458" y="330926"/>
                  </a:cubicBezTo>
                  <a:cubicBezTo>
                    <a:pt x="764458" y="339065"/>
                    <a:pt x="764458" y="347184"/>
                    <a:pt x="764458" y="355321"/>
                  </a:cubicBezTo>
                  <a:cubicBezTo>
                    <a:pt x="749742" y="427627"/>
                    <a:pt x="686420" y="476486"/>
                    <a:pt x="582462" y="463333"/>
                  </a:cubicBezTo>
                  <a:cubicBezTo>
                    <a:pt x="555714" y="500459"/>
                    <a:pt x="508119" y="537638"/>
                    <a:pt x="434058" y="533008"/>
                  </a:cubicBezTo>
                  <a:cubicBezTo>
                    <a:pt x="395776" y="530570"/>
                    <a:pt x="369145" y="516453"/>
                    <a:pt x="345827" y="499302"/>
                  </a:cubicBezTo>
                  <a:cubicBezTo>
                    <a:pt x="321268" y="513559"/>
                    <a:pt x="294670" y="524747"/>
                    <a:pt x="256239" y="524871"/>
                  </a:cubicBezTo>
                  <a:cubicBezTo>
                    <a:pt x="167329" y="525082"/>
                    <a:pt x="107852" y="470155"/>
                    <a:pt x="106410" y="394815"/>
                  </a:cubicBezTo>
                  <a:cubicBezTo>
                    <a:pt x="49252" y="377190"/>
                    <a:pt x="10540" y="344291"/>
                    <a:pt x="0" y="287995"/>
                  </a:cubicBezTo>
                  <a:cubicBezTo>
                    <a:pt x="0" y="279858"/>
                    <a:pt x="0" y="271704"/>
                    <a:pt x="0" y="263601"/>
                  </a:cubicBezTo>
                  <a:cubicBezTo>
                    <a:pt x="11634" y="207816"/>
                    <a:pt x="48242" y="172776"/>
                    <a:pt x="109194" y="157922"/>
                  </a:cubicBezTo>
                  <a:cubicBezTo>
                    <a:pt x="105532" y="63818"/>
                    <a:pt x="227454" y="5016"/>
                    <a:pt x="327615" y="46474"/>
                  </a:cubicBezTo>
                  <a:cubicBezTo>
                    <a:pt x="351463" y="25973"/>
                    <a:pt x="385203" y="3613"/>
                    <a:pt x="434042" y="0"/>
                  </a:cubicBezTo>
                </a:path>
              </a:pathLst>
            </a:custGeom>
            <a:solidFill>
              <a:srgbClr val="E5DAD8"/>
            </a:solidFill>
          </p:spPr>
          <p:txBody>
            <a:bodyPr/>
            <a:lstStyle/>
            <a:p>
              <a:endParaRPr lang="en-GB"/>
            </a:p>
          </p:txBody>
        </p:sp>
        <p:sp>
          <p:nvSpPr>
            <p:cNvPr id="24" name="TextBox 24"/>
            <p:cNvSpPr txBox="1"/>
            <p:nvPr/>
          </p:nvSpPr>
          <p:spPr>
            <a:xfrm>
              <a:off x="38100" y="69850"/>
              <a:ext cx="736600" cy="387350"/>
            </a:xfrm>
            <a:prstGeom prst="rect">
              <a:avLst/>
            </a:prstGeom>
          </p:spPr>
          <p:txBody>
            <a:bodyPr lIns="50800" tIns="50800" rIns="50800" bIns="50800" rtlCol="0" anchor="ctr"/>
            <a:lstStyle/>
            <a:p>
              <a:pPr algn="ctr">
                <a:lnSpc>
                  <a:spcPts val="5400"/>
                </a:lnSpc>
              </a:pPr>
              <a:endParaRPr/>
            </a:p>
          </p:txBody>
        </p:sp>
      </p:grpSp>
      <p:sp>
        <p:nvSpPr>
          <p:cNvPr id="25" name="TextBox 25"/>
          <p:cNvSpPr txBox="1"/>
          <p:nvPr/>
        </p:nvSpPr>
        <p:spPr>
          <a:xfrm>
            <a:off x="2133600" y="1409700"/>
            <a:ext cx="14372850" cy="933450"/>
          </a:xfrm>
          <a:prstGeom prst="rect">
            <a:avLst/>
          </a:prstGeom>
        </p:spPr>
        <p:txBody>
          <a:bodyPr lIns="0" tIns="0" rIns="0" bIns="0" rtlCol="0" anchor="t">
            <a:spAutoFit/>
          </a:bodyPr>
          <a:lstStyle/>
          <a:p>
            <a:pPr>
              <a:lnSpc>
                <a:spcPts val="7079"/>
              </a:lnSpc>
              <a:spcBef>
                <a:spcPct val="0"/>
              </a:spcBef>
            </a:pPr>
            <a:r>
              <a:rPr lang="en-US" sz="5899">
                <a:solidFill>
                  <a:srgbClr val="FFFFFF"/>
                </a:solidFill>
                <a:latin typeface="#9Slide05 VL Fadilla"/>
              </a:rPr>
              <a:t>3.2. Cách triển khai ý tưởng và thông tin trong văn bản </a:t>
            </a:r>
          </a:p>
        </p:txBody>
      </p:sp>
      <p:sp>
        <p:nvSpPr>
          <p:cNvPr id="26" name="TextBox 26"/>
          <p:cNvSpPr txBox="1"/>
          <p:nvPr/>
        </p:nvSpPr>
        <p:spPr>
          <a:xfrm>
            <a:off x="8348631" y="4847900"/>
            <a:ext cx="7309419" cy="3498850"/>
          </a:xfrm>
          <a:prstGeom prst="rect">
            <a:avLst/>
          </a:prstGeom>
        </p:spPr>
        <p:txBody>
          <a:bodyPr lIns="0" tIns="0" rIns="0" bIns="0" rtlCol="0" anchor="t">
            <a:spAutoFit/>
          </a:bodyPr>
          <a:lstStyle/>
          <a:p>
            <a:pPr algn="ctr">
              <a:lnSpc>
                <a:spcPts val="5599"/>
              </a:lnSpc>
            </a:pPr>
            <a:r>
              <a:rPr lang="en-US" sz="3999">
                <a:solidFill>
                  <a:srgbClr val="000000"/>
                </a:solidFill>
                <a:latin typeface="Roboto Condensed"/>
              </a:rPr>
              <a:t>Nhận xét về cách triển khai thông tin trong văn bản </a:t>
            </a:r>
            <a:r>
              <a:rPr lang="en-US" sz="3999">
                <a:solidFill>
                  <a:srgbClr val="000000"/>
                </a:solidFill>
                <a:latin typeface="Roboto Condensed Italics"/>
              </a:rPr>
              <a:t>Sao băng </a:t>
            </a:r>
            <a:r>
              <a:rPr lang="en-US" sz="3999">
                <a:solidFill>
                  <a:srgbClr val="000000"/>
                </a:solidFill>
                <a:latin typeface="Roboto Condensed"/>
              </a:rPr>
              <a:t> và đưa ra các bước đọc hiểu văn bản thông tin giải thích một hiện tượng tự nhiên.</a:t>
            </a:r>
          </a:p>
          <a:p>
            <a:pPr algn="ctr">
              <a:lnSpc>
                <a:spcPts val="5599"/>
              </a:lnSpc>
            </a:pPr>
            <a:endParaRPr lang="en-US" sz="3999">
              <a:solidFill>
                <a:srgbClr val="000000"/>
              </a:solidFill>
              <a:latin typeface="Roboto Condensed"/>
            </a:endParaRPr>
          </a:p>
        </p:txBody>
      </p:sp>
      <p:sp>
        <p:nvSpPr>
          <p:cNvPr id="27" name="TextBox 28">
            <a:extLst>
              <a:ext uri="{FF2B5EF4-FFF2-40B4-BE49-F238E27FC236}">
                <a16:creationId xmlns:a16="http://schemas.microsoft.com/office/drawing/2014/main" id="{7BA676EB-A1B3-BFC9-D10E-86D631E389FF}"/>
              </a:ext>
            </a:extLst>
          </p:cNvPr>
          <p:cNvSpPr txBox="1"/>
          <p:nvPr/>
        </p:nvSpPr>
        <p:spPr>
          <a:xfrm>
            <a:off x="4038600" y="4953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543958" y="382083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838200" y="1562099"/>
            <a:ext cx="7086600" cy="3086101"/>
            <a:chOff x="0" y="-280968"/>
            <a:chExt cx="1733474" cy="812800"/>
          </a:xfrm>
        </p:grpSpPr>
        <p:sp>
          <p:nvSpPr>
            <p:cNvPr id="18" name="Freeform 18"/>
            <p:cNvSpPr/>
            <p:nvPr/>
          </p:nvSpPr>
          <p:spPr>
            <a:xfrm>
              <a:off x="0" y="0"/>
              <a:ext cx="1733474" cy="221884"/>
            </a:xfrm>
            <a:custGeom>
              <a:avLst/>
              <a:gdLst/>
              <a:ahLst/>
              <a:cxnLst/>
              <a:rect l="l" t="t" r="r" b="b"/>
              <a:pathLst>
                <a:path w="1733474" h="221884">
                  <a:moveTo>
                    <a:pt x="59990" y="0"/>
                  </a:moveTo>
                  <a:lnTo>
                    <a:pt x="1673484" y="0"/>
                  </a:lnTo>
                  <a:cubicBezTo>
                    <a:pt x="1706616" y="0"/>
                    <a:pt x="1733474" y="26858"/>
                    <a:pt x="1733474" y="59990"/>
                  </a:cubicBezTo>
                  <a:lnTo>
                    <a:pt x="1733474" y="161895"/>
                  </a:lnTo>
                  <a:cubicBezTo>
                    <a:pt x="1733474" y="195026"/>
                    <a:pt x="1706616" y="221884"/>
                    <a:pt x="1673484" y="221884"/>
                  </a:cubicBezTo>
                  <a:lnTo>
                    <a:pt x="59990" y="221884"/>
                  </a:lnTo>
                  <a:cubicBezTo>
                    <a:pt x="26858" y="221884"/>
                    <a:pt x="0" y="195026"/>
                    <a:pt x="0" y="161895"/>
                  </a:cubicBezTo>
                  <a:lnTo>
                    <a:pt x="0" y="59990"/>
                  </a:lnTo>
                  <a:cubicBezTo>
                    <a:pt x="0" y="26858"/>
                    <a:pt x="26858" y="0"/>
                    <a:pt x="59990" y="0"/>
                  </a:cubicBezTo>
                  <a:close/>
                </a:path>
              </a:pathLst>
            </a:custGeom>
            <a:solidFill>
              <a:srgbClr val="DAA972"/>
            </a:solidFill>
          </p:spPr>
          <p:txBody>
            <a:bodyPr/>
            <a:lstStyle/>
            <a:p>
              <a:endParaRPr lang="en-GB"/>
            </a:p>
          </p:txBody>
        </p:sp>
        <p:sp>
          <p:nvSpPr>
            <p:cNvPr id="19" name="TextBox 19"/>
            <p:cNvSpPr txBox="1"/>
            <p:nvPr/>
          </p:nvSpPr>
          <p:spPr>
            <a:xfrm>
              <a:off x="330296" y="-280968"/>
              <a:ext cx="1216783" cy="812800"/>
            </a:xfrm>
            <a:prstGeom prst="rect">
              <a:avLst/>
            </a:prstGeom>
          </p:spPr>
          <p:txBody>
            <a:bodyPr lIns="50800" tIns="50800" rIns="50800" bIns="50800" rtlCol="0" anchor="ctr"/>
            <a:lstStyle/>
            <a:p>
              <a:pPr algn="ctr">
                <a:lnSpc>
                  <a:spcPts val="4799"/>
                </a:lnSpc>
              </a:pPr>
              <a:r>
                <a:rPr lang="en-US" sz="3999">
                  <a:solidFill>
                    <a:srgbClr val="000000"/>
                  </a:solidFill>
                  <a:latin typeface="Roboto Condensed Bold"/>
                </a:rPr>
                <a:t>CÂU HỎI TƯ DUY 2</a:t>
              </a:r>
            </a:p>
          </p:txBody>
        </p:sp>
      </p:grpSp>
      <p:grpSp>
        <p:nvGrpSpPr>
          <p:cNvPr id="20" name="Group 20"/>
          <p:cNvGrpSpPr/>
          <p:nvPr/>
        </p:nvGrpSpPr>
        <p:grpSpPr>
          <a:xfrm>
            <a:off x="914400" y="3924301"/>
            <a:ext cx="6803295" cy="5297750"/>
            <a:chOff x="0" y="-180622"/>
            <a:chExt cx="1791814" cy="1395292"/>
          </a:xfrm>
        </p:grpSpPr>
        <p:sp>
          <p:nvSpPr>
            <p:cNvPr id="21" name="Freeform 21"/>
            <p:cNvSpPr/>
            <p:nvPr/>
          </p:nvSpPr>
          <p:spPr>
            <a:xfrm>
              <a:off x="0" y="-180622"/>
              <a:ext cx="1791814" cy="1395292"/>
            </a:xfrm>
            <a:custGeom>
              <a:avLst/>
              <a:gdLst/>
              <a:ahLst/>
              <a:cxnLst/>
              <a:rect l="l" t="t" r="r" b="b"/>
              <a:pathLst>
                <a:path w="1791814" h="1395292">
                  <a:moveTo>
                    <a:pt x="58036" y="0"/>
                  </a:moveTo>
                  <a:lnTo>
                    <a:pt x="1733778" y="0"/>
                  </a:lnTo>
                  <a:cubicBezTo>
                    <a:pt x="1749170" y="0"/>
                    <a:pt x="1763932" y="6115"/>
                    <a:pt x="1774816" y="16998"/>
                  </a:cubicBezTo>
                  <a:cubicBezTo>
                    <a:pt x="1785700" y="27882"/>
                    <a:pt x="1791814" y="42644"/>
                    <a:pt x="1791814" y="58036"/>
                  </a:cubicBezTo>
                  <a:lnTo>
                    <a:pt x="1791814" y="1337256"/>
                  </a:lnTo>
                  <a:cubicBezTo>
                    <a:pt x="1791814" y="1369308"/>
                    <a:pt x="1765831" y="1395292"/>
                    <a:pt x="1733778" y="1395292"/>
                  </a:cubicBezTo>
                  <a:lnTo>
                    <a:pt x="58036" y="1395292"/>
                  </a:lnTo>
                  <a:cubicBezTo>
                    <a:pt x="25984" y="1395292"/>
                    <a:pt x="0" y="1369308"/>
                    <a:pt x="0" y="1337256"/>
                  </a:cubicBezTo>
                  <a:lnTo>
                    <a:pt x="0" y="58036"/>
                  </a:lnTo>
                  <a:cubicBezTo>
                    <a:pt x="0" y="25984"/>
                    <a:pt x="25984" y="0"/>
                    <a:pt x="58036" y="0"/>
                  </a:cubicBezTo>
                  <a:close/>
                </a:path>
              </a:pathLst>
            </a:custGeom>
            <a:solidFill>
              <a:srgbClr val="FFDE59"/>
            </a:solidFill>
          </p:spPr>
          <p:txBody>
            <a:bodyPr/>
            <a:lstStyle/>
            <a:p>
              <a:endParaRPr lang="en-GB"/>
            </a:p>
          </p:txBody>
        </p:sp>
        <p:sp>
          <p:nvSpPr>
            <p:cNvPr id="22" name="TextBox 22"/>
            <p:cNvSpPr txBox="1"/>
            <p:nvPr/>
          </p:nvSpPr>
          <p:spPr>
            <a:xfrm>
              <a:off x="60207" y="80276"/>
              <a:ext cx="1696173" cy="869950"/>
            </a:xfrm>
            <a:prstGeom prst="rect">
              <a:avLst/>
            </a:prstGeom>
          </p:spPr>
          <p:txBody>
            <a:bodyPr lIns="127000" tIns="127000" rIns="127000" bIns="127000" rtlCol="0" anchor="ctr"/>
            <a:lstStyle/>
            <a:p>
              <a:pPr algn="just">
                <a:lnSpc>
                  <a:spcPts val="5399"/>
                </a:lnSpc>
              </a:pPr>
              <a:r>
                <a:rPr lang="en-US" sz="3999">
                  <a:solidFill>
                    <a:srgbClr val="000000"/>
                  </a:solidFill>
                  <a:latin typeface="Roboto Condensed"/>
                </a:rPr>
                <a:t>Văn bản </a:t>
              </a:r>
              <a:r>
                <a:rPr lang="en-US" sz="3999">
                  <a:solidFill>
                    <a:srgbClr val="000000"/>
                  </a:solidFill>
                  <a:latin typeface="Roboto Condensed Italics"/>
                </a:rPr>
                <a:t>Sao băng </a:t>
              </a:r>
              <a:r>
                <a:rPr lang="en-US" sz="3999">
                  <a:solidFill>
                    <a:srgbClr val="000000"/>
                  </a:solidFill>
                  <a:latin typeface="Roboto Condensed"/>
                </a:rPr>
                <a:t>được coi là văn bản thông tin giải thích một hiện tượng tự nhiên vì VB cung cấp cho người đọc hiểu biết về khái niệm, cơ chế hình thành, cách quan sát một hiện tượng tự nhiên (Sao băng)</a:t>
              </a:r>
            </a:p>
          </p:txBody>
        </p:sp>
      </p:grpSp>
      <p:grpSp>
        <p:nvGrpSpPr>
          <p:cNvPr id="23" name="Group 23"/>
          <p:cNvGrpSpPr/>
          <p:nvPr/>
        </p:nvGrpSpPr>
        <p:grpSpPr>
          <a:xfrm>
            <a:off x="8757150" y="2870762"/>
            <a:ext cx="8911779" cy="4338141"/>
            <a:chOff x="0" y="0"/>
            <a:chExt cx="2347135" cy="1142556"/>
          </a:xfrm>
        </p:grpSpPr>
        <p:sp>
          <p:nvSpPr>
            <p:cNvPr id="24" name="Freeform 24"/>
            <p:cNvSpPr/>
            <p:nvPr/>
          </p:nvSpPr>
          <p:spPr>
            <a:xfrm>
              <a:off x="0" y="0"/>
              <a:ext cx="2347135" cy="1142556"/>
            </a:xfrm>
            <a:custGeom>
              <a:avLst/>
              <a:gdLst/>
              <a:ahLst/>
              <a:cxnLst/>
              <a:rect l="l" t="t" r="r" b="b"/>
              <a:pathLst>
                <a:path w="2347135" h="1142556">
                  <a:moveTo>
                    <a:pt x="44305" y="0"/>
                  </a:moveTo>
                  <a:lnTo>
                    <a:pt x="2302830" y="0"/>
                  </a:lnTo>
                  <a:cubicBezTo>
                    <a:pt x="2314580" y="0"/>
                    <a:pt x="2325850" y="4668"/>
                    <a:pt x="2334158" y="12977"/>
                  </a:cubicBezTo>
                  <a:cubicBezTo>
                    <a:pt x="2342467" y="21286"/>
                    <a:pt x="2347135" y="32555"/>
                    <a:pt x="2347135" y="44305"/>
                  </a:cubicBezTo>
                  <a:lnTo>
                    <a:pt x="2347135" y="1098251"/>
                  </a:lnTo>
                  <a:cubicBezTo>
                    <a:pt x="2347135" y="1110001"/>
                    <a:pt x="2342467" y="1121270"/>
                    <a:pt x="2334158" y="1129579"/>
                  </a:cubicBezTo>
                  <a:cubicBezTo>
                    <a:pt x="2325850" y="1137888"/>
                    <a:pt x="2314580" y="1142556"/>
                    <a:pt x="2302830" y="1142556"/>
                  </a:cubicBezTo>
                  <a:lnTo>
                    <a:pt x="44305" y="1142556"/>
                  </a:lnTo>
                  <a:cubicBezTo>
                    <a:pt x="32555" y="1142556"/>
                    <a:pt x="21286" y="1137888"/>
                    <a:pt x="12977" y="1129579"/>
                  </a:cubicBezTo>
                  <a:cubicBezTo>
                    <a:pt x="4668" y="1121270"/>
                    <a:pt x="0" y="1110001"/>
                    <a:pt x="0" y="1098251"/>
                  </a:cubicBezTo>
                  <a:lnTo>
                    <a:pt x="0" y="44305"/>
                  </a:lnTo>
                  <a:cubicBezTo>
                    <a:pt x="0" y="32555"/>
                    <a:pt x="4668" y="21286"/>
                    <a:pt x="12977" y="12977"/>
                  </a:cubicBezTo>
                  <a:cubicBezTo>
                    <a:pt x="21286" y="4668"/>
                    <a:pt x="32555" y="0"/>
                    <a:pt x="44305" y="0"/>
                  </a:cubicBezTo>
                  <a:close/>
                </a:path>
              </a:pathLst>
            </a:custGeom>
            <a:solidFill>
              <a:srgbClr val="FFFAF0"/>
            </a:solidFill>
          </p:spPr>
          <p:txBody>
            <a:bodyPr/>
            <a:lstStyle/>
            <a:p>
              <a:endParaRPr lang="en-GB"/>
            </a:p>
          </p:txBody>
        </p:sp>
        <p:sp>
          <p:nvSpPr>
            <p:cNvPr id="25" name="TextBox 25"/>
            <p:cNvSpPr txBox="1"/>
            <p:nvPr/>
          </p:nvSpPr>
          <p:spPr>
            <a:xfrm>
              <a:off x="1541" y="136991"/>
              <a:ext cx="2329560" cy="869950"/>
            </a:xfrm>
            <a:prstGeom prst="rect">
              <a:avLst/>
            </a:prstGeom>
          </p:spPr>
          <p:txBody>
            <a:bodyPr lIns="127000" tIns="127000" rIns="127000" bIns="127000" rtlCol="0" anchor="ctr"/>
            <a:lstStyle/>
            <a:p>
              <a:pPr algn="just">
                <a:lnSpc>
                  <a:spcPts val="5399"/>
                </a:lnSpc>
              </a:pPr>
              <a:r>
                <a:rPr lang="en-US" sz="3999">
                  <a:solidFill>
                    <a:srgbClr val="000000"/>
                  </a:solidFill>
                  <a:latin typeface="Roboto Condensed"/>
                </a:rPr>
                <a:t>Cách triển khai thông tin:</a:t>
              </a:r>
            </a:p>
            <a:p>
              <a:pPr marL="863599" lvl="1" indent="-431800" algn="just">
                <a:lnSpc>
                  <a:spcPts val="5399"/>
                </a:lnSpc>
                <a:buFont typeface="Arial"/>
                <a:buChar char="•"/>
              </a:pPr>
              <a:r>
                <a:rPr lang="en-US" sz="3999">
                  <a:solidFill>
                    <a:srgbClr val="000000"/>
                  </a:solidFill>
                  <a:latin typeface="Roboto Condensed"/>
                </a:rPr>
                <a:t>Nguyên nhân - kết quả</a:t>
              </a:r>
            </a:p>
            <a:p>
              <a:pPr marL="863599" lvl="1" indent="-431800" algn="just">
                <a:lnSpc>
                  <a:spcPts val="5399"/>
                </a:lnSpc>
                <a:buFont typeface="Arial"/>
                <a:buChar char="•"/>
              </a:pPr>
              <a:r>
                <a:rPr lang="en-US" sz="3999">
                  <a:solidFill>
                    <a:srgbClr val="000000"/>
                  </a:solidFill>
                  <a:latin typeface="Roboto Condensed"/>
                </a:rPr>
                <a:t>Vì: VB đưa ra nguồn gốc của hiện tượng sao băng, mưa sao băng và chu kì của chúng, bên cạnh đó là một số quan niệm dân gian về sao băng.</a:t>
              </a:r>
            </a:p>
          </p:txBody>
        </p:sp>
      </p:grpSp>
      <p:grpSp>
        <p:nvGrpSpPr>
          <p:cNvPr id="26" name="Group 26"/>
          <p:cNvGrpSpPr/>
          <p:nvPr/>
        </p:nvGrpSpPr>
        <p:grpSpPr>
          <a:xfrm>
            <a:off x="8839200" y="6967576"/>
            <a:ext cx="8669220" cy="3303094"/>
            <a:chOff x="0" y="-178809"/>
            <a:chExt cx="2283251" cy="869950"/>
          </a:xfrm>
        </p:grpSpPr>
        <p:sp>
          <p:nvSpPr>
            <p:cNvPr id="27" name="Freeform 27"/>
            <p:cNvSpPr/>
            <p:nvPr/>
          </p:nvSpPr>
          <p:spPr>
            <a:xfrm>
              <a:off x="0" y="0"/>
              <a:ext cx="2283251" cy="430101"/>
            </a:xfrm>
            <a:custGeom>
              <a:avLst/>
              <a:gdLst/>
              <a:ahLst/>
              <a:cxnLst/>
              <a:rect l="l" t="t" r="r" b="b"/>
              <a:pathLst>
                <a:path w="2283251" h="430101">
                  <a:moveTo>
                    <a:pt x="45545" y="0"/>
                  </a:moveTo>
                  <a:lnTo>
                    <a:pt x="2237707" y="0"/>
                  </a:lnTo>
                  <a:cubicBezTo>
                    <a:pt x="2249786" y="0"/>
                    <a:pt x="2261370" y="4798"/>
                    <a:pt x="2269912" y="13340"/>
                  </a:cubicBezTo>
                  <a:cubicBezTo>
                    <a:pt x="2278453" y="21881"/>
                    <a:pt x="2283251" y="33466"/>
                    <a:pt x="2283251" y="45545"/>
                  </a:cubicBezTo>
                  <a:lnTo>
                    <a:pt x="2283251" y="384557"/>
                  </a:lnTo>
                  <a:cubicBezTo>
                    <a:pt x="2283251" y="409710"/>
                    <a:pt x="2262860" y="430101"/>
                    <a:pt x="2237707" y="430101"/>
                  </a:cubicBezTo>
                  <a:lnTo>
                    <a:pt x="45545" y="430101"/>
                  </a:lnTo>
                  <a:cubicBezTo>
                    <a:pt x="20391" y="430101"/>
                    <a:pt x="0" y="409710"/>
                    <a:pt x="0" y="384557"/>
                  </a:cubicBezTo>
                  <a:lnTo>
                    <a:pt x="0" y="45545"/>
                  </a:lnTo>
                  <a:cubicBezTo>
                    <a:pt x="0" y="20391"/>
                    <a:pt x="20391" y="0"/>
                    <a:pt x="45545" y="0"/>
                  </a:cubicBezTo>
                  <a:close/>
                </a:path>
              </a:pathLst>
            </a:custGeom>
            <a:solidFill>
              <a:srgbClr val="FFFAF0"/>
            </a:solidFill>
          </p:spPr>
          <p:txBody>
            <a:bodyPr/>
            <a:lstStyle/>
            <a:p>
              <a:endParaRPr lang="en-GB"/>
            </a:p>
          </p:txBody>
        </p:sp>
        <p:sp>
          <p:nvSpPr>
            <p:cNvPr id="28" name="TextBox 28"/>
            <p:cNvSpPr txBox="1"/>
            <p:nvPr/>
          </p:nvSpPr>
          <p:spPr>
            <a:xfrm>
              <a:off x="20069" y="-178809"/>
              <a:ext cx="2238383" cy="869950"/>
            </a:xfrm>
            <a:prstGeom prst="rect">
              <a:avLst/>
            </a:prstGeom>
          </p:spPr>
          <p:txBody>
            <a:bodyPr lIns="127000" tIns="127000" rIns="127000" bIns="127000" rtlCol="0" anchor="ctr"/>
            <a:lstStyle/>
            <a:p>
              <a:pPr algn="just">
                <a:lnSpc>
                  <a:spcPts val="5399"/>
                </a:lnSpc>
              </a:pPr>
              <a:r>
                <a:rPr lang="en-US" sz="3999">
                  <a:solidFill>
                    <a:srgbClr val="000000"/>
                  </a:solidFill>
                  <a:latin typeface="Roboto Condensed Bold"/>
                </a:rPr>
                <a:t>Cách triển khai hợp lí khi lí giải một hiện tượng tự nhiên.</a:t>
              </a:r>
            </a:p>
          </p:txBody>
        </p:sp>
      </p:grpSp>
      <p:sp>
        <p:nvSpPr>
          <p:cNvPr id="29" name="Freeform 29"/>
          <p:cNvSpPr/>
          <p:nvPr/>
        </p:nvSpPr>
        <p:spPr>
          <a:xfrm>
            <a:off x="16046632" y="561368"/>
            <a:ext cx="1379738" cy="1382251"/>
          </a:xfrm>
          <a:custGeom>
            <a:avLst/>
            <a:gdLst/>
            <a:ahLst/>
            <a:cxnLst/>
            <a:rect l="l" t="t" r="r" b="b"/>
            <a:pathLst>
              <a:path w="1379738" h="1382251">
                <a:moveTo>
                  <a:pt x="0" y="0"/>
                </a:moveTo>
                <a:lnTo>
                  <a:pt x="1379738" y="0"/>
                </a:lnTo>
                <a:lnTo>
                  <a:pt x="1379738" y="1382252"/>
                </a:lnTo>
                <a:lnTo>
                  <a:pt x="0" y="13822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pic>
        <p:nvPicPr>
          <p:cNvPr id="30" name="Picture 30"/>
          <p:cNvPicPr>
            <a:picLocks noChangeAspect="1"/>
          </p:cNvPicPr>
          <p:nvPr/>
        </p:nvPicPr>
        <p:blipFill>
          <a:blip r:embed="rId7"/>
          <a:srcRect/>
          <a:stretch>
            <a:fillRect/>
          </a:stretch>
        </p:blipFill>
        <p:spPr>
          <a:xfrm rot="8934705">
            <a:off x="7606663" y="7425813"/>
            <a:ext cx="1547173" cy="1841873"/>
          </a:xfrm>
          <a:prstGeom prst="rect">
            <a:avLst/>
          </a:prstGeom>
        </p:spPr>
      </p:pic>
      <p:sp>
        <p:nvSpPr>
          <p:cNvPr id="32" name="TextBox 32"/>
          <p:cNvSpPr txBox="1"/>
          <p:nvPr/>
        </p:nvSpPr>
        <p:spPr>
          <a:xfrm>
            <a:off x="2067520" y="1257300"/>
            <a:ext cx="13248680" cy="876300"/>
          </a:xfrm>
          <a:prstGeom prst="rect">
            <a:avLst/>
          </a:prstGeom>
        </p:spPr>
        <p:txBody>
          <a:bodyPr lIns="0" tIns="0" rIns="0" bIns="0" rtlCol="0" anchor="t">
            <a:spAutoFit/>
          </a:bodyPr>
          <a:lstStyle/>
          <a:p>
            <a:pPr algn="ctr">
              <a:lnSpc>
                <a:spcPts val="6719"/>
              </a:lnSpc>
              <a:spcBef>
                <a:spcPct val="0"/>
              </a:spcBef>
            </a:pPr>
            <a:r>
              <a:rPr lang="en-US" sz="5599">
                <a:solidFill>
                  <a:srgbClr val="FFFFFF"/>
                </a:solidFill>
                <a:latin typeface="#9Slide05 VL Fadilla"/>
              </a:rPr>
              <a:t>3.2. Cách triển khai ý tưởng và thông tin trong văn bản </a:t>
            </a:r>
          </a:p>
        </p:txBody>
      </p:sp>
      <p:sp>
        <p:nvSpPr>
          <p:cNvPr id="33" name="TextBox 28">
            <a:extLst>
              <a:ext uri="{FF2B5EF4-FFF2-40B4-BE49-F238E27FC236}">
                <a16:creationId xmlns:a16="http://schemas.microsoft.com/office/drawing/2014/main" id="{D4B49DC5-8661-0D9E-7B55-4385845335E5}"/>
              </a:ext>
            </a:extLst>
          </p:cNvPr>
          <p:cNvSpPr txBox="1"/>
          <p:nvPr/>
        </p:nvSpPr>
        <p:spPr>
          <a:xfrm>
            <a:off x="4038600" y="3429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585150" y="491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3" name="Freeform 3"/>
          <p:cNvSpPr/>
          <p:nvPr/>
        </p:nvSpPr>
        <p:spPr>
          <a:xfrm>
            <a:off x="141250" y="7783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4" name="Freeform 4"/>
          <p:cNvSpPr/>
          <p:nvPr/>
        </p:nvSpPr>
        <p:spPr>
          <a:xfrm>
            <a:off x="14019496" y="354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7079246" y="28926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6" name="Freeform 6"/>
          <p:cNvSpPr/>
          <p:nvPr/>
        </p:nvSpPr>
        <p:spPr>
          <a:xfrm>
            <a:off x="16546596" y="76478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7" name="Freeform 7"/>
          <p:cNvSpPr/>
          <p:nvPr/>
        </p:nvSpPr>
        <p:spPr>
          <a:xfrm>
            <a:off x="21953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8" name="Freeform 8"/>
          <p:cNvSpPr/>
          <p:nvPr/>
        </p:nvSpPr>
        <p:spPr>
          <a:xfrm>
            <a:off x="11004446" y="8732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9" name="Freeform 9"/>
          <p:cNvSpPr/>
          <p:nvPr/>
        </p:nvSpPr>
        <p:spPr>
          <a:xfrm>
            <a:off x="9880800" y="6861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0" name="Freeform 10"/>
          <p:cNvSpPr/>
          <p:nvPr/>
        </p:nvSpPr>
        <p:spPr>
          <a:xfrm>
            <a:off x="15058026" y="22417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1" name="Freeform 11"/>
          <p:cNvSpPr/>
          <p:nvPr/>
        </p:nvSpPr>
        <p:spPr>
          <a:xfrm>
            <a:off x="5074246" y="10790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2" name="Freeform 12"/>
          <p:cNvSpPr/>
          <p:nvPr/>
        </p:nvSpPr>
        <p:spPr>
          <a:xfrm>
            <a:off x="6205100" y="8033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3" name="Freeform 13"/>
          <p:cNvSpPr/>
          <p:nvPr/>
        </p:nvSpPr>
        <p:spPr>
          <a:xfrm>
            <a:off x="1067446" y="4925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4" name="Freeform 14"/>
          <p:cNvSpPr/>
          <p:nvPr/>
        </p:nvSpPr>
        <p:spPr>
          <a:xfrm>
            <a:off x="1870350" y="66092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5" name="Freeform 15"/>
          <p:cNvSpPr/>
          <p:nvPr/>
        </p:nvSpPr>
        <p:spPr>
          <a:xfrm>
            <a:off x="1067450" y="491650"/>
            <a:ext cx="3966700" cy="3089112"/>
          </a:xfrm>
          <a:custGeom>
            <a:avLst/>
            <a:gdLst/>
            <a:ahLst/>
            <a:cxnLst/>
            <a:rect l="l" t="t" r="r" b="b"/>
            <a:pathLst>
              <a:path w="3966700" h="3089112">
                <a:moveTo>
                  <a:pt x="0" y="0"/>
                </a:moveTo>
                <a:lnTo>
                  <a:pt x="3966700" y="0"/>
                </a:lnTo>
                <a:lnTo>
                  <a:pt x="3966700" y="3089112"/>
                </a:lnTo>
                <a:lnTo>
                  <a:pt x="0" y="3089112"/>
                </a:lnTo>
                <a:lnTo>
                  <a:pt x="0" y="0"/>
                </a:lnTo>
                <a:close/>
              </a:path>
            </a:pathLst>
          </a:custGeom>
          <a:blipFill>
            <a:blip r:embed="rId7"/>
            <a:stretch>
              <a:fillRect/>
            </a:stretch>
          </a:blipFill>
        </p:spPr>
        <p:txBody>
          <a:bodyPr/>
          <a:lstStyle/>
          <a:p>
            <a:endParaRPr lang="en-GB"/>
          </a:p>
        </p:txBody>
      </p:sp>
      <p:sp>
        <p:nvSpPr>
          <p:cNvPr id="16" name="Freeform 16"/>
          <p:cNvSpPr/>
          <p:nvPr/>
        </p:nvSpPr>
        <p:spPr>
          <a:xfrm>
            <a:off x="13305358" y="5664300"/>
            <a:ext cx="5118792" cy="4322250"/>
          </a:xfrm>
          <a:custGeom>
            <a:avLst/>
            <a:gdLst/>
            <a:ahLst/>
            <a:cxnLst/>
            <a:rect l="l" t="t" r="r" b="b"/>
            <a:pathLst>
              <a:path w="5118792" h="4322250">
                <a:moveTo>
                  <a:pt x="0" y="0"/>
                </a:moveTo>
                <a:lnTo>
                  <a:pt x="5118792" y="0"/>
                </a:lnTo>
                <a:lnTo>
                  <a:pt x="5118792" y="4322250"/>
                </a:lnTo>
                <a:lnTo>
                  <a:pt x="0" y="4322250"/>
                </a:lnTo>
                <a:lnTo>
                  <a:pt x="0" y="0"/>
                </a:lnTo>
                <a:close/>
              </a:path>
            </a:pathLst>
          </a:custGeom>
          <a:blipFill>
            <a:blip r:embed="rId8"/>
            <a:stretch>
              <a:fillRect/>
            </a:stretch>
          </a:blipFill>
        </p:spPr>
        <p:txBody>
          <a:bodyPr/>
          <a:lstStyle/>
          <a:p>
            <a:endParaRPr lang="en-GB"/>
          </a:p>
        </p:txBody>
      </p:sp>
      <p:sp>
        <p:nvSpPr>
          <p:cNvPr id="17" name="Freeform 17"/>
          <p:cNvSpPr/>
          <p:nvPr/>
        </p:nvSpPr>
        <p:spPr>
          <a:xfrm>
            <a:off x="2704758" y="4958825"/>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sp>
        <p:nvSpPr>
          <p:cNvPr id="18" name="Freeform 18"/>
          <p:cNvSpPr/>
          <p:nvPr/>
        </p:nvSpPr>
        <p:spPr>
          <a:xfrm>
            <a:off x="254600" y="102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5"/>
            <a:stretch>
              <a:fillRect t="-2" b="-2"/>
            </a:stretch>
          </a:blipFill>
        </p:spPr>
        <p:txBody>
          <a:bodyPr/>
          <a:lstStyle/>
          <a:p>
            <a:endParaRPr lang="en-GB"/>
          </a:p>
        </p:txBody>
      </p:sp>
      <p:sp>
        <p:nvSpPr>
          <p:cNvPr id="19" name="Freeform 19"/>
          <p:cNvSpPr/>
          <p:nvPr/>
        </p:nvSpPr>
        <p:spPr>
          <a:xfrm>
            <a:off x="6679746" y="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6"/>
            <a:stretch>
              <a:fillRect/>
            </a:stretch>
          </a:blipFill>
        </p:spPr>
        <p:txBody>
          <a:bodyPr/>
          <a:lstStyle/>
          <a:p>
            <a:endParaRPr lang="en-GB"/>
          </a:p>
        </p:txBody>
      </p:sp>
      <p:grpSp>
        <p:nvGrpSpPr>
          <p:cNvPr id="20" name="Group 20"/>
          <p:cNvGrpSpPr/>
          <p:nvPr/>
        </p:nvGrpSpPr>
        <p:grpSpPr>
          <a:xfrm>
            <a:off x="3723582" y="3254265"/>
            <a:ext cx="11314738" cy="3355029"/>
            <a:chOff x="0" y="0"/>
            <a:chExt cx="2980013" cy="883629"/>
          </a:xfrm>
        </p:grpSpPr>
        <p:sp>
          <p:nvSpPr>
            <p:cNvPr id="21" name="Freeform 21"/>
            <p:cNvSpPr/>
            <p:nvPr/>
          </p:nvSpPr>
          <p:spPr>
            <a:xfrm>
              <a:off x="0" y="0"/>
              <a:ext cx="2980013" cy="883629"/>
            </a:xfrm>
            <a:custGeom>
              <a:avLst/>
              <a:gdLst/>
              <a:ahLst/>
              <a:cxnLst/>
              <a:rect l="l" t="t" r="r" b="b"/>
              <a:pathLst>
                <a:path w="2980013" h="883629">
                  <a:moveTo>
                    <a:pt x="34896" y="0"/>
                  </a:moveTo>
                  <a:lnTo>
                    <a:pt x="2945117" y="0"/>
                  </a:lnTo>
                  <a:cubicBezTo>
                    <a:pt x="2954372" y="0"/>
                    <a:pt x="2963248" y="3677"/>
                    <a:pt x="2969793" y="10221"/>
                  </a:cubicBezTo>
                  <a:cubicBezTo>
                    <a:pt x="2976337" y="16765"/>
                    <a:pt x="2980013" y="25641"/>
                    <a:pt x="2980013" y="34896"/>
                  </a:cubicBezTo>
                  <a:lnTo>
                    <a:pt x="2980013" y="848733"/>
                  </a:lnTo>
                  <a:cubicBezTo>
                    <a:pt x="2980013" y="857988"/>
                    <a:pt x="2976337" y="866864"/>
                    <a:pt x="2969793" y="873408"/>
                  </a:cubicBezTo>
                  <a:cubicBezTo>
                    <a:pt x="2963248" y="879952"/>
                    <a:pt x="2954372" y="883629"/>
                    <a:pt x="2945117" y="883629"/>
                  </a:cubicBezTo>
                  <a:lnTo>
                    <a:pt x="34896" y="883629"/>
                  </a:lnTo>
                  <a:cubicBezTo>
                    <a:pt x="25641" y="883629"/>
                    <a:pt x="16765" y="879952"/>
                    <a:pt x="10221" y="873408"/>
                  </a:cubicBezTo>
                  <a:cubicBezTo>
                    <a:pt x="3677" y="866864"/>
                    <a:pt x="0" y="857988"/>
                    <a:pt x="0" y="848733"/>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a:off x="7615629" y="4291452"/>
            <a:ext cx="5815541" cy="1191870"/>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AYCH/RNGU</a:t>
            </a:r>
          </a:p>
        </p:txBody>
      </p:sp>
      <p:sp>
        <p:nvSpPr>
          <p:cNvPr id="24" name="TextBox 24"/>
          <p:cNvSpPr txBox="1"/>
          <p:nvPr/>
        </p:nvSpPr>
        <p:spPr>
          <a:xfrm>
            <a:off x="897200" y="851475"/>
            <a:ext cx="15225150" cy="914400"/>
          </a:xfrm>
          <a:prstGeom prst="rect">
            <a:avLst/>
          </a:prstGeom>
        </p:spPr>
        <p:txBody>
          <a:bodyPr lIns="0" tIns="0" rIns="0" bIns="0" rtlCol="0" anchor="t">
            <a:spAutoFit/>
          </a:bodyPr>
          <a:lstStyle/>
          <a:p>
            <a:pPr>
              <a:lnSpc>
                <a:spcPts val="7200"/>
              </a:lnSpc>
            </a:pPr>
            <a:r>
              <a:rPr lang="en-US" sz="6000">
                <a:solidFill>
                  <a:srgbClr val="FFFFFF"/>
                </a:solidFill>
                <a:latin typeface="Fraunces Bold"/>
              </a:rPr>
              <a:t>TRÒ CHƠI</a:t>
            </a:r>
          </a:p>
        </p:txBody>
      </p:sp>
      <p:sp>
        <p:nvSpPr>
          <p:cNvPr id="25" name="TextBox 25"/>
          <p:cNvSpPr txBox="1"/>
          <p:nvPr/>
        </p:nvSpPr>
        <p:spPr>
          <a:xfrm>
            <a:off x="5334001" y="809625"/>
            <a:ext cx="10577292" cy="1245790"/>
          </a:xfrm>
          <a:prstGeom prst="rect">
            <a:avLst/>
          </a:prstGeom>
        </p:spPr>
        <p:txBody>
          <a:bodyPr wrap="square" lIns="0" tIns="0" rIns="0" bIns="0" rtlCol="0" anchor="t">
            <a:spAutoFit/>
          </a:bodyPr>
          <a:lstStyle/>
          <a:p>
            <a:pPr algn="ctr">
              <a:lnSpc>
                <a:spcPts val="10612"/>
              </a:lnSpc>
            </a:pPr>
            <a:r>
              <a:rPr lang="en-US" sz="7580">
                <a:solidFill>
                  <a:srgbClr val="FFFFFF"/>
                </a:solidFill>
                <a:latin typeface="#9Slide07 SVNRevolution"/>
              </a:rPr>
              <a:t>Hiểu về Trái Đất</a:t>
            </a:r>
          </a:p>
        </p:txBody>
      </p:sp>
      <p:grpSp>
        <p:nvGrpSpPr>
          <p:cNvPr id="26" name="Group 26"/>
          <p:cNvGrpSpPr/>
          <p:nvPr/>
        </p:nvGrpSpPr>
        <p:grpSpPr>
          <a:xfrm>
            <a:off x="3603225" y="7154895"/>
            <a:ext cx="11314738" cy="1341060"/>
            <a:chOff x="0" y="0"/>
            <a:chExt cx="2980013" cy="353201"/>
          </a:xfrm>
        </p:grpSpPr>
        <p:sp>
          <p:nvSpPr>
            <p:cNvPr id="27" name="Freeform 27"/>
            <p:cNvSpPr/>
            <p:nvPr/>
          </p:nvSpPr>
          <p:spPr>
            <a:xfrm>
              <a:off x="0" y="0"/>
              <a:ext cx="2980013" cy="353201"/>
            </a:xfrm>
            <a:custGeom>
              <a:avLst/>
              <a:gdLst/>
              <a:ahLst/>
              <a:cxnLst/>
              <a:rect l="l" t="t" r="r" b="b"/>
              <a:pathLst>
                <a:path w="2980013" h="353201">
                  <a:moveTo>
                    <a:pt x="34896" y="0"/>
                  </a:moveTo>
                  <a:lnTo>
                    <a:pt x="2945117" y="0"/>
                  </a:lnTo>
                  <a:cubicBezTo>
                    <a:pt x="2954372" y="0"/>
                    <a:pt x="2963248" y="3677"/>
                    <a:pt x="2969793" y="10221"/>
                  </a:cubicBezTo>
                  <a:cubicBezTo>
                    <a:pt x="2976337" y="16765"/>
                    <a:pt x="2980013" y="25641"/>
                    <a:pt x="2980013" y="34896"/>
                  </a:cubicBezTo>
                  <a:lnTo>
                    <a:pt x="2980013" y="318305"/>
                  </a:lnTo>
                  <a:cubicBezTo>
                    <a:pt x="2980013" y="327560"/>
                    <a:pt x="2976337" y="336436"/>
                    <a:pt x="2969793" y="342980"/>
                  </a:cubicBezTo>
                  <a:cubicBezTo>
                    <a:pt x="2963248" y="349524"/>
                    <a:pt x="2954372" y="353201"/>
                    <a:pt x="2945117" y="353201"/>
                  </a:cubicBezTo>
                  <a:lnTo>
                    <a:pt x="34896" y="353201"/>
                  </a:lnTo>
                  <a:cubicBezTo>
                    <a:pt x="25641" y="353201"/>
                    <a:pt x="16765" y="349524"/>
                    <a:pt x="10221" y="342980"/>
                  </a:cubicBezTo>
                  <a:cubicBezTo>
                    <a:pt x="3677" y="336436"/>
                    <a:pt x="0" y="327560"/>
                    <a:pt x="0" y="318305"/>
                  </a:cubicBezTo>
                  <a:lnTo>
                    <a:pt x="0" y="34896"/>
                  </a:lnTo>
                  <a:cubicBezTo>
                    <a:pt x="0" y="25641"/>
                    <a:pt x="3677" y="16765"/>
                    <a:pt x="10221" y="10221"/>
                  </a:cubicBezTo>
                  <a:cubicBezTo>
                    <a:pt x="16765" y="3677"/>
                    <a:pt x="25641" y="0"/>
                    <a:pt x="34896" y="0"/>
                  </a:cubicBezTo>
                  <a:close/>
                </a:path>
              </a:pathLst>
            </a:custGeom>
            <a:solidFill>
              <a:srgbClr val="528ABE">
                <a:alpha val="56863"/>
              </a:srgbClr>
            </a:solidFill>
          </p:spPr>
          <p:txBody>
            <a:bodyPr/>
            <a:lstStyle/>
            <a:p>
              <a:endParaRPr lang="en-GB"/>
            </a:p>
          </p:txBody>
        </p:sp>
        <p:sp>
          <p:nvSpPr>
            <p:cNvPr id="28" name="TextBox 28"/>
            <p:cNvSpPr txBox="1"/>
            <p:nvPr/>
          </p:nvSpPr>
          <p:spPr>
            <a:xfrm>
              <a:off x="0" y="0"/>
              <a:ext cx="812800" cy="812800"/>
            </a:xfrm>
            <a:prstGeom prst="rect">
              <a:avLst/>
            </a:prstGeom>
          </p:spPr>
          <p:txBody>
            <a:bodyPr lIns="50800" tIns="50800" rIns="50800" bIns="50800" rtlCol="0" anchor="ctr"/>
            <a:lstStyle/>
            <a:p>
              <a:pPr algn="ctr">
                <a:lnSpc>
                  <a:spcPts val="6599"/>
                </a:lnSpc>
              </a:pPr>
              <a:endParaRPr/>
            </a:p>
          </p:txBody>
        </p:sp>
      </p:grpSp>
      <p:sp>
        <p:nvSpPr>
          <p:cNvPr id="29" name="TextBox 29"/>
          <p:cNvSpPr txBox="1"/>
          <p:nvPr/>
        </p:nvSpPr>
        <p:spPr>
          <a:xfrm>
            <a:off x="5755581" y="7186027"/>
            <a:ext cx="7549777" cy="1185317"/>
          </a:xfrm>
          <a:prstGeom prst="rect">
            <a:avLst/>
          </a:prstGeom>
        </p:spPr>
        <p:txBody>
          <a:bodyPr lIns="0" tIns="0" rIns="0" bIns="0" rtlCol="0" anchor="t">
            <a:spAutoFit/>
          </a:bodyPr>
          <a:lstStyle/>
          <a:p>
            <a:pPr algn="ctr">
              <a:lnSpc>
                <a:spcPts val="9520"/>
              </a:lnSpc>
            </a:pPr>
            <a:r>
              <a:rPr lang="en-US" sz="6898">
                <a:solidFill>
                  <a:srgbClr val="FFFFFF"/>
                </a:solidFill>
                <a:latin typeface="Roboto Condensed"/>
              </a:rPr>
              <a:t>Đáp án: Cháy rừng</a:t>
            </a:r>
          </a:p>
        </p:txBody>
      </p:sp>
      <p:sp>
        <p:nvSpPr>
          <p:cNvPr id="30" name="TextBox 30"/>
          <p:cNvSpPr txBox="1"/>
          <p:nvPr/>
        </p:nvSpPr>
        <p:spPr>
          <a:xfrm>
            <a:off x="4447271" y="4105800"/>
            <a:ext cx="2444669" cy="1295400"/>
          </a:xfrm>
          <a:prstGeom prst="rect">
            <a:avLst/>
          </a:prstGeom>
        </p:spPr>
        <p:txBody>
          <a:bodyPr lIns="0" tIns="0" rIns="0" bIns="0" rtlCol="0" anchor="t">
            <a:spAutoFit/>
          </a:bodyPr>
          <a:lstStyle/>
          <a:p>
            <a:pPr algn="ctr">
              <a:lnSpc>
                <a:spcPts val="9600"/>
              </a:lnSpc>
            </a:pPr>
            <a:r>
              <a:rPr lang="en-US" sz="8000">
                <a:solidFill>
                  <a:srgbClr val="FFDE59"/>
                </a:solidFill>
                <a:latin typeface="#9Slide07 SVNRevolution"/>
              </a:rPr>
              <a:t>08</a:t>
            </a:r>
          </a:p>
        </p:txBody>
      </p:sp>
      <p:pic>
        <p:nvPicPr>
          <p:cNvPr id="31" name="Picture 31"/>
          <p:cNvPicPr>
            <a:picLocks noChangeAspect="1"/>
          </p:cNvPicPr>
          <p:nvPr/>
        </p:nvPicPr>
        <p:blipFill>
          <a:blip r:embed="rId9"/>
          <a:srcRect/>
          <a:stretch>
            <a:fillRect/>
          </a:stretch>
        </p:blipFill>
        <p:spPr>
          <a:xfrm rot="1264613">
            <a:off x="1329956" y="5805304"/>
            <a:ext cx="2681532" cy="3047195"/>
          </a:xfrm>
          <a:prstGeom prst="rect">
            <a:avLst/>
          </a:prstGeom>
        </p:spPr>
      </p:pic>
      <p:pic>
        <p:nvPicPr>
          <p:cNvPr id="32" name="10 Second Countdown - After Effects">
            <a:hlinkClick r:id="" action="ppaction://media"/>
            <a:extLst>
              <a:ext uri="{FF2B5EF4-FFF2-40B4-BE49-F238E27FC236}">
                <a16:creationId xmlns:a16="http://schemas.microsoft.com/office/drawing/2014/main" id="{F7D42BF7-AFAA-A74F-57FC-A22BB3150C9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240000" y="8343900"/>
            <a:ext cx="2482850" cy="1395513"/>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449" fill="hold"/>
                                        <p:tgtEl>
                                          <p:spTgt spid="32"/>
                                        </p:tgtEl>
                                      </p:cBhvr>
                                    </p:cmd>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2"/>
                                        </p:tgtEl>
                                      </p:cBhvr>
                                    </p:cmd>
                                  </p:childTnLst>
                                </p:cTn>
                              </p:par>
                            </p:childTnLst>
                          </p:cTn>
                        </p:par>
                      </p:childTnLst>
                    </p:cTn>
                  </p:par>
                </p:childTnLst>
              </p:cTn>
              <p:nextCondLst>
                <p:cond evt="onClick" delay="0">
                  <p:tgtEl>
                    <p:spTgt spid="32"/>
                  </p:tgtEl>
                </p:cond>
              </p:nextCondLst>
            </p:seq>
            <p:video>
              <p:cMediaNode vol="80000">
                <p:cTn id="36" fill="hold" display="0">
                  <p:stCondLst>
                    <p:cond delay="indefinite"/>
                  </p:stCondLst>
                </p:cTn>
                <p:tgtEl>
                  <p:spTgt spid="32"/>
                </p:tgtEl>
              </p:cMediaNode>
            </p:video>
          </p:childTnLst>
        </p:cTn>
      </p:par>
    </p:tnLst>
    <p:bldLst>
      <p:bldP spid="23"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3" name="Freeform 13"/>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807582" y="3695700"/>
            <a:ext cx="16870817" cy="5099944"/>
          </a:xfrm>
          <a:custGeom>
            <a:avLst/>
            <a:gdLst/>
            <a:ahLst/>
            <a:cxnLst/>
            <a:rect l="l" t="t" r="r" b="b"/>
            <a:pathLst>
              <a:path w="16654428" h="4725694">
                <a:moveTo>
                  <a:pt x="0" y="0"/>
                </a:moveTo>
                <a:lnTo>
                  <a:pt x="16654429" y="0"/>
                </a:lnTo>
                <a:lnTo>
                  <a:pt x="16654429" y="4725694"/>
                </a:lnTo>
                <a:lnTo>
                  <a:pt x="0" y="47256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6" name="TextBox 16"/>
          <p:cNvSpPr txBox="1"/>
          <p:nvPr/>
        </p:nvSpPr>
        <p:spPr>
          <a:xfrm>
            <a:off x="2067520" y="1828800"/>
            <a:ext cx="13248680" cy="876300"/>
          </a:xfrm>
          <a:prstGeom prst="rect">
            <a:avLst/>
          </a:prstGeom>
        </p:spPr>
        <p:txBody>
          <a:bodyPr lIns="0" tIns="0" rIns="0" bIns="0" rtlCol="0" anchor="t">
            <a:spAutoFit/>
          </a:bodyPr>
          <a:lstStyle/>
          <a:p>
            <a:pPr algn="ctr">
              <a:lnSpc>
                <a:spcPts val="6719"/>
              </a:lnSpc>
              <a:spcBef>
                <a:spcPct val="0"/>
              </a:spcBef>
            </a:pPr>
            <a:r>
              <a:rPr lang="en-US" sz="5599">
                <a:solidFill>
                  <a:srgbClr val="FFFFFF"/>
                </a:solidFill>
                <a:latin typeface="#9Slide05 VL Fadilla"/>
              </a:rPr>
              <a:t>3.2. Cách triển khai ý tưởng và thông tin trong văn bản </a:t>
            </a:r>
          </a:p>
        </p:txBody>
      </p:sp>
      <p:sp>
        <p:nvSpPr>
          <p:cNvPr id="17" name="TextBox 17"/>
          <p:cNvSpPr txBox="1"/>
          <p:nvPr/>
        </p:nvSpPr>
        <p:spPr>
          <a:xfrm>
            <a:off x="1295400" y="5676900"/>
            <a:ext cx="3729708" cy="1235075"/>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a:rPr>
              <a:t>Đọc văn bản để xác định thông tin chính</a:t>
            </a:r>
          </a:p>
        </p:txBody>
      </p:sp>
      <p:sp>
        <p:nvSpPr>
          <p:cNvPr id="18" name="TextBox 18"/>
          <p:cNvSpPr txBox="1"/>
          <p:nvPr/>
        </p:nvSpPr>
        <p:spPr>
          <a:xfrm>
            <a:off x="6553200" y="4533900"/>
            <a:ext cx="4951931" cy="3722173"/>
          </a:xfrm>
          <a:prstGeom prst="rect">
            <a:avLst/>
          </a:prstGeom>
        </p:spPr>
        <p:txBody>
          <a:bodyPr wrap="square" lIns="0" tIns="0" rIns="0" bIns="0" rtlCol="0" anchor="t">
            <a:spAutoFit/>
          </a:bodyPr>
          <a:lstStyle/>
          <a:p>
            <a:pPr marL="755651" lvl="1" indent="-377825" algn="just">
              <a:lnSpc>
                <a:spcPts val="4900"/>
              </a:lnSpc>
              <a:buFont typeface="Arial"/>
              <a:buChar char="•"/>
            </a:pPr>
            <a:r>
              <a:rPr lang="en-US" sz="3400">
                <a:solidFill>
                  <a:srgbClr val="000000"/>
                </a:solidFill>
                <a:latin typeface="Roboto Condensed"/>
              </a:rPr>
              <a:t>Xác định bố cục và nhận xét về trình tự triển khai thông tin trong văn bản.</a:t>
            </a:r>
          </a:p>
          <a:p>
            <a:pPr marL="755651" lvl="1" indent="-377825" algn="just">
              <a:lnSpc>
                <a:spcPts val="4900"/>
              </a:lnSpc>
              <a:buFont typeface="Arial"/>
              <a:buChar char="•"/>
            </a:pPr>
            <a:r>
              <a:rPr lang="en-US" sz="3400">
                <a:solidFill>
                  <a:srgbClr val="000000"/>
                </a:solidFill>
                <a:latin typeface="Roboto Condensed"/>
              </a:rPr>
              <a:t>Xác định và nêu ý nghĩa của các phương tiện phi ngôn ngữ</a:t>
            </a:r>
          </a:p>
        </p:txBody>
      </p:sp>
      <p:sp>
        <p:nvSpPr>
          <p:cNvPr id="19" name="TextBox 19"/>
          <p:cNvSpPr txBox="1"/>
          <p:nvPr/>
        </p:nvSpPr>
        <p:spPr>
          <a:xfrm>
            <a:off x="13258800" y="4686300"/>
            <a:ext cx="4193958" cy="3097002"/>
          </a:xfrm>
          <a:prstGeom prst="rect">
            <a:avLst/>
          </a:prstGeom>
        </p:spPr>
        <p:txBody>
          <a:bodyPr wrap="square" lIns="0" tIns="0" rIns="0" bIns="0" rtlCol="0" anchor="t">
            <a:spAutoFit/>
          </a:bodyPr>
          <a:lstStyle/>
          <a:p>
            <a:pPr algn="just">
              <a:lnSpc>
                <a:spcPts val="4900"/>
              </a:lnSpc>
            </a:pPr>
            <a:r>
              <a:rPr lang="en-US" sz="3500">
                <a:solidFill>
                  <a:srgbClr val="000000"/>
                </a:solidFill>
                <a:latin typeface="Roboto Condensed"/>
              </a:rPr>
              <a:t>Rút ra bài học kinh nghiệm để khai thác hiện tượng tự nhiên, làm đẹp thêm cuộc sống con người</a:t>
            </a:r>
          </a:p>
        </p:txBody>
      </p:sp>
      <p:sp>
        <p:nvSpPr>
          <p:cNvPr id="20" name="TextBox 28">
            <a:extLst>
              <a:ext uri="{FF2B5EF4-FFF2-40B4-BE49-F238E27FC236}">
                <a16:creationId xmlns:a16="http://schemas.microsoft.com/office/drawing/2014/main" id="{1D2647E6-7855-8BFB-348B-E279582571BB}"/>
              </a:ext>
            </a:extLst>
          </p:cNvPr>
          <p:cNvSpPr txBox="1"/>
          <p:nvPr/>
        </p:nvSpPr>
        <p:spPr>
          <a:xfrm>
            <a:off x="4038600" y="800100"/>
            <a:ext cx="11282760" cy="923330"/>
          </a:xfrm>
          <a:prstGeom prst="rect">
            <a:avLst/>
          </a:prstGeom>
        </p:spPr>
        <p:txBody>
          <a:bodyPr lIns="0" tIns="0" rIns="0" bIns="0" rtlCol="0" anchor="t">
            <a:spAutoFit/>
          </a:bodyPr>
          <a:lstStyle/>
          <a:p>
            <a:pPr algn="l">
              <a:lnSpc>
                <a:spcPts val="7199"/>
              </a:lnSpc>
            </a:pPr>
            <a:r>
              <a:rPr lang="en-US" sz="5999" dirty="0">
                <a:solidFill>
                  <a:srgbClr val="FFFFFF"/>
                </a:solidFill>
                <a:latin typeface="Fraunces Bold"/>
              </a:rPr>
              <a:t>III. </a:t>
            </a:r>
            <a:r>
              <a:rPr lang="en-US" sz="5999" dirty="0" smtClean="0">
                <a:solidFill>
                  <a:srgbClr val="FFFFFF"/>
                </a:solidFill>
                <a:latin typeface="Fraunces Bold"/>
              </a:rPr>
              <a:t>KHÁM PHÁ </a:t>
            </a:r>
            <a:r>
              <a:rPr lang="en-US" sz="5999" dirty="0">
                <a:solidFill>
                  <a:srgbClr val="FFFFFF"/>
                </a:solidFill>
                <a:latin typeface="Fraunces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14372850" y="-3301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12183750" y="87956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896350" y="655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3291550" y="93641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6" name="Freeform 6"/>
          <p:cNvSpPr/>
          <p:nvPr/>
        </p:nvSpPr>
        <p:spPr>
          <a:xfrm>
            <a:off x="17034546" y="78709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7" name="Freeform 7"/>
          <p:cNvSpPr/>
          <p:nvPr/>
        </p:nvSpPr>
        <p:spPr>
          <a:xfrm>
            <a:off x="7095746" y="89072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8" name="Freeform 8"/>
          <p:cNvSpPr/>
          <p:nvPr/>
        </p:nvSpPr>
        <p:spPr>
          <a:xfrm>
            <a:off x="16663296" y="13175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9" name="Freeform 9"/>
          <p:cNvSpPr/>
          <p:nvPr/>
        </p:nvSpPr>
        <p:spPr>
          <a:xfrm>
            <a:off x="95146" y="5503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0" name="Freeform 10"/>
          <p:cNvSpPr/>
          <p:nvPr/>
        </p:nvSpPr>
        <p:spPr>
          <a:xfrm>
            <a:off x="11496696" y="-2186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1" name="Freeform 11"/>
          <p:cNvSpPr/>
          <p:nvPr/>
        </p:nvSpPr>
        <p:spPr>
          <a:xfrm>
            <a:off x="17393300" y="37979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2" name="Freeform 12"/>
          <p:cNvSpPr/>
          <p:nvPr/>
        </p:nvSpPr>
        <p:spPr>
          <a:xfrm>
            <a:off x="807583" y="92583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3" name="Freeform 13"/>
          <p:cNvSpPr/>
          <p:nvPr/>
        </p:nvSpPr>
        <p:spPr>
          <a:xfrm>
            <a:off x="4248996" y="-2964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sp>
        <p:nvSpPr>
          <p:cNvPr id="14" name="Freeform 14"/>
          <p:cNvSpPr/>
          <p:nvPr/>
        </p:nvSpPr>
        <p:spPr>
          <a:xfrm>
            <a:off x="-212100" y="97169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5" name="Freeform 15"/>
          <p:cNvSpPr/>
          <p:nvPr/>
        </p:nvSpPr>
        <p:spPr>
          <a:xfrm>
            <a:off x="8114550" y="-47025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16" name="Freeform 16"/>
          <p:cNvSpPr/>
          <p:nvPr/>
        </p:nvSpPr>
        <p:spPr>
          <a:xfrm rot="-10800000">
            <a:off x="407630" y="776694"/>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4"/>
            <a:stretch>
              <a:fillRect/>
            </a:stretch>
          </a:blipFill>
        </p:spPr>
        <p:txBody>
          <a:bodyPr/>
          <a:lstStyle/>
          <a:p>
            <a:endParaRPr lang="en-GB"/>
          </a:p>
        </p:txBody>
      </p:sp>
      <p:grpSp>
        <p:nvGrpSpPr>
          <p:cNvPr id="17" name="Group 17"/>
          <p:cNvGrpSpPr/>
          <p:nvPr/>
        </p:nvGrpSpPr>
        <p:grpSpPr>
          <a:xfrm>
            <a:off x="896350" y="1638298"/>
            <a:ext cx="5902758" cy="3086101"/>
            <a:chOff x="0" y="-277079"/>
            <a:chExt cx="1554636" cy="812800"/>
          </a:xfrm>
        </p:grpSpPr>
        <p:sp>
          <p:nvSpPr>
            <p:cNvPr id="18" name="Freeform 18"/>
            <p:cNvSpPr/>
            <p:nvPr/>
          </p:nvSpPr>
          <p:spPr>
            <a:xfrm>
              <a:off x="0" y="0"/>
              <a:ext cx="1554636" cy="221884"/>
            </a:xfrm>
            <a:custGeom>
              <a:avLst/>
              <a:gdLst/>
              <a:ahLst/>
              <a:cxnLst/>
              <a:rect l="l" t="t" r="r" b="b"/>
              <a:pathLst>
                <a:path w="1554636" h="221884">
                  <a:moveTo>
                    <a:pt x="66890" y="0"/>
                  </a:moveTo>
                  <a:lnTo>
                    <a:pt x="1487746" y="0"/>
                  </a:lnTo>
                  <a:cubicBezTo>
                    <a:pt x="1524688" y="0"/>
                    <a:pt x="1554636" y="29948"/>
                    <a:pt x="1554636" y="66890"/>
                  </a:cubicBezTo>
                  <a:lnTo>
                    <a:pt x="1554636" y="154994"/>
                  </a:lnTo>
                  <a:cubicBezTo>
                    <a:pt x="1554636" y="191936"/>
                    <a:pt x="1524688" y="221884"/>
                    <a:pt x="1487746" y="221884"/>
                  </a:cubicBezTo>
                  <a:lnTo>
                    <a:pt x="66890" y="221884"/>
                  </a:lnTo>
                  <a:cubicBezTo>
                    <a:pt x="29948" y="221884"/>
                    <a:pt x="0" y="191936"/>
                    <a:pt x="0" y="154994"/>
                  </a:cubicBezTo>
                  <a:lnTo>
                    <a:pt x="0" y="66890"/>
                  </a:lnTo>
                  <a:cubicBezTo>
                    <a:pt x="0" y="29948"/>
                    <a:pt x="29948" y="0"/>
                    <a:pt x="66890" y="0"/>
                  </a:cubicBezTo>
                  <a:close/>
                </a:path>
              </a:pathLst>
            </a:custGeom>
            <a:solidFill>
              <a:srgbClr val="DAA972"/>
            </a:solidFill>
          </p:spPr>
          <p:txBody>
            <a:bodyPr/>
            <a:lstStyle/>
            <a:p>
              <a:endParaRPr lang="en-GB"/>
            </a:p>
          </p:txBody>
        </p:sp>
        <p:sp>
          <p:nvSpPr>
            <p:cNvPr id="19" name="TextBox 19"/>
            <p:cNvSpPr txBox="1"/>
            <p:nvPr/>
          </p:nvSpPr>
          <p:spPr>
            <a:xfrm>
              <a:off x="64961" y="-277079"/>
              <a:ext cx="1369455" cy="812800"/>
            </a:xfrm>
            <a:prstGeom prst="rect">
              <a:avLst/>
            </a:prstGeom>
          </p:spPr>
          <p:txBody>
            <a:bodyPr lIns="50800" tIns="50800" rIns="50800" bIns="50800" rtlCol="0" anchor="ctr"/>
            <a:lstStyle/>
            <a:p>
              <a:pPr algn="ctr">
                <a:lnSpc>
                  <a:spcPts val="4799"/>
                </a:lnSpc>
              </a:pPr>
              <a:r>
                <a:rPr lang="en-US" sz="3999">
                  <a:solidFill>
                    <a:srgbClr val="000000"/>
                  </a:solidFill>
                  <a:latin typeface="Roboto Condensed Bold"/>
                </a:rPr>
                <a:t>CÂU HỎI TƯ DUY 3</a:t>
              </a:r>
            </a:p>
          </p:txBody>
        </p:sp>
      </p:grpSp>
      <p:sp>
        <p:nvSpPr>
          <p:cNvPr id="20" name="TextBox 20"/>
          <p:cNvSpPr txBox="1"/>
          <p:nvPr/>
        </p:nvSpPr>
        <p:spPr>
          <a:xfrm>
            <a:off x="896350" y="528781"/>
            <a:ext cx="11282760" cy="895350"/>
          </a:xfrm>
          <a:prstGeom prst="rect">
            <a:avLst/>
          </a:prstGeom>
        </p:spPr>
        <p:txBody>
          <a:bodyPr lIns="0" tIns="0" rIns="0" bIns="0" rtlCol="0" anchor="t">
            <a:spAutoFit/>
          </a:bodyPr>
          <a:lstStyle/>
          <a:p>
            <a:pPr algn="l">
              <a:lnSpc>
                <a:spcPts val="7199"/>
              </a:lnSpc>
            </a:pPr>
            <a:r>
              <a:rPr lang="en-US" sz="5999">
                <a:solidFill>
                  <a:srgbClr val="FFFFFF"/>
                </a:solidFill>
                <a:latin typeface="Fraunces Bold"/>
              </a:rPr>
              <a:t>III. KHÁM PHÁ VĂN BẢN</a:t>
            </a:r>
          </a:p>
        </p:txBody>
      </p:sp>
      <p:sp>
        <p:nvSpPr>
          <p:cNvPr id="21" name="Freeform 21"/>
          <p:cNvSpPr/>
          <p:nvPr/>
        </p:nvSpPr>
        <p:spPr>
          <a:xfrm rot="1404006" flipH="1">
            <a:off x="14397069" y="-817272"/>
            <a:ext cx="4008084" cy="2206584"/>
          </a:xfrm>
          <a:custGeom>
            <a:avLst/>
            <a:gdLst/>
            <a:ahLst/>
            <a:cxnLst/>
            <a:rect l="l" t="t" r="r" b="b"/>
            <a:pathLst>
              <a:path w="4008084" h="2206584">
                <a:moveTo>
                  <a:pt x="4008084" y="0"/>
                </a:moveTo>
                <a:lnTo>
                  <a:pt x="0" y="0"/>
                </a:lnTo>
                <a:lnTo>
                  <a:pt x="0" y="2206584"/>
                </a:lnTo>
                <a:lnTo>
                  <a:pt x="4008084" y="2206584"/>
                </a:lnTo>
                <a:lnTo>
                  <a:pt x="4008084" y="0"/>
                </a:lnTo>
                <a:close/>
              </a:path>
            </a:pathLst>
          </a:custGeom>
          <a:blipFill>
            <a:blip r:embed="rId5"/>
            <a:stretch>
              <a:fillRect/>
            </a:stretch>
          </a:blipFill>
        </p:spPr>
        <p:txBody>
          <a:bodyPr/>
          <a:lstStyle/>
          <a:p>
            <a:endParaRPr lang="en-GB"/>
          </a:p>
        </p:txBody>
      </p:sp>
      <p:grpSp>
        <p:nvGrpSpPr>
          <p:cNvPr id="22" name="Group 22"/>
          <p:cNvGrpSpPr/>
          <p:nvPr/>
        </p:nvGrpSpPr>
        <p:grpSpPr>
          <a:xfrm>
            <a:off x="4576750" y="2690333"/>
            <a:ext cx="11643454" cy="7333729"/>
            <a:chOff x="0" y="0"/>
            <a:chExt cx="888602" cy="559694"/>
          </a:xfrm>
        </p:grpSpPr>
        <p:sp>
          <p:nvSpPr>
            <p:cNvPr id="23" name="Freeform 23"/>
            <p:cNvSpPr/>
            <p:nvPr/>
          </p:nvSpPr>
          <p:spPr>
            <a:xfrm>
              <a:off x="0" y="0"/>
              <a:ext cx="903791" cy="563932"/>
            </a:xfrm>
            <a:custGeom>
              <a:avLst/>
              <a:gdLst/>
              <a:ahLst/>
              <a:cxnLst/>
              <a:rect l="l" t="t" r="r" b="b"/>
              <a:pathLst>
                <a:path w="903791" h="563932">
                  <a:moveTo>
                    <a:pt x="504529" y="0"/>
                  </a:moveTo>
                  <a:cubicBezTo>
                    <a:pt x="514276" y="0"/>
                    <a:pt x="524081" y="0"/>
                    <a:pt x="533808" y="0"/>
                  </a:cubicBezTo>
                  <a:cubicBezTo>
                    <a:pt x="611362" y="9348"/>
                    <a:pt x="659830" y="40465"/>
                    <a:pt x="681906" y="91383"/>
                  </a:cubicBezTo>
                  <a:cubicBezTo>
                    <a:pt x="811202" y="84593"/>
                    <a:pt x="903791" y="180870"/>
                    <a:pt x="847918" y="275363"/>
                  </a:cubicBezTo>
                  <a:cubicBezTo>
                    <a:pt x="866969" y="295218"/>
                    <a:pt x="882862" y="317429"/>
                    <a:pt x="888602" y="347239"/>
                  </a:cubicBezTo>
                  <a:cubicBezTo>
                    <a:pt x="888602" y="355779"/>
                    <a:pt x="888602" y="364298"/>
                    <a:pt x="888602" y="372836"/>
                  </a:cubicBezTo>
                  <a:cubicBezTo>
                    <a:pt x="871497" y="448706"/>
                    <a:pt x="797891" y="499974"/>
                    <a:pt x="677051" y="486173"/>
                  </a:cubicBezTo>
                  <a:cubicBezTo>
                    <a:pt x="645960" y="525129"/>
                    <a:pt x="590636" y="563932"/>
                    <a:pt x="504547" y="559282"/>
                  </a:cubicBezTo>
                  <a:cubicBezTo>
                    <a:pt x="460049" y="556725"/>
                    <a:pt x="429092" y="541911"/>
                    <a:pt x="401988" y="523915"/>
                  </a:cubicBezTo>
                  <a:cubicBezTo>
                    <a:pt x="373441" y="538874"/>
                    <a:pt x="342523" y="550615"/>
                    <a:pt x="297851" y="550744"/>
                  </a:cubicBezTo>
                  <a:cubicBezTo>
                    <a:pt x="194503" y="550965"/>
                    <a:pt x="125366" y="493331"/>
                    <a:pt x="123690" y="414277"/>
                  </a:cubicBezTo>
                  <a:cubicBezTo>
                    <a:pt x="57251" y="395783"/>
                    <a:pt x="12252" y="361262"/>
                    <a:pt x="0" y="302192"/>
                  </a:cubicBezTo>
                  <a:cubicBezTo>
                    <a:pt x="0" y="293654"/>
                    <a:pt x="0" y="285097"/>
                    <a:pt x="0" y="276595"/>
                  </a:cubicBezTo>
                  <a:cubicBezTo>
                    <a:pt x="13523" y="218061"/>
                    <a:pt x="56076" y="181293"/>
                    <a:pt x="126927" y="165707"/>
                  </a:cubicBezTo>
                  <a:cubicBezTo>
                    <a:pt x="122669" y="66964"/>
                    <a:pt x="264391" y="5263"/>
                    <a:pt x="380819" y="48765"/>
                  </a:cubicBezTo>
                  <a:cubicBezTo>
                    <a:pt x="408539" y="27253"/>
                    <a:pt x="447758" y="3791"/>
                    <a:pt x="504529" y="0"/>
                  </a:cubicBezTo>
                </a:path>
              </a:pathLst>
            </a:custGeom>
            <a:solidFill>
              <a:srgbClr val="E5DAD8"/>
            </a:solidFill>
          </p:spPr>
          <p:txBody>
            <a:bodyPr/>
            <a:lstStyle/>
            <a:p>
              <a:endParaRPr lang="en-GB"/>
            </a:p>
          </p:txBody>
        </p:sp>
        <p:sp>
          <p:nvSpPr>
            <p:cNvPr id="24" name="TextBox 24"/>
            <p:cNvSpPr txBox="1"/>
            <p:nvPr/>
          </p:nvSpPr>
          <p:spPr>
            <a:xfrm>
              <a:off x="38100" y="69850"/>
              <a:ext cx="736600" cy="387350"/>
            </a:xfrm>
            <a:prstGeom prst="rect">
              <a:avLst/>
            </a:prstGeom>
          </p:spPr>
          <p:txBody>
            <a:bodyPr lIns="50800" tIns="50800" rIns="50800" bIns="50800" rtlCol="0" anchor="ctr"/>
            <a:lstStyle/>
            <a:p>
              <a:pPr algn="ctr">
                <a:lnSpc>
                  <a:spcPts val="5400"/>
                </a:lnSpc>
              </a:pPr>
              <a:endParaRPr/>
            </a:p>
          </p:txBody>
        </p:sp>
      </p:grpSp>
      <p:sp>
        <p:nvSpPr>
          <p:cNvPr id="25" name="TextBox 25"/>
          <p:cNvSpPr txBox="1"/>
          <p:nvPr/>
        </p:nvSpPr>
        <p:spPr>
          <a:xfrm>
            <a:off x="807583" y="1530469"/>
            <a:ext cx="13012638" cy="857250"/>
          </a:xfrm>
          <a:prstGeom prst="rect">
            <a:avLst/>
          </a:prstGeom>
        </p:spPr>
        <p:txBody>
          <a:bodyPr lIns="0" tIns="0" rIns="0" bIns="0" rtlCol="0" anchor="t">
            <a:spAutoFit/>
          </a:bodyPr>
          <a:lstStyle/>
          <a:p>
            <a:pPr algn="ctr">
              <a:lnSpc>
                <a:spcPts val="6599"/>
              </a:lnSpc>
              <a:spcBef>
                <a:spcPct val="0"/>
              </a:spcBef>
            </a:pPr>
            <a:r>
              <a:rPr lang="en-US" sz="5499">
                <a:solidFill>
                  <a:srgbClr val="FFFFFF"/>
                </a:solidFill>
                <a:latin typeface="#9Slide05 VL Fadilla"/>
              </a:rPr>
              <a:t>3.2. Cách triển khai ý tưởng và thông tin trong văn bản </a:t>
            </a:r>
          </a:p>
        </p:txBody>
      </p:sp>
      <p:sp>
        <p:nvSpPr>
          <p:cNvPr id="26" name="TextBox 26"/>
          <p:cNvSpPr txBox="1"/>
          <p:nvPr/>
        </p:nvSpPr>
        <p:spPr>
          <a:xfrm>
            <a:off x="6220293" y="4170974"/>
            <a:ext cx="8356368" cy="4975721"/>
          </a:xfrm>
          <a:prstGeom prst="rect">
            <a:avLst/>
          </a:prstGeom>
        </p:spPr>
        <p:txBody>
          <a:bodyPr lIns="0" tIns="0" rIns="0" bIns="0" rtlCol="0" anchor="t">
            <a:spAutoFit/>
          </a:bodyPr>
          <a:lstStyle/>
          <a:p>
            <a:pPr marL="863599" lvl="1" indent="-431800" algn="ctr">
              <a:lnSpc>
                <a:spcPts val="5599"/>
              </a:lnSpc>
              <a:buFont typeface="Arial"/>
              <a:buChar char="•"/>
            </a:pPr>
            <a:r>
              <a:rPr lang="en-US" sz="3999">
                <a:solidFill>
                  <a:srgbClr val="000000"/>
                </a:solidFill>
                <a:latin typeface="Roboto Condensed"/>
              </a:rPr>
              <a:t>Tuy không phải là một ngôi sao nhưng tại sao chúng ta vẫn gọi hiện tượng trong văn bản là</a:t>
            </a:r>
            <a:r>
              <a:rPr lang="en-US" sz="3999">
                <a:solidFill>
                  <a:srgbClr val="000000"/>
                </a:solidFill>
                <a:latin typeface="Roboto Condensed Bold"/>
              </a:rPr>
              <a:t> sao băng</a:t>
            </a:r>
            <a:r>
              <a:rPr lang="en-US" sz="3999">
                <a:solidFill>
                  <a:srgbClr val="000000"/>
                </a:solidFill>
                <a:latin typeface="Roboto Condensed"/>
              </a:rPr>
              <a:t>? </a:t>
            </a:r>
          </a:p>
          <a:p>
            <a:pPr marL="863599" lvl="1" indent="-431800" algn="ctr">
              <a:lnSpc>
                <a:spcPts val="5599"/>
              </a:lnSpc>
              <a:buFont typeface="Arial"/>
              <a:buChar char="•"/>
            </a:pPr>
            <a:r>
              <a:rPr lang="en-US" sz="3999">
                <a:solidFill>
                  <a:srgbClr val="000000"/>
                </a:solidFill>
                <a:latin typeface="Roboto Condensed"/>
              </a:rPr>
              <a:t>Liệu cách giải thích của tác giả trong văn bản có phủ định cách hiểu (giả thiết trước đó) của em về sao băng hay không? Vì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a:off x="3575150" y="95535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3" name="Freeform 3"/>
          <p:cNvSpPr/>
          <p:nvPr/>
        </p:nvSpPr>
        <p:spPr>
          <a:xfrm>
            <a:off x="429600" y="-402906"/>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4" name="Freeform 4"/>
          <p:cNvSpPr/>
          <p:nvPr/>
        </p:nvSpPr>
        <p:spPr>
          <a:xfrm>
            <a:off x="-406650" y="7647844"/>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sp>
        <p:nvSpPr>
          <p:cNvPr id="5" name="Freeform 5"/>
          <p:cNvSpPr/>
          <p:nvPr/>
        </p:nvSpPr>
        <p:spPr>
          <a:xfrm>
            <a:off x="4953000" y="-1714500"/>
            <a:ext cx="13194633" cy="13378589"/>
          </a:xfrm>
          <a:custGeom>
            <a:avLst/>
            <a:gdLst/>
            <a:ahLst/>
            <a:cxnLst/>
            <a:rect l="l" t="t" r="r" b="b"/>
            <a:pathLst>
              <a:path w="13194633" h="13378589">
                <a:moveTo>
                  <a:pt x="0" y="0"/>
                </a:moveTo>
                <a:lnTo>
                  <a:pt x="13194633" y="0"/>
                </a:lnTo>
                <a:lnTo>
                  <a:pt x="13194633" y="13378589"/>
                </a:lnTo>
                <a:lnTo>
                  <a:pt x="0" y="13378589"/>
                </a:lnTo>
                <a:lnTo>
                  <a:pt x="0" y="0"/>
                </a:lnTo>
                <a:close/>
              </a:path>
            </a:pathLst>
          </a:custGeom>
          <a:blipFill>
            <a:blip r:embed="rId4">
              <a:alphaModFix amt="36000"/>
            </a:blip>
            <a:stretch>
              <a:fillRect/>
            </a:stretch>
          </a:blipFill>
        </p:spPr>
        <p:txBody>
          <a:bodyPr/>
          <a:lstStyle/>
          <a:p>
            <a:endParaRPr lang="en-GB"/>
          </a:p>
        </p:txBody>
      </p:sp>
      <p:sp>
        <p:nvSpPr>
          <p:cNvPr id="6" name="Freeform 6"/>
          <p:cNvSpPr/>
          <p:nvPr/>
        </p:nvSpPr>
        <p:spPr>
          <a:xfrm>
            <a:off x="11179446" y="920800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5"/>
            <a:stretch>
              <a:fillRect/>
            </a:stretch>
          </a:blipFill>
        </p:spPr>
        <p:txBody>
          <a:bodyPr/>
          <a:lstStyle/>
          <a:p>
            <a:endParaRPr lang="en-GB"/>
          </a:p>
        </p:txBody>
      </p:sp>
      <p:sp>
        <p:nvSpPr>
          <p:cNvPr id="7" name="Freeform 7"/>
          <p:cNvSpPr/>
          <p:nvPr/>
        </p:nvSpPr>
        <p:spPr>
          <a:xfrm>
            <a:off x="7621646" y="-2913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5"/>
            <a:stretch>
              <a:fillRect/>
            </a:stretch>
          </a:blipFill>
        </p:spPr>
        <p:txBody>
          <a:bodyPr/>
          <a:lstStyle/>
          <a:p>
            <a:endParaRPr lang="en-GB"/>
          </a:p>
        </p:txBody>
      </p:sp>
      <p:sp>
        <p:nvSpPr>
          <p:cNvPr id="8" name="Freeform 8"/>
          <p:cNvSpPr/>
          <p:nvPr/>
        </p:nvSpPr>
        <p:spPr>
          <a:xfrm>
            <a:off x="193246" y="3879250"/>
            <a:ext cx="1018824" cy="951600"/>
          </a:xfrm>
          <a:custGeom>
            <a:avLst/>
            <a:gdLst/>
            <a:ahLst/>
            <a:cxnLst/>
            <a:rect l="l" t="t" r="r" b="b"/>
            <a:pathLst>
              <a:path w="1018824" h="951600">
                <a:moveTo>
                  <a:pt x="0" y="0"/>
                </a:moveTo>
                <a:lnTo>
                  <a:pt x="1018824" y="0"/>
                </a:lnTo>
                <a:lnTo>
                  <a:pt x="1018824" y="951600"/>
                </a:lnTo>
                <a:lnTo>
                  <a:pt x="0" y="951600"/>
                </a:lnTo>
                <a:lnTo>
                  <a:pt x="0" y="0"/>
                </a:lnTo>
                <a:close/>
              </a:path>
            </a:pathLst>
          </a:custGeom>
          <a:blipFill>
            <a:blip r:embed="rId5"/>
            <a:stretch>
              <a:fillRect/>
            </a:stretch>
          </a:blipFill>
        </p:spPr>
        <p:txBody>
          <a:bodyPr/>
          <a:lstStyle/>
          <a:p>
            <a:endParaRPr lang="en-GB"/>
          </a:p>
        </p:txBody>
      </p:sp>
      <p:sp>
        <p:nvSpPr>
          <p:cNvPr id="9" name="Freeform 9"/>
          <p:cNvSpPr/>
          <p:nvPr/>
        </p:nvSpPr>
        <p:spPr>
          <a:xfrm>
            <a:off x="0" y="4423125"/>
            <a:ext cx="7352908" cy="6305119"/>
          </a:xfrm>
          <a:custGeom>
            <a:avLst/>
            <a:gdLst/>
            <a:ahLst/>
            <a:cxnLst/>
            <a:rect l="l" t="t" r="r" b="b"/>
            <a:pathLst>
              <a:path w="7352908" h="6305119">
                <a:moveTo>
                  <a:pt x="0" y="0"/>
                </a:moveTo>
                <a:lnTo>
                  <a:pt x="7352908" y="0"/>
                </a:lnTo>
                <a:lnTo>
                  <a:pt x="7352908" y="6305119"/>
                </a:lnTo>
                <a:lnTo>
                  <a:pt x="0" y="63051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0" name="TextBox 10"/>
          <p:cNvSpPr txBox="1"/>
          <p:nvPr/>
        </p:nvSpPr>
        <p:spPr>
          <a:xfrm>
            <a:off x="13849670" y="4492034"/>
            <a:ext cx="4636350" cy="488442"/>
          </a:xfrm>
          <a:prstGeom prst="rect">
            <a:avLst/>
          </a:prstGeom>
        </p:spPr>
        <p:txBody>
          <a:bodyPr lIns="0" tIns="0" rIns="0" bIns="0" rtlCol="0" anchor="t">
            <a:spAutoFit/>
          </a:bodyPr>
          <a:lstStyle/>
          <a:p>
            <a:pPr algn="l">
              <a:lnSpc>
                <a:spcPts val="3863"/>
              </a:lnSpc>
            </a:pPr>
            <a:r>
              <a:rPr lang="en-US" sz="2799">
                <a:solidFill>
                  <a:srgbClr val="FFFFFF"/>
                </a:solidFill>
                <a:latin typeface="Roboto Condensed"/>
              </a:rPr>
              <a:t>CHÁY RỪNG</a:t>
            </a:r>
          </a:p>
        </p:txBody>
      </p:sp>
      <p:sp>
        <p:nvSpPr>
          <p:cNvPr id="11" name="TextBox 11"/>
          <p:cNvSpPr txBox="1"/>
          <p:nvPr/>
        </p:nvSpPr>
        <p:spPr>
          <a:xfrm>
            <a:off x="10994053" y="641200"/>
            <a:ext cx="7491966" cy="1552575"/>
          </a:xfrm>
          <a:prstGeom prst="rect">
            <a:avLst/>
          </a:prstGeom>
        </p:spPr>
        <p:txBody>
          <a:bodyPr lIns="0" tIns="0" rIns="0" bIns="0" rtlCol="0" anchor="t">
            <a:spAutoFit/>
          </a:bodyPr>
          <a:lstStyle/>
          <a:p>
            <a:pPr algn="l">
              <a:lnSpc>
                <a:spcPts val="12138"/>
              </a:lnSpc>
            </a:pPr>
            <a:r>
              <a:rPr lang="en-US" sz="10115">
                <a:solidFill>
                  <a:srgbClr val="FFFFFF"/>
                </a:solidFill>
                <a:latin typeface="Roboto Condensed Bold"/>
              </a:rPr>
              <a:t> LA NINA</a:t>
            </a:r>
          </a:p>
        </p:txBody>
      </p:sp>
      <p:sp>
        <p:nvSpPr>
          <p:cNvPr id="12" name="TextBox 12"/>
          <p:cNvSpPr txBox="1"/>
          <p:nvPr/>
        </p:nvSpPr>
        <p:spPr>
          <a:xfrm>
            <a:off x="7831048" y="6115164"/>
            <a:ext cx="4636350" cy="680085"/>
          </a:xfrm>
          <a:prstGeom prst="rect">
            <a:avLst/>
          </a:prstGeom>
        </p:spPr>
        <p:txBody>
          <a:bodyPr lIns="0" tIns="0" rIns="0" bIns="0" rtlCol="0" anchor="t">
            <a:spAutoFit/>
          </a:bodyPr>
          <a:lstStyle/>
          <a:p>
            <a:pPr algn="l">
              <a:lnSpc>
                <a:spcPts val="5520"/>
              </a:lnSpc>
            </a:pPr>
            <a:r>
              <a:rPr lang="en-US" sz="4000">
                <a:solidFill>
                  <a:srgbClr val="FFFFFF"/>
                </a:solidFill>
                <a:latin typeface="Roboto Condensed Bold"/>
              </a:rPr>
              <a:t>LỐC XOÁY</a:t>
            </a:r>
          </a:p>
        </p:txBody>
      </p:sp>
      <p:sp>
        <p:nvSpPr>
          <p:cNvPr id="13" name="TextBox 13"/>
          <p:cNvSpPr txBox="1"/>
          <p:nvPr/>
        </p:nvSpPr>
        <p:spPr>
          <a:xfrm>
            <a:off x="8908046" y="5226574"/>
            <a:ext cx="6153219" cy="629426"/>
          </a:xfrm>
          <a:prstGeom prst="rect">
            <a:avLst/>
          </a:prstGeom>
        </p:spPr>
        <p:txBody>
          <a:bodyPr lIns="0" tIns="0" rIns="0" bIns="0" rtlCol="0" anchor="t">
            <a:spAutoFit/>
          </a:bodyPr>
          <a:lstStyle/>
          <a:p>
            <a:pPr algn="l">
              <a:lnSpc>
                <a:spcPts val="5128"/>
              </a:lnSpc>
            </a:pPr>
            <a:r>
              <a:rPr lang="en-US" sz="3716">
                <a:solidFill>
                  <a:srgbClr val="FFFFFF"/>
                </a:solidFill>
                <a:latin typeface="Roboto Condensed"/>
              </a:rPr>
              <a:t>SA MẠC HÓA</a:t>
            </a:r>
          </a:p>
        </p:txBody>
      </p:sp>
      <p:sp>
        <p:nvSpPr>
          <p:cNvPr id="14" name="TextBox 14"/>
          <p:cNvSpPr txBox="1"/>
          <p:nvPr/>
        </p:nvSpPr>
        <p:spPr>
          <a:xfrm>
            <a:off x="8907840" y="3640415"/>
            <a:ext cx="4731960" cy="1285875"/>
          </a:xfrm>
          <a:prstGeom prst="rect">
            <a:avLst/>
          </a:prstGeom>
        </p:spPr>
        <p:txBody>
          <a:bodyPr wrap="square" lIns="0" tIns="0" rIns="0" bIns="0" rtlCol="0" anchor="t">
            <a:spAutoFit/>
          </a:bodyPr>
          <a:lstStyle/>
          <a:p>
            <a:pPr algn="ctr">
              <a:lnSpc>
                <a:spcPts val="10061"/>
              </a:lnSpc>
              <a:spcBef>
                <a:spcPct val="0"/>
              </a:spcBef>
            </a:pPr>
            <a:r>
              <a:rPr lang="en-US" sz="8384">
                <a:solidFill>
                  <a:srgbClr val="FFFFFF"/>
                </a:solidFill>
                <a:latin typeface="Roboto Condensed Bold"/>
              </a:rPr>
              <a:t>BĂNG TAN</a:t>
            </a:r>
          </a:p>
        </p:txBody>
      </p:sp>
      <p:sp>
        <p:nvSpPr>
          <p:cNvPr id="15" name="TextBox 15"/>
          <p:cNvSpPr txBox="1"/>
          <p:nvPr/>
        </p:nvSpPr>
        <p:spPr>
          <a:xfrm>
            <a:off x="7490320" y="2478365"/>
            <a:ext cx="12528104" cy="866775"/>
          </a:xfrm>
          <a:prstGeom prst="rect">
            <a:avLst/>
          </a:prstGeom>
        </p:spPr>
        <p:txBody>
          <a:bodyPr lIns="0" tIns="0" rIns="0" bIns="0" rtlCol="0" anchor="t">
            <a:spAutoFit/>
          </a:bodyPr>
          <a:lstStyle/>
          <a:p>
            <a:pPr algn="ctr">
              <a:lnSpc>
                <a:spcPts val="6720"/>
              </a:lnSpc>
              <a:spcBef>
                <a:spcPct val="0"/>
              </a:spcBef>
            </a:pPr>
            <a:r>
              <a:rPr lang="en-US" sz="5600">
                <a:solidFill>
                  <a:srgbClr val="E67F49"/>
                </a:solidFill>
                <a:latin typeface="Roboto Condensed Bold"/>
              </a:rPr>
              <a:t>SAO BĂNG</a:t>
            </a:r>
          </a:p>
        </p:txBody>
      </p:sp>
      <p:sp>
        <p:nvSpPr>
          <p:cNvPr id="16" name="TextBox 16"/>
          <p:cNvSpPr txBox="1"/>
          <p:nvPr/>
        </p:nvSpPr>
        <p:spPr>
          <a:xfrm>
            <a:off x="7772400" y="2092274"/>
            <a:ext cx="3731167" cy="1390650"/>
          </a:xfrm>
          <a:prstGeom prst="rect">
            <a:avLst/>
          </a:prstGeom>
        </p:spPr>
        <p:txBody>
          <a:bodyPr wrap="square" lIns="0" tIns="0" rIns="0" bIns="0" rtlCol="0" anchor="t">
            <a:spAutoFit/>
          </a:bodyPr>
          <a:lstStyle/>
          <a:p>
            <a:pPr algn="ctr">
              <a:lnSpc>
                <a:spcPts val="10800"/>
              </a:lnSpc>
              <a:spcBef>
                <a:spcPct val="0"/>
              </a:spcBef>
            </a:pPr>
            <a:r>
              <a:rPr lang="en-US" sz="9000">
                <a:solidFill>
                  <a:srgbClr val="E67F49"/>
                </a:solidFill>
                <a:latin typeface="Roboto Condensed Bold"/>
              </a:rPr>
              <a:t>El NINO</a:t>
            </a:r>
          </a:p>
        </p:txBody>
      </p:sp>
      <p:sp>
        <p:nvSpPr>
          <p:cNvPr id="17" name="TextBox 17"/>
          <p:cNvSpPr txBox="1"/>
          <p:nvPr/>
        </p:nvSpPr>
        <p:spPr>
          <a:xfrm>
            <a:off x="11984656" y="5434909"/>
            <a:ext cx="7300979" cy="756455"/>
          </a:xfrm>
          <a:prstGeom prst="rect">
            <a:avLst/>
          </a:prstGeom>
        </p:spPr>
        <p:txBody>
          <a:bodyPr lIns="0" tIns="0" rIns="0" bIns="0" rtlCol="0" anchor="t">
            <a:spAutoFit/>
          </a:bodyPr>
          <a:lstStyle/>
          <a:p>
            <a:pPr algn="l">
              <a:lnSpc>
                <a:spcPts val="6084"/>
              </a:lnSpc>
            </a:pPr>
            <a:r>
              <a:rPr lang="en-US" sz="4409">
                <a:solidFill>
                  <a:srgbClr val="E67F49"/>
                </a:solidFill>
                <a:latin typeface="Roboto Condensed Bold"/>
              </a:rPr>
              <a:t>LŨ LỤT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4316258" y="171450"/>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16492350" y="10789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540080" y="8469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5" name="Freeform 5"/>
          <p:cNvSpPr/>
          <p:nvPr/>
        </p:nvSpPr>
        <p:spPr>
          <a:xfrm flipH="1">
            <a:off x="6089130" y="87322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6" name="Freeform 6"/>
          <p:cNvSpPr/>
          <p:nvPr/>
        </p:nvSpPr>
        <p:spPr>
          <a:xfrm flipH="1">
            <a:off x="13970638" y="551506"/>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0842330" y="88685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982265" y="2598769"/>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flipH="1">
            <a:off x="2661500" y="72944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0" name="Freeform 10"/>
          <p:cNvSpPr/>
          <p:nvPr/>
        </p:nvSpPr>
        <p:spPr>
          <a:xfrm flipH="1">
            <a:off x="15562800" y="81384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1" name="Freeform 11"/>
          <p:cNvSpPr/>
          <p:nvPr/>
        </p:nvSpPr>
        <p:spPr>
          <a:xfrm>
            <a:off x="14672900" y="3637456"/>
            <a:ext cx="2586400" cy="2440300"/>
          </a:xfrm>
          <a:custGeom>
            <a:avLst/>
            <a:gdLst/>
            <a:ahLst/>
            <a:cxnLst/>
            <a:rect l="l" t="t" r="r" b="b"/>
            <a:pathLst>
              <a:path w="2586400" h="2440300">
                <a:moveTo>
                  <a:pt x="0" y="0"/>
                </a:moveTo>
                <a:lnTo>
                  <a:pt x="2586400" y="0"/>
                </a:lnTo>
                <a:lnTo>
                  <a:pt x="2586400" y="2440300"/>
                </a:lnTo>
                <a:lnTo>
                  <a:pt x="0" y="2440300"/>
                </a:lnTo>
                <a:lnTo>
                  <a:pt x="0" y="0"/>
                </a:lnTo>
                <a:close/>
              </a:path>
            </a:pathLst>
          </a:custGeom>
          <a:blipFill>
            <a:blip r:embed="rId5"/>
            <a:stretch>
              <a:fillRect/>
            </a:stretch>
          </a:blipFill>
        </p:spPr>
        <p:txBody>
          <a:bodyPr/>
          <a:lstStyle/>
          <a:p>
            <a:endParaRPr lang="en-GB"/>
          </a:p>
        </p:txBody>
      </p:sp>
      <p:sp>
        <p:nvSpPr>
          <p:cNvPr id="12" name="Freeform 12"/>
          <p:cNvSpPr/>
          <p:nvPr/>
        </p:nvSpPr>
        <p:spPr>
          <a:xfrm rot="468239">
            <a:off x="7742772" y="7145444"/>
            <a:ext cx="3966700" cy="3089112"/>
          </a:xfrm>
          <a:custGeom>
            <a:avLst/>
            <a:gdLst/>
            <a:ahLst/>
            <a:cxnLst/>
            <a:rect l="l" t="t" r="r" b="b"/>
            <a:pathLst>
              <a:path w="3966700" h="3089112">
                <a:moveTo>
                  <a:pt x="0" y="0"/>
                </a:moveTo>
                <a:lnTo>
                  <a:pt x="3966700" y="0"/>
                </a:lnTo>
                <a:lnTo>
                  <a:pt x="3966700" y="3089112"/>
                </a:lnTo>
                <a:lnTo>
                  <a:pt x="0" y="3089112"/>
                </a:lnTo>
                <a:lnTo>
                  <a:pt x="0" y="0"/>
                </a:lnTo>
                <a:close/>
              </a:path>
            </a:pathLst>
          </a:custGeom>
          <a:blipFill>
            <a:blip r:embed="rId6"/>
            <a:stretch>
              <a:fillRect/>
            </a:stretch>
          </a:blipFill>
        </p:spPr>
        <p:txBody>
          <a:bodyPr/>
          <a:lstStyle/>
          <a:p>
            <a:endParaRPr lang="en-GB"/>
          </a:p>
        </p:txBody>
      </p:sp>
      <p:sp>
        <p:nvSpPr>
          <p:cNvPr id="13" name="Freeform 13"/>
          <p:cNvSpPr/>
          <p:nvPr/>
        </p:nvSpPr>
        <p:spPr>
          <a:xfrm>
            <a:off x="13515376" y="7322956"/>
            <a:ext cx="1799382" cy="1697750"/>
          </a:xfrm>
          <a:custGeom>
            <a:avLst/>
            <a:gdLst/>
            <a:ahLst/>
            <a:cxnLst/>
            <a:rect l="l" t="t" r="r" b="b"/>
            <a:pathLst>
              <a:path w="1799382" h="1697750">
                <a:moveTo>
                  <a:pt x="0" y="0"/>
                </a:moveTo>
                <a:lnTo>
                  <a:pt x="1799382" y="0"/>
                </a:lnTo>
                <a:lnTo>
                  <a:pt x="1799382" y="1697750"/>
                </a:lnTo>
                <a:lnTo>
                  <a:pt x="0" y="1697750"/>
                </a:lnTo>
                <a:lnTo>
                  <a:pt x="0" y="0"/>
                </a:lnTo>
                <a:close/>
              </a:path>
            </a:pathLst>
          </a:custGeom>
          <a:blipFill>
            <a:blip r:embed="rId7"/>
            <a:stretch>
              <a:fillRect/>
            </a:stretch>
          </a:blipFill>
        </p:spPr>
        <p:txBody>
          <a:bodyPr/>
          <a:lstStyle/>
          <a:p>
            <a:endParaRPr lang="en-GB"/>
          </a:p>
        </p:txBody>
      </p:sp>
      <p:sp>
        <p:nvSpPr>
          <p:cNvPr id="14" name="Freeform 14"/>
          <p:cNvSpPr/>
          <p:nvPr/>
        </p:nvSpPr>
        <p:spPr>
          <a:xfrm>
            <a:off x="3118588" y="5284394"/>
            <a:ext cx="3680540" cy="2788288"/>
          </a:xfrm>
          <a:custGeom>
            <a:avLst/>
            <a:gdLst/>
            <a:ahLst/>
            <a:cxnLst/>
            <a:rect l="l" t="t" r="r" b="b"/>
            <a:pathLst>
              <a:path w="3680540" h="2788288">
                <a:moveTo>
                  <a:pt x="0" y="0"/>
                </a:moveTo>
                <a:lnTo>
                  <a:pt x="3680540" y="0"/>
                </a:lnTo>
                <a:lnTo>
                  <a:pt x="3680540" y="2788288"/>
                </a:lnTo>
                <a:lnTo>
                  <a:pt x="0" y="27882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TextBox 15"/>
          <p:cNvSpPr txBox="1"/>
          <p:nvPr/>
        </p:nvSpPr>
        <p:spPr>
          <a:xfrm>
            <a:off x="4174875" y="960019"/>
            <a:ext cx="9938250" cy="2114550"/>
          </a:xfrm>
          <a:prstGeom prst="rect">
            <a:avLst/>
          </a:prstGeom>
        </p:spPr>
        <p:txBody>
          <a:bodyPr lIns="0" tIns="0" rIns="0" bIns="0" rtlCol="0" anchor="t">
            <a:spAutoFit/>
          </a:bodyPr>
          <a:lstStyle/>
          <a:p>
            <a:pPr algn="ctr">
              <a:lnSpc>
                <a:spcPts val="8399"/>
              </a:lnSpc>
            </a:pPr>
            <a:r>
              <a:rPr lang="en-US" sz="6999">
                <a:solidFill>
                  <a:srgbClr val="FFFFFF"/>
                </a:solidFill>
                <a:latin typeface="Fraunces Bold"/>
              </a:rPr>
              <a:t>BÀI 3: </a:t>
            </a:r>
          </a:p>
          <a:p>
            <a:pPr algn="ctr">
              <a:lnSpc>
                <a:spcPts val="8399"/>
              </a:lnSpc>
            </a:pPr>
            <a:r>
              <a:rPr lang="en-US" sz="6999">
                <a:solidFill>
                  <a:srgbClr val="FFFFFF"/>
                </a:solidFill>
                <a:latin typeface="Fraunces Bold"/>
              </a:rPr>
              <a:t>VĂN BẢN THÔNG TIN</a:t>
            </a:r>
          </a:p>
        </p:txBody>
      </p:sp>
      <p:sp>
        <p:nvSpPr>
          <p:cNvPr id="16" name="TextBox 16"/>
          <p:cNvSpPr txBox="1"/>
          <p:nvPr/>
        </p:nvSpPr>
        <p:spPr>
          <a:xfrm>
            <a:off x="2743200" y="3334944"/>
            <a:ext cx="12425108" cy="1166986"/>
          </a:xfrm>
          <a:prstGeom prst="rect">
            <a:avLst/>
          </a:prstGeom>
        </p:spPr>
        <p:txBody>
          <a:bodyPr wrap="square" lIns="0" tIns="0" rIns="0" bIns="0" rtlCol="0" anchor="t">
            <a:spAutoFit/>
          </a:bodyPr>
          <a:lstStyle/>
          <a:p>
            <a:pPr algn="ctr">
              <a:lnSpc>
                <a:spcPts val="9099"/>
              </a:lnSpc>
            </a:pPr>
            <a:r>
              <a:rPr lang="en-US" sz="6499">
                <a:solidFill>
                  <a:srgbClr val="FFFFFF"/>
                </a:solidFill>
                <a:latin typeface="#9Slide05 Aphrodite Pro"/>
              </a:rPr>
              <a:t>Giải thích một hiện tượng tự nhiên</a:t>
            </a:r>
          </a:p>
        </p:txBody>
      </p:sp>
      <p:grpSp>
        <p:nvGrpSpPr>
          <p:cNvPr id="17" name="Group 17"/>
          <p:cNvGrpSpPr/>
          <p:nvPr/>
        </p:nvGrpSpPr>
        <p:grpSpPr>
          <a:xfrm>
            <a:off x="6859912" y="5903109"/>
            <a:ext cx="6655464" cy="1332826"/>
            <a:chOff x="0" y="0"/>
            <a:chExt cx="1752879" cy="351032"/>
          </a:xfrm>
        </p:grpSpPr>
        <p:sp>
          <p:nvSpPr>
            <p:cNvPr id="18" name="Freeform 18"/>
            <p:cNvSpPr/>
            <p:nvPr/>
          </p:nvSpPr>
          <p:spPr>
            <a:xfrm>
              <a:off x="0" y="0"/>
              <a:ext cx="1752879" cy="351032"/>
            </a:xfrm>
            <a:custGeom>
              <a:avLst/>
              <a:gdLst/>
              <a:ahLst/>
              <a:cxnLst/>
              <a:rect l="l" t="t" r="r" b="b"/>
              <a:pathLst>
                <a:path w="1752879" h="351032">
                  <a:moveTo>
                    <a:pt x="59325" y="0"/>
                  </a:moveTo>
                  <a:lnTo>
                    <a:pt x="1693554" y="0"/>
                  </a:lnTo>
                  <a:cubicBezTo>
                    <a:pt x="1726319" y="0"/>
                    <a:pt x="1752879" y="26561"/>
                    <a:pt x="1752879" y="59325"/>
                  </a:cubicBezTo>
                  <a:lnTo>
                    <a:pt x="1752879" y="291707"/>
                  </a:lnTo>
                  <a:cubicBezTo>
                    <a:pt x="1752879" y="324471"/>
                    <a:pt x="1726319" y="351032"/>
                    <a:pt x="1693554" y="351032"/>
                  </a:cubicBezTo>
                  <a:lnTo>
                    <a:pt x="59325" y="351032"/>
                  </a:lnTo>
                  <a:cubicBezTo>
                    <a:pt x="26561" y="351032"/>
                    <a:pt x="0" y="324471"/>
                    <a:pt x="0" y="291707"/>
                  </a:cubicBezTo>
                  <a:lnTo>
                    <a:pt x="0" y="59325"/>
                  </a:lnTo>
                  <a:cubicBezTo>
                    <a:pt x="0" y="26561"/>
                    <a:pt x="26561" y="0"/>
                    <a:pt x="59325" y="0"/>
                  </a:cubicBezTo>
                  <a:close/>
                </a:path>
              </a:pathLst>
            </a:custGeom>
            <a:solidFill>
              <a:srgbClr val="1573B2"/>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0" name="TextBox 20"/>
          <p:cNvSpPr txBox="1"/>
          <p:nvPr/>
        </p:nvSpPr>
        <p:spPr>
          <a:xfrm>
            <a:off x="7703417" y="5915831"/>
            <a:ext cx="4968454" cy="1145457"/>
          </a:xfrm>
          <a:prstGeom prst="rect">
            <a:avLst/>
          </a:prstGeom>
        </p:spPr>
        <p:txBody>
          <a:bodyPr lIns="0" tIns="0" rIns="0" bIns="0" rtlCol="0" anchor="t">
            <a:spAutoFit/>
          </a:bodyPr>
          <a:lstStyle/>
          <a:p>
            <a:pPr algn="ctr">
              <a:lnSpc>
                <a:spcPts val="9130"/>
              </a:lnSpc>
            </a:pPr>
            <a:r>
              <a:rPr lang="en-US" sz="6521">
                <a:solidFill>
                  <a:srgbClr val="FFFFFF"/>
                </a:solidFill>
                <a:latin typeface="#9Slide05 VL Fadilla"/>
              </a:rPr>
              <a:t>Tri thức Ngữ Văn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515578" y="884596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6825028" y="8275139"/>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276692" y="7920395"/>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4809917" y="1522244"/>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2807017" y="491644"/>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3806494" y="7470931"/>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612887" y="408378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6944308" y="6938945"/>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477308" y="2791245"/>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999367" y="4756669"/>
            <a:ext cx="4418439" cy="1976146"/>
            <a:chOff x="0" y="0"/>
            <a:chExt cx="1163704" cy="520467"/>
          </a:xfrm>
        </p:grpSpPr>
        <p:sp>
          <p:nvSpPr>
            <p:cNvPr id="18" name="Freeform 18"/>
            <p:cNvSpPr/>
            <p:nvPr/>
          </p:nvSpPr>
          <p:spPr>
            <a:xfrm>
              <a:off x="0" y="0"/>
              <a:ext cx="1163704" cy="520467"/>
            </a:xfrm>
            <a:custGeom>
              <a:avLst/>
              <a:gdLst/>
              <a:ahLst/>
              <a:cxnLst/>
              <a:rect l="l" t="t" r="r" b="b"/>
              <a:pathLst>
                <a:path w="1163704" h="520467">
                  <a:moveTo>
                    <a:pt x="89361" y="0"/>
                  </a:moveTo>
                  <a:lnTo>
                    <a:pt x="1074343" y="0"/>
                  </a:lnTo>
                  <a:cubicBezTo>
                    <a:pt x="1123696" y="0"/>
                    <a:pt x="1163704" y="40008"/>
                    <a:pt x="1163704" y="89361"/>
                  </a:cubicBezTo>
                  <a:lnTo>
                    <a:pt x="1163704" y="431105"/>
                  </a:lnTo>
                  <a:cubicBezTo>
                    <a:pt x="1163704" y="480458"/>
                    <a:pt x="1123696" y="520467"/>
                    <a:pt x="1074343" y="520467"/>
                  </a:cubicBezTo>
                  <a:lnTo>
                    <a:pt x="89361" y="520467"/>
                  </a:lnTo>
                  <a:cubicBezTo>
                    <a:pt x="40008" y="520467"/>
                    <a:pt x="0" y="480458"/>
                    <a:pt x="0" y="431105"/>
                  </a:cubicBezTo>
                  <a:lnTo>
                    <a:pt x="0" y="89361"/>
                  </a:lnTo>
                  <a:cubicBezTo>
                    <a:pt x="0" y="40008"/>
                    <a:pt x="40008" y="0"/>
                    <a:pt x="89361" y="0"/>
                  </a:cubicBezTo>
                  <a:close/>
                </a:path>
              </a:pathLst>
            </a:custGeom>
            <a:solidFill>
              <a:srgbClr val="FFFFFF"/>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0" name="Group 20"/>
          <p:cNvGrpSpPr/>
          <p:nvPr/>
        </p:nvGrpSpPr>
        <p:grpSpPr>
          <a:xfrm>
            <a:off x="6084543" y="4671138"/>
            <a:ext cx="4690865" cy="4400226"/>
            <a:chOff x="0" y="0"/>
            <a:chExt cx="1235454" cy="1158907"/>
          </a:xfrm>
        </p:grpSpPr>
        <p:sp>
          <p:nvSpPr>
            <p:cNvPr id="21" name="Freeform 21"/>
            <p:cNvSpPr/>
            <p:nvPr/>
          </p:nvSpPr>
          <p:spPr>
            <a:xfrm>
              <a:off x="0" y="0"/>
              <a:ext cx="1235454" cy="1158907"/>
            </a:xfrm>
            <a:custGeom>
              <a:avLst/>
              <a:gdLst/>
              <a:ahLst/>
              <a:cxnLst/>
              <a:rect l="l" t="t" r="r" b="b"/>
              <a:pathLst>
                <a:path w="1235454" h="1158907">
                  <a:moveTo>
                    <a:pt x="84172" y="0"/>
                  </a:moveTo>
                  <a:lnTo>
                    <a:pt x="1151282" y="0"/>
                  </a:lnTo>
                  <a:cubicBezTo>
                    <a:pt x="1197769" y="0"/>
                    <a:pt x="1235454" y="37685"/>
                    <a:pt x="1235454" y="84172"/>
                  </a:cubicBezTo>
                  <a:lnTo>
                    <a:pt x="1235454" y="1074736"/>
                  </a:lnTo>
                  <a:cubicBezTo>
                    <a:pt x="1235454" y="1097059"/>
                    <a:pt x="1226586" y="1118469"/>
                    <a:pt x="1210801" y="1134254"/>
                  </a:cubicBezTo>
                  <a:cubicBezTo>
                    <a:pt x="1195016" y="1150039"/>
                    <a:pt x="1173606" y="1158907"/>
                    <a:pt x="1151282" y="1158907"/>
                  </a:cubicBezTo>
                  <a:lnTo>
                    <a:pt x="84172" y="1158907"/>
                  </a:lnTo>
                  <a:cubicBezTo>
                    <a:pt x="37685" y="1158907"/>
                    <a:pt x="0" y="1121222"/>
                    <a:pt x="0" y="1074736"/>
                  </a:cubicBezTo>
                  <a:lnTo>
                    <a:pt x="0" y="84172"/>
                  </a:lnTo>
                  <a:cubicBezTo>
                    <a:pt x="0" y="37685"/>
                    <a:pt x="37685" y="0"/>
                    <a:pt x="84172" y="0"/>
                  </a:cubicBezTo>
                  <a:close/>
                </a:path>
              </a:pathLst>
            </a:custGeom>
            <a:solidFill>
              <a:srgbClr val="FFFFFF"/>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3" name="Group 23"/>
          <p:cNvGrpSpPr/>
          <p:nvPr/>
        </p:nvGrpSpPr>
        <p:grpSpPr>
          <a:xfrm>
            <a:off x="11255792" y="4651894"/>
            <a:ext cx="6221608" cy="4888992"/>
            <a:chOff x="0" y="0"/>
            <a:chExt cx="1638613" cy="1287636"/>
          </a:xfrm>
        </p:grpSpPr>
        <p:sp>
          <p:nvSpPr>
            <p:cNvPr id="24" name="Freeform 24"/>
            <p:cNvSpPr/>
            <p:nvPr/>
          </p:nvSpPr>
          <p:spPr>
            <a:xfrm>
              <a:off x="0" y="0"/>
              <a:ext cx="1638613" cy="1287636"/>
            </a:xfrm>
            <a:custGeom>
              <a:avLst/>
              <a:gdLst/>
              <a:ahLst/>
              <a:cxnLst/>
              <a:rect l="l" t="t" r="r" b="b"/>
              <a:pathLst>
                <a:path w="1638613" h="1287636">
                  <a:moveTo>
                    <a:pt x="63462" y="0"/>
                  </a:moveTo>
                  <a:lnTo>
                    <a:pt x="1575150" y="0"/>
                  </a:lnTo>
                  <a:cubicBezTo>
                    <a:pt x="1591982" y="0"/>
                    <a:pt x="1608124" y="6686"/>
                    <a:pt x="1620025" y="18588"/>
                  </a:cubicBezTo>
                  <a:cubicBezTo>
                    <a:pt x="1631927" y="30489"/>
                    <a:pt x="1638613" y="46631"/>
                    <a:pt x="1638613" y="63462"/>
                  </a:cubicBezTo>
                  <a:lnTo>
                    <a:pt x="1638613" y="1224173"/>
                  </a:lnTo>
                  <a:cubicBezTo>
                    <a:pt x="1638613" y="1259223"/>
                    <a:pt x="1610200" y="1287636"/>
                    <a:pt x="1575150" y="1287636"/>
                  </a:cubicBezTo>
                  <a:lnTo>
                    <a:pt x="63462" y="1287636"/>
                  </a:lnTo>
                  <a:cubicBezTo>
                    <a:pt x="28413" y="1287636"/>
                    <a:pt x="0" y="1259223"/>
                    <a:pt x="0" y="1224173"/>
                  </a:cubicBezTo>
                  <a:lnTo>
                    <a:pt x="0" y="63462"/>
                  </a:lnTo>
                  <a:cubicBezTo>
                    <a:pt x="0" y="28413"/>
                    <a:pt x="28413" y="0"/>
                    <a:pt x="63462" y="0"/>
                  </a:cubicBezTo>
                  <a:close/>
                </a:path>
              </a:pathLst>
            </a:custGeom>
            <a:solidFill>
              <a:srgbClr val="FFFFFF"/>
            </a:solidFill>
          </p:spPr>
          <p:txBody>
            <a:bodyPr/>
            <a:lstStyle/>
            <a:p>
              <a:endParaRPr lang="en-GB"/>
            </a:p>
          </p:txBody>
        </p:sp>
        <p:sp>
          <p:nvSpPr>
            <p:cNvPr id="25" name="TextBox 2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6" name="Freeform 26"/>
          <p:cNvSpPr/>
          <p:nvPr/>
        </p:nvSpPr>
        <p:spPr>
          <a:xfrm>
            <a:off x="14078394" y="2849342"/>
            <a:ext cx="835476" cy="835406"/>
          </a:xfrm>
          <a:custGeom>
            <a:avLst/>
            <a:gdLst/>
            <a:ahLst/>
            <a:cxnLst/>
            <a:rect l="l" t="t" r="r" b="b"/>
            <a:pathLst>
              <a:path w="835476" h="835406">
                <a:moveTo>
                  <a:pt x="0" y="0"/>
                </a:moveTo>
                <a:lnTo>
                  <a:pt x="835476" y="0"/>
                </a:lnTo>
                <a:lnTo>
                  <a:pt x="835476" y="835406"/>
                </a:lnTo>
                <a:lnTo>
                  <a:pt x="0" y="8354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27" name="Freeform 27"/>
          <p:cNvSpPr/>
          <p:nvPr/>
        </p:nvSpPr>
        <p:spPr>
          <a:xfrm>
            <a:off x="7878142" y="2803019"/>
            <a:ext cx="838774" cy="835474"/>
          </a:xfrm>
          <a:custGeom>
            <a:avLst/>
            <a:gdLst/>
            <a:ahLst/>
            <a:cxnLst/>
            <a:rect l="l" t="t" r="r" b="b"/>
            <a:pathLst>
              <a:path w="838774" h="835474">
                <a:moveTo>
                  <a:pt x="0" y="0"/>
                </a:moveTo>
                <a:lnTo>
                  <a:pt x="838774" y="0"/>
                </a:lnTo>
                <a:lnTo>
                  <a:pt x="838774" y="835474"/>
                </a:lnTo>
                <a:lnTo>
                  <a:pt x="0" y="83547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28" name="Freeform 28"/>
          <p:cNvSpPr/>
          <p:nvPr/>
        </p:nvSpPr>
        <p:spPr>
          <a:xfrm>
            <a:off x="2679993" y="2907439"/>
            <a:ext cx="838774" cy="835406"/>
          </a:xfrm>
          <a:custGeom>
            <a:avLst/>
            <a:gdLst/>
            <a:ahLst/>
            <a:cxnLst/>
            <a:rect l="l" t="t" r="r" b="b"/>
            <a:pathLst>
              <a:path w="838774" h="835406">
                <a:moveTo>
                  <a:pt x="0" y="0"/>
                </a:moveTo>
                <a:lnTo>
                  <a:pt x="838774" y="0"/>
                </a:lnTo>
                <a:lnTo>
                  <a:pt x="838774" y="835406"/>
                </a:lnTo>
                <a:lnTo>
                  <a:pt x="0" y="83540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29" name="Group 29"/>
          <p:cNvGrpSpPr/>
          <p:nvPr/>
        </p:nvGrpSpPr>
        <p:grpSpPr>
          <a:xfrm>
            <a:off x="4436950" y="593049"/>
            <a:ext cx="8233873" cy="1475401"/>
            <a:chOff x="0" y="0"/>
            <a:chExt cx="2168592" cy="388583"/>
          </a:xfrm>
        </p:grpSpPr>
        <p:sp>
          <p:nvSpPr>
            <p:cNvPr id="30" name="Freeform 30"/>
            <p:cNvSpPr/>
            <p:nvPr/>
          </p:nvSpPr>
          <p:spPr>
            <a:xfrm>
              <a:off x="0" y="0"/>
              <a:ext cx="2168592" cy="388583"/>
            </a:xfrm>
            <a:custGeom>
              <a:avLst/>
              <a:gdLst/>
              <a:ahLst/>
              <a:cxnLst/>
              <a:rect l="l" t="t" r="r" b="b"/>
              <a:pathLst>
                <a:path w="2168592" h="388583">
                  <a:moveTo>
                    <a:pt x="47953" y="0"/>
                  </a:moveTo>
                  <a:lnTo>
                    <a:pt x="2120639" y="0"/>
                  </a:lnTo>
                  <a:cubicBezTo>
                    <a:pt x="2147123" y="0"/>
                    <a:pt x="2168592" y="21469"/>
                    <a:pt x="2168592" y="47953"/>
                  </a:cubicBezTo>
                  <a:lnTo>
                    <a:pt x="2168592" y="340630"/>
                  </a:lnTo>
                  <a:cubicBezTo>
                    <a:pt x="2168592" y="367114"/>
                    <a:pt x="2147123" y="388583"/>
                    <a:pt x="2120639" y="388583"/>
                  </a:cubicBezTo>
                  <a:lnTo>
                    <a:pt x="47953" y="388583"/>
                  </a:lnTo>
                  <a:cubicBezTo>
                    <a:pt x="21469" y="388583"/>
                    <a:pt x="0" y="367114"/>
                    <a:pt x="0" y="340630"/>
                  </a:cubicBezTo>
                  <a:lnTo>
                    <a:pt x="0" y="47953"/>
                  </a:lnTo>
                  <a:cubicBezTo>
                    <a:pt x="0" y="21469"/>
                    <a:pt x="21469" y="0"/>
                    <a:pt x="47953" y="0"/>
                  </a:cubicBezTo>
                  <a:close/>
                </a:path>
              </a:pathLst>
            </a:custGeom>
            <a:solidFill>
              <a:srgbClr val="1573B2"/>
            </a:solidFill>
          </p:spPr>
          <p:txBody>
            <a:bodyPr/>
            <a:lstStyle/>
            <a:p>
              <a:endParaRPr lang="en-GB"/>
            </a:p>
          </p:txBody>
        </p:sp>
        <p:sp>
          <p:nvSpPr>
            <p:cNvPr id="31" name="TextBox 3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32" name="Group 32"/>
          <p:cNvGrpSpPr/>
          <p:nvPr/>
        </p:nvGrpSpPr>
        <p:grpSpPr>
          <a:xfrm>
            <a:off x="999367" y="7679600"/>
            <a:ext cx="4418439" cy="1391764"/>
            <a:chOff x="0" y="0"/>
            <a:chExt cx="1163704" cy="366555"/>
          </a:xfrm>
        </p:grpSpPr>
        <p:sp>
          <p:nvSpPr>
            <p:cNvPr id="33" name="Freeform 33"/>
            <p:cNvSpPr/>
            <p:nvPr/>
          </p:nvSpPr>
          <p:spPr>
            <a:xfrm>
              <a:off x="0" y="0"/>
              <a:ext cx="1163704" cy="366555"/>
            </a:xfrm>
            <a:custGeom>
              <a:avLst/>
              <a:gdLst/>
              <a:ahLst/>
              <a:cxnLst/>
              <a:rect l="l" t="t" r="r" b="b"/>
              <a:pathLst>
                <a:path w="1163704" h="366555">
                  <a:moveTo>
                    <a:pt x="89361" y="0"/>
                  </a:moveTo>
                  <a:lnTo>
                    <a:pt x="1074343" y="0"/>
                  </a:lnTo>
                  <a:cubicBezTo>
                    <a:pt x="1123696" y="0"/>
                    <a:pt x="1163704" y="40008"/>
                    <a:pt x="1163704" y="89361"/>
                  </a:cubicBezTo>
                  <a:lnTo>
                    <a:pt x="1163704" y="277194"/>
                  </a:lnTo>
                  <a:cubicBezTo>
                    <a:pt x="1163704" y="326547"/>
                    <a:pt x="1123696" y="366555"/>
                    <a:pt x="1074343" y="366555"/>
                  </a:cubicBezTo>
                  <a:lnTo>
                    <a:pt x="89361" y="366555"/>
                  </a:lnTo>
                  <a:cubicBezTo>
                    <a:pt x="40008" y="366555"/>
                    <a:pt x="0" y="326547"/>
                    <a:pt x="0" y="277194"/>
                  </a:cubicBezTo>
                  <a:lnTo>
                    <a:pt x="0" y="89361"/>
                  </a:lnTo>
                  <a:cubicBezTo>
                    <a:pt x="0" y="40008"/>
                    <a:pt x="40008" y="0"/>
                    <a:pt x="89361" y="0"/>
                  </a:cubicBezTo>
                  <a:close/>
                </a:path>
              </a:pathLst>
            </a:custGeom>
            <a:solidFill>
              <a:srgbClr val="FFFFFF"/>
            </a:solidFill>
          </p:spPr>
          <p:txBody>
            <a:bodyPr/>
            <a:lstStyle/>
            <a:p>
              <a:endParaRPr lang="en-GB"/>
            </a:p>
          </p:txBody>
        </p:sp>
        <p:sp>
          <p:nvSpPr>
            <p:cNvPr id="34" name="TextBox 3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35" name="TextBox 35"/>
          <p:cNvSpPr txBox="1"/>
          <p:nvPr/>
        </p:nvSpPr>
        <p:spPr>
          <a:xfrm>
            <a:off x="1152278" y="5086442"/>
            <a:ext cx="4005900" cy="974217"/>
          </a:xfrm>
          <a:prstGeom prst="rect">
            <a:avLst/>
          </a:prstGeom>
        </p:spPr>
        <p:txBody>
          <a:bodyPr lIns="0" tIns="0" rIns="0" bIns="0" rtlCol="0" anchor="t">
            <a:spAutoFit/>
          </a:bodyPr>
          <a:lstStyle/>
          <a:p>
            <a:pPr algn="ctr">
              <a:lnSpc>
                <a:spcPts val="3863"/>
              </a:lnSpc>
            </a:pPr>
            <a:r>
              <a:rPr lang="en-US" sz="2799">
                <a:solidFill>
                  <a:srgbClr val="000000"/>
                </a:solidFill>
                <a:latin typeface="Roboto Condensed"/>
              </a:rPr>
              <a:t>3 nhóm</a:t>
            </a:r>
          </a:p>
          <a:p>
            <a:pPr algn="ctr">
              <a:lnSpc>
                <a:spcPts val="3863"/>
              </a:lnSpc>
            </a:pPr>
            <a:r>
              <a:rPr lang="en-US" sz="2799">
                <a:solidFill>
                  <a:srgbClr val="000000"/>
                </a:solidFill>
                <a:latin typeface="Roboto Condensed"/>
              </a:rPr>
              <a:t>Mỗi nhóm khoảng 6-8 HS</a:t>
            </a:r>
          </a:p>
        </p:txBody>
      </p:sp>
      <p:sp>
        <p:nvSpPr>
          <p:cNvPr id="36" name="TextBox 36"/>
          <p:cNvSpPr txBox="1"/>
          <p:nvPr/>
        </p:nvSpPr>
        <p:spPr>
          <a:xfrm>
            <a:off x="5932156" y="5221898"/>
            <a:ext cx="4634550" cy="3403092"/>
          </a:xfrm>
          <a:prstGeom prst="rect">
            <a:avLst/>
          </a:prstGeom>
        </p:spPr>
        <p:txBody>
          <a:bodyPr lIns="0" tIns="0" rIns="0" bIns="0" rtlCol="0" anchor="t">
            <a:spAutoFit/>
          </a:bodyPr>
          <a:lstStyle/>
          <a:p>
            <a:pPr marL="604519" lvl="1" indent="-302260" algn="just">
              <a:lnSpc>
                <a:spcPts val="3863"/>
              </a:lnSpc>
              <a:buFont typeface="Arial"/>
              <a:buChar char="•"/>
            </a:pPr>
            <a:r>
              <a:rPr lang="en-US" sz="2799">
                <a:solidFill>
                  <a:srgbClr val="000000"/>
                </a:solidFill>
                <a:latin typeface="Roboto Condensed"/>
              </a:rPr>
              <a:t>Đọc Tri thức Ngữ Văn trong SGK tr.59-60, sau đó bốc thăm 1 trong 4 nhiệm vụ </a:t>
            </a:r>
          </a:p>
          <a:p>
            <a:pPr marL="604519" lvl="1" indent="-302260" algn="just">
              <a:lnSpc>
                <a:spcPts val="3863"/>
              </a:lnSpc>
              <a:buFont typeface="Arial"/>
              <a:buChar char="•"/>
            </a:pPr>
            <a:r>
              <a:rPr lang="en-US" sz="2799">
                <a:solidFill>
                  <a:srgbClr val="000000"/>
                </a:solidFill>
                <a:latin typeface="Roboto Condensed"/>
              </a:rPr>
              <a:t>Trình bày trên giấy A3 hoặc kết hợp hình thức sáng tạo khác (vấn đáp, đóng vai…)</a:t>
            </a:r>
          </a:p>
          <a:p>
            <a:pPr algn="just">
              <a:lnSpc>
                <a:spcPts val="3863"/>
              </a:lnSpc>
            </a:pPr>
            <a:endParaRPr lang="en-US" sz="2799">
              <a:solidFill>
                <a:srgbClr val="000000"/>
              </a:solidFill>
              <a:latin typeface="Roboto Condensed"/>
            </a:endParaRPr>
          </a:p>
        </p:txBody>
      </p:sp>
      <p:sp>
        <p:nvSpPr>
          <p:cNvPr id="37" name="TextBox 37"/>
          <p:cNvSpPr txBox="1"/>
          <p:nvPr/>
        </p:nvSpPr>
        <p:spPr>
          <a:xfrm>
            <a:off x="11255792" y="4951199"/>
            <a:ext cx="5935086" cy="4860417"/>
          </a:xfrm>
          <a:prstGeom prst="rect">
            <a:avLst/>
          </a:prstGeom>
        </p:spPr>
        <p:txBody>
          <a:bodyPr lIns="0" tIns="0" rIns="0" bIns="0" rtlCol="0" anchor="t">
            <a:spAutoFit/>
          </a:bodyPr>
          <a:lstStyle/>
          <a:p>
            <a:pPr marL="604519" lvl="1" indent="-302260" algn="just">
              <a:lnSpc>
                <a:spcPts val="3863"/>
              </a:lnSpc>
              <a:buFont typeface="Arial"/>
              <a:buChar char="•"/>
            </a:pPr>
            <a:r>
              <a:rPr lang="en-US" sz="2799">
                <a:solidFill>
                  <a:srgbClr val="000000"/>
                </a:solidFill>
                <a:latin typeface="Roboto Condensed"/>
              </a:rPr>
              <a:t>NV1: Nêu lại đặc trưng đã học của một </a:t>
            </a:r>
            <a:r>
              <a:rPr lang="en-US" sz="2799">
                <a:solidFill>
                  <a:srgbClr val="000000"/>
                </a:solidFill>
                <a:latin typeface="Roboto Condensed Bold"/>
              </a:rPr>
              <a:t>văn bản thông tin </a:t>
            </a:r>
            <a:r>
              <a:rPr lang="en-US" sz="2799">
                <a:solidFill>
                  <a:srgbClr val="000000"/>
                </a:solidFill>
                <a:latin typeface="Roboto Condensed"/>
              </a:rPr>
              <a:t>đã học ở lớp 7. Nêu cách hiểu về </a:t>
            </a:r>
            <a:r>
              <a:rPr lang="en-US" sz="2799">
                <a:solidFill>
                  <a:srgbClr val="000000"/>
                </a:solidFill>
                <a:latin typeface="Roboto Condensed Bold"/>
              </a:rPr>
              <a:t>văn bản giải thích một hiện tượng tự nhiên. </a:t>
            </a:r>
          </a:p>
          <a:p>
            <a:pPr marL="604519" lvl="1" indent="-302260" algn="just">
              <a:lnSpc>
                <a:spcPts val="3863"/>
              </a:lnSpc>
              <a:buFont typeface="Arial"/>
              <a:buChar char="•"/>
            </a:pPr>
            <a:r>
              <a:rPr lang="en-US" sz="2799">
                <a:solidFill>
                  <a:srgbClr val="000000"/>
                </a:solidFill>
                <a:latin typeface="Roboto Condensed"/>
              </a:rPr>
              <a:t>NV2: Làm rõ những </a:t>
            </a:r>
            <a:r>
              <a:rPr lang="en-US" sz="2799">
                <a:solidFill>
                  <a:srgbClr val="000000"/>
                </a:solidFill>
                <a:latin typeface="Roboto Condensed Bold"/>
              </a:rPr>
              <a:t>cách trình bày thông tin</a:t>
            </a:r>
            <a:r>
              <a:rPr lang="en-US" sz="2799">
                <a:solidFill>
                  <a:srgbClr val="000000"/>
                </a:solidFill>
                <a:latin typeface="Roboto Condensed"/>
              </a:rPr>
              <a:t> trong một văn bản.</a:t>
            </a:r>
          </a:p>
          <a:p>
            <a:pPr marL="604519" lvl="1" indent="-302260" algn="just">
              <a:lnSpc>
                <a:spcPts val="3863"/>
              </a:lnSpc>
              <a:buFont typeface="Arial"/>
              <a:buChar char="•"/>
            </a:pPr>
            <a:r>
              <a:rPr lang="en-US" sz="2799">
                <a:solidFill>
                  <a:srgbClr val="000000"/>
                </a:solidFill>
                <a:latin typeface="Roboto Condensed"/>
              </a:rPr>
              <a:t>NV3: Nêu khái niệm và tác dụng của </a:t>
            </a:r>
            <a:r>
              <a:rPr lang="en-US" sz="2799">
                <a:solidFill>
                  <a:srgbClr val="000000"/>
                </a:solidFill>
                <a:latin typeface="Roboto Condensed Bold"/>
              </a:rPr>
              <a:t>phương tiện phi ngôn ngữ</a:t>
            </a:r>
            <a:r>
              <a:rPr lang="en-US" sz="2799">
                <a:solidFill>
                  <a:srgbClr val="000000"/>
                </a:solidFill>
                <a:latin typeface="Roboto Condensed"/>
              </a:rPr>
              <a:t>. Cho ví dụ minh họa.</a:t>
            </a:r>
          </a:p>
          <a:p>
            <a:pPr algn="just">
              <a:lnSpc>
                <a:spcPts val="3863"/>
              </a:lnSpc>
            </a:pPr>
            <a:endParaRPr lang="en-US" sz="2799">
              <a:solidFill>
                <a:srgbClr val="000000"/>
              </a:solidFill>
              <a:latin typeface="Roboto Condensed"/>
            </a:endParaRPr>
          </a:p>
        </p:txBody>
      </p:sp>
      <p:grpSp>
        <p:nvGrpSpPr>
          <p:cNvPr id="38" name="Group 38"/>
          <p:cNvGrpSpPr/>
          <p:nvPr/>
        </p:nvGrpSpPr>
        <p:grpSpPr>
          <a:xfrm>
            <a:off x="1593967" y="3895427"/>
            <a:ext cx="2925297" cy="651692"/>
            <a:chOff x="0" y="0"/>
            <a:chExt cx="770449" cy="171639"/>
          </a:xfrm>
        </p:grpSpPr>
        <p:sp>
          <p:nvSpPr>
            <p:cNvPr id="39" name="Freeform 39"/>
            <p:cNvSpPr/>
            <p:nvPr/>
          </p:nvSpPr>
          <p:spPr>
            <a:xfrm>
              <a:off x="0" y="0"/>
              <a:ext cx="770449" cy="171639"/>
            </a:xfrm>
            <a:custGeom>
              <a:avLst/>
              <a:gdLst/>
              <a:ahLst/>
              <a:cxnLst/>
              <a:rect l="l" t="t" r="r" b="b"/>
              <a:pathLst>
                <a:path w="770449" h="171639">
                  <a:moveTo>
                    <a:pt x="85820" y="0"/>
                  </a:moveTo>
                  <a:lnTo>
                    <a:pt x="684629" y="0"/>
                  </a:lnTo>
                  <a:cubicBezTo>
                    <a:pt x="707390" y="0"/>
                    <a:pt x="729218" y="9042"/>
                    <a:pt x="745313" y="25136"/>
                  </a:cubicBezTo>
                  <a:cubicBezTo>
                    <a:pt x="761407" y="41230"/>
                    <a:pt x="770449" y="63059"/>
                    <a:pt x="770449" y="85820"/>
                  </a:cubicBezTo>
                  <a:lnTo>
                    <a:pt x="770449" y="85820"/>
                  </a:lnTo>
                  <a:cubicBezTo>
                    <a:pt x="770449" y="108580"/>
                    <a:pt x="761407" y="130409"/>
                    <a:pt x="745313" y="146503"/>
                  </a:cubicBezTo>
                  <a:cubicBezTo>
                    <a:pt x="729218" y="162597"/>
                    <a:pt x="707390" y="171639"/>
                    <a:pt x="684629" y="171639"/>
                  </a:cubicBezTo>
                  <a:lnTo>
                    <a:pt x="85820" y="171639"/>
                  </a:lnTo>
                  <a:cubicBezTo>
                    <a:pt x="63059" y="171639"/>
                    <a:pt x="41230" y="162597"/>
                    <a:pt x="25136" y="146503"/>
                  </a:cubicBezTo>
                  <a:cubicBezTo>
                    <a:pt x="9042" y="130409"/>
                    <a:pt x="0" y="108580"/>
                    <a:pt x="0" y="85820"/>
                  </a:cubicBezTo>
                  <a:lnTo>
                    <a:pt x="0" y="85820"/>
                  </a:lnTo>
                  <a:cubicBezTo>
                    <a:pt x="0" y="63059"/>
                    <a:pt x="9042" y="41230"/>
                    <a:pt x="25136" y="25136"/>
                  </a:cubicBezTo>
                  <a:cubicBezTo>
                    <a:pt x="41230" y="9042"/>
                    <a:pt x="63059" y="0"/>
                    <a:pt x="85820" y="0"/>
                  </a:cubicBezTo>
                  <a:close/>
                </a:path>
              </a:pathLst>
            </a:custGeom>
            <a:solidFill>
              <a:srgbClr val="528ABE"/>
            </a:solidFill>
          </p:spPr>
          <p:txBody>
            <a:bodyPr/>
            <a:lstStyle/>
            <a:p>
              <a:endParaRPr lang="en-GB"/>
            </a:p>
          </p:txBody>
        </p:sp>
        <p:sp>
          <p:nvSpPr>
            <p:cNvPr id="40" name="TextBox 40"/>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41" name="TextBox 41"/>
          <p:cNvSpPr txBox="1"/>
          <p:nvPr/>
        </p:nvSpPr>
        <p:spPr>
          <a:xfrm>
            <a:off x="783256" y="3876195"/>
            <a:ext cx="4634550"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Chia nhóm</a:t>
            </a:r>
          </a:p>
        </p:txBody>
      </p:sp>
      <p:grpSp>
        <p:nvGrpSpPr>
          <p:cNvPr id="42" name="Group 42"/>
          <p:cNvGrpSpPr/>
          <p:nvPr/>
        </p:nvGrpSpPr>
        <p:grpSpPr>
          <a:xfrm>
            <a:off x="6883859" y="3895427"/>
            <a:ext cx="2925297" cy="651692"/>
            <a:chOff x="0" y="0"/>
            <a:chExt cx="770449" cy="171639"/>
          </a:xfrm>
        </p:grpSpPr>
        <p:sp>
          <p:nvSpPr>
            <p:cNvPr id="43" name="Freeform 43"/>
            <p:cNvSpPr/>
            <p:nvPr/>
          </p:nvSpPr>
          <p:spPr>
            <a:xfrm>
              <a:off x="0" y="0"/>
              <a:ext cx="770449" cy="171639"/>
            </a:xfrm>
            <a:custGeom>
              <a:avLst/>
              <a:gdLst/>
              <a:ahLst/>
              <a:cxnLst/>
              <a:rect l="l" t="t" r="r" b="b"/>
              <a:pathLst>
                <a:path w="770449" h="171639">
                  <a:moveTo>
                    <a:pt x="85820" y="0"/>
                  </a:moveTo>
                  <a:lnTo>
                    <a:pt x="684629" y="0"/>
                  </a:lnTo>
                  <a:cubicBezTo>
                    <a:pt x="707390" y="0"/>
                    <a:pt x="729218" y="9042"/>
                    <a:pt x="745313" y="25136"/>
                  </a:cubicBezTo>
                  <a:cubicBezTo>
                    <a:pt x="761407" y="41230"/>
                    <a:pt x="770449" y="63059"/>
                    <a:pt x="770449" y="85820"/>
                  </a:cubicBezTo>
                  <a:lnTo>
                    <a:pt x="770449" y="85820"/>
                  </a:lnTo>
                  <a:cubicBezTo>
                    <a:pt x="770449" y="108580"/>
                    <a:pt x="761407" y="130409"/>
                    <a:pt x="745313" y="146503"/>
                  </a:cubicBezTo>
                  <a:cubicBezTo>
                    <a:pt x="729218" y="162597"/>
                    <a:pt x="707390" y="171639"/>
                    <a:pt x="684629" y="171639"/>
                  </a:cubicBezTo>
                  <a:lnTo>
                    <a:pt x="85820" y="171639"/>
                  </a:lnTo>
                  <a:cubicBezTo>
                    <a:pt x="63059" y="171639"/>
                    <a:pt x="41230" y="162597"/>
                    <a:pt x="25136" y="146503"/>
                  </a:cubicBezTo>
                  <a:cubicBezTo>
                    <a:pt x="9042" y="130409"/>
                    <a:pt x="0" y="108580"/>
                    <a:pt x="0" y="85820"/>
                  </a:cubicBezTo>
                  <a:lnTo>
                    <a:pt x="0" y="85820"/>
                  </a:lnTo>
                  <a:cubicBezTo>
                    <a:pt x="0" y="63059"/>
                    <a:pt x="9042" y="41230"/>
                    <a:pt x="25136" y="25136"/>
                  </a:cubicBezTo>
                  <a:cubicBezTo>
                    <a:pt x="41230" y="9042"/>
                    <a:pt x="63059" y="0"/>
                    <a:pt x="85820" y="0"/>
                  </a:cubicBezTo>
                  <a:close/>
                </a:path>
              </a:pathLst>
            </a:custGeom>
            <a:solidFill>
              <a:srgbClr val="528ABE"/>
            </a:solidFill>
          </p:spPr>
          <p:txBody>
            <a:bodyPr/>
            <a:lstStyle/>
            <a:p>
              <a:endParaRPr lang="en-GB"/>
            </a:p>
          </p:txBody>
        </p:sp>
        <p:sp>
          <p:nvSpPr>
            <p:cNvPr id="44" name="TextBox 4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45" name="TextBox 45"/>
          <p:cNvSpPr txBox="1"/>
          <p:nvPr/>
        </p:nvSpPr>
        <p:spPr>
          <a:xfrm>
            <a:off x="5980254" y="3867034"/>
            <a:ext cx="4634550"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Nhiệm vụ</a:t>
            </a:r>
          </a:p>
        </p:txBody>
      </p:sp>
      <p:grpSp>
        <p:nvGrpSpPr>
          <p:cNvPr id="46" name="Group 46"/>
          <p:cNvGrpSpPr/>
          <p:nvPr/>
        </p:nvGrpSpPr>
        <p:grpSpPr>
          <a:xfrm>
            <a:off x="12173751" y="3895427"/>
            <a:ext cx="4223729" cy="651692"/>
            <a:chOff x="0" y="0"/>
            <a:chExt cx="1112423" cy="171639"/>
          </a:xfrm>
        </p:grpSpPr>
        <p:sp>
          <p:nvSpPr>
            <p:cNvPr id="47" name="Freeform 47"/>
            <p:cNvSpPr/>
            <p:nvPr/>
          </p:nvSpPr>
          <p:spPr>
            <a:xfrm>
              <a:off x="0" y="0"/>
              <a:ext cx="1112423" cy="171639"/>
            </a:xfrm>
            <a:custGeom>
              <a:avLst/>
              <a:gdLst/>
              <a:ahLst/>
              <a:cxnLst/>
              <a:rect l="l" t="t" r="r" b="b"/>
              <a:pathLst>
                <a:path w="1112423" h="171639">
                  <a:moveTo>
                    <a:pt x="85820" y="0"/>
                  </a:moveTo>
                  <a:lnTo>
                    <a:pt x="1026603" y="0"/>
                  </a:lnTo>
                  <a:cubicBezTo>
                    <a:pt x="1049364" y="0"/>
                    <a:pt x="1071192" y="9042"/>
                    <a:pt x="1087287" y="25136"/>
                  </a:cubicBezTo>
                  <a:cubicBezTo>
                    <a:pt x="1103381" y="41230"/>
                    <a:pt x="1112423" y="63059"/>
                    <a:pt x="1112423" y="85820"/>
                  </a:cubicBezTo>
                  <a:lnTo>
                    <a:pt x="1112423" y="85820"/>
                  </a:lnTo>
                  <a:cubicBezTo>
                    <a:pt x="1112423" y="108580"/>
                    <a:pt x="1103381" y="130409"/>
                    <a:pt x="1087287" y="146503"/>
                  </a:cubicBezTo>
                  <a:cubicBezTo>
                    <a:pt x="1071192" y="162597"/>
                    <a:pt x="1049364" y="171639"/>
                    <a:pt x="1026603" y="171639"/>
                  </a:cubicBezTo>
                  <a:lnTo>
                    <a:pt x="85820" y="171639"/>
                  </a:lnTo>
                  <a:cubicBezTo>
                    <a:pt x="63059" y="171639"/>
                    <a:pt x="41230" y="162597"/>
                    <a:pt x="25136" y="146503"/>
                  </a:cubicBezTo>
                  <a:cubicBezTo>
                    <a:pt x="9042" y="130409"/>
                    <a:pt x="0" y="108580"/>
                    <a:pt x="0" y="85820"/>
                  </a:cubicBezTo>
                  <a:lnTo>
                    <a:pt x="0" y="85820"/>
                  </a:lnTo>
                  <a:cubicBezTo>
                    <a:pt x="0" y="63059"/>
                    <a:pt x="9042" y="41230"/>
                    <a:pt x="25136" y="25136"/>
                  </a:cubicBezTo>
                  <a:cubicBezTo>
                    <a:pt x="41230" y="9042"/>
                    <a:pt x="63059" y="0"/>
                    <a:pt x="85820" y="0"/>
                  </a:cubicBezTo>
                  <a:close/>
                </a:path>
              </a:pathLst>
            </a:custGeom>
            <a:solidFill>
              <a:srgbClr val="528ABE"/>
            </a:solidFill>
          </p:spPr>
          <p:txBody>
            <a:bodyPr/>
            <a:lstStyle/>
            <a:p>
              <a:endParaRPr lang="en-GB"/>
            </a:p>
          </p:txBody>
        </p:sp>
        <p:sp>
          <p:nvSpPr>
            <p:cNvPr id="48" name="TextBox 48"/>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49" name="TextBox 49"/>
          <p:cNvSpPr txBox="1"/>
          <p:nvPr/>
        </p:nvSpPr>
        <p:spPr>
          <a:xfrm>
            <a:off x="12049321" y="3819227"/>
            <a:ext cx="4634550"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Nhiệm vụ cụ thể</a:t>
            </a:r>
          </a:p>
        </p:txBody>
      </p:sp>
      <p:sp>
        <p:nvSpPr>
          <p:cNvPr id="50" name="TextBox 50"/>
          <p:cNvSpPr txBox="1"/>
          <p:nvPr/>
        </p:nvSpPr>
        <p:spPr>
          <a:xfrm>
            <a:off x="4953000" y="567671"/>
            <a:ext cx="7307247" cy="1047916"/>
          </a:xfrm>
          <a:prstGeom prst="rect">
            <a:avLst/>
          </a:prstGeom>
        </p:spPr>
        <p:txBody>
          <a:bodyPr wrap="square" lIns="0" tIns="0" rIns="0" bIns="0" rtlCol="0" anchor="t">
            <a:spAutoFit/>
          </a:bodyPr>
          <a:lstStyle/>
          <a:p>
            <a:pPr algn="ctr">
              <a:lnSpc>
                <a:spcPts val="9130"/>
              </a:lnSpc>
            </a:pPr>
            <a:r>
              <a:rPr lang="en-US" sz="6521">
                <a:solidFill>
                  <a:srgbClr val="FFFFFF"/>
                </a:solidFill>
                <a:latin typeface="#9Slide07 Crocante"/>
              </a:rPr>
              <a:t>Hoạt động nhóm</a:t>
            </a:r>
          </a:p>
        </p:txBody>
      </p:sp>
      <p:grpSp>
        <p:nvGrpSpPr>
          <p:cNvPr id="51" name="Group 51"/>
          <p:cNvGrpSpPr/>
          <p:nvPr/>
        </p:nvGrpSpPr>
        <p:grpSpPr>
          <a:xfrm>
            <a:off x="1745938" y="6985834"/>
            <a:ext cx="2925297" cy="651692"/>
            <a:chOff x="0" y="0"/>
            <a:chExt cx="770449" cy="171639"/>
          </a:xfrm>
        </p:grpSpPr>
        <p:sp>
          <p:nvSpPr>
            <p:cNvPr id="52" name="Freeform 52"/>
            <p:cNvSpPr/>
            <p:nvPr/>
          </p:nvSpPr>
          <p:spPr>
            <a:xfrm>
              <a:off x="0" y="0"/>
              <a:ext cx="770449" cy="171639"/>
            </a:xfrm>
            <a:custGeom>
              <a:avLst/>
              <a:gdLst/>
              <a:ahLst/>
              <a:cxnLst/>
              <a:rect l="l" t="t" r="r" b="b"/>
              <a:pathLst>
                <a:path w="770449" h="171639">
                  <a:moveTo>
                    <a:pt x="85820" y="0"/>
                  </a:moveTo>
                  <a:lnTo>
                    <a:pt x="684629" y="0"/>
                  </a:lnTo>
                  <a:cubicBezTo>
                    <a:pt x="707390" y="0"/>
                    <a:pt x="729218" y="9042"/>
                    <a:pt x="745313" y="25136"/>
                  </a:cubicBezTo>
                  <a:cubicBezTo>
                    <a:pt x="761407" y="41230"/>
                    <a:pt x="770449" y="63059"/>
                    <a:pt x="770449" y="85820"/>
                  </a:cubicBezTo>
                  <a:lnTo>
                    <a:pt x="770449" y="85820"/>
                  </a:lnTo>
                  <a:cubicBezTo>
                    <a:pt x="770449" y="108580"/>
                    <a:pt x="761407" y="130409"/>
                    <a:pt x="745313" y="146503"/>
                  </a:cubicBezTo>
                  <a:cubicBezTo>
                    <a:pt x="729218" y="162597"/>
                    <a:pt x="707390" y="171639"/>
                    <a:pt x="684629" y="171639"/>
                  </a:cubicBezTo>
                  <a:lnTo>
                    <a:pt x="85820" y="171639"/>
                  </a:lnTo>
                  <a:cubicBezTo>
                    <a:pt x="63059" y="171639"/>
                    <a:pt x="41230" y="162597"/>
                    <a:pt x="25136" y="146503"/>
                  </a:cubicBezTo>
                  <a:cubicBezTo>
                    <a:pt x="9042" y="130409"/>
                    <a:pt x="0" y="108580"/>
                    <a:pt x="0" y="85820"/>
                  </a:cubicBezTo>
                  <a:lnTo>
                    <a:pt x="0" y="85820"/>
                  </a:lnTo>
                  <a:cubicBezTo>
                    <a:pt x="0" y="63059"/>
                    <a:pt x="9042" y="41230"/>
                    <a:pt x="25136" y="25136"/>
                  </a:cubicBezTo>
                  <a:cubicBezTo>
                    <a:pt x="41230" y="9042"/>
                    <a:pt x="63059" y="0"/>
                    <a:pt x="85820" y="0"/>
                  </a:cubicBezTo>
                  <a:close/>
                </a:path>
              </a:pathLst>
            </a:custGeom>
            <a:solidFill>
              <a:srgbClr val="528ABE"/>
            </a:solidFill>
          </p:spPr>
          <p:txBody>
            <a:bodyPr/>
            <a:lstStyle/>
            <a:p>
              <a:endParaRPr lang="en-GB"/>
            </a:p>
          </p:txBody>
        </p:sp>
        <p:sp>
          <p:nvSpPr>
            <p:cNvPr id="53" name="TextBox 53"/>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4" name="TextBox 54"/>
          <p:cNvSpPr txBox="1"/>
          <p:nvPr/>
        </p:nvSpPr>
        <p:spPr>
          <a:xfrm>
            <a:off x="999367" y="6913790"/>
            <a:ext cx="4634550" cy="680085"/>
          </a:xfrm>
          <a:prstGeom prst="rect">
            <a:avLst/>
          </a:prstGeom>
        </p:spPr>
        <p:txBody>
          <a:bodyPr wrap="square" lIns="0" tIns="0" rIns="0" bIns="0" rtlCol="0" anchor="t">
            <a:spAutoFit/>
          </a:bodyPr>
          <a:lstStyle/>
          <a:p>
            <a:pPr algn="ctr">
              <a:lnSpc>
                <a:spcPts val="5520"/>
              </a:lnSpc>
            </a:pPr>
            <a:r>
              <a:rPr lang="en-US" sz="4000">
                <a:solidFill>
                  <a:srgbClr val="FFFFFF"/>
                </a:solidFill>
                <a:latin typeface="Roboto Condensed Bold"/>
              </a:rPr>
              <a:t>Thời gian </a:t>
            </a:r>
          </a:p>
        </p:txBody>
      </p:sp>
      <p:sp>
        <p:nvSpPr>
          <p:cNvPr id="55" name="TextBox 55"/>
          <p:cNvSpPr txBox="1"/>
          <p:nvPr/>
        </p:nvSpPr>
        <p:spPr>
          <a:xfrm>
            <a:off x="1205636" y="7823870"/>
            <a:ext cx="4005900" cy="974217"/>
          </a:xfrm>
          <a:prstGeom prst="rect">
            <a:avLst/>
          </a:prstGeom>
        </p:spPr>
        <p:txBody>
          <a:bodyPr lIns="0" tIns="0" rIns="0" bIns="0" rtlCol="0" anchor="t">
            <a:spAutoFit/>
          </a:bodyPr>
          <a:lstStyle/>
          <a:p>
            <a:pPr marL="604519" lvl="1" indent="-302260" algn="ctr">
              <a:lnSpc>
                <a:spcPts val="3863"/>
              </a:lnSpc>
              <a:buFont typeface="Arial"/>
              <a:buChar char="•"/>
            </a:pPr>
            <a:r>
              <a:rPr lang="en-US" sz="2799">
                <a:solidFill>
                  <a:srgbClr val="000000"/>
                </a:solidFill>
                <a:latin typeface="Roboto Condensed"/>
              </a:rPr>
              <a:t>Thảo luận: 10 phút</a:t>
            </a:r>
          </a:p>
          <a:p>
            <a:pPr marL="604519" lvl="1" indent="-302260" algn="ctr">
              <a:lnSpc>
                <a:spcPts val="3863"/>
              </a:lnSpc>
              <a:buFont typeface="Arial"/>
              <a:buChar char="•"/>
            </a:pPr>
            <a:r>
              <a:rPr lang="en-US" sz="2799">
                <a:solidFill>
                  <a:srgbClr val="000000"/>
                </a:solidFill>
                <a:latin typeface="Roboto Condensed"/>
              </a:rPr>
              <a:t>Trình bày: 3 phút</a:t>
            </a:r>
          </a:p>
        </p:txBody>
      </p:sp>
      <p:pic>
        <p:nvPicPr>
          <p:cNvPr id="56" name="Picture 56"/>
          <p:cNvPicPr>
            <a:picLocks noChangeAspect="1"/>
          </p:cNvPicPr>
          <p:nvPr/>
        </p:nvPicPr>
        <p:blipFill>
          <a:blip r:embed="rId14"/>
          <a:srcRect/>
          <a:stretch>
            <a:fillRect/>
          </a:stretch>
        </p:blipFill>
        <p:spPr>
          <a:xfrm>
            <a:off x="12841893" y="226919"/>
            <a:ext cx="1443722" cy="1659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grpSp>
        <p:nvGrpSpPr>
          <p:cNvPr id="3" name="Group 3"/>
          <p:cNvGrpSpPr/>
          <p:nvPr/>
        </p:nvGrpSpPr>
        <p:grpSpPr>
          <a:xfrm>
            <a:off x="3261558" y="3688417"/>
            <a:ext cx="13718125" cy="5710332"/>
            <a:chOff x="0" y="0"/>
            <a:chExt cx="3613004" cy="1503956"/>
          </a:xfrm>
        </p:grpSpPr>
        <p:sp>
          <p:nvSpPr>
            <p:cNvPr id="4" name="Freeform 4"/>
            <p:cNvSpPr/>
            <p:nvPr/>
          </p:nvSpPr>
          <p:spPr>
            <a:xfrm>
              <a:off x="0" y="0"/>
              <a:ext cx="3613004" cy="1503956"/>
            </a:xfrm>
            <a:custGeom>
              <a:avLst/>
              <a:gdLst/>
              <a:ahLst/>
              <a:cxnLst/>
              <a:rect l="l" t="t" r="r" b="b"/>
              <a:pathLst>
                <a:path w="3613004" h="1503956">
                  <a:moveTo>
                    <a:pt x="10723" y="0"/>
                  </a:moveTo>
                  <a:lnTo>
                    <a:pt x="3602281" y="0"/>
                  </a:lnTo>
                  <a:cubicBezTo>
                    <a:pt x="3608203" y="0"/>
                    <a:pt x="3613004" y="4801"/>
                    <a:pt x="3613004" y="10723"/>
                  </a:cubicBezTo>
                  <a:lnTo>
                    <a:pt x="3613004" y="1493233"/>
                  </a:lnTo>
                  <a:cubicBezTo>
                    <a:pt x="3613004" y="1499155"/>
                    <a:pt x="3608203" y="1503956"/>
                    <a:pt x="3602281" y="1503956"/>
                  </a:cubicBezTo>
                  <a:lnTo>
                    <a:pt x="10723" y="1503956"/>
                  </a:lnTo>
                  <a:cubicBezTo>
                    <a:pt x="4801" y="1503956"/>
                    <a:pt x="0" y="1499155"/>
                    <a:pt x="0" y="1493233"/>
                  </a:cubicBezTo>
                  <a:lnTo>
                    <a:pt x="0" y="10723"/>
                  </a:lnTo>
                  <a:cubicBezTo>
                    <a:pt x="0" y="4801"/>
                    <a:pt x="4801" y="0"/>
                    <a:pt x="10723" y="0"/>
                  </a:cubicBezTo>
                  <a:close/>
                </a:path>
              </a:pathLst>
            </a:custGeom>
            <a:solidFill>
              <a:srgbClr val="FFDE59"/>
            </a:solidFill>
          </p:spPr>
          <p:txBody>
            <a:bodyPr/>
            <a:lstStyle/>
            <a:p>
              <a:endParaRPr lang="en-GB"/>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7" name="Freeform 7"/>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8" name="Freeform 8"/>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9" name="Freeform 9"/>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0" name="Freeform 10"/>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1" name="Freeform 11"/>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2" name="Freeform 12"/>
          <p:cNvSpPr/>
          <p:nvPr/>
        </p:nvSpPr>
        <p:spPr>
          <a:xfrm>
            <a:off x="5264458" y="162364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3" name="Freeform 13"/>
          <p:cNvSpPr/>
          <p:nvPr/>
        </p:nvSpPr>
        <p:spPr>
          <a:xfrm>
            <a:off x="3261558" y="593049"/>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4" name="Freeform 14"/>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5" name="Freeform 15"/>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6" name="Freeform 16"/>
          <p:cNvSpPr/>
          <p:nvPr/>
        </p:nvSpPr>
        <p:spPr>
          <a:xfrm flipH="1">
            <a:off x="1067428" y="418519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7" name="Freeform 17"/>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8" name="Freeform 18"/>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9" name="Group 19"/>
          <p:cNvGrpSpPr/>
          <p:nvPr/>
        </p:nvGrpSpPr>
        <p:grpSpPr>
          <a:xfrm>
            <a:off x="2096508" y="593049"/>
            <a:ext cx="14757520" cy="1332826"/>
            <a:chOff x="0" y="0"/>
            <a:chExt cx="3886754" cy="351032"/>
          </a:xfrm>
        </p:grpSpPr>
        <p:sp>
          <p:nvSpPr>
            <p:cNvPr id="20" name="Freeform 20"/>
            <p:cNvSpPr/>
            <p:nvPr/>
          </p:nvSpPr>
          <p:spPr>
            <a:xfrm>
              <a:off x="0" y="0"/>
              <a:ext cx="3886754" cy="351032"/>
            </a:xfrm>
            <a:custGeom>
              <a:avLst/>
              <a:gdLst/>
              <a:ahLst/>
              <a:cxnLst/>
              <a:rect l="l" t="t" r="r" b="b"/>
              <a:pathLst>
                <a:path w="3886754" h="351032">
                  <a:moveTo>
                    <a:pt x="26755" y="0"/>
                  </a:moveTo>
                  <a:lnTo>
                    <a:pt x="3859999" y="0"/>
                  </a:lnTo>
                  <a:cubicBezTo>
                    <a:pt x="3867095" y="0"/>
                    <a:pt x="3873900" y="2819"/>
                    <a:pt x="3878918" y="7836"/>
                  </a:cubicBezTo>
                  <a:cubicBezTo>
                    <a:pt x="3883935" y="12854"/>
                    <a:pt x="3886754" y="19659"/>
                    <a:pt x="3886754" y="26755"/>
                  </a:cubicBezTo>
                  <a:lnTo>
                    <a:pt x="3886754" y="324277"/>
                  </a:lnTo>
                  <a:cubicBezTo>
                    <a:pt x="3886754" y="331373"/>
                    <a:pt x="3883935" y="338178"/>
                    <a:pt x="3878918" y="343196"/>
                  </a:cubicBezTo>
                  <a:cubicBezTo>
                    <a:pt x="3873900" y="348214"/>
                    <a:pt x="3867095" y="351032"/>
                    <a:pt x="3859999" y="351032"/>
                  </a:cubicBezTo>
                  <a:lnTo>
                    <a:pt x="26755" y="351032"/>
                  </a:lnTo>
                  <a:cubicBezTo>
                    <a:pt x="19659" y="351032"/>
                    <a:pt x="12854" y="348214"/>
                    <a:pt x="7836" y="343196"/>
                  </a:cubicBezTo>
                  <a:cubicBezTo>
                    <a:pt x="2819" y="338178"/>
                    <a:pt x="0" y="331373"/>
                    <a:pt x="0" y="324277"/>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21" name="TextBox 2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2" name="TextBox 22"/>
          <p:cNvSpPr txBox="1"/>
          <p:nvPr/>
        </p:nvSpPr>
        <p:spPr>
          <a:xfrm>
            <a:off x="5299629" y="4151476"/>
            <a:ext cx="9903271" cy="613029"/>
          </a:xfrm>
          <a:prstGeom prst="rect">
            <a:avLst/>
          </a:prstGeom>
        </p:spPr>
        <p:txBody>
          <a:bodyPr lIns="0" tIns="0" rIns="0" bIns="0" rtlCol="0" anchor="t">
            <a:spAutoFit/>
          </a:bodyPr>
          <a:lstStyle/>
          <a:p>
            <a:pPr marL="777237" lvl="1" indent="-388618" algn="just">
              <a:lnSpc>
                <a:spcPts val="4967"/>
              </a:lnSpc>
              <a:buFont typeface="Arial"/>
              <a:buChar char="•"/>
            </a:pPr>
            <a:r>
              <a:rPr lang="en-US" sz="3599">
                <a:solidFill>
                  <a:srgbClr val="000000"/>
                </a:solidFill>
                <a:latin typeface="Roboto Condensed Bold"/>
              </a:rPr>
              <a:t>Theo trình tự thời gian</a:t>
            </a:r>
          </a:p>
        </p:txBody>
      </p:sp>
      <p:grpSp>
        <p:nvGrpSpPr>
          <p:cNvPr id="23" name="Group 23"/>
          <p:cNvGrpSpPr/>
          <p:nvPr/>
        </p:nvGrpSpPr>
        <p:grpSpPr>
          <a:xfrm>
            <a:off x="6830485" y="2541425"/>
            <a:ext cx="7703625" cy="651692"/>
            <a:chOff x="0" y="0"/>
            <a:chExt cx="2028938" cy="171639"/>
          </a:xfrm>
        </p:grpSpPr>
        <p:sp>
          <p:nvSpPr>
            <p:cNvPr id="24" name="Freeform 24"/>
            <p:cNvSpPr/>
            <p:nvPr/>
          </p:nvSpPr>
          <p:spPr>
            <a:xfrm>
              <a:off x="0" y="0"/>
              <a:ext cx="2028938" cy="171639"/>
            </a:xfrm>
            <a:custGeom>
              <a:avLst/>
              <a:gdLst/>
              <a:ahLst/>
              <a:cxnLst/>
              <a:rect l="l" t="t" r="r" b="b"/>
              <a:pathLst>
                <a:path w="2028938" h="171639">
                  <a:moveTo>
                    <a:pt x="51254" y="0"/>
                  </a:moveTo>
                  <a:lnTo>
                    <a:pt x="1977685" y="0"/>
                  </a:lnTo>
                  <a:cubicBezTo>
                    <a:pt x="1991278" y="0"/>
                    <a:pt x="2004314" y="5400"/>
                    <a:pt x="2013926" y="15012"/>
                  </a:cubicBezTo>
                  <a:cubicBezTo>
                    <a:pt x="2023538" y="24624"/>
                    <a:pt x="2028938" y="37660"/>
                    <a:pt x="2028938" y="51254"/>
                  </a:cubicBezTo>
                  <a:lnTo>
                    <a:pt x="2028938" y="120386"/>
                  </a:lnTo>
                  <a:cubicBezTo>
                    <a:pt x="2028938" y="133979"/>
                    <a:pt x="2023538" y="147015"/>
                    <a:pt x="2013926" y="156627"/>
                  </a:cubicBezTo>
                  <a:cubicBezTo>
                    <a:pt x="2004314" y="166239"/>
                    <a:pt x="1991278" y="171639"/>
                    <a:pt x="1977685" y="171639"/>
                  </a:cubicBezTo>
                  <a:lnTo>
                    <a:pt x="51254" y="171639"/>
                  </a:lnTo>
                  <a:cubicBezTo>
                    <a:pt x="37660" y="171639"/>
                    <a:pt x="24624" y="166239"/>
                    <a:pt x="15012" y="156627"/>
                  </a:cubicBezTo>
                  <a:cubicBezTo>
                    <a:pt x="5400" y="147015"/>
                    <a:pt x="0" y="133979"/>
                    <a:pt x="0" y="120386"/>
                  </a:cubicBezTo>
                  <a:lnTo>
                    <a:pt x="0" y="51254"/>
                  </a:lnTo>
                  <a:cubicBezTo>
                    <a:pt x="0" y="37660"/>
                    <a:pt x="5400" y="24624"/>
                    <a:pt x="15012" y="15012"/>
                  </a:cubicBezTo>
                  <a:cubicBezTo>
                    <a:pt x="24624" y="5400"/>
                    <a:pt x="37660" y="0"/>
                    <a:pt x="51254" y="0"/>
                  </a:cubicBezTo>
                  <a:close/>
                </a:path>
              </a:pathLst>
            </a:custGeom>
            <a:solidFill>
              <a:srgbClr val="528ABE"/>
            </a:solidFill>
          </p:spPr>
          <p:txBody>
            <a:bodyPr/>
            <a:lstStyle/>
            <a:p>
              <a:endParaRPr lang="en-GB"/>
            </a:p>
          </p:txBody>
        </p:sp>
        <p:sp>
          <p:nvSpPr>
            <p:cNvPr id="25" name="TextBox 2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6" name="TextBox 26"/>
          <p:cNvSpPr txBox="1"/>
          <p:nvPr/>
        </p:nvSpPr>
        <p:spPr>
          <a:xfrm>
            <a:off x="6973219" y="2513032"/>
            <a:ext cx="7423902"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Cách triển khai ý tưởng và thông tin </a:t>
            </a:r>
          </a:p>
        </p:txBody>
      </p:sp>
      <p:sp>
        <p:nvSpPr>
          <p:cNvPr id="27" name="TextBox 27"/>
          <p:cNvSpPr txBox="1"/>
          <p:nvPr/>
        </p:nvSpPr>
        <p:spPr>
          <a:xfrm>
            <a:off x="2773079" y="802744"/>
            <a:ext cx="13817203"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ĐÃ HỌC VỀ VĂN BẢN THÔNG TIN</a:t>
            </a:r>
          </a:p>
        </p:txBody>
      </p:sp>
      <p:sp>
        <p:nvSpPr>
          <p:cNvPr id="28" name="TextBox 28"/>
          <p:cNvSpPr txBox="1"/>
          <p:nvPr/>
        </p:nvSpPr>
        <p:spPr>
          <a:xfrm>
            <a:off x="5299629" y="5119216"/>
            <a:ext cx="9903271" cy="613029"/>
          </a:xfrm>
          <a:prstGeom prst="rect">
            <a:avLst/>
          </a:prstGeom>
        </p:spPr>
        <p:txBody>
          <a:bodyPr lIns="0" tIns="0" rIns="0" bIns="0" rtlCol="0" anchor="t">
            <a:spAutoFit/>
          </a:bodyPr>
          <a:lstStyle/>
          <a:p>
            <a:pPr marL="777237" lvl="1" indent="-388618" algn="just">
              <a:lnSpc>
                <a:spcPts val="4967"/>
              </a:lnSpc>
              <a:buFont typeface="Arial"/>
              <a:buChar char="•"/>
            </a:pPr>
            <a:r>
              <a:rPr lang="en-US" sz="3599">
                <a:solidFill>
                  <a:srgbClr val="000000"/>
                </a:solidFill>
                <a:latin typeface="Roboto Condensed Bold"/>
              </a:rPr>
              <a:t>Theo trình tự nhân quả</a:t>
            </a:r>
          </a:p>
        </p:txBody>
      </p:sp>
      <p:sp>
        <p:nvSpPr>
          <p:cNvPr id="29" name="TextBox 29"/>
          <p:cNvSpPr txBox="1"/>
          <p:nvPr/>
        </p:nvSpPr>
        <p:spPr>
          <a:xfrm>
            <a:off x="5299629" y="6130551"/>
            <a:ext cx="10449085" cy="2545522"/>
          </a:xfrm>
          <a:prstGeom prst="rect">
            <a:avLst/>
          </a:prstGeom>
        </p:spPr>
        <p:txBody>
          <a:bodyPr lIns="0" tIns="0" rIns="0" bIns="0" rtlCol="0" anchor="t">
            <a:spAutoFit/>
          </a:bodyPr>
          <a:lstStyle/>
          <a:p>
            <a:pPr marL="797294" lvl="1" indent="-398647" algn="just">
              <a:lnSpc>
                <a:spcPts val="5096"/>
              </a:lnSpc>
              <a:buFont typeface="Arial"/>
              <a:buChar char="•"/>
            </a:pPr>
            <a:r>
              <a:rPr lang="en-US" sz="3692">
                <a:solidFill>
                  <a:srgbClr val="000000"/>
                </a:solidFill>
                <a:latin typeface="Roboto Condensed Bold"/>
              </a:rPr>
              <a:t>Theo nhóm đối tượng được phân loại </a:t>
            </a:r>
          </a:p>
          <a:p>
            <a:pPr algn="just">
              <a:lnSpc>
                <a:spcPts val="5096"/>
              </a:lnSpc>
            </a:pPr>
            <a:r>
              <a:rPr lang="en-US" sz="3692">
                <a:solidFill>
                  <a:srgbClr val="000000"/>
                </a:solidFill>
                <a:latin typeface="Roboto Condensed"/>
              </a:rPr>
              <a:t>Trong văn bản thông tin, người viết có thể triển khai ý tưởng và thông tin bằng cách</a:t>
            </a:r>
            <a:r>
              <a:rPr lang="en-US" sz="3692">
                <a:solidFill>
                  <a:srgbClr val="000000"/>
                </a:solidFill>
                <a:latin typeface="Roboto Condensed Bold Italics"/>
              </a:rPr>
              <a:t> chia đối tượng thành nhiều loại nhỏ </a:t>
            </a:r>
            <a:r>
              <a:rPr lang="en-US" sz="3692">
                <a:solidFill>
                  <a:srgbClr val="000000"/>
                </a:solidFill>
                <a:latin typeface="Roboto Condensed"/>
              </a:rPr>
              <a:t>để giới thiệu, giải thích, thuyết minh,…</a:t>
            </a:r>
          </a:p>
        </p:txBody>
      </p:sp>
      <p:pic>
        <p:nvPicPr>
          <p:cNvPr id="30" name="Picture 30"/>
          <p:cNvPicPr>
            <a:picLocks noChangeAspect="1"/>
          </p:cNvPicPr>
          <p:nvPr/>
        </p:nvPicPr>
        <p:blipFill>
          <a:blip r:embed="rId8"/>
          <a:srcRect/>
          <a:stretch>
            <a:fillRect/>
          </a:stretch>
        </p:blipFill>
        <p:spPr>
          <a:xfrm>
            <a:off x="604153" y="7202113"/>
            <a:ext cx="3496952" cy="2919955"/>
          </a:xfrm>
          <a:prstGeom prst="rect">
            <a:avLst/>
          </a:prstGeom>
        </p:spPr>
      </p:pic>
      <p:pic>
        <p:nvPicPr>
          <p:cNvPr id="31" name="Picture 31"/>
          <p:cNvPicPr>
            <a:picLocks noChangeAspect="1"/>
          </p:cNvPicPr>
          <p:nvPr/>
        </p:nvPicPr>
        <p:blipFill>
          <a:blip r:embed="rId9"/>
          <a:srcRect/>
          <a:stretch>
            <a:fillRect/>
          </a:stretch>
        </p:blipFill>
        <p:spPr>
          <a:xfrm>
            <a:off x="15362099" y="8284945"/>
            <a:ext cx="2983858" cy="36167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D5A"/>
        </a:solidFill>
        <a:effectLst/>
      </p:bgPr>
    </p:bg>
    <p:spTree>
      <p:nvGrpSpPr>
        <p:cNvPr id="1" name=""/>
        <p:cNvGrpSpPr/>
        <p:nvPr/>
      </p:nvGrpSpPr>
      <p:grpSpPr>
        <a:xfrm>
          <a:off x="0" y="0"/>
          <a:ext cx="0" cy="0"/>
          <a:chOff x="0" y="0"/>
          <a:chExt cx="0" cy="0"/>
        </a:xfrm>
      </p:grpSpPr>
      <p:sp>
        <p:nvSpPr>
          <p:cNvPr id="2" name="Freeform 2"/>
          <p:cNvSpPr/>
          <p:nvPr/>
        </p:nvSpPr>
        <p:spPr>
          <a:xfrm flipH="1">
            <a:off x="9399970" y="4916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3" name="Freeform 3"/>
          <p:cNvSpPr/>
          <p:nvPr/>
        </p:nvSpPr>
        <p:spPr>
          <a:xfrm flipH="1">
            <a:off x="4970120" y="8947368"/>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4" name="Freeform 4"/>
          <p:cNvSpPr/>
          <p:nvPr/>
        </p:nvSpPr>
        <p:spPr>
          <a:xfrm flipH="1">
            <a:off x="17002820" y="203059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5" name="Freeform 5"/>
          <p:cNvSpPr/>
          <p:nvPr/>
        </p:nvSpPr>
        <p:spPr>
          <a:xfrm flipH="1">
            <a:off x="17279570" y="8376544"/>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6" name="Freeform 6"/>
          <p:cNvSpPr/>
          <p:nvPr/>
        </p:nvSpPr>
        <p:spPr>
          <a:xfrm flipH="1">
            <a:off x="641700" y="14731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7" name="Freeform 7"/>
          <p:cNvSpPr/>
          <p:nvPr/>
        </p:nvSpPr>
        <p:spPr>
          <a:xfrm flipH="1">
            <a:off x="177850" y="802180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8" name="Freeform 8"/>
          <p:cNvSpPr/>
          <p:nvPr/>
        </p:nvSpPr>
        <p:spPr>
          <a:xfrm flipH="1">
            <a:off x="4436950" y="3160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9" name="Freeform 9"/>
          <p:cNvSpPr/>
          <p:nvPr/>
        </p:nvSpPr>
        <p:spPr>
          <a:xfrm>
            <a:off x="5264458" y="1623649"/>
            <a:ext cx="2498900" cy="2561550"/>
          </a:xfrm>
          <a:custGeom>
            <a:avLst/>
            <a:gdLst/>
            <a:ahLst/>
            <a:cxnLst/>
            <a:rect l="l" t="t" r="r" b="b"/>
            <a:pathLst>
              <a:path w="2498900" h="2561550">
                <a:moveTo>
                  <a:pt x="0" y="0"/>
                </a:moveTo>
                <a:lnTo>
                  <a:pt x="2498900" y="0"/>
                </a:lnTo>
                <a:lnTo>
                  <a:pt x="2498900" y="2561550"/>
                </a:lnTo>
                <a:lnTo>
                  <a:pt x="0" y="2561550"/>
                </a:lnTo>
                <a:lnTo>
                  <a:pt x="0" y="0"/>
                </a:lnTo>
                <a:close/>
              </a:path>
            </a:pathLst>
          </a:custGeom>
          <a:blipFill>
            <a:blip r:embed="rId5"/>
            <a:stretch>
              <a:fillRect/>
            </a:stretch>
          </a:blipFill>
        </p:spPr>
        <p:txBody>
          <a:bodyPr/>
          <a:lstStyle/>
          <a:p>
            <a:endParaRPr lang="en-GB"/>
          </a:p>
        </p:txBody>
      </p:sp>
      <p:sp>
        <p:nvSpPr>
          <p:cNvPr id="10" name="Freeform 10"/>
          <p:cNvSpPr/>
          <p:nvPr/>
        </p:nvSpPr>
        <p:spPr>
          <a:xfrm>
            <a:off x="3261558" y="593049"/>
            <a:ext cx="3424494" cy="3510350"/>
          </a:xfrm>
          <a:custGeom>
            <a:avLst/>
            <a:gdLst/>
            <a:ahLst/>
            <a:cxnLst/>
            <a:rect l="l" t="t" r="r" b="b"/>
            <a:pathLst>
              <a:path w="3424494" h="3510350">
                <a:moveTo>
                  <a:pt x="0" y="0"/>
                </a:moveTo>
                <a:lnTo>
                  <a:pt x="3424494" y="0"/>
                </a:lnTo>
                <a:lnTo>
                  <a:pt x="3424494" y="3510350"/>
                </a:lnTo>
                <a:lnTo>
                  <a:pt x="0" y="351035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2488292" y="-2729350"/>
            <a:ext cx="5443650" cy="5849752"/>
          </a:xfrm>
          <a:custGeom>
            <a:avLst/>
            <a:gdLst/>
            <a:ahLst/>
            <a:cxnLst/>
            <a:rect l="l" t="t" r="r" b="b"/>
            <a:pathLst>
              <a:path w="5443650" h="5849752">
                <a:moveTo>
                  <a:pt x="0" y="0"/>
                </a:moveTo>
                <a:lnTo>
                  <a:pt x="5443650" y="0"/>
                </a:lnTo>
                <a:lnTo>
                  <a:pt x="5443650" y="5849752"/>
                </a:lnTo>
                <a:lnTo>
                  <a:pt x="0" y="5849752"/>
                </a:lnTo>
                <a:lnTo>
                  <a:pt x="0" y="0"/>
                </a:lnTo>
                <a:close/>
              </a:path>
            </a:pathLst>
          </a:custGeom>
          <a:blipFill>
            <a:blip r:embed="rId6"/>
            <a:stretch>
              <a:fillRect/>
            </a:stretch>
          </a:blipFill>
        </p:spPr>
        <p:txBody>
          <a:bodyPr/>
          <a:lstStyle/>
          <a:p>
            <a:endParaRPr lang="en-GB"/>
          </a:p>
        </p:txBody>
      </p:sp>
      <p:sp>
        <p:nvSpPr>
          <p:cNvPr id="12" name="Freeform 12"/>
          <p:cNvSpPr/>
          <p:nvPr/>
        </p:nvSpPr>
        <p:spPr>
          <a:xfrm>
            <a:off x="4261036" y="7572336"/>
            <a:ext cx="5138898" cy="3924750"/>
          </a:xfrm>
          <a:custGeom>
            <a:avLst/>
            <a:gdLst/>
            <a:ahLst/>
            <a:cxnLst/>
            <a:rect l="l" t="t" r="r" b="b"/>
            <a:pathLst>
              <a:path w="5138898" h="3924750">
                <a:moveTo>
                  <a:pt x="0" y="0"/>
                </a:moveTo>
                <a:lnTo>
                  <a:pt x="5138898" y="0"/>
                </a:lnTo>
                <a:lnTo>
                  <a:pt x="5138898" y="3924750"/>
                </a:lnTo>
                <a:lnTo>
                  <a:pt x="0" y="3924750"/>
                </a:lnTo>
                <a:lnTo>
                  <a:pt x="0" y="0"/>
                </a:lnTo>
                <a:close/>
              </a:path>
            </a:pathLst>
          </a:custGeom>
          <a:blipFill>
            <a:blip r:embed="rId7"/>
            <a:stretch>
              <a:fillRect/>
            </a:stretch>
          </a:blipFill>
        </p:spPr>
        <p:txBody>
          <a:bodyPr/>
          <a:lstStyle/>
          <a:p>
            <a:endParaRPr lang="en-GB"/>
          </a:p>
        </p:txBody>
      </p:sp>
      <p:sp>
        <p:nvSpPr>
          <p:cNvPr id="13" name="Freeform 13"/>
          <p:cNvSpPr/>
          <p:nvPr/>
        </p:nvSpPr>
        <p:spPr>
          <a:xfrm flipH="1">
            <a:off x="1067428" y="4185193"/>
            <a:ext cx="1285200" cy="1174700"/>
          </a:xfrm>
          <a:custGeom>
            <a:avLst/>
            <a:gdLst/>
            <a:ahLst/>
            <a:cxnLst/>
            <a:rect l="l" t="t" r="r" b="b"/>
            <a:pathLst>
              <a:path w="1285200" h="1174700">
                <a:moveTo>
                  <a:pt x="1285200" y="0"/>
                </a:moveTo>
                <a:lnTo>
                  <a:pt x="0" y="0"/>
                </a:lnTo>
                <a:lnTo>
                  <a:pt x="0" y="1174700"/>
                </a:lnTo>
                <a:lnTo>
                  <a:pt x="1285200" y="1174700"/>
                </a:lnTo>
                <a:lnTo>
                  <a:pt x="1285200" y="0"/>
                </a:lnTo>
                <a:close/>
              </a:path>
            </a:pathLst>
          </a:custGeom>
          <a:blipFill>
            <a:blip r:embed="rId3"/>
            <a:stretch>
              <a:fillRect t="-2" b="-2"/>
            </a:stretch>
          </a:blipFill>
        </p:spPr>
        <p:txBody>
          <a:bodyPr/>
          <a:lstStyle/>
          <a:p>
            <a:endParaRPr lang="en-GB"/>
          </a:p>
        </p:txBody>
      </p:sp>
      <p:sp>
        <p:nvSpPr>
          <p:cNvPr id="14" name="Freeform 14"/>
          <p:cNvSpPr/>
          <p:nvPr/>
        </p:nvSpPr>
        <p:spPr>
          <a:xfrm flipH="1">
            <a:off x="7398850" y="70403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5" name="Freeform 15"/>
          <p:cNvSpPr/>
          <p:nvPr/>
        </p:nvSpPr>
        <p:spPr>
          <a:xfrm flipH="1">
            <a:off x="13931850" y="2892650"/>
            <a:ext cx="1018824" cy="951600"/>
          </a:xfrm>
          <a:custGeom>
            <a:avLst/>
            <a:gdLst/>
            <a:ahLst/>
            <a:cxnLst/>
            <a:rect l="l" t="t" r="r" b="b"/>
            <a:pathLst>
              <a:path w="1018824" h="951600">
                <a:moveTo>
                  <a:pt x="1018824" y="0"/>
                </a:moveTo>
                <a:lnTo>
                  <a:pt x="0" y="0"/>
                </a:lnTo>
                <a:lnTo>
                  <a:pt x="0" y="951600"/>
                </a:lnTo>
                <a:lnTo>
                  <a:pt x="1018824" y="951600"/>
                </a:lnTo>
                <a:lnTo>
                  <a:pt x="1018824" y="0"/>
                </a:lnTo>
                <a:close/>
              </a:path>
            </a:pathLst>
          </a:custGeom>
          <a:blipFill>
            <a:blip r:embed="rId4"/>
            <a:stretch>
              <a:fillRect/>
            </a:stretch>
          </a:blipFill>
        </p:spPr>
        <p:txBody>
          <a:bodyPr/>
          <a:lstStyle/>
          <a:p>
            <a:endParaRPr lang="en-GB"/>
          </a:p>
        </p:txBody>
      </p:sp>
      <p:sp>
        <p:nvSpPr>
          <p:cNvPr id="16" name="Freeform 16"/>
          <p:cNvSpPr/>
          <p:nvPr/>
        </p:nvSpPr>
        <p:spPr>
          <a:xfrm rot="-10800000">
            <a:off x="811308" y="2285099"/>
            <a:ext cx="1285200" cy="1174700"/>
          </a:xfrm>
          <a:custGeom>
            <a:avLst/>
            <a:gdLst/>
            <a:ahLst/>
            <a:cxnLst/>
            <a:rect l="l" t="t" r="r" b="b"/>
            <a:pathLst>
              <a:path w="1285200" h="1174700">
                <a:moveTo>
                  <a:pt x="0" y="0"/>
                </a:moveTo>
                <a:lnTo>
                  <a:pt x="1285200" y="0"/>
                </a:lnTo>
                <a:lnTo>
                  <a:pt x="1285200" y="1174700"/>
                </a:lnTo>
                <a:lnTo>
                  <a:pt x="0" y="1174700"/>
                </a:lnTo>
                <a:lnTo>
                  <a:pt x="0" y="0"/>
                </a:lnTo>
                <a:close/>
              </a:path>
            </a:pathLst>
          </a:custGeom>
          <a:blipFill>
            <a:blip r:embed="rId3"/>
            <a:stretch>
              <a:fillRect t="-2" b="-2"/>
            </a:stretch>
          </a:blipFill>
        </p:spPr>
        <p:txBody>
          <a:bodyPr/>
          <a:lstStyle/>
          <a:p>
            <a:endParaRPr lang="en-GB"/>
          </a:p>
        </p:txBody>
      </p:sp>
      <p:grpSp>
        <p:nvGrpSpPr>
          <p:cNvPr id="17" name="Group 17"/>
          <p:cNvGrpSpPr/>
          <p:nvPr/>
        </p:nvGrpSpPr>
        <p:grpSpPr>
          <a:xfrm>
            <a:off x="2773079" y="3638763"/>
            <a:ext cx="14677192" cy="5912481"/>
            <a:chOff x="0" y="0"/>
            <a:chExt cx="3865598" cy="1557197"/>
          </a:xfrm>
        </p:grpSpPr>
        <p:sp>
          <p:nvSpPr>
            <p:cNvPr id="18" name="Freeform 18"/>
            <p:cNvSpPr/>
            <p:nvPr/>
          </p:nvSpPr>
          <p:spPr>
            <a:xfrm>
              <a:off x="0" y="0"/>
              <a:ext cx="3865598" cy="1557197"/>
            </a:xfrm>
            <a:custGeom>
              <a:avLst/>
              <a:gdLst/>
              <a:ahLst/>
              <a:cxnLst/>
              <a:rect l="l" t="t" r="r" b="b"/>
              <a:pathLst>
                <a:path w="3865598" h="1557197">
                  <a:moveTo>
                    <a:pt x="26901" y="0"/>
                  </a:moveTo>
                  <a:lnTo>
                    <a:pt x="3838696" y="0"/>
                  </a:lnTo>
                  <a:cubicBezTo>
                    <a:pt x="3845831" y="0"/>
                    <a:pt x="3852673" y="2834"/>
                    <a:pt x="3857718" y="7879"/>
                  </a:cubicBezTo>
                  <a:cubicBezTo>
                    <a:pt x="3862763" y="12924"/>
                    <a:pt x="3865598" y="19767"/>
                    <a:pt x="3865598" y="26901"/>
                  </a:cubicBezTo>
                  <a:lnTo>
                    <a:pt x="3865598" y="1530295"/>
                  </a:lnTo>
                  <a:cubicBezTo>
                    <a:pt x="3865598" y="1537430"/>
                    <a:pt x="3862763" y="1544272"/>
                    <a:pt x="3857718" y="1549317"/>
                  </a:cubicBezTo>
                  <a:cubicBezTo>
                    <a:pt x="3852673" y="1554362"/>
                    <a:pt x="3845831" y="1557197"/>
                    <a:pt x="3838696" y="1557197"/>
                  </a:cubicBezTo>
                  <a:lnTo>
                    <a:pt x="26901" y="1557197"/>
                  </a:lnTo>
                  <a:cubicBezTo>
                    <a:pt x="19767" y="1557197"/>
                    <a:pt x="12924" y="1554362"/>
                    <a:pt x="7879" y="1549317"/>
                  </a:cubicBezTo>
                  <a:cubicBezTo>
                    <a:pt x="2834" y="1544272"/>
                    <a:pt x="0" y="1537430"/>
                    <a:pt x="0" y="1530295"/>
                  </a:cubicBezTo>
                  <a:lnTo>
                    <a:pt x="0" y="26901"/>
                  </a:lnTo>
                  <a:cubicBezTo>
                    <a:pt x="0" y="19767"/>
                    <a:pt x="2834" y="12924"/>
                    <a:pt x="7879" y="7879"/>
                  </a:cubicBezTo>
                  <a:cubicBezTo>
                    <a:pt x="12924" y="2834"/>
                    <a:pt x="19767" y="0"/>
                    <a:pt x="26901" y="0"/>
                  </a:cubicBezTo>
                  <a:close/>
                </a:path>
              </a:pathLst>
            </a:custGeom>
            <a:solidFill>
              <a:srgbClr val="FFC4F8"/>
            </a:solidFill>
          </p:spPr>
          <p:txBody>
            <a:bodyPr/>
            <a:lstStyle/>
            <a:p>
              <a:endParaRPr lang="en-GB"/>
            </a:p>
          </p:txBody>
        </p:sp>
        <p:sp>
          <p:nvSpPr>
            <p:cNvPr id="19" name="TextBox 19"/>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grpSp>
        <p:nvGrpSpPr>
          <p:cNvPr id="20" name="Group 20"/>
          <p:cNvGrpSpPr/>
          <p:nvPr/>
        </p:nvGrpSpPr>
        <p:grpSpPr>
          <a:xfrm>
            <a:off x="2096508" y="593049"/>
            <a:ext cx="14757520" cy="1332826"/>
            <a:chOff x="0" y="0"/>
            <a:chExt cx="3886754" cy="351032"/>
          </a:xfrm>
        </p:grpSpPr>
        <p:sp>
          <p:nvSpPr>
            <p:cNvPr id="21" name="Freeform 21"/>
            <p:cNvSpPr/>
            <p:nvPr/>
          </p:nvSpPr>
          <p:spPr>
            <a:xfrm>
              <a:off x="0" y="0"/>
              <a:ext cx="3886754" cy="351032"/>
            </a:xfrm>
            <a:custGeom>
              <a:avLst/>
              <a:gdLst/>
              <a:ahLst/>
              <a:cxnLst/>
              <a:rect l="l" t="t" r="r" b="b"/>
              <a:pathLst>
                <a:path w="3886754" h="351032">
                  <a:moveTo>
                    <a:pt x="26755" y="0"/>
                  </a:moveTo>
                  <a:lnTo>
                    <a:pt x="3859999" y="0"/>
                  </a:lnTo>
                  <a:cubicBezTo>
                    <a:pt x="3867095" y="0"/>
                    <a:pt x="3873900" y="2819"/>
                    <a:pt x="3878918" y="7836"/>
                  </a:cubicBezTo>
                  <a:cubicBezTo>
                    <a:pt x="3883935" y="12854"/>
                    <a:pt x="3886754" y="19659"/>
                    <a:pt x="3886754" y="26755"/>
                  </a:cubicBezTo>
                  <a:lnTo>
                    <a:pt x="3886754" y="324277"/>
                  </a:lnTo>
                  <a:cubicBezTo>
                    <a:pt x="3886754" y="331373"/>
                    <a:pt x="3883935" y="338178"/>
                    <a:pt x="3878918" y="343196"/>
                  </a:cubicBezTo>
                  <a:cubicBezTo>
                    <a:pt x="3873900" y="348214"/>
                    <a:pt x="3867095" y="351032"/>
                    <a:pt x="3859999" y="351032"/>
                  </a:cubicBezTo>
                  <a:lnTo>
                    <a:pt x="26755" y="351032"/>
                  </a:lnTo>
                  <a:cubicBezTo>
                    <a:pt x="19659" y="351032"/>
                    <a:pt x="12854" y="348214"/>
                    <a:pt x="7836" y="343196"/>
                  </a:cubicBezTo>
                  <a:cubicBezTo>
                    <a:pt x="2819" y="338178"/>
                    <a:pt x="0" y="331373"/>
                    <a:pt x="0" y="324277"/>
                  </a:cubicBezTo>
                  <a:lnTo>
                    <a:pt x="0" y="26755"/>
                  </a:lnTo>
                  <a:cubicBezTo>
                    <a:pt x="0" y="19659"/>
                    <a:pt x="2819" y="12854"/>
                    <a:pt x="7836" y="7836"/>
                  </a:cubicBezTo>
                  <a:cubicBezTo>
                    <a:pt x="12854" y="2819"/>
                    <a:pt x="19659" y="0"/>
                    <a:pt x="26755" y="0"/>
                  </a:cubicBezTo>
                  <a:close/>
                </a:path>
              </a:pathLst>
            </a:custGeom>
            <a:solidFill>
              <a:srgbClr val="1573B2"/>
            </a:solidFill>
          </p:spPr>
          <p:txBody>
            <a:bodyPr/>
            <a:lstStyle/>
            <a:p>
              <a:endParaRPr lang="en-GB"/>
            </a:p>
          </p:txBody>
        </p:sp>
        <p:sp>
          <p:nvSpPr>
            <p:cNvPr id="22" name="TextBox 22"/>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3" name="TextBox 23"/>
          <p:cNvSpPr txBox="1"/>
          <p:nvPr/>
        </p:nvSpPr>
        <p:spPr>
          <a:xfrm>
            <a:off x="3414990" y="3853729"/>
            <a:ext cx="3117631" cy="596265"/>
          </a:xfrm>
          <a:prstGeom prst="rect">
            <a:avLst/>
          </a:prstGeom>
        </p:spPr>
        <p:txBody>
          <a:bodyPr lIns="0" tIns="0" rIns="0" bIns="0" rtlCol="0" anchor="t">
            <a:spAutoFit/>
          </a:bodyPr>
          <a:lstStyle/>
          <a:p>
            <a:pPr algn="ctr">
              <a:lnSpc>
                <a:spcPts val="4829"/>
              </a:lnSpc>
            </a:pPr>
            <a:r>
              <a:rPr lang="en-US" sz="3499">
                <a:solidFill>
                  <a:srgbClr val="000000"/>
                </a:solidFill>
                <a:latin typeface="Roboto Condensed Bold"/>
              </a:rPr>
              <a:t>Cước chú</a:t>
            </a:r>
          </a:p>
        </p:txBody>
      </p:sp>
      <p:grpSp>
        <p:nvGrpSpPr>
          <p:cNvPr id="24" name="Group 24"/>
          <p:cNvGrpSpPr/>
          <p:nvPr/>
        </p:nvGrpSpPr>
        <p:grpSpPr>
          <a:xfrm>
            <a:off x="5975597" y="2499966"/>
            <a:ext cx="7703625" cy="744966"/>
            <a:chOff x="0" y="0"/>
            <a:chExt cx="2028938" cy="196205"/>
          </a:xfrm>
        </p:grpSpPr>
        <p:sp>
          <p:nvSpPr>
            <p:cNvPr id="25" name="Freeform 25"/>
            <p:cNvSpPr/>
            <p:nvPr/>
          </p:nvSpPr>
          <p:spPr>
            <a:xfrm>
              <a:off x="0" y="0"/>
              <a:ext cx="2028938" cy="196205"/>
            </a:xfrm>
            <a:custGeom>
              <a:avLst/>
              <a:gdLst/>
              <a:ahLst/>
              <a:cxnLst/>
              <a:rect l="l" t="t" r="r" b="b"/>
              <a:pathLst>
                <a:path w="2028938" h="196205">
                  <a:moveTo>
                    <a:pt x="51254" y="0"/>
                  </a:moveTo>
                  <a:lnTo>
                    <a:pt x="1977685" y="0"/>
                  </a:lnTo>
                  <a:cubicBezTo>
                    <a:pt x="1991278" y="0"/>
                    <a:pt x="2004314" y="5400"/>
                    <a:pt x="2013926" y="15012"/>
                  </a:cubicBezTo>
                  <a:cubicBezTo>
                    <a:pt x="2023538" y="24624"/>
                    <a:pt x="2028938" y="37660"/>
                    <a:pt x="2028938" y="51254"/>
                  </a:cubicBezTo>
                  <a:lnTo>
                    <a:pt x="2028938" y="144951"/>
                  </a:lnTo>
                  <a:cubicBezTo>
                    <a:pt x="2028938" y="158545"/>
                    <a:pt x="2023538" y="171581"/>
                    <a:pt x="2013926" y="181193"/>
                  </a:cubicBezTo>
                  <a:cubicBezTo>
                    <a:pt x="2004314" y="190805"/>
                    <a:pt x="1991278" y="196205"/>
                    <a:pt x="1977685" y="196205"/>
                  </a:cubicBezTo>
                  <a:lnTo>
                    <a:pt x="51254" y="196205"/>
                  </a:lnTo>
                  <a:cubicBezTo>
                    <a:pt x="37660" y="196205"/>
                    <a:pt x="24624" y="190805"/>
                    <a:pt x="15012" y="181193"/>
                  </a:cubicBezTo>
                  <a:cubicBezTo>
                    <a:pt x="5400" y="171581"/>
                    <a:pt x="0" y="158545"/>
                    <a:pt x="0" y="144951"/>
                  </a:cubicBezTo>
                  <a:lnTo>
                    <a:pt x="0" y="51254"/>
                  </a:lnTo>
                  <a:cubicBezTo>
                    <a:pt x="0" y="37660"/>
                    <a:pt x="5400" y="24624"/>
                    <a:pt x="15012" y="15012"/>
                  </a:cubicBezTo>
                  <a:cubicBezTo>
                    <a:pt x="24624" y="5400"/>
                    <a:pt x="37660" y="0"/>
                    <a:pt x="51254" y="0"/>
                  </a:cubicBezTo>
                  <a:close/>
                </a:path>
              </a:pathLst>
            </a:custGeom>
            <a:solidFill>
              <a:srgbClr val="528ABE"/>
            </a:solidFill>
          </p:spPr>
          <p:txBody>
            <a:bodyPr/>
            <a:lstStyle/>
            <a:p>
              <a:endParaRPr lang="en-GB"/>
            </a:p>
          </p:txBody>
        </p:sp>
        <p:sp>
          <p:nvSpPr>
            <p:cNvPr id="26" name="TextBox 26"/>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27" name="TextBox 27"/>
          <p:cNvSpPr txBox="1"/>
          <p:nvPr/>
        </p:nvSpPr>
        <p:spPr>
          <a:xfrm>
            <a:off x="6255320" y="2514507"/>
            <a:ext cx="7423902" cy="680085"/>
          </a:xfrm>
          <a:prstGeom prst="rect">
            <a:avLst/>
          </a:prstGeom>
        </p:spPr>
        <p:txBody>
          <a:bodyPr lIns="0" tIns="0" rIns="0" bIns="0" rtlCol="0" anchor="t">
            <a:spAutoFit/>
          </a:bodyPr>
          <a:lstStyle/>
          <a:p>
            <a:pPr algn="ctr">
              <a:lnSpc>
                <a:spcPts val="5520"/>
              </a:lnSpc>
            </a:pPr>
            <a:r>
              <a:rPr lang="en-US" sz="4000">
                <a:solidFill>
                  <a:srgbClr val="FFFFFF"/>
                </a:solidFill>
                <a:latin typeface="Roboto Condensed Bold"/>
              </a:rPr>
              <a:t>Cước chú và tài liệu tham khảo </a:t>
            </a:r>
          </a:p>
        </p:txBody>
      </p:sp>
      <p:sp>
        <p:nvSpPr>
          <p:cNvPr id="28" name="TextBox 28"/>
          <p:cNvSpPr txBox="1"/>
          <p:nvPr/>
        </p:nvSpPr>
        <p:spPr>
          <a:xfrm>
            <a:off x="2773079" y="802744"/>
            <a:ext cx="13817203" cy="863600"/>
          </a:xfrm>
          <a:prstGeom prst="rect">
            <a:avLst/>
          </a:prstGeom>
        </p:spPr>
        <p:txBody>
          <a:bodyPr lIns="0" tIns="0" rIns="0" bIns="0" rtlCol="0" anchor="t">
            <a:spAutoFit/>
          </a:bodyPr>
          <a:lstStyle/>
          <a:p>
            <a:pPr algn="ctr">
              <a:lnSpc>
                <a:spcPts val="7000"/>
              </a:lnSpc>
            </a:pPr>
            <a:r>
              <a:rPr lang="en-US" sz="5000">
                <a:solidFill>
                  <a:srgbClr val="FFFFFF"/>
                </a:solidFill>
                <a:latin typeface="Fraunces"/>
              </a:rPr>
              <a:t>TRI THỨC ĐÃ HỌC VỀ VĂN BẢN THÔNG TIN</a:t>
            </a:r>
          </a:p>
        </p:txBody>
      </p:sp>
      <p:sp>
        <p:nvSpPr>
          <p:cNvPr id="29" name="TextBox 29"/>
          <p:cNvSpPr txBox="1"/>
          <p:nvPr/>
        </p:nvSpPr>
        <p:spPr>
          <a:xfrm>
            <a:off x="3206658" y="5076825"/>
            <a:ext cx="4912209" cy="3644265"/>
          </a:xfrm>
          <a:prstGeom prst="rect">
            <a:avLst/>
          </a:prstGeom>
        </p:spPr>
        <p:txBody>
          <a:bodyPr lIns="0" tIns="0" rIns="0" bIns="0" rtlCol="0" anchor="t">
            <a:spAutoFit/>
          </a:bodyPr>
          <a:lstStyle/>
          <a:p>
            <a:pPr algn="just">
              <a:lnSpc>
                <a:spcPts val="4829"/>
              </a:lnSpc>
            </a:pPr>
            <a:r>
              <a:rPr lang="en-US" sz="3499">
                <a:solidFill>
                  <a:srgbClr val="000000"/>
                </a:solidFill>
                <a:latin typeface="Roboto Condensed"/>
              </a:rPr>
              <a:t>lời giải thích ghi ở chân trang (cuối trang) về những từ ngữ, kí hiệu hoặc xuất xứ của trích dẫn…trong văn bản có thể chưa rõ với người đọc.</a:t>
            </a:r>
          </a:p>
        </p:txBody>
      </p:sp>
      <p:sp>
        <p:nvSpPr>
          <p:cNvPr id="30" name="TextBox 30"/>
          <p:cNvSpPr txBox="1"/>
          <p:nvPr/>
        </p:nvSpPr>
        <p:spPr>
          <a:xfrm>
            <a:off x="11417961" y="3745549"/>
            <a:ext cx="3532713" cy="596265"/>
          </a:xfrm>
          <a:prstGeom prst="rect">
            <a:avLst/>
          </a:prstGeom>
        </p:spPr>
        <p:txBody>
          <a:bodyPr lIns="0" tIns="0" rIns="0" bIns="0" rtlCol="0" anchor="t">
            <a:spAutoFit/>
          </a:bodyPr>
          <a:lstStyle/>
          <a:p>
            <a:pPr algn="ctr">
              <a:lnSpc>
                <a:spcPts val="4829"/>
              </a:lnSpc>
            </a:pPr>
            <a:r>
              <a:rPr lang="en-US" sz="3499">
                <a:solidFill>
                  <a:srgbClr val="000000"/>
                </a:solidFill>
                <a:latin typeface="Roboto Condensed Bold"/>
              </a:rPr>
              <a:t>Tài liệu tham khảo</a:t>
            </a:r>
          </a:p>
        </p:txBody>
      </p:sp>
      <p:sp>
        <p:nvSpPr>
          <p:cNvPr id="31" name="TextBox 31"/>
          <p:cNvSpPr txBox="1"/>
          <p:nvPr/>
        </p:nvSpPr>
        <p:spPr>
          <a:xfrm>
            <a:off x="8417674" y="4532314"/>
            <a:ext cx="8436354" cy="4863465"/>
          </a:xfrm>
          <a:prstGeom prst="rect">
            <a:avLst/>
          </a:prstGeom>
        </p:spPr>
        <p:txBody>
          <a:bodyPr lIns="0" tIns="0" rIns="0" bIns="0" rtlCol="0" anchor="t">
            <a:spAutoFit/>
          </a:bodyPr>
          <a:lstStyle/>
          <a:p>
            <a:pPr marL="755647" lvl="1" indent="-377824" algn="just">
              <a:lnSpc>
                <a:spcPts val="4829"/>
              </a:lnSpc>
              <a:buFont typeface="Arial"/>
              <a:buChar char="•"/>
            </a:pPr>
            <a:r>
              <a:rPr lang="en-US" sz="3499">
                <a:solidFill>
                  <a:srgbClr val="000000"/>
                </a:solidFill>
                <a:latin typeface="Roboto Condensed"/>
              </a:rPr>
              <a:t>những tài liệu được người viết (người nói) xem xét, trích dẫn để làm rõ hơn nội dung, đối tượng được đề cập trong văn bản; giúp cho thông tin được trình bày trong văn bản thêm phong phú và thuyết phục. </a:t>
            </a:r>
          </a:p>
          <a:p>
            <a:pPr marL="755647" lvl="1" indent="-377824" algn="just">
              <a:lnSpc>
                <a:spcPts val="4829"/>
              </a:lnSpc>
              <a:buFont typeface="Arial"/>
              <a:buChar char="•"/>
            </a:pPr>
            <a:r>
              <a:rPr lang="en-US" sz="3499">
                <a:solidFill>
                  <a:srgbClr val="000000"/>
                </a:solidFill>
                <a:latin typeface="Roboto Condensed"/>
              </a:rPr>
              <a:t>Tài liệu tham khảo thường được ghi ở cuối bài viết hoặc cuối chương hay cuối sách.</a:t>
            </a:r>
          </a:p>
          <a:p>
            <a:pPr algn="just">
              <a:lnSpc>
                <a:spcPts val="4829"/>
              </a:lnSpc>
            </a:pPr>
            <a:endParaRPr lang="en-US" sz="3499">
              <a:solidFill>
                <a:srgbClr val="000000"/>
              </a:solidFill>
              <a:latin typeface="Roboto Condensed"/>
            </a:endParaRPr>
          </a:p>
        </p:txBody>
      </p:sp>
      <p:pic>
        <p:nvPicPr>
          <p:cNvPr id="32" name="Picture 32"/>
          <p:cNvPicPr>
            <a:picLocks noChangeAspect="1"/>
          </p:cNvPicPr>
          <p:nvPr/>
        </p:nvPicPr>
        <p:blipFill>
          <a:blip r:embed="rId8"/>
          <a:srcRect/>
          <a:stretch>
            <a:fillRect/>
          </a:stretch>
        </p:blipFill>
        <p:spPr>
          <a:xfrm rot="-1194201">
            <a:off x="-715032" y="7062380"/>
            <a:ext cx="3487464" cy="4227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13643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3100</Words>
  <Application>Microsoft Office PowerPoint</Application>
  <PresentationFormat>Custom</PresentationFormat>
  <Paragraphs>358</Paragraphs>
  <Slides>41</Slides>
  <Notes>41</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#9Slide05 Aphrodite Pro</vt:lpstr>
      <vt:lpstr>Roboto Condensed Bold</vt:lpstr>
      <vt:lpstr>#9Slide07 Crocante</vt:lpstr>
      <vt:lpstr>Roboto Italics</vt:lpstr>
      <vt:lpstr>Roboto Condensed Bold Italics</vt:lpstr>
      <vt:lpstr>Courier New</vt:lpstr>
      <vt:lpstr>#9Slide05 VL Fadilla</vt:lpstr>
      <vt:lpstr>Arial</vt:lpstr>
      <vt:lpstr>Fraunces Bold</vt:lpstr>
      <vt:lpstr>Calibri</vt:lpstr>
      <vt:lpstr>#9Slide07 SVNUT Triumph Press</vt:lpstr>
      <vt:lpstr>Roboto</vt:lpstr>
      <vt:lpstr>#9Slide07 SVNRevolution</vt:lpstr>
      <vt:lpstr>Roboto Condensed</vt:lpstr>
      <vt:lpstr>Roboto Condensed Italics</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8CD_B3_Doc 1_Sao bang.pptx</dc:title>
  <dc:creator>Administrator</dc:creator>
  <cp:lastModifiedBy>STD-TRANG</cp:lastModifiedBy>
  <cp:revision>9</cp:revision>
  <dcterms:created xsi:type="dcterms:W3CDTF">2006-08-16T00:00:00Z</dcterms:created>
  <dcterms:modified xsi:type="dcterms:W3CDTF">2025-11-27T02:06:01Z</dcterms:modified>
  <dc:identifier>DAFsHjX_aIM</dc:identifier>
</cp:coreProperties>
</file>