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9Slide07 FS Playlist Caps" panose="020B0604020202020204" charset="0"/>
      <p:regular r:id="rId34"/>
    </p:embeddedFont>
    <p:embeddedFont>
      <p:font typeface="Roboto Condensed" panose="020B0604020202020204" charset="0"/>
      <p:regular r:id="rId35"/>
    </p:embeddedFont>
    <p:embeddedFont>
      <p:font typeface="Roboto Condensed Bold Italics" panose="020B0604020202020204" charset="0"/>
      <p:regular r:id="rId36"/>
    </p:embeddedFont>
    <p:embeddedFont>
      <p:font typeface="Roboto Condensed Bold" panose="020B0604020202020204" charset="0"/>
      <p:regular r:id="rId37"/>
    </p:embeddedFont>
    <p:embeddedFont>
      <p:font typeface="#9Slide06 SVNSlow Attack 2" charset="0"/>
      <p:regular r:id="rId38"/>
    </p:embeddedFont>
    <p:embeddedFont>
      <p:font typeface="Roboto Condensed Italics" panose="020B0604020202020204" charset="0"/>
      <p:regular r:id="rId39"/>
    </p:embeddedFont>
    <p:embeddedFont>
      <p:font typeface="Fraunces Bold" panose="020B0604020202020204" charset="0"/>
      <p:regular r:id="rId40"/>
    </p:embeddedFont>
    <p:embeddedFont>
      <p:font typeface="#9Slide05 VL Fadilla" panose="020B0604020202020204" charset="0"/>
      <p:regular r:id="rId41"/>
    </p:embeddedFont>
    <p:embeddedFont>
      <p:font typeface="#9Slide05 Aphrodite Pro"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31.jpg"/><Relationship Id="rId4"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31.jpg"/><Relationship Id="rId4"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04E41-0944-435B-A4B0-3A1D9F6B480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GB"/>
        </a:p>
      </dgm:t>
    </dgm:pt>
    <dgm:pt modelId="{C8A47135-E7CE-4D6C-A953-2D870F7779CC}">
      <dgm:prSet phldrT="[Text]" custT="1"/>
      <dgm:spPr/>
      <dgm:t>
        <a:bodyPr/>
        <a:lstStyle/>
        <a:p>
          <a:r>
            <a:rPr lang="en-GB" sz="3500" b="0" i="0" u="none">
              <a:latin typeface="Roboto Condensed" panose="02000000000000000000" pitchFamily="2" charset="0"/>
              <a:ea typeface="Roboto Condensed" panose="02000000000000000000" pitchFamily="2" charset="0"/>
              <a:cs typeface="Roboto Condensed" panose="02000000000000000000" pitchFamily="2" charset="0"/>
            </a:rPr>
            <a:t>Tạo ra một nửa nguồn oxi để hô hấp</a:t>
          </a:r>
          <a:endParaRPr lang="en-GB" sz="35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25E7356C-E6F0-47AA-A656-588DBF7BCEC5}" type="parTrans" cxnId="{BA594998-A5F4-4FCA-9694-E9556444DB64}">
      <dgm:prSet/>
      <dgm:spPr/>
      <dgm:t>
        <a:bodyPr/>
        <a:lstStyle/>
        <a:p>
          <a:endParaRPr lang="en-GB"/>
        </a:p>
      </dgm:t>
    </dgm:pt>
    <dgm:pt modelId="{9656DCCF-0295-4199-8B28-369CC4125FC1}" type="sibTrans" cxnId="{BA594998-A5F4-4FCA-9694-E9556444DB64}">
      <dgm:prSet/>
      <dgm:spPr/>
      <dgm:t>
        <a:bodyPr/>
        <a:lstStyle/>
        <a:p>
          <a:endParaRPr lang="en-GB"/>
        </a:p>
      </dgm:t>
    </dgm:pt>
    <dgm:pt modelId="{09EEB982-DF16-4CAC-A4F0-CDB4C475E48F}">
      <dgm:prSet phldrT="[Text]" custT="1"/>
      <dgm:spPr/>
      <dgm:t>
        <a:bodyPr/>
        <a:lstStyle/>
        <a:p>
          <a:r>
            <a:rPr lang="en-GB" sz="3500" b="0" i="0" u="none">
              <a:latin typeface="Roboto Condensed" panose="02000000000000000000" pitchFamily="2" charset="0"/>
              <a:ea typeface="Roboto Condensed" panose="02000000000000000000" pitchFamily="2" charset="0"/>
              <a:cs typeface="Roboto Condensed" panose="02000000000000000000" pitchFamily="2" charset="0"/>
            </a:rPr>
            <a:t>nguồn hải sản đa dạng, tài nguyên thiết yếu</a:t>
          </a:r>
          <a:endParaRPr lang="en-GB" sz="35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064263F2-D360-4C07-9BFE-A5FA0536EF36}" type="parTrans" cxnId="{CD27A827-8907-4B9C-8BCC-9736BA5C9E1A}">
      <dgm:prSet/>
      <dgm:spPr/>
      <dgm:t>
        <a:bodyPr/>
        <a:lstStyle/>
        <a:p>
          <a:endParaRPr lang="en-GB"/>
        </a:p>
      </dgm:t>
    </dgm:pt>
    <dgm:pt modelId="{C6248432-3596-460E-86BB-ED218A0FC597}" type="sibTrans" cxnId="{CD27A827-8907-4B9C-8BCC-9736BA5C9E1A}">
      <dgm:prSet/>
      <dgm:spPr/>
      <dgm:t>
        <a:bodyPr/>
        <a:lstStyle/>
        <a:p>
          <a:endParaRPr lang="en-GB"/>
        </a:p>
      </dgm:t>
    </dgm:pt>
    <dgm:pt modelId="{7D92DF1F-9DDB-4EA0-B1B2-4E067C652D07}">
      <dgm:prSet phldrT="[Text]" custT="1"/>
      <dgm:spPr/>
      <dgm:t>
        <a:bodyPr/>
        <a:lstStyle/>
        <a:p>
          <a:r>
            <a:rPr lang="en-GB" sz="3500" b="0" i="0" u="none">
              <a:latin typeface="Roboto Condensed" panose="02000000000000000000" pitchFamily="2" charset="0"/>
              <a:ea typeface="Roboto Condensed" panose="02000000000000000000" pitchFamily="2" charset="0"/>
              <a:cs typeface="Roboto Condensed" panose="02000000000000000000" pitchFamily="2" charset="0"/>
            </a:rPr>
            <a:t>vận chuyển 3/4 hàng hóa tiêu dùng</a:t>
          </a:r>
          <a:endParaRPr lang="en-GB" sz="35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26750A39-C6B4-4E5D-B0EC-4A791242FEAC}" type="parTrans" cxnId="{9B200837-B714-4B36-ADD9-5C41D3C8F9BF}">
      <dgm:prSet/>
      <dgm:spPr/>
      <dgm:t>
        <a:bodyPr/>
        <a:lstStyle/>
        <a:p>
          <a:endParaRPr lang="en-GB"/>
        </a:p>
      </dgm:t>
    </dgm:pt>
    <dgm:pt modelId="{B70C90E9-3494-4A67-A4EC-31E5C1A25678}" type="sibTrans" cxnId="{9B200837-B714-4B36-ADD9-5C41D3C8F9BF}">
      <dgm:prSet/>
      <dgm:spPr/>
      <dgm:t>
        <a:bodyPr/>
        <a:lstStyle/>
        <a:p>
          <a:endParaRPr lang="en-GB"/>
        </a:p>
      </dgm:t>
    </dgm:pt>
    <dgm:pt modelId="{03BA00B9-A8C9-4DE4-8491-93FDE36A7790}">
      <dgm:prSet phldrT="[Text]" custT="1"/>
      <dgm:spPr/>
      <dgm:t>
        <a:bodyPr/>
        <a:lstStyle/>
        <a:p>
          <a:r>
            <a:rPr lang="vi-VN" sz="3500" b="0" i="0" u="none">
              <a:latin typeface="Roboto Condensed" panose="02000000000000000000" pitchFamily="2" charset="0"/>
              <a:ea typeface="Roboto Condensed" panose="02000000000000000000" pitchFamily="2" charset="0"/>
              <a:cs typeface="Roboto Condensed" panose="02000000000000000000" pitchFamily="2" charset="0"/>
            </a:rPr>
            <a:t>40% dân số ngụ cư gần biển</a:t>
          </a:r>
          <a:endParaRPr lang="vi-VN" sz="35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86F5E14B-B8D4-4452-887B-D79F2BCFEF0E}" type="parTrans" cxnId="{F04877E0-1633-4103-AA57-D77FA86093DB}">
      <dgm:prSet/>
      <dgm:spPr/>
      <dgm:t>
        <a:bodyPr/>
        <a:lstStyle/>
        <a:p>
          <a:endParaRPr lang="en-GB"/>
        </a:p>
      </dgm:t>
    </dgm:pt>
    <dgm:pt modelId="{16985B8F-9C64-4982-BFEC-5C601B6EA026}" type="sibTrans" cxnId="{F04877E0-1633-4103-AA57-D77FA86093DB}">
      <dgm:prSet/>
      <dgm:spPr/>
      <dgm:t>
        <a:bodyPr/>
        <a:lstStyle/>
        <a:p>
          <a:endParaRPr lang="en-GB"/>
        </a:p>
      </dgm:t>
    </dgm:pt>
    <dgm:pt modelId="{4F007A87-EDCE-43E2-B159-9DFC6B73DF1B}" type="pres">
      <dgm:prSet presAssocID="{D2E04E41-0944-435B-A4B0-3A1D9F6B4808}" presName="Name0" presStyleCnt="0">
        <dgm:presLayoutVars>
          <dgm:dir/>
          <dgm:resizeHandles val="exact"/>
        </dgm:presLayoutVars>
      </dgm:prSet>
      <dgm:spPr/>
      <dgm:t>
        <a:bodyPr/>
        <a:lstStyle/>
        <a:p>
          <a:endParaRPr lang="en-US"/>
        </a:p>
      </dgm:t>
    </dgm:pt>
    <dgm:pt modelId="{A6C885FC-AA20-40BC-8C56-497F9E93D0C2}" type="pres">
      <dgm:prSet presAssocID="{C8A47135-E7CE-4D6C-A953-2D870F7779CC}" presName="composite" presStyleCnt="0"/>
      <dgm:spPr/>
    </dgm:pt>
    <dgm:pt modelId="{D0ECAAEB-3496-4A72-A401-199E12AA9CFB}" type="pres">
      <dgm:prSet presAssocID="{C8A47135-E7CE-4D6C-A953-2D870F7779CC}" presName="rect1" presStyleLbl="trAlignAcc1" presStyleIdx="0" presStyleCnt="4">
        <dgm:presLayoutVars>
          <dgm:bulletEnabled val="1"/>
        </dgm:presLayoutVars>
      </dgm:prSet>
      <dgm:spPr/>
      <dgm:t>
        <a:bodyPr/>
        <a:lstStyle/>
        <a:p>
          <a:endParaRPr lang="en-US"/>
        </a:p>
      </dgm:t>
    </dgm:pt>
    <dgm:pt modelId="{20C97292-2E05-40D3-BE1E-F3A0ABBF13B2}" type="pres">
      <dgm:prSet presAssocID="{C8A47135-E7CE-4D6C-A953-2D870F7779CC}" presName="rect2" presStyleLbl="fgImgPlace1" presStyleIdx="0" presStyleCnt="4"/>
      <dgm:spPr>
        <a:blipFill>
          <a:blip xmlns:r="http://schemas.openxmlformats.org/officeDocument/2006/relationships" r:embed="rId1"/>
          <a:srcRect/>
          <a:stretch>
            <a:fillRect l="-62000" r="-62000"/>
          </a:stretch>
        </a:blipFill>
      </dgm:spPr>
    </dgm:pt>
    <dgm:pt modelId="{803F44A2-E188-4D14-8DE7-49BC5CDF35CC}" type="pres">
      <dgm:prSet presAssocID="{9656DCCF-0295-4199-8B28-369CC4125FC1}" presName="sibTrans" presStyleCnt="0"/>
      <dgm:spPr/>
    </dgm:pt>
    <dgm:pt modelId="{844CFE02-5D14-40FE-9282-B2B6D6C7AAF5}" type="pres">
      <dgm:prSet presAssocID="{09EEB982-DF16-4CAC-A4F0-CDB4C475E48F}" presName="composite" presStyleCnt="0"/>
      <dgm:spPr/>
    </dgm:pt>
    <dgm:pt modelId="{281575C8-C1CF-4111-8FDD-F75B062E3793}" type="pres">
      <dgm:prSet presAssocID="{09EEB982-DF16-4CAC-A4F0-CDB4C475E48F}" presName="rect1" presStyleLbl="trAlignAcc1" presStyleIdx="1" presStyleCnt="4">
        <dgm:presLayoutVars>
          <dgm:bulletEnabled val="1"/>
        </dgm:presLayoutVars>
      </dgm:prSet>
      <dgm:spPr/>
      <dgm:t>
        <a:bodyPr/>
        <a:lstStyle/>
        <a:p>
          <a:endParaRPr lang="en-US"/>
        </a:p>
      </dgm:t>
    </dgm:pt>
    <dgm:pt modelId="{AB322E6E-A110-4A4B-90B6-4493082F3BCF}" type="pres">
      <dgm:prSet presAssocID="{09EEB982-DF16-4CAC-A4F0-CDB4C475E48F}" presName="rect2" presStyleLbl="fgImgPlace1" presStyleIdx="1" presStyleCnt="4"/>
      <dgm:spPr>
        <a:blipFill>
          <a:blip xmlns:r="http://schemas.openxmlformats.org/officeDocument/2006/relationships" r:embed="rId2"/>
          <a:srcRect/>
          <a:stretch>
            <a:fillRect l="-44000" r="-44000"/>
          </a:stretch>
        </a:blipFill>
      </dgm:spPr>
    </dgm:pt>
    <dgm:pt modelId="{D89EBC55-3754-4A10-99A8-C752AE7B3E4B}" type="pres">
      <dgm:prSet presAssocID="{C6248432-3596-460E-86BB-ED218A0FC597}" presName="sibTrans" presStyleCnt="0"/>
      <dgm:spPr/>
    </dgm:pt>
    <dgm:pt modelId="{F2C60F13-B746-4C9F-A8E7-150907A7A8C5}" type="pres">
      <dgm:prSet presAssocID="{7D92DF1F-9DDB-4EA0-B1B2-4E067C652D07}" presName="composite" presStyleCnt="0"/>
      <dgm:spPr/>
    </dgm:pt>
    <dgm:pt modelId="{2734B396-85ED-44BC-9792-E3BAACB6620F}" type="pres">
      <dgm:prSet presAssocID="{7D92DF1F-9DDB-4EA0-B1B2-4E067C652D07}" presName="rect1" presStyleLbl="trAlignAcc1" presStyleIdx="2" presStyleCnt="4">
        <dgm:presLayoutVars>
          <dgm:bulletEnabled val="1"/>
        </dgm:presLayoutVars>
      </dgm:prSet>
      <dgm:spPr/>
      <dgm:t>
        <a:bodyPr/>
        <a:lstStyle/>
        <a:p>
          <a:endParaRPr lang="en-US"/>
        </a:p>
      </dgm:t>
    </dgm:pt>
    <dgm:pt modelId="{FB3C184A-157D-4F3B-88FE-4C734B8B209D}" type="pres">
      <dgm:prSet presAssocID="{7D92DF1F-9DDB-4EA0-B1B2-4E067C652D07}" presName="rect2" presStyleLbl="fgImgPlace1" presStyleIdx="2" presStyleCnt="4"/>
      <dgm:spPr>
        <a:blipFill>
          <a:blip xmlns:r="http://schemas.openxmlformats.org/officeDocument/2006/relationships" r:embed="rId3"/>
          <a:srcRect/>
          <a:stretch>
            <a:fillRect l="-25000" r="-25000"/>
          </a:stretch>
        </a:blipFill>
      </dgm:spPr>
    </dgm:pt>
    <dgm:pt modelId="{05B81996-8B37-4706-A435-161BB5871290}" type="pres">
      <dgm:prSet presAssocID="{B70C90E9-3494-4A67-A4EC-31E5C1A25678}" presName="sibTrans" presStyleCnt="0"/>
      <dgm:spPr/>
    </dgm:pt>
    <dgm:pt modelId="{18B7F567-CFF4-4676-A135-01B9CDAA196B}" type="pres">
      <dgm:prSet presAssocID="{03BA00B9-A8C9-4DE4-8491-93FDE36A7790}" presName="composite" presStyleCnt="0"/>
      <dgm:spPr/>
    </dgm:pt>
    <dgm:pt modelId="{327DA2BB-3C16-451F-915B-EB78C469BBEE}" type="pres">
      <dgm:prSet presAssocID="{03BA00B9-A8C9-4DE4-8491-93FDE36A7790}" presName="rect1" presStyleLbl="trAlignAcc1" presStyleIdx="3" presStyleCnt="4">
        <dgm:presLayoutVars>
          <dgm:bulletEnabled val="1"/>
        </dgm:presLayoutVars>
      </dgm:prSet>
      <dgm:spPr/>
      <dgm:t>
        <a:bodyPr/>
        <a:lstStyle/>
        <a:p>
          <a:endParaRPr lang="en-US"/>
        </a:p>
      </dgm:t>
    </dgm:pt>
    <dgm:pt modelId="{471C7558-4730-4FD9-B66F-404461D72956}" type="pres">
      <dgm:prSet presAssocID="{03BA00B9-A8C9-4DE4-8491-93FDE36A7790}" presName="rect2" presStyleLbl="fgImgPlace1" presStyleIdx="3" presStyleCnt="4"/>
      <dgm:spPr>
        <a:blipFill>
          <a:blip xmlns:r="http://schemas.openxmlformats.org/officeDocument/2006/relationships" r:embed="rId4"/>
          <a:srcRect/>
          <a:stretch>
            <a:fillRect l="-63000" r="-63000"/>
          </a:stretch>
        </a:blipFill>
      </dgm:spPr>
    </dgm:pt>
  </dgm:ptLst>
  <dgm:cxnLst>
    <dgm:cxn modelId="{246659E6-54FC-4976-8A14-374B4D53D9BE}" type="presOf" srcId="{C8A47135-E7CE-4D6C-A953-2D870F7779CC}" destId="{D0ECAAEB-3496-4A72-A401-199E12AA9CFB}" srcOrd="0" destOrd="0" presId="urn:microsoft.com/office/officeart/2008/layout/PictureStrips"/>
    <dgm:cxn modelId="{9B200837-B714-4B36-ADD9-5C41D3C8F9BF}" srcId="{D2E04E41-0944-435B-A4B0-3A1D9F6B4808}" destId="{7D92DF1F-9DDB-4EA0-B1B2-4E067C652D07}" srcOrd="2" destOrd="0" parTransId="{26750A39-C6B4-4E5D-B0EC-4A791242FEAC}" sibTransId="{B70C90E9-3494-4A67-A4EC-31E5C1A25678}"/>
    <dgm:cxn modelId="{5685C147-D59B-4345-86EF-07E986C9182B}" type="presOf" srcId="{D2E04E41-0944-435B-A4B0-3A1D9F6B4808}" destId="{4F007A87-EDCE-43E2-B159-9DFC6B73DF1B}" srcOrd="0" destOrd="0" presId="urn:microsoft.com/office/officeart/2008/layout/PictureStrips"/>
    <dgm:cxn modelId="{D9CFB647-01A5-4ED8-ADC7-EE338BC88589}" type="presOf" srcId="{7D92DF1F-9DDB-4EA0-B1B2-4E067C652D07}" destId="{2734B396-85ED-44BC-9792-E3BAACB6620F}" srcOrd="0" destOrd="0" presId="urn:microsoft.com/office/officeart/2008/layout/PictureStrips"/>
    <dgm:cxn modelId="{657F303C-E4D1-4D87-8011-0AE209D11263}" type="presOf" srcId="{09EEB982-DF16-4CAC-A4F0-CDB4C475E48F}" destId="{281575C8-C1CF-4111-8FDD-F75B062E3793}" srcOrd="0" destOrd="0" presId="urn:microsoft.com/office/officeart/2008/layout/PictureStrips"/>
    <dgm:cxn modelId="{CD27A827-8907-4B9C-8BCC-9736BA5C9E1A}" srcId="{D2E04E41-0944-435B-A4B0-3A1D9F6B4808}" destId="{09EEB982-DF16-4CAC-A4F0-CDB4C475E48F}" srcOrd="1" destOrd="0" parTransId="{064263F2-D360-4C07-9BFE-A5FA0536EF36}" sibTransId="{C6248432-3596-460E-86BB-ED218A0FC597}"/>
    <dgm:cxn modelId="{F04877E0-1633-4103-AA57-D77FA86093DB}" srcId="{D2E04E41-0944-435B-A4B0-3A1D9F6B4808}" destId="{03BA00B9-A8C9-4DE4-8491-93FDE36A7790}" srcOrd="3" destOrd="0" parTransId="{86F5E14B-B8D4-4452-887B-D79F2BCFEF0E}" sibTransId="{16985B8F-9C64-4982-BFEC-5C601B6EA026}"/>
    <dgm:cxn modelId="{F6425666-0E0F-43FC-8322-11344AF52F97}" type="presOf" srcId="{03BA00B9-A8C9-4DE4-8491-93FDE36A7790}" destId="{327DA2BB-3C16-451F-915B-EB78C469BBEE}" srcOrd="0" destOrd="0" presId="urn:microsoft.com/office/officeart/2008/layout/PictureStrips"/>
    <dgm:cxn modelId="{BA594998-A5F4-4FCA-9694-E9556444DB64}" srcId="{D2E04E41-0944-435B-A4B0-3A1D9F6B4808}" destId="{C8A47135-E7CE-4D6C-A953-2D870F7779CC}" srcOrd="0" destOrd="0" parTransId="{25E7356C-E6F0-47AA-A656-588DBF7BCEC5}" sibTransId="{9656DCCF-0295-4199-8B28-369CC4125FC1}"/>
    <dgm:cxn modelId="{D2046AC6-4F85-4CC3-B7E2-1368A4A93CC8}" type="presParOf" srcId="{4F007A87-EDCE-43E2-B159-9DFC6B73DF1B}" destId="{A6C885FC-AA20-40BC-8C56-497F9E93D0C2}" srcOrd="0" destOrd="0" presId="urn:microsoft.com/office/officeart/2008/layout/PictureStrips"/>
    <dgm:cxn modelId="{D9B576E4-D157-48E1-BE10-B095A44BB0BF}" type="presParOf" srcId="{A6C885FC-AA20-40BC-8C56-497F9E93D0C2}" destId="{D0ECAAEB-3496-4A72-A401-199E12AA9CFB}" srcOrd="0" destOrd="0" presId="urn:microsoft.com/office/officeart/2008/layout/PictureStrips"/>
    <dgm:cxn modelId="{FE1CFE87-A997-4AC8-9003-5CBBCA6356D7}" type="presParOf" srcId="{A6C885FC-AA20-40BC-8C56-497F9E93D0C2}" destId="{20C97292-2E05-40D3-BE1E-F3A0ABBF13B2}" srcOrd="1" destOrd="0" presId="urn:microsoft.com/office/officeart/2008/layout/PictureStrips"/>
    <dgm:cxn modelId="{DF6CDEC5-71B2-45C9-BC31-732601DA19BF}" type="presParOf" srcId="{4F007A87-EDCE-43E2-B159-9DFC6B73DF1B}" destId="{803F44A2-E188-4D14-8DE7-49BC5CDF35CC}" srcOrd="1" destOrd="0" presId="urn:microsoft.com/office/officeart/2008/layout/PictureStrips"/>
    <dgm:cxn modelId="{FA21828C-32F8-4430-A695-6C58E3B702D7}" type="presParOf" srcId="{4F007A87-EDCE-43E2-B159-9DFC6B73DF1B}" destId="{844CFE02-5D14-40FE-9282-B2B6D6C7AAF5}" srcOrd="2" destOrd="0" presId="urn:microsoft.com/office/officeart/2008/layout/PictureStrips"/>
    <dgm:cxn modelId="{0A28E41F-7ABD-4EA8-A29E-BF3E86550937}" type="presParOf" srcId="{844CFE02-5D14-40FE-9282-B2B6D6C7AAF5}" destId="{281575C8-C1CF-4111-8FDD-F75B062E3793}" srcOrd="0" destOrd="0" presId="urn:microsoft.com/office/officeart/2008/layout/PictureStrips"/>
    <dgm:cxn modelId="{CECB8654-361F-4BB1-889C-A1D5E70627D5}" type="presParOf" srcId="{844CFE02-5D14-40FE-9282-B2B6D6C7AAF5}" destId="{AB322E6E-A110-4A4B-90B6-4493082F3BCF}" srcOrd="1" destOrd="0" presId="urn:microsoft.com/office/officeart/2008/layout/PictureStrips"/>
    <dgm:cxn modelId="{F11CD508-3933-47F5-953B-E1414E265980}" type="presParOf" srcId="{4F007A87-EDCE-43E2-B159-9DFC6B73DF1B}" destId="{D89EBC55-3754-4A10-99A8-C752AE7B3E4B}" srcOrd="3" destOrd="0" presId="urn:microsoft.com/office/officeart/2008/layout/PictureStrips"/>
    <dgm:cxn modelId="{4559859F-3B23-4479-9F1F-66B74F4F3E3F}" type="presParOf" srcId="{4F007A87-EDCE-43E2-B159-9DFC6B73DF1B}" destId="{F2C60F13-B746-4C9F-A8E7-150907A7A8C5}" srcOrd="4" destOrd="0" presId="urn:microsoft.com/office/officeart/2008/layout/PictureStrips"/>
    <dgm:cxn modelId="{1B029544-4031-4AF4-8E53-E68067746C29}" type="presParOf" srcId="{F2C60F13-B746-4C9F-A8E7-150907A7A8C5}" destId="{2734B396-85ED-44BC-9792-E3BAACB6620F}" srcOrd="0" destOrd="0" presId="urn:microsoft.com/office/officeart/2008/layout/PictureStrips"/>
    <dgm:cxn modelId="{D14A304D-1CE4-4C43-843E-D42A9F4B308D}" type="presParOf" srcId="{F2C60F13-B746-4C9F-A8E7-150907A7A8C5}" destId="{FB3C184A-157D-4F3B-88FE-4C734B8B209D}" srcOrd="1" destOrd="0" presId="urn:microsoft.com/office/officeart/2008/layout/PictureStrips"/>
    <dgm:cxn modelId="{432E61EE-4948-433B-B667-B7EE60AB969C}" type="presParOf" srcId="{4F007A87-EDCE-43E2-B159-9DFC6B73DF1B}" destId="{05B81996-8B37-4706-A435-161BB5871290}" srcOrd="5" destOrd="0" presId="urn:microsoft.com/office/officeart/2008/layout/PictureStrips"/>
    <dgm:cxn modelId="{DE8099C1-8DBF-4553-BF21-EA931F79B046}" type="presParOf" srcId="{4F007A87-EDCE-43E2-B159-9DFC6B73DF1B}" destId="{18B7F567-CFF4-4676-A135-01B9CDAA196B}" srcOrd="6" destOrd="0" presId="urn:microsoft.com/office/officeart/2008/layout/PictureStrips"/>
    <dgm:cxn modelId="{61BCB9B5-FE43-41D5-BF22-1A4B793FB365}" type="presParOf" srcId="{18B7F567-CFF4-4676-A135-01B9CDAA196B}" destId="{327DA2BB-3C16-451F-915B-EB78C469BBEE}" srcOrd="0" destOrd="0" presId="urn:microsoft.com/office/officeart/2008/layout/PictureStrips"/>
    <dgm:cxn modelId="{C15FF9B1-327C-4516-8F28-DAA981945A1F}" type="presParOf" srcId="{18B7F567-CFF4-4676-A135-01B9CDAA196B}" destId="{471C7558-4730-4FD9-B66F-404461D72956}"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7BC9FF-79B3-436C-9210-3226E56D0CF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09A82A14-63F7-4171-B4BF-7B747265B75B}">
      <dgm:prSet phldrT="[Text]" custT="1"/>
      <dgm:spPr/>
      <dgm:t>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Thủy triều</a:t>
          </a:r>
        </a:p>
      </dgm:t>
    </dgm:pt>
    <dgm:pt modelId="{723532E9-5532-4537-A0DF-46002B4A85FE}" type="parTrans" cxnId="{A8B1E7AF-1B2F-4E28-BF7C-8CB63198C44B}">
      <dgm:prSet/>
      <dgm:spPr/>
      <dgm:t>
        <a:bodyPr/>
        <a:lstStyle/>
        <a:p>
          <a:endParaRPr lang="en-GB"/>
        </a:p>
      </dgm:t>
    </dgm:pt>
    <dgm:pt modelId="{09808D5C-6B64-449A-A9D5-42CB166D5F67}" type="sibTrans" cxnId="{A8B1E7AF-1B2F-4E28-BF7C-8CB63198C44B}">
      <dgm:prSet/>
      <dgm:spPr/>
      <dgm:t>
        <a:bodyPr/>
        <a:lstStyle/>
        <a:p>
          <a:endParaRPr lang="en-GB"/>
        </a:p>
      </dgm:t>
    </dgm:pt>
    <dgm:pt modelId="{CCE235D2-B9F6-48F7-BE71-28C2867486A9}">
      <dgm:prSet phldrT="[Text]" custT="1"/>
      <dgm:spPr/>
      <dgm:t>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Không khí trên mặt biển (Gió, bão)</a:t>
          </a:r>
        </a:p>
      </dgm:t>
    </dgm:pt>
    <dgm:pt modelId="{698E3DB2-002C-4427-9CE5-3B3A5A7AE430}" type="parTrans" cxnId="{7EE32041-E8CA-44A5-9731-E9DF0837AE83}">
      <dgm:prSet/>
      <dgm:spPr/>
      <dgm:t>
        <a:bodyPr/>
        <a:lstStyle/>
        <a:p>
          <a:endParaRPr lang="en-GB"/>
        </a:p>
      </dgm:t>
    </dgm:pt>
    <dgm:pt modelId="{62471D1E-9145-4845-9571-6B6362C35769}" type="sibTrans" cxnId="{7EE32041-E8CA-44A5-9731-E9DF0837AE83}">
      <dgm:prSet/>
      <dgm:spPr/>
      <dgm:t>
        <a:bodyPr/>
        <a:lstStyle/>
        <a:p>
          <a:endParaRPr lang="en-GB"/>
        </a:p>
      </dgm:t>
    </dgm:pt>
    <dgm:pt modelId="{B596753E-C39F-4694-804E-5B85692F1D1B}">
      <dgm:prSet phldrT="[Text]" custT="1"/>
      <dgm:spPr/>
      <dgm:t>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Động đất/Kiến tạo dưới đáy biển</a:t>
          </a:r>
        </a:p>
      </dgm:t>
    </dgm:pt>
    <dgm:pt modelId="{7E5ACE6B-67A5-4DFC-9545-9712BB862542}" type="parTrans" cxnId="{0DA04A8F-F224-4910-B92C-F3C5D84B57A1}">
      <dgm:prSet/>
      <dgm:spPr/>
      <dgm:t>
        <a:bodyPr/>
        <a:lstStyle/>
        <a:p>
          <a:endParaRPr lang="en-GB"/>
        </a:p>
      </dgm:t>
    </dgm:pt>
    <dgm:pt modelId="{5AC679BD-E1B4-4625-911A-D275B92979DA}" type="sibTrans" cxnId="{0DA04A8F-F224-4910-B92C-F3C5D84B57A1}">
      <dgm:prSet/>
      <dgm:spPr/>
      <dgm:t>
        <a:bodyPr/>
        <a:lstStyle/>
        <a:p>
          <a:endParaRPr lang="en-GB"/>
        </a:p>
      </dgm:t>
    </dgm:pt>
    <dgm:pt modelId="{3CA2DA41-9153-45D6-88FD-C81FA8122BD9}">
      <dgm:prSet phldrT="[Text]" custT="1"/>
      <dgm:spPr/>
      <dgm:t>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Biến đổi khí hậu</a:t>
          </a:r>
        </a:p>
      </dgm:t>
    </dgm:pt>
    <dgm:pt modelId="{D74439BA-721F-4B17-AE53-1EEB3218AC20}" type="parTrans" cxnId="{FFAA0E8C-0661-4C93-BBA5-FFA7FD80F8BF}">
      <dgm:prSet/>
      <dgm:spPr/>
      <dgm:t>
        <a:bodyPr/>
        <a:lstStyle/>
        <a:p>
          <a:endParaRPr lang="en-GB"/>
        </a:p>
      </dgm:t>
    </dgm:pt>
    <dgm:pt modelId="{A854604D-5DEB-4C21-AC65-948626AC2D70}" type="sibTrans" cxnId="{FFAA0E8C-0661-4C93-BBA5-FFA7FD80F8BF}">
      <dgm:prSet/>
      <dgm:spPr/>
      <dgm:t>
        <a:bodyPr/>
        <a:lstStyle/>
        <a:p>
          <a:endParaRPr lang="en-GB"/>
        </a:p>
      </dgm:t>
    </dgm:pt>
    <dgm:pt modelId="{582BC798-D631-4A87-9D49-D2D23BFFB22D}" type="pres">
      <dgm:prSet presAssocID="{E27BC9FF-79B3-436C-9210-3226E56D0CF8}" presName="diagram" presStyleCnt="0">
        <dgm:presLayoutVars>
          <dgm:dir/>
          <dgm:resizeHandles val="exact"/>
        </dgm:presLayoutVars>
      </dgm:prSet>
      <dgm:spPr/>
      <dgm:t>
        <a:bodyPr/>
        <a:lstStyle/>
        <a:p>
          <a:endParaRPr lang="en-US"/>
        </a:p>
      </dgm:t>
    </dgm:pt>
    <dgm:pt modelId="{B22DC034-0928-41E9-B019-AC778DC04B1F}" type="pres">
      <dgm:prSet presAssocID="{09A82A14-63F7-4171-B4BF-7B747265B75B}" presName="node" presStyleLbl="node1" presStyleIdx="0" presStyleCnt="4">
        <dgm:presLayoutVars>
          <dgm:bulletEnabled val="1"/>
        </dgm:presLayoutVars>
      </dgm:prSet>
      <dgm:spPr/>
      <dgm:t>
        <a:bodyPr/>
        <a:lstStyle/>
        <a:p>
          <a:endParaRPr lang="en-US"/>
        </a:p>
      </dgm:t>
    </dgm:pt>
    <dgm:pt modelId="{8E5B1FBF-FD7F-42B7-8BB5-CF2D51451033}" type="pres">
      <dgm:prSet presAssocID="{09808D5C-6B64-449A-A9D5-42CB166D5F67}" presName="sibTrans" presStyleCnt="0"/>
      <dgm:spPr/>
    </dgm:pt>
    <dgm:pt modelId="{AA91C2FB-026F-4B9D-AD5F-99FE73AD97B6}" type="pres">
      <dgm:prSet presAssocID="{CCE235D2-B9F6-48F7-BE71-28C2867486A9}" presName="node" presStyleLbl="node1" presStyleIdx="1" presStyleCnt="4">
        <dgm:presLayoutVars>
          <dgm:bulletEnabled val="1"/>
        </dgm:presLayoutVars>
      </dgm:prSet>
      <dgm:spPr/>
      <dgm:t>
        <a:bodyPr/>
        <a:lstStyle/>
        <a:p>
          <a:endParaRPr lang="en-US"/>
        </a:p>
      </dgm:t>
    </dgm:pt>
    <dgm:pt modelId="{CBBAB0A7-9B2B-46DB-B1CB-EDA9879004ED}" type="pres">
      <dgm:prSet presAssocID="{62471D1E-9145-4845-9571-6B6362C35769}" presName="sibTrans" presStyleCnt="0"/>
      <dgm:spPr/>
    </dgm:pt>
    <dgm:pt modelId="{7092B6AB-5FBC-45B7-B2B7-75EDC8602754}" type="pres">
      <dgm:prSet presAssocID="{B596753E-C39F-4694-804E-5B85692F1D1B}" presName="node" presStyleLbl="node1" presStyleIdx="2" presStyleCnt="4">
        <dgm:presLayoutVars>
          <dgm:bulletEnabled val="1"/>
        </dgm:presLayoutVars>
      </dgm:prSet>
      <dgm:spPr/>
      <dgm:t>
        <a:bodyPr/>
        <a:lstStyle/>
        <a:p>
          <a:endParaRPr lang="en-US"/>
        </a:p>
      </dgm:t>
    </dgm:pt>
    <dgm:pt modelId="{ABF3A68F-4C03-4FBE-82EC-ADD32F684FB4}" type="pres">
      <dgm:prSet presAssocID="{5AC679BD-E1B4-4625-911A-D275B92979DA}" presName="sibTrans" presStyleCnt="0"/>
      <dgm:spPr/>
    </dgm:pt>
    <dgm:pt modelId="{6C9D4632-CE44-4F28-AB3B-42937B7B559A}" type="pres">
      <dgm:prSet presAssocID="{3CA2DA41-9153-45D6-88FD-C81FA8122BD9}" presName="node" presStyleLbl="node1" presStyleIdx="3" presStyleCnt="4">
        <dgm:presLayoutVars>
          <dgm:bulletEnabled val="1"/>
        </dgm:presLayoutVars>
      </dgm:prSet>
      <dgm:spPr/>
      <dgm:t>
        <a:bodyPr/>
        <a:lstStyle/>
        <a:p>
          <a:endParaRPr lang="en-US"/>
        </a:p>
      </dgm:t>
    </dgm:pt>
  </dgm:ptLst>
  <dgm:cxnLst>
    <dgm:cxn modelId="{0DA04A8F-F224-4910-B92C-F3C5D84B57A1}" srcId="{E27BC9FF-79B3-436C-9210-3226E56D0CF8}" destId="{B596753E-C39F-4694-804E-5B85692F1D1B}" srcOrd="2" destOrd="0" parTransId="{7E5ACE6B-67A5-4DFC-9545-9712BB862542}" sibTransId="{5AC679BD-E1B4-4625-911A-D275B92979DA}"/>
    <dgm:cxn modelId="{7EE32041-E8CA-44A5-9731-E9DF0837AE83}" srcId="{E27BC9FF-79B3-436C-9210-3226E56D0CF8}" destId="{CCE235D2-B9F6-48F7-BE71-28C2867486A9}" srcOrd="1" destOrd="0" parTransId="{698E3DB2-002C-4427-9CE5-3B3A5A7AE430}" sibTransId="{62471D1E-9145-4845-9571-6B6362C35769}"/>
    <dgm:cxn modelId="{A8B1E7AF-1B2F-4E28-BF7C-8CB63198C44B}" srcId="{E27BC9FF-79B3-436C-9210-3226E56D0CF8}" destId="{09A82A14-63F7-4171-B4BF-7B747265B75B}" srcOrd="0" destOrd="0" parTransId="{723532E9-5532-4537-A0DF-46002B4A85FE}" sibTransId="{09808D5C-6B64-449A-A9D5-42CB166D5F67}"/>
    <dgm:cxn modelId="{313BC8DA-39AF-4645-84EF-431DA5F0146F}" type="presOf" srcId="{E27BC9FF-79B3-436C-9210-3226E56D0CF8}" destId="{582BC798-D631-4A87-9D49-D2D23BFFB22D}" srcOrd="0" destOrd="0" presId="urn:microsoft.com/office/officeart/2005/8/layout/default"/>
    <dgm:cxn modelId="{DC08D30F-58D3-492B-B580-2110A6D6752F}" type="presOf" srcId="{3CA2DA41-9153-45D6-88FD-C81FA8122BD9}" destId="{6C9D4632-CE44-4F28-AB3B-42937B7B559A}" srcOrd="0" destOrd="0" presId="urn:microsoft.com/office/officeart/2005/8/layout/default"/>
    <dgm:cxn modelId="{FFAA0E8C-0661-4C93-BBA5-FFA7FD80F8BF}" srcId="{E27BC9FF-79B3-436C-9210-3226E56D0CF8}" destId="{3CA2DA41-9153-45D6-88FD-C81FA8122BD9}" srcOrd="3" destOrd="0" parTransId="{D74439BA-721F-4B17-AE53-1EEB3218AC20}" sibTransId="{A854604D-5DEB-4C21-AC65-948626AC2D70}"/>
    <dgm:cxn modelId="{6E9A4577-303E-428C-AEBE-991DFD61A064}" type="presOf" srcId="{09A82A14-63F7-4171-B4BF-7B747265B75B}" destId="{B22DC034-0928-41E9-B019-AC778DC04B1F}" srcOrd="0" destOrd="0" presId="urn:microsoft.com/office/officeart/2005/8/layout/default"/>
    <dgm:cxn modelId="{B3E58FA3-A637-4AE1-8188-B90FA6D77F2F}" type="presOf" srcId="{CCE235D2-B9F6-48F7-BE71-28C2867486A9}" destId="{AA91C2FB-026F-4B9D-AD5F-99FE73AD97B6}" srcOrd="0" destOrd="0" presId="urn:microsoft.com/office/officeart/2005/8/layout/default"/>
    <dgm:cxn modelId="{A09033B6-19F3-44F1-8BD7-BBDE78341FA7}" type="presOf" srcId="{B596753E-C39F-4694-804E-5B85692F1D1B}" destId="{7092B6AB-5FBC-45B7-B2B7-75EDC8602754}" srcOrd="0" destOrd="0" presId="urn:microsoft.com/office/officeart/2005/8/layout/default"/>
    <dgm:cxn modelId="{FC3C7DFD-17B8-4E33-A697-352CC838292E}" type="presParOf" srcId="{582BC798-D631-4A87-9D49-D2D23BFFB22D}" destId="{B22DC034-0928-41E9-B019-AC778DC04B1F}" srcOrd="0" destOrd="0" presId="urn:microsoft.com/office/officeart/2005/8/layout/default"/>
    <dgm:cxn modelId="{7CDCE0F4-359C-4102-A174-096731C94F8D}" type="presParOf" srcId="{582BC798-D631-4A87-9D49-D2D23BFFB22D}" destId="{8E5B1FBF-FD7F-42B7-8BB5-CF2D51451033}" srcOrd="1" destOrd="0" presId="urn:microsoft.com/office/officeart/2005/8/layout/default"/>
    <dgm:cxn modelId="{5E979CD5-BF44-4C1C-8F74-E0717722A3CA}" type="presParOf" srcId="{582BC798-D631-4A87-9D49-D2D23BFFB22D}" destId="{AA91C2FB-026F-4B9D-AD5F-99FE73AD97B6}" srcOrd="2" destOrd="0" presId="urn:microsoft.com/office/officeart/2005/8/layout/default"/>
    <dgm:cxn modelId="{7E7FAE51-553F-4B03-BDEE-6D68A20D6C36}" type="presParOf" srcId="{582BC798-D631-4A87-9D49-D2D23BFFB22D}" destId="{CBBAB0A7-9B2B-46DB-B1CB-EDA9879004ED}" srcOrd="3" destOrd="0" presId="urn:microsoft.com/office/officeart/2005/8/layout/default"/>
    <dgm:cxn modelId="{C57BCA63-0E24-48E2-94A4-F6D1077DF1CA}" type="presParOf" srcId="{582BC798-D631-4A87-9D49-D2D23BFFB22D}" destId="{7092B6AB-5FBC-45B7-B2B7-75EDC8602754}" srcOrd="4" destOrd="0" presId="urn:microsoft.com/office/officeart/2005/8/layout/default"/>
    <dgm:cxn modelId="{FEB01818-8E4E-4F13-ACEF-69A9EA7CC16C}" type="presParOf" srcId="{582BC798-D631-4A87-9D49-D2D23BFFB22D}" destId="{ABF3A68F-4C03-4FBE-82EC-ADD32F684FB4}" srcOrd="5" destOrd="0" presId="urn:microsoft.com/office/officeart/2005/8/layout/default"/>
    <dgm:cxn modelId="{A3790FAB-DE10-484E-B7B1-4E0D93DB7E15}" type="presParOf" srcId="{582BC798-D631-4A87-9D49-D2D23BFFB22D}" destId="{6C9D4632-CE44-4F28-AB3B-42937B7B559A}"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3C7948-087D-417B-AA69-57B88315AAA5}" type="doc">
      <dgm:prSet loTypeId="urn:microsoft.com/office/officeart/2005/8/layout/arrow2" loCatId="process" qsTypeId="urn:microsoft.com/office/officeart/2005/8/quickstyle/simple1" qsCatId="simple" csTypeId="urn:microsoft.com/office/officeart/2005/8/colors/accent6_2" csCatId="accent6" phldr="1"/>
      <dgm:spPr/>
    </dgm:pt>
    <dgm:pt modelId="{EB114F9C-7AC4-4C36-ABF0-9AC3029AAF23}">
      <dgm:prSet phldrT="[Text]" custT="1"/>
      <dgm:spPr/>
      <dgm:t>
        <a:bodyPr/>
        <a:lstStyle/>
        <a:p>
          <a:r>
            <a:rPr lang="vi-VN" sz="3500" b="0"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Nước biển dâng </a:t>
          </a:r>
          <a:r>
            <a:rPr lang="vi-VN" sz="3500" b="1"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20 cm </a:t>
          </a:r>
          <a:r>
            <a:rPr lang="vi-VN" sz="3500" b="0"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từ thời kì cách mạng công nghiệp lần thứ nhất (1784- 1840)</a:t>
          </a:r>
          <a:endParaRPr lang="en-GB" sz="35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gm:t>
    </dgm:pt>
    <dgm:pt modelId="{B595C1CB-E959-4BD5-A638-32F1974E21C9}" type="parTrans" cxnId="{C85AC9CF-99A7-4517-B86E-F2BA396C98F8}">
      <dgm:prSet/>
      <dgm:spPr/>
      <dgm:t>
        <a:bodyPr/>
        <a:lstStyle/>
        <a:p>
          <a:endParaRPr lang="en-GB"/>
        </a:p>
      </dgm:t>
    </dgm:pt>
    <dgm:pt modelId="{AF11A5AC-9439-466E-A865-80F95F19C99D}" type="sibTrans" cxnId="{C85AC9CF-99A7-4517-B86E-F2BA396C98F8}">
      <dgm:prSet/>
      <dgm:spPr/>
      <dgm:t>
        <a:bodyPr/>
        <a:lstStyle/>
        <a:p>
          <a:endParaRPr lang="en-GB"/>
        </a:p>
      </dgm:t>
    </dgm:pt>
    <dgm:pt modelId="{204F771E-58B4-4C3D-8F7C-1B29D1EA439C}">
      <dgm:prSet phldrT="[Text]" custT="1"/>
      <dgm:spPr/>
      <dgm:t>
        <a:bodyPr/>
        <a:lstStyle/>
        <a:p>
          <a:r>
            <a:rPr lang="vi-VN" sz="3500" b="0"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Kịch bản xấu nhất: nước biển dâng </a:t>
          </a:r>
          <a:r>
            <a:rPr lang="vi-VN" sz="3500" b="1"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86cm</a:t>
          </a:r>
          <a:r>
            <a:rPr lang="vi-VN" sz="3500" b="0"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 so với ngày nay</a:t>
          </a:r>
          <a:endParaRPr lang="en-GB" sz="35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gm:t>
    </dgm:pt>
    <dgm:pt modelId="{86326FF3-0032-4C78-A48B-BE308D7B4A40}" type="parTrans" cxnId="{D71F0EA1-C667-4173-AD06-3A9E25D8009C}">
      <dgm:prSet/>
      <dgm:spPr/>
      <dgm:t>
        <a:bodyPr/>
        <a:lstStyle/>
        <a:p>
          <a:endParaRPr lang="en-GB"/>
        </a:p>
      </dgm:t>
    </dgm:pt>
    <dgm:pt modelId="{8D2BA712-0692-4924-B504-9EDB18025D0B}" type="sibTrans" cxnId="{D71F0EA1-C667-4173-AD06-3A9E25D8009C}">
      <dgm:prSet/>
      <dgm:spPr/>
      <dgm:t>
        <a:bodyPr/>
        <a:lstStyle/>
        <a:p>
          <a:endParaRPr lang="en-GB"/>
        </a:p>
      </dgm:t>
    </dgm:pt>
    <dgm:pt modelId="{58137D6B-FCB8-454E-A4CE-997845592DB4}">
      <dgm:prSet phldrT="[Text]" custT="1"/>
      <dgm:spPr/>
      <dgm:t>
        <a:bodyPr/>
        <a:lstStyle/>
        <a:p>
          <a:pPr algn="just"/>
          <a:r>
            <a:rPr lang="vi-VN" sz="3500" b="0"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Những năm gần đây nước biển dâng TB </a:t>
          </a:r>
          <a:r>
            <a:rPr lang="vi-VN" sz="3500" b="1"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3mm/nă</a:t>
          </a:r>
          <a:r>
            <a:rPr lang="en-GB" sz="3500" b="1" i="0" u="none">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m</a:t>
          </a:r>
          <a:endParaRPr lang="en-GB" sz="3500" b="1">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gm:t>
    </dgm:pt>
    <dgm:pt modelId="{9B4750DD-38AF-4535-9999-47DE44C24E77}" type="sibTrans" cxnId="{EFF8F3CB-F51C-4F98-9F61-36900C6BCF18}">
      <dgm:prSet/>
      <dgm:spPr/>
      <dgm:t>
        <a:bodyPr/>
        <a:lstStyle/>
        <a:p>
          <a:endParaRPr lang="en-GB"/>
        </a:p>
      </dgm:t>
    </dgm:pt>
    <dgm:pt modelId="{DB697F40-19D6-48DD-9883-022BB6615109}" type="parTrans" cxnId="{EFF8F3CB-F51C-4F98-9F61-36900C6BCF18}">
      <dgm:prSet/>
      <dgm:spPr/>
      <dgm:t>
        <a:bodyPr/>
        <a:lstStyle/>
        <a:p>
          <a:endParaRPr lang="en-GB"/>
        </a:p>
      </dgm:t>
    </dgm:pt>
    <dgm:pt modelId="{734A586F-D136-4F86-9BF8-5A6AB4B8AF5E}" type="pres">
      <dgm:prSet presAssocID="{6F3C7948-087D-417B-AA69-57B88315AAA5}" presName="arrowDiagram" presStyleCnt="0">
        <dgm:presLayoutVars>
          <dgm:chMax val="5"/>
          <dgm:dir/>
          <dgm:resizeHandles val="exact"/>
        </dgm:presLayoutVars>
      </dgm:prSet>
      <dgm:spPr/>
    </dgm:pt>
    <dgm:pt modelId="{0342167F-4F3D-4E01-AB6B-071CC6CF9C63}" type="pres">
      <dgm:prSet presAssocID="{6F3C7948-087D-417B-AA69-57B88315AAA5}" presName="arrow" presStyleLbl="bgShp" presStyleIdx="0" presStyleCnt="1" custLinFactNeighborX="15000" custLinFactNeighborY="14000"/>
      <dgm:spPr/>
    </dgm:pt>
    <dgm:pt modelId="{003C2EA2-36B2-4C83-B26D-60EE98B978B2}" type="pres">
      <dgm:prSet presAssocID="{6F3C7948-087D-417B-AA69-57B88315AAA5}" presName="arrowDiagram3" presStyleCnt="0"/>
      <dgm:spPr/>
    </dgm:pt>
    <dgm:pt modelId="{275BAC7C-33C0-41C6-917E-F174DE931AFF}" type="pres">
      <dgm:prSet presAssocID="{EB114F9C-7AC4-4C36-ABF0-9AC3029AAF23}" presName="bullet3a" presStyleLbl="node1" presStyleIdx="0" presStyleCnt="3"/>
      <dgm:spPr/>
    </dgm:pt>
    <dgm:pt modelId="{B68D3D53-5583-47DB-8305-DB88E56FF624}" type="pres">
      <dgm:prSet presAssocID="{EB114F9C-7AC4-4C36-ABF0-9AC3029AAF23}" presName="textBox3a" presStyleLbl="revTx" presStyleIdx="0" presStyleCnt="3" custScaleX="126704" custLinFactNeighborX="35275" custLinFactNeighborY="2054">
        <dgm:presLayoutVars>
          <dgm:bulletEnabled val="1"/>
        </dgm:presLayoutVars>
      </dgm:prSet>
      <dgm:spPr/>
      <dgm:t>
        <a:bodyPr/>
        <a:lstStyle/>
        <a:p>
          <a:endParaRPr lang="en-US"/>
        </a:p>
      </dgm:t>
    </dgm:pt>
    <dgm:pt modelId="{5F661FC7-3F7C-4A7E-8591-03E6C9B2F009}" type="pres">
      <dgm:prSet presAssocID="{58137D6B-FCB8-454E-A4CE-997845592DB4}" presName="bullet3b" presStyleLbl="node1" presStyleIdx="1" presStyleCnt="3"/>
      <dgm:spPr/>
    </dgm:pt>
    <dgm:pt modelId="{A9F12586-025A-4103-AB1D-8BF505DC6D6D}" type="pres">
      <dgm:prSet presAssocID="{58137D6B-FCB8-454E-A4CE-997845592DB4}" presName="textBox3b" presStyleLbl="revTx" presStyleIdx="1" presStyleCnt="3" custLinFactNeighborX="24201">
        <dgm:presLayoutVars>
          <dgm:bulletEnabled val="1"/>
        </dgm:presLayoutVars>
      </dgm:prSet>
      <dgm:spPr/>
      <dgm:t>
        <a:bodyPr/>
        <a:lstStyle/>
        <a:p>
          <a:endParaRPr lang="en-US"/>
        </a:p>
      </dgm:t>
    </dgm:pt>
    <dgm:pt modelId="{798F4ED5-9C77-47A8-931F-6C987E4CE0EE}" type="pres">
      <dgm:prSet presAssocID="{204F771E-58B4-4C3D-8F7C-1B29D1EA439C}" presName="bullet3c" presStyleLbl="node1" presStyleIdx="2" presStyleCnt="3"/>
      <dgm:spPr/>
    </dgm:pt>
    <dgm:pt modelId="{B33CD6EA-89FD-45BC-814C-4E6A69CC6F14}" type="pres">
      <dgm:prSet presAssocID="{204F771E-58B4-4C3D-8F7C-1B29D1EA439C}" presName="textBox3c" presStyleLbl="revTx" presStyleIdx="2" presStyleCnt="3" custLinFactNeighborX="19606">
        <dgm:presLayoutVars>
          <dgm:bulletEnabled val="1"/>
        </dgm:presLayoutVars>
      </dgm:prSet>
      <dgm:spPr/>
      <dgm:t>
        <a:bodyPr/>
        <a:lstStyle/>
        <a:p>
          <a:endParaRPr lang="en-US"/>
        </a:p>
      </dgm:t>
    </dgm:pt>
  </dgm:ptLst>
  <dgm:cxnLst>
    <dgm:cxn modelId="{EFF8F3CB-F51C-4F98-9F61-36900C6BCF18}" srcId="{6F3C7948-087D-417B-AA69-57B88315AAA5}" destId="{58137D6B-FCB8-454E-A4CE-997845592DB4}" srcOrd="1" destOrd="0" parTransId="{DB697F40-19D6-48DD-9883-022BB6615109}" sibTransId="{9B4750DD-38AF-4535-9999-47DE44C24E77}"/>
    <dgm:cxn modelId="{184F3F0C-33F8-439D-AF8A-C84C3A5098CD}" type="presOf" srcId="{58137D6B-FCB8-454E-A4CE-997845592DB4}" destId="{A9F12586-025A-4103-AB1D-8BF505DC6D6D}" srcOrd="0" destOrd="0" presId="urn:microsoft.com/office/officeart/2005/8/layout/arrow2"/>
    <dgm:cxn modelId="{B12419B4-222C-4F03-915F-9467320054D2}" type="presOf" srcId="{EB114F9C-7AC4-4C36-ABF0-9AC3029AAF23}" destId="{B68D3D53-5583-47DB-8305-DB88E56FF624}" srcOrd="0" destOrd="0" presId="urn:microsoft.com/office/officeart/2005/8/layout/arrow2"/>
    <dgm:cxn modelId="{C85AC9CF-99A7-4517-B86E-F2BA396C98F8}" srcId="{6F3C7948-087D-417B-AA69-57B88315AAA5}" destId="{EB114F9C-7AC4-4C36-ABF0-9AC3029AAF23}" srcOrd="0" destOrd="0" parTransId="{B595C1CB-E959-4BD5-A638-32F1974E21C9}" sibTransId="{AF11A5AC-9439-466E-A865-80F95F19C99D}"/>
    <dgm:cxn modelId="{59316F4E-CE60-4766-8A07-2BCA79C15E06}" type="presOf" srcId="{6F3C7948-087D-417B-AA69-57B88315AAA5}" destId="{734A586F-D136-4F86-9BF8-5A6AB4B8AF5E}" srcOrd="0" destOrd="0" presId="urn:microsoft.com/office/officeart/2005/8/layout/arrow2"/>
    <dgm:cxn modelId="{B0776FA2-059F-4C86-B99E-F18D9B3F2B53}" type="presOf" srcId="{204F771E-58B4-4C3D-8F7C-1B29D1EA439C}" destId="{B33CD6EA-89FD-45BC-814C-4E6A69CC6F14}" srcOrd="0" destOrd="0" presId="urn:microsoft.com/office/officeart/2005/8/layout/arrow2"/>
    <dgm:cxn modelId="{D71F0EA1-C667-4173-AD06-3A9E25D8009C}" srcId="{6F3C7948-087D-417B-AA69-57B88315AAA5}" destId="{204F771E-58B4-4C3D-8F7C-1B29D1EA439C}" srcOrd="2" destOrd="0" parTransId="{86326FF3-0032-4C78-A48B-BE308D7B4A40}" sibTransId="{8D2BA712-0692-4924-B504-9EDB18025D0B}"/>
    <dgm:cxn modelId="{6F5083AD-A328-49AA-8C54-3A012BE6D352}" type="presParOf" srcId="{734A586F-D136-4F86-9BF8-5A6AB4B8AF5E}" destId="{0342167F-4F3D-4E01-AB6B-071CC6CF9C63}" srcOrd="0" destOrd="0" presId="urn:microsoft.com/office/officeart/2005/8/layout/arrow2"/>
    <dgm:cxn modelId="{B9EC8389-E64A-4787-B717-EE84922FC18A}" type="presParOf" srcId="{734A586F-D136-4F86-9BF8-5A6AB4B8AF5E}" destId="{003C2EA2-36B2-4C83-B26D-60EE98B978B2}" srcOrd="1" destOrd="0" presId="urn:microsoft.com/office/officeart/2005/8/layout/arrow2"/>
    <dgm:cxn modelId="{68E6CCA6-1390-4515-88AE-2C5BDB1064B1}" type="presParOf" srcId="{003C2EA2-36B2-4C83-B26D-60EE98B978B2}" destId="{275BAC7C-33C0-41C6-917E-F174DE931AFF}" srcOrd="0" destOrd="0" presId="urn:microsoft.com/office/officeart/2005/8/layout/arrow2"/>
    <dgm:cxn modelId="{A959B58D-580E-4F9F-8231-ED2C560ECF5A}" type="presParOf" srcId="{003C2EA2-36B2-4C83-B26D-60EE98B978B2}" destId="{B68D3D53-5583-47DB-8305-DB88E56FF624}" srcOrd="1" destOrd="0" presId="urn:microsoft.com/office/officeart/2005/8/layout/arrow2"/>
    <dgm:cxn modelId="{8C62F1A2-DACF-430D-934B-E2D6B26D734E}" type="presParOf" srcId="{003C2EA2-36B2-4C83-B26D-60EE98B978B2}" destId="{5F661FC7-3F7C-4A7E-8591-03E6C9B2F009}" srcOrd="2" destOrd="0" presId="urn:microsoft.com/office/officeart/2005/8/layout/arrow2"/>
    <dgm:cxn modelId="{1A73BBD0-2057-4A2E-B800-70E15B0C3EA5}" type="presParOf" srcId="{003C2EA2-36B2-4C83-B26D-60EE98B978B2}" destId="{A9F12586-025A-4103-AB1D-8BF505DC6D6D}" srcOrd="3" destOrd="0" presId="urn:microsoft.com/office/officeart/2005/8/layout/arrow2"/>
    <dgm:cxn modelId="{FCA526AB-7F6E-4C0E-9DEB-7F20B90F110B}" type="presParOf" srcId="{003C2EA2-36B2-4C83-B26D-60EE98B978B2}" destId="{798F4ED5-9C77-47A8-931F-6C987E4CE0EE}" srcOrd="4" destOrd="0" presId="urn:microsoft.com/office/officeart/2005/8/layout/arrow2"/>
    <dgm:cxn modelId="{D9B0CD22-213D-4FC5-88C6-3907789830FD}" type="presParOf" srcId="{003C2EA2-36B2-4C83-B26D-60EE98B978B2}" destId="{B33CD6EA-89FD-45BC-814C-4E6A69CC6F14}"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CAAEB-3496-4A72-A401-199E12AA9CFB}">
      <dsp:nvSpPr>
        <dsp:cNvPr id="0" name=""/>
        <dsp:cNvSpPr/>
      </dsp:nvSpPr>
      <dsp:spPr>
        <a:xfrm>
          <a:off x="246228" y="2235900"/>
          <a:ext cx="5763934" cy="180122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0033" tIns="133350" rIns="133350" bIns="133350" numCol="1" spcCol="1270" anchor="ctr" anchorCtr="0">
          <a:noAutofit/>
        </a:bodyPr>
        <a:lstStyle/>
        <a:p>
          <a:pPr lvl="0" algn="l" defTabSz="1555750">
            <a:lnSpc>
              <a:spcPct val="90000"/>
            </a:lnSpc>
            <a:spcBef>
              <a:spcPct val="0"/>
            </a:spcBef>
            <a:spcAft>
              <a:spcPct val="35000"/>
            </a:spcAft>
          </a:pPr>
          <a:r>
            <a:rPr lang="en-GB" sz="3500" b="0" i="0" u="none" kern="1200">
              <a:latin typeface="Roboto Condensed" panose="02000000000000000000" pitchFamily="2" charset="0"/>
              <a:ea typeface="Roboto Condensed" panose="02000000000000000000" pitchFamily="2" charset="0"/>
              <a:cs typeface="Roboto Condensed" panose="02000000000000000000" pitchFamily="2" charset="0"/>
            </a:rPr>
            <a:t>Tạo ra một nửa nguồn oxi để hô hấp</a:t>
          </a:r>
          <a:endParaRPr lang="en-GB" sz="35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46228" y="2235900"/>
        <a:ext cx="5763934" cy="1801229"/>
      </dsp:txXfrm>
    </dsp:sp>
    <dsp:sp modelId="{20C97292-2E05-40D3-BE1E-F3A0ABBF13B2}">
      <dsp:nvSpPr>
        <dsp:cNvPr id="0" name=""/>
        <dsp:cNvSpPr/>
      </dsp:nvSpPr>
      <dsp:spPr>
        <a:xfrm>
          <a:off x="6064" y="1975722"/>
          <a:ext cx="1260860" cy="1891291"/>
        </a:xfrm>
        <a:prstGeom prst="rect">
          <a:avLst/>
        </a:prstGeom>
        <a:blipFill>
          <a:blip xmlns:r="http://schemas.openxmlformats.org/officeDocument/2006/relationships" r:embed="rId1"/>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575C8-C1CF-4111-8FDD-F75B062E3793}">
      <dsp:nvSpPr>
        <dsp:cNvPr id="0" name=""/>
        <dsp:cNvSpPr/>
      </dsp:nvSpPr>
      <dsp:spPr>
        <a:xfrm>
          <a:off x="6650600" y="2235900"/>
          <a:ext cx="5763934" cy="180122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0033" tIns="133350" rIns="133350" bIns="133350" numCol="1" spcCol="1270" anchor="ctr" anchorCtr="0">
          <a:noAutofit/>
        </a:bodyPr>
        <a:lstStyle/>
        <a:p>
          <a:pPr lvl="0" algn="l" defTabSz="1555750">
            <a:lnSpc>
              <a:spcPct val="90000"/>
            </a:lnSpc>
            <a:spcBef>
              <a:spcPct val="0"/>
            </a:spcBef>
            <a:spcAft>
              <a:spcPct val="35000"/>
            </a:spcAft>
          </a:pPr>
          <a:r>
            <a:rPr lang="en-GB" sz="3500" b="0" i="0" u="none" kern="1200">
              <a:latin typeface="Roboto Condensed" panose="02000000000000000000" pitchFamily="2" charset="0"/>
              <a:ea typeface="Roboto Condensed" panose="02000000000000000000" pitchFamily="2" charset="0"/>
              <a:cs typeface="Roboto Condensed" panose="02000000000000000000" pitchFamily="2" charset="0"/>
            </a:rPr>
            <a:t>nguồn hải sản đa dạng, tài nguyên thiết yếu</a:t>
          </a:r>
          <a:endParaRPr lang="en-GB" sz="35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650600" y="2235900"/>
        <a:ext cx="5763934" cy="1801229"/>
      </dsp:txXfrm>
    </dsp:sp>
    <dsp:sp modelId="{AB322E6E-A110-4A4B-90B6-4493082F3BCF}">
      <dsp:nvSpPr>
        <dsp:cNvPr id="0" name=""/>
        <dsp:cNvSpPr/>
      </dsp:nvSpPr>
      <dsp:spPr>
        <a:xfrm>
          <a:off x="6410436" y="1975722"/>
          <a:ext cx="1260860" cy="1891291"/>
        </a:xfrm>
        <a:prstGeom prst="rect">
          <a:avLst/>
        </a:prstGeom>
        <a:blipFill>
          <a:blip xmlns:r="http://schemas.openxmlformats.org/officeDocument/2006/relationships" r:embed="rId2"/>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34B396-85ED-44BC-9792-E3BAACB6620F}">
      <dsp:nvSpPr>
        <dsp:cNvPr id="0" name=""/>
        <dsp:cNvSpPr/>
      </dsp:nvSpPr>
      <dsp:spPr>
        <a:xfrm>
          <a:off x="246228" y="4503447"/>
          <a:ext cx="5763934" cy="180122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0033" tIns="133350" rIns="133350" bIns="133350" numCol="1" spcCol="1270" anchor="ctr" anchorCtr="0">
          <a:noAutofit/>
        </a:bodyPr>
        <a:lstStyle/>
        <a:p>
          <a:pPr lvl="0" algn="l" defTabSz="1555750">
            <a:lnSpc>
              <a:spcPct val="90000"/>
            </a:lnSpc>
            <a:spcBef>
              <a:spcPct val="0"/>
            </a:spcBef>
            <a:spcAft>
              <a:spcPct val="35000"/>
            </a:spcAft>
          </a:pPr>
          <a:r>
            <a:rPr lang="en-GB" sz="3500" b="0" i="0" u="none" kern="1200">
              <a:latin typeface="Roboto Condensed" panose="02000000000000000000" pitchFamily="2" charset="0"/>
              <a:ea typeface="Roboto Condensed" panose="02000000000000000000" pitchFamily="2" charset="0"/>
              <a:cs typeface="Roboto Condensed" panose="02000000000000000000" pitchFamily="2" charset="0"/>
            </a:rPr>
            <a:t>vận chuyển 3/4 hàng hóa tiêu dùng</a:t>
          </a:r>
          <a:endParaRPr lang="en-GB" sz="35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46228" y="4503447"/>
        <a:ext cx="5763934" cy="1801229"/>
      </dsp:txXfrm>
    </dsp:sp>
    <dsp:sp modelId="{FB3C184A-157D-4F3B-88FE-4C734B8B209D}">
      <dsp:nvSpPr>
        <dsp:cNvPr id="0" name=""/>
        <dsp:cNvSpPr/>
      </dsp:nvSpPr>
      <dsp:spPr>
        <a:xfrm>
          <a:off x="6064" y="4243270"/>
          <a:ext cx="1260860" cy="1891291"/>
        </a:xfrm>
        <a:prstGeom prst="rect">
          <a:avLst/>
        </a:prstGeom>
        <a:blipFill>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DA2BB-3C16-451F-915B-EB78C469BBEE}">
      <dsp:nvSpPr>
        <dsp:cNvPr id="0" name=""/>
        <dsp:cNvSpPr/>
      </dsp:nvSpPr>
      <dsp:spPr>
        <a:xfrm>
          <a:off x="6650600" y="4503447"/>
          <a:ext cx="5763934" cy="180122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0033" tIns="133350" rIns="133350" bIns="133350" numCol="1" spcCol="1270" anchor="ctr" anchorCtr="0">
          <a:noAutofit/>
        </a:bodyPr>
        <a:lstStyle/>
        <a:p>
          <a:pPr lvl="0" algn="l" defTabSz="1555750">
            <a:lnSpc>
              <a:spcPct val="90000"/>
            </a:lnSpc>
            <a:spcBef>
              <a:spcPct val="0"/>
            </a:spcBef>
            <a:spcAft>
              <a:spcPct val="35000"/>
            </a:spcAft>
          </a:pPr>
          <a:r>
            <a:rPr lang="vi-VN" sz="3500" b="0" i="0" u="none" kern="1200">
              <a:latin typeface="Roboto Condensed" panose="02000000000000000000" pitchFamily="2" charset="0"/>
              <a:ea typeface="Roboto Condensed" panose="02000000000000000000" pitchFamily="2" charset="0"/>
              <a:cs typeface="Roboto Condensed" panose="02000000000000000000" pitchFamily="2" charset="0"/>
            </a:rPr>
            <a:t>40% dân số ngụ cư gần biển</a:t>
          </a:r>
          <a:endParaRPr lang="vi-VN" sz="35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650600" y="4503447"/>
        <a:ext cx="5763934" cy="1801229"/>
      </dsp:txXfrm>
    </dsp:sp>
    <dsp:sp modelId="{471C7558-4730-4FD9-B66F-404461D72956}">
      <dsp:nvSpPr>
        <dsp:cNvPr id="0" name=""/>
        <dsp:cNvSpPr/>
      </dsp:nvSpPr>
      <dsp:spPr>
        <a:xfrm>
          <a:off x="6410436" y="4243270"/>
          <a:ext cx="1260860" cy="1891291"/>
        </a:xfrm>
        <a:prstGeom prst="rect">
          <a:avLst/>
        </a:prstGeom>
        <a:blipFill>
          <a:blip xmlns:r="http://schemas.openxmlformats.org/officeDocument/2006/relationships" r:embed="rId4"/>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DC034-0928-41E9-B019-AC778DC04B1F}">
      <dsp:nvSpPr>
        <dsp:cNvPr id="0" name=""/>
        <dsp:cNvSpPr/>
      </dsp:nvSpPr>
      <dsp:spPr>
        <a:xfrm>
          <a:off x="576262" y="439"/>
          <a:ext cx="4095749" cy="245745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a:latin typeface="Roboto Condensed" panose="02000000000000000000" pitchFamily="2" charset="0"/>
              <a:ea typeface="Roboto Condensed" panose="02000000000000000000" pitchFamily="2" charset="0"/>
              <a:cs typeface="Roboto Condensed" panose="02000000000000000000" pitchFamily="2" charset="0"/>
            </a:rPr>
            <a:t>Thủy triều</a:t>
          </a:r>
        </a:p>
      </dsp:txBody>
      <dsp:txXfrm>
        <a:off x="576262" y="439"/>
        <a:ext cx="4095749" cy="2457450"/>
      </dsp:txXfrm>
    </dsp:sp>
    <dsp:sp modelId="{AA91C2FB-026F-4B9D-AD5F-99FE73AD97B6}">
      <dsp:nvSpPr>
        <dsp:cNvPr id="0" name=""/>
        <dsp:cNvSpPr/>
      </dsp:nvSpPr>
      <dsp:spPr>
        <a:xfrm>
          <a:off x="5081587" y="439"/>
          <a:ext cx="4095749" cy="2457450"/>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a:latin typeface="Roboto Condensed" panose="02000000000000000000" pitchFamily="2" charset="0"/>
              <a:ea typeface="Roboto Condensed" panose="02000000000000000000" pitchFamily="2" charset="0"/>
              <a:cs typeface="Roboto Condensed" panose="02000000000000000000" pitchFamily="2" charset="0"/>
            </a:rPr>
            <a:t>Không khí trên mặt biển (Gió, bão)</a:t>
          </a:r>
        </a:p>
      </dsp:txBody>
      <dsp:txXfrm>
        <a:off x="5081587" y="439"/>
        <a:ext cx="4095749" cy="2457450"/>
      </dsp:txXfrm>
    </dsp:sp>
    <dsp:sp modelId="{7092B6AB-5FBC-45B7-B2B7-75EDC8602754}">
      <dsp:nvSpPr>
        <dsp:cNvPr id="0" name=""/>
        <dsp:cNvSpPr/>
      </dsp:nvSpPr>
      <dsp:spPr>
        <a:xfrm>
          <a:off x="576262" y="2867464"/>
          <a:ext cx="4095749" cy="2457450"/>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a:latin typeface="Roboto Condensed" panose="02000000000000000000" pitchFamily="2" charset="0"/>
              <a:ea typeface="Roboto Condensed" panose="02000000000000000000" pitchFamily="2" charset="0"/>
              <a:cs typeface="Roboto Condensed" panose="02000000000000000000" pitchFamily="2" charset="0"/>
            </a:rPr>
            <a:t>Động đất/Kiến tạo dưới đáy biển</a:t>
          </a:r>
        </a:p>
      </dsp:txBody>
      <dsp:txXfrm>
        <a:off x="576262" y="2867464"/>
        <a:ext cx="4095749" cy="2457450"/>
      </dsp:txXfrm>
    </dsp:sp>
    <dsp:sp modelId="{6C9D4632-CE44-4F28-AB3B-42937B7B559A}">
      <dsp:nvSpPr>
        <dsp:cNvPr id="0" name=""/>
        <dsp:cNvSpPr/>
      </dsp:nvSpPr>
      <dsp:spPr>
        <a:xfrm>
          <a:off x="5081587" y="2867464"/>
          <a:ext cx="4095749" cy="245745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a:latin typeface="Roboto Condensed" panose="02000000000000000000" pitchFamily="2" charset="0"/>
              <a:ea typeface="Roboto Condensed" panose="02000000000000000000" pitchFamily="2" charset="0"/>
              <a:cs typeface="Roboto Condensed" panose="02000000000000000000" pitchFamily="2" charset="0"/>
            </a:rPr>
            <a:t>Biến đổi khí hậu</a:t>
          </a:r>
        </a:p>
      </dsp:txBody>
      <dsp:txXfrm>
        <a:off x="5081587" y="2867464"/>
        <a:ext cx="4095749" cy="2457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2167F-4F3D-4E01-AB6B-071CC6CF9C63}">
      <dsp:nvSpPr>
        <dsp:cNvPr id="0" name=""/>
        <dsp:cNvSpPr/>
      </dsp:nvSpPr>
      <dsp:spPr>
        <a:xfrm>
          <a:off x="0" y="82549"/>
          <a:ext cx="11125200" cy="6953250"/>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BAC7C-33C0-41C6-917E-F174DE931AFF}">
      <dsp:nvSpPr>
        <dsp:cNvPr id="0" name=""/>
        <dsp:cNvSpPr/>
      </dsp:nvSpPr>
      <dsp:spPr>
        <a:xfrm>
          <a:off x="1412900" y="4840408"/>
          <a:ext cx="289255" cy="289255"/>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D3D53-5583-47DB-8305-DB88E56FF624}">
      <dsp:nvSpPr>
        <dsp:cNvPr id="0" name=""/>
        <dsp:cNvSpPr/>
      </dsp:nvSpPr>
      <dsp:spPr>
        <a:xfrm>
          <a:off x="2125809" y="5026310"/>
          <a:ext cx="3284385" cy="200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70" tIns="0" rIns="0" bIns="0" numCol="1" spcCol="1270" anchor="t" anchorCtr="0">
          <a:noAutofit/>
        </a:bodyPr>
        <a:lstStyle/>
        <a:p>
          <a:pPr lvl="0" algn="l" defTabSz="1555750">
            <a:lnSpc>
              <a:spcPct val="90000"/>
            </a:lnSpc>
            <a:spcBef>
              <a:spcPct val="0"/>
            </a:spcBef>
            <a:spcAft>
              <a:spcPct val="35000"/>
            </a:spcAft>
          </a:pPr>
          <a:r>
            <a:rPr lang="vi-VN" sz="3500" b="0"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Nước biển dâng </a:t>
          </a:r>
          <a:r>
            <a:rPr lang="vi-VN" sz="3500" b="1"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20 cm </a:t>
          </a:r>
          <a:r>
            <a:rPr lang="vi-VN" sz="3500" b="0"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từ thời kì cách mạng công nghiệp lần thứ nhất (1784- 1840)</a:t>
          </a:r>
          <a:endParaRPr lang="en-GB" sz="350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125809" y="5026310"/>
        <a:ext cx="3284385" cy="2009489"/>
      </dsp:txXfrm>
    </dsp:sp>
    <dsp:sp modelId="{5F661FC7-3F7C-4A7E-8591-03E6C9B2F009}">
      <dsp:nvSpPr>
        <dsp:cNvPr id="0" name=""/>
        <dsp:cNvSpPr/>
      </dsp:nvSpPr>
      <dsp:spPr>
        <a:xfrm>
          <a:off x="3966133" y="2950514"/>
          <a:ext cx="522884" cy="52288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F12586-025A-4103-AB1D-8BF505DC6D6D}">
      <dsp:nvSpPr>
        <dsp:cNvPr id="0" name=""/>
        <dsp:cNvSpPr/>
      </dsp:nvSpPr>
      <dsp:spPr>
        <a:xfrm>
          <a:off x="4873754" y="3211956"/>
          <a:ext cx="2670048" cy="378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066" tIns="0" rIns="0" bIns="0" numCol="1" spcCol="1270" anchor="t" anchorCtr="0">
          <a:noAutofit/>
        </a:bodyPr>
        <a:lstStyle/>
        <a:p>
          <a:pPr lvl="0" algn="just" defTabSz="1555750">
            <a:lnSpc>
              <a:spcPct val="90000"/>
            </a:lnSpc>
            <a:spcBef>
              <a:spcPct val="0"/>
            </a:spcBef>
            <a:spcAft>
              <a:spcPct val="35000"/>
            </a:spcAft>
          </a:pPr>
          <a:r>
            <a:rPr lang="vi-VN" sz="3500" b="0"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Những năm gần đây nước biển dâng TB </a:t>
          </a:r>
          <a:r>
            <a:rPr lang="vi-VN" sz="3500" b="1"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3mm/nă</a:t>
          </a:r>
          <a:r>
            <a:rPr lang="en-GB" sz="3500" b="1"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m</a:t>
          </a:r>
          <a:endParaRPr lang="en-GB" sz="3500" b="1"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sp:txBody>
      <dsp:txXfrm>
        <a:off x="4873754" y="3211956"/>
        <a:ext cx="2670048" cy="3782568"/>
      </dsp:txXfrm>
    </dsp:sp>
    <dsp:sp modelId="{798F4ED5-9C77-47A8-931F-6C987E4CE0EE}">
      <dsp:nvSpPr>
        <dsp:cNvPr id="0" name=""/>
        <dsp:cNvSpPr/>
      </dsp:nvSpPr>
      <dsp:spPr>
        <a:xfrm>
          <a:off x="7036689" y="1800447"/>
          <a:ext cx="723138" cy="72313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CD6EA-89FD-45BC-814C-4E6A69CC6F14}">
      <dsp:nvSpPr>
        <dsp:cNvPr id="0" name=""/>
        <dsp:cNvSpPr/>
      </dsp:nvSpPr>
      <dsp:spPr>
        <a:xfrm>
          <a:off x="7921747" y="2162016"/>
          <a:ext cx="2670048" cy="483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176" tIns="0" rIns="0" bIns="0" numCol="1" spcCol="1270" anchor="t" anchorCtr="0">
          <a:noAutofit/>
        </a:bodyPr>
        <a:lstStyle/>
        <a:p>
          <a:pPr lvl="0" algn="l" defTabSz="1555750">
            <a:lnSpc>
              <a:spcPct val="90000"/>
            </a:lnSpc>
            <a:spcBef>
              <a:spcPct val="0"/>
            </a:spcBef>
            <a:spcAft>
              <a:spcPct val="35000"/>
            </a:spcAft>
          </a:pPr>
          <a:r>
            <a:rPr lang="vi-VN" sz="3500" b="0"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Kịch bản xấu nhất: nước biển dâng </a:t>
          </a:r>
          <a:r>
            <a:rPr lang="vi-VN" sz="3500" b="1"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86cm</a:t>
          </a:r>
          <a:r>
            <a:rPr lang="vi-VN" sz="3500" b="0" i="0" u="none"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 so với ngày nay</a:t>
          </a:r>
          <a:endParaRPr lang="en-GB" sz="350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921747" y="2162016"/>
        <a:ext cx="2670048" cy="483250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57.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2.svg"/><Relationship Id="rId7" Type="http://schemas.openxmlformats.org/officeDocument/2006/relationships/diagramLayout" Target="../diagrams/layout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4.sv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2.svg"/><Relationship Id="rId7" Type="http://schemas.openxmlformats.org/officeDocument/2006/relationships/diagramLayout" Target="../diagrams/layout2.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4.sv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57.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66.sv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2.svg"/><Relationship Id="rId7" Type="http://schemas.openxmlformats.org/officeDocument/2006/relationships/diagramLayout" Target="../diagrams/layout3.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4.svg"/><Relationship Id="rId10" Type="http://schemas.microsoft.com/office/2007/relationships/diagramDrawing" Target="../diagrams/drawing3.xml"/><Relationship Id="rId4" Type="http://schemas.openxmlformats.org/officeDocument/2006/relationships/image" Target="../media/image2.png"/><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57.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svg"/><Relationship Id="rId7" Type="http://schemas.openxmlformats.org/officeDocument/2006/relationships/image" Target="../media/image6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2.svg"/><Relationship Id="rId5" Type="http://schemas.openxmlformats.org/officeDocument/2006/relationships/image" Target="../media/image4.sv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70.sv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watch?v=ZyVGCUDXGtE" TargetMode="Externa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6.svg"/><Relationship Id="rId3" Type="http://schemas.openxmlformats.org/officeDocument/2006/relationships/image" Target="../media/image47.svg"/><Relationship Id="rId7" Type="http://schemas.openxmlformats.org/officeDocument/2006/relationships/image" Target="../media/image49.svg"/><Relationship Id="rId12"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43.sv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8.svg"/><Relationship Id="rId7" Type="http://schemas.openxmlformats.org/officeDocument/2006/relationships/image" Target="../media/image6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0.svg"/><Relationship Id="rId4" Type="http://schemas.openxmlformats.org/officeDocument/2006/relationships/image" Target="../media/image43.png"/><Relationship Id="rId9" Type="http://schemas.openxmlformats.org/officeDocument/2006/relationships/image" Target="../media/image82.sv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8.svg"/><Relationship Id="rId7" Type="http://schemas.openxmlformats.org/officeDocument/2006/relationships/image" Target="../media/image6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4.svg"/><Relationship Id="rId5" Type="http://schemas.openxmlformats.org/officeDocument/2006/relationships/image" Target="../media/image80.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3.png"/><Relationship Id="rId17" Type="http://schemas.openxmlformats.org/officeDocument/2006/relationships/image" Target="../media/image28.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svg"/><Relationship Id="rId1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90.svg"/><Relationship Id="rId2" Type="http://schemas.openxmlformats.org/officeDocument/2006/relationships/video" Target="../media/media2.mp4"/><Relationship Id="rId16" Type="http://schemas.openxmlformats.org/officeDocument/2006/relationships/image" Target="../media/image49.png"/><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2.svg"/><Relationship Id="rId15" Type="http://schemas.openxmlformats.org/officeDocument/2006/relationships/image" Target="../media/image48.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6.sv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9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9.png"/><Relationship Id="rId5" Type="http://schemas.openxmlformats.org/officeDocument/2006/relationships/image" Target="../media/image16.sv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86.sv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26.svg"/><Relationship Id="rId12"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93.sv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24.svg"/><Relationship Id="rId12" Type="http://schemas.openxmlformats.org/officeDocument/2006/relationships/image" Target="../media/image3.png"/><Relationship Id="rId17" Type="http://schemas.openxmlformats.org/officeDocument/2006/relationships/image" Target="../media/image28.svg"/><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6.svg"/><Relationship Id="rId5" Type="http://schemas.openxmlformats.org/officeDocument/2006/relationships/image" Target="../media/image32.svg"/><Relationship Id="rId1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4.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svg"/><Relationship Id="rId7" Type="http://schemas.openxmlformats.org/officeDocument/2006/relationships/image" Target="../media/image4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svg"/><Relationship Id="rId5" Type="http://schemas.openxmlformats.org/officeDocument/2006/relationships/image" Target="../media/image43.svg"/><Relationship Id="rId10"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svg"/><Relationship Id="rId7" Type="http://schemas.openxmlformats.org/officeDocument/2006/relationships/image" Target="../media/image4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svg"/><Relationship Id="rId5" Type="http://schemas.openxmlformats.org/officeDocument/2006/relationships/image" Target="../media/image43.svg"/><Relationship Id="rId10"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588692">
            <a:off x="-2534863" y="8597774"/>
            <a:ext cx="11556782" cy="4454614"/>
          </a:xfrm>
          <a:custGeom>
            <a:avLst/>
            <a:gdLst/>
            <a:ahLst/>
            <a:cxnLst/>
            <a:rect l="l" t="t" r="r" b="b"/>
            <a:pathLst>
              <a:path w="11556782" h="4454614">
                <a:moveTo>
                  <a:pt x="0" y="0"/>
                </a:moveTo>
                <a:lnTo>
                  <a:pt x="11556782" y="0"/>
                </a:lnTo>
                <a:lnTo>
                  <a:pt x="11556782" y="4454614"/>
                </a:lnTo>
                <a:lnTo>
                  <a:pt x="0" y="44546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541456">
            <a:off x="504603" y="5737132"/>
            <a:ext cx="3158094" cy="3140868"/>
          </a:xfrm>
          <a:custGeom>
            <a:avLst/>
            <a:gdLst/>
            <a:ahLst/>
            <a:cxnLst/>
            <a:rect l="l" t="t" r="r" b="b"/>
            <a:pathLst>
              <a:path w="3158094" h="3140868">
                <a:moveTo>
                  <a:pt x="0" y="0"/>
                </a:moveTo>
                <a:lnTo>
                  <a:pt x="3158094" y="0"/>
                </a:lnTo>
                <a:lnTo>
                  <a:pt x="3158094" y="3140868"/>
                </a:lnTo>
                <a:lnTo>
                  <a:pt x="0" y="31408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3429426" y="4827178"/>
            <a:ext cx="2199321" cy="2691626"/>
            <a:chOff x="0" y="0"/>
            <a:chExt cx="2932428" cy="3588835"/>
          </a:xfrm>
        </p:grpSpPr>
        <p:sp>
          <p:nvSpPr>
            <p:cNvPr id="5" name="Freeform 5"/>
            <p:cNvSpPr/>
            <p:nvPr/>
          </p:nvSpPr>
          <p:spPr>
            <a:xfrm rot="7390628">
              <a:off x="1157153" y="-27432"/>
              <a:ext cx="1114614" cy="2181629"/>
            </a:xfrm>
            <a:custGeom>
              <a:avLst/>
              <a:gdLst/>
              <a:ahLst/>
              <a:cxnLst/>
              <a:rect l="l" t="t" r="r" b="b"/>
              <a:pathLst>
                <a:path w="1114614" h="2181629">
                  <a:moveTo>
                    <a:pt x="0" y="0"/>
                  </a:moveTo>
                  <a:lnTo>
                    <a:pt x="1114614" y="0"/>
                  </a:lnTo>
                  <a:lnTo>
                    <a:pt x="1114614" y="2181629"/>
                  </a:lnTo>
                  <a:lnTo>
                    <a:pt x="0" y="21816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6" name="Freeform 6"/>
            <p:cNvSpPr/>
            <p:nvPr/>
          </p:nvSpPr>
          <p:spPr>
            <a:xfrm rot="7943207" flipH="1">
              <a:off x="624079" y="1351034"/>
              <a:ext cx="1114614" cy="2181629"/>
            </a:xfrm>
            <a:custGeom>
              <a:avLst/>
              <a:gdLst/>
              <a:ahLst/>
              <a:cxnLst/>
              <a:rect l="l" t="t" r="r" b="b"/>
              <a:pathLst>
                <a:path w="1114614" h="2181629">
                  <a:moveTo>
                    <a:pt x="1114614" y="0"/>
                  </a:moveTo>
                  <a:lnTo>
                    <a:pt x="0" y="0"/>
                  </a:lnTo>
                  <a:lnTo>
                    <a:pt x="0" y="2181630"/>
                  </a:lnTo>
                  <a:lnTo>
                    <a:pt x="1114614" y="2181630"/>
                  </a:lnTo>
                  <a:lnTo>
                    <a:pt x="1114614"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sp>
        <p:nvSpPr>
          <p:cNvPr id="7" name="Freeform 7"/>
          <p:cNvSpPr/>
          <p:nvPr/>
        </p:nvSpPr>
        <p:spPr>
          <a:xfrm flipH="1">
            <a:off x="5628747" y="5508892"/>
            <a:ext cx="3471395" cy="4114800"/>
          </a:xfrm>
          <a:custGeom>
            <a:avLst/>
            <a:gdLst/>
            <a:ahLst/>
            <a:cxnLst/>
            <a:rect l="l" t="t" r="r" b="b"/>
            <a:pathLst>
              <a:path w="3471395" h="4114800">
                <a:moveTo>
                  <a:pt x="3471395" y="0"/>
                </a:moveTo>
                <a:lnTo>
                  <a:pt x="0" y="0"/>
                </a:lnTo>
                <a:lnTo>
                  <a:pt x="0" y="4114800"/>
                </a:lnTo>
                <a:lnTo>
                  <a:pt x="3471395" y="4114800"/>
                </a:lnTo>
                <a:lnTo>
                  <a:pt x="3471395"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8" name="Freeform 8"/>
          <p:cNvSpPr/>
          <p:nvPr/>
        </p:nvSpPr>
        <p:spPr>
          <a:xfrm>
            <a:off x="3889479" y="8679367"/>
            <a:ext cx="7315200" cy="1888652"/>
          </a:xfrm>
          <a:custGeom>
            <a:avLst/>
            <a:gdLst/>
            <a:ahLst/>
            <a:cxnLst/>
            <a:rect l="l" t="t" r="r" b="b"/>
            <a:pathLst>
              <a:path w="7315200" h="1888652">
                <a:moveTo>
                  <a:pt x="0" y="0"/>
                </a:moveTo>
                <a:lnTo>
                  <a:pt x="7315200" y="0"/>
                </a:lnTo>
                <a:lnTo>
                  <a:pt x="7315200" y="1888651"/>
                </a:lnTo>
                <a:lnTo>
                  <a:pt x="0" y="18886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9" name="Freeform 9"/>
          <p:cNvSpPr/>
          <p:nvPr/>
        </p:nvSpPr>
        <p:spPr>
          <a:xfrm>
            <a:off x="-103906" y="6451064"/>
            <a:ext cx="5349314" cy="4240547"/>
          </a:xfrm>
          <a:custGeom>
            <a:avLst/>
            <a:gdLst/>
            <a:ahLst/>
            <a:cxnLst/>
            <a:rect l="l" t="t" r="r" b="b"/>
            <a:pathLst>
              <a:path w="5349314" h="4240547">
                <a:moveTo>
                  <a:pt x="0" y="0"/>
                </a:moveTo>
                <a:lnTo>
                  <a:pt x="5349314" y="0"/>
                </a:lnTo>
                <a:lnTo>
                  <a:pt x="5349314" y="4240547"/>
                </a:lnTo>
                <a:lnTo>
                  <a:pt x="0" y="42405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grpSp>
        <p:nvGrpSpPr>
          <p:cNvPr id="10" name="Group 10"/>
          <p:cNvGrpSpPr/>
          <p:nvPr/>
        </p:nvGrpSpPr>
        <p:grpSpPr>
          <a:xfrm rot="-10800000">
            <a:off x="-103906" y="-3572339"/>
            <a:ext cx="18870703" cy="6937924"/>
            <a:chOff x="0" y="0"/>
            <a:chExt cx="25160937" cy="9250566"/>
          </a:xfrm>
        </p:grpSpPr>
        <p:sp>
          <p:nvSpPr>
            <p:cNvPr id="11" name="Freeform 11"/>
            <p:cNvSpPr/>
            <p:nvPr/>
          </p:nvSpPr>
          <p:spPr>
            <a:xfrm>
              <a:off x="0" y="0"/>
              <a:ext cx="25160937" cy="7545120"/>
            </a:xfrm>
            <a:custGeom>
              <a:avLst/>
              <a:gdLst/>
              <a:ahLst/>
              <a:cxnLst/>
              <a:rect l="l" t="t" r="r" b="b"/>
              <a:pathLst>
                <a:path w="25160937" h="7545120">
                  <a:moveTo>
                    <a:pt x="0" y="0"/>
                  </a:moveTo>
                  <a:lnTo>
                    <a:pt x="25160937" y="0"/>
                  </a:lnTo>
                  <a:lnTo>
                    <a:pt x="25160937" y="7545120"/>
                  </a:lnTo>
                  <a:lnTo>
                    <a:pt x="0" y="7545120"/>
                  </a:lnTo>
                  <a:lnTo>
                    <a:pt x="0" y="0"/>
                  </a:lnTo>
                  <a:close/>
                </a:path>
              </a:pathLst>
            </a:custGeom>
            <a:blipFill>
              <a:blip r:embed="rId14">
                <a:extLst>
                  <a:ext uri="{96DAC541-7B7A-43D3-8B79-37D633B846F1}">
                    <asvg:svgBlip xmlns="" xmlns:asvg="http://schemas.microsoft.com/office/drawing/2016/SVG/main" r:embed="rId15"/>
                  </a:ext>
                </a:extLst>
              </a:blip>
              <a:stretch>
                <a:fillRect b="-64917"/>
              </a:stretch>
            </a:blipFill>
          </p:spPr>
          <p:txBody>
            <a:bodyPr/>
            <a:lstStyle/>
            <a:p>
              <a:endParaRPr lang="en-GB"/>
            </a:p>
          </p:txBody>
        </p:sp>
        <p:sp>
          <p:nvSpPr>
            <p:cNvPr id="12" name="Freeform 12"/>
            <p:cNvSpPr/>
            <p:nvPr/>
          </p:nvSpPr>
          <p:spPr>
            <a:xfrm>
              <a:off x="0" y="855549"/>
              <a:ext cx="25160937" cy="8395016"/>
            </a:xfrm>
            <a:custGeom>
              <a:avLst/>
              <a:gdLst/>
              <a:ahLst/>
              <a:cxnLst/>
              <a:rect l="l" t="t" r="r" b="b"/>
              <a:pathLst>
                <a:path w="25160937" h="8395016">
                  <a:moveTo>
                    <a:pt x="0" y="0"/>
                  </a:moveTo>
                  <a:lnTo>
                    <a:pt x="25160937" y="0"/>
                  </a:lnTo>
                  <a:lnTo>
                    <a:pt x="25160937" y="8395017"/>
                  </a:lnTo>
                  <a:lnTo>
                    <a:pt x="0" y="8395017"/>
                  </a:lnTo>
                  <a:lnTo>
                    <a:pt x="0" y="0"/>
                  </a:lnTo>
                  <a:close/>
                </a:path>
              </a:pathLst>
            </a:custGeom>
            <a:blipFill>
              <a:blip r:embed="rId16">
                <a:extLst>
                  <a:ext uri="{96DAC541-7B7A-43D3-8B79-37D633B846F1}">
                    <asvg:svgBlip xmlns="" xmlns:asvg="http://schemas.microsoft.com/office/drawing/2016/SVG/main" r:embed="rId17"/>
                  </a:ext>
                </a:extLst>
              </a:blip>
              <a:stretch>
                <a:fillRect b="-48221"/>
              </a:stretch>
            </a:blipFill>
          </p:spPr>
          <p:txBody>
            <a:bodyPr/>
            <a:lstStyle/>
            <a:p>
              <a:endParaRPr lang="en-GB"/>
            </a:p>
          </p:txBody>
        </p:sp>
      </p:grpSp>
      <p:sp>
        <p:nvSpPr>
          <p:cNvPr id="13" name="Freeform 13"/>
          <p:cNvSpPr/>
          <p:nvPr/>
        </p:nvSpPr>
        <p:spPr>
          <a:xfrm>
            <a:off x="10839411" y="3039518"/>
            <a:ext cx="6620604" cy="6857499"/>
          </a:xfrm>
          <a:custGeom>
            <a:avLst/>
            <a:gdLst/>
            <a:ahLst/>
            <a:cxnLst/>
            <a:rect l="l" t="t" r="r" b="b"/>
            <a:pathLst>
              <a:path w="6620604" h="6857499">
                <a:moveTo>
                  <a:pt x="0" y="0"/>
                </a:moveTo>
                <a:lnTo>
                  <a:pt x="6620604" y="0"/>
                </a:lnTo>
                <a:lnTo>
                  <a:pt x="6620604" y="6857499"/>
                </a:lnTo>
                <a:lnTo>
                  <a:pt x="0" y="685749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GB"/>
          </a:p>
        </p:txBody>
      </p:sp>
      <p:sp>
        <p:nvSpPr>
          <p:cNvPr id="14" name="Freeform 14"/>
          <p:cNvSpPr/>
          <p:nvPr/>
        </p:nvSpPr>
        <p:spPr>
          <a:xfrm rot="-1091841">
            <a:off x="16056039" y="2560103"/>
            <a:ext cx="1525282" cy="1371159"/>
          </a:xfrm>
          <a:custGeom>
            <a:avLst/>
            <a:gdLst/>
            <a:ahLst/>
            <a:cxnLst/>
            <a:rect l="l" t="t" r="r" b="b"/>
            <a:pathLst>
              <a:path w="1525282" h="1371159">
                <a:moveTo>
                  <a:pt x="0" y="0"/>
                </a:moveTo>
                <a:lnTo>
                  <a:pt x="1525281" y="0"/>
                </a:lnTo>
                <a:lnTo>
                  <a:pt x="1525281" y="1371160"/>
                </a:lnTo>
                <a:lnTo>
                  <a:pt x="0" y="137116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GB"/>
          </a:p>
        </p:txBody>
      </p:sp>
      <p:sp>
        <p:nvSpPr>
          <p:cNvPr id="15" name="TextBox 15"/>
          <p:cNvSpPr txBox="1"/>
          <p:nvPr/>
        </p:nvSpPr>
        <p:spPr>
          <a:xfrm>
            <a:off x="833742" y="2090215"/>
            <a:ext cx="9590011" cy="1708107"/>
          </a:xfrm>
          <a:prstGeom prst="rect">
            <a:avLst/>
          </a:prstGeom>
        </p:spPr>
        <p:txBody>
          <a:bodyPr lIns="0" tIns="0" rIns="0" bIns="0" rtlCol="0" anchor="t">
            <a:spAutoFit/>
          </a:bodyPr>
          <a:lstStyle/>
          <a:p>
            <a:pPr algn="ctr">
              <a:lnSpc>
                <a:spcPts val="13999"/>
              </a:lnSpc>
            </a:pPr>
            <a:r>
              <a:rPr lang="en-US" sz="9999">
                <a:solidFill>
                  <a:srgbClr val="4F6D72"/>
                </a:solidFill>
                <a:latin typeface="Fraunces Bold"/>
              </a:rPr>
              <a:t>I. KHỞI ĐỘNG</a:t>
            </a:r>
          </a:p>
        </p:txBody>
      </p:sp>
      <p:sp>
        <p:nvSpPr>
          <p:cNvPr id="16" name="TextBox 16"/>
          <p:cNvSpPr txBox="1"/>
          <p:nvPr/>
        </p:nvSpPr>
        <p:spPr>
          <a:xfrm>
            <a:off x="11280032" y="4311091"/>
            <a:ext cx="5538648" cy="4203303"/>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Xem video sau và chia sẻ ý kiến của em:</a:t>
            </a:r>
          </a:p>
          <a:p>
            <a:pPr algn="just">
              <a:lnSpc>
                <a:spcPts val="5599"/>
              </a:lnSpc>
            </a:pPr>
            <a:endParaRPr lang="en-US" sz="3999">
              <a:solidFill>
                <a:srgbClr val="000000"/>
              </a:solidFill>
              <a:latin typeface="Roboto Condensed"/>
            </a:endParaRPr>
          </a:p>
          <a:p>
            <a:pPr algn="just">
              <a:lnSpc>
                <a:spcPts val="5599"/>
              </a:lnSpc>
            </a:pPr>
            <a:r>
              <a:rPr lang="en-US" sz="3999">
                <a:solidFill>
                  <a:srgbClr val="000000"/>
                </a:solidFill>
                <a:latin typeface="Roboto Condensed"/>
              </a:rPr>
              <a:t>Video trên đề cập đến hiện tượng nào? Theo em, hậu quả của điều đó là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470641" y="2593324"/>
            <a:ext cx="7237322" cy="955441"/>
            <a:chOff x="0" y="0"/>
            <a:chExt cx="1906126" cy="251639"/>
          </a:xfrm>
        </p:grpSpPr>
        <p:sp>
          <p:nvSpPr>
            <p:cNvPr id="3" name="Freeform 3"/>
            <p:cNvSpPr/>
            <p:nvPr/>
          </p:nvSpPr>
          <p:spPr>
            <a:xfrm>
              <a:off x="0" y="0"/>
              <a:ext cx="1906126" cy="251639"/>
            </a:xfrm>
            <a:custGeom>
              <a:avLst/>
              <a:gdLst/>
              <a:ahLst/>
              <a:cxnLst/>
              <a:rect l="l" t="t" r="r" b="b"/>
              <a:pathLst>
                <a:path w="1906126" h="251639">
                  <a:moveTo>
                    <a:pt x="54556" y="0"/>
                  </a:moveTo>
                  <a:lnTo>
                    <a:pt x="1851570" y="0"/>
                  </a:lnTo>
                  <a:cubicBezTo>
                    <a:pt x="1881700" y="0"/>
                    <a:pt x="1906126" y="24425"/>
                    <a:pt x="1906126" y="54556"/>
                  </a:cubicBezTo>
                  <a:lnTo>
                    <a:pt x="1906126" y="197083"/>
                  </a:lnTo>
                  <a:cubicBezTo>
                    <a:pt x="1906126" y="227213"/>
                    <a:pt x="1881700" y="251639"/>
                    <a:pt x="1851570" y="251639"/>
                  </a:cubicBezTo>
                  <a:lnTo>
                    <a:pt x="54556" y="251639"/>
                  </a:lnTo>
                  <a:cubicBezTo>
                    <a:pt x="24425" y="251639"/>
                    <a:pt x="0" y="227213"/>
                    <a:pt x="0" y="197083"/>
                  </a:cubicBezTo>
                  <a:lnTo>
                    <a:pt x="0" y="54556"/>
                  </a:lnTo>
                  <a:cubicBezTo>
                    <a:pt x="0" y="24425"/>
                    <a:pt x="24425" y="0"/>
                    <a:pt x="54556"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1558740" y="3548766"/>
            <a:ext cx="7534535" cy="4451467"/>
            <a:chOff x="0" y="0"/>
            <a:chExt cx="1984404" cy="1172403"/>
          </a:xfrm>
        </p:grpSpPr>
        <p:sp>
          <p:nvSpPr>
            <p:cNvPr id="8" name="Freeform 8"/>
            <p:cNvSpPr/>
            <p:nvPr/>
          </p:nvSpPr>
          <p:spPr>
            <a:xfrm>
              <a:off x="0" y="0"/>
              <a:ext cx="1984404" cy="1172403"/>
            </a:xfrm>
            <a:custGeom>
              <a:avLst/>
              <a:gdLst/>
              <a:ahLst/>
              <a:cxnLst/>
              <a:rect l="l" t="t" r="r" b="b"/>
              <a:pathLst>
                <a:path w="1984404" h="1172403">
                  <a:moveTo>
                    <a:pt x="0" y="586201"/>
                  </a:moveTo>
                  <a:lnTo>
                    <a:pt x="406400" y="0"/>
                  </a:lnTo>
                  <a:lnTo>
                    <a:pt x="406400" y="203200"/>
                  </a:lnTo>
                  <a:lnTo>
                    <a:pt x="1984404" y="203200"/>
                  </a:lnTo>
                  <a:lnTo>
                    <a:pt x="1984404" y="969203"/>
                  </a:lnTo>
                  <a:lnTo>
                    <a:pt x="406400" y="969203"/>
                  </a:lnTo>
                  <a:lnTo>
                    <a:pt x="406400" y="1172403"/>
                  </a:lnTo>
                  <a:lnTo>
                    <a:pt x="0" y="586201"/>
                  </a:lnTo>
                </a:path>
              </a:pathLst>
            </a:custGeom>
            <a:solidFill>
              <a:srgbClr val="85CBDA"/>
            </a:solidFill>
          </p:spPr>
          <p:txBody>
            <a:bodyPr/>
            <a:lstStyle/>
            <a:p>
              <a:endParaRPr lang="en-GB"/>
            </a:p>
          </p:txBody>
        </p:sp>
        <p:sp>
          <p:nvSpPr>
            <p:cNvPr id="9" name="TextBox 9"/>
            <p:cNvSpPr txBox="1"/>
            <p:nvPr/>
          </p:nvSpPr>
          <p:spPr>
            <a:xfrm>
              <a:off x="101600" y="155575"/>
              <a:ext cx="711200" cy="454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788858" y="413043"/>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1" name="TextBox 11"/>
          <p:cNvSpPr txBox="1"/>
          <p:nvPr/>
        </p:nvSpPr>
        <p:spPr>
          <a:xfrm>
            <a:off x="2311610" y="1726035"/>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2" name="TextBox 12"/>
          <p:cNvSpPr txBox="1"/>
          <p:nvPr/>
        </p:nvSpPr>
        <p:spPr>
          <a:xfrm>
            <a:off x="6723814" y="2888555"/>
            <a:ext cx="4730976"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a. Đặt vấn đề</a:t>
            </a:r>
          </a:p>
        </p:txBody>
      </p:sp>
      <p:sp>
        <p:nvSpPr>
          <p:cNvPr id="13" name="TextBox 13"/>
          <p:cNvSpPr txBox="1"/>
          <p:nvPr/>
        </p:nvSpPr>
        <p:spPr>
          <a:xfrm>
            <a:off x="3388367" y="4495195"/>
            <a:ext cx="4730976" cy="2472884"/>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Không chỉ ĐBSCL mà nhiều nơi trên thế giới đối diện với hệ quả của việc ấm lên toàn cầu.</a:t>
            </a:r>
          </a:p>
        </p:txBody>
      </p:sp>
      <p:grpSp>
        <p:nvGrpSpPr>
          <p:cNvPr id="14" name="Group 14"/>
          <p:cNvGrpSpPr/>
          <p:nvPr/>
        </p:nvGrpSpPr>
        <p:grpSpPr>
          <a:xfrm>
            <a:off x="2960102" y="8295508"/>
            <a:ext cx="12110271" cy="1355635"/>
            <a:chOff x="0" y="0"/>
            <a:chExt cx="3189536" cy="357040"/>
          </a:xfrm>
        </p:grpSpPr>
        <p:sp>
          <p:nvSpPr>
            <p:cNvPr id="15" name="Freeform 15"/>
            <p:cNvSpPr/>
            <p:nvPr/>
          </p:nvSpPr>
          <p:spPr>
            <a:xfrm>
              <a:off x="0" y="0"/>
              <a:ext cx="3189536" cy="357040"/>
            </a:xfrm>
            <a:custGeom>
              <a:avLst/>
              <a:gdLst/>
              <a:ahLst/>
              <a:cxnLst/>
              <a:rect l="l" t="t" r="r" b="b"/>
              <a:pathLst>
                <a:path w="3189536" h="357040">
                  <a:moveTo>
                    <a:pt x="32604" y="0"/>
                  </a:moveTo>
                  <a:lnTo>
                    <a:pt x="3156933" y="0"/>
                  </a:lnTo>
                  <a:cubicBezTo>
                    <a:pt x="3165580" y="0"/>
                    <a:pt x="3173873" y="3435"/>
                    <a:pt x="3179987" y="9549"/>
                  </a:cubicBezTo>
                  <a:cubicBezTo>
                    <a:pt x="3186101" y="15664"/>
                    <a:pt x="3189536" y="23957"/>
                    <a:pt x="3189536" y="32604"/>
                  </a:cubicBezTo>
                  <a:lnTo>
                    <a:pt x="3189536" y="324436"/>
                  </a:lnTo>
                  <a:cubicBezTo>
                    <a:pt x="3189536" y="333083"/>
                    <a:pt x="3186101" y="341376"/>
                    <a:pt x="3179987" y="347490"/>
                  </a:cubicBezTo>
                  <a:cubicBezTo>
                    <a:pt x="3173873" y="353605"/>
                    <a:pt x="3165580" y="357040"/>
                    <a:pt x="3156933" y="357040"/>
                  </a:cubicBezTo>
                  <a:lnTo>
                    <a:pt x="32604" y="357040"/>
                  </a:lnTo>
                  <a:cubicBezTo>
                    <a:pt x="23957" y="357040"/>
                    <a:pt x="15664" y="353605"/>
                    <a:pt x="9549" y="347490"/>
                  </a:cubicBezTo>
                  <a:cubicBezTo>
                    <a:pt x="3435" y="341376"/>
                    <a:pt x="0" y="333083"/>
                    <a:pt x="0" y="324436"/>
                  </a:cubicBezTo>
                  <a:lnTo>
                    <a:pt x="0" y="32604"/>
                  </a:lnTo>
                  <a:cubicBezTo>
                    <a:pt x="0" y="23957"/>
                    <a:pt x="3435" y="15664"/>
                    <a:pt x="9549" y="9549"/>
                  </a:cubicBezTo>
                  <a:cubicBezTo>
                    <a:pt x="15664" y="3435"/>
                    <a:pt x="23957" y="0"/>
                    <a:pt x="32604" y="0"/>
                  </a:cubicBezTo>
                  <a:close/>
                </a:path>
              </a:pathLst>
            </a:custGeom>
            <a:solidFill>
              <a:srgbClr val="FEFFFE">
                <a:alpha val="69804"/>
              </a:srgbClr>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0800000">
            <a:off x="9342637" y="4039173"/>
            <a:ext cx="6594266" cy="4451467"/>
            <a:chOff x="0" y="0"/>
            <a:chExt cx="1736761" cy="1172403"/>
          </a:xfrm>
        </p:grpSpPr>
        <p:sp>
          <p:nvSpPr>
            <p:cNvPr id="18" name="Freeform 18"/>
            <p:cNvSpPr/>
            <p:nvPr/>
          </p:nvSpPr>
          <p:spPr>
            <a:xfrm>
              <a:off x="0" y="0"/>
              <a:ext cx="1736761" cy="1172403"/>
            </a:xfrm>
            <a:custGeom>
              <a:avLst/>
              <a:gdLst/>
              <a:ahLst/>
              <a:cxnLst/>
              <a:rect l="l" t="t" r="r" b="b"/>
              <a:pathLst>
                <a:path w="1736761" h="1172403">
                  <a:moveTo>
                    <a:pt x="0" y="586201"/>
                  </a:moveTo>
                  <a:lnTo>
                    <a:pt x="406400" y="0"/>
                  </a:lnTo>
                  <a:lnTo>
                    <a:pt x="406400" y="203200"/>
                  </a:lnTo>
                  <a:lnTo>
                    <a:pt x="1736761" y="203200"/>
                  </a:lnTo>
                  <a:lnTo>
                    <a:pt x="1736761" y="969203"/>
                  </a:lnTo>
                  <a:lnTo>
                    <a:pt x="406400" y="969203"/>
                  </a:lnTo>
                  <a:lnTo>
                    <a:pt x="406400" y="1172403"/>
                  </a:lnTo>
                  <a:lnTo>
                    <a:pt x="0" y="586201"/>
                  </a:lnTo>
                </a:path>
              </a:pathLst>
            </a:custGeom>
            <a:solidFill>
              <a:srgbClr val="85CBDA"/>
            </a:solidFill>
          </p:spPr>
          <p:txBody>
            <a:bodyPr/>
            <a:lstStyle/>
            <a:p>
              <a:endParaRPr lang="en-GB"/>
            </a:p>
          </p:txBody>
        </p:sp>
        <p:sp>
          <p:nvSpPr>
            <p:cNvPr id="19" name="TextBox 19"/>
            <p:cNvSpPr txBox="1"/>
            <p:nvPr/>
          </p:nvSpPr>
          <p:spPr>
            <a:xfrm>
              <a:off x="101600" y="155575"/>
              <a:ext cx="711200" cy="454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9849706" y="5432878"/>
            <a:ext cx="4730976" cy="1234854"/>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Hiện tượng này có tác động rộng lớn và lâu dài</a:t>
            </a:r>
          </a:p>
        </p:txBody>
      </p:sp>
      <p:sp>
        <p:nvSpPr>
          <p:cNvPr id="21" name="TextBox 21"/>
          <p:cNvSpPr txBox="1"/>
          <p:nvPr/>
        </p:nvSpPr>
        <p:spPr>
          <a:xfrm>
            <a:off x="3351974" y="8357291"/>
            <a:ext cx="11326527" cy="987450"/>
          </a:xfrm>
          <a:prstGeom prst="rect">
            <a:avLst/>
          </a:prstGeom>
        </p:spPr>
        <p:txBody>
          <a:bodyPr lIns="0" tIns="0" rIns="0" bIns="0" rtlCol="0" anchor="t">
            <a:spAutoFit/>
          </a:bodyPr>
          <a:lstStyle/>
          <a:p>
            <a:pPr algn="ctr">
              <a:lnSpc>
                <a:spcPts val="7699"/>
              </a:lnSpc>
            </a:pPr>
            <a:r>
              <a:rPr lang="en-US" sz="6000">
                <a:solidFill>
                  <a:srgbClr val="DB5F6E"/>
                </a:solidFill>
                <a:latin typeface="#9Slide06 SVNSlow Attack 2" pitchFamily="2" charset="0"/>
                <a:ea typeface="#9Slide07 FS Playlist Caps"/>
              </a:rPr>
              <a:t>🡪 </a:t>
            </a:r>
            <a:r>
              <a:rPr lang="en-US" sz="6000">
                <a:solidFill>
                  <a:srgbClr val="DB5F6E"/>
                </a:solidFill>
                <a:latin typeface="#9Slide06 SVNSlow Attack 2" pitchFamily="2" charset="0"/>
                <a:ea typeface="#9Slide07 FS Playlist Caps"/>
                <a:sym typeface="Wingdings" panose="05000000000000000000" pitchFamily="2" charset="2"/>
              </a:rPr>
              <a:t> </a:t>
            </a:r>
            <a:r>
              <a:rPr lang="en-US" sz="6000">
                <a:solidFill>
                  <a:srgbClr val="DB5F6E"/>
                </a:solidFill>
                <a:latin typeface="#9Slide06 SVNSlow Attack 2" pitchFamily="2" charset="0"/>
                <a:ea typeface="#9Slide07 FS Playlist Caps"/>
              </a:rPr>
              <a:t>ĐÂY LÀ MỘT </a:t>
            </a:r>
            <a:r>
              <a:rPr lang="en-US" sz="8000">
                <a:solidFill>
                  <a:srgbClr val="DB5F6E"/>
                </a:solidFill>
                <a:latin typeface="#9Slide06 SVNSlow Attack 2" pitchFamily="2" charset="0"/>
                <a:ea typeface="#9Slide07 FS Playlist Caps"/>
              </a:rPr>
              <a:t>BÀI TOÁN </a:t>
            </a:r>
            <a:r>
              <a:rPr lang="en-US" sz="8800">
                <a:solidFill>
                  <a:srgbClr val="DB5F6E"/>
                </a:solidFill>
                <a:latin typeface="#9Slide06 SVNSlow Attack 2" pitchFamily="2" charset="0"/>
                <a:ea typeface="#9Slide07 FS Playlist Caps"/>
              </a:rPr>
              <a:t>KHÓ</a:t>
            </a:r>
            <a:r>
              <a:rPr lang="en-US" sz="6000">
                <a:solidFill>
                  <a:srgbClr val="DB5F6E"/>
                </a:solidFill>
                <a:latin typeface="#9Slide06 SVNSlow Attack 2" pitchFamily="2" charset="0"/>
                <a:ea typeface="#9Slide07 FS Playlist Caps"/>
              </a:rPr>
              <a:t> CẦN GIẢI QUYẾT.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454493" y="2549865"/>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1028700" y="3025273"/>
            <a:ext cx="3304589" cy="33045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66A8B2"/>
            </a:solidFill>
          </p:spPr>
          <p:txBody>
            <a:bodyPr/>
            <a:lstStyle/>
            <a:p>
              <a:endParaRPr lang="en-GB"/>
            </a:p>
          </p:txBody>
        </p:sp>
        <p:sp>
          <p:nvSpPr>
            <p:cNvPr id="9" name="TextBox 9"/>
            <p:cNvSpPr txBox="1"/>
            <p:nvPr/>
          </p:nvSpPr>
          <p:spPr>
            <a:xfrm>
              <a:off x="139700" y="25400"/>
              <a:ext cx="53340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QUỐC GIA 1</a:t>
              </a:r>
            </a:p>
          </p:txBody>
        </p:sp>
      </p:grpSp>
      <p:sp>
        <p:nvSpPr>
          <p:cNvPr id="10" name="Freeform 10"/>
          <p:cNvSpPr/>
          <p:nvPr/>
        </p:nvSpPr>
        <p:spPr>
          <a:xfrm>
            <a:off x="4296102" y="3781532"/>
            <a:ext cx="11987585" cy="6847908"/>
          </a:xfrm>
          <a:custGeom>
            <a:avLst/>
            <a:gdLst/>
            <a:ahLst/>
            <a:cxnLst/>
            <a:rect l="l" t="t" r="r" b="b"/>
            <a:pathLst>
              <a:path w="11987585" h="6847908">
                <a:moveTo>
                  <a:pt x="0" y="0"/>
                </a:moveTo>
                <a:lnTo>
                  <a:pt x="11987584" y="0"/>
                </a:lnTo>
                <a:lnTo>
                  <a:pt x="11987584" y="6847908"/>
                </a:lnTo>
                <a:lnTo>
                  <a:pt x="0" y="68479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1" name="Freeform 11"/>
          <p:cNvSpPr/>
          <p:nvPr/>
        </p:nvSpPr>
        <p:spPr>
          <a:xfrm>
            <a:off x="2295462" y="6453687"/>
            <a:ext cx="771065" cy="861963"/>
          </a:xfrm>
          <a:custGeom>
            <a:avLst/>
            <a:gdLst/>
            <a:ahLst/>
            <a:cxnLst/>
            <a:rect l="l" t="t" r="r" b="b"/>
            <a:pathLst>
              <a:path w="771065" h="861963">
                <a:moveTo>
                  <a:pt x="0" y="0"/>
                </a:moveTo>
                <a:lnTo>
                  <a:pt x="771065" y="0"/>
                </a:lnTo>
                <a:lnTo>
                  <a:pt x="771065" y="861963"/>
                </a:lnTo>
                <a:lnTo>
                  <a:pt x="0" y="86196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2772710" y="369584"/>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a:t>
            </a:r>
            <a:r>
              <a:rPr lang="en-US" sz="6000" dirty="0" smtClean="0">
                <a:solidFill>
                  <a:srgbClr val="04737F"/>
                </a:solidFill>
                <a:latin typeface="Fraunces Bold"/>
              </a:rPr>
              <a:t>. KHÁM PHÁ </a:t>
            </a:r>
            <a:r>
              <a:rPr lang="en-US" sz="6000" dirty="0">
                <a:solidFill>
                  <a:srgbClr val="04737F"/>
                </a:solidFill>
                <a:latin typeface="Fraunces Bold"/>
              </a:rPr>
              <a:t>VĂN BẢN</a:t>
            </a:r>
          </a:p>
        </p:txBody>
      </p:sp>
      <p:sp>
        <p:nvSpPr>
          <p:cNvPr id="13" name="TextBox 13"/>
          <p:cNvSpPr txBox="1"/>
          <p:nvPr/>
        </p:nvSpPr>
        <p:spPr>
          <a:xfrm>
            <a:off x="2295462" y="1682577"/>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4" name="TextBox 14"/>
          <p:cNvSpPr txBox="1"/>
          <p:nvPr/>
        </p:nvSpPr>
        <p:spPr>
          <a:xfrm>
            <a:off x="5624788" y="2845096"/>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b. Nước biển dâng và nguyên nhân</a:t>
            </a:r>
          </a:p>
        </p:txBody>
      </p:sp>
      <p:sp>
        <p:nvSpPr>
          <p:cNvPr id="15" name="TextBox 15"/>
          <p:cNvSpPr txBox="1"/>
          <p:nvPr/>
        </p:nvSpPr>
        <p:spPr>
          <a:xfrm>
            <a:off x="5549509" y="4273251"/>
            <a:ext cx="9695186" cy="4065597"/>
          </a:xfrm>
          <a:prstGeom prst="rect">
            <a:avLst/>
          </a:prstGeom>
        </p:spPr>
        <p:txBody>
          <a:bodyPr lIns="0" tIns="0" rIns="0" bIns="0" rtlCol="0" anchor="t">
            <a:spAutoFit/>
          </a:bodyPr>
          <a:lstStyle/>
          <a:p>
            <a:pPr algn="ctr">
              <a:lnSpc>
                <a:spcPts val="4585"/>
              </a:lnSpc>
            </a:pPr>
            <a:r>
              <a:rPr lang="en-US" sz="3500">
                <a:solidFill>
                  <a:srgbClr val="04737F"/>
                </a:solidFill>
                <a:latin typeface="Roboto Condensed Bold"/>
              </a:rPr>
              <a:t>Biển và sự thay đổi mực nước biển</a:t>
            </a:r>
          </a:p>
          <a:p>
            <a:pPr algn="just">
              <a:lnSpc>
                <a:spcPts val="4585"/>
              </a:lnSpc>
            </a:pPr>
            <a:r>
              <a:rPr lang="en-US" sz="3500">
                <a:solidFill>
                  <a:srgbClr val="04737F"/>
                </a:solidFill>
                <a:latin typeface="Roboto Condensed"/>
              </a:rPr>
              <a:t> </a:t>
            </a:r>
            <a:r>
              <a:rPr lang="en-US" sz="3500">
                <a:solidFill>
                  <a:srgbClr val="04737F"/>
                </a:solidFill>
                <a:latin typeface="Roboto Condensed Bold Italics"/>
              </a:rPr>
              <a:t>Đọc SGK trang 64,65, 66 cùng với việc tự tìm hiểu thêm, các em hãy:</a:t>
            </a:r>
          </a:p>
          <a:p>
            <a:pPr algn="just">
              <a:lnSpc>
                <a:spcPts val="4585"/>
              </a:lnSpc>
            </a:pPr>
            <a:r>
              <a:rPr lang="en-US" sz="3500">
                <a:solidFill>
                  <a:srgbClr val="04737F"/>
                </a:solidFill>
                <a:latin typeface="Roboto Condensed"/>
              </a:rPr>
              <a:t>+ Trình bày vai trò của biển đối với cuộc sống con người và thiên nhiên</a:t>
            </a:r>
          </a:p>
          <a:p>
            <a:pPr algn="just">
              <a:lnSpc>
                <a:spcPts val="4585"/>
              </a:lnSpc>
            </a:pPr>
            <a:r>
              <a:rPr lang="en-US" sz="3500">
                <a:solidFill>
                  <a:srgbClr val="04737F"/>
                </a:solidFill>
                <a:latin typeface="Roboto Condensed"/>
              </a:rPr>
              <a:t>+ Trình bày và phân tích những yếu tố có ảnh hưởng đến mực nước biển</a:t>
            </a:r>
          </a:p>
        </p:txBody>
      </p:sp>
      <p:sp>
        <p:nvSpPr>
          <p:cNvPr id="16" name="TextBox 16"/>
          <p:cNvSpPr txBox="1"/>
          <p:nvPr/>
        </p:nvSpPr>
        <p:spPr>
          <a:xfrm>
            <a:off x="1447800" y="5067300"/>
            <a:ext cx="2291191" cy="47741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a:rPr>
              <a:t>5 phút</a:t>
            </a:r>
          </a:p>
        </p:txBody>
      </p:sp>
      <p:pic>
        <p:nvPicPr>
          <p:cNvPr id="17" name="Countdown 5 seconds timer">
            <a:hlinkClick r:id="" action="ppaction://media"/>
            <a:extLst>
              <a:ext uri="{FF2B5EF4-FFF2-40B4-BE49-F238E27FC236}">
                <a16:creationId xmlns:a16="http://schemas.microsoft.com/office/drawing/2014/main" id="{852132A1-0062-C615-7675-CE734F86D19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00200" y="7581900"/>
            <a:ext cx="1949450" cy="1095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470641" y="2544975"/>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914401" y="3695699"/>
            <a:ext cx="4152058" cy="3920587"/>
            <a:chOff x="-28113" y="-106619"/>
            <a:chExt cx="1021244" cy="964311"/>
          </a:xfrm>
        </p:grpSpPr>
        <p:sp>
          <p:nvSpPr>
            <p:cNvPr id="8" name="Freeform 8"/>
            <p:cNvSpPr/>
            <p:nvPr/>
          </p:nvSpPr>
          <p:spPr>
            <a:xfrm>
              <a:off x="-28113" y="-106619"/>
              <a:ext cx="1021244" cy="964311"/>
            </a:xfrm>
            <a:custGeom>
              <a:avLst/>
              <a:gdLst/>
              <a:ahLst/>
              <a:cxnLst/>
              <a:rect l="l" t="t" r="r" b="b"/>
              <a:pathLst>
                <a:path w="1021244" h="964311">
                  <a:moveTo>
                    <a:pt x="510622" y="0"/>
                  </a:moveTo>
                  <a:lnTo>
                    <a:pt x="586004" y="103883"/>
                  </a:lnTo>
                  <a:lnTo>
                    <a:pt x="695871" y="32838"/>
                  </a:lnTo>
                  <a:lnTo>
                    <a:pt x="726590" y="155530"/>
                  </a:lnTo>
                  <a:lnTo>
                    <a:pt x="856100" y="126919"/>
                  </a:lnTo>
                  <a:lnTo>
                    <a:pt x="838008" y="251850"/>
                  </a:lnTo>
                  <a:lnTo>
                    <a:pt x="969670" y="269536"/>
                  </a:lnTo>
                  <a:lnTo>
                    <a:pt x="905209" y="379830"/>
                  </a:lnTo>
                  <a:lnTo>
                    <a:pt x="1021244" y="441426"/>
                  </a:lnTo>
                  <a:lnTo>
                    <a:pt x="919120" y="522191"/>
                  </a:lnTo>
                  <a:lnTo>
                    <a:pt x="1003856" y="619377"/>
                  </a:lnTo>
                  <a:lnTo>
                    <a:pt x="877860" y="659705"/>
                  </a:lnTo>
                  <a:lnTo>
                    <a:pt x="919854" y="779355"/>
                  </a:lnTo>
                  <a:lnTo>
                    <a:pt x="787004" y="773797"/>
                  </a:lnTo>
                  <a:lnTo>
                    <a:pt x="780582" y="899752"/>
                  </a:lnTo>
                  <a:lnTo>
                    <a:pt x="658821" y="849061"/>
                  </a:lnTo>
                  <a:lnTo>
                    <a:pt x="604851" y="964311"/>
                  </a:lnTo>
                  <a:lnTo>
                    <a:pt x="510622" y="875333"/>
                  </a:lnTo>
                  <a:lnTo>
                    <a:pt x="416393" y="964311"/>
                  </a:lnTo>
                  <a:lnTo>
                    <a:pt x="362424" y="849061"/>
                  </a:lnTo>
                  <a:lnTo>
                    <a:pt x="240663" y="899752"/>
                  </a:lnTo>
                  <a:lnTo>
                    <a:pt x="234240" y="773797"/>
                  </a:lnTo>
                  <a:lnTo>
                    <a:pt x="101391" y="779355"/>
                  </a:lnTo>
                  <a:lnTo>
                    <a:pt x="143383" y="659705"/>
                  </a:lnTo>
                  <a:lnTo>
                    <a:pt x="17389" y="619377"/>
                  </a:lnTo>
                  <a:lnTo>
                    <a:pt x="102124" y="522191"/>
                  </a:lnTo>
                  <a:lnTo>
                    <a:pt x="0" y="441426"/>
                  </a:lnTo>
                  <a:lnTo>
                    <a:pt x="116035" y="379830"/>
                  </a:lnTo>
                  <a:lnTo>
                    <a:pt x="51574" y="269536"/>
                  </a:lnTo>
                  <a:lnTo>
                    <a:pt x="183237" y="251850"/>
                  </a:lnTo>
                  <a:lnTo>
                    <a:pt x="165145" y="126919"/>
                  </a:lnTo>
                  <a:lnTo>
                    <a:pt x="294655" y="155530"/>
                  </a:lnTo>
                  <a:lnTo>
                    <a:pt x="325373" y="32838"/>
                  </a:lnTo>
                  <a:lnTo>
                    <a:pt x="435240" y="103883"/>
                  </a:lnTo>
                  <a:lnTo>
                    <a:pt x="510622" y="0"/>
                  </a:lnTo>
                </a:path>
              </a:pathLst>
            </a:custGeom>
            <a:solidFill>
              <a:srgbClr val="66A8B2"/>
            </a:solidFill>
          </p:spPr>
          <p:txBody>
            <a:bodyPr/>
            <a:lstStyle/>
            <a:p>
              <a:endParaRPr lang="en-GB"/>
            </a:p>
          </p:txBody>
        </p:sp>
        <p:sp>
          <p:nvSpPr>
            <p:cNvPr id="9" name="TextBox 9"/>
            <p:cNvSpPr txBox="1"/>
            <p:nvPr/>
          </p:nvSpPr>
          <p:spPr>
            <a:xfrm>
              <a:off x="139700" y="25400"/>
              <a:ext cx="61936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Vai trò của biển với cuộc sống</a:t>
              </a:r>
            </a:p>
          </p:txBody>
        </p:sp>
      </p:grpSp>
      <p:sp>
        <p:nvSpPr>
          <p:cNvPr id="10" name="TextBox 10"/>
          <p:cNvSpPr txBox="1"/>
          <p:nvPr/>
        </p:nvSpPr>
        <p:spPr>
          <a:xfrm>
            <a:off x="2788858" y="364694"/>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1" name="TextBox 11"/>
          <p:cNvSpPr txBox="1"/>
          <p:nvPr/>
        </p:nvSpPr>
        <p:spPr>
          <a:xfrm>
            <a:off x="2311610" y="1677686"/>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2" name="TextBox 12"/>
          <p:cNvSpPr txBox="1"/>
          <p:nvPr/>
        </p:nvSpPr>
        <p:spPr>
          <a:xfrm>
            <a:off x="5640936" y="2840206"/>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b. Nước biển dâng và nguyên nhân</a:t>
            </a:r>
          </a:p>
        </p:txBody>
      </p:sp>
      <p:graphicFrame>
        <p:nvGraphicFramePr>
          <p:cNvPr id="17" name="Diagram 16">
            <a:extLst>
              <a:ext uri="{FF2B5EF4-FFF2-40B4-BE49-F238E27FC236}">
                <a16:creationId xmlns:a16="http://schemas.microsoft.com/office/drawing/2014/main" id="{A0953F41-E5AF-AB15-2DCD-81916140A337}"/>
              </a:ext>
            </a:extLst>
          </p:cNvPr>
          <p:cNvGraphicFramePr/>
          <p:nvPr>
            <p:extLst>
              <p:ext uri="{D42A27DB-BD31-4B8C-83A1-F6EECF244321}">
                <p14:modId xmlns:p14="http://schemas.microsoft.com/office/powerpoint/2010/main" val="1208194751"/>
              </p:ext>
            </p:extLst>
          </p:nvPr>
        </p:nvGraphicFramePr>
        <p:xfrm>
          <a:off x="5334000" y="2120900"/>
          <a:ext cx="12420600" cy="828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extBox 18">
            <a:extLst>
              <a:ext uri="{FF2B5EF4-FFF2-40B4-BE49-F238E27FC236}">
                <a16:creationId xmlns:a16="http://schemas.microsoft.com/office/drawing/2014/main" id="{B3D241BB-B10B-587C-5EA7-B8C07FC89EA5}"/>
              </a:ext>
            </a:extLst>
          </p:cNvPr>
          <p:cNvSpPr txBox="1"/>
          <p:nvPr/>
        </p:nvSpPr>
        <p:spPr>
          <a:xfrm>
            <a:off x="2438400" y="8801100"/>
            <a:ext cx="14782800" cy="1323439"/>
          </a:xfrm>
          <a:prstGeom prst="rect">
            <a:avLst/>
          </a:prstGeom>
          <a:noFill/>
        </p:spPr>
        <p:txBody>
          <a:bodyPr wrap="square">
            <a:spAutoFit/>
          </a:bodyPr>
          <a:lstStyle/>
          <a:p>
            <a:pPr algn="just" rtl="0">
              <a:spcBef>
                <a:spcPts val="200"/>
              </a:spcBef>
              <a:spcAft>
                <a:spcPts val="200"/>
              </a:spcAft>
            </a:pPr>
            <a:r>
              <a:rPr lang="en-GB" sz="4000" b="0" i="0" u="none" strike="noStrike">
                <a:solidFill>
                  <a:schemeClr val="accent2"/>
                </a:solidFill>
                <a:effectLst/>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vi-VN" sz="4000" b="0" i="0" u="none" strike="noStrike">
                <a:solidFill>
                  <a:schemeClr val="accent2"/>
                </a:solidFill>
                <a:effectLst/>
                <a:latin typeface="Roboto Condensed" panose="02000000000000000000" pitchFamily="2" charset="0"/>
                <a:ea typeface="Roboto Condensed" panose="02000000000000000000" pitchFamily="2" charset="0"/>
                <a:cs typeface="Roboto Condensed" panose="02000000000000000000" pitchFamily="2" charset="0"/>
              </a:rPr>
              <a:t>Những thay đổi dù nhỏ của mực nước biển sẽ có tác động mạnh mẽ đến cuộc sống của con người</a:t>
            </a:r>
            <a:endParaRPr lang="en-GB" sz="400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011585" y="2578182"/>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1028700" y="4129179"/>
            <a:ext cx="4152058" cy="3920587"/>
            <a:chOff x="0" y="0"/>
            <a:chExt cx="1021244" cy="964311"/>
          </a:xfrm>
        </p:grpSpPr>
        <p:sp>
          <p:nvSpPr>
            <p:cNvPr id="8" name="Freeform 8"/>
            <p:cNvSpPr/>
            <p:nvPr/>
          </p:nvSpPr>
          <p:spPr>
            <a:xfrm>
              <a:off x="0" y="0"/>
              <a:ext cx="1021244" cy="964311"/>
            </a:xfrm>
            <a:custGeom>
              <a:avLst/>
              <a:gdLst/>
              <a:ahLst/>
              <a:cxnLst/>
              <a:rect l="l" t="t" r="r" b="b"/>
              <a:pathLst>
                <a:path w="1021244" h="964311">
                  <a:moveTo>
                    <a:pt x="510622" y="0"/>
                  </a:moveTo>
                  <a:lnTo>
                    <a:pt x="586004" y="103883"/>
                  </a:lnTo>
                  <a:lnTo>
                    <a:pt x="695871" y="32838"/>
                  </a:lnTo>
                  <a:lnTo>
                    <a:pt x="726590" y="155530"/>
                  </a:lnTo>
                  <a:lnTo>
                    <a:pt x="856100" y="126919"/>
                  </a:lnTo>
                  <a:lnTo>
                    <a:pt x="838008" y="251850"/>
                  </a:lnTo>
                  <a:lnTo>
                    <a:pt x="969670" y="269536"/>
                  </a:lnTo>
                  <a:lnTo>
                    <a:pt x="905209" y="379830"/>
                  </a:lnTo>
                  <a:lnTo>
                    <a:pt x="1021244" y="441426"/>
                  </a:lnTo>
                  <a:lnTo>
                    <a:pt x="919120" y="522191"/>
                  </a:lnTo>
                  <a:lnTo>
                    <a:pt x="1003856" y="619377"/>
                  </a:lnTo>
                  <a:lnTo>
                    <a:pt x="877860" y="659705"/>
                  </a:lnTo>
                  <a:lnTo>
                    <a:pt x="919854" y="779355"/>
                  </a:lnTo>
                  <a:lnTo>
                    <a:pt x="787004" y="773797"/>
                  </a:lnTo>
                  <a:lnTo>
                    <a:pt x="780582" y="899752"/>
                  </a:lnTo>
                  <a:lnTo>
                    <a:pt x="658821" y="849061"/>
                  </a:lnTo>
                  <a:lnTo>
                    <a:pt x="604851" y="964311"/>
                  </a:lnTo>
                  <a:lnTo>
                    <a:pt x="510622" y="875333"/>
                  </a:lnTo>
                  <a:lnTo>
                    <a:pt x="416393" y="964311"/>
                  </a:lnTo>
                  <a:lnTo>
                    <a:pt x="362424" y="849061"/>
                  </a:lnTo>
                  <a:lnTo>
                    <a:pt x="240663" y="899752"/>
                  </a:lnTo>
                  <a:lnTo>
                    <a:pt x="234240" y="773797"/>
                  </a:lnTo>
                  <a:lnTo>
                    <a:pt x="101391" y="779355"/>
                  </a:lnTo>
                  <a:lnTo>
                    <a:pt x="143383" y="659705"/>
                  </a:lnTo>
                  <a:lnTo>
                    <a:pt x="17389" y="619377"/>
                  </a:lnTo>
                  <a:lnTo>
                    <a:pt x="102124" y="522191"/>
                  </a:lnTo>
                  <a:lnTo>
                    <a:pt x="0" y="441426"/>
                  </a:lnTo>
                  <a:lnTo>
                    <a:pt x="116035" y="379830"/>
                  </a:lnTo>
                  <a:lnTo>
                    <a:pt x="51574" y="269536"/>
                  </a:lnTo>
                  <a:lnTo>
                    <a:pt x="183237" y="251850"/>
                  </a:lnTo>
                  <a:lnTo>
                    <a:pt x="165145" y="126919"/>
                  </a:lnTo>
                  <a:lnTo>
                    <a:pt x="294655" y="155530"/>
                  </a:lnTo>
                  <a:lnTo>
                    <a:pt x="325373" y="32838"/>
                  </a:lnTo>
                  <a:lnTo>
                    <a:pt x="435240" y="103883"/>
                  </a:lnTo>
                  <a:lnTo>
                    <a:pt x="510622" y="0"/>
                  </a:lnTo>
                </a:path>
              </a:pathLst>
            </a:custGeom>
            <a:solidFill>
              <a:srgbClr val="66A8B2"/>
            </a:solidFill>
          </p:spPr>
          <p:txBody>
            <a:bodyPr/>
            <a:lstStyle/>
            <a:p>
              <a:endParaRPr lang="en-GB"/>
            </a:p>
          </p:txBody>
        </p:sp>
        <p:sp>
          <p:nvSpPr>
            <p:cNvPr id="9" name="TextBox 9"/>
            <p:cNvSpPr txBox="1"/>
            <p:nvPr/>
          </p:nvSpPr>
          <p:spPr>
            <a:xfrm>
              <a:off x="140567" y="137030"/>
              <a:ext cx="713071"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nước biển dâng và nguyên nhân</a:t>
              </a:r>
            </a:p>
          </p:txBody>
        </p:sp>
      </p:grpSp>
      <p:sp>
        <p:nvSpPr>
          <p:cNvPr id="10" name="TextBox 10"/>
          <p:cNvSpPr txBox="1"/>
          <p:nvPr/>
        </p:nvSpPr>
        <p:spPr>
          <a:xfrm>
            <a:off x="2329802" y="397900"/>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1" name="TextBox 11"/>
          <p:cNvSpPr txBox="1"/>
          <p:nvPr/>
        </p:nvSpPr>
        <p:spPr>
          <a:xfrm>
            <a:off x="1852554" y="1710893"/>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2" name="TextBox 12"/>
          <p:cNvSpPr txBox="1"/>
          <p:nvPr/>
        </p:nvSpPr>
        <p:spPr>
          <a:xfrm>
            <a:off x="5181880" y="2873413"/>
            <a:ext cx="7684482" cy="47741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a:rPr>
              <a:t>b. Nước biển dâng và nguyên nhân</a:t>
            </a:r>
          </a:p>
        </p:txBody>
      </p:sp>
      <p:graphicFrame>
        <p:nvGraphicFramePr>
          <p:cNvPr id="14" name="Diagram 13">
            <a:extLst>
              <a:ext uri="{FF2B5EF4-FFF2-40B4-BE49-F238E27FC236}">
                <a16:creationId xmlns:a16="http://schemas.microsoft.com/office/drawing/2014/main" id="{E7FA2CEE-E06D-8B3E-C85B-A05E3A2C0E3E}"/>
              </a:ext>
            </a:extLst>
          </p:cNvPr>
          <p:cNvGraphicFramePr/>
          <p:nvPr>
            <p:extLst>
              <p:ext uri="{D42A27DB-BD31-4B8C-83A1-F6EECF244321}">
                <p14:modId xmlns:p14="http://schemas.microsoft.com/office/powerpoint/2010/main" val="179221479"/>
              </p:ext>
            </p:extLst>
          </p:nvPr>
        </p:nvGraphicFramePr>
        <p:xfrm>
          <a:off x="5943600" y="4085347"/>
          <a:ext cx="9753600" cy="53253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325590" y="2346259"/>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1028700" y="3025273"/>
            <a:ext cx="3304589" cy="33045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04737F"/>
            </a:solidFill>
          </p:spPr>
          <p:txBody>
            <a:bodyPr/>
            <a:lstStyle/>
            <a:p>
              <a:endParaRPr lang="en-GB"/>
            </a:p>
          </p:txBody>
        </p:sp>
        <p:sp>
          <p:nvSpPr>
            <p:cNvPr id="9" name="TextBox 9"/>
            <p:cNvSpPr txBox="1"/>
            <p:nvPr/>
          </p:nvSpPr>
          <p:spPr>
            <a:xfrm>
              <a:off x="139700" y="25400"/>
              <a:ext cx="53340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QUỐC GIA 2</a:t>
              </a:r>
            </a:p>
          </p:txBody>
        </p:sp>
      </p:grpSp>
      <p:sp>
        <p:nvSpPr>
          <p:cNvPr id="10" name="Freeform 10"/>
          <p:cNvSpPr/>
          <p:nvPr/>
        </p:nvSpPr>
        <p:spPr>
          <a:xfrm>
            <a:off x="4296102" y="3781532"/>
            <a:ext cx="11987585" cy="6847908"/>
          </a:xfrm>
          <a:custGeom>
            <a:avLst/>
            <a:gdLst/>
            <a:ahLst/>
            <a:cxnLst/>
            <a:rect l="l" t="t" r="r" b="b"/>
            <a:pathLst>
              <a:path w="11987585" h="6847908">
                <a:moveTo>
                  <a:pt x="0" y="0"/>
                </a:moveTo>
                <a:lnTo>
                  <a:pt x="11987584" y="0"/>
                </a:lnTo>
                <a:lnTo>
                  <a:pt x="11987584" y="6847908"/>
                </a:lnTo>
                <a:lnTo>
                  <a:pt x="0" y="68479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1" name="Freeform 11"/>
          <p:cNvSpPr/>
          <p:nvPr/>
        </p:nvSpPr>
        <p:spPr>
          <a:xfrm>
            <a:off x="2295462" y="6453687"/>
            <a:ext cx="771065" cy="861963"/>
          </a:xfrm>
          <a:custGeom>
            <a:avLst/>
            <a:gdLst/>
            <a:ahLst/>
            <a:cxnLst/>
            <a:rect l="l" t="t" r="r" b="b"/>
            <a:pathLst>
              <a:path w="771065" h="861963">
                <a:moveTo>
                  <a:pt x="0" y="0"/>
                </a:moveTo>
                <a:lnTo>
                  <a:pt x="771065" y="0"/>
                </a:lnTo>
                <a:lnTo>
                  <a:pt x="771065" y="861963"/>
                </a:lnTo>
                <a:lnTo>
                  <a:pt x="0" y="86196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2643807" y="165978"/>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3" name="TextBox 13"/>
          <p:cNvSpPr txBox="1"/>
          <p:nvPr/>
        </p:nvSpPr>
        <p:spPr>
          <a:xfrm>
            <a:off x="2166559" y="1478971"/>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4" name="TextBox 14"/>
          <p:cNvSpPr txBox="1"/>
          <p:nvPr/>
        </p:nvSpPr>
        <p:spPr>
          <a:xfrm>
            <a:off x="5495885" y="2641490"/>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c. Nước biển dâng bao nhiêu</a:t>
            </a:r>
          </a:p>
        </p:txBody>
      </p:sp>
      <p:sp>
        <p:nvSpPr>
          <p:cNvPr id="15" name="TextBox 15"/>
          <p:cNvSpPr txBox="1"/>
          <p:nvPr/>
        </p:nvSpPr>
        <p:spPr>
          <a:xfrm>
            <a:off x="5784917" y="4397076"/>
            <a:ext cx="9459777" cy="4065597"/>
          </a:xfrm>
          <a:prstGeom prst="rect">
            <a:avLst/>
          </a:prstGeom>
        </p:spPr>
        <p:txBody>
          <a:bodyPr lIns="0" tIns="0" rIns="0" bIns="0" rtlCol="0" anchor="t">
            <a:spAutoFit/>
          </a:bodyPr>
          <a:lstStyle/>
          <a:p>
            <a:pPr algn="ctr">
              <a:lnSpc>
                <a:spcPts val="4585"/>
              </a:lnSpc>
            </a:pPr>
            <a:r>
              <a:rPr lang="en-US" sz="3500">
                <a:solidFill>
                  <a:srgbClr val="04737F"/>
                </a:solidFill>
                <a:latin typeface="Roboto Condensed Bold"/>
              </a:rPr>
              <a:t>Nước biển dâng bao nhiêu?</a:t>
            </a:r>
          </a:p>
          <a:p>
            <a:pPr>
              <a:lnSpc>
                <a:spcPts val="4585"/>
              </a:lnSpc>
            </a:pPr>
            <a:r>
              <a:rPr lang="en-US" sz="3500">
                <a:solidFill>
                  <a:srgbClr val="04737F"/>
                </a:solidFill>
                <a:latin typeface="Roboto Condensed Bold Italics"/>
              </a:rPr>
              <a:t>Đọc SGK trang 66,67 cùng với việc tự tìm hiểu thêm, các em hãy:</a:t>
            </a:r>
          </a:p>
          <a:p>
            <a:pPr>
              <a:lnSpc>
                <a:spcPts val="4585"/>
              </a:lnSpc>
            </a:pPr>
            <a:r>
              <a:rPr lang="en-US" sz="3500">
                <a:solidFill>
                  <a:srgbClr val="04737F"/>
                </a:solidFill>
                <a:latin typeface="Roboto Condensed"/>
              </a:rPr>
              <a:t>+ Trình bày cách đo lường mực nước biển </a:t>
            </a:r>
          </a:p>
          <a:p>
            <a:pPr>
              <a:lnSpc>
                <a:spcPts val="4585"/>
              </a:lnSpc>
            </a:pPr>
            <a:r>
              <a:rPr lang="en-US" sz="3500">
                <a:solidFill>
                  <a:srgbClr val="04737F"/>
                </a:solidFill>
                <a:latin typeface="Roboto Condensed"/>
              </a:rPr>
              <a:t>+ Phân tích thực trạng nước biển dâng từ năm 1784 cho đến nay và dự đoán trong tương lai</a:t>
            </a:r>
          </a:p>
          <a:p>
            <a:pPr algn="just">
              <a:lnSpc>
                <a:spcPts val="4585"/>
              </a:lnSpc>
            </a:pPr>
            <a:endParaRPr lang="en-US" sz="3500">
              <a:solidFill>
                <a:srgbClr val="04737F"/>
              </a:solidFill>
              <a:latin typeface="Roboto Condensed"/>
            </a:endParaRPr>
          </a:p>
        </p:txBody>
      </p:sp>
      <p:sp>
        <p:nvSpPr>
          <p:cNvPr id="16" name="TextBox 16"/>
          <p:cNvSpPr txBox="1"/>
          <p:nvPr/>
        </p:nvSpPr>
        <p:spPr>
          <a:xfrm>
            <a:off x="1447800" y="4991100"/>
            <a:ext cx="2291191" cy="455253"/>
          </a:xfrm>
          <a:prstGeom prst="rect">
            <a:avLst/>
          </a:prstGeom>
        </p:spPr>
        <p:txBody>
          <a:bodyPr lIns="0" tIns="0" rIns="0" bIns="0" rtlCol="0" anchor="t">
            <a:spAutoFit/>
          </a:bodyPr>
          <a:lstStyle/>
          <a:p>
            <a:pPr algn="ctr">
              <a:lnSpc>
                <a:spcPts val="3439"/>
              </a:lnSpc>
            </a:pPr>
            <a:r>
              <a:rPr lang="en-US" sz="3999">
                <a:solidFill>
                  <a:schemeClr val="bg1"/>
                </a:solidFill>
                <a:latin typeface="Roboto Condensed"/>
              </a:rPr>
              <a:t>5 phút</a:t>
            </a:r>
          </a:p>
        </p:txBody>
      </p:sp>
      <p:pic>
        <p:nvPicPr>
          <p:cNvPr id="17" name="Countdown 5 seconds timer">
            <a:hlinkClick r:id="" action="ppaction://media"/>
            <a:extLst>
              <a:ext uri="{FF2B5EF4-FFF2-40B4-BE49-F238E27FC236}">
                <a16:creationId xmlns:a16="http://schemas.microsoft.com/office/drawing/2014/main" id="{5CA4DCCE-357C-15A7-9AD8-389D23DA695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00200" y="7581900"/>
            <a:ext cx="1949450" cy="1095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325590" y="2212909"/>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858405" y="3318407"/>
            <a:ext cx="4467185" cy="446718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04737F"/>
            </a:solidFill>
          </p:spPr>
          <p:txBody>
            <a:bodyPr/>
            <a:lstStyle/>
            <a:p>
              <a:endParaRPr lang="en-GB"/>
            </a:p>
          </p:txBody>
        </p:sp>
        <p:sp>
          <p:nvSpPr>
            <p:cNvPr id="9" name="TextBox 9"/>
            <p:cNvSpPr txBox="1"/>
            <p:nvPr/>
          </p:nvSpPr>
          <p:spPr>
            <a:xfrm>
              <a:off x="134969" y="54784"/>
              <a:ext cx="53340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CÁCH QUAN SÁT</a:t>
              </a:r>
            </a:p>
            <a:p>
              <a:pPr algn="ctr">
                <a:lnSpc>
                  <a:spcPts val="6299"/>
                </a:lnSpc>
              </a:pPr>
              <a:r>
                <a:rPr lang="en-US" sz="4500">
                  <a:solidFill>
                    <a:srgbClr val="FFFFFF"/>
                  </a:solidFill>
                  <a:latin typeface="#9Slide07 FS Playlist Caps"/>
                </a:rPr>
                <a:t>nước biển dâng</a:t>
              </a:r>
            </a:p>
          </p:txBody>
        </p:sp>
      </p:grpSp>
      <p:grpSp>
        <p:nvGrpSpPr>
          <p:cNvPr id="10" name="Group 10"/>
          <p:cNvGrpSpPr/>
          <p:nvPr/>
        </p:nvGrpSpPr>
        <p:grpSpPr>
          <a:xfrm>
            <a:off x="6398331" y="7633584"/>
            <a:ext cx="9679974" cy="1136149"/>
            <a:chOff x="0" y="0"/>
            <a:chExt cx="2549458" cy="299233"/>
          </a:xfrm>
        </p:grpSpPr>
        <p:sp>
          <p:nvSpPr>
            <p:cNvPr id="11" name="Freeform 11"/>
            <p:cNvSpPr/>
            <p:nvPr/>
          </p:nvSpPr>
          <p:spPr>
            <a:xfrm>
              <a:off x="0" y="0"/>
              <a:ext cx="2549458" cy="299233"/>
            </a:xfrm>
            <a:custGeom>
              <a:avLst/>
              <a:gdLst/>
              <a:ahLst/>
              <a:cxnLst/>
              <a:rect l="l" t="t" r="r" b="b"/>
              <a:pathLst>
                <a:path w="2549458" h="299233">
                  <a:moveTo>
                    <a:pt x="40789" y="0"/>
                  </a:moveTo>
                  <a:lnTo>
                    <a:pt x="2508669" y="0"/>
                  </a:lnTo>
                  <a:cubicBezTo>
                    <a:pt x="2519487" y="0"/>
                    <a:pt x="2529862" y="4297"/>
                    <a:pt x="2537511" y="11947"/>
                  </a:cubicBezTo>
                  <a:cubicBezTo>
                    <a:pt x="2545161" y="19596"/>
                    <a:pt x="2549458" y="29971"/>
                    <a:pt x="2549458" y="40789"/>
                  </a:cubicBezTo>
                  <a:lnTo>
                    <a:pt x="2549458" y="258443"/>
                  </a:lnTo>
                  <a:cubicBezTo>
                    <a:pt x="2549458" y="269261"/>
                    <a:pt x="2545161" y="279636"/>
                    <a:pt x="2537511" y="287286"/>
                  </a:cubicBezTo>
                  <a:cubicBezTo>
                    <a:pt x="2529862" y="294935"/>
                    <a:pt x="2519487" y="299233"/>
                    <a:pt x="2508669" y="299233"/>
                  </a:cubicBezTo>
                  <a:lnTo>
                    <a:pt x="40789" y="299233"/>
                  </a:lnTo>
                  <a:cubicBezTo>
                    <a:pt x="29971" y="299233"/>
                    <a:pt x="19596" y="294935"/>
                    <a:pt x="11947" y="287286"/>
                  </a:cubicBezTo>
                  <a:cubicBezTo>
                    <a:pt x="4297" y="279636"/>
                    <a:pt x="0" y="269261"/>
                    <a:pt x="0" y="258443"/>
                  </a:cubicBezTo>
                  <a:lnTo>
                    <a:pt x="0" y="40789"/>
                  </a:lnTo>
                  <a:cubicBezTo>
                    <a:pt x="0" y="29971"/>
                    <a:pt x="4297" y="19596"/>
                    <a:pt x="11947" y="11947"/>
                  </a:cubicBezTo>
                  <a:cubicBezTo>
                    <a:pt x="19596" y="4297"/>
                    <a:pt x="29971" y="0"/>
                    <a:pt x="40789" y="0"/>
                  </a:cubicBezTo>
                  <a:close/>
                </a:path>
              </a:pathLst>
            </a:custGeom>
            <a:solidFill>
              <a:srgbClr val="FEFFFE">
                <a:alpha val="69804"/>
              </a:srgbClr>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563383" y="4177775"/>
            <a:ext cx="9432370" cy="2748450"/>
            <a:chOff x="0" y="0"/>
            <a:chExt cx="12576493" cy="3664600"/>
          </a:xfrm>
        </p:grpSpPr>
        <p:sp>
          <p:nvSpPr>
            <p:cNvPr id="14" name="Freeform 14"/>
            <p:cNvSpPr/>
            <p:nvPr/>
          </p:nvSpPr>
          <p:spPr>
            <a:xfrm>
              <a:off x="0" y="1263356"/>
              <a:ext cx="4006742" cy="2135260"/>
            </a:xfrm>
            <a:custGeom>
              <a:avLst/>
              <a:gdLst/>
              <a:ahLst/>
              <a:cxnLst/>
              <a:rect l="l" t="t" r="r" b="b"/>
              <a:pathLst>
                <a:path w="4006742" h="2135260">
                  <a:moveTo>
                    <a:pt x="0" y="0"/>
                  </a:moveTo>
                  <a:lnTo>
                    <a:pt x="4006742" y="0"/>
                  </a:lnTo>
                  <a:lnTo>
                    <a:pt x="4006742" y="2135260"/>
                  </a:lnTo>
                  <a:lnTo>
                    <a:pt x="0" y="21352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5" name="TextBox 15"/>
            <p:cNvSpPr txBox="1"/>
            <p:nvPr/>
          </p:nvSpPr>
          <p:spPr>
            <a:xfrm>
              <a:off x="327262" y="1368413"/>
              <a:ext cx="3352219" cy="1571990"/>
            </a:xfrm>
            <a:prstGeom prst="rect">
              <a:avLst/>
            </a:prstGeom>
          </p:spPr>
          <p:txBody>
            <a:bodyPr lIns="0" tIns="0" rIns="0" bIns="0" rtlCol="0" anchor="t">
              <a:spAutoFit/>
            </a:bodyPr>
            <a:lstStyle/>
            <a:p>
              <a:pPr algn="ctr">
                <a:lnSpc>
                  <a:spcPts val="4760"/>
                </a:lnSpc>
              </a:pPr>
              <a:r>
                <a:rPr lang="en-US" sz="3500">
                  <a:solidFill>
                    <a:srgbClr val="04737F"/>
                  </a:solidFill>
                  <a:latin typeface="Roboto Condensed"/>
                </a:rPr>
                <a:t>đo tại trạm thủy triều</a:t>
              </a:r>
            </a:p>
          </p:txBody>
        </p:sp>
        <p:sp>
          <p:nvSpPr>
            <p:cNvPr id="16" name="Freeform 16"/>
            <p:cNvSpPr/>
            <p:nvPr/>
          </p:nvSpPr>
          <p:spPr>
            <a:xfrm>
              <a:off x="4283608" y="0"/>
              <a:ext cx="4006742" cy="2135260"/>
            </a:xfrm>
            <a:custGeom>
              <a:avLst/>
              <a:gdLst/>
              <a:ahLst/>
              <a:cxnLst/>
              <a:rect l="l" t="t" r="r" b="b"/>
              <a:pathLst>
                <a:path w="4006742" h="2135260">
                  <a:moveTo>
                    <a:pt x="0" y="0"/>
                  </a:moveTo>
                  <a:lnTo>
                    <a:pt x="4006743" y="0"/>
                  </a:lnTo>
                  <a:lnTo>
                    <a:pt x="4006743" y="2135260"/>
                  </a:lnTo>
                  <a:lnTo>
                    <a:pt x="0" y="21352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4610870" y="248298"/>
              <a:ext cx="3352219" cy="1571990"/>
            </a:xfrm>
            <a:prstGeom prst="rect">
              <a:avLst/>
            </a:prstGeom>
          </p:spPr>
          <p:txBody>
            <a:bodyPr lIns="0" tIns="0" rIns="0" bIns="0" rtlCol="0" anchor="t">
              <a:spAutoFit/>
            </a:bodyPr>
            <a:lstStyle/>
            <a:p>
              <a:pPr algn="ctr">
                <a:lnSpc>
                  <a:spcPts val="4760"/>
                </a:lnSpc>
              </a:pPr>
              <a:r>
                <a:rPr lang="en-US" sz="3500">
                  <a:solidFill>
                    <a:srgbClr val="04737F"/>
                  </a:solidFill>
                  <a:latin typeface="Roboto Condensed"/>
                </a:rPr>
                <a:t>quan sát qua vệ tinh</a:t>
              </a:r>
            </a:p>
          </p:txBody>
        </p:sp>
        <p:sp>
          <p:nvSpPr>
            <p:cNvPr id="18" name="Freeform 18"/>
            <p:cNvSpPr/>
            <p:nvPr/>
          </p:nvSpPr>
          <p:spPr>
            <a:xfrm>
              <a:off x="8569751" y="1529340"/>
              <a:ext cx="4006742" cy="2135260"/>
            </a:xfrm>
            <a:custGeom>
              <a:avLst/>
              <a:gdLst/>
              <a:ahLst/>
              <a:cxnLst/>
              <a:rect l="l" t="t" r="r" b="b"/>
              <a:pathLst>
                <a:path w="4006742" h="2135260">
                  <a:moveTo>
                    <a:pt x="0" y="0"/>
                  </a:moveTo>
                  <a:lnTo>
                    <a:pt x="4006742" y="0"/>
                  </a:lnTo>
                  <a:lnTo>
                    <a:pt x="4006742" y="2135260"/>
                  </a:lnTo>
                  <a:lnTo>
                    <a:pt x="0" y="21352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9" name="TextBox 19"/>
            <p:cNvSpPr txBox="1"/>
            <p:nvPr/>
          </p:nvSpPr>
          <p:spPr>
            <a:xfrm>
              <a:off x="8897012" y="1753612"/>
              <a:ext cx="3352219" cy="1571990"/>
            </a:xfrm>
            <a:prstGeom prst="rect">
              <a:avLst/>
            </a:prstGeom>
          </p:spPr>
          <p:txBody>
            <a:bodyPr lIns="0" tIns="0" rIns="0" bIns="0" rtlCol="0" anchor="t">
              <a:spAutoFit/>
            </a:bodyPr>
            <a:lstStyle/>
            <a:p>
              <a:pPr algn="ctr">
                <a:lnSpc>
                  <a:spcPts val="4760"/>
                </a:lnSpc>
              </a:pPr>
              <a:r>
                <a:rPr lang="en-US" sz="3500">
                  <a:solidFill>
                    <a:srgbClr val="04737F"/>
                  </a:solidFill>
                  <a:latin typeface="Roboto Condensed"/>
                </a:rPr>
                <a:t>các nguồn quan sát khác</a:t>
              </a:r>
            </a:p>
          </p:txBody>
        </p:sp>
      </p:grpSp>
      <p:sp>
        <p:nvSpPr>
          <p:cNvPr id="20" name="Freeform 20"/>
          <p:cNvSpPr/>
          <p:nvPr/>
        </p:nvSpPr>
        <p:spPr>
          <a:xfrm>
            <a:off x="5495885" y="6904868"/>
            <a:ext cx="2134995" cy="2038920"/>
          </a:xfrm>
          <a:custGeom>
            <a:avLst/>
            <a:gdLst/>
            <a:ahLst/>
            <a:cxnLst/>
            <a:rect l="l" t="t" r="r" b="b"/>
            <a:pathLst>
              <a:path w="2134995" h="2038920">
                <a:moveTo>
                  <a:pt x="0" y="0"/>
                </a:moveTo>
                <a:lnTo>
                  <a:pt x="2134995" y="0"/>
                </a:lnTo>
                <a:lnTo>
                  <a:pt x="2134995" y="2038921"/>
                </a:lnTo>
                <a:lnTo>
                  <a:pt x="0" y="203892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21" name="TextBox 21"/>
          <p:cNvSpPr txBox="1"/>
          <p:nvPr/>
        </p:nvSpPr>
        <p:spPr>
          <a:xfrm>
            <a:off x="2643807" y="32628"/>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22" name="TextBox 22"/>
          <p:cNvSpPr txBox="1"/>
          <p:nvPr/>
        </p:nvSpPr>
        <p:spPr>
          <a:xfrm>
            <a:off x="2166559" y="1345621"/>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23" name="TextBox 23"/>
          <p:cNvSpPr txBox="1"/>
          <p:nvPr/>
        </p:nvSpPr>
        <p:spPr>
          <a:xfrm>
            <a:off x="5495885" y="2508140"/>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c. Nước biển dâng bao nhiêu</a:t>
            </a:r>
          </a:p>
        </p:txBody>
      </p:sp>
      <p:sp>
        <p:nvSpPr>
          <p:cNvPr id="24" name="TextBox 24"/>
          <p:cNvSpPr txBox="1"/>
          <p:nvPr/>
        </p:nvSpPr>
        <p:spPr>
          <a:xfrm>
            <a:off x="7231942" y="8030899"/>
            <a:ext cx="8012752" cy="436770"/>
          </a:xfrm>
          <a:prstGeom prst="rect">
            <a:avLst/>
          </a:prstGeom>
        </p:spPr>
        <p:txBody>
          <a:bodyPr lIns="0" tIns="0" rIns="0" bIns="0" rtlCol="0" anchor="t">
            <a:spAutoFit/>
          </a:bodyPr>
          <a:lstStyle/>
          <a:p>
            <a:pPr algn="ctr">
              <a:lnSpc>
                <a:spcPts val="3010"/>
              </a:lnSpc>
            </a:pPr>
            <a:r>
              <a:rPr lang="en-US" sz="3500">
                <a:solidFill>
                  <a:srgbClr val="04737F"/>
                </a:solidFill>
                <a:latin typeface="Roboto Condensed Bold"/>
              </a:rPr>
              <a:t> Bản đồ mực nước trung bình của Trái đất.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011585" y="2362966"/>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858405" y="3318407"/>
            <a:ext cx="4467185" cy="446718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04737F"/>
            </a:solidFill>
          </p:spPr>
          <p:txBody>
            <a:bodyPr/>
            <a:lstStyle/>
            <a:p>
              <a:endParaRPr lang="en-GB"/>
            </a:p>
          </p:txBody>
        </p:sp>
        <p:sp>
          <p:nvSpPr>
            <p:cNvPr id="9" name="TextBox 9"/>
            <p:cNvSpPr txBox="1"/>
            <p:nvPr/>
          </p:nvSpPr>
          <p:spPr>
            <a:xfrm>
              <a:off x="148833" y="68648"/>
              <a:ext cx="53340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THỰC TRẠNG NƯỚC BIỂN DÂNG</a:t>
              </a:r>
            </a:p>
          </p:txBody>
        </p:sp>
      </p:grpSp>
      <p:sp>
        <p:nvSpPr>
          <p:cNvPr id="10" name="TextBox 10"/>
          <p:cNvSpPr txBox="1"/>
          <p:nvPr/>
        </p:nvSpPr>
        <p:spPr>
          <a:xfrm>
            <a:off x="2329802" y="182684"/>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1" name="TextBox 11"/>
          <p:cNvSpPr txBox="1"/>
          <p:nvPr/>
        </p:nvSpPr>
        <p:spPr>
          <a:xfrm>
            <a:off x="1852554" y="1495677"/>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2" name="TextBox 12"/>
          <p:cNvSpPr txBox="1"/>
          <p:nvPr/>
        </p:nvSpPr>
        <p:spPr>
          <a:xfrm>
            <a:off x="5181880" y="2658197"/>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c. Nước biển dâng bao nhiêu</a:t>
            </a:r>
          </a:p>
        </p:txBody>
      </p:sp>
      <p:graphicFrame>
        <p:nvGraphicFramePr>
          <p:cNvPr id="15" name="Diagram 14">
            <a:extLst>
              <a:ext uri="{FF2B5EF4-FFF2-40B4-BE49-F238E27FC236}">
                <a16:creationId xmlns:a16="http://schemas.microsoft.com/office/drawing/2014/main" id="{F04387FF-9E34-46FA-147C-FEB91E47B5E1}"/>
              </a:ext>
            </a:extLst>
          </p:cNvPr>
          <p:cNvGraphicFramePr/>
          <p:nvPr>
            <p:extLst>
              <p:ext uri="{D42A27DB-BD31-4B8C-83A1-F6EECF244321}">
                <p14:modId xmlns:p14="http://schemas.microsoft.com/office/powerpoint/2010/main" val="2630811298"/>
              </p:ext>
            </p:extLst>
          </p:nvPr>
        </p:nvGraphicFramePr>
        <p:xfrm>
          <a:off x="4800600" y="2552700"/>
          <a:ext cx="11125200" cy="7035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454493" y="2549865"/>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1028700" y="3025273"/>
            <a:ext cx="3304589" cy="33045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04737F"/>
            </a:solidFill>
          </p:spPr>
          <p:txBody>
            <a:bodyPr/>
            <a:lstStyle/>
            <a:p>
              <a:endParaRPr lang="en-GB"/>
            </a:p>
          </p:txBody>
        </p:sp>
        <p:sp>
          <p:nvSpPr>
            <p:cNvPr id="9" name="TextBox 9"/>
            <p:cNvSpPr txBox="1"/>
            <p:nvPr/>
          </p:nvSpPr>
          <p:spPr>
            <a:xfrm>
              <a:off x="139700" y="25400"/>
              <a:ext cx="533400" cy="647700"/>
            </a:xfrm>
            <a:prstGeom prst="rect">
              <a:avLst/>
            </a:prstGeom>
          </p:spPr>
          <p:txBody>
            <a:bodyPr lIns="50800" tIns="50800" rIns="50800" bIns="50800" rtlCol="0" anchor="ctr"/>
            <a:lstStyle/>
            <a:p>
              <a:pPr algn="ctr">
                <a:lnSpc>
                  <a:spcPts val="6299"/>
                </a:lnSpc>
              </a:pPr>
              <a:r>
                <a:rPr lang="en-US" sz="4500">
                  <a:solidFill>
                    <a:srgbClr val="FFFFFF"/>
                  </a:solidFill>
                  <a:latin typeface="#9Slide07 FS Playlist Caps"/>
                </a:rPr>
                <a:t>QUỐC GIA 3</a:t>
              </a:r>
            </a:p>
          </p:txBody>
        </p:sp>
      </p:grpSp>
      <p:sp>
        <p:nvSpPr>
          <p:cNvPr id="10" name="Freeform 10"/>
          <p:cNvSpPr/>
          <p:nvPr/>
        </p:nvSpPr>
        <p:spPr>
          <a:xfrm>
            <a:off x="4296102" y="3781532"/>
            <a:ext cx="11987585" cy="6847908"/>
          </a:xfrm>
          <a:custGeom>
            <a:avLst/>
            <a:gdLst/>
            <a:ahLst/>
            <a:cxnLst/>
            <a:rect l="l" t="t" r="r" b="b"/>
            <a:pathLst>
              <a:path w="11987585" h="6847908">
                <a:moveTo>
                  <a:pt x="0" y="0"/>
                </a:moveTo>
                <a:lnTo>
                  <a:pt x="11987584" y="0"/>
                </a:lnTo>
                <a:lnTo>
                  <a:pt x="11987584" y="6847908"/>
                </a:lnTo>
                <a:lnTo>
                  <a:pt x="0" y="68479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1" name="Freeform 11"/>
          <p:cNvSpPr/>
          <p:nvPr/>
        </p:nvSpPr>
        <p:spPr>
          <a:xfrm>
            <a:off x="2295462" y="6453687"/>
            <a:ext cx="771065" cy="861963"/>
          </a:xfrm>
          <a:custGeom>
            <a:avLst/>
            <a:gdLst/>
            <a:ahLst/>
            <a:cxnLst/>
            <a:rect l="l" t="t" r="r" b="b"/>
            <a:pathLst>
              <a:path w="771065" h="861963">
                <a:moveTo>
                  <a:pt x="0" y="0"/>
                </a:moveTo>
                <a:lnTo>
                  <a:pt x="771065" y="0"/>
                </a:lnTo>
                <a:lnTo>
                  <a:pt x="771065" y="861963"/>
                </a:lnTo>
                <a:lnTo>
                  <a:pt x="0" y="86196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2772710" y="369584"/>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3" name="TextBox 13"/>
          <p:cNvSpPr txBox="1"/>
          <p:nvPr/>
        </p:nvSpPr>
        <p:spPr>
          <a:xfrm>
            <a:off x="2295462" y="1682577"/>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4" name="TextBox 14"/>
          <p:cNvSpPr txBox="1"/>
          <p:nvPr/>
        </p:nvSpPr>
        <p:spPr>
          <a:xfrm>
            <a:off x="5624788" y="2845096"/>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d. Lời kết</a:t>
            </a:r>
          </a:p>
        </p:txBody>
      </p:sp>
      <p:sp>
        <p:nvSpPr>
          <p:cNvPr id="15" name="TextBox 15"/>
          <p:cNvSpPr txBox="1"/>
          <p:nvPr/>
        </p:nvSpPr>
        <p:spPr>
          <a:xfrm>
            <a:off x="5784917" y="4397076"/>
            <a:ext cx="9459777" cy="4646577"/>
          </a:xfrm>
          <a:prstGeom prst="rect">
            <a:avLst/>
          </a:prstGeom>
        </p:spPr>
        <p:txBody>
          <a:bodyPr lIns="0" tIns="0" rIns="0" bIns="0" rtlCol="0" anchor="t">
            <a:spAutoFit/>
          </a:bodyPr>
          <a:lstStyle/>
          <a:p>
            <a:pPr algn="ctr">
              <a:lnSpc>
                <a:spcPts val="4585"/>
              </a:lnSpc>
            </a:pPr>
            <a:r>
              <a:rPr lang="en-US" sz="3500">
                <a:solidFill>
                  <a:srgbClr val="04737F"/>
                </a:solidFill>
                <a:latin typeface="Roboto Condensed Bold"/>
              </a:rPr>
              <a:t>Lời giải cho bài toán nước biển dâng</a:t>
            </a:r>
          </a:p>
          <a:p>
            <a:pPr algn="just">
              <a:lnSpc>
                <a:spcPts val="4585"/>
              </a:lnSpc>
            </a:pPr>
            <a:r>
              <a:rPr lang="en-US" sz="3500">
                <a:solidFill>
                  <a:srgbClr val="04737F"/>
                </a:solidFill>
                <a:latin typeface="Roboto Condensed Bold Italics"/>
              </a:rPr>
              <a:t>Đọc SGK trang 66,67 cùng với việc tự tìm hiểu thêm, các em hãy:</a:t>
            </a:r>
          </a:p>
          <a:p>
            <a:pPr algn="just">
              <a:lnSpc>
                <a:spcPts val="4585"/>
              </a:lnSpc>
            </a:pPr>
            <a:r>
              <a:rPr lang="en-US" sz="3500">
                <a:solidFill>
                  <a:srgbClr val="04737F"/>
                </a:solidFill>
                <a:latin typeface="Roboto Condensed"/>
              </a:rPr>
              <a:t>+ Phân tích và đưa ra lời cảnh báo về hậu quả nước biển dâng trên thế giới và tại Việt Nam</a:t>
            </a:r>
          </a:p>
          <a:p>
            <a:pPr algn="just">
              <a:lnSpc>
                <a:spcPts val="4585"/>
              </a:lnSpc>
            </a:pPr>
            <a:r>
              <a:rPr lang="en-US" sz="3500">
                <a:solidFill>
                  <a:srgbClr val="04737F"/>
                </a:solidFill>
                <a:latin typeface="Roboto Condensed"/>
              </a:rPr>
              <a:t>+ Đưa ra giải pháp khả thi (thế giới, Việt Nam và với học sinh) để cải thiện tình trạng này.</a:t>
            </a:r>
          </a:p>
          <a:p>
            <a:pPr algn="just">
              <a:lnSpc>
                <a:spcPts val="4585"/>
              </a:lnSpc>
            </a:pPr>
            <a:endParaRPr lang="en-US" sz="3500">
              <a:solidFill>
                <a:srgbClr val="04737F"/>
              </a:solidFill>
              <a:latin typeface="Roboto Condensed"/>
            </a:endParaRPr>
          </a:p>
        </p:txBody>
      </p:sp>
      <p:sp>
        <p:nvSpPr>
          <p:cNvPr id="16" name="TextBox 16"/>
          <p:cNvSpPr txBox="1"/>
          <p:nvPr/>
        </p:nvSpPr>
        <p:spPr>
          <a:xfrm>
            <a:off x="1371600" y="5067300"/>
            <a:ext cx="2291191" cy="455253"/>
          </a:xfrm>
          <a:prstGeom prst="rect">
            <a:avLst/>
          </a:prstGeom>
        </p:spPr>
        <p:txBody>
          <a:bodyPr lIns="0" tIns="0" rIns="0" bIns="0" rtlCol="0" anchor="t">
            <a:spAutoFit/>
          </a:bodyPr>
          <a:lstStyle/>
          <a:p>
            <a:pPr algn="ctr">
              <a:lnSpc>
                <a:spcPts val="3439"/>
              </a:lnSpc>
            </a:pPr>
            <a:r>
              <a:rPr lang="en-US" sz="3999">
                <a:solidFill>
                  <a:schemeClr val="bg1"/>
                </a:solidFill>
                <a:latin typeface="Roboto Condensed"/>
              </a:rPr>
              <a:t>5 phút</a:t>
            </a:r>
          </a:p>
        </p:txBody>
      </p:sp>
      <p:pic>
        <p:nvPicPr>
          <p:cNvPr id="17" name="Countdown 5 seconds timer">
            <a:hlinkClick r:id="" action="ppaction://media"/>
            <a:extLst>
              <a:ext uri="{FF2B5EF4-FFF2-40B4-BE49-F238E27FC236}">
                <a16:creationId xmlns:a16="http://schemas.microsoft.com/office/drawing/2014/main" id="{2640052E-BFB7-376A-7474-FB5FCC82254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00200" y="7581900"/>
            <a:ext cx="1949450" cy="1095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5470641" y="2255594"/>
            <a:ext cx="8155414" cy="955441"/>
            <a:chOff x="0" y="0"/>
            <a:chExt cx="2147928" cy="251639"/>
          </a:xfrm>
        </p:grpSpPr>
        <p:sp>
          <p:nvSpPr>
            <p:cNvPr id="3" name="Freeform 3"/>
            <p:cNvSpPr/>
            <p:nvPr/>
          </p:nvSpPr>
          <p:spPr>
            <a:xfrm>
              <a:off x="0" y="0"/>
              <a:ext cx="2147928" cy="251639"/>
            </a:xfrm>
            <a:custGeom>
              <a:avLst/>
              <a:gdLst/>
              <a:ahLst/>
              <a:cxnLst/>
              <a:rect l="l" t="t" r="r" b="b"/>
              <a:pathLst>
                <a:path w="2147928" h="251639">
                  <a:moveTo>
                    <a:pt x="48414" y="0"/>
                  </a:moveTo>
                  <a:lnTo>
                    <a:pt x="2099514" y="0"/>
                  </a:lnTo>
                  <a:cubicBezTo>
                    <a:pt x="2112354" y="0"/>
                    <a:pt x="2124668" y="5101"/>
                    <a:pt x="2133748" y="14180"/>
                  </a:cubicBezTo>
                  <a:cubicBezTo>
                    <a:pt x="2142827" y="23260"/>
                    <a:pt x="2147928" y="35574"/>
                    <a:pt x="2147928" y="48414"/>
                  </a:cubicBezTo>
                  <a:lnTo>
                    <a:pt x="2147928" y="203225"/>
                  </a:lnTo>
                  <a:cubicBezTo>
                    <a:pt x="2147928" y="216065"/>
                    <a:pt x="2142827" y="228379"/>
                    <a:pt x="2133748" y="237459"/>
                  </a:cubicBezTo>
                  <a:cubicBezTo>
                    <a:pt x="2124668" y="246538"/>
                    <a:pt x="2112354" y="251639"/>
                    <a:pt x="2099514" y="251639"/>
                  </a:cubicBezTo>
                  <a:lnTo>
                    <a:pt x="48414" y="251639"/>
                  </a:lnTo>
                  <a:cubicBezTo>
                    <a:pt x="21676" y="251639"/>
                    <a:pt x="0" y="229963"/>
                    <a:pt x="0" y="203225"/>
                  </a:cubicBezTo>
                  <a:lnTo>
                    <a:pt x="0" y="48414"/>
                  </a:lnTo>
                  <a:cubicBezTo>
                    <a:pt x="0" y="35574"/>
                    <a:pt x="5101" y="23260"/>
                    <a:pt x="14180" y="14180"/>
                  </a:cubicBezTo>
                  <a:cubicBezTo>
                    <a:pt x="23260" y="5101"/>
                    <a:pt x="35574" y="0"/>
                    <a:pt x="48414"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99024" y="158907"/>
            <a:ext cx="6202440" cy="5063447"/>
          </a:xfrm>
          <a:custGeom>
            <a:avLst/>
            <a:gdLst/>
            <a:ahLst/>
            <a:cxnLst/>
            <a:rect l="l" t="t" r="r" b="b"/>
            <a:pathLst>
              <a:path w="6202440" h="5063447">
                <a:moveTo>
                  <a:pt x="0" y="0"/>
                </a:moveTo>
                <a:lnTo>
                  <a:pt x="6202440" y="0"/>
                </a:lnTo>
                <a:lnTo>
                  <a:pt x="6202440" y="5063446"/>
                </a:lnTo>
                <a:lnTo>
                  <a:pt x="0" y="50634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7" name="Freeform 7"/>
          <p:cNvSpPr/>
          <p:nvPr/>
        </p:nvSpPr>
        <p:spPr>
          <a:xfrm>
            <a:off x="1376778" y="3211035"/>
            <a:ext cx="2135484" cy="1281290"/>
          </a:xfrm>
          <a:custGeom>
            <a:avLst/>
            <a:gdLst/>
            <a:ahLst/>
            <a:cxnLst/>
            <a:rect l="l" t="t" r="r" b="b"/>
            <a:pathLst>
              <a:path w="2135484" h="1281290">
                <a:moveTo>
                  <a:pt x="0" y="0"/>
                </a:moveTo>
                <a:lnTo>
                  <a:pt x="2135484" y="0"/>
                </a:lnTo>
                <a:lnTo>
                  <a:pt x="2135484" y="1281291"/>
                </a:lnTo>
                <a:lnTo>
                  <a:pt x="0" y="128129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8" name="Freeform 8"/>
          <p:cNvSpPr/>
          <p:nvPr/>
        </p:nvSpPr>
        <p:spPr>
          <a:xfrm>
            <a:off x="1028700" y="3750020"/>
            <a:ext cx="9315285" cy="6478004"/>
          </a:xfrm>
          <a:custGeom>
            <a:avLst/>
            <a:gdLst/>
            <a:ahLst/>
            <a:cxnLst/>
            <a:rect l="l" t="t" r="r" b="b"/>
            <a:pathLst>
              <a:path w="9315285" h="6478004">
                <a:moveTo>
                  <a:pt x="0" y="0"/>
                </a:moveTo>
                <a:lnTo>
                  <a:pt x="9315285" y="0"/>
                </a:lnTo>
                <a:lnTo>
                  <a:pt x="9315285" y="6478004"/>
                </a:lnTo>
                <a:lnTo>
                  <a:pt x="0" y="64780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9" name="Freeform 9"/>
          <p:cNvSpPr/>
          <p:nvPr/>
        </p:nvSpPr>
        <p:spPr>
          <a:xfrm flipH="1">
            <a:off x="9640404" y="4492326"/>
            <a:ext cx="8941183" cy="4243336"/>
          </a:xfrm>
          <a:custGeom>
            <a:avLst/>
            <a:gdLst/>
            <a:ahLst/>
            <a:cxnLst/>
            <a:rect l="l" t="t" r="r" b="b"/>
            <a:pathLst>
              <a:path w="8941183" h="4243336">
                <a:moveTo>
                  <a:pt x="8941183" y="0"/>
                </a:moveTo>
                <a:lnTo>
                  <a:pt x="0" y="0"/>
                </a:lnTo>
                <a:lnTo>
                  <a:pt x="0" y="4243336"/>
                </a:lnTo>
                <a:lnTo>
                  <a:pt x="8941183" y="4243336"/>
                </a:lnTo>
                <a:lnTo>
                  <a:pt x="894118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0" name="TextBox 10"/>
          <p:cNvSpPr txBox="1"/>
          <p:nvPr/>
        </p:nvSpPr>
        <p:spPr>
          <a:xfrm>
            <a:off x="2788858" y="75313"/>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1" name="TextBox 11"/>
          <p:cNvSpPr txBox="1"/>
          <p:nvPr/>
        </p:nvSpPr>
        <p:spPr>
          <a:xfrm>
            <a:off x="2311610" y="1388305"/>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2" name="TextBox 12"/>
          <p:cNvSpPr txBox="1"/>
          <p:nvPr/>
        </p:nvSpPr>
        <p:spPr>
          <a:xfrm>
            <a:off x="5640936" y="2550825"/>
            <a:ext cx="7684482" cy="477520"/>
          </a:xfrm>
          <a:prstGeom prst="rect">
            <a:avLst/>
          </a:prstGeom>
        </p:spPr>
        <p:txBody>
          <a:bodyPr lIns="0" tIns="0" rIns="0" bIns="0" rtlCol="0" anchor="t">
            <a:spAutoFit/>
          </a:bodyPr>
          <a:lstStyle/>
          <a:p>
            <a:pPr algn="ctr">
              <a:lnSpc>
                <a:spcPts val="3439"/>
              </a:lnSpc>
            </a:pPr>
            <a:r>
              <a:rPr lang="en-US" sz="3999">
                <a:solidFill>
                  <a:srgbClr val="04737F"/>
                </a:solidFill>
                <a:latin typeface="Roboto Condensed Bold"/>
              </a:rPr>
              <a:t>d. Lời kết</a:t>
            </a:r>
          </a:p>
        </p:txBody>
      </p:sp>
      <p:sp>
        <p:nvSpPr>
          <p:cNvPr id="13" name="TextBox 13"/>
          <p:cNvSpPr txBox="1"/>
          <p:nvPr/>
        </p:nvSpPr>
        <p:spPr>
          <a:xfrm>
            <a:off x="2444520" y="5433223"/>
            <a:ext cx="6893606" cy="3172400"/>
          </a:xfrm>
          <a:prstGeom prst="rect">
            <a:avLst/>
          </a:prstGeom>
        </p:spPr>
        <p:txBody>
          <a:bodyPr lIns="0" tIns="0" rIns="0" bIns="0" rtlCol="0" anchor="t">
            <a:spAutoFit/>
          </a:bodyPr>
          <a:lstStyle/>
          <a:p>
            <a:pPr algn="just">
              <a:lnSpc>
                <a:spcPts val="5031"/>
              </a:lnSpc>
            </a:pPr>
            <a:r>
              <a:rPr lang="en-US" sz="3699">
                <a:solidFill>
                  <a:srgbClr val="04737F"/>
                </a:solidFill>
                <a:latin typeface="Roboto Condensed"/>
              </a:rPr>
              <a:t>CM công nghiệp khiến nước biển ấm dần lên kéo theo mực nước biển toàn cầu dâng lên nhanh chóng</a:t>
            </a:r>
          </a:p>
          <a:p>
            <a:pPr algn="just">
              <a:lnSpc>
                <a:spcPts val="5031"/>
              </a:lnSpc>
            </a:pPr>
            <a:r>
              <a:rPr lang="en-US" sz="3699">
                <a:solidFill>
                  <a:srgbClr val="04737F"/>
                </a:solidFill>
                <a:latin typeface="Roboto Condensed"/>
              </a:rPr>
              <a:t> 🡪 Thiệt hại kinh tế hàng tỷ USD và nhiều hệ lụy khác</a:t>
            </a:r>
          </a:p>
        </p:txBody>
      </p:sp>
      <p:sp>
        <p:nvSpPr>
          <p:cNvPr id="14" name="TextBox 14"/>
          <p:cNvSpPr txBox="1"/>
          <p:nvPr/>
        </p:nvSpPr>
        <p:spPr>
          <a:xfrm>
            <a:off x="10821717" y="5734700"/>
            <a:ext cx="6893606" cy="1258140"/>
          </a:xfrm>
          <a:prstGeom prst="rect">
            <a:avLst/>
          </a:prstGeom>
        </p:spPr>
        <p:txBody>
          <a:bodyPr lIns="0" tIns="0" rIns="0" bIns="0" rtlCol="0" anchor="t">
            <a:spAutoFit/>
          </a:bodyPr>
          <a:lstStyle/>
          <a:p>
            <a:pPr algn="just">
              <a:lnSpc>
                <a:spcPts val="5031"/>
              </a:lnSpc>
            </a:pPr>
            <a:r>
              <a:rPr lang="en-US" sz="3699">
                <a:solidFill>
                  <a:srgbClr val="04737F"/>
                </a:solidFill>
                <a:latin typeface="Roboto Condensed"/>
              </a:rPr>
              <a:t>Cần có lời giải cho bài toán khó này một cách nhanh chóng, thiết thực.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5400000">
            <a:off x="11690127" y="566817"/>
            <a:ext cx="10527430" cy="8594211"/>
          </a:xfrm>
          <a:custGeom>
            <a:avLst/>
            <a:gdLst/>
            <a:ahLst/>
            <a:cxnLst/>
            <a:rect l="l" t="t" r="r" b="b"/>
            <a:pathLst>
              <a:path w="10527430" h="8594211">
                <a:moveTo>
                  <a:pt x="0" y="0"/>
                </a:moveTo>
                <a:lnTo>
                  <a:pt x="10527430" y="0"/>
                </a:lnTo>
                <a:lnTo>
                  <a:pt x="10527430" y="8594211"/>
                </a:lnTo>
                <a:lnTo>
                  <a:pt x="0" y="85942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214828">
            <a:off x="630338" y="1109469"/>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5017596" y="2763023"/>
            <a:ext cx="12617818" cy="2187228"/>
            <a:chOff x="0" y="0"/>
            <a:chExt cx="3323211" cy="576060"/>
          </a:xfrm>
        </p:grpSpPr>
        <p:sp>
          <p:nvSpPr>
            <p:cNvPr id="6" name="Freeform 6"/>
            <p:cNvSpPr/>
            <p:nvPr/>
          </p:nvSpPr>
          <p:spPr>
            <a:xfrm>
              <a:off x="0" y="0"/>
              <a:ext cx="3323211" cy="576060"/>
            </a:xfrm>
            <a:custGeom>
              <a:avLst/>
              <a:gdLst/>
              <a:ahLst/>
              <a:cxnLst/>
              <a:rect l="l" t="t" r="r" b="b"/>
              <a:pathLst>
                <a:path w="3323211" h="576060">
                  <a:moveTo>
                    <a:pt x="31292" y="0"/>
                  </a:moveTo>
                  <a:lnTo>
                    <a:pt x="3291919" y="0"/>
                  </a:lnTo>
                  <a:cubicBezTo>
                    <a:pt x="3300218" y="0"/>
                    <a:pt x="3308178" y="3297"/>
                    <a:pt x="3314046" y="9165"/>
                  </a:cubicBezTo>
                  <a:cubicBezTo>
                    <a:pt x="3319914" y="15034"/>
                    <a:pt x="3323211" y="22993"/>
                    <a:pt x="3323211" y="31292"/>
                  </a:cubicBezTo>
                  <a:lnTo>
                    <a:pt x="3323211" y="544768"/>
                  </a:lnTo>
                  <a:cubicBezTo>
                    <a:pt x="3323211" y="562050"/>
                    <a:pt x="3309201" y="576060"/>
                    <a:pt x="3291919" y="576060"/>
                  </a:cubicBezTo>
                  <a:lnTo>
                    <a:pt x="31292" y="576060"/>
                  </a:lnTo>
                  <a:cubicBezTo>
                    <a:pt x="14010" y="576060"/>
                    <a:pt x="0" y="562050"/>
                    <a:pt x="0" y="544768"/>
                  </a:cubicBezTo>
                  <a:lnTo>
                    <a:pt x="0" y="31292"/>
                  </a:lnTo>
                  <a:cubicBezTo>
                    <a:pt x="0" y="14010"/>
                    <a:pt x="14010" y="0"/>
                    <a:pt x="31292" y="0"/>
                  </a:cubicBezTo>
                  <a:close/>
                </a:path>
              </a:pathLst>
            </a:custGeom>
            <a:solidFill>
              <a:srgbClr val="FEFFFE">
                <a:alpha val="69804"/>
              </a:srgbClr>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a:off x="13651942" y="153209"/>
            <a:ext cx="6202440" cy="5063447"/>
          </a:xfrm>
          <a:custGeom>
            <a:avLst/>
            <a:gdLst/>
            <a:ahLst/>
            <a:cxnLst/>
            <a:rect l="l" t="t" r="r" b="b"/>
            <a:pathLst>
              <a:path w="6202440" h="5063447">
                <a:moveTo>
                  <a:pt x="0" y="0"/>
                </a:moveTo>
                <a:lnTo>
                  <a:pt x="6202440" y="0"/>
                </a:lnTo>
                <a:lnTo>
                  <a:pt x="6202440" y="5063447"/>
                </a:lnTo>
                <a:lnTo>
                  <a:pt x="0" y="506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grpSp>
        <p:nvGrpSpPr>
          <p:cNvPr id="9" name="Group 9"/>
          <p:cNvGrpSpPr/>
          <p:nvPr/>
        </p:nvGrpSpPr>
        <p:grpSpPr>
          <a:xfrm>
            <a:off x="1187753" y="2517961"/>
            <a:ext cx="4101492" cy="41014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E97D16"/>
            </a:solidFill>
          </p:spPr>
          <p:txBody>
            <a:bodyPr/>
            <a:lstStyle/>
            <a:p>
              <a:endParaRPr lang="en-GB"/>
            </a:p>
          </p:txBody>
        </p:sp>
        <p:sp>
          <p:nvSpPr>
            <p:cNvPr id="11" name="TextBox 11"/>
            <p:cNvSpPr txBox="1"/>
            <p:nvPr/>
          </p:nvSpPr>
          <p:spPr>
            <a:xfrm>
              <a:off x="139700" y="53975"/>
              <a:ext cx="533400" cy="619125"/>
            </a:xfrm>
            <a:prstGeom prst="rect">
              <a:avLst/>
            </a:prstGeom>
          </p:spPr>
          <p:txBody>
            <a:bodyPr lIns="50800" tIns="50800" rIns="50800" bIns="50800" rtlCol="0" anchor="ctr"/>
            <a:lstStyle/>
            <a:p>
              <a:pPr algn="ctr">
                <a:lnSpc>
                  <a:spcPts val="6020"/>
                </a:lnSpc>
              </a:pPr>
              <a:r>
                <a:rPr lang="en-US" sz="4300">
                  <a:solidFill>
                    <a:srgbClr val="FFFFFF"/>
                  </a:solidFill>
                  <a:latin typeface="Fraunces Bold"/>
                </a:rPr>
                <a:t>CHẶNG 3</a:t>
              </a:r>
            </a:p>
          </p:txBody>
        </p:sp>
      </p:grpSp>
      <p:sp>
        <p:nvSpPr>
          <p:cNvPr id="12" name="Freeform 12"/>
          <p:cNvSpPr/>
          <p:nvPr/>
        </p:nvSpPr>
        <p:spPr>
          <a:xfrm>
            <a:off x="5471809" y="5475168"/>
            <a:ext cx="9150869" cy="4811832"/>
          </a:xfrm>
          <a:custGeom>
            <a:avLst/>
            <a:gdLst/>
            <a:ahLst/>
            <a:cxnLst/>
            <a:rect l="l" t="t" r="r" b="b"/>
            <a:pathLst>
              <a:path w="9150869" h="4811832">
                <a:moveTo>
                  <a:pt x="0" y="0"/>
                </a:moveTo>
                <a:lnTo>
                  <a:pt x="9150870" y="0"/>
                </a:lnTo>
                <a:lnTo>
                  <a:pt x="9150870" y="4811832"/>
                </a:lnTo>
                <a:lnTo>
                  <a:pt x="0" y="481183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3" name="TextBox 13"/>
          <p:cNvSpPr txBox="1"/>
          <p:nvPr/>
        </p:nvSpPr>
        <p:spPr>
          <a:xfrm>
            <a:off x="2643807" y="582742"/>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4" name="TextBox 14"/>
          <p:cNvSpPr txBox="1"/>
          <p:nvPr/>
        </p:nvSpPr>
        <p:spPr>
          <a:xfrm>
            <a:off x="1805472" y="1894365"/>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5" name="TextBox 15"/>
          <p:cNvSpPr txBox="1"/>
          <p:nvPr/>
        </p:nvSpPr>
        <p:spPr>
          <a:xfrm>
            <a:off x="5471809" y="3460252"/>
            <a:ext cx="10570529" cy="992814"/>
          </a:xfrm>
          <a:prstGeom prst="rect">
            <a:avLst/>
          </a:prstGeom>
        </p:spPr>
        <p:txBody>
          <a:bodyPr lIns="0" tIns="0" rIns="0" bIns="0" rtlCol="0" anchor="t">
            <a:spAutoFit/>
          </a:bodyPr>
          <a:lstStyle/>
          <a:p>
            <a:pPr algn="ctr">
              <a:lnSpc>
                <a:spcPts val="6740"/>
              </a:lnSpc>
            </a:pPr>
            <a:r>
              <a:rPr lang="en-US" sz="7837">
                <a:solidFill>
                  <a:srgbClr val="04737F"/>
                </a:solidFill>
                <a:latin typeface="#9Slide07 FS Playlist Caps"/>
              </a:rPr>
              <a:t>GIẢI BÀI TOÁN NƯỚC BIỂN DÂNG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00975" y="-3398790"/>
            <a:ext cx="18488975" cy="6797580"/>
            <a:chOff x="0" y="0"/>
            <a:chExt cx="24651967" cy="9063440"/>
          </a:xfrm>
        </p:grpSpPr>
        <p:sp>
          <p:nvSpPr>
            <p:cNvPr id="3" name="Freeform 3"/>
            <p:cNvSpPr/>
            <p:nvPr/>
          </p:nvSpPr>
          <p:spPr>
            <a:xfrm>
              <a:off x="0" y="0"/>
              <a:ext cx="24651967" cy="7392493"/>
            </a:xfrm>
            <a:custGeom>
              <a:avLst/>
              <a:gdLst/>
              <a:ahLst/>
              <a:cxnLst/>
              <a:rect l="l" t="t" r="r" b="b"/>
              <a:pathLst>
                <a:path w="24651967" h="7392493">
                  <a:moveTo>
                    <a:pt x="0" y="0"/>
                  </a:moveTo>
                  <a:lnTo>
                    <a:pt x="24651967" y="0"/>
                  </a:lnTo>
                  <a:lnTo>
                    <a:pt x="24651967" y="7392493"/>
                  </a:lnTo>
                  <a:lnTo>
                    <a:pt x="0" y="7392493"/>
                  </a:lnTo>
                  <a:lnTo>
                    <a:pt x="0" y="0"/>
                  </a:lnTo>
                  <a:close/>
                </a:path>
              </a:pathLst>
            </a:custGeom>
            <a:blipFill>
              <a:blip r:embed="rId3">
                <a:extLst>
                  <a:ext uri="{96DAC541-7B7A-43D3-8B79-37D633B846F1}">
                    <asvg:svgBlip xmlns="" xmlns:asvg="http://schemas.microsoft.com/office/drawing/2016/SVG/main" r:embed="rId4"/>
                  </a:ext>
                </a:extLst>
              </a:blip>
              <a:stretch>
                <a:fillRect b="-64917"/>
              </a:stretch>
            </a:blipFill>
          </p:spPr>
          <p:txBody>
            <a:bodyPr/>
            <a:lstStyle/>
            <a:p>
              <a:endParaRPr lang="en-GB"/>
            </a:p>
          </p:txBody>
        </p:sp>
        <p:sp>
          <p:nvSpPr>
            <p:cNvPr id="4" name="Freeform 4"/>
            <p:cNvSpPr/>
            <p:nvPr/>
          </p:nvSpPr>
          <p:spPr>
            <a:xfrm>
              <a:off x="0" y="838243"/>
              <a:ext cx="24651967" cy="8225197"/>
            </a:xfrm>
            <a:custGeom>
              <a:avLst/>
              <a:gdLst/>
              <a:ahLst/>
              <a:cxnLst/>
              <a:rect l="l" t="t" r="r" b="b"/>
              <a:pathLst>
                <a:path w="24651967" h="8225197">
                  <a:moveTo>
                    <a:pt x="0" y="0"/>
                  </a:moveTo>
                  <a:lnTo>
                    <a:pt x="24651967" y="0"/>
                  </a:lnTo>
                  <a:lnTo>
                    <a:pt x="24651967" y="8225197"/>
                  </a:lnTo>
                  <a:lnTo>
                    <a:pt x="0" y="8225197"/>
                  </a:lnTo>
                  <a:lnTo>
                    <a:pt x="0" y="0"/>
                  </a:lnTo>
                  <a:close/>
                </a:path>
              </a:pathLst>
            </a:custGeom>
            <a:blipFill>
              <a:blip r:embed="rId5">
                <a:extLst>
                  <a:ext uri="{96DAC541-7B7A-43D3-8B79-37D633B846F1}">
                    <asvg:svgBlip xmlns="" xmlns:asvg="http://schemas.microsoft.com/office/drawing/2016/SVG/main" r:embed="rId6"/>
                  </a:ext>
                </a:extLst>
              </a:blip>
              <a:stretch>
                <a:fillRect b="-48221"/>
              </a:stretch>
            </a:blipFill>
          </p:spPr>
          <p:txBody>
            <a:bodyPr/>
            <a:lstStyle/>
            <a:p>
              <a:endParaRPr lang="en-GB"/>
            </a:p>
          </p:txBody>
        </p:sp>
      </p:grpSp>
      <p:sp>
        <p:nvSpPr>
          <p:cNvPr id="5" name="TextBox 5"/>
          <p:cNvSpPr txBox="1"/>
          <p:nvPr/>
        </p:nvSpPr>
        <p:spPr>
          <a:xfrm>
            <a:off x="2664473" y="9382721"/>
            <a:ext cx="12260241" cy="809029"/>
          </a:xfrm>
          <a:prstGeom prst="rect">
            <a:avLst/>
          </a:prstGeom>
        </p:spPr>
        <p:txBody>
          <a:bodyPr lIns="0" tIns="0" rIns="0" bIns="0" rtlCol="0" anchor="t">
            <a:spAutoFit/>
          </a:bodyPr>
          <a:lstStyle/>
          <a:p>
            <a:pPr algn="ctr">
              <a:lnSpc>
                <a:spcPts val="6329"/>
              </a:lnSpc>
              <a:spcBef>
                <a:spcPct val="0"/>
              </a:spcBef>
            </a:pPr>
            <a:r>
              <a:rPr lang="en-US" sz="4520">
                <a:solidFill>
                  <a:srgbClr val="0097B2"/>
                </a:solidFill>
                <a:latin typeface="#9Slide05 VL Fadilla"/>
              </a:rPr>
              <a:t>Trái đất ngày càng nóng, làm sao để thích nghi và chung sống? </a:t>
            </a:r>
          </a:p>
        </p:txBody>
      </p:sp>
      <p:pic>
        <p:nvPicPr>
          <p:cNvPr id="6" name="Picture 6"/>
          <p:cNvPicPr>
            <a:picLocks noChangeAspect="1"/>
          </p:cNvPicPr>
          <p:nvPr>
            <a:videoFile r:link="rId1"/>
          </p:nvPr>
        </p:nvPicPr>
        <p:blipFill>
          <a:blip r:embed="rId7"/>
          <a:stretch>
            <a:fillRect/>
          </a:stretch>
        </p:blipFill>
        <p:spPr>
          <a:xfrm>
            <a:off x="946728" y="429452"/>
            <a:ext cx="15695731" cy="8828848"/>
          </a:xfrm>
          <a:prstGeom prst="rect">
            <a:avLst/>
          </a:prstGeom>
        </p:spPr>
      </p:pic>
      <p:sp>
        <p:nvSpPr>
          <p:cNvPr id="7" name="Freeform 7"/>
          <p:cNvSpPr/>
          <p:nvPr/>
        </p:nvSpPr>
        <p:spPr>
          <a:xfrm rot="-1091841">
            <a:off x="16496659" y="343120"/>
            <a:ext cx="1525282" cy="1371159"/>
          </a:xfrm>
          <a:custGeom>
            <a:avLst/>
            <a:gdLst/>
            <a:ahLst/>
            <a:cxnLst/>
            <a:rect l="l" t="t" r="r" b="b"/>
            <a:pathLst>
              <a:path w="1525282" h="1371159">
                <a:moveTo>
                  <a:pt x="0" y="0"/>
                </a:moveTo>
                <a:lnTo>
                  <a:pt x="1525282" y="0"/>
                </a:lnTo>
                <a:lnTo>
                  <a:pt x="1525282" y="1371160"/>
                </a:lnTo>
                <a:lnTo>
                  <a:pt x="0" y="13711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5400000">
            <a:off x="11690127" y="566817"/>
            <a:ext cx="10527430" cy="8594211"/>
          </a:xfrm>
          <a:custGeom>
            <a:avLst/>
            <a:gdLst/>
            <a:ahLst/>
            <a:cxnLst/>
            <a:rect l="l" t="t" r="r" b="b"/>
            <a:pathLst>
              <a:path w="10527430" h="8594211">
                <a:moveTo>
                  <a:pt x="0" y="0"/>
                </a:moveTo>
                <a:lnTo>
                  <a:pt x="10527430" y="0"/>
                </a:lnTo>
                <a:lnTo>
                  <a:pt x="10527430" y="8594211"/>
                </a:lnTo>
                <a:lnTo>
                  <a:pt x="0" y="85942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214828">
            <a:off x="630338" y="783178"/>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4135344" y="3084431"/>
            <a:ext cx="12617818" cy="2701722"/>
            <a:chOff x="0" y="0"/>
            <a:chExt cx="3323211" cy="711565"/>
          </a:xfrm>
        </p:grpSpPr>
        <p:sp>
          <p:nvSpPr>
            <p:cNvPr id="6" name="Freeform 6"/>
            <p:cNvSpPr/>
            <p:nvPr/>
          </p:nvSpPr>
          <p:spPr>
            <a:xfrm>
              <a:off x="0" y="0"/>
              <a:ext cx="3323211" cy="711565"/>
            </a:xfrm>
            <a:custGeom>
              <a:avLst/>
              <a:gdLst/>
              <a:ahLst/>
              <a:cxnLst/>
              <a:rect l="l" t="t" r="r" b="b"/>
              <a:pathLst>
                <a:path w="3323211" h="711565">
                  <a:moveTo>
                    <a:pt x="31292" y="0"/>
                  </a:moveTo>
                  <a:lnTo>
                    <a:pt x="3291919" y="0"/>
                  </a:lnTo>
                  <a:cubicBezTo>
                    <a:pt x="3300218" y="0"/>
                    <a:pt x="3308178" y="3297"/>
                    <a:pt x="3314046" y="9165"/>
                  </a:cubicBezTo>
                  <a:cubicBezTo>
                    <a:pt x="3319914" y="15034"/>
                    <a:pt x="3323211" y="22993"/>
                    <a:pt x="3323211" y="31292"/>
                  </a:cubicBezTo>
                  <a:lnTo>
                    <a:pt x="3323211" y="680272"/>
                  </a:lnTo>
                  <a:cubicBezTo>
                    <a:pt x="3323211" y="697555"/>
                    <a:pt x="3309201" y="711565"/>
                    <a:pt x="3291919" y="711565"/>
                  </a:cubicBezTo>
                  <a:lnTo>
                    <a:pt x="31292" y="711565"/>
                  </a:lnTo>
                  <a:cubicBezTo>
                    <a:pt x="14010" y="711565"/>
                    <a:pt x="0" y="697555"/>
                    <a:pt x="0" y="680272"/>
                  </a:cubicBezTo>
                  <a:lnTo>
                    <a:pt x="0" y="31292"/>
                  </a:lnTo>
                  <a:cubicBezTo>
                    <a:pt x="0" y="14010"/>
                    <a:pt x="14010" y="0"/>
                    <a:pt x="31292" y="0"/>
                  </a:cubicBezTo>
                  <a:close/>
                </a:path>
              </a:pathLst>
            </a:custGeom>
            <a:solidFill>
              <a:srgbClr val="FEFFFE">
                <a:alpha val="69804"/>
              </a:srgbClr>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a:off x="13651942" y="153209"/>
            <a:ext cx="6202440" cy="5063447"/>
          </a:xfrm>
          <a:custGeom>
            <a:avLst/>
            <a:gdLst/>
            <a:ahLst/>
            <a:cxnLst/>
            <a:rect l="l" t="t" r="r" b="b"/>
            <a:pathLst>
              <a:path w="6202440" h="5063447">
                <a:moveTo>
                  <a:pt x="0" y="0"/>
                </a:moveTo>
                <a:lnTo>
                  <a:pt x="6202440" y="0"/>
                </a:lnTo>
                <a:lnTo>
                  <a:pt x="6202440" y="5063447"/>
                </a:lnTo>
                <a:lnTo>
                  <a:pt x="0" y="506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grpSp>
        <p:nvGrpSpPr>
          <p:cNvPr id="9" name="Group 9"/>
          <p:cNvGrpSpPr/>
          <p:nvPr/>
        </p:nvGrpSpPr>
        <p:grpSpPr>
          <a:xfrm>
            <a:off x="823959" y="2212909"/>
            <a:ext cx="4101492" cy="41014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E97D16"/>
            </a:solidFill>
          </p:spPr>
          <p:txBody>
            <a:bodyPr/>
            <a:lstStyle/>
            <a:p>
              <a:endParaRPr lang="en-GB"/>
            </a:p>
          </p:txBody>
        </p:sp>
        <p:sp>
          <p:nvSpPr>
            <p:cNvPr id="11" name="TextBox 11"/>
            <p:cNvSpPr txBox="1"/>
            <p:nvPr/>
          </p:nvSpPr>
          <p:spPr>
            <a:xfrm>
              <a:off x="139700" y="34925"/>
              <a:ext cx="533400" cy="638175"/>
            </a:xfrm>
            <a:prstGeom prst="rect">
              <a:avLst/>
            </a:prstGeom>
          </p:spPr>
          <p:txBody>
            <a:bodyPr lIns="50800" tIns="50800" rIns="50800" bIns="50800" rtlCol="0" anchor="ctr"/>
            <a:lstStyle/>
            <a:p>
              <a:pPr algn="ctr">
                <a:lnSpc>
                  <a:spcPts val="7699"/>
                </a:lnSpc>
              </a:pPr>
              <a:r>
                <a:rPr lang="en-US" sz="5499">
                  <a:solidFill>
                    <a:srgbClr val="FFFFFF"/>
                  </a:solidFill>
                  <a:latin typeface="Roboto Condensed Bold"/>
                </a:rPr>
                <a:t>CÂU 1</a:t>
              </a:r>
            </a:p>
          </p:txBody>
        </p:sp>
      </p:grpSp>
      <p:sp>
        <p:nvSpPr>
          <p:cNvPr id="12" name="TextBox 12"/>
          <p:cNvSpPr txBox="1"/>
          <p:nvPr/>
        </p:nvSpPr>
        <p:spPr>
          <a:xfrm>
            <a:off x="2643807" y="256450"/>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3" name="TextBox 13"/>
          <p:cNvSpPr txBox="1"/>
          <p:nvPr/>
        </p:nvSpPr>
        <p:spPr>
          <a:xfrm>
            <a:off x="1805472" y="1568073"/>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4" name="TextBox 14"/>
          <p:cNvSpPr txBox="1"/>
          <p:nvPr/>
        </p:nvSpPr>
        <p:spPr>
          <a:xfrm>
            <a:off x="5179988" y="3606253"/>
            <a:ext cx="11140384" cy="1537247"/>
          </a:xfrm>
          <a:prstGeom prst="rect">
            <a:avLst/>
          </a:prstGeom>
        </p:spPr>
        <p:txBody>
          <a:bodyPr lIns="0" tIns="0" rIns="0" bIns="0" rtlCol="0" anchor="t">
            <a:spAutoFit/>
          </a:bodyPr>
          <a:lstStyle/>
          <a:p>
            <a:pPr algn="just">
              <a:lnSpc>
                <a:spcPts val="6119"/>
              </a:lnSpc>
            </a:pPr>
            <a:r>
              <a:rPr lang="en-US" sz="4499">
                <a:solidFill>
                  <a:srgbClr val="04737F"/>
                </a:solidFill>
                <a:latin typeface="Roboto Condensed"/>
              </a:rPr>
              <a:t>Theo các bạn, trình tự triển khai thông tin của buổi tham luận hôm nay là gì? </a:t>
            </a:r>
          </a:p>
        </p:txBody>
      </p:sp>
      <p:grpSp>
        <p:nvGrpSpPr>
          <p:cNvPr id="15" name="Group 15"/>
          <p:cNvGrpSpPr/>
          <p:nvPr/>
        </p:nvGrpSpPr>
        <p:grpSpPr>
          <a:xfrm>
            <a:off x="2626876" y="6556578"/>
            <a:ext cx="14632424" cy="2701722"/>
            <a:chOff x="0" y="0"/>
            <a:chExt cx="3853807" cy="711565"/>
          </a:xfrm>
        </p:grpSpPr>
        <p:sp>
          <p:nvSpPr>
            <p:cNvPr id="16" name="Freeform 16"/>
            <p:cNvSpPr/>
            <p:nvPr/>
          </p:nvSpPr>
          <p:spPr>
            <a:xfrm>
              <a:off x="0" y="0"/>
              <a:ext cx="3853807" cy="711565"/>
            </a:xfrm>
            <a:custGeom>
              <a:avLst/>
              <a:gdLst/>
              <a:ahLst/>
              <a:cxnLst/>
              <a:rect l="l" t="t" r="r" b="b"/>
              <a:pathLst>
                <a:path w="3853807" h="711565">
                  <a:moveTo>
                    <a:pt x="26984" y="0"/>
                  </a:moveTo>
                  <a:lnTo>
                    <a:pt x="3826823" y="0"/>
                  </a:lnTo>
                  <a:cubicBezTo>
                    <a:pt x="3833980" y="0"/>
                    <a:pt x="3840843" y="2843"/>
                    <a:pt x="3845904" y="7903"/>
                  </a:cubicBezTo>
                  <a:cubicBezTo>
                    <a:pt x="3850964" y="12964"/>
                    <a:pt x="3853807" y="19827"/>
                    <a:pt x="3853807" y="26984"/>
                  </a:cubicBezTo>
                  <a:lnTo>
                    <a:pt x="3853807" y="684581"/>
                  </a:lnTo>
                  <a:cubicBezTo>
                    <a:pt x="3853807" y="691737"/>
                    <a:pt x="3850964" y="698601"/>
                    <a:pt x="3845904" y="703661"/>
                  </a:cubicBezTo>
                  <a:cubicBezTo>
                    <a:pt x="3840843" y="708722"/>
                    <a:pt x="3833980" y="711565"/>
                    <a:pt x="3826823" y="711565"/>
                  </a:cubicBezTo>
                  <a:lnTo>
                    <a:pt x="26984" y="711565"/>
                  </a:lnTo>
                  <a:cubicBezTo>
                    <a:pt x="19827" y="711565"/>
                    <a:pt x="12964" y="708722"/>
                    <a:pt x="7903" y="703661"/>
                  </a:cubicBezTo>
                  <a:cubicBezTo>
                    <a:pt x="2843" y="698601"/>
                    <a:pt x="0" y="691737"/>
                    <a:pt x="0" y="684581"/>
                  </a:cubicBezTo>
                  <a:lnTo>
                    <a:pt x="0" y="26984"/>
                  </a:lnTo>
                  <a:cubicBezTo>
                    <a:pt x="0" y="19827"/>
                    <a:pt x="2843" y="12964"/>
                    <a:pt x="7903" y="7903"/>
                  </a:cubicBezTo>
                  <a:cubicBezTo>
                    <a:pt x="12964" y="2843"/>
                    <a:pt x="19827" y="0"/>
                    <a:pt x="26984" y="0"/>
                  </a:cubicBezTo>
                  <a:close/>
                </a:path>
              </a:pathLst>
            </a:custGeom>
            <a:solidFill>
              <a:srgbClr val="FEFFFE">
                <a:alpha val="69804"/>
              </a:srgbClr>
            </a:solidFill>
          </p:spPr>
          <p:txBody>
            <a:bodyPr/>
            <a:lstStyle/>
            <a:p>
              <a:endParaRPr lang="en-GB"/>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374059" y="6959206"/>
            <a:ext cx="13379104" cy="1537247"/>
          </a:xfrm>
          <a:prstGeom prst="rect">
            <a:avLst/>
          </a:prstGeom>
        </p:spPr>
        <p:txBody>
          <a:bodyPr lIns="0" tIns="0" rIns="0" bIns="0" rtlCol="0" anchor="t">
            <a:spAutoFit/>
          </a:bodyPr>
          <a:lstStyle/>
          <a:p>
            <a:pPr algn="just">
              <a:lnSpc>
                <a:spcPts val="6119"/>
              </a:lnSpc>
            </a:pPr>
            <a:r>
              <a:rPr lang="en-US" sz="4499">
                <a:solidFill>
                  <a:srgbClr val="04737F"/>
                </a:solidFill>
                <a:latin typeface="Roboto Condensed"/>
              </a:rPr>
              <a:t>Trình tự triển khai thông tin của buổi tham luận hôm nay là </a:t>
            </a:r>
            <a:r>
              <a:rPr lang="en-US" sz="4499">
                <a:solidFill>
                  <a:srgbClr val="04737F"/>
                </a:solidFill>
                <a:latin typeface="Roboto Condensed Bold"/>
              </a:rPr>
              <a:t>nhân quả</a:t>
            </a:r>
            <a:r>
              <a:rPr lang="en-US" sz="4499">
                <a:solidFill>
                  <a:srgbClr val="04737F"/>
                </a:solidFill>
                <a:latin typeface="Roboto Condensed"/>
              </a:rPr>
              <a:t> kết hợp trình tự </a:t>
            </a:r>
            <a:r>
              <a:rPr lang="en-US" sz="4499">
                <a:solidFill>
                  <a:srgbClr val="04737F"/>
                </a:solidFill>
                <a:latin typeface="Roboto Condensed Bold"/>
              </a:rPr>
              <a:t>thời gian.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5400000">
            <a:off x="11690127" y="566817"/>
            <a:ext cx="10527430" cy="8594211"/>
          </a:xfrm>
          <a:custGeom>
            <a:avLst/>
            <a:gdLst/>
            <a:ahLst/>
            <a:cxnLst/>
            <a:rect l="l" t="t" r="r" b="b"/>
            <a:pathLst>
              <a:path w="10527430" h="8594211">
                <a:moveTo>
                  <a:pt x="0" y="0"/>
                </a:moveTo>
                <a:lnTo>
                  <a:pt x="10527430" y="0"/>
                </a:lnTo>
                <a:lnTo>
                  <a:pt x="10527430" y="8594211"/>
                </a:lnTo>
                <a:lnTo>
                  <a:pt x="0" y="85942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3769137" y="2396114"/>
            <a:ext cx="12617818" cy="2178990"/>
            <a:chOff x="0" y="0"/>
            <a:chExt cx="3323211" cy="573890"/>
          </a:xfrm>
        </p:grpSpPr>
        <p:sp>
          <p:nvSpPr>
            <p:cNvPr id="6" name="Freeform 6"/>
            <p:cNvSpPr/>
            <p:nvPr/>
          </p:nvSpPr>
          <p:spPr>
            <a:xfrm>
              <a:off x="0" y="0"/>
              <a:ext cx="3323211" cy="573890"/>
            </a:xfrm>
            <a:custGeom>
              <a:avLst/>
              <a:gdLst/>
              <a:ahLst/>
              <a:cxnLst/>
              <a:rect l="l" t="t" r="r" b="b"/>
              <a:pathLst>
                <a:path w="3323211" h="573890">
                  <a:moveTo>
                    <a:pt x="31292" y="0"/>
                  </a:moveTo>
                  <a:lnTo>
                    <a:pt x="3291919" y="0"/>
                  </a:lnTo>
                  <a:cubicBezTo>
                    <a:pt x="3300218" y="0"/>
                    <a:pt x="3308178" y="3297"/>
                    <a:pt x="3314046" y="9165"/>
                  </a:cubicBezTo>
                  <a:cubicBezTo>
                    <a:pt x="3319914" y="15034"/>
                    <a:pt x="3323211" y="22993"/>
                    <a:pt x="3323211" y="31292"/>
                  </a:cubicBezTo>
                  <a:lnTo>
                    <a:pt x="3323211" y="542598"/>
                  </a:lnTo>
                  <a:cubicBezTo>
                    <a:pt x="3323211" y="559880"/>
                    <a:pt x="3309201" y="573890"/>
                    <a:pt x="3291919" y="573890"/>
                  </a:cubicBezTo>
                  <a:lnTo>
                    <a:pt x="31292" y="573890"/>
                  </a:lnTo>
                  <a:cubicBezTo>
                    <a:pt x="14010" y="573890"/>
                    <a:pt x="0" y="559880"/>
                    <a:pt x="0" y="542598"/>
                  </a:cubicBezTo>
                  <a:lnTo>
                    <a:pt x="0" y="31292"/>
                  </a:lnTo>
                  <a:cubicBezTo>
                    <a:pt x="0" y="14010"/>
                    <a:pt x="14010" y="0"/>
                    <a:pt x="31292" y="0"/>
                  </a:cubicBezTo>
                  <a:close/>
                </a:path>
              </a:pathLst>
            </a:custGeom>
            <a:solidFill>
              <a:srgbClr val="FEFFFE">
                <a:alpha val="69804"/>
              </a:srgbClr>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a:off x="13651942" y="153209"/>
            <a:ext cx="6202440" cy="5063447"/>
          </a:xfrm>
          <a:custGeom>
            <a:avLst/>
            <a:gdLst/>
            <a:ahLst/>
            <a:cxnLst/>
            <a:rect l="l" t="t" r="r" b="b"/>
            <a:pathLst>
              <a:path w="6202440" h="5063447">
                <a:moveTo>
                  <a:pt x="0" y="0"/>
                </a:moveTo>
                <a:lnTo>
                  <a:pt x="6202440" y="0"/>
                </a:lnTo>
                <a:lnTo>
                  <a:pt x="6202440" y="5063447"/>
                </a:lnTo>
                <a:lnTo>
                  <a:pt x="0" y="506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grpSp>
        <p:nvGrpSpPr>
          <p:cNvPr id="9" name="Group 9"/>
          <p:cNvGrpSpPr/>
          <p:nvPr/>
        </p:nvGrpSpPr>
        <p:grpSpPr>
          <a:xfrm>
            <a:off x="1028700" y="1973479"/>
            <a:ext cx="2890443" cy="28904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E97D16"/>
            </a:solidFill>
          </p:spPr>
          <p:txBody>
            <a:bodyPr/>
            <a:lstStyle/>
            <a:p>
              <a:endParaRPr lang="en-GB"/>
            </a:p>
          </p:txBody>
        </p:sp>
        <p:sp>
          <p:nvSpPr>
            <p:cNvPr id="11" name="TextBox 11"/>
            <p:cNvSpPr txBox="1"/>
            <p:nvPr/>
          </p:nvSpPr>
          <p:spPr>
            <a:xfrm>
              <a:off x="139700" y="34925"/>
              <a:ext cx="533400" cy="638175"/>
            </a:xfrm>
            <a:prstGeom prst="rect">
              <a:avLst/>
            </a:prstGeom>
          </p:spPr>
          <p:txBody>
            <a:bodyPr lIns="50800" tIns="50800" rIns="50800" bIns="50800" rtlCol="0" anchor="ctr"/>
            <a:lstStyle/>
            <a:p>
              <a:pPr algn="ctr">
                <a:lnSpc>
                  <a:spcPts val="7699"/>
                </a:lnSpc>
              </a:pPr>
              <a:r>
                <a:rPr lang="en-US" sz="5499">
                  <a:solidFill>
                    <a:srgbClr val="FFFFFF"/>
                  </a:solidFill>
                  <a:latin typeface="Roboto Condensed Bold"/>
                </a:rPr>
                <a:t>CÂU 2</a:t>
              </a:r>
            </a:p>
          </p:txBody>
        </p:sp>
      </p:grpSp>
      <p:sp>
        <p:nvSpPr>
          <p:cNvPr id="12" name="TextBox 12"/>
          <p:cNvSpPr txBox="1"/>
          <p:nvPr/>
        </p:nvSpPr>
        <p:spPr>
          <a:xfrm>
            <a:off x="2643807" y="32628"/>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3" name="TextBox 13"/>
          <p:cNvSpPr txBox="1"/>
          <p:nvPr/>
        </p:nvSpPr>
        <p:spPr>
          <a:xfrm>
            <a:off x="1805472" y="1344251"/>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4" name="TextBox 14"/>
          <p:cNvSpPr txBox="1"/>
          <p:nvPr/>
        </p:nvSpPr>
        <p:spPr>
          <a:xfrm>
            <a:off x="4925451" y="2854441"/>
            <a:ext cx="11140384" cy="1195661"/>
          </a:xfrm>
          <a:prstGeom prst="rect">
            <a:avLst/>
          </a:prstGeom>
        </p:spPr>
        <p:txBody>
          <a:bodyPr lIns="0" tIns="0" rIns="0" bIns="0" rtlCol="0" anchor="t">
            <a:spAutoFit/>
          </a:bodyPr>
          <a:lstStyle/>
          <a:p>
            <a:pPr algn="just">
              <a:lnSpc>
                <a:spcPts val="4760"/>
              </a:lnSpc>
            </a:pPr>
            <a:r>
              <a:rPr lang="en-US" sz="3500">
                <a:solidFill>
                  <a:srgbClr val="04737F"/>
                </a:solidFill>
                <a:latin typeface="Roboto Condensed"/>
              </a:rPr>
              <a:t>Dựa vào phần trình bày của các nhóm, ta có thể kết luận </a:t>
            </a:r>
            <a:r>
              <a:rPr lang="en-US" sz="3500">
                <a:solidFill>
                  <a:srgbClr val="04737F"/>
                </a:solidFill>
                <a:latin typeface="Roboto Condensed Bold Italics"/>
              </a:rPr>
              <a:t>Nước biển dâng là bài toán khó giải không?</a:t>
            </a:r>
            <a:r>
              <a:rPr lang="en-US" sz="3500">
                <a:solidFill>
                  <a:srgbClr val="04737F"/>
                </a:solidFill>
                <a:latin typeface="Roboto Condensed"/>
              </a:rPr>
              <a:t> Vì sao?</a:t>
            </a:r>
          </a:p>
        </p:txBody>
      </p:sp>
      <p:grpSp>
        <p:nvGrpSpPr>
          <p:cNvPr id="15" name="Group 15"/>
          <p:cNvGrpSpPr/>
          <p:nvPr/>
        </p:nvGrpSpPr>
        <p:grpSpPr>
          <a:xfrm>
            <a:off x="598061" y="4863922"/>
            <a:ext cx="17362512" cy="5263715"/>
            <a:chOff x="0" y="0"/>
            <a:chExt cx="4572843" cy="1386328"/>
          </a:xfrm>
        </p:grpSpPr>
        <p:sp>
          <p:nvSpPr>
            <p:cNvPr id="16" name="Freeform 16"/>
            <p:cNvSpPr/>
            <p:nvPr/>
          </p:nvSpPr>
          <p:spPr>
            <a:xfrm>
              <a:off x="0" y="0"/>
              <a:ext cx="4572843" cy="1386328"/>
            </a:xfrm>
            <a:custGeom>
              <a:avLst/>
              <a:gdLst/>
              <a:ahLst/>
              <a:cxnLst/>
              <a:rect l="l" t="t" r="r" b="b"/>
              <a:pathLst>
                <a:path w="4572843" h="1386328">
                  <a:moveTo>
                    <a:pt x="22741" y="0"/>
                  </a:moveTo>
                  <a:lnTo>
                    <a:pt x="4550102" y="0"/>
                  </a:lnTo>
                  <a:cubicBezTo>
                    <a:pt x="4562661" y="0"/>
                    <a:pt x="4572843" y="10181"/>
                    <a:pt x="4572843" y="22741"/>
                  </a:cubicBezTo>
                  <a:lnTo>
                    <a:pt x="4572843" y="1363587"/>
                  </a:lnTo>
                  <a:cubicBezTo>
                    <a:pt x="4572843" y="1369619"/>
                    <a:pt x="4570447" y="1375403"/>
                    <a:pt x="4566182" y="1379668"/>
                  </a:cubicBezTo>
                  <a:cubicBezTo>
                    <a:pt x="4561917" y="1383932"/>
                    <a:pt x="4556133" y="1386328"/>
                    <a:pt x="4550102" y="1386328"/>
                  </a:cubicBezTo>
                  <a:lnTo>
                    <a:pt x="22741" y="1386328"/>
                  </a:lnTo>
                  <a:cubicBezTo>
                    <a:pt x="16710" y="1386328"/>
                    <a:pt x="10925" y="1383932"/>
                    <a:pt x="6661" y="1379668"/>
                  </a:cubicBezTo>
                  <a:cubicBezTo>
                    <a:pt x="2396" y="1375403"/>
                    <a:pt x="0" y="1369619"/>
                    <a:pt x="0" y="1363587"/>
                  </a:cubicBezTo>
                  <a:lnTo>
                    <a:pt x="0" y="22741"/>
                  </a:lnTo>
                  <a:cubicBezTo>
                    <a:pt x="0" y="16710"/>
                    <a:pt x="2396" y="10925"/>
                    <a:pt x="6661" y="6661"/>
                  </a:cubicBezTo>
                  <a:cubicBezTo>
                    <a:pt x="10925" y="2396"/>
                    <a:pt x="16710" y="0"/>
                    <a:pt x="22741" y="0"/>
                  </a:cubicBezTo>
                  <a:close/>
                </a:path>
              </a:pathLst>
            </a:custGeom>
            <a:solidFill>
              <a:srgbClr val="FEFFFE">
                <a:alpha val="69804"/>
              </a:srgbClr>
            </a:solidFill>
          </p:spPr>
          <p:txBody>
            <a:bodyPr/>
            <a:lstStyle/>
            <a:p>
              <a:endParaRPr lang="en-GB"/>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10359" y="5076825"/>
            <a:ext cx="16481981" cy="4795979"/>
          </a:xfrm>
          <a:prstGeom prst="rect">
            <a:avLst/>
          </a:prstGeom>
        </p:spPr>
        <p:txBody>
          <a:bodyPr lIns="0" tIns="0" rIns="0" bIns="0" rtlCol="0" anchor="t">
            <a:spAutoFit/>
          </a:bodyPr>
          <a:lstStyle/>
          <a:p>
            <a:pPr algn="just">
              <a:lnSpc>
                <a:spcPts val="4760"/>
              </a:lnSpc>
            </a:pPr>
            <a:r>
              <a:rPr lang="en-US" sz="3500">
                <a:solidFill>
                  <a:srgbClr val="04737F"/>
                </a:solidFill>
                <a:latin typeface="Roboto Condensed"/>
              </a:rPr>
              <a:t>Ta có thể kết luận Nước biển dâng là bài toán khó giải vì:</a:t>
            </a:r>
          </a:p>
          <a:p>
            <a:pPr marL="755651" lvl="1" indent="-377825" algn="just">
              <a:lnSpc>
                <a:spcPts val="4760"/>
              </a:lnSpc>
              <a:buFont typeface="Arial"/>
              <a:buChar char="•"/>
            </a:pPr>
            <a:r>
              <a:rPr lang="en-US" sz="3500">
                <a:solidFill>
                  <a:srgbClr val="04737F"/>
                </a:solidFill>
                <a:latin typeface="Roboto Condensed"/>
              </a:rPr>
              <a:t>Hiện tượng này diễn ra trên </a:t>
            </a:r>
            <a:r>
              <a:rPr lang="en-US" sz="3500">
                <a:solidFill>
                  <a:srgbClr val="04737F"/>
                </a:solidFill>
                <a:latin typeface="Roboto Condensed Bold"/>
              </a:rPr>
              <a:t>đối tượng là Đại dương </a:t>
            </a:r>
            <a:r>
              <a:rPr lang="en-US" sz="3500">
                <a:solidFill>
                  <a:srgbClr val="04737F"/>
                </a:solidFill>
                <a:latin typeface="Roboto Condensed"/>
              </a:rPr>
              <a:t>rộng lớn, sâu thẳm 🡪 con người khó tác động và kiểm soát.</a:t>
            </a:r>
          </a:p>
          <a:p>
            <a:pPr marL="755651" lvl="1" indent="-377825" algn="just">
              <a:lnSpc>
                <a:spcPts val="4760"/>
              </a:lnSpc>
              <a:buFont typeface="Arial"/>
              <a:buChar char="•"/>
            </a:pPr>
            <a:r>
              <a:rPr lang="en-US" sz="3500">
                <a:solidFill>
                  <a:srgbClr val="04737F"/>
                </a:solidFill>
                <a:latin typeface="Roboto Condensed"/>
              </a:rPr>
              <a:t>Ngay cả khi </a:t>
            </a:r>
            <a:r>
              <a:rPr lang="en-US" sz="3500">
                <a:solidFill>
                  <a:srgbClr val="04737F"/>
                </a:solidFill>
                <a:latin typeface="Roboto Condensed Bold"/>
              </a:rPr>
              <a:t>con người cố gắng để thay đổi</a:t>
            </a:r>
            <a:r>
              <a:rPr lang="en-US" sz="3500">
                <a:solidFill>
                  <a:srgbClr val="04737F"/>
                </a:solidFill>
                <a:latin typeface="Roboto Condensed"/>
              </a:rPr>
              <a:t> thì</a:t>
            </a:r>
            <a:r>
              <a:rPr lang="en-US" sz="3500">
                <a:solidFill>
                  <a:srgbClr val="04737F"/>
                </a:solidFill>
                <a:latin typeface="Roboto Condensed Bold"/>
              </a:rPr>
              <a:t> hành tinh cũng sẽ vận động theo chiều hướng nước biển tiếp tục dâng lên.</a:t>
            </a:r>
          </a:p>
          <a:p>
            <a:pPr marL="755651" lvl="1" indent="-377825" algn="just">
              <a:lnSpc>
                <a:spcPts val="4760"/>
              </a:lnSpc>
              <a:buFont typeface="Arial"/>
              <a:buChar char="•"/>
            </a:pPr>
            <a:r>
              <a:rPr lang="en-US" sz="3500">
                <a:solidFill>
                  <a:srgbClr val="04737F"/>
                </a:solidFill>
                <a:latin typeface="Roboto Condensed"/>
              </a:rPr>
              <a:t>Kể cả đã biết được nguyên nhân của hiện tượng này phần không nhỏ là do </a:t>
            </a:r>
            <a:r>
              <a:rPr lang="en-US" sz="3500">
                <a:solidFill>
                  <a:srgbClr val="04737F"/>
                </a:solidFill>
                <a:latin typeface="Roboto Condensed Bold"/>
              </a:rPr>
              <a:t>hoạt động sản xuất kinh tế </a:t>
            </a:r>
            <a:r>
              <a:rPr lang="en-US" sz="3500">
                <a:solidFill>
                  <a:srgbClr val="04737F"/>
                </a:solidFill>
                <a:latin typeface="Roboto Condensed"/>
              </a:rPr>
              <a:t>ảnh hưởng đến khí hậu thì ta cũng không thể ngay lập tức khắc phục nó.</a:t>
            </a:r>
          </a:p>
          <a:p>
            <a:pPr algn="just">
              <a:lnSpc>
                <a:spcPts val="4760"/>
              </a:lnSpc>
            </a:pPr>
            <a:endParaRPr lang="en-US" sz="3500">
              <a:solidFill>
                <a:srgbClr val="04737F"/>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5400000">
            <a:off x="11995585" y="320227"/>
            <a:ext cx="10527430" cy="8594211"/>
          </a:xfrm>
          <a:custGeom>
            <a:avLst/>
            <a:gdLst/>
            <a:ahLst/>
            <a:cxnLst/>
            <a:rect l="l" t="t" r="r" b="b"/>
            <a:pathLst>
              <a:path w="10527430" h="8594211">
                <a:moveTo>
                  <a:pt x="0" y="0"/>
                </a:moveTo>
                <a:lnTo>
                  <a:pt x="10527430" y="0"/>
                </a:lnTo>
                <a:lnTo>
                  <a:pt x="10527430" y="8594211"/>
                </a:lnTo>
                <a:lnTo>
                  <a:pt x="0" y="85942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421482">
            <a:off x="-6397117" y="9262443"/>
            <a:ext cx="11556782" cy="4454614"/>
          </a:xfrm>
          <a:custGeom>
            <a:avLst/>
            <a:gdLst/>
            <a:ahLst/>
            <a:cxnLst/>
            <a:rect l="l" t="t" r="r" b="b"/>
            <a:pathLst>
              <a:path w="11556782" h="4454614">
                <a:moveTo>
                  <a:pt x="0" y="0"/>
                </a:moveTo>
                <a:lnTo>
                  <a:pt x="11556782" y="0"/>
                </a:lnTo>
                <a:lnTo>
                  <a:pt x="11556782"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214828">
            <a:off x="37552" y="474049"/>
            <a:ext cx="1385989" cy="1245941"/>
          </a:xfrm>
          <a:custGeom>
            <a:avLst/>
            <a:gdLst/>
            <a:ahLst/>
            <a:cxnLst/>
            <a:rect l="l" t="t" r="r" b="b"/>
            <a:pathLst>
              <a:path w="1385989" h="1245941">
                <a:moveTo>
                  <a:pt x="0" y="0"/>
                </a:moveTo>
                <a:lnTo>
                  <a:pt x="1385989" y="0"/>
                </a:lnTo>
                <a:lnTo>
                  <a:pt x="1385989"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3635971" y="2812402"/>
            <a:ext cx="12617818" cy="3390039"/>
            <a:chOff x="0" y="0"/>
            <a:chExt cx="3323211" cy="892850"/>
          </a:xfrm>
        </p:grpSpPr>
        <p:sp>
          <p:nvSpPr>
            <p:cNvPr id="6" name="Freeform 6"/>
            <p:cNvSpPr/>
            <p:nvPr/>
          </p:nvSpPr>
          <p:spPr>
            <a:xfrm>
              <a:off x="0" y="0"/>
              <a:ext cx="3323211" cy="892850"/>
            </a:xfrm>
            <a:custGeom>
              <a:avLst/>
              <a:gdLst/>
              <a:ahLst/>
              <a:cxnLst/>
              <a:rect l="l" t="t" r="r" b="b"/>
              <a:pathLst>
                <a:path w="3323211" h="892850">
                  <a:moveTo>
                    <a:pt x="31292" y="0"/>
                  </a:moveTo>
                  <a:lnTo>
                    <a:pt x="3291919" y="0"/>
                  </a:lnTo>
                  <a:cubicBezTo>
                    <a:pt x="3300218" y="0"/>
                    <a:pt x="3308178" y="3297"/>
                    <a:pt x="3314046" y="9165"/>
                  </a:cubicBezTo>
                  <a:cubicBezTo>
                    <a:pt x="3319914" y="15034"/>
                    <a:pt x="3323211" y="22993"/>
                    <a:pt x="3323211" y="31292"/>
                  </a:cubicBezTo>
                  <a:lnTo>
                    <a:pt x="3323211" y="861558"/>
                  </a:lnTo>
                  <a:cubicBezTo>
                    <a:pt x="3323211" y="878840"/>
                    <a:pt x="3309201" y="892850"/>
                    <a:pt x="3291919" y="892850"/>
                  </a:cubicBezTo>
                  <a:lnTo>
                    <a:pt x="31292" y="892850"/>
                  </a:lnTo>
                  <a:cubicBezTo>
                    <a:pt x="14010" y="892850"/>
                    <a:pt x="0" y="878840"/>
                    <a:pt x="0" y="861558"/>
                  </a:cubicBezTo>
                  <a:lnTo>
                    <a:pt x="0" y="31292"/>
                  </a:lnTo>
                  <a:cubicBezTo>
                    <a:pt x="0" y="14010"/>
                    <a:pt x="14010" y="0"/>
                    <a:pt x="31292" y="0"/>
                  </a:cubicBezTo>
                  <a:close/>
                </a:path>
              </a:pathLst>
            </a:custGeom>
            <a:solidFill>
              <a:srgbClr val="FEFFFE">
                <a:alpha val="69804"/>
              </a:srgbClr>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2253057"/>
            <a:ext cx="2890443" cy="289044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E97D16"/>
            </a:solidFill>
          </p:spPr>
          <p:txBody>
            <a:bodyPr/>
            <a:lstStyle/>
            <a:p>
              <a:endParaRPr lang="en-GB"/>
            </a:p>
          </p:txBody>
        </p:sp>
        <p:sp>
          <p:nvSpPr>
            <p:cNvPr id="10" name="TextBox 10"/>
            <p:cNvSpPr txBox="1"/>
            <p:nvPr/>
          </p:nvSpPr>
          <p:spPr>
            <a:xfrm>
              <a:off x="139700" y="34925"/>
              <a:ext cx="533400" cy="638175"/>
            </a:xfrm>
            <a:prstGeom prst="rect">
              <a:avLst/>
            </a:prstGeom>
          </p:spPr>
          <p:txBody>
            <a:bodyPr lIns="50800" tIns="50800" rIns="50800" bIns="50800" rtlCol="0" anchor="ctr"/>
            <a:lstStyle/>
            <a:p>
              <a:pPr algn="ctr">
                <a:lnSpc>
                  <a:spcPts val="7699"/>
                </a:lnSpc>
              </a:pPr>
              <a:r>
                <a:rPr lang="en-US" sz="5499">
                  <a:solidFill>
                    <a:srgbClr val="FFFFFF"/>
                  </a:solidFill>
                  <a:latin typeface="Roboto Condensed Bold"/>
                </a:rPr>
                <a:t>CÂU 3</a:t>
              </a:r>
            </a:p>
          </p:txBody>
        </p:sp>
      </p:grpSp>
      <p:sp>
        <p:nvSpPr>
          <p:cNvPr id="11" name="TextBox 11"/>
          <p:cNvSpPr txBox="1"/>
          <p:nvPr/>
        </p:nvSpPr>
        <p:spPr>
          <a:xfrm>
            <a:off x="2643807" y="317687"/>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2" name="TextBox 12"/>
          <p:cNvSpPr txBox="1"/>
          <p:nvPr/>
        </p:nvSpPr>
        <p:spPr>
          <a:xfrm>
            <a:off x="1670155" y="1508224"/>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3" name="TextBox 13"/>
          <p:cNvSpPr txBox="1"/>
          <p:nvPr/>
        </p:nvSpPr>
        <p:spPr>
          <a:xfrm>
            <a:off x="4374688" y="3631604"/>
            <a:ext cx="11140384" cy="1795714"/>
          </a:xfrm>
          <a:prstGeom prst="rect">
            <a:avLst/>
          </a:prstGeom>
        </p:spPr>
        <p:txBody>
          <a:bodyPr lIns="0" tIns="0" rIns="0" bIns="0" rtlCol="0" anchor="t">
            <a:spAutoFit/>
          </a:bodyPr>
          <a:lstStyle/>
          <a:p>
            <a:pPr algn="just">
              <a:lnSpc>
                <a:spcPts val="4760"/>
              </a:lnSpc>
            </a:pPr>
            <a:r>
              <a:rPr lang="en-US" sz="3500">
                <a:solidFill>
                  <a:srgbClr val="04737F"/>
                </a:solidFill>
                <a:latin typeface="Roboto Condensed"/>
              </a:rPr>
              <a:t>Những hiện tượng liên tục xảy ra như: thiên tai, nước biển dâng, hạn hán, thủng tầng Ozon… cho em hiểu điều gì về cuộc sống quanh ta? </a:t>
            </a:r>
          </a:p>
        </p:txBody>
      </p:sp>
      <p:grpSp>
        <p:nvGrpSpPr>
          <p:cNvPr id="14" name="Group 14"/>
          <p:cNvGrpSpPr/>
          <p:nvPr/>
        </p:nvGrpSpPr>
        <p:grpSpPr>
          <a:xfrm>
            <a:off x="2607391" y="6488190"/>
            <a:ext cx="14651909" cy="3167347"/>
            <a:chOff x="0" y="0"/>
            <a:chExt cx="3858939" cy="834198"/>
          </a:xfrm>
        </p:grpSpPr>
        <p:sp>
          <p:nvSpPr>
            <p:cNvPr id="15" name="Freeform 15"/>
            <p:cNvSpPr/>
            <p:nvPr/>
          </p:nvSpPr>
          <p:spPr>
            <a:xfrm>
              <a:off x="0" y="0"/>
              <a:ext cx="3858939" cy="834198"/>
            </a:xfrm>
            <a:custGeom>
              <a:avLst/>
              <a:gdLst/>
              <a:ahLst/>
              <a:cxnLst/>
              <a:rect l="l" t="t" r="r" b="b"/>
              <a:pathLst>
                <a:path w="3858939" h="834198">
                  <a:moveTo>
                    <a:pt x="26948" y="0"/>
                  </a:moveTo>
                  <a:lnTo>
                    <a:pt x="3831991" y="0"/>
                  </a:lnTo>
                  <a:cubicBezTo>
                    <a:pt x="3846874" y="0"/>
                    <a:pt x="3858939" y="12065"/>
                    <a:pt x="3858939" y="26948"/>
                  </a:cubicBezTo>
                  <a:lnTo>
                    <a:pt x="3858939" y="807251"/>
                  </a:lnTo>
                  <a:cubicBezTo>
                    <a:pt x="3858939" y="814398"/>
                    <a:pt x="3856100" y="821252"/>
                    <a:pt x="3851046" y="826306"/>
                  </a:cubicBezTo>
                  <a:cubicBezTo>
                    <a:pt x="3845992" y="831359"/>
                    <a:pt x="3839138" y="834198"/>
                    <a:pt x="3831991" y="834198"/>
                  </a:cubicBezTo>
                  <a:lnTo>
                    <a:pt x="26948" y="834198"/>
                  </a:lnTo>
                  <a:cubicBezTo>
                    <a:pt x="12065" y="834198"/>
                    <a:pt x="0" y="822133"/>
                    <a:pt x="0" y="807251"/>
                  </a:cubicBezTo>
                  <a:lnTo>
                    <a:pt x="0" y="26948"/>
                  </a:lnTo>
                  <a:cubicBezTo>
                    <a:pt x="0" y="12065"/>
                    <a:pt x="12065" y="0"/>
                    <a:pt x="26948" y="0"/>
                  </a:cubicBezTo>
                  <a:close/>
                </a:path>
              </a:pathLst>
            </a:custGeom>
            <a:solidFill>
              <a:srgbClr val="FEFFFE">
                <a:alpha val="86667"/>
              </a:srgbClr>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134808" y="7140670"/>
            <a:ext cx="13620144" cy="1795714"/>
          </a:xfrm>
          <a:prstGeom prst="rect">
            <a:avLst/>
          </a:prstGeom>
        </p:spPr>
        <p:txBody>
          <a:bodyPr lIns="0" tIns="0" rIns="0" bIns="0" rtlCol="0" anchor="t">
            <a:spAutoFit/>
          </a:bodyPr>
          <a:lstStyle/>
          <a:p>
            <a:pPr marL="755651" lvl="1" indent="-377825" algn="just">
              <a:lnSpc>
                <a:spcPts val="4760"/>
              </a:lnSpc>
              <a:buFont typeface="Arial"/>
              <a:buChar char="•"/>
            </a:pPr>
            <a:r>
              <a:rPr lang="en-US" sz="3500">
                <a:solidFill>
                  <a:srgbClr val="04737F">
                    <a:alpha val="81961"/>
                  </a:srgbClr>
                </a:solidFill>
                <a:latin typeface="Roboto Condensed"/>
              </a:rPr>
              <a:t>Cuộc sống của chúng ta luôn có liên quan mật thiết đến môi trường sinh thái tự nhiên. Nếu ta quan tâm bảo vệ môi trường bền vững thì cuộc sống này mới có thể hạn chế thiên tai.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2377676">
            <a:off x="-1118696" y="5876173"/>
            <a:ext cx="6131904" cy="6315632"/>
          </a:xfrm>
          <a:custGeom>
            <a:avLst/>
            <a:gdLst/>
            <a:ahLst/>
            <a:cxnLst/>
            <a:rect l="l" t="t" r="r" b="b"/>
            <a:pathLst>
              <a:path w="6131904" h="6315632">
                <a:moveTo>
                  <a:pt x="0" y="0"/>
                </a:moveTo>
                <a:lnTo>
                  <a:pt x="6131904" y="0"/>
                </a:lnTo>
                <a:lnTo>
                  <a:pt x="6131904" y="6315632"/>
                </a:lnTo>
                <a:lnTo>
                  <a:pt x="0" y="631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0" y="6770931"/>
            <a:ext cx="4673729" cy="3704993"/>
          </a:xfrm>
          <a:custGeom>
            <a:avLst/>
            <a:gdLst/>
            <a:ahLst/>
            <a:cxnLst/>
            <a:rect l="l" t="t" r="r" b="b"/>
            <a:pathLst>
              <a:path w="4673729" h="3704993">
                <a:moveTo>
                  <a:pt x="4673729" y="3704993"/>
                </a:moveTo>
                <a:lnTo>
                  <a:pt x="0" y="3704993"/>
                </a:lnTo>
                <a:lnTo>
                  <a:pt x="0" y="0"/>
                </a:lnTo>
                <a:lnTo>
                  <a:pt x="4673729" y="0"/>
                </a:lnTo>
                <a:lnTo>
                  <a:pt x="4673729" y="370499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a:off x="4938378" y="8528123"/>
            <a:ext cx="8886139" cy="2294239"/>
          </a:xfrm>
          <a:custGeom>
            <a:avLst/>
            <a:gdLst/>
            <a:ahLst/>
            <a:cxnLst/>
            <a:rect l="l" t="t" r="r" b="b"/>
            <a:pathLst>
              <a:path w="8886139" h="2294239">
                <a:moveTo>
                  <a:pt x="0" y="0"/>
                </a:moveTo>
                <a:lnTo>
                  <a:pt x="8886139" y="0"/>
                </a:lnTo>
                <a:lnTo>
                  <a:pt x="8886139" y="2294240"/>
                </a:lnTo>
                <a:lnTo>
                  <a:pt x="0" y="22942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5" name="Freeform 5"/>
          <p:cNvSpPr/>
          <p:nvPr/>
        </p:nvSpPr>
        <p:spPr>
          <a:xfrm rot="-10800000" flipV="1">
            <a:off x="13824517" y="6793057"/>
            <a:ext cx="4645819" cy="3682867"/>
          </a:xfrm>
          <a:custGeom>
            <a:avLst/>
            <a:gdLst/>
            <a:ahLst/>
            <a:cxnLst/>
            <a:rect l="l" t="t" r="r" b="b"/>
            <a:pathLst>
              <a:path w="4645819" h="3682867">
                <a:moveTo>
                  <a:pt x="0" y="3682867"/>
                </a:moveTo>
                <a:lnTo>
                  <a:pt x="4645818" y="3682867"/>
                </a:lnTo>
                <a:lnTo>
                  <a:pt x="4645818" y="0"/>
                </a:lnTo>
                <a:lnTo>
                  <a:pt x="0" y="0"/>
                </a:lnTo>
                <a:lnTo>
                  <a:pt x="0" y="3682867"/>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rot="-541456">
            <a:off x="2032091" y="723213"/>
            <a:ext cx="1181392" cy="1174948"/>
          </a:xfrm>
          <a:custGeom>
            <a:avLst/>
            <a:gdLst/>
            <a:ahLst/>
            <a:cxnLst/>
            <a:rect l="l" t="t" r="r" b="b"/>
            <a:pathLst>
              <a:path w="1181392" h="1174948">
                <a:moveTo>
                  <a:pt x="0" y="0"/>
                </a:moveTo>
                <a:lnTo>
                  <a:pt x="1181392" y="0"/>
                </a:lnTo>
                <a:lnTo>
                  <a:pt x="1181392" y="1174947"/>
                </a:lnTo>
                <a:lnTo>
                  <a:pt x="0" y="11749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7" name="Freeform 7"/>
          <p:cNvSpPr/>
          <p:nvPr/>
        </p:nvSpPr>
        <p:spPr>
          <a:xfrm rot="633697">
            <a:off x="14312703" y="497150"/>
            <a:ext cx="1305605" cy="1173680"/>
          </a:xfrm>
          <a:custGeom>
            <a:avLst/>
            <a:gdLst/>
            <a:ahLst/>
            <a:cxnLst/>
            <a:rect l="l" t="t" r="r" b="b"/>
            <a:pathLst>
              <a:path w="1305605" h="1173680">
                <a:moveTo>
                  <a:pt x="0" y="0"/>
                </a:moveTo>
                <a:lnTo>
                  <a:pt x="1305605" y="0"/>
                </a:lnTo>
                <a:lnTo>
                  <a:pt x="1305605" y="1173680"/>
                </a:lnTo>
                <a:lnTo>
                  <a:pt x="0" y="11736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grpSp>
        <p:nvGrpSpPr>
          <p:cNvPr id="8" name="Group 8"/>
          <p:cNvGrpSpPr/>
          <p:nvPr/>
        </p:nvGrpSpPr>
        <p:grpSpPr>
          <a:xfrm>
            <a:off x="3536206" y="640380"/>
            <a:ext cx="10679994" cy="955441"/>
            <a:chOff x="0" y="0"/>
            <a:chExt cx="2812838" cy="251639"/>
          </a:xfrm>
        </p:grpSpPr>
        <p:sp>
          <p:nvSpPr>
            <p:cNvPr id="9" name="Freeform 9"/>
            <p:cNvSpPr/>
            <p:nvPr/>
          </p:nvSpPr>
          <p:spPr>
            <a:xfrm>
              <a:off x="0" y="0"/>
              <a:ext cx="2812838" cy="251639"/>
            </a:xfrm>
            <a:custGeom>
              <a:avLst/>
              <a:gdLst/>
              <a:ahLst/>
              <a:cxnLst/>
              <a:rect l="l" t="t" r="r" b="b"/>
              <a:pathLst>
                <a:path w="2812838" h="251639">
                  <a:moveTo>
                    <a:pt x="36970" y="0"/>
                  </a:moveTo>
                  <a:lnTo>
                    <a:pt x="2775868" y="0"/>
                  </a:lnTo>
                  <a:cubicBezTo>
                    <a:pt x="2785673" y="0"/>
                    <a:pt x="2795076" y="3895"/>
                    <a:pt x="2802010" y="10828"/>
                  </a:cubicBezTo>
                  <a:cubicBezTo>
                    <a:pt x="2808943" y="17761"/>
                    <a:pt x="2812838" y="27165"/>
                    <a:pt x="2812838" y="36970"/>
                  </a:cubicBezTo>
                  <a:lnTo>
                    <a:pt x="2812838" y="214669"/>
                  </a:lnTo>
                  <a:cubicBezTo>
                    <a:pt x="2812838" y="224474"/>
                    <a:pt x="2808943" y="233877"/>
                    <a:pt x="2802010" y="240811"/>
                  </a:cubicBezTo>
                  <a:cubicBezTo>
                    <a:pt x="2795076" y="247744"/>
                    <a:pt x="2785673" y="251639"/>
                    <a:pt x="2775868" y="251639"/>
                  </a:cubicBezTo>
                  <a:lnTo>
                    <a:pt x="36970" y="251639"/>
                  </a:lnTo>
                  <a:cubicBezTo>
                    <a:pt x="27165" y="251639"/>
                    <a:pt x="17761" y="247744"/>
                    <a:pt x="10828" y="240811"/>
                  </a:cubicBezTo>
                  <a:cubicBezTo>
                    <a:pt x="3895" y="233877"/>
                    <a:pt x="0" y="224474"/>
                    <a:pt x="0" y="214669"/>
                  </a:cubicBezTo>
                  <a:lnTo>
                    <a:pt x="0" y="36970"/>
                  </a:lnTo>
                  <a:cubicBezTo>
                    <a:pt x="0" y="27165"/>
                    <a:pt x="3895" y="17761"/>
                    <a:pt x="10828" y="10828"/>
                  </a:cubicBezTo>
                  <a:cubicBezTo>
                    <a:pt x="17761" y="3895"/>
                    <a:pt x="27165" y="0"/>
                    <a:pt x="36970" y="0"/>
                  </a:cubicBezTo>
                  <a:close/>
                </a:path>
              </a:pathLst>
            </a:custGeom>
            <a:solidFill>
              <a:srgbClr val="FEFFFE">
                <a:alpha val="69804"/>
              </a:srgbClr>
            </a:solidFill>
          </p:spPr>
          <p:txBody>
            <a:bodyPr/>
            <a:lstStyle/>
            <a:p>
              <a:endParaRPr lang="en-GB"/>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22526" y="725937"/>
            <a:ext cx="10185202" cy="679450"/>
          </a:xfrm>
          <a:prstGeom prst="rect">
            <a:avLst/>
          </a:prstGeom>
        </p:spPr>
        <p:txBody>
          <a:bodyPr lIns="0" tIns="0" rIns="0" bIns="0" rtlCol="0" anchor="t">
            <a:spAutoFit/>
          </a:bodyPr>
          <a:lstStyle/>
          <a:p>
            <a:pPr algn="ctr">
              <a:lnSpc>
                <a:spcPts val="5599"/>
              </a:lnSpc>
              <a:spcBef>
                <a:spcPct val="0"/>
              </a:spcBef>
            </a:pPr>
            <a:r>
              <a:rPr lang="en-US" sz="3999">
                <a:solidFill>
                  <a:srgbClr val="3F9265"/>
                </a:solidFill>
                <a:latin typeface="Roboto Condensed Bold"/>
              </a:rPr>
              <a:t>e. Suy nghĩ về cách nghĩ, cách ứng xử của cá nhân</a:t>
            </a:r>
          </a:p>
        </p:txBody>
      </p:sp>
      <p:sp>
        <p:nvSpPr>
          <p:cNvPr id="12" name="Freeform 12"/>
          <p:cNvSpPr/>
          <p:nvPr/>
        </p:nvSpPr>
        <p:spPr>
          <a:xfrm>
            <a:off x="4087615" y="1310686"/>
            <a:ext cx="10877890" cy="7723302"/>
          </a:xfrm>
          <a:custGeom>
            <a:avLst/>
            <a:gdLst/>
            <a:ahLst/>
            <a:cxnLst/>
            <a:rect l="l" t="t" r="r" b="b"/>
            <a:pathLst>
              <a:path w="10877890" h="7723302">
                <a:moveTo>
                  <a:pt x="0" y="0"/>
                </a:moveTo>
                <a:lnTo>
                  <a:pt x="10877891" y="0"/>
                </a:lnTo>
                <a:lnTo>
                  <a:pt x="10877891" y="7723303"/>
                </a:lnTo>
                <a:lnTo>
                  <a:pt x="0" y="77233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3" name="TextBox 13"/>
          <p:cNvSpPr txBox="1"/>
          <p:nvPr/>
        </p:nvSpPr>
        <p:spPr>
          <a:xfrm>
            <a:off x="6097213" y="3708532"/>
            <a:ext cx="7292070" cy="2793736"/>
          </a:xfrm>
          <a:prstGeom prst="rect">
            <a:avLst/>
          </a:prstGeom>
        </p:spPr>
        <p:txBody>
          <a:bodyPr lIns="0" tIns="0" rIns="0" bIns="0" rtlCol="0" anchor="t">
            <a:spAutoFit/>
          </a:bodyPr>
          <a:lstStyle/>
          <a:p>
            <a:pPr algn="ctr">
              <a:lnSpc>
                <a:spcPts val="5599"/>
              </a:lnSpc>
              <a:spcBef>
                <a:spcPct val="0"/>
              </a:spcBef>
            </a:pPr>
            <a:r>
              <a:rPr lang="en-US" sz="3999">
                <a:solidFill>
                  <a:srgbClr val="444444"/>
                </a:solidFill>
                <a:latin typeface="Roboto Condensed"/>
              </a:rPr>
              <a:t>Là những học sinh đang ngồi trên ghế nhà trường, em sẽ làm gì để góp phần ngăn chặn tình trạng tồi tệ trên?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1507859" y="2190905"/>
            <a:ext cx="15272282" cy="7067395"/>
            <a:chOff x="0" y="0"/>
            <a:chExt cx="4022329" cy="1861372"/>
          </a:xfrm>
        </p:grpSpPr>
        <p:sp>
          <p:nvSpPr>
            <p:cNvPr id="3" name="Freeform 3"/>
            <p:cNvSpPr/>
            <p:nvPr/>
          </p:nvSpPr>
          <p:spPr>
            <a:xfrm>
              <a:off x="0" y="0"/>
              <a:ext cx="4022329" cy="1861371"/>
            </a:xfrm>
            <a:custGeom>
              <a:avLst/>
              <a:gdLst/>
              <a:ahLst/>
              <a:cxnLst/>
              <a:rect l="l" t="t" r="r" b="b"/>
              <a:pathLst>
                <a:path w="4022329" h="1861371">
                  <a:moveTo>
                    <a:pt x="0" y="0"/>
                  </a:moveTo>
                  <a:lnTo>
                    <a:pt x="4022329" y="0"/>
                  </a:lnTo>
                  <a:lnTo>
                    <a:pt x="4022329" y="1861371"/>
                  </a:lnTo>
                  <a:lnTo>
                    <a:pt x="0" y="1861371"/>
                  </a:lnTo>
                  <a:lnTo>
                    <a:pt x="0" y="0"/>
                  </a:lnTo>
                </a:path>
              </a:pathLst>
            </a:custGeom>
            <a:solidFill>
              <a:srgbClr val="FFFFFF"/>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39942" y="-97633"/>
            <a:ext cx="5495603" cy="2418065"/>
          </a:xfrm>
          <a:custGeom>
            <a:avLst/>
            <a:gdLst/>
            <a:ahLst/>
            <a:cxnLst/>
            <a:rect l="l" t="t" r="r" b="b"/>
            <a:pathLst>
              <a:path w="5495603" h="2418065">
                <a:moveTo>
                  <a:pt x="0" y="0"/>
                </a:moveTo>
                <a:lnTo>
                  <a:pt x="5495603" y="0"/>
                </a:lnTo>
                <a:lnTo>
                  <a:pt x="5495603" y="2418066"/>
                </a:lnTo>
                <a:lnTo>
                  <a:pt x="0" y="2418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flipH="1">
            <a:off x="13965449" y="-227160"/>
            <a:ext cx="5495603" cy="2418065"/>
          </a:xfrm>
          <a:custGeom>
            <a:avLst/>
            <a:gdLst/>
            <a:ahLst/>
            <a:cxnLst/>
            <a:rect l="l" t="t" r="r" b="b"/>
            <a:pathLst>
              <a:path w="5495603" h="2418065">
                <a:moveTo>
                  <a:pt x="5495603" y="0"/>
                </a:moveTo>
                <a:lnTo>
                  <a:pt x="0" y="0"/>
                </a:lnTo>
                <a:lnTo>
                  <a:pt x="0" y="2418065"/>
                </a:lnTo>
                <a:lnTo>
                  <a:pt x="5495603" y="2418065"/>
                </a:lnTo>
                <a:lnTo>
                  <a:pt x="549560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7" name="Freeform 7"/>
          <p:cNvSpPr/>
          <p:nvPr/>
        </p:nvSpPr>
        <p:spPr>
          <a:xfrm flipH="1" flipV="1">
            <a:off x="14511499" y="7868935"/>
            <a:ext cx="5495603" cy="2418065"/>
          </a:xfrm>
          <a:custGeom>
            <a:avLst/>
            <a:gdLst/>
            <a:ahLst/>
            <a:cxnLst/>
            <a:rect l="l" t="t" r="r" b="b"/>
            <a:pathLst>
              <a:path w="5495603" h="2418065">
                <a:moveTo>
                  <a:pt x="5495602" y="2418065"/>
                </a:moveTo>
                <a:lnTo>
                  <a:pt x="0" y="2418065"/>
                </a:lnTo>
                <a:lnTo>
                  <a:pt x="0" y="0"/>
                </a:lnTo>
                <a:lnTo>
                  <a:pt x="5495602" y="0"/>
                </a:lnTo>
                <a:lnTo>
                  <a:pt x="5495602" y="2418065"/>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8" name="Freeform 8"/>
          <p:cNvSpPr/>
          <p:nvPr/>
        </p:nvSpPr>
        <p:spPr>
          <a:xfrm>
            <a:off x="-6064" y="7734864"/>
            <a:ext cx="1961579" cy="1943746"/>
          </a:xfrm>
          <a:custGeom>
            <a:avLst/>
            <a:gdLst/>
            <a:ahLst/>
            <a:cxnLst/>
            <a:rect l="l" t="t" r="r" b="b"/>
            <a:pathLst>
              <a:path w="1961579" h="1943746">
                <a:moveTo>
                  <a:pt x="0" y="0"/>
                </a:moveTo>
                <a:lnTo>
                  <a:pt x="1961578" y="0"/>
                </a:lnTo>
                <a:lnTo>
                  <a:pt x="1961578" y="1943746"/>
                </a:lnTo>
                <a:lnTo>
                  <a:pt x="0" y="19437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9" name="Freeform 9"/>
          <p:cNvSpPr/>
          <p:nvPr/>
        </p:nvSpPr>
        <p:spPr>
          <a:xfrm flipV="1">
            <a:off x="-1773076" y="8049267"/>
            <a:ext cx="5495603" cy="2418065"/>
          </a:xfrm>
          <a:custGeom>
            <a:avLst/>
            <a:gdLst/>
            <a:ahLst/>
            <a:cxnLst/>
            <a:rect l="l" t="t" r="r" b="b"/>
            <a:pathLst>
              <a:path w="5495603" h="2418065">
                <a:moveTo>
                  <a:pt x="0" y="2418066"/>
                </a:moveTo>
                <a:lnTo>
                  <a:pt x="5495602" y="2418066"/>
                </a:lnTo>
                <a:lnTo>
                  <a:pt x="5495602" y="0"/>
                </a:lnTo>
                <a:lnTo>
                  <a:pt x="0" y="0"/>
                </a:lnTo>
                <a:lnTo>
                  <a:pt x="0" y="2418066"/>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10" name="Freeform 10"/>
          <p:cNvSpPr/>
          <p:nvPr/>
        </p:nvSpPr>
        <p:spPr>
          <a:xfrm>
            <a:off x="15443805" y="2283506"/>
            <a:ext cx="2135484" cy="1281290"/>
          </a:xfrm>
          <a:custGeom>
            <a:avLst/>
            <a:gdLst/>
            <a:ahLst/>
            <a:cxnLst/>
            <a:rect l="l" t="t" r="r" b="b"/>
            <a:pathLst>
              <a:path w="2135484" h="1281290">
                <a:moveTo>
                  <a:pt x="0" y="0"/>
                </a:moveTo>
                <a:lnTo>
                  <a:pt x="2135484" y="0"/>
                </a:lnTo>
                <a:lnTo>
                  <a:pt x="2135484" y="1281290"/>
                </a:lnTo>
                <a:lnTo>
                  <a:pt x="0" y="128129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1" name="Freeform 11"/>
          <p:cNvSpPr/>
          <p:nvPr/>
        </p:nvSpPr>
        <p:spPr>
          <a:xfrm>
            <a:off x="3804139" y="2668592"/>
            <a:ext cx="805314" cy="770173"/>
          </a:xfrm>
          <a:custGeom>
            <a:avLst/>
            <a:gdLst/>
            <a:ahLst/>
            <a:cxnLst/>
            <a:rect l="l" t="t" r="r" b="b"/>
            <a:pathLst>
              <a:path w="805314" h="770173">
                <a:moveTo>
                  <a:pt x="0" y="0"/>
                </a:moveTo>
                <a:lnTo>
                  <a:pt x="805313" y="0"/>
                </a:lnTo>
                <a:lnTo>
                  <a:pt x="805313" y="770173"/>
                </a:lnTo>
                <a:lnTo>
                  <a:pt x="0" y="7701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2577981" y="3756912"/>
            <a:ext cx="3513318" cy="4949825"/>
          </a:xfrm>
          <a:prstGeom prst="rect">
            <a:avLst/>
          </a:prstGeom>
        </p:spPr>
        <p:txBody>
          <a:bodyPr lIns="0" tIns="0" rIns="0" bIns="0" rtlCol="0" anchor="t">
            <a:spAutoFit/>
          </a:bodyPr>
          <a:lstStyle/>
          <a:p>
            <a:pPr algn="just">
              <a:lnSpc>
                <a:spcPts val="4900"/>
              </a:lnSpc>
            </a:pPr>
            <a:r>
              <a:rPr lang="en-US" sz="3500">
                <a:solidFill>
                  <a:srgbClr val="444444"/>
                </a:solidFill>
                <a:latin typeface="Roboto Condensed"/>
              </a:rPr>
              <a:t> Nước biển dâng cũng như các hiện tượng khác (sóng thần, lũ lụt, hạn hán, …) là sự lên tiếng của mẹ thiên nhiên để cảnh tỉnh con người.</a:t>
            </a:r>
          </a:p>
        </p:txBody>
      </p:sp>
      <p:grpSp>
        <p:nvGrpSpPr>
          <p:cNvPr id="13" name="Group 13"/>
          <p:cNvGrpSpPr/>
          <p:nvPr/>
        </p:nvGrpSpPr>
        <p:grpSpPr>
          <a:xfrm>
            <a:off x="3475130" y="768739"/>
            <a:ext cx="10679994" cy="955441"/>
            <a:chOff x="0" y="0"/>
            <a:chExt cx="2812838" cy="251639"/>
          </a:xfrm>
        </p:grpSpPr>
        <p:sp>
          <p:nvSpPr>
            <p:cNvPr id="14" name="Freeform 14"/>
            <p:cNvSpPr/>
            <p:nvPr/>
          </p:nvSpPr>
          <p:spPr>
            <a:xfrm>
              <a:off x="0" y="0"/>
              <a:ext cx="2812838" cy="251639"/>
            </a:xfrm>
            <a:custGeom>
              <a:avLst/>
              <a:gdLst/>
              <a:ahLst/>
              <a:cxnLst/>
              <a:rect l="l" t="t" r="r" b="b"/>
              <a:pathLst>
                <a:path w="2812838" h="251639">
                  <a:moveTo>
                    <a:pt x="36970" y="0"/>
                  </a:moveTo>
                  <a:lnTo>
                    <a:pt x="2775868" y="0"/>
                  </a:lnTo>
                  <a:cubicBezTo>
                    <a:pt x="2785673" y="0"/>
                    <a:pt x="2795076" y="3895"/>
                    <a:pt x="2802010" y="10828"/>
                  </a:cubicBezTo>
                  <a:cubicBezTo>
                    <a:pt x="2808943" y="17761"/>
                    <a:pt x="2812838" y="27165"/>
                    <a:pt x="2812838" y="36970"/>
                  </a:cubicBezTo>
                  <a:lnTo>
                    <a:pt x="2812838" y="214669"/>
                  </a:lnTo>
                  <a:cubicBezTo>
                    <a:pt x="2812838" y="224474"/>
                    <a:pt x="2808943" y="233877"/>
                    <a:pt x="2802010" y="240811"/>
                  </a:cubicBezTo>
                  <a:cubicBezTo>
                    <a:pt x="2795076" y="247744"/>
                    <a:pt x="2785673" y="251639"/>
                    <a:pt x="2775868" y="251639"/>
                  </a:cubicBezTo>
                  <a:lnTo>
                    <a:pt x="36970" y="251639"/>
                  </a:lnTo>
                  <a:cubicBezTo>
                    <a:pt x="27165" y="251639"/>
                    <a:pt x="17761" y="247744"/>
                    <a:pt x="10828" y="240811"/>
                  </a:cubicBezTo>
                  <a:cubicBezTo>
                    <a:pt x="3895" y="233877"/>
                    <a:pt x="0" y="224474"/>
                    <a:pt x="0" y="214669"/>
                  </a:cubicBezTo>
                  <a:lnTo>
                    <a:pt x="0" y="36970"/>
                  </a:lnTo>
                  <a:cubicBezTo>
                    <a:pt x="0" y="27165"/>
                    <a:pt x="3895" y="17761"/>
                    <a:pt x="10828" y="10828"/>
                  </a:cubicBezTo>
                  <a:cubicBezTo>
                    <a:pt x="17761" y="3895"/>
                    <a:pt x="27165" y="0"/>
                    <a:pt x="36970" y="0"/>
                  </a:cubicBezTo>
                  <a:close/>
                </a:path>
              </a:pathLst>
            </a:custGeom>
            <a:solidFill>
              <a:srgbClr val="FEFFFE">
                <a:alpha val="69804"/>
              </a:srgbClr>
            </a:solidFill>
          </p:spPr>
          <p:txBody>
            <a:bodyPr/>
            <a:lstStyle/>
            <a:p>
              <a:endParaRPr lang="en-GB"/>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722526" y="920971"/>
            <a:ext cx="10185202" cy="679450"/>
          </a:xfrm>
          <a:prstGeom prst="rect">
            <a:avLst/>
          </a:prstGeom>
        </p:spPr>
        <p:txBody>
          <a:bodyPr lIns="0" tIns="0" rIns="0" bIns="0" rtlCol="0" anchor="t">
            <a:spAutoFit/>
          </a:bodyPr>
          <a:lstStyle/>
          <a:p>
            <a:pPr algn="ctr">
              <a:lnSpc>
                <a:spcPts val="5599"/>
              </a:lnSpc>
              <a:spcBef>
                <a:spcPct val="0"/>
              </a:spcBef>
            </a:pPr>
            <a:r>
              <a:rPr lang="en-US" sz="3999">
                <a:solidFill>
                  <a:srgbClr val="3F9265"/>
                </a:solidFill>
                <a:latin typeface="Roboto Condensed Bold"/>
              </a:rPr>
              <a:t>e. Suy nghĩ về cách nghĩ, cách ứng xử của cá nhân</a:t>
            </a:r>
          </a:p>
        </p:txBody>
      </p:sp>
      <p:sp>
        <p:nvSpPr>
          <p:cNvPr id="17" name="TextBox 17"/>
          <p:cNvSpPr txBox="1"/>
          <p:nvPr/>
        </p:nvSpPr>
        <p:spPr>
          <a:xfrm>
            <a:off x="7063663" y="3947412"/>
            <a:ext cx="3355359" cy="3710914"/>
          </a:xfrm>
          <a:prstGeom prst="rect">
            <a:avLst/>
          </a:prstGeom>
        </p:spPr>
        <p:txBody>
          <a:bodyPr lIns="0" tIns="0" rIns="0" bIns="0" rtlCol="0" anchor="t">
            <a:spAutoFit/>
          </a:bodyPr>
          <a:lstStyle/>
          <a:p>
            <a:pPr algn="just">
              <a:lnSpc>
                <a:spcPts val="4900"/>
              </a:lnSpc>
            </a:pPr>
            <a:r>
              <a:rPr lang="en-US" sz="3500">
                <a:solidFill>
                  <a:srgbClr val="444444"/>
                </a:solidFill>
                <a:latin typeface="Roboto Condensed"/>
              </a:rPr>
              <a:t>Mỗi cá nhân cần có ý thức và trách nhiệm trong việc làm cho môi trường sống trong lành, bền vững. </a:t>
            </a:r>
          </a:p>
        </p:txBody>
      </p:sp>
      <p:sp>
        <p:nvSpPr>
          <p:cNvPr id="18" name="TextBox 18"/>
          <p:cNvSpPr txBox="1"/>
          <p:nvPr/>
        </p:nvSpPr>
        <p:spPr>
          <a:xfrm>
            <a:off x="11598211" y="3947412"/>
            <a:ext cx="3355359" cy="3091899"/>
          </a:xfrm>
          <a:prstGeom prst="rect">
            <a:avLst/>
          </a:prstGeom>
        </p:spPr>
        <p:txBody>
          <a:bodyPr lIns="0" tIns="0" rIns="0" bIns="0" rtlCol="0" anchor="t">
            <a:spAutoFit/>
          </a:bodyPr>
          <a:lstStyle/>
          <a:p>
            <a:pPr algn="just">
              <a:lnSpc>
                <a:spcPts val="4900"/>
              </a:lnSpc>
            </a:pPr>
            <a:r>
              <a:rPr lang="en-US" sz="3500">
                <a:solidFill>
                  <a:srgbClr val="444444"/>
                </a:solidFill>
                <a:latin typeface="Roboto Condensed"/>
              </a:rPr>
              <a:t>Con người cần nỗ lực hành động vì chính bản thân mình và thế hệ tương lai.</a:t>
            </a:r>
          </a:p>
        </p:txBody>
      </p:sp>
      <p:sp>
        <p:nvSpPr>
          <p:cNvPr id="19" name="Freeform 19"/>
          <p:cNvSpPr/>
          <p:nvPr/>
        </p:nvSpPr>
        <p:spPr>
          <a:xfrm>
            <a:off x="8412470" y="2794623"/>
            <a:ext cx="805314" cy="770173"/>
          </a:xfrm>
          <a:custGeom>
            <a:avLst/>
            <a:gdLst/>
            <a:ahLst/>
            <a:cxnLst/>
            <a:rect l="l" t="t" r="r" b="b"/>
            <a:pathLst>
              <a:path w="805314" h="770173">
                <a:moveTo>
                  <a:pt x="0" y="0"/>
                </a:moveTo>
                <a:lnTo>
                  <a:pt x="805314" y="0"/>
                </a:lnTo>
                <a:lnTo>
                  <a:pt x="805314" y="770173"/>
                </a:lnTo>
                <a:lnTo>
                  <a:pt x="0" y="7701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20" name="Freeform 20"/>
          <p:cNvSpPr/>
          <p:nvPr/>
        </p:nvSpPr>
        <p:spPr>
          <a:xfrm>
            <a:off x="13018259" y="2794623"/>
            <a:ext cx="805314" cy="770173"/>
          </a:xfrm>
          <a:custGeom>
            <a:avLst/>
            <a:gdLst/>
            <a:ahLst/>
            <a:cxnLst/>
            <a:rect l="l" t="t" r="r" b="b"/>
            <a:pathLst>
              <a:path w="805314" h="770173">
                <a:moveTo>
                  <a:pt x="0" y="0"/>
                </a:moveTo>
                <a:lnTo>
                  <a:pt x="805314" y="0"/>
                </a:lnTo>
                <a:lnTo>
                  <a:pt x="805314" y="770173"/>
                </a:lnTo>
                <a:lnTo>
                  <a:pt x="0" y="7701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1507859" y="2018841"/>
            <a:ext cx="15272282" cy="7059127"/>
            <a:chOff x="0" y="0"/>
            <a:chExt cx="4022329" cy="1859194"/>
          </a:xfrm>
        </p:grpSpPr>
        <p:sp>
          <p:nvSpPr>
            <p:cNvPr id="3" name="Freeform 3"/>
            <p:cNvSpPr/>
            <p:nvPr/>
          </p:nvSpPr>
          <p:spPr>
            <a:xfrm>
              <a:off x="0" y="0"/>
              <a:ext cx="4022329" cy="1859194"/>
            </a:xfrm>
            <a:custGeom>
              <a:avLst/>
              <a:gdLst/>
              <a:ahLst/>
              <a:cxnLst/>
              <a:rect l="l" t="t" r="r" b="b"/>
              <a:pathLst>
                <a:path w="4022329" h="1859194">
                  <a:moveTo>
                    <a:pt x="0" y="0"/>
                  </a:moveTo>
                  <a:lnTo>
                    <a:pt x="4022329" y="0"/>
                  </a:lnTo>
                  <a:lnTo>
                    <a:pt x="4022329" y="1859194"/>
                  </a:lnTo>
                  <a:lnTo>
                    <a:pt x="0" y="1859194"/>
                  </a:lnTo>
                  <a:lnTo>
                    <a:pt x="0" y="0"/>
                  </a:lnTo>
                </a:path>
              </a:pathLst>
            </a:custGeom>
            <a:solidFill>
              <a:srgbClr val="FFFFFF"/>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39942" y="-97633"/>
            <a:ext cx="5495603" cy="2418065"/>
          </a:xfrm>
          <a:custGeom>
            <a:avLst/>
            <a:gdLst/>
            <a:ahLst/>
            <a:cxnLst/>
            <a:rect l="l" t="t" r="r" b="b"/>
            <a:pathLst>
              <a:path w="5495603" h="2418065">
                <a:moveTo>
                  <a:pt x="0" y="0"/>
                </a:moveTo>
                <a:lnTo>
                  <a:pt x="5495603" y="0"/>
                </a:lnTo>
                <a:lnTo>
                  <a:pt x="5495603" y="2418066"/>
                </a:lnTo>
                <a:lnTo>
                  <a:pt x="0" y="2418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flipH="1">
            <a:off x="13965449" y="-227160"/>
            <a:ext cx="5495603" cy="2418065"/>
          </a:xfrm>
          <a:custGeom>
            <a:avLst/>
            <a:gdLst/>
            <a:ahLst/>
            <a:cxnLst/>
            <a:rect l="l" t="t" r="r" b="b"/>
            <a:pathLst>
              <a:path w="5495603" h="2418065">
                <a:moveTo>
                  <a:pt x="5495603" y="0"/>
                </a:moveTo>
                <a:lnTo>
                  <a:pt x="0" y="0"/>
                </a:lnTo>
                <a:lnTo>
                  <a:pt x="0" y="2418065"/>
                </a:lnTo>
                <a:lnTo>
                  <a:pt x="5495603" y="2418065"/>
                </a:lnTo>
                <a:lnTo>
                  <a:pt x="549560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7" name="Freeform 7"/>
          <p:cNvSpPr/>
          <p:nvPr/>
        </p:nvSpPr>
        <p:spPr>
          <a:xfrm flipH="1" flipV="1">
            <a:off x="14511499" y="7868935"/>
            <a:ext cx="5495603" cy="2418065"/>
          </a:xfrm>
          <a:custGeom>
            <a:avLst/>
            <a:gdLst/>
            <a:ahLst/>
            <a:cxnLst/>
            <a:rect l="l" t="t" r="r" b="b"/>
            <a:pathLst>
              <a:path w="5495603" h="2418065">
                <a:moveTo>
                  <a:pt x="5495602" y="2418065"/>
                </a:moveTo>
                <a:lnTo>
                  <a:pt x="0" y="2418065"/>
                </a:lnTo>
                <a:lnTo>
                  <a:pt x="0" y="0"/>
                </a:lnTo>
                <a:lnTo>
                  <a:pt x="5495602" y="0"/>
                </a:lnTo>
                <a:lnTo>
                  <a:pt x="5495602" y="2418065"/>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8" name="Freeform 8"/>
          <p:cNvSpPr/>
          <p:nvPr/>
        </p:nvSpPr>
        <p:spPr>
          <a:xfrm>
            <a:off x="527070" y="6860544"/>
            <a:ext cx="1961579" cy="1943746"/>
          </a:xfrm>
          <a:custGeom>
            <a:avLst/>
            <a:gdLst/>
            <a:ahLst/>
            <a:cxnLst/>
            <a:rect l="l" t="t" r="r" b="b"/>
            <a:pathLst>
              <a:path w="1961579" h="1943746">
                <a:moveTo>
                  <a:pt x="0" y="0"/>
                </a:moveTo>
                <a:lnTo>
                  <a:pt x="1961579" y="0"/>
                </a:lnTo>
                <a:lnTo>
                  <a:pt x="1961579" y="1943746"/>
                </a:lnTo>
                <a:lnTo>
                  <a:pt x="0" y="19437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9" name="Freeform 9"/>
          <p:cNvSpPr/>
          <p:nvPr/>
        </p:nvSpPr>
        <p:spPr>
          <a:xfrm flipV="1">
            <a:off x="-1239942" y="7868935"/>
            <a:ext cx="5495603" cy="2418065"/>
          </a:xfrm>
          <a:custGeom>
            <a:avLst/>
            <a:gdLst/>
            <a:ahLst/>
            <a:cxnLst/>
            <a:rect l="l" t="t" r="r" b="b"/>
            <a:pathLst>
              <a:path w="5495603" h="2418065">
                <a:moveTo>
                  <a:pt x="0" y="2418065"/>
                </a:moveTo>
                <a:lnTo>
                  <a:pt x="5495603" y="2418065"/>
                </a:lnTo>
                <a:lnTo>
                  <a:pt x="5495603" y="0"/>
                </a:lnTo>
                <a:lnTo>
                  <a:pt x="0" y="0"/>
                </a:lnTo>
                <a:lnTo>
                  <a:pt x="0" y="2418065"/>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10" name="Freeform 10"/>
          <p:cNvSpPr/>
          <p:nvPr/>
        </p:nvSpPr>
        <p:spPr>
          <a:xfrm>
            <a:off x="15443805" y="1550260"/>
            <a:ext cx="2135484" cy="1281290"/>
          </a:xfrm>
          <a:custGeom>
            <a:avLst/>
            <a:gdLst/>
            <a:ahLst/>
            <a:cxnLst/>
            <a:rect l="l" t="t" r="r" b="b"/>
            <a:pathLst>
              <a:path w="2135484" h="1281290">
                <a:moveTo>
                  <a:pt x="0" y="0"/>
                </a:moveTo>
                <a:lnTo>
                  <a:pt x="2135484" y="0"/>
                </a:lnTo>
                <a:lnTo>
                  <a:pt x="2135484" y="1281290"/>
                </a:lnTo>
                <a:lnTo>
                  <a:pt x="0" y="128129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1" name="Freeform 11"/>
          <p:cNvSpPr/>
          <p:nvPr/>
        </p:nvSpPr>
        <p:spPr>
          <a:xfrm>
            <a:off x="4510363" y="8284466"/>
            <a:ext cx="1823581" cy="1744007"/>
          </a:xfrm>
          <a:custGeom>
            <a:avLst/>
            <a:gdLst/>
            <a:ahLst/>
            <a:cxnLst/>
            <a:rect l="l" t="t" r="r" b="b"/>
            <a:pathLst>
              <a:path w="1823581" h="1744007">
                <a:moveTo>
                  <a:pt x="0" y="0"/>
                </a:moveTo>
                <a:lnTo>
                  <a:pt x="1823582" y="0"/>
                </a:lnTo>
                <a:lnTo>
                  <a:pt x="1823582" y="1744007"/>
                </a:lnTo>
                <a:lnTo>
                  <a:pt x="0" y="17440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6725262" y="3583232"/>
            <a:ext cx="9428890" cy="4329928"/>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444444"/>
                </a:solidFill>
                <a:latin typeface="Roboto Condensed"/>
              </a:rPr>
              <a:t>Các quốc gia phải có giải pháp để thực hiện nhiệt độ toàn cầu cuối thế kỉ tăng mức dưới 2 độ C so với thời kì tiền công nghiệp</a:t>
            </a:r>
          </a:p>
          <a:p>
            <a:pPr marL="755651" lvl="1" indent="-377825" algn="just">
              <a:lnSpc>
                <a:spcPts val="4900"/>
              </a:lnSpc>
              <a:buFont typeface="Arial"/>
              <a:buChar char="•"/>
            </a:pPr>
            <a:r>
              <a:rPr lang="en-US" sz="3500">
                <a:solidFill>
                  <a:srgbClr val="444444"/>
                </a:solidFill>
                <a:latin typeface="Roboto Condensed"/>
              </a:rPr>
              <a:t>kiểm soát khí thải nhà kính</a:t>
            </a:r>
          </a:p>
          <a:p>
            <a:pPr marL="755651" lvl="1" indent="-377825" algn="just">
              <a:lnSpc>
                <a:spcPts val="4900"/>
              </a:lnSpc>
              <a:buFont typeface="Arial"/>
              <a:buChar char="•"/>
            </a:pPr>
            <a:r>
              <a:rPr lang="en-US" sz="3500">
                <a:solidFill>
                  <a:srgbClr val="444444"/>
                </a:solidFill>
                <a:latin typeface="Roboto Condensed"/>
              </a:rPr>
              <a:t>phát triển kinh tế đi đôi với bảo vệ môi trường. (Thực hiện nghiêm túc ở Hiệp định Paris về biến đổi khí hậu).</a:t>
            </a:r>
          </a:p>
        </p:txBody>
      </p:sp>
      <p:sp>
        <p:nvSpPr>
          <p:cNvPr id="13" name="Freeform 13"/>
          <p:cNvSpPr/>
          <p:nvPr/>
        </p:nvSpPr>
        <p:spPr>
          <a:xfrm>
            <a:off x="2452963" y="36472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grpSp>
        <p:nvGrpSpPr>
          <p:cNvPr id="14" name="Group 14"/>
          <p:cNvGrpSpPr/>
          <p:nvPr/>
        </p:nvGrpSpPr>
        <p:grpSpPr>
          <a:xfrm>
            <a:off x="3583168" y="594819"/>
            <a:ext cx="11374833" cy="955508"/>
            <a:chOff x="0" y="0"/>
            <a:chExt cx="15166444" cy="1274010"/>
          </a:xfrm>
        </p:grpSpPr>
        <p:grpSp>
          <p:nvGrpSpPr>
            <p:cNvPr id="15" name="Group 15"/>
            <p:cNvGrpSpPr/>
            <p:nvPr/>
          </p:nvGrpSpPr>
          <p:grpSpPr>
            <a:xfrm>
              <a:off x="0" y="0"/>
              <a:ext cx="15166444" cy="1274010"/>
              <a:chOff x="0" y="0"/>
              <a:chExt cx="2995841" cy="251656"/>
            </a:xfrm>
          </p:grpSpPr>
          <p:sp>
            <p:nvSpPr>
              <p:cNvPr id="16" name="Freeform 16"/>
              <p:cNvSpPr/>
              <p:nvPr/>
            </p:nvSpPr>
            <p:spPr>
              <a:xfrm>
                <a:off x="0" y="0"/>
                <a:ext cx="2995841" cy="251656"/>
              </a:xfrm>
              <a:custGeom>
                <a:avLst/>
                <a:gdLst/>
                <a:ahLst/>
                <a:cxnLst/>
                <a:rect l="l" t="t" r="r" b="b"/>
                <a:pathLst>
                  <a:path w="2995841" h="251656">
                    <a:moveTo>
                      <a:pt x="34712" y="0"/>
                    </a:moveTo>
                    <a:lnTo>
                      <a:pt x="2961129" y="0"/>
                    </a:lnTo>
                    <a:cubicBezTo>
                      <a:pt x="2980300" y="0"/>
                      <a:pt x="2995841" y="15541"/>
                      <a:pt x="2995841" y="34712"/>
                    </a:cubicBezTo>
                    <a:lnTo>
                      <a:pt x="2995841" y="216945"/>
                    </a:lnTo>
                    <a:cubicBezTo>
                      <a:pt x="2995841" y="226151"/>
                      <a:pt x="2992184" y="234980"/>
                      <a:pt x="2985674" y="241490"/>
                    </a:cubicBezTo>
                    <a:cubicBezTo>
                      <a:pt x="2979164" y="247999"/>
                      <a:pt x="2970335" y="251656"/>
                      <a:pt x="2961129" y="251656"/>
                    </a:cubicBezTo>
                    <a:lnTo>
                      <a:pt x="34712" y="251656"/>
                    </a:lnTo>
                    <a:cubicBezTo>
                      <a:pt x="25505" y="251656"/>
                      <a:pt x="16676" y="247999"/>
                      <a:pt x="10167" y="241490"/>
                    </a:cubicBezTo>
                    <a:cubicBezTo>
                      <a:pt x="3657" y="234980"/>
                      <a:pt x="0" y="226151"/>
                      <a:pt x="0" y="216945"/>
                    </a:cubicBezTo>
                    <a:lnTo>
                      <a:pt x="0" y="34712"/>
                    </a:lnTo>
                    <a:cubicBezTo>
                      <a:pt x="0" y="25505"/>
                      <a:pt x="3657" y="16676"/>
                      <a:pt x="10167" y="10167"/>
                    </a:cubicBezTo>
                    <a:cubicBezTo>
                      <a:pt x="16676" y="3657"/>
                      <a:pt x="25505" y="0"/>
                      <a:pt x="34712" y="0"/>
                    </a:cubicBezTo>
                    <a:close/>
                  </a:path>
                </a:pathLst>
              </a:custGeom>
              <a:solidFill>
                <a:srgbClr val="FEFFFE">
                  <a:alpha val="69804"/>
                </a:srgbClr>
              </a:solidFill>
            </p:spPr>
            <p:txBody>
              <a:bodyPr/>
              <a:lstStyle/>
              <a:p>
                <a:endParaRPr lang="en-GB"/>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80486" y="139477"/>
              <a:ext cx="14232008" cy="880533"/>
            </a:xfrm>
            <a:prstGeom prst="rect">
              <a:avLst/>
            </a:prstGeom>
          </p:spPr>
          <p:txBody>
            <a:bodyPr lIns="0" tIns="0" rIns="0" bIns="0" rtlCol="0" anchor="t">
              <a:spAutoFit/>
            </a:bodyPr>
            <a:lstStyle/>
            <a:p>
              <a:pPr algn="ctr">
                <a:lnSpc>
                  <a:spcPts val="5599"/>
                </a:lnSpc>
                <a:spcBef>
                  <a:spcPct val="0"/>
                </a:spcBef>
              </a:pPr>
              <a:r>
                <a:rPr lang="en-US" sz="3999">
                  <a:solidFill>
                    <a:srgbClr val="3F9265"/>
                  </a:solidFill>
                  <a:latin typeface="Roboto Condensed Bold"/>
                </a:rPr>
                <a:t>e. Suy nghĩ về cách nghĩ, cách ứng xử của cá nhân</a:t>
              </a:r>
            </a:p>
          </p:txBody>
        </p:sp>
      </p:grpSp>
      <p:sp>
        <p:nvSpPr>
          <p:cNvPr id="19" name="TextBox 19"/>
          <p:cNvSpPr txBox="1"/>
          <p:nvPr/>
        </p:nvSpPr>
        <p:spPr>
          <a:xfrm>
            <a:off x="7110077" y="2586638"/>
            <a:ext cx="4472323" cy="666849"/>
          </a:xfrm>
          <a:prstGeom prst="rect">
            <a:avLst/>
          </a:prstGeom>
        </p:spPr>
        <p:txBody>
          <a:bodyPr wrap="square" lIns="0" tIns="0" rIns="0" bIns="0" rtlCol="0" anchor="t">
            <a:spAutoFit/>
          </a:bodyPr>
          <a:lstStyle/>
          <a:p>
            <a:pPr algn="ctr">
              <a:lnSpc>
                <a:spcPts val="5599"/>
              </a:lnSpc>
              <a:spcBef>
                <a:spcPct val="0"/>
              </a:spcBef>
            </a:pPr>
            <a:r>
              <a:rPr lang="en-US" sz="3999">
                <a:solidFill>
                  <a:srgbClr val="04737F"/>
                </a:solidFill>
                <a:latin typeface="Roboto Condensed Bold"/>
              </a:rPr>
              <a:t>*TRÊN THẾ GIỚI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707471" y="2020826"/>
            <a:ext cx="17155547" cy="7800641"/>
            <a:chOff x="0" y="0"/>
            <a:chExt cx="4518333" cy="2054490"/>
          </a:xfrm>
        </p:grpSpPr>
        <p:sp>
          <p:nvSpPr>
            <p:cNvPr id="3" name="Freeform 3"/>
            <p:cNvSpPr/>
            <p:nvPr/>
          </p:nvSpPr>
          <p:spPr>
            <a:xfrm>
              <a:off x="0" y="0"/>
              <a:ext cx="4518334" cy="2054490"/>
            </a:xfrm>
            <a:custGeom>
              <a:avLst/>
              <a:gdLst/>
              <a:ahLst/>
              <a:cxnLst/>
              <a:rect l="l" t="t" r="r" b="b"/>
              <a:pathLst>
                <a:path w="4518334" h="2054490">
                  <a:moveTo>
                    <a:pt x="0" y="0"/>
                  </a:moveTo>
                  <a:lnTo>
                    <a:pt x="4518334" y="0"/>
                  </a:lnTo>
                  <a:lnTo>
                    <a:pt x="4518334" y="2054490"/>
                  </a:lnTo>
                  <a:lnTo>
                    <a:pt x="0" y="2054490"/>
                  </a:lnTo>
                  <a:lnTo>
                    <a:pt x="0" y="0"/>
                  </a:lnTo>
                </a:path>
              </a:pathLst>
            </a:custGeom>
            <a:solidFill>
              <a:srgbClr val="FFFFFF"/>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10385" y="0"/>
            <a:ext cx="5495603" cy="2418065"/>
          </a:xfrm>
          <a:custGeom>
            <a:avLst/>
            <a:gdLst/>
            <a:ahLst/>
            <a:cxnLst/>
            <a:rect l="l" t="t" r="r" b="b"/>
            <a:pathLst>
              <a:path w="5495603" h="2418065">
                <a:moveTo>
                  <a:pt x="0" y="0"/>
                </a:moveTo>
                <a:lnTo>
                  <a:pt x="5495603" y="0"/>
                </a:lnTo>
                <a:lnTo>
                  <a:pt x="5495603" y="2418065"/>
                </a:lnTo>
                <a:lnTo>
                  <a:pt x="0" y="24180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flipH="1">
            <a:off x="14511499" y="-960406"/>
            <a:ext cx="5495603" cy="2418065"/>
          </a:xfrm>
          <a:custGeom>
            <a:avLst/>
            <a:gdLst/>
            <a:ahLst/>
            <a:cxnLst/>
            <a:rect l="l" t="t" r="r" b="b"/>
            <a:pathLst>
              <a:path w="5495603" h="2418065">
                <a:moveTo>
                  <a:pt x="5495602" y="0"/>
                </a:moveTo>
                <a:lnTo>
                  <a:pt x="0" y="0"/>
                </a:lnTo>
                <a:lnTo>
                  <a:pt x="0" y="2418065"/>
                </a:lnTo>
                <a:lnTo>
                  <a:pt x="5495602" y="2418065"/>
                </a:lnTo>
                <a:lnTo>
                  <a:pt x="5495602"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7" name="Freeform 7"/>
          <p:cNvSpPr/>
          <p:nvPr/>
        </p:nvSpPr>
        <p:spPr>
          <a:xfrm flipH="1" flipV="1">
            <a:off x="14511499" y="7868935"/>
            <a:ext cx="5495603" cy="2418065"/>
          </a:xfrm>
          <a:custGeom>
            <a:avLst/>
            <a:gdLst/>
            <a:ahLst/>
            <a:cxnLst/>
            <a:rect l="l" t="t" r="r" b="b"/>
            <a:pathLst>
              <a:path w="5495603" h="2418065">
                <a:moveTo>
                  <a:pt x="5495602" y="2418065"/>
                </a:moveTo>
                <a:lnTo>
                  <a:pt x="0" y="2418065"/>
                </a:lnTo>
                <a:lnTo>
                  <a:pt x="0" y="0"/>
                </a:lnTo>
                <a:lnTo>
                  <a:pt x="5495602" y="0"/>
                </a:lnTo>
                <a:lnTo>
                  <a:pt x="5495602" y="2418065"/>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8" name="Freeform 8"/>
          <p:cNvSpPr/>
          <p:nvPr/>
        </p:nvSpPr>
        <p:spPr>
          <a:xfrm flipV="1">
            <a:off x="-3788012" y="7868935"/>
            <a:ext cx="5495603" cy="2418065"/>
          </a:xfrm>
          <a:custGeom>
            <a:avLst/>
            <a:gdLst/>
            <a:ahLst/>
            <a:cxnLst/>
            <a:rect l="l" t="t" r="r" b="b"/>
            <a:pathLst>
              <a:path w="5495603" h="2418065">
                <a:moveTo>
                  <a:pt x="0" y="2418065"/>
                </a:moveTo>
                <a:lnTo>
                  <a:pt x="5495603" y="2418065"/>
                </a:lnTo>
                <a:lnTo>
                  <a:pt x="5495603" y="0"/>
                </a:lnTo>
                <a:lnTo>
                  <a:pt x="0" y="0"/>
                </a:lnTo>
                <a:lnTo>
                  <a:pt x="0" y="2418065"/>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9" name="Freeform 9"/>
          <p:cNvSpPr/>
          <p:nvPr/>
        </p:nvSpPr>
        <p:spPr>
          <a:xfrm>
            <a:off x="15443805" y="2113426"/>
            <a:ext cx="2135484" cy="1281290"/>
          </a:xfrm>
          <a:custGeom>
            <a:avLst/>
            <a:gdLst/>
            <a:ahLst/>
            <a:cxnLst/>
            <a:rect l="l" t="t" r="r" b="b"/>
            <a:pathLst>
              <a:path w="2135484" h="1281290">
                <a:moveTo>
                  <a:pt x="0" y="0"/>
                </a:moveTo>
                <a:lnTo>
                  <a:pt x="2135484" y="0"/>
                </a:lnTo>
                <a:lnTo>
                  <a:pt x="2135484" y="1281290"/>
                </a:lnTo>
                <a:lnTo>
                  <a:pt x="0" y="12812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1028700" y="3025983"/>
            <a:ext cx="4240357" cy="3192632"/>
          </a:xfrm>
          <a:prstGeom prst="rect">
            <a:avLst/>
          </a:prstGeom>
        </p:spPr>
        <p:txBody>
          <a:bodyPr lIns="0" tIns="0" rIns="0" bIns="0" rtlCol="0" anchor="t">
            <a:spAutoFit/>
          </a:bodyPr>
          <a:lstStyle/>
          <a:p>
            <a:pPr marL="649603" lvl="1" indent="-324802" algn="just">
              <a:lnSpc>
                <a:spcPts val="4212"/>
              </a:lnSpc>
              <a:buFont typeface="Arial"/>
              <a:buChar char="•"/>
            </a:pPr>
            <a:r>
              <a:rPr lang="en-US" sz="3008">
                <a:solidFill>
                  <a:srgbClr val="444444"/>
                </a:solidFill>
                <a:latin typeface="Roboto Condensed"/>
              </a:rPr>
              <a:t>Xây dựng kịch bản nước biển dâng để đánh giá nguy cơ ngập nước, sụt lún, ảnh hưởng kinh tế và hạ tầng…</a:t>
            </a:r>
          </a:p>
        </p:txBody>
      </p:sp>
      <p:grpSp>
        <p:nvGrpSpPr>
          <p:cNvPr id="11" name="Group 11"/>
          <p:cNvGrpSpPr/>
          <p:nvPr/>
        </p:nvGrpSpPr>
        <p:grpSpPr>
          <a:xfrm>
            <a:off x="3804003" y="731312"/>
            <a:ext cx="11290097" cy="955508"/>
            <a:chOff x="0" y="0"/>
            <a:chExt cx="15053462" cy="1274010"/>
          </a:xfrm>
        </p:grpSpPr>
        <p:grpSp>
          <p:nvGrpSpPr>
            <p:cNvPr id="12" name="Group 12"/>
            <p:cNvGrpSpPr/>
            <p:nvPr/>
          </p:nvGrpSpPr>
          <p:grpSpPr>
            <a:xfrm>
              <a:off x="0" y="0"/>
              <a:ext cx="15053462" cy="1274010"/>
              <a:chOff x="0" y="0"/>
              <a:chExt cx="2973523" cy="251656"/>
            </a:xfrm>
          </p:grpSpPr>
          <p:sp>
            <p:nvSpPr>
              <p:cNvPr id="13" name="Freeform 13"/>
              <p:cNvSpPr/>
              <p:nvPr/>
            </p:nvSpPr>
            <p:spPr>
              <a:xfrm>
                <a:off x="0" y="0"/>
                <a:ext cx="2973523" cy="251656"/>
              </a:xfrm>
              <a:custGeom>
                <a:avLst/>
                <a:gdLst/>
                <a:ahLst/>
                <a:cxnLst/>
                <a:rect l="l" t="t" r="r" b="b"/>
                <a:pathLst>
                  <a:path w="2973523" h="251656">
                    <a:moveTo>
                      <a:pt x="34972" y="0"/>
                    </a:moveTo>
                    <a:lnTo>
                      <a:pt x="2938551" y="0"/>
                    </a:lnTo>
                    <a:cubicBezTo>
                      <a:pt x="2947826" y="0"/>
                      <a:pt x="2956722" y="3685"/>
                      <a:pt x="2963280" y="10243"/>
                    </a:cubicBezTo>
                    <a:cubicBezTo>
                      <a:pt x="2969839" y="16802"/>
                      <a:pt x="2973523" y="25697"/>
                      <a:pt x="2973523" y="34972"/>
                    </a:cubicBezTo>
                    <a:lnTo>
                      <a:pt x="2973523" y="216684"/>
                    </a:lnTo>
                    <a:cubicBezTo>
                      <a:pt x="2973523" y="225959"/>
                      <a:pt x="2969839" y="234855"/>
                      <a:pt x="2963280" y="241413"/>
                    </a:cubicBezTo>
                    <a:cubicBezTo>
                      <a:pt x="2956722" y="247972"/>
                      <a:pt x="2947826" y="251656"/>
                      <a:pt x="2938551" y="251656"/>
                    </a:cubicBezTo>
                    <a:lnTo>
                      <a:pt x="34972" y="251656"/>
                    </a:lnTo>
                    <a:cubicBezTo>
                      <a:pt x="25697" y="251656"/>
                      <a:pt x="16802" y="247972"/>
                      <a:pt x="10243" y="241413"/>
                    </a:cubicBezTo>
                    <a:cubicBezTo>
                      <a:pt x="3685" y="234855"/>
                      <a:pt x="0" y="225959"/>
                      <a:pt x="0" y="216684"/>
                    </a:cubicBezTo>
                    <a:lnTo>
                      <a:pt x="0" y="34972"/>
                    </a:lnTo>
                    <a:cubicBezTo>
                      <a:pt x="0" y="25697"/>
                      <a:pt x="3685" y="16802"/>
                      <a:pt x="10243" y="10243"/>
                    </a:cubicBezTo>
                    <a:cubicBezTo>
                      <a:pt x="16802" y="3685"/>
                      <a:pt x="25697" y="0"/>
                      <a:pt x="34972" y="0"/>
                    </a:cubicBezTo>
                    <a:close/>
                  </a:path>
                </a:pathLst>
              </a:custGeom>
              <a:solidFill>
                <a:srgbClr val="FEFFFE">
                  <a:alpha val="69804"/>
                </a:srgbClr>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377652" y="139477"/>
              <a:ext cx="14125987" cy="880533"/>
            </a:xfrm>
            <a:prstGeom prst="rect">
              <a:avLst/>
            </a:prstGeom>
          </p:spPr>
          <p:txBody>
            <a:bodyPr lIns="0" tIns="0" rIns="0" bIns="0" rtlCol="0" anchor="t">
              <a:spAutoFit/>
            </a:bodyPr>
            <a:lstStyle/>
            <a:p>
              <a:pPr algn="ctr">
                <a:lnSpc>
                  <a:spcPts val="5599"/>
                </a:lnSpc>
                <a:spcBef>
                  <a:spcPct val="0"/>
                </a:spcBef>
              </a:pPr>
              <a:r>
                <a:rPr lang="en-US" sz="3999">
                  <a:solidFill>
                    <a:srgbClr val="3F9265"/>
                  </a:solidFill>
                  <a:latin typeface="Roboto Condensed Bold"/>
                </a:rPr>
                <a:t>e. Suy nghĩ về cách nghĩ, cách ứng xử của cá nhân</a:t>
              </a:r>
            </a:p>
          </p:txBody>
        </p:sp>
      </p:grpSp>
      <p:sp>
        <p:nvSpPr>
          <p:cNvPr id="16" name="TextBox 16"/>
          <p:cNvSpPr txBox="1"/>
          <p:nvPr/>
        </p:nvSpPr>
        <p:spPr>
          <a:xfrm>
            <a:off x="13106400" y="7020700"/>
            <a:ext cx="3843783" cy="666849"/>
          </a:xfrm>
          <a:prstGeom prst="rect">
            <a:avLst/>
          </a:prstGeom>
        </p:spPr>
        <p:txBody>
          <a:bodyPr wrap="square" lIns="0" tIns="0" rIns="0" bIns="0" rtlCol="0" anchor="t">
            <a:spAutoFit/>
          </a:bodyPr>
          <a:lstStyle/>
          <a:p>
            <a:pPr algn="ctr">
              <a:lnSpc>
                <a:spcPts val="5599"/>
              </a:lnSpc>
              <a:spcBef>
                <a:spcPct val="0"/>
              </a:spcBef>
            </a:pPr>
            <a:r>
              <a:rPr lang="en-US" sz="3999">
                <a:solidFill>
                  <a:srgbClr val="04737F"/>
                </a:solidFill>
                <a:latin typeface="Roboto Condensed Bold"/>
              </a:rPr>
              <a:t>*MỖI CÁ NHÂN</a:t>
            </a:r>
          </a:p>
        </p:txBody>
      </p:sp>
      <p:sp>
        <p:nvSpPr>
          <p:cNvPr id="17" name="TextBox 17"/>
          <p:cNvSpPr txBox="1"/>
          <p:nvPr/>
        </p:nvSpPr>
        <p:spPr>
          <a:xfrm>
            <a:off x="5776158" y="3006922"/>
            <a:ext cx="6735683" cy="3724775"/>
          </a:xfrm>
          <a:prstGeom prst="rect">
            <a:avLst/>
          </a:prstGeom>
        </p:spPr>
        <p:txBody>
          <a:bodyPr lIns="0" tIns="0" rIns="0" bIns="0" rtlCol="0" anchor="t">
            <a:spAutoFit/>
          </a:bodyPr>
          <a:lstStyle/>
          <a:p>
            <a:pPr marL="649603" lvl="1" indent="-324802" algn="just">
              <a:lnSpc>
                <a:spcPts val="4212"/>
              </a:lnSpc>
              <a:buFont typeface="Arial"/>
              <a:buChar char="•"/>
            </a:pPr>
            <a:r>
              <a:rPr lang="en-US" sz="3008">
                <a:solidFill>
                  <a:srgbClr val="444444"/>
                </a:solidFill>
                <a:latin typeface="Roboto Condensed"/>
              </a:rPr>
              <a:t>Các nhà hoạch định phát triển cần áp dụng các nguyên tắc phòng ngừa khi phải đối mặt với những điều khó dự báo ở những khu vực đã được dự báo chính xác và với những tác động hiển nhiên của hiện tượng biến đổi khí hậu;</a:t>
            </a:r>
          </a:p>
          <a:p>
            <a:pPr algn="just">
              <a:lnSpc>
                <a:spcPts val="4212"/>
              </a:lnSpc>
            </a:pPr>
            <a:endParaRPr lang="en-US" sz="3008">
              <a:solidFill>
                <a:srgbClr val="444444"/>
              </a:solidFill>
              <a:latin typeface="Roboto Condensed"/>
            </a:endParaRPr>
          </a:p>
        </p:txBody>
      </p:sp>
      <p:sp>
        <p:nvSpPr>
          <p:cNvPr id="18" name="TextBox 18"/>
          <p:cNvSpPr txBox="1"/>
          <p:nvPr/>
        </p:nvSpPr>
        <p:spPr>
          <a:xfrm>
            <a:off x="5894212" y="6500590"/>
            <a:ext cx="6499577" cy="2660489"/>
          </a:xfrm>
          <a:prstGeom prst="rect">
            <a:avLst/>
          </a:prstGeom>
        </p:spPr>
        <p:txBody>
          <a:bodyPr lIns="0" tIns="0" rIns="0" bIns="0" rtlCol="0" anchor="t">
            <a:spAutoFit/>
          </a:bodyPr>
          <a:lstStyle/>
          <a:p>
            <a:pPr marL="649603" lvl="1" indent="-324802" algn="just">
              <a:lnSpc>
                <a:spcPts val="4212"/>
              </a:lnSpc>
              <a:buFont typeface="Arial"/>
              <a:buChar char="•"/>
            </a:pPr>
            <a:r>
              <a:rPr lang="en-US" sz="3008">
                <a:solidFill>
                  <a:srgbClr val="444444"/>
                </a:solidFill>
                <a:latin typeface="Roboto Condensed"/>
              </a:rPr>
              <a:t>Cần có quá trình thực hiện và thảo luận để tạo sự đồng thuận và hợp tác trong tất cả các cơ quan, ban ngành của chính phủ;</a:t>
            </a:r>
          </a:p>
          <a:p>
            <a:pPr algn="just">
              <a:lnSpc>
                <a:spcPts val="4212"/>
              </a:lnSpc>
            </a:pPr>
            <a:endParaRPr lang="en-US" sz="3008">
              <a:solidFill>
                <a:srgbClr val="444444"/>
              </a:solidFill>
              <a:latin typeface="Roboto Condensed"/>
            </a:endParaRPr>
          </a:p>
        </p:txBody>
      </p:sp>
      <p:sp>
        <p:nvSpPr>
          <p:cNvPr id="19" name="TextBox 19"/>
          <p:cNvSpPr txBox="1"/>
          <p:nvPr/>
        </p:nvSpPr>
        <p:spPr>
          <a:xfrm>
            <a:off x="604267" y="6500590"/>
            <a:ext cx="5171892" cy="3192632"/>
          </a:xfrm>
          <a:prstGeom prst="rect">
            <a:avLst/>
          </a:prstGeom>
        </p:spPr>
        <p:txBody>
          <a:bodyPr lIns="0" tIns="0" rIns="0" bIns="0" rtlCol="0" anchor="t">
            <a:spAutoFit/>
          </a:bodyPr>
          <a:lstStyle/>
          <a:p>
            <a:pPr marL="649603" lvl="1" indent="-324802" algn="just">
              <a:lnSpc>
                <a:spcPts val="4212"/>
              </a:lnSpc>
              <a:buFont typeface="Arial"/>
              <a:buChar char="•"/>
            </a:pPr>
            <a:r>
              <a:rPr lang="en-US" sz="3008">
                <a:solidFill>
                  <a:srgbClr val="444444"/>
                </a:solidFill>
                <a:latin typeface="Roboto Condensed"/>
              </a:rPr>
              <a:t>Cần có hướng dẫn cụ thể về những hậu quả có thể xảy ra của hiện tượng biến đổi khí hậu tác động lên các ngành và các địa phương;</a:t>
            </a:r>
          </a:p>
          <a:p>
            <a:pPr algn="just">
              <a:lnSpc>
                <a:spcPts val="4212"/>
              </a:lnSpc>
            </a:pPr>
            <a:endParaRPr lang="en-US" sz="3008">
              <a:solidFill>
                <a:srgbClr val="444444"/>
              </a:solidFill>
              <a:latin typeface="Roboto Condensed"/>
            </a:endParaRPr>
          </a:p>
        </p:txBody>
      </p:sp>
      <p:sp>
        <p:nvSpPr>
          <p:cNvPr id="20" name="TextBox 20"/>
          <p:cNvSpPr txBox="1"/>
          <p:nvPr/>
        </p:nvSpPr>
        <p:spPr>
          <a:xfrm>
            <a:off x="7052444" y="2204215"/>
            <a:ext cx="3767956" cy="666849"/>
          </a:xfrm>
          <a:prstGeom prst="rect">
            <a:avLst/>
          </a:prstGeom>
        </p:spPr>
        <p:txBody>
          <a:bodyPr wrap="square" lIns="0" tIns="0" rIns="0" bIns="0" rtlCol="0" anchor="t">
            <a:spAutoFit/>
          </a:bodyPr>
          <a:lstStyle/>
          <a:p>
            <a:pPr algn="ctr">
              <a:lnSpc>
                <a:spcPts val="5599"/>
              </a:lnSpc>
              <a:spcBef>
                <a:spcPct val="0"/>
              </a:spcBef>
            </a:pPr>
            <a:r>
              <a:rPr lang="en-US" sz="3999">
                <a:solidFill>
                  <a:srgbClr val="04737F"/>
                </a:solidFill>
                <a:latin typeface="Roboto Condensed Bold"/>
              </a:rPr>
              <a:t>*Ở VIỆT NAM</a:t>
            </a:r>
          </a:p>
        </p:txBody>
      </p:sp>
      <p:sp>
        <p:nvSpPr>
          <p:cNvPr id="21" name="TextBox 21"/>
          <p:cNvSpPr txBox="1"/>
          <p:nvPr/>
        </p:nvSpPr>
        <p:spPr>
          <a:xfrm>
            <a:off x="13586229" y="4268043"/>
            <a:ext cx="3715153" cy="2128347"/>
          </a:xfrm>
          <a:prstGeom prst="rect">
            <a:avLst/>
          </a:prstGeom>
        </p:spPr>
        <p:txBody>
          <a:bodyPr lIns="0" tIns="0" rIns="0" bIns="0" rtlCol="0" anchor="t">
            <a:spAutoFit/>
          </a:bodyPr>
          <a:lstStyle/>
          <a:p>
            <a:pPr algn="just">
              <a:lnSpc>
                <a:spcPts val="4212"/>
              </a:lnSpc>
            </a:pPr>
            <a:r>
              <a:rPr lang="en-US" sz="3008">
                <a:solidFill>
                  <a:srgbClr val="444444"/>
                </a:solidFill>
                <a:latin typeface="Roboto Condensed"/>
              </a:rPr>
              <a:t>*Mỗi cá nhân có ý thức thực hiện phong trào chung liên quan đến việc bảo vệ môi trường.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0800000">
            <a:off x="-283253" y="-818553"/>
            <a:ext cx="8117458" cy="6626797"/>
          </a:xfrm>
          <a:custGeom>
            <a:avLst/>
            <a:gdLst/>
            <a:ahLst/>
            <a:cxnLst/>
            <a:rect l="l" t="t" r="r" b="b"/>
            <a:pathLst>
              <a:path w="8117458" h="6626797">
                <a:moveTo>
                  <a:pt x="0" y="0"/>
                </a:moveTo>
                <a:lnTo>
                  <a:pt x="8117457" y="0"/>
                </a:lnTo>
                <a:lnTo>
                  <a:pt x="8117457" y="6626797"/>
                </a:lnTo>
                <a:lnTo>
                  <a:pt x="0" y="662679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1758182">
            <a:off x="10941012" y="8059693"/>
            <a:ext cx="11556782" cy="4454614"/>
          </a:xfrm>
          <a:custGeom>
            <a:avLst/>
            <a:gdLst/>
            <a:ahLst/>
            <a:cxnLst/>
            <a:rect l="l" t="t" r="r" b="b"/>
            <a:pathLst>
              <a:path w="11556782" h="4454614">
                <a:moveTo>
                  <a:pt x="0" y="0"/>
                </a:moveTo>
                <a:lnTo>
                  <a:pt x="11556782" y="0"/>
                </a:lnTo>
                <a:lnTo>
                  <a:pt x="11556782"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214828">
            <a:off x="354822" y="8635330"/>
            <a:ext cx="1385989" cy="1245941"/>
          </a:xfrm>
          <a:custGeom>
            <a:avLst/>
            <a:gdLst/>
            <a:ahLst/>
            <a:cxnLst/>
            <a:rect l="l" t="t" r="r" b="b"/>
            <a:pathLst>
              <a:path w="1385989" h="1245941">
                <a:moveTo>
                  <a:pt x="0" y="0"/>
                </a:moveTo>
                <a:lnTo>
                  <a:pt x="1385989" y="0"/>
                </a:lnTo>
                <a:lnTo>
                  <a:pt x="1385989" y="1245940"/>
                </a:lnTo>
                <a:lnTo>
                  <a:pt x="0" y="12459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5" name="Freeform 5"/>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2053878" y="2712597"/>
            <a:ext cx="7329208" cy="4298169"/>
            <a:chOff x="0" y="0"/>
            <a:chExt cx="1930326" cy="1132028"/>
          </a:xfrm>
        </p:grpSpPr>
        <p:sp>
          <p:nvSpPr>
            <p:cNvPr id="8" name="Freeform 8"/>
            <p:cNvSpPr/>
            <p:nvPr/>
          </p:nvSpPr>
          <p:spPr>
            <a:xfrm>
              <a:off x="0" y="0"/>
              <a:ext cx="1930326" cy="1132028"/>
            </a:xfrm>
            <a:custGeom>
              <a:avLst/>
              <a:gdLst/>
              <a:ahLst/>
              <a:cxnLst/>
              <a:rect l="l" t="t" r="r" b="b"/>
              <a:pathLst>
                <a:path w="1930326" h="1132028">
                  <a:moveTo>
                    <a:pt x="53872" y="0"/>
                  </a:moveTo>
                  <a:lnTo>
                    <a:pt x="1876454" y="0"/>
                  </a:lnTo>
                  <a:cubicBezTo>
                    <a:pt x="1890742" y="0"/>
                    <a:pt x="1904445" y="5676"/>
                    <a:pt x="1914548" y="15779"/>
                  </a:cubicBezTo>
                  <a:cubicBezTo>
                    <a:pt x="1924651" y="25882"/>
                    <a:pt x="1930326" y="39584"/>
                    <a:pt x="1930326" y="53872"/>
                  </a:cubicBezTo>
                  <a:lnTo>
                    <a:pt x="1930326" y="1078156"/>
                  </a:lnTo>
                  <a:cubicBezTo>
                    <a:pt x="1930326" y="1092444"/>
                    <a:pt x="1924651" y="1106147"/>
                    <a:pt x="1914548" y="1116250"/>
                  </a:cubicBezTo>
                  <a:cubicBezTo>
                    <a:pt x="1904445" y="1126352"/>
                    <a:pt x="1890742" y="1132028"/>
                    <a:pt x="1876454" y="1132028"/>
                  </a:cubicBezTo>
                  <a:lnTo>
                    <a:pt x="53872" y="1132028"/>
                  </a:lnTo>
                  <a:cubicBezTo>
                    <a:pt x="39584" y="1132028"/>
                    <a:pt x="25882" y="1126352"/>
                    <a:pt x="15779" y="1116250"/>
                  </a:cubicBezTo>
                  <a:cubicBezTo>
                    <a:pt x="5676" y="1106147"/>
                    <a:pt x="0" y="1092444"/>
                    <a:pt x="0" y="1078156"/>
                  </a:cubicBezTo>
                  <a:lnTo>
                    <a:pt x="0" y="53872"/>
                  </a:lnTo>
                  <a:cubicBezTo>
                    <a:pt x="0" y="39584"/>
                    <a:pt x="5676" y="25882"/>
                    <a:pt x="15779" y="15779"/>
                  </a:cubicBezTo>
                  <a:cubicBezTo>
                    <a:pt x="25882" y="5676"/>
                    <a:pt x="39584" y="0"/>
                    <a:pt x="53872" y="0"/>
                  </a:cubicBezTo>
                  <a:close/>
                </a:path>
              </a:pathLst>
            </a:custGeom>
            <a:solidFill>
              <a:srgbClr val="FEFFFE">
                <a:alpha val="91765"/>
              </a:srgbClr>
            </a:solidFill>
          </p:spPr>
          <p:txBody>
            <a:bodyPr/>
            <a:lstStyle/>
            <a:p>
              <a:endParaRPr lang="en-GB"/>
            </a:p>
          </p:txBody>
        </p:sp>
        <p:sp>
          <p:nvSpPr>
            <p:cNvPr id="9" name="TextBox 9"/>
            <p:cNvSpPr txBox="1"/>
            <p:nvPr/>
          </p:nvSpPr>
          <p:spPr>
            <a:xfrm>
              <a:off x="61135" y="58233"/>
              <a:ext cx="1746942" cy="898525"/>
            </a:xfrm>
            <a:prstGeom prst="rect">
              <a:avLst/>
            </a:prstGeom>
          </p:spPr>
          <p:txBody>
            <a:bodyPr lIns="50800" tIns="50800" rIns="50800" bIns="50800" rtlCol="0" anchor="ctr"/>
            <a:lstStyle/>
            <a:p>
              <a:pPr algn="ctr">
                <a:lnSpc>
                  <a:spcPts val="5879"/>
                </a:lnSpc>
              </a:pPr>
              <a:r>
                <a:rPr lang="en-US" sz="4199">
                  <a:solidFill>
                    <a:srgbClr val="04737F">
                      <a:alpha val="91765"/>
                    </a:srgbClr>
                  </a:solidFill>
                  <a:latin typeface="Roboto Condensed Bold"/>
                </a:rPr>
                <a:t>CHUẨN HÓA PHT 1</a:t>
              </a:r>
            </a:p>
            <a:p>
              <a:pPr algn="ctr">
                <a:lnSpc>
                  <a:spcPts val="5879"/>
                </a:lnSpc>
              </a:pPr>
              <a:r>
                <a:rPr lang="en-US" sz="4199">
                  <a:solidFill>
                    <a:srgbClr val="04737F">
                      <a:alpha val="91765"/>
                    </a:srgbClr>
                  </a:solidFill>
                  <a:latin typeface="Roboto Condensed"/>
                </a:rPr>
                <a:t>Đặc trưng của văn bản thông tin trong bài </a:t>
              </a:r>
              <a:r>
                <a:rPr lang="en-US" sz="4199">
                  <a:solidFill>
                    <a:srgbClr val="04737F">
                      <a:alpha val="91765"/>
                    </a:srgbClr>
                  </a:solidFill>
                  <a:latin typeface="Roboto Condensed Italics"/>
                </a:rPr>
                <a:t>Nước biển dâng: Bài toán khó cần giải trong thế kỉ XXI.</a:t>
              </a:r>
            </a:p>
          </p:txBody>
        </p:sp>
      </p:grpSp>
      <p:sp>
        <p:nvSpPr>
          <p:cNvPr id="10" name="TextBox 10"/>
          <p:cNvSpPr txBox="1"/>
          <p:nvPr/>
        </p:nvSpPr>
        <p:spPr>
          <a:xfrm>
            <a:off x="5687113" y="914400"/>
            <a:ext cx="12600887" cy="1028612"/>
          </a:xfrm>
          <a:prstGeom prst="rect">
            <a:avLst/>
          </a:prstGeom>
        </p:spPr>
        <p:txBody>
          <a:bodyPr lIns="0" tIns="0" rIns="0" bIns="0" rtlCol="0" anchor="t">
            <a:spAutoFit/>
          </a:bodyPr>
          <a:lstStyle/>
          <a:p>
            <a:pPr algn="ctr">
              <a:lnSpc>
                <a:spcPts val="8400"/>
              </a:lnSpc>
            </a:pPr>
            <a:r>
              <a:rPr lang="en-US" sz="6000">
                <a:solidFill>
                  <a:srgbClr val="04737F"/>
                </a:solidFill>
                <a:latin typeface="Fraunces Bold"/>
              </a:rPr>
              <a:t>IV. LUYỆN TẬP</a:t>
            </a:r>
          </a:p>
        </p:txBody>
      </p:sp>
      <p:grpSp>
        <p:nvGrpSpPr>
          <p:cNvPr id="11" name="Group 11"/>
          <p:cNvGrpSpPr/>
          <p:nvPr/>
        </p:nvGrpSpPr>
        <p:grpSpPr>
          <a:xfrm>
            <a:off x="9705612" y="2881999"/>
            <a:ext cx="6481188" cy="3633877"/>
            <a:chOff x="0" y="-85725"/>
            <a:chExt cx="1706980" cy="957071"/>
          </a:xfrm>
        </p:grpSpPr>
        <p:sp>
          <p:nvSpPr>
            <p:cNvPr id="12" name="Freeform 12"/>
            <p:cNvSpPr/>
            <p:nvPr/>
          </p:nvSpPr>
          <p:spPr>
            <a:xfrm>
              <a:off x="0" y="0"/>
              <a:ext cx="1706980" cy="871346"/>
            </a:xfrm>
            <a:custGeom>
              <a:avLst/>
              <a:gdLst/>
              <a:ahLst/>
              <a:cxnLst/>
              <a:rect l="l" t="t" r="r" b="b"/>
              <a:pathLst>
                <a:path w="1706980" h="871346">
                  <a:moveTo>
                    <a:pt x="60921" y="0"/>
                  </a:moveTo>
                  <a:lnTo>
                    <a:pt x="1646059" y="0"/>
                  </a:lnTo>
                  <a:cubicBezTo>
                    <a:pt x="1679705" y="0"/>
                    <a:pt x="1706980" y="27275"/>
                    <a:pt x="1706980" y="60921"/>
                  </a:cubicBezTo>
                  <a:lnTo>
                    <a:pt x="1706980" y="810425"/>
                  </a:lnTo>
                  <a:cubicBezTo>
                    <a:pt x="1706980" y="826582"/>
                    <a:pt x="1700561" y="842078"/>
                    <a:pt x="1689136" y="853502"/>
                  </a:cubicBezTo>
                  <a:cubicBezTo>
                    <a:pt x="1677712" y="864927"/>
                    <a:pt x="1662216" y="871346"/>
                    <a:pt x="1646059" y="871346"/>
                  </a:cubicBezTo>
                  <a:lnTo>
                    <a:pt x="60921" y="871346"/>
                  </a:lnTo>
                  <a:cubicBezTo>
                    <a:pt x="44763" y="871346"/>
                    <a:pt x="29268" y="864927"/>
                    <a:pt x="17843" y="853502"/>
                  </a:cubicBezTo>
                  <a:cubicBezTo>
                    <a:pt x="6418" y="842078"/>
                    <a:pt x="0" y="826582"/>
                    <a:pt x="0" y="810425"/>
                  </a:cubicBezTo>
                  <a:lnTo>
                    <a:pt x="0" y="60921"/>
                  </a:lnTo>
                  <a:cubicBezTo>
                    <a:pt x="0" y="44763"/>
                    <a:pt x="6418" y="29268"/>
                    <a:pt x="17843" y="17843"/>
                  </a:cubicBezTo>
                  <a:cubicBezTo>
                    <a:pt x="29268" y="6418"/>
                    <a:pt x="44763" y="0"/>
                    <a:pt x="60921" y="0"/>
                  </a:cubicBezTo>
                  <a:close/>
                </a:path>
              </a:pathLst>
            </a:custGeom>
            <a:solidFill>
              <a:srgbClr val="FEFFFE">
                <a:alpha val="91765"/>
              </a:srgbClr>
            </a:solidFill>
          </p:spPr>
          <p:txBody>
            <a:bodyPr/>
            <a:lstStyle/>
            <a:p>
              <a:endParaRPr lang="en-GB"/>
            </a:p>
          </p:txBody>
        </p:sp>
        <p:sp>
          <p:nvSpPr>
            <p:cNvPr id="13" name="TextBox 13"/>
            <p:cNvSpPr txBox="1"/>
            <p:nvPr/>
          </p:nvSpPr>
          <p:spPr>
            <a:xfrm>
              <a:off x="0" y="-85725"/>
              <a:ext cx="1457617" cy="898525"/>
            </a:xfrm>
            <a:prstGeom prst="rect">
              <a:avLst/>
            </a:prstGeom>
          </p:spPr>
          <p:txBody>
            <a:bodyPr lIns="50800" tIns="50800" rIns="50800" bIns="50800" rtlCol="0" anchor="ctr"/>
            <a:lstStyle/>
            <a:p>
              <a:pPr marL="906778" lvl="1" indent="-453389" algn="just">
                <a:lnSpc>
                  <a:spcPts val="5879"/>
                </a:lnSpc>
                <a:buFont typeface="Arial"/>
                <a:buChar char="•"/>
              </a:pPr>
              <a:r>
                <a:rPr lang="en-US" sz="4199">
                  <a:solidFill>
                    <a:srgbClr val="04737F">
                      <a:alpha val="91765"/>
                    </a:srgbClr>
                  </a:solidFill>
                  <a:latin typeface="Roboto Condensed"/>
                </a:rPr>
                <a:t>Thực hiện cá nhân</a:t>
              </a:r>
            </a:p>
            <a:p>
              <a:pPr marL="906778" lvl="1" indent="-453389" algn="just">
                <a:lnSpc>
                  <a:spcPts val="5879"/>
                </a:lnSpc>
                <a:buFont typeface="Arial"/>
                <a:buChar char="•"/>
              </a:pPr>
              <a:r>
                <a:rPr lang="en-US" sz="4199">
                  <a:solidFill>
                    <a:srgbClr val="04737F">
                      <a:alpha val="91765"/>
                    </a:srgbClr>
                  </a:solidFill>
                  <a:latin typeface="Roboto Condensed"/>
                </a:rPr>
                <a:t>Thời gian: 5 phút</a:t>
              </a:r>
            </a:p>
          </p:txBody>
        </p:sp>
      </p:grpSp>
      <p:sp>
        <p:nvSpPr>
          <p:cNvPr id="14" name="Freeform 14"/>
          <p:cNvSpPr/>
          <p:nvPr/>
        </p:nvSpPr>
        <p:spPr>
          <a:xfrm rot="-989202" flipH="1">
            <a:off x="15199112" y="4275083"/>
            <a:ext cx="5479149" cy="6494681"/>
          </a:xfrm>
          <a:custGeom>
            <a:avLst/>
            <a:gdLst/>
            <a:ahLst/>
            <a:cxnLst/>
            <a:rect l="l" t="t" r="r" b="b"/>
            <a:pathLst>
              <a:path w="5479149" h="6494681">
                <a:moveTo>
                  <a:pt x="5479149" y="0"/>
                </a:moveTo>
                <a:lnTo>
                  <a:pt x="0" y="0"/>
                </a:lnTo>
                <a:lnTo>
                  <a:pt x="0" y="6494681"/>
                </a:lnTo>
                <a:lnTo>
                  <a:pt x="5479149" y="6494681"/>
                </a:lnTo>
                <a:lnTo>
                  <a:pt x="547914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0800000">
            <a:off x="-249249" y="-615792"/>
            <a:ext cx="8117458" cy="6626797"/>
          </a:xfrm>
          <a:custGeom>
            <a:avLst/>
            <a:gdLst/>
            <a:ahLst/>
            <a:cxnLst/>
            <a:rect l="l" t="t" r="r" b="b"/>
            <a:pathLst>
              <a:path w="8117458" h="6626797">
                <a:moveTo>
                  <a:pt x="0" y="0"/>
                </a:moveTo>
                <a:lnTo>
                  <a:pt x="8117458" y="0"/>
                </a:lnTo>
                <a:lnTo>
                  <a:pt x="8117458" y="6626797"/>
                </a:lnTo>
                <a:lnTo>
                  <a:pt x="0" y="662679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690849" y="1202633"/>
            <a:ext cx="14478520" cy="807085"/>
          </a:xfrm>
          <a:prstGeom prst="rect">
            <a:avLst/>
          </a:prstGeom>
        </p:spPr>
        <p:txBody>
          <a:bodyPr lIns="0" tIns="0" rIns="0" bIns="0" rtlCol="0" anchor="t">
            <a:spAutoFit/>
          </a:bodyPr>
          <a:lstStyle/>
          <a:p>
            <a:pPr algn="ctr">
              <a:lnSpc>
                <a:spcPts val="6439"/>
              </a:lnSpc>
              <a:spcBef>
                <a:spcPct val="0"/>
              </a:spcBef>
            </a:pPr>
            <a:r>
              <a:rPr lang="en-US" sz="4599">
                <a:solidFill>
                  <a:srgbClr val="156250"/>
                </a:solidFill>
                <a:latin typeface="#9Slide05 VL Fadilla"/>
              </a:rPr>
              <a:t>Đặc trưng của văn bản thông tin giải thích hiện tượng tự nhiên trong bài</a:t>
            </a:r>
          </a:p>
        </p:txBody>
      </p:sp>
      <p:sp>
        <p:nvSpPr>
          <p:cNvPr id="4" name="Freeform 4"/>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351274" y="2050119"/>
            <a:ext cx="17587412" cy="7873213"/>
            <a:chOff x="0" y="0"/>
            <a:chExt cx="4632076" cy="2073603"/>
          </a:xfrm>
        </p:grpSpPr>
        <p:sp>
          <p:nvSpPr>
            <p:cNvPr id="6" name="Freeform 6"/>
            <p:cNvSpPr/>
            <p:nvPr/>
          </p:nvSpPr>
          <p:spPr>
            <a:xfrm>
              <a:off x="0" y="0"/>
              <a:ext cx="4632076" cy="2073603"/>
            </a:xfrm>
            <a:custGeom>
              <a:avLst/>
              <a:gdLst/>
              <a:ahLst/>
              <a:cxnLst/>
              <a:rect l="l" t="t" r="r" b="b"/>
              <a:pathLst>
                <a:path w="4632076" h="2073603">
                  <a:moveTo>
                    <a:pt x="22450" y="0"/>
                  </a:moveTo>
                  <a:lnTo>
                    <a:pt x="4609626" y="0"/>
                  </a:lnTo>
                  <a:cubicBezTo>
                    <a:pt x="4622024" y="0"/>
                    <a:pt x="4632076" y="10051"/>
                    <a:pt x="4632076" y="22450"/>
                  </a:cubicBezTo>
                  <a:lnTo>
                    <a:pt x="4632076" y="2051153"/>
                  </a:lnTo>
                  <a:cubicBezTo>
                    <a:pt x="4632076" y="2063552"/>
                    <a:pt x="4622024" y="2073603"/>
                    <a:pt x="4609626" y="2073603"/>
                  </a:cubicBezTo>
                  <a:lnTo>
                    <a:pt x="22450" y="2073603"/>
                  </a:lnTo>
                  <a:cubicBezTo>
                    <a:pt x="10051" y="2073603"/>
                    <a:pt x="0" y="2063552"/>
                    <a:pt x="0" y="2051153"/>
                  </a:cubicBezTo>
                  <a:lnTo>
                    <a:pt x="0" y="22450"/>
                  </a:lnTo>
                  <a:cubicBezTo>
                    <a:pt x="0" y="10051"/>
                    <a:pt x="10051" y="0"/>
                    <a:pt x="22450" y="0"/>
                  </a:cubicBezTo>
                  <a:close/>
                </a:path>
              </a:pathLst>
            </a:custGeom>
            <a:solidFill>
              <a:srgbClr val="FEFFFE"/>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758182">
            <a:off x="12160296" y="7686611"/>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9" name="Freeform 9"/>
          <p:cNvSpPr/>
          <p:nvPr/>
        </p:nvSpPr>
        <p:spPr>
          <a:xfrm rot="-214828">
            <a:off x="354822" y="8635330"/>
            <a:ext cx="1385989" cy="1245941"/>
          </a:xfrm>
          <a:custGeom>
            <a:avLst/>
            <a:gdLst/>
            <a:ahLst/>
            <a:cxnLst/>
            <a:rect l="l" t="t" r="r" b="b"/>
            <a:pathLst>
              <a:path w="1385989" h="1245941">
                <a:moveTo>
                  <a:pt x="0" y="0"/>
                </a:moveTo>
                <a:lnTo>
                  <a:pt x="1385989" y="0"/>
                </a:lnTo>
                <a:lnTo>
                  <a:pt x="1385989" y="1245940"/>
                </a:lnTo>
                <a:lnTo>
                  <a:pt x="0" y="12459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0" name="Freeform 10"/>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aphicFrame>
        <p:nvGraphicFramePr>
          <p:cNvPr id="11" name="Table 11"/>
          <p:cNvGraphicFramePr>
            <a:graphicFrameLocks noGrp="1"/>
          </p:cNvGraphicFramePr>
          <p:nvPr/>
        </p:nvGraphicFramePr>
        <p:xfrm>
          <a:off x="572213" y="2301334"/>
          <a:ext cx="17145536" cy="7419343"/>
        </p:xfrm>
        <a:graphic>
          <a:graphicData uri="http://schemas.openxmlformats.org/drawingml/2006/table">
            <a:tbl>
              <a:tblPr/>
              <a:tblGrid>
                <a:gridCol w="2334487">
                  <a:extLst>
                    <a:ext uri="{9D8B030D-6E8A-4147-A177-3AD203B41FA5}">
                      <a16:colId xmlns:a16="http://schemas.microsoft.com/office/drawing/2014/main" val="20000"/>
                    </a:ext>
                  </a:extLst>
                </a:gridCol>
                <a:gridCol w="4564305">
                  <a:extLst>
                    <a:ext uri="{9D8B030D-6E8A-4147-A177-3AD203B41FA5}">
                      <a16:colId xmlns:a16="http://schemas.microsoft.com/office/drawing/2014/main" val="20001"/>
                    </a:ext>
                  </a:extLst>
                </a:gridCol>
                <a:gridCol w="10246744">
                  <a:extLst>
                    <a:ext uri="{9D8B030D-6E8A-4147-A177-3AD203B41FA5}">
                      <a16:colId xmlns:a16="http://schemas.microsoft.com/office/drawing/2014/main" val="20002"/>
                    </a:ext>
                  </a:extLst>
                </a:gridCol>
              </a:tblGrid>
              <a:tr h="1100393">
                <a:tc>
                  <a:txBody>
                    <a:bodyPr/>
                    <a:lstStyle/>
                    <a:p>
                      <a:pPr algn="ctr">
                        <a:lnSpc>
                          <a:spcPts val="4200"/>
                        </a:lnSpc>
                        <a:defRPr/>
                      </a:pPr>
                      <a:r>
                        <a:rPr lang="en-US" sz="3000">
                          <a:solidFill>
                            <a:srgbClr val="000000"/>
                          </a:solidFill>
                          <a:latin typeface="Roboto Condensed Bold"/>
                        </a:rPr>
                        <a:t>Đặc điểm</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Định hướng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3159475">
                <a:tc>
                  <a:txBody>
                    <a:bodyPr/>
                    <a:lstStyle/>
                    <a:p>
                      <a:pPr algn="just">
                        <a:lnSpc>
                          <a:spcPts val="4200"/>
                        </a:lnSpc>
                        <a:defRPr/>
                      </a:pPr>
                      <a:r>
                        <a:rPr lang="en-US" sz="3000">
                          <a:solidFill>
                            <a:srgbClr val="000000"/>
                          </a:solidFill>
                          <a:latin typeface="Roboto Condensed Bold"/>
                        </a:rPr>
                        <a:t>Mục đích</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Mục đích của văn bản là gì?</a:t>
                      </a:r>
                      <a:endParaRPr lang="en-US" sz="1100"/>
                    </a:p>
                    <a:p>
                      <a:pPr algn="just">
                        <a:lnSpc>
                          <a:spcPts val="4200"/>
                        </a:lnSpc>
                      </a:pPr>
                      <a:r>
                        <a:rPr lang="en-US" sz="3000">
                          <a:solidFill>
                            <a:srgbClr val="000000"/>
                          </a:solidFill>
                          <a:latin typeface="Roboto Condensed"/>
                        </a:rPr>
                        <a:t>Dựa vào đâu em biết?</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r>
                        <a:rPr lang="en-US" sz="3000">
                          <a:solidFill>
                            <a:srgbClr val="000000"/>
                          </a:solidFill>
                          <a:latin typeface="Roboto Condensed"/>
                        </a:rPr>
                        <a:t>Thông tin chính: Nguyên nhân, thực trạng và hậu quả khó giải quyết của tình trạng nước biển dâng</a:t>
                      </a:r>
                      <a:endParaRPr lang="en-US" sz="1100"/>
                    </a:p>
                    <a:p>
                      <a:pPr marL="647700" lvl="1" indent="-323850" algn="just">
                        <a:lnSpc>
                          <a:spcPts val="4200"/>
                        </a:lnSpc>
                        <a:buFont typeface="Arial"/>
                        <a:buChar char="•"/>
                      </a:pPr>
                      <a:r>
                        <a:rPr lang="en-US" sz="3000">
                          <a:solidFill>
                            <a:srgbClr val="000000"/>
                          </a:solidFill>
                          <a:latin typeface="Roboto Condensed"/>
                        </a:rPr>
                        <a:t>Căn cứ xác định: Nhan đề, sapo và các đề mục của văn bản.</a:t>
                      </a:r>
                    </a:p>
                    <a:p>
                      <a:pPr algn="just">
                        <a:lnSpc>
                          <a:spcPts val="4200"/>
                        </a:lnSpc>
                      </a:pPr>
                      <a:r>
                        <a:rPr lang="en-US" sz="3000">
                          <a:solidFill>
                            <a:srgbClr val="000000"/>
                          </a:solidFill>
                          <a:latin typeface="Roboto Condensed"/>
                        </a:rPr>
                        <a:t>--&gt; Đây là kiểu văn bản thông tin giải thích một hiện tượng tự nhiên.</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3159475">
                <a:tc>
                  <a:txBody>
                    <a:bodyPr/>
                    <a:lstStyle/>
                    <a:p>
                      <a:pPr algn="just">
                        <a:lnSpc>
                          <a:spcPts val="4200"/>
                        </a:lnSpc>
                        <a:defRPr/>
                      </a:pPr>
                      <a:r>
                        <a:rPr lang="en-US" sz="3000">
                          <a:solidFill>
                            <a:srgbClr val="000000"/>
                          </a:solidFill>
                          <a:latin typeface="Roboto Condensed Bold"/>
                        </a:rPr>
                        <a:t>Cấu trúc</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Gồm mấy phần? Nội dung chính của từng phần là gì?</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r>
                        <a:rPr lang="en-US" sz="3000">
                          <a:solidFill>
                            <a:srgbClr val="000000"/>
                          </a:solidFill>
                          <a:latin typeface="Roboto Condensed"/>
                        </a:rPr>
                        <a:t>Thông tin chính trong văn bản là: </a:t>
                      </a:r>
                      <a:endParaRPr lang="en-US" sz="1100"/>
                    </a:p>
                    <a:p>
                      <a:pPr algn="just">
                        <a:lnSpc>
                          <a:spcPts val="4200"/>
                        </a:lnSpc>
                      </a:pPr>
                      <a:r>
                        <a:rPr lang="en-US" sz="3000">
                          <a:solidFill>
                            <a:srgbClr val="000000"/>
                          </a:solidFill>
                          <a:latin typeface="Roboto Condensed"/>
                        </a:rPr>
                        <a:t>+ Thay đổi mực nước biển và nguyên nhân</a:t>
                      </a:r>
                    </a:p>
                    <a:p>
                      <a:pPr algn="just">
                        <a:lnSpc>
                          <a:spcPts val="4200"/>
                        </a:lnSpc>
                      </a:pPr>
                      <a:r>
                        <a:rPr lang="en-US" sz="3000">
                          <a:solidFill>
                            <a:srgbClr val="000000"/>
                          </a:solidFill>
                          <a:latin typeface="Roboto Condensed"/>
                        </a:rPr>
                        <a:t>+ Nước biển sẽ dâng bao nhiêu</a:t>
                      </a:r>
                    </a:p>
                    <a:p>
                      <a:pPr algn="just">
                        <a:lnSpc>
                          <a:spcPts val="4200"/>
                        </a:lnSpc>
                      </a:pPr>
                      <a:r>
                        <a:rPr lang="en-US" sz="3000">
                          <a:solidFill>
                            <a:srgbClr val="000000"/>
                          </a:solidFill>
                          <a:latin typeface="Roboto Condensed"/>
                        </a:rPr>
                        <a:t>+ Lời kết</a:t>
                      </a:r>
                    </a:p>
                    <a:p>
                      <a:pPr algn="just">
                        <a:lnSpc>
                          <a:spcPts val="4200"/>
                        </a:lnSpc>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2"/>
          <p:cNvSpPr txBox="1"/>
          <p:nvPr/>
        </p:nvSpPr>
        <p:spPr>
          <a:xfrm>
            <a:off x="5337799" y="247831"/>
            <a:ext cx="12600887" cy="1028700"/>
          </a:xfrm>
          <a:prstGeom prst="rect">
            <a:avLst/>
          </a:prstGeom>
        </p:spPr>
        <p:txBody>
          <a:bodyPr lIns="0" tIns="0" rIns="0" bIns="0" rtlCol="0" anchor="t">
            <a:spAutoFit/>
          </a:bodyPr>
          <a:lstStyle/>
          <a:p>
            <a:pPr algn="r">
              <a:lnSpc>
                <a:spcPts val="8400"/>
              </a:lnSpc>
            </a:pPr>
            <a:r>
              <a:rPr lang="en-US" sz="6000">
                <a:solidFill>
                  <a:srgbClr val="04737F"/>
                </a:solidFill>
                <a:latin typeface="Fraunces Bold"/>
              </a:rPr>
              <a:t>IV. LUYỆN TẬP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0800000">
            <a:off x="-283253" y="-818553"/>
            <a:ext cx="8117458" cy="6626797"/>
          </a:xfrm>
          <a:custGeom>
            <a:avLst/>
            <a:gdLst/>
            <a:ahLst/>
            <a:cxnLst/>
            <a:rect l="l" t="t" r="r" b="b"/>
            <a:pathLst>
              <a:path w="8117458" h="6626797">
                <a:moveTo>
                  <a:pt x="0" y="0"/>
                </a:moveTo>
                <a:lnTo>
                  <a:pt x="8117457" y="0"/>
                </a:lnTo>
                <a:lnTo>
                  <a:pt x="8117457" y="6626797"/>
                </a:lnTo>
                <a:lnTo>
                  <a:pt x="0" y="662679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421482">
            <a:off x="-8411722" y="9186416"/>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317270" y="1847359"/>
            <a:ext cx="17587412" cy="7873213"/>
            <a:chOff x="0" y="0"/>
            <a:chExt cx="4632076" cy="2073603"/>
          </a:xfrm>
        </p:grpSpPr>
        <p:sp>
          <p:nvSpPr>
            <p:cNvPr id="5" name="Freeform 5"/>
            <p:cNvSpPr/>
            <p:nvPr/>
          </p:nvSpPr>
          <p:spPr>
            <a:xfrm>
              <a:off x="0" y="0"/>
              <a:ext cx="4632076" cy="2073603"/>
            </a:xfrm>
            <a:custGeom>
              <a:avLst/>
              <a:gdLst/>
              <a:ahLst/>
              <a:cxnLst/>
              <a:rect l="l" t="t" r="r" b="b"/>
              <a:pathLst>
                <a:path w="4632076" h="2073603">
                  <a:moveTo>
                    <a:pt x="22450" y="0"/>
                  </a:moveTo>
                  <a:lnTo>
                    <a:pt x="4609626" y="0"/>
                  </a:lnTo>
                  <a:cubicBezTo>
                    <a:pt x="4622024" y="0"/>
                    <a:pt x="4632076" y="10051"/>
                    <a:pt x="4632076" y="22450"/>
                  </a:cubicBezTo>
                  <a:lnTo>
                    <a:pt x="4632076" y="2051153"/>
                  </a:lnTo>
                  <a:cubicBezTo>
                    <a:pt x="4632076" y="2063552"/>
                    <a:pt x="4622024" y="2073603"/>
                    <a:pt x="4609626" y="2073603"/>
                  </a:cubicBezTo>
                  <a:lnTo>
                    <a:pt x="22450" y="2073603"/>
                  </a:lnTo>
                  <a:cubicBezTo>
                    <a:pt x="10051" y="2073603"/>
                    <a:pt x="0" y="2063552"/>
                    <a:pt x="0" y="2051153"/>
                  </a:cubicBezTo>
                  <a:lnTo>
                    <a:pt x="0" y="22450"/>
                  </a:lnTo>
                  <a:cubicBezTo>
                    <a:pt x="0" y="10051"/>
                    <a:pt x="10051" y="0"/>
                    <a:pt x="22450" y="0"/>
                  </a:cubicBezTo>
                  <a:close/>
                </a:path>
              </a:pathLst>
            </a:custGeom>
            <a:solidFill>
              <a:srgbClr val="FEFFFE"/>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758182">
            <a:off x="12160296" y="7686611"/>
            <a:ext cx="11556782" cy="4454614"/>
          </a:xfrm>
          <a:custGeom>
            <a:avLst/>
            <a:gdLst/>
            <a:ahLst/>
            <a:cxnLst/>
            <a:rect l="l" t="t" r="r" b="b"/>
            <a:pathLst>
              <a:path w="11556782" h="4454614">
                <a:moveTo>
                  <a:pt x="0" y="0"/>
                </a:moveTo>
                <a:lnTo>
                  <a:pt x="11556781" y="0"/>
                </a:lnTo>
                <a:lnTo>
                  <a:pt x="11556781"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8" name="Freeform 8"/>
          <p:cNvSpPr/>
          <p:nvPr/>
        </p:nvSpPr>
        <p:spPr>
          <a:xfrm rot="-214828">
            <a:off x="354822" y="8635330"/>
            <a:ext cx="1385989" cy="1245941"/>
          </a:xfrm>
          <a:custGeom>
            <a:avLst/>
            <a:gdLst/>
            <a:ahLst/>
            <a:cxnLst/>
            <a:rect l="l" t="t" r="r" b="b"/>
            <a:pathLst>
              <a:path w="1385989" h="1245941">
                <a:moveTo>
                  <a:pt x="0" y="0"/>
                </a:moveTo>
                <a:lnTo>
                  <a:pt x="1385989" y="0"/>
                </a:lnTo>
                <a:lnTo>
                  <a:pt x="1385989" y="1245940"/>
                </a:lnTo>
                <a:lnTo>
                  <a:pt x="0" y="12459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9" name="Freeform 9"/>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aphicFrame>
        <p:nvGraphicFramePr>
          <p:cNvPr id="10" name="Table 10"/>
          <p:cNvGraphicFramePr>
            <a:graphicFrameLocks noGrp="1"/>
          </p:cNvGraphicFramePr>
          <p:nvPr/>
        </p:nvGraphicFramePr>
        <p:xfrm>
          <a:off x="538208" y="2098573"/>
          <a:ext cx="17145536" cy="6885942"/>
        </p:xfrm>
        <a:graphic>
          <a:graphicData uri="http://schemas.openxmlformats.org/drawingml/2006/table">
            <a:tbl>
              <a:tblPr/>
              <a:tblGrid>
                <a:gridCol w="2504338">
                  <a:extLst>
                    <a:ext uri="{9D8B030D-6E8A-4147-A177-3AD203B41FA5}">
                      <a16:colId xmlns:a16="http://schemas.microsoft.com/office/drawing/2014/main" val="20000"/>
                    </a:ext>
                  </a:extLst>
                </a:gridCol>
                <a:gridCol w="4394454">
                  <a:extLst>
                    <a:ext uri="{9D8B030D-6E8A-4147-A177-3AD203B41FA5}">
                      <a16:colId xmlns:a16="http://schemas.microsoft.com/office/drawing/2014/main" val="20001"/>
                    </a:ext>
                  </a:extLst>
                </a:gridCol>
                <a:gridCol w="10246744">
                  <a:extLst>
                    <a:ext uri="{9D8B030D-6E8A-4147-A177-3AD203B41FA5}">
                      <a16:colId xmlns:a16="http://schemas.microsoft.com/office/drawing/2014/main" val="20002"/>
                    </a:ext>
                  </a:extLst>
                </a:gridCol>
              </a:tblGrid>
              <a:tr h="1100833">
                <a:tc>
                  <a:txBody>
                    <a:bodyPr/>
                    <a:lstStyle/>
                    <a:p>
                      <a:pPr algn="ctr">
                        <a:lnSpc>
                          <a:spcPts val="4200"/>
                        </a:lnSpc>
                        <a:defRPr/>
                      </a:pPr>
                      <a:r>
                        <a:rPr lang="en-US" sz="3000">
                          <a:solidFill>
                            <a:srgbClr val="000000"/>
                          </a:solidFill>
                          <a:latin typeface="Roboto Condensed Bold"/>
                        </a:rPr>
                        <a:t>Đặc điểm</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Định hướng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2624371">
                <a:tc>
                  <a:txBody>
                    <a:bodyPr/>
                    <a:lstStyle/>
                    <a:p>
                      <a:pPr algn="ctr">
                        <a:lnSpc>
                          <a:spcPts val="4200"/>
                        </a:lnSpc>
                        <a:defRPr/>
                      </a:pPr>
                      <a:r>
                        <a:rPr lang="en-US" sz="3000">
                          <a:solidFill>
                            <a:srgbClr val="000000"/>
                          </a:solidFill>
                          <a:latin typeface="Roboto Condensed Bold"/>
                        </a:rPr>
                        <a:t>Cách </a:t>
                      </a:r>
                      <a:endParaRPr lang="en-US" sz="1100"/>
                    </a:p>
                    <a:p>
                      <a:pPr algn="ctr">
                        <a:lnSpc>
                          <a:spcPts val="4200"/>
                        </a:lnSpc>
                      </a:pPr>
                      <a:r>
                        <a:rPr lang="en-US" sz="3000">
                          <a:solidFill>
                            <a:srgbClr val="000000"/>
                          </a:solidFill>
                          <a:latin typeface="Roboto Condensed Bold"/>
                        </a:rPr>
                        <a:t>trình bày thông tin</a:t>
                      </a:r>
                    </a:p>
                    <a:p>
                      <a:pPr algn="ctr">
                        <a:lnSpc>
                          <a:spcPts val="4200"/>
                        </a:lnSpc>
                      </a:pPr>
                      <a:endParaRPr lang="en-US" sz="3000">
                        <a:solidFill>
                          <a:srgbClr val="000000"/>
                        </a:solidFill>
                        <a:latin typeface="Roboto Condensed Bol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Thông tin trong văn bản được triển khai theo cách nào? Tác dụng của cách triển khai đó là gì?</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r>
                        <a:rPr lang="en-US" sz="3000">
                          <a:solidFill>
                            <a:srgbClr val="000000"/>
                          </a:solidFill>
                          <a:latin typeface="Roboto Condensed"/>
                        </a:rPr>
                        <a:t>Cách triển khai thông tin: Theo trình tự nhân quả kết hợp trình tự thời gian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3160738">
                <a:tc>
                  <a:txBody>
                    <a:bodyPr/>
                    <a:lstStyle/>
                    <a:p>
                      <a:pPr algn="ctr">
                        <a:lnSpc>
                          <a:spcPts val="4200"/>
                        </a:lnSpc>
                        <a:defRPr/>
                      </a:pPr>
                      <a:r>
                        <a:rPr lang="en-US" sz="3000">
                          <a:solidFill>
                            <a:srgbClr val="000000"/>
                          </a:solidFill>
                          <a:latin typeface="Roboto Condensed Bold"/>
                        </a:rPr>
                        <a:t>Phương tiện phi ngôn ngữ</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Phương tiện phi ngôn ngữ nào được sử dụng trong văn bản?</a:t>
                      </a:r>
                      <a:endParaRPr lang="en-US" sz="1100"/>
                    </a:p>
                    <a:p>
                      <a:pPr algn="just">
                        <a:lnSpc>
                          <a:spcPts val="4200"/>
                        </a:lnSpc>
                      </a:pPr>
                      <a:r>
                        <a:rPr lang="en-US" sz="3000">
                          <a:solidFill>
                            <a:srgbClr val="000000"/>
                          </a:solidFill>
                          <a:latin typeface="Roboto Condensed"/>
                        </a:rPr>
                        <a:t>Tác dụng của phương tiện phi ngôn ngữ đó là gì?</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r>
                        <a:rPr lang="en-US" sz="3000">
                          <a:solidFill>
                            <a:srgbClr val="000000"/>
                          </a:solidFill>
                          <a:latin typeface="Roboto Condensed"/>
                        </a:rPr>
                        <a:t>Các con số xuất hiện dày đặc trong văn bản</a:t>
                      </a:r>
                      <a:endParaRPr lang="en-US" sz="1100"/>
                    </a:p>
                    <a:p>
                      <a:pPr marL="647700" lvl="1" indent="-323850" algn="just">
                        <a:lnSpc>
                          <a:spcPts val="4200"/>
                        </a:lnSpc>
                        <a:buFont typeface="Arial"/>
                        <a:buChar char="•"/>
                      </a:pPr>
                      <a:r>
                        <a:rPr lang="en-US" sz="3000">
                          <a:solidFill>
                            <a:srgbClr val="000000"/>
                          </a:solidFill>
                          <a:latin typeface="Roboto Condensed"/>
                        </a:rPr>
                        <a:t>Biểu đồ Nước biển dâng từ cuối thế kỉ XIX đến năm 2010.</a:t>
                      </a:r>
                    </a:p>
                    <a:p>
                      <a:pPr algn="just">
                        <a:lnSpc>
                          <a:spcPts val="4200"/>
                        </a:lnSpc>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1" name="TextBox 11"/>
          <p:cNvSpPr txBox="1"/>
          <p:nvPr/>
        </p:nvSpPr>
        <p:spPr>
          <a:xfrm>
            <a:off x="5337799" y="9356"/>
            <a:ext cx="12448361" cy="1028700"/>
          </a:xfrm>
          <a:prstGeom prst="rect">
            <a:avLst/>
          </a:prstGeom>
        </p:spPr>
        <p:txBody>
          <a:bodyPr lIns="0" tIns="0" rIns="0" bIns="0" rtlCol="0" anchor="t">
            <a:spAutoFit/>
          </a:bodyPr>
          <a:lstStyle/>
          <a:p>
            <a:pPr algn="r">
              <a:lnSpc>
                <a:spcPts val="8400"/>
              </a:lnSpc>
            </a:pPr>
            <a:r>
              <a:rPr lang="en-US" sz="6000">
                <a:solidFill>
                  <a:srgbClr val="04737F"/>
                </a:solidFill>
                <a:latin typeface="Fraunces Bold"/>
              </a:rPr>
              <a:t>IV. LUYỆN TẬP</a:t>
            </a:r>
          </a:p>
        </p:txBody>
      </p:sp>
      <p:sp>
        <p:nvSpPr>
          <p:cNvPr id="12" name="TextBox 12"/>
          <p:cNvSpPr txBox="1"/>
          <p:nvPr/>
        </p:nvSpPr>
        <p:spPr>
          <a:xfrm>
            <a:off x="3775475" y="923668"/>
            <a:ext cx="14478520" cy="800034"/>
          </a:xfrm>
          <a:prstGeom prst="rect">
            <a:avLst/>
          </a:prstGeom>
        </p:spPr>
        <p:txBody>
          <a:bodyPr lIns="0" tIns="0" rIns="0" bIns="0" rtlCol="0" anchor="t">
            <a:spAutoFit/>
          </a:bodyPr>
          <a:lstStyle/>
          <a:p>
            <a:pPr algn="ctr">
              <a:lnSpc>
                <a:spcPts val="6299"/>
              </a:lnSpc>
              <a:spcBef>
                <a:spcPct val="0"/>
              </a:spcBef>
            </a:pPr>
            <a:r>
              <a:rPr lang="en-US" sz="4500">
                <a:solidFill>
                  <a:srgbClr val="156250"/>
                </a:solidFill>
                <a:latin typeface="#9Slide05 VL Fadilla"/>
              </a:rPr>
              <a:t>Đặc trưng của văn bản thông tin giải thích hiện tượng tự nhiên trong bài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0" y="6641412"/>
            <a:ext cx="18288000" cy="6723690"/>
            <a:chOff x="0" y="0"/>
            <a:chExt cx="24384000" cy="8964920"/>
          </a:xfrm>
        </p:grpSpPr>
        <p:sp>
          <p:nvSpPr>
            <p:cNvPr id="3" name="Freeform 3"/>
            <p:cNvSpPr/>
            <p:nvPr/>
          </p:nvSpPr>
          <p:spPr>
            <a:xfrm>
              <a:off x="0" y="0"/>
              <a:ext cx="24384000" cy="7312136"/>
            </a:xfrm>
            <a:custGeom>
              <a:avLst/>
              <a:gdLst/>
              <a:ahLst/>
              <a:cxnLst/>
              <a:rect l="l" t="t" r="r" b="b"/>
              <a:pathLst>
                <a:path w="24384000" h="7312136">
                  <a:moveTo>
                    <a:pt x="0" y="0"/>
                  </a:moveTo>
                  <a:lnTo>
                    <a:pt x="24384000" y="0"/>
                  </a:lnTo>
                  <a:lnTo>
                    <a:pt x="24384000" y="7312136"/>
                  </a:lnTo>
                  <a:lnTo>
                    <a:pt x="0" y="7312136"/>
                  </a:lnTo>
                  <a:lnTo>
                    <a:pt x="0" y="0"/>
                  </a:lnTo>
                  <a:close/>
                </a:path>
              </a:pathLst>
            </a:custGeom>
            <a:blipFill>
              <a:blip r:embed="rId2">
                <a:extLst>
                  <a:ext uri="{96DAC541-7B7A-43D3-8B79-37D633B846F1}">
                    <asvg:svgBlip xmlns="" xmlns:asvg="http://schemas.microsoft.com/office/drawing/2016/SVG/main" r:embed="rId3"/>
                  </a:ext>
                </a:extLst>
              </a:blip>
              <a:stretch>
                <a:fillRect b="-64917"/>
              </a:stretch>
            </a:blipFill>
          </p:spPr>
          <p:txBody>
            <a:bodyPr/>
            <a:lstStyle/>
            <a:p>
              <a:endParaRPr lang="en-GB"/>
            </a:p>
          </p:txBody>
        </p:sp>
        <p:sp>
          <p:nvSpPr>
            <p:cNvPr id="4" name="Freeform 4"/>
            <p:cNvSpPr/>
            <p:nvPr/>
          </p:nvSpPr>
          <p:spPr>
            <a:xfrm>
              <a:off x="0" y="829131"/>
              <a:ext cx="24384000" cy="8135789"/>
            </a:xfrm>
            <a:custGeom>
              <a:avLst/>
              <a:gdLst/>
              <a:ahLst/>
              <a:cxnLst/>
              <a:rect l="l" t="t" r="r" b="b"/>
              <a:pathLst>
                <a:path w="24384000" h="8135789">
                  <a:moveTo>
                    <a:pt x="0" y="0"/>
                  </a:moveTo>
                  <a:lnTo>
                    <a:pt x="24384000" y="0"/>
                  </a:lnTo>
                  <a:lnTo>
                    <a:pt x="24384000" y="8135789"/>
                  </a:lnTo>
                  <a:lnTo>
                    <a:pt x="0" y="8135789"/>
                  </a:lnTo>
                  <a:lnTo>
                    <a:pt x="0" y="0"/>
                  </a:lnTo>
                  <a:close/>
                </a:path>
              </a:pathLst>
            </a:custGeom>
            <a:blipFill>
              <a:blip r:embed="rId4">
                <a:extLst>
                  <a:ext uri="{96DAC541-7B7A-43D3-8B79-37D633B846F1}">
                    <asvg:svgBlip xmlns="" xmlns:asvg="http://schemas.microsoft.com/office/drawing/2016/SVG/main" r:embed="rId5"/>
                  </a:ext>
                </a:extLst>
              </a:blip>
              <a:stretch>
                <a:fillRect b="-48221"/>
              </a:stretch>
            </a:blipFill>
          </p:spPr>
          <p:txBody>
            <a:bodyPr/>
            <a:lstStyle/>
            <a:p>
              <a:endParaRPr lang="en-GB"/>
            </a:p>
          </p:txBody>
        </p:sp>
      </p:grpSp>
      <p:sp>
        <p:nvSpPr>
          <p:cNvPr id="5" name="Freeform 5"/>
          <p:cNvSpPr/>
          <p:nvPr/>
        </p:nvSpPr>
        <p:spPr>
          <a:xfrm>
            <a:off x="11775527" y="7550696"/>
            <a:ext cx="868301" cy="780564"/>
          </a:xfrm>
          <a:custGeom>
            <a:avLst/>
            <a:gdLst/>
            <a:ahLst/>
            <a:cxnLst/>
            <a:rect l="l" t="t" r="r" b="b"/>
            <a:pathLst>
              <a:path w="868301" h="780564">
                <a:moveTo>
                  <a:pt x="0" y="0"/>
                </a:moveTo>
                <a:lnTo>
                  <a:pt x="868301" y="0"/>
                </a:lnTo>
                <a:lnTo>
                  <a:pt x="868301" y="780564"/>
                </a:lnTo>
                <a:lnTo>
                  <a:pt x="0" y="7805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6" name="Freeform 6"/>
          <p:cNvSpPr/>
          <p:nvPr/>
        </p:nvSpPr>
        <p:spPr>
          <a:xfrm rot="-1588692">
            <a:off x="-4438127" y="-2412516"/>
            <a:ext cx="10933655" cy="4214427"/>
          </a:xfrm>
          <a:custGeom>
            <a:avLst/>
            <a:gdLst/>
            <a:ahLst/>
            <a:cxnLst/>
            <a:rect l="l" t="t" r="r" b="b"/>
            <a:pathLst>
              <a:path w="10933655" h="4214427">
                <a:moveTo>
                  <a:pt x="0" y="0"/>
                </a:moveTo>
                <a:lnTo>
                  <a:pt x="10933654" y="0"/>
                </a:lnTo>
                <a:lnTo>
                  <a:pt x="10933654" y="4214427"/>
                </a:lnTo>
                <a:lnTo>
                  <a:pt x="0" y="42144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7" name="Freeform 7"/>
          <p:cNvSpPr/>
          <p:nvPr/>
        </p:nvSpPr>
        <p:spPr>
          <a:xfrm>
            <a:off x="16106423" y="501717"/>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8" name="Freeform 8"/>
          <p:cNvSpPr/>
          <p:nvPr/>
        </p:nvSpPr>
        <p:spPr>
          <a:xfrm rot="-1081652">
            <a:off x="1262572" y="8423745"/>
            <a:ext cx="866832" cy="1696647"/>
          </a:xfrm>
          <a:custGeom>
            <a:avLst/>
            <a:gdLst/>
            <a:ahLst/>
            <a:cxnLst/>
            <a:rect l="l" t="t" r="r" b="b"/>
            <a:pathLst>
              <a:path w="866832" h="1696647">
                <a:moveTo>
                  <a:pt x="0" y="0"/>
                </a:moveTo>
                <a:lnTo>
                  <a:pt x="866832" y="0"/>
                </a:lnTo>
                <a:lnTo>
                  <a:pt x="866832" y="1696647"/>
                </a:lnTo>
                <a:lnTo>
                  <a:pt x="0" y="16966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9" name="Freeform 9"/>
          <p:cNvSpPr/>
          <p:nvPr/>
        </p:nvSpPr>
        <p:spPr>
          <a:xfrm rot="-529074" flipH="1">
            <a:off x="2291807" y="7883546"/>
            <a:ext cx="869102" cy="1701089"/>
          </a:xfrm>
          <a:custGeom>
            <a:avLst/>
            <a:gdLst/>
            <a:ahLst/>
            <a:cxnLst/>
            <a:rect l="l" t="t" r="r" b="b"/>
            <a:pathLst>
              <a:path w="869102" h="1701089">
                <a:moveTo>
                  <a:pt x="869101" y="0"/>
                </a:moveTo>
                <a:lnTo>
                  <a:pt x="0" y="0"/>
                </a:lnTo>
                <a:lnTo>
                  <a:pt x="0" y="1701088"/>
                </a:lnTo>
                <a:lnTo>
                  <a:pt x="869101" y="1701088"/>
                </a:lnTo>
                <a:lnTo>
                  <a:pt x="869101"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0" name="Freeform 10"/>
          <p:cNvSpPr/>
          <p:nvPr/>
        </p:nvSpPr>
        <p:spPr>
          <a:xfrm rot="-3021180">
            <a:off x="15348725" y="-3381493"/>
            <a:ext cx="8226052" cy="8634214"/>
          </a:xfrm>
          <a:custGeom>
            <a:avLst/>
            <a:gdLst/>
            <a:ahLst/>
            <a:cxnLst/>
            <a:rect l="l" t="t" r="r" b="b"/>
            <a:pathLst>
              <a:path w="8226052" h="8634214">
                <a:moveTo>
                  <a:pt x="0" y="0"/>
                </a:moveTo>
                <a:lnTo>
                  <a:pt x="8226052" y="0"/>
                </a:lnTo>
                <a:lnTo>
                  <a:pt x="8226052" y="8634214"/>
                </a:lnTo>
                <a:lnTo>
                  <a:pt x="0" y="8634214"/>
                </a:lnTo>
                <a:lnTo>
                  <a:pt x="0" y="0"/>
                </a:lnTo>
                <a:close/>
              </a:path>
            </a:pathLst>
          </a:custGeom>
          <a:blipFill>
            <a:blip r:embed="rId14">
              <a:alphaModFix amt="86000"/>
              <a:extLst>
                <a:ext uri="{96DAC541-7B7A-43D3-8B79-37D633B846F1}">
                  <asvg:svgBlip xmlns="" xmlns:asvg="http://schemas.microsoft.com/office/drawing/2016/SVG/main" r:embed="rId15"/>
                </a:ext>
              </a:extLst>
            </a:blip>
            <a:stretch>
              <a:fillRect/>
            </a:stretch>
          </a:blipFill>
        </p:spPr>
        <p:txBody>
          <a:bodyPr/>
          <a:lstStyle/>
          <a:p>
            <a:endParaRPr lang="en-GB"/>
          </a:p>
        </p:txBody>
      </p:sp>
      <p:grpSp>
        <p:nvGrpSpPr>
          <p:cNvPr id="11" name="Group 11"/>
          <p:cNvGrpSpPr/>
          <p:nvPr/>
        </p:nvGrpSpPr>
        <p:grpSpPr>
          <a:xfrm>
            <a:off x="3286156" y="4603347"/>
            <a:ext cx="12330927" cy="2253811"/>
            <a:chOff x="0" y="0"/>
            <a:chExt cx="3247652" cy="593596"/>
          </a:xfrm>
        </p:grpSpPr>
        <p:sp>
          <p:nvSpPr>
            <p:cNvPr id="12" name="Freeform 12"/>
            <p:cNvSpPr/>
            <p:nvPr/>
          </p:nvSpPr>
          <p:spPr>
            <a:xfrm>
              <a:off x="0" y="0"/>
              <a:ext cx="3247652" cy="593596"/>
            </a:xfrm>
            <a:custGeom>
              <a:avLst/>
              <a:gdLst/>
              <a:ahLst/>
              <a:cxnLst/>
              <a:rect l="l" t="t" r="r" b="b"/>
              <a:pathLst>
                <a:path w="3247652" h="593596">
                  <a:moveTo>
                    <a:pt x="32020" y="0"/>
                  </a:moveTo>
                  <a:lnTo>
                    <a:pt x="3215632" y="0"/>
                  </a:lnTo>
                  <a:cubicBezTo>
                    <a:pt x="3224124" y="0"/>
                    <a:pt x="3232268" y="3374"/>
                    <a:pt x="3238273" y="9378"/>
                  </a:cubicBezTo>
                  <a:cubicBezTo>
                    <a:pt x="3244278" y="15383"/>
                    <a:pt x="3247652" y="23528"/>
                    <a:pt x="3247652" y="32020"/>
                  </a:cubicBezTo>
                  <a:lnTo>
                    <a:pt x="3247652" y="561576"/>
                  </a:lnTo>
                  <a:cubicBezTo>
                    <a:pt x="3247652" y="570069"/>
                    <a:pt x="3244278" y="578213"/>
                    <a:pt x="3238273" y="584218"/>
                  </a:cubicBezTo>
                  <a:cubicBezTo>
                    <a:pt x="3232268" y="590223"/>
                    <a:pt x="3224124" y="593596"/>
                    <a:pt x="3215632" y="593596"/>
                  </a:cubicBezTo>
                  <a:lnTo>
                    <a:pt x="32020" y="593596"/>
                  </a:lnTo>
                  <a:cubicBezTo>
                    <a:pt x="23528" y="593596"/>
                    <a:pt x="15383" y="590223"/>
                    <a:pt x="9378" y="584218"/>
                  </a:cubicBezTo>
                  <a:cubicBezTo>
                    <a:pt x="3374" y="578213"/>
                    <a:pt x="0" y="570069"/>
                    <a:pt x="0" y="561576"/>
                  </a:cubicBezTo>
                  <a:lnTo>
                    <a:pt x="0" y="32020"/>
                  </a:lnTo>
                  <a:cubicBezTo>
                    <a:pt x="0" y="23528"/>
                    <a:pt x="3374" y="15383"/>
                    <a:pt x="9378" y="9378"/>
                  </a:cubicBezTo>
                  <a:cubicBezTo>
                    <a:pt x="15383" y="3374"/>
                    <a:pt x="23528" y="0"/>
                    <a:pt x="32020" y="0"/>
                  </a:cubicBezTo>
                  <a:close/>
                </a:path>
              </a:pathLst>
            </a:custGeom>
            <a:solidFill>
              <a:srgbClr val="FEFFFE">
                <a:alpha val="69804"/>
              </a:srgbClr>
            </a:solidFill>
          </p:spPr>
          <p:txBody>
            <a:bodyPr/>
            <a:lstStyle/>
            <a:p>
              <a:endParaRPr lang="en-GB"/>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38884" y="4301155"/>
            <a:ext cx="2367301" cy="2057400"/>
          </a:xfrm>
          <a:custGeom>
            <a:avLst/>
            <a:gdLst/>
            <a:ahLst/>
            <a:cxnLst/>
            <a:rect l="l" t="t" r="r" b="b"/>
            <a:pathLst>
              <a:path w="2367301" h="2057400">
                <a:moveTo>
                  <a:pt x="0" y="0"/>
                </a:moveTo>
                <a:lnTo>
                  <a:pt x="2367301" y="0"/>
                </a:lnTo>
                <a:lnTo>
                  <a:pt x="2367301" y="2057400"/>
                </a:lnTo>
                <a:lnTo>
                  <a:pt x="0" y="20574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GB"/>
          </a:p>
        </p:txBody>
      </p:sp>
      <p:sp>
        <p:nvSpPr>
          <p:cNvPr id="15" name="TextBox 15"/>
          <p:cNvSpPr txBox="1"/>
          <p:nvPr/>
        </p:nvSpPr>
        <p:spPr>
          <a:xfrm>
            <a:off x="4845399" y="908686"/>
            <a:ext cx="9590011" cy="1368358"/>
          </a:xfrm>
          <a:prstGeom prst="rect">
            <a:avLst/>
          </a:prstGeom>
        </p:spPr>
        <p:txBody>
          <a:bodyPr lIns="0" tIns="0" rIns="0" bIns="0" rtlCol="0" anchor="t">
            <a:spAutoFit/>
          </a:bodyPr>
          <a:lstStyle/>
          <a:p>
            <a:pPr algn="ctr">
              <a:lnSpc>
                <a:spcPts val="11200"/>
              </a:lnSpc>
            </a:pPr>
            <a:r>
              <a:rPr lang="en-US" sz="8000">
                <a:solidFill>
                  <a:srgbClr val="4F6D72"/>
                </a:solidFill>
                <a:latin typeface="Fraunces Bold"/>
              </a:rPr>
              <a:t>II. ĐỌC VĂN BẢN</a:t>
            </a:r>
          </a:p>
        </p:txBody>
      </p:sp>
      <p:sp>
        <p:nvSpPr>
          <p:cNvPr id="16" name="TextBox 16"/>
          <p:cNvSpPr txBox="1"/>
          <p:nvPr/>
        </p:nvSpPr>
        <p:spPr>
          <a:xfrm>
            <a:off x="3906185" y="5000069"/>
            <a:ext cx="12200238" cy="1384168"/>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4737F"/>
                </a:solidFill>
                <a:latin typeface="Roboto Condensed"/>
              </a:rPr>
              <a:t>Định hướng giọng đọc: rõ ràng, mạch lạc. </a:t>
            </a:r>
          </a:p>
          <a:p>
            <a:pPr marL="863599" lvl="1" indent="-431800">
              <a:lnSpc>
                <a:spcPts val="5599"/>
              </a:lnSpc>
              <a:buFont typeface="Arial"/>
              <a:buChar char="•"/>
            </a:pPr>
            <a:r>
              <a:rPr lang="en-US" sz="3999">
                <a:solidFill>
                  <a:srgbClr val="04737F"/>
                </a:solidFill>
                <a:latin typeface="Roboto Condensed"/>
              </a:rPr>
              <a:t>Chú ý đọc chính xác các con số xuất hiện trong bài.</a:t>
            </a:r>
          </a:p>
        </p:txBody>
      </p:sp>
      <p:sp>
        <p:nvSpPr>
          <p:cNvPr id="17" name="TextBox 17"/>
          <p:cNvSpPr txBox="1"/>
          <p:nvPr/>
        </p:nvSpPr>
        <p:spPr>
          <a:xfrm>
            <a:off x="1977775" y="2522677"/>
            <a:ext cx="14947690" cy="1573340"/>
          </a:xfrm>
          <a:prstGeom prst="rect">
            <a:avLst/>
          </a:prstGeom>
        </p:spPr>
        <p:txBody>
          <a:bodyPr lIns="0" tIns="0" rIns="0" bIns="0" rtlCol="0" anchor="t">
            <a:spAutoFit/>
          </a:bodyPr>
          <a:lstStyle/>
          <a:p>
            <a:pPr algn="ctr">
              <a:lnSpc>
                <a:spcPts val="5417"/>
              </a:lnSpc>
            </a:pPr>
            <a:r>
              <a:rPr lang="en-US" sz="4199">
                <a:solidFill>
                  <a:srgbClr val="04737F"/>
                </a:solidFill>
                <a:latin typeface="Roboto Condensed Bold"/>
              </a:rPr>
              <a:t>Đọc văn bản </a:t>
            </a:r>
          </a:p>
          <a:p>
            <a:pPr algn="ctr">
              <a:lnSpc>
                <a:spcPts val="7094"/>
              </a:lnSpc>
            </a:pPr>
            <a:r>
              <a:rPr lang="en-US" sz="5499">
                <a:solidFill>
                  <a:srgbClr val="04737F"/>
                </a:solidFill>
                <a:latin typeface="#9Slide05 VL Fadilla"/>
              </a:rPr>
              <a:t>"Nước biển dâng - Bài toán khó cần giải trong thế kỉ XXI"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758182">
            <a:off x="-6189024" y="-975107"/>
            <a:ext cx="11556782" cy="4454614"/>
          </a:xfrm>
          <a:custGeom>
            <a:avLst/>
            <a:gdLst/>
            <a:ahLst/>
            <a:cxnLst/>
            <a:rect l="l" t="t" r="r" b="b"/>
            <a:pathLst>
              <a:path w="11556782" h="4454614">
                <a:moveTo>
                  <a:pt x="0" y="0"/>
                </a:moveTo>
                <a:lnTo>
                  <a:pt x="11556782" y="0"/>
                </a:lnTo>
                <a:lnTo>
                  <a:pt x="11556782" y="4454614"/>
                </a:lnTo>
                <a:lnTo>
                  <a:pt x="0" y="44546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3" name="Group 3"/>
          <p:cNvGrpSpPr/>
          <p:nvPr/>
        </p:nvGrpSpPr>
        <p:grpSpPr>
          <a:xfrm>
            <a:off x="-410633" y="5516582"/>
            <a:ext cx="18288000" cy="6723690"/>
            <a:chOff x="0" y="0"/>
            <a:chExt cx="24384000" cy="8964920"/>
          </a:xfrm>
        </p:grpSpPr>
        <p:sp>
          <p:nvSpPr>
            <p:cNvPr id="4" name="Freeform 4"/>
            <p:cNvSpPr/>
            <p:nvPr/>
          </p:nvSpPr>
          <p:spPr>
            <a:xfrm>
              <a:off x="0" y="0"/>
              <a:ext cx="24384000" cy="7312136"/>
            </a:xfrm>
            <a:custGeom>
              <a:avLst/>
              <a:gdLst/>
              <a:ahLst/>
              <a:cxnLst/>
              <a:rect l="l" t="t" r="r" b="b"/>
              <a:pathLst>
                <a:path w="24384000" h="7312136">
                  <a:moveTo>
                    <a:pt x="0" y="0"/>
                  </a:moveTo>
                  <a:lnTo>
                    <a:pt x="24384000" y="0"/>
                  </a:lnTo>
                  <a:lnTo>
                    <a:pt x="24384000" y="7312136"/>
                  </a:lnTo>
                  <a:lnTo>
                    <a:pt x="0" y="7312136"/>
                  </a:lnTo>
                  <a:lnTo>
                    <a:pt x="0" y="0"/>
                  </a:lnTo>
                  <a:close/>
                </a:path>
              </a:pathLst>
            </a:custGeom>
            <a:blipFill>
              <a:blip r:embed="rId6">
                <a:extLst>
                  <a:ext uri="{96DAC541-7B7A-43D3-8B79-37D633B846F1}">
                    <asvg:svgBlip xmlns="" xmlns:asvg="http://schemas.microsoft.com/office/drawing/2016/SVG/main" r:embed="rId7"/>
                  </a:ext>
                </a:extLst>
              </a:blip>
              <a:stretch>
                <a:fillRect b="-64917"/>
              </a:stretch>
            </a:blipFill>
          </p:spPr>
          <p:txBody>
            <a:bodyPr/>
            <a:lstStyle/>
            <a:p>
              <a:endParaRPr lang="en-GB"/>
            </a:p>
          </p:txBody>
        </p:sp>
        <p:sp>
          <p:nvSpPr>
            <p:cNvPr id="5" name="Freeform 5"/>
            <p:cNvSpPr/>
            <p:nvPr/>
          </p:nvSpPr>
          <p:spPr>
            <a:xfrm>
              <a:off x="0" y="829131"/>
              <a:ext cx="24384000" cy="8135789"/>
            </a:xfrm>
            <a:custGeom>
              <a:avLst/>
              <a:gdLst/>
              <a:ahLst/>
              <a:cxnLst/>
              <a:rect l="l" t="t" r="r" b="b"/>
              <a:pathLst>
                <a:path w="24384000" h="8135789">
                  <a:moveTo>
                    <a:pt x="0" y="0"/>
                  </a:moveTo>
                  <a:lnTo>
                    <a:pt x="24384000" y="0"/>
                  </a:lnTo>
                  <a:lnTo>
                    <a:pt x="24384000" y="8135789"/>
                  </a:lnTo>
                  <a:lnTo>
                    <a:pt x="0" y="8135789"/>
                  </a:lnTo>
                  <a:lnTo>
                    <a:pt x="0" y="0"/>
                  </a:lnTo>
                  <a:close/>
                </a:path>
              </a:pathLst>
            </a:custGeom>
            <a:blipFill>
              <a:blip r:embed="rId8">
                <a:extLst>
                  <a:ext uri="{96DAC541-7B7A-43D3-8B79-37D633B846F1}">
                    <asvg:svgBlip xmlns="" xmlns:asvg="http://schemas.microsoft.com/office/drawing/2016/SVG/main" r:embed="rId9"/>
                  </a:ext>
                </a:extLst>
              </a:blip>
              <a:stretch>
                <a:fillRect b="-48221"/>
              </a:stretch>
            </a:blipFill>
          </p:spPr>
          <p:txBody>
            <a:bodyPr/>
            <a:lstStyle/>
            <a:p>
              <a:endParaRPr lang="en-GB"/>
            </a:p>
          </p:txBody>
        </p:sp>
      </p:grpSp>
      <p:sp>
        <p:nvSpPr>
          <p:cNvPr id="6" name="Freeform 6"/>
          <p:cNvSpPr/>
          <p:nvPr/>
        </p:nvSpPr>
        <p:spPr>
          <a:xfrm rot="-214828">
            <a:off x="630338" y="264004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7" name="Freeform 7"/>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grpSp>
        <p:nvGrpSpPr>
          <p:cNvPr id="8" name="Group 8"/>
          <p:cNvGrpSpPr/>
          <p:nvPr/>
        </p:nvGrpSpPr>
        <p:grpSpPr>
          <a:xfrm>
            <a:off x="2053878" y="2387110"/>
            <a:ext cx="7329208" cy="3411586"/>
            <a:chOff x="0" y="-85725"/>
            <a:chExt cx="1930326" cy="898525"/>
          </a:xfrm>
        </p:grpSpPr>
        <p:sp>
          <p:nvSpPr>
            <p:cNvPr id="9" name="Freeform 9"/>
            <p:cNvSpPr/>
            <p:nvPr/>
          </p:nvSpPr>
          <p:spPr>
            <a:xfrm>
              <a:off x="0" y="0"/>
              <a:ext cx="1930326" cy="640238"/>
            </a:xfrm>
            <a:custGeom>
              <a:avLst/>
              <a:gdLst/>
              <a:ahLst/>
              <a:cxnLst/>
              <a:rect l="l" t="t" r="r" b="b"/>
              <a:pathLst>
                <a:path w="1930326" h="640238">
                  <a:moveTo>
                    <a:pt x="53872" y="0"/>
                  </a:moveTo>
                  <a:lnTo>
                    <a:pt x="1876454" y="0"/>
                  </a:lnTo>
                  <a:cubicBezTo>
                    <a:pt x="1890742" y="0"/>
                    <a:pt x="1904445" y="5676"/>
                    <a:pt x="1914548" y="15779"/>
                  </a:cubicBezTo>
                  <a:cubicBezTo>
                    <a:pt x="1924651" y="25882"/>
                    <a:pt x="1930326" y="39584"/>
                    <a:pt x="1930326" y="53872"/>
                  </a:cubicBezTo>
                  <a:lnTo>
                    <a:pt x="1930326" y="586366"/>
                  </a:lnTo>
                  <a:cubicBezTo>
                    <a:pt x="1930326" y="600654"/>
                    <a:pt x="1924651" y="614356"/>
                    <a:pt x="1914548" y="624459"/>
                  </a:cubicBezTo>
                  <a:cubicBezTo>
                    <a:pt x="1904445" y="634562"/>
                    <a:pt x="1890742" y="640238"/>
                    <a:pt x="1876454" y="640238"/>
                  </a:cubicBezTo>
                  <a:lnTo>
                    <a:pt x="53872" y="640238"/>
                  </a:lnTo>
                  <a:cubicBezTo>
                    <a:pt x="39584" y="640238"/>
                    <a:pt x="25882" y="634562"/>
                    <a:pt x="15779" y="624459"/>
                  </a:cubicBezTo>
                  <a:cubicBezTo>
                    <a:pt x="5676" y="614356"/>
                    <a:pt x="0" y="600654"/>
                    <a:pt x="0" y="586366"/>
                  </a:cubicBezTo>
                  <a:lnTo>
                    <a:pt x="0" y="53872"/>
                  </a:lnTo>
                  <a:cubicBezTo>
                    <a:pt x="0" y="39584"/>
                    <a:pt x="5676" y="25882"/>
                    <a:pt x="15779" y="15779"/>
                  </a:cubicBezTo>
                  <a:cubicBezTo>
                    <a:pt x="25882" y="5676"/>
                    <a:pt x="39584" y="0"/>
                    <a:pt x="53872" y="0"/>
                  </a:cubicBezTo>
                  <a:close/>
                </a:path>
              </a:pathLst>
            </a:custGeom>
            <a:solidFill>
              <a:srgbClr val="FEFFFE">
                <a:alpha val="91765"/>
              </a:srgbClr>
            </a:solidFill>
          </p:spPr>
          <p:txBody>
            <a:bodyPr/>
            <a:lstStyle/>
            <a:p>
              <a:endParaRPr lang="en-GB"/>
            </a:p>
          </p:txBody>
        </p:sp>
        <p:sp>
          <p:nvSpPr>
            <p:cNvPr id="10" name="TextBox 10"/>
            <p:cNvSpPr txBox="1"/>
            <p:nvPr/>
          </p:nvSpPr>
          <p:spPr>
            <a:xfrm>
              <a:off x="0" y="-85725"/>
              <a:ext cx="1847288" cy="898525"/>
            </a:xfrm>
            <a:prstGeom prst="rect">
              <a:avLst/>
            </a:prstGeom>
          </p:spPr>
          <p:txBody>
            <a:bodyPr lIns="50800" tIns="50800" rIns="50800" bIns="50800" rtlCol="0" anchor="ctr"/>
            <a:lstStyle/>
            <a:p>
              <a:pPr algn="ctr">
                <a:lnSpc>
                  <a:spcPts val="5879"/>
                </a:lnSpc>
              </a:pPr>
              <a:r>
                <a:rPr lang="en-US" sz="4199">
                  <a:solidFill>
                    <a:srgbClr val="04737F">
                      <a:alpha val="91765"/>
                    </a:srgbClr>
                  </a:solidFill>
                  <a:latin typeface="Roboto Condensed Bold"/>
                </a:rPr>
                <a:t>PHT 3</a:t>
              </a:r>
            </a:p>
            <a:p>
              <a:pPr algn="ctr">
                <a:lnSpc>
                  <a:spcPts val="5879"/>
                </a:lnSpc>
              </a:pPr>
              <a:r>
                <a:rPr lang="en-US" sz="4199">
                  <a:solidFill>
                    <a:srgbClr val="04737F">
                      <a:alpha val="91765"/>
                    </a:srgbClr>
                  </a:solidFill>
                  <a:latin typeface="Roboto Condensed"/>
                </a:rPr>
                <a:t>Kết nối đọc - viết</a:t>
              </a:r>
            </a:p>
          </p:txBody>
        </p:sp>
      </p:grpSp>
      <p:grpSp>
        <p:nvGrpSpPr>
          <p:cNvPr id="11" name="Group 11"/>
          <p:cNvGrpSpPr/>
          <p:nvPr/>
        </p:nvGrpSpPr>
        <p:grpSpPr>
          <a:xfrm>
            <a:off x="9824386" y="3163818"/>
            <a:ext cx="6481188" cy="3633877"/>
            <a:chOff x="0" y="-85725"/>
            <a:chExt cx="1706980" cy="957071"/>
          </a:xfrm>
        </p:grpSpPr>
        <p:sp>
          <p:nvSpPr>
            <p:cNvPr id="12" name="Freeform 12"/>
            <p:cNvSpPr/>
            <p:nvPr/>
          </p:nvSpPr>
          <p:spPr>
            <a:xfrm>
              <a:off x="0" y="0"/>
              <a:ext cx="1706980" cy="871346"/>
            </a:xfrm>
            <a:custGeom>
              <a:avLst/>
              <a:gdLst/>
              <a:ahLst/>
              <a:cxnLst/>
              <a:rect l="l" t="t" r="r" b="b"/>
              <a:pathLst>
                <a:path w="1706980" h="871346">
                  <a:moveTo>
                    <a:pt x="60921" y="0"/>
                  </a:moveTo>
                  <a:lnTo>
                    <a:pt x="1646059" y="0"/>
                  </a:lnTo>
                  <a:cubicBezTo>
                    <a:pt x="1679705" y="0"/>
                    <a:pt x="1706980" y="27275"/>
                    <a:pt x="1706980" y="60921"/>
                  </a:cubicBezTo>
                  <a:lnTo>
                    <a:pt x="1706980" y="810425"/>
                  </a:lnTo>
                  <a:cubicBezTo>
                    <a:pt x="1706980" y="826582"/>
                    <a:pt x="1700561" y="842078"/>
                    <a:pt x="1689136" y="853502"/>
                  </a:cubicBezTo>
                  <a:cubicBezTo>
                    <a:pt x="1677712" y="864927"/>
                    <a:pt x="1662216" y="871346"/>
                    <a:pt x="1646059" y="871346"/>
                  </a:cubicBezTo>
                  <a:lnTo>
                    <a:pt x="60921" y="871346"/>
                  </a:lnTo>
                  <a:cubicBezTo>
                    <a:pt x="44763" y="871346"/>
                    <a:pt x="29268" y="864927"/>
                    <a:pt x="17843" y="853502"/>
                  </a:cubicBezTo>
                  <a:cubicBezTo>
                    <a:pt x="6418" y="842078"/>
                    <a:pt x="0" y="826582"/>
                    <a:pt x="0" y="810425"/>
                  </a:cubicBezTo>
                  <a:lnTo>
                    <a:pt x="0" y="60921"/>
                  </a:lnTo>
                  <a:cubicBezTo>
                    <a:pt x="0" y="44763"/>
                    <a:pt x="6418" y="29268"/>
                    <a:pt x="17843" y="17843"/>
                  </a:cubicBezTo>
                  <a:cubicBezTo>
                    <a:pt x="29268" y="6418"/>
                    <a:pt x="44763" y="0"/>
                    <a:pt x="60921" y="0"/>
                  </a:cubicBezTo>
                  <a:close/>
                </a:path>
              </a:pathLst>
            </a:custGeom>
            <a:solidFill>
              <a:srgbClr val="FEFFFE">
                <a:alpha val="91765"/>
              </a:srgbClr>
            </a:solidFill>
          </p:spPr>
          <p:txBody>
            <a:bodyPr/>
            <a:lstStyle/>
            <a:p>
              <a:endParaRPr lang="en-GB"/>
            </a:p>
          </p:txBody>
        </p:sp>
        <p:sp>
          <p:nvSpPr>
            <p:cNvPr id="13" name="TextBox 13"/>
            <p:cNvSpPr txBox="1"/>
            <p:nvPr/>
          </p:nvSpPr>
          <p:spPr>
            <a:xfrm>
              <a:off x="0" y="-85725"/>
              <a:ext cx="1586888" cy="898525"/>
            </a:xfrm>
            <a:prstGeom prst="rect">
              <a:avLst/>
            </a:prstGeom>
          </p:spPr>
          <p:txBody>
            <a:bodyPr lIns="50800" tIns="50800" rIns="50800" bIns="50800" rtlCol="0" anchor="ctr"/>
            <a:lstStyle/>
            <a:p>
              <a:pPr marL="906778" lvl="1" indent="-453389" algn="just">
                <a:lnSpc>
                  <a:spcPts val="5879"/>
                </a:lnSpc>
                <a:buFont typeface="Arial"/>
                <a:buChar char="•"/>
              </a:pPr>
              <a:r>
                <a:rPr lang="en-US" sz="4199">
                  <a:solidFill>
                    <a:srgbClr val="04737F">
                      <a:alpha val="91765"/>
                    </a:srgbClr>
                  </a:solidFill>
                  <a:latin typeface="Roboto Condensed"/>
                </a:rPr>
                <a:t>Thực hiện theo bàn</a:t>
              </a:r>
            </a:p>
            <a:p>
              <a:pPr marL="906778" lvl="1" indent="-453389" algn="just">
                <a:lnSpc>
                  <a:spcPts val="5879"/>
                </a:lnSpc>
                <a:buFont typeface="Arial"/>
                <a:buChar char="•"/>
              </a:pPr>
              <a:r>
                <a:rPr lang="en-US" sz="4199">
                  <a:solidFill>
                    <a:srgbClr val="04737F">
                      <a:alpha val="91765"/>
                    </a:srgbClr>
                  </a:solidFill>
                  <a:latin typeface="Roboto Condensed"/>
                </a:rPr>
                <a:t>Thời gian: 7 phút</a:t>
              </a:r>
            </a:p>
          </p:txBody>
        </p:sp>
      </p:grpSp>
      <p:sp>
        <p:nvSpPr>
          <p:cNvPr id="14" name="Freeform 14"/>
          <p:cNvSpPr/>
          <p:nvPr/>
        </p:nvSpPr>
        <p:spPr>
          <a:xfrm rot="-989202" flipH="1">
            <a:off x="-2422305" y="-1995140"/>
            <a:ext cx="5479149" cy="6494681"/>
          </a:xfrm>
          <a:custGeom>
            <a:avLst/>
            <a:gdLst/>
            <a:ahLst/>
            <a:cxnLst/>
            <a:rect l="l" t="t" r="r" b="b"/>
            <a:pathLst>
              <a:path w="5479149" h="6494681">
                <a:moveTo>
                  <a:pt x="5479149" y="0"/>
                </a:moveTo>
                <a:lnTo>
                  <a:pt x="0" y="0"/>
                </a:lnTo>
                <a:lnTo>
                  <a:pt x="0" y="6494681"/>
                </a:lnTo>
                <a:lnTo>
                  <a:pt x="5479149" y="6494681"/>
                </a:lnTo>
                <a:lnTo>
                  <a:pt x="5479149"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5" name="Freeform 15"/>
          <p:cNvSpPr/>
          <p:nvPr/>
        </p:nvSpPr>
        <p:spPr>
          <a:xfrm>
            <a:off x="13904824" y="8878427"/>
            <a:ext cx="3132786" cy="2271270"/>
          </a:xfrm>
          <a:custGeom>
            <a:avLst/>
            <a:gdLst/>
            <a:ahLst/>
            <a:cxnLst/>
            <a:rect l="l" t="t" r="r" b="b"/>
            <a:pathLst>
              <a:path w="3132786" h="2271270">
                <a:moveTo>
                  <a:pt x="0" y="0"/>
                </a:moveTo>
                <a:lnTo>
                  <a:pt x="3132786" y="0"/>
                </a:lnTo>
                <a:lnTo>
                  <a:pt x="3132786" y="2271270"/>
                </a:lnTo>
                <a:lnTo>
                  <a:pt x="0" y="2271270"/>
                </a:lnTo>
                <a:lnTo>
                  <a:pt x="0" y="0"/>
                </a:lnTo>
                <a:close/>
              </a:path>
            </a:pathLst>
          </a:custGeom>
          <a:blipFill>
            <a:blip r:embed="rId14"/>
            <a:stretch>
              <a:fillRect/>
            </a:stretch>
          </a:blipFill>
        </p:spPr>
        <p:txBody>
          <a:bodyPr/>
          <a:lstStyle/>
          <a:p>
            <a:endParaRPr lang="en-GB"/>
          </a:p>
        </p:txBody>
      </p:sp>
      <p:sp>
        <p:nvSpPr>
          <p:cNvPr id="16" name="Freeform 16"/>
          <p:cNvSpPr/>
          <p:nvPr/>
        </p:nvSpPr>
        <p:spPr>
          <a:xfrm>
            <a:off x="5337799" y="7260586"/>
            <a:ext cx="2119371" cy="3235682"/>
          </a:xfrm>
          <a:custGeom>
            <a:avLst/>
            <a:gdLst/>
            <a:ahLst/>
            <a:cxnLst/>
            <a:rect l="l" t="t" r="r" b="b"/>
            <a:pathLst>
              <a:path w="2119371" h="3235682">
                <a:moveTo>
                  <a:pt x="0" y="0"/>
                </a:moveTo>
                <a:lnTo>
                  <a:pt x="2119372" y="0"/>
                </a:lnTo>
                <a:lnTo>
                  <a:pt x="2119372" y="3235682"/>
                </a:lnTo>
                <a:lnTo>
                  <a:pt x="0" y="3235682"/>
                </a:lnTo>
                <a:lnTo>
                  <a:pt x="0" y="0"/>
                </a:lnTo>
                <a:close/>
              </a:path>
            </a:pathLst>
          </a:custGeom>
          <a:blipFill>
            <a:blip r:embed="rId15"/>
            <a:stretch>
              <a:fillRect/>
            </a:stretch>
          </a:blipFill>
        </p:spPr>
        <p:txBody>
          <a:bodyPr/>
          <a:lstStyle/>
          <a:p>
            <a:endParaRPr lang="en-GB"/>
          </a:p>
        </p:txBody>
      </p:sp>
      <p:sp>
        <p:nvSpPr>
          <p:cNvPr id="17" name="Freeform 17"/>
          <p:cNvSpPr/>
          <p:nvPr/>
        </p:nvSpPr>
        <p:spPr>
          <a:xfrm>
            <a:off x="1028700" y="7621259"/>
            <a:ext cx="1494620" cy="1038761"/>
          </a:xfrm>
          <a:custGeom>
            <a:avLst/>
            <a:gdLst/>
            <a:ahLst/>
            <a:cxnLst/>
            <a:rect l="l" t="t" r="r" b="b"/>
            <a:pathLst>
              <a:path w="1494620" h="1038761">
                <a:moveTo>
                  <a:pt x="0" y="0"/>
                </a:moveTo>
                <a:lnTo>
                  <a:pt x="1494620" y="0"/>
                </a:lnTo>
                <a:lnTo>
                  <a:pt x="1494620" y="1038761"/>
                </a:lnTo>
                <a:lnTo>
                  <a:pt x="0" y="103876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GB"/>
          </a:p>
        </p:txBody>
      </p:sp>
      <p:sp>
        <p:nvSpPr>
          <p:cNvPr id="18" name="TextBox 18"/>
          <p:cNvSpPr txBox="1"/>
          <p:nvPr/>
        </p:nvSpPr>
        <p:spPr>
          <a:xfrm>
            <a:off x="5276480" y="818747"/>
            <a:ext cx="12600887" cy="1028612"/>
          </a:xfrm>
          <a:prstGeom prst="rect">
            <a:avLst/>
          </a:prstGeom>
        </p:spPr>
        <p:txBody>
          <a:bodyPr lIns="0" tIns="0" rIns="0" bIns="0" rtlCol="0" anchor="t">
            <a:spAutoFit/>
          </a:bodyPr>
          <a:lstStyle/>
          <a:p>
            <a:pPr algn="ctr">
              <a:lnSpc>
                <a:spcPts val="8400"/>
              </a:lnSpc>
            </a:pPr>
            <a:r>
              <a:rPr lang="en-US" sz="6000">
                <a:solidFill>
                  <a:srgbClr val="04737F"/>
                </a:solidFill>
                <a:latin typeface="Fraunces Bold"/>
              </a:rPr>
              <a:t>IV. LUYỆN TẬP</a:t>
            </a:r>
          </a:p>
        </p:txBody>
      </p:sp>
      <p:pic>
        <p:nvPicPr>
          <p:cNvPr id="19" name="Electric - 5 Minute Countdown">
            <a:hlinkClick r:id="" action="ppaction://media"/>
            <a:extLst>
              <a:ext uri="{FF2B5EF4-FFF2-40B4-BE49-F238E27FC236}">
                <a16:creationId xmlns:a16="http://schemas.microsoft.com/office/drawing/2014/main" id="{08A14CA7-4798-426C-D72F-05C072BB46CD}"/>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7010400" y="5372100"/>
            <a:ext cx="2304733"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0" y="5143500"/>
            <a:ext cx="18288000" cy="6723690"/>
            <a:chOff x="0" y="0"/>
            <a:chExt cx="24384000" cy="8964920"/>
          </a:xfrm>
        </p:grpSpPr>
        <p:sp>
          <p:nvSpPr>
            <p:cNvPr id="3" name="Freeform 3"/>
            <p:cNvSpPr/>
            <p:nvPr/>
          </p:nvSpPr>
          <p:spPr>
            <a:xfrm>
              <a:off x="0" y="0"/>
              <a:ext cx="24384000" cy="7312136"/>
            </a:xfrm>
            <a:custGeom>
              <a:avLst/>
              <a:gdLst/>
              <a:ahLst/>
              <a:cxnLst/>
              <a:rect l="l" t="t" r="r" b="b"/>
              <a:pathLst>
                <a:path w="24384000" h="7312136">
                  <a:moveTo>
                    <a:pt x="0" y="0"/>
                  </a:moveTo>
                  <a:lnTo>
                    <a:pt x="24384000" y="0"/>
                  </a:lnTo>
                  <a:lnTo>
                    <a:pt x="24384000" y="7312136"/>
                  </a:lnTo>
                  <a:lnTo>
                    <a:pt x="0" y="7312136"/>
                  </a:lnTo>
                  <a:lnTo>
                    <a:pt x="0" y="0"/>
                  </a:lnTo>
                  <a:close/>
                </a:path>
              </a:pathLst>
            </a:custGeom>
            <a:blipFill>
              <a:blip r:embed="rId2">
                <a:extLst>
                  <a:ext uri="{96DAC541-7B7A-43D3-8B79-37D633B846F1}">
                    <asvg:svgBlip xmlns="" xmlns:asvg="http://schemas.microsoft.com/office/drawing/2016/SVG/main" r:embed="rId3"/>
                  </a:ext>
                </a:extLst>
              </a:blip>
              <a:stretch>
                <a:fillRect b="-64917"/>
              </a:stretch>
            </a:blipFill>
          </p:spPr>
          <p:txBody>
            <a:bodyPr/>
            <a:lstStyle/>
            <a:p>
              <a:endParaRPr lang="en-GB"/>
            </a:p>
          </p:txBody>
        </p:sp>
        <p:sp>
          <p:nvSpPr>
            <p:cNvPr id="4" name="Freeform 4"/>
            <p:cNvSpPr/>
            <p:nvPr/>
          </p:nvSpPr>
          <p:spPr>
            <a:xfrm>
              <a:off x="0" y="829131"/>
              <a:ext cx="24384000" cy="8135789"/>
            </a:xfrm>
            <a:custGeom>
              <a:avLst/>
              <a:gdLst/>
              <a:ahLst/>
              <a:cxnLst/>
              <a:rect l="l" t="t" r="r" b="b"/>
              <a:pathLst>
                <a:path w="24384000" h="8135789">
                  <a:moveTo>
                    <a:pt x="0" y="0"/>
                  </a:moveTo>
                  <a:lnTo>
                    <a:pt x="24384000" y="0"/>
                  </a:lnTo>
                  <a:lnTo>
                    <a:pt x="24384000" y="8135789"/>
                  </a:lnTo>
                  <a:lnTo>
                    <a:pt x="0" y="8135789"/>
                  </a:lnTo>
                  <a:lnTo>
                    <a:pt x="0" y="0"/>
                  </a:lnTo>
                  <a:close/>
                </a:path>
              </a:pathLst>
            </a:custGeom>
            <a:blipFill>
              <a:blip r:embed="rId4">
                <a:extLst>
                  <a:ext uri="{96DAC541-7B7A-43D3-8B79-37D633B846F1}">
                    <asvg:svgBlip xmlns="" xmlns:asvg="http://schemas.microsoft.com/office/drawing/2016/SVG/main" r:embed="rId5"/>
                  </a:ext>
                </a:extLst>
              </a:blip>
              <a:stretch>
                <a:fillRect b="-48221"/>
              </a:stretch>
            </a:blipFill>
          </p:spPr>
          <p:txBody>
            <a:bodyPr/>
            <a:lstStyle/>
            <a:p>
              <a:endParaRPr lang="en-GB"/>
            </a:p>
          </p:txBody>
        </p:sp>
      </p:grpSp>
      <p:grpSp>
        <p:nvGrpSpPr>
          <p:cNvPr id="5" name="Group 5"/>
          <p:cNvGrpSpPr/>
          <p:nvPr/>
        </p:nvGrpSpPr>
        <p:grpSpPr>
          <a:xfrm>
            <a:off x="790924" y="1605402"/>
            <a:ext cx="17146782" cy="6421126"/>
            <a:chOff x="0" y="0"/>
            <a:chExt cx="4516025" cy="1691161"/>
          </a:xfrm>
        </p:grpSpPr>
        <p:sp>
          <p:nvSpPr>
            <p:cNvPr id="6" name="Freeform 6"/>
            <p:cNvSpPr/>
            <p:nvPr/>
          </p:nvSpPr>
          <p:spPr>
            <a:xfrm>
              <a:off x="0" y="0"/>
              <a:ext cx="4516025" cy="1691161"/>
            </a:xfrm>
            <a:custGeom>
              <a:avLst/>
              <a:gdLst/>
              <a:ahLst/>
              <a:cxnLst/>
              <a:rect l="l" t="t" r="r" b="b"/>
              <a:pathLst>
                <a:path w="4516025" h="1691161">
                  <a:moveTo>
                    <a:pt x="23027" y="0"/>
                  </a:moveTo>
                  <a:lnTo>
                    <a:pt x="4492998" y="0"/>
                  </a:lnTo>
                  <a:cubicBezTo>
                    <a:pt x="4499105" y="0"/>
                    <a:pt x="4504962" y="2426"/>
                    <a:pt x="4509281" y="6744"/>
                  </a:cubicBezTo>
                  <a:cubicBezTo>
                    <a:pt x="4513599" y="11063"/>
                    <a:pt x="4516025" y="16920"/>
                    <a:pt x="4516025" y="23027"/>
                  </a:cubicBezTo>
                  <a:lnTo>
                    <a:pt x="4516025" y="1668134"/>
                  </a:lnTo>
                  <a:cubicBezTo>
                    <a:pt x="4516025" y="1674241"/>
                    <a:pt x="4513599" y="1680098"/>
                    <a:pt x="4509281" y="1684416"/>
                  </a:cubicBezTo>
                  <a:cubicBezTo>
                    <a:pt x="4504962" y="1688735"/>
                    <a:pt x="4499105" y="1691161"/>
                    <a:pt x="4492998" y="1691161"/>
                  </a:cubicBezTo>
                  <a:lnTo>
                    <a:pt x="23027" y="1691161"/>
                  </a:lnTo>
                  <a:cubicBezTo>
                    <a:pt x="16920" y="1691161"/>
                    <a:pt x="11063" y="1688735"/>
                    <a:pt x="6744" y="1684416"/>
                  </a:cubicBezTo>
                  <a:cubicBezTo>
                    <a:pt x="2426" y="1680098"/>
                    <a:pt x="0" y="1674241"/>
                    <a:pt x="0" y="1668134"/>
                  </a:cubicBezTo>
                  <a:lnTo>
                    <a:pt x="0" y="23027"/>
                  </a:lnTo>
                  <a:cubicBezTo>
                    <a:pt x="0" y="16920"/>
                    <a:pt x="2426" y="11063"/>
                    <a:pt x="6744" y="6744"/>
                  </a:cubicBezTo>
                  <a:cubicBezTo>
                    <a:pt x="11063" y="2426"/>
                    <a:pt x="16920" y="0"/>
                    <a:pt x="23027" y="0"/>
                  </a:cubicBezTo>
                  <a:close/>
                </a:path>
              </a:pathLst>
            </a:custGeom>
            <a:solidFill>
              <a:srgbClr val="FEFFFE"/>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14828">
            <a:off x="630338" y="559356"/>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9" name="Freeform 9"/>
          <p:cNvSpPr/>
          <p:nvPr/>
        </p:nvSpPr>
        <p:spPr>
          <a:xfrm rot="-989202" flipH="1">
            <a:off x="-589727" y="-533306"/>
            <a:ext cx="3236853" cy="3836787"/>
          </a:xfrm>
          <a:custGeom>
            <a:avLst/>
            <a:gdLst/>
            <a:ahLst/>
            <a:cxnLst/>
            <a:rect l="l" t="t" r="r" b="b"/>
            <a:pathLst>
              <a:path w="3236853" h="3836787">
                <a:moveTo>
                  <a:pt x="3236854" y="0"/>
                </a:moveTo>
                <a:lnTo>
                  <a:pt x="0" y="0"/>
                </a:lnTo>
                <a:lnTo>
                  <a:pt x="0" y="3836787"/>
                </a:lnTo>
                <a:lnTo>
                  <a:pt x="3236854" y="3836787"/>
                </a:lnTo>
                <a:lnTo>
                  <a:pt x="323685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0" name="Freeform 10"/>
          <p:cNvSpPr/>
          <p:nvPr/>
        </p:nvSpPr>
        <p:spPr>
          <a:xfrm>
            <a:off x="13904824" y="8878427"/>
            <a:ext cx="3132786" cy="2271270"/>
          </a:xfrm>
          <a:custGeom>
            <a:avLst/>
            <a:gdLst/>
            <a:ahLst/>
            <a:cxnLst/>
            <a:rect l="l" t="t" r="r" b="b"/>
            <a:pathLst>
              <a:path w="3132786" h="2271270">
                <a:moveTo>
                  <a:pt x="0" y="0"/>
                </a:moveTo>
                <a:lnTo>
                  <a:pt x="3132786" y="0"/>
                </a:lnTo>
                <a:lnTo>
                  <a:pt x="3132786" y="2271270"/>
                </a:lnTo>
                <a:lnTo>
                  <a:pt x="0" y="2271270"/>
                </a:lnTo>
                <a:lnTo>
                  <a:pt x="0" y="0"/>
                </a:lnTo>
                <a:close/>
              </a:path>
            </a:pathLst>
          </a:custGeom>
          <a:blipFill>
            <a:blip r:embed="rId10"/>
            <a:stretch>
              <a:fillRect/>
            </a:stretch>
          </a:blipFill>
        </p:spPr>
        <p:txBody>
          <a:bodyPr/>
          <a:lstStyle/>
          <a:p>
            <a:endParaRPr lang="en-GB"/>
          </a:p>
        </p:txBody>
      </p:sp>
      <p:sp>
        <p:nvSpPr>
          <p:cNvPr id="11" name="Freeform 11"/>
          <p:cNvSpPr/>
          <p:nvPr/>
        </p:nvSpPr>
        <p:spPr>
          <a:xfrm>
            <a:off x="9824386" y="9680357"/>
            <a:ext cx="770221" cy="535304"/>
          </a:xfrm>
          <a:custGeom>
            <a:avLst/>
            <a:gdLst/>
            <a:ahLst/>
            <a:cxnLst/>
            <a:rect l="l" t="t" r="r" b="b"/>
            <a:pathLst>
              <a:path w="770221" h="535304">
                <a:moveTo>
                  <a:pt x="0" y="0"/>
                </a:moveTo>
                <a:lnTo>
                  <a:pt x="770221" y="0"/>
                </a:lnTo>
                <a:lnTo>
                  <a:pt x="770221" y="535303"/>
                </a:lnTo>
                <a:lnTo>
                  <a:pt x="0" y="5353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GB"/>
          </a:p>
        </p:txBody>
      </p:sp>
      <p:sp>
        <p:nvSpPr>
          <p:cNvPr id="12" name="TextBox 12"/>
          <p:cNvSpPr txBox="1"/>
          <p:nvPr/>
        </p:nvSpPr>
        <p:spPr>
          <a:xfrm>
            <a:off x="3009438" y="356475"/>
            <a:ext cx="12600887" cy="1028612"/>
          </a:xfrm>
          <a:prstGeom prst="rect">
            <a:avLst/>
          </a:prstGeom>
        </p:spPr>
        <p:txBody>
          <a:bodyPr lIns="0" tIns="0" rIns="0" bIns="0" rtlCol="0" anchor="t">
            <a:spAutoFit/>
          </a:bodyPr>
          <a:lstStyle/>
          <a:p>
            <a:pPr algn="ctr">
              <a:lnSpc>
                <a:spcPts val="8400"/>
              </a:lnSpc>
            </a:pPr>
            <a:r>
              <a:rPr lang="en-US" sz="6000">
                <a:solidFill>
                  <a:srgbClr val="04737F"/>
                </a:solidFill>
                <a:latin typeface="Fraunces Bold"/>
              </a:rPr>
              <a:t>IV. LUYỆN TẬP</a:t>
            </a:r>
          </a:p>
        </p:txBody>
      </p:sp>
      <p:graphicFrame>
        <p:nvGraphicFramePr>
          <p:cNvPr id="13" name="Table 13"/>
          <p:cNvGraphicFramePr>
            <a:graphicFrameLocks noGrp="1"/>
          </p:cNvGraphicFramePr>
          <p:nvPr/>
        </p:nvGraphicFramePr>
        <p:xfrm>
          <a:off x="1028700" y="1847359"/>
          <a:ext cx="16772694" cy="5931203"/>
        </p:xfrm>
        <a:graphic>
          <a:graphicData uri="http://schemas.openxmlformats.org/drawingml/2006/table">
            <a:tbl>
              <a:tblPr/>
              <a:tblGrid>
                <a:gridCol w="2390409">
                  <a:extLst>
                    <a:ext uri="{9D8B030D-6E8A-4147-A177-3AD203B41FA5}">
                      <a16:colId xmlns:a16="http://schemas.microsoft.com/office/drawing/2014/main" val="20000"/>
                    </a:ext>
                  </a:extLst>
                </a:gridCol>
                <a:gridCol w="14382285">
                  <a:extLst>
                    <a:ext uri="{9D8B030D-6E8A-4147-A177-3AD203B41FA5}">
                      <a16:colId xmlns:a16="http://schemas.microsoft.com/office/drawing/2014/main" val="20001"/>
                    </a:ext>
                  </a:extLst>
                </a:gridCol>
              </a:tblGrid>
              <a:tr h="1102457">
                <a:tc>
                  <a:txBody>
                    <a:bodyPr/>
                    <a:lstStyle/>
                    <a:p>
                      <a:pPr algn="l">
                        <a:lnSpc>
                          <a:spcPts val="4900"/>
                        </a:lnSpc>
                        <a:defRPr/>
                      </a:pPr>
                      <a:r>
                        <a:rPr lang="en-US" sz="3500">
                          <a:solidFill>
                            <a:srgbClr val="000000"/>
                          </a:solidFill>
                          <a:latin typeface="Roboto Condensed Bold"/>
                        </a:rPr>
                        <a:t>Mở đoạn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l">
                        <a:lnSpc>
                          <a:spcPts val="4900"/>
                        </a:lnSpc>
                        <a:defRPr/>
                      </a:pPr>
                      <a:r>
                        <a:rPr lang="en-US" sz="3500">
                          <a:solidFill>
                            <a:srgbClr val="000000"/>
                          </a:solidFill>
                          <a:latin typeface="Roboto Condensed"/>
                        </a:rPr>
                        <a:t>Nêu vấn đề và trách nhiệm vào cuộc của mọi người, trong đó có học sinh.</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594968">
                <a:tc>
                  <a:txBody>
                    <a:bodyPr/>
                    <a:lstStyle/>
                    <a:p>
                      <a:pPr algn="just">
                        <a:lnSpc>
                          <a:spcPts val="4900"/>
                        </a:lnSpc>
                        <a:defRPr/>
                      </a:pPr>
                      <a:r>
                        <a:rPr lang="en-US" sz="3500">
                          <a:solidFill>
                            <a:srgbClr val="000000"/>
                          </a:solidFill>
                          <a:latin typeface="Roboto Condensed Bold"/>
                        </a:rPr>
                        <a:t>Thân đoạn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marL="755651" lvl="1" indent="-377825" algn="just">
                        <a:lnSpc>
                          <a:spcPts val="4900"/>
                        </a:lnSpc>
                        <a:buFont typeface="Arial"/>
                        <a:buChar char="•"/>
                        <a:defRPr/>
                      </a:pPr>
                      <a:r>
                        <a:rPr lang="en-US" sz="3500">
                          <a:solidFill>
                            <a:srgbClr val="000000"/>
                          </a:solidFill>
                          <a:latin typeface="Roboto Condensed"/>
                        </a:rPr>
                        <a:t>Giải thích vấn đề và nêu thực trạng, hậu quả của nước biển dâng</a:t>
                      </a:r>
                      <a:endParaRPr lang="en-US" sz="1100"/>
                    </a:p>
                    <a:p>
                      <a:pPr marL="755651" lvl="1" indent="-377825" algn="just">
                        <a:lnSpc>
                          <a:spcPts val="4900"/>
                        </a:lnSpc>
                        <a:buFont typeface="Arial"/>
                        <a:buChar char="•"/>
                      </a:pPr>
                      <a:r>
                        <a:rPr lang="en-US" sz="3500">
                          <a:solidFill>
                            <a:srgbClr val="000000"/>
                          </a:solidFill>
                          <a:latin typeface="Roboto Condensed"/>
                        </a:rPr>
                        <a:t>Giải pháp chung và giải pháp mà học sinh có thể thực hiện:</a:t>
                      </a:r>
                    </a:p>
                    <a:p>
                      <a:pPr algn="just">
                        <a:lnSpc>
                          <a:spcPts val="4900"/>
                        </a:lnSpc>
                      </a:pPr>
                      <a:r>
                        <a:rPr lang="en-US" sz="3500">
                          <a:solidFill>
                            <a:srgbClr val="000000"/>
                          </a:solidFill>
                          <a:latin typeface="Roboto Condensed"/>
                        </a:rPr>
                        <a:t>     + Ít nhất 03 biện pháp có thể làm</a:t>
                      </a:r>
                    </a:p>
                    <a:p>
                      <a:pPr algn="just">
                        <a:lnSpc>
                          <a:spcPts val="4900"/>
                        </a:lnSpc>
                      </a:pPr>
                      <a:r>
                        <a:rPr lang="en-US" sz="3500">
                          <a:solidFill>
                            <a:srgbClr val="000000"/>
                          </a:solidFill>
                          <a:latin typeface="Roboto Condensed"/>
                        </a:rPr>
                        <a:t>     + Có mô tả cụ thể kèm minh chứng (nếu có)</a:t>
                      </a:r>
                    </a:p>
                    <a:p>
                      <a:pPr algn="just">
                        <a:lnSpc>
                          <a:spcPts val="4900"/>
                        </a:lnSpc>
                      </a:pPr>
                      <a:r>
                        <a:rPr lang="en-US" sz="3500">
                          <a:solidFill>
                            <a:srgbClr val="000000"/>
                          </a:solidFill>
                          <a:latin typeface="Roboto Condensed"/>
                        </a:rPr>
                        <a:t>     + Phê phán sự thờ ơ hoặc việc làm sai trái</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1233778">
                <a:tc>
                  <a:txBody>
                    <a:bodyPr/>
                    <a:lstStyle/>
                    <a:p>
                      <a:pPr algn="just">
                        <a:lnSpc>
                          <a:spcPts val="4900"/>
                        </a:lnSpc>
                        <a:defRPr/>
                      </a:pPr>
                      <a:r>
                        <a:rPr lang="en-US" sz="3500">
                          <a:solidFill>
                            <a:srgbClr val="000000"/>
                          </a:solidFill>
                          <a:latin typeface="Roboto Condensed Bold"/>
                        </a:rPr>
                        <a:t>Kết đoạn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marL="755651" lvl="1" indent="-377825" algn="just">
                        <a:lnSpc>
                          <a:spcPts val="4900"/>
                        </a:lnSpc>
                        <a:buFont typeface="Arial"/>
                        <a:buChar char="•"/>
                        <a:defRPr/>
                      </a:pPr>
                      <a:r>
                        <a:rPr lang="en-US" sz="3500">
                          <a:solidFill>
                            <a:srgbClr val="000000"/>
                          </a:solidFill>
                          <a:latin typeface="Roboto Condensed"/>
                        </a:rPr>
                        <a:t>Mong muốn hoặc quyết tâm của em trong đời thực.</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Freeform 14"/>
          <p:cNvSpPr/>
          <p:nvPr/>
        </p:nvSpPr>
        <p:spPr>
          <a:xfrm>
            <a:off x="350294" y="6772491"/>
            <a:ext cx="2774719" cy="4211871"/>
          </a:xfrm>
          <a:custGeom>
            <a:avLst/>
            <a:gdLst/>
            <a:ahLst/>
            <a:cxnLst/>
            <a:rect l="l" t="t" r="r" b="b"/>
            <a:pathLst>
              <a:path w="2774719" h="4211871">
                <a:moveTo>
                  <a:pt x="0" y="0"/>
                </a:moveTo>
                <a:lnTo>
                  <a:pt x="2774719" y="0"/>
                </a:lnTo>
                <a:lnTo>
                  <a:pt x="2774719" y="4211871"/>
                </a:lnTo>
                <a:lnTo>
                  <a:pt x="0" y="4211871"/>
                </a:lnTo>
                <a:lnTo>
                  <a:pt x="0" y="0"/>
                </a:lnTo>
                <a:close/>
              </a:path>
            </a:pathLst>
          </a:custGeom>
          <a:blipFill>
            <a:blip r:embed="rId13"/>
            <a:stretch>
              <a:fillRect l="-1920" r="-1920" b="-4441"/>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1878662" y="1103847"/>
            <a:ext cx="14530676" cy="8229600"/>
            <a:chOff x="0" y="0"/>
            <a:chExt cx="3827009" cy="2167467"/>
          </a:xfrm>
        </p:grpSpPr>
        <p:sp>
          <p:nvSpPr>
            <p:cNvPr id="3" name="Freeform 3"/>
            <p:cNvSpPr/>
            <p:nvPr/>
          </p:nvSpPr>
          <p:spPr>
            <a:xfrm>
              <a:off x="0" y="0"/>
              <a:ext cx="3827009" cy="2167467"/>
            </a:xfrm>
            <a:custGeom>
              <a:avLst/>
              <a:gdLst/>
              <a:ahLst/>
              <a:cxnLst/>
              <a:rect l="l" t="t" r="r" b="b"/>
              <a:pathLst>
                <a:path w="3827009" h="2167467">
                  <a:moveTo>
                    <a:pt x="0" y="0"/>
                  </a:moveTo>
                  <a:lnTo>
                    <a:pt x="3827009" y="0"/>
                  </a:lnTo>
                  <a:lnTo>
                    <a:pt x="3827009" y="2167467"/>
                  </a:lnTo>
                  <a:lnTo>
                    <a:pt x="0" y="2167467"/>
                  </a:lnTo>
                  <a:lnTo>
                    <a:pt x="0" y="0"/>
                  </a:lnTo>
                </a:path>
              </a:pathLst>
            </a:custGeom>
            <a:solidFill>
              <a:srgbClr val="FFFFFF"/>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0800000">
            <a:off x="0" y="-3173194"/>
            <a:ext cx="18288000" cy="6723690"/>
            <a:chOff x="0" y="0"/>
            <a:chExt cx="24384000" cy="8964920"/>
          </a:xfrm>
        </p:grpSpPr>
        <p:sp>
          <p:nvSpPr>
            <p:cNvPr id="6" name="Freeform 6"/>
            <p:cNvSpPr/>
            <p:nvPr/>
          </p:nvSpPr>
          <p:spPr>
            <a:xfrm>
              <a:off x="0" y="0"/>
              <a:ext cx="24384000" cy="7312136"/>
            </a:xfrm>
            <a:custGeom>
              <a:avLst/>
              <a:gdLst/>
              <a:ahLst/>
              <a:cxnLst/>
              <a:rect l="l" t="t" r="r" b="b"/>
              <a:pathLst>
                <a:path w="24384000" h="7312136">
                  <a:moveTo>
                    <a:pt x="0" y="0"/>
                  </a:moveTo>
                  <a:lnTo>
                    <a:pt x="24384000" y="0"/>
                  </a:lnTo>
                  <a:lnTo>
                    <a:pt x="24384000" y="7312136"/>
                  </a:lnTo>
                  <a:lnTo>
                    <a:pt x="0" y="7312136"/>
                  </a:lnTo>
                  <a:lnTo>
                    <a:pt x="0" y="0"/>
                  </a:lnTo>
                  <a:close/>
                </a:path>
              </a:pathLst>
            </a:custGeom>
            <a:blipFill>
              <a:blip r:embed="rId2">
                <a:extLst>
                  <a:ext uri="{96DAC541-7B7A-43D3-8B79-37D633B846F1}">
                    <asvg:svgBlip xmlns="" xmlns:asvg="http://schemas.microsoft.com/office/drawing/2016/SVG/main" r:embed="rId3"/>
                  </a:ext>
                </a:extLst>
              </a:blip>
              <a:stretch>
                <a:fillRect b="-64917"/>
              </a:stretch>
            </a:blipFill>
          </p:spPr>
          <p:txBody>
            <a:bodyPr/>
            <a:lstStyle/>
            <a:p>
              <a:endParaRPr lang="en-GB"/>
            </a:p>
          </p:txBody>
        </p:sp>
        <p:sp>
          <p:nvSpPr>
            <p:cNvPr id="7" name="Freeform 7"/>
            <p:cNvSpPr/>
            <p:nvPr/>
          </p:nvSpPr>
          <p:spPr>
            <a:xfrm>
              <a:off x="0" y="829131"/>
              <a:ext cx="24384000" cy="8135789"/>
            </a:xfrm>
            <a:custGeom>
              <a:avLst/>
              <a:gdLst/>
              <a:ahLst/>
              <a:cxnLst/>
              <a:rect l="l" t="t" r="r" b="b"/>
              <a:pathLst>
                <a:path w="24384000" h="8135789">
                  <a:moveTo>
                    <a:pt x="0" y="0"/>
                  </a:moveTo>
                  <a:lnTo>
                    <a:pt x="24384000" y="0"/>
                  </a:lnTo>
                  <a:lnTo>
                    <a:pt x="24384000" y="8135789"/>
                  </a:lnTo>
                  <a:lnTo>
                    <a:pt x="0" y="8135789"/>
                  </a:lnTo>
                  <a:lnTo>
                    <a:pt x="0" y="0"/>
                  </a:lnTo>
                  <a:close/>
                </a:path>
              </a:pathLst>
            </a:custGeom>
            <a:blipFill>
              <a:blip r:embed="rId4">
                <a:extLst>
                  <a:ext uri="{96DAC541-7B7A-43D3-8B79-37D633B846F1}">
                    <asvg:svgBlip xmlns="" xmlns:asvg="http://schemas.microsoft.com/office/drawing/2016/SVG/main" r:embed="rId5"/>
                  </a:ext>
                </a:extLst>
              </a:blip>
              <a:stretch>
                <a:fillRect b="-48221"/>
              </a:stretch>
            </a:blipFill>
          </p:spPr>
          <p:txBody>
            <a:bodyPr/>
            <a:lstStyle/>
            <a:p>
              <a:endParaRPr lang="en-GB"/>
            </a:p>
          </p:txBody>
        </p:sp>
      </p:grpSp>
      <p:sp>
        <p:nvSpPr>
          <p:cNvPr id="8" name="Freeform 8"/>
          <p:cNvSpPr/>
          <p:nvPr/>
        </p:nvSpPr>
        <p:spPr>
          <a:xfrm rot="-357565">
            <a:off x="14329479" y="532981"/>
            <a:ext cx="7016276" cy="7364411"/>
          </a:xfrm>
          <a:custGeom>
            <a:avLst/>
            <a:gdLst/>
            <a:ahLst/>
            <a:cxnLst/>
            <a:rect l="l" t="t" r="r" b="b"/>
            <a:pathLst>
              <a:path w="7016276" h="7364411">
                <a:moveTo>
                  <a:pt x="0" y="0"/>
                </a:moveTo>
                <a:lnTo>
                  <a:pt x="7016276" y="0"/>
                </a:lnTo>
                <a:lnTo>
                  <a:pt x="7016276" y="7364411"/>
                </a:lnTo>
                <a:lnTo>
                  <a:pt x="0" y="73644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9" name="Freeform 9"/>
          <p:cNvSpPr/>
          <p:nvPr/>
        </p:nvSpPr>
        <p:spPr>
          <a:xfrm>
            <a:off x="14306048" y="6758563"/>
            <a:ext cx="3981952" cy="3895073"/>
          </a:xfrm>
          <a:custGeom>
            <a:avLst/>
            <a:gdLst/>
            <a:ahLst/>
            <a:cxnLst/>
            <a:rect l="l" t="t" r="r" b="b"/>
            <a:pathLst>
              <a:path w="3981952" h="3895073">
                <a:moveTo>
                  <a:pt x="0" y="0"/>
                </a:moveTo>
                <a:lnTo>
                  <a:pt x="3981952" y="0"/>
                </a:lnTo>
                <a:lnTo>
                  <a:pt x="3981952" y="3895073"/>
                </a:lnTo>
                <a:lnTo>
                  <a:pt x="0" y="38950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0" name="Freeform 10"/>
          <p:cNvSpPr/>
          <p:nvPr/>
        </p:nvSpPr>
        <p:spPr>
          <a:xfrm rot="-357565" flipH="1">
            <a:off x="-2478033" y="1624705"/>
            <a:ext cx="7016276" cy="7364411"/>
          </a:xfrm>
          <a:custGeom>
            <a:avLst/>
            <a:gdLst/>
            <a:ahLst/>
            <a:cxnLst/>
            <a:rect l="l" t="t" r="r" b="b"/>
            <a:pathLst>
              <a:path w="7016276" h="7364411">
                <a:moveTo>
                  <a:pt x="7016275" y="0"/>
                </a:moveTo>
                <a:lnTo>
                  <a:pt x="0" y="0"/>
                </a:lnTo>
                <a:lnTo>
                  <a:pt x="0" y="7364412"/>
                </a:lnTo>
                <a:lnTo>
                  <a:pt x="7016275" y="7364412"/>
                </a:lnTo>
                <a:lnTo>
                  <a:pt x="7016275"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1" name="Freeform 11"/>
          <p:cNvSpPr/>
          <p:nvPr/>
        </p:nvSpPr>
        <p:spPr>
          <a:xfrm flipH="1">
            <a:off x="0" y="6758563"/>
            <a:ext cx="3981952" cy="3895073"/>
          </a:xfrm>
          <a:custGeom>
            <a:avLst/>
            <a:gdLst/>
            <a:ahLst/>
            <a:cxnLst/>
            <a:rect l="l" t="t" r="r" b="b"/>
            <a:pathLst>
              <a:path w="3981952" h="3895073">
                <a:moveTo>
                  <a:pt x="3981952" y="0"/>
                </a:moveTo>
                <a:lnTo>
                  <a:pt x="0" y="0"/>
                </a:lnTo>
                <a:lnTo>
                  <a:pt x="0" y="3895073"/>
                </a:lnTo>
                <a:lnTo>
                  <a:pt x="3981952" y="3895073"/>
                </a:lnTo>
                <a:lnTo>
                  <a:pt x="398195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4780747" y="3175780"/>
            <a:ext cx="9075616" cy="1524219"/>
          </a:xfrm>
          <a:prstGeom prst="rect">
            <a:avLst/>
          </a:prstGeom>
        </p:spPr>
        <p:txBody>
          <a:bodyPr lIns="0" tIns="0" rIns="0" bIns="0" rtlCol="0" anchor="t">
            <a:spAutoFit/>
          </a:bodyPr>
          <a:lstStyle/>
          <a:p>
            <a:pPr algn="ctr">
              <a:lnSpc>
                <a:spcPts val="12077"/>
              </a:lnSpc>
            </a:pPr>
            <a:r>
              <a:rPr lang="en-US" sz="8626">
                <a:solidFill>
                  <a:srgbClr val="4C9464"/>
                </a:solidFill>
                <a:latin typeface="#9Slide05 Aphrodite Pro"/>
              </a:rPr>
              <a:t>Cảm ơn các em!</a:t>
            </a:r>
          </a:p>
        </p:txBody>
      </p:sp>
      <p:sp>
        <p:nvSpPr>
          <p:cNvPr id="13" name="Freeform 13"/>
          <p:cNvSpPr/>
          <p:nvPr/>
        </p:nvSpPr>
        <p:spPr>
          <a:xfrm rot="-214828">
            <a:off x="14985798" y="6625953"/>
            <a:ext cx="1385989" cy="1245941"/>
          </a:xfrm>
          <a:custGeom>
            <a:avLst/>
            <a:gdLst/>
            <a:ahLst/>
            <a:cxnLst/>
            <a:rect l="l" t="t" r="r" b="b"/>
            <a:pathLst>
              <a:path w="1385989" h="1245941">
                <a:moveTo>
                  <a:pt x="0" y="0"/>
                </a:moveTo>
                <a:lnTo>
                  <a:pt x="1385988" y="0"/>
                </a:lnTo>
                <a:lnTo>
                  <a:pt x="1385988" y="1245941"/>
                </a:lnTo>
                <a:lnTo>
                  <a:pt x="0" y="12459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4" name="Freeform 14"/>
          <p:cNvSpPr/>
          <p:nvPr/>
        </p:nvSpPr>
        <p:spPr>
          <a:xfrm rot="-1063194">
            <a:off x="8818950" y="864698"/>
            <a:ext cx="745985" cy="1460113"/>
          </a:xfrm>
          <a:custGeom>
            <a:avLst/>
            <a:gdLst/>
            <a:ahLst/>
            <a:cxnLst/>
            <a:rect l="l" t="t" r="r" b="b"/>
            <a:pathLst>
              <a:path w="745985" h="1460113">
                <a:moveTo>
                  <a:pt x="0" y="0"/>
                </a:moveTo>
                <a:lnTo>
                  <a:pt x="745985" y="0"/>
                </a:lnTo>
                <a:lnTo>
                  <a:pt x="745985" y="1460113"/>
                </a:lnTo>
                <a:lnTo>
                  <a:pt x="0" y="14601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5" name="Freeform 15"/>
          <p:cNvSpPr/>
          <p:nvPr/>
        </p:nvSpPr>
        <p:spPr>
          <a:xfrm rot="-510615" flipH="1">
            <a:off x="9677694" y="373790"/>
            <a:ext cx="745985" cy="1460113"/>
          </a:xfrm>
          <a:custGeom>
            <a:avLst/>
            <a:gdLst/>
            <a:ahLst/>
            <a:cxnLst/>
            <a:rect l="l" t="t" r="r" b="b"/>
            <a:pathLst>
              <a:path w="745985" h="1460113">
                <a:moveTo>
                  <a:pt x="745985" y="0"/>
                </a:moveTo>
                <a:lnTo>
                  <a:pt x="0" y="0"/>
                </a:lnTo>
                <a:lnTo>
                  <a:pt x="0" y="1460113"/>
                </a:lnTo>
                <a:lnTo>
                  <a:pt x="745985" y="1460113"/>
                </a:lnTo>
                <a:lnTo>
                  <a:pt x="745985"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6" name="Freeform 16"/>
          <p:cNvSpPr/>
          <p:nvPr/>
        </p:nvSpPr>
        <p:spPr>
          <a:xfrm rot="1324665">
            <a:off x="3174046" y="452542"/>
            <a:ext cx="1742203" cy="1732700"/>
          </a:xfrm>
          <a:custGeom>
            <a:avLst/>
            <a:gdLst/>
            <a:ahLst/>
            <a:cxnLst/>
            <a:rect l="l" t="t" r="r" b="b"/>
            <a:pathLst>
              <a:path w="1742203" h="1732700">
                <a:moveTo>
                  <a:pt x="0" y="0"/>
                </a:moveTo>
                <a:lnTo>
                  <a:pt x="1742203" y="0"/>
                </a:lnTo>
                <a:lnTo>
                  <a:pt x="1742203" y="1732700"/>
                </a:lnTo>
                <a:lnTo>
                  <a:pt x="0" y="17327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0" y="7550696"/>
            <a:ext cx="18288000" cy="6723690"/>
            <a:chOff x="0" y="0"/>
            <a:chExt cx="24384000" cy="8964920"/>
          </a:xfrm>
        </p:grpSpPr>
        <p:sp>
          <p:nvSpPr>
            <p:cNvPr id="3" name="Freeform 3"/>
            <p:cNvSpPr/>
            <p:nvPr/>
          </p:nvSpPr>
          <p:spPr>
            <a:xfrm>
              <a:off x="0" y="0"/>
              <a:ext cx="24384000" cy="7312136"/>
            </a:xfrm>
            <a:custGeom>
              <a:avLst/>
              <a:gdLst/>
              <a:ahLst/>
              <a:cxnLst/>
              <a:rect l="l" t="t" r="r" b="b"/>
              <a:pathLst>
                <a:path w="24384000" h="7312136">
                  <a:moveTo>
                    <a:pt x="0" y="0"/>
                  </a:moveTo>
                  <a:lnTo>
                    <a:pt x="24384000" y="0"/>
                  </a:lnTo>
                  <a:lnTo>
                    <a:pt x="24384000" y="7312136"/>
                  </a:lnTo>
                  <a:lnTo>
                    <a:pt x="0" y="7312136"/>
                  </a:lnTo>
                  <a:lnTo>
                    <a:pt x="0" y="0"/>
                  </a:lnTo>
                  <a:close/>
                </a:path>
              </a:pathLst>
            </a:custGeom>
            <a:blipFill>
              <a:blip r:embed="rId2">
                <a:extLst>
                  <a:ext uri="{96DAC541-7B7A-43D3-8B79-37D633B846F1}">
                    <asvg:svgBlip xmlns="" xmlns:asvg="http://schemas.microsoft.com/office/drawing/2016/SVG/main" r:embed="rId3"/>
                  </a:ext>
                </a:extLst>
              </a:blip>
              <a:stretch>
                <a:fillRect b="-64917"/>
              </a:stretch>
            </a:blipFill>
          </p:spPr>
          <p:txBody>
            <a:bodyPr/>
            <a:lstStyle/>
            <a:p>
              <a:endParaRPr lang="en-GB"/>
            </a:p>
          </p:txBody>
        </p:sp>
        <p:sp>
          <p:nvSpPr>
            <p:cNvPr id="4" name="Freeform 4"/>
            <p:cNvSpPr/>
            <p:nvPr/>
          </p:nvSpPr>
          <p:spPr>
            <a:xfrm>
              <a:off x="0" y="829131"/>
              <a:ext cx="24384000" cy="8135789"/>
            </a:xfrm>
            <a:custGeom>
              <a:avLst/>
              <a:gdLst/>
              <a:ahLst/>
              <a:cxnLst/>
              <a:rect l="l" t="t" r="r" b="b"/>
              <a:pathLst>
                <a:path w="24384000" h="8135789">
                  <a:moveTo>
                    <a:pt x="0" y="0"/>
                  </a:moveTo>
                  <a:lnTo>
                    <a:pt x="24384000" y="0"/>
                  </a:lnTo>
                  <a:lnTo>
                    <a:pt x="24384000" y="8135789"/>
                  </a:lnTo>
                  <a:lnTo>
                    <a:pt x="0" y="8135789"/>
                  </a:lnTo>
                  <a:lnTo>
                    <a:pt x="0" y="0"/>
                  </a:lnTo>
                  <a:close/>
                </a:path>
              </a:pathLst>
            </a:custGeom>
            <a:blipFill>
              <a:blip r:embed="rId4">
                <a:extLst>
                  <a:ext uri="{96DAC541-7B7A-43D3-8B79-37D633B846F1}">
                    <asvg:svgBlip xmlns="" xmlns:asvg="http://schemas.microsoft.com/office/drawing/2016/SVG/main" r:embed="rId5"/>
                  </a:ext>
                </a:extLst>
              </a:blip>
              <a:stretch>
                <a:fillRect b="-48221"/>
              </a:stretch>
            </a:blipFill>
          </p:spPr>
          <p:txBody>
            <a:bodyPr/>
            <a:lstStyle/>
            <a:p>
              <a:endParaRPr lang="en-GB"/>
            </a:p>
          </p:txBody>
        </p:sp>
      </p:grpSp>
      <p:sp>
        <p:nvSpPr>
          <p:cNvPr id="5" name="Freeform 5"/>
          <p:cNvSpPr/>
          <p:nvPr/>
        </p:nvSpPr>
        <p:spPr>
          <a:xfrm>
            <a:off x="11775527" y="7550696"/>
            <a:ext cx="868301" cy="780564"/>
          </a:xfrm>
          <a:custGeom>
            <a:avLst/>
            <a:gdLst/>
            <a:ahLst/>
            <a:cxnLst/>
            <a:rect l="l" t="t" r="r" b="b"/>
            <a:pathLst>
              <a:path w="868301" h="780564">
                <a:moveTo>
                  <a:pt x="0" y="0"/>
                </a:moveTo>
                <a:lnTo>
                  <a:pt x="868301" y="0"/>
                </a:lnTo>
                <a:lnTo>
                  <a:pt x="868301" y="780564"/>
                </a:lnTo>
                <a:lnTo>
                  <a:pt x="0" y="7805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6" name="Freeform 6"/>
          <p:cNvSpPr/>
          <p:nvPr/>
        </p:nvSpPr>
        <p:spPr>
          <a:xfrm rot="-1588692">
            <a:off x="-4438127" y="-2412516"/>
            <a:ext cx="10933655" cy="4214427"/>
          </a:xfrm>
          <a:custGeom>
            <a:avLst/>
            <a:gdLst/>
            <a:ahLst/>
            <a:cxnLst/>
            <a:rect l="l" t="t" r="r" b="b"/>
            <a:pathLst>
              <a:path w="10933655" h="4214427">
                <a:moveTo>
                  <a:pt x="0" y="0"/>
                </a:moveTo>
                <a:lnTo>
                  <a:pt x="10933654" y="0"/>
                </a:lnTo>
                <a:lnTo>
                  <a:pt x="10933654" y="4214427"/>
                </a:lnTo>
                <a:lnTo>
                  <a:pt x="0" y="42144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7" name="Freeform 7"/>
          <p:cNvSpPr/>
          <p:nvPr/>
        </p:nvSpPr>
        <p:spPr>
          <a:xfrm>
            <a:off x="17114249" y="-305303"/>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8" name="Freeform 8"/>
          <p:cNvSpPr/>
          <p:nvPr/>
        </p:nvSpPr>
        <p:spPr>
          <a:xfrm rot="-1081652">
            <a:off x="1153049" y="7733320"/>
            <a:ext cx="1201342" cy="2351381"/>
          </a:xfrm>
          <a:custGeom>
            <a:avLst/>
            <a:gdLst/>
            <a:ahLst/>
            <a:cxnLst/>
            <a:rect l="l" t="t" r="r" b="b"/>
            <a:pathLst>
              <a:path w="1201342" h="2351381">
                <a:moveTo>
                  <a:pt x="0" y="0"/>
                </a:moveTo>
                <a:lnTo>
                  <a:pt x="1201342" y="0"/>
                </a:lnTo>
                <a:lnTo>
                  <a:pt x="1201342" y="2351382"/>
                </a:lnTo>
                <a:lnTo>
                  <a:pt x="0" y="235138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9" name="Freeform 9"/>
          <p:cNvSpPr/>
          <p:nvPr/>
        </p:nvSpPr>
        <p:spPr>
          <a:xfrm rot="-529074" flipH="1">
            <a:off x="2531716" y="6935342"/>
            <a:ext cx="1201342" cy="2351381"/>
          </a:xfrm>
          <a:custGeom>
            <a:avLst/>
            <a:gdLst/>
            <a:ahLst/>
            <a:cxnLst/>
            <a:rect l="l" t="t" r="r" b="b"/>
            <a:pathLst>
              <a:path w="1201342" h="2351381">
                <a:moveTo>
                  <a:pt x="1201342" y="0"/>
                </a:moveTo>
                <a:lnTo>
                  <a:pt x="0" y="0"/>
                </a:lnTo>
                <a:lnTo>
                  <a:pt x="0" y="2351382"/>
                </a:lnTo>
                <a:lnTo>
                  <a:pt x="1201342" y="2351382"/>
                </a:lnTo>
                <a:lnTo>
                  <a:pt x="1201342"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0" name="Freeform 10"/>
          <p:cNvSpPr/>
          <p:nvPr/>
        </p:nvSpPr>
        <p:spPr>
          <a:xfrm rot="-3021180">
            <a:off x="-3294334" y="5557236"/>
            <a:ext cx="8226052" cy="8634214"/>
          </a:xfrm>
          <a:custGeom>
            <a:avLst/>
            <a:gdLst/>
            <a:ahLst/>
            <a:cxnLst/>
            <a:rect l="l" t="t" r="r" b="b"/>
            <a:pathLst>
              <a:path w="8226052" h="8634214">
                <a:moveTo>
                  <a:pt x="0" y="0"/>
                </a:moveTo>
                <a:lnTo>
                  <a:pt x="8226051" y="0"/>
                </a:lnTo>
                <a:lnTo>
                  <a:pt x="8226051" y="8634214"/>
                </a:lnTo>
                <a:lnTo>
                  <a:pt x="0" y="8634214"/>
                </a:lnTo>
                <a:lnTo>
                  <a:pt x="0" y="0"/>
                </a:lnTo>
                <a:close/>
              </a:path>
            </a:pathLst>
          </a:custGeom>
          <a:blipFill>
            <a:blip r:embed="rId14">
              <a:alphaModFix amt="86000"/>
              <a:extLst>
                <a:ext uri="{96DAC541-7B7A-43D3-8B79-37D633B846F1}">
                  <asvg:svgBlip xmlns="" xmlns:asvg="http://schemas.microsoft.com/office/drawing/2016/SVG/main" r:embed="rId15"/>
                </a:ext>
              </a:extLst>
            </a:blip>
            <a:stretch>
              <a:fillRect/>
            </a:stretch>
          </a:blipFill>
        </p:spPr>
        <p:txBody>
          <a:bodyPr/>
          <a:lstStyle/>
          <a:p>
            <a:endParaRPr lang="en-GB"/>
          </a:p>
        </p:txBody>
      </p:sp>
      <p:graphicFrame>
        <p:nvGraphicFramePr>
          <p:cNvPr id="11" name="Table 11"/>
          <p:cNvGraphicFramePr>
            <a:graphicFrameLocks noGrp="1"/>
          </p:cNvGraphicFramePr>
          <p:nvPr/>
        </p:nvGraphicFramePr>
        <p:xfrm>
          <a:off x="1129821" y="3533870"/>
          <a:ext cx="16028358" cy="6340472"/>
        </p:xfrm>
        <a:graphic>
          <a:graphicData uri="http://schemas.openxmlformats.org/drawingml/2006/table">
            <a:tbl>
              <a:tblPr/>
              <a:tblGrid>
                <a:gridCol w="12564663">
                  <a:extLst>
                    <a:ext uri="{9D8B030D-6E8A-4147-A177-3AD203B41FA5}">
                      <a16:colId xmlns:a16="http://schemas.microsoft.com/office/drawing/2014/main" val="20000"/>
                    </a:ext>
                  </a:extLst>
                </a:gridCol>
                <a:gridCol w="1706887">
                  <a:extLst>
                    <a:ext uri="{9D8B030D-6E8A-4147-A177-3AD203B41FA5}">
                      <a16:colId xmlns:a16="http://schemas.microsoft.com/office/drawing/2014/main" val="20001"/>
                    </a:ext>
                  </a:extLst>
                </a:gridCol>
                <a:gridCol w="1756808">
                  <a:extLst>
                    <a:ext uri="{9D8B030D-6E8A-4147-A177-3AD203B41FA5}">
                      <a16:colId xmlns:a16="http://schemas.microsoft.com/office/drawing/2014/main" val="20002"/>
                    </a:ext>
                  </a:extLst>
                </a:gridCol>
              </a:tblGrid>
              <a:tr h="971121">
                <a:tc>
                  <a:txBody>
                    <a:bodyPr/>
                    <a:lstStyle/>
                    <a:p>
                      <a:pPr algn="ctr">
                        <a:lnSpc>
                          <a:spcPts val="4900"/>
                        </a:lnSpc>
                        <a:defRPr/>
                      </a:pPr>
                      <a:r>
                        <a:rPr lang="en-US" sz="3500">
                          <a:solidFill>
                            <a:srgbClr val="000000">
                              <a:alpha val="90980"/>
                            </a:srgbClr>
                          </a:solidFill>
                          <a:latin typeface="Roboto Condensed Bold"/>
                        </a:rPr>
                        <a:t>Tiêu chí bảng kiểm kĩ năng đọc</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tc>
                  <a:txBody>
                    <a:bodyPr/>
                    <a:lstStyle/>
                    <a:p>
                      <a:pPr algn="ctr">
                        <a:lnSpc>
                          <a:spcPts val="4900"/>
                        </a:lnSpc>
                        <a:defRPr/>
                      </a:pPr>
                      <a:r>
                        <a:rPr lang="en-US" sz="3500">
                          <a:solidFill>
                            <a:srgbClr val="000000">
                              <a:alpha val="90980"/>
                            </a:srgbClr>
                          </a:solidFill>
                          <a:latin typeface="Roboto Condensed Bold"/>
                        </a:rPr>
                        <a:t>Có </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tc>
                  <a:txBody>
                    <a:bodyPr/>
                    <a:lstStyle/>
                    <a:p>
                      <a:pPr algn="ctr">
                        <a:lnSpc>
                          <a:spcPts val="4900"/>
                        </a:lnSpc>
                        <a:defRPr/>
                      </a:pPr>
                      <a:r>
                        <a:rPr lang="en-US" sz="3500">
                          <a:solidFill>
                            <a:srgbClr val="000000">
                              <a:alpha val="90980"/>
                            </a:srgbClr>
                          </a:solidFill>
                          <a:latin typeface="Roboto Condensed Bold"/>
                        </a:rPr>
                        <a:t>Không</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EBB230">
                        <a:alpha val="90980"/>
                      </a:srgbClr>
                    </a:solidFill>
                  </a:tcPr>
                </a:tc>
                <a:extLst>
                  <a:ext uri="{0D108BD9-81ED-4DB2-BD59-A6C34878D82A}">
                    <a16:rowId xmlns:a16="http://schemas.microsoft.com/office/drawing/2014/main" val="10000"/>
                  </a:ext>
                </a:extLst>
              </a:tr>
              <a:tr h="899403">
                <a:tc>
                  <a:txBody>
                    <a:bodyPr/>
                    <a:lstStyle/>
                    <a:p>
                      <a:pPr algn="l">
                        <a:lnSpc>
                          <a:spcPts val="4900"/>
                        </a:lnSpc>
                        <a:defRPr/>
                      </a:pPr>
                      <a:r>
                        <a:rPr lang="en-US" sz="3500">
                          <a:solidFill>
                            <a:srgbClr val="000000">
                              <a:alpha val="90980"/>
                            </a:srgbClr>
                          </a:solidFill>
                          <a:latin typeface="Roboto Condensed"/>
                        </a:rPr>
                        <a:t>Đọc trôi chảy, không bỏ từ, thêm từ.</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1"/>
                  </a:ext>
                </a:extLst>
              </a:tr>
              <a:tr h="1447567">
                <a:tc>
                  <a:txBody>
                    <a:bodyPr/>
                    <a:lstStyle/>
                    <a:p>
                      <a:pPr algn="l">
                        <a:lnSpc>
                          <a:spcPts val="4900"/>
                        </a:lnSpc>
                        <a:defRPr/>
                      </a:pPr>
                      <a:r>
                        <a:rPr lang="en-US" sz="3500">
                          <a:solidFill>
                            <a:srgbClr val="000000">
                              <a:alpha val="90980"/>
                            </a:srgbClr>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2"/>
                  </a:ext>
                </a:extLst>
              </a:tr>
              <a:tr h="1379740">
                <a:tc>
                  <a:txBody>
                    <a:bodyPr/>
                    <a:lstStyle/>
                    <a:p>
                      <a:pPr algn="l">
                        <a:lnSpc>
                          <a:spcPts val="4900"/>
                        </a:lnSpc>
                        <a:defRPr/>
                      </a:pPr>
                      <a:r>
                        <a:rPr lang="en-US" sz="3500">
                          <a:solidFill>
                            <a:srgbClr val="000000">
                              <a:alpha val="90980"/>
                            </a:srgbClr>
                          </a:solidFill>
                          <a:latin typeface="Roboto Condensed"/>
                        </a:rPr>
                        <a:t>Tốc độ đọc phù hợp.</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3"/>
                  </a:ext>
                </a:extLst>
              </a:tr>
              <a:tr h="1642641">
                <a:tc>
                  <a:txBody>
                    <a:bodyPr/>
                    <a:lstStyle/>
                    <a:p>
                      <a:pPr algn="just">
                        <a:lnSpc>
                          <a:spcPts val="4900"/>
                        </a:lnSpc>
                        <a:defRPr/>
                      </a:pPr>
                      <a:r>
                        <a:rPr lang="en-US" sz="3500">
                          <a:solidFill>
                            <a:srgbClr val="000000">
                              <a:alpha val="90980"/>
                            </a:srgbClr>
                          </a:solidFill>
                          <a:latin typeface="Roboto Condensed"/>
                        </a:rPr>
                        <a:t>Ngắt nghỉ hợp lí, sử dụng giọng điệu khác nhau để nhấn mạnh được các thông tin quan trọng trong văn bản.</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90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4"/>
                  </a:ext>
                </a:extLst>
              </a:tr>
            </a:tbl>
          </a:graphicData>
        </a:graphic>
      </p:graphicFrame>
      <p:sp>
        <p:nvSpPr>
          <p:cNvPr id="12" name="Freeform 12"/>
          <p:cNvSpPr/>
          <p:nvPr/>
        </p:nvSpPr>
        <p:spPr>
          <a:xfrm>
            <a:off x="15332625" y="8612496"/>
            <a:ext cx="2367301" cy="2057400"/>
          </a:xfrm>
          <a:custGeom>
            <a:avLst/>
            <a:gdLst/>
            <a:ahLst/>
            <a:cxnLst/>
            <a:rect l="l" t="t" r="r" b="b"/>
            <a:pathLst>
              <a:path w="2367301" h="2057400">
                <a:moveTo>
                  <a:pt x="0" y="0"/>
                </a:moveTo>
                <a:lnTo>
                  <a:pt x="2367301" y="0"/>
                </a:lnTo>
                <a:lnTo>
                  <a:pt x="2367301" y="2057400"/>
                </a:lnTo>
                <a:lnTo>
                  <a:pt x="0" y="20574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GB"/>
          </a:p>
        </p:txBody>
      </p:sp>
      <p:sp>
        <p:nvSpPr>
          <p:cNvPr id="13" name="TextBox 13"/>
          <p:cNvSpPr txBox="1"/>
          <p:nvPr/>
        </p:nvSpPr>
        <p:spPr>
          <a:xfrm>
            <a:off x="5213658" y="239876"/>
            <a:ext cx="7860683" cy="1120514"/>
          </a:xfrm>
          <a:prstGeom prst="rect">
            <a:avLst/>
          </a:prstGeom>
        </p:spPr>
        <p:txBody>
          <a:bodyPr lIns="0" tIns="0" rIns="0" bIns="0" rtlCol="0" anchor="t">
            <a:spAutoFit/>
          </a:bodyPr>
          <a:lstStyle/>
          <a:p>
            <a:pPr algn="ctr">
              <a:lnSpc>
                <a:spcPts val="9180"/>
              </a:lnSpc>
            </a:pPr>
            <a:r>
              <a:rPr lang="en-US" sz="6557">
                <a:solidFill>
                  <a:srgbClr val="04737F"/>
                </a:solidFill>
                <a:latin typeface="Fraunces Bold"/>
              </a:rPr>
              <a:t>II. ĐỌC VĂN BẢN</a:t>
            </a:r>
          </a:p>
        </p:txBody>
      </p:sp>
      <p:sp>
        <p:nvSpPr>
          <p:cNvPr id="14" name="TextBox 14"/>
          <p:cNvSpPr txBox="1"/>
          <p:nvPr/>
        </p:nvSpPr>
        <p:spPr>
          <a:xfrm>
            <a:off x="1589233" y="1636648"/>
            <a:ext cx="15109534" cy="1573340"/>
          </a:xfrm>
          <a:prstGeom prst="rect">
            <a:avLst/>
          </a:prstGeom>
        </p:spPr>
        <p:txBody>
          <a:bodyPr lIns="0" tIns="0" rIns="0" bIns="0" rtlCol="0" anchor="t">
            <a:spAutoFit/>
          </a:bodyPr>
          <a:lstStyle/>
          <a:p>
            <a:pPr algn="ctr">
              <a:lnSpc>
                <a:spcPts val="5417"/>
              </a:lnSpc>
            </a:pPr>
            <a:r>
              <a:rPr lang="en-US" sz="4199">
                <a:solidFill>
                  <a:srgbClr val="04737F"/>
                </a:solidFill>
                <a:latin typeface="Roboto Condensed Bold"/>
              </a:rPr>
              <a:t>Đọc văn bản </a:t>
            </a:r>
          </a:p>
          <a:p>
            <a:pPr algn="ctr">
              <a:lnSpc>
                <a:spcPts val="7094"/>
              </a:lnSpc>
            </a:pPr>
            <a:r>
              <a:rPr lang="en-US" sz="5499">
                <a:solidFill>
                  <a:srgbClr val="04737F"/>
                </a:solidFill>
                <a:latin typeface="#9Slide05 VL Fadilla"/>
              </a:rPr>
              <a:t>"Nước biển dâng - Bài toán khó cần giải trong thế kỉ XXI"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a:off x="7760570" y="5143500"/>
            <a:ext cx="10527430" cy="8594211"/>
          </a:xfrm>
          <a:custGeom>
            <a:avLst/>
            <a:gdLst/>
            <a:ahLst/>
            <a:cxnLst/>
            <a:rect l="l" t="t" r="r" b="b"/>
            <a:pathLst>
              <a:path w="10527430" h="8594211">
                <a:moveTo>
                  <a:pt x="0" y="0"/>
                </a:moveTo>
                <a:lnTo>
                  <a:pt x="10527430" y="0"/>
                </a:lnTo>
                <a:lnTo>
                  <a:pt x="10527430" y="8594211"/>
                </a:lnTo>
                <a:lnTo>
                  <a:pt x="0" y="85942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847497" y="1874583"/>
            <a:ext cx="10527430" cy="8832620"/>
            <a:chOff x="0" y="0"/>
            <a:chExt cx="14036573" cy="11776827"/>
          </a:xfrm>
        </p:grpSpPr>
        <p:sp>
          <p:nvSpPr>
            <p:cNvPr id="4" name="Freeform 4"/>
            <p:cNvSpPr/>
            <p:nvPr/>
          </p:nvSpPr>
          <p:spPr>
            <a:xfrm flipH="1">
              <a:off x="0" y="0"/>
              <a:ext cx="14036573" cy="11458948"/>
            </a:xfrm>
            <a:custGeom>
              <a:avLst/>
              <a:gdLst/>
              <a:ahLst/>
              <a:cxnLst/>
              <a:rect l="l" t="t" r="r" b="b"/>
              <a:pathLst>
                <a:path w="14036573" h="11458948">
                  <a:moveTo>
                    <a:pt x="14036573" y="0"/>
                  </a:moveTo>
                  <a:lnTo>
                    <a:pt x="0" y="0"/>
                  </a:lnTo>
                  <a:lnTo>
                    <a:pt x="0" y="11458948"/>
                  </a:lnTo>
                  <a:lnTo>
                    <a:pt x="14036573" y="11458948"/>
                  </a:lnTo>
                  <a:lnTo>
                    <a:pt x="1403657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5" name="Freeform 5"/>
            <p:cNvSpPr/>
            <p:nvPr/>
          </p:nvSpPr>
          <p:spPr>
            <a:xfrm flipH="1">
              <a:off x="0" y="317880"/>
              <a:ext cx="14036573" cy="11458948"/>
            </a:xfrm>
            <a:custGeom>
              <a:avLst/>
              <a:gdLst/>
              <a:ahLst/>
              <a:cxnLst/>
              <a:rect l="l" t="t" r="r" b="b"/>
              <a:pathLst>
                <a:path w="14036573" h="11458948">
                  <a:moveTo>
                    <a:pt x="14036573" y="0"/>
                  </a:moveTo>
                  <a:lnTo>
                    <a:pt x="0" y="0"/>
                  </a:lnTo>
                  <a:lnTo>
                    <a:pt x="0" y="11458947"/>
                  </a:lnTo>
                  <a:lnTo>
                    <a:pt x="14036573" y="11458947"/>
                  </a:lnTo>
                  <a:lnTo>
                    <a:pt x="14036573"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sp>
        <p:nvSpPr>
          <p:cNvPr id="6" name="Freeform 6"/>
          <p:cNvSpPr/>
          <p:nvPr/>
        </p:nvSpPr>
        <p:spPr>
          <a:xfrm>
            <a:off x="1993884" y="2138727"/>
            <a:ext cx="868301" cy="780564"/>
          </a:xfrm>
          <a:custGeom>
            <a:avLst/>
            <a:gdLst/>
            <a:ahLst/>
            <a:cxnLst/>
            <a:rect l="l" t="t" r="r" b="b"/>
            <a:pathLst>
              <a:path w="868301" h="780564">
                <a:moveTo>
                  <a:pt x="0" y="0"/>
                </a:moveTo>
                <a:lnTo>
                  <a:pt x="868301" y="0"/>
                </a:lnTo>
                <a:lnTo>
                  <a:pt x="868301" y="780563"/>
                </a:lnTo>
                <a:lnTo>
                  <a:pt x="0" y="7805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7" name="Freeform 7"/>
          <p:cNvSpPr/>
          <p:nvPr/>
        </p:nvSpPr>
        <p:spPr>
          <a:xfrm rot="-2162338">
            <a:off x="1281632" y="1802156"/>
            <a:ext cx="804843" cy="673141"/>
          </a:xfrm>
          <a:custGeom>
            <a:avLst/>
            <a:gdLst/>
            <a:ahLst/>
            <a:cxnLst/>
            <a:rect l="l" t="t" r="r" b="b"/>
            <a:pathLst>
              <a:path w="804843" h="673141">
                <a:moveTo>
                  <a:pt x="0" y="0"/>
                </a:moveTo>
                <a:lnTo>
                  <a:pt x="804843" y="0"/>
                </a:lnTo>
                <a:lnTo>
                  <a:pt x="804843" y="673141"/>
                </a:lnTo>
                <a:lnTo>
                  <a:pt x="0" y="67314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8" name="Freeform 8"/>
          <p:cNvSpPr/>
          <p:nvPr/>
        </p:nvSpPr>
        <p:spPr>
          <a:xfrm rot="2372231">
            <a:off x="1882169" y="932888"/>
            <a:ext cx="781900" cy="903456"/>
          </a:xfrm>
          <a:custGeom>
            <a:avLst/>
            <a:gdLst/>
            <a:ahLst/>
            <a:cxnLst/>
            <a:rect l="l" t="t" r="r" b="b"/>
            <a:pathLst>
              <a:path w="781900" h="903456">
                <a:moveTo>
                  <a:pt x="0" y="0"/>
                </a:moveTo>
                <a:lnTo>
                  <a:pt x="781900" y="0"/>
                </a:lnTo>
                <a:lnTo>
                  <a:pt x="781900" y="903456"/>
                </a:lnTo>
                <a:lnTo>
                  <a:pt x="0" y="9034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9" name="Freeform 9"/>
          <p:cNvSpPr/>
          <p:nvPr/>
        </p:nvSpPr>
        <p:spPr>
          <a:xfrm rot="9541671">
            <a:off x="2813907" y="1938737"/>
            <a:ext cx="916396" cy="1180542"/>
          </a:xfrm>
          <a:custGeom>
            <a:avLst/>
            <a:gdLst/>
            <a:ahLst/>
            <a:cxnLst/>
            <a:rect l="l" t="t" r="r" b="b"/>
            <a:pathLst>
              <a:path w="916396" h="1180542">
                <a:moveTo>
                  <a:pt x="0" y="0"/>
                </a:moveTo>
                <a:lnTo>
                  <a:pt x="916397" y="0"/>
                </a:lnTo>
                <a:lnTo>
                  <a:pt x="916397" y="1180543"/>
                </a:lnTo>
                <a:lnTo>
                  <a:pt x="0" y="11805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0" name="Freeform 10"/>
          <p:cNvSpPr/>
          <p:nvPr/>
        </p:nvSpPr>
        <p:spPr>
          <a:xfrm rot="9541671" flipH="1">
            <a:off x="2174797" y="3084089"/>
            <a:ext cx="916396" cy="1180542"/>
          </a:xfrm>
          <a:custGeom>
            <a:avLst/>
            <a:gdLst/>
            <a:ahLst/>
            <a:cxnLst/>
            <a:rect l="l" t="t" r="r" b="b"/>
            <a:pathLst>
              <a:path w="916396" h="1180542">
                <a:moveTo>
                  <a:pt x="916396" y="0"/>
                </a:moveTo>
                <a:lnTo>
                  <a:pt x="0" y="0"/>
                </a:lnTo>
                <a:lnTo>
                  <a:pt x="0" y="1180543"/>
                </a:lnTo>
                <a:lnTo>
                  <a:pt x="916396" y="1180543"/>
                </a:lnTo>
                <a:lnTo>
                  <a:pt x="916396"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GB"/>
          </a:p>
        </p:txBody>
      </p:sp>
      <p:sp>
        <p:nvSpPr>
          <p:cNvPr id="11" name="Freeform 11"/>
          <p:cNvSpPr/>
          <p:nvPr/>
        </p:nvSpPr>
        <p:spPr>
          <a:xfrm rot="-3424443">
            <a:off x="436911" y="7975632"/>
            <a:ext cx="1967957" cy="1613725"/>
          </a:xfrm>
          <a:custGeom>
            <a:avLst/>
            <a:gdLst/>
            <a:ahLst/>
            <a:cxnLst/>
            <a:rect l="l" t="t" r="r" b="b"/>
            <a:pathLst>
              <a:path w="1967957" h="1613725">
                <a:moveTo>
                  <a:pt x="0" y="0"/>
                </a:moveTo>
                <a:lnTo>
                  <a:pt x="1967957" y="0"/>
                </a:lnTo>
                <a:lnTo>
                  <a:pt x="1967957" y="1613725"/>
                </a:lnTo>
                <a:lnTo>
                  <a:pt x="0" y="16137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GB"/>
          </a:p>
        </p:txBody>
      </p:sp>
      <p:grpSp>
        <p:nvGrpSpPr>
          <p:cNvPr id="12" name="Group 12"/>
          <p:cNvGrpSpPr/>
          <p:nvPr/>
        </p:nvGrpSpPr>
        <p:grpSpPr>
          <a:xfrm>
            <a:off x="2746543" y="502906"/>
            <a:ext cx="14095379" cy="2253811"/>
            <a:chOff x="0" y="0"/>
            <a:chExt cx="3712363" cy="593596"/>
          </a:xfrm>
        </p:grpSpPr>
        <p:sp>
          <p:nvSpPr>
            <p:cNvPr id="13" name="Freeform 13"/>
            <p:cNvSpPr/>
            <p:nvPr/>
          </p:nvSpPr>
          <p:spPr>
            <a:xfrm>
              <a:off x="0" y="0"/>
              <a:ext cx="3712363" cy="593596"/>
            </a:xfrm>
            <a:custGeom>
              <a:avLst/>
              <a:gdLst/>
              <a:ahLst/>
              <a:cxnLst/>
              <a:rect l="l" t="t" r="r" b="b"/>
              <a:pathLst>
                <a:path w="3712363" h="593596">
                  <a:moveTo>
                    <a:pt x="28012" y="0"/>
                  </a:moveTo>
                  <a:lnTo>
                    <a:pt x="3684351" y="0"/>
                  </a:lnTo>
                  <a:cubicBezTo>
                    <a:pt x="3699822" y="0"/>
                    <a:pt x="3712363" y="12541"/>
                    <a:pt x="3712363" y="28012"/>
                  </a:cubicBezTo>
                  <a:lnTo>
                    <a:pt x="3712363" y="565585"/>
                  </a:lnTo>
                  <a:cubicBezTo>
                    <a:pt x="3712363" y="573014"/>
                    <a:pt x="3709412" y="580139"/>
                    <a:pt x="3704159" y="585392"/>
                  </a:cubicBezTo>
                  <a:cubicBezTo>
                    <a:pt x="3698906" y="590645"/>
                    <a:pt x="3691781" y="593596"/>
                    <a:pt x="3684351" y="593596"/>
                  </a:cubicBezTo>
                  <a:lnTo>
                    <a:pt x="28012" y="593596"/>
                  </a:lnTo>
                  <a:cubicBezTo>
                    <a:pt x="20583" y="593596"/>
                    <a:pt x="13458" y="590645"/>
                    <a:pt x="8204" y="585392"/>
                  </a:cubicBezTo>
                  <a:cubicBezTo>
                    <a:pt x="2951" y="580139"/>
                    <a:pt x="0" y="573014"/>
                    <a:pt x="0" y="565585"/>
                  </a:cubicBezTo>
                  <a:lnTo>
                    <a:pt x="0" y="28012"/>
                  </a:lnTo>
                  <a:cubicBezTo>
                    <a:pt x="0" y="20583"/>
                    <a:pt x="2951" y="13458"/>
                    <a:pt x="8204" y="8204"/>
                  </a:cubicBezTo>
                  <a:cubicBezTo>
                    <a:pt x="13458" y="2951"/>
                    <a:pt x="20583" y="0"/>
                    <a:pt x="28012" y="0"/>
                  </a:cubicBezTo>
                  <a:close/>
                </a:path>
              </a:pathLst>
            </a:custGeom>
            <a:solidFill>
              <a:srgbClr val="FEFFFE">
                <a:alpha val="69804"/>
              </a:srgbClr>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3000949" y="530366"/>
            <a:ext cx="14093875" cy="2028781"/>
          </a:xfrm>
          <a:prstGeom prst="rect">
            <a:avLst/>
          </a:prstGeom>
        </p:spPr>
        <p:txBody>
          <a:bodyPr lIns="0" tIns="0" rIns="0" bIns="0" rtlCol="0" anchor="t">
            <a:spAutoFit/>
          </a:bodyPr>
          <a:lstStyle/>
          <a:p>
            <a:pPr algn="ctr">
              <a:lnSpc>
                <a:spcPts val="8100"/>
              </a:lnSpc>
            </a:pPr>
            <a:r>
              <a:rPr lang="en-US" sz="6000">
                <a:solidFill>
                  <a:srgbClr val="04737F"/>
                </a:solidFill>
                <a:latin typeface="Fraunces Bold"/>
              </a:rPr>
              <a:t>HỘI NGHỊ QUỐC TẾ </a:t>
            </a:r>
          </a:p>
          <a:p>
            <a:pPr algn="ctr">
              <a:lnSpc>
                <a:spcPts val="8100"/>
              </a:lnSpc>
            </a:pPr>
            <a:r>
              <a:rPr lang="en-US" sz="6000">
                <a:solidFill>
                  <a:srgbClr val="04737F"/>
                </a:solidFill>
                <a:latin typeface="Fraunces Bold"/>
              </a:rPr>
              <a:t>VỀ VẤN ĐỀ NƯỚC BIỂN DÂNG</a:t>
            </a:r>
          </a:p>
        </p:txBody>
      </p:sp>
      <p:grpSp>
        <p:nvGrpSpPr>
          <p:cNvPr id="16" name="Group 16"/>
          <p:cNvGrpSpPr/>
          <p:nvPr/>
        </p:nvGrpSpPr>
        <p:grpSpPr>
          <a:xfrm>
            <a:off x="3145163" y="3798190"/>
            <a:ext cx="6136901" cy="4092479"/>
            <a:chOff x="0" y="0"/>
            <a:chExt cx="1616303" cy="1077855"/>
          </a:xfrm>
        </p:grpSpPr>
        <p:sp>
          <p:nvSpPr>
            <p:cNvPr id="17" name="Freeform 17"/>
            <p:cNvSpPr/>
            <p:nvPr/>
          </p:nvSpPr>
          <p:spPr>
            <a:xfrm>
              <a:off x="0" y="0"/>
              <a:ext cx="1616303" cy="1077855"/>
            </a:xfrm>
            <a:custGeom>
              <a:avLst/>
              <a:gdLst/>
              <a:ahLst/>
              <a:cxnLst/>
              <a:rect l="l" t="t" r="r" b="b"/>
              <a:pathLst>
                <a:path w="1616303" h="1077855">
                  <a:moveTo>
                    <a:pt x="64338" y="0"/>
                  </a:moveTo>
                  <a:lnTo>
                    <a:pt x="1551965" y="0"/>
                  </a:lnTo>
                  <a:cubicBezTo>
                    <a:pt x="1587498" y="0"/>
                    <a:pt x="1616303" y="28805"/>
                    <a:pt x="1616303" y="64338"/>
                  </a:cubicBezTo>
                  <a:lnTo>
                    <a:pt x="1616303" y="1013516"/>
                  </a:lnTo>
                  <a:cubicBezTo>
                    <a:pt x="1616303" y="1030580"/>
                    <a:pt x="1609525" y="1046945"/>
                    <a:pt x="1597459" y="1059010"/>
                  </a:cubicBezTo>
                  <a:cubicBezTo>
                    <a:pt x="1585393" y="1071076"/>
                    <a:pt x="1569028" y="1077855"/>
                    <a:pt x="1551965" y="1077855"/>
                  </a:cubicBezTo>
                  <a:lnTo>
                    <a:pt x="64338" y="1077855"/>
                  </a:lnTo>
                  <a:cubicBezTo>
                    <a:pt x="47275" y="1077855"/>
                    <a:pt x="30910" y="1071076"/>
                    <a:pt x="18844" y="1059010"/>
                  </a:cubicBezTo>
                  <a:cubicBezTo>
                    <a:pt x="6778" y="1046945"/>
                    <a:pt x="0" y="1030580"/>
                    <a:pt x="0" y="1013516"/>
                  </a:cubicBezTo>
                  <a:lnTo>
                    <a:pt x="0" y="64338"/>
                  </a:lnTo>
                  <a:cubicBezTo>
                    <a:pt x="0" y="47275"/>
                    <a:pt x="6778" y="30910"/>
                    <a:pt x="18844" y="18844"/>
                  </a:cubicBezTo>
                  <a:cubicBezTo>
                    <a:pt x="30910" y="6778"/>
                    <a:pt x="47275" y="0"/>
                    <a:pt x="64338" y="0"/>
                  </a:cubicBezTo>
                  <a:close/>
                </a:path>
              </a:pathLst>
            </a:custGeom>
            <a:solidFill>
              <a:srgbClr val="FFFFFF"/>
            </a:solidFill>
            <a:ln w="38100">
              <a:solidFill>
                <a:srgbClr val="0097B2"/>
              </a:solidFill>
            </a:ln>
          </p:spPr>
          <p:txBody>
            <a:bodyPr/>
            <a:lstStyle/>
            <a:p>
              <a:endParaRPr lang="en-GB"/>
            </a:p>
          </p:txBody>
        </p:sp>
        <p:sp>
          <p:nvSpPr>
            <p:cNvPr id="18" name="TextBox 18"/>
            <p:cNvSpPr txBox="1"/>
            <p:nvPr/>
          </p:nvSpPr>
          <p:spPr>
            <a:xfrm>
              <a:off x="0" y="-76200"/>
              <a:ext cx="812800" cy="889000"/>
            </a:xfrm>
            <a:prstGeom prst="rect">
              <a:avLst/>
            </a:prstGeom>
          </p:spPr>
          <p:txBody>
            <a:bodyPr lIns="50800" tIns="50800" rIns="50800" bIns="50800" rtlCol="0" anchor="ctr"/>
            <a:lstStyle/>
            <a:p>
              <a:pPr algn="ctr">
                <a:lnSpc>
                  <a:spcPts val="5599"/>
                </a:lnSpc>
              </a:pPr>
              <a:endParaRPr/>
            </a:p>
          </p:txBody>
        </p:sp>
      </p:grpSp>
      <p:grpSp>
        <p:nvGrpSpPr>
          <p:cNvPr id="19" name="Group 19"/>
          <p:cNvGrpSpPr/>
          <p:nvPr/>
        </p:nvGrpSpPr>
        <p:grpSpPr>
          <a:xfrm>
            <a:off x="9794232" y="3244172"/>
            <a:ext cx="7465068" cy="5547809"/>
            <a:chOff x="0" y="0"/>
            <a:chExt cx="1966108" cy="1461151"/>
          </a:xfrm>
        </p:grpSpPr>
        <p:sp>
          <p:nvSpPr>
            <p:cNvPr id="20" name="Freeform 20"/>
            <p:cNvSpPr/>
            <p:nvPr/>
          </p:nvSpPr>
          <p:spPr>
            <a:xfrm>
              <a:off x="0" y="0"/>
              <a:ext cx="1966108" cy="1461151"/>
            </a:xfrm>
            <a:custGeom>
              <a:avLst/>
              <a:gdLst/>
              <a:ahLst/>
              <a:cxnLst/>
              <a:rect l="l" t="t" r="r" b="b"/>
              <a:pathLst>
                <a:path w="1966108" h="1461151">
                  <a:moveTo>
                    <a:pt x="52891" y="0"/>
                  </a:moveTo>
                  <a:lnTo>
                    <a:pt x="1913217" y="0"/>
                  </a:lnTo>
                  <a:cubicBezTo>
                    <a:pt x="1927245" y="0"/>
                    <a:pt x="1940698" y="5572"/>
                    <a:pt x="1950617" y="15492"/>
                  </a:cubicBezTo>
                  <a:cubicBezTo>
                    <a:pt x="1960536" y="25411"/>
                    <a:pt x="1966108" y="38864"/>
                    <a:pt x="1966108" y="52891"/>
                  </a:cubicBezTo>
                  <a:lnTo>
                    <a:pt x="1966108" y="1408260"/>
                  </a:lnTo>
                  <a:cubicBezTo>
                    <a:pt x="1966108" y="1422288"/>
                    <a:pt x="1960536" y="1435741"/>
                    <a:pt x="1950617" y="1445660"/>
                  </a:cubicBezTo>
                  <a:cubicBezTo>
                    <a:pt x="1940698" y="1455579"/>
                    <a:pt x="1927245" y="1461151"/>
                    <a:pt x="1913217" y="1461151"/>
                  </a:cubicBezTo>
                  <a:lnTo>
                    <a:pt x="52891" y="1461151"/>
                  </a:lnTo>
                  <a:cubicBezTo>
                    <a:pt x="38864" y="1461151"/>
                    <a:pt x="25411" y="1455579"/>
                    <a:pt x="15492" y="1445660"/>
                  </a:cubicBezTo>
                  <a:cubicBezTo>
                    <a:pt x="5572" y="1435741"/>
                    <a:pt x="0" y="1422288"/>
                    <a:pt x="0" y="1408260"/>
                  </a:cubicBezTo>
                  <a:lnTo>
                    <a:pt x="0" y="52891"/>
                  </a:lnTo>
                  <a:cubicBezTo>
                    <a:pt x="0" y="38864"/>
                    <a:pt x="5572" y="25411"/>
                    <a:pt x="15492" y="15492"/>
                  </a:cubicBezTo>
                  <a:cubicBezTo>
                    <a:pt x="25411" y="5572"/>
                    <a:pt x="38864" y="0"/>
                    <a:pt x="52891" y="0"/>
                  </a:cubicBezTo>
                  <a:close/>
                </a:path>
              </a:pathLst>
            </a:custGeom>
            <a:solidFill>
              <a:srgbClr val="FFFFFF"/>
            </a:solidFill>
            <a:ln w="38100">
              <a:solidFill>
                <a:srgbClr val="355A92"/>
              </a:solidFill>
            </a:ln>
          </p:spPr>
          <p:txBody>
            <a:bodyPr/>
            <a:lstStyle/>
            <a:p>
              <a:endParaRPr lang="en-GB"/>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1154827">
            <a:off x="13258296" y="7368062"/>
            <a:ext cx="4903595" cy="2323078"/>
          </a:xfrm>
          <a:custGeom>
            <a:avLst/>
            <a:gdLst/>
            <a:ahLst/>
            <a:cxnLst/>
            <a:rect l="l" t="t" r="r" b="b"/>
            <a:pathLst>
              <a:path w="4903595" h="2323078">
                <a:moveTo>
                  <a:pt x="0" y="0"/>
                </a:moveTo>
                <a:lnTo>
                  <a:pt x="4903595" y="0"/>
                </a:lnTo>
                <a:lnTo>
                  <a:pt x="4903595" y="2323078"/>
                </a:lnTo>
                <a:lnTo>
                  <a:pt x="0" y="2323078"/>
                </a:lnTo>
                <a:lnTo>
                  <a:pt x="0" y="0"/>
                </a:lnTo>
                <a:close/>
              </a:path>
            </a:pathLst>
          </a:custGeom>
          <a:blipFill>
            <a:blip r:embed="rId16"/>
            <a:stretch>
              <a:fillRect/>
            </a:stretch>
          </a:blipFill>
        </p:spPr>
        <p:txBody>
          <a:bodyPr/>
          <a:lstStyle/>
          <a:p>
            <a:endParaRPr lang="en-GB"/>
          </a:p>
        </p:txBody>
      </p:sp>
      <p:sp>
        <p:nvSpPr>
          <p:cNvPr id="23" name="TextBox 23"/>
          <p:cNvSpPr txBox="1"/>
          <p:nvPr/>
        </p:nvSpPr>
        <p:spPr>
          <a:xfrm>
            <a:off x="4416218" y="4011733"/>
            <a:ext cx="3712794" cy="679384"/>
          </a:xfrm>
          <a:prstGeom prst="rect">
            <a:avLst/>
          </a:prstGeom>
        </p:spPr>
        <p:txBody>
          <a:bodyPr lIns="0" tIns="0" rIns="0" bIns="0" rtlCol="0" anchor="t">
            <a:spAutoFit/>
          </a:bodyPr>
          <a:lstStyle/>
          <a:p>
            <a:pPr algn="r">
              <a:lnSpc>
                <a:spcPts val="5599"/>
              </a:lnSpc>
              <a:spcBef>
                <a:spcPct val="0"/>
              </a:spcBef>
            </a:pPr>
            <a:r>
              <a:rPr lang="en-US" sz="3999">
                <a:solidFill>
                  <a:srgbClr val="04737F"/>
                </a:solidFill>
                <a:latin typeface="Roboto Condensed Bold"/>
              </a:rPr>
              <a:t>BAN TỔ CHỨC</a:t>
            </a:r>
          </a:p>
        </p:txBody>
      </p:sp>
      <p:sp>
        <p:nvSpPr>
          <p:cNvPr id="24" name="TextBox 24"/>
          <p:cNvSpPr txBox="1"/>
          <p:nvPr/>
        </p:nvSpPr>
        <p:spPr>
          <a:xfrm>
            <a:off x="3506379" y="4702081"/>
            <a:ext cx="5532472" cy="3091899"/>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4737F"/>
                </a:solidFill>
                <a:latin typeface="Roboto Condensed"/>
              </a:rPr>
              <a:t>01 MC điều phối</a:t>
            </a:r>
          </a:p>
          <a:p>
            <a:pPr marL="755651" lvl="1" indent="-377825" algn="just">
              <a:lnSpc>
                <a:spcPts val="4900"/>
              </a:lnSpc>
              <a:buFont typeface="Arial"/>
              <a:buChar char="•"/>
            </a:pPr>
            <a:r>
              <a:rPr lang="en-US" sz="3500">
                <a:solidFill>
                  <a:srgbClr val="04737F"/>
                </a:solidFill>
                <a:latin typeface="Roboto Condensed"/>
              </a:rPr>
              <a:t> 03 quan sát viên hỗ trợ 03 quốc gia</a:t>
            </a:r>
          </a:p>
          <a:p>
            <a:pPr marL="755651" lvl="1" indent="-377825" algn="just">
              <a:lnSpc>
                <a:spcPts val="4900"/>
              </a:lnSpc>
              <a:buFont typeface="Arial"/>
              <a:buChar char="•"/>
            </a:pPr>
            <a:r>
              <a:rPr lang="en-US" sz="3500">
                <a:solidFill>
                  <a:srgbClr val="04737F"/>
                </a:solidFill>
                <a:latin typeface="Roboto Condensed"/>
              </a:rPr>
              <a:t>1 thư kí cuộc họp để tính điểm cho các đội</a:t>
            </a:r>
          </a:p>
        </p:txBody>
      </p:sp>
      <p:sp>
        <p:nvSpPr>
          <p:cNvPr id="25" name="TextBox 25"/>
          <p:cNvSpPr txBox="1"/>
          <p:nvPr/>
        </p:nvSpPr>
        <p:spPr>
          <a:xfrm>
            <a:off x="10972800" y="4305300"/>
            <a:ext cx="5625560" cy="679384"/>
          </a:xfrm>
          <a:prstGeom prst="rect">
            <a:avLst/>
          </a:prstGeom>
        </p:spPr>
        <p:txBody>
          <a:bodyPr lIns="0" tIns="0" rIns="0" bIns="0" rtlCol="0" anchor="t">
            <a:spAutoFit/>
          </a:bodyPr>
          <a:lstStyle/>
          <a:p>
            <a:pPr algn="just">
              <a:lnSpc>
                <a:spcPts val="5599"/>
              </a:lnSpc>
              <a:spcBef>
                <a:spcPct val="0"/>
              </a:spcBef>
            </a:pPr>
            <a:r>
              <a:rPr lang="en-US" sz="3999">
                <a:solidFill>
                  <a:srgbClr val="04737F"/>
                </a:solidFill>
                <a:latin typeface="Roboto Condensed Bold"/>
              </a:rPr>
              <a:t>ĐẠI DIỆN CÁC QUỐC GIA</a:t>
            </a:r>
          </a:p>
        </p:txBody>
      </p:sp>
      <p:sp>
        <p:nvSpPr>
          <p:cNvPr id="26" name="TextBox 26"/>
          <p:cNvSpPr txBox="1"/>
          <p:nvPr/>
        </p:nvSpPr>
        <p:spPr>
          <a:xfrm>
            <a:off x="10910398" y="5409220"/>
            <a:ext cx="5532472" cy="1853869"/>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4737F"/>
                </a:solidFill>
                <a:latin typeface="Roboto Condensed"/>
              </a:rPr>
              <a:t>MỸ</a:t>
            </a:r>
          </a:p>
          <a:p>
            <a:pPr marL="755651" lvl="1" indent="-377825" algn="just">
              <a:lnSpc>
                <a:spcPts val="4900"/>
              </a:lnSpc>
              <a:buFont typeface="Arial"/>
              <a:buChar char="•"/>
            </a:pPr>
            <a:r>
              <a:rPr lang="en-US" sz="3500">
                <a:solidFill>
                  <a:srgbClr val="04737F"/>
                </a:solidFill>
                <a:latin typeface="Roboto Condensed"/>
              </a:rPr>
              <a:t>TRUNG QUỐC</a:t>
            </a:r>
          </a:p>
          <a:p>
            <a:pPr marL="755651" lvl="1" indent="-377825" algn="just">
              <a:lnSpc>
                <a:spcPts val="4900"/>
              </a:lnSpc>
              <a:buFont typeface="Arial"/>
              <a:buChar char="•"/>
            </a:pPr>
            <a:r>
              <a:rPr lang="en-US" sz="3500">
                <a:solidFill>
                  <a:srgbClr val="04737F"/>
                </a:solidFill>
                <a:latin typeface="Roboto Condensed"/>
              </a:rPr>
              <a:t>VIỆT NAM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rot="-1588692">
            <a:off x="10783440" y="8534555"/>
            <a:ext cx="11556782" cy="4454614"/>
          </a:xfrm>
          <a:custGeom>
            <a:avLst/>
            <a:gdLst/>
            <a:ahLst/>
            <a:cxnLst/>
            <a:rect l="l" t="t" r="r" b="b"/>
            <a:pathLst>
              <a:path w="11556782" h="4454614">
                <a:moveTo>
                  <a:pt x="0" y="0"/>
                </a:moveTo>
                <a:lnTo>
                  <a:pt x="11556782" y="0"/>
                </a:lnTo>
                <a:lnTo>
                  <a:pt x="11556782" y="4454614"/>
                </a:lnTo>
                <a:lnTo>
                  <a:pt x="0" y="44546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a:off x="-529779" y="-1231787"/>
            <a:ext cx="5190688" cy="4114800"/>
          </a:xfrm>
          <a:custGeom>
            <a:avLst/>
            <a:gdLst/>
            <a:ahLst/>
            <a:cxnLst/>
            <a:rect l="l" t="t" r="r" b="b"/>
            <a:pathLst>
              <a:path w="5190688" h="4114800">
                <a:moveTo>
                  <a:pt x="5190688" y="0"/>
                </a:moveTo>
                <a:lnTo>
                  <a:pt x="0" y="0"/>
                </a:lnTo>
                <a:lnTo>
                  <a:pt x="0" y="4114800"/>
                </a:lnTo>
                <a:lnTo>
                  <a:pt x="5190688" y="4114800"/>
                </a:lnTo>
                <a:lnTo>
                  <a:pt x="5190688"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10800000">
            <a:off x="13097312" y="-211391"/>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5" name="Freeform 5"/>
          <p:cNvSpPr/>
          <p:nvPr/>
        </p:nvSpPr>
        <p:spPr>
          <a:xfrm rot="5066686" flipH="1">
            <a:off x="-1566644" y="6517276"/>
            <a:ext cx="5190688" cy="4114800"/>
          </a:xfrm>
          <a:custGeom>
            <a:avLst/>
            <a:gdLst/>
            <a:ahLst/>
            <a:cxnLst/>
            <a:rect l="l" t="t" r="r" b="b"/>
            <a:pathLst>
              <a:path w="5190688" h="4114800">
                <a:moveTo>
                  <a:pt x="5190688" y="0"/>
                </a:moveTo>
                <a:lnTo>
                  <a:pt x="0" y="0"/>
                </a:lnTo>
                <a:lnTo>
                  <a:pt x="0" y="4114800"/>
                </a:lnTo>
                <a:lnTo>
                  <a:pt x="5190688" y="4114800"/>
                </a:lnTo>
                <a:lnTo>
                  <a:pt x="5190688"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1416901" y="3573162"/>
            <a:ext cx="4267417" cy="6323024"/>
            <a:chOff x="0" y="0"/>
            <a:chExt cx="5689889" cy="8430698"/>
          </a:xfrm>
        </p:grpSpPr>
        <p:sp>
          <p:nvSpPr>
            <p:cNvPr id="7" name="Freeform 7"/>
            <p:cNvSpPr/>
            <p:nvPr/>
          </p:nvSpPr>
          <p:spPr>
            <a:xfrm>
              <a:off x="125741" y="0"/>
              <a:ext cx="5438407" cy="1022158"/>
            </a:xfrm>
            <a:custGeom>
              <a:avLst/>
              <a:gdLst/>
              <a:ahLst/>
              <a:cxnLst/>
              <a:rect l="l" t="t" r="r" b="b"/>
              <a:pathLst>
                <a:path w="5438407" h="1022158">
                  <a:moveTo>
                    <a:pt x="0" y="0"/>
                  </a:moveTo>
                  <a:lnTo>
                    <a:pt x="5438407" y="0"/>
                  </a:lnTo>
                  <a:lnTo>
                    <a:pt x="5438407" y="1022158"/>
                  </a:lnTo>
                  <a:lnTo>
                    <a:pt x="0" y="10221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8" name="Group 8"/>
            <p:cNvGrpSpPr/>
            <p:nvPr/>
          </p:nvGrpSpPr>
          <p:grpSpPr>
            <a:xfrm>
              <a:off x="0" y="849953"/>
              <a:ext cx="5689889" cy="7580746"/>
              <a:chOff x="0" y="0"/>
              <a:chExt cx="1348999" cy="1797297"/>
            </a:xfrm>
          </p:grpSpPr>
          <p:sp>
            <p:nvSpPr>
              <p:cNvPr id="9" name="Freeform 9"/>
              <p:cNvSpPr/>
              <p:nvPr/>
            </p:nvSpPr>
            <p:spPr>
              <a:xfrm>
                <a:off x="0" y="0"/>
                <a:ext cx="1348999" cy="1797297"/>
              </a:xfrm>
              <a:custGeom>
                <a:avLst/>
                <a:gdLst/>
                <a:ahLst/>
                <a:cxnLst/>
                <a:rect l="l" t="t" r="r" b="b"/>
                <a:pathLst>
                  <a:path w="1348999" h="1797297">
                    <a:moveTo>
                      <a:pt x="77087" y="0"/>
                    </a:moveTo>
                    <a:lnTo>
                      <a:pt x="1271912" y="0"/>
                    </a:lnTo>
                    <a:cubicBezTo>
                      <a:pt x="1292357" y="0"/>
                      <a:pt x="1311965" y="8122"/>
                      <a:pt x="1326421" y="22578"/>
                    </a:cubicBezTo>
                    <a:cubicBezTo>
                      <a:pt x="1340878" y="37035"/>
                      <a:pt x="1348999" y="56642"/>
                      <a:pt x="1348999" y="77087"/>
                    </a:cubicBezTo>
                    <a:lnTo>
                      <a:pt x="1348999" y="1720210"/>
                    </a:lnTo>
                    <a:cubicBezTo>
                      <a:pt x="1348999" y="1762784"/>
                      <a:pt x="1314486" y="1797297"/>
                      <a:pt x="1271912" y="1797297"/>
                    </a:cubicBezTo>
                    <a:lnTo>
                      <a:pt x="77087" y="1797297"/>
                    </a:lnTo>
                    <a:cubicBezTo>
                      <a:pt x="56642" y="1797297"/>
                      <a:pt x="37035" y="1789176"/>
                      <a:pt x="22578" y="1774719"/>
                    </a:cubicBezTo>
                    <a:cubicBezTo>
                      <a:pt x="8122" y="1760263"/>
                      <a:pt x="0" y="1740655"/>
                      <a:pt x="0" y="1720210"/>
                    </a:cubicBezTo>
                    <a:lnTo>
                      <a:pt x="0" y="77087"/>
                    </a:lnTo>
                    <a:cubicBezTo>
                      <a:pt x="0" y="56642"/>
                      <a:pt x="8122" y="37035"/>
                      <a:pt x="22578" y="22578"/>
                    </a:cubicBezTo>
                    <a:cubicBezTo>
                      <a:pt x="37035" y="8122"/>
                      <a:pt x="56642" y="0"/>
                      <a:pt x="77087" y="0"/>
                    </a:cubicBezTo>
                    <a:close/>
                  </a:path>
                </a:pathLst>
              </a:custGeom>
              <a:solidFill>
                <a:srgbClr val="66A8B2"/>
              </a:solidFill>
            </p:spPr>
            <p:txBody>
              <a:bodyPr/>
              <a:lstStyle/>
              <a:p>
                <a:endParaRPr lang="en-GB"/>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1" name="TextBox 11"/>
          <p:cNvSpPr txBox="1"/>
          <p:nvPr/>
        </p:nvSpPr>
        <p:spPr>
          <a:xfrm>
            <a:off x="1597582" y="4928372"/>
            <a:ext cx="3906054" cy="4329928"/>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Roboto Condensed"/>
              </a:rPr>
              <a:t>Các nhóm có màn chào hỏi ấn tượng, giới thiệu được các thành viên, lí do chọn tên quốc gia đó và thể hiện slogan chung của nhóm.</a:t>
            </a:r>
          </a:p>
        </p:txBody>
      </p:sp>
      <p:sp>
        <p:nvSpPr>
          <p:cNvPr id="12" name="Freeform 12"/>
          <p:cNvSpPr/>
          <p:nvPr/>
        </p:nvSpPr>
        <p:spPr>
          <a:xfrm rot="5066686" flipH="1">
            <a:off x="-1414244" y="6669676"/>
            <a:ext cx="5190688" cy="4114800"/>
          </a:xfrm>
          <a:custGeom>
            <a:avLst/>
            <a:gdLst/>
            <a:ahLst/>
            <a:cxnLst/>
            <a:rect l="l" t="t" r="r" b="b"/>
            <a:pathLst>
              <a:path w="5190688" h="4114800">
                <a:moveTo>
                  <a:pt x="5190688" y="0"/>
                </a:moveTo>
                <a:lnTo>
                  <a:pt x="0" y="0"/>
                </a:lnTo>
                <a:lnTo>
                  <a:pt x="0" y="4114800"/>
                </a:lnTo>
                <a:lnTo>
                  <a:pt x="5190688" y="4114800"/>
                </a:lnTo>
                <a:lnTo>
                  <a:pt x="5190688"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13" name="Group 13"/>
          <p:cNvGrpSpPr/>
          <p:nvPr/>
        </p:nvGrpSpPr>
        <p:grpSpPr>
          <a:xfrm>
            <a:off x="6129092" y="3573162"/>
            <a:ext cx="4267417" cy="6323024"/>
            <a:chOff x="0" y="0"/>
            <a:chExt cx="5689889" cy="8430698"/>
          </a:xfrm>
        </p:grpSpPr>
        <p:sp>
          <p:nvSpPr>
            <p:cNvPr id="14" name="Freeform 14"/>
            <p:cNvSpPr/>
            <p:nvPr/>
          </p:nvSpPr>
          <p:spPr>
            <a:xfrm>
              <a:off x="125741" y="0"/>
              <a:ext cx="5438407" cy="1022158"/>
            </a:xfrm>
            <a:custGeom>
              <a:avLst/>
              <a:gdLst/>
              <a:ahLst/>
              <a:cxnLst/>
              <a:rect l="l" t="t" r="r" b="b"/>
              <a:pathLst>
                <a:path w="5438407" h="1022158">
                  <a:moveTo>
                    <a:pt x="0" y="0"/>
                  </a:moveTo>
                  <a:lnTo>
                    <a:pt x="5438407" y="0"/>
                  </a:lnTo>
                  <a:lnTo>
                    <a:pt x="5438407" y="1022158"/>
                  </a:lnTo>
                  <a:lnTo>
                    <a:pt x="0" y="10221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15" name="Group 15"/>
            <p:cNvGrpSpPr/>
            <p:nvPr/>
          </p:nvGrpSpPr>
          <p:grpSpPr>
            <a:xfrm>
              <a:off x="0" y="849953"/>
              <a:ext cx="5689889" cy="7580746"/>
              <a:chOff x="0" y="0"/>
              <a:chExt cx="1348999" cy="1797297"/>
            </a:xfrm>
          </p:grpSpPr>
          <p:sp>
            <p:nvSpPr>
              <p:cNvPr id="16" name="Freeform 16"/>
              <p:cNvSpPr/>
              <p:nvPr/>
            </p:nvSpPr>
            <p:spPr>
              <a:xfrm>
                <a:off x="0" y="0"/>
                <a:ext cx="1348999" cy="1797297"/>
              </a:xfrm>
              <a:custGeom>
                <a:avLst/>
                <a:gdLst/>
                <a:ahLst/>
                <a:cxnLst/>
                <a:rect l="l" t="t" r="r" b="b"/>
                <a:pathLst>
                  <a:path w="1348999" h="1797297">
                    <a:moveTo>
                      <a:pt x="77087" y="0"/>
                    </a:moveTo>
                    <a:lnTo>
                      <a:pt x="1271912" y="0"/>
                    </a:lnTo>
                    <a:cubicBezTo>
                      <a:pt x="1292357" y="0"/>
                      <a:pt x="1311965" y="8122"/>
                      <a:pt x="1326421" y="22578"/>
                    </a:cubicBezTo>
                    <a:cubicBezTo>
                      <a:pt x="1340878" y="37035"/>
                      <a:pt x="1348999" y="56642"/>
                      <a:pt x="1348999" y="77087"/>
                    </a:cubicBezTo>
                    <a:lnTo>
                      <a:pt x="1348999" y="1720210"/>
                    </a:lnTo>
                    <a:cubicBezTo>
                      <a:pt x="1348999" y="1762784"/>
                      <a:pt x="1314486" y="1797297"/>
                      <a:pt x="1271912" y="1797297"/>
                    </a:cubicBezTo>
                    <a:lnTo>
                      <a:pt x="77087" y="1797297"/>
                    </a:lnTo>
                    <a:cubicBezTo>
                      <a:pt x="56642" y="1797297"/>
                      <a:pt x="37035" y="1789176"/>
                      <a:pt x="22578" y="1774719"/>
                    </a:cubicBezTo>
                    <a:cubicBezTo>
                      <a:pt x="8122" y="1760263"/>
                      <a:pt x="0" y="1740655"/>
                      <a:pt x="0" y="1720210"/>
                    </a:cubicBezTo>
                    <a:lnTo>
                      <a:pt x="0" y="77087"/>
                    </a:lnTo>
                    <a:cubicBezTo>
                      <a:pt x="0" y="56642"/>
                      <a:pt x="8122" y="37035"/>
                      <a:pt x="22578" y="22578"/>
                    </a:cubicBezTo>
                    <a:cubicBezTo>
                      <a:pt x="37035" y="8122"/>
                      <a:pt x="56642" y="0"/>
                      <a:pt x="77087" y="0"/>
                    </a:cubicBezTo>
                    <a:close/>
                  </a:path>
                </a:pathLst>
              </a:custGeom>
              <a:solidFill>
                <a:srgbClr val="66A8B2"/>
              </a:solidFill>
            </p:spPr>
            <p:txBody>
              <a:bodyPr/>
              <a:lstStyle/>
              <a:p>
                <a:endParaRPr lang="en-GB"/>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grpSp>
        <p:nvGrpSpPr>
          <p:cNvPr id="18" name="Group 18"/>
          <p:cNvGrpSpPr/>
          <p:nvPr/>
        </p:nvGrpSpPr>
        <p:grpSpPr>
          <a:xfrm>
            <a:off x="11206133" y="3573162"/>
            <a:ext cx="4267417" cy="6323024"/>
            <a:chOff x="0" y="0"/>
            <a:chExt cx="5689889" cy="8430698"/>
          </a:xfrm>
        </p:grpSpPr>
        <p:sp>
          <p:nvSpPr>
            <p:cNvPr id="19" name="Freeform 19"/>
            <p:cNvSpPr/>
            <p:nvPr/>
          </p:nvSpPr>
          <p:spPr>
            <a:xfrm>
              <a:off x="125741" y="0"/>
              <a:ext cx="5438407" cy="1022158"/>
            </a:xfrm>
            <a:custGeom>
              <a:avLst/>
              <a:gdLst/>
              <a:ahLst/>
              <a:cxnLst/>
              <a:rect l="l" t="t" r="r" b="b"/>
              <a:pathLst>
                <a:path w="5438407" h="1022158">
                  <a:moveTo>
                    <a:pt x="0" y="0"/>
                  </a:moveTo>
                  <a:lnTo>
                    <a:pt x="5438407" y="0"/>
                  </a:lnTo>
                  <a:lnTo>
                    <a:pt x="5438407" y="1022158"/>
                  </a:lnTo>
                  <a:lnTo>
                    <a:pt x="0" y="10221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20" name="Group 20"/>
            <p:cNvGrpSpPr/>
            <p:nvPr/>
          </p:nvGrpSpPr>
          <p:grpSpPr>
            <a:xfrm>
              <a:off x="0" y="849953"/>
              <a:ext cx="5689889" cy="7580746"/>
              <a:chOff x="0" y="0"/>
              <a:chExt cx="1348999" cy="1797297"/>
            </a:xfrm>
          </p:grpSpPr>
          <p:sp>
            <p:nvSpPr>
              <p:cNvPr id="21" name="Freeform 21"/>
              <p:cNvSpPr/>
              <p:nvPr/>
            </p:nvSpPr>
            <p:spPr>
              <a:xfrm>
                <a:off x="0" y="0"/>
                <a:ext cx="1348999" cy="1797297"/>
              </a:xfrm>
              <a:custGeom>
                <a:avLst/>
                <a:gdLst/>
                <a:ahLst/>
                <a:cxnLst/>
                <a:rect l="l" t="t" r="r" b="b"/>
                <a:pathLst>
                  <a:path w="1348999" h="1797297">
                    <a:moveTo>
                      <a:pt x="77087" y="0"/>
                    </a:moveTo>
                    <a:lnTo>
                      <a:pt x="1271912" y="0"/>
                    </a:lnTo>
                    <a:cubicBezTo>
                      <a:pt x="1292357" y="0"/>
                      <a:pt x="1311965" y="8122"/>
                      <a:pt x="1326421" y="22578"/>
                    </a:cubicBezTo>
                    <a:cubicBezTo>
                      <a:pt x="1340878" y="37035"/>
                      <a:pt x="1348999" y="56642"/>
                      <a:pt x="1348999" y="77087"/>
                    </a:cubicBezTo>
                    <a:lnTo>
                      <a:pt x="1348999" y="1720210"/>
                    </a:lnTo>
                    <a:cubicBezTo>
                      <a:pt x="1348999" y="1762784"/>
                      <a:pt x="1314486" y="1797297"/>
                      <a:pt x="1271912" y="1797297"/>
                    </a:cubicBezTo>
                    <a:lnTo>
                      <a:pt x="77087" y="1797297"/>
                    </a:lnTo>
                    <a:cubicBezTo>
                      <a:pt x="56642" y="1797297"/>
                      <a:pt x="37035" y="1789176"/>
                      <a:pt x="22578" y="1774719"/>
                    </a:cubicBezTo>
                    <a:cubicBezTo>
                      <a:pt x="8122" y="1760263"/>
                      <a:pt x="0" y="1740655"/>
                      <a:pt x="0" y="1720210"/>
                    </a:cubicBezTo>
                    <a:lnTo>
                      <a:pt x="0" y="77087"/>
                    </a:lnTo>
                    <a:cubicBezTo>
                      <a:pt x="0" y="56642"/>
                      <a:pt x="8122" y="37035"/>
                      <a:pt x="22578" y="22578"/>
                    </a:cubicBezTo>
                    <a:cubicBezTo>
                      <a:pt x="37035" y="8122"/>
                      <a:pt x="56642" y="0"/>
                      <a:pt x="77087" y="0"/>
                    </a:cubicBezTo>
                    <a:close/>
                  </a:path>
                </a:pathLst>
              </a:custGeom>
              <a:solidFill>
                <a:srgbClr val="66A8B2"/>
              </a:solidFill>
            </p:spPr>
            <p:txBody>
              <a:bodyPr/>
              <a:lstStyle/>
              <a:p>
                <a:endParaRPr lang="en-GB"/>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grpSp>
        <p:nvGrpSpPr>
          <p:cNvPr id="23" name="Group 23"/>
          <p:cNvGrpSpPr/>
          <p:nvPr/>
        </p:nvGrpSpPr>
        <p:grpSpPr>
          <a:xfrm>
            <a:off x="0" y="1255657"/>
            <a:ext cx="3785222" cy="3569713"/>
            <a:chOff x="0" y="0"/>
            <a:chExt cx="996931" cy="940171"/>
          </a:xfrm>
        </p:grpSpPr>
        <p:sp>
          <p:nvSpPr>
            <p:cNvPr id="24" name="Freeform 24"/>
            <p:cNvSpPr/>
            <p:nvPr/>
          </p:nvSpPr>
          <p:spPr>
            <a:xfrm>
              <a:off x="0" y="0"/>
              <a:ext cx="996931" cy="940171"/>
            </a:xfrm>
            <a:custGeom>
              <a:avLst/>
              <a:gdLst/>
              <a:ahLst/>
              <a:cxnLst/>
              <a:rect l="l" t="t" r="r" b="b"/>
              <a:pathLst>
                <a:path w="996931" h="940171">
                  <a:moveTo>
                    <a:pt x="498466" y="0"/>
                  </a:moveTo>
                  <a:lnTo>
                    <a:pt x="595225" y="129535"/>
                  </a:lnTo>
                  <a:lnTo>
                    <a:pt x="747698" y="62980"/>
                  </a:lnTo>
                  <a:lnTo>
                    <a:pt x="762817" y="220785"/>
                  </a:lnTo>
                  <a:lnTo>
                    <a:pt x="930149" y="235043"/>
                  </a:lnTo>
                  <a:lnTo>
                    <a:pt x="859576" y="378835"/>
                  </a:lnTo>
                  <a:lnTo>
                    <a:pt x="996931" y="470086"/>
                  </a:lnTo>
                  <a:lnTo>
                    <a:pt x="859576" y="561337"/>
                  </a:lnTo>
                  <a:lnTo>
                    <a:pt x="930149" y="705129"/>
                  </a:lnTo>
                  <a:lnTo>
                    <a:pt x="762817" y="719387"/>
                  </a:lnTo>
                  <a:lnTo>
                    <a:pt x="747698" y="877192"/>
                  </a:lnTo>
                  <a:lnTo>
                    <a:pt x="595225" y="810636"/>
                  </a:lnTo>
                  <a:lnTo>
                    <a:pt x="498466" y="940171"/>
                  </a:lnTo>
                  <a:lnTo>
                    <a:pt x="401706" y="810636"/>
                  </a:lnTo>
                  <a:lnTo>
                    <a:pt x="249233" y="877192"/>
                  </a:lnTo>
                  <a:lnTo>
                    <a:pt x="234114" y="719387"/>
                  </a:lnTo>
                  <a:lnTo>
                    <a:pt x="66782" y="705129"/>
                  </a:lnTo>
                  <a:lnTo>
                    <a:pt x="137355" y="561337"/>
                  </a:lnTo>
                  <a:lnTo>
                    <a:pt x="0" y="470086"/>
                  </a:lnTo>
                  <a:lnTo>
                    <a:pt x="137355" y="378835"/>
                  </a:lnTo>
                  <a:lnTo>
                    <a:pt x="66782" y="235043"/>
                  </a:lnTo>
                  <a:lnTo>
                    <a:pt x="234114" y="220785"/>
                  </a:lnTo>
                  <a:lnTo>
                    <a:pt x="249233" y="62980"/>
                  </a:lnTo>
                  <a:lnTo>
                    <a:pt x="401706" y="129535"/>
                  </a:lnTo>
                  <a:lnTo>
                    <a:pt x="498466" y="0"/>
                  </a:lnTo>
                </a:path>
              </a:pathLst>
            </a:custGeom>
            <a:solidFill>
              <a:srgbClr val="0097B2"/>
            </a:solidFill>
          </p:spPr>
          <p:txBody>
            <a:bodyPr/>
            <a:lstStyle/>
            <a:p>
              <a:endParaRPr lang="en-GB"/>
            </a:p>
          </p:txBody>
        </p:sp>
        <p:sp>
          <p:nvSpPr>
            <p:cNvPr id="25" name="TextBox 25"/>
            <p:cNvSpPr txBox="1"/>
            <p:nvPr/>
          </p:nvSpPr>
          <p:spPr>
            <a:xfrm>
              <a:off x="127000" y="50800"/>
              <a:ext cx="558800" cy="635000"/>
            </a:xfrm>
            <a:prstGeom prst="rect">
              <a:avLst/>
            </a:prstGeom>
          </p:spPr>
          <p:txBody>
            <a:bodyPr lIns="50800" tIns="50800" rIns="50800" bIns="50800" rtlCol="0" anchor="ctr"/>
            <a:lstStyle/>
            <a:p>
              <a:pPr algn="ctr">
                <a:lnSpc>
                  <a:spcPts val="5599"/>
                </a:lnSpc>
              </a:pPr>
              <a:r>
                <a:rPr lang="en-US" sz="3999">
                  <a:solidFill>
                    <a:srgbClr val="FEFFFE"/>
                  </a:solidFill>
                  <a:latin typeface="Roboto Condensed"/>
                </a:rPr>
                <a:t>3 phút /nhóm</a:t>
              </a:r>
            </a:p>
          </p:txBody>
        </p:sp>
      </p:grpSp>
      <p:sp>
        <p:nvSpPr>
          <p:cNvPr id="26" name="TextBox 26"/>
          <p:cNvSpPr txBox="1"/>
          <p:nvPr/>
        </p:nvSpPr>
        <p:spPr>
          <a:xfrm>
            <a:off x="4407655" y="254157"/>
            <a:ext cx="8966183" cy="1028612"/>
          </a:xfrm>
          <a:prstGeom prst="rect">
            <a:avLst/>
          </a:prstGeom>
        </p:spPr>
        <p:txBody>
          <a:bodyPr lIns="0" tIns="0" rIns="0" bIns="0" rtlCol="0" anchor="t">
            <a:spAutoFit/>
          </a:bodyPr>
          <a:lstStyle/>
          <a:p>
            <a:pPr algn="ctr">
              <a:lnSpc>
                <a:spcPts val="8400"/>
              </a:lnSpc>
            </a:pPr>
            <a:r>
              <a:rPr lang="en-US" sz="6000">
                <a:solidFill>
                  <a:srgbClr val="04737F"/>
                </a:solidFill>
                <a:latin typeface="Fraunces Bold"/>
              </a:rPr>
              <a:t>CHẶNG 1</a:t>
            </a:r>
          </a:p>
        </p:txBody>
      </p:sp>
      <p:sp>
        <p:nvSpPr>
          <p:cNvPr id="27" name="TextBox 27"/>
          <p:cNvSpPr txBox="1"/>
          <p:nvPr/>
        </p:nvSpPr>
        <p:spPr>
          <a:xfrm>
            <a:off x="1416901" y="1899441"/>
            <a:ext cx="14947690" cy="987450"/>
          </a:xfrm>
          <a:prstGeom prst="rect">
            <a:avLst/>
          </a:prstGeom>
        </p:spPr>
        <p:txBody>
          <a:bodyPr lIns="0" tIns="0" rIns="0" bIns="0" rtlCol="0" anchor="t">
            <a:spAutoFit/>
          </a:bodyPr>
          <a:lstStyle/>
          <a:p>
            <a:pPr algn="ctr">
              <a:lnSpc>
                <a:spcPts val="7740"/>
              </a:lnSpc>
            </a:pPr>
            <a:r>
              <a:rPr lang="en-US" sz="9000">
                <a:solidFill>
                  <a:srgbClr val="04737F"/>
                </a:solidFill>
                <a:latin typeface="#9Slide07 FS Playlist Caps"/>
              </a:rPr>
              <a:t>GIỚI THIỆU </a:t>
            </a:r>
            <a:r>
              <a:rPr lang="en-US" sz="9000">
                <a:solidFill>
                  <a:srgbClr val="519999"/>
                </a:solidFill>
                <a:latin typeface="#9Slide07 FS Playlist Caps"/>
              </a:rPr>
              <a:t>và</a:t>
            </a:r>
            <a:r>
              <a:rPr lang="en-US" sz="9000">
                <a:solidFill>
                  <a:srgbClr val="04737F"/>
                </a:solidFill>
                <a:latin typeface="#9Slide07 FS Playlist Caps"/>
              </a:rPr>
              <a:t> ĐẶT VẤN ĐỀ</a:t>
            </a:r>
          </a:p>
        </p:txBody>
      </p:sp>
      <p:sp>
        <p:nvSpPr>
          <p:cNvPr id="28" name="TextBox 28"/>
          <p:cNvSpPr txBox="1"/>
          <p:nvPr/>
        </p:nvSpPr>
        <p:spPr>
          <a:xfrm>
            <a:off x="6309773" y="6475909"/>
            <a:ext cx="3906054" cy="1234854"/>
          </a:xfrm>
          <a:prstGeom prst="rect">
            <a:avLst/>
          </a:prstGeom>
        </p:spPr>
        <p:txBody>
          <a:bodyPr lIns="0" tIns="0" rIns="0" bIns="0" rtlCol="0" anchor="t">
            <a:spAutoFit/>
          </a:bodyPr>
          <a:lstStyle/>
          <a:p>
            <a:pPr algn="ctr">
              <a:lnSpc>
                <a:spcPts val="4900"/>
              </a:lnSpc>
            </a:pPr>
            <a:r>
              <a:rPr lang="en-US" sz="3500">
                <a:solidFill>
                  <a:srgbClr val="FFFFFF"/>
                </a:solidFill>
                <a:latin typeface="Roboto Condensed"/>
              </a:rPr>
              <a:t>MC chương trình </a:t>
            </a:r>
          </a:p>
          <a:p>
            <a:pPr algn="ctr">
              <a:lnSpc>
                <a:spcPts val="4900"/>
              </a:lnSpc>
              <a:spcBef>
                <a:spcPct val="0"/>
              </a:spcBef>
            </a:pPr>
            <a:r>
              <a:rPr lang="en-US" sz="3500">
                <a:solidFill>
                  <a:srgbClr val="FFFFFF"/>
                </a:solidFill>
                <a:latin typeface="Roboto Condensed"/>
              </a:rPr>
              <a:t>điều phối, nêu vấn đề.</a:t>
            </a:r>
          </a:p>
        </p:txBody>
      </p:sp>
      <p:sp>
        <p:nvSpPr>
          <p:cNvPr id="29" name="TextBox 29"/>
          <p:cNvSpPr txBox="1"/>
          <p:nvPr/>
        </p:nvSpPr>
        <p:spPr>
          <a:xfrm>
            <a:off x="11386815" y="5237879"/>
            <a:ext cx="3906054" cy="3710914"/>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Roboto Condensed"/>
              </a:rPr>
              <a:t>Các quốc gia thi tìm những đặc trưng của VBTT trong bài: </a:t>
            </a:r>
            <a:r>
              <a:rPr lang="en-US" sz="3500" b="1">
                <a:solidFill>
                  <a:srgbClr val="FFFFFF"/>
                </a:solidFill>
                <a:latin typeface="Roboto Condensed"/>
              </a:rPr>
              <a:t>Lần lượt trả lời các tiêu chí trong PHT 1 theo chiều kim đồng hồ</a:t>
            </a:r>
          </a:p>
        </p:txBody>
      </p:sp>
      <p:grpSp>
        <p:nvGrpSpPr>
          <p:cNvPr id="30" name="Group 30"/>
          <p:cNvGrpSpPr/>
          <p:nvPr/>
        </p:nvGrpSpPr>
        <p:grpSpPr>
          <a:xfrm>
            <a:off x="15087599" y="6972298"/>
            <a:ext cx="3785222" cy="3665152"/>
            <a:chOff x="20710" y="-43167"/>
            <a:chExt cx="996931" cy="965307"/>
          </a:xfrm>
        </p:grpSpPr>
        <p:sp>
          <p:nvSpPr>
            <p:cNvPr id="31" name="Freeform 31"/>
            <p:cNvSpPr/>
            <p:nvPr/>
          </p:nvSpPr>
          <p:spPr>
            <a:xfrm>
              <a:off x="20710" y="-43167"/>
              <a:ext cx="996931" cy="965307"/>
            </a:xfrm>
            <a:custGeom>
              <a:avLst/>
              <a:gdLst/>
              <a:ahLst/>
              <a:cxnLst/>
              <a:rect l="l" t="t" r="r" b="b"/>
              <a:pathLst>
                <a:path w="996931" h="965307">
                  <a:moveTo>
                    <a:pt x="498466" y="0"/>
                  </a:moveTo>
                  <a:lnTo>
                    <a:pt x="595225" y="132998"/>
                  </a:lnTo>
                  <a:lnTo>
                    <a:pt x="747698" y="64663"/>
                  </a:lnTo>
                  <a:lnTo>
                    <a:pt x="762817" y="226687"/>
                  </a:lnTo>
                  <a:lnTo>
                    <a:pt x="930149" y="241327"/>
                  </a:lnTo>
                  <a:lnTo>
                    <a:pt x="859576" y="388963"/>
                  </a:lnTo>
                  <a:lnTo>
                    <a:pt x="996931" y="482654"/>
                  </a:lnTo>
                  <a:lnTo>
                    <a:pt x="859576" y="576344"/>
                  </a:lnTo>
                  <a:lnTo>
                    <a:pt x="930149" y="723981"/>
                  </a:lnTo>
                  <a:lnTo>
                    <a:pt x="762817" y="738620"/>
                  </a:lnTo>
                  <a:lnTo>
                    <a:pt x="747698" y="900644"/>
                  </a:lnTo>
                  <a:lnTo>
                    <a:pt x="595225" y="832309"/>
                  </a:lnTo>
                  <a:lnTo>
                    <a:pt x="498466" y="965307"/>
                  </a:lnTo>
                  <a:lnTo>
                    <a:pt x="401706" y="832309"/>
                  </a:lnTo>
                  <a:lnTo>
                    <a:pt x="249233" y="900644"/>
                  </a:lnTo>
                  <a:lnTo>
                    <a:pt x="234114" y="738620"/>
                  </a:lnTo>
                  <a:lnTo>
                    <a:pt x="66782" y="723981"/>
                  </a:lnTo>
                  <a:lnTo>
                    <a:pt x="137355" y="576344"/>
                  </a:lnTo>
                  <a:lnTo>
                    <a:pt x="0" y="482654"/>
                  </a:lnTo>
                  <a:lnTo>
                    <a:pt x="137355" y="388963"/>
                  </a:lnTo>
                  <a:lnTo>
                    <a:pt x="66782" y="241327"/>
                  </a:lnTo>
                  <a:lnTo>
                    <a:pt x="234114" y="226687"/>
                  </a:lnTo>
                  <a:lnTo>
                    <a:pt x="249233" y="64663"/>
                  </a:lnTo>
                  <a:lnTo>
                    <a:pt x="401706" y="132998"/>
                  </a:lnTo>
                  <a:lnTo>
                    <a:pt x="498466" y="0"/>
                  </a:lnTo>
                </a:path>
              </a:pathLst>
            </a:custGeom>
            <a:solidFill>
              <a:srgbClr val="0097B2"/>
            </a:solidFill>
          </p:spPr>
          <p:txBody>
            <a:bodyPr/>
            <a:lstStyle/>
            <a:p>
              <a:endParaRPr lang="en-GB"/>
            </a:p>
          </p:txBody>
        </p:sp>
        <p:sp>
          <p:nvSpPr>
            <p:cNvPr id="32" name="TextBox 32"/>
            <p:cNvSpPr txBox="1"/>
            <p:nvPr/>
          </p:nvSpPr>
          <p:spPr>
            <a:xfrm>
              <a:off x="127000" y="50800"/>
              <a:ext cx="558800" cy="635000"/>
            </a:xfrm>
            <a:prstGeom prst="rect">
              <a:avLst/>
            </a:prstGeom>
          </p:spPr>
          <p:txBody>
            <a:bodyPr lIns="50800" tIns="50800" rIns="50800" bIns="50800" rtlCol="0" anchor="ctr"/>
            <a:lstStyle/>
            <a:p>
              <a:pPr algn="ctr">
                <a:lnSpc>
                  <a:spcPts val="5599"/>
                </a:lnSpc>
              </a:pPr>
              <a:r>
                <a:rPr lang="en-US" sz="3999">
                  <a:solidFill>
                    <a:srgbClr val="FEFFFE"/>
                  </a:solidFill>
                  <a:latin typeface="Roboto Condensed"/>
                </a:rPr>
                <a:t>1 phút /nhóm</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a:off x="0" y="3663760"/>
            <a:ext cx="6950353" cy="7158603"/>
          </a:xfrm>
          <a:custGeom>
            <a:avLst/>
            <a:gdLst/>
            <a:ahLst/>
            <a:cxnLst/>
            <a:rect l="l" t="t" r="r" b="b"/>
            <a:pathLst>
              <a:path w="6950353" h="7158603">
                <a:moveTo>
                  <a:pt x="0" y="0"/>
                </a:moveTo>
                <a:lnTo>
                  <a:pt x="6950353" y="0"/>
                </a:lnTo>
                <a:lnTo>
                  <a:pt x="6950353" y="7158603"/>
                </a:lnTo>
                <a:lnTo>
                  <a:pt x="0" y="71586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998746" y="7117370"/>
            <a:ext cx="4673729" cy="3704993"/>
          </a:xfrm>
          <a:custGeom>
            <a:avLst/>
            <a:gdLst/>
            <a:ahLst/>
            <a:cxnLst/>
            <a:rect l="l" t="t" r="r" b="b"/>
            <a:pathLst>
              <a:path w="4673729" h="3704993">
                <a:moveTo>
                  <a:pt x="4673729" y="3704993"/>
                </a:moveTo>
                <a:lnTo>
                  <a:pt x="0" y="3704993"/>
                </a:lnTo>
                <a:lnTo>
                  <a:pt x="0" y="0"/>
                </a:lnTo>
                <a:lnTo>
                  <a:pt x="4673729" y="0"/>
                </a:lnTo>
                <a:lnTo>
                  <a:pt x="4673729" y="370499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a:off x="1808973" y="8969866"/>
            <a:ext cx="8886139" cy="2294239"/>
          </a:xfrm>
          <a:custGeom>
            <a:avLst/>
            <a:gdLst/>
            <a:ahLst/>
            <a:cxnLst/>
            <a:rect l="l" t="t" r="r" b="b"/>
            <a:pathLst>
              <a:path w="8886139" h="2294239">
                <a:moveTo>
                  <a:pt x="0" y="0"/>
                </a:moveTo>
                <a:lnTo>
                  <a:pt x="8886139" y="0"/>
                </a:lnTo>
                <a:lnTo>
                  <a:pt x="8886139" y="2294240"/>
                </a:lnTo>
                <a:lnTo>
                  <a:pt x="0" y="22942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6" name="Freeform 6"/>
          <p:cNvSpPr/>
          <p:nvPr/>
        </p:nvSpPr>
        <p:spPr>
          <a:xfrm>
            <a:off x="5038810" y="2565139"/>
            <a:ext cx="12075439" cy="6102571"/>
          </a:xfrm>
          <a:custGeom>
            <a:avLst/>
            <a:gdLst/>
            <a:ahLst/>
            <a:cxnLst/>
            <a:rect l="l" t="t" r="r" b="b"/>
            <a:pathLst>
              <a:path w="3707145" h="1873482">
                <a:moveTo>
                  <a:pt x="32698" y="0"/>
                </a:moveTo>
                <a:lnTo>
                  <a:pt x="3674447" y="0"/>
                </a:lnTo>
                <a:cubicBezTo>
                  <a:pt x="3692506" y="0"/>
                  <a:pt x="3707145" y="14639"/>
                  <a:pt x="3707145" y="32698"/>
                </a:cubicBezTo>
                <a:lnTo>
                  <a:pt x="3707145" y="1840784"/>
                </a:lnTo>
                <a:cubicBezTo>
                  <a:pt x="3707145" y="1858843"/>
                  <a:pt x="3692506" y="1873482"/>
                  <a:pt x="3674447" y="1873482"/>
                </a:cubicBezTo>
                <a:lnTo>
                  <a:pt x="32698" y="1873482"/>
                </a:lnTo>
                <a:cubicBezTo>
                  <a:pt x="14639" y="1873482"/>
                  <a:pt x="0" y="1858843"/>
                  <a:pt x="0" y="1840784"/>
                </a:cubicBezTo>
                <a:lnTo>
                  <a:pt x="0" y="32698"/>
                </a:lnTo>
                <a:cubicBezTo>
                  <a:pt x="0" y="14639"/>
                  <a:pt x="14639" y="0"/>
                  <a:pt x="32698" y="0"/>
                </a:cubicBezTo>
                <a:close/>
              </a:path>
            </a:pathLst>
          </a:custGeom>
          <a:solidFill>
            <a:srgbClr val="FFFFFF"/>
          </a:solidFill>
          <a:ln w="38100">
            <a:solidFill>
              <a:schemeClr val="accent1"/>
            </a:solidFill>
          </a:ln>
        </p:spPr>
        <p:txBody>
          <a:bodyPr/>
          <a:lstStyle/>
          <a:p>
            <a:endParaRPr lang="en-GB"/>
          </a:p>
        </p:txBody>
      </p:sp>
      <p:sp>
        <p:nvSpPr>
          <p:cNvPr id="8" name="Freeform 8"/>
          <p:cNvSpPr/>
          <p:nvPr/>
        </p:nvSpPr>
        <p:spPr>
          <a:xfrm>
            <a:off x="16703078" y="7654099"/>
            <a:ext cx="1138736" cy="1315767"/>
          </a:xfrm>
          <a:custGeom>
            <a:avLst/>
            <a:gdLst/>
            <a:ahLst/>
            <a:cxnLst/>
            <a:rect l="l" t="t" r="r" b="b"/>
            <a:pathLst>
              <a:path w="1138736" h="1315767">
                <a:moveTo>
                  <a:pt x="0" y="0"/>
                </a:moveTo>
                <a:lnTo>
                  <a:pt x="1138736" y="0"/>
                </a:lnTo>
                <a:lnTo>
                  <a:pt x="1138736" y="1315767"/>
                </a:lnTo>
                <a:lnTo>
                  <a:pt x="0" y="131576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8216146" y="2795829"/>
            <a:ext cx="4957931" cy="679450"/>
          </a:xfrm>
          <a:prstGeom prst="rect">
            <a:avLst/>
          </a:prstGeom>
        </p:spPr>
        <p:txBody>
          <a:bodyPr lIns="0" tIns="0" rIns="0" bIns="0" rtlCol="0" anchor="t">
            <a:spAutoFit/>
          </a:bodyPr>
          <a:lstStyle/>
          <a:p>
            <a:pPr algn="ctr">
              <a:lnSpc>
                <a:spcPts val="5599"/>
              </a:lnSpc>
            </a:pPr>
            <a:r>
              <a:rPr lang="en-US" sz="3999">
                <a:solidFill>
                  <a:srgbClr val="355A92"/>
                </a:solidFill>
                <a:latin typeface="Roboto Condensed Bold"/>
              </a:rPr>
              <a:t>a. Thông tin chính</a:t>
            </a:r>
          </a:p>
        </p:txBody>
      </p:sp>
      <p:sp>
        <p:nvSpPr>
          <p:cNvPr id="10" name="Freeform 10"/>
          <p:cNvSpPr/>
          <p:nvPr/>
        </p:nvSpPr>
        <p:spPr>
          <a:xfrm>
            <a:off x="17114249" y="-305303"/>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2843556" y="251508"/>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a:t>
            </a:r>
            <a:r>
              <a:rPr lang="en-US" sz="6000" dirty="0" smtClean="0">
                <a:solidFill>
                  <a:srgbClr val="04737F"/>
                </a:solidFill>
                <a:latin typeface="Fraunces Bold"/>
              </a:rPr>
              <a:t>. KHÁM PHÁ </a:t>
            </a:r>
            <a:r>
              <a:rPr lang="en-US" sz="6000" dirty="0">
                <a:solidFill>
                  <a:srgbClr val="04737F"/>
                </a:solidFill>
                <a:latin typeface="Fraunces Bold"/>
              </a:rPr>
              <a:t>VĂN BẢN</a:t>
            </a:r>
          </a:p>
        </p:txBody>
      </p:sp>
      <p:sp>
        <p:nvSpPr>
          <p:cNvPr id="12" name="TextBox 12"/>
          <p:cNvSpPr txBox="1"/>
          <p:nvPr/>
        </p:nvSpPr>
        <p:spPr>
          <a:xfrm>
            <a:off x="2166559" y="1563131"/>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3.1 Đặc trưng của văn bản thông tin trong văn bản</a:t>
            </a:r>
          </a:p>
        </p:txBody>
      </p:sp>
      <p:sp>
        <p:nvSpPr>
          <p:cNvPr id="13" name="TextBox 13"/>
          <p:cNvSpPr txBox="1"/>
          <p:nvPr/>
        </p:nvSpPr>
        <p:spPr>
          <a:xfrm>
            <a:off x="6252043" y="3759622"/>
            <a:ext cx="10451035" cy="4975721"/>
          </a:xfrm>
          <a:prstGeom prst="rect">
            <a:avLst/>
          </a:prstGeom>
        </p:spPr>
        <p:txBody>
          <a:bodyPr lIns="0" tIns="0" rIns="0" bIns="0" rtlCol="0" anchor="t">
            <a:spAutoFit/>
          </a:bodyPr>
          <a:lstStyle/>
          <a:p>
            <a:pPr algn="just">
              <a:lnSpc>
                <a:spcPts val="5599"/>
              </a:lnSpc>
            </a:pPr>
            <a:r>
              <a:rPr lang="en-US" sz="3999">
                <a:solidFill>
                  <a:srgbClr val="355A92"/>
                </a:solidFill>
                <a:latin typeface="Roboto Condensed"/>
              </a:rPr>
              <a:t> Thông tin thể hiện qua nhan đề và các đề mục của văn bản: </a:t>
            </a:r>
            <a:r>
              <a:rPr lang="en-US" sz="3999">
                <a:solidFill>
                  <a:srgbClr val="355A92"/>
                </a:solidFill>
                <a:latin typeface="Roboto Condensed Bold Italics"/>
              </a:rPr>
              <a:t>Nước biển dâng – Bài toán khó cần giải trong thế kỉ XXI</a:t>
            </a:r>
          </a:p>
          <a:p>
            <a:pPr algn="just">
              <a:lnSpc>
                <a:spcPts val="5599"/>
              </a:lnSpc>
            </a:pPr>
            <a:r>
              <a:rPr lang="en-US" sz="3999">
                <a:solidFill>
                  <a:srgbClr val="355A92"/>
                </a:solidFill>
                <a:latin typeface="Roboto Condensed"/>
              </a:rPr>
              <a:t>+ </a:t>
            </a:r>
            <a:r>
              <a:rPr lang="en-US" sz="3999" i="1">
                <a:solidFill>
                  <a:srgbClr val="355A92"/>
                </a:solidFill>
                <a:latin typeface="Roboto Condensed"/>
              </a:rPr>
              <a:t>Nước biển dâng: </a:t>
            </a:r>
            <a:r>
              <a:rPr lang="en-US" sz="3999">
                <a:solidFill>
                  <a:srgbClr val="355A92"/>
                </a:solidFill>
                <a:latin typeface="Roboto Condensed"/>
              </a:rPr>
              <a:t>Vấn đề chính của văn bản</a:t>
            </a:r>
          </a:p>
          <a:p>
            <a:pPr algn="just">
              <a:lnSpc>
                <a:spcPts val="5599"/>
              </a:lnSpc>
            </a:pPr>
            <a:r>
              <a:rPr lang="en-US" sz="3999">
                <a:solidFill>
                  <a:srgbClr val="355A92"/>
                </a:solidFill>
                <a:latin typeface="Roboto Condensed"/>
              </a:rPr>
              <a:t>+ </a:t>
            </a:r>
            <a:r>
              <a:rPr lang="en-US" sz="3999" i="1">
                <a:solidFill>
                  <a:srgbClr val="355A92"/>
                </a:solidFill>
                <a:latin typeface="Roboto Condensed"/>
              </a:rPr>
              <a:t>Bài toán khó cần giải…: </a:t>
            </a:r>
            <a:r>
              <a:rPr lang="en-US" sz="3999">
                <a:solidFill>
                  <a:srgbClr val="355A92"/>
                </a:solidFill>
                <a:latin typeface="Roboto Condensed"/>
              </a:rPr>
              <a:t>Ẩn dụ, tạo sự tò mò và thu hút người đọc.</a:t>
            </a:r>
          </a:p>
          <a:p>
            <a:pPr algn="just">
              <a:lnSpc>
                <a:spcPts val="5599"/>
              </a:lnSpc>
            </a:pPr>
            <a:endParaRPr lang="en-US" sz="3999">
              <a:solidFill>
                <a:srgbClr val="355A92"/>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sp>
        <p:nvSpPr>
          <p:cNvPr id="2" name="Freeform 2"/>
          <p:cNvSpPr/>
          <p:nvPr/>
        </p:nvSpPr>
        <p:spPr>
          <a:xfrm>
            <a:off x="0" y="3663760"/>
            <a:ext cx="6950353" cy="7158603"/>
          </a:xfrm>
          <a:custGeom>
            <a:avLst/>
            <a:gdLst/>
            <a:ahLst/>
            <a:cxnLst/>
            <a:rect l="l" t="t" r="r" b="b"/>
            <a:pathLst>
              <a:path w="6950353" h="7158603">
                <a:moveTo>
                  <a:pt x="0" y="0"/>
                </a:moveTo>
                <a:lnTo>
                  <a:pt x="6950353" y="0"/>
                </a:lnTo>
                <a:lnTo>
                  <a:pt x="6950353" y="7158603"/>
                </a:lnTo>
                <a:lnTo>
                  <a:pt x="0" y="71586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flipV="1">
            <a:off x="-998746" y="7117370"/>
            <a:ext cx="4673729" cy="3704993"/>
          </a:xfrm>
          <a:custGeom>
            <a:avLst/>
            <a:gdLst/>
            <a:ahLst/>
            <a:cxnLst/>
            <a:rect l="l" t="t" r="r" b="b"/>
            <a:pathLst>
              <a:path w="4673729" h="3704993">
                <a:moveTo>
                  <a:pt x="4673729" y="3704993"/>
                </a:moveTo>
                <a:lnTo>
                  <a:pt x="0" y="3704993"/>
                </a:lnTo>
                <a:lnTo>
                  <a:pt x="0" y="0"/>
                </a:lnTo>
                <a:lnTo>
                  <a:pt x="4673729" y="0"/>
                </a:lnTo>
                <a:lnTo>
                  <a:pt x="4673729" y="370499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a:off x="1808973" y="8969866"/>
            <a:ext cx="8886139" cy="2294239"/>
          </a:xfrm>
          <a:custGeom>
            <a:avLst/>
            <a:gdLst/>
            <a:ahLst/>
            <a:cxnLst/>
            <a:rect l="l" t="t" r="r" b="b"/>
            <a:pathLst>
              <a:path w="8886139" h="2294239">
                <a:moveTo>
                  <a:pt x="0" y="0"/>
                </a:moveTo>
                <a:lnTo>
                  <a:pt x="8886139" y="0"/>
                </a:lnTo>
                <a:lnTo>
                  <a:pt x="8886139" y="2294240"/>
                </a:lnTo>
                <a:lnTo>
                  <a:pt x="0" y="22942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5" name="Group 5"/>
          <p:cNvGrpSpPr/>
          <p:nvPr/>
        </p:nvGrpSpPr>
        <p:grpSpPr>
          <a:xfrm>
            <a:off x="5707401" y="2894972"/>
            <a:ext cx="11406848" cy="5269007"/>
            <a:chOff x="0" y="0"/>
            <a:chExt cx="3501888" cy="1617579"/>
          </a:xfrm>
        </p:grpSpPr>
        <p:sp>
          <p:nvSpPr>
            <p:cNvPr id="6" name="Freeform 6"/>
            <p:cNvSpPr/>
            <p:nvPr/>
          </p:nvSpPr>
          <p:spPr>
            <a:xfrm>
              <a:off x="0" y="0"/>
              <a:ext cx="3501888" cy="1617579"/>
            </a:xfrm>
            <a:custGeom>
              <a:avLst/>
              <a:gdLst/>
              <a:ahLst/>
              <a:cxnLst/>
              <a:rect l="l" t="t" r="r" b="b"/>
              <a:pathLst>
                <a:path w="3501888" h="1617579">
                  <a:moveTo>
                    <a:pt x="34614" y="0"/>
                  </a:moveTo>
                  <a:lnTo>
                    <a:pt x="3467274" y="0"/>
                  </a:lnTo>
                  <a:cubicBezTo>
                    <a:pt x="3486391" y="0"/>
                    <a:pt x="3501888" y="15497"/>
                    <a:pt x="3501888" y="34614"/>
                  </a:cubicBezTo>
                  <a:lnTo>
                    <a:pt x="3501888" y="1582965"/>
                  </a:lnTo>
                  <a:cubicBezTo>
                    <a:pt x="3501888" y="1592145"/>
                    <a:pt x="3498242" y="1600949"/>
                    <a:pt x="3491750" y="1607441"/>
                  </a:cubicBezTo>
                  <a:cubicBezTo>
                    <a:pt x="3485259" y="1613932"/>
                    <a:pt x="3476454" y="1617579"/>
                    <a:pt x="3467274" y="1617579"/>
                  </a:cubicBezTo>
                  <a:lnTo>
                    <a:pt x="34614" y="1617579"/>
                  </a:lnTo>
                  <a:cubicBezTo>
                    <a:pt x="25434" y="1617579"/>
                    <a:pt x="16630" y="1613932"/>
                    <a:pt x="10138" y="1607441"/>
                  </a:cubicBezTo>
                  <a:cubicBezTo>
                    <a:pt x="3647" y="1600949"/>
                    <a:pt x="0" y="1592145"/>
                    <a:pt x="0" y="1582965"/>
                  </a:cubicBezTo>
                  <a:lnTo>
                    <a:pt x="0" y="34614"/>
                  </a:lnTo>
                  <a:cubicBezTo>
                    <a:pt x="0" y="25434"/>
                    <a:pt x="3647" y="16630"/>
                    <a:pt x="10138" y="10138"/>
                  </a:cubicBezTo>
                  <a:cubicBezTo>
                    <a:pt x="16630" y="3647"/>
                    <a:pt x="25434" y="0"/>
                    <a:pt x="34614" y="0"/>
                  </a:cubicBezTo>
                  <a:close/>
                </a:path>
              </a:pathLst>
            </a:custGeom>
            <a:solidFill>
              <a:srgbClr val="FFFFFF"/>
            </a:solidFill>
            <a:ln w="38100">
              <a:solidFill>
                <a:srgbClr val="355A92"/>
              </a:solidFill>
            </a:ln>
          </p:spPr>
          <p:txBody>
            <a:bodyPr/>
            <a:lstStyle/>
            <a:p>
              <a:endParaRPr lang="en-GB"/>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078477">
            <a:off x="16703078" y="7654099"/>
            <a:ext cx="1138736" cy="1315767"/>
          </a:xfrm>
          <a:custGeom>
            <a:avLst/>
            <a:gdLst/>
            <a:ahLst/>
            <a:cxnLst/>
            <a:rect l="l" t="t" r="r" b="b"/>
            <a:pathLst>
              <a:path w="1138736" h="1315767">
                <a:moveTo>
                  <a:pt x="0" y="0"/>
                </a:moveTo>
                <a:lnTo>
                  <a:pt x="1138736" y="0"/>
                </a:lnTo>
                <a:lnTo>
                  <a:pt x="1138736" y="1315767"/>
                </a:lnTo>
                <a:lnTo>
                  <a:pt x="0" y="131576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8216146" y="3322502"/>
            <a:ext cx="4957931" cy="679384"/>
          </a:xfrm>
          <a:prstGeom prst="rect">
            <a:avLst/>
          </a:prstGeom>
        </p:spPr>
        <p:txBody>
          <a:bodyPr lIns="0" tIns="0" rIns="0" bIns="0" rtlCol="0" anchor="t">
            <a:spAutoFit/>
          </a:bodyPr>
          <a:lstStyle/>
          <a:p>
            <a:pPr algn="ctr">
              <a:lnSpc>
                <a:spcPts val="5599"/>
              </a:lnSpc>
            </a:pPr>
            <a:r>
              <a:rPr lang="en-US" sz="3999">
                <a:solidFill>
                  <a:srgbClr val="355A92"/>
                </a:solidFill>
                <a:latin typeface="Roboto Condensed Bold"/>
              </a:rPr>
              <a:t>b. Bố cục: 3 phần</a:t>
            </a:r>
          </a:p>
        </p:txBody>
      </p:sp>
      <p:sp>
        <p:nvSpPr>
          <p:cNvPr id="10" name="Freeform 10"/>
          <p:cNvSpPr/>
          <p:nvPr/>
        </p:nvSpPr>
        <p:spPr>
          <a:xfrm>
            <a:off x="17114249" y="-305303"/>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2843556" y="314640"/>
            <a:ext cx="12600887" cy="1077218"/>
          </a:xfrm>
          <a:prstGeom prst="rect">
            <a:avLst/>
          </a:prstGeom>
        </p:spPr>
        <p:txBody>
          <a:bodyPr lIns="0" tIns="0" rIns="0" bIns="0" rtlCol="0" anchor="t">
            <a:spAutoFit/>
          </a:bodyPr>
          <a:lstStyle/>
          <a:p>
            <a:pPr algn="ctr">
              <a:lnSpc>
                <a:spcPts val="8400"/>
              </a:lnSpc>
            </a:pPr>
            <a:r>
              <a:rPr lang="en-US" sz="6000" dirty="0">
                <a:solidFill>
                  <a:srgbClr val="04737F"/>
                </a:solidFill>
                <a:latin typeface="Fraunces Bold"/>
              </a:rPr>
              <a:t>III. </a:t>
            </a:r>
            <a:r>
              <a:rPr lang="en-US" sz="6000" dirty="0" smtClean="0">
                <a:solidFill>
                  <a:srgbClr val="04737F"/>
                </a:solidFill>
                <a:latin typeface="Fraunces Bold"/>
              </a:rPr>
              <a:t>KHÁM PHÁ </a:t>
            </a:r>
            <a:r>
              <a:rPr lang="en-US" sz="6000" dirty="0">
                <a:solidFill>
                  <a:srgbClr val="04737F"/>
                </a:solidFill>
                <a:latin typeface="Fraunces Bold"/>
              </a:rPr>
              <a:t>VĂN BẢN</a:t>
            </a:r>
          </a:p>
        </p:txBody>
      </p:sp>
      <p:sp>
        <p:nvSpPr>
          <p:cNvPr id="12" name="TextBox 12"/>
          <p:cNvSpPr txBox="1"/>
          <p:nvPr/>
        </p:nvSpPr>
        <p:spPr>
          <a:xfrm>
            <a:off x="2166559" y="1626264"/>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3.1 Đặc trưng của văn bản thông tin trong văn bản</a:t>
            </a:r>
          </a:p>
        </p:txBody>
      </p:sp>
      <p:sp>
        <p:nvSpPr>
          <p:cNvPr id="13" name="TextBox 13"/>
          <p:cNvSpPr txBox="1"/>
          <p:nvPr/>
        </p:nvSpPr>
        <p:spPr>
          <a:xfrm>
            <a:off x="5985710" y="4335025"/>
            <a:ext cx="10717368" cy="2489637"/>
          </a:xfrm>
          <a:prstGeom prst="rect">
            <a:avLst/>
          </a:prstGeom>
        </p:spPr>
        <p:txBody>
          <a:bodyPr lIns="0" tIns="0" rIns="0" bIns="0" rtlCol="0" anchor="t">
            <a:spAutoFit/>
          </a:bodyPr>
          <a:lstStyle/>
          <a:p>
            <a:pPr marL="863598" lvl="1" indent="-431799" algn="just">
              <a:lnSpc>
                <a:spcPts val="6719"/>
              </a:lnSpc>
              <a:buFont typeface="Arial"/>
              <a:buChar char="•"/>
            </a:pPr>
            <a:r>
              <a:rPr lang="en-US" sz="3999">
                <a:solidFill>
                  <a:srgbClr val="355A92"/>
                </a:solidFill>
                <a:latin typeface="Roboto Condensed"/>
              </a:rPr>
              <a:t>Phần 1: Thay đổi mực nước biển và nguyên nhân </a:t>
            </a:r>
          </a:p>
          <a:p>
            <a:pPr marL="863598" lvl="1" indent="-431799" algn="just">
              <a:lnSpc>
                <a:spcPts val="6719"/>
              </a:lnSpc>
              <a:buFont typeface="Arial"/>
              <a:buChar char="•"/>
            </a:pPr>
            <a:r>
              <a:rPr lang="en-US" sz="3999">
                <a:solidFill>
                  <a:srgbClr val="355A92"/>
                </a:solidFill>
                <a:latin typeface="Roboto Condensed"/>
              </a:rPr>
              <a:t>Phần 2: Nước biển sẽ dâng bao nhiêu?</a:t>
            </a:r>
          </a:p>
          <a:p>
            <a:pPr marL="863598" lvl="1" indent="-431799" algn="just">
              <a:lnSpc>
                <a:spcPts val="6719"/>
              </a:lnSpc>
              <a:buFont typeface="Arial"/>
              <a:buChar char="•"/>
            </a:pPr>
            <a:r>
              <a:rPr lang="en-US" sz="3999">
                <a:solidFill>
                  <a:srgbClr val="355A92"/>
                </a:solidFill>
                <a:latin typeface="Roboto Condensed"/>
              </a:rPr>
              <a:t>Phần 3: Lời kết (Giải pháp)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DD2"/>
        </a:solidFill>
        <a:effectLst/>
      </p:bgPr>
    </p:bg>
    <p:spTree>
      <p:nvGrpSpPr>
        <p:cNvPr id="1" name=""/>
        <p:cNvGrpSpPr/>
        <p:nvPr/>
      </p:nvGrpSpPr>
      <p:grpSpPr>
        <a:xfrm>
          <a:off x="0" y="0"/>
          <a:ext cx="0" cy="0"/>
          <a:chOff x="0" y="0"/>
          <a:chExt cx="0" cy="0"/>
        </a:xfrm>
      </p:grpSpPr>
      <p:grpSp>
        <p:nvGrpSpPr>
          <p:cNvPr id="2" name="Group 2"/>
          <p:cNvGrpSpPr/>
          <p:nvPr/>
        </p:nvGrpSpPr>
        <p:grpSpPr>
          <a:xfrm>
            <a:off x="6375030" y="2364141"/>
            <a:ext cx="7237322" cy="2187228"/>
            <a:chOff x="0" y="0"/>
            <a:chExt cx="1906126" cy="576060"/>
          </a:xfrm>
        </p:grpSpPr>
        <p:sp>
          <p:nvSpPr>
            <p:cNvPr id="3" name="Freeform 3"/>
            <p:cNvSpPr/>
            <p:nvPr/>
          </p:nvSpPr>
          <p:spPr>
            <a:xfrm>
              <a:off x="0" y="0"/>
              <a:ext cx="1906126" cy="576060"/>
            </a:xfrm>
            <a:custGeom>
              <a:avLst/>
              <a:gdLst/>
              <a:ahLst/>
              <a:cxnLst/>
              <a:rect l="l" t="t" r="r" b="b"/>
              <a:pathLst>
                <a:path w="1906126" h="576060">
                  <a:moveTo>
                    <a:pt x="54556" y="0"/>
                  </a:moveTo>
                  <a:lnTo>
                    <a:pt x="1851570" y="0"/>
                  </a:lnTo>
                  <a:cubicBezTo>
                    <a:pt x="1881700" y="0"/>
                    <a:pt x="1906126" y="24425"/>
                    <a:pt x="1906126" y="54556"/>
                  </a:cubicBezTo>
                  <a:lnTo>
                    <a:pt x="1906126" y="521504"/>
                  </a:lnTo>
                  <a:cubicBezTo>
                    <a:pt x="1906126" y="551635"/>
                    <a:pt x="1881700" y="576060"/>
                    <a:pt x="1851570" y="576060"/>
                  </a:cubicBezTo>
                  <a:lnTo>
                    <a:pt x="54556" y="576060"/>
                  </a:lnTo>
                  <a:cubicBezTo>
                    <a:pt x="24425" y="576060"/>
                    <a:pt x="0" y="551635"/>
                    <a:pt x="0" y="521504"/>
                  </a:cubicBezTo>
                  <a:lnTo>
                    <a:pt x="0" y="54556"/>
                  </a:lnTo>
                  <a:cubicBezTo>
                    <a:pt x="0" y="24425"/>
                    <a:pt x="24425" y="0"/>
                    <a:pt x="54556" y="0"/>
                  </a:cubicBezTo>
                  <a:close/>
                </a:path>
              </a:pathLst>
            </a:custGeom>
            <a:solidFill>
              <a:srgbClr val="FEFFFE">
                <a:alpha val="69804"/>
              </a:srgbClr>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3651942" y="153209"/>
            <a:ext cx="6202440" cy="5063447"/>
          </a:xfrm>
          <a:custGeom>
            <a:avLst/>
            <a:gdLst/>
            <a:ahLst/>
            <a:cxnLst/>
            <a:rect l="l" t="t" r="r" b="b"/>
            <a:pathLst>
              <a:path w="6202440" h="5063447">
                <a:moveTo>
                  <a:pt x="0" y="0"/>
                </a:moveTo>
                <a:lnTo>
                  <a:pt x="6202440" y="0"/>
                </a:lnTo>
                <a:lnTo>
                  <a:pt x="6202440" y="5063447"/>
                </a:lnTo>
                <a:lnTo>
                  <a:pt x="0" y="506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6" name="Freeform 6"/>
          <p:cNvSpPr/>
          <p:nvPr/>
        </p:nvSpPr>
        <p:spPr>
          <a:xfrm>
            <a:off x="-788762" y="8467669"/>
            <a:ext cx="2347502" cy="2334697"/>
          </a:xfrm>
          <a:custGeom>
            <a:avLst/>
            <a:gdLst/>
            <a:ahLst/>
            <a:cxnLst/>
            <a:rect l="l" t="t" r="r" b="b"/>
            <a:pathLst>
              <a:path w="2347502" h="2334697">
                <a:moveTo>
                  <a:pt x="0" y="0"/>
                </a:moveTo>
                <a:lnTo>
                  <a:pt x="2347502" y="0"/>
                </a:lnTo>
                <a:lnTo>
                  <a:pt x="2347502" y="2334697"/>
                </a:lnTo>
                <a:lnTo>
                  <a:pt x="0" y="23346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848807" y="2380718"/>
            <a:ext cx="4917135" cy="491713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66A8B2"/>
            </a:solidFill>
          </p:spPr>
          <p:txBody>
            <a:bodyPr/>
            <a:lstStyle/>
            <a:p>
              <a:endParaRPr lang="en-GB"/>
            </a:p>
          </p:txBody>
        </p:sp>
        <p:sp>
          <p:nvSpPr>
            <p:cNvPr id="9" name="TextBox 9"/>
            <p:cNvSpPr txBox="1"/>
            <p:nvPr/>
          </p:nvSpPr>
          <p:spPr>
            <a:xfrm>
              <a:off x="139700" y="63500"/>
              <a:ext cx="533400" cy="609600"/>
            </a:xfrm>
            <a:prstGeom prst="rect">
              <a:avLst/>
            </a:prstGeom>
          </p:spPr>
          <p:txBody>
            <a:bodyPr lIns="50800" tIns="50800" rIns="50800" bIns="50800" rtlCol="0" anchor="ctr"/>
            <a:lstStyle/>
            <a:p>
              <a:pPr algn="ctr">
                <a:lnSpc>
                  <a:spcPts val="6299"/>
                </a:lnSpc>
              </a:pPr>
              <a:r>
                <a:rPr lang="en-US" sz="4500">
                  <a:solidFill>
                    <a:srgbClr val="FFFFFF"/>
                  </a:solidFill>
                  <a:latin typeface="Fraunces Bold"/>
                </a:rPr>
                <a:t>CHẶNG 2</a:t>
              </a:r>
            </a:p>
            <a:p>
              <a:pPr algn="ctr">
                <a:lnSpc>
                  <a:spcPts val="6299"/>
                </a:lnSpc>
              </a:pPr>
              <a:r>
                <a:rPr lang="en-US" sz="4500">
                  <a:solidFill>
                    <a:srgbClr val="FFFFFF"/>
                  </a:solidFill>
                  <a:latin typeface="Fraunces Bold"/>
                </a:rPr>
                <a:t>PHT 2</a:t>
              </a:r>
            </a:p>
          </p:txBody>
        </p:sp>
      </p:grpSp>
      <p:sp>
        <p:nvSpPr>
          <p:cNvPr id="10" name="Freeform 10"/>
          <p:cNvSpPr/>
          <p:nvPr/>
        </p:nvSpPr>
        <p:spPr>
          <a:xfrm>
            <a:off x="4601826" y="4826426"/>
            <a:ext cx="12151336" cy="6835126"/>
          </a:xfrm>
          <a:custGeom>
            <a:avLst/>
            <a:gdLst/>
            <a:ahLst/>
            <a:cxnLst/>
            <a:rect l="l" t="t" r="r" b="b"/>
            <a:pathLst>
              <a:path w="12151336" h="6835126">
                <a:moveTo>
                  <a:pt x="0" y="0"/>
                </a:moveTo>
                <a:lnTo>
                  <a:pt x="12151336" y="0"/>
                </a:lnTo>
                <a:lnTo>
                  <a:pt x="12151336" y="6835127"/>
                </a:lnTo>
                <a:lnTo>
                  <a:pt x="0" y="68351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2643807" y="182290"/>
            <a:ext cx="12600887" cy="1077218"/>
          </a:xfrm>
          <a:prstGeom prst="rect">
            <a:avLst/>
          </a:prstGeom>
        </p:spPr>
        <p:txBody>
          <a:bodyPr lIns="0" tIns="0" rIns="0" bIns="0" rtlCol="0" anchor="t">
            <a:spAutoFit/>
          </a:bodyPr>
          <a:lstStyle/>
          <a:p>
            <a:pPr algn="ctr">
              <a:lnSpc>
                <a:spcPts val="8400"/>
              </a:lnSpc>
            </a:pPr>
            <a:r>
              <a:rPr lang="en-US" sz="6000" dirty="0" smtClean="0">
                <a:solidFill>
                  <a:srgbClr val="04737F"/>
                </a:solidFill>
                <a:latin typeface="Fraunces Bold"/>
              </a:rPr>
              <a:t>III.KHÁM PHÁ </a:t>
            </a:r>
            <a:r>
              <a:rPr lang="en-US" sz="6000" dirty="0">
                <a:solidFill>
                  <a:srgbClr val="04737F"/>
                </a:solidFill>
                <a:latin typeface="Fraunces Bold"/>
              </a:rPr>
              <a:t>VĂN BẢN</a:t>
            </a:r>
          </a:p>
        </p:txBody>
      </p:sp>
      <p:sp>
        <p:nvSpPr>
          <p:cNvPr id="12" name="TextBox 12"/>
          <p:cNvSpPr txBox="1"/>
          <p:nvPr/>
        </p:nvSpPr>
        <p:spPr>
          <a:xfrm>
            <a:off x="1805472" y="1496067"/>
            <a:ext cx="14947690" cy="744833"/>
          </a:xfrm>
          <a:prstGeom prst="rect">
            <a:avLst/>
          </a:prstGeom>
        </p:spPr>
        <p:txBody>
          <a:bodyPr lIns="0" tIns="0" rIns="0" bIns="0" rtlCol="0" anchor="t">
            <a:spAutoFit/>
          </a:bodyPr>
          <a:lstStyle/>
          <a:p>
            <a:pPr algn="ctr">
              <a:lnSpc>
                <a:spcPts val="5160"/>
              </a:lnSpc>
            </a:pPr>
            <a:r>
              <a:rPr lang="en-US" sz="6000">
                <a:solidFill>
                  <a:srgbClr val="04737F"/>
                </a:solidFill>
                <a:latin typeface="#9Slide05 VL Fadilla"/>
              </a:rPr>
              <a:t>3.2. Cách triển khai ý tưởng và thông tin trong văn bản</a:t>
            </a:r>
          </a:p>
        </p:txBody>
      </p:sp>
      <p:sp>
        <p:nvSpPr>
          <p:cNvPr id="13" name="TextBox 13"/>
          <p:cNvSpPr txBox="1"/>
          <p:nvPr/>
        </p:nvSpPr>
        <p:spPr>
          <a:xfrm>
            <a:off x="2311610" y="2913533"/>
            <a:ext cx="14947690" cy="1141073"/>
          </a:xfrm>
          <a:prstGeom prst="rect">
            <a:avLst/>
          </a:prstGeom>
        </p:spPr>
        <p:txBody>
          <a:bodyPr lIns="0" tIns="0" rIns="0" bIns="0" rtlCol="0" anchor="t">
            <a:spAutoFit/>
          </a:bodyPr>
          <a:lstStyle/>
          <a:p>
            <a:pPr algn="ctr">
              <a:lnSpc>
                <a:spcPts val="7740"/>
              </a:lnSpc>
            </a:pPr>
            <a:r>
              <a:rPr lang="en-US" sz="9000">
                <a:solidFill>
                  <a:srgbClr val="04737F"/>
                </a:solidFill>
                <a:latin typeface="#9Slide07 FS Playlist Caps"/>
              </a:rPr>
              <a:t>THAM LUẬN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2335</Words>
  <Application>Microsoft Office PowerPoint</Application>
  <PresentationFormat>Custom</PresentationFormat>
  <Paragraphs>221</Paragraphs>
  <Slides>32</Slides>
  <Notes>0</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Wingdings</vt:lpstr>
      <vt:lpstr>Arial</vt:lpstr>
      <vt:lpstr>#9Slide07 FS Playlist Caps</vt:lpstr>
      <vt:lpstr>Roboto Condensed</vt:lpstr>
      <vt:lpstr>Roboto Condensed Bold Italics</vt:lpstr>
      <vt:lpstr>Roboto Condensed Bold</vt:lpstr>
      <vt:lpstr>#9Slide06 SVNSlow Attack 2</vt:lpstr>
      <vt:lpstr>Roboto Condensed Italics</vt:lpstr>
      <vt:lpstr>Fraunces Bold</vt:lpstr>
      <vt:lpstr>#9Slide05 VL Fadilla</vt:lpstr>
      <vt:lpstr>#9Slide05 Aphrodite Pro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8CD_B3_Doc 2_ Nuoc bien dang</dc:title>
  <dc:creator>Administrator</dc:creator>
  <cp:lastModifiedBy>Admin</cp:lastModifiedBy>
  <cp:revision>5</cp:revision>
  <dcterms:created xsi:type="dcterms:W3CDTF">2006-08-16T00:00:00Z</dcterms:created>
  <dcterms:modified xsi:type="dcterms:W3CDTF">2023-09-24T08:17:00Z</dcterms:modified>
  <dc:identifier>DAFs2B4tq6U</dc:identifier>
</cp:coreProperties>
</file>