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Fraunces Bold" panose="020B0604020202020204" charset="0"/>
      <p:regular r:id="rId19"/>
    </p:embeddedFont>
    <p:embeddedFont>
      <p:font typeface="#9Slide07 Crocante" panose="020B0604020202020204" charset="0"/>
      <p:regular r:id="rId20"/>
    </p:embeddedFont>
    <p:embeddedFont>
      <p:font typeface="Roboto Condensed" panose="020B0604020202020204" charset="0"/>
      <p:regular r:id="rId21"/>
    </p:embeddedFont>
    <p:embeddedFont>
      <p:font typeface="Roboto Condensed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#9Slide05 VL Fadilla" panose="020B0604020202020204" charset="0"/>
      <p:regular r:id="rId27"/>
    </p:embeddedFont>
    <p:embeddedFont>
      <p:font typeface="#9Slide07 SVNUT Triumph Press" panose="00000500000000000000" charset="0"/>
      <p:regular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https://www.youtube.com/watch?v=c7uW6R3grYM&amp;t=1s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https://www.youtube.com/watch?v=LAJXFe76inY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https://www.youtube.com/watch?v=LAJXFe76inY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hyperlink" Target="https://www.youtube.com/watch?v=R-sccrpO-mo&amp;t=1s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R-sccrpO-mo&amp;t=1s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24521">
            <a:off x="4008454" y="3223358"/>
            <a:ext cx="11124860" cy="6382889"/>
          </a:xfrm>
          <a:custGeom>
            <a:avLst/>
            <a:gdLst/>
            <a:ahLst/>
            <a:cxnLst/>
            <a:rect l="l" t="t" r="r" b="b"/>
            <a:pathLst>
              <a:path w="11124860" h="6382889">
                <a:moveTo>
                  <a:pt x="0" y="0"/>
                </a:moveTo>
                <a:lnTo>
                  <a:pt x="11124860" y="0"/>
                </a:lnTo>
                <a:lnTo>
                  <a:pt x="11124860" y="6382889"/>
                </a:lnTo>
                <a:lnTo>
                  <a:pt x="0" y="63828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5753281">
            <a:off x="14559336" y="3790665"/>
            <a:ext cx="2102119" cy="1668557"/>
          </a:xfrm>
          <a:custGeom>
            <a:avLst/>
            <a:gdLst/>
            <a:ahLst/>
            <a:cxnLst/>
            <a:rect l="l" t="t" r="r" b="b"/>
            <a:pathLst>
              <a:path w="2102119" h="1668557">
                <a:moveTo>
                  <a:pt x="0" y="0"/>
                </a:moveTo>
                <a:lnTo>
                  <a:pt x="2102119" y="0"/>
                </a:lnTo>
                <a:lnTo>
                  <a:pt x="2102119" y="1668557"/>
                </a:lnTo>
                <a:lnTo>
                  <a:pt x="0" y="16685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8"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4287" y="4124265"/>
            <a:ext cx="1995023" cy="2561827"/>
          </a:xfrm>
          <a:custGeom>
            <a:avLst/>
            <a:gdLst/>
            <a:ahLst/>
            <a:cxnLst/>
            <a:rect l="l" t="t" r="r" b="b"/>
            <a:pathLst>
              <a:path w="1995023" h="2561827">
                <a:moveTo>
                  <a:pt x="0" y="0"/>
                </a:moveTo>
                <a:lnTo>
                  <a:pt x="1995023" y="0"/>
                </a:lnTo>
                <a:lnTo>
                  <a:pt x="1995023" y="2561827"/>
                </a:lnTo>
                <a:lnTo>
                  <a:pt x="0" y="25618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571039">
            <a:off x="-1949246" y="6583853"/>
            <a:ext cx="7054244" cy="5976868"/>
          </a:xfrm>
          <a:custGeom>
            <a:avLst/>
            <a:gdLst/>
            <a:ahLst/>
            <a:cxnLst/>
            <a:rect l="l" t="t" r="r" b="b"/>
            <a:pathLst>
              <a:path w="7054244" h="5976868">
                <a:moveTo>
                  <a:pt x="0" y="0"/>
                </a:moveTo>
                <a:lnTo>
                  <a:pt x="7054244" y="0"/>
                </a:lnTo>
                <a:lnTo>
                  <a:pt x="7054244" y="5976868"/>
                </a:lnTo>
                <a:lnTo>
                  <a:pt x="0" y="59768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2080073">
            <a:off x="11802620" y="-3958758"/>
            <a:ext cx="7054244" cy="5976868"/>
          </a:xfrm>
          <a:custGeom>
            <a:avLst/>
            <a:gdLst/>
            <a:ahLst/>
            <a:cxnLst/>
            <a:rect l="l" t="t" r="r" b="b"/>
            <a:pathLst>
              <a:path w="7054244" h="5976868">
                <a:moveTo>
                  <a:pt x="0" y="0"/>
                </a:moveTo>
                <a:lnTo>
                  <a:pt x="7054244" y="0"/>
                </a:lnTo>
                <a:lnTo>
                  <a:pt x="7054244" y="5976868"/>
                </a:lnTo>
                <a:lnTo>
                  <a:pt x="0" y="59768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447786">
            <a:off x="39969" y="-335204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0" y="0"/>
                </a:moveTo>
                <a:lnTo>
                  <a:pt x="3075813" y="0"/>
                </a:lnTo>
                <a:lnTo>
                  <a:pt x="3075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4913186">
            <a:off x="14901899" y="6529956"/>
            <a:ext cx="3292392" cy="4404538"/>
          </a:xfrm>
          <a:custGeom>
            <a:avLst/>
            <a:gdLst/>
            <a:ahLst/>
            <a:cxnLst/>
            <a:rect l="l" t="t" r="r" b="b"/>
            <a:pathLst>
              <a:path w="3292392" h="4404538">
                <a:moveTo>
                  <a:pt x="0" y="0"/>
                </a:moveTo>
                <a:lnTo>
                  <a:pt x="3292392" y="0"/>
                </a:lnTo>
                <a:lnTo>
                  <a:pt x="3292392" y="4404538"/>
                </a:lnTo>
                <a:lnTo>
                  <a:pt x="0" y="44045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5339609" y="5536967"/>
            <a:ext cx="7662571" cy="302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</a:pPr>
            <a:r>
              <a:rPr lang="en-US" sz="4500">
                <a:solidFill>
                  <a:srgbClr val="000000"/>
                </a:solidFill>
                <a:latin typeface="Roboto Condensed"/>
              </a:rPr>
              <a:t>Kể tên các tình huống, trường hợp người khác trình bày mà bản thân cần phải tóm tắt.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23473" y="502996"/>
            <a:ext cx="9535560" cy="290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43"/>
              </a:lnSpc>
            </a:pPr>
            <a:r>
              <a:rPr lang="en-US" sz="11038">
                <a:solidFill>
                  <a:srgbClr val="FFC033"/>
                </a:solidFill>
                <a:latin typeface="Fraunces Bold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540702" y="7967493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>
            <a:off x="13929100" y="-55387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699999">
            <a:off x="16140420" y="1208255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1133117">
            <a:off x="-573494" y="-2625537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0486021">
            <a:off x="11823578" y="5780636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28700" y="7641153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865247" y="168430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4409447" y="720326"/>
            <a:ext cx="10981580" cy="1306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6000">
                <a:solidFill>
                  <a:srgbClr val="FFFFFF"/>
                </a:solidFill>
                <a:latin typeface="Fraunces Bold"/>
              </a:rPr>
              <a:t>II. THỰC HÀNH NGHE NÓI</a:t>
            </a:r>
          </a:p>
        </p:txBody>
      </p:sp>
      <p:sp>
        <p:nvSpPr>
          <p:cNvPr id="11" name="Freeform 11"/>
          <p:cNvSpPr/>
          <p:nvPr/>
        </p:nvSpPr>
        <p:spPr>
          <a:xfrm>
            <a:off x="3634474" y="2302819"/>
            <a:ext cx="12655391" cy="1124045"/>
          </a:xfrm>
          <a:custGeom>
            <a:avLst/>
            <a:gdLst/>
            <a:ahLst/>
            <a:cxnLst/>
            <a:rect l="l" t="t" r="r" b="b"/>
            <a:pathLst>
              <a:path w="12655391" h="1124045">
                <a:moveTo>
                  <a:pt x="0" y="0"/>
                </a:moveTo>
                <a:lnTo>
                  <a:pt x="12655391" y="0"/>
                </a:lnTo>
                <a:lnTo>
                  <a:pt x="12655391" y="1124045"/>
                </a:lnTo>
                <a:lnTo>
                  <a:pt x="0" y="1124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459525" y="2309625"/>
            <a:ext cx="12401349" cy="1331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9"/>
              </a:lnSpc>
            </a:pPr>
            <a:r>
              <a:rPr lang="en-US" sz="4400">
                <a:solidFill>
                  <a:srgbClr val="FFFFFF"/>
                </a:solidFill>
                <a:latin typeface="Roboto Condensed Bold"/>
              </a:rPr>
              <a:t>1. Chuẩn bị nội dung về chủ đề sẽ nghe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32493" y="4128157"/>
            <a:ext cx="16018287" cy="5629465"/>
          </a:xfrm>
          <a:custGeom>
            <a:avLst/>
            <a:gdLst/>
            <a:ahLst/>
            <a:cxnLst/>
            <a:rect l="l" t="t" r="r" b="b"/>
            <a:pathLst>
              <a:path w="16018287" h="5629465">
                <a:moveTo>
                  <a:pt x="0" y="0"/>
                </a:moveTo>
                <a:lnTo>
                  <a:pt x="16018287" y="0"/>
                </a:lnTo>
                <a:lnTo>
                  <a:pt x="16018287" y="5629465"/>
                </a:lnTo>
                <a:lnTo>
                  <a:pt x="0" y="56294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435734" y="4869422"/>
            <a:ext cx="15416532" cy="385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8071" lvl="2" indent="-259357" algn="just">
              <a:lnSpc>
                <a:spcPts val="7739"/>
              </a:lnSpc>
              <a:buFont typeface="Arial"/>
              <a:buChar char="⚬"/>
            </a:pPr>
            <a:r>
              <a:rPr lang="en-US" sz="4299">
                <a:solidFill>
                  <a:srgbClr val="0D0D0D"/>
                </a:solidFill>
                <a:latin typeface="Roboto Condensed"/>
              </a:rPr>
              <a:t>Thông tin bài nói (đề tài, thời lượng) và yêu cầu đối với người nghe</a:t>
            </a:r>
          </a:p>
          <a:p>
            <a:pPr marL="778071" lvl="2" indent="-259357" algn="just">
              <a:lnSpc>
                <a:spcPts val="7739"/>
              </a:lnSpc>
              <a:buFont typeface="Arial"/>
              <a:buChar char="⚬"/>
            </a:pPr>
            <a:r>
              <a:rPr lang="en-US" sz="4299">
                <a:solidFill>
                  <a:srgbClr val="0D0D0D"/>
                </a:solidFill>
                <a:latin typeface="Roboto Condensed"/>
              </a:rPr>
              <a:t>Chuẩn bị trước khi nghe (tìm kiếm, chọn lọc, sắp xếp thông tin về bài nghe, xác định quan điểm của bản thân; dự kiến câu hỏi xoay quanh vấn đề sẽ nghe)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540702" y="7967493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>
            <a:off x="13929100" y="-55387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699999">
            <a:off x="16140420" y="1208255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1133117">
            <a:off x="-573494" y="-2625537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0486021">
            <a:off x="11823578" y="5780636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28700" y="7641153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908407" y="-61870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4584912" y="720326"/>
            <a:ext cx="11008474" cy="1306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6000">
                <a:solidFill>
                  <a:srgbClr val="FFFFFF"/>
                </a:solidFill>
                <a:latin typeface="Fraunces Bold"/>
              </a:rPr>
              <a:t>II. THỰC HÀNH NGHE NÓI</a:t>
            </a:r>
          </a:p>
        </p:txBody>
      </p:sp>
      <p:sp>
        <p:nvSpPr>
          <p:cNvPr id="11" name="Freeform 11"/>
          <p:cNvSpPr/>
          <p:nvPr/>
        </p:nvSpPr>
        <p:spPr>
          <a:xfrm>
            <a:off x="3459525" y="2449744"/>
            <a:ext cx="12655391" cy="1124045"/>
          </a:xfrm>
          <a:custGeom>
            <a:avLst/>
            <a:gdLst/>
            <a:ahLst/>
            <a:cxnLst/>
            <a:rect l="l" t="t" r="r" b="b"/>
            <a:pathLst>
              <a:path w="12655391" h="1124045">
                <a:moveTo>
                  <a:pt x="0" y="0"/>
                </a:moveTo>
                <a:lnTo>
                  <a:pt x="12655391" y="0"/>
                </a:lnTo>
                <a:lnTo>
                  <a:pt x="12655391" y="1124045"/>
                </a:lnTo>
                <a:lnTo>
                  <a:pt x="0" y="1124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13525" y="2471021"/>
            <a:ext cx="12401349" cy="871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9"/>
              </a:lnSpc>
            </a:pPr>
            <a:r>
              <a:rPr lang="en-US" sz="4400">
                <a:solidFill>
                  <a:srgbClr val="FFFFFF"/>
                </a:solidFill>
                <a:latin typeface="Roboto Condensed Bold"/>
              </a:rPr>
              <a:t>2. Nghe và tóm tắt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45794" y="3805408"/>
            <a:ext cx="16018287" cy="5629465"/>
          </a:xfrm>
          <a:custGeom>
            <a:avLst/>
            <a:gdLst/>
            <a:ahLst/>
            <a:cxnLst/>
            <a:rect l="l" t="t" r="r" b="b"/>
            <a:pathLst>
              <a:path w="16018287" h="5629465">
                <a:moveTo>
                  <a:pt x="0" y="0"/>
                </a:moveTo>
                <a:lnTo>
                  <a:pt x="16018288" y="0"/>
                </a:lnTo>
                <a:lnTo>
                  <a:pt x="16018288" y="5629466"/>
                </a:lnTo>
                <a:lnTo>
                  <a:pt x="0" y="56294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637243" y="4021464"/>
            <a:ext cx="15422000" cy="587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3600">
                <a:solidFill>
                  <a:srgbClr val="0D0D0D"/>
                </a:solidFill>
                <a:latin typeface="Roboto Condensed"/>
              </a:rPr>
              <a:t>- Ghi chép:</a:t>
            </a:r>
          </a:p>
          <a:p>
            <a:pPr marL="537210" lvl="2" indent="-179070" algn="just">
              <a:lnSpc>
                <a:spcPts val="6480"/>
              </a:lnSpc>
              <a:buFont typeface="Arial"/>
              <a:buChar char="⚬"/>
            </a:pPr>
            <a:r>
              <a:rPr lang="en-US" sz="3600">
                <a:solidFill>
                  <a:srgbClr val="0D0D0D"/>
                </a:solidFill>
                <a:latin typeface="Roboto Condensed"/>
              </a:rPr>
              <a:t>Nội dung / ý chính mà người nói trình bày</a:t>
            </a:r>
          </a:p>
          <a:p>
            <a:pPr marL="537210" lvl="2" indent="-179070" algn="just">
              <a:lnSpc>
                <a:spcPts val="6480"/>
              </a:lnSpc>
              <a:buFont typeface="Arial"/>
              <a:buChar char="⚬"/>
            </a:pPr>
            <a:r>
              <a:rPr lang="en-US" sz="3600">
                <a:solidFill>
                  <a:srgbClr val="0D0D0D"/>
                </a:solidFill>
                <a:latin typeface="Roboto Condensed"/>
              </a:rPr>
              <a:t>Quan điểm của người nói</a:t>
            </a:r>
          </a:p>
          <a:p>
            <a:pPr marL="537210" lvl="2" indent="-179070" algn="just">
              <a:lnSpc>
                <a:spcPts val="6480"/>
              </a:lnSpc>
              <a:buFont typeface="Arial"/>
              <a:buChar char="⚬"/>
            </a:pPr>
            <a:r>
              <a:rPr lang="en-US" sz="3600">
                <a:solidFill>
                  <a:srgbClr val="0D0D0D"/>
                </a:solidFill>
                <a:latin typeface="Roboto Condensed"/>
              </a:rPr>
              <a:t>Cách thức thể hiện của người nói</a:t>
            </a:r>
          </a:p>
          <a:p>
            <a:pPr marL="537210" lvl="2" indent="-179070" algn="just">
              <a:lnSpc>
                <a:spcPts val="6480"/>
              </a:lnSpc>
            </a:pPr>
            <a:r>
              <a:rPr lang="en-US" sz="3600">
                <a:solidFill>
                  <a:srgbClr val="0D0D0D"/>
                </a:solidFill>
                <a:latin typeface="Roboto Condensed"/>
              </a:rPr>
              <a:t>- Ghi chép các ý bằng cách gạch đầu dòng, kí hiệu, các từ / cụm từ chính</a:t>
            </a:r>
          </a:p>
          <a:p>
            <a:pPr marL="651510" lvl="2" indent="-217170" algn="just">
              <a:lnSpc>
                <a:spcPts val="6480"/>
              </a:lnSpc>
              <a:buFont typeface="Arial"/>
              <a:buChar char="⚬"/>
            </a:pPr>
            <a:r>
              <a:rPr lang="en-US" sz="3600">
                <a:solidFill>
                  <a:srgbClr val="0D0D0D"/>
                </a:solidFill>
                <a:latin typeface="Roboto Condensed"/>
              </a:rPr>
              <a:t>Đặt ra câu hỏi, ý kiến muốn trao đổi</a:t>
            </a:r>
          </a:p>
          <a:p>
            <a:pPr marL="651510" lvl="2" indent="-217170" algn="just">
              <a:lnSpc>
                <a:spcPts val="6480"/>
              </a:lnSpc>
            </a:pPr>
            <a:endParaRPr lang="en-US" sz="3600">
              <a:solidFill>
                <a:srgbClr val="0D0D0D"/>
              </a:solidFill>
              <a:latin typeface="Roboto Condense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540702" y="7967493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>
            <a:off x="13929100" y="-55387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699999">
            <a:off x="16140420" y="1208255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1133117">
            <a:off x="-759914" y="-3072225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0486021">
            <a:off x="11823578" y="5780636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28700" y="7641153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328805" y="961291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953435" y="623261"/>
            <a:ext cx="10730807" cy="1306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6000">
                <a:solidFill>
                  <a:srgbClr val="FFFFFF"/>
                </a:solidFill>
                <a:latin typeface="Fraunces Bold"/>
              </a:rPr>
              <a:t>II. THỰC HÀNH NGHE NÓI</a:t>
            </a:r>
          </a:p>
        </p:txBody>
      </p:sp>
      <p:sp>
        <p:nvSpPr>
          <p:cNvPr id="11" name="Freeform 11"/>
          <p:cNvSpPr/>
          <p:nvPr/>
        </p:nvSpPr>
        <p:spPr>
          <a:xfrm>
            <a:off x="3637768" y="2317470"/>
            <a:ext cx="12655391" cy="2096929"/>
          </a:xfrm>
          <a:custGeom>
            <a:avLst/>
            <a:gdLst/>
            <a:ahLst/>
            <a:cxnLst/>
            <a:rect l="l" t="t" r="r" b="b"/>
            <a:pathLst>
              <a:path w="12655391" h="2096929">
                <a:moveTo>
                  <a:pt x="0" y="0"/>
                </a:moveTo>
                <a:lnTo>
                  <a:pt x="12655391" y="0"/>
                </a:lnTo>
                <a:lnTo>
                  <a:pt x="12655391" y="2096929"/>
                </a:lnTo>
                <a:lnTo>
                  <a:pt x="0" y="20969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64789" y="2480577"/>
            <a:ext cx="12401349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Roboto Condensed Bold"/>
              </a:rPr>
              <a:t>3. Đọc lại phần tóm tắt, chỉnh sửa và phản hồi ý kiến mình nghe được; trình bày bài tóm tắt cho mọi người cùng nghe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32493" y="4798423"/>
            <a:ext cx="16018287" cy="4959191"/>
          </a:xfrm>
          <a:custGeom>
            <a:avLst/>
            <a:gdLst/>
            <a:ahLst/>
            <a:cxnLst/>
            <a:rect l="l" t="t" r="r" b="b"/>
            <a:pathLst>
              <a:path w="16018287" h="4959191">
                <a:moveTo>
                  <a:pt x="0" y="0"/>
                </a:moveTo>
                <a:lnTo>
                  <a:pt x="16018287" y="0"/>
                </a:lnTo>
                <a:lnTo>
                  <a:pt x="16018287" y="4959191"/>
                </a:lnTo>
                <a:lnTo>
                  <a:pt x="0" y="49591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637243" y="5244886"/>
            <a:ext cx="15422000" cy="4360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18"/>
              </a:lnSpc>
            </a:pPr>
            <a:r>
              <a:rPr lang="en-US" sz="3898">
                <a:solidFill>
                  <a:srgbClr val="0D0D0D"/>
                </a:solidFill>
                <a:latin typeface="Roboto Condensed"/>
              </a:rPr>
              <a:t>- Đọc lại phần ghi tóm tắt và chỉnh sửa các sai sót nếu có</a:t>
            </a:r>
          </a:p>
          <a:p>
            <a:pPr algn="just">
              <a:lnSpc>
                <a:spcPts val="7018"/>
              </a:lnSpc>
            </a:pPr>
            <a:r>
              <a:rPr lang="en-US" sz="3898">
                <a:solidFill>
                  <a:srgbClr val="0D0D0D"/>
                </a:solidFill>
                <a:latin typeface="Roboto Condensed"/>
              </a:rPr>
              <a:t>- Xác định với người nói về nội dung vừa tóm tắt; trao đổi với người nói về ý kiến em chưa rõ hoặc có quan điểm khác</a:t>
            </a:r>
          </a:p>
          <a:p>
            <a:pPr algn="just">
              <a:lnSpc>
                <a:spcPts val="7018"/>
              </a:lnSpc>
            </a:pPr>
            <a:r>
              <a:rPr lang="en-US" sz="3898">
                <a:solidFill>
                  <a:srgbClr val="0D0D0D"/>
                </a:solidFill>
                <a:latin typeface="Roboto Condensed"/>
              </a:rPr>
              <a:t>- Trình bày phần tóm tắt với người nghe khác.</a:t>
            </a:r>
          </a:p>
          <a:p>
            <a:pPr algn="just">
              <a:lnSpc>
                <a:spcPts val="7018"/>
              </a:lnSpc>
            </a:pPr>
            <a:endParaRPr lang="en-US" sz="3898">
              <a:solidFill>
                <a:srgbClr val="0D0D0D"/>
              </a:solidFill>
              <a:latin typeface="Roboto Condense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540702" y="7967493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>
            <a:off x="13929100" y="-55387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699999">
            <a:off x="16140420" y="1208255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1133117">
            <a:off x="-759914" y="-3072225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0486021">
            <a:off x="11823578" y="5780636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28700" y="7641153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328805" y="961291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676310" y="271296"/>
            <a:ext cx="17135130" cy="9549623"/>
            <a:chOff x="0" y="0"/>
            <a:chExt cx="4512956" cy="25151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12956" cy="2515127"/>
            </a:xfrm>
            <a:custGeom>
              <a:avLst/>
              <a:gdLst/>
              <a:ahLst/>
              <a:cxnLst/>
              <a:rect l="l" t="t" r="r" b="b"/>
              <a:pathLst>
                <a:path w="4512956" h="2515127">
                  <a:moveTo>
                    <a:pt x="23043" y="0"/>
                  </a:moveTo>
                  <a:lnTo>
                    <a:pt x="4489913" y="0"/>
                  </a:lnTo>
                  <a:cubicBezTo>
                    <a:pt x="4496025" y="0"/>
                    <a:pt x="4501886" y="2428"/>
                    <a:pt x="4506207" y="6749"/>
                  </a:cubicBezTo>
                  <a:cubicBezTo>
                    <a:pt x="4510528" y="11070"/>
                    <a:pt x="4512956" y="16931"/>
                    <a:pt x="4512956" y="23043"/>
                  </a:cubicBezTo>
                  <a:lnTo>
                    <a:pt x="4512956" y="2492084"/>
                  </a:lnTo>
                  <a:cubicBezTo>
                    <a:pt x="4512956" y="2504810"/>
                    <a:pt x="4502640" y="2515127"/>
                    <a:pt x="4489913" y="2515127"/>
                  </a:cubicBezTo>
                  <a:lnTo>
                    <a:pt x="23043" y="2515127"/>
                  </a:lnTo>
                  <a:cubicBezTo>
                    <a:pt x="10317" y="2515127"/>
                    <a:pt x="0" y="2504810"/>
                    <a:pt x="0" y="2492084"/>
                  </a:cubicBezTo>
                  <a:lnTo>
                    <a:pt x="0" y="23043"/>
                  </a:lnTo>
                  <a:cubicBezTo>
                    <a:pt x="0" y="10317"/>
                    <a:pt x="10317" y="0"/>
                    <a:pt x="2304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765964" y="1821561"/>
            <a:ext cx="15311690" cy="7613312"/>
          </a:xfrm>
          <a:custGeom>
            <a:avLst/>
            <a:gdLst/>
            <a:ahLst/>
            <a:cxnLst/>
            <a:rect l="l" t="t" r="r" b="b"/>
            <a:pathLst>
              <a:path w="15311690" h="7613312">
                <a:moveTo>
                  <a:pt x="0" y="0"/>
                </a:moveTo>
                <a:lnTo>
                  <a:pt x="15311689" y="0"/>
                </a:lnTo>
                <a:lnTo>
                  <a:pt x="15311689" y="7613313"/>
                </a:lnTo>
                <a:lnTo>
                  <a:pt x="0" y="76133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2410076" y="640878"/>
            <a:ext cx="12401349" cy="856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>
                <a:solidFill>
                  <a:srgbClr val="EC225C"/>
                </a:solidFill>
                <a:latin typeface="#9Slide05 VL Fadilla"/>
              </a:rPr>
              <a:t>Phiếu chuẩn bị dành cho người nghe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540702" y="7967493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>
            <a:off x="13929100" y="-55387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699999">
            <a:off x="16140420" y="1208255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1133117">
            <a:off x="-759914" y="-3072225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0486021">
            <a:off x="11823578" y="5780636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28700" y="7641153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328805" y="961291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676310" y="271296"/>
            <a:ext cx="17135130" cy="9549623"/>
            <a:chOff x="0" y="0"/>
            <a:chExt cx="4512956" cy="25151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12956" cy="2515127"/>
            </a:xfrm>
            <a:custGeom>
              <a:avLst/>
              <a:gdLst/>
              <a:ahLst/>
              <a:cxnLst/>
              <a:rect l="l" t="t" r="r" b="b"/>
              <a:pathLst>
                <a:path w="4512956" h="2515127">
                  <a:moveTo>
                    <a:pt x="23043" y="0"/>
                  </a:moveTo>
                  <a:lnTo>
                    <a:pt x="4489913" y="0"/>
                  </a:lnTo>
                  <a:cubicBezTo>
                    <a:pt x="4496025" y="0"/>
                    <a:pt x="4501886" y="2428"/>
                    <a:pt x="4506207" y="6749"/>
                  </a:cubicBezTo>
                  <a:cubicBezTo>
                    <a:pt x="4510528" y="11070"/>
                    <a:pt x="4512956" y="16931"/>
                    <a:pt x="4512956" y="23043"/>
                  </a:cubicBezTo>
                  <a:lnTo>
                    <a:pt x="4512956" y="2492084"/>
                  </a:lnTo>
                  <a:cubicBezTo>
                    <a:pt x="4512956" y="2504810"/>
                    <a:pt x="4502640" y="2515127"/>
                    <a:pt x="4489913" y="2515127"/>
                  </a:cubicBezTo>
                  <a:lnTo>
                    <a:pt x="23043" y="2515127"/>
                  </a:lnTo>
                  <a:cubicBezTo>
                    <a:pt x="10317" y="2515127"/>
                    <a:pt x="0" y="2504810"/>
                    <a:pt x="0" y="2492084"/>
                  </a:cubicBezTo>
                  <a:lnTo>
                    <a:pt x="0" y="23043"/>
                  </a:lnTo>
                  <a:cubicBezTo>
                    <a:pt x="0" y="10317"/>
                    <a:pt x="10317" y="0"/>
                    <a:pt x="2304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973248" y="1573088"/>
            <a:ext cx="12417780" cy="7242282"/>
          </a:xfrm>
          <a:custGeom>
            <a:avLst/>
            <a:gdLst/>
            <a:ahLst/>
            <a:cxnLst/>
            <a:rect l="l" t="t" r="r" b="b"/>
            <a:pathLst>
              <a:path w="12417780" h="7242282">
                <a:moveTo>
                  <a:pt x="0" y="0"/>
                </a:moveTo>
                <a:lnTo>
                  <a:pt x="12417780" y="0"/>
                </a:lnTo>
                <a:lnTo>
                  <a:pt x="12417780" y="7242282"/>
                </a:lnTo>
                <a:lnTo>
                  <a:pt x="0" y="72422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2410076" y="640878"/>
            <a:ext cx="12401349" cy="856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>
                <a:solidFill>
                  <a:srgbClr val="EC225C"/>
                </a:solidFill>
                <a:latin typeface="#9Slide05 VL Fadilla"/>
              </a:rPr>
              <a:t>Phiếu chuẩn bị dành cho người nghe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86385" y="-668015"/>
            <a:ext cx="13407785" cy="15043798"/>
          </a:xfrm>
          <a:custGeom>
            <a:avLst/>
            <a:gdLst/>
            <a:ahLst/>
            <a:cxnLst/>
            <a:rect l="l" t="t" r="r" b="b"/>
            <a:pathLst>
              <a:path w="13407785" h="15043798">
                <a:moveTo>
                  <a:pt x="0" y="0"/>
                </a:moveTo>
                <a:lnTo>
                  <a:pt x="13407785" y="0"/>
                </a:lnTo>
                <a:lnTo>
                  <a:pt x="13407785" y="15043798"/>
                </a:lnTo>
                <a:lnTo>
                  <a:pt x="0" y="15043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9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4596765" y="1381251"/>
            <a:ext cx="7732298" cy="7113714"/>
          </a:xfrm>
          <a:custGeom>
            <a:avLst/>
            <a:gdLst/>
            <a:ahLst/>
            <a:cxnLst/>
            <a:rect l="l" t="t" r="r" b="b"/>
            <a:pathLst>
              <a:path w="7732298" h="7113714">
                <a:moveTo>
                  <a:pt x="0" y="0"/>
                </a:moveTo>
                <a:lnTo>
                  <a:pt x="7732298" y="0"/>
                </a:lnTo>
                <a:lnTo>
                  <a:pt x="7732298" y="7113714"/>
                </a:lnTo>
                <a:lnTo>
                  <a:pt x="0" y="71137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3918711" y="3312036"/>
            <a:ext cx="7054244" cy="5976868"/>
          </a:xfrm>
          <a:custGeom>
            <a:avLst/>
            <a:gdLst/>
            <a:ahLst/>
            <a:cxnLst/>
            <a:rect l="l" t="t" r="r" b="b"/>
            <a:pathLst>
              <a:path w="7054244" h="5976868">
                <a:moveTo>
                  <a:pt x="0" y="0"/>
                </a:moveTo>
                <a:lnTo>
                  <a:pt x="7054244" y="0"/>
                </a:lnTo>
                <a:lnTo>
                  <a:pt x="7054244" y="5976868"/>
                </a:lnTo>
                <a:lnTo>
                  <a:pt x="0" y="59768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10290189">
            <a:off x="14792678" y="1381251"/>
            <a:ext cx="7732298" cy="7113714"/>
          </a:xfrm>
          <a:custGeom>
            <a:avLst/>
            <a:gdLst/>
            <a:ahLst/>
            <a:cxnLst/>
            <a:rect l="l" t="t" r="r" b="b"/>
            <a:pathLst>
              <a:path w="7732298" h="7113714">
                <a:moveTo>
                  <a:pt x="0" y="0"/>
                </a:moveTo>
                <a:lnTo>
                  <a:pt x="7732298" y="0"/>
                </a:lnTo>
                <a:lnTo>
                  <a:pt x="7732298" y="7113714"/>
                </a:lnTo>
                <a:lnTo>
                  <a:pt x="0" y="71137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4760878" y="1665206"/>
            <a:ext cx="7054244" cy="5976868"/>
          </a:xfrm>
          <a:custGeom>
            <a:avLst/>
            <a:gdLst/>
            <a:ahLst/>
            <a:cxnLst/>
            <a:rect l="l" t="t" r="r" b="b"/>
            <a:pathLst>
              <a:path w="7054244" h="5976868">
                <a:moveTo>
                  <a:pt x="0" y="0"/>
                </a:moveTo>
                <a:lnTo>
                  <a:pt x="7054244" y="0"/>
                </a:lnTo>
                <a:lnTo>
                  <a:pt x="7054244" y="5976868"/>
                </a:lnTo>
                <a:lnTo>
                  <a:pt x="0" y="59768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7064616" y="8494965"/>
            <a:ext cx="4158767" cy="532015"/>
          </a:xfrm>
          <a:custGeom>
            <a:avLst/>
            <a:gdLst/>
            <a:ahLst/>
            <a:cxnLst/>
            <a:rect l="l" t="t" r="r" b="b"/>
            <a:pathLst>
              <a:path w="4158767" h="532015">
                <a:moveTo>
                  <a:pt x="0" y="0"/>
                </a:moveTo>
                <a:lnTo>
                  <a:pt x="4158767" y="0"/>
                </a:lnTo>
                <a:lnTo>
                  <a:pt x="4158767" y="532015"/>
                </a:lnTo>
                <a:lnTo>
                  <a:pt x="0" y="5320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75895" b="-20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6611148" y="2229712"/>
            <a:ext cx="555825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5000">
                <a:solidFill>
                  <a:srgbClr val="264B5E"/>
                </a:solidFill>
                <a:latin typeface="Fraunces Bold"/>
              </a:rPr>
              <a:t>YÊU CẦU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17336" y="3654246"/>
            <a:ext cx="9122199" cy="545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8559" lvl="2" indent="-289520" algn="just">
              <a:lnSpc>
                <a:spcPts val="5470"/>
              </a:lnSpc>
              <a:buFont typeface="Arial"/>
              <a:buChar char="⚬"/>
            </a:pPr>
            <a:r>
              <a:rPr lang="en-US" sz="3799">
                <a:solidFill>
                  <a:srgbClr val="000000"/>
                </a:solidFill>
                <a:latin typeface="Roboto Condensed"/>
              </a:rPr>
              <a:t> HS thực hiện trình bày bài tóm tắt theo cặp</a:t>
            </a:r>
          </a:p>
          <a:p>
            <a:pPr marL="868559" lvl="2" indent="-289520" algn="just">
              <a:lnSpc>
                <a:spcPts val="5470"/>
              </a:lnSpc>
              <a:buFont typeface="Arial"/>
              <a:buChar char="⚬"/>
            </a:pPr>
            <a:r>
              <a:rPr lang="en-US" sz="3799">
                <a:solidFill>
                  <a:srgbClr val="000000"/>
                </a:solidFill>
                <a:latin typeface="Roboto Condensed"/>
              </a:rPr>
              <a:t>Các cặp có 10 phút để luyện tập nói (trình bày phần tóm tắt của bản thân)</a:t>
            </a:r>
          </a:p>
          <a:p>
            <a:pPr marL="868559" lvl="2" indent="-289520" algn="just">
              <a:lnSpc>
                <a:spcPts val="5470"/>
              </a:lnSpc>
              <a:buFont typeface="Arial"/>
              <a:buChar char="⚬"/>
            </a:pPr>
            <a:r>
              <a:rPr lang="en-US" sz="3799">
                <a:solidFill>
                  <a:srgbClr val="000000"/>
                </a:solidFill>
                <a:latin typeface="Roboto Condensed"/>
              </a:rPr>
              <a:t>Hết thời gian, GV quay số ngẫu nhiên gọi HS trình bày </a:t>
            </a:r>
          </a:p>
          <a:p>
            <a:pPr marL="868559" lvl="2" indent="-289520" algn="just">
              <a:lnSpc>
                <a:spcPts val="5470"/>
              </a:lnSpc>
              <a:buFont typeface="Arial"/>
              <a:buChar char="⚬"/>
            </a:pPr>
            <a:r>
              <a:rPr lang="en-US" sz="3799">
                <a:solidFill>
                  <a:srgbClr val="000000"/>
                </a:solidFill>
                <a:latin typeface="Roboto Condensed"/>
              </a:rPr>
              <a:t>Mỗi cặp có tối đa 5 phút trình bày bài nói và 5 phút để lắng nghe nhận xét cũng như phản hồi nhận xét của các bạn khác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5057" y="8006969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641364">
            <a:off x="15180831" y="-1028700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431014" y="8196055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0" y="0"/>
                </a:moveTo>
                <a:lnTo>
                  <a:pt x="7315200" y="0"/>
                </a:lnTo>
                <a:lnTo>
                  <a:pt x="731520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10800000">
            <a:off x="-1175057" y="-1143024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0" y="0"/>
                </a:moveTo>
                <a:lnTo>
                  <a:pt x="7315200" y="0"/>
                </a:lnTo>
                <a:lnTo>
                  <a:pt x="731520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7196845">
            <a:off x="16255475" y="2822125"/>
            <a:ext cx="1503040" cy="2566165"/>
          </a:xfrm>
          <a:custGeom>
            <a:avLst/>
            <a:gdLst/>
            <a:ahLst/>
            <a:cxnLst/>
            <a:rect l="l" t="t" r="r" b="b"/>
            <a:pathLst>
              <a:path w="1503040" h="2566165">
                <a:moveTo>
                  <a:pt x="0" y="0"/>
                </a:moveTo>
                <a:lnTo>
                  <a:pt x="1503040" y="0"/>
                </a:lnTo>
                <a:lnTo>
                  <a:pt x="1503040" y="2566165"/>
                </a:lnTo>
                <a:lnTo>
                  <a:pt x="0" y="25661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7458" t="-31650" r="-9910" b="-13239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252951" y="1006542"/>
            <a:ext cx="15883422" cy="137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6000">
                <a:solidFill>
                  <a:srgbClr val="E13F55"/>
                </a:solidFill>
                <a:latin typeface="Fraunces Bold"/>
              </a:rPr>
              <a:t>III. TRÌNH BÀY BÀI TÓM TẮT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3370" y="2315308"/>
            <a:ext cx="15670100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49019" lvl="3" indent="-262255" algn="just">
              <a:lnSpc>
                <a:spcPts val="6720"/>
              </a:lnSpc>
              <a:buFont typeface="Arial"/>
              <a:buChar char="￭"/>
            </a:pPr>
            <a:r>
              <a:rPr lang="en-US" sz="4000">
                <a:solidFill>
                  <a:srgbClr val="2C2760"/>
                </a:solidFill>
                <a:latin typeface="Roboto Condensed"/>
              </a:rPr>
              <a:t>Trình bày phần nội dung ghi chép tóm tắt được từ bài nói của bạn</a:t>
            </a:r>
          </a:p>
          <a:p>
            <a:pPr marL="1049019" lvl="3" indent="-262255" algn="just">
              <a:lnSpc>
                <a:spcPts val="6720"/>
              </a:lnSpc>
              <a:buFont typeface="Arial"/>
              <a:buChar char="￭"/>
            </a:pPr>
            <a:r>
              <a:rPr lang="en-US" sz="4000">
                <a:solidFill>
                  <a:srgbClr val="2C2760"/>
                </a:solidFill>
                <a:latin typeface="Roboto Condensed"/>
              </a:rPr>
              <a:t>Sử dụng hình ảnh trực quan hỗ trợ cho bài nói (sơ đồ / hình ảnh…)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2289" y="4547968"/>
            <a:ext cx="15883422" cy="137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6000">
                <a:solidFill>
                  <a:srgbClr val="E13F55"/>
                </a:solidFill>
                <a:latin typeface="Fraunces Bold"/>
              </a:rPr>
              <a:t>IV. ĐÁNH GIÁ, RÚT KINH NGHIỆM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3370" y="6002298"/>
            <a:ext cx="17009806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49019" lvl="3" indent="-262255" algn="just">
              <a:lnSpc>
                <a:spcPts val="6720"/>
              </a:lnSpc>
              <a:buFont typeface="Arial"/>
              <a:buChar char="￭"/>
            </a:pPr>
            <a:r>
              <a:rPr lang="en-US" sz="4000">
                <a:solidFill>
                  <a:srgbClr val="2C2760"/>
                </a:solidFill>
                <a:latin typeface="Roboto Condensed"/>
              </a:rPr>
              <a:t>Nhận xét bài tóm tắt nội dung trình bày của người khác cho bạn theo cặp</a:t>
            </a:r>
          </a:p>
          <a:p>
            <a:pPr marL="1049019" lvl="3" indent="-262255" algn="just">
              <a:lnSpc>
                <a:spcPts val="6720"/>
              </a:lnSpc>
              <a:buFont typeface="Arial"/>
              <a:buChar char="￭"/>
            </a:pPr>
            <a:r>
              <a:rPr lang="en-US" sz="4000">
                <a:solidFill>
                  <a:srgbClr val="2C2760"/>
                </a:solidFill>
                <a:latin typeface="Roboto Condensed"/>
              </a:rPr>
              <a:t>Rút kinh nghiệm (chiến thuật nghe, kĩ năng ghi chép tóm tắt, kĩ năng trình bày…)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904644">
            <a:off x="-1161074" y="8323010"/>
            <a:ext cx="7799790" cy="5814389"/>
          </a:xfrm>
          <a:custGeom>
            <a:avLst/>
            <a:gdLst/>
            <a:ahLst/>
            <a:cxnLst/>
            <a:rect l="l" t="t" r="r" b="b"/>
            <a:pathLst>
              <a:path w="7799790" h="5814389">
                <a:moveTo>
                  <a:pt x="0" y="0"/>
                </a:moveTo>
                <a:lnTo>
                  <a:pt x="7799790" y="0"/>
                </a:lnTo>
                <a:lnTo>
                  <a:pt x="7799790" y="5814389"/>
                </a:lnTo>
                <a:lnTo>
                  <a:pt x="0" y="58143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271069" y="6847083"/>
            <a:ext cx="9495903" cy="6879833"/>
          </a:xfrm>
          <a:custGeom>
            <a:avLst/>
            <a:gdLst/>
            <a:ahLst/>
            <a:cxnLst/>
            <a:rect l="l" t="t" r="r" b="b"/>
            <a:pathLst>
              <a:path w="9495903" h="6879833">
                <a:moveTo>
                  <a:pt x="0" y="0"/>
                </a:moveTo>
                <a:lnTo>
                  <a:pt x="9495903" y="0"/>
                </a:lnTo>
                <a:lnTo>
                  <a:pt x="9495903" y="6879833"/>
                </a:lnTo>
                <a:lnTo>
                  <a:pt x="0" y="687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4" b="-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>
            <a:off x="-1351418" y="-2335016"/>
            <a:ext cx="9495903" cy="6879833"/>
          </a:xfrm>
          <a:custGeom>
            <a:avLst/>
            <a:gdLst/>
            <a:ahLst/>
            <a:cxnLst/>
            <a:rect l="l" t="t" r="r" b="b"/>
            <a:pathLst>
              <a:path w="9495903" h="6879833">
                <a:moveTo>
                  <a:pt x="0" y="0"/>
                </a:moveTo>
                <a:lnTo>
                  <a:pt x="9495903" y="0"/>
                </a:lnTo>
                <a:lnTo>
                  <a:pt x="9495903" y="6879833"/>
                </a:lnTo>
                <a:lnTo>
                  <a:pt x="0" y="687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4" b="-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7365479">
            <a:off x="13553890" y="-2191660"/>
            <a:ext cx="7799790" cy="5814389"/>
          </a:xfrm>
          <a:custGeom>
            <a:avLst/>
            <a:gdLst/>
            <a:ahLst/>
            <a:cxnLst/>
            <a:rect l="l" t="t" r="r" b="b"/>
            <a:pathLst>
              <a:path w="7799790" h="5814389">
                <a:moveTo>
                  <a:pt x="0" y="0"/>
                </a:moveTo>
                <a:lnTo>
                  <a:pt x="7799790" y="0"/>
                </a:lnTo>
                <a:lnTo>
                  <a:pt x="7799790" y="5814389"/>
                </a:lnTo>
                <a:lnTo>
                  <a:pt x="0" y="58143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6668593" y="3804762"/>
            <a:ext cx="4950814" cy="621841"/>
          </a:xfrm>
          <a:custGeom>
            <a:avLst/>
            <a:gdLst/>
            <a:ahLst/>
            <a:cxnLst/>
            <a:rect l="l" t="t" r="r" b="b"/>
            <a:pathLst>
              <a:path w="4950814" h="621841">
                <a:moveTo>
                  <a:pt x="0" y="0"/>
                </a:moveTo>
                <a:lnTo>
                  <a:pt x="4950814" y="0"/>
                </a:lnTo>
                <a:lnTo>
                  <a:pt x="4950814" y="621841"/>
                </a:lnTo>
                <a:lnTo>
                  <a:pt x="0" y="6218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01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6491703" y="1245498"/>
            <a:ext cx="5779366" cy="69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1"/>
              </a:lnSpc>
            </a:pPr>
            <a:r>
              <a:rPr lang="en-US" sz="3565">
                <a:solidFill>
                  <a:srgbClr val="446889"/>
                </a:solidFill>
                <a:latin typeface="Roboto Condensed"/>
              </a:rPr>
              <a:t>BÀI 3: VĂN BẢN THÔNG TIN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74876" y="4897242"/>
            <a:ext cx="16238945" cy="333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6"/>
              </a:lnSpc>
            </a:pPr>
            <a:r>
              <a:rPr lang="en-US" sz="5798">
                <a:solidFill>
                  <a:srgbClr val="446889"/>
                </a:solidFill>
                <a:latin typeface="Fraunces Bold"/>
              </a:rPr>
              <a:t>TÓM TẮT NỘI DUNG THUYẾT MINH</a:t>
            </a:r>
          </a:p>
          <a:p>
            <a:pPr algn="ctr">
              <a:lnSpc>
                <a:spcPts val="8976"/>
              </a:lnSpc>
            </a:pPr>
            <a:r>
              <a:rPr lang="en-US" sz="5798">
                <a:solidFill>
                  <a:srgbClr val="446889"/>
                </a:solidFill>
                <a:latin typeface="Fraunces Bold"/>
              </a:rPr>
              <a:t>GIẢI THÍCH MỘT HIỆN TƯỢNG TỰ NHIÊN</a:t>
            </a:r>
          </a:p>
          <a:p>
            <a:pPr algn="ctr">
              <a:lnSpc>
                <a:spcPts val="8977"/>
              </a:lnSpc>
            </a:pPr>
            <a:endParaRPr lang="en-US" sz="5798">
              <a:solidFill>
                <a:srgbClr val="446889"/>
              </a:solidFill>
              <a:latin typeface="Fraunce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47205" y="2207079"/>
            <a:ext cx="7268362" cy="828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5"/>
              </a:lnSpc>
            </a:pPr>
            <a:r>
              <a:rPr lang="en-US" sz="4224">
                <a:solidFill>
                  <a:srgbClr val="E13F55"/>
                </a:solidFill>
                <a:latin typeface="Roboto Condensed Bold"/>
              </a:rPr>
              <a:t>KĨ NĂNG NÓI VÀ NGHE</a:t>
            </a:r>
          </a:p>
        </p:txBody>
      </p:sp>
      <p:sp>
        <p:nvSpPr>
          <p:cNvPr id="11" name="Freeform 11"/>
          <p:cNvSpPr/>
          <p:nvPr/>
        </p:nvSpPr>
        <p:spPr>
          <a:xfrm rot="156613">
            <a:off x="11891377" y="2291351"/>
            <a:ext cx="2248379" cy="2203412"/>
          </a:xfrm>
          <a:custGeom>
            <a:avLst/>
            <a:gdLst/>
            <a:ahLst/>
            <a:cxnLst/>
            <a:rect l="l" t="t" r="r" b="b"/>
            <a:pathLst>
              <a:path w="2248379" h="2203412">
                <a:moveTo>
                  <a:pt x="0" y="0"/>
                </a:moveTo>
                <a:lnTo>
                  <a:pt x="2248379" y="0"/>
                </a:lnTo>
                <a:lnTo>
                  <a:pt x="2248379" y="2203412"/>
                </a:lnTo>
                <a:lnTo>
                  <a:pt x="0" y="22034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6613">
            <a:off x="16576819" y="2193605"/>
            <a:ext cx="2943237" cy="2884372"/>
          </a:xfrm>
          <a:custGeom>
            <a:avLst/>
            <a:gdLst/>
            <a:ahLst/>
            <a:cxnLst/>
            <a:rect l="l" t="t" r="r" b="b"/>
            <a:pathLst>
              <a:path w="2943237" h="2884372">
                <a:moveTo>
                  <a:pt x="0" y="0"/>
                </a:moveTo>
                <a:lnTo>
                  <a:pt x="2943237" y="0"/>
                </a:lnTo>
                <a:lnTo>
                  <a:pt x="2943237" y="2884372"/>
                </a:lnTo>
                <a:lnTo>
                  <a:pt x="0" y="28843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244717">
            <a:off x="5020465" y="2610605"/>
            <a:ext cx="7512284" cy="21297713"/>
          </a:xfrm>
          <a:custGeom>
            <a:avLst/>
            <a:gdLst/>
            <a:ahLst/>
            <a:cxnLst/>
            <a:rect l="l" t="t" r="r" b="b"/>
            <a:pathLst>
              <a:path w="7512284" h="21297713">
                <a:moveTo>
                  <a:pt x="0" y="0"/>
                </a:moveTo>
                <a:lnTo>
                  <a:pt x="7512284" y="0"/>
                </a:lnTo>
                <a:lnTo>
                  <a:pt x="7512284" y="21297713"/>
                </a:lnTo>
                <a:lnTo>
                  <a:pt x="0" y="21297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6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5400000">
            <a:off x="9998495" y="4746505"/>
            <a:ext cx="2771479" cy="6897347"/>
          </a:xfrm>
          <a:custGeom>
            <a:avLst/>
            <a:gdLst/>
            <a:ahLst/>
            <a:cxnLst/>
            <a:rect l="l" t="t" r="r" b="b"/>
            <a:pathLst>
              <a:path w="2771479" h="6897347">
                <a:moveTo>
                  <a:pt x="0" y="0"/>
                </a:moveTo>
                <a:lnTo>
                  <a:pt x="2771479" y="0"/>
                </a:lnTo>
                <a:lnTo>
                  <a:pt x="2771479" y="6897347"/>
                </a:lnTo>
                <a:lnTo>
                  <a:pt x="0" y="6897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1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8633634" y="7438231"/>
            <a:ext cx="5501201" cy="1083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36"/>
              </a:lnSpc>
            </a:pPr>
            <a:r>
              <a:rPr lang="en-US" sz="5198">
                <a:solidFill>
                  <a:srgbClr val="FFFFFF"/>
                </a:solidFill>
                <a:latin typeface="#9Slide07 Crocante"/>
              </a:rPr>
              <a:t>TƯ DUY NHẠY BÉN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5229" y="652508"/>
            <a:ext cx="17050870" cy="75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99"/>
              </a:lnSpc>
            </a:pPr>
            <a:r>
              <a:rPr lang="en-US" sz="4999">
                <a:solidFill>
                  <a:srgbClr val="E13F55"/>
                </a:solidFill>
                <a:latin typeface="Fraunces Bold"/>
              </a:rPr>
              <a:t>I. CÁCH THỨC TÓM TẮT Ý CHÍNH CỦA BÀI NÓI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9429" y="1540390"/>
            <a:ext cx="16079871" cy="923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9"/>
              </a:lnSpc>
            </a:pPr>
            <a:r>
              <a:rPr lang="en-US" sz="4999">
                <a:solidFill>
                  <a:srgbClr val="264B5E"/>
                </a:solidFill>
                <a:latin typeface="#9Slide07 SVNUT Triumph Press"/>
              </a:rPr>
              <a:t>1. Các thao tác tóm tắt ý chính của bài nói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540541"/>
            <a:ext cx="15694764" cy="368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900" lvl="2" indent="-241300" algn="just">
              <a:lnSpc>
                <a:spcPts val="5759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Roboto Condensed"/>
              </a:rPr>
              <a:t>HS thực hiện theo 4 nhóm</a:t>
            </a:r>
          </a:p>
          <a:p>
            <a:pPr marL="723900" lvl="2" indent="-241300" algn="just">
              <a:lnSpc>
                <a:spcPts val="5759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Roboto Condensed"/>
              </a:rPr>
              <a:t>Mỗi nhóm HS được phát các thẻ bài. HS theo dõi thông tin SGK và ghép các thẻ bài với nhau để hoàn thành các thao tác tóm tắt ý chính do người khác trình bày. </a:t>
            </a:r>
          </a:p>
          <a:p>
            <a:pPr marL="723900" lvl="2" indent="-241300" algn="just">
              <a:lnSpc>
                <a:spcPts val="5759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Roboto Condensed"/>
              </a:rPr>
              <a:t>Thời gian: 3 phút thảo luận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201774"/>
            <a:ext cx="18346770" cy="7538085"/>
          </a:xfrm>
          <a:custGeom>
            <a:avLst/>
            <a:gdLst/>
            <a:ahLst/>
            <a:cxnLst/>
            <a:rect l="l" t="t" r="r" b="b"/>
            <a:pathLst>
              <a:path w="18346770" h="7538085">
                <a:moveTo>
                  <a:pt x="0" y="0"/>
                </a:moveTo>
                <a:lnTo>
                  <a:pt x="18346770" y="0"/>
                </a:lnTo>
                <a:lnTo>
                  <a:pt x="18346770" y="7538085"/>
                </a:lnTo>
                <a:lnTo>
                  <a:pt x="0" y="75380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9244264"/>
            <a:ext cx="5952056" cy="790000"/>
          </a:xfrm>
          <a:custGeom>
            <a:avLst/>
            <a:gdLst/>
            <a:ahLst/>
            <a:cxnLst/>
            <a:rect l="l" t="t" r="r" b="b"/>
            <a:pathLst>
              <a:path w="5952056" h="790000">
                <a:moveTo>
                  <a:pt x="0" y="0"/>
                </a:moveTo>
                <a:lnTo>
                  <a:pt x="5952056" y="0"/>
                </a:lnTo>
                <a:lnTo>
                  <a:pt x="5952056" y="790000"/>
                </a:lnTo>
                <a:lnTo>
                  <a:pt x="0" y="79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5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55990" y="4552616"/>
            <a:ext cx="4189095" cy="4207954"/>
          </a:xfrm>
          <a:custGeom>
            <a:avLst/>
            <a:gdLst/>
            <a:ahLst/>
            <a:cxnLst/>
            <a:rect l="l" t="t" r="r" b="b"/>
            <a:pathLst>
              <a:path w="4189095" h="4207954">
                <a:moveTo>
                  <a:pt x="0" y="0"/>
                </a:moveTo>
                <a:lnTo>
                  <a:pt x="4189095" y="0"/>
                </a:lnTo>
                <a:lnTo>
                  <a:pt x="4189095" y="4207954"/>
                </a:lnTo>
                <a:lnTo>
                  <a:pt x="0" y="4207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409990" y="4841091"/>
            <a:ext cx="3681183" cy="3481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3"/>
              </a:lnSpc>
            </a:pPr>
            <a:r>
              <a:rPr lang="en-US" sz="4498">
                <a:solidFill>
                  <a:srgbClr val="FFFFFF"/>
                </a:solidFill>
                <a:latin typeface="Roboto Condensed Bold"/>
              </a:rPr>
              <a:t>Bước 1: Nghe ý chính và ghi tóm tắt</a:t>
            </a:r>
          </a:p>
        </p:txBody>
      </p:sp>
      <p:sp>
        <p:nvSpPr>
          <p:cNvPr id="6" name="Freeform 6"/>
          <p:cNvSpPr/>
          <p:nvPr/>
        </p:nvSpPr>
        <p:spPr>
          <a:xfrm>
            <a:off x="9554609" y="4765214"/>
            <a:ext cx="3977544" cy="3995356"/>
          </a:xfrm>
          <a:custGeom>
            <a:avLst/>
            <a:gdLst/>
            <a:ahLst/>
            <a:cxnLst/>
            <a:rect l="l" t="t" r="r" b="b"/>
            <a:pathLst>
              <a:path w="3977544" h="3995356">
                <a:moveTo>
                  <a:pt x="0" y="0"/>
                </a:moveTo>
                <a:lnTo>
                  <a:pt x="3977544" y="0"/>
                </a:lnTo>
                <a:lnTo>
                  <a:pt x="3977544" y="3995356"/>
                </a:lnTo>
                <a:lnTo>
                  <a:pt x="0" y="3995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440612" y="5073147"/>
            <a:ext cx="2738203" cy="348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6"/>
              </a:lnSpc>
            </a:pPr>
            <a:r>
              <a:rPr lang="en-US" sz="4500">
                <a:solidFill>
                  <a:srgbClr val="FFFFFF"/>
                </a:solidFill>
                <a:latin typeface="Roboto Condensed Bold"/>
              </a:rPr>
              <a:t>Bước 2: Đọc lại và chỉnh sửa</a:t>
            </a:r>
          </a:p>
        </p:txBody>
      </p:sp>
      <p:sp>
        <p:nvSpPr>
          <p:cNvPr id="8" name="Freeform 8"/>
          <p:cNvSpPr/>
          <p:nvPr/>
        </p:nvSpPr>
        <p:spPr>
          <a:xfrm>
            <a:off x="15225124" y="6970831"/>
            <a:ext cx="2457032" cy="2702735"/>
          </a:xfrm>
          <a:custGeom>
            <a:avLst/>
            <a:gdLst/>
            <a:ahLst/>
            <a:cxnLst/>
            <a:rect l="l" t="t" r="r" b="b"/>
            <a:pathLst>
              <a:path w="2457032" h="2702735">
                <a:moveTo>
                  <a:pt x="0" y="0"/>
                </a:moveTo>
                <a:lnTo>
                  <a:pt x="2457032" y="0"/>
                </a:lnTo>
                <a:lnTo>
                  <a:pt x="2457032" y="2702735"/>
                </a:lnTo>
                <a:lnTo>
                  <a:pt x="0" y="27027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20" b="-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6524476" y="6065650"/>
            <a:ext cx="1850742" cy="1810362"/>
          </a:xfrm>
          <a:custGeom>
            <a:avLst/>
            <a:gdLst/>
            <a:ahLst/>
            <a:cxnLst/>
            <a:rect l="l" t="t" r="r" b="b"/>
            <a:pathLst>
              <a:path w="1850742" h="1810362">
                <a:moveTo>
                  <a:pt x="0" y="0"/>
                </a:moveTo>
                <a:lnTo>
                  <a:pt x="1850742" y="0"/>
                </a:lnTo>
                <a:lnTo>
                  <a:pt x="1850742" y="1810362"/>
                </a:lnTo>
                <a:lnTo>
                  <a:pt x="0" y="18103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2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771620" y="695514"/>
            <a:ext cx="17050870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60"/>
              </a:lnSpc>
            </a:pPr>
            <a:r>
              <a:rPr lang="en-US" sz="5299">
                <a:solidFill>
                  <a:srgbClr val="E13F55"/>
                </a:solidFill>
                <a:latin typeface="Fraunces Bold"/>
              </a:rPr>
              <a:t>I. CÁCH THỨC TÓM TẮT Ý CHÍNH CỦA BÀI NÓI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5991" y="1963287"/>
            <a:ext cx="16079871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79"/>
              </a:lnSpc>
            </a:pPr>
            <a:r>
              <a:rPr lang="en-US" sz="5499">
                <a:solidFill>
                  <a:srgbClr val="264B5E"/>
                </a:solidFill>
                <a:latin typeface="#9Slide07 SVNUT Triumph Press"/>
              </a:rPr>
              <a:t>1. Các thao tác  tóm tắt ý chính của bài nói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3717">
            <a:off x="741869" y="9120188"/>
            <a:ext cx="12334852" cy="142875"/>
            <a:chOff x="0" y="0"/>
            <a:chExt cx="16446469" cy="190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46500" cy="190500"/>
            </a:xfrm>
            <a:custGeom>
              <a:avLst/>
              <a:gdLst/>
              <a:ahLst/>
              <a:cxnLst/>
              <a:rect l="l" t="t" r="r" b="b"/>
              <a:pathLst>
                <a:path w="16446500" h="190500">
                  <a:moveTo>
                    <a:pt x="95250" y="0"/>
                  </a:moveTo>
                  <a:lnTo>
                    <a:pt x="16351250" y="0"/>
                  </a:lnTo>
                  <a:cubicBezTo>
                    <a:pt x="16403828" y="0"/>
                    <a:pt x="16446500" y="42672"/>
                    <a:pt x="16446500" y="95250"/>
                  </a:cubicBezTo>
                  <a:cubicBezTo>
                    <a:pt x="16446500" y="147828"/>
                    <a:pt x="16403828" y="190500"/>
                    <a:pt x="16351250" y="190500"/>
                  </a:cubicBezTo>
                  <a:lnTo>
                    <a:pt x="95250" y="190500"/>
                  </a:lnTo>
                  <a:cubicBezTo>
                    <a:pt x="42672" y="190500"/>
                    <a:pt x="0" y="147828"/>
                    <a:pt x="0" y="95250"/>
                  </a:cubicBezTo>
                  <a:cubicBezTo>
                    <a:pt x="0" y="42672"/>
                    <a:pt x="42672" y="0"/>
                    <a:pt x="95250" y="0"/>
                  </a:cubicBezTo>
                </a:path>
              </a:pathLst>
            </a:custGeom>
            <a:solidFill>
              <a:srgbClr val="FFC033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-94513">
            <a:off x="12941945" y="8037346"/>
            <a:ext cx="4804838" cy="2441909"/>
          </a:xfrm>
          <a:custGeom>
            <a:avLst/>
            <a:gdLst/>
            <a:ahLst/>
            <a:cxnLst/>
            <a:rect l="l" t="t" r="r" b="b"/>
            <a:pathLst>
              <a:path w="4804838" h="2441909">
                <a:moveTo>
                  <a:pt x="0" y="0"/>
                </a:moveTo>
                <a:lnTo>
                  <a:pt x="4804838" y="0"/>
                </a:lnTo>
                <a:lnTo>
                  <a:pt x="4804838" y="2441909"/>
                </a:lnTo>
                <a:lnTo>
                  <a:pt x="0" y="2441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58" b="-1038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522096" y="-369971"/>
            <a:ext cx="1017122" cy="10968968"/>
          </a:xfrm>
          <a:custGeom>
            <a:avLst/>
            <a:gdLst/>
            <a:ahLst/>
            <a:cxnLst/>
            <a:rect l="l" t="t" r="r" b="b"/>
            <a:pathLst>
              <a:path w="1017122" h="10968968">
                <a:moveTo>
                  <a:pt x="0" y="0"/>
                </a:moveTo>
                <a:lnTo>
                  <a:pt x="1017122" y="0"/>
                </a:lnTo>
                <a:lnTo>
                  <a:pt x="1017122" y="10968968"/>
                </a:lnTo>
                <a:lnTo>
                  <a:pt x="0" y="109689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7779439" y="-340984"/>
            <a:ext cx="1017122" cy="10968968"/>
          </a:xfrm>
          <a:custGeom>
            <a:avLst/>
            <a:gdLst/>
            <a:ahLst/>
            <a:cxnLst/>
            <a:rect l="l" t="t" r="r" b="b"/>
            <a:pathLst>
              <a:path w="1017122" h="10968968">
                <a:moveTo>
                  <a:pt x="0" y="0"/>
                </a:moveTo>
                <a:lnTo>
                  <a:pt x="1017122" y="0"/>
                </a:lnTo>
                <a:lnTo>
                  <a:pt x="1017122" y="10968968"/>
                </a:lnTo>
                <a:lnTo>
                  <a:pt x="0" y="109689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34115" y="2350222"/>
            <a:ext cx="7221664" cy="6206109"/>
          </a:xfrm>
          <a:custGeom>
            <a:avLst/>
            <a:gdLst/>
            <a:ahLst/>
            <a:cxnLst/>
            <a:rect l="l" t="t" r="r" b="b"/>
            <a:pathLst>
              <a:path w="7221664" h="6206109">
                <a:moveTo>
                  <a:pt x="0" y="0"/>
                </a:moveTo>
                <a:lnTo>
                  <a:pt x="7221664" y="0"/>
                </a:lnTo>
                <a:lnTo>
                  <a:pt x="7221664" y="6206109"/>
                </a:lnTo>
                <a:lnTo>
                  <a:pt x="0" y="62061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137172" y="2710921"/>
            <a:ext cx="6904154" cy="455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8"/>
              </a:lnSpc>
            </a:pPr>
            <a:r>
              <a:rPr lang="en-US" sz="3498">
                <a:solidFill>
                  <a:srgbClr val="ED5D3B"/>
                </a:solidFill>
                <a:latin typeface="Roboto Condensed Bold"/>
              </a:rPr>
              <a:t>a. Bước 1: Nghe ý chính và ghi tóm tắt</a:t>
            </a:r>
          </a:p>
          <a:p>
            <a:pPr algn="just">
              <a:lnSpc>
                <a:spcPts val="5038"/>
              </a:lnSpc>
            </a:pPr>
            <a:r>
              <a:rPr lang="en-US" sz="3498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3498">
                <a:solidFill>
                  <a:srgbClr val="474747"/>
                </a:solidFill>
                <a:latin typeface="Roboto Condensed"/>
              </a:rPr>
              <a:t>- Tập trung nghe nội dung và chú ý vào ý chính của bài nói </a:t>
            </a:r>
          </a:p>
          <a:p>
            <a:pPr algn="just">
              <a:lnSpc>
                <a:spcPts val="5038"/>
              </a:lnSpc>
            </a:pPr>
            <a:r>
              <a:rPr lang="en-US" sz="3498">
                <a:solidFill>
                  <a:srgbClr val="474747"/>
                </a:solidFill>
                <a:latin typeface="Roboto Condensed"/>
              </a:rPr>
              <a:t>- Kết hợp lắng nghe và ghi chép bằng:</a:t>
            </a:r>
          </a:p>
          <a:p>
            <a:pPr marL="633111" lvl="2" indent="-211037" algn="just">
              <a:lnSpc>
                <a:spcPts val="5038"/>
              </a:lnSpc>
              <a:buFont typeface="Arial"/>
              <a:buChar char="⚬"/>
            </a:pPr>
            <a:r>
              <a:rPr lang="en-US" sz="3498">
                <a:solidFill>
                  <a:srgbClr val="474747"/>
                </a:solidFill>
                <a:latin typeface="Roboto Condensed"/>
              </a:rPr>
              <a:t>Cụm từ, từ khóa</a:t>
            </a:r>
          </a:p>
          <a:p>
            <a:pPr marL="633111" lvl="2" indent="-211037" algn="just">
              <a:lnSpc>
                <a:spcPts val="5038"/>
              </a:lnSpc>
              <a:buFont typeface="Arial"/>
              <a:buChar char="⚬"/>
            </a:pPr>
            <a:r>
              <a:rPr lang="en-US" sz="3498">
                <a:solidFill>
                  <a:srgbClr val="474747"/>
                </a:solidFill>
                <a:latin typeface="Roboto Condensed"/>
              </a:rPr>
              <a:t>Các kí hiệu, gạch đầu dòng</a:t>
            </a:r>
          </a:p>
          <a:p>
            <a:pPr marL="633111" lvl="2" indent="-211037" algn="just">
              <a:lnSpc>
                <a:spcPts val="5038"/>
              </a:lnSpc>
              <a:buFont typeface="Arial"/>
              <a:buChar char="⚬"/>
            </a:pPr>
            <a:r>
              <a:rPr lang="en-US" sz="3498">
                <a:solidFill>
                  <a:srgbClr val="474747"/>
                </a:solidFill>
                <a:latin typeface="Roboto Condensed"/>
              </a:rPr>
              <a:t>Sơ đồ</a:t>
            </a:r>
          </a:p>
        </p:txBody>
      </p:sp>
      <p:sp>
        <p:nvSpPr>
          <p:cNvPr id="9" name="Freeform 9"/>
          <p:cNvSpPr/>
          <p:nvPr/>
        </p:nvSpPr>
        <p:spPr>
          <a:xfrm>
            <a:off x="8393751" y="2213010"/>
            <a:ext cx="9031033" cy="7017258"/>
          </a:xfrm>
          <a:custGeom>
            <a:avLst/>
            <a:gdLst/>
            <a:ahLst/>
            <a:cxnLst/>
            <a:rect l="l" t="t" r="r" b="b"/>
            <a:pathLst>
              <a:path w="9031033" h="7017258">
                <a:moveTo>
                  <a:pt x="0" y="0"/>
                </a:moveTo>
                <a:lnTo>
                  <a:pt x="9031033" y="0"/>
                </a:lnTo>
                <a:lnTo>
                  <a:pt x="9031033" y="7017258"/>
                </a:lnTo>
                <a:lnTo>
                  <a:pt x="0" y="70172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8969718" y="2188134"/>
            <a:ext cx="7879143" cy="618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ED5D3B"/>
                </a:solidFill>
                <a:latin typeface="Roboto Condensed Bold"/>
              </a:rPr>
              <a:t>b. Bước 2 – Đọc lại và chỉnh sửa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474747"/>
                </a:solidFill>
                <a:latin typeface="Roboto Condensed"/>
              </a:rPr>
              <a:t>- Đọc lại phần ghi tóm tắt và chỉnh sửa các sai sót (nếu có).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474747"/>
                </a:solidFill>
                <a:latin typeface="Roboto Condensed"/>
              </a:rPr>
              <a:t>- Xác định với người nói về nội dung em vừa tóm tắt. 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474747"/>
                </a:solidFill>
                <a:latin typeface="Roboto Condensed"/>
              </a:rPr>
              <a:t>- Trao đổi với người nói ý kiến em chưa hiểu rõ hoặc có quan điểm khác.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474747"/>
                </a:solidFill>
                <a:latin typeface="Roboto Condensed"/>
              </a:rPr>
              <a:t>- Trao đổi phần tóm tắt với những người nghe khác để chỉnh sửa cho chính xác.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474747"/>
              </a:solidFill>
              <a:latin typeface="Roboto Condensed"/>
            </a:endParaRPr>
          </a:p>
        </p:txBody>
      </p:sp>
      <p:sp>
        <p:nvSpPr>
          <p:cNvPr id="11" name="Freeform 11"/>
          <p:cNvSpPr/>
          <p:nvPr/>
        </p:nvSpPr>
        <p:spPr>
          <a:xfrm rot="621131">
            <a:off x="6532073" y="1779343"/>
            <a:ext cx="2087822" cy="746396"/>
          </a:xfrm>
          <a:custGeom>
            <a:avLst/>
            <a:gdLst/>
            <a:ahLst/>
            <a:cxnLst/>
            <a:rect l="l" t="t" r="r" b="b"/>
            <a:pathLst>
              <a:path w="2087822" h="746396">
                <a:moveTo>
                  <a:pt x="0" y="0"/>
                </a:moveTo>
                <a:lnTo>
                  <a:pt x="2087822" y="0"/>
                </a:lnTo>
                <a:lnTo>
                  <a:pt x="2087822" y="746396"/>
                </a:lnTo>
                <a:lnTo>
                  <a:pt x="0" y="7463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2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297063" y="394716"/>
            <a:ext cx="15693875" cy="1087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47"/>
              </a:lnSpc>
            </a:pPr>
            <a:r>
              <a:rPr lang="en-US" sz="5799">
                <a:solidFill>
                  <a:srgbClr val="264B5E"/>
                </a:solidFill>
                <a:latin typeface="#9Slide07 SVNUT Triumph Press"/>
              </a:rPr>
              <a:t>1. Các thao tác  tóm tắt ý chính của bài nói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5057" y="8006969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641364">
            <a:off x="15180831" y="-1028700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431014" y="8196055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0" y="0"/>
                </a:moveTo>
                <a:lnTo>
                  <a:pt x="7315200" y="0"/>
                </a:lnTo>
                <a:lnTo>
                  <a:pt x="731520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10800000">
            <a:off x="-2306831" y="-1480231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0" y="0"/>
                </a:moveTo>
                <a:lnTo>
                  <a:pt x="7315200" y="0"/>
                </a:lnTo>
                <a:lnTo>
                  <a:pt x="731520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-3603155">
            <a:off x="3989073" y="7249496"/>
            <a:ext cx="1503040" cy="2566165"/>
          </a:xfrm>
          <a:custGeom>
            <a:avLst/>
            <a:gdLst/>
            <a:ahLst/>
            <a:cxnLst/>
            <a:rect l="l" t="t" r="r" b="b"/>
            <a:pathLst>
              <a:path w="1503040" h="2566165">
                <a:moveTo>
                  <a:pt x="0" y="0"/>
                </a:moveTo>
                <a:lnTo>
                  <a:pt x="1503040" y="0"/>
                </a:lnTo>
                <a:lnTo>
                  <a:pt x="1503040" y="2566165"/>
                </a:lnTo>
                <a:lnTo>
                  <a:pt x="0" y="25661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7458" t="-31650" r="-9910" b="-13239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7196845">
            <a:off x="13899167" y="-254383"/>
            <a:ext cx="1503040" cy="2566165"/>
          </a:xfrm>
          <a:custGeom>
            <a:avLst/>
            <a:gdLst/>
            <a:ahLst/>
            <a:cxnLst/>
            <a:rect l="l" t="t" r="r" b="b"/>
            <a:pathLst>
              <a:path w="1503040" h="2566165">
                <a:moveTo>
                  <a:pt x="0" y="0"/>
                </a:moveTo>
                <a:lnTo>
                  <a:pt x="1503040" y="0"/>
                </a:lnTo>
                <a:lnTo>
                  <a:pt x="1503040" y="2566166"/>
                </a:lnTo>
                <a:lnTo>
                  <a:pt x="0" y="25661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7458" t="-31650" r="-9910" b="-132393"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028699" y="2852009"/>
          <a:ext cx="16649700" cy="6756402"/>
        </p:xfrm>
        <a:graphic>
          <a:graphicData uri="http://schemas.openxmlformats.org/drawingml/2006/table">
            <a:tbl>
              <a:tblPr/>
              <a:tblGrid>
                <a:gridCol w="1232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327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Roboto Condensed Bold"/>
                        </a:rPr>
                        <a:t>BẢNG KIỂM KĨ NĂNG TÓM TẮT Ý CHÍNH DO NGƯỜI KHÁC TRÌNH BÀY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3F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8"/>
                        </a:lnSpc>
                        <a:defRPr/>
                      </a:pPr>
                      <a:r>
                        <a:rPr lang="en-US" sz="2799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3F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8"/>
                        </a:lnSpc>
                        <a:defRPr/>
                      </a:pPr>
                      <a:r>
                        <a:rPr lang="en-US" sz="2799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3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327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Bài trình bày có đủ 3 phần: giới thiệu, nội dung và kết thúc.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327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Mở đầu và kết thúc ấn tượng, thu hút.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327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Nội dung tóm tắt bám sát nội dung trình bày trọng tâm của người nói.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7113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Tóm tắt được đầy đủ ý chính và thể hiện mối quan hệ của các ý chính trong bài bằng hệ thống từ - cụm từ khóa, kí hiệu, sơ đồ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327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Nói rõ ràng, rành mạch, đúng thời gian.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1327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Người nói tự tin, sử dụng cử chỉ, điệu bộ hợp lí.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1327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Ghi nhận, phản hồi lịch sự, thỏa đáng những câu hỏi.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1733894" y="421051"/>
            <a:ext cx="14403726" cy="1024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5498">
                <a:solidFill>
                  <a:srgbClr val="264B5E"/>
                </a:solidFill>
                <a:latin typeface="#9Slide07 SVNUT Triumph Press"/>
              </a:rPr>
              <a:t>2. Bảng kiểm tham khảo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33894" y="1267028"/>
            <a:ext cx="14403726" cy="1053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5498">
                <a:solidFill>
                  <a:srgbClr val="264B5E"/>
                </a:solidFill>
                <a:latin typeface="#9Slide05 VL Fadilla"/>
              </a:rPr>
              <a:t>a. Bảng kiểm kĩ năng tóm tắt ý chính do người khác trình bày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5057" y="8006969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641364">
            <a:off x="15180831" y="-1028700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431014" y="8196055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0" y="0"/>
                </a:moveTo>
                <a:lnTo>
                  <a:pt x="7315200" y="0"/>
                </a:lnTo>
                <a:lnTo>
                  <a:pt x="731520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10800000">
            <a:off x="-2306831" y="-1480231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0" y="0"/>
                </a:moveTo>
                <a:lnTo>
                  <a:pt x="7315200" y="0"/>
                </a:lnTo>
                <a:lnTo>
                  <a:pt x="731520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-3603155">
            <a:off x="3989073" y="7249496"/>
            <a:ext cx="1503040" cy="2566165"/>
          </a:xfrm>
          <a:custGeom>
            <a:avLst/>
            <a:gdLst/>
            <a:ahLst/>
            <a:cxnLst/>
            <a:rect l="l" t="t" r="r" b="b"/>
            <a:pathLst>
              <a:path w="1503040" h="2566165">
                <a:moveTo>
                  <a:pt x="0" y="0"/>
                </a:moveTo>
                <a:lnTo>
                  <a:pt x="1503040" y="0"/>
                </a:lnTo>
                <a:lnTo>
                  <a:pt x="1503040" y="2566165"/>
                </a:lnTo>
                <a:lnTo>
                  <a:pt x="0" y="25661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7458" t="-31650" r="-9910" b="-13239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7196845">
            <a:off x="13899167" y="-254383"/>
            <a:ext cx="1503040" cy="2566165"/>
          </a:xfrm>
          <a:custGeom>
            <a:avLst/>
            <a:gdLst/>
            <a:ahLst/>
            <a:cxnLst/>
            <a:rect l="l" t="t" r="r" b="b"/>
            <a:pathLst>
              <a:path w="1503040" h="2566165">
                <a:moveTo>
                  <a:pt x="0" y="0"/>
                </a:moveTo>
                <a:lnTo>
                  <a:pt x="1503040" y="0"/>
                </a:lnTo>
                <a:lnTo>
                  <a:pt x="1503040" y="2566166"/>
                </a:lnTo>
                <a:lnTo>
                  <a:pt x="0" y="25661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7458" t="-31650" r="-9910" b="-13239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733894" y="421051"/>
            <a:ext cx="14403726" cy="1024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5498">
                <a:solidFill>
                  <a:srgbClr val="264B5E"/>
                </a:solidFill>
                <a:latin typeface="#9Slide07 SVNUT Triumph Press"/>
              </a:rPr>
              <a:t>2. Bảng kiểm tham khảo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3894" y="1267028"/>
            <a:ext cx="14403726" cy="1053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5498">
                <a:solidFill>
                  <a:srgbClr val="264B5E"/>
                </a:solidFill>
                <a:latin typeface="#9Slide05 VL Fadilla"/>
              </a:rPr>
              <a:t>b. Bảng kiểm kĩ năng nói phần mình đã tóm tắt</a:t>
            </a:r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274874" y="2569652"/>
          <a:ext cx="16431783" cy="7089442"/>
        </p:xfrm>
        <a:graphic>
          <a:graphicData uri="http://schemas.openxmlformats.org/drawingml/2006/table">
            <a:tbl>
              <a:tblPr/>
              <a:tblGrid>
                <a:gridCol w="18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3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6555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ts val="455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 Bold"/>
                        </a:rPr>
                        <a:t>DÀN Ý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D7">
                        <a:alpha val="9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55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 Bold"/>
                        </a:rPr>
                        <a:t>DÀN Ý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D7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88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550"/>
                        </a:lnSpc>
                        <a:defRPr/>
                      </a:pPr>
                      <a:r>
                        <a:rPr lang="en-US" sz="3500" u="none" strike="noStrike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 Bold"/>
                        </a:rPr>
                        <a:t>Mở đầu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55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- Chào hỏi</a:t>
                      </a:r>
                      <a:endParaRPr lang="en-US" sz="1100"/>
                    </a:p>
                    <a:p>
                      <a:pPr algn="just">
                        <a:lnSpc>
                          <a:spcPts val="4550"/>
                        </a:lnSpc>
                      </a:pPr>
                      <a:r>
                        <a:rPr lang="en-US" sz="350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- Giới thiệu bản thân và nội dung sẽ trình bày</a:t>
                      </a:r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377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ts val="4550"/>
                        </a:lnSpc>
                        <a:defRPr/>
                      </a:pPr>
                      <a:r>
                        <a:rPr lang="en-US" sz="3500" u="none" strike="noStrike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 Bold"/>
                        </a:rPr>
                        <a:t>Nội dung chính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4550"/>
                        </a:lnSpc>
                        <a:defRPr/>
                      </a:pPr>
                      <a:r>
                        <a:rPr lang="en-US" sz="3500" u="none" strike="noStrike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- Tìm 1 câu thể hiện khái quát những suy nghĩ của mình về nội dung bài nói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2264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4550"/>
                        </a:lnSpc>
                        <a:defRPr/>
                      </a:pPr>
                      <a:r>
                        <a:rPr lang="en-US" sz="3500" u="none" strike="noStrike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 Bold"/>
                        </a:rPr>
                        <a:t>Nội dung chính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4550"/>
                        </a:lnSpc>
                        <a:defRPr/>
                      </a:pPr>
                      <a:r>
                        <a:rPr lang="en-US" sz="3500" u="none" strike="noStrike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- Nêu nội dung chính đã tóm tắt được sau khi nghe bài trình bày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8823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4550"/>
                        </a:lnSpc>
                        <a:defRPr/>
                      </a:pPr>
                      <a:r>
                        <a:rPr lang="en-US" sz="3500" u="none" strike="noStrike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 Bold"/>
                        </a:rPr>
                        <a:t>Nội dung chính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4550"/>
                        </a:lnSpc>
                        <a:defRPr/>
                      </a:pPr>
                      <a:r>
                        <a:rPr lang="en-US" sz="3500" u="none" strike="noStrike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- Đặt ra vấn đề còn băn khoăn / chưa hiểu rõ cần trao đổi với người nói hoặc đặt câu hỏi cho người nói khi có quan điểm khác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06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550"/>
                        </a:lnSpc>
                        <a:defRPr/>
                      </a:pPr>
                      <a:r>
                        <a:rPr lang="en-US" sz="3500" u="none" strike="noStrike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 Bold"/>
                        </a:rPr>
                        <a:t>Kết thúc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55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Lời kết thúc, cảm ơn, hẹn gặp lại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540702" y="7967493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>
            <a:off x="14149415" y="-56089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699999">
            <a:off x="16140420" y="1208255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1133117">
            <a:off x="-895493" y="-2855838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0486021">
            <a:off x="11823578" y="5780636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28700" y="7641153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328805" y="961291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4155141" y="623261"/>
            <a:ext cx="10529101" cy="1306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6000">
                <a:solidFill>
                  <a:srgbClr val="FFFFFF"/>
                </a:solidFill>
                <a:latin typeface="Fraunces Bold"/>
              </a:rPr>
              <a:t>II. THỰC HÀNH NGHE NÓI</a:t>
            </a:r>
          </a:p>
        </p:txBody>
      </p:sp>
      <p:sp>
        <p:nvSpPr>
          <p:cNvPr id="11" name="Freeform 11"/>
          <p:cNvSpPr/>
          <p:nvPr/>
        </p:nvSpPr>
        <p:spPr>
          <a:xfrm>
            <a:off x="3278581" y="2131867"/>
            <a:ext cx="12655391" cy="1124045"/>
          </a:xfrm>
          <a:custGeom>
            <a:avLst/>
            <a:gdLst/>
            <a:ahLst/>
            <a:cxnLst/>
            <a:rect l="l" t="t" r="r" b="b"/>
            <a:pathLst>
              <a:path w="12655391" h="1124045">
                <a:moveTo>
                  <a:pt x="0" y="0"/>
                </a:moveTo>
                <a:lnTo>
                  <a:pt x="12655391" y="0"/>
                </a:lnTo>
                <a:lnTo>
                  <a:pt x="12655391" y="1124045"/>
                </a:lnTo>
                <a:lnTo>
                  <a:pt x="0" y="1124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405602" y="2153145"/>
            <a:ext cx="12401349" cy="871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9"/>
              </a:lnSpc>
            </a:pPr>
            <a:r>
              <a:rPr lang="en-US" sz="4400">
                <a:solidFill>
                  <a:srgbClr val="FFFFFF"/>
                </a:solidFill>
                <a:latin typeface="Roboto Condensed Bold"/>
              </a:rPr>
              <a:t>HOẠT ĐỘNG THINK – PAIR - SHARE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41013" y="3628835"/>
            <a:ext cx="16018287" cy="5629465"/>
          </a:xfrm>
          <a:custGeom>
            <a:avLst/>
            <a:gdLst/>
            <a:ahLst/>
            <a:cxnLst/>
            <a:rect l="l" t="t" r="r" b="b"/>
            <a:pathLst>
              <a:path w="16018287" h="5629465">
                <a:moveTo>
                  <a:pt x="0" y="0"/>
                </a:moveTo>
                <a:lnTo>
                  <a:pt x="16018287" y="0"/>
                </a:lnTo>
                <a:lnTo>
                  <a:pt x="16018287" y="5629465"/>
                </a:lnTo>
                <a:lnTo>
                  <a:pt x="0" y="56294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441520" y="3638338"/>
            <a:ext cx="15626243" cy="546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900">
                <a:solidFill>
                  <a:srgbClr val="000000"/>
                </a:solidFill>
                <a:latin typeface="Roboto Condensed"/>
              </a:rPr>
              <a:t>- HS xem video và tóm tắt nội dung chính mà người nói chia sẻ qua video</a:t>
            </a:r>
          </a:p>
          <a:p>
            <a:pPr algn="just">
              <a:lnSpc>
                <a:spcPts val="5459"/>
              </a:lnSpc>
            </a:pPr>
            <a:r>
              <a:rPr lang="en-US" sz="3900" u="sng">
                <a:solidFill>
                  <a:srgbClr val="000000"/>
                </a:solidFill>
                <a:latin typeface="Roboto Condensed"/>
                <a:hlinkClick r:id="rId10" tooltip="https://www.youtube.com/watch?v=R-sccrpO-mo&amp;t=1s"/>
              </a:rPr>
              <a:t>https://www.youtube.com/watch?v=R-sccrpO-mo&amp;t=1s</a:t>
            </a:r>
          </a:p>
          <a:p>
            <a:pPr algn="just">
              <a:lnSpc>
                <a:spcPts val="5459"/>
              </a:lnSpc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+ Xác định vấn đề người nói trình bày</a:t>
            </a:r>
          </a:p>
          <a:p>
            <a:pPr algn="just">
              <a:lnSpc>
                <a:spcPts val="5459"/>
              </a:lnSpc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+ Tóm tắt, ghi lại các ý chính người nói trình bày </a:t>
            </a:r>
          </a:p>
          <a:p>
            <a:pPr algn="just">
              <a:lnSpc>
                <a:spcPts val="5459"/>
              </a:lnSpc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+ Viết ra giấy các ý chính của bài nói (theo phiếu gợi ý)</a:t>
            </a:r>
          </a:p>
          <a:p>
            <a:pPr marL="705803" lvl="2" indent="-235268" algn="just">
              <a:lnSpc>
                <a:spcPts val="5459"/>
              </a:lnSpc>
              <a:buFont typeface="Arial"/>
              <a:buChar char="⚬"/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Thời gian xem video và tóm tắt: 10 phút </a:t>
            </a:r>
          </a:p>
          <a:p>
            <a:pPr marL="705803" lvl="2" indent="-235268" algn="just">
              <a:lnSpc>
                <a:spcPts val="5459"/>
              </a:lnSpc>
              <a:buFont typeface="Arial"/>
              <a:buChar char="⚬"/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Trao đổi kết quả với bạn bên cạnh trong 1 phút</a:t>
            </a:r>
          </a:p>
          <a:p>
            <a:pPr marL="705802" lvl="2" indent="-235268" algn="just">
              <a:lnSpc>
                <a:spcPts val="5459"/>
              </a:lnSpc>
              <a:buFont typeface="Arial"/>
              <a:buChar char="⚬"/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Trình bày phần tóm tắt của mình: 2 phút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540702" y="7967493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>
            <a:off x="13929100" y="-55387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699999">
            <a:off x="16140420" y="1208255"/>
            <a:ext cx="1837646" cy="1637802"/>
          </a:xfrm>
          <a:custGeom>
            <a:avLst/>
            <a:gdLst/>
            <a:ahLst/>
            <a:cxnLst/>
            <a:rect l="l" t="t" r="r" b="b"/>
            <a:pathLst>
              <a:path w="1837646" h="1637802">
                <a:moveTo>
                  <a:pt x="0" y="0"/>
                </a:moveTo>
                <a:lnTo>
                  <a:pt x="1837646" y="0"/>
                </a:lnTo>
                <a:lnTo>
                  <a:pt x="1837646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1133117">
            <a:off x="-573494" y="-2625537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0486021">
            <a:off x="11823578" y="5780636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28700" y="7641153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328805" y="961291"/>
            <a:ext cx="965240" cy="860270"/>
          </a:xfrm>
          <a:custGeom>
            <a:avLst/>
            <a:gdLst/>
            <a:ahLst/>
            <a:cxnLst/>
            <a:rect l="l" t="t" r="r" b="b"/>
            <a:pathLst>
              <a:path w="965240" h="860270">
                <a:moveTo>
                  <a:pt x="0" y="0"/>
                </a:moveTo>
                <a:lnTo>
                  <a:pt x="965240" y="0"/>
                </a:lnTo>
                <a:lnTo>
                  <a:pt x="965240" y="860270"/>
                </a:lnTo>
                <a:lnTo>
                  <a:pt x="0" y="860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4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" name="Picture 10"/>
          <p:cNvPicPr>
            <a:picLocks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34717" y="438151"/>
            <a:ext cx="16992487" cy="955827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993</Words>
  <Application>Microsoft Office PowerPoint</Application>
  <PresentationFormat>Custom</PresentationFormat>
  <Paragraphs>204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Fraunces Bold</vt:lpstr>
      <vt:lpstr>#9Slide07 Crocante</vt:lpstr>
      <vt:lpstr>Roboto Condensed</vt:lpstr>
      <vt:lpstr>Roboto Condensed Bold</vt:lpstr>
      <vt:lpstr>Calibri</vt:lpstr>
      <vt:lpstr>#9Slide05 VL Fadilla</vt:lpstr>
      <vt:lpstr>#9Slide07 SVNUT Triumph Press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8CD_B3_Nghe noi.pptx</dc:title>
  <dc:creator>Administrator</dc:creator>
  <cp:lastModifiedBy>Admin</cp:lastModifiedBy>
  <cp:revision>4</cp:revision>
  <dcterms:created xsi:type="dcterms:W3CDTF">2006-08-16T00:00:00Z</dcterms:created>
  <dcterms:modified xsi:type="dcterms:W3CDTF">2023-09-23T11:15:01Z</dcterms:modified>
  <dc:identifier>DAFtP9s0g6s</dc:identifier>
</cp:coreProperties>
</file>