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0" r:id="rId22"/>
    <p:sldId id="281" r:id="rId23"/>
    <p:sldId id="276" r:id="rId24"/>
    <p:sldId id="277" r:id="rId25"/>
    <p:sldId id="278" r:id="rId26"/>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Fraunces Bold" panose="020B0604020202020204" charset="0"/>
      <p:regular r:id="rId31"/>
    </p:embeddedFont>
    <p:embeddedFont>
      <p:font typeface="Roboto Condensed" panose="020B0604020202020204" charset="0"/>
      <p:regular r:id="rId32"/>
    </p:embeddedFont>
    <p:embeddedFont>
      <p:font typeface="Roboto Condensed Bold Italics" panose="020B0604020202020204" charset="0"/>
      <p:regular r:id="rId33"/>
    </p:embeddedFont>
    <p:embeddedFont>
      <p:font typeface="#9Slide07 SVNRevolution" panose="02040603050506020204" charset="0"/>
      <p:regular r:id="rId34"/>
    </p:embeddedFont>
    <p:embeddedFont>
      <p:font typeface="UTM Atlas" panose="02040603050506020204" pitchFamily="18" charset="0"/>
      <p:regular r:id="rId35"/>
      <p:bold r:id="rId36"/>
    </p:embeddedFont>
    <p:embeddedFont>
      <p:font typeface="Roboto Condensed Italics" panose="020B0604020202020204" charset="0"/>
      <p:regular r:id="rId37"/>
    </p:embeddedFont>
    <p:embeddedFont>
      <p:font typeface="#9Slide07 SVNAdam Gorry" panose="02040603050506020204" charset="0"/>
      <p:regular r:id="rId38"/>
    </p:embeddedFont>
    <p:embeddedFont>
      <p:font typeface="Roboto Condensed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6.svg"/><Relationship Id="rId30"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2.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4.svg"/><Relationship Id="rId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2.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4.svg"/><Relationship Id="rId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4.svg"/><Relationship Id="rId1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17.png"/><Relationship Id="rId17" Type="http://schemas.openxmlformats.org/officeDocument/2006/relationships/image" Target="../media/image47.svg"/><Relationship Id="rId2" Type="http://schemas.openxmlformats.org/officeDocument/2006/relationships/image" Target="../media/image9.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20.svg"/><Relationship Id="rId15" Type="http://schemas.openxmlformats.org/officeDocument/2006/relationships/image" Target="../media/image14.svg"/><Relationship Id="rId10" Type="http://schemas.openxmlformats.org/officeDocument/2006/relationships/image" Target="../media/image8.png"/><Relationship Id="rId19" Type="http://schemas.openxmlformats.org/officeDocument/2006/relationships/image" Target="../media/image26.svg"/><Relationship Id="rId4" Type="http://schemas.openxmlformats.org/officeDocument/2006/relationships/image" Target="../media/image10.png"/><Relationship Id="rId9" Type="http://schemas.openxmlformats.org/officeDocument/2006/relationships/image" Target="../media/image32.svg"/><Relationship Id="rId1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4.svg"/><Relationship Id="rId18" Type="http://schemas.openxmlformats.org/officeDocument/2006/relationships/image" Target="../media/image26.pn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17.png"/><Relationship Id="rId17" Type="http://schemas.openxmlformats.org/officeDocument/2006/relationships/image" Target="../media/image26.svg"/><Relationship Id="rId2" Type="http://schemas.openxmlformats.org/officeDocument/2006/relationships/image" Target="../media/image9.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20.svg"/><Relationship Id="rId15" Type="http://schemas.openxmlformats.org/officeDocument/2006/relationships/image" Target="../media/image14.sv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32.svg"/><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svg"/><Relationship Id="rId18" Type="http://schemas.openxmlformats.org/officeDocument/2006/relationships/image" Target="../media/image16.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7.png"/><Relationship Id="rId17" Type="http://schemas.openxmlformats.org/officeDocument/2006/relationships/image" Target="../media/image8.png"/><Relationship Id="rId2" Type="http://schemas.openxmlformats.org/officeDocument/2006/relationships/image" Target="../media/image9.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4.svg"/><Relationship Id="rId5" Type="http://schemas.openxmlformats.org/officeDocument/2006/relationships/image" Target="../media/image20.svg"/><Relationship Id="rId15" Type="http://schemas.openxmlformats.org/officeDocument/2006/relationships/image" Target="../media/image26.sv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2.sv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34.svg"/><Relationship Id="rId2" Type="http://schemas.openxmlformats.org/officeDocument/2006/relationships/image" Target="../media/image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34.svg"/><Relationship Id="rId2" Type="http://schemas.openxmlformats.org/officeDocument/2006/relationships/image" Target="../media/image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34.svg"/><Relationship Id="rId2" Type="http://schemas.openxmlformats.org/officeDocument/2006/relationships/image" Target="../media/image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34.svg"/><Relationship Id="rId2" Type="http://schemas.openxmlformats.org/officeDocument/2006/relationships/image" Target="../media/image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2.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32.sv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8.sv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6.svg"/><Relationship Id="rId30"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2.svg"/><Relationship Id="rId5" Type="http://schemas.openxmlformats.org/officeDocument/2006/relationships/image" Target="../media/image20.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8.sv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32.sv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8.sv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32.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20.svg"/><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6.svg"/><Relationship Id="rId18" Type="http://schemas.openxmlformats.org/officeDocument/2006/relationships/image" Target="../media/image17.png"/><Relationship Id="rId3" Type="http://schemas.openxmlformats.org/officeDocument/2006/relationships/image" Target="../media/image8.svg"/><Relationship Id="rId21" Type="http://schemas.openxmlformats.org/officeDocument/2006/relationships/image" Target="../media/image14.svg"/><Relationship Id="rId7" Type="http://schemas.openxmlformats.org/officeDocument/2006/relationships/image" Target="../media/image20.svg"/><Relationship Id="rId12" Type="http://schemas.openxmlformats.org/officeDocument/2006/relationships/image" Target="../media/image13.png"/><Relationship Id="rId17" Type="http://schemas.openxmlformats.org/officeDocument/2006/relationships/image" Target="../media/image16.svg"/><Relationship Id="rId2" Type="http://schemas.openxmlformats.org/officeDocument/2006/relationships/image" Target="../media/image4.png"/><Relationship Id="rId16" Type="http://schemas.openxmlformats.org/officeDocument/2006/relationships/image" Target="../media/image8.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4.svg"/><Relationship Id="rId5" Type="http://schemas.openxmlformats.org/officeDocument/2006/relationships/image" Target="../media/image18.svg"/><Relationship Id="rId15" Type="http://schemas.openxmlformats.org/officeDocument/2006/relationships/image" Target="../media/image32.svg"/><Relationship Id="rId10" Type="http://schemas.openxmlformats.org/officeDocument/2006/relationships/image" Target="../media/image30.png"/><Relationship Id="rId19" Type="http://schemas.openxmlformats.org/officeDocument/2006/relationships/image" Target="../media/image34.svg"/><Relationship Id="rId4" Type="http://schemas.openxmlformats.org/officeDocument/2006/relationships/image" Target="../media/image9.png"/><Relationship Id="rId9" Type="http://schemas.openxmlformats.org/officeDocument/2006/relationships/image" Target="../media/image52.svg"/><Relationship Id="rId1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6.svg"/><Relationship Id="rId18" Type="http://schemas.openxmlformats.org/officeDocument/2006/relationships/image" Target="../media/image17.png"/><Relationship Id="rId3" Type="http://schemas.openxmlformats.org/officeDocument/2006/relationships/image" Target="../media/image8.svg"/><Relationship Id="rId21" Type="http://schemas.openxmlformats.org/officeDocument/2006/relationships/image" Target="../media/image14.svg"/><Relationship Id="rId7" Type="http://schemas.openxmlformats.org/officeDocument/2006/relationships/image" Target="../media/image20.svg"/><Relationship Id="rId12" Type="http://schemas.openxmlformats.org/officeDocument/2006/relationships/image" Target="../media/image13.png"/><Relationship Id="rId17" Type="http://schemas.openxmlformats.org/officeDocument/2006/relationships/image" Target="../media/image16.svg"/><Relationship Id="rId2" Type="http://schemas.openxmlformats.org/officeDocument/2006/relationships/image" Target="../media/image4.png"/><Relationship Id="rId16" Type="http://schemas.openxmlformats.org/officeDocument/2006/relationships/image" Target="../media/image8.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4.svg"/><Relationship Id="rId5" Type="http://schemas.openxmlformats.org/officeDocument/2006/relationships/image" Target="../media/image18.svg"/><Relationship Id="rId15" Type="http://schemas.openxmlformats.org/officeDocument/2006/relationships/image" Target="../media/image32.svg"/><Relationship Id="rId10" Type="http://schemas.openxmlformats.org/officeDocument/2006/relationships/image" Target="../media/image30.png"/><Relationship Id="rId19" Type="http://schemas.openxmlformats.org/officeDocument/2006/relationships/image" Target="../media/image34.svg"/><Relationship Id="rId4" Type="http://schemas.openxmlformats.org/officeDocument/2006/relationships/image" Target="../media/image9.png"/><Relationship Id="rId9" Type="http://schemas.openxmlformats.org/officeDocument/2006/relationships/image" Target="../media/image52.sv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6.svg"/><Relationship Id="rId30"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svg"/><Relationship Id="rId18" Type="http://schemas.openxmlformats.org/officeDocument/2006/relationships/image" Target="../media/image18.png"/><Relationship Id="rId3" Type="http://schemas.openxmlformats.org/officeDocument/2006/relationships/slideLayout" Target="../slideLayouts/slideLayout7.xml"/><Relationship Id="rId21" Type="http://schemas.openxmlformats.org/officeDocument/2006/relationships/image" Target="../media/image38.svg"/><Relationship Id="rId7" Type="http://schemas.openxmlformats.org/officeDocument/2006/relationships/image" Target="../media/image18.svg"/><Relationship Id="rId12" Type="http://schemas.openxmlformats.org/officeDocument/2006/relationships/image" Target="../media/image8.png"/><Relationship Id="rId17" Type="http://schemas.openxmlformats.org/officeDocument/2006/relationships/image" Target="../media/image14.svg"/><Relationship Id="rId2" Type="http://schemas.openxmlformats.org/officeDocument/2006/relationships/video" Target="../media/media1.mp4"/><Relationship Id="rId16" Type="http://schemas.openxmlformats.org/officeDocument/2006/relationships/image" Target="../media/image7.png"/><Relationship Id="rId20" Type="http://schemas.openxmlformats.org/officeDocument/2006/relationships/image" Target="../media/image19.png"/><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32.svg"/><Relationship Id="rId24" Type="http://schemas.openxmlformats.org/officeDocument/2006/relationships/image" Target="../media/image21.png"/><Relationship Id="rId5" Type="http://schemas.openxmlformats.org/officeDocument/2006/relationships/image" Target="../media/image20.svg"/><Relationship Id="rId15" Type="http://schemas.openxmlformats.org/officeDocument/2006/relationships/image" Target="../media/image34.svg"/><Relationship Id="rId23" Type="http://schemas.openxmlformats.org/officeDocument/2006/relationships/image" Target="../media/image40.svg"/><Relationship Id="rId10" Type="http://schemas.openxmlformats.org/officeDocument/2006/relationships/image" Target="../media/image16.png"/><Relationship Id="rId19" Type="http://schemas.openxmlformats.org/officeDocument/2006/relationships/image" Target="../media/image36.svg"/><Relationship Id="rId4"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17.pn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4.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4.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3.svg"/><Relationship Id="rId3" Type="http://schemas.openxmlformats.org/officeDocument/2006/relationships/image" Target="../media/image20.svg"/><Relationship Id="rId7" Type="http://schemas.openxmlformats.org/officeDocument/2006/relationships/image" Target="../media/image16.svg"/><Relationship Id="rId12"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4.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4.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4.png"/><Relationship Id="rId3" Type="http://schemas.openxmlformats.org/officeDocument/2006/relationships/image" Target="../media/image20.svg"/><Relationship Id="rId7" Type="http://schemas.openxmlformats.org/officeDocument/2006/relationships/image" Target="../media/image16.png"/><Relationship Id="rId12"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34.svg"/><Relationship Id="rId4" Type="http://schemas.openxmlformats.org/officeDocument/2006/relationships/image" Target="../media/image23.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20127" y="6062447"/>
            <a:ext cx="7315200" cy="2513769"/>
          </a:xfrm>
          <a:custGeom>
            <a:avLst/>
            <a:gdLst/>
            <a:ahLst/>
            <a:cxnLst/>
            <a:rect l="l" t="t" r="r" b="b"/>
            <a:pathLst>
              <a:path w="7315200" h="2513769">
                <a:moveTo>
                  <a:pt x="0" y="0"/>
                </a:moveTo>
                <a:lnTo>
                  <a:pt x="7315200" y="0"/>
                </a:lnTo>
                <a:lnTo>
                  <a:pt x="7315200" y="2513769"/>
                </a:lnTo>
                <a:lnTo>
                  <a:pt x="0" y="251376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a:off x="7265536" y="6108049"/>
            <a:ext cx="2305948" cy="909801"/>
          </a:xfrm>
          <a:custGeom>
            <a:avLst/>
            <a:gdLst/>
            <a:ahLst/>
            <a:cxnLst/>
            <a:rect l="l" t="t" r="r" b="b"/>
            <a:pathLst>
              <a:path w="2305948" h="909801">
                <a:moveTo>
                  <a:pt x="0" y="0"/>
                </a:moveTo>
                <a:lnTo>
                  <a:pt x="2305948" y="0"/>
                </a:lnTo>
                <a:lnTo>
                  <a:pt x="2305948" y="909801"/>
                </a:lnTo>
                <a:lnTo>
                  <a:pt x="0" y="9098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2637473" y="7243255"/>
            <a:ext cx="7315200" cy="4003409"/>
          </a:xfrm>
          <a:custGeom>
            <a:avLst/>
            <a:gdLst/>
            <a:ahLst/>
            <a:cxnLst/>
            <a:rect l="l" t="t" r="r" b="b"/>
            <a:pathLst>
              <a:path w="7315200" h="4003409">
                <a:moveTo>
                  <a:pt x="0" y="0"/>
                </a:moveTo>
                <a:lnTo>
                  <a:pt x="7315200" y="0"/>
                </a:lnTo>
                <a:lnTo>
                  <a:pt x="7315200" y="4003410"/>
                </a:lnTo>
                <a:lnTo>
                  <a:pt x="0" y="4003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5" name="Freeform 5"/>
          <p:cNvSpPr/>
          <p:nvPr/>
        </p:nvSpPr>
        <p:spPr>
          <a:xfrm>
            <a:off x="-373921" y="807454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6" name="Freeform 6"/>
          <p:cNvSpPr/>
          <p:nvPr/>
        </p:nvSpPr>
        <p:spPr>
          <a:xfrm rot="-763096">
            <a:off x="5495675" y="8585440"/>
            <a:ext cx="1845177" cy="1845177"/>
          </a:xfrm>
          <a:custGeom>
            <a:avLst/>
            <a:gdLst/>
            <a:ahLst/>
            <a:cxnLst/>
            <a:rect l="l" t="t" r="r" b="b"/>
            <a:pathLst>
              <a:path w="1845177" h="1845177">
                <a:moveTo>
                  <a:pt x="0" y="0"/>
                </a:moveTo>
                <a:lnTo>
                  <a:pt x="1845176" y="0"/>
                </a:lnTo>
                <a:lnTo>
                  <a:pt x="1845176" y="1845176"/>
                </a:lnTo>
                <a:lnTo>
                  <a:pt x="0" y="18451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7" name="Freeform 7"/>
          <p:cNvSpPr/>
          <p:nvPr/>
        </p:nvSpPr>
        <p:spPr>
          <a:xfrm rot="680299">
            <a:off x="1091655" y="7481705"/>
            <a:ext cx="1836837" cy="1863949"/>
          </a:xfrm>
          <a:custGeom>
            <a:avLst/>
            <a:gdLst/>
            <a:ahLst/>
            <a:cxnLst/>
            <a:rect l="l" t="t" r="r" b="b"/>
            <a:pathLst>
              <a:path w="1836837" h="1863949">
                <a:moveTo>
                  <a:pt x="0" y="0"/>
                </a:moveTo>
                <a:lnTo>
                  <a:pt x="1836837" y="0"/>
                </a:lnTo>
                <a:lnTo>
                  <a:pt x="1836837" y="1863949"/>
                </a:lnTo>
                <a:lnTo>
                  <a:pt x="0" y="18639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8" name="Freeform 8"/>
          <p:cNvSpPr/>
          <p:nvPr/>
        </p:nvSpPr>
        <p:spPr>
          <a:xfrm rot="720941">
            <a:off x="14757473" y="5609833"/>
            <a:ext cx="3024391" cy="3877424"/>
          </a:xfrm>
          <a:custGeom>
            <a:avLst/>
            <a:gdLst/>
            <a:ahLst/>
            <a:cxnLst/>
            <a:rect l="l" t="t" r="r" b="b"/>
            <a:pathLst>
              <a:path w="3024391" h="3877424">
                <a:moveTo>
                  <a:pt x="0" y="0"/>
                </a:moveTo>
                <a:lnTo>
                  <a:pt x="3024391" y="0"/>
                </a:lnTo>
                <a:lnTo>
                  <a:pt x="3024391" y="3877424"/>
                </a:lnTo>
                <a:lnTo>
                  <a:pt x="0" y="38774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9" name="Freeform 9"/>
          <p:cNvSpPr/>
          <p:nvPr/>
        </p:nvSpPr>
        <p:spPr>
          <a:xfrm rot="-268502" flipH="1">
            <a:off x="6568718" y="6900380"/>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GB"/>
          </a:p>
        </p:txBody>
      </p:sp>
      <p:sp>
        <p:nvSpPr>
          <p:cNvPr id="10" name="Freeform 10"/>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18">
              <a:alphaModFix amt="25000"/>
              <a:extLst>
                <a:ext uri="{96DAC541-7B7A-43D3-8B79-37D633B846F1}">
                  <asvg:svgBlip xmlns:asvg="http://schemas.microsoft.com/office/drawing/2016/SVG/main" xmlns="" r:embed="rId19"/>
                </a:ext>
              </a:extLst>
            </a:blip>
            <a:stretch>
              <a:fillRect/>
            </a:stretch>
          </a:blipFill>
          <a:ln>
            <a:noFill/>
          </a:ln>
        </p:spPr>
        <p:txBody>
          <a:bodyPr/>
          <a:lstStyle/>
          <a:p>
            <a:endParaRPr lang="en-GB"/>
          </a:p>
        </p:txBody>
      </p:sp>
      <p:sp>
        <p:nvSpPr>
          <p:cNvPr id="11" name="Freeform 11"/>
          <p:cNvSpPr/>
          <p:nvPr/>
        </p:nvSpPr>
        <p:spPr>
          <a:xfrm flipH="1">
            <a:off x="-727192" y="-434770"/>
            <a:ext cx="8505643" cy="2613552"/>
          </a:xfrm>
          <a:custGeom>
            <a:avLst/>
            <a:gdLst/>
            <a:ahLst/>
            <a:cxnLst/>
            <a:rect l="l" t="t" r="r" b="b"/>
            <a:pathLst>
              <a:path w="8505643" h="2613552">
                <a:moveTo>
                  <a:pt x="8505644" y="0"/>
                </a:moveTo>
                <a:lnTo>
                  <a:pt x="0" y="0"/>
                </a:lnTo>
                <a:lnTo>
                  <a:pt x="0" y="2613552"/>
                </a:lnTo>
                <a:lnTo>
                  <a:pt x="8505644" y="2613552"/>
                </a:lnTo>
                <a:lnTo>
                  <a:pt x="8505644" y="0"/>
                </a:lnTo>
                <a:close/>
              </a:path>
            </a:pathLst>
          </a:custGeom>
          <a:blipFill>
            <a:blip r:embed="rId20">
              <a:alphaModFix amt="25000"/>
              <a:extLst>
                <a:ext uri="{96DAC541-7B7A-43D3-8B79-37D633B846F1}">
                  <asvg:svgBlip xmlns:asvg="http://schemas.microsoft.com/office/drawing/2016/SVG/main" xmlns="" r:embed="rId21"/>
                </a:ext>
              </a:extLst>
            </a:blip>
            <a:stretch>
              <a:fillRect/>
            </a:stretch>
          </a:blipFill>
          <a:ln>
            <a:noFill/>
          </a:ln>
        </p:spPr>
        <p:txBody>
          <a:bodyPr/>
          <a:lstStyle/>
          <a:p>
            <a:endParaRPr lang="en-GB"/>
          </a:p>
        </p:txBody>
      </p:sp>
      <p:sp>
        <p:nvSpPr>
          <p:cNvPr id="12" name="Freeform 12"/>
          <p:cNvSpPr/>
          <p:nvPr/>
        </p:nvSpPr>
        <p:spPr>
          <a:xfrm rot="-232181">
            <a:off x="11456350" y="9109558"/>
            <a:ext cx="1894874" cy="1540016"/>
          </a:xfrm>
          <a:custGeom>
            <a:avLst/>
            <a:gdLst/>
            <a:ahLst/>
            <a:cxnLst/>
            <a:rect l="l" t="t" r="r" b="b"/>
            <a:pathLst>
              <a:path w="1894874" h="1540016">
                <a:moveTo>
                  <a:pt x="0" y="0"/>
                </a:moveTo>
                <a:lnTo>
                  <a:pt x="1894874" y="0"/>
                </a:lnTo>
                <a:lnTo>
                  <a:pt x="1894874" y="1540016"/>
                </a:lnTo>
                <a:lnTo>
                  <a:pt x="0" y="154001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GB"/>
          </a:p>
        </p:txBody>
      </p:sp>
      <p:sp>
        <p:nvSpPr>
          <p:cNvPr id="13" name="Freeform 13"/>
          <p:cNvSpPr/>
          <p:nvPr/>
        </p:nvSpPr>
        <p:spPr>
          <a:xfrm>
            <a:off x="1192173" y="4217893"/>
            <a:ext cx="1635800" cy="1851214"/>
          </a:xfrm>
          <a:custGeom>
            <a:avLst/>
            <a:gdLst/>
            <a:ahLst/>
            <a:cxnLst/>
            <a:rect l="l" t="t" r="r" b="b"/>
            <a:pathLst>
              <a:path w="1635800" h="1851214">
                <a:moveTo>
                  <a:pt x="0" y="0"/>
                </a:moveTo>
                <a:lnTo>
                  <a:pt x="1635800" y="0"/>
                </a:lnTo>
                <a:lnTo>
                  <a:pt x="1635800" y="1851214"/>
                </a:lnTo>
                <a:lnTo>
                  <a:pt x="0" y="185121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GB"/>
          </a:p>
        </p:txBody>
      </p:sp>
      <p:sp>
        <p:nvSpPr>
          <p:cNvPr id="14" name="Freeform 14"/>
          <p:cNvSpPr/>
          <p:nvPr/>
        </p:nvSpPr>
        <p:spPr>
          <a:xfrm rot="-778320">
            <a:off x="10082716" y="5721659"/>
            <a:ext cx="1411884" cy="557052"/>
          </a:xfrm>
          <a:custGeom>
            <a:avLst/>
            <a:gdLst/>
            <a:ahLst/>
            <a:cxnLst/>
            <a:rect l="l" t="t" r="r" b="b"/>
            <a:pathLst>
              <a:path w="1411884" h="557052">
                <a:moveTo>
                  <a:pt x="0" y="0"/>
                </a:moveTo>
                <a:lnTo>
                  <a:pt x="1411884" y="0"/>
                </a:lnTo>
                <a:lnTo>
                  <a:pt x="1411884" y="557052"/>
                </a:lnTo>
                <a:lnTo>
                  <a:pt x="0" y="557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5" name="Freeform 15"/>
          <p:cNvSpPr/>
          <p:nvPr/>
        </p:nvSpPr>
        <p:spPr>
          <a:xfrm rot="-1059538">
            <a:off x="12150556" y="6444035"/>
            <a:ext cx="1838182" cy="1249964"/>
          </a:xfrm>
          <a:custGeom>
            <a:avLst/>
            <a:gdLst/>
            <a:ahLst/>
            <a:cxnLst/>
            <a:rect l="l" t="t" r="r" b="b"/>
            <a:pathLst>
              <a:path w="1838182" h="1249964">
                <a:moveTo>
                  <a:pt x="0" y="0"/>
                </a:moveTo>
                <a:lnTo>
                  <a:pt x="1838182" y="0"/>
                </a:lnTo>
                <a:lnTo>
                  <a:pt x="1838182" y="1249964"/>
                </a:lnTo>
                <a:lnTo>
                  <a:pt x="0" y="1249964"/>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GB"/>
          </a:p>
        </p:txBody>
      </p:sp>
      <p:sp>
        <p:nvSpPr>
          <p:cNvPr id="16" name="Freeform 16"/>
          <p:cNvSpPr/>
          <p:nvPr/>
        </p:nvSpPr>
        <p:spPr>
          <a:xfrm rot="91590">
            <a:off x="15640135" y="8507024"/>
            <a:ext cx="1316782" cy="1502552"/>
          </a:xfrm>
          <a:custGeom>
            <a:avLst/>
            <a:gdLst/>
            <a:ahLst/>
            <a:cxnLst/>
            <a:rect l="l" t="t" r="r" b="b"/>
            <a:pathLst>
              <a:path w="1316782" h="1502552">
                <a:moveTo>
                  <a:pt x="0" y="0"/>
                </a:moveTo>
                <a:lnTo>
                  <a:pt x="1316782" y="0"/>
                </a:lnTo>
                <a:lnTo>
                  <a:pt x="1316782" y="1502552"/>
                </a:lnTo>
                <a:lnTo>
                  <a:pt x="0" y="150255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GB"/>
          </a:p>
        </p:txBody>
      </p:sp>
      <p:sp>
        <p:nvSpPr>
          <p:cNvPr id="17" name="Freeform 17"/>
          <p:cNvSpPr/>
          <p:nvPr/>
        </p:nvSpPr>
        <p:spPr>
          <a:xfrm>
            <a:off x="15620355" y="2611503"/>
            <a:ext cx="1638945" cy="1784989"/>
          </a:xfrm>
          <a:custGeom>
            <a:avLst/>
            <a:gdLst/>
            <a:ahLst/>
            <a:cxnLst/>
            <a:rect l="l" t="t" r="r" b="b"/>
            <a:pathLst>
              <a:path w="1638945" h="1784989">
                <a:moveTo>
                  <a:pt x="0" y="0"/>
                </a:moveTo>
                <a:lnTo>
                  <a:pt x="1638945" y="0"/>
                </a:lnTo>
                <a:lnTo>
                  <a:pt x="1638945" y="1784989"/>
                </a:lnTo>
                <a:lnTo>
                  <a:pt x="0" y="178498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GB"/>
          </a:p>
        </p:txBody>
      </p:sp>
      <p:grpSp>
        <p:nvGrpSpPr>
          <p:cNvPr id="18" name="Group 18"/>
          <p:cNvGrpSpPr/>
          <p:nvPr/>
        </p:nvGrpSpPr>
        <p:grpSpPr>
          <a:xfrm>
            <a:off x="2010073" y="4217893"/>
            <a:ext cx="14429754" cy="5196952"/>
            <a:chOff x="0" y="0"/>
            <a:chExt cx="3800429" cy="1368745"/>
          </a:xfrm>
        </p:grpSpPr>
        <p:sp>
          <p:nvSpPr>
            <p:cNvPr id="19" name="Freeform 19"/>
            <p:cNvSpPr/>
            <p:nvPr/>
          </p:nvSpPr>
          <p:spPr>
            <a:xfrm>
              <a:off x="0" y="0"/>
              <a:ext cx="3800429" cy="1368745"/>
            </a:xfrm>
            <a:custGeom>
              <a:avLst/>
              <a:gdLst/>
              <a:ahLst/>
              <a:cxnLst/>
              <a:rect l="l" t="t" r="r" b="b"/>
              <a:pathLst>
                <a:path w="3800429" h="1368745">
                  <a:moveTo>
                    <a:pt x="27363" y="0"/>
                  </a:moveTo>
                  <a:lnTo>
                    <a:pt x="3773067" y="0"/>
                  </a:lnTo>
                  <a:cubicBezTo>
                    <a:pt x="3788178" y="0"/>
                    <a:pt x="3800429" y="12251"/>
                    <a:pt x="3800429" y="27363"/>
                  </a:cubicBezTo>
                  <a:lnTo>
                    <a:pt x="3800429" y="1341382"/>
                  </a:lnTo>
                  <a:cubicBezTo>
                    <a:pt x="3800429" y="1356494"/>
                    <a:pt x="3788178" y="1368745"/>
                    <a:pt x="3773067" y="1368745"/>
                  </a:cubicBezTo>
                  <a:lnTo>
                    <a:pt x="27363" y="1368745"/>
                  </a:lnTo>
                  <a:cubicBezTo>
                    <a:pt x="12251" y="1368745"/>
                    <a:pt x="0" y="1356494"/>
                    <a:pt x="0" y="1341382"/>
                  </a:cubicBezTo>
                  <a:lnTo>
                    <a:pt x="0" y="27363"/>
                  </a:lnTo>
                  <a:cubicBezTo>
                    <a:pt x="0" y="12251"/>
                    <a:pt x="12251" y="0"/>
                    <a:pt x="27363" y="0"/>
                  </a:cubicBezTo>
                  <a:close/>
                </a:path>
              </a:pathLst>
            </a:custGeom>
            <a:solidFill>
              <a:srgbClr val="FFFFFF">
                <a:alpha val="75686"/>
              </a:srgbClr>
            </a:solidFill>
          </p:spPr>
          <p:txBody>
            <a:bodyPr/>
            <a:lstStyle/>
            <a:p>
              <a:endParaRPr lang="en-GB"/>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010073" y="890495"/>
            <a:ext cx="14002032" cy="965183"/>
          </a:xfrm>
          <a:prstGeom prst="rect">
            <a:avLst/>
          </a:prstGeom>
        </p:spPr>
        <p:txBody>
          <a:bodyPr lIns="0" tIns="0" rIns="0" bIns="0" rtlCol="0" anchor="t">
            <a:spAutoFit/>
          </a:bodyPr>
          <a:lstStyle/>
          <a:p>
            <a:pPr algn="ctr">
              <a:lnSpc>
                <a:spcPts val="6439"/>
              </a:lnSpc>
            </a:pPr>
            <a:r>
              <a:rPr lang="en-US" sz="9199">
                <a:solidFill>
                  <a:srgbClr val="FFFFFF"/>
                </a:solidFill>
                <a:latin typeface="Fraunces Bold"/>
              </a:rPr>
              <a:t>KHỞI ĐỘNG</a:t>
            </a:r>
          </a:p>
        </p:txBody>
      </p:sp>
      <p:sp>
        <p:nvSpPr>
          <p:cNvPr id="22" name="TextBox 22"/>
          <p:cNvSpPr txBox="1"/>
          <p:nvPr/>
        </p:nvSpPr>
        <p:spPr>
          <a:xfrm>
            <a:off x="3023379" y="2608140"/>
            <a:ext cx="11975420" cy="850900"/>
          </a:xfrm>
          <a:prstGeom prst="rect">
            <a:avLst/>
          </a:prstGeom>
        </p:spPr>
        <p:txBody>
          <a:bodyPr lIns="0" tIns="0" rIns="0" bIns="0" rtlCol="0" anchor="t">
            <a:spAutoFit/>
          </a:bodyPr>
          <a:lstStyle/>
          <a:p>
            <a:pPr algn="ctr">
              <a:lnSpc>
                <a:spcPts val="5599"/>
              </a:lnSpc>
            </a:pPr>
            <a:r>
              <a:rPr lang="en-US" sz="6999">
                <a:solidFill>
                  <a:srgbClr val="2E5A99"/>
                </a:solidFill>
                <a:latin typeface="#9Slide07 SVNRevolution"/>
              </a:rPr>
              <a:t>NGHỆ THUẬT SẮP ĐẶT</a:t>
            </a:r>
          </a:p>
        </p:txBody>
      </p:sp>
      <p:sp>
        <p:nvSpPr>
          <p:cNvPr id="23" name="TextBox 23"/>
          <p:cNvSpPr txBox="1"/>
          <p:nvPr/>
        </p:nvSpPr>
        <p:spPr>
          <a:xfrm>
            <a:off x="2519648" y="4676493"/>
            <a:ext cx="12982882" cy="4203551"/>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 </a:t>
            </a:r>
            <a:r>
              <a:rPr lang="en-US" sz="3999">
                <a:solidFill>
                  <a:srgbClr val="000000"/>
                </a:solidFill>
                <a:latin typeface="Roboto Condensed Bold"/>
              </a:rPr>
              <a:t>Yêu cầu:</a:t>
            </a:r>
            <a:r>
              <a:rPr lang="en-US" sz="3999">
                <a:solidFill>
                  <a:srgbClr val="000000"/>
                </a:solidFill>
                <a:latin typeface="Roboto Condensed"/>
              </a:rPr>
              <a:t> </a:t>
            </a:r>
          </a:p>
          <a:p>
            <a:pPr marL="863599" lvl="1" indent="-431800" algn="just">
              <a:lnSpc>
                <a:spcPts val="5599"/>
              </a:lnSpc>
              <a:buFont typeface="Arial"/>
              <a:buChar char="•"/>
            </a:pPr>
            <a:r>
              <a:rPr lang="en-US" sz="3999">
                <a:solidFill>
                  <a:srgbClr val="000000"/>
                </a:solidFill>
                <a:latin typeface="Roboto Condensed"/>
              </a:rPr>
              <a:t>Mỗi học sinh đặt 1 câu văn liên quan đến chủ đề đã cho vào 1 tờ giấy nhỏ.</a:t>
            </a:r>
          </a:p>
          <a:p>
            <a:pPr marL="863599" lvl="1" indent="-431800" algn="just">
              <a:lnSpc>
                <a:spcPts val="5599"/>
              </a:lnSpc>
              <a:buFont typeface="Arial"/>
              <a:buChar char="•"/>
            </a:pPr>
            <a:r>
              <a:rPr lang="en-US" sz="3999">
                <a:solidFill>
                  <a:srgbClr val="000000"/>
                </a:solidFill>
                <a:latin typeface="Roboto Condensed"/>
              </a:rPr>
              <a:t> Thời gian cho mỗi câu: 1 phút </a:t>
            </a:r>
          </a:p>
          <a:p>
            <a:pPr marL="863599" lvl="1" indent="-431800" algn="just">
              <a:lnSpc>
                <a:spcPts val="5599"/>
              </a:lnSpc>
              <a:buFont typeface="Arial"/>
              <a:buChar char="•"/>
            </a:pPr>
            <a:r>
              <a:rPr lang="en-US" sz="3999">
                <a:solidFill>
                  <a:srgbClr val="000000"/>
                </a:solidFill>
                <a:latin typeface="Roboto Condensed"/>
              </a:rPr>
              <a:t>Hết thời gian, GV gọi tinh thần xung phong 5-6 HS lên bảng dán câu văn liên tiếp nhau.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barn(inVertical)">
                                      <p:cBhvr>
                                        <p:cTn id="10" dur="500"/>
                                        <p:tgtEl>
                                          <p:spTgt spid="2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Effect transition="in" filter="barn(inVertical)">
                                      <p:cBhvr>
                                        <p:cTn id="13" dur="500"/>
                                        <p:tgtEl>
                                          <p:spTgt spid="2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xEl>
                                              <p:pRg st="3" end="3"/>
                                            </p:txEl>
                                          </p:spTgt>
                                        </p:tgtEl>
                                        <p:attrNameLst>
                                          <p:attrName>style.visibility</p:attrName>
                                        </p:attrNameLst>
                                      </p:cBhvr>
                                      <p:to>
                                        <p:strVal val="visible"/>
                                      </p:to>
                                    </p:set>
                                    <p:animEffect transition="in" filter="barn(inVertical)">
                                      <p:cBhvr>
                                        <p:cTn id="16"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190036" y="-52369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4" name="Freeform 4"/>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5" name="Freeform 5"/>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6" name="Group 6"/>
          <p:cNvGrpSpPr/>
          <p:nvPr/>
        </p:nvGrpSpPr>
        <p:grpSpPr>
          <a:xfrm>
            <a:off x="629934" y="1807651"/>
            <a:ext cx="17187218" cy="8007084"/>
            <a:chOff x="0" y="0"/>
            <a:chExt cx="4526675" cy="2108862"/>
          </a:xfrm>
        </p:grpSpPr>
        <p:sp>
          <p:nvSpPr>
            <p:cNvPr id="7" name="Freeform 7"/>
            <p:cNvSpPr/>
            <p:nvPr/>
          </p:nvSpPr>
          <p:spPr>
            <a:xfrm>
              <a:off x="0" y="0"/>
              <a:ext cx="4526674" cy="2108862"/>
            </a:xfrm>
            <a:custGeom>
              <a:avLst/>
              <a:gdLst/>
              <a:ahLst/>
              <a:cxnLst/>
              <a:rect l="l" t="t" r="r" b="b"/>
              <a:pathLst>
                <a:path w="4526674" h="2108862">
                  <a:moveTo>
                    <a:pt x="36036" y="0"/>
                  </a:moveTo>
                  <a:lnTo>
                    <a:pt x="4490639" y="0"/>
                  </a:lnTo>
                  <a:cubicBezTo>
                    <a:pt x="4510541" y="0"/>
                    <a:pt x="4526674" y="16134"/>
                    <a:pt x="4526674" y="36036"/>
                  </a:cubicBezTo>
                  <a:lnTo>
                    <a:pt x="4526674" y="2072826"/>
                  </a:lnTo>
                  <a:cubicBezTo>
                    <a:pt x="4526674" y="2082383"/>
                    <a:pt x="4522878" y="2091549"/>
                    <a:pt x="4516120" y="2098307"/>
                  </a:cubicBezTo>
                  <a:cubicBezTo>
                    <a:pt x="4509362" y="2105065"/>
                    <a:pt x="4500196" y="2108862"/>
                    <a:pt x="4490639" y="2108862"/>
                  </a:cubicBezTo>
                  <a:lnTo>
                    <a:pt x="36036" y="2108862"/>
                  </a:lnTo>
                  <a:cubicBezTo>
                    <a:pt x="16134" y="2108862"/>
                    <a:pt x="0" y="2092728"/>
                    <a:pt x="0" y="2072826"/>
                  </a:cubicBezTo>
                  <a:lnTo>
                    <a:pt x="0" y="36036"/>
                  </a:lnTo>
                  <a:cubicBezTo>
                    <a:pt x="0" y="16134"/>
                    <a:pt x="16134" y="0"/>
                    <a:pt x="36036" y="0"/>
                  </a:cubicBezTo>
                  <a:close/>
                </a:path>
              </a:pathLst>
            </a:custGeom>
            <a:solidFill>
              <a:srgbClr val="FEFFFE"/>
            </a:solidFill>
          </p:spPr>
          <p:txBody>
            <a:bodyPr/>
            <a:lstStyle/>
            <a:p>
              <a:endParaRPr lang="en-GB"/>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303972" y="9383642"/>
            <a:ext cx="1954586" cy="1453501"/>
          </a:xfrm>
          <a:custGeom>
            <a:avLst/>
            <a:gdLst/>
            <a:ahLst/>
            <a:cxnLst/>
            <a:rect l="l" t="t" r="r" b="b"/>
            <a:pathLst>
              <a:path w="1954586" h="1453501">
                <a:moveTo>
                  <a:pt x="0" y="0"/>
                </a:moveTo>
                <a:lnTo>
                  <a:pt x="1954586" y="0"/>
                </a:lnTo>
                <a:lnTo>
                  <a:pt x="1954586" y="1453501"/>
                </a:lnTo>
                <a:lnTo>
                  <a:pt x="0" y="1453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a:noFill/>
          </a:ln>
        </p:spPr>
        <p:txBody>
          <a:bodyPr/>
          <a:lstStyle/>
          <a:p>
            <a:endParaRPr lang="en-GB"/>
          </a:p>
        </p:txBody>
      </p:sp>
      <p:sp>
        <p:nvSpPr>
          <p:cNvPr id="10" name="Freeform 10"/>
          <p:cNvSpPr/>
          <p:nvPr/>
        </p:nvSpPr>
        <p:spPr>
          <a:xfrm>
            <a:off x="7229983"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aphicFrame>
        <p:nvGraphicFramePr>
          <p:cNvPr id="11" name="Table 11"/>
          <p:cNvGraphicFramePr>
            <a:graphicFrameLocks noGrp="1"/>
          </p:cNvGraphicFramePr>
          <p:nvPr/>
        </p:nvGraphicFramePr>
        <p:xfrm>
          <a:off x="837692" y="2226714"/>
          <a:ext cx="16612616" cy="7406295"/>
        </p:xfrm>
        <a:graphic>
          <a:graphicData uri="http://schemas.openxmlformats.org/drawingml/2006/table">
            <a:tbl>
              <a:tblPr/>
              <a:tblGrid>
                <a:gridCol w="3472109">
                  <a:extLst>
                    <a:ext uri="{9D8B030D-6E8A-4147-A177-3AD203B41FA5}">
                      <a16:colId xmlns:a16="http://schemas.microsoft.com/office/drawing/2014/main" val="20000"/>
                    </a:ext>
                  </a:extLst>
                </a:gridCol>
                <a:gridCol w="5735050">
                  <a:extLst>
                    <a:ext uri="{9D8B030D-6E8A-4147-A177-3AD203B41FA5}">
                      <a16:colId xmlns:a16="http://schemas.microsoft.com/office/drawing/2014/main" val="20001"/>
                    </a:ext>
                  </a:extLst>
                </a:gridCol>
                <a:gridCol w="7405457">
                  <a:extLst>
                    <a:ext uri="{9D8B030D-6E8A-4147-A177-3AD203B41FA5}">
                      <a16:colId xmlns:a16="http://schemas.microsoft.com/office/drawing/2014/main" val="20002"/>
                    </a:ext>
                  </a:extLst>
                </a:gridCol>
              </a:tblGrid>
              <a:tr h="1079101">
                <a:tc>
                  <a:txBody>
                    <a:bodyPr/>
                    <a:lstStyle/>
                    <a:p>
                      <a:pPr algn="ctr">
                        <a:lnSpc>
                          <a:spcPts val="4900"/>
                        </a:lnSpc>
                        <a:defRPr/>
                      </a:pPr>
                      <a:r>
                        <a:rPr lang="en-US" sz="3500">
                          <a:solidFill>
                            <a:srgbClr val="000000"/>
                          </a:solidFill>
                          <a:latin typeface="Roboto Condensed Bold"/>
                        </a:rPr>
                        <a:t>KIỂU ĐOẠN VĂN</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VỊ TRÍ CÂU CHỦ ĐỀ</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CÁC CÂU CÒN LẠI</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extLst>
                  <a:ext uri="{0D108BD9-81ED-4DB2-BD59-A6C34878D82A}">
                    <a16:rowId xmlns:a16="http://schemas.microsoft.com/office/drawing/2014/main" val="10000"/>
                  </a:ext>
                </a:extLst>
              </a:tr>
              <a:tr h="1212602">
                <a:tc>
                  <a:txBody>
                    <a:bodyPr/>
                    <a:lstStyle/>
                    <a:p>
                      <a:pPr algn="ctr">
                        <a:lnSpc>
                          <a:spcPts val="4900"/>
                        </a:lnSpc>
                        <a:defRPr/>
                      </a:pPr>
                      <a:r>
                        <a:rPr lang="en-US" sz="3500">
                          <a:solidFill>
                            <a:srgbClr val="000000"/>
                          </a:solidFill>
                          <a:latin typeface="Roboto Condensed"/>
                        </a:rPr>
                        <a:t>DIỄN DỊCH</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Câu 1: Nêu ý khái quát</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Phát triển ý nêu ở câu chủ đề.</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extLst>
                  <a:ext uri="{0D108BD9-81ED-4DB2-BD59-A6C34878D82A}">
                    <a16:rowId xmlns:a16="http://schemas.microsoft.com/office/drawing/2014/main" val="10001"/>
                  </a:ext>
                </a:extLst>
              </a:tr>
              <a:tr h="1079101">
                <a:tc>
                  <a:txBody>
                    <a:bodyPr/>
                    <a:lstStyle/>
                    <a:p>
                      <a:pPr algn="ctr">
                        <a:lnSpc>
                          <a:spcPts val="4900"/>
                        </a:lnSpc>
                        <a:defRPr/>
                      </a:pPr>
                      <a:r>
                        <a:rPr lang="en-US" sz="3500">
                          <a:solidFill>
                            <a:srgbClr val="000000"/>
                          </a:solidFill>
                          <a:latin typeface="Roboto Condensed"/>
                        </a:rPr>
                        <a:t>QUY NẠP</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 Câu chủ đề đứng cuối đoạn.</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Trình bày các ý từ cụ thể đến khái quát </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extLst>
                  <a:ext uri="{0D108BD9-81ED-4DB2-BD59-A6C34878D82A}">
                    <a16:rowId xmlns:a16="http://schemas.microsoft.com/office/drawing/2014/main" val="10002"/>
                  </a:ext>
                </a:extLst>
              </a:tr>
              <a:tr h="1699188">
                <a:tc>
                  <a:txBody>
                    <a:bodyPr/>
                    <a:lstStyle/>
                    <a:p>
                      <a:pPr algn="ctr">
                        <a:lnSpc>
                          <a:spcPts val="4900"/>
                        </a:lnSpc>
                        <a:defRPr/>
                      </a:pPr>
                      <a:r>
                        <a:rPr lang="en-US" sz="3500">
                          <a:solidFill>
                            <a:srgbClr val="000000"/>
                          </a:solidFill>
                          <a:latin typeface="Roboto Condensed"/>
                        </a:rPr>
                        <a:t>PHỐI HỢP</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Câu 1 và Câu cuối đoạn</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Phát triển ý nêu ở câu chủ đề.</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extLst>
                  <a:ext uri="{0D108BD9-81ED-4DB2-BD59-A6C34878D82A}">
                    <a16:rowId xmlns:a16="http://schemas.microsoft.com/office/drawing/2014/main" val="10003"/>
                  </a:ext>
                </a:extLst>
              </a:tr>
              <a:tr h="2336303">
                <a:tc>
                  <a:txBody>
                    <a:bodyPr/>
                    <a:lstStyle/>
                    <a:p>
                      <a:pPr algn="ctr">
                        <a:lnSpc>
                          <a:spcPts val="4900"/>
                        </a:lnSpc>
                        <a:defRPr/>
                      </a:pPr>
                      <a:r>
                        <a:rPr lang="en-US" sz="3500">
                          <a:solidFill>
                            <a:srgbClr val="000000"/>
                          </a:solidFill>
                          <a:latin typeface="Roboto Condensed"/>
                        </a:rPr>
                        <a:t>SONG SONG</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Đoạn không có câu chủ đề</a:t>
                      </a:r>
                      <a:endParaRPr lang="en-US" sz="1100"/>
                    </a:p>
                    <a:p>
                      <a:pPr algn="ctr">
                        <a:lnSpc>
                          <a:spcPts val="4900"/>
                        </a:lnSpc>
                      </a:pP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các câu trong đoạn có quan hệ bình đẳng với nhau và cùng có tác dụng làm rõ ý khái quát nêu ở phần trước </a:t>
                      </a:r>
                      <a:endParaRPr lang="en-US" sz="1100"/>
                    </a:p>
                  </a:txBody>
                  <a:tcPr marL="190500" marR="190500" marT="190500" marB="190500" anchor="ctr">
                    <a:lnL w="19050" cap="flat" cmpd="sng" algn="ctr">
                      <a:solidFill>
                        <a:srgbClr val="3E6DB2"/>
                      </a:solidFill>
                      <a:prstDash val="solid"/>
                      <a:round/>
                      <a:headEnd type="none" w="med" len="med"/>
                      <a:tailEnd type="none" w="med" len="med"/>
                    </a:lnL>
                    <a:lnR w="19050" cap="flat" cmpd="sng" algn="ctr">
                      <a:solidFill>
                        <a:srgbClr val="3E6DB2"/>
                      </a:solidFill>
                      <a:prstDash val="solid"/>
                      <a:round/>
                      <a:headEnd type="none" w="med" len="med"/>
                      <a:tailEnd type="none" w="med" len="med"/>
                    </a:lnR>
                    <a:lnT w="19050" cap="flat" cmpd="sng" algn="ctr">
                      <a:solidFill>
                        <a:srgbClr val="3E6DB2"/>
                      </a:solidFill>
                      <a:prstDash val="solid"/>
                      <a:round/>
                      <a:headEnd type="none" w="med" len="med"/>
                      <a:tailEnd type="none" w="med" len="med"/>
                    </a:lnT>
                    <a:lnB w="19050" cap="flat" cmpd="sng" algn="ctr">
                      <a:solidFill>
                        <a:srgbClr val="3E6DB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TextBox 12"/>
          <p:cNvSpPr txBox="1"/>
          <p:nvPr/>
        </p:nvSpPr>
        <p:spPr>
          <a:xfrm>
            <a:off x="1028700" y="72583"/>
            <a:ext cx="16612616" cy="1593800"/>
          </a:xfrm>
          <a:prstGeom prst="rect">
            <a:avLst/>
          </a:prstGeom>
        </p:spPr>
        <p:txBody>
          <a:bodyPr lIns="0" tIns="0" rIns="0" bIns="0" rtlCol="0" anchor="t">
            <a:spAutoFit/>
          </a:bodyPr>
          <a:lstStyle/>
          <a:p>
            <a:pPr algn="ctr">
              <a:lnSpc>
                <a:spcPts val="6350"/>
              </a:lnSpc>
            </a:pPr>
            <a:r>
              <a:rPr lang="en-US" sz="5000">
                <a:solidFill>
                  <a:srgbClr val="FFFFFF"/>
                </a:solidFill>
                <a:latin typeface="Fraunces Bold"/>
              </a:rPr>
              <a:t>I. CÁC KIỂU ĐOẠN VĂN</a:t>
            </a:r>
          </a:p>
          <a:p>
            <a:pPr algn="ctr">
              <a:lnSpc>
                <a:spcPts val="6350"/>
              </a:lnSpc>
            </a:pPr>
            <a:r>
              <a:rPr lang="en-US" sz="5000">
                <a:solidFill>
                  <a:srgbClr val="FFFFFF"/>
                </a:solidFill>
                <a:latin typeface="Fraunces Bold"/>
              </a:rPr>
              <a:t> VÀ PHƯƠNG TIỆN PHI NGÔN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190036" y="-52369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4" name="Freeform 4"/>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5" name="Freeform 5"/>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6" name="Group 6"/>
          <p:cNvGrpSpPr/>
          <p:nvPr/>
        </p:nvGrpSpPr>
        <p:grpSpPr>
          <a:xfrm>
            <a:off x="629934" y="2956596"/>
            <a:ext cx="6314299" cy="5441997"/>
            <a:chOff x="0" y="0"/>
            <a:chExt cx="1663025" cy="1433283"/>
          </a:xfrm>
        </p:grpSpPr>
        <p:sp>
          <p:nvSpPr>
            <p:cNvPr id="7" name="Freeform 7"/>
            <p:cNvSpPr/>
            <p:nvPr/>
          </p:nvSpPr>
          <p:spPr>
            <a:xfrm>
              <a:off x="0" y="0"/>
              <a:ext cx="1663025" cy="1433283"/>
            </a:xfrm>
            <a:custGeom>
              <a:avLst/>
              <a:gdLst/>
              <a:ahLst/>
              <a:cxnLst/>
              <a:rect l="l" t="t" r="r" b="b"/>
              <a:pathLst>
                <a:path w="1663025" h="1433283">
                  <a:moveTo>
                    <a:pt x="98087" y="0"/>
                  </a:moveTo>
                  <a:lnTo>
                    <a:pt x="1564938" y="0"/>
                  </a:lnTo>
                  <a:cubicBezTo>
                    <a:pt x="1590952" y="0"/>
                    <a:pt x="1615901" y="10334"/>
                    <a:pt x="1634296" y="28729"/>
                  </a:cubicBezTo>
                  <a:cubicBezTo>
                    <a:pt x="1652691" y="47124"/>
                    <a:pt x="1663025" y="72073"/>
                    <a:pt x="1663025" y="98087"/>
                  </a:cubicBezTo>
                  <a:lnTo>
                    <a:pt x="1663025" y="1335196"/>
                  </a:lnTo>
                  <a:cubicBezTo>
                    <a:pt x="1663025" y="1389368"/>
                    <a:pt x="1619110" y="1433283"/>
                    <a:pt x="1564938" y="1433283"/>
                  </a:cubicBezTo>
                  <a:lnTo>
                    <a:pt x="98087" y="1433283"/>
                  </a:lnTo>
                  <a:cubicBezTo>
                    <a:pt x="72073" y="1433283"/>
                    <a:pt x="47124" y="1422949"/>
                    <a:pt x="28729" y="1404554"/>
                  </a:cubicBezTo>
                  <a:cubicBezTo>
                    <a:pt x="10334" y="1386159"/>
                    <a:pt x="0" y="1361210"/>
                    <a:pt x="0" y="1335196"/>
                  </a:cubicBezTo>
                  <a:lnTo>
                    <a:pt x="0" y="98087"/>
                  </a:lnTo>
                  <a:cubicBezTo>
                    <a:pt x="0" y="43915"/>
                    <a:pt x="43915" y="0"/>
                    <a:pt x="98087" y="0"/>
                  </a:cubicBezTo>
                  <a:close/>
                </a:path>
              </a:pathLst>
            </a:custGeom>
            <a:solidFill>
              <a:srgbClr val="FEFFFE"/>
            </a:solidFill>
          </p:spPr>
          <p:txBody>
            <a:bodyPr/>
            <a:lstStyle/>
            <a:p>
              <a:endParaRPr lang="en-GB"/>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303972" y="9383642"/>
            <a:ext cx="1954586" cy="1453501"/>
          </a:xfrm>
          <a:custGeom>
            <a:avLst/>
            <a:gdLst/>
            <a:ahLst/>
            <a:cxnLst/>
            <a:rect l="l" t="t" r="r" b="b"/>
            <a:pathLst>
              <a:path w="1954586" h="1453501">
                <a:moveTo>
                  <a:pt x="0" y="0"/>
                </a:moveTo>
                <a:lnTo>
                  <a:pt x="1954586" y="0"/>
                </a:lnTo>
                <a:lnTo>
                  <a:pt x="1954586" y="1453501"/>
                </a:lnTo>
                <a:lnTo>
                  <a:pt x="0" y="1453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a:noFill/>
          </a:ln>
        </p:spPr>
        <p:txBody>
          <a:bodyPr/>
          <a:lstStyle/>
          <a:p>
            <a:endParaRPr lang="en-GB"/>
          </a:p>
        </p:txBody>
      </p:sp>
      <p:sp>
        <p:nvSpPr>
          <p:cNvPr id="10" name="Freeform 10"/>
          <p:cNvSpPr/>
          <p:nvPr/>
        </p:nvSpPr>
        <p:spPr>
          <a:xfrm>
            <a:off x="7229983"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1" name="Group 11"/>
          <p:cNvGrpSpPr/>
          <p:nvPr/>
        </p:nvGrpSpPr>
        <p:grpSpPr>
          <a:xfrm>
            <a:off x="7068536" y="3106136"/>
            <a:ext cx="5292457" cy="529245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EFFFE"/>
            </a:solidFill>
          </p:spPr>
          <p:txBody>
            <a:bodyPr/>
            <a:lstStyle/>
            <a:p>
              <a:endParaRPr lang="en-GB"/>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28700" y="802808"/>
            <a:ext cx="16612616" cy="1593800"/>
          </a:xfrm>
          <a:prstGeom prst="rect">
            <a:avLst/>
          </a:prstGeom>
        </p:spPr>
        <p:txBody>
          <a:bodyPr lIns="0" tIns="0" rIns="0" bIns="0" rtlCol="0" anchor="t">
            <a:spAutoFit/>
          </a:bodyPr>
          <a:lstStyle/>
          <a:p>
            <a:pPr algn="ctr">
              <a:lnSpc>
                <a:spcPts val="6350"/>
              </a:lnSpc>
            </a:pPr>
            <a:r>
              <a:rPr lang="en-US" sz="5000">
                <a:solidFill>
                  <a:srgbClr val="FFFFFF"/>
                </a:solidFill>
                <a:latin typeface="Fraunces Bold"/>
              </a:rPr>
              <a:t>I. CÁC KIỂU ĐOẠN VĂN</a:t>
            </a:r>
          </a:p>
          <a:p>
            <a:pPr algn="ctr">
              <a:lnSpc>
                <a:spcPts val="6350"/>
              </a:lnSpc>
            </a:pPr>
            <a:r>
              <a:rPr lang="en-US" sz="5000">
                <a:solidFill>
                  <a:srgbClr val="FFFFFF"/>
                </a:solidFill>
                <a:latin typeface="Fraunces Bold"/>
              </a:rPr>
              <a:t> VÀ PHƯƠNG TIỆN PHI NGÔN NGỮ</a:t>
            </a:r>
          </a:p>
        </p:txBody>
      </p:sp>
      <p:sp>
        <p:nvSpPr>
          <p:cNvPr id="15" name="TextBox 15"/>
          <p:cNvSpPr txBox="1"/>
          <p:nvPr/>
        </p:nvSpPr>
        <p:spPr>
          <a:xfrm>
            <a:off x="1051940" y="3536181"/>
            <a:ext cx="5470288" cy="4330700"/>
          </a:xfrm>
          <a:prstGeom prst="rect">
            <a:avLst/>
          </a:prstGeom>
        </p:spPr>
        <p:txBody>
          <a:bodyPr lIns="0" tIns="0" rIns="0" bIns="0" rtlCol="0" anchor="t">
            <a:spAutoFit/>
          </a:bodyPr>
          <a:lstStyle/>
          <a:p>
            <a:pPr algn="just">
              <a:lnSpc>
                <a:spcPts val="4900"/>
              </a:lnSpc>
            </a:pPr>
            <a:r>
              <a:rPr lang="en-US" sz="3500">
                <a:solidFill>
                  <a:srgbClr val="2E5A99"/>
                </a:solidFill>
                <a:latin typeface="Roboto Condensed"/>
              </a:rPr>
              <a:t>Là </a:t>
            </a:r>
            <a:r>
              <a:rPr lang="en-US" sz="3500">
                <a:solidFill>
                  <a:srgbClr val="2E5A99"/>
                </a:solidFill>
                <a:latin typeface="Roboto Condensed Bold"/>
              </a:rPr>
              <a:t>các hình ảnh, số liệu, kí hiệu, biểu đồ</a:t>
            </a:r>
            <a:r>
              <a:rPr lang="en-US" sz="3500">
                <a:solidFill>
                  <a:srgbClr val="2E5A99"/>
                </a:solidFill>
                <a:latin typeface="Roboto Condensed"/>
              </a:rPr>
              <a:t> được dùng phối hợp với các phương tiện ngôn ngữ nhằm </a:t>
            </a:r>
            <a:r>
              <a:rPr lang="en-US" sz="3500">
                <a:solidFill>
                  <a:srgbClr val="2E5A99"/>
                </a:solidFill>
                <a:latin typeface="Roboto Condensed Bold"/>
              </a:rPr>
              <a:t>minh họa, làm rõ</a:t>
            </a:r>
            <a:r>
              <a:rPr lang="en-US" sz="3500">
                <a:solidFill>
                  <a:srgbClr val="2E5A99"/>
                </a:solidFill>
                <a:latin typeface="Roboto Condensed"/>
              </a:rPr>
              <a:t> những nội dung nhất định được biểu thị bằng phương tiện ngôn ngữ.</a:t>
            </a:r>
          </a:p>
        </p:txBody>
      </p:sp>
      <p:sp>
        <p:nvSpPr>
          <p:cNvPr id="16" name="TextBox 16"/>
          <p:cNvSpPr txBox="1"/>
          <p:nvPr/>
        </p:nvSpPr>
        <p:spPr>
          <a:xfrm>
            <a:off x="7816873" y="4899056"/>
            <a:ext cx="3871984" cy="1384250"/>
          </a:xfrm>
          <a:prstGeom prst="rect">
            <a:avLst/>
          </a:prstGeom>
        </p:spPr>
        <p:txBody>
          <a:bodyPr lIns="0" tIns="0" rIns="0" bIns="0" rtlCol="0" anchor="t">
            <a:spAutoFit/>
          </a:bodyPr>
          <a:lstStyle/>
          <a:p>
            <a:pPr algn="ctr">
              <a:lnSpc>
                <a:spcPts val="5599"/>
              </a:lnSpc>
            </a:pPr>
            <a:r>
              <a:rPr lang="en-US" sz="3999">
                <a:solidFill>
                  <a:srgbClr val="2E5A99"/>
                </a:solidFill>
                <a:latin typeface="Roboto Condensed"/>
              </a:rPr>
              <a:t>Hình ảnh, </a:t>
            </a:r>
          </a:p>
          <a:p>
            <a:pPr algn="ctr">
              <a:lnSpc>
                <a:spcPts val="5599"/>
              </a:lnSpc>
            </a:pPr>
            <a:r>
              <a:rPr lang="en-US" sz="3999">
                <a:solidFill>
                  <a:srgbClr val="2E5A99"/>
                </a:solidFill>
                <a:latin typeface="Roboto Condensed"/>
              </a:rPr>
              <a:t>số liệu, kí hiệu,...</a:t>
            </a:r>
          </a:p>
        </p:txBody>
      </p:sp>
      <p:grpSp>
        <p:nvGrpSpPr>
          <p:cNvPr id="17" name="Group 17"/>
          <p:cNvGrpSpPr/>
          <p:nvPr/>
        </p:nvGrpSpPr>
        <p:grpSpPr>
          <a:xfrm>
            <a:off x="12437261" y="3098165"/>
            <a:ext cx="5292457" cy="529245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EFFFE"/>
            </a:solidFill>
          </p:spPr>
          <p:txBody>
            <a:bodyPr/>
            <a:lstStyle/>
            <a:p>
              <a:endParaRPr lang="en-GB"/>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2821953" y="4623942"/>
            <a:ext cx="4465922" cy="2089076"/>
          </a:xfrm>
          <a:prstGeom prst="rect">
            <a:avLst/>
          </a:prstGeom>
        </p:spPr>
        <p:txBody>
          <a:bodyPr lIns="0" tIns="0" rIns="0" bIns="0" rtlCol="0" anchor="t">
            <a:spAutoFit/>
          </a:bodyPr>
          <a:lstStyle/>
          <a:p>
            <a:pPr algn="ctr">
              <a:lnSpc>
                <a:spcPts val="5599"/>
              </a:lnSpc>
            </a:pPr>
            <a:r>
              <a:rPr lang="en-US" sz="3999">
                <a:solidFill>
                  <a:srgbClr val="2E5A99"/>
                </a:solidFill>
                <a:latin typeface="Roboto Condensed"/>
              </a:rPr>
              <a:t>Trong ngôn ngữ nói: động tác tay, gật/lắc đầu,…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190036" y="-52369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1088766" y="4010073"/>
            <a:ext cx="5090931" cy="3267396"/>
            <a:chOff x="0" y="0"/>
            <a:chExt cx="1478626" cy="948993"/>
          </a:xfrm>
        </p:grpSpPr>
        <p:sp>
          <p:nvSpPr>
            <p:cNvPr id="5" name="Freeform 5"/>
            <p:cNvSpPr/>
            <p:nvPr/>
          </p:nvSpPr>
          <p:spPr>
            <a:xfrm>
              <a:off x="0" y="0"/>
              <a:ext cx="1478626" cy="948993"/>
            </a:xfrm>
            <a:custGeom>
              <a:avLst/>
              <a:gdLst/>
              <a:ahLst/>
              <a:cxnLst/>
              <a:rect l="l" t="t" r="r" b="b"/>
              <a:pathLst>
                <a:path w="1478626" h="948993">
                  <a:moveTo>
                    <a:pt x="121658" y="0"/>
                  </a:moveTo>
                  <a:lnTo>
                    <a:pt x="1356968" y="0"/>
                  </a:lnTo>
                  <a:cubicBezTo>
                    <a:pt x="1389234" y="0"/>
                    <a:pt x="1420178" y="12818"/>
                    <a:pt x="1442993" y="35633"/>
                  </a:cubicBezTo>
                  <a:cubicBezTo>
                    <a:pt x="1465809" y="58448"/>
                    <a:pt x="1478626" y="89392"/>
                    <a:pt x="1478626" y="121658"/>
                  </a:cubicBezTo>
                  <a:lnTo>
                    <a:pt x="1478626" y="827335"/>
                  </a:lnTo>
                  <a:cubicBezTo>
                    <a:pt x="1478626" y="894525"/>
                    <a:pt x="1424158" y="948993"/>
                    <a:pt x="1356968" y="948993"/>
                  </a:cubicBezTo>
                  <a:lnTo>
                    <a:pt x="121658" y="948993"/>
                  </a:lnTo>
                  <a:cubicBezTo>
                    <a:pt x="89392" y="948993"/>
                    <a:pt x="58448" y="936175"/>
                    <a:pt x="35633" y="913360"/>
                  </a:cubicBezTo>
                  <a:cubicBezTo>
                    <a:pt x="12818" y="890545"/>
                    <a:pt x="0" y="859601"/>
                    <a:pt x="0" y="827335"/>
                  </a:cubicBezTo>
                  <a:lnTo>
                    <a:pt x="0" y="121658"/>
                  </a:lnTo>
                  <a:cubicBezTo>
                    <a:pt x="0" y="89392"/>
                    <a:pt x="12818" y="58448"/>
                    <a:pt x="35633" y="35633"/>
                  </a:cubicBezTo>
                  <a:cubicBezTo>
                    <a:pt x="58448" y="12818"/>
                    <a:pt x="89392" y="0"/>
                    <a:pt x="121658" y="0"/>
                  </a:cubicBezTo>
                  <a:close/>
                </a:path>
              </a:pathLst>
            </a:custGeom>
            <a:solidFill>
              <a:srgbClr val="E3F8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6598796" y="3887900"/>
            <a:ext cx="5090931" cy="3389568"/>
            <a:chOff x="0" y="0"/>
            <a:chExt cx="1478626" cy="984477"/>
          </a:xfrm>
        </p:grpSpPr>
        <p:sp>
          <p:nvSpPr>
            <p:cNvPr id="8" name="Freeform 8"/>
            <p:cNvSpPr/>
            <p:nvPr/>
          </p:nvSpPr>
          <p:spPr>
            <a:xfrm>
              <a:off x="0" y="0"/>
              <a:ext cx="1478626" cy="984477"/>
            </a:xfrm>
            <a:custGeom>
              <a:avLst/>
              <a:gdLst/>
              <a:ahLst/>
              <a:cxnLst/>
              <a:rect l="l" t="t" r="r" b="b"/>
              <a:pathLst>
                <a:path w="1478626" h="984477">
                  <a:moveTo>
                    <a:pt x="121658" y="0"/>
                  </a:moveTo>
                  <a:lnTo>
                    <a:pt x="1356968" y="0"/>
                  </a:lnTo>
                  <a:cubicBezTo>
                    <a:pt x="1389234" y="0"/>
                    <a:pt x="1420178" y="12818"/>
                    <a:pt x="1442993" y="35633"/>
                  </a:cubicBezTo>
                  <a:cubicBezTo>
                    <a:pt x="1465809" y="58448"/>
                    <a:pt x="1478626" y="89392"/>
                    <a:pt x="1478626" y="121658"/>
                  </a:cubicBezTo>
                  <a:lnTo>
                    <a:pt x="1478626" y="862819"/>
                  </a:lnTo>
                  <a:cubicBezTo>
                    <a:pt x="1478626" y="895085"/>
                    <a:pt x="1465809" y="926029"/>
                    <a:pt x="1442993" y="948844"/>
                  </a:cubicBezTo>
                  <a:cubicBezTo>
                    <a:pt x="1420178" y="971660"/>
                    <a:pt x="1389234" y="984477"/>
                    <a:pt x="1356968" y="984477"/>
                  </a:cubicBezTo>
                  <a:lnTo>
                    <a:pt x="121658" y="984477"/>
                  </a:lnTo>
                  <a:cubicBezTo>
                    <a:pt x="89392" y="984477"/>
                    <a:pt x="58448" y="971660"/>
                    <a:pt x="35633" y="948844"/>
                  </a:cubicBezTo>
                  <a:cubicBezTo>
                    <a:pt x="12818" y="926029"/>
                    <a:pt x="0" y="895085"/>
                    <a:pt x="0" y="862819"/>
                  </a:cubicBezTo>
                  <a:lnTo>
                    <a:pt x="0" y="121658"/>
                  </a:lnTo>
                  <a:cubicBezTo>
                    <a:pt x="0" y="89392"/>
                    <a:pt x="12818" y="58448"/>
                    <a:pt x="35633" y="35633"/>
                  </a:cubicBezTo>
                  <a:cubicBezTo>
                    <a:pt x="58448" y="12818"/>
                    <a:pt x="89392" y="0"/>
                    <a:pt x="121658" y="0"/>
                  </a:cubicBezTo>
                  <a:close/>
                </a:path>
              </a:pathLst>
            </a:custGeom>
            <a:solidFill>
              <a:srgbClr val="C0EEFF"/>
            </a:solidFill>
          </p:spPr>
          <p:txBody>
            <a:bodyPr/>
            <a:lstStyle/>
            <a:p>
              <a:endParaRPr lang="en-GB"/>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11" name="Freeform 11"/>
          <p:cNvSpPr/>
          <p:nvPr/>
        </p:nvSpPr>
        <p:spPr>
          <a:xfrm>
            <a:off x="6690659"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2" name="Freeform 12"/>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nvGrpSpPr>
          <p:cNvPr id="13" name="Group 13"/>
          <p:cNvGrpSpPr/>
          <p:nvPr/>
        </p:nvGrpSpPr>
        <p:grpSpPr>
          <a:xfrm>
            <a:off x="12108304" y="3887900"/>
            <a:ext cx="5090931" cy="3389568"/>
            <a:chOff x="0" y="0"/>
            <a:chExt cx="1478626" cy="984477"/>
          </a:xfrm>
        </p:grpSpPr>
        <p:sp>
          <p:nvSpPr>
            <p:cNvPr id="14" name="Freeform 14"/>
            <p:cNvSpPr/>
            <p:nvPr/>
          </p:nvSpPr>
          <p:spPr>
            <a:xfrm>
              <a:off x="0" y="0"/>
              <a:ext cx="1478626" cy="984477"/>
            </a:xfrm>
            <a:custGeom>
              <a:avLst/>
              <a:gdLst/>
              <a:ahLst/>
              <a:cxnLst/>
              <a:rect l="l" t="t" r="r" b="b"/>
              <a:pathLst>
                <a:path w="1478626" h="984477">
                  <a:moveTo>
                    <a:pt x="121658" y="0"/>
                  </a:moveTo>
                  <a:lnTo>
                    <a:pt x="1356968" y="0"/>
                  </a:lnTo>
                  <a:cubicBezTo>
                    <a:pt x="1389234" y="0"/>
                    <a:pt x="1420178" y="12818"/>
                    <a:pt x="1442993" y="35633"/>
                  </a:cubicBezTo>
                  <a:cubicBezTo>
                    <a:pt x="1465809" y="58448"/>
                    <a:pt x="1478626" y="89392"/>
                    <a:pt x="1478626" y="121658"/>
                  </a:cubicBezTo>
                  <a:lnTo>
                    <a:pt x="1478626" y="862819"/>
                  </a:lnTo>
                  <a:cubicBezTo>
                    <a:pt x="1478626" y="895085"/>
                    <a:pt x="1465809" y="926029"/>
                    <a:pt x="1442993" y="948844"/>
                  </a:cubicBezTo>
                  <a:cubicBezTo>
                    <a:pt x="1420178" y="971660"/>
                    <a:pt x="1389234" y="984477"/>
                    <a:pt x="1356968" y="984477"/>
                  </a:cubicBezTo>
                  <a:lnTo>
                    <a:pt x="121658" y="984477"/>
                  </a:lnTo>
                  <a:cubicBezTo>
                    <a:pt x="89392" y="984477"/>
                    <a:pt x="58448" y="971660"/>
                    <a:pt x="35633" y="948844"/>
                  </a:cubicBezTo>
                  <a:cubicBezTo>
                    <a:pt x="12818" y="926029"/>
                    <a:pt x="0" y="895085"/>
                    <a:pt x="0" y="862819"/>
                  </a:cubicBezTo>
                  <a:lnTo>
                    <a:pt x="0" y="121658"/>
                  </a:lnTo>
                  <a:cubicBezTo>
                    <a:pt x="0" y="89392"/>
                    <a:pt x="12818" y="58448"/>
                    <a:pt x="35633" y="35633"/>
                  </a:cubicBezTo>
                  <a:cubicBezTo>
                    <a:pt x="58448" y="12818"/>
                    <a:pt x="89392" y="0"/>
                    <a:pt x="121658" y="0"/>
                  </a:cubicBezTo>
                  <a:close/>
                </a:path>
              </a:pathLst>
            </a:custGeom>
            <a:solidFill>
              <a:srgbClr val="97CEE1"/>
            </a:solidFill>
          </p:spPr>
          <p:txBody>
            <a:bodyPr/>
            <a:lstStyle/>
            <a:p>
              <a:endParaRPr lang="en-GB"/>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4764647" y="9383642"/>
            <a:ext cx="1954586" cy="1453501"/>
          </a:xfrm>
          <a:custGeom>
            <a:avLst/>
            <a:gdLst/>
            <a:ahLst/>
            <a:cxnLst/>
            <a:rect l="l" t="t" r="r" b="b"/>
            <a:pathLst>
              <a:path w="1954586" h="1453501">
                <a:moveTo>
                  <a:pt x="0" y="0"/>
                </a:moveTo>
                <a:lnTo>
                  <a:pt x="1954587" y="0"/>
                </a:lnTo>
                <a:lnTo>
                  <a:pt x="1954587" y="1453501"/>
                </a:lnTo>
                <a:lnTo>
                  <a:pt x="0" y="14535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a:noFill/>
          </a:ln>
        </p:spPr>
        <p:txBody>
          <a:bodyPr/>
          <a:lstStyle/>
          <a:p>
            <a:endParaRPr lang="en-GB"/>
          </a:p>
        </p:txBody>
      </p:sp>
      <p:sp>
        <p:nvSpPr>
          <p:cNvPr id="17" name="Freeform 17"/>
          <p:cNvSpPr/>
          <p:nvPr/>
        </p:nvSpPr>
        <p:spPr>
          <a:xfrm rot="587501">
            <a:off x="9108485" y="894166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a:noFill/>
          </a:ln>
        </p:spPr>
        <p:txBody>
          <a:bodyPr/>
          <a:lstStyle/>
          <a:p>
            <a:endParaRPr lang="en-GB"/>
          </a:p>
        </p:txBody>
      </p:sp>
      <p:sp>
        <p:nvSpPr>
          <p:cNvPr id="18" name="Freeform 18"/>
          <p:cNvSpPr/>
          <p:nvPr/>
        </p:nvSpPr>
        <p:spPr>
          <a:xfrm>
            <a:off x="2136344" y="3071744"/>
            <a:ext cx="1114649" cy="628257"/>
          </a:xfrm>
          <a:custGeom>
            <a:avLst/>
            <a:gdLst/>
            <a:ahLst/>
            <a:cxnLst/>
            <a:rect l="l" t="t" r="r" b="b"/>
            <a:pathLst>
              <a:path w="1114649" h="628257">
                <a:moveTo>
                  <a:pt x="0" y="0"/>
                </a:moveTo>
                <a:lnTo>
                  <a:pt x="1114649" y="0"/>
                </a:lnTo>
                <a:lnTo>
                  <a:pt x="1114649" y="628257"/>
                </a:lnTo>
                <a:lnTo>
                  <a:pt x="0" y="62825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GB"/>
          </a:p>
        </p:txBody>
      </p:sp>
      <p:sp>
        <p:nvSpPr>
          <p:cNvPr id="19" name="Freeform 19"/>
          <p:cNvSpPr/>
          <p:nvPr/>
        </p:nvSpPr>
        <p:spPr>
          <a:xfrm>
            <a:off x="14574878" y="2950609"/>
            <a:ext cx="1838182" cy="1249964"/>
          </a:xfrm>
          <a:custGeom>
            <a:avLst/>
            <a:gdLst/>
            <a:ahLst/>
            <a:cxnLst/>
            <a:rect l="l" t="t" r="r" b="b"/>
            <a:pathLst>
              <a:path w="1838182" h="1249964">
                <a:moveTo>
                  <a:pt x="0" y="0"/>
                </a:moveTo>
                <a:lnTo>
                  <a:pt x="1838183" y="0"/>
                </a:lnTo>
                <a:lnTo>
                  <a:pt x="1838183" y="1249964"/>
                </a:lnTo>
                <a:lnTo>
                  <a:pt x="0" y="124996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GB"/>
          </a:p>
        </p:txBody>
      </p:sp>
      <p:grpSp>
        <p:nvGrpSpPr>
          <p:cNvPr id="20" name="Group 20"/>
          <p:cNvGrpSpPr/>
          <p:nvPr/>
        </p:nvGrpSpPr>
        <p:grpSpPr>
          <a:xfrm>
            <a:off x="2091181" y="1747721"/>
            <a:ext cx="14140523" cy="943023"/>
            <a:chOff x="0" y="0"/>
            <a:chExt cx="3724253" cy="248368"/>
          </a:xfrm>
        </p:grpSpPr>
        <p:sp>
          <p:nvSpPr>
            <p:cNvPr id="21" name="Freeform 21"/>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746395" y="4972148"/>
            <a:ext cx="3795126" cy="1200051"/>
          </a:xfrm>
          <a:prstGeom prst="rect">
            <a:avLst/>
          </a:prstGeom>
        </p:spPr>
        <p:txBody>
          <a:bodyPr lIns="0" tIns="0" rIns="0" bIns="0" rtlCol="0" anchor="t">
            <a:spAutoFit/>
          </a:bodyPr>
          <a:lstStyle/>
          <a:p>
            <a:pPr algn="ctr">
              <a:lnSpc>
                <a:spcPts val="4799"/>
              </a:lnSpc>
            </a:pPr>
            <a:r>
              <a:rPr lang="en-US" sz="3999">
                <a:solidFill>
                  <a:srgbClr val="383C61"/>
                </a:solidFill>
                <a:latin typeface="Roboto Condensed Bold"/>
              </a:rPr>
              <a:t>Hoạt động</a:t>
            </a:r>
          </a:p>
          <a:p>
            <a:pPr algn="ctr">
              <a:lnSpc>
                <a:spcPts val="4799"/>
              </a:lnSpc>
            </a:pPr>
            <a:r>
              <a:rPr lang="en-US" sz="3999">
                <a:solidFill>
                  <a:srgbClr val="383C61"/>
                </a:solidFill>
                <a:latin typeface="Roboto Condensed Bold"/>
              </a:rPr>
              <a:t> theo bàn</a:t>
            </a:r>
          </a:p>
        </p:txBody>
      </p:sp>
      <p:sp>
        <p:nvSpPr>
          <p:cNvPr id="24" name="TextBox 24"/>
          <p:cNvSpPr txBox="1"/>
          <p:nvPr/>
        </p:nvSpPr>
        <p:spPr>
          <a:xfrm>
            <a:off x="1088766" y="531051"/>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25" name="TextBox 25"/>
          <p:cNvSpPr txBox="1"/>
          <p:nvPr/>
        </p:nvSpPr>
        <p:spPr>
          <a:xfrm>
            <a:off x="837692" y="1880082"/>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1: KHÁM PHÁ PHƯƠNG TIỆN PHI NGÔN NGỮ</a:t>
            </a:r>
          </a:p>
        </p:txBody>
      </p:sp>
      <p:sp>
        <p:nvSpPr>
          <p:cNvPr id="26" name="TextBox 26"/>
          <p:cNvSpPr txBox="1"/>
          <p:nvPr/>
        </p:nvSpPr>
        <p:spPr>
          <a:xfrm>
            <a:off x="12617935" y="5043746"/>
            <a:ext cx="3795126" cy="1200051"/>
          </a:xfrm>
          <a:prstGeom prst="rect">
            <a:avLst/>
          </a:prstGeom>
        </p:spPr>
        <p:txBody>
          <a:bodyPr lIns="0" tIns="0" rIns="0" bIns="0" rtlCol="0" anchor="t">
            <a:spAutoFit/>
          </a:bodyPr>
          <a:lstStyle/>
          <a:p>
            <a:pPr algn="ctr">
              <a:lnSpc>
                <a:spcPts val="4799"/>
              </a:lnSpc>
            </a:pPr>
            <a:r>
              <a:rPr lang="en-US" sz="3999">
                <a:solidFill>
                  <a:srgbClr val="383C61"/>
                </a:solidFill>
                <a:latin typeface="Roboto Condensed Bold"/>
              </a:rPr>
              <a:t>Thời gian cho mỗi câu: 1 phút</a:t>
            </a:r>
          </a:p>
        </p:txBody>
      </p:sp>
      <p:sp>
        <p:nvSpPr>
          <p:cNvPr id="27" name="TextBox 27"/>
          <p:cNvSpPr txBox="1"/>
          <p:nvPr/>
        </p:nvSpPr>
        <p:spPr>
          <a:xfrm>
            <a:off x="7068897" y="4972148"/>
            <a:ext cx="3795126" cy="1200051"/>
          </a:xfrm>
          <a:prstGeom prst="rect">
            <a:avLst/>
          </a:prstGeom>
        </p:spPr>
        <p:txBody>
          <a:bodyPr lIns="0" tIns="0" rIns="0" bIns="0" rtlCol="0" anchor="t">
            <a:spAutoFit/>
          </a:bodyPr>
          <a:lstStyle/>
          <a:p>
            <a:pPr algn="ctr">
              <a:lnSpc>
                <a:spcPts val="4799"/>
              </a:lnSpc>
            </a:pPr>
            <a:r>
              <a:rPr lang="en-US" sz="3999">
                <a:solidFill>
                  <a:srgbClr val="383C61"/>
                </a:solidFill>
                <a:latin typeface="Roboto Condensed Bold"/>
              </a:rPr>
              <a:t>Trả lời các </a:t>
            </a:r>
          </a:p>
          <a:p>
            <a:pPr algn="ctr">
              <a:lnSpc>
                <a:spcPts val="4799"/>
              </a:lnSpc>
            </a:pPr>
            <a:r>
              <a:rPr lang="en-US" sz="3999">
                <a:solidFill>
                  <a:srgbClr val="383C61"/>
                </a:solidFill>
                <a:latin typeface="Roboto Condensed Bold"/>
              </a:rPr>
              <a:t>câu hỏi nhanh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0138469" y="2227711"/>
            <a:ext cx="7381959" cy="738195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path>
              </a:pathLst>
            </a:custGeom>
            <a:solidFill>
              <a:srgbClr val="2D8BBA"/>
            </a:solidFill>
          </p:spPr>
          <p:txBody>
            <a:bodyPr/>
            <a:lstStyle/>
            <a:p>
              <a:endParaRPr lang="en-GB"/>
            </a:p>
          </p:txBody>
        </p:sp>
        <p:sp>
          <p:nvSpPr>
            <p:cNvPr id="4" name="TextBox 4"/>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6" name="Freeform 6"/>
          <p:cNvSpPr/>
          <p:nvPr/>
        </p:nvSpPr>
        <p:spPr>
          <a:xfrm rot="-1434146" flipH="1">
            <a:off x="-1407302" y="-83600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10" name="Freeform 10"/>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11" name="Freeform 11"/>
          <p:cNvSpPr/>
          <p:nvPr/>
        </p:nvSpPr>
        <p:spPr>
          <a:xfrm>
            <a:off x="11049517" y="8096332"/>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2" name="Freeform 12"/>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3" name="Freeform 13"/>
          <p:cNvSpPr/>
          <p:nvPr/>
        </p:nvSpPr>
        <p:spPr>
          <a:xfrm>
            <a:off x="4764647" y="9383642"/>
            <a:ext cx="1954586" cy="1453501"/>
          </a:xfrm>
          <a:custGeom>
            <a:avLst/>
            <a:gdLst/>
            <a:ahLst/>
            <a:cxnLst/>
            <a:rect l="l" t="t" r="r" b="b"/>
            <a:pathLst>
              <a:path w="1954586" h="1453501">
                <a:moveTo>
                  <a:pt x="0" y="0"/>
                </a:moveTo>
                <a:lnTo>
                  <a:pt x="1954587" y="0"/>
                </a:lnTo>
                <a:lnTo>
                  <a:pt x="1954587" y="1453501"/>
                </a:lnTo>
                <a:lnTo>
                  <a:pt x="0" y="14535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a:noFill/>
          </a:ln>
        </p:spPr>
        <p:txBody>
          <a:bodyPr/>
          <a:lstStyle/>
          <a:p>
            <a:endParaRPr lang="en-GB"/>
          </a:p>
        </p:txBody>
      </p:sp>
      <p:sp>
        <p:nvSpPr>
          <p:cNvPr id="14" name="Freeform 14"/>
          <p:cNvSpPr/>
          <p:nvPr/>
        </p:nvSpPr>
        <p:spPr>
          <a:xfrm rot="587501">
            <a:off x="10491681" y="8714769"/>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a:noFill/>
          </a:ln>
        </p:spPr>
        <p:txBody>
          <a:bodyPr/>
          <a:lstStyle/>
          <a:p>
            <a:endParaRPr lang="en-GB"/>
          </a:p>
        </p:txBody>
      </p:sp>
      <p:sp>
        <p:nvSpPr>
          <p:cNvPr id="15" name="Freeform 15"/>
          <p:cNvSpPr/>
          <p:nvPr/>
        </p:nvSpPr>
        <p:spPr>
          <a:xfrm>
            <a:off x="14574878" y="2950609"/>
            <a:ext cx="1838182" cy="1249964"/>
          </a:xfrm>
          <a:custGeom>
            <a:avLst/>
            <a:gdLst/>
            <a:ahLst/>
            <a:cxnLst/>
            <a:rect l="l" t="t" r="r" b="b"/>
            <a:pathLst>
              <a:path w="1838182" h="1249964">
                <a:moveTo>
                  <a:pt x="0" y="0"/>
                </a:moveTo>
                <a:lnTo>
                  <a:pt x="1838183" y="0"/>
                </a:lnTo>
                <a:lnTo>
                  <a:pt x="1838183" y="1249964"/>
                </a:lnTo>
                <a:lnTo>
                  <a:pt x="0" y="124996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GB"/>
          </a:p>
        </p:txBody>
      </p:sp>
      <p:grpSp>
        <p:nvGrpSpPr>
          <p:cNvPr id="16" name="Group 16"/>
          <p:cNvGrpSpPr/>
          <p:nvPr/>
        </p:nvGrpSpPr>
        <p:grpSpPr>
          <a:xfrm>
            <a:off x="1873915" y="1435412"/>
            <a:ext cx="14140523" cy="943023"/>
            <a:chOff x="0" y="0"/>
            <a:chExt cx="3724253" cy="248368"/>
          </a:xfrm>
        </p:grpSpPr>
        <p:sp>
          <p:nvSpPr>
            <p:cNvPr id="17" name="Freeform 17"/>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2590800" y="2781300"/>
            <a:ext cx="7229729" cy="5638800"/>
          </a:xfrm>
          <a:custGeom>
            <a:avLst/>
            <a:gdLst/>
            <a:ahLst/>
            <a:cxnLst/>
            <a:rect l="l" t="t" r="r" b="b"/>
            <a:pathLst>
              <a:path w="5934329" h="4358023">
                <a:moveTo>
                  <a:pt x="0" y="0"/>
                </a:moveTo>
                <a:lnTo>
                  <a:pt x="5934329" y="0"/>
                </a:lnTo>
                <a:lnTo>
                  <a:pt x="5934329" y="4358023"/>
                </a:lnTo>
                <a:lnTo>
                  <a:pt x="0" y="4358023"/>
                </a:lnTo>
                <a:lnTo>
                  <a:pt x="0" y="0"/>
                </a:lnTo>
                <a:close/>
              </a:path>
            </a:pathLst>
          </a:custGeom>
          <a:blipFill>
            <a:blip r:embed="rId18"/>
            <a:stretch>
              <a:fillRect/>
            </a:stretch>
          </a:blipFill>
        </p:spPr>
        <p:txBody>
          <a:bodyPr/>
          <a:lstStyle/>
          <a:p>
            <a:endParaRPr lang="en-GB"/>
          </a:p>
        </p:txBody>
      </p:sp>
      <p:sp>
        <p:nvSpPr>
          <p:cNvPr id="20" name="TextBox 20"/>
          <p:cNvSpPr txBox="1"/>
          <p:nvPr/>
        </p:nvSpPr>
        <p:spPr>
          <a:xfrm>
            <a:off x="12149237" y="4181523"/>
            <a:ext cx="3795126" cy="3218855"/>
          </a:xfrm>
          <a:prstGeom prst="rect">
            <a:avLst/>
          </a:prstGeom>
        </p:spPr>
        <p:txBody>
          <a:bodyPr lIns="0" tIns="0" rIns="0" bIns="0" rtlCol="0" anchor="t">
            <a:spAutoFit/>
          </a:bodyPr>
          <a:lstStyle/>
          <a:p>
            <a:pPr algn="ctr">
              <a:lnSpc>
                <a:spcPts val="4200"/>
              </a:lnSpc>
            </a:pPr>
            <a:r>
              <a:rPr lang="en-US" sz="3500">
                <a:solidFill>
                  <a:srgbClr val="FEFFFE"/>
                </a:solidFill>
                <a:latin typeface="Roboto Condensed"/>
              </a:rPr>
              <a:t>Chỉ ra ý nghĩa của biểu đồ được dùng trong văn bản </a:t>
            </a:r>
            <a:r>
              <a:rPr lang="en-US" sz="3500">
                <a:solidFill>
                  <a:srgbClr val="FEFFFE"/>
                </a:solidFill>
                <a:latin typeface="Roboto Condensed Italics"/>
              </a:rPr>
              <a:t>Nước biển dâng, bài toán khó cần giải trong thế kỉ XXI</a:t>
            </a:r>
          </a:p>
        </p:txBody>
      </p:sp>
      <p:sp>
        <p:nvSpPr>
          <p:cNvPr id="21" name="TextBox 21"/>
          <p:cNvSpPr txBox="1"/>
          <p:nvPr/>
        </p:nvSpPr>
        <p:spPr>
          <a:xfrm>
            <a:off x="871499" y="218741"/>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22" name="TextBox 22"/>
          <p:cNvSpPr txBox="1"/>
          <p:nvPr/>
        </p:nvSpPr>
        <p:spPr>
          <a:xfrm>
            <a:off x="690546" y="1525879"/>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1: KHÁM PHÁ PHƯƠNG TIỆN PHI NGÔN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625501" y="-58835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8138985" y="2834627"/>
            <a:ext cx="9345131" cy="2985630"/>
            <a:chOff x="0" y="0"/>
            <a:chExt cx="2714230" cy="867156"/>
          </a:xfrm>
        </p:grpSpPr>
        <p:sp>
          <p:nvSpPr>
            <p:cNvPr id="5" name="Freeform 5"/>
            <p:cNvSpPr/>
            <p:nvPr/>
          </p:nvSpPr>
          <p:spPr>
            <a:xfrm>
              <a:off x="0" y="0"/>
              <a:ext cx="2714230" cy="867156"/>
            </a:xfrm>
            <a:custGeom>
              <a:avLst/>
              <a:gdLst/>
              <a:ahLst/>
              <a:cxnLst/>
              <a:rect l="l" t="t" r="r" b="b"/>
              <a:pathLst>
                <a:path w="2714230" h="867156">
                  <a:moveTo>
                    <a:pt x="66276" y="0"/>
                  </a:moveTo>
                  <a:lnTo>
                    <a:pt x="2647954" y="0"/>
                  </a:lnTo>
                  <a:cubicBezTo>
                    <a:pt x="2665532" y="0"/>
                    <a:pt x="2682389" y="6983"/>
                    <a:pt x="2694818" y="19412"/>
                  </a:cubicBezTo>
                  <a:cubicBezTo>
                    <a:pt x="2707247" y="31841"/>
                    <a:pt x="2714230" y="48698"/>
                    <a:pt x="2714230" y="66276"/>
                  </a:cubicBezTo>
                  <a:lnTo>
                    <a:pt x="2714230" y="800880"/>
                  </a:lnTo>
                  <a:cubicBezTo>
                    <a:pt x="2714230" y="818458"/>
                    <a:pt x="2707247" y="835315"/>
                    <a:pt x="2694818" y="847744"/>
                  </a:cubicBezTo>
                  <a:cubicBezTo>
                    <a:pt x="2682389" y="860173"/>
                    <a:pt x="2665532" y="867156"/>
                    <a:pt x="2647954" y="867156"/>
                  </a:cubicBezTo>
                  <a:lnTo>
                    <a:pt x="66276" y="867156"/>
                  </a:lnTo>
                  <a:cubicBezTo>
                    <a:pt x="48698" y="867156"/>
                    <a:pt x="31841" y="860173"/>
                    <a:pt x="19412" y="847744"/>
                  </a:cubicBezTo>
                  <a:cubicBezTo>
                    <a:pt x="6983" y="835315"/>
                    <a:pt x="0" y="818458"/>
                    <a:pt x="0" y="800880"/>
                  </a:cubicBezTo>
                  <a:lnTo>
                    <a:pt x="0" y="66276"/>
                  </a:lnTo>
                  <a:cubicBezTo>
                    <a:pt x="0" y="48698"/>
                    <a:pt x="6983" y="31841"/>
                    <a:pt x="19412" y="19412"/>
                  </a:cubicBezTo>
                  <a:cubicBezTo>
                    <a:pt x="31841" y="6983"/>
                    <a:pt x="48698" y="0"/>
                    <a:pt x="66276" y="0"/>
                  </a:cubicBezTo>
                  <a:close/>
                </a:path>
              </a:pathLst>
            </a:custGeom>
            <a:solidFill>
              <a:srgbClr val="FFFF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8" name="Freeform 8"/>
          <p:cNvSpPr/>
          <p:nvPr/>
        </p:nvSpPr>
        <p:spPr>
          <a:xfrm>
            <a:off x="6173887" y="8359600"/>
            <a:ext cx="2523461" cy="2335349"/>
          </a:xfrm>
          <a:custGeom>
            <a:avLst/>
            <a:gdLst/>
            <a:ahLst/>
            <a:cxnLst/>
            <a:rect l="l" t="t" r="r" b="b"/>
            <a:pathLst>
              <a:path w="2523461" h="2335349">
                <a:moveTo>
                  <a:pt x="0" y="0"/>
                </a:moveTo>
                <a:lnTo>
                  <a:pt x="2523461" y="0"/>
                </a:lnTo>
                <a:lnTo>
                  <a:pt x="2523461" y="2335348"/>
                </a:lnTo>
                <a:lnTo>
                  <a:pt x="0" y="23353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Freeform 9"/>
          <p:cNvSpPr/>
          <p:nvPr/>
        </p:nvSpPr>
        <p:spPr>
          <a:xfrm>
            <a:off x="4764647" y="9383642"/>
            <a:ext cx="1954586" cy="1453501"/>
          </a:xfrm>
          <a:custGeom>
            <a:avLst/>
            <a:gdLst/>
            <a:ahLst/>
            <a:cxnLst/>
            <a:rect l="l" t="t" r="r" b="b"/>
            <a:pathLst>
              <a:path w="1954586" h="1453501">
                <a:moveTo>
                  <a:pt x="0" y="0"/>
                </a:moveTo>
                <a:lnTo>
                  <a:pt x="1954587" y="0"/>
                </a:lnTo>
                <a:lnTo>
                  <a:pt x="1954587" y="1453501"/>
                </a:lnTo>
                <a:lnTo>
                  <a:pt x="0" y="1453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a:noFill/>
          </a:ln>
        </p:spPr>
        <p:txBody>
          <a:bodyPr/>
          <a:lstStyle/>
          <a:p>
            <a:endParaRPr lang="en-GB"/>
          </a:p>
        </p:txBody>
      </p:sp>
      <p:sp>
        <p:nvSpPr>
          <p:cNvPr id="10" name="Freeform 10"/>
          <p:cNvSpPr/>
          <p:nvPr/>
        </p:nvSpPr>
        <p:spPr>
          <a:xfrm rot="587501">
            <a:off x="7343574" y="889389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a:noFill/>
          </a:ln>
        </p:spPr>
        <p:txBody>
          <a:bodyPr/>
          <a:lstStyle/>
          <a:p>
            <a:endParaRPr lang="en-GB"/>
          </a:p>
        </p:txBody>
      </p:sp>
      <p:sp>
        <p:nvSpPr>
          <p:cNvPr id="11" name="Freeform 11"/>
          <p:cNvSpPr/>
          <p:nvPr/>
        </p:nvSpPr>
        <p:spPr>
          <a:xfrm>
            <a:off x="16014438" y="1573504"/>
            <a:ext cx="1838182" cy="1249964"/>
          </a:xfrm>
          <a:custGeom>
            <a:avLst/>
            <a:gdLst/>
            <a:ahLst/>
            <a:cxnLst/>
            <a:rect l="l" t="t" r="r" b="b"/>
            <a:pathLst>
              <a:path w="1838182" h="1249964">
                <a:moveTo>
                  <a:pt x="0" y="0"/>
                </a:moveTo>
                <a:lnTo>
                  <a:pt x="1838182" y="0"/>
                </a:lnTo>
                <a:lnTo>
                  <a:pt x="1838182" y="1249964"/>
                </a:lnTo>
                <a:lnTo>
                  <a:pt x="0" y="12499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grpSp>
        <p:nvGrpSpPr>
          <p:cNvPr id="12" name="Group 12"/>
          <p:cNvGrpSpPr/>
          <p:nvPr/>
        </p:nvGrpSpPr>
        <p:grpSpPr>
          <a:xfrm>
            <a:off x="1873915" y="1435412"/>
            <a:ext cx="14140523" cy="943023"/>
            <a:chOff x="0" y="0"/>
            <a:chExt cx="3724253" cy="248368"/>
          </a:xfrm>
        </p:grpSpPr>
        <p:sp>
          <p:nvSpPr>
            <p:cNvPr id="13" name="Freeform 13"/>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810501" y="3166150"/>
            <a:ext cx="7012896" cy="5150096"/>
          </a:xfrm>
          <a:custGeom>
            <a:avLst/>
            <a:gdLst/>
            <a:ahLst/>
            <a:cxnLst/>
            <a:rect l="l" t="t" r="r" b="b"/>
            <a:pathLst>
              <a:path w="7012896" h="5150096">
                <a:moveTo>
                  <a:pt x="0" y="0"/>
                </a:moveTo>
                <a:lnTo>
                  <a:pt x="7012897" y="0"/>
                </a:lnTo>
                <a:lnTo>
                  <a:pt x="7012897" y="5150096"/>
                </a:lnTo>
                <a:lnTo>
                  <a:pt x="0" y="5150096"/>
                </a:lnTo>
                <a:lnTo>
                  <a:pt x="0" y="0"/>
                </a:lnTo>
                <a:close/>
              </a:path>
            </a:pathLst>
          </a:custGeom>
          <a:blipFill>
            <a:blip r:embed="rId16"/>
            <a:stretch>
              <a:fillRect/>
            </a:stretch>
          </a:blipFill>
        </p:spPr>
        <p:txBody>
          <a:bodyPr/>
          <a:lstStyle/>
          <a:p>
            <a:endParaRPr lang="en-GB"/>
          </a:p>
        </p:txBody>
      </p:sp>
      <p:sp>
        <p:nvSpPr>
          <p:cNvPr id="16" name="TextBox 16"/>
          <p:cNvSpPr txBox="1"/>
          <p:nvPr/>
        </p:nvSpPr>
        <p:spPr>
          <a:xfrm>
            <a:off x="871499" y="218741"/>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17" name="TextBox 17"/>
          <p:cNvSpPr txBox="1"/>
          <p:nvPr/>
        </p:nvSpPr>
        <p:spPr>
          <a:xfrm>
            <a:off x="690546" y="1525879"/>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1: KHÁM PHÁ PHƯƠNG TIỆN PHI NGÔN NGỮ</a:t>
            </a:r>
          </a:p>
        </p:txBody>
      </p:sp>
      <p:sp>
        <p:nvSpPr>
          <p:cNvPr id="18" name="TextBox 18"/>
          <p:cNvSpPr txBox="1"/>
          <p:nvPr/>
        </p:nvSpPr>
        <p:spPr>
          <a:xfrm>
            <a:off x="8273795" y="3089950"/>
            <a:ext cx="8767306" cy="2430046"/>
          </a:xfrm>
          <a:prstGeom prst="rect">
            <a:avLst/>
          </a:prstGeom>
        </p:spPr>
        <p:txBody>
          <a:bodyPr lIns="0" tIns="0" rIns="0" bIns="0" rtlCol="0" anchor="t">
            <a:spAutoFit/>
          </a:bodyPr>
          <a:lstStyle/>
          <a:p>
            <a:pPr marL="755651" lvl="1" indent="-377825" algn="just">
              <a:lnSpc>
                <a:spcPts val="4865"/>
              </a:lnSpc>
              <a:buFont typeface="Arial"/>
              <a:buChar char="•"/>
            </a:pPr>
            <a:r>
              <a:rPr lang="en-US" sz="3500">
                <a:solidFill>
                  <a:srgbClr val="000000"/>
                </a:solidFill>
                <a:latin typeface="Roboto Condensed"/>
              </a:rPr>
              <a:t> Ý nghĩa của Biểu đồ </a:t>
            </a:r>
            <a:r>
              <a:rPr lang="en-US" sz="3500">
                <a:solidFill>
                  <a:srgbClr val="000000"/>
                </a:solidFill>
                <a:latin typeface="Roboto Condensed Italics"/>
              </a:rPr>
              <a:t>Nước biển dâng từ cuối thế kỉ XIX đến năm 2010</a:t>
            </a:r>
            <a:r>
              <a:rPr lang="en-US" sz="3500">
                <a:solidFill>
                  <a:srgbClr val="000000"/>
                </a:solidFill>
                <a:latin typeface="Roboto Condensed"/>
              </a:rPr>
              <a:t> từ các nguồn dữ liệu khác nhau giúp bổ sung thông tin mức nước biển dâng cụ thể theo từng chặng 40 năm.</a:t>
            </a:r>
          </a:p>
        </p:txBody>
      </p:sp>
      <p:grpSp>
        <p:nvGrpSpPr>
          <p:cNvPr id="19" name="Group 19"/>
          <p:cNvGrpSpPr/>
          <p:nvPr/>
        </p:nvGrpSpPr>
        <p:grpSpPr>
          <a:xfrm>
            <a:off x="8138985" y="6029807"/>
            <a:ext cx="9345131" cy="2329793"/>
            <a:chOff x="0" y="0"/>
            <a:chExt cx="2714230" cy="676672"/>
          </a:xfrm>
        </p:grpSpPr>
        <p:sp>
          <p:nvSpPr>
            <p:cNvPr id="20" name="Freeform 20"/>
            <p:cNvSpPr/>
            <p:nvPr/>
          </p:nvSpPr>
          <p:spPr>
            <a:xfrm>
              <a:off x="0" y="0"/>
              <a:ext cx="2714230" cy="676673"/>
            </a:xfrm>
            <a:custGeom>
              <a:avLst/>
              <a:gdLst/>
              <a:ahLst/>
              <a:cxnLst/>
              <a:rect l="l" t="t" r="r" b="b"/>
              <a:pathLst>
                <a:path w="2714230" h="676673">
                  <a:moveTo>
                    <a:pt x="66276" y="0"/>
                  </a:moveTo>
                  <a:lnTo>
                    <a:pt x="2647954" y="0"/>
                  </a:lnTo>
                  <a:cubicBezTo>
                    <a:pt x="2665532" y="0"/>
                    <a:pt x="2682389" y="6983"/>
                    <a:pt x="2694818" y="19412"/>
                  </a:cubicBezTo>
                  <a:cubicBezTo>
                    <a:pt x="2707247" y="31841"/>
                    <a:pt x="2714230" y="48698"/>
                    <a:pt x="2714230" y="66276"/>
                  </a:cubicBezTo>
                  <a:lnTo>
                    <a:pt x="2714230" y="610397"/>
                  </a:lnTo>
                  <a:cubicBezTo>
                    <a:pt x="2714230" y="647000"/>
                    <a:pt x="2684557" y="676673"/>
                    <a:pt x="2647954" y="676673"/>
                  </a:cubicBezTo>
                  <a:lnTo>
                    <a:pt x="66276" y="676673"/>
                  </a:lnTo>
                  <a:cubicBezTo>
                    <a:pt x="48698" y="676673"/>
                    <a:pt x="31841" y="669690"/>
                    <a:pt x="19412" y="657261"/>
                  </a:cubicBezTo>
                  <a:cubicBezTo>
                    <a:pt x="6983" y="644832"/>
                    <a:pt x="0" y="627974"/>
                    <a:pt x="0" y="610397"/>
                  </a:cubicBezTo>
                  <a:lnTo>
                    <a:pt x="0" y="66276"/>
                  </a:lnTo>
                  <a:cubicBezTo>
                    <a:pt x="0" y="48698"/>
                    <a:pt x="6983" y="31841"/>
                    <a:pt x="19412" y="19412"/>
                  </a:cubicBezTo>
                  <a:cubicBezTo>
                    <a:pt x="31841" y="6983"/>
                    <a:pt x="48698" y="0"/>
                    <a:pt x="66276" y="0"/>
                  </a:cubicBezTo>
                  <a:close/>
                </a:path>
              </a:pathLst>
            </a:custGeom>
            <a:solidFill>
              <a:srgbClr val="FFFFFF"/>
            </a:solidFill>
          </p:spPr>
          <p:txBody>
            <a:bodyPr/>
            <a:lstStyle/>
            <a:p>
              <a:endParaRPr lang="en-GB"/>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8317657" y="6112157"/>
            <a:ext cx="8767306" cy="185420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Giúp ta có cái nhìn khái quát về mức tăng của nước biển trong hơn một thế kỉ.</a:t>
            </a:r>
          </a:p>
          <a:p>
            <a:pPr marL="755651" lvl="1" indent="-377825" algn="just">
              <a:lnSpc>
                <a:spcPts val="4900"/>
              </a:lnSpc>
              <a:buFont typeface="Arial"/>
              <a:buChar char="•"/>
            </a:pPr>
            <a:r>
              <a:rPr lang="en-US" sz="3500">
                <a:solidFill>
                  <a:srgbClr val="000000"/>
                </a:solidFill>
                <a:latin typeface="Roboto Condensed"/>
              </a:rPr>
              <a:t>Khiến văn bản sinh động, hấp dẫn hơn.</a:t>
            </a:r>
          </a:p>
        </p:txBody>
      </p:sp>
      <p:sp>
        <p:nvSpPr>
          <p:cNvPr id="23" name="Freeform 23"/>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407302" y="-83600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690546" y="2586977"/>
            <a:ext cx="17011769" cy="3592275"/>
            <a:chOff x="0" y="0"/>
            <a:chExt cx="4940953" cy="1043352"/>
          </a:xfrm>
        </p:grpSpPr>
        <p:sp>
          <p:nvSpPr>
            <p:cNvPr id="5" name="Freeform 5"/>
            <p:cNvSpPr/>
            <p:nvPr/>
          </p:nvSpPr>
          <p:spPr>
            <a:xfrm>
              <a:off x="0" y="0"/>
              <a:ext cx="4940953" cy="1043352"/>
            </a:xfrm>
            <a:custGeom>
              <a:avLst/>
              <a:gdLst/>
              <a:ahLst/>
              <a:cxnLst/>
              <a:rect l="l" t="t" r="r" b="b"/>
              <a:pathLst>
                <a:path w="4940953" h="1043352">
                  <a:moveTo>
                    <a:pt x="36407" y="0"/>
                  </a:moveTo>
                  <a:lnTo>
                    <a:pt x="4904546" y="0"/>
                  </a:lnTo>
                  <a:cubicBezTo>
                    <a:pt x="4924653" y="0"/>
                    <a:pt x="4940953" y="16300"/>
                    <a:pt x="4940953" y="36407"/>
                  </a:cubicBezTo>
                  <a:lnTo>
                    <a:pt x="4940953" y="1006945"/>
                  </a:lnTo>
                  <a:cubicBezTo>
                    <a:pt x="4940953" y="1027052"/>
                    <a:pt x="4924653" y="1043352"/>
                    <a:pt x="4904546" y="1043352"/>
                  </a:cubicBezTo>
                  <a:lnTo>
                    <a:pt x="36407" y="1043352"/>
                  </a:lnTo>
                  <a:cubicBezTo>
                    <a:pt x="26752" y="1043352"/>
                    <a:pt x="17491" y="1039516"/>
                    <a:pt x="10663" y="1032689"/>
                  </a:cubicBezTo>
                  <a:cubicBezTo>
                    <a:pt x="3836" y="1025861"/>
                    <a:pt x="0" y="1016600"/>
                    <a:pt x="0" y="1006945"/>
                  </a:cubicBezTo>
                  <a:lnTo>
                    <a:pt x="0" y="36407"/>
                  </a:lnTo>
                  <a:cubicBezTo>
                    <a:pt x="0" y="16300"/>
                    <a:pt x="16300" y="0"/>
                    <a:pt x="36407" y="0"/>
                  </a:cubicBezTo>
                  <a:close/>
                </a:path>
              </a:pathLst>
            </a:custGeom>
            <a:solidFill>
              <a:srgbClr val="FFFF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8" name="Freeform 8"/>
          <p:cNvSpPr/>
          <p:nvPr/>
        </p:nvSpPr>
        <p:spPr>
          <a:xfrm rot="587501">
            <a:off x="2335704" y="889389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9" name="Freeform 9"/>
          <p:cNvSpPr/>
          <p:nvPr/>
        </p:nvSpPr>
        <p:spPr>
          <a:xfrm>
            <a:off x="16014438" y="1573504"/>
            <a:ext cx="1838182" cy="1249964"/>
          </a:xfrm>
          <a:custGeom>
            <a:avLst/>
            <a:gdLst/>
            <a:ahLst/>
            <a:cxnLst/>
            <a:rect l="l" t="t" r="r" b="b"/>
            <a:pathLst>
              <a:path w="1838182" h="1249964">
                <a:moveTo>
                  <a:pt x="0" y="0"/>
                </a:moveTo>
                <a:lnTo>
                  <a:pt x="1838182" y="0"/>
                </a:lnTo>
                <a:lnTo>
                  <a:pt x="1838182" y="1249964"/>
                </a:lnTo>
                <a:lnTo>
                  <a:pt x="0" y="124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nvGrpSpPr>
          <p:cNvPr id="10" name="Group 10"/>
          <p:cNvGrpSpPr/>
          <p:nvPr/>
        </p:nvGrpSpPr>
        <p:grpSpPr>
          <a:xfrm>
            <a:off x="1873915" y="1435412"/>
            <a:ext cx="14140523" cy="943023"/>
            <a:chOff x="0" y="0"/>
            <a:chExt cx="3724253" cy="248368"/>
          </a:xfrm>
        </p:grpSpPr>
        <p:sp>
          <p:nvSpPr>
            <p:cNvPr id="11" name="Freeform 11"/>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4" name="Group 14"/>
          <p:cNvGrpSpPr/>
          <p:nvPr/>
        </p:nvGrpSpPr>
        <p:grpSpPr>
          <a:xfrm>
            <a:off x="2555418" y="6284027"/>
            <a:ext cx="15146896" cy="3592275"/>
            <a:chOff x="0" y="0"/>
            <a:chExt cx="4399313" cy="1043352"/>
          </a:xfrm>
        </p:grpSpPr>
        <p:sp>
          <p:nvSpPr>
            <p:cNvPr id="15" name="Freeform 15"/>
            <p:cNvSpPr/>
            <p:nvPr/>
          </p:nvSpPr>
          <p:spPr>
            <a:xfrm>
              <a:off x="0" y="0"/>
              <a:ext cx="4399313" cy="1043352"/>
            </a:xfrm>
            <a:custGeom>
              <a:avLst/>
              <a:gdLst/>
              <a:ahLst/>
              <a:cxnLst/>
              <a:rect l="l" t="t" r="r" b="b"/>
              <a:pathLst>
                <a:path w="4399313" h="1043352">
                  <a:moveTo>
                    <a:pt x="40890" y="0"/>
                  </a:moveTo>
                  <a:lnTo>
                    <a:pt x="4358424" y="0"/>
                  </a:lnTo>
                  <a:cubicBezTo>
                    <a:pt x="4369268" y="0"/>
                    <a:pt x="4379669" y="4308"/>
                    <a:pt x="4387337" y="11976"/>
                  </a:cubicBezTo>
                  <a:cubicBezTo>
                    <a:pt x="4395005" y="19645"/>
                    <a:pt x="4399313" y="30045"/>
                    <a:pt x="4399313" y="40890"/>
                  </a:cubicBezTo>
                  <a:lnTo>
                    <a:pt x="4399313" y="1002462"/>
                  </a:lnTo>
                  <a:cubicBezTo>
                    <a:pt x="4399313" y="1013307"/>
                    <a:pt x="4395005" y="1023707"/>
                    <a:pt x="4387337" y="1031376"/>
                  </a:cubicBezTo>
                  <a:cubicBezTo>
                    <a:pt x="4379669" y="1039044"/>
                    <a:pt x="4369268" y="1043352"/>
                    <a:pt x="4358424" y="1043352"/>
                  </a:cubicBezTo>
                  <a:lnTo>
                    <a:pt x="40890" y="1043352"/>
                  </a:lnTo>
                  <a:cubicBezTo>
                    <a:pt x="30045" y="1043352"/>
                    <a:pt x="19645" y="1039044"/>
                    <a:pt x="11976" y="1031376"/>
                  </a:cubicBezTo>
                  <a:cubicBezTo>
                    <a:pt x="4308" y="1023707"/>
                    <a:pt x="0" y="1013307"/>
                    <a:pt x="0" y="1002462"/>
                  </a:cubicBezTo>
                  <a:lnTo>
                    <a:pt x="0" y="40890"/>
                  </a:lnTo>
                  <a:cubicBezTo>
                    <a:pt x="0" y="30045"/>
                    <a:pt x="4308" y="19645"/>
                    <a:pt x="11976" y="11976"/>
                  </a:cubicBezTo>
                  <a:cubicBezTo>
                    <a:pt x="19645" y="4308"/>
                    <a:pt x="30045" y="0"/>
                    <a:pt x="40890" y="0"/>
                  </a:cubicBezTo>
                  <a:close/>
                </a:path>
              </a:pathLst>
            </a:custGeom>
            <a:solidFill>
              <a:srgbClr val="FFFFFF"/>
            </a:solidFill>
          </p:spPr>
          <p:txBody>
            <a:bodyPr/>
            <a:lstStyle/>
            <a:p>
              <a:endParaRPr lang="en-GB"/>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870035" y="8265227"/>
            <a:ext cx="3932701" cy="2477544"/>
            <a:chOff x="0" y="0"/>
            <a:chExt cx="5243601" cy="3303392"/>
          </a:xfrm>
        </p:grpSpPr>
        <p:sp>
          <p:nvSpPr>
            <p:cNvPr id="18" name="Freeform 18"/>
            <p:cNvSpPr/>
            <p:nvPr/>
          </p:nvSpPr>
          <p:spPr>
            <a:xfrm>
              <a:off x="1878986" y="0"/>
              <a:ext cx="3364615" cy="3113798"/>
            </a:xfrm>
            <a:custGeom>
              <a:avLst/>
              <a:gdLst/>
              <a:ahLst/>
              <a:cxnLst/>
              <a:rect l="l" t="t" r="r" b="b"/>
              <a:pathLst>
                <a:path w="3364615" h="3113798">
                  <a:moveTo>
                    <a:pt x="0" y="0"/>
                  </a:moveTo>
                  <a:lnTo>
                    <a:pt x="3364615" y="0"/>
                  </a:lnTo>
                  <a:lnTo>
                    <a:pt x="3364615" y="3113798"/>
                  </a:lnTo>
                  <a:lnTo>
                    <a:pt x="0" y="31137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9" name="Freeform 19"/>
            <p:cNvSpPr/>
            <p:nvPr/>
          </p:nvSpPr>
          <p:spPr>
            <a:xfrm>
              <a:off x="0" y="1365390"/>
              <a:ext cx="2606115" cy="1938002"/>
            </a:xfrm>
            <a:custGeom>
              <a:avLst/>
              <a:gdLst/>
              <a:ahLst/>
              <a:cxnLst/>
              <a:rect l="l" t="t" r="r" b="b"/>
              <a:pathLst>
                <a:path w="2606115" h="1938002">
                  <a:moveTo>
                    <a:pt x="0" y="0"/>
                  </a:moveTo>
                  <a:lnTo>
                    <a:pt x="2606115" y="0"/>
                  </a:lnTo>
                  <a:lnTo>
                    <a:pt x="2606115" y="1938002"/>
                  </a:lnTo>
                  <a:lnTo>
                    <a:pt x="0" y="193800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a:noFill/>
            </a:ln>
          </p:spPr>
          <p:txBody>
            <a:bodyPr/>
            <a:lstStyle/>
            <a:p>
              <a:endParaRPr lang="en-GB"/>
            </a:p>
          </p:txBody>
        </p:sp>
      </p:grpSp>
      <p:graphicFrame>
        <p:nvGraphicFramePr>
          <p:cNvPr id="20" name="Table 20"/>
          <p:cNvGraphicFramePr>
            <a:graphicFrameLocks noGrp="1"/>
          </p:cNvGraphicFramePr>
          <p:nvPr/>
        </p:nvGraphicFramePr>
        <p:xfrm>
          <a:off x="2992280" y="6730825"/>
          <a:ext cx="14267020" cy="2790825"/>
        </p:xfrm>
        <a:graphic>
          <a:graphicData uri="http://schemas.openxmlformats.org/drawingml/2006/table">
            <a:tbl>
              <a:tblPr/>
              <a:tblGrid>
                <a:gridCol w="2991356">
                  <a:extLst>
                    <a:ext uri="{9D8B030D-6E8A-4147-A177-3AD203B41FA5}">
                      <a16:colId xmlns:a16="http://schemas.microsoft.com/office/drawing/2014/main" val="20000"/>
                    </a:ext>
                  </a:extLst>
                </a:gridCol>
                <a:gridCol w="11275664">
                  <a:extLst>
                    <a:ext uri="{9D8B030D-6E8A-4147-A177-3AD203B41FA5}">
                      <a16:colId xmlns:a16="http://schemas.microsoft.com/office/drawing/2014/main" val="20001"/>
                    </a:ext>
                  </a:extLst>
                </a:gridCol>
              </a:tblGrid>
              <a:tr h="1083722">
                <a:tc>
                  <a:txBody>
                    <a:bodyPr/>
                    <a:lstStyle/>
                    <a:p>
                      <a:pPr algn="ctr">
                        <a:lnSpc>
                          <a:spcPts val="4900"/>
                        </a:lnSpc>
                        <a:defRPr/>
                      </a:pPr>
                      <a:r>
                        <a:rPr lang="en-US" sz="3500">
                          <a:solidFill>
                            <a:srgbClr val="000000"/>
                          </a:solidFill>
                          <a:latin typeface="Roboto Condensed Bold"/>
                        </a:rPr>
                        <a:t>Số liệu</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Ý nghĩa</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07103">
                <a:tc>
                  <a:txBody>
                    <a:bodyPr/>
                    <a:lstStyle/>
                    <a:p>
                      <a:pPr algn="ctr">
                        <a:lnSpc>
                          <a:spcPts val="4900"/>
                        </a:lnSpc>
                        <a:defRPr/>
                      </a:pPr>
                      <a:r>
                        <a:rPr lang="en-US" sz="3500">
                          <a:solidFill>
                            <a:srgbClr val="000000"/>
                          </a:solidFill>
                          <a:latin typeface="Roboto Condensed"/>
                        </a:rPr>
                        <a:t>40% - 600 triệu - 10 mét</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Cung cấp số liệu gần như chính xác về số lượng cư dân sống ven biển trên thế giới</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1" name="TextBox 21"/>
          <p:cNvSpPr txBox="1"/>
          <p:nvPr/>
        </p:nvSpPr>
        <p:spPr>
          <a:xfrm>
            <a:off x="1096315" y="4387622"/>
            <a:ext cx="16387801" cy="1210895"/>
          </a:xfrm>
          <a:prstGeom prst="rect">
            <a:avLst/>
          </a:prstGeom>
        </p:spPr>
        <p:txBody>
          <a:bodyPr lIns="0" tIns="0" rIns="0" bIns="0" rtlCol="0" anchor="t">
            <a:spAutoFit/>
          </a:bodyPr>
          <a:lstStyle/>
          <a:p>
            <a:pPr algn="just">
              <a:lnSpc>
                <a:spcPts val="4865"/>
              </a:lnSpc>
            </a:pPr>
            <a:r>
              <a:rPr lang="en-US" sz="3500">
                <a:solidFill>
                  <a:srgbClr val="000000"/>
                </a:solidFill>
                <a:latin typeface="Roboto Condensed Italics"/>
              </a:rPr>
              <a:t>a) Liên hợp quốc ước tính có chừng có chừng 40% dân số cư ngụ gần biển, với 600 triệu người sinh sống trong khi vực cao hơn mưc nước biển từ 10m trở xuống.</a:t>
            </a:r>
          </a:p>
        </p:txBody>
      </p:sp>
      <p:sp>
        <p:nvSpPr>
          <p:cNvPr id="22" name="TextBox 22"/>
          <p:cNvSpPr txBox="1"/>
          <p:nvPr/>
        </p:nvSpPr>
        <p:spPr>
          <a:xfrm>
            <a:off x="871499" y="218741"/>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23" name="TextBox 23"/>
          <p:cNvSpPr txBox="1"/>
          <p:nvPr/>
        </p:nvSpPr>
        <p:spPr>
          <a:xfrm>
            <a:off x="690546" y="1525879"/>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1: KHÁM PHÁ PHƯƠNG TIỆN PHI NGÔN NGỮ</a:t>
            </a:r>
          </a:p>
        </p:txBody>
      </p:sp>
      <p:sp>
        <p:nvSpPr>
          <p:cNvPr id="24" name="TextBox 24"/>
          <p:cNvSpPr txBox="1"/>
          <p:nvPr/>
        </p:nvSpPr>
        <p:spPr>
          <a:xfrm>
            <a:off x="1028700" y="2852043"/>
            <a:ext cx="16387801" cy="1210895"/>
          </a:xfrm>
          <a:prstGeom prst="rect">
            <a:avLst/>
          </a:prstGeom>
        </p:spPr>
        <p:txBody>
          <a:bodyPr lIns="0" tIns="0" rIns="0" bIns="0" rtlCol="0" anchor="t">
            <a:spAutoFit/>
          </a:bodyPr>
          <a:lstStyle/>
          <a:p>
            <a:pPr algn="just">
              <a:lnSpc>
                <a:spcPts val="4865"/>
              </a:lnSpc>
            </a:pPr>
            <a:r>
              <a:rPr lang="en-US" sz="3500">
                <a:solidFill>
                  <a:srgbClr val="000000"/>
                </a:solidFill>
                <a:latin typeface="Roboto Condensed Bold"/>
              </a:rPr>
              <a:t>Chỉ ra các số liệu trong câu và cho biết ý nghĩa của số liệu đối với vấn đề đang được phản ánh/đề cập: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407302" y="-83600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1559655" y="2586977"/>
            <a:ext cx="16142659" cy="3367592"/>
            <a:chOff x="0" y="0"/>
            <a:chExt cx="4688526" cy="978094"/>
          </a:xfrm>
        </p:grpSpPr>
        <p:sp>
          <p:nvSpPr>
            <p:cNvPr id="5" name="Freeform 5"/>
            <p:cNvSpPr/>
            <p:nvPr/>
          </p:nvSpPr>
          <p:spPr>
            <a:xfrm>
              <a:off x="0" y="0"/>
              <a:ext cx="4688526" cy="978094"/>
            </a:xfrm>
            <a:custGeom>
              <a:avLst/>
              <a:gdLst/>
              <a:ahLst/>
              <a:cxnLst/>
              <a:rect l="l" t="t" r="r" b="b"/>
              <a:pathLst>
                <a:path w="4688526" h="978094">
                  <a:moveTo>
                    <a:pt x="38368" y="0"/>
                  </a:moveTo>
                  <a:lnTo>
                    <a:pt x="4650158" y="0"/>
                  </a:lnTo>
                  <a:cubicBezTo>
                    <a:pt x="4671348" y="0"/>
                    <a:pt x="4688526" y="17178"/>
                    <a:pt x="4688526" y="38368"/>
                  </a:cubicBezTo>
                  <a:lnTo>
                    <a:pt x="4688526" y="939727"/>
                  </a:lnTo>
                  <a:cubicBezTo>
                    <a:pt x="4688526" y="949902"/>
                    <a:pt x="4684483" y="959661"/>
                    <a:pt x="4677288" y="966857"/>
                  </a:cubicBezTo>
                  <a:cubicBezTo>
                    <a:pt x="4670093" y="974052"/>
                    <a:pt x="4660334" y="978094"/>
                    <a:pt x="4650158" y="978094"/>
                  </a:cubicBezTo>
                  <a:lnTo>
                    <a:pt x="38368" y="978094"/>
                  </a:lnTo>
                  <a:cubicBezTo>
                    <a:pt x="17178" y="978094"/>
                    <a:pt x="0" y="960917"/>
                    <a:pt x="0" y="939727"/>
                  </a:cubicBezTo>
                  <a:lnTo>
                    <a:pt x="0" y="38368"/>
                  </a:lnTo>
                  <a:cubicBezTo>
                    <a:pt x="0" y="17178"/>
                    <a:pt x="17178" y="0"/>
                    <a:pt x="38368" y="0"/>
                  </a:cubicBezTo>
                  <a:close/>
                </a:path>
              </a:pathLst>
            </a:custGeom>
            <a:solidFill>
              <a:srgbClr val="FFFF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8" name="Freeform 8"/>
          <p:cNvSpPr/>
          <p:nvPr/>
        </p:nvSpPr>
        <p:spPr>
          <a:xfrm rot="587501">
            <a:off x="2335704" y="889389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9" name="Freeform 9"/>
          <p:cNvSpPr/>
          <p:nvPr/>
        </p:nvSpPr>
        <p:spPr>
          <a:xfrm>
            <a:off x="16014438" y="1573504"/>
            <a:ext cx="1838182" cy="1249964"/>
          </a:xfrm>
          <a:custGeom>
            <a:avLst/>
            <a:gdLst/>
            <a:ahLst/>
            <a:cxnLst/>
            <a:rect l="l" t="t" r="r" b="b"/>
            <a:pathLst>
              <a:path w="1838182" h="1249964">
                <a:moveTo>
                  <a:pt x="0" y="0"/>
                </a:moveTo>
                <a:lnTo>
                  <a:pt x="1838182" y="0"/>
                </a:lnTo>
                <a:lnTo>
                  <a:pt x="1838182" y="1249964"/>
                </a:lnTo>
                <a:lnTo>
                  <a:pt x="0" y="124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nvGrpSpPr>
          <p:cNvPr id="10" name="Group 10"/>
          <p:cNvGrpSpPr/>
          <p:nvPr/>
        </p:nvGrpSpPr>
        <p:grpSpPr>
          <a:xfrm>
            <a:off x="1873915" y="1435412"/>
            <a:ext cx="14140523" cy="943023"/>
            <a:chOff x="0" y="0"/>
            <a:chExt cx="3724253" cy="248368"/>
          </a:xfrm>
        </p:grpSpPr>
        <p:sp>
          <p:nvSpPr>
            <p:cNvPr id="11" name="Freeform 11"/>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4" name="Group 14"/>
          <p:cNvGrpSpPr/>
          <p:nvPr/>
        </p:nvGrpSpPr>
        <p:grpSpPr>
          <a:xfrm>
            <a:off x="2555418" y="6164119"/>
            <a:ext cx="15146896" cy="3712184"/>
            <a:chOff x="0" y="0"/>
            <a:chExt cx="4399313" cy="1078179"/>
          </a:xfrm>
        </p:grpSpPr>
        <p:sp>
          <p:nvSpPr>
            <p:cNvPr id="15" name="Freeform 15"/>
            <p:cNvSpPr/>
            <p:nvPr/>
          </p:nvSpPr>
          <p:spPr>
            <a:xfrm>
              <a:off x="0" y="0"/>
              <a:ext cx="4399313" cy="1078179"/>
            </a:xfrm>
            <a:custGeom>
              <a:avLst/>
              <a:gdLst/>
              <a:ahLst/>
              <a:cxnLst/>
              <a:rect l="l" t="t" r="r" b="b"/>
              <a:pathLst>
                <a:path w="4399313" h="1078179">
                  <a:moveTo>
                    <a:pt x="40890" y="0"/>
                  </a:moveTo>
                  <a:lnTo>
                    <a:pt x="4358424" y="0"/>
                  </a:lnTo>
                  <a:cubicBezTo>
                    <a:pt x="4369268" y="0"/>
                    <a:pt x="4379669" y="4308"/>
                    <a:pt x="4387337" y="11976"/>
                  </a:cubicBezTo>
                  <a:cubicBezTo>
                    <a:pt x="4395005" y="19645"/>
                    <a:pt x="4399313" y="30045"/>
                    <a:pt x="4399313" y="40890"/>
                  </a:cubicBezTo>
                  <a:lnTo>
                    <a:pt x="4399313" y="1037289"/>
                  </a:lnTo>
                  <a:cubicBezTo>
                    <a:pt x="4399313" y="1048133"/>
                    <a:pt x="4395005" y="1058534"/>
                    <a:pt x="4387337" y="1066202"/>
                  </a:cubicBezTo>
                  <a:cubicBezTo>
                    <a:pt x="4379669" y="1073871"/>
                    <a:pt x="4369268" y="1078179"/>
                    <a:pt x="4358424" y="1078179"/>
                  </a:cubicBezTo>
                  <a:lnTo>
                    <a:pt x="40890" y="1078179"/>
                  </a:lnTo>
                  <a:cubicBezTo>
                    <a:pt x="30045" y="1078179"/>
                    <a:pt x="19645" y="1073871"/>
                    <a:pt x="11976" y="1066202"/>
                  </a:cubicBezTo>
                  <a:cubicBezTo>
                    <a:pt x="4308" y="1058534"/>
                    <a:pt x="0" y="1048133"/>
                    <a:pt x="0" y="1037289"/>
                  </a:cubicBezTo>
                  <a:lnTo>
                    <a:pt x="0" y="40890"/>
                  </a:lnTo>
                  <a:cubicBezTo>
                    <a:pt x="0" y="30045"/>
                    <a:pt x="4308" y="19645"/>
                    <a:pt x="11976" y="11976"/>
                  </a:cubicBezTo>
                  <a:cubicBezTo>
                    <a:pt x="19645" y="4308"/>
                    <a:pt x="30045" y="0"/>
                    <a:pt x="40890" y="0"/>
                  </a:cubicBezTo>
                  <a:close/>
                </a:path>
              </a:pathLst>
            </a:custGeom>
            <a:solidFill>
              <a:srgbClr val="FFFFFF"/>
            </a:solidFill>
          </p:spPr>
          <p:txBody>
            <a:bodyPr/>
            <a:lstStyle/>
            <a:p>
              <a:endParaRPr lang="en-GB"/>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870035" y="8265227"/>
            <a:ext cx="3932701" cy="2477544"/>
            <a:chOff x="0" y="0"/>
            <a:chExt cx="5243601" cy="3303392"/>
          </a:xfrm>
        </p:grpSpPr>
        <p:sp>
          <p:nvSpPr>
            <p:cNvPr id="18" name="Freeform 18"/>
            <p:cNvSpPr/>
            <p:nvPr/>
          </p:nvSpPr>
          <p:spPr>
            <a:xfrm>
              <a:off x="1878986" y="0"/>
              <a:ext cx="3364615" cy="3113798"/>
            </a:xfrm>
            <a:custGeom>
              <a:avLst/>
              <a:gdLst/>
              <a:ahLst/>
              <a:cxnLst/>
              <a:rect l="l" t="t" r="r" b="b"/>
              <a:pathLst>
                <a:path w="3364615" h="3113798">
                  <a:moveTo>
                    <a:pt x="0" y="0"/>
                  </a:moveTo>
                  <a:lnTo>
                    <a:pt x="3364615" y="0"/>
                  </a:lnTo>
                  <a:lnTo>
                    <a:pt x="3364615" y="3113798"/>
                  </a:lnTo>
                  <a:lnTo>
                    <a:pt x="0" y="31137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9" name="Freeform 19"/>
            <p:cNvSpPr/>
            <p:nvPr/>
          </p:nvSpPr>
          <p:spPr>
            <a:xfrm>
              <a:off x="0" y="1365390"/>
              <a:ext cx="2606115" cy="1938002"/>
            </a:xfrm>
            <a:custGeom>
              <a:avLst/>
              <a:gdLst/>
              <a:ahLst/>
              <a:cxnLst/>
              <a:rect l="l" t="t" r="r" b="b"/>
              <a:pathLst>
                <a:path w="2606115" h="1938002">
                  <a:moveTo>
                    <a:pt x="0" y="0"/>
                  </a:moveTo>
                  <a:lnTo>
                    <a:pt x="2606115" y="0"/>
                  </a:lnTo>
                  <a:lnTo>
                    <a:pt x="2606115" y="1938002"/>
                  </a:lnTo>
                  <a:lnTo>
                    <a:pt x="0" y="193800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a:noFill/>
            </a:ln>
          </p:spPr>
          <p:txBody>
            <a:bodyPr/>
            <a:lstStyle/>
            <a:p>
              <a:endParaRPr lang="en-GB"/>
            </a:p>
          </p:txBody>
        </p:sp>
      </p:grpSp>
      <p:graphicFrame>
        <p:nvGraphicFramePr>
          <p:cNvPr id="20" name="Table 20"/>
          <p:cNvGraphicFramePr>
            <a:graphicFrameLocks noGrp="1"/>
          </p:cNvGraphicFramePr>
          <p:nvPr/>
        </p:nvGraphicFramePr>
        <p:xfrm>
          <a:off x="2910308" y="6388802"/>
          <a:ext cx="14267020" cy="3409950"/>
        </p:xfrm>
        <a:graphic>
          <a:graphicData uri="http://schemas.openxmlformats.org/drawingml/2006/table">
            <a:tbl>
              <a:tblPr/>
              <a:tblGrid>
                <a:gridCol w="2991356">
                  <a:extLst>
                    <a:ext uri="{9D8B030D-6E8A-4147-A177-3AD203B41FA5}">
                      <a16:colId xmlns:a16="http://schemas.microsoft.com/office/drawing/2014/main" val="20000"/>
                    </a:ext>
                  </a:extLst>
                </a:gridCol>
                <a:gridCol w="11275664">
                  <a:extLst>
                    <a:ext uri="{9D8B030D-6E8A-4147-A177-3AD203B41FA5}">
                      <a16:colId xmlns:a16="http://schemas.microsoft.com/office/drawing/2014/main" val="20001"/>
                    </a:ext>
                  </a:extLst>
                </a:gridCol>
              </a:tblGrid>
              <a:tr h="1082372">
                <a:tc>
                  <a:txBody>
                    <a:bodyPr/>
                    <a:lstStyle/>
                    <a:p>
                      <a:pPr algn="ctr">
                        <a:lnSpc>
                          <a:spcPts val="4900"/>
                        </a:lnSpc>
                        <a:defRPr/>
                      </a:pPr>
                      <a:r>
                        <a:rPr lang="en-US" sz="3500">
                          <a:solidFill>
                            <a:srgbClr val="000000"/>
                          </a:solidFill>
                          <a:latin typeface="Roboto Condensed Bold"/>
                        </a:rPr>
                        <a:t>Số liệu</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Ý nghĩa</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27578">
                <a:tc>
                  <a:txBody>
                    <a:bodyPr/>
                    <a:lstStyle/>
                    <a:p>
                      <a:pPr algn="ctr">
                        <a:lnSpc>
                          <a:spcPts val="4900"/>
                        </a:lnSpc>
                        <a:defRPr/>
                      </a:pPr>
                      <a:r>
                        <a:rPr lang="en-US" sz="3500">
                          <a:solidFill>
                            <a:srgbClr val="000000"/>
                          </a:solidFill>
                          <a:latin typeface="Roboto Condensed"/>
                        </a:rPr>
                        <a:t>28/64 tỉnh thành</a:t>
                      </a:r>
                      <a:endParaRPr lang="en-US" sz="1100"/>
                    </a:p>
                    <a:p>
                      <a:pPr algn="ctr">
                        <a:lnSpc>
                          <a:spcPts val="4900"/>
                        </a:lnSpc>
                      </a:pPr>
                      <a:r>
                        <a:rPr lang="en-US" sz="3500">
                          <a:solidFill>
                            <a:srgbClr val="000000"/>
                          </a:solidFill>
                          <a:latin typeface="Roboto Condensed"/>
                        </a:rPr>
                        <a:t>3000 km</a:t>
                      </a:r>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Cung cấp số liệu về số tỉnh thành ven biển của Việt Nam, độ dài đường bờ biển.</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1" name="TextBox 21"/>
          <p:cNvSpPr txBox="1"/>
          <p:nvPr/>
        </p:nvSpPr>
        <p:spPr>
          <a:xfrm>
            <a:off x="2047755" y="4301063"/>
            <a:ext cx="15129574" cy="1210895"/>
          </a:xfrm>
          <a:prstGeom prst="rect">
            <a:avLst/>
          </a:prstGeom>
        </p:spPr>
        <p:txBody>
          <a:bodyPr lIns="0" tIns="0" rIns="0" bIns="0" rtlCol="0" anchor="t">
            <a:spAutoFit/>
          </a:bodyPr>
          <a:lstStyle/>
          <a:p>
            <a:pPr algn="just">
              <a:lnSpc>
                <a:spcPts val="4865"/>
              </a:lnSpc>
            </a:pPr>
            <a:r>
              <a:rPr lang="en-US" sz="3500">
                <a:solidFill>
                  <a:srgbClr val="000000"/>
                </a:solidFill>
                <a:latin typeface="Roboto Condensed Italics"/>
              </a:rPr>
              <a:t>b) Việt Nam có 28 trên tổng số 64 tỉnh thành ven biển, với đường bờ biển dài hơn 3 000 ki - lô - mét.</a:t>
            </a:r>
          </a:p>
        </p:txBody>
      </p:sp>
      <p:sp>
        <p:nvSpPr>
          <p:cNvPr id="22" name="TextBox 22"/>
          <p:cNvSpPr txBox="1"/>
          <p:nvPr/>
        </p:nvSpPr>
        <p:spPr>
          <a:xfrm>
            <a:off x="871499" y="218741"/>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23" name="TextBox 23"/>
          <p:cNvSpPr txBox="1"/>
          <p:nvPr/>
        </p:nvSpPr>
        <p:spPr>
          <a:xfrm>
            <a:off x="690546" y="1525879"/>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1: KHÁM PHÁ PHƯƠNG TIỆN PHI NGÔN NGỮ</a:t>
            </a:r>
          </a:p>
        </p:txBody>
      </p:sp>
      <p:sp>
        <p:nvSpPr>
          <p:cNvPr id="24" name="TextBox 24"/>
          <p:cNvSpPr txBox="1"/>
          <p:nvPr/>
        </p:nvSpPr>
        <p:spPr>
          <a:xfrm>
            <a:off x="2047755" y="2852043"/>
            <a:ext cx="14985738" cy="1210895"/>
          </a:xfrm>
          <a:prstGeom prst="rect">
            <a:avLst/>
          </a:prstGeom>
        </p:spPr>
        <p:txBody>
          <a:bodyPr lIns="0" tIns="0" rIns="0" bIns="0" rtlCol="0" anchor="t">
            <a:spAutoFit/>
          </a:bodyPr>
          <a:lstStyle/>
          <a:p>
            <a:pPr algn="ctr">
              <a:lnSpc>
                <a:spcPts val="4865"/>
              </a:lnSpc>
            </a:pPr>
            <a:r>
              <a:rPr lang="en-US" sz="3500">
                <a:solidFill>
                  <a:srgbClr val="000000"/>
                </a:solidFill>
                <a:latin typeface="Roboto Condensed Bold"/>
              </a:rPr>
              <a:t>Chỉ ra các số liệu trong câu và cho biết ý nghĩa của số liệu đối với vấn đề đang được phản ánh/đề cập: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407302" y="-83600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1597442" y="2586977"/>
            <a:ext cx="16104872" cy="3367592"/>
            <a:chOff x="0" y="0"/>
            <a:chExt cx="4677551" cy="978094"/>
          </a:xfrm>
        </p:grpSpPr>
        <p:sp>
          <p:nvSpPr>
            <p:cNvPr id="5" name="Freeform 5"/>
            <p:cNvSpPr/>
            <p:nvPr/>
          </p:nvSpPr>
          <p:spPr>
            <a:xfrm>
              <a:off x="0" y="0"/>
              <a:ext cx="4677551" cy="978094"/>
            </a:xfrm>
            <a:custGeom>
              <a:avLst/>
              <a:gdLst/>
              <a:ahLst/>
              <a:cxnLst/>
              <a:rect l="l" t="t" r="r" b="b"/>
              <a:pathLst>
                <a:path w="4677551" h="978094">
                  <a:moveTo>
                    <a:pt x="38458" y="0"/>
                  </a:moveTo>
                  <a:lnTo>
                    <a:pt x="4639094" y="0"/>
                  </a:lnTo>
                  <a:cubicBezTo>
                    <a:pt x="4649293" y="0"/>
                    <a:pt x="4659075" y="4052"/>
                    <a:pt x="4666287" y="11264"/>
                  </a:cubicBezTo>
                  <a:cubicBezTo>
                    <a:pt x="4673499" y="18476"/>
                    <a:pt x="4677551" y="28258"/>
                    <a:pt x="4677551" y="38458"/>
                  </a:cubicBezTo>
                  <a:lnTo>
                    <a:pt x="4677551" y="939637"/>
                  </a:lnTo>
                  <a:cubicBezTo>
                    <a:pt x="4677551" y="949836"/>
                    <a:pt x="4673499" y="959618"/>
                    <a:pt x="4666287" y="966830"/>
                  </a:cubicBezTo>
                  <a:cubicBezTo>
                    <a:pt x="4659075" y="974042"/>
                    <a:pt x="4649293" y="978094"/>
                    <a:pt x="4639094" y="978094"/>
                  </a:cubicBezTo>
                  <a:lnTo>
                    <a:pt x="38458" y="978094"/>
                  </a:lnTo>
                  <a:cubicBezTo>
                    <a:pt x="28258" y="978094"/>
                    <a:pt x="18476" y="974042"/>
                    <a:pt x="11264" y="966830"/>
                  </a:cubicBezTo>
                  <a:cubicBezTo>
                    <a:pt x="4052" y="959618"/>
                    <a:pt x="0" y="949836"/>
                    <a:pt x="0" y="939637"/>
                  </a:cubicBezTo>
                  <a:lnTo>
                    <a:pt x="0" y="38458"/>
                  </a:lnTo>
                  <a:cubicBezTo>
                    <a:pt x="0" y="28258"/>
                    <a:pt x="4052" y="18476"/>
                    <a:pt x="11264" y="11264"/>
                  </a:cubicBezTo>
                  <a:cubicBezTo>
                    <a:pt x="18476" y="4052"/>
                    <a:pt x="28258" y="0"/>
                    <a:pt x="38458" y="0"/>
                  </a:cubicBezTo>
                  <a:close/>
                </a:path>
              </a:pathLst>
            </a:custGeom>
            <a:solidFill>
              <a:srgbClr val="FFFF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8" name="Freeform 8"/>
          <p:cNvSpPr/>
          <p:nvPr/>
        </p:nvSpPr>
        <p:spPr>
          <a:xfrm rot="587501">
            <a:off x="2335704" y="889389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9" name="Freeform 9"/>
          <p:cNvSpPr/>
          <p:nvPr/>
        </p:nvSpPr>
        <p:spPr>
          <a:xfrm>
            <a:off x="16014438" y="1573504"/>
            <a:ext cx="1838182" cy="1249964"/>
          </a:xfrm>
          <a:custGeom>
            <a:avLst/>
            <a:gdLst/>
            <a:ahLst/>
            <a:cxnLst/>
            <a:rect l="l" t="t" r="r" b="b"/>
            <a:pathLst>
              <a:path w="1838182" h="1249964">
                <a:moveTo>
                  <a:pt x="0" y="0"/>
                </a:moveTo>
                <a:lnTo>
                  <a:pt x="1838182" y="0"/>
                </a:lnTo>
                <a:lnTo>
                  <a:pt x="1838182" y="1249964"/>
                </a:lnTo>
                <a:lnTo>
                  <a:pt x="0" y="124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nvGrpSpPr>
          <p:cNvPr id="10" name="Group 10"/>
          <p:cNvGrpSpPr/>
          <p:nvPr/>
        </p:nvGrpSpPr>
        <p:grpSpPr>
          <a:xfrm>
            <a:off x="1873915" y="1435412"/>
            <a:ext cx="14140523" cy="943023"/>
            <a:chOff x="0" y="0"/>
            <a:chExt cx="3724253" cy="248368"/>
          </a:xfrm>
        </p:grpSpPr>
        <p:sp>
          <p:nvSpPr>
            <p:cNvPr id="11" name="Freeform 11"/>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4" name="Group 14"/>
          <p:cNvGrpSpPr/>
          <p:nvPr/>
        </p:nvGrpSpPr>
        <p:grpSpPr>
          <a:xfrm>
            <a:off x="2555418" y="6164119"/>
            <a:ext cx="15146896" cy="3712184"/>
            <a:chOff x="0" y="0"/>
            <a:chExt cx="4399313" cy="1078179"/>
          </a:xfrm>
        </p:grpSpPr>
        <p:sp>
          <p:nvSpPr>
            <p:cNvPr id="15" name="Freeform 15"/>
            <p:cNvSpPr/>
            <p:nvPr/>
          </p:nvSpPr>
          <p:spPr>
            <a:xfrm>
              <a:off x="0" y="0"/>
              <a:ext cx="4399313" cy="1078179"/>
            </a:xfrm>
            <a:custGeom>
              <a:avLst/>
              <a:gdLst/>
              <a:ahLst/>
              <a:cxnLst/>
              <a:rect l="l" t="t" r="r" b="b"/>
              <a:pathLst>
                <a:path w="4399313" h="1078179">
                  <a:moveTo>
                    <a:pt x="40890" y="0"/>
                  </a:moveTo>
                  <a:lnTo>
                    <a:pt x="4358424" y="0"/>
                  </a:lnTo>
                  <a:cubicBezTo>
                    <a:pt x="4369268" y="0"/>
                    <a:pt x="4379669" y="4308"/>
                    <a:pt x="4387337" y="11976"/>
                  </a:cubicBezTo>
                  <a:cubicBezTo>
                    <a:pt x="4395005" y="19645"/>
                    <a:pt x="4399313" y="30045"/>
                    <a:pt x="4399313" y="40890"/>
                  </a:cubicBezTo>
                  <a:lnTo>
                    <a:pt x="4399313" y="1037289"/>
                  </a:lnTo>
                  <a:cubicBezTo>
                    <a:pt x="4399313" y="1048133"/>
                    <a:pt x="4395005" y="1058534"/>
                    <a:pt x="4387337" y="1066202"/>
                  </a:cubicBezTo>
                  <a:cubicBezTo>
                    <a:pt x="4379669" y="1073871"/>
                    <a:pt x="4369268" y="1078179"/>
                    <a:pt x="4358424" y="1078179"/>
                  </a:cubicBezTo>
                  <a:lnTo>
                    <a:pt x="40890" y="1078179"/>
                  </a:lnTo>
                  <a:cubicBezTo>
                    <a:pt x="30045" y="1078179"/>
                    <a:pt x="19645" y="1073871"/>
                    <a:pt x="11976" y="1066202"/>
                  </a:cubicBezTo>
                  <a:cubicBezTo>
                    <a:pt x="4308" y="1058534"/>
                    <a:pt x="0" y="1048133"/>
                    <a:pt x="0" y="1037289"/>
                  </a:cubicBezTo>
                  <a:lnTo>
                    <a:pt x="0" y="40890"/>
                  </a:lnTo>
                  <a:cubicBezTo>
                    <a:pt x="0" y="30045"/>
                    <a:pt x="4308" y="19645"/>
                    <a:pt x="11976" y="11976"/>
                  </a:cubicBezTo>
                  <a:cubicBezTo>
                    <a:pt x="19645" y="4308"/>
                    <a:pt x="30045" y="0"/>
                    <a:pt x="40890" y="0"/>
                  </a:cubicBezTo>
                  <a:close/>
                </a:path>
              </a:pathLst>
            </a:custGeom>
            <a:solidFill>
              <a:srgbClr val="FFFFFF"/>
            </a:solidFill>
          </p:spPr>
          <p:txBody>
            <a:bodyPr/>
            <a:lstStyle/>
            <a:p>
              <a:endParaRPr lang="en-GB"/>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870035" y="8265227"/>
            <a:ext cx="3932701" cy="2477544"/>
            <a:chOff x="0" y="0"/>
            <a:chExt cx="5243601" cy="3303392"/>
          </a:xfrm>
        </p:grpSpPr>
        <p:sp>
          <p:nvSpPr>
            <p:cNvPr id="18" name="Freeform 18"/>
            <p:cNvSpPr/>
            <p:nvPr/>
          </p:nvSpPr>
          <p:spPr>
            <a:xfrm>
              <a:off x="1878986" y="0"/>
              <a:ext cx="3364615" cy="3113798"/>
            </a:xfrm>
            <a:custGeom>
              <a:avLst/>
              <a:gdLst/>
              <a:ahLst/>
              <a:cxnLst/>
              <a:rect l="l" t="t" r="r" b="b"/>
              <a:pathLst>
                <a:path w="3364615" h="3113798">
                  <a:moveTo>
                    <a:pt x="0" y="0"/>
                  </a:moveTo>
                  <a:lnTo>
                    <a:pt x="3364615" y="0"/>
                  </a:lnTo>
                  <a:lnTo>
                    <a:pt x="3364615" y="3113798"/>
                  </a:lnTo>
                  <a:lnTo>
                    <a:pt x="0" y="31137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9" name="Freeform 19"/>
            <p:cNvSpPr/>
            <p:nvPr/>
          </p:nvSpPr>
          <p:spPr>
            <a:xfrm>
              <a:off x="0" y="1365390"/>
              <a:ext cx="2606115" cy="1938002"/>
            </a:xfrm>
            <a:custGeom>
              <a:avLst/>
              <a:gdLst/>
              <a:ahLst/>
              <a:cxnLst/>
              <a:rect l="l" t="t" r="r" b="b"/>
              <a:pathLst>
                <a:path w="2606115" h="1938002">
                  <a:moveTo>
                    <a:pt x="0" y="0"/>
                  </a:moveTo>
                  <a:lnTo>
                    <a:pt x="2606115" y="0"/>
                  </a:lnTo>
                  <a:lnTo>
                    <a:pt x="2606115" y="1938002"/>
                  </a:lnTo>
                  <a:lnTo>
                    <a:pt x="0" y="193800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a:noFill/>
            </a:ln>
          </p:spPr>
          <p:txBody>
            <a:bodyPr/>
            <a:lstStyle/>
            <a:p>
              <a:endParaRPr lang="en-GB"/>
            </a:p>
          </p:txBody>
        </p:sp>
      </p:grpSp>
      <p:graphicFrame>
        <p:nvGraphicFramePr>
          <p:cNvPr id="20" name="Table 20"/>
          <p:cNvGraphicFramePr>
            <a:graphicFrameLocks noGrp="1"/>
          </p:cNvGraphicFramePr>
          <p:nvPr/>
        </p:nvGraphicFramePr>
        <p:xfrm>
          <a:off x="2910308" y="6934360"/>
          <a:ext cx="14267020" cy="2171700"/>
        </p:xfrm>
        <a:graphic>
          <a:graphicData uri="http://schemas.openxmlformats.org/drawingml/2006/table">
            <a:tbl>
              <a:tblPr/>
              <a:tblGrid>
                <a:gridCol w="2991356">
                  <a:extLst>
                    <a:ext uri="{9D8B030D-6E8A-4147-A177-3AD203B41FA5}">
                      <a16:colId xmlns:a16="http://schemas.microsoft.com/office/drawing/2014/main" val="20000"/>
                    </a:ext>
                  </a:extLst>
                </a:gridCol>
                <a:gridCol w="11275664">
                  <a:extLst>
                    <a:ext uri="{9D8B030D-6E8A-4147-A177-3AD203B41FA5}">
                      <a16:colId xmlns:a16="http://schemas.microsoft.com/office/drawing/2014/main" val="20001"/>
                    </a:ext>
                  </a:extLst>
                </a:gridCol>
              </a:tblGrid>
              <a:tr h="1085850">
                <a:tc>
                  <a:txBody>
                    <a:bodyPr/>
                    <a:lstStyle/>
                    <a:p>
                      <a:pPr algn="ctr">
                        <a:lnSpc>
                          <a:spcPts val="4900"/>
                        </a:lnSpc>
                        <a:defRPr/>
                      </a:pPr>
                      <a:r>
                        <a:rPr lang="en-US" sz="3500">
                          <a:solidFill>
                            <a:srgbClr val="000000"/>
                          </a:solidFill>
                          <a:latin typeface="Roboto Condensed Bold"/>
                        </a:rPr>
                        <a:t>Số liệu</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Ý nghĩa</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5850">
                <a:tc>
                  <a:txBody>
                    <a:bodyPr/>
                    <a:lstStyle/>
                    <a:p>
                      <a:pPr algn="ctr">
                        <a:lnSpc>
                          <a:spcPts val="4900"/>
                        </a:lnSpc>
                        <a:defRPr/>
                      </a:pPr>
                      <a:r>
                        <a:rPr lang="en-US" sz="3500">
                          <a:solidFill>
                            <a:srgbClr val="000000"/>
                          </a:solidFill>
                          <a:latin typeface="Roboto Condensed"/>
                        </a:rPr>
                        <a:t>72% bề mặt</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Cung cấp tỉ lệ đại dương/ bề mặt Trái đất</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1" name="TextBox 21"/>
          <p:cNvSpPr txBox="1"/>
          <p:nvPr/>
        </p:nvSpPr>
        <p:spPr>
          <a:xfrm>
            <a:off x="2173588" y="4358213"/>
            <a:ext cx="15129574" cy="601320"/>
          </a:xfrm>
          <a:prstGeom prst="rect">
            <a:avLst/>
          </a:prstGeom>
        </p:spPr>
        <p:txBody>
          <a:bodyPr lIns="0" tIns="0" rIns="0" bIns="0" rtlCol="0" anchor="t">
            <a:spAutoFit/>
          </a:bodyPr>
          <a:lstStyle/>
          <a:p>
            <a:pPr algn="just">
              <a:lnSpc>
                <a:spcPts val="4865"/>
              </a:lnSpc>
            </a:pPr>
            <a:r>
              <a:rPr lang="en-US" sz="3500">
                <a:solidFill>
                  <a:srgbClr val="000000"/>
                </a:solidFill>
                <a:latin typeface="Roboto Condensed Italics"/>
              </a:rPr>
              <a:t>c) Về diện tích, biển và đại dương bao phủ 72% bề mặt Trái Đất.</a:t>
            </a:r>
          </a:p>
        </p:txBody>
      </p:sp>
      <p:sp>
        <p:nvSpPr>
          <p:cNvPr id="22" name="TextBox 22"/>
          <p:cNvSpPr txBox="1"/>
          <p:nvPr/>
        </p:nvSpPr>
        <p:spPr>
          <a:xfrm>
            <a:off x="871499" y="218741"/>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23" name="TextBox 23"/>
          <p:cNvSpPr txBox="1"/>
          <p:nvPr/>
        </p:nvSpPr>
        <p:spPr>
          <a:xfrm>
            <a:off x="690546" y="1525879"/>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1: KHÁM PHÁ PHƯƠNG TIỆN PHI NGÔN NGỮ</a:t>
            </a:r>
          </a:p>
        </p:txBody>
      </p:sp>
      <p:sp>
        <p:nvSpPr>
          <p:cNvPr id="24" name="TextBox 24"/>
          <p:cNvSpPr txBox="1"/>
          <p:nvPr/>
        </p:nvSpPr>
        <p:spPr>
          <a:xfrm>
            <a:off x="2047755" y="2918718"/>
            <a:ext cx="14985738" cy="1210895"/>
          </a:xfrm>
          <a:prstGeom prst="rect">
            <a:avLst/>
          </a:prstGeom>
        </p:spPr>
        <p:txBody>
          <a:bodyPr lIns="0" tIns="0" rIns="0" bIns="0" rtlCol="0" anchor="t">
            <a:spAutoFit/>
          </a:bodyPr>
          <a:lstStyle/>
          <a:p>
            <a:pPr algn="ctr">
              <a:lnSpc>
                <a:spcPts val="4865"/>
              </a:lnSpc>
            </a:pPr>
            <a:r>
              <a:rPr lang="en-US" sz="3500">
                <a:solidFill>
                  <a:srgbClr val="000000"/>
                </a:solidFill>
                <a:latin typeface="Roboto Condensed Bold"/>
              </a:rPr>
              <a:t>Chỉ ra các số liệu trong câu và cho biết ý nghĩa của số liệu đối với vấn đề đang được phản ánh/đề cập: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407302" y="-83600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690546" y="2586977"/>
            <a:ext cx="17011769" cy="3367592"/>
            <a:chOff x="0" y="0"/>
            <a:chExt cx="4940953" cy="978094"/>
          </a:xfrm>
        </p:grpSpPr>
        <p:sp>
          <p:nvSpPr>
            <p:cNvPr id="5" name="Freeform 5"/>
            <p:cNvSpPr/>
            <p:nvPr/>
          </p:nvSpPr>
          <p:spPr>
            <a:xfrm>
              <a:off x="0" y="0"/>
              <a:ext cx="4940953" cy="978094"/>
            </a:xfrm>
            <a:custGeom>
              <a:avLst/>
              <a:gdLst/>
              <a:ahLst/>
              <a:cxnLst/>
              <a:rect l="l" t="t" r="r" b="b"/>
              <a:pathLst>
                <a:path w="4940953" h="978094">
                  <a:moveTo>
                    <a:pt x="36407" y="0"/>
                  </a:moveTo>
                  <a:lnTo>
                    <a:pt x="4904546" y="0"/>
                  </a:lnTo>
                  <a:cubicBezTo>
                    <a:pt x="4924653" y="0"/>
                    <a:pt x="4940953" y="16300"/>
                    <a:pt x="4940953" y="36407"/>
                  </a:cubicBezTo>
                  <a:lnTo>
                    <a:pt x="4940953" y="941687"/>
                  </a:lnTo>
                  <a:cubicBezTo>
                    <a:pt x="4940953" y="951343"/>
                    <a:pt x="4937117" y="960603"/>
                    <a:pt x="4930290" y="967431"/>
                  </a:cubicBezTo>
                  <a:cubicBezTo>
                    <a:pt x="4923462" y="974259"/>
                    <a:pt x="4914202" y="978094"/>
                    <a:pt x="4904546" y="978094"/>
                  </a:cubicBezTo>
                  <a:lnTo>
                    <a:pt x="36407" y="978094"/>
                  </a:lnTo>
                  <a:cubicBezTo>
                    <a:pt x="16300" y="978094"/>
                    <a:pt x="0" y="961794"/>
                    <a:pt x="0" y="941687"/>
                  </a:cubicBezTo>
                  <a:lnTo>
                    <a:pt x="0" y="36407"/>
                  </a:lnTo>
                  <a:cubicBezTo>
                    <a:pt x="0" y="16300"/>
                    <a:pt x="16300" y="0"/>
                    <a:pt x="36407" y="0"/>
                  </a:cubicBezTo>
                  <a:close/>
                </a:path>
              </a:pathLst>
            </a:custGeom>
            <a:solidFill>
              <a:srgbClr val="FFFF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8" name="Freeform 8"/>
          <p:cNvSpPr/>
          <p:nvPr/>
        </p:nvSpPr>
        <p:spPr>
          <a:xfrm rot="587501">
            <a:off x="2335704" y="889389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9" name="Freeform 9"/>
          <p:cNvSpPr/>
          <p:nvPr/>
        </p:nvSpPr>
        <p:spPr>
          <a:xfrm>
            <a:off x="16014438" y="1573504"/>
            <a:ext cx="1838182" cy="1249964"/>
          </a:xfrm>
          <a:custGeom>
            <a:avLst/>
            <a:gdLst/>
            <a:ahLst/>
            <a:cxnLst/>
            <a:rect l="l" t="t" r="r" b="b"/>
            <a:pathLst>
              <a:path w="1838182" h="1249964">
                <a:moveTo>
                  <a:pt x="0" y="0"/>
                </a:moveTo>
                <a:lnTo>
                  <a:pt x="1838182" y="0"/>
                </a:lnTo>
                <a:lnTo>
                  <a:pt x="1838182" y="1249964"/>
                </a:lnTo>
                <a:lnTo>
                  <a:pt x="0" y="1249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nvGrpSpPr>
          <p:cNvPr id="10" name="Group 10"/>
          <p:cNvGrpSpPr/>
          <p:nvPr/>
        </p:nvGrpSpPr>
        <p:grpSpPr>
          <a:xfrm>
            <a:off x="1873915" y="1435412"/>
            <a:ext cx="14140523" cy="943023"/>
            <a:chOff x="0" y="0"/>
            <a:chExt cx="3724253" cy="248368"/>
          </a:xfrm>
        </p:grpSpPr>
        <p:sp>
          <p:nvSpPr>
            <p:cNvPr id="11" name="Freeform 11"/>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4" name="Group 14"/>
          <p:cNvGrpSpPr/>
          <p:nvPr/>
        </p:nvGrpSpPr>
        <p:grpSpPr>
          <a:xfrm>
            <a:off x="2555418" y="6164119"/>
            <a:ext cx="15146896" cy="3712184"/>
            <a:chOff x="0" y="0"/>
            <a:chExt cx="4399313" cy="1078179"/>
          </a:xfrm>
        </p:grpSpPr>
        <p:sp>
          <p:nvSpPr>
            <p:cNvPr id="15" name="Freeform 15"/>
            <p:cNvSpPr/>
            <p:nvPr/>
          </p:nvSpPr>
          <p:spPr>
            <a:xfrm>
              <a:off x="0" y="0"/>
              <a:ext cx="4399313" cy="1078179"/>
            </a:xfrm>
            <a:custGeom>
              <a:avLst/>
              <a:gdLst/>
              <a:ahLst/>
              <a:cxnLst/>
              <a:rect l="l" t="t" r="r" b="b"/>
              <a:pathLst>
                <a:path w="4399313" h="1078179">
                  <a:moveTo>
                    <a:pt x="40890" y="0"/>
                  </a:moveTo>
                  <a:lnTo>
                    <a:pt x="4358424" y="0"/>
                  </a:lnTo>
                  <a:cubicBezTo>
                    <a:pt x="4369268" y="0"/>
                    <a:pt x="4379669" y="4308"/>
                    <a:pt x="4387337" y="11976"/>
                  </a:cubicBezTo>
                  <a:cubicBezTo>
                    <a:pt x="4395005" y="19645"/>
                    <a:pt x="4399313" y="30045"/>
                    <a:pt x="4399313" y="40890"/>
                  </a:cubicBezTo>
                  <a:lnTo>
                    <a:pt x="4399313" y="1037289"/>
                  </a:lnTo>
                  <a:cubicBezTo>
                    <a:pt x="4399313" y="1048133"/>
                    <a:pt x="4395005" y="1058534"/>
                    <a:pt x="4387337" y="1066202"/>
                  </a:cubicBezTo>
                  <a:cubicBezTo>
                    <a:pt x="4379669" y="1073871"/>
                    <a:pt x="4369268" y="1078179"/>
                    <a:pt x="4358424" y="1078179"/>
                  </a:cubicBezTo>
                  <a:lnTo>
                    <a:pt x="40890" y="1078179"/>
                  </a:lnTo>
                  <a:cubicBezTo>
                    <a:pt x="30045" y="1078179"/>
                    <a:pt x="19645" y="1073871"/>
                    <a:pt x="11976" y="1066202"/>
                  </a:cubicBezTo>
                  <a:cubicBezTo>
                    <a:pt x="4308" y="1058534"/>
                    <a:pt x="0" y="1048133"/>
                    <a:pt x="0" y="1037289"/>
                  </a:cubicBezTo>
                  <a:lnTo>
                    <a:pt x="0" y="40890"/>
                  </a:lnTo>
                  <a:cubicBezTo>
                    <a:pt x="0" y="30045"/>
                    <a:pt x="4308" y="19645"/>
                    <a:pt x="11976" y="11976"/>
                  </a:cubicBezTo>
                  <a:cubicBezTo>
                    <a:pt x="19645" y="4308"/>
                    <a:pt x="30045" y="0"/>
                    <a:pt x="40890" y="0"/>
                  </a:cubicBezTo>
                  <a:close/>
                </a:path>
              </a:pathLst>
            </a:custGeom>
            <a:solidFill>
              <a:srgbClr val="FFFFFF"/>
            </a:solidFill>
          </p:spPr>
          <p:txBody>
            <a:bodyPr/>
            <a:lstStyle/>
            <a:p>
              <a:endParaRPr lang="en-GB"/>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870035" y="8265227"/>
            <a:ext cx="3932701" cy="2477544"/>
            <a:chOff x="0" y="0"/>
            <a:chExt cx="5243601" cy="3303392"/>
          </a:xfrm>
        </p:grpSpPr>
        <p:sp>
          <p:nvSpPr>
            <p:cNvPr id="18" name="Freeform 18"/>
            <p:cNvSpPr/>
            <p:nvPr/>
          </p:nvSpPr>
          <p:spPr>
            <a:xfrm>
              <a:off x="1878986" y="0"/>
              <a:ext cx="3364615" cy="3113798"/>
            </a:xfrm>
            <a:custGeom>
              <a:avLst/>
              <a:gdLst/>
              <a:ahLst/>
              <a:cxnLst/>
              <a:rect l="l" t="t" r="r" b="b"/>
              <a:pathLst>
                <a:path w="3364615" h="3113798">
                  <a:moveTo>
                    <a:pt x="0" y="0"/>
                  </a:moveTo>
                  <a:lnTo>
                    <a:pt x="3364615" y="0"/>
                  </a:lnTo>
                  <a:lnTo>
                    <a:pt x="3364615" y="3113798"/>
                  </a:lnTo>
                  <a:lnTo>
                    <a:pt x="0" y="31137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9" name="Freeform 19"/>
            <p:cNvSpPr/>
            <p:nvPr/>
          </p:nvSpPr>
          <p:spPr>
            <a:xfrm>
              <a:off x="0" y="1365390"/>
              <a:ext cx="2606115" cy="1938002"/>
            </a:xfrm>
            <a:custGeom>
              <a:avLst/>
              <a:gdLst/>
              <a:ahLst/>
              <a:cxnLst/>
              <a:rect l="l" t="t" r="r" b="b"/>
              <a:pathLst>
                <a:path w="2606115" h="1938002">
                  <a:moveTo>
                    <a:pt x="0" y="0"/>
                  </a:moveTo>
                  <a:lnTo>
                    <a:pt x="2606115" y="0"/>
                  </a:lnTo>
                  <a:lnTo>
                    <a:pt x="2606115" y="1938002"/>
                  </a:lnTo>
                  <a:lnTo>
                    <a:pt x="0" y="193800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a:noFill/>
            </a:ln>
          </p:spPr>
          <p:txBody>
            <a:bodyPr/>
            <a:lstStyle/>
            <a:p>
              <a:endParaRPr lang="en-GB"/>
            </a:p>
          </p:txBody>
        </p:sp>
      </p:grpSp>
      <p:graphicFrame>
        <p:nvGraphicFramePr>
          <p:cNvPr id="20" name="Table 20"/>
          <p:cNvGraphicFramePr>
            <a:graphicFrameLocks noGrp="1"/>
          </p:cNvGraphicFramePr>
          <p:nvPr/>
        </p:nvGraphicFramePr>
        <p:xfrm>
          <a:off x="2910308" y="6934360"/>
          <a:ext cx="14267020" cy="2171700"/>
        </p:xfrm>
        <a:graphic>
          <a:graphicData uri="http://schemas.openxmlformats.org/drawingml/2006/table">
            <a:tbl>
              <a:tblPr/>
              <a:tblGrid>
                <a:gridCol w="2991356">
                  <a:extLst>
                    <a:ext uri="{9D8B030D-6E8A-4147-A177-3AD203B41FA5}">
                      <a16:colId xmlns:a16="http://schemas.microsoft.com/office/drawing/2014/main" val="20000"/>
                    </a:ext>
                  </a:extLst>
                </a:gridCol>
                <a:gridCol w="11275664">
                  <a:extLst>
                    <a:ext uri="{9D8B030D-6E8A-4147-A177-3AD203B41FA5}">
                      <a16:colId xmlns:a16="http://schemas.microsoft.com/office/drawing/2014/main" val="20001"/>
                    </a:ext>
                  </a:extLst>
                </a:gridCol>
              </a:tblGrid>
              <a:tr h="1085850">
                <a:tc>
                  <a:txBody>
                    <a:bodyPr/>
                    <a:lstStyle/>
                    <a:p>
                      <a:pPr algn="ctr">
                        <a:lnSpc>
                          <a:spcPts val="4900"/>
                        </a:lnSpc>
                        <a:defRPr/>
                      </a:pPr>
                      <a:r>
                        <a:rPr lang="en-US" sz="3500">
                          <a:solidFill>
                            <a:srgbClr val="000000"/>
                          </a:solidFill>
                          <a:latin typeface="Roboto Condensed Bold"/>
                        </a:rPr>
                        <a:t>Số liệu</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Ý nghĩa</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5850">
                <a:tc>
                  <a:txBody>
                    <a:bodyPr/>
                    <a:lstStyle/>
                    <a:p>
                      <a:pPr algn="ctr">
                        <a:lnSpc>
                          <a:spcPts val="4900"/>
                        </a:lnSpc>
                        <a:defRPr/>
                      </a:pPr>
                      <a:r>
                        <a:rPr lang="en-US" sz="3500">
                          <a:solidFill>
                            <a:srgbClr val="000000"/>
                          </a:solidFill>
                          <a:latin typeface="Roboto Condensed"/>
                        </a:rPr>
                        <a:t>35-85 cm</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Cung cấp số liệu nước biển dâng vào cuối thế kỉ tới</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1" name="TextBox 21"/>
          <p:cNvSpPr txBox="1"/>
          <p:nvPr/>
        </p:nvSpPr>
        <p:spPr>
          <a:xfrm>
            <a:off x="2047755" y="4301063"/>
            <a:ext cx="13646663" cy="1210895"/>
          </a:xfrm>
          <a:prstGeom prst="rect">
            <a:avLst/>
          </a:prstGeom>
        </p:spPr>
        <p:txBody>
          <a:bodyPr lIns="0" tIns="0" rIns="0" bIns="0" rtlCol="0" anchor="t">
            <a:spAutoFit/>
          </a:bodyPr>
          <a:lstStyle/>
          <a:p>
            <a:pPr algn="ctr">
              <a:lnSpc>
                <a:spcPts val="4865"/>
              </a:lnSpc>
            </a:pPr>
            <a:r>
              <a:rPr lang="en-US" sz="3500">
                <a:solidFill>
                  <a:srgbClr val="000000"/>
                </a:solidFill>
                <a:latin typeface="Roboto Condensed Italics"/>
              </a:rPr>
              <a:t>d) Dự kiến vào cuối thế kỉ tới, mực nước biển sẽ tăng lên trong khoảng 35 - 85 xăng - ti - mét.</a:t>
            </a:r>
          </a:p>
        </p:txBody>
      </p:sp>
      <p:sp>
        <p:nvSpPr>
          <p:cNvPr id="22" name="TextBox 22"/>
          <p:cNvSpPr txBox="1"/>
          <p:nvPr/>
        </p:nvSpPr>
        <p:spPr>
          <a:xfrm>
            <a:off x="871499" y="218741"/>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23" name="TextBox 23"/>
          <p:cNvSpPr txBox="1"/>
          <p:nvPr/>
        </p:nvSpPr>
        <p:spPr>
          <a:xfrm>
            <a:off x="690546" y="1525879"/>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1: KHÁM PHÁ PHƯƠNG TIỆN PHI NGÔN NGỮ</a:t>
            </a:r>
          </a:p>
        </p:txBody>
      </p:sp>
      <p:sp>
        <p:nvSpPr>
          <p:cNvPr id="24" name="TextBox 24"/>
          <p:cNvSpPr txBox="1"/>
          <p:nvPr/>
        </p:nvSpPr>
        <p:spPr>
          <a:xfrm>
            <a:off x="1814275" y="2852043"/>
            <a:ext cx="15669841" cy="1210895"/>
          </a:xfrm>
          <a:prstGeom prst="rect">
            <a:avLst/>
          </a:prstGeom>
        </p:spPr>
        <p:txBody>
          <a:bodyPr lIns="0" tIns="0" rIns="0" bIns="0" rtlCol="0" anchor="t">
            <a:spAutoFit/>
          </a:bodyPr>
          <a:lstStyle/>
          <a:p>
            <a:pPr algn="ctr">
              <a:lnSpc>
                <a:spcPts val="4865"/>
              </a:lnSpc>
            </a:pPr>
            <a:r>
              <a:rPr lang="en-US" sz="3500">
                <a:solidFill>
                  <a:srgbClr val="000000"/>
                </a:solidFill>
                <a:latin typeface="Roboto Condensed Bold"/>
              </a:rPr>
              <a:t>Chỉ ra các số liệu trong câu và cho biết ý nghĩa của số liệu đối với vấn đề đang được phản ánh/đề cập: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588153">
            <a:off x="-2442916" y="8711536"/>
            <a:ext cx="7799102" cy="3360704"/>
          </a:xfrm>
          <a:custGeom>
            <a:avLst/>
            <a:gdLst/>
            <a:ahLst/>
            <a:cxnLst/>
            <a:rect l="l" t="t" r="r" b="b"/>
            <a:pathLst>
              <a:path w="7799102" h="3360704">
                <a:moveTo>
                  <a:pt x="0" y="0"/>
                </a:moveTo>
                <a:lnTo>
                  <a:pt x="7799102" y="0"/>
                </a:lnTo>
                <a:lnTo>
                  <a:pt x="7799102" y="3360703"/>
                </a:lnTo>
                <a:lnTo>
                  <a:pt x="0" y="33607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7229983"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5" name="Freeform 5"/>
          <p:cNvSpPr/>
          <p:nvPr/>
        </p:nvSpPr>
        <p:spPr>
          <a:xfrm>
            <a:off x="5303972" y="9383642"/>
            <a:ext cx="1954586" cy="1453501"/>
          </a:xfrm>
          <a:custGeom>
            <a:avLst/>
            <a:gdLst/>
            <a:ahLst/>
            <a:cxnLst/>
            <a:rect l="l" t="t" r="r" b="b"/>
            <a:pathLst>
              <a:path w="1954586" h="1453501">
                <a:moveTo>
                  <a:pt x="0" y="0"/>
                </a:moveTo>
                <a:lnTo>
                  <a:pt x="1954586" y="0"/>
                </a:lnTo>
                <a:lnTo>
                  <a:pt x="1954586" y="1453501"/>
                </a:lnTo>
                <a:lnTo>
                  <a:pt x="0" y="14535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6" name="Freeform 6"/>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10">
              <a:alphaModFix amt="25000"/>
              <a:extLst>
                <a:ext uri="{96DAC541-7B7A-43D3-8B79-37D633B846F1}">
                  <asvg:svgBlip xmlns:asvg="http://schemas.microsoft.com/office/drawing/2016/SVG/main" xmlns="" r:embed="rId11"/>
                </a:ext>
              </a:extLst>
            </a:blip>
            <a:stretch>
              <a:fillRect/>
            </a:stretch>
          </a:blipFill>
          <a:ln>
            <a:noFill/>
          </a:ln>
        </p:spPr>
        <p:txBody>
          <a:bodyPr/>
          <a:lstStyle/>
          <a:p>
            <a:endParaRPr lang="en-GB"/>
          </a:p>
        </p:txBody>
      </p:sp>
      <p:sp>
        <p:nvSpPr>
          <p:cNvPr id="7" name="Freeform 7"/>
          <p:cNvSpPr/>
          <p:nvPr/>
        </p:nvSpPr>
        <p:spPr>
          <a:xfrm rot="-1434146" flipH="1">
            <a:off x="-1190036" y="-52369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12">
              <a:alphaModFix amt="25000"/>
              <a:extLst>
                <a:ext uri="{96DAC541-7B7A-43D3-8B79-37D633B846F1}">
                  <asvg:svgBlip xmlns:asvg="http://schemas.microsoft.com/office/drawing/2016/SVG/main" xmlns="" r:embed="rId13"/>
                </a:ext>
              </a:extLst>
            </a:blip>
            <a:stretch>
              <a:fillRect/>
            </a:stretch>
          </a:blipFill>
          <a:ln>
            <a:noFill/>
          </a:ln>
        </p:spPr>
        <p:txBody>
          <a:bodyPr/>
          <a:lstStyle/>
          <a:p>
            <a:endParaRPr lang="en-GB"/>
          </a:p>
        </p:txBody>
      </p:sp>
      <p:grpSp>
        <p:nvGrpSpPr>
          <p:cNvPr id="8" name="Group 8"/>
          <p:cNvGrpSpPr/>
          <p:nvPr/>
        </p:nvGrpSpPr>
        <p:grpSpPr>
          <a:xfrm>
            <a:off x="649350" y="308838"/>
            <a:ext cx="16989300" cy="9505897"/>
            <a:chOff x="0" y="0"/>
            <a:chExt cx="4934427" cy="2760923"/>
          </a:xfrm>
        </p:grpSpPr>
        <p:sp>
          <p:nvSpPr>
            <p:cNvPr id="9" name="Freeform 9"/>
            <p:cNvSpPr/>
            <p:nvPr/>
          </p:nvSpPr>
          <p:spPr>
            <a:xfrm>
              <a:off x="0" y="0"/>
              <a:ext cx="4934427" cy="2760923"/>
            </a:xfrm>
            <a:custGeom>
              <a:avLst/>
              <a:gdLst/>
              <a:ahLst/>
              <a:cxnLst/>
              <a:rect l="l" t="t" r="r" b="b"/>
              <a:pathLst>
                <a:path w="4934427" h="2760923">
                  <a:moveTo>
                    <a:pt x="36456" y="0"/>
                  </a:moveTo>
                  <a:lnTo>
                    <a:pt x="4897972" y="0"/>
                  </a:lnTo>
                  <a:cubicBezTo>
                    <a:pt x="4918105" y="0"/>
                    <a:pt x="4934427" y="16322"/>
                    <a:pt x="4934427" y="36456"/>
                  </a:cubicBezTo>
                  <a:lnTo>
                    <a:pt x="4934427" y="2724468"/>
                  </a:lnTo>
                  <a:cubicBezTo>
                    <a:pt x="4934427" y="2744602"/>
                    <a:pt x="4918105" y="2760923"/>
                    <a:pt x="4897972" y="2760923"/>
                  </a:cubicBezTo>
                  <a:lnTo>
                    <a:pt x="36456" y="2760923"/>
                  </a:lnTo>
                  <a:cubicBezTo>
                    <a:pt x="16322" y="2760923"/>
                    <a:pt x="0" y="2744602"/>
                    <a:pt x="0" y="2724468"/>
                  </a:cubicBezTo>
                  <a:lnTo>
                    <a:pt x="0" y="36456"/>
                  </a:lnTo>
                  <a:cubicBezTo>
                    <a:pt x="0" y="16322"/>
                    <a:pt x="16322" y="0"/>
                    <a:pt x="36456" y="0"/>
                  </a:cubicBezTo>
                  <a:close/>
                </a:path>
              </a:pathLst>
            </a:custGeom>
            <a:solidFill>
              <a:srgbClr val="FFFFFF"/>
            </a:solidFill>
          </p:spPr>
          <p:txBody>
            <a:bodyPr/>
            <a:lstStyle/>
            <a:p>
              <a:endParaRPr lang="en-GB"/>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11" name="Table 11"/>
          <p:cNvGraphicFramePr>
            <a:graphicFrameLocks noGrp="1"/>
          </p:cNvGraphicFramePr>
          <p:nvPr/>
        </p:nvGraphicFramePr>
        <p:xfrm>
          <a:off x="1028700" y="1208924"/>
          <a:ext cx="11503415" cy="7705724"/>
        </p:xfrm>
        <a:graphic>
          <a:graphicData uri="http://schemas.openxmlformats.org/drawingml/2006/table">
            <a:tbl>
              <a:tblPr/>
              <a:tblGrid>
                <a:gridCol w="1283227">
                  <a:extLst>
                    <a:ext uri="{9D8B030D-6E8A-4147-A177-3AD203B41FA5}">
                      <a16:colId xmlns:a16="http://schemas.microsoft.com/office/drawing/2014/main" val="20000"/>
                    </a:ext>
                  </a:extLst>
                </a:gridCol>
                <a:gridCol w="2784788">
                  <a:extLst>
                    <a:ext uri="{9D8B030D-6E8A-4147-A177-3AD203B41FA5}">
                      <a16:colId xmlns:a16="http://schemas.microsoft.com/office/drawing/2014/main" val="20001"/>
                    </a:ext>
                  </a:extLst>
                </a:gridCol>
                <a:gridCol w="7435400">
                  <a:extLst>
                    <a:ext uri="{9D8B030D-6E8A-4147-A177-3AD203B41FA5}">
                      <a16:colId xmlns:a16="http://schemas.microsoft.com/office/drawing/2014/main" val="20002"/>
                    </a:ext>
                  </a:extLst>
                </a:gridCol>
              </a:tblGrid>
              <a:tr h="1059895">
                <a:tc>
                  <a:txBody>
                    <a:bodyPr/>
                    <a:lstStyle/>
                    <a:p>
                      <a:pPr algn="ctr">
                        <a:lnSpc>
                          <a:spcPts val="4760"/>
                        </a:lnSpc>
                        <a:defRPr/>
                      </a:pPr>
                      <a:r>
                        <a:rPr lang="en-US" sz="3400">
                          <a:solidFill>
                            <a:srgbClr val="000000"/>
                          </a:solidFill>
                          <a:latin typeface="Roboto Condensed Bold"/>
                        </a:rPr>
                        <a:t>Câu</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Bold"/>
                        </a:rPr>
                        <a:t>Số liệu</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Bold"/>
                        </a:rPr>
                        <a:t>Ý nghĩa</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61457">
                <a:tc>
                  <a:txBody>
                    <a:bodyPr/>
                    <a:lstStyle/>
                    <a:p>
                      <a:pPr algn="ctr">
                        <a:lnSpc>
                          <a:spcPts val="4760"/>
                        </a:lnSpc>
                        <a:defRPr/>
                      </a:pPr>
                      <a:r>
                        <a:rPr lang="en-US" sz="3400">
                          <a:solidFill>
                            <a:srgbClr val="000000"/>
                          </a:solidFill>
                          <a:latin typeface="Roboto Condensed Bold"/>
                        </a:rPr>
                        <a:t>a</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a:rPr>
                        <a:t>40% - 600 triệu - 10 mét</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a:rPr>
                        <a:t>Cung cấp số liệu gần như chính xác về số lượng cư dân sống ven biển trên thế giới</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63020">
                <a:tc>
                  <a:txBody>
                    <a:bodyPr/>
                    <a:lstStyle/>
                    <a:p>
                      <a:pPr algn="ctr">
                        <a:lnSpc>
                          <a:spcPts val="4760"/>
                        </a:lnSpc>
                        <a:defRPr/>
                      </a:pPr>
                      <a:r>
                        <a:rPr lang="en-US" sz="3400">
                          <a:solidFill>
                            <a:srgbClr val="000000"/>
                          </a:solidFill>
                          <a:latin typeface="Roboto Condensed Bold"/>
                        </a:rPr>
                        <a:t>b</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a:rPr>
                        <a:t>28/64 tỉnh thành - 3000 km</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a:rPr>
                        <a:t>Cung cấp số liệu về số tỉnh thành ven biển của Việt Nam, độ dài đường bờ biển.</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59895">
                <a:tc>
                  <a:txBody>
                    <a:bodyPr/>
                    <a:lstStyle/>
                    <a:p>
                      <a:pPr algn="ctr">
                        <a:lnSpc>
                          <a:spcPts val="4760"/>
                        </a:lnSpc>
                        <a:defRPr/>
                      </a:pPr>
                      <a:r>
                        <a:rPr lang="en-US" sz="3400">
                          <a:solidFill>
                            <a:srgbClr val="000000"/>
                          </a:solidFill>
                          <a:latin typeface="Roboto Condensed Bold"/>
                        </a:rPr>
                        <a:t>c</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a:rPr>
                        <a:t>72% bề mặt</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a:rPr>
                        <a:t>Cung cấp tỉ lệ đại dương/ bề mặt Trái đất</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61457">
                <a:tc>
                  <a:txBody>
                    <a:bodyPr/>
                    <a:lstStyle/>
                    <a:p>
                      <a:pPr algn="ctr">
                        <a:lnSpc>
                          <a:spcPts val="4760"/>
                        </a:lnSpc>
                        <a:defRPr/>
                      </a:pPr>
                      <a:r>
                        <a:rPr lang="en-US" sz="3400">
                          <a:solidFill>
                            <a:srgbClr val="000000"/>
                          </a:solidFill>
                          <a:latin typeface="Roboto Condensed Bold"/>
                        </a:rPr>
                        <a:t>d</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a:rPr>
                        <a:t>35-85 cm</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760"/>
                        </a:lnSpc>
                        <a:defRPr/>
                      </a:pPr>
                      <a:r>
                        <a:rPr lang="en-US" sz="3400">
                          <a:solidFill>
                            <a:srgbClr val="000000"/>
                          </a:solidFill>
                          <a:latin typeface="Roboto Condensed"/>
                        </a:rPr>
                        <a:t>Cung cấp số liệu nước biển dâng vào cuối thế kỉ tới</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TextBox 12"/>
          <p:cNvSpPr txBox="1"/>
          <p:nvPr/>
        </p:nvSpPr>
        <p:spPr>
          <a:xfrm>
            <a:off x="12824656" y="1065575"/>
            <a:ext cx="4434644" cy="7916222"/>
          </a:xfrm>
          <a:prstGeom prst="rect">
            <a:avLst/>
          </a:prstGeom>
        </p:spPr>
        <p:txBody>
          <a:bodyPr lIns="0" tIns="0" rIns="0" bIns="0" rtlCol="0" anchor="t">
            <a:spAutoFit/>
          </a:bodyPr>
          <a:lstStyle/>
          <a:p>
            <a:pPr algn="just">
              <a:lnSpc>
                <a:spcPts val="4865"/>
              </a:lnSpc>
            </a:pPr>
            <a:r>
              <a:rPr lang="en-US" sz="3500">
                <a:solidFill>
                  <a:srgbClr val="2E5A99"/>
                </a:solidFill>
                <a:latin typeface="Roboto Condensed Italics"/>
              </a:rPr>
              <a:t>Việc trích dẫn những số liệu cụ thể nhằm nhấn mạnh, khẳng định sự ảnh hưởng của hiện tượng nước biển dâng đến cuộc sống của con người. Từ đó, làm tăng tính xác thực, sức thuyết phục, tính khách quan cho lập luận của người viết giúp người đọc, người nghe tin tưởng hơn vào dẫn chứng bài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20127" y="6062447"/>
            <a:ext cx="7315200" cy="2513769"/>
          </a:xfrm>
          <a:custGeom>
            <a:avLst/>
            <a:gdLst/>
            <a:ahLst/>
            <a:cxnLst/>
            <a:rect l="l" t="t" r="r" b="b"/>
            <a:pathLst>
              <a:path w="7315200" h="2513769">
                <a:moveTo>
                  <a:pt x="0" y="0"/>
                </a:moveTo>
                <a:lnTo>
                  <a:pt x="7315200" y="0"/>
                </a:lnTo>
                <a:lnTo>
                  <a:pt x="7315200" y="2513769"/>
                </a:lnTo>
                <a:lnTo>
                  <a:pt x="0" y="251376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a:off x="7265536" y="6108049"/>
            <a:ext cx="2305948" cy="909801"/>
          </a:xfrm>
          <a:custGeom>
            <a:avLst/>
            <a:gdLst/>
            <a:ahLst/>
            <a:cxnLst/>
            <a:rect l="l" t="t" r="r" b="b"/>
            <a:pathLst>
              <a:path w="2305948" h="909801">
                <a:moveTo>
                  <a:pt x="0" y="0"/>
                </a:moveTo>
                <a:lnTo>
                  <a:pt x="2305948" y="0"/>
                </a:lnTo>
                <a:lnTo>
                  <a:pt x="2305948" y="909801"/>
                </a:lnTo>
                <a:lnTo>
                  <a:pt x="0" y="9098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2637473" y="7243255"/>
            <a:ext cx="7315200" cy="4003409"/>
          </a:xfrm>
          <a:custGeom>
            <a:avLst/>
            <a:gdLst/>
            <a:ahLst/>
            <a:cxnLst/>
            <a:rect l="l" t="t" r="r" b="b"/>
            <a:pathLst>
              <a:path w="7315200" h="4003409">
                <a:moveTo>
                  <a:pt x="0" y="0"/>
                </a:moveTo>
                <a:lnTo>
                  <a:pt x="7315200" y="0"/>
                </a:lnTo>
                <a:lnTo>
                  <a:pt x="7315200" y="4003410"/>
                </a:lnTo>
                <a:lnTo>
                  <a:pt x="0" y="4003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5" name="Freeform 5"/>
          <p:cNvSpPr/>
          <p:nvPr/>
        </p:nvSpPr>
        <p:spPr>
          <a:xfrm>
            <a:off x="-373921" y="807454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6" name="Freeform 6"/>
          <p:cNvSpPr/>
          <p:nvPr/>
        </p:nvSpPr>
        <p:spPr>
          <a:xfrm rot="-763096">
            <a:off x="5495675" y="8585440"/>
            <a:ext cx="1845177" cy="1845177"/>
          </a:xfrm>
          <a:custGeom>
            <a:avLst/>
            <a:gdLst/>
            <a:ahLst/>
            <a:cxnLst/>
            <a:rect l="l" t="t" r="r" b="b"/>
            <a:pathLst>
              <a:path w="1845177" h="1845177">
                <a:moveTo>
                  <a:pt x="0" y="0"/>
                </a:moveTo>
                <a:lnTo>
                  <a:pt x="1845176" y="0"/>
                </a:lnTo>
                <a:lnTo>
                  <a:pt x="1845176" y="1845176"/>
                </a:lnTo>
                <a:lnTo>
                  <a:pt x="0" y="18451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7" name="Freeform 7"/>
          <p:cNvSpPr/>
          <p:nvPr/>
        </p:nvSpPr>
        <p:spPr>
          <a:xfrm rot="680299">
            <a:off x="1091655" y="7481705"/>
            <a:ext cx="1836837" cy="1863949"/>
          </a:xfrm>
          <a:custGeom>
            <a:avLst/>
            <a:gdLst/>
            <a:ahLst/>
            <a:cxnLst/>
            <a:rect l="l" t="t" r="r" b="b"/>
            <a:pathLst>
              <a:path w="1836837" h="1863949">
                <a:moveTo>
                  <a:pt x="0" y="0"/>
                </a:moveTo>
                <a:lnTo>
                  <a:pt x="1836837" y="0"/>
                </a:lnTo>
                <a:lnTo>
                  <a:pt x="1836837" y="1863949"/>
                </a:lnTo>
                <a:lnTo>
                  <a:pt x="0" y="18639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8" name="Freeform 8"/>
          <p:cNvSpPr/>
          <p:nvPr/>
        </p:nvSpPr>
        <p:spPr>
          <a:xfrm rot="720941">
            <a:off x="14757473" y="5609833"/>
            <a:ext cx="3024391" cy="3877424"/>
          </a:xfrm>
          <a:custGeom>
            <a:avLst/>
            <a:gdLst/>
            <a:ahLst/>
            <a:cxnLst/>
            <a:rect l="l" t="t" r="r" b="b"/>
            <a:pathLst>
              <a:path w="3024391" h="3877424">
                <a:moveTo>
                  <a:pt x="0" y="0"/>
                </a:moveTo>
                <a:lnTo>
                  <a:pt x="3024391" y="0"/>
                </a:lnTo>
                <a:lnTo>
                  <a:pt x="3024391" y="3877424"/>
                </a:lnTo>
                <a:lnTo>
                  <a:pt x="0" y="38774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9" name="Freeform 9"/>
          <p:cNvSpPr/>
          <p:nvPr/>
        </p:nvSpPr>
        <p:spPr>
          <a:xfrm rot="-268502" flipH="1">
            <a:off x="6568718" y="6900380"/>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GB"/>
          </a:p>
        </p:txBody>
      </p:sp>
      <p:sp>
        <p:nvSpPr>
          <p:cNvPr id="10" name="Freeform 10"/>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18">
              <a:alphaModFix amt="25000"/>
              <a:extLst>
                <a:ext uri="{96DAC541-7B7A-43D3-8B79-37D633B846F1}">
                  <asvg:svgBlip xmlns:asvg="http://schemas.microsoft.com/office/drawing/2016/SVG/main" xmlns="" r:embed="rId19"/>
                </a:ext>
              </a:extLst>
            </a:blip>
            <a:stretch>
              <a:fillRect/>
            </a:stretch>
          </a:blipFill>
          <a:ln>
            <a:noFill/>
          </a:ln>
        </p:spPr>
        <p:txBody>
          <a:bodyPr/>
          <a:lstStyle/>
          <a:p>
            <a:endParaRPr lang="en-GB"/>
          </a:p>
        </p:txBody>
      </p:sp>
      <p:sp>
        <p:nvSpPr>
          <p:cNvPr id="11" name="Freeform 11"/>
          <p:cNvSpPr/>
          <p:nvPr/>
        </p:nvSpPr>
        <p:spPr>
          <a:xfrm flipH="1">
            <a:off x="-727192" y="-434770"/>
            <a:ext cx="8505643" cy="2613552"/>
          </a:xfrm>
          <a:custGeom>
            <a:avLst/>
            <a:gdLst/>
            <a:ahLst/>
            <a:cxnLst/>
            <a:rect l="l" t="t" r="r" b="b"/>
            <a:pathLst>
              <a:path w="8505643" h="2613552">
                <a:moveTo>
                  <a:pt x="8505644" y="0"/>
                </a:moveTo>
                <a:lnTo>
                  <a:pt x="0" y="0"/>
                </a:lnTo>
                <a:lnTo>
                  <a:pt x="0" y="2613552"/>
                </a:lnTo>
                <a:lnTo>
                  <a:pt x="8505644" y="2613552"/>
                </a:lnTo>
                <a:lnTo>
                  <a:pt x="8505644" y="0"/>
                </a:lnTo>
                <a:close/>
              </a:path>
            </a:pathLst>
          </a:custGeom>
          <a:blipFill>
            <a:blip r:embed="rId20">
              <a:alphaModFix amt="25000"/>
              <a:extLst>
                <a:ext uri="{96DAC541-7B7A-43D3-8B79-37D633B846F1}">
                  <asvg:svgBlip xmlns:asvg="http://schemas.microsoft.com/office/drawing/2016/SVG/main" xmlns="" r:embed="rId21"/>
                </a:ext>
              </a:extLst>
            </a:blip>
            <a:stretch>
              <a:fillRect/>
            </a:stretch>
          </a:blipFill>
          <a:ln>
            <a:noFill/>
          </a:ln>
        </p:spPr>
        <p:txBody>
          <a:bodyPr/>
          <a:lstStyle/>
          <a:p>
            <a:endParaRPr lang="en-GB"/>
          </a:p>
        </p:txBody>
      </p:sp>
      <p:sp>
        <p:nvSpPr>
          <p:cNvPr id="12" name="Freeform 12"/>
          <p:cNvSpPr/>
          <p:nvPr/>
        </p:nvSpPr>
        <p:spPr>
          <a:xfrm rot="-232181">
            <a:off x="11456350" y="9109558"/>
            <a:ext cx="1894874" cy="1540016"/>
          </a:xfrm>
          <a:custGeom>
            <a:avLst/>
            <a:gdLst/>
            <a:ahLst/>
            <a:cxnLst/>
            <a:rect l="l" t="t" r="r" b="b"/>
            <a:pathLst>
              <a:path w="1894874" h="1540016">
                <a:moveTo>
                  <a:pt x="0" y="0"/>
                </a:moveTo>
                <a:lnTo>
                  <a:pt x="1894874" y="0"/>
                </a:lnTo>
                <a:lnTo>
                  <a:pt x="1894874" y="1540016"/>
                </a:lnTo>
                <a:lnTo>
                  <a:pt x="0" y="154001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GB"/>
          </a:p>
        </p:txBody>
      </p:sp>
      <p:sp>
        <p:nvSpPr>
          <p:cNvPr id="13" name="Freeform 13"/>
          <p:cNvSpPr/>
          <p:nvPr/>
        </p:nvSpPr>
        <p:spPr>
          <a:xfrm>
            <a:off x="1192173" y="4217893"/>
            <a:ext cx="1635800" cy="1851214"/>
          </a:xfrm>
          <a:custGeom>
            <a:avLst/>
            <a:gdLst/>
            <a:ahLst/>
            <a:cxnLst/>
            <a:rect l="l" t="t" r="r" b="b"/>
            <a:pathLst>
              <a:path w="1635800" h="1851214">
                <a:moveTo>
                  <a:pt x="0" y="0"/>
                </a:moveTo>
                <a:lnTo>
                  <a:pt x="1635800" y="0"/>
                </a:lnTo>
                <a:lnTo>
                  <a:pt x="1635800" y="1851214"/>
                </a:lnTo>
                <a:lnTo>
                  <a:pt x="0" y="185121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GB"/>
          </a:p>
        </p:txBody>
      </p:sp>
      <p:sp>
        <p:nvSpPr>
          <p:cNvPr id="14" name="Freeform 14"/>
          <p:cNvSpPr/>
          <p:nvPr/>
        </p:nvSpPr>
        <p:spPr>
          <a:xfrm rot="-778320">
            <a:off x="10082716" y="5721659"/>
            <a:ext cx="1411884" cy="557052"/>
          </a:xfrm>
          <a:custGeom>
            <a:avLst/>
            <a:gdLst/>
            <a:ahLst/>
            <a:cxnLst/>
            <a:rect l="l" t="t" r="r" b="b"/>
            <a:pathLst>
              <a:path w="1411884" h="557052">
                <a:moveTo>
                  <a:pt x="0" y="0"/>
                </a:moveTo>
                <a:lnTo>
                  <a:pt x="1411884" y="0"/>
                </a:lnTo>
                <a:lnTo>
                  <a:pt x="1411884" y="557052"/>
                </a:lnTo>
                <a:lnTo>
                  <a:pt x="0" y="557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5" name="Freeform 15"/>
          <p:cNvSpPr/>
          <p:nvPr/>
        </p:nvSpPr>
        <p:spPr>
          <a:xfrm rot="-1059538">
            <a:off x="12150556" y="6444035"/>
            <a:ext cx="1838182" cy="1249964"/>
          </a:xfrm>
          <a:custGeom>
            <a:avLst/>
            <a:gdLst/>
            <a:ahLst/>
            <a:cxnLst/>
            <a:rect l="l" t="t" r="r" b="b"/>
            <a:pathLst>
              <a:path w="1838182" h="1249964">
                <a:moveTo>
                  <a:pt x="0" y="0"/>
                </a:moveTo>
                <a:lnTo>
                  <a:pt x="1838182" y="0"/>
                </a:lnTo>
                <a:lnTo>
                  <a:pt x="1838182" y="1249964"/>
                </a:lnTo>
                <a:lnTo>
                  <a:pt x="0" y="1249964"/>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GB"/>
          </a:p>
        </p:txBody>
      </p:sp>
      <p:sp>
        <p:nvSpPr>
          <p:cNvPr id="16" name="Freeform 16"/>
          <p:cNvSpPr/>
          <p:nvPr/>
        </p:nvSpPr>
        <p:spPr>
          <a:xfrm rot="91590">
            <a:off x="15640135" y="8507024"/>
            <a:ext cx="1316782" cy="1502552"/>
          </a:xfrm>
          <a:custGeom>
            <a:avLst/>
            <a:gdLst/>
            <a:ahLst/>
            <a:cxnLst/>
            <a:rect l="l" t="t" r="r" b="b"/>
            <a:pathLst>
              <a:path w="1316782" h="1502552">
                <a:moveTo>
                  <a:pt x="0" y="0"/>
                </a:moveTo>
                <a:lnTo>
                  <a:pt x="1316782" y="0"/>
                </a:lnTo>
                <a:lnTo>
                  <a:pt x="1316782" y="1502552"/>
                </a:lnTo>
                <a:lnTo>
                  <a:pt x="0" y="150255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GB"/>
          </a:p>
        </p:txBody>
      </p:sp>
      <p:sp>
        <p:nvSpPr>
          <p:cNvPr id="17" name="Freeform 17"/>
          <p:cNvSpPr/>
          <p:nvPr/>
        </p:nvSpPr>
        <p:spPr>
          <a:xfrm>
            <a:off x="15620355" y="2611503"/>
            <a:ext cx="1638945" cy="1784989"/>
          </a:xfrm>
          <a:custGeom>
            <a:avLst/>
            <a:gdLst/>
            <a:ahLst/>
            <a:cxnLst/>
            <a:rect l="l" t="t" r="r" b="b"/>
            <a:pathLst>
              <a:path w="1638945" h="1784989">
                <a:moveTo>
                  <a:pt x="0" y="0"/>
                </a:moveTo>
                <a:lnTo>
                  <a:pt x="1638945" y="0"/>
                </a:lnTo>
                <a:lnTo>
                  <a:pt x="1638945" y="1784989"/>
                </a:lnTo>
                <a:lnTo>
                  <a:pt x="0" y="178498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GB"/>
          </a:p>
        </p:txBody>
      </p:sp>
      <p:grpSp>
        <p:nvGrpSpPr>
          <p:cNvPr id="18" name="Group 18"/>
          <p:cNvGrpSpPr/>
          <p:nvPr/>
        </p:nvGrpSpPr>
        <p:grpSpPr>
          <a:xfrm>
            <a:off x="2827973" y="4275425"/>
            <a:ext cx="12187635" cy="4214326"/>
            <a:chOff x="0" y="0"/>
            <a:chExt cx="2627385" cy="908516"/>
          </a:xfrm>
        </p:grpSpPr>
        <p:sp>
          <p:nvSpPr>
            <p:cNvPr id="19" name="Freeform 19"/>
            <p:cNvSpPr/>
            <p:nvPr/>
          </p:nvSpPr>
          <p:spPr>
            <a:xfrm>
              <a:off x="0" y="0"/>
              <a:ext cx="2627396" cy="908516"/>
            </a:xfrm>
            <a:custGeom>
              <a:avLst/>
              <a:gdLst/>
              <a:ahLst/>
              <a:cxnLst/>
              <a:rect l="l" t="t" r="r" b="b"/>
              <a:pathLst>
                <a:path w="2627396" h="908516">
                  <a:moveTo>
                    <a:pt x="2314043" y="0"/>
                  </a:moveTo>
                  <a:lnTo>
                    <a:pt x="282407" y="0"/>
                  </a:lnTo>
                  <a:cubicBezTo>
                    <a:pt x="126426" y="0"/>
                    <a:pt x="0" y="123512"/>
                    <a:pt x="0" y="383293"/>
                  </a:cubicBezTo>
                  <a:cubicBezTo>
                    <a:pt x="0" y="583484"/>
                    <a:pt x="66279" y="678625"/>
                    <a:pt x="162037" y="722767"/>
                  </a:cubicBezTo>
                  <a:lnTo>
                    <a:pt x="162037" y="908516"/>
                  </a:lnTo>
                  <a:lnTo>
                    <a:pt x="353844" y="749048"/>
                  </a:lnTo>
                  <a:lnTo>
                    <a:pt x="2314043" y="749048"/>
                  </a:lnTo>
                  <a:cubicBezTo>
                    <a:pt x="2500947" y="749048"/>
                    <a:pt x="2627385" y="625535"/>
                    <a:pt x="2627385" y="383251"/>
                  </a:cubicBezTo>
                  <a:cubicBezTo>
                    <a:pt x="2627396" y="123512"/>
                    <a:pt x="2500947" y="0"/>
                    <a:pt x="2314043" y="0"/>
                  </a:cubicBezTo>
                </a:path>
              </a:pathLst>
            </a:custGeom>
            <a:solidFill>
              <a:srgbClr val="FFFFFF"/>
            </a:solidFill>
          </p:spPr>
          <p:txBody>
            <a:bodyPr/>
            <a:lstStyle/>
            <a:p>
              <a:endParaRPr lang="en-GB"/>
            </a:p>
          </p:txBody>
        </p:sp>
        <p:sp>
          <p:nvSpPr>
            <p:cNvPr id="20" name="TextBox 20"/>
            <p:cNvSpPr txBox="1"/>
            <p:nvPr/>
          </p:nvSpPr>
          <p:spPr>
            <a:xfrm>
              <a:off x="0" y="-9525"/>
              <a:ext cx="812800" cy="5302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010073" y="890495"/>
            <a:ext cx="14002032" cy="965183"/>
          </a:xfrm>
          <a:prstGeom prst="rect">
            <a:avLst/>
          </a:prstGeom>
        </p:spPr>
        <p:txBody>
          <a:bodyPr lIns="0" tIns="0" rIns="0" bIns="0" rtlCol="0" anchor="t">
            <a:spAutoFit/>
          </a:bodyPr>
          <a:lstStyle/>
          <a:p>
            <a:pPr algn="ctr">
              <a:lnSpc>
                <a:spcPts val="6439"/>
              </a:lnSpc>
            </a:pPr>
            <a:r>
              <a:rPr lang="en-US" sz="9199">
                <a:solidFill>
                  <a:srgbClr val="FFFFFF"/>
                </a:solidFill>
                <a:latin typeface="Fraunces Bold"/>
              </a:rPr>
              <a:t>KHỞI ĐỘNG</a:t>
            </a:r>
          </a:p>
        </p:txBody>
      </p:sp>
      <p:sp>
        <p:nvSpPr>
          <p:cNvPr id="22" name="TextBox 22"/>
          <p:cNvSpPr txBox="1"/>
          <p:nvPr/>
        </p:nvSpPr>
        <p:spPr>
          <a:xfrm>
            <a:off x="3023379" y="2608152"/>
            <a:ext cx="11975420" cy="850875"/>
          </a:xfrm>
          <a:prstGeom prst="rect">
            <a:avLst/>
          </a:prstGeom>
        </p:spPr>
        <p:txBody>
          <a:bodyPr lIns="0" tIns="0" rIns="0" bIns="0" rtlCol="0" anchor="t">
            <a:spAutoFit/>
          </a:bodyPr>
          <a:lstStyle/>
          <a:p>
            <a:pPr algn="ctr">
              <a:lnSpc>
                <a:spcPts val="5599"/>
              </a:lnSpc>
            </a:pPr>
            <a:r>
              <a:rPr lang="en-US" sz="6999">
                <a:solidFill>
                  <a:srgbClr val="2E5A99"/>
                </a:solidFill>
                <a:latin typeface="#9Slide07 SVNRevolution"/>
              </a:rPr>
              <a:t>CHỦ ĐỀ</a:t>
            </a:r>
          </a:p>
        </p:txBody>
      </p:sp>
      <p:sp>
        <p:nvSpPr>
          <p:cNvPr id="23" name="TextBox 23"/>
          <p:cNvSpPr txBox="1"/>
          <p:nvPr/>
        </p:nvSpPr>
        <p:spPr>
          <a:xfrm>
            <a:off x="2430350" y="5008328"/>
            <a:ext cx="12982882" cy="1783690"/>
          </a:xfrm>
          <a:prstGeom prst="rect">
            <a:avLst/>
          </a:prstGeom>
        </p:spPr>
        <p:txBody>
          <a:bodyPr lIns="0" tIns="0" rIns="0" bIns="0" rtlCol="0" anchor="t">
            <a:spAutoFit/>
          </a:bodyPr>
          <a:lstStyle/>
          <a:p>
            <a:pPr algn="ctr">
              <a:lnSpc>
                <a:spcPts val="14560"/>
              </a:lnSpc>
            </a:pPr>
            <a:r>
              <a:rPr lang="en-US" sz="10400">
                <a:solidFill>
                  <a:srgbClr val="3E6DB2"/>
                </a:solidFill>
                <a:latin typeface="UTM Atlas"/>
              </a:rPr>
              <a:t>Thời tiết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362365" y="-521452"/>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1201714" y="3531613"/>
            <a:ext cx="8253631" cy="3367592"/>
            <a:chOff x="0" y="0"/>
            <a:chExt cx="2397211" cy="978094"/>
          </a:xfrm>
        </p:grpSpPr>
        <p:sp>
          <p:nvSpPr>
            <p:cNvPr id="5" name="Freeform 5"/>
            <p:cNvSpPr/>
            <p:nvPr/>
          </p:nvSpPr>
          <p:spPr>
            <a:xfrm>
              <a:off x="0" y="0"/>
              <a:ext cx="2397211" cy="978094"/>
            </a:xfrm>
            <a:custGeom>
              <a:avLst/>
              <a:gdLst/>
              <a:ahLst/>
              <a:cxnLst/>
              <a:rect l="l" t="t" r="r" b="b"/>
              <a:pathLst>
                <a:path w="2397211" h="978094">
                  <a:moveTo>
                    <a:pt x="75040" y="0"/>
                  </a:moveTo>
                  <a:lnTo>
                    <a:pt x="2322171" y="0"/>
                  </a:lnTo>
                  <a:cubicBezTo>
                    <a:pt x="2363614" y="0"/>
                    <a:pt x="2397211" y="33597"/>
                    <a:pt x="2397211" y="75040"/>
                  </a:cubicBezTo>
                  <a:lnTo>
                    <a:pt x="2397211" y="903054"/>
                  </a:lnTo>
                  <a:cubicBezTo>
                    <a:pt x="2397211" y="922956"/>
                    <a:pt x="2389305" y="942043"/>
                    <a:pt x="2375232" y="956115"/>
                  </a:cubicBezTo>
                  <a:cubicBezTo>
                    <a:pt x="2361160" y="970188"/>
                    <a:pt x="2342073" y="978094"/>
                    <a:pt x="2322171" y="978094"/>
                  </a:cubicBezTo>
                  <a:lnTo>
                    <a:pt x="75040" y="978094"/>
                  </a:lnTo>
                  <a:cubicBezTo>
                    <a:pt x="33597" y="978094"/>
                    <a:pt x="0" y="944498"/>
                    <a:pt x="0" y="903054"/>
                  </a:cubicBezTo>
                  <a:lnTo>
                    <a:pt x="0" y="75040"/>
                  </a:lnTo>
                  <a:cubicBezTo>
                    <a:pt x="0" y="33597"/>
                    <a:pt x="33597" y="0"/>
                    <a:pt x="75040" y="0"/>
                  </a:cubicBezTo>
                  <a:close/>
                </a:path>
              </a:pathLst>
            </a:custGeom>
            <a:solidFill>
              <a:srgbClr val="FFFF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8" name="Freeform 8"/>
          <p:cNvSpPr/>
          <p:nvPr/>
        </p:nvSpPr>
        <p:spPr>
          <a:xfrm rot="587501">
            <a:off x="2335704" y="889389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9" name="Freeform 9"/>
          <p:cNvSpPr/>
          <p:nvPr/>
        </p:nvSpPr>
        <p:spPr>
          <a:xfrm>
            <a:off x="2612043" y="6965909"/>
            <a:ext cx="3761815" cy="3481389"/>
          </a:xfrm>
          <a:custGeom>
            <a:avLst/>
            <a:gdLst/>
            <a:ahLst/>
            <a:cxnLst/>
            <a:rect l="l" t="t" r="r" b="b"/>
            <a:pathLst>
              <a:path w="3761815" h="3481389">
                <a:moveTo>
                  <a:pt x="0" y="0"/>
                </a:moveTo>
                <a:lnTo>
                  <a:pt x="3761815" y="0"/>
                </a:lnTo>
                <a:lnTo>
                  <a:pt x="3761815" y="3481389"/>
                </a:lnTo>
                <a:lnTo>
                  <a:pt x="0" y="34813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nvGrpSpPr>
          <p:cNvPr id="10" name="Group 10"/>
          <p:cNvGrpSpPr/>
          <p:nvPr/>
        </p:nvGrpSpPr>
        <p:grpSpPr>
          <a:xfrm>
            <a:off x="1918851" y="1749968"/>
            <a:ext cx="14140523" cy="943023"/>
            <a:chOff x="0" y="0"/>
            <a:chExt cx="3724253" cy="248368"/>
          </a:xfrm>
        </p:grpSpPr>
        <p:sp>
          <p:nvSpPr>
            <p:cNvPr id="11" name="Freeform 11"/>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4" name="Freeform 14"/>
          <p:cNvSpPr/>
          <p:nvPr/>
        </p:nvSpPr>
        <p:spPr>
          <a:xfrm rot="-159552">
            <a:off x="10192812" y="3155242"/>
            <a:ext cx="4616694" cy="6529977"/>
          </a:xfrm>
          <a:custGeom>
            <a:avLst/>
            <a:gdLst/>
            <a:ahLst/>
            <a:cxnLst/>
            <a:rect l="l" t="t" r="r" b="b"/>
            <a:pathLst>
              <a:path w="4616694" h="6529977">
                <a:moveTo>
                  <a:pt x="0" y="0"/>
                </a:moveTo>
                <a:lnTo>
                  <a:pt x="4616694" y="0"/>
                </a:lnTo>
                <a:lnTo>
                  <a:pt x="4616694" y="6529977"/>
                </a:lnTo>
                <a:lnTo>
                  <a:pt x="0" y="6529977"/>
                </a:lnTo>
                <a:lnTo>
                  <a:pt x="0" y="0"/>
                </a:lnTo>
                <a:close/>
              </a:path>
            </a:pathLst>
          </a:custGeom>
          <a:blipFill>
            <a:blip r:embed="rId14"/>
            <a:stretch>
              <a:fillRect/>
            </a:stretch>
          </a:blipFill>
        </p:spPr>
        <p:txBody>
          <a:bodyPr/>
          <a:lstStyle/>
          <a:p>
            <a:endParaRPr lang="en-GB"/>
          </a:p>
        </p:txBody>
      </p:sp>
      <p:sp>
        <p:nvSpPr>
          <p:cNvPr id="15" name="TextBox 15"/>
          <p:cNvSpPr txBox="1"/>
          <p:nvPr/>
        </p:nvSpPr>
        <p:spPr>
          <a:xfrm>
            <a:off x="916436" y="533298"/>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16" name="TextBox 16"/>
          <p:cNvSpPr txBox="1"/>
          <p:nvPr/>
        </p:nvSpPr>
        <p:spPr>
          <a:xfrm>
            <a:off x="735482" y="1840436"/>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2: BIẾN ĐỔI DIỆU KÌ</a:t>
            </a:r>
          </a:p>
        </p:txBody>
      </p:sp>
      <p:sp>
        <p:nvSpPr>
          <p:cNvPr id="17" name="TextBox 17"/>
          <p:cNvSpPr txBox="1"/>
          <p:nvPr/>
        </p:nvSpPr>
        <p:spPr>
          <a:xfrm>
            <a:off x="1798885" y="4174856"/>
            <a:ext cx="7059288" cy="2430145"/>
          </a:xfrm>
          <a:prstGeom prst="rect">
            <a:avLst/>
          </a:prstGeom>
        </p:spPr>
        <p:txBody>
          <a:bodyPr lIns="0" tIns="0" rIns="0" bIns="0" rtlCol="0" anchor="t">
            <a:spAutoFit/>
          </a:bodyPr>
          <a:lstStyle/>
          <a:p>
            <a:pPr marL="755651" lvl="1" indent="-377825" algn="just">
              <a:lnSpc>
                <a:spcPts val="4865"/>
              </a:lnSpc>
              <a:buFont typeface="Arial"/>
              <a:buChar char="•"/>
            </a:pPr>
            <a:r>
              <a:rPr lang="en-US" sz="3500">
                <a:solidFill>
                  <a:srgbClr val="000000"/>
                </a:solidFill>
                <a:latin typeface="Roboto Condensed"/>
              </a:rPr>
              <a:t>Thử biến đổi đoạn văn sang các kiểu cấu trúc khác đã học. (PHT 2)</a:t>
            </a:r>
          </a:p>
          <a:p>
            <a:pPr marL="755651" lvl="1" indent="-377825" algn="just">
              <a:lnSpc>
                <a:spcPts val="4865"/>
              </a:lnSpc>
              <a:buFont typeface="Arial"/>
              <a:buChar char="•"/>
            </a:pPr>
            <a:r>
              <a:rPr lang="en-US" sz="3500">
                <a:solidFill>
                  <a:srgbClr val="000000"/>
                </a:solidFill>
                <a:latin typeface="Roboto Condensed"/>
              </a:rPr>
              <a:t>Thời gian: 3 phút</a:t>
            </a:r>
          </a:p>
          <a:p>
            <a:pPr algn="just">
              <a:lnSpc>
                <a:spcPts val="4865"/>
              </a:lnSpc>
            </a:pPr>
            <a:endParaRPr lang="en-US" sz="350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7" name="Freeform 7"/>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3" name="Freeform 3"/>
          <p:cNvSpPr/>
          <p:nvPr/>
        </p:nvSpPr>
        <p:spPr>
          <a:xfrm rot="-1434146" flipH="1">
            <a:off x="-1362365" y="-521452"/>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grpSp>
        <p:nvGrpSpPr>
          <p:cNvPr id="4" name="Group 4"/>
          <p:cNvGrpSpPr/>
          <p:nvPr/>
        </p:nvGrpSpPr>
        <p:grpSpPr>
          <a:xfrm>
            <a:off x="914400" y="2857500"/>
            <a:ext cx="8253631" cy="7277100"/>
            <a:chOff x="0" y="0"/>
            <a:chExt cx="2397211" cy="978094"/>
          </a:xfrm>
        </p:grpSpPr>
        <p:sp>
          <p:nvSpPr>
            <p:cNvPr id="5" name="Freeform 5"/>
            <p:cNvSpPr/>
            <p:nvPr/>
          </p:nvSpPr>
          <p:spPr>
            <a:xfrm>
              <a:off x="0" y="0"/>
              <a:ext cx="2397211" cy="978094"/>
            </a:xfrm>
            <a:custGeom>
              <a:avLst/>
              <a:gdLst/>
              <a:ahLst/>
              <a:cxnLst/>
              <a:rect l="l" t="t" r="r" b="b"/>
              <a:pathLst>
                <a:path w="2397211" h="978094">
                  <a:moveTo>
                    <a:pt x="75040" y="0"/>
                  </a:moveTo>
                  <a:lnTo>
                    <a:pt x="2322171" y="0"/>
                  </a:lnTo>
                  <a:cubicBezTo>
                    <a:pt x="2363614" y="0"/>
                    <a:pt x="2397211" y="33597"/>
                    <a:pt x="2397211" y="75040"/>
                  </a:cubicBezTo>
                  <a:lnTo>
                    <a:pt x="2397211" y="903054"/>
                  </a:lnTo>
                  <a:cubicBezTo>
                    <a:pt x="2397211" y="922956"/>
                    <a:pt x="2389305" y="942043"/>
                    <a:pt x="2375232" y="956115"/>
                  </a:cubicBezTo>
                  <a:cubicBezTo>
                    <a:pt x="2361160" y="970188"/>
                    <a:pt x="2342073" y="978094"/>
                    <a:pt x="2322171" y="978094"/>
                  </a:cubicBezTo>
                  <a:lnTo>
                    <a:pt x="75040" y="978094"/>
                  </a:lnTo>
                  <a:cubicBezTo>
                    <a:pt x="33597" y="978094"/>
                    <a:pt x="0" y="944498"/>
                    <a:pt x="0" y="903054"/>
                  </a:cubicBezTo>
                  <a:lnTo>
                    <a:pt x="0" y="75040"/>
                  </a:lnTo>
                  <a:cubicBezTo>
                    <a:pt x="0" y="33597"/>
                    <a:pt x="33597" y="0"/>
                    <a:pt x="75040" y="0"/>
                  </a:cubicBezTo>
                  <a:close/>
                </a:path>
              </a:pathLst>
            </a:custGeom>
            <a:solidFill>
              <a:srgbClr val="FFFF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392400" y="6438900"/>
            <a:ext cx="3761815" cy="3481389"/>
          </a:xfrm>
          <a:custGeom>
            <a:avLst/>
            <a:gdLst/>
            <a:ahLst/>
            <a:cxnLst/>
            <a:rect l="l" t="t" r="r" b="b"/>
            <a:pathLst>
              <a:path w="3761815" h="3481389">
                <a:moveTo>
                  <a:pt x="0" y="0"/>
                </a:moveTo>
                <a:lnTo>
                  <a:pt x="3761815" y="0"/>
                </a:lnTo>
                <a:lnTo>
                  <a:pt x="3761815" y="3481389"/>
                </a:lnTo>
                <a:lnTo>
                  <a:pt x="0" y="34813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10" name="Group 10"/>
          <p:cNvGrpSpPr/>
          <p:nvPr/>
        </p:nvGrpSpPr>
        <p:grpSpPr>
          <a:xfrm>
            <a:off x="1918851" y="1749968"/>
            <a:ext cx="14140523" cy="943023"/>
            <a:chOff x="0" y="0"/>
            <a:chExt cx="3724253" cy="248368"/>
          </a:xfrm>
        </p:grpSpPr>
        <p:sp>
          <p:nvSpPr>
            <p:cNvPr id="11" name="Freeform 11"/>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5" name="TextBox 15"/>
          <p:cNvSpPr txBox="1"/>
          <p:nvPr/>
        </p:nvSpPr>
        <p:spPr>
          <a:xfrm>
            <a:off x="916436" y="533298"/>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16" name="TextBox 16"/>
          <p:cNvSpPr txBox="1"/>
          <p:nvPr/>
        </p:nvSpPr>
        <p:spPr>
          <a:xfrm>
            <a:off x="735482" y="1840436"/>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2: BIẾN ĐỔI DIỆU KÌ</a:t>
            </a:r>
          </a:p>
        </p:txBody>
      </p:sp>
      <p:sp>
        <p:nvSpPr>
          <p:cNvPr id="17" name="TextBox 17"/>
          <p:cNvSpPr txBox="1"/>
          <p:nvPr/>
        </p:nvSpPr>
        <p:spPr>
          <a:xfrm>
            <a:off x="1143000" y="2933700"/>
            <a:ext cx="7772400" cy="7137338"/>
          </a:xfrm>
          <a:prstGeom prst="rect">
            <a:avLst/>
          </a:prstGeom>
        </p:spPr>
        <p:txBody>
          <a:bodyPr wrap="square" lIns="0" tIns="0" rIns="0" bIns="0" rtlCol="0" anchor="t">
            <a:spAutoFit/>
          </a:bodyPr>
          <a:lstStyle/>
          <a:p>
            <a:pPr algn="just">
              <a:lnSpc>
                <a:spcPct val="130000"/>
              </a:lnSpc>
            </a:pPr>
            <a:r>
              <a:rPr lang="en-GB" sz="3600" b="1"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     </a:t>
            </a:r>
            <a:r>
              <a:rPr lang="vi-VN" sz="3600" b="1"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Hiện tượng mưa sao băng không hiếm nhưng việc quan sát có thể gặp khó khăn bởi mây, thời tiết, độ ô nhiễm của không khí… </a:t>
            </a:r>
            <a:r>
              <a:rPr lang="vi-VN" sz="3600" b="0" i="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Tất nhiên, nếu bầu trời quá nhiều mây, bạn sẽ không thể nhìn thấy sao băng. Không khí quá ô nhiễm, quá nhiều ánh sáng có thể làm ảnh hưởng đến việc quan sát sao băng. </a:t>
            </a:r>
            <a:endParaRPr lang="vi-VN" sz="360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742950" indent="-742950" algn="just">
              <a:lnSpc>
                <a:spcPct val="130000"/>
              </a:lnSpc>
              <a:buAutoNum type="alphaLcParenR"/>
            </a:pPr>
            <a:r>
              <a:rPr lang="vi-VN" sz="36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Đoạn văn trên thuộc kiểu cấu trúc:</a:t>
            </a:r>
            <a:endParaRPr lang="en-GB" sz="36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ctr">
              <a:lnSpc>
                <a:spcPct val="130000"/>
              </a:lnSpc>
            </a:pPr>
            <a:r>
              <a:rPr lang="en-GB" sz="36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DIỄN DỊCH</a:t>
            </a:r>
            <a:r>
              <a:rPr lang="vi-VN" sz="3600" b="1"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a:t>
            </a:r>
            <a:endParaRPr lang="vi-VN" sz="3600" b="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8" name="Group 4">
            <a:extLst>
              <a:ext uri="{FF2B5EF4-FFF2-40B4-BE49-F238E27FC236}">
                <a16:creationId xmlns:a16="http://schemas.microsoft.com/office/drawing/2014/main" id="{77576A62-48DB-97E0-3076-8649D36FB908}"/>
              </a:ext>
            </a:extLst>
          </p:cNvPr>
          <p:cNvGrpSpPr/>
          <p:nvPr/>
        </p:nvGrpSpPr>
        <p:grpSpPr>
          <a:xfrm>
            <a:off x="9448800" y="2857500"/>
            <a:ext cx="8253631" cy="7277100"/>
            <a:chOff x="0" y="0"/>
            <a:chExt cx="2397211" cy="978094"/>
          </a:xfrm>
        </p:grpSpPr>
        <p:sp>
          <p:nvSpPr>
            <p:cNvPr id="19" name="Freeform 5">
              <a:extLst>
                <a:ext uri="{FF2B5EF4-FFF2-40B4-BE49-F238E27FC236}">
                  <a16:creationId xmlns:a16="http://schemas.microsoft.com/office/drawing/2014/main" id="{2A080448-CB2E-7E20-3B66-3FF8138F7930}"/>
                </a:ext>
              </a:extLst>
            </p:cNvPr>
            <p:cNvSpPr/>
            <p:nvPr/>
          </p:nvSpPr>
          <p:spPr>
            <a:xfrm>
              <a:off x="0" y="0"/>
              <a:ext cx="2397211" cy="978094"/>
            </a:xfrm>
            <a:custGeom>
              <a:avLst/>
              <a:gdLst/>
              <a:ahLst/>
              <a:cxnLst/>
              <a:rect l="l" t="t" r="r" b="b"/>
              <a:pathLst>
                <a:path w="2397211" h="978094">
                  <a:moveTo>
                    <a:pt x="75040" y="0"/>
                  </a:moveTo>
                  <a:lnTo>
                    <a:pt x="2322171" y="0"/>
                  </a:lnTo>
                  <a:cubicBezTo>
                    <a:pt x="2363614" y="0"/>
                    <a:pt x="2397211" y="33597"/>
                    <a:pt x="2397211" y="75040"/>
                  </a:cubicBezTo>
                  <a:lnTo>
                    <a:pt x="2397211" y="903054"/>
                  </a:lnTo>
                  <a:cubicBezTo>
                    <a:pt x="2397211" y="922956"/>
                    <a:pt x="2389305" y="942043"/>
                    <a:pt x="2375232" y="956115"/>
                  </a:cubicBezTo>
                  <a:cubicBezTo>
                    <a:pt x="2361160" y="970188"/>
                    <a:pt x="2342073" y="978094"/>
                    <a:pt x="2322171" y="978094"/>
                  </a:cubicBezTo>
                  <a:lnTo>
                    <a:pt x="75040" y="978094"/>
                  </a:lnTo>
                  <a:cubicBezTo>
                    <a:pt x="33597" y="978094"/>
                    <a:pt x="0" y="944498"/>
                    <a:pt x="0" y="903054"/>
                  </a:cubicBezTo>
                  <a:lnTo>
                    <a:pt x="0" y="75040"/>
                  </a:lnTo>
                  <a:cubicBezTo>
                    <a:pt x="0" y="33597"/>
                    <a:pt x="33597" y="0"/>
                    <a:pt x="75040" y="0"/>
                  </a:cubicBezTo>
                  <a:close/>
                </a:path>
              </a:pathLst>
            </a:custGeom>
            <a:solidFill>
              <a:srgbClr val="FFFFFF"/>
            </a:solidFill>
          </p:spPr>
          <p:txBody>
            <a:bodyPr/>
            <a:lstStyle/>
            <a:p>
              <a:endParaRPr lang="en-GB"/>
            </a:p>
          </p:txBody>
        </p:sp>
        <p:sp>
          <p:nvSpPr>
            <p:cNvPr id="20" name="TextBox 6">
              <a:extLst>
                <a:ext uri="{FF2B5EF4-FFF2-40B4-BE49-F238E27FC236}">
                  <a16:creationId xmlns:a16="http://schemas.microsoft.com/office/drawing/2014/main" id="{D9800977-FFF1-A97D-BC18-838360BFD9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17">
            <a:extLst>
              <a:ext uri="{FF2B5EF4-FFF2-40B4-BE49-F238E27FC236}">
                <a16:creationId xmlns:a16="http://schemas.microsoft.com/office/drawing/2014/main" id="{AEF6242A-5849-8D21-371E-B8BD384D9A17}"/>
              </a:ext>
            </a:extLst>
          </p:cNvPr>
          <p:cNvSpPr txBox="1"/>
          <p:nvPr/>
        </p:nvSpPr>
        <p:spPr>
          <a:xfrm>
            <a:off x="9601200" y="2933700"/>
            <a:ext cx="7772400" cy="7137338"/>
          </a:xfrm>
          <a:prstGeom prst="rect">
            <a:avLst/>
          </a:prstGeom>
        </p:spPr>
        <p:txBody>
          <a:bodyPr wrap="square" lIns="0" tIns="0" rIns="0" bIns="0" rtlCol="0" anchor="t">
            <a:spAutoFit/>
          </a:bodyPr>
          <a:lstStyle/>
          <a:p>
            <a:pPr algn="just">
              <a:lnSpc>
                <a:spcPct val="130000"/>
              </a:lnSpc>
            </a:pPr>
            <a:r>
              <a:rPr lang="vi-VN" sz="3600" b="0" i="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Tất nhiên, nếu bầu trời quá nhiều mây, bạn sẽ không thể nhìn thấy sao băng. Không khí quá ô nhiễm, quá nhiều ánh sáng có thể làm ảnh hưởng đến việc quan sát sao băng. </a:t>
            </a:r>
            <a:r>
              <a:rPr lang="en-GB" sz="3600" b="0"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Như vậy, </a:t>
            </a:r>
            <a:r>
              <a:rPr lang="en-GB" sz="3600" b="1" i="1">
                <a:solidFill>
                  <a:srgbClr val="000000"/>
                </a:solidFill>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h</a:t>
            </a:r>
            <a:r>
              <a:rPr lang="vi-VN" sz="3600" b="1"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iện tượng mưa sao băng không hiếm nhưng việc quan sát có thể gặp khó khăn bởi mây, thời tiết, độ ô nhiễm của không khí… </a:t>
            </a:r>
            <a:endParaRPr lang="en-GB" sz="36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30000"/>
              </a:lnSpc>
            </a:pPr>
            <a:r>
              <a:rPr lang="vi-VN" sz="36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Đoạn văn trên thuộc kiểu cấu trúc:</a:t>
            </a:r>
            <a:endParaRPr lang="en-GB" sz="36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ctr">
              <a:lnSpc>
                <a:spcPct val="130000"/>
              </a:lnSpc>
            </a:pPr>
            <a:r>
              <a:rPr lang="en-GB" sz="36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QUY NẠP</a:t>
            </a:r>
            <a:endParaRPr lang="vi-VN" sz="3600" b="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317577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7" name="Freeform 7"/>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3" name="Freeform 3"/>
          <p:cNvSpPr/>
          <p:nvPr/>
        </p:nvSpPr>
        <p:spPr>
          <a:xfrm rot="-1434146" flipH="1">
            <a:off x="-1362365" y="-521452"/>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grpSp>
        <p:nvGrpSpPr>
          <p:cNvPr id="4" name="Group 4"/>
          <p:cNvGrpSpPr/>
          <p:nvPr/>
        </p:nvGrpSpPr>
        <p:grpSpPr>
          <a:xfrm>
            <a:off x="914400" y="2857500"/>
            <a:ext cx="8253631" cy="7277100"/>
            <a:chOff x="0" y="0"/>
            <a:chExt cx="2397211" cy="978094"/>
          </a:xfrm>
        </p:grpSpPr>
        <p:sp>
          <p:nvSpPr>
            <p:cNvPr id="5" name="Freeform 5"/>
            <p:cNvSpPr/>
            <p:nvPr/>
          </p:nvSpPr>
          <p:spPr>
            <a:xfrm>
              <a:off x="0" y="0"/>
              <a:ext cx="2397211" cy="978094"/>
            </a:xfrm>
            <a:custGeom>
              <a:avLst/>
              <a:gdLst/>
              <a:ahLst/>
              <a:cxnLst/>
              <a:rect l="l" t="t" r="r" b="b"/>
              <a:pathLst>
                <a:path w="2397211" h="978094">
                  <a:moveTo>
                    <a:pt x="75040" y="0"/>
                  </a:moveTo>
                  <a:lnTo>
                    <a:pt x="2322171" y="0"/>
                  </a:lnTo>
                  <a:cubicBezTo>
                    <a:pt x="2363614" y="0"/>
                    <a:pt x="2397211" y="33597"/>
                    <a:pt x="2397211" y="75040"/>
                  </a:cubicBezTo>
                  <a:lnTo>
                    <a:pt x="2397211" y="903054"/>
                  </a:lnTo>
                  <a:cubicBezTo>
                    <a:pt x="2397211" y="922956"/>
                    <a:pt x="2389305" y="942043"/>
                    <a:pt x="2375232" y="956115"/>
                  </a:cubicBezTo>
                  <a:cubicBezTo>
                    <a:pt x="2361160" y="970188"/>
                    <a:pt x="2342073" y="978094"/>
                    <a:pt x="2322171" y="978094"/>
                  </a:cubicBezTo>
                  <a:lnTo>
                    <a:pt x="75040" y="978094"/>
                  </a:lnTo>
                  <a:cubicBezTo>
                    <a:pt x="33597" y="978094"/>
                    <a:pt x="0" y="944498"/>
                    <a:pt x="0" y="903054"/>
                  </a:cubicBezTo>
                  <a:lnTo>
                    <a:pt x="0" y="75040"/>
                  </a:lnTo>
                  <a:cubicBezTo>
                    <a:pt x="0" y="33597"/>
                    <a:pt x="33597" y="0"/>
                    <a:pt x="75040" y="0"/>
                  </a:cubicBezTo>
                  <a:close/>
                </a:path>
              </a:pathLst>
            </a:custGeom>
            <a:solidFill>
              <a:srgbClr val="FFFFFF"/>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5392400" y="6438900"/>
            <a:ext cx="3761815" cy="3481389"/>
          </a:xfrm>
          <a:custGeom>
            <a:avLst/>
            <a:gdLst/>
            <a:ahLst/>
            <a:cxnLst/>
            <a:rect l="l" t="t" r="r" b="b"/>
            <a:pathLst>
              <a:path w="3761815" h="3481389">
                <a:moveTo>
                  <a:pt x="0" y="0"/>
                </a:moveTo>
                <a:lnTo>
                  <a:pt x="3761815" y="0"/>
                </a:lnTo>
                <a:lnTo>
                  <a:pt x="3761815" y="3481389"/>
                </a:lnTo>
                <a:lnTo>
                  <a:pt x="0" y="34813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10" name="Group 10"/>
          <p:cNvGrpSpPr/>
          <p:nvPr/>
        </p:nvGrpSpPr>
        <p:grpSpPr>
          <a:xfrm>
            <a:off x="1918851" y="1749968"/>
            <a:ext cx="14140523" cy="943023"/>
            <a:chOff x="0" y="0"/>
            <a:chExt cx="3724253" cy="248368"/>
          </a:xfrm>
        </p:grpSpPr>
        <p:sp>
          <p:nvSpPr>
            <p:cNvPr id="11" name="Freeform 11"/>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5" name="TextBox 15"/>
          <p:cNvSpPr txBox="1"/>
          <p:nvPr/>
        </p:nvSpPr>
        <p:spPr>
          <a:xfrm>
            <a:off x="916436" y="533298"/>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16" name="TextBox 16"/>
          <p:cNvSpPr txBox="1"/>
          <p:nvPr/>
        </p:nvSpPr>
        <p:spPr>
          <a:xfrm>
            <a:off x="735482" y="1840436"/>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2: BIẾN ĐỔI DIỆU KÌ</a:t>
            </a:r>
          </a:p>
        </p:txBody>
      </p:sp>
      <p:sp>
        <p:nvSpPr>
          <p:cNvPr id="17" name="TextBox 17"/>
          <p:cNvSpPr txBox="1"/>
          <p:nvPr/>
        </p:nvSpPr>
        <p:spPr>
          <a:xfrm>
            <a:off x="1143000" y="2933700"/>
            <a:ext cx="7772400" cy="7137338"/>
          </a:xfrm>
          <a:prstGeom prst="rect">
            <a:avLst/>
          </a:prstGeom>
        </p:spPr>
        <p:txBody>
          <a:bodyPr wrap="square" lIns="0" tIns="0" rIns="0" bIns="0" rtlCol="0" anchor="t">
            <a:spAutoFit/>
          </a:bodyPr>
          <a:lstStyle/>
          <a:p>
            <a:pPr algn="just">
              <a:lnSpc>
                <a:spcPct val="130000"/>
              </a:lnSpc>
            </a:pPr>
            <a:r>
              <a:rPr lang="en-GB" sz="3600" b="1"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     </a:t>
            </a:r>
            <a:r>
              <a:rPr lang="vi-VN" sz="3600" b="1"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Hiện tượng mưa sao băng không hiếm nhưng việc quan sát có thể gặp khó khăn bởi mây, thời tiết, độ ô nhiễm của không khí… </a:t>
            </a:r>
            <a:r>
              <a:rPr lang="vi-VN" sz="3600" b="0" i="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Tất nhiên, nếu bầu trời quá nhiều mây, bạn sẽ không thể nhìn thấy sao băng. Không khí quá ô nhiễm, quá nhiều ánh sáng có thể làm ảnh hưởng đến việc quan sát sao băng. </a:t>
            </a:r>
            <a:endParaRPr lang="vi-VN" sz="360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742950" indent="-742950" algn="just">
              <a:lnSpc>
                <a:spcPct val="130000"/>
              </a:lnSpc>
              <a:buAutoNum type="alphaLcParenR"/>
            </a:pPr>
            <a:r>
              <a:rPr lang="vi-VN" sz="36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Đoạn văn trên thuộc kiểu cấu trúc:</a:t>
            </a:r>
            <a:endParaRPr lang="en-GB" sz="36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ctr">
              <a:lnSpc>
                <a:spcPct val="130000"/>
              </a:lnSpc>
            </a:pPr>
            <a:r>
              <a:rPr lang="en-GB" sz="36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DIỄN DỊCH</a:t>
            </a:r>
            <a:r>
              <a:rPr lang="vi-VN" sz="3600" b="1"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a:t>
            </a:r>
            <a:endParaRPr lang="vi-VN" sz="3600" b="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8" name="Group 4">
            <a:extLst>
              <a:ext uri="{FF2B5EF4-FFF2-40B4-BE49-F238E27FC236}">
                <a16:creationId xmlns:a16="http://schemas.microsoft.com/office/drawing/2014/main" id="{77576A62-48DB-97E0-3076-8649D36FB908}"/>
              </a:ext>
            </a:extLst>
          </p:cNvPr>
          <p:cNvGrpSpPr/>
          <p:nvPr/>
        </p:nvGrpSpPr>
        <p:grpSpPr>
          <a:xfrm>
            <a:off x="9448800" y="2857500"/>
            <a:ext cx="8686800" cy="7277100"/>
            <a:chOff x="0" y="0"/>
            <a:chExt cx="2397211" cy="978094"/>
          </a:xfrm>
        </p:grpSpPr>
        <p:sp>
          <p:nvSpPr>
            <p:cNvPr id="19" name="Freeform 5">
              <a:extLst>
                <a:ext uri="{FF2B5EF4-FFF2-40B4-BE49-F238E27FC236}">
                  <a16:creationId xmlns:a16="http://schemas.microsoft.com/office/drawing/2014/main" id="{2A080448-CB2E-7E20-3B66-3FF8138F7930}"/>
                </a:ext>
              </a:extLst>
            </p:cNvPr>
            <p:cNvSpPr/>
            <p:nvPr/>
          </p:nvSpPr>
          <p:spPr>
            <a:xfrm>
              <a:off x="0" y="0"/>
              <a:ext cx="2397211" cy="978094"/>
            </a:xfrm>
            <a:custGeom>
              <a:avLst/>
              <a:gdLst/>
              <a:ahLst/>
              <a:cxnLst/>
              <a:rect l="l" t="t" r="r" b="b"/>
              <a:pathLst>
                <a:path w="2397211" h="978094">
                  <a:moveTo>
                    <a:pt x="75040" y="0"/>
                  </a:moveTo>
                  <a:lnTo>
                    <a:pt x="2322171" y="0"/>
                  </a:lnTo>
                  <a:cubicBezTo>
                    <a:pt x="2363614" y="0"/>
                    <a:pt x="2397211" y="33597"/>
                    <a:pt x="2397211" y="75040"/>
                  </a:cubicBezTo>
                  <a:lnTo>
                    <a:pt x="2397211" y="903054"/>
                  </a:lnTo>
                  <a:cubicBezTo>
                    <a:pt x="2397211" y="922956"/>
                    <a:pt x="2389305" y="942043"/>
                    <a:pt x="2375232" y="956115"/>
                  </a:cubicBezTo>
                  <a:cubicBezTo>
                    <a:pt x="2361160" y="970188"/>
                    <a:pt x="2342073" y="978094"/>
                    <a:pt x="2322171" y="978094"/>
                  </a:cubicBezTo>
                  <a:lnTo>
                    <a:pt x="75040" y="978094"/>
                  </a:lnTo>
                  <a:cubicBezTo>
                    <a:pt x="33597" y="978094"/>
                    <a:pt x="0" y="944498"/>
                    <a:pt x="0" y="903054"/>
                  </a:cubicBezTo>
                  <a:lnTo>
                    <a:pt x="0" y="75040"/>
                  </a:lnTo>
                  <a:cubicBezTo>
                    <a:pt x="0" y="33597"/>
                    <a:pt x="33597" y="0"/>
                    <a:pt x="75040" y="0"/>
                  </a:cubicBezTo>
                  <a:close/>
                </a:path>
              </a:pathLst>
            </a:custGeom>
            <a:solidFill>
              <a:srgbClr val="FFFFFF"/>
            </a:solidFill>
          </p:spPr>
          <p:txBody>
            <a:bodyPr/>
            <a:lstStyle/>
            <a:p>
              <a:endParaRPr lang="en-GB"/>
            </a:p>
          </p:txBody>
        </p:sp>
        <p:sp>
          <p:nvSpPr>
            <p:cNvPr id="20" name="TextBox 6">
              <a:extLst>
                <a:ext uri="{FF2B5EF4-FFF2-40B4-BE49-F238E27FC236}">
                  <a16:creationId xmlns:a16="http://schemas.microsoft.com/office/drawing/2014/main" id="{D9800977-FFF1-A97D-BC18-838360BFD9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17">
            <a:extLst>
              <a:ext uri="{FF2B5EF4-FFF2-40B4-BE49-F238E27FC236}">
                <a16:creationId xmlns:a16="http://schemas.microsoft.com/office/drawing/2014/main" id="{AEF6242A-5849-8D21-371E-B8BD384D9A17}"/>
              </a:ext>
            </a:extLst>
          </p:cNvPr>
          <p:cNvSpPr txBox="1"/>
          <p:nvPr/>
        </p:nvSpPr>
        <p:spPr>
          <a:xfrm>
            <a:off x="9601200" y="2933700"/>
            <a:ext cx="8305800" cy="7137338"/>
          </a:xfrm>
          <a:prstGeom prst="rect">
            <a:avLst/>
          </a:prstGeom>
        </p:spPr>
        <p:txBody>
          <a:bodyPr wrap="square" lIns="0" tIns="0" rIns="0" bIns="0" rtlCol="0" anchor="t">
            <a:spAutoFit/>
          </a:bodyPr>
          <a:lstStyle/>
          <a:p>
            <a:pPr algn="just">
              <a:lnSpc>
                <a:spcPct val="130000"/>
              </a:lnSpc>
            </a:pPr>
            <a:r>
              <a:rPr lang="en-GB" sz="3600" i="1">
                <a:solidFill>
                  <a:srgbClr val="000000"/>
                </a:solidFill>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     Việc q</a:t>
            </a:r>
            <a:r>
              <a:rPr lang="en-GB" sz="3600" b="0"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uan sát mưa sao bang sẽ phụ thuộc vào nhiều yếu tố. </a:t>
            </a:r>
            <a:r>
              <a:rPr lang="vi-VN" sz="3600" b="0" i="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Tất nhiên, nếu bầu trời quá nhiều mây, bạn sẽ không thể nhìn thấy sao băng. Không khí quá ô nhiễm, quá nhiều ánh sáng có thể làm ảnh hưởng đến việc quan sát sao băng. </a:t>
            </a:r>
            <a:r>
              <a:rPr lang="en-GB" sz="3600" b="0"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Như vậy, </a:t>
            </a:r>
            <a:r>
              <a:rPr lang="en-GB" sz="3600" b="1" i="1">
                <a:solidFill>
                  <a:srgbClr val="000000"/>
                </a:solidFill>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h</a:t>
            </a:r>
            <a:r>
              <a:rPr lang="vi-VN" sz="3600" b="1" i="1">
                <a:solidFill>
                  <a:srgbClr val="000000"/>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iện tượng mưa sao băng không hiếm nhưng việc quan sát có thể gặp khó khăn bởi mây, thời tiết, độ ô nhiễm của không khí… </a:t>
            </a:r>
            <a:endParaRPr lang="en-GB" sz="36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30000"/>
              </a:lnSpc>
            </a:pPr>
            <a:r>
              <a:rPr lang="vi-VN" sz="36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Đoạn văn trên thuộc kiểu cấu trúc:</a:t>
            </a:r>
            <a:r>
              <a:rPr lang="en-GB" sz="36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GB" sz="36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PHỐI HỢP</a:t>
            </a:r>
            <a:endParaRPr lang="vi-VN" sz="3600" b="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47972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1434146" flipH="1">
            <a:off x="-1362365" y="-521452"/>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4" name="Freeform 4"/>
          <p:cNvSpPr/>
          <p:nvPr/>
        </p:nvSpPr>
        <p:spPr>
          <a:xfrm rot="-588153">
            <a:off x="-3028052" y="8751329"/>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5" name="Freeform 5"/>
          <p:cNvSpPr/>
          <p:nvPr/>
        </p:nvSpPr>
        <p:spPr>
          <a:xfrm rot="587501">
            <a:off x="2335704" y="889389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grpSp>
        <p:nvGrpSpPr>
          <p:cNvPr id="6" name="Group 6"/>
          <p:cNvGrpSpPr/>
          <p:nvPr/>
        </p:nvGrpSpPr>
        <p:grpSpPr>
          <a:xfrm>
            <a:off x="1918851" y="1749968"/>
            <a:ext cx="14140523" cy="943023"/>
            <a:chOff x="0" y="0"/>
            <a:chExt cx="3724253" cy="248368"/>
          </a:xfrm>
        </p:grpSpPr>
        <p:sp>
          <p:nvSpPr>
            <p:cNvPr id="7" name="Freeform 7"/>
            <p:cNvSpPr/>
            <p:nvPr/>
          </p:nvSpPr>
          <p:spPr>
            <a:xfrm>
              <a:off x="0" y="0"/>
              <a:ext cx="3724253" cy="248368"/>
            </a:xfrm>
            <a:custGeom>
              <a:avLst/>
              <a:gdLst/>
              <a:ahLst/>
              <a:cxnLst/>
              <a:rect l="l" t="t" r="r" b="b"/>
              <a:pathLst>
                <a:path w="3724253" h="248368">
                  <a:moveTo>
                    <a:pt x="27922" y="0"/>
                  </a:moveTo>
                  <a:lnTo>
                    <a:pt x="3696331" y="0"/>
                  </a:lnTo>
                  <a:cubicBezTo>
                    <a:pt x="3703736" y="0"/>
                    <a:pt x="3710838" y="2942"/>
                    <a:pt x="3716075" y="8178"/>
                  </a:cubicBezTo>
                  <a:cubicBezTo>
                    <a:pt x="3721311" y="13415"/>
                    <a:pt x="3724253" y="20517"/>
                    <a:pt x="3724253" y="27922"/>
                  </a:cubicBezTo>
                  <a:lnTo>
                    <a:pt x="3724253" y="220446"/>
                  </a:lnTo>
                  <a:cubicBezTo>
                    <a:pt x="3724253" y="227851"/>
                    <a:pt x="3721311" y="234953"/>
                    <a:pt x="3716075" y="240190"/>
                  </a:cubicBezTo>
                  <a:cubicBezTo>
                    <a:pt x="3710838" y="245426"/>
                    <a:pt x="3703736" y="248368"/>
                    <a:pt x="3696331" y="248368"/>
                  </a:cubicBezTo>
                  <a:lnTo>
                    <a:pt x="27922" y="248368"/>
                  </a:lnTo>
                  <a:cubicBezTo>
                    <a:pt x="20517" y="248368"/>
                    <a:pt x="13415" y="245426"/>
                    <a:pt x="8178" y="240190"/>
                  </a:cubicBezTo>
                  <a:cubicBezTo>
                    <a:pt x="2942" y="234953"/>
                    <a:pt x="0" y="227851"/>
                    <a:pt x="0" y="220446"/>
                  </a:cubicBezTo>
                  <a:lnTo>
                    <a:pt x="0" y="27922"/>
                  </a:lnTo>
                  <a:cubicBezTo>
                    <a:pt x="0" y="20517"/>
                    <a:pt x="2942" y="13415"/>
                    <a:pt x="8178" y="8178"/>
                  </a:cubicBezTo>
                  <a:cubicBezTo>
                    <a:pt x="13415" y="2942"/>
                    <a:pt x="20517" y="0"/>
                    <a:pt x="27922" y="0"/>
                  </a:cubicBezTo>
                  <a:close/>
                </a:path>
              </a:pathLst>
            </a:custGeom>
            <a:solidFill>
              <a:srgbClr val="2E5A99"/>
            </a:solidFill>
          </p:spPr>
          <p:txBody>
            <a:bodyPr/>
            <a:lstStyle/>
            <a:p>
              <a:endParaRPr lang="en-GB"/>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17894" flipH="1">
            <a:off x="8616986" y="7621681"/>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nvGrpSpPr>
          <p:cNvPr id="10" name="Group 10"/>
          <p:cNvGrpSpPr/>
          <p:nvPr/>
        </p:nvGrpSpPr>
        <p:grpSpPr>
          <a:xfrm>
            <a:off x="2193680" y="2969216"/>
            <a:ext cx="8129714" cy="5335125"/>
            <a:chOff x="0" y="0"/>
            <a:chExt cx="812800" cy="533400"/>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path>
              </a:pathLst>
            </a:custGeom>
            <a:solidFill>
              <a:srgbClr val="FFDE59"/>
            </a:solidFill>
          </p:spPr>
          <p:txBody>
            <a:bodyPr/>
            <a:lstStyle/>
            <a:p>
              <a:endParaRPr lang="en-GB"/>
            </a:p>
          </p:txBody>
        </p:sp>
        <p:sp>
          <p:nvSpPr>
            <p:cNvPr id="12" name="TextBox 12"/>
            <p:cNvSpPr txBox="1"/>
            <p:nvPr/>
          </p:nvSpPr>
          <p:spPr>
            <a:xfrm>
              <a:off x="38100" y="41275"/>
              <a:ext cx="736600" cy="4159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496722" y="7689785"/>
            <a:ext cx="3761815" cy="3481389"/>
          </a:xfrm>
          <a:custGeom>
            <a:avLst/>
            <a:gdLst/>
            <a:ahLst/>
            <a:cxnLst/>
            <a:rect l="l" t="t" r="r" b="b"/>
            <a:pathLst>
              <a:path w="3761815" h="3481389">
                <a:moveTo>
                  <a:pt x="0" y="0"/>
                </a:moveTo>
                <a:lnTo>
                  <a:pt x="3761815" y="0"/>
                </a:lnTo>
                <a:lnTo>
                  <a:pt x="3761815" y="3481388"/>
                </a:lnTo>
                <a:lnTo>
                  <a:pt x="0" y="34813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4" name="Freeform 14"/>
          <p:cNvSpPr/>
          <p:nvPr/>
        </p:nvSpPr>
        <p:spPr>
          <a:xfrm rot="-897400">
            <a:off x="10910231" y="3290569"/>
            <a:ext cx="4417650" cy="6248444"/>
          </a:xfrm>
          <a:custGeom>
            <a:avLst/>
            <a:gdLst/>
            <a:ahLst/>
            <a:cxnLst/>
            <a:rect l="l" t="t" r="r" b="b"/>
            <a:pathLst>
              <a:path w="4417650" h="6248444">
                <a:moveTo>
                  <a:pt x="0" y="0"/>
                </a:moveTo>
                <a:lnTo>
                  <a:pt x="4417650" y="0"/>
                </a:lnTo>
                <a:lnTo>
                  <a:pt x="4417650" y="6248444"/>
                </a:lnTo>
                <a:lnTo>
                  <a:pt x="0" y="6248444"/>
                </a:lnTo>
                <a:lnTo>
                  <a:pt x="0" y="0"/>
                </a:lnTo>
                <a:close/>
              </a:path>
            </a:pathLst>
          </a:custGeom>
          <a:blipFill>
            <a:blip r:embed="rId14"/>
            <a:stretch>
              <a:fillRect/>
            </a:stretch>
          </a:blipFill>
        </p:spPr>
        <p:txBody>
          <a:bodyPr/>
          <a:lstStyle/>
          <a:p>
            <a:endParaRPr lang="en-GB"/>
          </a:p>
        </p:txBody>
      </p:sp>
      <p:sp>
        <p:nvSpPr>
          <p:cNvPr id="15" name="TextBox 15"/>
          <p:cNvSpPr txBox="1"/>
          <p:nvPr/>
        </p:nvSpPr>
        <p:spPr>
          <a:xfrm>
            <a:off x="916436" y="505622"/>
            <a:ext cx="16612616" cy="1109295"/>
          </a:xfrm>
          <a:prstGeom prst="rect">
            <a:avLst/>
          </a:prstGeom>
        </p:spPr>
        <p:txBody>
          <a:bodyPr lIns="0" tIns="0" rIns="0" bIns="0" rtlCol="0" anchor="t">
            <a:spAutoFit/>
          </a:bodyPr>
          <a:lstStyle/>
          <a:p>
            <a:pPr algn="ctr">
              <a:lnSpc>
                <a:spcPts val="8889"/>
              </a:lnSpc>
            </a:pPr>
            <a:r>
              <a:rPr lang="en-US" sz="6999">
                <a:solidFill>
                  <a:srgbClr val="FFFFFF"/>
                </a:solidFill>
                <a:latin typeface="Fraunces Bold"/>
              </a:rPr>
              <a:t>II. THỰC HÀNH TIẾNG VIỆT</a:t>
            </a:r>
          </a:p>
        </p:txBody>
      </p:sp>
      <p:sp>
        <p:nvSpPr>
          <p:cNvPr id="16" name="TextBox 16"/>
          <p:cNvSpPr txBox="1"/>
          <p:nvPr/>
        </p:nvSpPr>
        <p:spPr>
          <a:xfrm>
            <a:off x="735482" y="1840436"/>
            <a:ext cx="16612616" cy="731421"/>
          </a:xfrm>
          <a:prstGeom prst="rect">
            <a:avLst/>
          </a:prstGeom>
        </p:spPr>
        <p:txBody>
          <a:bodyPr lIns="0" tIns="0" rIns="0" bIns="0" rtlCol="0" anchor="t">
            <a:spAutoFit/>
          </a:bodyPr>
          <a:lstStyle/>
          <a:p>
            <a:pPr algn="ctr">
              <a:lnSpc>
                <a:spcPts val="5715"/>
              </a:lnSpc>
            </a:pPr>
            <a:r>
              <a:rPr lang="en-US" sz="4500">
                <a:solidFill>
                  <a:srgbClr val="FFFFFF"/>
                </a:solidFill>
                <a:latin typeface="#9Slide07 SVNAdam Gorry"/>
              </a:rPr>
              <a:t>CHẶNG 3: THỬ TÀI KIẾN TRÚC SƯ NGÔN TỪ</a:t>
            </a:r>
          </a:p>
        </p:txBody>
      </p:sp>
      <p:sp>
        <p:nvSpPr>
          <p:cNvPr id="17" name="TextBox 17"/>
          <p:cNvSpPr txBox="1"/>
          <p:nvPr/>
        </p:nvSpPr>
        <p:spPr>
          <a:xfrm>
            <a:off x="3265701" y="4199251"/>
            <a:ext cx="6444736" cy="3039621"/>
          </a:xfrm>
          <a:prstGeom prst="rect">
            <a:avLst/>
          </a:prstGeom>
        </p:spPr>
        <p:txBody>
          <a:bodyPr lIns="0" tIns="0" rIns="0" bIns="0" rtlCol="0" anchor="t">
            <a:spAutoFit/>
          </a:bodyPr>
          <a:lstStyle/>
          <a:p>
            <a:pPr marL="755651" lvl="1" indent="-377825" algn="just">
              <a:lnSpc>
                <a:spcPts val="4865"/>
              </a:lnSpc>
              <a:buFont typeface="Arial"/>
              <a:buChar char="•"/>
            </a:pPr>
            <a:r>
              <a:rPr lang="en-US" sz="3500">
                <a:solidFill>
                  <a:srgbClr val="000000"/>
                </a:solidFill>
                <a:latin typeface="Roboto Condensed"/>
              </a:rPr>
              <a:t>Thực hiện BT 4 (SGK tr.69)</a:t>
            </a:r>
          </a:p>
          <a:p>
            <a:pPr marL="755651" lvl="1" indent="-377825" algn="just">
              <a:lnSpc>
                <a:spcPts val="4865"/>
              </a:lnSpc>
              <a:buFont typeface="Arial"/>
              <a:buChar char="•"/>
            </a:pPr>
            <a:r>
              <a:rPr lang="en-US" sz="3500">
                <a:solidFill>
                  <a:srgbClr val="000000"/>
                </a:solidFill>
                <a:latin typeface="Roboto Condensed"/>
              </a:rPr>
              <a:t>HS trình bày dàn ý trong (PHT 3)</a:t>
            </a:r>
          </a:p>
          <a:p>
            <a:pPr marL="755651" lvl="1" indent="-377825" algn="just">
              <a:lnSpc>
                <a:spcPts val="4865"/>
              </a:lnSpc>
              <a:buFont typeface="Arial"/>
              <a:buChar char="•"/>
            </a:pPr>
            <a:r>
              <a:rPr lang="en-US" sz="3500">
                <a:solidFill>
                  <a:srgbClr val="000000"/>
                </a:solidFill>
                <a:latin typeface="Roboto Condensed"/>
              </a:rPr>
              <a:t>Thời gian lập dàn ý cá  nhân: 5 phút; Thực hiện thống nhất trong nhóm: 5 phút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4" name="Freeform 4"/>
          <p:cNvSpPr/>
          <p:nvPr/>
        </p:nvSpPr>
        <p:spPr>
          <a:xfrm rot="-1434146" flipH="1">
            <a:off x="-1190036" y="-52369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grpSp>
        <p:nvGrpSpPr>
          <p:cNvPr id="5" name="Group 5"/>
          <p:cNvGrpSpPr/>
          <p:nvPr/>
        </p:nvGrpSpPr>
        <p:grpSpPr>
          <a:xfrm>
            <a:off x="681345" y="411979"/>
            <a:ext cx="16871872" cy="9088234"/>
            <a:chOff x="0" y="0"/>
            <a:chExt cx="4900321" cy="2639616"/>
          </a:xfrm>
        </p:grpSpPr>
        <p:sp>
          <p:nvSpPr>
            <p:cNvPr id="6" name="Freeform 6"/>
            <p:cNvSpPr/>
            <p:nvPr/>
          </p:nvSpPr>
          <p:spPr>
            <a:xfrm>
              <a:off x="0" y="0"/>
              <a:ext cx="4900321" cy="2639616"/>
            </a:xfrm>
            <a:custGeom>
              <a:avLst/>
              <a:gdLst/>
              <a:ahLst/>
              <a:cxnLst/>
              <a:rect l="l" t="t" r="r" b="b"/>
              <a:pathLst>
                <a:path w="4900321" h="2639616">
                  <a:moveTo>
                    <a:pt x="36709" y="0"/>
                  </a:moveTo>
                  <a:lnTo>
                    <a:pt x="4863611" y="0"/>
                  </a:lnTo>
                  <a:cubicBezTo>
                    <a:pt x="4883885" y="0"/>
                    <a:pt x="4900321" y="16435"/>
                    <a:pt x="4900321" y="36709"/>
                  </a:cubicBezTo>
                  <a:lnTo>
                    <a:pt x="4900321" y="2602907"/>
                  </a:lnTo>
                  <a:cubicBezTo>
                    <a:pt x="4900321" y="2623181"/>
                    <a:pt x="4883885" y="2639616"/>
                    <a:pt x="4863611" y="2639616"/>
                  </a:cubicBezTo>
                  <a:lnTo>
                    <a:pt x="36709" y="2639616"/>
                  </a:lnTo>
                  <a:cubicBezTo>
                    <a:pt x="16435" y="2639616"/>
                    <a:pt x="0" y="2623181"/>
                    <a:pt x="0" y="2602907"/>
                  </a:cubicBezTo>
                  <a:lnTo>
                    <a:pt x="0" y="36709"/>
                  </a:lnTo>
                  <a:cubicBezTo>
                    <a:pt x="0" y="16435"/>
                    <a:pt x="16435" y="0"/>
                    <a:pt x="36709" y="0"/>
                  </a:cubicBezTo>
                  <a:close/>
                </a:path>
              </a:pathLst>
            </a:custGeom>
            <a:solidFill>
              <a:srgbClr val="FFFFFF"/>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432871" y="0"/>
            <a:ext cx="2334224" cy="1536344"/>
          </a:xfrm>
          <a:custGeom>
            <a:avLst/>
            <a:gdLst/>
            <a:ahLst/>
            <a:cxnLst/>
            <a:rect l="l" t="t" r="r" b="b"/>
            <a:pathLst>
              <a:path w="2334224" h="1536344">
                <a:moveTo>
                  <a:pt x="0" y="0"/>
                </a:moveTo>
                <a:lnTo>
                  <a:pt x="2334225" y="0"/>
                </a:lnTo>
                <a:lnTo>
                  <a:pt x="2334225" y="1536344"/>
                </a:lnTo>
                <a:lnTo>
                  <a:pt x="0" y="15363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Freeform 9"/>
          <p:cNvSpPr/>
          <p:nvPr/>
        </p:nvSpPr>
        <p:spPr>
          <a:xfrm>
            <a:off x="1268888" y="8853609"/>
            <a:ext cx="2462322" cy="1562455"/>
          </a:xfrm>
          <a:custGeom>
            <a:avLst/>
            <a:gdLst/>
            <a:ahLst/>
            <a:cxnLst/>
            <a:rect l="l" t="t" r="r" b="b"/>
            <a:pathLst>
              <a:path w="2462322" h="1562455">
                <a:moveTo>
                  <a:pt x="0" y="0"/>
                </a:moveTo>
                <a:lnTo>
                  <a:pt x="2462322" y="0"/>
                </a:lnTo>
                <a:lnTo>
                  <a:pt x="2462322" y="1562455"/>
                </a:lnTo>
                <a:lnTo>
                  <a:pt x="0" y="15624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0" name="Freeform 10"/>
          <p:cNvSpPr/>
          <p:nvPr/>
        </p:nvSpPr>
        <p:spPr>
          <a:xfrm rot="-650861">
            <a:off x="14660603" y="8875232"/>
            <a:ext cx="1838182" cy="1249964"/>
          </a:xfrm>
          <a:custGeom>
            <a:avLst/>
            <a:gdLst/>
            <a:ahLst/>
            <a:cxnLst/>
            <a:rect l="l" t="t" r="r" b="b"/>
            <a:pathLst>
              <a:path w="1838182" h="1249964">
                <a:moveTo>
                  <a:pt x="0" y="0"/>
                </a:moveTo>
                <a:lnTo>
                  <a:pt x="1838183" y="0"/>
                </a:lnTo>
                <a:lnTo>
                  <a:pt x="1838183" y="1249964"/>
                </a:lnTo>
                <a:lnTo>
                  <a:pt x="0" y="12499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1" name="Group 11"/>
          <p:cNvGrpSpPr/>
          <p:nvPr/>
        </p:nvGrpSpPr>
        <p:grpSpPr>
          <a:xfrm>
            <a:off x="4844806" y="7866136"/>
            <a:ext cx="16202099" cy="5099855"/>
            <a:chOff x="0" y="0"/>
            <a:chExt cx="21602799" cy="6799807"/>
          </a:xfrm>
        </p:grpSpPr>
        <p:sp>
          <p:nvSpPr>
            <p:cNvPr id="12" name="Freeform 12"/>
            <p:cNvSpPr/>
            <p:nvPr/>
          </p:nvSpPr>
          <p:spPr>
            <a:xfrm>
              <a:off x="2606115" y="1173938"/>
              <a:ext cx="3364615" cy="3113798"/>
            </a:xfrm>
            <a:custGeom>
              <a:avLst/>
              <a:gdLst/>
              <a:ahLst/>
              <a:cxnLst/>
              <a:rect l="l" t="t" r="r" b="b"/>
              <a:pathLst>
                <a:path w="3364615" h="3113798">
                  <a:moveTo>
                    <a:pt x="0" y="0"/>
                  </a:moveTo>
                  <a:lnTo>
                    <a:pt x="3364615" y="0"/>
                  </a:lnTo>
                  <a:lnTo>
                    <a:pt x="3364615" y="3113798"/>
                  </a:lnTo>
                  <a:lnTo>
                    <a:pt x="0" y="31137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3" name="Freeform 13"/>
            <p:cNvSpPr/>
            <p:nvPr/>
          </p:nvSpPr>
          <p:spPr>
            <a:xfrm rot="217894" flipH="1">
              <a:off x="5136451" y="510413"/>
              <a:ext cx="16299691" cy="5778981"/>
            </a:xfrm>
            <a:custGeom>
              <a:avLst/>
              <a:gdLst/>
              <a:ahLst/>
              <a:cxnLst/>
              <a:rect l="l" t="t" r="r" b="b"/>
              <a:pathLst>
                <a:path w="16299691" h="5778981">
                  <a:moveTo>
                    <a:pt x="16299692" y="0"/>
                  </a:moveTo>
                  <a:lnTo>
                    <a:pt x="0" y="0"/>
                  </a:lnTo>
                  <a:lnTo>
                    <a:pt x="0" y="5778981"/>
                  </a:lnTo>
                  <a:lnTo>
                    <a:pt x="16299692" y="5778981"/>
                  </a:lnTo>
                  <a:lnTo>
                    <a:pt x="16299692"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GB"/>
            </a:p>
          </p:txBody>
        </p:sp>
        <p:sp>
          <p:nvSpPr>
            <p:cNvPr id="14" name="Freeform 14"/>
            <p:cNvSpPr/>
            <p:nvPr/>
          </p:nvSpPr>
          <p:spPr>
            <a:xfrm>
              <a:off x="0" y="2195426"/>
              <a:ext cx="2606115" cy="1938002"/>
            </a:xfrm>
            <a:custGeom>
              <a:avLst/>
              <a:gdLst/>
              <a:ahLst/>
              <a:cxnLst/>
              <a:rect l="l" t="t" r="r" b="b"/>
              <a:pathLst>
                <a:path w="2606115" h="1938002">
                  <a:moveTo>
                    <a:pt x="0" y="0"/>
                  </a:moveTo>
                  <a:lnTo>
                    <a:pt x="2606115" y="0"/>
                  </a:lnTo>
                  <a:lnTo>
                    <a:pt x="2606115" y="1938002"/>
                  </a:lnTo>
                  <a:lnTo>
                    <a:pt x="0" y="193800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a:noFill/>
            </a:ln>
          </p:spPr>
          <p:txBody>
            <a:bodyPr/>
            <a:lstStyle/>
            <a:p>
              <a:endParaRPr lang="en-GB"/>
            </a:p>
          </p:txBody>
        </p:sp>
        <p:sp>
          <p:nvSpPr>
            <p:cNvPr id="15" name="Freeform 15"/>
            <p:cNvSpPr/>
            <p:nvPr/>
          </p:nvSpPr>
          <p:spPr>
            <a:xfrm rot="587501">
              <a:off x="5791783" y="1606127"/>
              <a:ext cx="1861394" cy="2386402"/>
            </a:xfrm>
            <a:custGeom>
              <a:avLst/>
              <a:gdLst/>
              <a:ahLst/>
              <a:cxnLst/>
              <a:rect l="l" t="t" r="r" b="b"/>
              <a:pathLst>
                <a:path w="1861394" h="2386402">
                  <a:moveTo>
                    <a:pt x="0" y="0"/>
                  </a:moveTo>
                  <a:lnTo>
                    <a:pt x="1861393" y="0"/>
                  </a:lnTo>
                  <a:lnTo>
                    <a:pt x="1861393" y="2386402"/>
                  </a:lnTo>
                  <a:lnTo>
                    <a:pt x="0" y="238640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a:noFill/>
            </a:ln>
          </p:spPr>
          <p:txBody>
            <a:bodyPr/>
            <a:lstStyle/>
            <a:p>
              <a:endParaRPr lang="en-GB"/>
            </a:p>
          </p:txBody>
        </p:sp>
      </p:grpSp>
      <p:graphicFrame>
        <p:nvGraphicFramePr>
          <p:cNvPr id="16" name="Table 16"/>
          <p:cNvGraphicFramePr>
            <a:graphicFrameLocks noGrp="1"/>
          </p:cNvGraphicFramePr>
          <p:nvPr/>
        </p:nvGraphicFramePr>
        <p:xfrm>
          <a:off x="1237975" y="2461392"/>
          <a:ext cx="15812049" cy="6392216"/>
        </p:xfrm>
        <a:graphic>
          <a:graphicData uri="http://schemas.openxmlformats.org/drawingml/2006/table">
            <a:tbl>
              <a:tblPr/>
              <a:tblGrid>
                <a:gridCol w="1763731">
                  <a:extLst>
                    <a:ext uri="{9D8B030D-6E8A-4147-A177-3AD203B41FA5}">
                      <a16:colId xmlns:a16="http://schemas.microsoft.com/office/drawing/2014/main" val="20000"/>
                    </a:ext>
                  </a:extLst>
                </a:gridCol>
                <a:gridCol w="14048318">
                  <a:extLst>
                    <a:ext uri="{9D8B030D-6E8A-4147-A177-3AD203B41FA5}">
                      <a16:colId xmlns:a16="http://schemas.microsoft.com/office/drawing/2014/main" val="20001"/>
                    </a:ext>
                  </a:extLst>
                </a:gridCol>
              </a:tblGrid>
              <a:tr h="1079542">
                <a:tc>
                  <a:txBody>
                    <a:bodyPr/>
                    <a:lstStyle/>
                    <a:p>
                      <a:pPr algn="just">
                        <a:lnSpc>
                          <a:spcPts val="4900"/>
                        </a:lnSpc>
                        <a:defRPr/>
                      </a:pPr>
                      <a:r>
                        <a:rPr lang="en-US" sz="3500">
                          <a:solidFill>
                            <a:srgbClr val="000000"/>
                          </a:solidFill>
                          <a:latin typeface="Roboto Condensed Bold"/>
                        </a:rPr>
                        <a:t>MĐ</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Bold"/>
                        </a:rPr>
                        <a:t>Dẫn dắt và nêu vấn đề</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extLst>
                  <a:ext uri="{0D108BD9-81ED-4DB2-BD59-A6C34878D82A}">
                    <a16:rowId xmlns:a16="http://schemas.microsoft.com/office/drawing/2014/main" val="10000"/>
                  </a:ext>
                </a:extLst>
              </a:tr>
              <a:tr h="4184420">
                <a:tc>
                  <a:txBody>
                    <a:bodyPr/>
                    <a:lstStyle/>
                    <a:p>
                      <a:pPr algn="just">
                        <a:lnSpc>
                          <a:spcPts val="4900"/>
                        </a:lnSpc>
                        <a:defRPr/>
                      </a:pPr>
                      <a:r>
                        <a:rPr lang="en-US" sz="3500">
                          <a:solidFill>
                            <a:srgbClr val="000000"/>
                          </a:solidFill>
                          <a:latin typeface="Roboto Condensed"/>
                        </a:rPr>
                        <a:t>TĐ</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Giải thích hiện tượng và nêu thực trạng nước biển dâng</a:t>
                      </a:r>
                      <a:endParaRPr lang="en-US" sz="1100"/>
                    </a:p>
                    <a:p>
                      <a:pPr algn="just">
                        <a:lnSpc>
                          <a:spcPts val="4900"/>
                        </a:lnSpc>
                      </a:pPr>
                      <a:r>
                        <a:rPr lang="en-US" sz="3500">
                          <a:solidFill>
                            <a:srgbClr val="000000"/>
                          </a:solidFill>
                          <a:latin typeface="Roboto Condensed"/>
                        </a:rPr>
                        <a:t>Phân tích và đánh giá về tác hại</a:t>
                      </a:r>
                    </a:p>
                    <a:p>
                      <a:pPr algn="just">
                        <a:lnSpc>
                          <a:spcPts val="4900"/>
                        </a:lnSpc>
                      </a:pPr>
                      <a:r>
                        <a:rPr lang="en-US" sz="3500">
                          <a:solidFill>
                            <a:srgbClr val="000000"/>
                          </a:solidFill>
                          <a:latin typeface="Roboto Condensed"/>
                        </a:rPr>
                        <a:t>+ Về môi trường tự nhiên</a:t>
                      </a:r>
                    </a:p>
                    <a:p>
                      <a:pPr algn="just">
                        <a:lnSpc>
                          <a:spcPts val="4900"/>
                        </a:lnSpc>
                      </a:pPr>
                      <a:r>
                        <a:rPr lang="en-US" sz="3500">
                          <a:solidFill>
                            <a:srgbClr val="000000"/>
                          </a:solidFill>
                          <a:latin typeface="Roboto Condensed"/>
                        </a:rPr>
                        <a:t>+ Về vật chất</a:t>
                      </a:r>
                    </a:p>
                    <a:p>
                      <a:pPr algn="just">
                        <a:lnSpc>
                          <a:spcPts val="4900"/>
                        </a:lnSpc>
                      </a:pPr>
                      <a:r>
                        <a:rPr lang="en-US" sz="3500">
                          <a:solidFill>
                            <a:srgbClr val="000000"/>
                          </a:solidFill>
                          <a:latin typeface="Roboto Condensed"/>
                        </a:rPr>
                        <a:t>+ Về sinh mạng…</a:t>
                      </a:r>
                    </a:p>
                    <a:p>
                      <a:pPr algn="just">
                        <a:lnSpc>
                          <a:spcPts val="4900"/>
                        </a:lnSpc>
                      </a:pPr>
                      <a:r>
                        <a:rPr lang="en-US" sz="3500">
                          <a:solidFill>
                            <a:srgbClr val="000000"/>
                          </a:solidFill>
                          <a:latin typeface="Roboto Condensed Italics"/>
                        </a:rPr>
                        <a:t>Kèm theo minh chứng cụ thể, xác  thực, tiêu biểu</a:t>
                      </a:r>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extLst>
                  <a:ext uri="{0D108BD9-81ED-4DB2-BD59-A6C34878D82A}">
                    <a16:rowId xmlns:a16="http://schemas.microsoft.com/office/drawing/2014/main" val="10001"/>
                  </a:ext>
                </a:extLst>
              </a:tr>
              <a:tr h="1128254">
                <a:tc>
                  <a:txBody>
                    <a:bodyPr/>
                    <a:lstStyle/>
                    <a:p>
                      <a:pPr algn="just">
                        <a:lnSpc>
                          <a:spcPts val="4900"/>
                        </a:lnSpc>
                        <a:defRPr/>
                      </a:pPr>
                      <a:r>
                        <a:rPr lang="en-US" sz="3500">
                          <a:solidFill>
                            <a:srgbClr val="000000"/>
                          </a:solidFill>
                          <a:latin typeface="Roboto Condensed"/>
                        </a:rPr>
                        <a:t>KĐ</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Bài học nhận thức và hành động</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 name="TextBox 17"/>
          <p:cNvSpPr txBox="1"/>
          <p:nvPr/>
        </p:nvSpPr>
        <p:spPr>
          <a:xfrm>
            <a:off x="1408282" y="496097"/>
            <a:ext cx="14659482" cy="1820471"/>
          </a:xfrm>
          <a:prstGeom prst="rect">
            <a:avLst/>
          </a:prstGeom>
        </p:spPr>
        <p:txBody>
          <a:bodyPr lIns="0" tIns="0" rIns="0" bIns="0" rtlCol="0" anchor="t">
            <a:spAutoFit/>
          </a:bodyPr>
          <a:lstStyle/>
          <a:p>
            <a:pPr algn="just">
              <a:lnSpc>
                <a:spcPts val="4865"/>
              </a:lnSpc>
            </a:pPr>
            <a:r>
              <a:rPr lang="en-US" sz="3500">
                <a:solidFill>
                  <a:srgbClr val="000000"/>
                </a:solidFill>
                <a:latin typeface="Roboto Condensed"/>
              </a:rPr>
              <a:t>a. HT: Đoạn văn diễn dịch khoảng 5-7 câu</a:t>
            </a:r>
          </a:p>
          <a:p>
            <a:pPr algn="just">
              <a:lnSpc>
                <a:spcPts val="4865"/>
              </a:lnSpc>
            </a:pPr>
            <a:r>
              <a:rPr lang="en-US" sz="3500">
                <a:solidFill>
                  <a:srgbClr val="000000"/>
                </a:solidFill>
                <a:latin typeface="Roboto Condensed"/>
              </a:rPr>
              <a:t>ND: Trình bày suy nghĩ về ảnh hưởng của hiện tượng nước biển dâng với đời sống con người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4" name="Freeform 4"/>
          <p:cNvSpPr/>
          <p:nvPr/>
        </p:nvSpPr>
        <p:spPr>
          <a:xfrm rot="-1434146" flipH="1">
            <a:off x="-1190036" y="-523699"/>
            <a:ext cx="8882057" cy="2729214"/>
          </a:xfrm>
          <a:custGeom>
            <a:avLst/>
            <a:gdLst/>
            <a:ahLst/>
            <a:cxnLst/>
            <a:rect l="l" t="t" r="r" b="b"/>
            <a:pathLst>
              <a:path w="8882057" h="2729214">
                <a:moveTo>
                  <a:pt x="8882057" y="0"/>
                </a:moveTo>
                <a:lnTo>
                  <a:pt x="0" y="0"/>
                </a:lnTo>
                <a:lnTo>
                  <a:pt x="0" y="2729214"/>
                </a:lnTo>
                <a:lnTo>
                  <a:pt x="8882057" y="2729214"/>
                </a:lnTo>
                <a:lnTo>
                  <a:pt x="8882057"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grpSp>
        <p:nvGrpSpPr>
          <p:cNvPr id="5" name="Group 5"/>
          <p:cNvGrpSpPr/>
          <p:nvPr/>
        </p:nvGrpSpPr>
        <p:grpSpPr>
          <a:xfrm>
            <a:off x="681345" y="411979"/>
            <a:ext cx="16871872" cy="9088234"/>
            <a:chOff x="0" y="0"/>
            <a:chExt cx="4900321" cy="2639616"/>
          </a:xfrm>
        </p:grpSpPr>
        <p:sp>
          <p:nvSpPr>
            <p:cNvPr id="6" name="Freeform 6"/>
            <p:cNvSpPr/>
            <p:nvPr/>
          </p:nvSpPr>
          <p:spPr>
            <a:xfrm>
              <a:off x="0" y="0"/>
              <a:ext cx="4900321" cy="2639616"/>
            </a:xfrm>
            <a:custGeom>
              <a:avLst/>
              <a:gdLst/>
              <a:ahLst/>
              <a:cxnLst/>
              <a:rect l="l" t="t" r="r" b="b"/>
              <a:pathLst>
                <a:path w="4900321" h="2639616">
                  <a:moveTo>
                    <a:pt x="36709" y="0"/>
                  </a:moveTo>
                  <a:lnTo>
                    <a:pt x="4863611" y="0"/>
                  </a:lnTo>
                  <a:cubicBezTo>
                    <a:pt x="4883885" y="0"/>
                    <a:pt x="4900321" y="16435"/>
                    <a:pt x="4900321" y="36709"/>
                  </a:cubicBezTo>
                  <a:lnTo>
                    <a:pt x="4900321" y="2602907"/>
                  </a:lnTo>
                  <a:cubicBezTo>
                    <a:pt x="4900321" y="2623181"/>
                    <a:pt x="4883885" y="2639616"/>
                    <a:pt x="4863611" y="2639616"/>
                  </a:cubicBezTo>
                  <a:lnTo>
                    <a:pt x="36709" y="2639616"/>
                  </a:lnTo>
                  <a:cubicBezTo>
                    <a:pt x="16435" y="2639616"/>
                    <a:pt x="0" y="2623181"/>
                    <a:pt x="0" y="2602907"/>
                  </a:cubicBezTo>
                  <a:lnTo>
                    <a:pt x="0" y="36709"/>
                  </a:lnTo>
                  <a:cubicBezTo>
                    <a:pt x="0" y="16435"/>
                    <a:pt x="16435" y="0"/>
                    <a:pt x="36709" y="0"/>
                  </a:cubicBezTo>
                  <a:close/>
                </a:path>
              </a:pathLst>
            </a:custGeom>
            <a:solidFill>
              <a:srgbClr val="FFFFFF"/>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432871" y="0"/>
            <a:ext cx="2334224" cy="1536344"/>
          </a:xfrm>
          <a:custGeom>
            <a:avLst/>
            <a:gdLst/>
            <a:ahLst/>
            <a:cxnLst/>
            <a:rect l="l" t="t" r="r" b="b"/>
            <a:pathLst>
              <a:path w="2334224" h="1536344">
                <a:moveTo>
                  <a:pt x="0" y="0"/>
                </a:moveTo>
                <a:lnTo>
                  <a:pt x="2334225" y="0"/>
                </a:lnTo>
                <a:lnTo>
                  <a:pt x="2334225" y="1536344"/>
                </a:lnTo>
                <a:lnTo>
                  <a:pt x="0" y="15363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Freeform 9"/>
          <p:cNvSpPr/>
          <p:nvPr/>
        </p:nvSpPr>
        <p:spPr>
          <a:xfrm>
            <a:off x="1268888" y="8853609"/>
            <a:ext cx="2462322" cy="1562455"/>
          </a:xfrm>
          <a:custGeom>
            <a:avLst/>
            <a:gdLst/>
            <a:ahLst/>
            <a:cxnLst/>
            <a:rect l="l" t="t" r="r" b="b"/>
            <a:pathLst>
              <a:path w="2462322" h="1562455">
                <a:moveTo>
                  <a:pt x="0" y="0"/>
                </a:moveTo>
                <a:lnTo>
                  <a:pt x="2462322" y="0"/>
                </a:lnTo>
                <a:lnTo>
                  <a:pt x="2462322" y="1562455"/>
                </a:lnTo>
                <a:lnTo>
                  <a:pt x="0" y="15624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0" name="Freeform 10"/>
          <p:cNvSpPr/>
          <p:nvPr/>
        </p:nvSpPr>
        <p:spPr>
          <a:xfrm rot="-650861">
            <a:off x="14660603" y="8875232"/>
            <a:ext cx="1838182" cy="1249964"/>
          </a:xfrm>
          <a:custGeom>
            <a:avLst/>
            <a:gdLst/>
            <a:ahLst/>
            <a:cxnLst/>
            <a:rect l="l" t="t" r="r" b="b"/>
            <a:pathLst>
              <a:path w="1838182" h="1249964">
                <a:moveTo>
                  <a:pt x="0" y="0"/>
                </a:moveTo>
                <a:lnTo>
                  <a:pt x="1838183" y="0"/>
                </a:lnTo>
                <a:lnTo>
                  <a:pt x="1838183" y="1249964"/>
                </a:lnTo>
                <a:lnTo>
                  <a:pt x="0" y="12499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1" name="Group 11"/>
          <p:cNvGrpSpPr/>
          <p:nvPr/>
        </p:nvGrpSpPr>
        <p:grpSpPr>
          <a:xfrm>
            <a:off x="4764647" y="7737073"/>
            <a:ext cx="16202099" cy="5099855"/>
            <a:chOff x="0" y="0"/>
            <a:chExt cx="21602799" cy="6799807"/>
          </a:xfrm>
        </p:grpSpPr>
        <p:sp>
          <p:nvSpPr>
            <p:cNvPr id="12" name="Freeform 12"/>
            <p:cNvSpPr/>
            <p:nvPr/>
          </p:nvSpPr>
          <p:spPr>
            <a:xfrm>
              <a:off x="2606115" y="1173938"/>
              <a:ext cx="3364615" cy="3113798"/>
            </a:xfrm>
            <a:custGeom>
              <a:avLst/>
              <a:gdLst/>
              <a:ahLst/>
              <a:cxnLst/>
              <a:rect l="l" t="t" r="r" b="b"/>
              <a:pathLst>
                <a:path w="3364615" h="3113798">
                  <a:moveTo>
                    <a:pt x="0" y="0"/>
                  </a:moveTo>
                  <a:lnTo>
                    <a:pt x="3364615" y="0"/>
                  </a:lnTo>
                  <a:lnTo>
                    <a:pt x="3364615" y="3113798"/>
                  </a:lnTo>
                  <a:lnTo>
                    <a:pt x="0" y="31137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3" name="Freeform 13"/>
            <p:cNvSpPr/>
            <p:nvPr/>
          </p:nvSpPr>
          <p:spPr>
            <a:xfrm rot="217894" flipH="1">
              <a:off x="5136451" y="510413"/>
              <a:ext cx="16299691" cy="5778981"/>
            </a:xfrm>
            <a:custGeom>
              <a:avLst/>
              <a:gdLst/>
              <a:ahLst/>
              <a:cxnLst/>
              <a:rect l="l" t="t" r="r" b="b"/>
              <a:pathLst>
                <a:path w="16299691" h="5778981">
                  <a:moveTo>
                    <a:pt x="16299692" y="0"/>
                  </a:moveTo>
                  <a:lnTo>
                    <a:pt x="0" y="0"/>
                  </a:lnTo>
                  <a:lnTo>
                    <a:pt x="0" y="5778981"/>
                  </a:lnTo>
                  <a:lnTo>
                    <a:pt x="16299692" y="5778981"/>
                  </a:lnTo>
                  <a:lnTo>
                    <a:pt x="16299692"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GB"/>
            </a:p>
          </p:txBody>
        </p:sp>
        <p:sp>
          <p:nvSpPr>
            <p:cNvPr id="14" name="Freeform 14"/>
            <p:cNvSpPr/>
            <p:nvPr/>
          </p:nvSpPr>
          <p:spPr>
            <a:xfrm>
              <a:off x="0" y="2195426"/>
              <a:ext cx="2606115" cy="1938002"/>
            </a:xfrm>
            <a:custGeom>
              <a:avLst/>
              <a:gdLst/>
              <a:ahLst/>
              <a:cxnLst/>
              <a:rect l="l" t="t" r="r" b="b"/>
              <a:pathLst>
                <a:path w="2606115" h="1938002">
                  <a:moveTo>
                    <a:pt x="0" y="0"/>
                  </a:moveTo>
                  <a:lnTo>
                    <a:pt x="2606115" y="0"/>
                  </a:lnTo>
                  <a:lnTo>
                    <a:pt x="2606115" y="1938002"/>
                  </a:lnTo>
                  <a:lnTo>
                    <a:pt x="0" y="193800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a:noFill/>
            </a:ln>
          </p:spPr>
          <p:txBody>
            <a:bodyPr/>
            <a:lstStyle/>
            <a:p>
              <a:endParaRPr lang="en-GB"/>
            </a:p>
          </p:txBody>
        </p:sp>
        <p:sp>
          <p:nvSpPr>
            <p:cNvPr id="15" name="Freeform 15"/>
            <p:cNvSpPr/>
            <p:nvPr/>
          </p:nvSpPr>
          <p:spPr>
            <a:xfrm rot="587501">
              <a:off x="5791783" y="1606127"/>
              <a:ext cx="1861394" cy="2386402"/>
            </a:xfrm>
            <a:custGeom>
              <a:avLst/>
              <a:gdLst/>
              <a:ahLst/>
              <a:cxnLst/>
              <a:rect l="l" t="t" r="r" b="b"/>
              <a:pathLst>
                <a:path w="1861394" h="2386402">
                  <a:moveTo>
                    <a:pt x="0" y="0"/>
                  </a:moveTo>
                  <a:lnTo>
                    <a:pt x="1861393" y="0"/>
                  </a:lnTo>
                  <a:lnTo>
                    <a:pt x="1861393" y="2386402"/>
                  </a:lnTo>
                  <a:lnTo>
                    <a:pt x="0" y="238640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a:noFill/>
            </a:ln>
          </p:spPr>
          <p:txBody>
            <a:bodyPr/>
            <a:lstStyle/>
            <a:p>
              <a:endParaRPr lang="en-GB"/>
            </a:p>
          </p:txBody>
        </p:sp>
      </p:grpSp>
      <p:graphicFrame>
        <p:nvGraphicFramePr>
          <p:cNvPr id="16" name="Table 16"/>
          <p:cNvGraphicFramePr>
            <a:graphicFrameLocks noGrp="1"/>
          </p:cNvGraphicFramePr>
          <p:nvPr/>
        </p:nvGraphicFramePr>
        <p:xfrm>
          <a:off x="1268888" y="2663124"/>
          <a:ext cx="15812049" cy="6392216"/>
        </p:xfrm>
        <a:graphic>
          <a:graphicData uri="http://schemas.openxmlformats.org/drawingml/2006/table">
            <a:tbl>
              <a:tblPr/>
              <a:tblGrid>
                <a:gridCol w="1763731">
                  <a:extLst>
                    <a:ext uri="{9D8B030D-6E8A-4147-A177-3AD203B41FA5}">
                      <a16:colId xmlns:a16="http://schemas.microsoft.com/office/drawing/2014/main" val="20000"/>
                    </a:ext>
                  </a:extLst>
                </a:gridCol>
                <a:gridCol w="14048318">
                  <a:extLst>
                    <a:ext uri="{9D8B030D-6E8A-4147-A177-3AD203B41FA5}">
                      <a16:colId xmlns:a16="http://schemas.microsoft.com/office/drawing/2014/main" val="20001"/>
                    </a:ext>
                  </a:extLst>
                </a:gridCol>
              </a:tblGrid>
              <a:tr h="1079542">
                <a:tc>
                  <a:txBody>
                    <a:bodyPr/>
                    <a:lstStyle/>
                    <a:p>
                      <a:pPr algn="just">
                        <a:lnSpc>
                          <a:spcPts val="4900"/>
                        </a:lnSpc>
                        <a:defRPr/>
                      </a:pPr>
                      <a:r>
                        <a:rPr lang="en-US" sz="3500">
                          <a:solidFill>
                            <a:srgbClr val="000000"/>
                          </a:solidFill>
                          <a:latin typeface="Roboto Condensed Bold"/>
                        </a:rPr>
                        <a:t>MĐ</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Bold"/>
                        </a:rPr>
                        <a:t>Dẫn dắt và nêu vấn đề</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extLst>
                  <a:ext uri="{0D108BD9-81ED-4DB2-BD59-A6C34878D82A}">
                    <a16:rowId xmlns:a16="http://schemas.microsoft.com/office/drawing/2014/main" val="10000"/>
                  </a:ext>
                </a:extLst>
              </a:tr>
              <a:tr h="4184420">
                <a:tc>
                  <a:txBody>
                    <a:bodyPr/>
                    <a:lstStyle/>
                    <a:p>
                      <a:pPr algn="just">
                        <a:lnSpc>
                          <a:spcPts val="4900"/>
                        </a:lnSpc>
                        <a:defRPr/>
                      </a:pPr>
                      <a:r>
                        <a:rPr lang="en-US" sz="3500">
                          <a:solidFill>
                            <a:srgbClr val="000000"/>
                          </a:solidFill>
                          <a:latin typeface="Roboto Condensed"/>
                        </a:rPr>
                        <a:t>TĐ</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Giải thích hiện tượng và nêu thực trạng nước biển dâng/lũ lụt</a:t>
                      </a:r>
                      <a:endParaRPr lang="en-US" sz="1100"/>
                    </a:p>
                    <a:p>
                      <a:pPr algn="just">
                        <a:lnSpc>
                          <a:spcPts val="4900"/>
                        </a:lnSpc>
                      </a:pPr>
                      <a:r>
                        <a:rPr lang="en-US" sz="3500">
                          <a:solidFill>
                            <a:srgbClr val="000000"/>
                          </a:solidFill>
                          <a:latin typeface="Roboto Condensed"/>
                        </a:rPr>
                        <a:t>Phân tích và đánh giá về tác hại</a:t>
                      </a:r>
                    </a:p>
                    <a:p>
                      <a:pPr algn="just">
                        <a:lnSpc>
                          <a:spcPts val="4900"/>
                        </a:lnSpc>
                      </a:pPr>
                      <a:r>
                        <a:rPr lang="en-US" sz="3500">
                          <a:solidFill>
                            <a:srgbClr val="000000"/>
                          </a:solidFill>
                          <a:latin typeface="Roboto Condensed"/>
                        </a:rPr>
                        <a:t>+ Về môi trường tự nhiên</a:t>
                      </a:r>
                    </a:p>
                    <a:p>
                      <a:pPr algn="just">
                        <a:lnSpc>
                          <a:spcPts val="4900"/>
                        </a:lnSpc>
                      </a:pPr>
                      <a:r>
                        <a:rPr lang="en-US" sz="3500">
                          <a:solidFill>
                            <a:srgbClr val="000000"/>
                          </a:solidFill>
                          <a:latin typeface="Roboto Condensed"/>
                        </a:rPr>
                        <a:t>+ Về vật chất</a:t>
                      </a:r>
                    </a:p>
                    <a:p>
                      <a:pPr algn="just">
                        <a:lnSpc>
                          <a:spcPts val="4900"/>
                        </a:lnSpc>
                      </a:pPr>
                      <a:r>
                        <a:rPr lang="en-US" sz="3500">
                          <a:solidFill>
                            <a:srgbClr val="000000"/>
                          </a:solidFill>
                          <a:latin typeface="Roboto Condensed"/>
                        </a:rPr>
                        <a:t>+ Về sinh mạng…</a:t>
                      </a:r>
                    </a:p>
                    <a:p>
                      <a:pPr algn="just">
                        <a:lnSpc>
                          <a:spcPts val="4900"/>
                        </a:lnSpc>
                      </a:pPr>
                      <a:r>
                        <a:rPr lang="en-US" sz="3500">
                          <a:solidFill>
                            <a:srgbClr val="000000"/>
                          </a:solidFill>
                          <a:latin typeface="Roboto Condensed"/>
                        </a:rPr>
                        <a:t>Kèm theo minh chứng cụ thể, xác  thực, tiêu biểu</a:t>
                      </a:r>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extLst>
                  <a:ext uri="{0D108BD9-81ED-4DB2-BD59-A6C34878D82A}">
                    <a16:rowId xmlns:a16="http://schemas.microsoft.com/office/drawing/2014/main" val="10001"/>
                  </a:ext>
                </a:extLst>
              </a:tr>
              <a:tr h="1128254">
                <a:tc>
                  <a:txBody>
                    <a:bodyPr/>
                    <a:lstStyle/>
                    <a:p>
                      <a:pPr algn="just">
                        <a:lnSpc>
                          <a:spcPts val="4900"/>
                        </a:lnSpc>
                        <a:defRPr/>
                      </a:pPr>
                      <a:r>
                        <a:rPr lang="en-US" sz="3500">
                          <a:solidFill>
                            <a:srgbClr val="000000"/>
                          </a:solidFill>
                          <a:latin typeface="Roboto Condensed"/>
                        </a:rPr>
                        <a:t>KĐ</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Bài học nhận thức và hành động</a:t>
                      </a:r>
                      <a:endParaRPr lang="en-US" sz="1100"/>
                    </a:p>
                  </a:txBody>
                  <a:tcPr marL="190500" marR="190500" marT="190500" marB="190500" anchor="ctr">
                    <a:lnL w="19050" cap="flat" cmpd="sng" algn="ctr">
                      <a:solidFill>
                        <a:srgbClr val="2D8BBA"/>
                      </a:solidFill>
                      <a:prstDash val="solid"/>
                      <a:round/>
                      <a:headEnd type="none" w="med" len="med"/>
                      <a:tailEnd type="none" w="med" len="med"/>
                    </a:lnL>
                    <a:lnR w="19050" cap="flat" cmpd="sng" algn="ctr">
                      <a:solidFill>
                        <a:srgbClr val="2D8BBA"/>
                      </a:solidFill>
                      <a:prstDash val="solid"/>
                      <a:round/>
                      <a:headEnd type="none" w="med" len="med"/>
                      <a:tailEnd type="none" w="med" len="med"/>
                    </a:lnR>
                    <a:lnT w="19050" cap="flat" cmpd="sng" algn="ctr">
                      <a:solidFill>
                        <a:srgbClr val="2D8BBA"/>
                      </a:solidFill>
                      <a:prstDash val="solid"/>
                      <a:round/>
                      <a:headEnd type="none" w="med" len="med"/>
                      <a:tailEnd type="none" w="med" len="med"/>
                    </a:lnT>
                    <a:lnB w="19050" cap="flat" cmpd="sng" algn="ctr">
                      <a:solidFill>
                        <a:srgbClr val="2D8BBA"/>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 name="TextBox 17"/>
          <p:cNvSpPr txBox="1"/>
          <p:nvPr/>
        </p:nvSpPr>
        <p:spPr>
          <a:xfrm>
            <a:off x="2207698" y="1133180"/>
            <a:ext cx="14659482" cy="1210895"/>
          </a:xfrm>
          <a:prstGeom prst="rect">
            <a:avLst/>
          </a:prstGeom>
        </p:spPr>
        <p:txBody>
          <a:bodyPr lIns="0" tIns="0" rIns="0" bIns="0" rtlCol="0" anchor="t">
            <a:spAutoFit/>
          </a:bodyPr>
          <a:lstStyle/>
          <a:p>
            <a:pPr algn="just">
              <a:lnSpc>
                <a:spcPts val="4865"/>
              </a:lnSpc>
            </a:pPr>
            <a:r>
              <a:rPr lang="en-US" sz="3500">
                <a:solidFill>
                  <a:srgbClr val="000000"/>
                </a:solidFill>
                <a:latin typeface="Roboto Condensed"/>
              </a:rPr>
              <a:t>b. HT: Đoạn văn quy nạp khoảng 5-7 câu</a:t>
            </a:r>
          </a:p>
          <a:p>
            <a:pPr algn="just">
              <a:lnSpc>
                <a:spcPts val="4865"/>
              </a:lnSpc>
            </a:pPr>
            <a:r>
              <a:rPr lang="en-US" sz="3500">
                <a:solidFill>
                  <a:srgbClr val="000000"/>
                </a:solidFill>
                <a:latin typeface="Roboto Condensed"/>
              </a:rPr>
              <a:t>ND: Trình bày suy nghĩ về tác hại của lũ lụt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20127" y="6062447"/>
            <a:ext cx="7315200" cy="2513769"/>
          </a:xfrm>
          <a:custGeom>
            <a:avLst/>
            <a:gdLst/>
            <a:ahLst/>
            <a:cxnLst/>
            <a:rect l="l" t="t" r="r" b="b"/>
            <a:pathLst>
              <a:path w="7315200" h="2513769">
                <a:moveTo>
                  <a:pt x="0" y="0"/>
                </a:moveTo>
                <a:lnTo>
                  <a:pt x="7315200" y="0"/>
                </a:lnTo>
                <a:lnTo>
                  <a:pt x="7315200" y="2513769"/>
                </a:lnTo>
                <a:lnTo>
                  <a:pt x="0" y="251376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a:off x="7265536" y="6108049"/>
            <a:ext cx="2305948" cy="909801"/>
          </a:xfrm>
          <a:custGeom>
            <a:avLst/>
            <a:gdLst/>
            <a:ahLst/>
            <a:cxnLst/>
            <a:rect l="l" t="t" r="r" b="b"/>
            <a:pathLst>
              <a:path w="2305948" h="909801">
                <a:moveTo>
                  <a:pt x="0" y="0"/>
                </a:moveTo>
                <a:lnTo>
                  <a:pt x="2305948" y="0"/>
                </a:lnTo>
                <a:lnTo>
                  <a:pt x="2305948" y="909801"/>
                </a:lnTo>
                <a:lnTo>
                  <a:pt x="0" y="9098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2637473" y="7243255"/>
            <a:ext cx="7315200" cy="4003409"/>
          </a:xfrm>
          <a:custGeom>
            <a:avLst/>
            <a:gdLst/>
            <a:ahLst/>
            <a:cxnLst/>
            <a:rect l="l" t="t" r="r" b="b"/>
            <a:pathLst>
              <a:path w="7315200" h="4003409">
                <a:moveTo>
                  <a:pt x="0" y="0"/>
                </a:moveTo>
                <a:lnTo>
                  <a:pt x="7315200" y="0"/>
                </a:lnTo>
                <a:lnTo>
                  <a:pt x="7315200" y="4003410"/>
                </a:lnTo>
                <a:lnTo>
                  <a:pt x="0" y="4003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5" name="Freeform 5"/>
          <p:cNvSpPr/>
          <p:nvPr/>
        </p:nvSpPr>
        <p:spPr>
          <a:xfrm>
            <a:off x="-373921" y="807454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6" name="Freeform 6"/>
          <p:cNvSpPr/>
          <p:nvPr/>
        </p:nvSpPr>
        <p:spPr>
          <a:xfrm rot="-763096">
            <a:off x="5495675" y="8585440"/>
            <a:ext cx="1845177" cy="1845177"/>
          </a:xfrm>
          <a:custGeom>
            <a:avLst/>
            <a:gdLst/>
            <a:ahLst/>
            <a:cxnLst/>
            <a:rect l="l" t="t" r="r" b="b"/>
            <a:pathLst>
              <a:path w="1845177" h="1845177">
                <a:moveTo>
                  <a:pt x="0" y="0"/>
                </a:moveTo>
                <a:lnTo>
                  <a:pt x="1845176" y="0"/>
                </a:lnTo>
                <a:lnTo>
                  <a:pt x="1845176" y="1845176"/>
                </a:lnTo>
                <a:lnTo>
                  <a:pt x="0" y="18451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7" name="Freeform 7"/>
          <p:cNvSpPr/>
          <p:nvPr/>
        </p:nvSpPr>
        <p:spPr>
          <a:xfrm rot="680299">
            <a:off x="1091655" y="7481705"/>
            <a:ext cx="1836837" cy="1863949"/>
          </a:xfrm>
          <a:custGeom>
            <a:avLst/>
            <a:gdLst/>
            <a:ahLst/>
            <a:cxnLst/>
            <a:rect l="l" t="t" r="r" b="b"/>
            <a:pathLst>
              <a:path w="1836837" h="1863949">
                <a:moveTo>
                  <a:pt x="0" y="0"/>
                </a:moveTo>
                <a:lnTo>
                  <a:pt x="1836837" y="0"/>
                </a:lnTo>
                <a:lnTo>
                  <a:pt x="1836837" y="1863949"/>
                </a:lnTo>
                <a:lnTo>
                  <a:pt x="0" y="18639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8" name="Freeform 8"/>
          <p:cNvSpPr/>
          <p:nvPr/>
        </p:nvSpPr>
        <p:spPr>
          <a:xfrm rot="720941">
            <a:off x="14757473" y="5609833"/>
            <a:ext cx="3024391" cy="3877424"/>
          </a:xfrm>
          <a:custGeom>
            <a:avLst/>
            <a:gdLst/>
            <a:ahLst/>
            <a:cxnLst/>
            <a:rect l="l" t="t" r="r" b="b"/>
            <a:pathLst>
              <a:path w="3024391" h="3877424">
                <a:moveTo>
                  <a:pt x="0" y="0"/>
                </a:moveTo>
                <a:lnTo>
                  <a:pt x="3024391" y="0"/>
                </a:lnTo>
                <a:lnTo>
                  <a:pt x="3024391" y="3877424"/>
                </a:lnTo>
                <a:lnTo>
                  <a:pt x="0" y="38774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9" name="Freeform 9"/>
          <p:cNvSpPr/>
          <p:nvPr/>
        </p:nvSpPr>
        <p:spPr>
          <a:xfrm rot="-268502" flipH="1">
            <a:off x="6568718" y="6900380"/>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GB"/>
          </a:p>
        </p:txBody>
      </p:sp>
      <p:sp>
        <p:nvSpPr>
          <p:cNvPr id="10" name="Freeform 10"/>
          <p:cNvSpPr/>
          <p:nvPr/>
        </p:nvSpPr>
        <p:spPr>
          <a:xfrm rot="310724">
            <a:off x="10174871" y="-1077882"/>
            <a:ext cx="8769071" cy="3300359"/>
          </a:xfrm>
          <a:custGeom>
            <a:avLst/>
            <a:gdLst/>
            <a:ahLst/>
            <a:cxnLst/>
            <a:rect l="l" t="t" r="r" b="b"/>
            <a:pathLst>
              <a:path w="8769071" h="3300359">
                <a:moveTo>
                  <a:pt x="0" y="0"/>
                </a:moveTo>
                <a:lnTo>
                  <a:pt x="8769070" y="0"/>
                </a:lnTo>
                <a:lnTo>
                  <a:pt x="8769070" y="3300359"/>
                </a:lnTo>
                <a:lnTo>
                  <a:pt x="0" y="3300359"/>
                </a:lnTo>
                <a:lnTo>
                  <a:pt x="0" y="0"/>
                </a:lnTo>
                <a:close/>
              </a:path>
            </a:pathLst>
          </a:custGeom>
          <a:blipFill>
            <a:blip r:embed="rId18">
              <a:alphaModFix amt="25000"/>
              <a:extLst>
                <a:ext uri="{96DAC541-7B7A-43D3-8B79-37D633B846F1}">
                  <asvg:svgBlip xmlns:asvg="http://schemas.microsoft.com/office/drawing/2016/SVG/main" xmlns="" r:embed="rId19"/>
                </a:ext>
              </a:extLst>
            </a:blip>
            <a:stretch>
              <a:fillRect/>
            </a:stretch>
          </a:blipFill>
          <a:ln>
            <a:noFill/>
          </a:ln>
        </p:spPr>
        <p:txBody>
          <a:bodyPr/>
          <a:lstStyle/>
          <a:p>
            <a:endParaRPr lang="en-GB"/>
          </a:p>
        </p:txBody>
      </p:sp>
      <p:sp>
        <p:nvSpPr>
          <p:cNvPr id="11" name="Freeform 11"/>
          <p:cNvSpPr/>
          <p:nvPr/>
        </p:nvSpPr>
        <p:spPr>
          <a:xfrm flipH="1">
            <a:off x="-727192" y="-434770"/>
            <a:ext cx="8505643" cy="2613552"/>
          </a:xfrm>
          <a:custGeom>
            <a:avLst/>
            <a:gdLst/>
            <a:ahLst/>
            <a:cxnLst/>
            <a:rect l="l" t="t" r="r" b="b"/>
            <a:pathLst>
              <a:path w="8505643" h="2613552">
                <a:moveTo>
                  <a:pt x="8505644" y="0"/>
                </a:moveTo>
                <a:lnTo>
                  <a:pt x="0" y="0"/>
                </a:lnTo>
                <a:lnTo>
                  <a:pt x="0" y="2613552"/>
                </a:lnTo>
                <a:lnTo>
                  <a:pt x="8505644" y="2613552"/>
                </a:lnTo>
                <a:lnTo>
                  <a:pt x="8505644" y="0"/>
                </a:lnTo>
                <a:close/>
              </a:path>
            </a:pathLst>
          </a:custGeom>
          <a:blipFill>
            <a:blip r:embed="rId20">
              <a:alphaModFix amt="25000"/>
              <a:extLst>
                <a:ext uri="{96DAC541-7B7A-43D3-8B79-37D633B846F1}">
                  <asvg:svgBlip xmlns:asvg="http://schemas.microsoft.com/office/drawing/2016/SVG/main" xmlns="" r:embed="rId21"/>
                </a:ext>
              </a:extLst>
            </a:blip>
            <a:stretch>
              <a:fillRect/>
            </a:stretch>
          </a:blipFill>
          <a:ln>
            <a:noFill/>
          </a:ln>
        </p:spPr>
        <p:txBody>
          <a:bodyPr/>
          <a:lstStyle/>
          <a:p>
            <a:endParaRPr lang="en-GB"/>
          </a:p>
        </p:txBody>
      </p:sp>
      <p:sp>
        <p:nvSpPr>
          <p:cNvPr id="12" name="Freeform 12"/>
          <p:cNvSpPr/>
          <p:nvPr/>
        </p:nvSpPr>
        <p:spPr>
          <a:xfrm rot="-232181">
            <a:off x="11456350" y="9109558"/>
            <a:ext cx="1894874" cy="1540016"/>
          </a:xfrm>
          <a:custGeom>
            <a:avLst/>
            <a:gdLst/>
            <a:ahLst/>
            <a:cxnLst/>
            <a:rect l="l" t="t" r="r" b="b"/>
            <a:pathLst>
              <a:path w="1894874" h="1540016">
                <a:moveTo>
                  <a:pt x="0" y="0"/>
                </a:moveTo>
                <a:lnTo>
                  <a:pt x="1894874" y="0"/>
                </a:lnTo>
                <a:lnTo>
                  <a:pt x="1894874" y="1540016"/>
                </a:lnTo>
                <a:lnTo>
                  <a:pt x="0" y="154001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GB"/>
          </a:p>
        </p:txBody>
      </p:sp>
      <p:sp>
        <p:nvSpPr>
          <p:cNvPr id="13" name="Freeform 13"/>
          <p:cNvSpPr/>
          <p:nvPr/>
        </p:nvSpPr>
        <p:spPr>
          <a:xfrm>
            <a:off x="1515197" y="2829528"/>
            <a:ext cx="1635800" cy="1851214"/>
          </a:xfrm>
          <a:custGeom>
            <a:avLst/>
            <a:gdLst/>
            <a:ahLst/>
            <a:cxnLst/>
            <a:rect l="l" t="t" r="r" b="b"/>
            <a:pathLst>
              <a:path w="1635800" h="1851214">
                <a:moveTo>
                  <a:pt x="0" y="0"/>
                </a:moveTo>
                <a:lnTo>
                  <a:pt x="1635801" y="0"/>
                </a:lnTo>
                <a:lnTo>
                  <a:pt x="1635801" y="1851215"/>
                </a:lnTo>
                <a:lnTo>
                  <a:pt x="0" y="185121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GB"/>
          </a:p>
        </p:txBody>
      </p:sp>
      <p:sp>
        <p:nvSpPr>
          <p:cNvPr id="14" name="Freeform 14"/>
          <p:cNvSpPr/>
          <p:nvPr/>
        </p:nvSpPr>
        <p:spPr>
          <a:xfrm rot="-778320">
            <a:off x="10082716" y="5721659"/>
            <a:ext cx="1411884" cy="557052"/>
          </a:xfrm>
          <a:custGeom>
            <a:avLst/>
            <a:gdLst/>
            <a:ahLst/>
            <a:cxnLst/>
            <a:rect l="l" t="t" r="r" b="b"/>
            <a:pathLst>
              <a:path w="1411884" h="557052">
                <a:moveTo>
                  <a:pt x="0" y="0"/>
                </a:moveTo>
                <a:lnTo>
                  <a:pt x="1411884" y="0"/>
                </a:lnTo>
                <a:lnTo>
                  <a:pt x="1411884" y="557052"/>
                </a:lnTo>
                <a:lnTo>
                  <a:pt x="0" y="557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5" name="Freeform 15"/>
          <p:cNvSpPr/>
          <p:nvPr/>
        </p:nvSpPr>
        <p:spPr>
          <a:xfrm rot="-1059538">
            <a:off x="12150556" y="6444035"/>
            <a:ext cx="1838182" cy="1249964"/>
          </a:xfrm>
          <a:custGeom>
            <a:avLst/>
            <a:gdLst/>
            <a:ahLst/>
            <a:cxnLst/>
            <a:rect l="l" t="t" r="r" b="b"/>
            <a:pathLst>
              <a:path w="1838182" h="1249964">
                <a:moveTo>
                  <a:pt x="0" y="0"/>
                </a:moveTo>
                <a:lnTo>
                  <a:pt x="1838182" y="0"/>
                </a:lnTo>
                <a:lnTo>
                  <a:pt x="1838182" y="1249964"/>
                </a:lnTo>
                <a:lnTo>
                  <a:pt x="0" y="1249964"/>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GB"/>
          </a:p>
        </p:txBody>
      </p:sp>
      <p:sp>
        <p:nvSpPr>
          <p:cNvPr id="16" name="Freeform 16"/>
          <p:cNvSpPr/>
          <p:nvPr/>
        </p:nvSpPr>
        <p:spPr>
          <a:xfrm rot="91590">
            <a:off x="15640135" y="8507024"/>
            <a:ext cx="1316782" cy="1502552"/>
          </a:xfrm>
          <a:custGeom>
            <a:avLst/>
            <a:gdLst/>
            <a:ahLst/>
            <a:cxnLst/>
            <a:rect l="l" t="t" r="r" b="b"/>
            <a:pathLst>
              <a:path w="1316782" h="1502552">
                <a:moveTo>
                  <a:pt x="0" y="0"/>
                </a:moveTo>
                <a:lnTo>
                  <a:pt x="1316782" y="0"/>
                </a:lnTo>
                <a:lnTo>
                  <a:pt x="1316782" y="1502552"/>
                </a:lnTo>
                <a:lnTo>
                  <a:pt x="0" y="150255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GB"/>
          </a:p>
        </p:txBody>
      </p:sp>
      <p:sp>
        <p:nvSpPr>
          <p:cNvPr id="17" name="Freeform 17"/>
          <p:cNvSpPr/>
          <p:nvPr/>
        </p:nvSpPr>
        <p:spPr>
          <a:xfrm>
            <a:off x="15620355" y="2611503"/>
            <a:ext cx="1638945" cy="1784989"/>
          </a:xfrm>
          <a:custGeom>
            <a:avLst/>
            <a:gdLst/>
            <a:ahLst/>
            <a:cxnLst/>
            <a:rect l="l" t="t" r="r" b="b"/>
            <a:pathLst>
              <a:path w="1638945" h="1784989">
                <a:moveTo>
                  <a:pt x="0" y="0"/>
                </a:moveTo>
                <a:lnTo>
                  <a:pt x="1638945" y="0"/>
                </a:lnTo>
                <a:lnTo>
                  <a:pt x="1638945" y="1784989"/>
                </a:lnTo>
                <a:lnTo>
                  <a:pt x="0" y="178498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GB"/>
          </a:p>
        </p:txBody>
      </p:sp>
      <p:grpSp>
        <p:nvGrpSpPr>
          <p:cNvPr id="18" name="Group 18"/>
          <p:cNvGrpSpPr/>
          <p:nvPr/>
        </p:nvGrpSpPr>
        <p:grpSpPr>
          <a:xfrm>
            <a:off x="1942182" y="2645240"/>
            <a:ext cx="13379641" cy="5725984"/>
            <a:chOff x="0" y="0"/>
            <a:chExt cx="2122886" cy="908516"/>
          </a:xfrm>
        </p:grpSpPr>
        <p:sp>
          <p:nvSpPr>
            <p:cNvPr id="19" name="Freeform 19"/>
            <p:cNvSpPr/>
            <p:nvPr/>
          </p:nvSpPr>
          <p:spPr>
            <a:xfrm>
              <a:off x="0" y="0"/>
              <a:ext cx="2122898" cy="908516"/>
            </a:xfrm>
            <a:custGeom>
              <a:avLst/>
              <a:gdLst/>
              <a:ahLst/>
              <a:cxnLst/>
              <a:rect l="l" t="t" r="r" b="b"/>
              <a:pathLst>
                <a:path w="2122898" h="908516">
                  <a:moveTo>
                    <a:pt x="1818139" y="0"/>
                  </a:moveTo>
                  <a:lnTo>
                    <a:pt x="282407" y="0"/>
                  </a:lnTo>
                  <a:cubicBezTo>
                    <a:pt x="126426" y="0"/>
                    <a:pt x="0" y="123512"/>
                    <a:pt x="0" y="383293"/>
                  </a:cubicBezTo>
                  <a:cubicBezTo>
                    <a:pt x="0" y="583484"/>
                    <a:pt x="66279" y="678625"/>
                    <a:pt x="162037" y="722767"/>
                  </a:cubicBezTo>
                  <a:lnTo>
                    <a:pt x="162037" y="908516"/>
                  </a:lnTo>
                  <a:lnTo>
                    <a:pt x="353844" y="749048"/>
                  </a:lnTo>
                  <a:lnTo>
                    <a:pt x="1818139" y="749048"/>
                  </a:lnTo>
                  <a:cubicBezTo>
                    <a:pt x="1996449" y="749048"/>
                    <a:pt x="2122886" y="625535"/>
                    <a:pt x="2122886" y="383251"/>
                  </a:cubicBezTo>
                  <a:cubicBezTo>
                    <a:pt x="2122898" y="123512"/>
                    <a:pt x="1996449" y="0"/>
                    <a:pt x="1818139" y="0"/>
                  </a:cubicBezTo>
                </a:path>
              </a:pathLst>
            </a:custGeom>
            <a:solidFill>
              <a:srgbClr val="FFFFFF">
                <a:alpha val="91765"/>
              </a:srgbClr>
            </a:solidFill>
          </p:spPr>
          <p:txBody>
            <a:bodyPr/>
            <a:lstStyle/>
            <a:p>
              <a:endParaRPr lang="en-GB"/>
            </a:p>
          </p:txBody>
        </p:sp>
        <p:sp>
          <p:nvSpPr>
            <p:cNvPr id="20" name="TextBox 20"/>
            <p:cNvSpPr txBox="1"/>
            <p:nvPr/>
          </p:nvSpPr>
          <p:spPr>
            <a:xfrm>
              <a:off x="0" y="-9525"/>
              <a:ext cx="812800" cy="5302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010073" y="890495"/>
            <a:ext cx="14002032" cy="965183"/>
          </a:xfrm>
          <a:prstGeom prst="rect">
            <a:avLst/>
          </a:prstGeom>
        </p:spPr>
        <p:txBody>
          <a:bodyPr lIns="0" tIns="0" rIns="0" bIns="0" rtlCol="0" anchor="t">
            <a:spAutoFit/>
          </a:bodyPr>
          <a:lstStyle/>
          <a:p>
            <a:pPr algn="ctr">
              <a:lnSpc>
                <a:spcPts val="6439"/>
              </a:lnSpc>
            </a:pPr>
            <a:r>
              <a:rPr lang="en-US" sz="9199">
                <a:solidFill>
                  <a:srgbClr val="FFFFFF"/>
                </a:solidFill>
                <a:latin typeface="Fraunces Bold"/>
              </a:rPr>
              <a:t>KHỞI ĐỘNG</a:t>
            </a:r>
          </a:p>
        </p:txBody>
      </p:sp>
      <p:sp>
        <p:nvSpPr>
          <p:cNvPr id="22" name="TextBox 22"/>
          <p:cNvSpPr txBox="1"/>
          <p:nvPr/>
        </p:nvSpPr>
        <p:spPr>
          <a:xfrm>
            <a:off x="3146662" y="3114553"/>
            <a:ext cx="10970680" cy="3520876"/>
          </a:xfrm>
          <a:prstGeom prst="rect">
            <a:avLst/>
          </a:prstGeom>
        </p:spPr>
        <p:txBody>
          <a:bodyPr lIns="0" tIns="0" rIns="0" bIns="0" rtlCol="0" anchor="t">
            <a:spAutoFit/>
          </a:bodyPr>
          <a:lstStyle/>
          <a:p>
            <a:pPr algn="ctr">
              <a:lnSpc>
                <a:spcPts val="7000"/>
              </a:lnSpc>
            </a:pPr>
            <a:r>
              <a:rPr lang="en-US" sz="5000">
                <a:solidFill>
                  <a:srgbClr val="3E6DB2"/>
                </a:solidFill>
                <a:latin typeface="Roboto Condensed Bold"/>
              </a:rPr>
              <a:t>Em hãy nhận xét xem: </a:t>
            </a:r>
          </a:p>
          <a:p>
            <a:pPr algn="ctr">
              <a:lnSpc>
                <a:spcPts val="7000"/>
              </a:lnSpc>
            </a:pPr>
            <a:r>
              <a:rPr lang="en-US" sz="5000">
                <a:solidFill>
                  <a:srgbClr val="3E6DB2"/>
                </a:solidFill>
                <a:latin typeface="Roboto Condensed"/>
              </a:rPr>
              <a:t>Các câu trong đoạn văn có cùng phục vụ 1 chủ đề không? Cách triển khai đã mạch lạc hay chưa?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017991" flipH="1">
            <a:off x="-1172626" y="-1342125"/>
            <a:ext cx="11874547" cy="3648724"/>
          </a:xfrm>
          <a:custGeom>
            <a:avLst/>
            <a:gdLst/>
            <a:ahLst/>
            <a:cxnLst/>
            <a:rect l="l" t="t" r="r" b="b"/>
            <a:pathLst>
              <a:path w="11874547" h="3648724">
                <a:moveTo>
                  <a:pt x="11874547" y="0"/>
                </a:moveTo>
                <a:lnTo>
                  <a:pt x="0" y="0"/>
                </a:lnTo>
                <a:lnTo>
                  <a:pt x="0" y="3648725"/>
                </a:lnTo>
                <a:lnTo>
                  <a:pt x="11874547" y="3648725"/>
                </a:lnTo>
                <a:lnTo>
                  <a:pt x="11874547" y="0"/>
                </a:lnTo>
                <a:close/>
              </a:path>
            </a:pathLst>
          </a:custGeom>
          <a:blipFill>
            <a:blip r:embed="rId4">
              <a:alphaModFix amt="25000"/>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sp>
        <p:nvSpPr>
          <p:cNvPr id="3" name="Freeform 3"/>
          <p:cNvSpPr/>
          <p:nvPr/>
        </p:nvSpPr>
        <p:spPr>
          <a:xfrm rot="9526207" flipH="1">
            <a:off x="10975580" y="5927182"/>
            <a:ext cx="9617776" cy="3619781"/>
          </a:xfrm>
          <a:custGeom>
            <a:avLst/>
            <a:gdLst/>
            <a:ahLst/>
            <a:cxnLst/>
            <a:rect l="l" t="t" r="r" b="b"/>
            <a:pathLst>
              <a:path w="9617776" h="3619781">
                <a:moveTo>
                  <a:pt x="9617776" y="0"/>
                </a:moveTo>
                <a:lnTo>
                  <a:pt x="0" y="0"/>
                </a:lnTo>
                <a:lnTo>
                  <a:pt x="0" y="3619781"/>
                </a:lnTo>
                <a:lnTo>
                  <a:pt x="9617776" y="3619781"/>
                </a:lnTo>
                <a:lnTo>
                  <a:pt x="9617776"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a:ln>
            <a:noFill/>
          </a:ln>
        </p:spPr>
        <p:txBody>
          <a:bodyPr/>
          <a:lstStyle/>
          <a:p>
            <a:endParaRPr lang="en-GB"/>
          </a:p>
        </p:txBody>
      </p:sp>
      <p:sp>
        <p:nvSpPr>
          <p:cNvPr id="4" name="Freeform 4"/>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a:noFill/>
          </a:ln>
        </p:spPr>
        <p:txBody>
          <a:bodyPr/>
          <a:lstStyle/>
          <a:p>
            <a:endParaRPr lang="en-GB"/>
          </a:p>
        </p:txBody>
      </p:sp>
      <p:sp>
        <p:nvSpPr>
          <p:cNvPr id="5" name="Freeform 5"/>
          <p:cNvSpPr/>
          <p:nvPr/>
        </p:nvSpPr>
        <p:spPr>
          <a:xfrm>
            <a:off x="6690659"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6" name="Freeform 6"/>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7" name="Freeform 7"/>
          <p:cNvSpPr/>
          <p:nvPr/>
        </p:nvSpPr>
        <p:spPr>
          <a:xfrm>
            <a:off x="4764647" y="9383642"/>
            <a:ext cx="1954586" cy="1453501"/>
          </a:xfrm>
          <a:custGeom>
            <a:avLst/>
            <a:gdLst/>
            <a:ahLst/>
            <a:cxnLst/>
            <a:rect l="l" t="t" r="r" b="b"/>
            <a:pathLst>
              <a:path w="1954586" h="1453501">
                <a:moveTo>
                  <a:pt x="0" y="0"/>
                </a:moveTo>
                <a:lnTo>
                  <a:pt x="1954587" y="0"/>
                </a:lnTo>
                <a:lnTo>
                  <a:pt x="1954587" y="1453501"/>
                </a:lnTo>
                <a:lnTo>
                  <a:pt x="0" y="145350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a:noFill/>
          </a:ln>
        </p:spPr>
        <p:txBody>
          <a:bodyPr/>
          <a:lstStyle/>
          <a:p>
            <a:endParaRPr lang="en-GB"/>
          </a:p>
        </p:txBody>
      </p:sp>
      <p:sp>
        <p:nvSpPr>
          <p:cNvPr id="8" name="Freeform 8"/>
          <p:cNvSpPr/>
          <p:nvPr/>
        </p:nvSpPr>
        <p:spPr>
          <a:xfrm rot="587501">
            <a:off x="9108485" y="8941668"/>
            <a:ext cx="1396045" cy="1789801"/>
          </a:xfrm>
          <a:custGeom>
            <a:avLst/>
            <a:gdLst/>
            <a:ahLst/>
            <a:cxnLst/>
            <a:rect l="l" t="t" r="r" b="b"/>
            <a:pathLst>
              <a:path w="1396045" h="1789801">
                <a:moveTo>
                  <a:pt x="0" y="0"/>
                </a:moveTo>
                <a:lnTo>
                  <a:pt x="1396045" y="0"/>
                </a:lnTo>
                <a:lnTo>
                  <a:pt x="1396045" y="1789802"/>
                </a:lnTo>
                <a:lnTo>
                  <a:pt x="0" y="178980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a:noFill/>
          </a:ln>
        </p:spPr>
        <p:txBody>
          <a:bodyPr/>
          <a:lstStyle/>
          <a:p>
            <a:endParaRPr lang="en-GB"/>
          </a:p>
        </p:txBody>
      </p:sp>
      <p:sp>
        <p:nvSpPr>
          <p:cNvPr id="9" name="Freeform 9"/>
          <p:cNvSpPr/>
          <p:nvPr/>
        </p:nvSpPr>
        <p:spPr>
          <a:xfrm>
            <a:off x="731482" y="4493168"/>
            <a:ext cx="4557704" cy="3412581"/>
          </a:xfrm>
          <a:custGeom>
            <a:avLst/>
            <a:gdLst/>
            <a:ahLst/>
            <a:cxnLst/>
            <a:rect l="l" t="t" r="r" b="b"/>
            <a:pathLst>
              <a:path w="4557704" h="3412581">
                <a:moveTo>
                  <a:pt x="0" y="0"/>
                </a:moveTo>
                <a:lnTo>
                  <a:pt x="4557704" y="0"/>
                </a:lnTo>
                <a:lnTo>
                  <a:pt x="4557704" y="3412581"/>
                </a:lnTo>
                <a:lnTo>
                  <a:pt x="0" y="34125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a:noFill/>
          </a:ln>
        </p:spPr>
        <p:txBody>
          <a:bodyPr/>
          <a:lstStyle/>
          <a:p>
            <a:endParaRPr lang="en-GB"/>
          </a:p>
        </p:txBody>
      </p:sp>
      <p:sp>
        <p:nvSpPr>
          <p:cNvPr id="10" name="Freeform 10"/>
          <p:cNvSpPr/>
          <p:nvPr/>
        </p:nvSpPr>
        <p:spPr>
          <a:xfrm rot="-508263" flipH="1">
            <a:off x="2946739" y="7616990"/>
            <a:ext cx="1463756" cy="577518"/>
          </a:xfrm>
          <a:custGeom>
            <a:avLst/>
            <a:gdLst/>
            <a:ahLst/>
            <a:cxnLst/>
            <a:rect l="l" t="t" r="r" b="b"/>
            <a:pathLst>
              <a:path w="1463756" h="577518">
                <a:moveTo>
                  <a:pt x="1463756" y="0"/>
                </a:moveTo>
                <a:lnTo>
                  <a:pt x="0" y="0"/>
                </a:lnTo>
                <a:lnTo>
                  <a:pt x="0" y="577518"/>
                </a:lnTo>
                <a:lnTo>
                  <a:pt x="1463756" y="577518"/>
                </a:lnTo>
                <a:lnTo>
                  <a:pt x="1463756"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GB"/>
          </a:p>
        </p:txBody>
      </p:sp>
      <p:grpSp>
        <p:nvGrpSpPr>
          <p:cNvPr id="11" name="Group 11"/>
          <p:cNvGrpSpPr/>
          <p:nvPr/>
        </p:nvGrpSpPr>
        <p:grpSpPr>
          <a:xfrm>
            <a:off x="6008276" y="2523470"/>
            <a:ext cx="10136740" cy="3266925"/>
            <a:chOff x="0" y="-47625"/>
            <a:chExt cx="2669759" cy="860425"/>
          </a:xfrm>
        </p:grpSpPr>
        <p:sp>
          <p:nvSpPr>
            <p:cNvPr id="12" name="Freeform 12"/>
            <p:cNvSpPr/>
            <p:nvPr/>
          </p:nvSpPr>
          <p:spPr>
            <a:xfrm>
              <a:off x="0" y="0"/>
              <a:ext cx="2669759" cy="582217"/>
            </a:xfrm>
            <a:custGeom>
              <a:avLst/>
              <a:gdLst/>
              <a:ahLst/>
              <a:cxnLst/>
              <a:rect l="l" t="t" r="r" b="b"/>
              <a:pathLst>
                <a:path w="2669759" h="881221">
                  <a:moveTo>
                    <a:pt x="45825" y="0"/>
                  </a:moveTo>
                  <a:lnTo>
                    <a:pt x="2623934" y="0"/>
                  </a:lnTo>
                  <a:cubicBezTo>
                    <a:pt x="2649242" y="0"/>
                    <a:pt x="2669759" y="20517"/>
                    <a:pt x="2669759" y="45825"/>
                  </a:cubicBezTo>
                  <a:lnTo>
                    <a:pt x="2669759" y="835396"/>
                  </a:lnTo>
                  <a:cubicBezTo>
                    <a:pt x="2669759" y="847549"/>
                    <a:pt x="2664931" y="859205"/>
                    <a:pt x="2656337" y="867799"/>
                  </a:cubicBezTo>
                  <a:cubicBezTo>
                    <a:pt x="2647743" y="876393"/>
                    <a:pt x="2636087" y="881221"/>
                    <a:pt x="2623934" y="881221"/>
                  </a:cubicBezTo>
                  <a:lnTo>
                    <a:pt x="45825" y="881221"/>
                  </a:lnTo>
                  <a:cubicBezTo>
                    <a:pt x="33671" y="881221"/>
                    <a:pt x="22016" y="876393"/>
                    <a:pt x="13422" y="867799"/>
                  </a:cubicBezTo>
                  <a:cubicBezTo>
                    <a:pt x="4828" y="859205"/>
                    <a:pt x="0" y="847549"/>
                    <a:pt x="0" y="835396"/>
                  </a:cubicBezTo>
                  <a:lnTo>
                    <a:pt x="0" y="45825"/>
                  </a:lnTo>
                  <a:cubicBezTo>
                    <a:pt x="0" y="33671"/>
                    <a:pt x="4828" y="22016"/>
                    <a:pt x="13422" y="13422"/>
                  </a:cubicBezTo>
                  <a:cubicBezTo>
                    <a:pt x="22016" y="4828"/>
                    <a:pt x="33671" y="0"/>
                    <a:pt x="45825" y="0"/>
                  </a:cubicBezTo>
                  <a:close/>
                </a:path>
              </a:pathLst>
            </a:custGeom>
            <a:solidFill>
              <a:srgbClr val="FFE05C"/>
            </a:solidFill>
          </p:spPr>
          <p:txBody>
            <a:bodyPr/>
            <a:lstStyle/>
            <a:p>
              <a:endParaRPr lang="en-GB"/>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180021">
            <a:off x="1532280" y="2866213"/>
            <a:ext cx="1123688" cy="931639"/>
          </a:xfrm>
          <a:custGeom>
            <a:avLst/>
            <a:gdLst/>
            <a:ahLst/>
            <a:cxnLst/>
            <a:rect l="l" t="t" r="r" b="b"/>
            <a:pathLst>
              <a:path w="1123688" h="931639">
                <a:moveTo>
                  <a:pt x="0" y="0"/>
                </a:moveTo>
                <a:lnTo>
                  <a:pt x="1123687" y="0"/>
                </a:lnTo>
                <a:lnTo>
                  <a:pt x="1123687" y="931639"/>
                </a:lnTo>
                <a:lnTo>
                  <a:pt x="0" y="93163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GB"/>
          </a:p>
        </p:txBody>
      </p:sp>
      <p:sp>
        <p:nvSpPr>
          <p:cNvPr id="15" name="TextBox 15"/>
          <p:cNvSpPr txBox="1"/>
          <p:nvPr/>
        </p:nvSpPr>
        <p:spPr>
          <a:xfrm>
            <a:off x="2142984" y="443260"/>
            <a:ext cx="14002032" cy="1908611"/>
          </a:xfrm>
          <a:prstGeom prst="rect">
            <a:avLst/>
          </a:prstGeom>
        </p:spPr>
        <p:txBody>
          <a:bodyPr lIns="0" tIns="0" rIns="0" bIns="0" rtlCol="0" anchor="t">
            <a:spAutoFit/>
          </a:bodyPr>
          <a:lstStyle/>
          <a:p>
            <a:pPr algn="ctr">
              <a:lnSpc>
                <a:spcPts val="7620"/>
              </a:lnSpc>
            </a:pPr>
            <a:r>
              <a:rPr lang="en-US" sz="6000">
                <a:solidFill>
                  <a:srgbClr val="FFFFFF"/>
                </a:solidFill>
                <a:latin typeface="Fraunces Bold"/>
              </a:rPr>
              <a:t>I. CÁC KIỂU ĐOẠN VĂN VÀ PHƯƠNG TIỆN PHI NGÔN NGỮ</a:t>
            </a:r>
          </a:p>
        </p:txBody>
      </p:sp>
      <p:sp>
        <p:nvSpPr>
          <p:cNvPr id="16" name="TextBox 16"/>
          <p:cNvSpPr txBox="1"/>
          <p:nvPr/>
        </p:nvSpPr>
        <p:spPr>
          <a:xfrm>
            <a:off x="6415094" y="3023510"/>
            <a:ext cx="8380525" cy="1235075"/>
          </a:xfrm>
          <a:prstGeom prst="rect">
            <a:avLst/>
          </a:prstGeom>
        </p:spPr>
        <p:txBody>
          <a:bodyPr lIns="0" tIns="0" rIns="0" bIns="0" rtlCol="0" anchor="t">
            <a:spAutoFit/>
          </a:bodyPr>
          <a:lstStyle/>
          <a:p>
            <a:pPr marL="755651" lvl="1" indent="-377825">
              <a:lnSpc>
                <a:spcPts val="4900"/>
              </a:lnSpc>
              <a:buFont typeface="Arial"/>
              <a:buChar char="•"/>
            </a:pPr>
            <a:r>
              <a:rPr lang="en-US" sz="3500">
                <a:solidFill>
                  <a:srgbClr val="000000"/>
                </a:solidFill>
                <a:latin typeface="Roboto Condensed Bold"/>
              </a:rPr>
              <a:t>Thực hiện PHT số 1 theo nhóm 5-6 bạn</a:t>
            </a:r>
          </a:p>
          <a:p>
            <a:pPr marL="755651" lvl="1" indent="-377825">
              <a:lnSpc>
                <a:spcPts val="4900"/>
              </a:lnSpc>
              <a:buFont typeface="Arial"/>
              <a:buChar char="•"/>
            </a:pPr>
            <a:r>
              <a:rPr lang="en-US" sz="3500">
                <a:solidFill>
                  <a:srgbClr val="000000"/>
                </a:solidFill>
                <a:latin typeface="Roboto Condensed"/>
              </a:rPr>
              <a:t>Thời gian: 7 phút</a:t>
            </a:r>
          </a:p>
        </p:txBody>
      </p:sp>
      <p:pic>
        <p:nvPicPr>
          <p:cNvPr id="17" name="Electric - 5 Minute Countdown">
            <a:hlinkClick r:id="" action="ppaction://media"/>
            <a:extLst>
              <a:ext uri="{FF2B5EF4-FFF2-40B4-BE49-F238E27FC236}">
                <a16:creationId xmlns:a16="http://schemas.microsoft.com/office/drawing/2014/main" id="{EB4918D0-D357-7D66-0D7B-219C5760BEEC}"/>
              </a:ext>
            </a:extLst>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9144000" y="5219700"/>
            <a:ext cx="3930650" cy="2209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5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017991" flipH="1">
            <a:off x="-1001147" y="-1342125"/>
            <a:ext cx="11874547" cy="3648724"/>
          </a:xfrm>
          <a:custGeom>
            <a:avLst/>
            <a:gdLst/>
            <a:ahLst/>
            <a:cxnLst/>
            <a:rect l="l" t="t" r="r" b="b"/>
            <a:pathLst>
              <a:path w="11874547" h="3648724">
                <a:moveTo>
                  <a:pt x="11874547" y="0"/>
                </a:moveTo>
                <a:lnTo>
                  <a:pt x="0" y="0"/>
                </a:lnTo>
                <a:lnTo>
                  <a:pt x="0" y="3648725"/>
                </a:lnTo>
                <a:lnTo>
                  <a:pt x="11874547" y="3648725"/>
                </a:lnTo>
                <a:lnTo>
                  <a:pt x="11874547"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629934" y="482238"/>
            <a:ext cx="17187218" cy="8164823"/>
            <a:chOff x="0" y="0"/>
            <a:chExt cx="4526675" cy="2150406"/>
          </a:xfrm>
        </p:grpSpPr>
        <p:sp>
          <p:nvSpPr>
            <p:cNvPr id="5" name="Freeform 5"/>
            <p:cNvSpPr/>
            <p:nvPr/>
          </p:nvSpPr>
          <p:spPr>
            <a:xfrm>
              <a:off x="0" y="0"/>
              <a:ext cx="4526674" cy="2150406"/>
            </a:xfrm>
            <a:custGeom>
              <a:avLst/>
              <a:gdLst/>
              <a:ahLst/>
              <a:cxnLst/>
              <a:rect l="l" t="t" r="r" b="b"/>
              <a:pathLst>
                <a:path w="4526674" h="2150406">
                  <a:moveTo>
                    <a:pt x="36036" y="0"/>
                  </a:moveTo>
                  <a:lnTo>
                    <a:pt x="4490639" y="0"/>
                  </a:lnTo>
                  <a:cubicBezTo>
                    <a:pt x="4510541" y="0"/>
                    <a:pt x="4526674" y="16134"/>
                    <a:pt x="4526674" y="36036"/>
                  </a:cubicBezTo>
                  <a:lnTo>
                    <a:pt x="4526674" y="2114370"/>
                  </a:lnTo>
                  <a:cubicBezTo>
                    <a:pt x="4526674" y="2134272"/>
                    <a:pt x="4510541" y="2150406"/>
                    <a:pt x="4490639" y="2150406"/>
                  </a:cubicBezTo>
                  <a:lnTo>
                    <a:pt x="36036" y="2150406"/>
                  </a:lnTo>
                  <a:cubicBezTo>
                    <a:pt x="16134" y="2150406"/>
                    <a:pt x="0" y="2134272"/>
                    <a:pt x="0" y="2114370"/>
                  </a:cubicBezTo>
                  <a:lnTo>
                    <a:pt x="0" y="36036"/>
                  </a:lnTo>
                  <a:cubicBezTo>
                    <a:pt x="0" y="16134"/>
                    <a:pt x="16134" y="0"/>
                    <a:pt x="36036" y="0"/>
                  </a:cubicBezTo>
                  <a:close/>
                </a:path>
              </a:pathLst>
            </a:custGeom>
            <a:solidFill>
              <a:srgbClr val="FEFFFE"/>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8" name="Freeform 8"/>
          <p:cNvSpPr/>
          <p:nvPr/>
        </p:nvSpPr>
        <p:spPr>
          <a:xfrm>
            <a:off x="7229983"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Freeform 9"/>
          <p:cNvSpPr/>
          <p:nvPr/>
        </p:nvSpPr>
        <p:spPr>
          <a:xfrm>
            <a:off x="5303972" y="9383642"/>
            <a:ext cx="1954586" cy="1453501"/>
          </a:xfrm>
          <a:custGeom>
            <a:avLst/>
            <a:gdLst/>
            <a:ahLst/>
            <a:cxnLst/>
            <a:rect l="l" t="t" r="r" b="b"/>
            <a:pathLst>
              <a:path w="1954586" h="1453501">
                <a:moveTo>
                  <a:pt x="0" y="0"/>
                </a:moveTo>
                <a:lnTo>
                  <a:pt x="1954586" y="0"/>
                </a:lnTo>
                <a:lnTo>
                  <a:pt x="1954586" y="1453501"/>
                </a:lnTo>
                <a:lnTo>
                  <a:pt x="0" y="1453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a:noFill/>
          </a:ln>
        </p:spPr>
        <p:txBody>
          <a:bodyPr/>
          <a:lstStyle/>
          <a:p>
            <a:endParaRPr lang="en-GB"/>
          </a:p>
        </p:txBody>
      </p:sp>
      <p:sp>
        <p:nvSpPr>
          <p:cNvPr id="10" name="TextBox 10"/>
          <p:cNvSpPr txBox="1"/>
          <p:nvPr/>
        </p:nvSpPr>
        <p:spPr>
          <a:xfrm>
            <a:off x="1028700" y="942975"/>
            <a:ext cx="10675803" cy="6805988"/>
          </a:xfrm>
          <a:prstGeom prst="rect">
            <a:avLst/>
          </a:prstGeom>
        </p:spPr>
        <p:txBody>
          <a:bodyPr lIns="0" tIns="0" rIns="0" bIns="0" rtlCol="0" anchor="t">
            <a:spAutoFit/>
          </a:bodyPr>
          <a:lstStyle/>
          <a:p>
            <a:pPr>
              <a:lnSpc>
                <a:spcPts val="4900"/>
              </a:lnSpc>
            </a:pPr>
            <a:r>
              <a:rPr lang="en-US" sz="3500">
                <a:solidFill>
                  <a:srgbClr val="2E5A99"/>
                </a:solidFill>
                <a:latin typeface="Roboto Condensed Bold"/>
              </a:rPr>
              <a:t>a) Đọc đoạn văn sau, chỉ ra câu chủ đề và cho biết ý kiến ở câu chủ đề được làm rõ như thế nào trong đoạn:</a:t>
            </a:r>
          </a:p>
          <a:p>
            <a:pPr>
              <a:lnSpc>
                <a:spcPts val="4900"/>
              </a:lnSpc>
            </a:pPr>
            <a:endParaRPr lang="en-US" sz="3500">
              <a:solidFill>
                <a:srgbClr val="2E5A99"/>
              </a:solidFill>
              <a:latin typeface="Roboto Condensed Bold"/>
            </a:endParaRPr>
          </a:p>
          <a:p>
            <a:pPr algn="just">
              <a:lnSpc>
                <a:spcPts val="4900"/>
              </a:lnSpc>
            </a:pPr>
            <a:r>
              <a:rPr lang="en-US" sz="3500">
                <a:solidFill>
                  <a:srgbClr val="2E5A99"/>
                </a:solidFill>
                <a:latin typeface="Roboto Condensed"/>
              </a:rPr>
              <a:t>     “(1) </a:t>
            </a:r>
            <a:r>
              <a:rPr lang="en-US" sz="3500">
                <a:solidFill>
                  <a:srgbClr val="2E5A99"/>
                </a:solidFill>
                <a:latin typeface="Roboto Condensed Bold"/>
              </a:rPr>
              <a:t>Bên cạnh thủy triều, mực nước biển còn bị ảnh hưởng bởi tác động của khối không khí trên mặt biển, đặc biệt là gió</a:t>
            </a:r>
            <a:r>
              <a:rPr lang="en-US" sz="3500">
                <a:solidFill>
                  <a:srgbClr val="2E5A99"/>
                </a:solidFill>
                <a:latin typeface="Roboto Condensed"/>
              </a:rPr>
              <a:t>. (2) Không chỉ góp phần tạo nên hoàn lưu và dòng chảy trên biển, gió còn khiến cho mực nước dâng cao hơn hay hạ thấp xuống. (3) Tác động của gió và áp suất khí quyển trở nên rõ ràng nhất khi xảy ra mưa bão.”</a:t>
            </a:r>
          </a:p>
          <a:p>
            <a:pPr algn="r">
              <a:lnSpc>
                <a:spcPts val="4900"/>
              </a:lnSpc>
            </a:pPr>
            <a:r>
              <a:rPr lang="en-US" sz="3500">
                <a:solidFill>
                  <a:srgbClr val="2E5A99"/>
                </a:solidFill>
                <a:latin typeface="Roboto Condensed"/>
              </a:rPr>
              <a:t>(Theo Lưu Quang Hưng)</a:t>
            </a:r>
          </a:p>
          <a:p>
            <a:pPr>
              <a:lnSpc>
                <a:spcPts val="4900"/>
              </a:lnSpc>
            </a:pPr>
            <a:endParaRPr lang="en-US" sz="3500">
              <a:solidFill>
                <a:srgbClr val="2E5A99"/>
              </a:solidFill>
              <a:latin typeface="Roboto Condensed"/>
            </a:endParaRPr>
          </a:p>
        </p:txBody>
      </p:sp>
      <p:grpSp>
        <p:nvGrpSpPr>
          <p:cNvPr id="11" name="Group 11"/>
          <p:cNvGrpSpPr/>
          <p:nvPr/>
        </p:nvGrpSpPr>
        <p:grpSpPr>
          <a:xfrm rot="883764">
            <a:off x="11566670" y="1703366"/>
            <a:ext cx="5656037" cy="2700338"/>
            <a:chOff x="0" y="0"/>
            <a:chExt cx="1489656" cy="711200"/>
          </a:xfrm>
        </p:grpSpPr>
        <p:sp>
          <p:nvSpPr>
            <p:cNvPr id="12" name="Freeform 12"/>
            <p:cNvSpPr/>
            <p:nvPr/>
          </p:nvSpPr>
          <p:spPr>
            <a:xfrm>
              <a:off x="0" y="0"/>
              <a:ext cx="1489667" cy="711200"/>
            </a:xfrm>
            <a:custGeom>
              <a:avLst/>
              <a:gdLst/>
              <a:ahLst/>
              <a:cxnLst/>
              <a:rect l="l" t="t" r="r" b="b"/>
              <a:pathLst>
                <a:path w="1489667" h="711200">
                  <a:moveTo>
                    <a:pt x="1195696" y="0"/>
                  </a:moveTo>
                  <a:lnTo>
                    <a:pt x="282407" y="0"/>
                  </a:lnTo>
                  <a:cubicBezTo>
                    <a:pt x="126426" y="0"/>
                    <a:pt x="0" y="123512"/>
                    <a:pt x="0" y="275871"/>
                  </a:cubicBezTo>
                  <a:cubicBezTo>
                    <a:pt x="0" y="386169"/>
                    <a:pt x="66279" y="481310"/>
                    <a:pt x="162037" y="525451"/>
                  </a:cubicBezTo>
                  <a:lnTo>
                    <a:pt x="162037" y="711200"/>
                  </a:lnTo>
                  <a:lnTo>
                    <a:pt x="353844" y="551732"/>
                  </a:lnTo>
                  <a:lnTo>
                    <a:pt x="1195696" y="551732"/>
                  </a:lnTo>
                  <a:cubicBezTo>
                    <a:pt x="1363218" y="551732"/>
                    <a:pt x="1489656" y="428220"/>
                    <a:pt x="1489656" y="275861"/>
                  </a:cubicBezTo>
                  <a:cubicBezTo>
                    <a:pt x="1489667" y="123512"/>
                    <a:pt x="1363218" y="0"/>
                    <a:pt x="1195696" y="0"/>
                  </a:cubicBezTo>
                </a:path>
              </a:pathLst>
            </a:custGeom>
            <a:solidFill>
              <a:srgbClr val="FFE05C"/>
            </a:solidFill>
          </p:spPr>
          <p:txBody>
            <a:bodyPr/>
            <a:lstStyle/>
            <a:p>
              <a:endParaRPr lang="en-GB"/>
            </a:p>
          </p:txBody>
        </p:sp>
        <p:sp>
          <p:nvSpPr>
            <p:cNvPr id="13" name="TextBox 13"/>
            <p:cNvSpPr txBox="1"/>
            <p:nvPr/>
          </p:nvSpPr>
          <p:spPr>
            <a:xfrm>
              <a:off x="0" y="-47625"/>
              <a:ext cx="812800" cy="5683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Bold"/>
                </a:rPr>
                <a:t>CÂU CHỦ ĐỀ</a:t>
              </a:r>
            </a:p>
          </p:txBody>
        </p:sp>
      </p:grpSp>
      <p:grpSp>
        <p:nvGrpSpPr>
          <p:cNvPr id="14" name="Group 14"/>
          <p:cNvGrpSpPr/>
          <p:nvPr/>
        </p:nvGrpSpPr>
        <p:grpSpPr>
          <a:xfrm>
            <a:off x="12063132" y="4389437"/>
            <a:ext cx="5409925" cy="2884945"/>
            <a:chOff x="0" y="0"/>
            <a:chExt cx="1424836" cy="759821"/>
          </a:xfrm>
        </p:grpSpPr>
        <p:sp>
          <p:nvSpPr>
            <p:cNvPr id="15" name="Freeform 15"/>
            <p:cNvSpPr/>
            <p:nvPr/>
          </p:nvSpPr>
          <p:spPr>
            <a:xfrm>
              <a:off x="0" y="0"/>
              <a:ext cx="1424836" cy="759821"/>
            </a:xfrm>
            <a:custGeom>
              <a:avLst/>
              <a:gdLst/>
              <a:ahLst/>
              <a:cxnLst/>
              <a:rect l="l" t="t" r="r" b="b"/>
              <a:pathLst>
                <a:path w="1424836" h="759821">
                  <a:moveTo>
                    <a:pt x="72984" y="0"/>
                  </a:moveTo>
                  <a:lnTo>
                    <a:pt x="1351852" y="0"/>
                  </a:lnTo>
                  <a:cubicBezTo>
                    <a:pt x="1371209" y="0"/>
                    <a:pt x="1389773" y="7689"/>
                    <a:pt x="1403460" y="21377"/>
                  </a:cubicBezTo>
                  <a:cubicBezTo>
                    <a:pt x="1417147" y="35064"/>
                    <a:pt x="1424836" y="53627"/>
                    <a:pt x="1424836" y="72984"/>
                  </a:cubicBezTo>
                  <a:lnTo>
                    <a:pt x="1424836" y="686837"/>
                  </a:lnTo>
                  <a:cubicBezTo>
                    <a:pt x="1424836" y="706193"/>
                    <a:pt x="1417147" y="724757"/>
                    <a:pt x="1403460" y="738444"/>
                  </a:cubicBezTo>
                  <a:cubicBezTo>
                    <a:pt x="1389773" y="752132"/>
                    <a:pt x="1371209" y="759821"/>
                    <a:pt x="1351852" y="759821"/>
                  </a:cubicBezTo>
                  <a:lnTo>
                    <a:pt x="72984" y="759821"/>
                  </a:lnTo>
                  <a:cubicBezTo>
                    <a:pt x="32676" y="759821"/>
                    <a:pt x="0" y="727145"/>
                    <a:pt x="0" y="686837"/>
                  </a:cubicBezTo>
                  <a:lnTo>
                    <a:pt x="0" y="72984"/>
                  </a:lnTo>
                  <a:cubicBezTo>
                    <a:pt x="0" y="53627"/>
                    <a:pt x="7689" y="35064"/>
                    <a:pt x="21377" y="21377"/>
                  </a:cubicBezTo>
                  <a:cubicBezTo>
                    <a:pt x="35064" y="7689"/>
                    <a:pt x="53627" y="0"/>
                    <a:pt x="72984" y="0"/>
                  </a:cubicBezTo>
                  <a:close/>
                </a:path>
              </a:pathLst>
            </a:custGeom>
            <a:solidFill>
              <a:srgbClr val="FFE05C"/>
            </a:solidFill>
          </p:spPr>
          <p:txBody>
            <a:bodyPr/>
            <a:lstStyle/>
            <a:p>
              <a:endParaRPr lang="en-GB"/>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2594458" y="4861947"/>
            <a:ext cx="4292002" cy="185420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Bold"/>
              </a:rPr>
              <a:t>Câu 1: Nêu vấn đề</a:t>
            </a:r>
          </a:p>
          <a:p>
            <a:pPr algn="just">
              <a:lnSpc>
                <a:spcPts val="4900"/>
              </a:lnSpc>
            </a:pPr>
            <a:r>
              <a:rPr lang="en-US" sz="3500">
                <a:solidFill>
                  <a:srgbClr val="000000"/>
                </a:solidFill>
                <a:latin typeface="Roboto Condensed Bold"/>
              </a:rPr>
              <a:t>Câu 2-3:</a:t>
            </a:r>
            <a:r>
              <a:rPr lang="en-US" sz="3500">
                <a:solidFill>
                  <a:srgbClr val="000000"/>
                </a:solidFill>
                <a:latin typeface="Roboto Condensed"/>
              </a:rPr>
              <a:t> Trình bày các khía cạnh của vấn đề.</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1000"/>
                                        <p:tgtEl>
                                          <p:spTgt spid="10">
                                            <p:txEl>
                                              <p:pRg st="2" end="2"/>
                                            </p:txEl>
                                          </p:spTgt>
                                        </p:tgtEl>
                                      </p:cBhvr>
                                    </p:animEffect>
                                    <p:anim calcmode="lin" valueType="num">
                                      <p:cBhvr>
                                        <p:cTn id="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1000"/>
                                        <p:tgtEl>
                                          <p:spTgt spid="10">
                                            <p:txEl>
                                              <p:pRg st="3" end="3"/>
                                            </p:txEl>
                                          </p:spTgt>
                                        </p:tgtEl>
                                      </p:cBhvr>
                                    </p:animEffect>
                                    <p:anim calcmode="lin" valueType="num">
                                      <p:cBhvr>
                                        <p:cTn id="1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017991" flipH="1">
            <a:off x="-1001147" y="-1342125"/>
            <a:ext cx="11874547" cy="3648724"/>
          </a:xfrm>
          <a:custGeom>
            <a:avLst/>
            <a:gdLst/>
            <a:ahLst/>
            <a:cxnLst/>
            <a:rect l="l" t="t" r="r" b="b"/>
            <a:pathLst>
              <a:path w="11874547" h="3648724">
                <a:moveTo>
                  <a:pt x="11874547" y="0"/>
                </a:moveTo>
                <a:lnTo>
                  <a:pt x="0" y="0"/>
                </a:lnTo>
                <a:lnTo>
                  <a:pt x="0" y="3648725"/>
                </a:lnTo>
                <a:lnTo>
                  <a:pt x="11874547" y="3648725"/>
                </a:lnTo>
                <a:lnTo>
                  <a:pt x="11874547"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629934" y="482238"/>
            <a:ext cx="17187218" cy="8164823"/>
            <a:chOff x="0" y="0"/>
            <a:chExt cx="4526675" cy="2150406"/>
          </a:xfrm>
        </p:grpSpPr>
        <p:sp>
          <p:nvSpPr>
            <p:cNvPr id="5" name="Freeform 5"/>
            <p:cNvSpPr/>
            <p:nvPr/>
          </p:nvSpPr>
          <p:spPr>
            <a:xfrm>
              <a:off x="0" y="0"/>
              <a:ext cx="4526674" cy="2150406"/>
            </a:xfrm>
            <a:custGeom>
              <a:avLst/>
              <a:gdLst/>
              <a:ahLst/>
              <a:cxnLst/>
              <a:rect l="l" t="t" r="r" b="b"/>
              <a:pathLst>
                <a:path w="4526674" h="2150406">
                  <a:moveTo>
                    <a:pt x="36036" y="0"/>
                  </a:moveTo>
                  <a:lnTo>
                    <a:pt x="4490639" y="0"/>
                  </a:lnTo>
                  <a:cubicBezTo>
                    <a:pt x="4510541" y="0"/>
                    <a:pt x="4526674" y="16134"/>
                    <a:pt x="4526674" y="36036"/>
                  </a:cubicBezTo>
                  <a:lnTo>
                    <a:pt x="4526674" y="2114370"/>
                  </a:lnTo>
                  <a:cubicBezTo>
                    <a:pt x="4526674" y="2134272"/>
                    <a:pt x="4510541" y="2150406"/>
                    <a:pt x="4490639" y="2150406"/>
                  </a:cubicBezTo>
                  <a:lnTo>
                    <a:pt x="36036" y="2150406"/>
                  </a:lnTo>
                  <a:cubicBezTo>
                    <a:pt x="16134" y="2150406"/>
                    <a:pt x="0" y="2134272"/>
                    <a:pt x="0" y="2114370"/>
                  </a:cubicBezTo>
                  <a:lnTo>
                    <a:pt x="0" y="36036"/>
                  </a:lnTo>
                  <a:cubicBezTo>
                    <a:pt x="0" y="16134"/>
                    <a:pt x="16134" y="0"/>
                    <a:pt x="36036" y="0"/>
                  </a:cubicBezTo>
                  <a:close/>
                </a:path>
              </a:pathLst>
            </a:custGeom>
            <a:solidFill>
              <a:srgbClr val="FEFFFE"/>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8" name="Freeform 8"/>
          <p:cNvSpPr/>
          <p:nvPr/>
        </p:nvSpPr>
        <p:spPr>
          <a:xfrm>
            <a:off x="7229983"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Freeform 9"/>
          <p:cNvSpPr/>
          <p:nvPr/>
        </p:nvSpPr>
        <p:spPr>
          <a:xfrm>
            <a:off x="5303972" y="9383642"/>
            <a:ext cx="1954586" cy="1453501"/>
          </a:xfrm>
          <a:custGeom>
            <a:avLst/>
            <a:gdLst/>
            <a:ahLst/>
            <a:cxnLst/>
            <a:rect l="l" t="t" r="r" b="b"/>
            <a:pathLst>
              <a:path w="1954586" h="1453501">
                <a:moveTo>
                  <a:pt x="0" y="0"/>
                </a:moveTo>
                <a:lnTo>
                  <a:pt x="1954586" y="0"/>
                </a:lnTo>
                <a:lnTo>
                  <a:pt x="1954586" y="1453501"/>
                </a:lnTo>
                <a:lnTo>
                  <a:pt x="0" y="1453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a:noFill/>
          </a:ln>
        </p:spPr>
        <p:txBody>
          <a:bodyPr/>
          <a:lstStyle/>
          <a:p>
            <a:endParaRPr lang="en-GB"/>
          </a:p>
        </p:txBody>
      </p:sp>
      <p:sp>
        <p:nvSpPr>
          <p:cNvPr id="10" name="TextBox 10"/>
          <p:cNvSpPr txBox="1"/>
          <p:nvPr/>
        </p:nvSpPr>
        <p:spPr>
          <a:xfrm>
            <a:off x="1028700" y="942975"/>
            <a:ext cx="10675803" cy="7425002"/>
          </a:xfrm>
          <a:prstGeom prst="rect">
            <a:avLst/>
          </a:prstGeom>
        </p:spPr>
        <p:txBody>
          <a:bodyPr lIns="0" tIns="0" rIns="0" bIns="0" rtlCol="0" anchor="t">
            <a:spAutoFit/>
          </a:bodyPr>
          <a:lstStyle/>
          <a:p>
            <a:pPr>
              <a:lnSpc>
                <a:spcPts val="4900"/>
              </a:lnSpc>
            </a:pPr>
            <a:r>
              <a:rPr lang="en-US" sz="3500">
                <a:solidFill>
                  <a:srgbClr val="2E5A99"/>
                </a:solidFill>
                <a:latin typeface="Roboto Condensed Bold"/>
              </a:rPr>
              <a:t>b) Đọc đoạn văn sau, chỉ ra câu chủ đề và cho biết ý kiến ở câu chủ đề được làm rõ như thế nào trong đoạn:</a:t>
            </a:r>
          </a:p>
          <a:p>
            <a:pPr>
              <a:lnSpc>
                <a:spcPts val="4900"/>
              </a:lnSpc>
            </a:pPr>
            <a:endParaRPr lang="en-US" sz="3500">
              <a:solidFill>
                <a:srgbClr val="2E5A99"/>
              </a:solidFill>
              <a:latin typeface="Roboto Condensed Bold"/>
            </a:endParaRPr>
          </a:p>
          <a:p>
            <a:pPr algn="just">
              <a:lnSpc>
                <a:spcPts val="4900"/>
              </a:lnSpc>
            </a:pPr>
            <a:r>
              <a:rPr lang="en-US" sz="3500">
                <a:solidFill>
                  <a:srgbClr val="2E5A99"/>
                </a:solidFill>
                <a:latin typeface="Roboto Condensed"/>
              </a:rPr>
              <a:t>     “(1) Mỗi cơn lũ đi qua đều càn quét, phá hủy không biết bao nhiêu nhà dân, nương rẫy, giết hại các động vật. (2) Ngoài ra, tình trạng bão lũ kéo dài còn khiến cho việc trồng trọt bị ảnh hưởng: các loại cây lương thực vì bị ngập úng mà chết, nguồn thực phẩm trở nên khan hiếm. (3) </a:t>
            </a:r>
            <a:r>
              <a:rPr lang="en-US" sz="3500">
                <a:solidFill>
                  <a:srgbClr val="2E5A99"/>
                </a:solidFill>
                <a:latin typeface="Roboto Condensed Bold Italics"/>
              </a:rPr>
              <a:t>Có thể nói, lũ lụt gây nhiều thiệt hại trực tiếp về vật chất đối với người dân</a:t>
            </a:r>
            <a:r>
              <a:rPr lang="en-US" sz="3500">
                <a:solidFill>
                  <a:srgbClr val="2E5A99"/>
                </a:solidFill>
                <a:latin typeface="Roboto Condensed"/>
              </a:rPr>
              <a:t>.”</a:t>
            </a:r>
          </a:p>
          <a:p>
            <a:pPr algn="r">
              <a:lnSpc>
                <a:spcPts val="4900"/>
              </a:lnSpc>
            </a:pPr>
            <a:r>
              <a:rPr lang="en-US" sz="3500">
                <a:solidFill>
                  <a:srgbClr val="2E5A99"/>
                </a:solidFill>
                <a:latin typeface="Roboto Condensed"/>
              </a:rPr>
              <a:t>(Theo Mơ Kiều)</a:t>
            </a:r>
          </a:p>
          <a:p>
            <a:pPr>
              <a:lnSpc>
                <a:spcPts val="4900"/>
              </a:lnSpc>
            </a:pPr>
            <a:endParaRPr lang="en-US" sz="3500">
              <a:solidFill>
                <a:srgbClr val="2E5A99"/>
              </a:solidFill>
              <a:latin typeface="Roboto Condensed"/>
            </a:endParaRPr>
          </a:p>
        </p:txBody>
      </p:sp>
      <p:grpSp>
        <p:nvGrpSpPr>
          <p:cNvPr id="11" name="Group 11"/>
          <p:cNvGrpSpPr/>
          <p:nvPr/>
        </p:nvGrpSpPr>
        <p:grpSpPr>
          <a:xfrm>
            <a:off x="12024408" y="1074823"/>
            <a:ext cx="5409925" cy="5478459"/>
            <a:chOff x="0" y="0"/>
            <a:chExt cx="1424836" cy="1442886"/>
          </a:xfrm>
        </p:grpSpPr>
        <p:sp>
          <p:nvSpPr>
            <p:cNvPr id="12" name="Freeform 12"/>
            <p:cNvSpPr/>
            <p:nvPr/>
          </p:nvSpPr>
          <p:spPr>
            <a:xfrm>
              <a:off x="0" y="0"/>
              <a:ext cx="1424836" cy="1442886"/>
            </a:xfrm>
            <a:custGeom>
              <a:avLst/>
              <a:gdLst/>
              <a:ahLst/>
              <a:cxnLst/>
              <a:rect l="l" t="t" r="r" b="b"/>
              <a:pathLst>
                <a:path w="1424836" h="1442886">
                  <a:moveTo>
                    <a:pt x="72984" y="0"/>
                  </a:moveTo>
                  <a:lnTo>
                    <a:pt x="1351852" y="0"/>
                  </a:lnTo>
                  <a:cubicBezTo>
                    <a:pt x="1371209" y="0"/>
                    <a:pt x="1389773" y="7689"/>
                    <a:pt x="1403460" y="21377"/>
                  </a:cubicBezTo>
                  <a:cubicBezTo>
                    <a:pt x="1417147" y="35064"/>
                    <a:pt x="1424836" y="53627"/>
                    <a:pt x="1424836" y="72984"/>
                  </a:cubicBezTo>
                  <a:lnTo>
                    <a:pt x="1424836" y="1369902"/>
                  </a:lnTo>
                  <a:cubicBezTo>
                    <a:pt x="1424836" y="1389259"/>
                    <a:pt x="1417147" y="1407823"/>
                    <a:pt x="1403460" y="1421510"/>
                  </a:cubicBezTo>
                  <a:cubicBezTo>
                    <a:pt x="1389773" y="1435197"/>
                    <a:pt x="1371209" y="1442886"/>
                    <a:pt x="1351852" y="1442886"/>
                  </a:cubicBezTo>
                  <a:lnTo>
                    <a:pt x="72984" y="1442886"/>
                  </a:lnTo>
                  <a:cubicBezTo>
                    <a:pt x="53627" y="1442886"/>
                    <a:pt x="35064" y="1435197"/>
                    <a:pt x="21377" y="1421510"/>
                  </a:cubicBezTo>
                  <a:cubicBezTo>
                    <a:pt x="7689" y="1407823"/>
                    <a:pt x="0" y="1389259"/>
                    <a:pt x="0" y="1369902"/>
                  </a:cubicBezTo>
                  <a:lnTo>
                    <a:pt x="0" y="72984"/>
                  </a:lnTo>
                  <a:cubicBezTo>
                    <a:pt x="0" y="53627"/>
                    <a:pt x="7689" y="35064"/>
                    <a:pt x="21377" y="21377"/>
                  </a:cubicBezTo>
                  <a:cubicBezTo>
                    <a:pt x="35064" y="7689"/>
                    <a:pt x="53627" y="0"/>
                    <a:pt x="72984" y="0"/>
                  </a:cubicBezTo>
                  <a:close/>
                </a:path>
              </a:pathLst>
            </a:custGeom>
            <a:solidFill>
              <a:srgbClr val="FFE05C"/>
            </a:solidFill>
          </p:spPr>
          <p:txBody>
            <a:bodyPr/>
            <a:lstStyle/>
            <a:p>
              <a:endParaRPr lang="en-GB"/>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454330" y="6793759"/>
            <a:ext cx="5037384" cy="1302573"/>
            <a:chOff x="0" y="0"/>
            <a:chExt cx="1326718" cy="343065"/>
          </a:xfrm>
        </p:grpSpPr>
        <p:sp>
          <p:nvSpPr>
            <p:cNvPr id="15" name="Freeform 15"/>
            <p:cNvSpPr/>
            <p:nvPr/>
          </p:nvSpPr>
          <p:spPr>
            <a:xfrm>
              <a:off x="0" y="0"/>
              <a:ext cx="1326718" cy="343065"/>
            </a:xfrm>
            <a:custGeom>
              <a:avLst/>
              <a:gdLst/>
              <a:ahLst/>
              <a:cxnLst/>
              <a:rect l="l" t="t" r="r" b="b"/>
              <a:pathLst>
                <a:path w="1326718" h="343065">
                  <a:moveTo>
                    <a:pt x="1123518" y="0"/>
                  </a:moveTo>
                  <a:cubicBezTo>
                    <a:pt x="1235743" y="0"/>
                    <a:pt x="1326718" y="76798"/>
                    <a:pt x="1326718" y="171532"/>
                  </a:cubicBezTo>
                  <a:cubicBezTo>
                    <a:pt x="1326718" y="266267"/>
                    <a:pt x="1235743" y="343065"/>
                    <a:pt x="1123518" y="343065"/>
                  </a:cubicBezTo>
                  <a:lnTo>
                    <a:pt x="203200" y="343065"/>
                  </a:lnTo>
                  <a:cubicBezTo>
                    <a:pt x="90976" y="343065"/>
                    <a:pt x="0" y="266267"/>
                    <a:pt x="0" y="171532"/>
                  </a:cubicBezTo>
                  <a:cubicBezTo>
                    <a:pt x="0" y="76798"/>
                    <a:pt x="90976" y="0"/>
                    <a:pt x="203200" y="0"/>
                  </a:cubicBezTo>
                  <a:lnTo>
                    <a:pt x="1123518" y="0"/>
                  </a:lnTo>
                </a:path>
              </a:pathLst>
            </a:custGeom>
            <a:solidFill>
              <a:srgbClr val="FFE05C"/>
            </a:solidFill>
          </p:spPr>
          <p:txBody>
            <a:bodyPr/>
            <a:lstStyle/>
            <a:p>
              <a:endParaRPr lang="en-GB"/>
            </a:p>
          </p:txBody>
        </p:sp>
        <p:sp>
          <p:nvSpPr>
            <p:cNvPr id="16" name="TextBox 16"/>
            <p:cNvSpPr txBox="1"/>
            <p:nvPr/>
          </p:nvSpPr>
          <p:spPr>
            <a:xfrm>
              <a:off x="0" y="-85725"/>
              <a:ext cx="812800" cy="4921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Bold"/>
                </a:rPr>
                <a:t>CÂU CHỦ ĐỀ</a:t>
              </a:r>
            </a:p>
          </p:txBody>
        </p:sp>
      </p:grpSp>
      <p:sp>
        <p:nvSpPr>
          <p:cNvPr id="17" name="TextBox 17"/>
          <p:cNvSpPr txBox="1"/>
          <p:nvPr/>
        </p:nvSpPr>
        <p:spPr>
          <a:xfrm>
            <a:off x="12396949" y="1915403"/>
            <a:ext cx="4664842" cy="3711575"/>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rPr>
              <a:t>Câu 1: Nêu tác hại của lũ lụt với động vật</a:t>
            </a:r>
          </a:p>
          <a:p>
            <a:pPr algn="just">
              <a:lnSpc>
                <a:spcPts val="4900"/>
              </a:lnSpc>
            </a:pPr>
            <a:r>
              <a:rPr lang="en-US" sz="3500">
                <a:solidFill>
                  <a:srgbClr val="000000"/>
                </a:solidFill>
                <a:latin typeface="Roboto Condensed"/>
              </a:rPr>
              <a:t>Câu 2:  Nêu tác hại của lũ lụt với việc trồng trọt</a:t>
            </a:r>
          </a:p>
          <a:p>
            <a:pPr algn="just">
              <a:lnSpc>
                <a:spcPts val="4900"/>
              </a:lnSpc>
            </a:pPr>
            <a:r>
              <a:rPr lang="en-US" sz="3500">
                <a:solidFill>
                  <a:srgbClr val="000000"/>
                </a:solidFill>
                <a:latin typeface="Roboto Condensed Bold"/>
              </a:rPr>
              <a:t>Câu 3: Kết luận về tác hại của lũ lụt nói chung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arn(inVertical)">
                                      <p:cBhvr>
                                        <p:cTn id="10" dur="500"/>
                                        <p:tgtEl>
                                          <p:spTgt spid="10">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barn(inVertical)">
                                      <p:cBhvr>
                                        <p:cTn id="13" dur="500"/>
                                        <p:tgtEl>
                                          <p:spTgt spid="10">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017991" flipH="1">
            <a:off x="-1001147" y="-1342125"/>
            <a:ext cx="11874547" cy="3648724"/>
          </a:xfrm>
          <a:custGeom>
            <a:avLst/>
            <a:gdLst/>
            <a:ahLst/>
            <a:cxnLst/>
            <a:rect l="l" t="t" r="r" b="b"/>
            <a:pathLst>
              <a:path w="11874547" h="3648724">
                <a:moveTo>
                  <a:pt x="11874547" y="0"/>
                </a:moveTo>
                <a:lnTo>
                  <a:pt x="0" y="0"/>
                </a:lnTo>
                <a:lnTo>
                  <a:pt x="0" y="3648725"/>
                </a:lnTo>
                <a:lnTo>
                  <a:pt x="11874547" y="3648725"/>
                </a:lnTo>
                <a:lnTo>
                  <a:pt x="11874547"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629934" y="482238"/>
            <a:ext cx="17187218" cy="8164823"/>
            <a:chOff x="0" y="0"/>
            <a:chExt cx="4526675" cy="2150406"/>
          </a:xfrm>
        </p:grpSpPr>
        <p:sp>
          <p:nvSpPr>
            <p:cNvPr id="5" name="Freeform 5"/>
            <p:cNvSpPr/>
            <p:nvPr/>
          </p:nvSpPr>
          <p:spPr>
            <a:xfrm>
              <a:off x="0" y="0"/>
              <a:ext cx="4526674" cy="2150406"/>
            </a:xfrm>
            <a:custGeom>
              <a:avLst/>
              <a:gdLst/>
              <a:ahLst/>
              <a:cxnLst/>
              <a:rect l="l" t="t" r="r" b="b"/>
              <a:pathLst>
                <a:path w="4526674" h="2150406">
                  <a:moveTo>
                    <a:pt x="36036" y="0"/>
                  </a:moveTo>
                  <a:lnTo>
                    <a:pt x="4490639" y="0"/>
                  </a:lnTo>
                  <a:cubicBezTo>
                    <a:pt x="4510541" y="0"/>
                    <a:pt x="4526674" y="16134"/>
                    <a:pt x="4526674" y="36036"/>
                  </a:cubicBezTo>
                  <a:lnTo>
                    <a:pt x="4526674" y="2114370"/>
                  </a:lnTo>
                  <a:cubicBezTo>
                    <a:pt x="4526674" y="2134272"/>
                    <a:pt x="4510541" y="2150406"/>
                    <a:pt x="4490639" y="2150406"/>
                  </a:cubicBezTo>
                  <a:lnTo>
                    <a:pt x="36036" y="2150406"/>
                  </a:lnTo>
                  <a:cubicBezTo>
                    <a:pt x="16134" y="2150406"/>
                    <a:pt x="0" y="2134272"/>
                    <a:pt x="0" y="2114370"/>
                  </a:cubicBezTo>
                  <a:lnTo>
                    <a:pt x="0" y="36036"/>
                  </a:lnTo>
                  <a:cubicBezTo>
                    <a:pt x="0" y="16134"/>
                    <a:pt x="16134" y="0"/>
                    <a:pt x="36036" y="0"/>
                  </a:cubicBezTo>
                  <a:close/>
                </a:path>
              </a:pathLst>
            </a:custGeom>
            <a:solidFill>
              <a:srgbClr val="FEFFFE"/>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8" name="Freeform 8"/>
          <p:cNvSpPr/>
          <p:nvPr/>
        </p:nvSpPr>
        <p:spPr>
          <a:xfrm>
            <a:off x="7229983"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Freeform 9"/>
          <p:cNvSpPr/>
          <p:nvPr/>
        </p:nvSpPr>
        <p:spPr>
          <a:xfrm>
            <a:off x="5303972" y="9383642"/>
            <a:ext cx="1954586" cy="1453501"/>
          </a:xfrm>
          <a:custGeom>
            <a:avLst/>
            <a:gdLst/>
            <a:ahLst/>
            <a:cxnLst/>
            <a:rect l="l" t="t" r="r" b="b"/>
            <a:pathLst>
              <a:path w="1954586" h="1453501">
                <a:moveTo>
                  <a:pt x="0" y="0"/>
                </a:moveTo>
                <a:lnTo>
                  <a:pt x="1954586" y="0"/>
                </a:lnTo>
                <a:lnTo>
                  <a:pt x="1954586" y="1453501"/>
                </a:lnTo>
                <a:lnTo>
                  <a:pt x="0" y="1453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a:noFill/>
          </a:ln>
        </p:spPr>
        <p:txBody>
          <a:bodyPr/>
          <a:lstStyle/>
          <a:p>
            <a:endParaRPr lang="en-GB"/>
          </a:p>
        </p:txBody>
      </p:sp>
      <p:sp>
        <p:nvSpPr>
          <p:cNvPr id="10" name="TextBox 10"/>
          <p:cNvSpPr txBox="1"/>
          <p:nvPr/>
        </p:nvSpPr>
        <p:spPr>
          <a:xfrm>
            <a:off x="1028700" y="942975"/>
            <a:ext cx="10675803" cy="6186973"/>
          </a:xfrm>
          <a:prstGeom prst="rect">
            <a:avLst/>
          </a:prstGeom>
        </p:spPr>
        <p:txBody>
          <a:bodyPr lIns="0" tIns="0" rIns="0" bIns="0" rtlCol="0" anchor="t">
            <a:spAutoFit/>
          </a:bodyPr>
          <a:lstStyle/>
          <a:p>
            <a:pPr>
              <a:lnSpc>
                <a:spcPts val="4900"/>
              </a:lnSpc>
            </a:pPr>
            <a:r>
              <a:rPr lang="en-US" sz="3500">
                <a:solidFill>
                  <a:srgbClr val="2E5A99"/>
                </a:solidFill>
                <a:latin typeface="Roboto Condensed Bold"/>
              </a:rPr>
              <a:t>c) Đọc đoạn văn sau, xác định ý kiến của đoạn văn và cho biết ý kiến đó được triển khai như thế nào trong đoạn:</a:t>
            </a:r>
          </a:p>
          <a:p>
            <a:pPr>
              <a:lnSpc>
                <a:spcPts val="4900"/>
              </a:lnSpc>
            </a:pPr>
            <a:endParaRPr lang="en-US" sz="3500">
              <a:solidFill>
                <a:srgbClr val="2E5A99"/>
              </a:solidFill>
              <a:latin typeface="Roboto Condensed Bold"/>
            </a:endParaRPr>
          </a:p>
          <a:p>
            <a:pPr algn="just">
              <a:lnSpc>
                <a:spcPts val="4900"/>
              </a:lnSpc>
            </a:pPr>
            <a:r>
              <a:rPr lang="en-US" sz="3500">
                <a:solidFill>
                  <a:srgbClr val="B95452"/>
                </a:solidFill>
                <a:latin typeface="Roboto Condensed"/>
              </a:rPr>
              <a:t>    ‘‘</a:t>
            </a:r>
            <a:r>
              <a:rPr lang="en-US" sz="3500">
                <a:solidFill>
                  <a:srgbClr val="B95452"/>
                </a:solidFill>
                <a:latin typeface="Roboto Condensed Italics"/>
              </a:rPr>
              <a:t>Mưa lớn kéo dài ở các vùng đồng bằng (như ở các vùng đồng bằng thuộc miền Trung nước ta) khiến cho nước trên các con sông không kịp thoát, gây ra ngập úng. </a:t>
            </a:r>
            <a:r>
              <a:rPr lang="en-US" sz="3500">
                <a:solidFill>
                  <a:srgbClr val="2E5A99"/>
                </a:solidFill>
                <a:latin typeface="Roboto Condensed Italics"/>
              </a:rPr>
              <a:t>Ngoài ra, mưa lớn kéo dài còn hình thành nên các cơn lũ quét, lũ ống gây ra nhiều thiệt hại trực tiếp về vật chất đối với người dân.</a:t>
            </a:r>
            <a:r>
              <a:rPr lang="en-US" sz="3500">
                <a:solidFill>
                  <a:srgbClr val="2E5A99"/>
                </a:solidFill>
                <a:latin typeface="Roboto Condensed"/>
              </a:rPr>
              <a:t>”</a:t>
            </a:r>
          </a:p>
          <a:p>
            <a:pPr algn="r">
              <a:lnSpc>
                <a:spcPts val="4900"/>
              </a:lnSpc>
            </a:pPr>
            <a:r>
              <a:rPr lang="en-US" sz="3500">
                <a:solidFill>
                  <a:srgbClr val="2E5A99"/>
                </a:solidFill>
                <a:latin typeface="Roboto Condensed"/>
              </a:rPr>
              <a:t>(Theo Mơ Kiều)</a:t>
            </a:r>
          </a:p>
          <a:p>
            <a:pPr>
              <a:lnSpc>
                <a:spcPts val="4900"/>
              </a:lnSpc>
            </a:pPr>
            <a:endParaRPr lang="en-US" sz="3500">
              <a:solidFill>
                <a:srgbClr val="2E5A99"/>
              </a:solidFill>
              <a:latin typeface="Roboto Condensed"/>
            </a:endParaRPr>
          </a:p>
        </p:txBody>
      </p:sp>
      <p:grpSp>
        <p:nvGrpSpPr>
          <p:cNvPr id="11" name="Group 11"/>
          <p:cNvGrpSpPr/>
          <p:nvPr/>
        </p:nvGrpSpPr>
        <p:grpSpPr>
          <a:xfrm>
            <a:off x="12050360" y="1866900"/>
            <a:ext cx="5197702" cy="1868534"/>
            <a:chOff x="0" y="-61018"/>
            <a:chExt cx="1368942" cy="492125"/>
          </a:xfrm>
        </p:grpSpPr>
        <p:sp>
          <p:nvSpPr>
            <p:cNvPr id="12" name="Freeform 12"/>
            <p:cNvSpPr/>
            <p:nvPr/>
          </p:nvSpPr>
          <p:spPr>
            <a:xfrm>
              <a:off x="0" y="0"/>
              <a:ext cx="1368942" cy="343065"/>
            </a:xfrm>
            <a:custGeom>
              <a:avLst/>
              <a:gdLst/>
              <a:ahLst/>
              <a:cxnLst/>
              <a:rect l="l" t="t" r="r" b="b"/>
              <a:pathLst>
                <a:path w="1368942" h="343065">
                  <a:moveTo>
                    <a:pt x="1165742" y="0"/>
                  </a:moveTo>
                  <a:cubicBezTo>
                    <a:pt x="1277966" y="0"/>
                    <a:pt x="1368942" y="76798"/>
                    <a:pt x="1368942" y="171532"/>
                  </a:cubicBezTo>
                  <a:cubicBezTo>
                    <a:pt x="1368942" y="266267"/>
                    <a:pt x="1277966" y="343065"/>
                    <a:pt x="1165742" y="343065"/>
                  </a:cubicBezTo>
                  <a:lnTo>
                    <a:pt x="203200" y="343065"/>
                  </a:lnTo>
                  <a:cubicBezTo>
                    <a:pt x="90976" y="343065"/>
                    <a:pt x="0" y="266267"/>
                    <a:pt x="0" y="171532"/>
                  </a:cubicBezTo>
                  <a:cubicBezTo>
                    <a:pt x="0" y="76798"/>
                    <a:pt x="90976" y="0"/>
                    <a:pt x="203200" y="0"/>
                  </a:cubicBezTo>
                  <a:lnTo>
                    <a:pt x="1165742" y="0"/>
                  </a:lnTo>
                </a:path>
              </a:pathLst>
            </a:custGeom>
            <a:solidFill>
              <a:srgbClr val="FFDE59"/>
            </a:solidFill>
          </p:spPr>
          <p:txBody>
            <a:bodyPr/>
            <a:lstStyle/>
            <a:p>
              <a:endParaRPr lang="en-GB"/>
            </a:p>
          </p:txBody>
        </p:sp>
        <p:sp>
          <p:nvSpPr>
            <p:cNvPr id="13" name="TextBox 13"/>
            <p:cNvSpPr txBox="1"/>
            <p:nvPr/>
          </p:nvSpPr>
          <p:spPr>
            <a:xfrm>
              <a:off x="37304" y="-61018"/>
              <a:ext cx="1281591" cy="492125"/>
            </a:xfrm>
            <a:prstGeom prst="rect">
              <a:avLst/>
            </a:prstGeom>
          </p:spPr>
          <p:txBody>
            <a:bodyPr lIns="50800" tIns="50800" rIns="50800" bIns="50800" rtlCol="0" anchor="ctr"/>
            <a:lstStyle/>
            <a:p>
              <a:pPr algn="ctr">
                <a:lnSpc>
                  <a:spcPts val="4900"/>
                </a:lnSpc>
              </a:pPr>
              <a:r>
                <a:rPr lang="en-US" sz="3500">
                  <a:solidFill>
                    <a:srgbClr val="B95452"/>
                  </a:solidFill>
                  <a:latin typeface="Roboto Condensed"/>
                </a:rPr>
                <a:t>Câu 1: Mưa lớn gây ngập úng</a:t>
              </a:r>
            </a:p>
          </p:txBody>
        </p:sp>
      </p:grpSp>
      <p:grpSp>
        <p:nvGrpSpPr>
          <p:cNvPr id="14" name="Group 14"/>
          <p:cNvGrpSpPr/>
          <p:nvPr/>
        </p:nvGrpSpPr>
        <p:grpSpPr>
          <a:xfrm>
            <a:off x="12050360" y="3695700"/>
            <a:ext cx="5197702" cy="1868537"/>
            <a:chOff x="0" y="-48320"/>
            <a:chExt cx="1368942" cy="492125"/>
          </a:xfrm>
        </p:grpSpPr>
        <p:sp>
          <p:nvSpPr>
            <p:cNvPr id="15" name="Freeform 15"/>
            <p:cNvSpPr/>
            <p:nvPr/>
          </p:nvSpPr>
          <p:spPr>
            <a:xfrm>
              <a:off x="0" y="0"/>
              <a:ext cx="1368942" cy="361078"/>
            </a:xfrm>
            <a:custGeom>
              <a:avLst/>
              <a:gdLst/>
              <a:ahLst/>
              <a:cxnLst/>
              <a:rect l="l" t="t" r="r" b="b"/>
              <a:pathLst>
                <a:path w="1368942" h="361078">
                  <a:moveTo>
                    <a:pt x="1165742" y="0"/>
                  </a:moveTo>
                  <a:cubicBezTo>
                    <a:pt x="1277966" y="0"/>
                    <a:pt x="1368942" y="80830"/>
                    <a:pt x="1368942" y="180539"/>
                  </a:cubicBezTo>
                  <a:cubicBezTo>
                    <a:pt x="1368942" y="280248"/>
                    <a:pt x="1277966" y="361078"/>
                    <a:pt x="1165742" y="361078"/>
                  </a:cubicBezTo>
                  <a:lnTo>
                    <a:pt x="203200" y="361078"/>
                  </a:lnTo>
                  <a:cubicBezTo>
                    <a:pt x="90976" y="361078"/>
                    <a:pt x="0" y="280248"/>
                    <a:pt x="0" y="180539"/>
                  </a:cubicBezTo>
                  <a:cubicBezTo>
                    <a:pt x="0" y="80830"/>
                    <a:pt x="90976" y="0"/>
                    <a:pt x="203200" y="0"/>
                  </a:cubicBezTo>
                  <a:lnTo>
                    <a:pt x="1165742" y="0"/>
                  </a:lnTo>
                </a:path>
              </a:pathLst>
            </a:custGeom>
            <a:solidFill>
              <a:srgbClr val="FFE05C"/>
            </a:solidFill>
          </p:spPr>
          <p:txBody>
            <a:bodyPr/>
            <a:lstStyle/>
            <a:p>
              <a:endParaRPr lang="en-GB"/>
            </a:p>
          </p:txBody>
        </p:sp>
        <p:sp>
          <p:nvSpPr>
            <p:cNvPr id="16" name="TextBox 16"/>
            <p:cNvSpPr txBox="1"/>
            <p:nvPr/>
          </p:nvSpPr>
          <p:spPr>
            <a:xfrm>
              <a:off x="37304" y="-48320"/>
              <a:ext cx="1281591" cy="492125"/>
            </a:xfrm>
            <a:prstGeom prst="rect">
              <a:avLst/>
            </a:prstGeom>
          </p:spPr>
          <p:txBody>
            <a:bodyPr lIns="50800" tIns="50800" rIns="50800" bIns="50800" rtlCol="0" anchor="ctr"/>
            <a:lstStyle/>
            <a:p>
              <a:pPr algn="ctr">
                <a:lnSpc>
                  <a:spcPts val="4900"/>
                </a:lnSpc>
              </a:pPr>
              <a:r>
                <a:rPr lang="en-US" sz="3500">
                  <a:solidFill>
                    <a:srgbClr val="2E5A99"/>
                  </a:solidFill>
                  <a:latin typeface="Roboto Condensed"/>
                </a:rPr>
                <a:t>Câu 2: Mưa lớn gây lũ quét, lũ ống</a:t>
              </a:r>
            </a:p>
          </p:txBody>
        </p:sp>
      </p:grpSp>
      <p:sp>
        <p:nvSpPr>
          <p:cNvPr id="17" name="Freeform 17"/>
          <p:cNvSpPr/>
          <p:nvPr/>
        </p:nvSpPr>
        <p:spPr>
          <a:xfrm>
            <a:off x="3984053" y="7318840"/>
            <a:ext cx="2752186" cy="777493"/>
          </a:xfrm>
          <a:custGeom>
            <a:avLst/>
            <a:gdLst/>
            <a:ahLst/>
            <a:cxnLst/>
            <a:rect l="l" t="t" r="r" b="b"/>
            <a:pathLst>
              <a:path w="2752186" h="777493">
                <a:moveTo>
                  <a:pt x="0" y="0"/>
                </a:moveTo>
                <a:lnTo>
                  <a:pt x="2752186" y="0"/>
                </a:lnTo>
                <a:lnTo>
                  <a:pt x="2752186" y="777492"/>
                </a:lnTo>
                <a:lnTo>
                  <a:pt x="0" y="7774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8" name="Group 18"/>
          <p:cNvGrpSpPr/>
          <p:nvPr/>
        </p:nvGrpSpPr>
        <p:grpSpPr>
          <a:xfrm>
            <a:off x="6852659" y="6515100"/>
            <a:ext cx="9927080" cy="1868537"/>
            <a:chOff x="0" y="-64385"/>
            <a:chExt cx="2614540" cy="492125"/>
          </a:xfrm>
        </p:grpSpPr>
        <p:sp>
          <p:nvSpPr>
            <p:cNvPr id="19" name="Freeform 19"/>
            <p:cNvSpPr/>
            <p:nvPr/>
          </p:nvSpPr>
          <p:spPr>
            <a:xfrm>
              <a:off x="0" y="0"/>
              <a:ext cx="2614540" cy="361078"/>
            </a:xfrm>
            <a:custGeom>
              <a:avLst/>
              <a:gdLst/>
              <a:ahLst/>
              <a:cxnLst/>
              <a:rect l="l" t="t" r="r" b="b"/>
              <a:pathLst>
                <a:path w="2614540" h="361078">
                  <a:moveTo>
                    <a:pt x="2411340" y="0"/>
                  </a:moveTo>
                  <a:cubicBezTo>
                    <a:pt x="2523564" y="0"/>
                    <a:pt x="2614540" y="80830"/>
                    <a:pt x="2614540" y="180539"/>
                  </a:cubicBezTo>
                  <a:cubicBezTo>
                    <a:pt x="2614540" y="280248"/>
                    <a:pt x="2523564" y="361078"/>
                    <a:pt x="2411340" y="361078"/>
                  </a:cubicBezTo>
                  <a:lnTo>
                    <a:pt x="203200" y="361078"/>
                  </a:lnTo>
                  <a:cubicBezTo>
                    <a:pt x="90976" y="361078"/>
                    <a:pt x="0" y="280248"/>
                    <a:pt x="0" y="180539"/>
                  </a:cubicBezTo>
                  <a:cubicBezTo>
                    <a:pt x="0" y="80830"/>
                    <a:pt x="90976" y="0"/>
                    <a:pt x="203200" y="0"/>
                  </a:cubicBezTo>
                  <a:lnTo>
                    <a:pt x="2411340" y="0"/>
                  </a:lnTo>
                </a:path>
              </a:pathLst>
            </a:custGeom>
            <a:solidFill>
              <a:srgbClr val="FFE05C"/>
            </a:solidFill>
          </p:spPr>
          <p:txBody>
            <a:bodyPr/>
            <a:lstStyle/>
            <a:p>
              <a:endParaRPr lang="en-GB"/>
            </a:p>
          </p:txBody>
        </p:sp>
        <p:sp>
          <p:nvSpPr>
            <p:cNvPr id="20" name="TextBox 20"/>
            <p:cNvSpPr txBox="1"/>
            <p:nvPr/>
          </p:nvSpPr>
          <p:spPr>
            <a:xfrm>
              <a:off x="41545" y="-64385"/>
              <a:ext cx="2389634" cy="492125"/>
            </a:xfrm>
            <a:prstGeom prst="rect">
              <a:avLst/>
            </a:prstGeom>
          </p:spPr>
          <p:txBody>
            <a:bodyPr lIns="50800" tIns="50800" rIns="50800" bIns="50800" rtlCol="0" anchor="ctr"/>
            <a:lstStyle/>
            <a:p>
              <a:pPr algn="ctr">
                <a:lnSpc>
                  <a:spcPts val="4900"/>
                </a:lnSpc>
              </a:pPr>
              <a:r>
                <a:rPr lang="en-US" sz="3500">
                  <a:solidFill>
                    <a:srgbClr val="2E5A99"/>
                  </a:solidFill>
                  <a:latin typeface="Roboto Condensed Bold"/>
                </a:rPr>
                <a:t>VẤN ĐỀ CHÍNH: TÁC HẠI CỦA MƯA LỚN ĐẾN </a:t>
              </a:r>
            </a:p>
            <a:p>
              <a:pPr algn="ctr">
                <a:lnSpc>
                  <a:spcPts val="4900"/>
                </a:lnSpc>
              </a:pPr>
              <a:r>
                <a:rPr lang="en-US" sz="3500">
                  <a:solidFill>
                    <a:srgbClr val="2E5A99"/>
                  </a:solidFill>
                  <a:latin typeface="Roboto Condensed Bold"/>
                </a:rPr>
                <a:t>ĐỜI SỐNG NGƯỜI DÂN</a:t>
              </a:r>
            </a:p>
          </p:txBody>
        </p:sp>
      </p:grpSp>
      <p:sp>
        <p:nvSpPr>
          <p:cNvPr id="21" name="Freeform 17">
            <a:extLst>
              <a:ext uri="{FF2B5EF4-FFF2-40B4-BE49-F238E27FC236}">
                <a16:creationId xmlns:a16="http://schemas.microsoft.com/office/drawing/2014/main" id="{382C607E-9968-EC9B-EFDC-FF7CD692E374}"/>
              </a:ext>
            </a:extLst>
          </p:cNvPr>
          <p:cNvSpPr/>
          <p:nvPr/>
        </p:nvSpPr>
        <p:spPr>
          <a:xfrm>
            <a:off x="4038600" y="7353300"/>
            <a:ext cx="2752186" cy="777493"/>
          </a:xfrm>
          <a:custGeom>
            <a:avLst/>
            <a:gdLst/>
            <a:ahLst/>
            <a:cxnLst/>
            <a:rect l="l" t="t" r="r" b="b"/>
            <a:pathLst>
              <a:path w="2752186" h="777493">
                <a:moveTo>
                  <a:pt x="0" y="0"/>
                </a:moveTo>
                <a:lnTo>
                  <a:pt x="2752186" y="0"/>
                </a:lnTo>
                <a:lnTo>
                  <a:pt x="2752186" y="777492"/>
                </a:lnTo>
                <a:lnTo>
                  <a:pt x="0" y="7774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017991" flipH="1">
            <a:off x="-1001147" y="-1342125"/>
            <a:ext cx="11874547" cy="3648724"/>
          </a:xfrm>
          <a:custGeom>
            <a:avLst/>
            <a:gdLst/>
            <a:ahLst/>
            <a:cxnLst/>
            <a:rect l="l" t="t" r="r" b="b"/>
            <a:pathLst>
              <a:path w="11874547" h="3648724">
                <a:moveTo>
                  <a:pt x="11874547" y="0"/>
                </a:moveTo>
                <a:lnTo>
                  <a:pt x="0" y="0"/>
                </a:lnTo>
                <a:lnTo>
                  <a:pt x="0" y="3648725"/>
                </a:lnTo>
                <a:lnTo>
                  <a:pt x="11874547" y="3648725"/>
                </a:lnTo>
                <a:lnTo>
                  <a:pt x="11874547"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sp>
        <p:nvSpPr>
          <p:cNvPr id="3" name="Freeform 3"/>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a:noFill/>
          </a:ln>
        </p:spPr>
        <p:txBody>
          <a:bodyPr/>
          <a:lstStyle/>
          <a:p>
            <a:endParaRPr lang="en-GB"/>
          </a:p>
        </p:txBody>
      </p:sp>
      <p:grpSp>
        <p:nvGrpSpPr>
          <p:cNvPr id="4" name="Group 4"/>
          <p:cNvGrpSpPr/>
          <p:nvPr/>
        </p:nvGrpSpPr>
        <p:grpSpPr>
          <a:xfrm>
            <a:off x="629934" y="482238"/>
            <a:ext cx="17187218" cy="8164823"/>
            <a:chOff x="0" y="0"/>
            <a:chExt cx="4526675" cy="2150406"/>
          </a:xfrm>
        </p:grpSpPr>
        <p:sp>
          <p:nvSpPr>
            <p:cNvPr id="5" name="Freeform 5"/>
            <p:cNvSpPr/>
            <p:nvPr/>
          </p:nvSpPr>
          <p:spPr>
            <a:xfrm>
              <a:off x="0" y="0"/>
              <a:ext cx="4526674" cy="2150406"/>
            </a:xfrm>
            <a:custGeom>
              <a:avLst/>
              <a:gdLst/>
              <a:ahLst/>
              <a:cxnLst/>
              <a:rect l="l" t="t" r="r" b="b"/>
              <a:pathLst>
                <a:path w="4526674" h="2150406">
                  <a:moveTo>
                    <a:pt x="36036" y="0"/>
                  </a:moveTo>
                  <a:lnTo>
                    <a:pt x="4490639" y="0"/>
                  </a:lnTo>
                  <a:cubicBezTo>
                    <a:pt x="4510541" y="0"/>
                    <a:pt x="4526674" y="16134"/>
                    <a:pt x="4526674" y="36036"/>
                  </a:cubicBezTo>
                  <a:lnTo>
                    <a:pt x="4526674" y="2114370"/>
                  </a:lnTo>
                  <a:cubicBezTo>
                    <a:pt x="4526674" y="2134272"/>
                    <a:pt x="4510541" y="2150406"/>
                    <a:pt x="4490639" y="2150406"/>
                  </a:cubicBezTo>
                  <a:lnTo>
                    <a:pt x="36036" y="2150406"/>
                  </a:lnTo>
                  <a:cubicBezTo>
                    <a:pt x="16134" y="2150406"/>
                    <a:pt x="0" y="2134272"/>
                    <a:pt x="0" y="2114370"/>
                  </a:cubicBezTo>
                  <a:lnTo>
                    <a:pt x="0" y="36036"/>
                  </a:lnTo>
                  <a:cubicBezTo>
                    <a:pt x="0" y="16134"/>
                    <a:pt x="16134" y="0"/>
                    <a:pt x="36036" y="0"/>
                  </a:cubicBezTo>
                  <a:close/>
                </a:path>
              </a:pathLst>
            </a:custGeom>
            <a:solidFill>
              <a:srgbClr val="FEFFFE"/>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8" name="Freeform 8"/>
          <p:cNvSpPr/>
          <p:nvPr/>
        </p:nvSpPr>
        <p:spPr>
          <a:xfrm>
            <a:off x="7229983"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Freeform 9"/>
          <p:cNvSpPr/>
          <p:nvPr/>
        </p:nvSpPr>
        <p:spPr>
          <a:xfrm>
            <a:off x="5303972" y="9383642"/>
            <a:ext cx="1954586" cy="1453501"/>
          </a:xfrm>
          <a:custGeom>
            <a:avLst/>
            <a:gdLst/>
            <a:ahLst/>
            <a:cxnLst/>
            <a:rect l="l" t="t" r="r" b="b"/>
            <a:pathLst>
              <a:path w="1954586" h="1453501">
                <a:moveTo>
                  <a:pt x="0" y="0"/>
                </a:moveTo>
                <a:lnTo>
                  <a:pt x="1954586" y="0"/>
                </a:lnTo>
                <a:lnTo>
                  <a:pt x="1954586" y="1453501"/>
                </a:lnTo>
                <a:lnTo>
                  <a:pt x="0" y="1453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a:noFill/>
          </a:ln>
        </p:spPr>
        <p:txBody>
          <a:bodyPr/>
          <a:lstStyle/>
          <a:p>
            <a:endParaRPr lang="en-GB"/>
          </a:p>
        </p:txBody>
      </p:sp>
      <p:sp>
        <p:nvSpPr>
          <p:cNvPr id="10" name="TextBox 10"/>
          <p:cNvSpPr txBox="1"/>
          <p:nvPr/>
        </p:nvSpPr>
        <p:spPr>
          <a:xfrm>
            <a:off x="1028700" y="1545692"/>
            <a:ext cx="10787499" cy="6805988"/>
          </a:xfrm>
          <a:prstGeom prst="rect">
            <a:avLst/>
          </a:prstGeom>
        </p:spPr>
        <p:txBody>
          <a:bodyPr lIns="0" tIns="0" rIns="0" bIns="0" rtlCol="0" anchor="t">
            <a:spAutoFit/>
          </a:bodyPr>
          <a:lstStyle/>
          <a:p>
            <a:pPr>
              <a:lnSpc>
                <a:spcPts val="4900"/>
              </a:lnSpc>
            </a:pPr>
            <a:r>
              <a:rPr lang="en-US" sz="3500">
                <a:solidFill>
                  <a:srgbClr val="2E5A99"/>
                </a:solidFill>
                <a:latin typeface="Roboto Condensed Bold"/>
              </a:rPr>
              <a:t>d) Đọc đoạn văn sau, chỉ ra câu chủ đề và cho biết ý kiến ở câu chủ đề được làm rõ như thế nào trong đoạn:</a:t>
            </a:r>
          </a:p>
          <a:p>
            <a:pPr algn="just">
              <a:lnSpc>
                <a:spcPts val="4900"/>
              </a:lnSpc>
            </a:pPr>
            <a:r>
              <a:rPr lang="en-US" sz="3500">
                <a:solidFill>
                  <a:srgbClr val="2E5A99"/>
                </a:solidFill>
                <a:latin typeface="Roboto Condensed"/>
              </a:rPr>
              <a:t>      </a:t>
            </a:r>
            <a:r>
              <a:rPr lang="en-US" sz="3500">
                <a:solidFill>
                  <a:srgbClr val="2E5A99"/>
                </a:solidFill>
                <a:latin typeface="Roboto Condensed Bold"/>
              </a:rPr>
              <a:t>“(1) Không chỉ gây thiệt hại về vật chất mà lũ lụt còn gây thiệt hại cả về con người, cướp đi sinh mạng của rất nhiều người.</a:t>
            </a:r>
            <a:r>
              <a:rPr lang="en-US" sz="3500">
                <a:solidFill>
                  <a:srgbClr val="2E5A99"/>
                </a:solidFill>
                <a:latin typeface="Roboto Condensed"/>
              </a:rPr>
              <a:t> (2) Điển hình là lũ lụt ở sông Dương Tử ở Trung Quốc năm 1911 đã khiến cho 100 000 người chết hay lũ lụt ở đồng bằng sông Hồng năm 1971 đã khiến 594 người chết và 100 000 người bị thương nặng.</a:t>
            </a:r>
            <a:r>
              <a:rPr lang="en-US" sz="3500">
                <a:solidFill>
                  <a:srgbClr val="2E5A99"/>
                </a:solidFill>
                <a:latin typeface="Roboto Condensed Bold"/>
              </a:rPr>
              <a:t> (3) Như vậy, có thể thấy lũ lụt gây thiệt hại nghiêm trọng về người.”</a:t>
            </a:r>
          </a:p>
          <a:p>
            <a:pPr algn="r">
              <a:lnSpc>
                <a:spcPts val="4900"/>
              </a:lnSpc>
            </a:pPr>
            <a:r>
              <a:rPr lang="en-US" sz="3500">
                <a:solidFill>
                  <a:srgbClr val="2E5A99"/>
                </a:solidFill>
                <a:latin typeface="Roboto Condensed"/>
              </a:rPr>
              <a:t>(Theo Mơ Kiều)</a:t>
            </a:r>
          </a:p>
          <a:p>
            <a:pPr>
              <a:lnSpc>
                <a:spcPts val="4900"/>
              </a:lnSpc>
            </a:pPr>
            <a:endParaRPr lang="en-US" sz="3500">
              <a:solidFill>
                <a:srgbClr val="2E5A99"/>
              </a:solidFill>
              <a:latin typeface="Roboto Condensed"/>
            </a:endParaRPr>
          </a:p>
        </p:txBody>
      </p:sp>
      <p:grpSp>
        <p:nvGrpSpPr>
          <p:cNvPr id="11" name="Group 11"/>
          <p:cNvGrpSpPr/>
          <p:nvPr/>
        </p:nvGrpSpPr>
        <p:grpSpPr>
          <a:xfrm>
            <a:off x="12270433" y="1795218"/>
            <a:ext cx="4342673" cy="1302573"/>
            <a:chOff x="0" y="0"/>
            <a:chExt cx="1143749" cy="343065"/>
          </a:xfrm>
        </p:grpSpPr>
        <p:sp>
          <p:nvSpPr>
            <p:cNvPr id="12" name="Freeform 12"/>
            <p:cNvSpPr/>
            <p:nvPr/>
          </p:nvSpPr>
          <p:spPr>
            <a:xfrm>
              <a:off x="0" y="0"/>
              <a:ext cx="1143749" cy="343065"/>
            </a:xfrm>
            <a:custGeom>
              <a:avLst/>
              <a:gdLst/>
              <a:ahLst/>
              <a:cxnLst/>
              <a:rect l="l" t="t" r="r" b="b"/>
              <a:pathLst>
                <a:path w="1143749" h="343065">
                  <a:moveTo>
                    <a:pt x="940549" y="0"/>
                  </a:moveTo>
                  <a:cubicBezTo>
                    <a:pt x="1052774" y="0"/>
                    <a:pt x="1143749" y="76798"/>
                    <a:pt x="1143749" y="171532"/>
                  </a:cubicBezTo>
                  <a:cubicBezTo>
                    <a:pt x="1143749" y="266267"/>
                    <a:pt x="1052774" y="343065"/>
                    <a:pt x="940549" y="343065"/>
                  </a:cubicBezTo>
                  <a:lnTo>
                    <a:pt x="203200" y="343065"/>
                  </a:lnTo>
                  <a:cubicBezTo>
                    <a:pt x="90976" y="343065"/>
                    <a:pt x="0" y="266267"/>
                    <a:pt x="0" y="171532"/>
                  </a:cubicBezTo>
                  <a:cubicBezTo>
                    <a:pt x="0" y="76798"/>
                    <a:pt x="90976" y="0"/>
                    <a:pt x="203200" y="0"/>
                  </a:cubicBezTo>
                  <a:lnTo>
                    <a:pt x="940549" y="0"/>
                  </a:lnTo>
                </a:path>
              </a:pathLst>
            </a:custGeom>
            <a:solidFill>
              <a:srgbClr val="FFE05C"/>
            </a:solidFill>
          </p:spPr>
          <p:txBody>
            <a:bodyPr/>
            <a:lstStyle/>
            <a:p>
              <a:endParaRPr lang="en-GB"/>
            </a:p>
          </p:txBody>
        </p:sp>
        <p:sp>
          <p:nvSpPr>
            <p:cNvPr id="13" name="TextBox 13"/>
            <p:cNvSpPr txBox="1"/>
            <p:nvPr/>
          </p:nvSpPr>
          <p:spPr>
            <a:xfrm>
              <a:off x="0" y="-85725"/>
              <a:ext cx="812800" cy="492125"/>
            </a:xfrm>
            <a:prstGeom prst="rect">
              <a:avLst/>
            </a:prstGeom>
          </p:spPr>
          <p:txBody>
            <a:bodyPr lIns="50800" tIns="50800" rIns="50800" bIns="50800" rtlCol="0" anchor="ctr"/>
            <a:lstStyle/>
            <a:p>
              <a:pPr algn="ctr">
                <a:lnSpc>
                  <a:spcPts val="4900"/>
                </a:lnSpc>
              </a:pPr>
              <a:r>
                <a:rPr lang="en-US" sz="3500">
                  <a:solidFill>
                    <a:srgbClr val="2E5A99"/>
                  </a:solidFill>
                  <a:latin typeface="Roboto Condensed Bold"/>
                </a:rPr>
                <a:t>Câu chủ đề 1</a:t>
              </a:r>
            </a:p>
          </p:txBody>
        </p:sp>
      </p:grpSp>
      <p:grpSp>
        <p:nvGrpSpPr>
          <p:cNvPr id="14" name="Group 14"/>
          <p:cNvGrpSpPr/>
          <p:nvPr/>
        </p:nvGrpSpPr>
        <p:grpSpPr>
          <a:xfrm>
            <a:off x="11816199" y="3162300"/>
            <a:ext cx="5251141" cy="1868534"/>
            <a:chOff x="0" y="-80847"/>
            <a:chExt cx="1383017" cy="492125"/>
          </a:xfrm>
        </p:grpSpPr>
        <p:sp>
          <p:nvSpPr>
            <p:cNvPr id="15" name="Freeform 15"/>
            <p:cNvSpPr/>
            <p:nvPr/>
          </p:nvSpPr>
          <p:spPr>
            <a:xfrm>
              <a:off x="0" y="0"/>
              <a:ext cx="1383017" cy="343065"/>
            </a:xfrm>
            <a:custGeom>
              <a:avLst/>
              <a:gdLst/>
              <a:ahLst/>
              <a:cxnLst/>
              <a:rect l="l" t="t" r="r" b="b"/>
              <a:pathLst>
                <a:path w="1383017" h="343065">
                  <a:moveTo>
                    <a:pt x="1179817" y="0"/>
                  </a:moveTo>
                  <a:cubicBezTo>
                    <a:pt x="1292041" y="0"/>
                    <a:pt x="1383017" y="76798"/>
                    <a:pt x="1383017" y="171532"/>
                  </a:cubicBezTo>
                  <a:cubicBezTo>
                    <a:pt x="1383017" y="266267"/>
                    <a:pt x="1292041" y="343065"/>
                    <a:pt x="1179817" y="343065"/>
                  </a:cubicBezTo>
                  <a:lnTo>
                    <a:pt x="203200" y="343065"/>
                  </a:lnTo>
                  <a:cubicBezTo>
                    <a:pt x="90976" y="343065"/>
                    <a:pt x="0" y="266267"/>
                    <a:pt x="0" y="171532"/>
                  </a:cubicBezTo>
                  <a:cubicBezTo>
                    <a:pt x="0" y="76798"/>
                    <a:pt x="90976" y="0"/>
                    <a:pt x="203200" y="0"/>
                  </a:cubicBezTo>
                  <a:lnTo>
                    <a:pt x="1179817" y="0"/>
                  </a:lnTo>
                </a:path>
              </a:pathLst>
            </a:custGeom>
            <a:solidFill>
              <a:srgbClr val="FFE05C"/>
            </a:solidFill>
          </p:spPr>
          <p:txBody>
            <a:bodyPr/>
            <a:lstStyle/>
            <a:p>
              <a:endParaRPr lang="en-GB"/>
            </a:p>
          </p:txBody>
        </p:sp>
        <p:sp>
          <p:nvSpPr>
            <p:cNvPr id="16" name="TextBox 16"/>
            <p:cNvSpPr txBox="1"/>
            <p:nvPr/>
          </p:nvSpPr>
          <p:spPr>
            <a:xfrm>
              <a:off x="98976" y="-80847"/>
              <a:ext cx="1162641" cy="492125"/>
            </a:xfrm>
            <a:prstGeom prst="rect">
              <a:avLst/>
            </a:prstGeom>
          </p:spPr>
          <p:txBody>
            <a:bodyPr lIns="50800" tIns="50800" rIns="50800" bIns="50800" rtlCol="0" anchor="ctr"/>
            <a:lstStyle/>
            <a:p>
              <a:pPr algn="ctr">
                <a:lnSpc>
                  <a:spcPts val="4900"/>
                </a:lnSpc>
              </a:pPr>
              <a:r>
                <a:rPr lang="en-US" sz="3500">
                  <a:solidFill>
                    <a:srgbClr val="2E5A99"/>
                  </a:solidFill>
                  <a:latin typeface="Roboto Condensed Bold"/>
                </a:rPr>
                <a:t>Câu triển khai vấn đề</a:t>
              </a:r>
            </a:p>
          </p:txBody>
        </p:sp>
      </p:grpSp>
      <p:grpSp>
        <p:nvGrpSpPr>
          <p:cNvPr id="17" name="Group 17"/>
          <p:cNvGrpSpPr/>
          <p:nvPr/>
        </p:nvGrpSpPr>
        <p:grpSpPr>
          <a:xfrm>
            <a:off x="12270433" y="5143314"/>
            <a:ext cx="4342673" cy="1302573"/>
            <a:chOff x="0" y="0"/>
            <a:chExt cx="1143749" cy="343065"/>
          </a:xfrm>
        </p:grpSpPr>
        <p:sp>
          <p:nvSpPr>
            <p:cNvPr id="18" name="Freeform 18"/>
            <p:cNvSpPr/>
            <p:nvPr/>
          </p:nvSpPr>
          <p:spPr>
            <a:xfrm>
              <a:off x="0" y="0"/>
              <a:ext cx="1143749" cy="343065"/>
            </a:xfrm>
            <a:custGeom>
              <a:avLst/>
              <a:gdLst/>
              <a:ahLst/>
              <a:cxnLst/>
              <a:rect l="l" t="t" r="r" b="b"/>
              <a:pathLst>
                <a:path w="1143749" h="343065">
                  <a:moveTo>
                    <a:pt x="940549" y="0"/>
                  </a:moveTo>
                  <a:cubicBezTo>
                    <a:pt x="1052774" y="0"/>
                    <a:pt x="1143749" y="76798"/>
                    <a:pt x="1143749" y="171532"/>
                  </a:cubicBezTo>
                  <a:cubicBezTo>
                    <a:pt x="1143749" y="266267"/>
                    <a:pt x="1052774" y="343065"/>
                    <a:pt x="940549" y="343065"/>
                  </a:cubicBezTo>
                  <a:lnTo>
                    <a:pt x="203200" y="343065"/>
                  </a:lnTo>
                  <a:cubicBezTo>
                    <a:pt x="90976" y="343065"/>
                    <a:pt x="0" y="266267"/>
                    <a:pt x="0" y="171532"/>
                  </a:cubicBezTo>
                  <a:cubicBezTo>
                    <a:pt x="0" y="76798"/>
                    <a:pt x="90976" y="0"/>
                    <a:pt x="203200" y="0"/>
                  </a:cubicBezTo>
                  <a:lnTo>
                    <a:pt x="940549" y="0"/>
                  </a:lnTo>
                </a:path>
              </a:pathLst>
            </a:custGeom>
            <a:solidFill>
              <a:srgbClr val="FFE05C"/>
            </a:solidFill>
          </p:spPr>
          <p:txBody>
            <a:bodyPr/>
            <a:lstStyle/>
            <a:p>
              <a:endParaRPr lang="en-GB"/>
            </a:p>
          </p:txBody>
        </p:sp>
        <p:sp>
          <p:nvSpPr>
            <p:cNvPr id="19" name="TextBox 19"/>
            <p:cNvSpPr txBox="1"/>
            <p:nvPr/>
          </p:nvSpPr>
          <p:spPr>
            <a:xfrm>
              <a:off x="0" y="-85725"/>
              <a:ext cx="812800" cy="492125"/>
            </a:xfrm>
            <a:prstGeom prst="rect">
              <a:avLst/>
            </a:prstGeom>
          </p:spPr>
          <p:txBody>
            <a:bodyPr lIns="50800" tIns="50800" rIns="50800" bIns="50800" rtlCol="0" anchor="ctr"/>
            <a:lstStyle/>
            <a:p>
              <a:pPr algn="ctr">
                <a:lnSpc>
                  <a:spcPts val="4900"/>
                </a:lnSpc>
              </a:pPr>
              <a:r>
                <a:rPr lang="en-US" sz="3500">
                  <a:solidFill>
                    <a:srgbClr val="2E5A99"/>
                  </a:solidFill>
                  <a:latin typeface="Roboto Condensed Bold"/>
                </a:rPr>
                <a:t>Câu chủ đề 2</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AA0B6">
                <a:alpha val="100000"/>
              </a:srgbClr>
            </a:gs>
            <a:gs pos="100000">
              <a:srgbClr val="274F8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017991" flipH="1">
            <a:off x="-1001147" y="-1342125"/>
            <a:ext cx="11874547" cy="3648724"/>
          </a:xfrm>
          <a:custGeom>
            <a:avLst/>
            <a:gdLst/>
            <a:ahLst/>
            <a:cxnLst/>
            <a:rect l="l" t="t" r="r" b="b"/>
            <a:pathLst>
              <a:path w="11874547" h="3648724">
                <a:moveTo>
                  <a:pt x="11874547" y="0"/>
                </a:moveTo>
                <a:lnTo>
                  <a:pt x="0" y="0"/>
                </a:lnTo>
                <a:lnTo>
                  <a:pt x="0" y="3648725"/>
                </a:lnTo>
                <a:lnTo>
                  <a:pt x="11874547" y="3648725"/>
                </a:lnTo>
                <a:lnTo>
                  <a:pt x="11874547"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a:ln>
            <a:noFill/>
          </a:ln>
        </p:spPr>
        <p:txBody>
          <a:bodyPr/>
          <a:lstStyle/>
          <a:p>
            <a:endParaRPr lang="en-GB"/>
          </a:p>
        </p:txBody>
      </p:sp>
      <p:grpSp>
        <p:nvGrpSpPr>
          <p:cNvPr id="3" name="Group 3"/>
          <p:cNvGrpSpPr/>
          <p:nvPr/>
        </p:nvGrpSpPr>
        <p:grpSpPr>
          <a:xfrm>
            <a:off x="629934" y="482238"/>
            <a:ext cx="17187218" cy="8901404"/>
            <a:chOff x="0" y="0"/>
            <a:chExt cx="4526675" cy="2344403"/>
          </a:xfrm>
        </p:grpSpPr>
        <p:sp>
          <p:nvSpPr>
            <p:cNvPr id="4" name="Freeform 4"/>
            <p:cNvSpPr/>
            <p:nvPr/>
          </p:nvSpPr>
          <p:spPr>
            <a:xfrm>
              <a:off x="0" y="0"/>
              <a:ext cx="4526674" cy="2344403"/>
            </a:xfrm>
            <a:custGeom>
              <a:avLst/>
              <a:gdLst/>
              <a:ahLst/>
              <a:cxnLst/>
              <a:rect l="l" t="t" r="r" b="b"/>
              <a:pathLst>
                <a:path w="4526674" h="2344403">
                  <a:moveTo>
                    <a:pt x="36036" y="0"/>
                  </a:moveTo>
                  <a:lnTo>
                    <a:pt x="4490639" y="0"/>
                  </a:lnTo>
                  <a:cubicBezTo>
                    <a:pt x="4510541" y="0"/>
                    <a:pt x="4526674" y="16134"/>
                    <a:pt x="4526674" y="36036"/>
                  </a:cubicBezTo>
                  <a:lnTo>
                    <a:pt x="4526674" y="2308367"/>
                  </a:lnTo>
                  <a:cubicBezTo>
                    <a:pt x="4526674" y="2328269"/>
                    <a:pt x="4510541" y="2344403"/>
                    <a:pt x="4490639" y="2344403"/>
                  </a:cubicBezTo>
                  <a:lnTo>
                    <a:pt x="36036" y="2344403"/>
                  </a:lnTo>
                  <a:cubicBezTo>
                    <a:pt x="16134" y="2344403"/>
                    <a:pt x="0" y="2328269"/>
                    <a:pt x="0" y="2308367"/>
                  </a:cubicBezTo>
                  <a:lnTo>
                    <a:pt x="0" y="36036"/>
                  </a:lnTo>
                  <a:cubicBezTo>
                    <a:pt x="0" y="16134"/>
                    <a:pt x="16134" y="0"/>
                    <a:pt x="36036" y="0"/>
                  </a:cubicBezTo>
                  <a:close/>
                </a:path>
              </a:pathLst>
            </a:custGeom>
            <a:solidFill>
              <a:srgbClr val="FFFFFF"/>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804048" y="3064371"/>
            <a:ext cx="6264157" cy="4381957"/>
            <a:chOff x="0" y="0"/>
            <a:chExt cx="8352209" cy="5842609"/>
          </a:xfrm>
        </p:grpSpPr>
        <p:pic>
          <p:nvPicPr>
            <p:cNvPr id="7" name="Picture 7"/>
            <p:cNvPicPr>
              <a:picLocks noChangeAspect="1"/>
            </p:cNvPicPr>
            <p:nvPr/>
          </p:nvPicPr>
          <p:blipFill>
            <a:blip r:embed="rId4"/>
            <a:srcRect t="2064" b="2064"/>
            <a:stretch>
              <a:fillRect/>
            </a:stretch>
          </p:blipFill>
          <p:spPr>
            <a:xfrm>
              <a:off x="0" y="0"/>
              <a:ext cx="8352209" cy="5842609"/>
            </a:xfrm>
            <a:prstGeom prst="rect">
              <a:avLst/>
            </a:prstGeom>
          </p:spPr>
        </p:pic>
      </p:grpSp>
      <p:sp>
        <p:nvSpPr>
          <p:cNvPr id="8" name="Freeform 8"/>
          <p:cNvSpPr/>
          <p:nvPr/>
        </p:nvSpPr>
        <p:spPr>
          <a:xfrm rot="217894" flipH="1">
            <a:off x="8616986" y="8119882"/>
            <a:ext cx="12224768" cy="4334236"/>
          </a:xfrm>
          <a:custGeom>
            <a:avLst/>
            <a:gdLst/>
            <a:ahLst/>
            <a:cxnLst/>
            <a:rect l="l" t="t" r="r" b="b"/>
            <a:pathLst>
              <a:path w="12224768" h="4334236">
                <a:moveTo>
                  <a:pt x="12224768" y="0"/>
                </a:moveTo>
                <a:lnTo>
                  <a:pt x="0" y="0"/>
                </a:lnTo>
                <a:lnTo>
                  <a:pt x="0" y="4334236"/>
                </a:lnTo>
                <a:lnTo>
                  <a:pt x="12224768" y="4334236"/>
                </a:lnTo>
                <a:lnTo>
                  <a:pt x="1222476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9" name="Freeform 9"/>
          <p:cNvSpPr/>
          <p:nvPr/>
        </p:nvSpPr>
        <p:spPr>
          <a:xfrm>
            <a:off x="7229983" y="8647060"/>
            <a:ext cx="2523461" cy="2335349"/>
          </a:xfrm>
          <a:custGeom>
            <a:avLst/>
            <a:gdLst/>
            <a:ahLst/>
            <a:cxnLst/>
            <a:rect l="l" t="t" r="r" b="b"/>
            <a:pathLst>
              <a:path w="2523461" h="2335349">
                <a:moveTo>
                  <a:pt x="0" y="0"/>
                </a:moveTo>
                <a:lnTo>
                  <a:pt x="2523461" y="0"/>
                </a:lnTo>
                <a:lnTo>
                  <a:pt x="2523461" y="2335349"/>
                </a:lnTo>
                <a:lnTo>
                  <a:pt x="0" y="23353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0" name="Freeform 10"/>
          <p:cNvSpPr/>
          <p:nvPr/>
        </p:nvSpPr>
        <p:spPr>
          <a:xfrm>
            <a:off x="5303972" y="9383642"/>
            <a:ext cx="1954586" cy="1453501"/>
          </a:xfrm>
          <a:custGeom>
            <a:avLst/>
            <a:gdLst/>
            <a:ahLst/>
            <a:cxnLst/>
            <a:rect l="l" t="t" r="r" b="b"/>
            <a:pathLst>
              <a:path w="1954586" h="1453501">
                <a:moveTo>
                  <a:pt x="0" y="0"/>
                </a:moveTo>
                <a:lnTo>
                  <a:pt x="1954586" y="0"/>
                </a:lnTo>
                <a:lnTo>
                  <a:pt x="1954586" y="1453501"/>
                </a:lnTo>
                <a:lnTo>
                  <a:pt x="0" y="14535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a:noFill/>
          </a:ln>
        </p:spPr>
        <p:txBody>
          <a:bodyPr/>
          <a:lstStyle/>
          <a:p>
            <a:endParaRPr lang="en-GB"/>
          </a:p>
        </p:txBody>
      </p:sp>
      <p:sp>
        <p:nvSpPr>
          <p:cNvPr id="11" name="Freeform 11"/>
          <p:cNvSpPr/>
          <p:nvPr/>
        </p:nvSpPr>
        <p:spPr>
          <a:xfrm rot="-588153">
            <a:off x="-2491269" y="8735712"/>
            <a:ext cx="7799102" cy="3360704"/>
          </a:xfrm>
          <a:custGeom>
            <a:avLst/>
            <a:gdLst/>
            <a:ahLst/>
            <a:cxnLst/>
            <a:rect l="l" t="t" r="r" b="b"/>
            <a:pathLst>
              <a:path w="7799102" h="3360704">
                <a:moveTo>
                  <a:pt x="0" y="0"/>
                </a:moveTo>
                <a:lnTo>
                  <a:pt x="7799102" y="0"/>
                </a:lnTo>
                <a:lnTo>
                  <a:pt x="7799102" y="3360704"/>
                </a:lnTo>
                <a:lnTo>
                  <a:pt x="0" y="336070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a:noFill/>
          </a:ln>
        </p:spPr>
        <p:txBody>
          <a:bodyPr/>
          <a:lstStyle/>
          <a:p>
            <a:endParaRPr lang="en-GB"/>
          </a:p>
        </p:txBody>
      </p:sp>
      <p:sp>
        <p:nvSpPr>
          <p:cNvPr id="12" name="Freeform 12"/>
          <p:cNvSpPr/>
          <p:nvPr/>
        </p:nvSpPr>
        <p:spPr>
          <a:xfrm>
            <a:off x="8477126" y="2180134"/>
            <a:ext cx="8782174" cy="3978335"/>
          </a:xfrm>
          <a:custGeom>
            <a:avLst/>
            <a:gdLst/>
            <a:ahLst/>
            <a:cxnLst/>
            <a:rect l="l" t="t" r="r" b="b"/>
            <a:pathLst>
              <a:path w="8782174" h="3978335">
                <a:moveTo>
                  <a:pt x="0" y="0"/>
                </a:moveTo>
                <a:lnTo>
                  <a:pt x="8782174" y="0"/>
                </a:lnTo>
                <a:lnTo>
                  <a:pt x="8782174" y="3978335"/>
                </a:lnTo>
                <a:lnTo>
                  <a:pt x="0" y="3978335"/>
                </a:lnTo>
                <a:lnTo>
                  <a:pt x="0" y="0"/>
                </a:lnTo>
                <a:close/>
              </a:path>
            </a:pathLst>
          </a:custGeom>
          <a:blipFill>
            <a:blip r:embed="rId13"/>
            <a:stretch>
              <a:fillRect/>
            </a:stretch>
          </a:blipFill>
        </p:spPr>
        <p:txBody>
          <a:bodyPr/>
          <a:lstStyle/>
          <a:p>
            <a:endParaRPr lang="en-GB"/>
          </a:p>
        </p:txBody>
      </p:sp>
      <p:sp>
        <p:nvSpPr>
          <p:cNvPr id="13" name="TextBox 13"/>
          <p:cNvSpPr txBox="1"/>
          <p:nvPr/>
        </p:nvSpPr>
        <p:spPr>
          <a:xfrm>
            <a:off x="2146456" y="942975"/>
            <a:ext cx="14154175" cy="1235075"/>
          </a:xfrm>
          <a:prstGeom prst="rect">
            <a:avLst/>
          </a:prstGeom>
        </p:spPr>
        <p:txBody>
          <a:bodyPr lIns="0" tIns="0" rIns="0" bIns="0" rtlCol="0" anchor="t">
            <a:spAutoFit/>
          </a:bodyPr>
          <a:lstStyle/>
          <a:p>
            <a:pPr algn="just">
              <a:lnSpc>
                <a:spcPts val="4900"/>
              </a:lnSpc>
            </a:pPr>
            <a:r>
              <a:rPr lang="en-US" sz="3500">
                <a:solidFill>
                  <a:srgbClr val="2E5A99"/>
                </a:solidFill>
                <a:latin typeface="Roboto Condensed Bold"/>
              </a:rPr>
              <a:t>e) Lấy 2 ví dụ về phương tiện phi ngôn ngữ trong các văn bản đã học.</a:t>
            </a:r>
          </a:p>
          <a:p>
            <a:pPr>
              <a:lnSpc>
                <a:spcPts val="4900"/>
              </a:lnSpc>
            </a:pPr>
            <a:endParaRPr lang="en-US" sz="3500">
              <a:solidFill>
                <a:srgbClr val="2E5A99"/>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2261</Words>
  <Application>Microsoft Office PowerPoint</Application>
  <PresentationFormat>Custom</PresentationFormat>
  <Paragraphs>182</Paragraphs>
  <Slides>25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Calibri</vt:lpstr>
      <vt:lpstr>Fraunces Bold</vt:lpstr>
      <vt:lpstr>Roboto Condensed</vt:lpstr>
      <vt:lpstr>Roboto Condensed Bold Italics</vt:lpstr>
      <vt:lpstr>Arial</vt:lpstr>
      <vt:lpstr>#9Slide07 SVNRevolution</vt:lpstr>
      <vt:lpstr>UTM Atlas</vt:lpstr>
      <vt:lpstr>Roboto Condensed Italics</vt:lpstr>
      <vt:lpstr>#9Slide07 SVNAdam Gorry</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8CD_B3_Tieng Viet</dc:title>
  <dc:creator>Administrator</dc:creator>
  <cp:lastModifiedBy>Admin</cp:lastModifiedBy>
  <cp:revision>3</cp:revision>
  <dcterms:created xsi:type="dcterms:W3CDTF">2006-08-16T00:00:00Z</dcterms:created>
  <dcterms:modified xsi:type="dcterms:W3CDTF">2023-09-23T11:08:02Z</dcterms:modified>
  <dc:identifier>DAFtL-vrJZo</dc:identifier>
</cp:coreProperties>
</file>