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95" r:id="rId23"/>
    <p:sldId id="296" r:id="rId24"/>
    <p:sldId id="297" r:id="rId25"/>
    <p:sldId id="298" r:id="rId26"/>
  </p:sldIdLst>
  <p:sldSz cx="18288000" cy="10287000"/>
  <p:notesSz cx="6858000" cy="9144000"/>
  <p:embeddedFontLst>
    <p:embeddedFont>
      <p:font typeface="#9Slide07 SVNUT Triumph Press" panose="00000500000000000000" charset="0"/>
      <p:regular r:id="rId27"/>
      <p:boldItalic r:id="rId28"/>
    </p:embeddedFont>
    <p:embeddedFont>
      <p:font typeface="#9Slide05 VL Fadilla" panose="020B0604020202020204" charset="0"/>
      <p:regular r:id="rId29"/>
    </p:embeddedFont>
    <p:embeddedFont>
      <p:font typeface="Fraunces Bold" panose="020B0604020202020204" charset="0"/>
      <p:regular r:id="rId30"/>
    </p:embeddedFont>
    <p:embeddedFont>
      <p:font typeface="Calibri" panose="020F0502020204030204" pitchFamily="34" charset="0"/>
      <p:regular r:id="rId31"/>
      <p:bold r:id="rId32"/>
      <p:italic r:id="rId33"/>
      <p:boldItalic r:id="rId34"/>
    </p:embeddedFont>
    <p:embeddedFont>
      <p:font typeface="Roboto Condensed Bold Italics" panose="020B0604020202020204" charset="0"/>
      <p:regular r:id="rId35"/>
    </p:embeddedFont>
    <p:embeddedFont>
      <p:font typeface="Roboto Condensed Bold" panose="020B0604020202020204" charset="0"/>
      <p:regular r:id="rId36"/>
    </p:embeddedFont>
    <p:embeddedFont>
      <p:font typeface="Roboto Condensed Italics" panose="020B0604020202020204" charset="0"/>
      <p:regular r:id="rId37"/>
    </p:embeddedFont>
    <p:embeddedFont>
      <p:font typeface="#9Slide07 SVNRevolution" panose="02040603050506020204" charset="0"/>
      <p:regular r:id="rId38"/>
    </p:embeddedFont>
    <p:embeddedFont>
      <p:font typeface="Roboto Condensed" panose="020B0604020202020204" charset="0"/>
      <p:regular r:id="rId39"/>
    </p:embeddedFont>
    <p:embeddedFont>
      <p:font typeface="Gaegu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sv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0.svg"/><Relationship Id="rId5" Type="http://schemas.openxmlformats.org/officeDocument/2006/relationships/image" Target="../media/image32.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sv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0.svg"/><Relationship Id="rId5" Type="http://schemas.openxmlformats.org/officeDocument/2006/relationships/image" Target="../media/image32.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2.svg"/><Relationship Id="rId4" Type="http://schemas.openxmlformats.org/officeDocument/2006/relationships/image" Target="../media/image19.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2.svg"/><Relationship Id="rId4" Type="http://schemas.openxmlformats.org/officeDocument/2006/relationships/image" Target="../media/image19.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0.svg"/><Relationship Id="rId3" Type="http://schemas.openxmlformats.org/officeDocument/2006/relationships/image" Target="../media/image2.svg"/><Relationship Id="rId7" Type="http://schemas.openxmlformats.org/officeDocument/2006/relationships/image" Target="../media/image44.svg"/><Relationship Id="rId12" Type="http://schemas.openxmlformats.org/officeDocument/2006/relationships/image" Target="../media/image28.png"/><Relationship Id="rId2" Type="http://schemas.openxmlformats.org/officeDocument/2006/relationships/image" Target="../media/image1.png"/><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32.sv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46.sv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5.svg"/><Relationship Id="rId5" Type="http://schemas.openxmlformats.org/officeDocument/2006/relationships/image" Target="../media/image32.sv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5.svg"/><Relationship Id="rId5" Type="http://schemas.openxmlformats.org/officeDocument/2006/relationships/image" Target="../media/image32.sv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50.sv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57.sv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1.svg"/><Relationship Id="rId5" Type="http://schemas.openxmlformats.org/officeDocument/2006/relationships/image" Target="../media/image32.svg"/><Relationship Id="rId15" Type="http://schemas.openxmlformats.org/officeDocument/2006/relationships/image" Target="../media/image38.sv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59.sv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65.svg"/><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1.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67.sv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3.svg"/><Relationship Id="rId3" Type="http://schemas.openxmlformats.org/officeDocument/2006/relationships/image" Target="../media/image2.svg"/><Relationship Id="rId7" Type="http://schemas.openxmlformats.org/officeDocument/2006/relationships/image" Target="../media/image67.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9.sv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2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1.svg"/><Relationship Id="rId3" Type="http://schemas.openxmlformats.org/officeDocument/2006/relationships/slideLayout" Target="../slideLayouts/slideLayout7.xml"/><Relationship Id="rId7" Type="http://schemas.openxmlformats.org/officeDocument/2006/relationships/image" Target="../media/image71.svg"/><Relationship Id="rId12"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11" Type="http://schemas.openxmlformats.org/officeDocument/2006/relationships/image" Target="../media/image79.svg"/><Relationship Id="rId5" Type="http://schemas.openxmlformats.org/officeDocument/2006/relationships/image" Target="../media/image2.svg"/><Relationship Id="rId15" Type="http://schemas.openxmlformats.org/officeDocument/2006/relationships/image" Target="../media/image45.png"/><Relationship Id="rId10"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77.sv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8.svg"/><Relationship Id="rId3" Type="http://schemas.openxmlformats.org/officeDocument/2006/relationships/image" Target="../media/image2.svg"/><Relationship Id="rId7" Type="http://schemas.openxmlformats.org/officeDocument/2006/relationships/image" Target="../media/image71.sv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6.svg"/><Relationship Id="rId5" Type="http://schemas.openxmlformats.org/officeDocument/2006/relationships/image" Target="../media/image69.svg"/><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8.svg"/><Relationship Id="rId3" Type="http://schemas.openxmlformats.org/officeDocument/2006/relationships/image" Target="../media/image2.svg"/><Relationship Id="rId7" Type="http://schemas.openxmlformats.org/officeDocument/2006/relationships/image" Target="../media/image71.sv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6.svg"/><Relationship Id="rId5" Type="http://schemas.openxmlformats.org/officeDocument/2006/relationships/image" Target="../media/image69.svg"/><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84.sv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8.svg"/><Relationship Id="rId5" Type="http://schemas.openxmlformats.org/officeDocument/2006/relationships/image" Target="../media/image69.sv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84.sv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8.svg"/><Relationship Id="rId3" Type="http://schemas.openxmlformats.org/officeDocument/2006/relationships/image" Target="../media/image2.svg"/><Relationship Id="rId7" Type="http://schemas.openxmlformats.org/officeDocument/2006/relationships/image" Target="../media/image71.sv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6.svg"/><Relationship Id="rId5" Type="http://schemas.openxmlformats.org/officeDocument/2006/relationships/image" Target="../media/image69.svg"/><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84.sv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8.svg"/><Relationship Id="rId5" Type="http://schemas.openxmlformats.org/officeDocument/2006/relationships/image" Target="../media/image69.sv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84.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5.svg"/><Relationship Id="rId12"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23.sv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2.sv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5.sv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5.svg"/><Relationship Id="rId12"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23.sv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2.sv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5.sv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svg"/><Relationship Id="rId7" Type="http://schemas.openxmlformats.org/officeDocument/2006/relationships/image" Target="../media/image17.svg"/><Relationship Id="rId12"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5.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0.sv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6.sv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2"/>
        </a:solidFill>
        <a:effectLst/>
      </p:bgPr>
    </p:bg>
    <p:spTree>
      <p:nvGrpSpPr>
        <p:cNvPr id="1" name=""/>
        <p:cNvGrpSpPr/>
        <p:nvPr/>
      </p:nvGrpSpPr>
      <p:grpSpPr>
        <a:xfrm>
          <a:off x="0" y="0"/>
          <a:ext cx="0" cy="0"/>
          <a:chOff x="0" y="0"/>
          <a:chExt cx="0" cy="0"/>
        </a:xfrm>
      </p:grpSpPr>
      <p:sp>
        <p:nvSpPr>
          <p:cNvPr id="2" name="Freeform 2"/>
          <p:cNvSpPr/>
          <p:nvPr/>
        </p:nvSpPr>
        <p:spPr>
          <a:xfrm flipH="1">
            <a:off x="508595" y="16541"/>
            <a:ext cx="8069865" cy="8035671"/>
          </a:xfrm>
          <a:custGeom>
            <a:avLst/>
            <a:gdLst/>
            <a:ahLst/>
            <a:cxnLst/>
            <a:rect l="l" t="t" r="r" b="b"/>
            <a:pathLst>
              <a:path w="8069865" h="8035671">
                <a:moveTo>
                  <a:pt x="8069865" y="0"/>
                </a:moveTo>
                <a:lnTo>
                  <a:pt x="0" y="0"/>
                </a:lnTo>
                <a:lnTo>
                  <a:pt x="0" y="8035671"/>
                </a:lnTo>
                <a:lnTo>
                  <a:pt x="8069865" y="8035671"/>
                </a:lnTo>
                <a:lnTo>
                  <a:pt x="8069865" y="0"/>
                </a:lnTo>
                <a:close/>
              </a:path>
            </a:pathLst>
          </a:custGeom>
          <a:blipFill>
            <a:blip r:embed="rId2">
              <a:alphaModFix amt="70000"/>
              <a:extLst>
                <a:ext uri="{96DAC541-7B7A-43D3-8B79-37D633B846F1}">
                  <asvg:svgBlip xmlns:asvg="http://schemas.microsoft.com/office/drawing/2016/SVG/main" xmlns="" r:embed="rId3"/>
                </a:ext>
              </a:extLst>
            </a:blip>
            <a:stretch>
              <a:fillRect l="-12923" t="-12815" r="-15463" b="-16118"/>
            </a:stretch>
          </a:blipFill>
        </p:spPr>
        <p:txBody>
          <a:bodyPr/>
          <a:lstStyle/>
          <a:p>
            <a:endParaRPr lang="en-GB"/>
          </a:p>
        </p:txBody>
      </p:sp>
      <p:sp>
        <p:nvSpPr>
          <p:cNvPr id="3" name="Freeform 3"/>
          <p:cNvSpPr/>
          <p:nvPr/>
        </p:nvSpPr>
        <p:spPr>
          <a:xfrm>
            <a:off x="-370699" y="6811635"/>
            <a:ext cx="2798798" cy="1908272"/>
          </a:xfrm>
          <a:custGeom>
            <a:avLst/>
            <a:gdLst/>
            <a:ahLst/>
            <a:cxnLst/>
            <a:rect l="l" t="t" r="r" b="b"/>
            <a:pathLst>
              <a:path w="2798798" h="1908272">
                <a:moveTo>
                  <a:pt x="0" y="0"/>
                </a:moveTo>
                <a:lnTo>
                  <a:pt x="2798798" y="0"/>
                </a:lnTo>
                <a:lnTo>
                  <a:pt x="2798798" y="1908271"/>
                </a:lnTo>
                <a:lnTo>
                  <a:pt x="0" y="1908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grpSp>
        <p:nvGrpSpPr>
          <p:cNvPr id="4" name="Group 4"/>
          <p:cNvGrpSpPr/>
          <p:nvPr/>
        </p:nvGrpSpPr>
        <p:grpSpPr>
          <a:xfrm>
            <a:off x="0" y="8010525"/>
            <a:ext cx="18288000" cy="2276475"/>
            <a:chOff x="0" y="0"/>
            <a:chExt cx="4816593" cy="599565"/>
          </a:xfrm>
        </p:grpSpPr>
        <p:sp>
          <p:nvSpPr>
            <p:cNvPr id="5" name="Freeform 5"/>
            <p:cNvSpPr/>
            <p:nvPr/>
          </p:nvSpPr>
          <p:spPr>
            <a:xfrm>
              <a:off x="0" y="0"/>
              <a:ext cx="4816592" cy="599565"/>
            </a:xfrm>
            <a:custGeom>
              <a:avLst/>
              <a:gdLst/>
              <a:ahLst/>
              <a:cxnLst/>
              <a:rect l="l" t="t" r="r" b="b"/>
              <a:pathLst>
                <a:path w="4816592" h="599565">
                  <a:moveTo>
                    <a:pt x="0" y="0"/>
                  </a:moveTo>
                  <a:lnTo>
                    <a:pt x="4816592" y="0"/>
                  </a:lnTo>
                  <a:lnTo>
                    <a:pt x="4816592" y="599565"/>
                  </a:lnTo>
                  <a:lnTo>
                    <a:pt x="0" y="599565"/>
                  </a:lnTo>
                  <a:lnTo>
                    <a:pt x="0" y="0"/>
                  </a:lnTo>
                </a:path>
              </a:pathLst>
            </a:custGeom>
            <a:solidFill>
              <a:srgbClr val="F1C6CD"/>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7" name="Freeform 7"/>
          <p:cNvSpPr/>
          <p:nvPr/>
        </p:nvSpPr>
        <p:spPr>
          <a:xfrm rot="-1711693">
            <a:off x="16438961" y="6193770"/>
            <a:ext cx="1147685" cy="1235730"/>
          </a:xfrm>
          <a:custGeom>
            <a:avLst/>
            <a:gdLst/>
            <a:ahLst/>
            <a:cxnLst/>
            <a:rect l="l" t="t" r="r" b="b"/>
            <a:pathLst>
              <a:path w="1147685" h="1235730">
                <a:moveTo>
                  <a:pt x="0" y="0"/>
                </a:moveTo>
                <a:lnTo>
                  <a:pt x="1147684" y="0"/>
                </a:lnTo>
                <a:lnTo>
                  <a:pt x="1147684" y="1235730"/>
                </a:lnTo>
                <a:lnTo>
                  <a:pt x="0" y="1235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8" name="Freeform 8"/>
          <p:cNvSpPr/>
          <p:nvPr/>
        </p:nvSpPr>
        <p:spPr>
          <a:xfrm flipH="1">
            <a:off x="508595" y="472434"/>
            <a:ext cx="2856384" cy="2639775"/>
          </a:xfrm>
          <a:custGeom>
            <a:avLst/>
            <a:gdLst/>
            <a:ahLst/>
            <a:cxnLst/>
            <a:rect l="l" t="t" r="r" b="b"/>
            <a:pathLst>
              <a:path w="2856384" h="2639775">
                <a:moveTo>
                  <a:pt x="2856384" y="0"/>
                </a:moveTo>
                <a:lnTo>
                  <a:pt x="0" y="0"/>
                </a:lnTo>
                <a:lnTo>
                  <a:pt x="0" y="2639775"/>
                </a:lnTo>
                <a:lnTo>
                  <a:pt x="2856384" y="2639775"/>
                </a:lnTo>
                <a:lnTo>
                  <a:pt x="285638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Freeform 9"/>
          <p:cNvSpPr/>
          <p:nvPr/>
        </p:nvSpPr>
        <p:spPr>
          <a:xfrm rot="1285129">
            <a:off x="16438961" y="433531"/>
            <a:ext cx="1147685" cy="1190338"/>
          </a:xfrm>
          <a:custGeom>
            <a:avLst/>
            <a:gdLst/>
            <a:ahLst/>
            <a:cxnLst/>
            <a:rect l="l" t="t" r="r" b="b"/>
            <a:pathLst>
              <a:path w="1147685" h="1190338">
                <a:moveTo>
                  <a:pt x="0" y="0"/>
                </a:moveTo>
                <a:lnTo>
                  <a:pt x="1147684" y="0"/>
                </a:lnTo>
                <a:lnTo>
                  <a:pt x="1147684" y="1190338"/>
                </a:lnTo>
                <a:lnTo>
                  <a:pt x="0" y="11903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0" name="Freeform 10"/>
          <p:cNvSpPr/>
          <p:nvPr/>
        </p:nvSpPr>
        <p:spPr>
          <a:xfrm>
            <a:off x="8180584" y="16541"/>
            <a:ext cx="8080663" cy="8046423"/>
          </a:xfrm>
          <a:custGeom>
            <a:avLst/>
            <a:gdLst/>
            <a:ahLst/>
            <a:cxnLst/>
            <a:rect l="l" t="t" r="r" b="b"/>
            <a:pathLst>
              <a:path w="8080663" h="8046423">
                <a:moveTo>
                  <a:pt x="0" y="0"/>
                </a:moveTo>
                <a:lnTo>
                  <a:pt x="8080663" y="0"/>
                </a:lnTo>
                <a:lnTo>
                  <a:pt x="8080663" y="8046423"/>
                </a:lnTo>
                <a:lnTo>
                  <a:pt x="0" y="8046423"/>
                </a:lnTo>
                <a:lnTo>
                  <a:pt x="0" y="0"/>
                </a:lnTo>
                <a:close/>
              </a:path>
            </a:pathLst>
          </a:custGeom>
          <a:blipFill>
            <a:blip r:embed="rId2">
              <a:alphaModFix amt="70000"/>
              <a:extLst>
                <a:ext uri="{96DAC541-7B7A-43D3-8B79-37D633B846F1}">
                  <asvg:svgBlip xmlns:asvg="http://schemas.microsoft.com/office/drawing/2016/SVG/main" xmlns="" r:embed="rId3"/>
                </a:ext>
              </a:extLst>
            </a:blip>
            <a:stretch>
              <a:fillRect l="-12923" t="-12815" r="-15463" b="-16118"/>
            </a:stretch>
          </a:blipFill>
        </p:spPr>
        <p:txBody>
          <a:bodyPr/>
          <a:lstStyle/>
          <a:p>
            <a:endParaRPr lang="en-GB"/>
          </a:p>
        </p:txBody>
      </p:sp>
      <p:grpSp>
        <p:nvGrpSpPr>
          <p:cNvPr id="11" name="Group 11"/>
          <p:cNvGrpSpPr/>
          <p:nvPr/>
        </p:nvGrpSpPr>
        <p:grpSpPr>
          <a:xfrm>
            <a:off x="2716274" y="3874718"/>
            <a:ext cx="8404381" cy="4240018"/>
            <a:chOff x="0" y="0"/>
            <a:chExt cx="1465727" cy="739460"/>
          </a:xfrm>
        </p:grpSpPr>
        <p:sp>
          <p:nvSpPr>
            <p:cNvPr id="12" name="Freeform 12"/>
            <p:cNvSpPr/>
            <p:nvPr/>
          </p:nvSpPr>
          <p:spPr>
            <a:xfrm>
              <a:off x="0" y="0"/>
              <a:ext cx="1465738" cy="739460"/>
            </a:xfrm>
            <a:custGeom>
              <a:avLst/>
              <a:gdLst/>
              <a:ahLst/>
              <a:cxnLst/>
              <a:rect l="l" t="t" r="r" b="b"/>
              <a:pathLst>
                <a:path w="1465738" h="739460">
                  <a:moveTo>
                    <a:pt x="1172175" y="0"/>
                  </a:moveTo>
                  <a:lnTo>
                    <a:pt x="282407" y="0"/>
                  </a:lnTo>
                  <a:cubicBezTo>
                    <a:pt x="126426" y="0"/>
                    <a:pt x="0" y="123512"/>
                    <a:pt x="0" y="291256"/>
                  </a:cubicBezTo>
                  <a:cubicBezTo>
                    <a:pt x="0" y="414429"/>
                    <a:pt x="66279" y="509570"/>
                    <a:pt x="162037" y="553712"/>
                  </a:cubicBezTo>
                  <a:lnTo>
                    <a:pt x="162037" y="739460"/>
                  </a:lnTo>
                  <a:lnTo>
                    <a:pt x="353844" y="579993"/>
                  </a:lnTo>
                  <a:lnTo>
                    <a:pt x="1172175" y="579993"/>
                  </a:lnTo>
                  <a:cubicBezTo>
                    <a:pt x="1339289" y="579993"/>
                    <a:pt x="1465727" y="456480"/>
                    <a:pt x="1465727" y="291242"/>
                  </a:cubicBezTo>
                  <a:cubicBezTo>
                    <a:pt x="1465738" y="123512"/>
                    <a:pt x="1339289" y="0"/>
                    <a:pt x="1172175" y="0"/>
                  </a:cubicBezTo>
                </a:path>
              </a:pathLst>
            </a:custGeom>
            <a:solidFill>
              <a:srgbClr val="E19292"/>
            </a:solidFill>
          </p:spPr>
          <p:txBody>
            <a:bodyPr/>
            <a:lstStyle/>
            <a:p>
              <a:endParaRPr lang="en-GB"/>
            </a:p>
          </p:txBody>
        </p:sp>
        <p:sp>
          <p:nvSpPr>
            <p:cNvPr id="13" name="TextBox 13"/>
            <p:cNvSpPr txBox="1"/>
            <p:nvPr/>
          </p:nvSpPr>
          <p:spPr>
            <a:xfrm>
              <a:off x="0" y="-9525"/>
              <a:ext cx="812800" cy="530225"/>
            </a:xfrm>
            <a:prstGeom prst="rect">
              <a:avLst/>
            </a:prstGeom>
          </p:spPr>
          <p:txBody>
            <a:bodyPr lIns="50800" tIns="50800" rIns="50800" bIns="50800" rtlCol="0" anchor="ctr"/>
            <a:lstStyle/>
            <a:p>
              <a:pPr algn="ctr">
                <a:lnSpc>
                  <a:spcPts val="3473"/>
                </a:lnSpc>
              </a:pPr>
              <a:endParaRPr/>
            </a:p>
          </p:txBody>
        </p:sp>
      </p:grpSp>
      <p:sp>
        <p:nvSpPr>
          <p:cNvPr id="14" name="Freeform 14"/>
          <p:cNvSpPr/>
          <p:nvPr/>
        </p:nvSpPr>
        <p:spPr>
          <a:xfrm rot="-1198772" flipH="1">
            <a:off x="12952336" y="5143500"/>
            <a:ext cx="3773840" cy="3693646"/>
          </a:xfrm>
          <a:custGeom>
            <a:avLst/>
            <a:gdLst/>
            <a:ahLst/>
            <a:cxnLst/>
            <a:rect l="l" t="t" r="r" b="b"/>
            <a:pathLst>
              <a:path w="3773840" h="3693646">
                <a:moveTo>
                  <a:pt x="3773841" y="0"/>
                </a:moveTo>
                <a:lnTo>
                  <a:pt x="0" y="0"/>
                </a:lnTo>
                <a:lnTo>
                  <a:pt x="0" y="3693646"/>
                </a:lnTo>
                <a:lnTo>
                  <a:pt x="3773841" y="3693646"/>
                </a:lnTo>
                <a:lnTo>
                  <a:pt x="377384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5" name="TextBox 15"/>
          <p:cNvSpPr txBox="1"/>
          <p:nvPr/>
        </p:nvSpPr>
        <p:spPr>
          <a:xfrm>
            <a:off x="5481195" y="781075"/>
            <a:ext cx="6164414" cy="476200"/>
          </a:xfrm>
          <a:prstGeom prst="rect">
            <a:avLst/>
          </a:prstGeom>
        </p:spPr>
        <p:txBody>
          <a:bodyPr lIns="0" tIns="0" rIns="0" bIns="0" rtlCol="0" anchor="t">
            <a:spAutoFit/>
          </a:bodyPr>
          <a:lstStyle/>
          <a:p>
            <a:pPr algn="ctr">
              <a:lnSpc>
                <a:spcPts val="3600"/>
              </a:lnSpc>
            </a:pPr>
            <a:r>
              <a:rPr lang="en-US" sz="3000">
                <a:solidFill>
                  <a:srgbClr val="FFFFFF"/>
                </a:solidFill>
                <a:latin typeface="Roboto Condensed Bold"/>
              </a:rPr>
              <a:t>NGỮ VĂN 8</a:t>
            </a:r>
          </a:p>
        </p:txBody>
      </p:sp>
      <p:sp>
        <p:nvSpPr>
          <p:cNvPr id="16" name="TextBox 16"/>
          <p:cNvSpPr txBox="1"/>
          <p:nvPr/>
        </p:nvSpPr>
        <p:spPr>
          <a:xfrm>
            <a:off x="4787258" y="1406450"/>
            <a:ext cx="8395342" cy="1549777"/>
          </a:xfrm>
          <a:prstGeom prst="rect">
            <a:avLst/>
          </a:prstGeom>
        </p:spPr>
        <p:txBody>
          <a:bodyPr wrap="square" lIns="0" tIns="0" rIns="0" bIns="0" rtlCol="0" anchor="t">
            <a:spAutoFit/>
          </a:bodyPr>
          <a:lstStyle/>
          <a:p>
            <a:pPr algn="ctr">
              <a:lnSpc>
                <a:spcPts val="12754"/>
              </a:lnSpc>
            </a:pPr>
            <a:r>
              <a:rPr lang="en-US" sz="9110">
                <a:solidFill>
                  <a:srgbClr val="F097AB"/>
                </a:solidFill>
                <a:latin typeface="Fraunces Bold"/>
              </a:rPr>
              <a:t>KHỞI ĐỘNG</a:t>
            </a:r>
          </a:p>
        </p:txBody>
      </p:sp>
      <p:sp>
        <p:nvSpPr>
          <p:cNvPr id="17" name="TextBox 17"/>
          <p:cNvSpPr txBox="1"/>
          <p:nvPr/>
        </p:nvSpPr>
        <p:spPr>
          <a:xfrm>
            <a:off x="3896555" y="4085220"/>
            <a:ext cx="6043818" cy="2473325"/>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Roboto Condensed"/>
              </a:rPr>
              <a:t>HS quan sát 1 phần của các bức ảnh được zoom lớn và dự đoán:</a:t>
            </a:r>
          </a:p>
          <a:p>
            <a:pPr algn="ctr">
              <a:lnSpc>
                <a:spcPts val="4900"/>
              </a:lnSpc>
              <a:spcBef>
                <a:spcPct val="0"/>
              </a:spcBef>
            </a:pPr>
            <a:r>
              <a:rPr lang="en-US" sz="3500">
                <a:solidFill>
                  <a:srgbClr val="FFFFFF"/>
                </a:solidFill>
                <a:latin typeface="Roboto Condensed Bold Italics"/>
              </a:rPr>
              <a:t>Đây là gì?/ Đây là hiện tượng tự nhiên nào?</a:t>
            </a:r>
          </a:p>
        </p:txBody>
      </p:sp>
      <p:sp>
        <p:nvSpPr>
          <p:cNvPr id="18" name="Freeform 18"/>
          <p:cNvSpPr/>
          <p:nvPr/>
        </p:nvSpPr>
        <p:spPr>
          <a:xfrm>
            <a:off x="15566536" y="16541"/>
            <a:ext cx="8080663" cy="8046423"/>
          </a:xfrm>
          <a:custGeom>
            <a:avLst/>
            <a:gdLst/>
            <a:ahLst/>
            <a:cxnLst/>
            <a:rect l="l" t="t" r="r" b="b"/>
            <a:pathLst>
              <a:path w="8080663" h="8046423">
                <a:moveTo>
                  <a:pt x="0" y="0"/>
                </a:moveTo>
                <a:lnTo>
                  <a:pt x="8080663" y="0"/>
                </a:lnTo>
                <a:lnTo>
                  <a:pt x="8080663" y="8046423"/>
                </a:lnTo>
                <a:lnTo>
                  <a:pt x="0" y="8046423"/>
                </a:lnTo>
                <a:lnTo>
                  <a:pt x="0" y="0"/>
                </a:lnTo>
                <a:close/>
              </a:path>
            </a:pathLst>
          </a:custGeom>
          <a:blipFill>
            <a:blip r:embed="rId2">
              <a:alphaModFix amt="70000"/>
              <a:extLst>
                <a:ext uri="{96DAC541-7B7A-43D3-8B79-37D633B846F1}">
                  <asvg:svgBlip xmlns:asvg="http://schemas.microsoft.com/office/drawing/2016/SVG/main" xmlns="" r:embed="rId3"/>
                </a:ext>
              </a:extLst>
            </a:blip>
            <a:stretch>
              <a:fillRect l="-12923" t="-12815" r="-15463" b="-16118"/>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028700" y="598125"/>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1734903" y="7263398"/>
            <a:ext cx="1369836" cy="1630758"/>
          </a:xfrm>
          <a:custGeom>
            <a:avLst/>
            <a:gdLst/>
            <a:ahLst/>
            <a:cxnLst/>
            <a:rect l="l" t="t" r="r" b="b"/>
            <a:pathLst>
              <a:path w="1369836" h="1630758">
                <a:moveTo>
                  <a:pt x="0" y="0"/>
                </a:moveTo>
                <a:lnTo>
                  <a:pt x="1369837" y="0"/>
                </a:lnTo>
                <a:lnTo>
                  <a:pt x="1369837" y="1630758"/>
                </a:lnTo>
                <a:lnTo>
                  <a:pt x="0" y="16307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365067" y="7263398"/>
            <a:ext cx="1369836" cy="1630758"/>
          </a:xfrm>
          <a:custGeom>
            <a:avLst/>
            <a:gdLst/>
            <a:ahLst/>
            <a:cxnLst/>
            <a:rect l="l" t="t" r="r" b="b"/>
            <a:pathLst>
              <a:path w="1369836" h="1630758">
                <a:moveTo>
                  <a:pt x="0" y="0"/>
                </a:moveTo>
                <a:lnTo>
                  <a:pt x="1369836" y="0"/>
                </a:lnTo>
                <a:lnTo>
                  <a:pt x="1369836" y="1630758"/>
                </a:lnTo>
                <a:lnTo>
                  <a:pt x="0" y="16307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5" name="Freeform 15"/>
          <p:cNvSpPr/>
          <p:nvPr/>
        </p:nvSpPr>
        <p:spPr>
          <a:xfrm>
            <a:off x="15112454" y="3520824"/>
            <a:ext cx="3705034" cy="4114800"/>
          </a:xfrm>
          <a:custGeom>
            <a:avLst/>
            <a:gdLst/>
            <a:ahLst/>
            <a:cxnLst/>
            <a:rect l="l" t="t" r="r" b="b"/>
            <a:pathLst>
              <a:path w="3705034" h="4114800">
                <a:moveTo>
                  <a:pt x="0" y="0"/>
                </a:moveTo>
                <a:lnTo>
                  <a:pt x="3705035" y="0"/>
                </a:lnTo>
                <a:lnTo>
                  <a:pt x="370503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6" name="Freeform 16"/>
          <p:cNvSpPr/>
          <p:nvPr/>
        </p:nvSpPr>
        <p:spPr>
          <a:xfrm>
            <a:off x="14228422" y="6012948"/>
            <a:ext cx="3279514" cy="3245352"/>
          </a:xfrm>
          <a:custGeom>
            <a:avLst/>
            <a:gdLst/>
            <a:ahLst/>
            <a:cxnLst/>
            <a:rect l="l" t="t" r="r" b="b"/>
            <a:pathLst>
              <a:path w="3279514" h="3245352">
                <a:moveTo>
                  <a:pt x="0" y="0"/>
                </a:moveTo>
                <a:lnTo>
                  <a:pt x="3279513" y="0"/>
                </a:lnTo>
                <a:lnTo>
                  <a:pt x="3279513" y="3245352"/>
                </a:lnTo>
                <a:lnTo>
                  <a:pt x="0" y="32453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nvGrpSpPr>
          <p:cNvPr id="17" name="Group 17"/>
          <p:cNvGrpSpPr/>
          <p:nvPr/>
        </p:nvGrpSpPr>
        <p:grpSpPr>
          <a:xfrm>
            <a:off x="3104740" y="2970750"/>
            <a:ext cx="11705913" cy="3922303"/>
            <a:chOff x="0" y="0"/>
            <a:chExt cx="3083039" cy="1033035"/>
          </a:xfrm>
        </p:grpSpPr>
        <p:sp>
          <p:nvSpPr>
            <p:cNvPr id="18" name="Freeform 18"/>
            <p:cNvSpPr/>
            <p:nvPr/>
          </p:nvSpPr>
          <p:spPr>
            <a:xfrm>
              <a:off x="0" y="0"/>
              <a:ext cx="3083039" cy="1033035"/>
            </a:xfrm>
            <a:custGeom>
              <a:avLst/>
              <a:gdLst/>
              <a:ahLst/>
              <a:cxnLst/>
              <a:rect l="l" t="t" r="r" b="b"/>
              <a:pathLst>
                <a:path w="3083039" h="1033035">
                  <a:moveTo>
                    <a:pt x="33730" y="0"/>
                  </a:moveTo>
                  <a:lnTo>
                    <a:pt x="3049309" y="0"/>
                  </a:lnTo>
                  <a:cubicBezTo>
                    <a:pt x="3067938" y="0"/>
                    <a:pt x="3083039" y="15101"/>
                    <a:pt x="3083039" y="33730"/>
                  </a:cubicBezTo>
                  <a:lnTo>
                    <a:pt x="3083039" y="999305"/>
                  </a:lnTo>
                  <a:cubicBezTo>
                    <a:pt x="3083039" y="1017933"/>
                    <a:pt x="3067938" y="1033035"/>
                    <a:pt x="3049309" y="1033035"/>
                  </a:cubicBezTo>
                  <a:lnTo>
                    <a:pt x="33730" y="1033035"/>
                  </a:lnTo>
                  <a:cubicBezTo>
                    <a:pt x="15101" y="1033035"/>
                    <a:pt x="0" y="1017933"/>
                    <a:pt x="0" y="999305"/>
                  </a:cubicBezTo>
                  <a:lnTo>
                    <a:pt x="0" y="33730"/>
                  </a:lnTo>
                  <a:cubicBezTo>
                    <a:pt x="0" y="15101"/>
                    <a:pt x="15101" y="0"/>
                    <a:pt x="33730" y="0"/>
                  </a:cubicBezTo>
                  <a:close/>
                </a:path>
              </a:pathLst>
            </a:custGeom>
            <a:solidFill>
              <a:srgbClr val="FEE8F4"/>
            </a:solidFill>
          </p:spPr>
          <p:txBody>
            <a:bodyPr/>
            <a:lstStyle/>
            <a:p>
              <a:endParaRPr lang="en-GB"/>
            </a:p>
          </p:txBody>
        </p:sp>
        <p:sp>
          <p:nvSpPr>
            <p:cNvPr id="19" name="TextBox 19"/>
            <p:cNvSpPr txBox="1"/>
            <p:nvPr/>
          </p:nvSpPr>
          <p:spPr>
            <a:xfrm>
              <a:off x="0" y="-85725"/>
              <a:ext cx="812800" cy="898525"/>
            </a:xfrm>
            <a:prstGeom prst="rect">
              <a:avLst/>
            </a:prstGeom>
          </p:spPr>
          <p:txBody>
            <a:bodyPr lIns="50800" tIns="50800" rIns="50800" bIns="50800" rtlCol="0" anchor="ctr"/>
            <a:lstStyle/>
            <a:p>
              <a:pPr algn="just">
                <a:lnSpc>
                  <a:spcPts val="4900"/>
                </a:lnSpc>
              </a:pPr>
              <a:endParaRPr/>
            </a:p>
          </p:txBody>
        </p:sp>
      </p:grpSp>
      <p:sp>
        <p:nvSpPr>
          <p:cNvPr id="20" name="TextBox 20"/>
          <p:cNvSpPr txBox="1"/>
          <p:nvPr/>
        </p:nvSpPr>
        <p:spPr>
          <a:xfrm>
            <a:off x="2419821" y="531450"/>
            <a:ext cx="13448357" cy="863550"/>
          </a:xfrm>
          <a:prstGeom prst="rect">
            <a:avLst/>
          </a:prstGeom>
        </p:spPr>
        <p:txBody>
          <a:bodyPr lIns="0" tIns="0" rIns="0" bIns="0" rtlCol="0" anchor="t">
            <a:spAutoFit/>
          </a:bodyPr>
          <a:lstStyle/>
          <a:p>
            <a:pPr algn="ctr">
              <a:lnSpc>
                <a:spcPts val="7000"/>
              </a:lnSpc>
              <a:spcBef>
                <a:spcPct val="0"/>
              </a:spcBef>
            </a:pPr>
            <a:r>
              <a:rPr lang="en-US" sz="5000">
                <a:solidFill>
                  <a:srgbClr val="F097AB"/>
                </a:solidFill>
                <a:latin typeface="Fraunces Bold"/>
              </a:rPr>
              <a:t>I. TÌM HIỂU YÊU CẦU CỦA KIỂU VĂN BẢN</a:t>
            </a:r>
          </a:p>
        </p:txBody>
      </p:sp>
      <p:sp>
        <p:nvSpPr>
          <p:cNvPr id="21" name="Freeform 21"/>
          <p:cNvSpPr/>
          <p:nvPr/>
        </p:nvSpPr>
        <p:spPr>
          <a:xfrm>
            <a:off x="16631706" y="269925"/>
            <a:ext cx="1255188" cy="1358796"/>
          </a:xfrm>
          <a:custGeom>
            <a:avLst/>
            <a:gdLst/>
            <a:ahLst/>
            <a:cxnLst/>
            <a:rect l="l" t="t" r="r" b="b"/>
            <a:pathLst>
              <a:path w="1255188" h="1358796">
                <a:moveTo>
                  <a:pt x="0" y="0"/>
                </a:moveTo>
                <a:lnTo>
                  <a:pt x="1255188" y="0"/>
                </a:lnTo>
                <a:lnTo>
                  <a:pt x="1255188" y="1358796"/>
                </a:lnTo>
                <a:lnTo>
                  <a:pt x="0" y="135879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2" name="TextBox 22"/>
          <p:cNvSpPr txBox="1"/>
          <p:nvPr/>
        </p:nvSpPr>
        <p:spPr>
          <a:xfrm>
            <a:off x="3886201" y="1472600"/>
            <a:ext cx="8861246" cy="1065505"/>
          </a:xfrm>
          <a:prstGeom prst="rect">
            <a:avLst/>
          </a:prstGeom>
        </p:spPr>
        <p:txBody>
          <a:bodyPr wrap="square" lIns="0" tIns="0" rIns="0" bIns="0" rtlCol="0" anchor="t">
            <a:spAutoFit/>
          </a:bodyPr>
          <a:lstStyle/>
          <a:p>
            <a:pPr marL="653203" lvl="1" algn="ctr">
              <a:lnSpc>
                <a:spcPts val="8471"/>
              </a:lnSpc>
            </a:pPr>
            <a:r>
              <a:rPr lang="en-US" sz="6050">
                <a:solidFill>
                  <a:srgbClr val="AA6F91"/>
                </a:solidFill>
                <a:latin typeface="#9Slide05 VL Fadilla"/>
              </a:rPr>
              <a:t>1. Yêu cầu của kiểu văn bản</a:t>
            </a:r>
          </a:p>
        </p:txBody>
      </p:sp>
      <p:sp>
        <p:nvSpPr>
          <p:cNvPr id="23" name="TextBox 23"/>
          <p:cNvSpPr txBox="1"/>
          <p:nvPr/>
        </p:nvSpPr>
        <p:spPr>
          <a:xfrm>
            <a:off x="3563020" y="3323178"/>
            <a:ext cx="10789352" cy="3181251"/>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a:rPr>
              <a:t>Văn bản thuyết minh giải thích một hiện tượng tự nhiên là loại văn bản thông tin nhằm giới thiệu những hiểu biết khoa học cơ bản về hiện tượng đó.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028700" y="598125"/>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1734903" y="7330073"/>
            <a:ext cx="1369836" cy="1630758"/>
          </a:xfrm>
          <a:custGeom>
            <a:avLst/>
            <a:gdLst/>
            <a:ahLst/>
            <a:cxnLst/>
            <a:rect l="l" t="t" r="r" b="b"/>
            <a:pathLst>
              <a:path w="1369836" h="1630758">
                <a:moveTo>
                  <a:pt x="0" y="0"/>
                </a:moveTo>
                <a:lnTo>
                  <a:pt x="1369837" y="0"/>
                </a:lnTo>
                <a:lnTo>
                  <a:pt x="1369837" y="1630758"/>
                </a:lnTo>
                <a:lnTo>
                  <a:pt x="0" y="16307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365067" y="7358648"/>
            <a:ext cx="1369836" cy="1630758"/>
          </a:xfrm>
          <a:custGeom>
            <a:avLst/>
            <a:gdLst/>
            <a:ahLst/>
            <a:cxnLst/>
            <a:rect l="l" t="t" r="r" b="b"/>
            <a:pathLst>
              <a:path w="1369836" h="1630758">
                <a:moveTo>
                  <a:pt x="0" y="0"/>
                </a:moveTo>
                <a:lnTo>
                  <a:pt x="1369836" y="0"/>
                </a:lnTo>
                <a:lnTo>
                  <a:pt x="1369836" y="1630758"/>
                </a:lnTo>
                <a:lnTo>
                  <a:pt x="0" y="16307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5" name="Freeform 15"/>
          <p:cNvSpPr/>
          <p:nvPr/>
        </p:nvSpPr>
        <p:spPr>
          <a:xfrm>
            <a:off x="16209101" y="4843651"/>
            <a:ext cx="2912961" cy="3235126"/>
          </a:xfrm>
          <a:custGeom>
            <a:avLst/>
            <a:gdLst/>
            <a:ahLst/>
            <a:cxnLst/>
            <a:rect l="l" t="t" r="r" b="b"/>
            <a:pathLst>
              <a:path w="2912961" h="3235126">
                <a:moveTo>
                  <a:pt x="0" y="0"/>
                </a:moveTo>
                <a:lnTo>
                  <a:pt x="2912961" y="0"/>
                </a:lnTo>
                <a:lnTo>
                  <a:pt x="2912961" y="3235126"/>
                </a:lnTo>
                <a:lnTo>
                  <a:pt x="0" y="32351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16" name="Group 16"/>
          <p:cNvGrpSpPr/>
          <p:nvPr/>
        </p:nvGrpSpPr>
        <p:grpSpPr>
          <a:xfrm>
            <a:off x="13443456" y="3765004"/>
            <a:ext cx="2951181" cy="3626439"/>
            <a:chOff x="0" y="0"/>
            <a:chExt cx="777266" cy="955111"/>
          </a:xfrm>
        </p:grpSpPr>
        <p:sp>
          <p:nvSpPr>
            <p:cNvPr id="17" name="Freeform 17"/>
            <p:cNvSpPr/>
            <p:nvPr/>
          </p:nvSpPr>
          <p:spPr>
            <a:xfrm>
              <a:off x="0" y="0"/>
              <a:ext cx="777266" cy="955111"/>
            </a:xfrm>
            <a:custGeom>
              <a:avLst/>
              <a:gdLst/>
              <a:ahLst/>
              <a:cxnLst/>
              <a:rect l="l" t="t" r="r" b="b"/>
              <a:pathLst>
                <a:path w="777266" h="955111">
                  <a:moveTo>
                    <a:pt x="133790" y="0"/>
                  </a:moveTo>
                  <a:lnTo>
                    <a:pt x="643476" y="0"/>
                  </a:lnTo>
                  <a:cubicBezTo>
                    <a:pt x="717366" y="0"/>
                    <a:pt x="777266" y="59900"/>
                    <a:pt x="777266" y="133790"/>
                  </a:cubicBezTo>
                  <a:lnTo>
                    <a:pt x="777266" y="821322"/>
                  </a:lnTo>
                  <a:cubicBezTo>
                    <a:pt x="777266" y="856805"/>
                    <a:pt x="763170" y="890835"/>
                    <a:pt x="738080" y="915925"/>
                  </a:cubicBezTo>
                  <a:cubicBezTo>
                    <a:pt x="712989" y="941016"/>
                    <a:pt x="678959" y="955111"/>
                    <a:pt x="643476" y="955111"/>
                  </a:cubicBezTo>
                  <a:lnTo>
                    <a:pt x="133790" y="955111"/>
                  </a:lnTo>
                  <a:cubicBezTo>
                    <a:pt x="98307" y="955111"/>
                    <a:pt x="64277" y="941016"/>
                    <a:pt x="39186" y="915925"/>
                  </a:cubicBezTo>
                  <a:cubicBezTo>
                    <a:pt x="14096" y="890835"/>
                    <a:pt x="0" y="856805"/>
                    <a:pt x="0" y="821322"/>
                  </a:cubicBezTo>
                  <a:lnTo>
                    <a:pt x="0" y="133790"/>
                  </a:lnTo>
                  <a:cubicBezTo>
                    <a:pt x="0" y="98307"/>
                    <a:pt x="14096" y="64277"/>
                    <a:pt x="39186" y="39186"/>
                  </a:cubicBezTo>
                  <a:cubicBezTo>
                    <a:pt x="64277" y="14096"/>
                    <a:pt x="98307" y="0"/>
                    <a:pt x="133790" y="0"/>
                  </a:cubicBezTo>
                  <a:close/>
                </a:path>
              </a:pathLst>
            </a:custGeom>
            <a:solidFill>
              <a:srgbClr val="FEE8F4"/>
            </a:solidFill>
          </p:spPr>
          <p:txBody>
            <a:bodyPr/>
            <a:lstStyle/>
            <a:p>
              <a:endParaRPr lang="en-GB"/>
            </a:p>
          </p:txBody>
        </p:sp>
        <p:sp>
          <p:nvSpPr>
            <p:cNvPr id="18" name="TextBox 18"/>
            <p:cNvSpPr txBox="1"/>
            <p:nvPr/>
          </p:nvSpPr>
          <p:spPr>
            <a:xfrm>
              <a:off x="0" y="-85725"/>
              <a:ext cx="812800" cy="898525"/>
            </a:xfrm>
            <a:prstGeom prst="rect">
              <a:avLst/>
            </a:prstGeom>
          </p:spPr>
          <p:txBody>
            <a:bodyPr lIns="50800" tIns="50800" rIns="50800" bIns="50800" rtlCol="0" anchor="ctr"/>
            <a:lstStyle/>
            <a:p>
              <a:pPr algn="just">
                <a:lnSpc>
                  <a:spcPts val="4900"/>
                </a:lnSpc>
              </a:pPr>
              <a:endParaRPr/>
            </a:p>
          </p:txBody>
        </p:sp>
      </p:grpSp>
      <p:sp>
        <p:nvSpPr>
          <p:cNvPr id="19" name="Freeform 19"/>
          <p:cNvSpPr/>
          <p:nvPr/>
        </p:nvSpPr>
        <p:spPr>
          <a:xfrm>
            <a:off x="14754880" y="7263398"/>
            <a:ext cx="3279514" cy="3245352"/>
          </a:xfrm>
          <a:custGeom>
            <a:avLst/>
            <a:gdLst/>
            <a:ahLst/>
            <a:cxnLst/>
            <a:rect l="l" t="t" r="r" b="b"/>
            <a:pathLst>
              <a:path w="3279514" h="3245352">
                <a:moveTo>
                  <a:pt x="0" y="0"/>
                </a:moveTo>
                <a:lnTo>
                  <a:pt x="3279514" y="0"/>
                </a:lnTo>
                <a:lnTo>
                  <a:pt x="3279514" y="3245353"/>
                </a:lnTo>
                <a:lnTo>
                  <a:pt x="0" y="32453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0" name="TextBox 20"/>
          <p:cNvSpPr txBox="1"/>
          <p:nvPr/>
        </p:nvSpPr>
        <p:spPr>
          <a:xfrm>
            <a:off x="2419821" y="471488"/>
            <a:ext cx="13448357" cy="863550"/>
          </a:xfrm>
          <a:prstGeom prst="rect">
            <a:avLst/>
          </a:prstGeom>
        </p:spPr>
        <p:txBody>
          <a:bodyPr lIns="0" tIns="0" rIns="0" bIns="0" rtlCol="0" anchor="t">
            <a:spAutoFit/>
          </a:bodyPr>
          <a:lstStyle/>
          <a:p>
            <a:pPr algn="ctr">
              <a:lnSpc>
                <a:spcPts val="7000"/>
              </a:lnSpc>
              <a:spcBef>
                <a:spcPct val="0"/>
              </a:spcBef>
            </a:pPr>
            <a:r>
              <a:rPr lang="en-US" sz="5000">
                <a:solidFill>
                  <a:srgbClr val="F097AB"/>
                </a:solidFill>
                <a:latin typeface="Fraunces Bold"/>
              </a:rPr>
              <a:t>I. TÌM HIỂU YÊU CẦU CỦA KIỂU VĂN BẢN</a:t>
            </a:r>
          </a:p>
        </p:txBody>
      </p:sp>
      <p:sp>
        <p:nvSpPr>
          <p:cNvPr id="21" name="Freeform 21"/>
          <p:cNvSpPr/>
          <p:nvPr/>
        </p:nvSpPr>
        <p:spPr>
          <a:xfrm>
            <a:off x="16631706" y="269925"/>
            <a:ext cx="1255188" cy="1358796"/>
          </a:xfrm>
          <a:custGeom>
            <a:avLst/>
            <a:gdLst/>
            <a:ahLst/>
            <a:cxnLst/>
            <a:rect l="l" t="t" r="r" b="b"/>
            <a:pathLst>
              <a:path w="1255188" h="1358796">
                <a:moveTo>
                  <a:pt x="0" y="0"/>
                </a:moveTo>
                <a:lnTo>
                  <a:pt x="1255188" y="0"/>
                </a:lnTo>
                <a:lnTo>
                  <a:pt x="1255188" y="1358796"/>
                </a:lnTo>
                <a:lnTo>
                  <a:pt x="0" y="135879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2" name="TextBox 22"/>
          <p:cNvSpPr txBox="1"/>
          <p:nvPr/>
        </p:nvSpPr>
        <p:spPr>
          <a:xfrm>
            <a:off x="4886993" y="1224812"/>
            <a:ext cx="7945189" cy="1065505"/>
          </a:xfrm>
          <a:prstGeom prst="rect">
            <a:avLst/>
          </a:prstGeom>
        </p:spPr>
        <p:txBody>
          <a:bodyPr lIns="0" tIns="0" rIns="0" bIns="0" rtlCol="0" anchor="t">
            <a:spAutoFit/>
          </a:bodyPr>
          <a:lstStyle/>
          <a:p>
            <a:pPr marL="653203" lvl="1" algn="ctr">
              <a:lnSpc>
                <a:spcPts val="8471"/>
              </a:lnSpc>
            </a:pPr>
            <a:r>
              <a:rPr lang="en-US" sz="6050">
                <a:solidFill>
                  <a:srgbClr val="AA6F91"/>
                </a:solidFill>
                <a:latin typeface="#9Slide05 VL Fadilla"/>
              </a:rPr>
              <a:t>1. Yêu cầu của kiểu văn bản</a:t>
            </a:r>
          </a:p>
        </p:txBody>
      </p:sp>
      <p:grpSp>
        <p:nvGrpSpPr>
          <p:cNvPr id="23" name="Group 23"/>
          <p:cNvGrpSpPr/>
          <p:nvPr/>
        </p:nvGrpSpPr>
        <p:grpSpPr>
          <a:xfrm>
            <a:off x="2172283" y="2450829"/>
            <a:ext cx="13075750" cy="889020"/>
            <a:chOff x="0" y="0"/>
            <a:chExt cx="17434333" cy="1185360"/>
          </a:xfrm>
        </p:grpSpPr>
        <p:grpSp>
          <p:nvGrpSpPr>
            <p:cNvPr id="24" name="Group 24"/>
            <p:cNvGrpSpPr/>
            <p:nvPr/>
          </p:nvGrpSpPr>
          <p:grpSpPr>
            <a:xfrm>
              <a:off x="0" y="0"/>
              <a:ext cx="17434333" cy="1185360"/>
              <a:chOff x="0" y="0"/>
              <a:chExt cx="3443819" cy="234145"/>
            </a:xfrm>
          </p:grpSpPr>
          <p:sp>
            <p:nvSpPr>
              <p:cNvPr id="25" name="Freeform 25"/>
              <p:cNvSpPr/>
              <p:nvPr/>
            </p:nvSpPr>
            <p:spPr>
              <a:xfrm>
                <a:off x="0" y="0"/>
                <a:ext cx="3443819" cy="234145"/>
              </a:xfrm>
              <a:custGeom>
                <a:avLst/>
                <a:gdLst/>
                <a:ahLst/>
                <a:cxnLst/>
                <a:rect l="l" t="t" r="r" b="b"/>
                <a:pathLst>
                  <a:path w="3443819" h="234145">
                    <a:moveTo>
                      <a:pt x="30196" y="0"/>
                    </a:moveTo>
                    <a:lnTo>
                      <a:pt x="3413623" y="0"/>
                    </a:lnTo>
                    <a:cubicBezTo>
                      <a:pt x="3430300" y="0"/>
                      <a:pt x="3443819" y="13519"/>
                      <a:pt x="3443819" y="30196"/>
                    </a:cubicBezTo>
                    <a:lnTo>
                      <a:pt x="3443819" y="203949"/>
                    </a:lnTo>
                    <a:cubicBezTo>
                      <a:pt x="3443819" y="220626"/>
                      <a:pt x="3430300" y="234145"/>
                      <a:pt x="3413623" y="234145"/>
                    </a:cubicBezTo>
                    <a:lnTo>
                      <a:pt x="30196" y="234145"/>
                    </a:lnTo>
                    <a:cubicBezTo>
                      <a:pt x="13519" y="234145"/>
                      <a:pt x="0" y="220626"/>
                      <a:pt x="0" y="203949"/>
                    </a:cubicBezTo>
                    <a:lnTo>
                      <a:pt x="0" y="30196"/>
                    </a:lnTo>
                    <a:cubicBezTo>
                      <a:pt x="0" y="13519"/>
                      <a:pt x="13519" y="0"/>
                      <a:pt x="30196" y="0"/>
                    </a:cubicBezTo>
                    <a:close/>
                  </a:path>
                </a:pathLst>
              </a:custGeom>
              <a:solidFill>
                <a:srgbClr val="FEE8F4"/>
              </a:solidFill>
            </p:spPr>
            <p:txBody>
              <a:bodyPr/>
              <a:lstStyle/>
              <a:p>
                <a:endParaRPr lang="en-GB"/>
              </a:p>
            </p:txBody>
          </p:sp>
          <p:sp>
            <p:nvSpPr>
              <p:cNvPr id="26" name="TextBox 26"/>
              <p:cNvSpPr txBox="1"/>
              <p:nvPr/>
            </p:nvSpPr>
            <p:spPr>
              <a:xfrm>
                <a:off x="0" y="-85725"/>
                <a:ext cx="812800" cy="898525"/>
              </a:xfrm>
              <a:prstGeom prst="rect">
                <a:avLst/>
              </a:prstGeom>
            </p:spPr>
            <p:txBody>
              <a:bodyPr lIns="50800" tIns="50800" rIns="50800" bIns="50800" rtlCol="0" anchor="ctr"/>
              <a:lstStyle/>
              <a:p>
                <a:pPr algn="just">
                  <a:lnSpc>
                    <a:spcPts val="4900"/>
                  </a:lnSpc>
                </a:pPr>
                <a:endParaRPr/>
              </a:p>
            </p:txBody>
          </p:sp>
        </p:grpSp>
        <p:sp>
          <p:nvSpPr>
            <p:cNvPr id="27" name="TextBox 27"/>
            <p:cNvSpPr txBox="1"/>
            <p:nvPr/>
          </p:nvSpPr>
          <p:spPr>
            <a:xfrm>
              <a:off x="1524265" y="99543"/>
              <a:ext cx="14385802" cy="1009617"/>
            </a:xfrm>
            <a:prstGeom prst="rect">
              <a:avLst/>
            </a:prstGeom>
          </p:spPr>
          <p:txBody>
            <a:bodyPr lIns="0" tIns="0" rIns="0" bIns="0" rtlCol="0" anchor="t">
              <a:spAutoFit/>
            </a:bodyPr>
            <a:lstStyle/>
            <a:p>
              <a:pPr algn="ctr">
                <a:lnSpc>
                  <a:spcPts val="6299"/>
                </a:lnSpc>
              </a:pPr>
              <a:r>
                <a:rPr lang="en-US" sz="4500">
                  <a:solidFill>
                    <a:srgbClr val="000000"/>
                  </a:solidFill>
                  <a:latin typeface="Roboto Condensed"/>
                </a:rPr>
                <a:t>Nội dung chính gồm:</a:t>
              </a:r>
            </a:p>
          </p:txBody>
        </p:sp>
      </p:grpSp>
      <p:grpSp>
        <p:nvGrpSpPr>
          <p:cNvPr id="28" name="Group 28"/>
          <p:cNvGrpSpPr/>
          <p:nvPr/>
        </p:nvGrpSpPr>
        <p:grpSpPr>
          <a:xfrm>
            <a:off x="365067" y="3520824"/>
            <a:ext cx="2951181" cy="3626439"/>
            <a:chOff x="0" y="0"/>
            <a:chExt cx="777266" cy="955111"/>
          </a:xfrm>
        </p:grpSpPr>
        <p:sp>
          <p:nvSpPr>
            <p:cNvPr id="29" name="Freeform 29"/>
            <p:cNvSpPr/>
            <p:nvPr/>
          </p:nvSpPr>
          <p:spPr>
            <a:xfrm>
              <a:off x="0" y="0"/>
              <a:ext cx="777266" cy="955111"/>
            </a:xfrm>
            <a:custGeom>
              <a:avLst/>
              <a:gdLst/>
              <a:ahLst/>
              <a:cxnLst/>
              <a:rect l="l" t="t" r="r" b="b"/>
              <a:pathLst>
                <a:path w="777266" h="955111">
                  <a:moveTo>
                    <a:pt x="133790" y="0"/>
                  </a:moveTo>
                  <a:lnTo>
                    <a:pt x="643476" y="0"/>
                  </a:lnTo>
                  <a:cubicBezTo>
                    <a:pt x="717366" y="0"/>
                    <a:pt x="777266" y="59900"/>
                    <a:pt x="777266" y="133790"/>
                  </a:cubicBezTo>
                  <a:lnTo>
                    <a:pt x="777266" y="821322"/>
                  </a:lnTo>
                  <a:cubicBezTo>
                    <a:pt x="777266" y="856805"/>
                    <a:pt x="763170" y="890835"/>
                    <a:pt x="738080" y="915925"/>
                  </a:cubicBezTo>
                  <a:cubicBezTo>
                    <a:pt x="712989" y="941016"/>
                    <a:pt x="678959" y="955111"/>
                    <a:pt x="643476" y="955111"/>
                  </a:cubicBezTo>
                  <a:lnTo>
                    <a:pt x="133790" y="955111"/>
                  </a:lnTo>
                  <a:cubicBezTo>
                    <a:pt x="98307" y="955111"/>
                    <a:pt x="64277" y="941016"/>
                    <a:pt x="39186" y="915925"/>
                  </a:cubicBezTo>
                  <a:cubicBezTo>
                    <a:pt x="14096" y="890835"/>
                    <a:pt x="0" y="856805"/>
                    <a:pt x="0" y="821322"/>
                  </a:cubicBezTo>
                  <a:lnTo>
                    <a:pt x="0" y="133790"/>
                  </a:lnTo>
                  <a:cubicBezTo>
                    <a:pt x="0" y="98307"/>
                    <a:pt x="14096" y="64277"/>
                    <a:pt x="39186" y="39186"/>
                  </a:cubicBezTo>
                  <a:cubicBezTo>
                    <a:pt x="64277" y="14096"/>
                    <a:pt x="98307" y="0"/>
                    <a:pt x="133790" y="0"/>
                  </a:cubicBezTo>
                  <a:close/>
                </a:path>
              </a:pathLst>
            </a:custGeom>
            <a:solidFill>
              <a:srgbClr val="FEE8F4"/>
            </a:solidFill>
          </p:spPr>
          <p:txBody>
            <a:bodyPr/>
            <a:lstStyle/>
            <a:p>
              <a:endParaRPr lang="en-GB"/>
            </a:p>
          </p:txBody>
        </p:sp>
        <p:sp>
          <p:nvSpPr>
            <p:cNvPr id="30" name="TextBox 30"/>
            <p:cNvSpPr txBox="1"/>
            <p:nvPr/>
          </p:nvSpPr>
          <p:spPr>
            <a:xfrm>
              <a:off x="0" y="-85725"/>
              <a:ext cx="812800" cy="898525"/>
            </a:xfrm>
            <a:prstGeom prst="rect">
              <a:avLst/>
            </a:prstGeom>
          </p:spPr>
          <p:txBody>
            <a:bodyPr lIns="50800" tIns="50800" rIns="50800" bIns="50800" rtlCol="0" anchor="ctr"/>
            <a:lstStyle/>
            <a:p>
              <a:pPr algn="just">
                <a:lnSpc>
                  <a:spcPts val="4900"/>
                </a:lnSpc>
              </a:pPr>
              <a:endParaRPr/>
            </a:p>
          </p:txBody>
        </p:sp>
      </p:grpSp>
      <p:sp>
        <p:nvSpPr>
          <p:cNvPr id="31" name="TextBox 31"/>
          <p:cNvSpPr txBox="1"/>
          <p:nvPr/>
        </p:nvSpPr>
        <p:spPr>
          <a:xfrm>
            <a:off x="707766" y="4241217"/>
            <a:ext cx="2265783" cy="2089076"/>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 Đó là </a:t>
            </a:r>
          </a:p>
          <a:p>
            <a:pPr algn="ctr">
              <a:lnSpc>
                <a:spcPts val="5599"/>
              </a:lnSpc>
            </a:pPr>
            <a:r>
              <a:rPr lang="en-US" sz="3999">
                <a:solidFill>
                  <a:srgbClr val="000000"/>
                </a:solidFill>
                <a:latin typeface="Roboto Condensed"/>
              </a:rPr>
              <a:t>hiện tượng gì?</a:t>
            </a:r>
          </a:p>
        </p:txBody>
      </p:sp>
      <p:grpSp>
        <p:nvGrpSpPr>
          <p:cNvPr id="32" name="Group 32"/>
          <p:cNvGrpSpPr/>
          <p:nvPr/>
        </p:nvGrpSpPr>
        <p:grpSpPr>
          <a:xfrm>
            <a:off x="3643666" y="3636960"/>
            <a:ext cx="2951181" cy="3626439"/>
            <a:chOff x="0" y="0"/>
            <a:chExt cx="777266" cy="955111"/>
          </a:xfrm>
        </p:grpSpPr>
        <p:sp>
          <p:nvSpPr>
            <p:cNvPr id="33" name="Freeform 33"/>
            <p:cNvSpPr/>
            <p:nvPr/>
          </p:nvSpPr>
          <p:spPr>
            <a:xfrm>
              <a:off x="0" y="0"/>
              <a:ext cx="777266" cy="955111"/>
            </a:xfrm>
            <a:custGeom>
              <a:avLst/>
              <a:gdLst/>
              <a:ahLst/>
              <a:cxnLst/>
              <a:rect l="l" t="t" r="r" b="b"/>
              <a:pathLst>
                <a:path w="777266" h="955111">
                  <a:moveTo>
                    <a:pt x="133790" y="0"/>
                  </a:moveTo>
                  <a:lnTo>
                    <a:pt x="643476" y="0"/>
                  </a:lnTo>
                  <a:cubicBezTo>
                    <a:pt x="717366" y="0"/>
                    <a:pt x="777266" y="59900"/>
                    <a:pt x="777266" y="133790"/>
                  </a:cubicBezTo>
                  <a:lnTo>
                    <a:pt x="777266" y="821322"/>
                  </a:lnTo>
                  <a:cubicBezTo>
                    <a:pt x="777266" y="856805"/>
                    <a:pt x="763170" y="890835"/>
                    <a:pt x="738080" y="915925"/>
                  </a:cubicBezTo>
                  <a:cubicBezTo>
                    <a:pt x="712989" y="941016"/>
                    <a:pt x="678959" y="955111"/>
                    <a:pt x="643476" y="955111"/>
                  </a:cubicBezTo>
                  <a:lnTo>
                    <a:pt x="133790" y="955111"/>
                  </a:lnTo>
                  <a:cubicBezTo>
                    <a:pt x="98307" y="955111"/>
                    <a:pt x="64277" y="941016"/>
                    <a:pt x="39186" y="915925"/>
                  </a:cubicBezTo>
                  <a:cubicBezTo>
                    <a:pt x="14096" y="890835"/>
                    <a:pt x="0" y="856805"/>
                    <a:pt x="0" y="821322"/>
                  </a:cubicBezTo>
                  <a:lnTo>
                    <a:pt x="0" y="133790"/>
                  </a:lnTo>
                  <a:cubicBezTo>
                    <a:pt x="0" y="98307"/>
                    <a:pt x="14096" y="64277"/>
                    <a:pt x="39186" y="39186"/>
                  </a:cubicBezTo>
                  <a:cubicBezTo>
                    <a:pt x="64277" y="14096"/>
                    <a:pt x="98307" y="0"/>
                    <a:pt x="133790" y="0"/>
                  </a:cubicBezTo>
                  <a:close/>
                </a:path>
              </a:pathLst>
            </a:custGeom>
            <a:solidFill>
              <a:srgbClr val="FEE8F4"/>
            </a:solidFill>
          </p:spPr>
          <p:txBody>
            <a:bodyPr/>
            <a:lstStyle/>
            <a:p>
              <a:endParaRPr lang="en-GB"/>
            </a:p>
          </p:txBody>
        </p:sp>
        <p:sp>
          <p:nvSpPr>
            <p:cNvPr id="34" name="TextBox 34"/>
            <p:cNvSpPr txBox="1"/>
            <p:nvPr/>
          </p:nvSpPr>
          <p:spPr>
            <a:xfrm>
              <a:off x="0" y="-85725"/>
              <a:ext cx="812800" cy="898525"/>
            </a:xfrm>
            <a:prstGeom prst="rect">
              <a:avLst/>
            </a:prstGeom>
          </p:spPr>
          <p:txBody>
            <a:bodyPr lIns="50800" tIns="50800" rIns="50800" bIns="50800" rtlCol="0" anchor="ctr"/>
            <a:lstStyle/>
            <a:p>
              <a:pPr algn="just">
                <a:lnSpc>
                  <a:spcPts val="4900"/>
                </a:lnSpc>
              </a:pPr>
              <a:endParaRPr/>
            </a:p>
          </p:txBody>
        </p:sp>
      </p:grpSp>
      <p:sp>
        <p:nvSpPr>
          <p:cNvPr id="35" name="TextBox 35"/>
          <p:cNvSpPr txBox="1"/>
          <p:nvPr/>
        </p:nvSpPr>
        <p:spPr>
          <a:xfrm>
            <a:off x="3986365" y="4241217"/>
            <a:ext cx="2265783" cy="2089076"/>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 Biểu hiện như thế nào? </a:t>
            </a:r>
          </a:p>
        </p:txBody>
      </p:sp>
      <p:grpSp>
        <p:nvGrpSpPr>
          <p:cNvPr id="36" name="Group 36"/>
          <p:cNvGrpSpPr/>
          <p:nvPr/>
        </p:nvGrpSpPr>
        <p:grpSpPr>
          <a:xfrm>
            <a:off x="6893395" y="3636960"/>
            <a:ext cx="2951181" cy="3626439"/>
            <a:chOff x="0" y="0"/>
            <a:chExt cx="777266" cy="955111"/>
          </a:xfrm>
        </p:grpSpPr>
        <p:sp>
          <p:nvSpPr>
            <p:cNvPr id="37" name="Freeform 37"/>
            <p:cNvSpPr/>
            <p:nvPr/>
          </p:nvSpPr>
          <p:spPr>
            <a:xfrm>
              <a:off x="0" y="0"/>
              <a:ext cx="777266" cy="955111"/>
            </a:xfrm>
            <a:custGeom>
              <a:avLst/>
              <a:gdLst/>
              <a:ahLst/>
              <a:cxnLst/>
              <a:rect l="l" t="t" r="r" b="b"/>
              <a:pathLst>
                <a:path w="777266" h="955111">
                  <a:moveTo>
                    <a:pt x="133790" y="0"/>
                  </a:moveTo>
                  <a:lnTo>
                    <a:pt x="643476" y="0"/>
                  </a:lnTo>
                  <a:cubicBezTo>
                    <a:pt x="717366" y="0"/>
                    <a:pt x="777266" y="59900"/>
                    <a:pt x="777266" y="133790"/>
                  </a:cubicBezTo>
                  <a:lnTo>
                    <a:pt x="777266" y="821322"/>
                  </a:lnTo>
                  <a:cubicBezTo>
                    <a:pt x="777266" y="856805"/>
                    <a:pt x="763170" y="890835"/>
                    <a:pt x="738080" y="915925"/>
                  </a:cubicBezTo>
                  <a:cubicBezTo>
                    <a:pt x="712989" y="941016"/>
                    <a:pt x="678959" y="955111"/>
                    <a:pt x="643476" y="955111"/>
                  </a:cubicBezTo>
                  <a:lnTo>
                    <a:pt x="133790" y="955111"/>
                  </a:lnTo>
                  <a:cubicBezTo>
                    <a:pt x="98307" y="955111"/>
                    <a:pt x="64277" y="941016"/>
                    <a:pt x="39186" y="915925"/>
                  </a:cubicBezTo>
                  <a:cubicBezTo>
                    <a:pt x="14096" y="890835"/>
                    <a:pt x="0" y="856805"/>
                    <a:pt x="0" y="821322"/>
                  </a:cubicBezTo>
                  <a:lnTo>
                    <a:pt x="0" y="133790"/>
                  </a:lnTo>
                  <a:cubicBezTo>
                    <a:pt x="0" y="98307"/>
                    <a:pt x="14096" y="64277"/>
                    <a:pt x="39186" y="39186"/>
                  </a:cubicBezTo>
                  <a:cubicBezTo>
                    <a:pt x="64277" y="14096"/>
                    <a:pt x="98307" y="0"/>
                    <a:pt x="133790" y="0"/>
                  </a:cubicBezTo>
                  <a:close/>
                </a:path>
              </a:pathLst>
            </a:custGeom>
            <a:solidFill>
              <a:srgbClr val="FEE8F4"/>
            </a:solidFill>
          </p:spPr>
          <p:txBody>
            <a:bodyPr/>
            <a:lstStyle/>
            <a:p>
              <a:endParaRPr lang="en-GB"/>
            </a:p>
          </p:txBody>
        </p:sp>
        <p:sp>
          <p:nvSpPr>
            <p:cNvPr id="38" name="TextBox 38"/>
            <p:cNvSpPr txBox="1"/>
            <p:nvPr/>
          </p:nvSpPr>
          <p:spPr>
            <a:xfrm>
              <a:off x="0" y="-85725"/>
              <a:ext cx="812800" cy="898525"/>
            </a:xfrm>
            <a:prstGeom prst="rect">
              <a:avLst/>
            </a:prstGeom>
          </p:spPr>
          <p:txBody>
            <a:bodyPr lIns="50800" tIns="50800" rIns="50800" bIns="50800" rtlCol="0" anchor="ctr"/>
            <a:lstStyle/>
            <a:p>
              <a:pPr algn="just">
                <a:lnSpc>
                  <a:spcPts val="4900"/>
                </a:lnSpc>
              </a:pPr>
              <a:endParaRPr/>
            </a:p>
          </p:txBody>
        </p:sp>
      </p:grpSp>
      <p:sp>
        <p:nvSpPr>
          <p:cNvPr id="39" name="TextBox 39"/>
          <p:cNvSpPr txBox="1"/>
          <p:nvPr/>
        </p:nvSpPr>
        <p:spPr>
          <a:xfrm>
            <a:off x="7236094" y="4288278"/>
            <a:ext cx="2265783" cy="2089076"/>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Vì sao có hiện tượng này?</a:t>
            </a:r>
          </a:p>
        </p:txBody>
      </p:sp>
      <p:grpSp>
        <p:nvGrpSpPr>
          <p:cNvPr id="40" name="Group 40"/>
          <p:cNvGrpSpPr/>
          <p:nvPr/>
        </p:nvGrpSpPr>
        <p:grpSpPr>
          <a:xfrm>
            <a:off x="10168426" y="3765004"/>
            <a:ext cx="2951181" cy="3626439"/>
            <a:chOff x="0" y="0"/>
            <a:chExt cx="777266" cy="955111"/>
          </a:xfrm>
        </p:grpSpPr>
        <p:sp>
          <p:nvSpPr>
            <p:cNvPr id="41" name="Freeform 41"/>
            <p:cNvSpPr/>
            <p:nvPr/>
          </p:nvSpPr>
          <p:spPr>
            <a:xfrm>
              <a:off x="0" y="0"/>
              <a:ext cx="777266" cy="955111"/>
            </a:xfrm>
            <a:custGeom>
              <a:avLst/>
              <a:gdLst/>
              <a:ahLst/>
              <a:cxnLst/>
              <a:rect l="l" t="t" r="r" b="b"/>
              <a:pathLst>
                <a:path w="777266" h="955111">
                  <a:moveTo>
                    <a:pt x="133790" y="0"/>
                  </a:moveTo>
                  <a:lnTo>
                    <a:pt x="643476" y="0"/>
                  </a:lnTo>
                  <a:cubicBezTo>
                    <a:pt x="717366" y="0"/>
                    <a:pt x="777266" y="59900"/>
                    <a:pt x="777266" y="133790"/>
                  </a:cubicBezTo>
                  <a:lnTo>
                    <a:pt x="777266" y="821322"/>
                  </a:lnTo>
                  <a:cubicBezTo>
                    <a:pt x="777266" y="856805"/>
                    <a:pt x="763170" y="890835"/>
                    <a:pt x="738080" y="915925"/>
                  </a:cubicBezTo>
                  <a:cubicBezTo>
                    <a:pt x="712989" y="941016"/>
                    <a:pt x="678959" y="955111"/>
                    <a:pt x="643476" y="955111"/>
                  </a:cubicBezTo>
                  <a:lnTo>
                    <a:pt x="133790" y="955111"/>
                  </a:lnTo>
                  <a:cubicBezTo>
                    <a:pt x="98307" y="955111"/>
                    <a:pt x="64277" y="941016"/>
                    <a:pt x="39186" y="915925"/>
                  </a:cubicBezTo>
                  <a:cubicBezTo>
                    <a:pt x="14096" y="890835"/>
                    <a:pt x="0" y="856805"/>
                    <a:pt x="0" y="821322"/>
                  </a:cubicBezTo>
                  <a:lnTo>
                    <a:pt x="0" y="133790"/>
                  </a:lnTo>
                  <a:cubicBezTo>
                    <a:pt x="0" y="98307"/>
                    <a:pt x="14096" y="64277"/>
                    <a:pt x="39186" y="39186"/>
                  </a:cubicBezTo>
                  <a:cubicBezTo>
                    <a:pt x="64277" y="14096"/>
                    <a:pt x="98307" y="0"/>
                    <a:pt x="133790" y="0"/>
                  </a:cubicBezTo>
                  <a:close/>
                </a:path>
              </a:pathLst>
            </a:custGeom>
            <a:solidFill>
              <a:srgbClr val="FEE8F4"/>
            </a:solidFill>
          </p:spPr>
          <p:txBody>
            <a:bodyPr/>
            <a:lstStyle/>
            <a:p>
              <a:endParaRPr lang="en-GB"/>
            </a:p>
          </p:txBody>
        </p:sp>
        <p:sp>
          <p:nvSpPr>
            <p:cNvPr id="42" name="TextBox 42"/>
            <p:cNvSpPr txBox="1"/>
            <p:nvPr/>
          </p:nvSpPr>
          <p:spPr>
            <a:xfrm>
              <a:off x="0" y="-85725"/>
              <a:ext cx="812800" cy="898525"/>
            </a:xfrm>
            <a:prstGeom prst="rect">
              <a:avLst/>
            </a:prstGeom>
          </p:spPr>
          <p:txBody>
            <a:bodyPr lIns="50800" tIns="50800" rIns="50800" bIns="50800" rtlCol="0" anchor="ctr"/>
            <a:lstStyle/>
            <a:p>
              <a:pPr algn="just">
                <a:lnSpc>
                  <a:spcPts val="4900"/>
                </a:lnSpc>
              </a:pPr>
              <a:endParaRPr/>
            </a:p>
          </p:txBody>
        </p:sp>
      </p:grpSp>
      <p:sp>
        <p:nvSpPr>
          <p:cNvPr id="43" name="TextBox 43"/>
          <p:cNvSpPr txBox="1"/>
          <p:nvPr/>
        </p:nvSpPr>
        <p:spPr>
          <a:xfrm>
            <a:off x="10482751" y="4367541"/>
            <a:ext cx="2265783" cy="2089076"/>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Tác dụng/tác hại</a:t>
            </a:r>
          </a:p>
        </p:txBody>
      </p:sp>
      <p:sp>
        <p:nvSpPr>
          <p:cNvPr id="44" name="TextBox 44"/>
          <p:cNvSpPr txBox="1"/>
          <p:nvPr/>
        </p:nvSpPr>
        <p:spPr>
          <a:xfrm>
            <a:off x="13628993" y="4241217"/>
            <a:ext cx="2580108" cy="1899062"/>
          </a:xfrm>
          <a:prstGeom prst="rect">
            <a:avLst/>
          </a:prstGeom>
        </p:spPr>
        <p:txBody>
          <a:bodyPr lIns="0" tIns="0" rIns="0" bIns="0" rtlCol="0" anchor="t">
            <a:spAutoFit/>
          </a:bodyPr>
          <a:lstStyle/>
          <a:p>
            <a:pPr algn="ctr">
              <a:lnSpc>
                <a:spcPts val="5040"/>
              </a:lnSpc>
            </a:pPr>
            <a:r>
              <a:rPr lang="en-US" sz="3600">
                <a:solidFill>
                  <a:srgbClr val="000000"/>
                </a:solidFill>
                <a:latin typeface="Roboto Condensed"/>
              </a:rPr>
              <a:t>Giải pháp tận dụng hoặc khắc phục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additive="base">
                                        <p:cTn id="44" dur="500" fill="hold"/>
                                        <p:tgtEl>
                                          <p:spTgt spid="40"/>
                                        </p:tgtEl>
                                        <p:attrNameLst>
                                          <p:attrName>ppt_x</p:attrName>
                                        </p:attrNameLst>
                                      </p:cBhvr>
                                      <p:tavLst>
                                        <p:tav tm="0">
                                          <p:val>
                                            <p:strVal val="#ppt_x"/>
                                          </p:val>
                                        </p:tav>
                                        <p:tav tm="100000">
                                          <p:val>
                                            <p:strVal val="#ppt_x"/>
                                          </p:val>
                                        </p:tav>
                                      </p:tavLst>
                                    </p:anim>
                                    <p:anim calcmode="lin" valueType="num">
                                      <p:cBhvr additive="base">
                                        <p:cTn id="45" dur="500" fill="hold"/>
                                        <p:tgtEl>
                                          <p:spTgt spid="4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ppt_x"/>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9"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028700" y="598125"/>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TextBox 13"/>
          <p:cNvSpPr txBox="1"/>
          <p:nvPr/>
        </p:nvSpPr>
        <p:spPr>
          <a:xfrm>
            <a:off x="2419821" y="165150"/>
            <a:ext cx="13448357" cy="863550"/>
          </a:xfrm>
          <a:prstGeom prst="rect">
            <a:avLst/>
          </a:prstGeom>
        </p:spPr>
        <p:txBody>
          <a:bodyPr lIns="0" tIns="0" rIns="0" bIns="0" rtlCol="0" anchor="t">
            <a:spAutoFit/>
          </a:bodyPr>
          <a:lstStyle/>
          <a:p>
            <a:pPr algn="ctr">
              <a:lnSpc>
                <a:spcPts val="7000"/>
              </a:lnSpc>
              <a:spcBef>
                <a:spcPct val="0"/>
              </a:spcBef>
            </a:pPr>
            <a:r>
              <a:rPr lang="en-US" sz="5000">
                <a:solidFill>
                  <a:srgbClr val="F097AB"/>
                </a:solidFill>
                <a:latin typeface="Fraunces Bold"/>
              </a:rPr>
              <a:t>I. TÌM HIỂU YÊU CẦU CỦA KIỂU VĂN BẢN</a:t>
            </a:r>
          </a:p>
        </p:txBody>
      </p:sp>
      <p:sp>
        <p:nvSpPr>
          <p:cNvPr id="14" name="Freeform 14"/>
          <p:cNvSpPr/>
          <p:nvPr/>
        </p:nvSpPr>
        <p:spPr>
          <a:xfrm>
            <a:off x="16631706" y="269925"/>
            <a:ext cx="1255188" cy="1358796"/>
          </a:xfrm>
          <a:custGeom>
            <a:avLst/>
            <a:gdLst/>
            <a:ahLst/>
            <a:cxnLst/>
            <a:rect l="l" t="t" r="r" b="b"/>
            <a:pathLst>
              <a:path w="1255188" h="1358796">
                <a:moveTo>
                  <a:pt x="0" y="0"/>
                </a:moveTo>
                <a:lnTo>
                  <a:pt x="1255188" y="0"/>
                </a:lnTo>
                <a:lnTo>
                  <a:pt x="1255188" y="1358796"/>
                </a:lnTo>
                <a:lnTo>
                  <a:pt x="0" y="1358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5" name="TextBox 15"/>
          <p:cNvSpPr txBox="1"/>
          <p:nvPr/>
        </p:nvSpPr>
        <p:spPr>
          <a:xfrm>
            <a:off x="4352616" y="937523"/>
            <a:ext cx="9013945" cy="923330"/>
          </a:xfrm>
          <a:prstGeom prst="rect">
            <a:avLst/>
          </a:prstGeom>
        </p:spPr>
        <p:txBody>
          <a:bodyPr lIns="0" tIns="0" rIns="0" bIns="0" rtlCol="0" anchor="t">
            <a:spAutoFit/>
          </a:bodyPr>
          <a:lstStyle/>
          <a:p>
            <a:pPr algn="ctr">
              <a:lnSpc>
                <a:spcPts val="7211"/>
              </a:lnSpc>
            </a:pPr>
            <a:r>
              <a:rPr lang="en-US" sz="5151">
                <a:solidFill>
                  <a:srgbClr val="AA6F91"/>
                </a:solidFill>
                <a:latin typeface="#9Slide05 VL Fadilla"/>
              </a:rPr>
              <a:t>2. Bảng kiểm tham khảo</a:t>
            </a:r>
          </a:p>
        </p:txBody>
      </p:sp>
      <p:graphicFrame>
        <p:nvGraphicFramePr>
          <p:cNvPr id="16" name="Table 16"/>
          <p:cNvGraphicFramePr>
            <a:graphicFrameLocks noGrp="1"/>
          </p:cNvGraphicFramePr>
          <p:nvPr/>
        </p:nvGraphicFramePr>
        <p:xfrm>
          <a:off x="702398" y="1885777"/>
          <a:ext cx="16883204" cy="7108552"/>
        </p:xfrm>
        <a:graphic>
          <a:graphicData uri="http://schemas.openxmlformats.org/drawingml/2006/table">
            <a:tbl>
              <a:tblPr/>
              <a:tblGrid>
                <a:gridCol w="2625508">
                  <a:extLst>
                    <a:ext uri="{9D8B030D-6E8A-4147-A177-3AD203B41FA5}">
                      <a16:colId xmlns:a16="http://schemas.microsoft.com/office/drawing/2014/main" val="20000"/>
                    </a:ext>
                  </a:extLst>
                </a:gridCol>
                <a:gridCol w="11431181">
                  <a:extLst>
                    <a:ext uri="{9D8B030D-6E8A-4147-A177-3AD203B41FA5}">
                      <a16:colId xmlns:a16="http://schemas.microsoft.com/office/drawing/2014/main" val="20001"/>
                    </a:ext>
                  </a:extLst>
                </a:gridCol>
                <a:gridCol w="1405177">
                  <a:extLst>
                    <a:ext uri="{9D8B030D-6E8A-4147-A177-3AD203B41FA5}">
                      <a16:colId xmlns:a16="http://schemas.microsoft.com/office/drawing/2014/main" val="20002"/>
                    </a:ext>
                  </a:extLst>
                </a:gridCol>
                <a:gridCol w="1421338">
                  <a:extLst>
                    <a:ext uri="{9D8B030D-6E8A-4147-A177-3AD203B41FA5}">
                      <a16:colId xmlns:a16="http://schemas.microsoft.com/office/drawing/2014/main" val="20003"/>
                    </a:ext>
                  </a:extLst>
                </a:gridCol>
              </a:tblGrid>
              <a:tr h="1421129">
                <a:tc>
                  <a:txBody>
                    <a:bodyPr/>
                    <a:lstStyle/>
                    <a:p>
                      <a:pPr algn="ctr">
                        <a:lnSpc>
                          <a:spcPts val="5015"/>
                        </a:lnSpc>
                        <a:defRPr/>
                      </a:pPr>
                      <a:r>
                        <a:rPr lang="en-US" sz="3299">
                          <a:solidFill>
                            <a:srgbClr val="383C61"/>
                          </a:solidFill>
                          <a:latin typeface="Roboto Condensed Bold"/>
                        </a:rPr>
                        <a:t>Các phần</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ctr">
                        <a:lnSpc>
                          <a:spcPts val="5015"/>
                        </a:lnSpc>
                        <a:defRPr/>
                      </a:pPr>
                      <a:r>
                        <a:rPr lang="en-US" sz="3299">
                          <a:solidFill>
                            <a:srgbClr val="383C61"/>
                          </a:solidFill>
                          <a:latin typeface="Roboto Condensed Bold"/>
                        </a:rPr>
                        <a:t>Nội dung kiểm tra</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ctr">
                        <a:lnSpc>
                          <a:spcPts val="4619"/>
                        </a:lnSpc>
                        <a:defRPr/>
                      </a:pPr>
                      <a:r>
                        <a:rPr lang="en-US" sz="3299">
                          <a:solidFill>
                            <a:srgbClr val="383C61"/>
                          </a:solidFill>
                          <a:latin typeface="Roboto Condensed Bold"/>
                        </a:rPr>
                        <a:t>Đạt</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ctr">
                        <a:lnSpc>
                          <a:spcPts val="4619"/>
                        </a:lnSpc>
                        <a:defRPr/>
                      </a:pPr>
                      <a:r>
                        <a:rPr lang="en-US" sz="3299">
                          <a:solidFill>
                            <a:srgbClr val="383C61"/>
                          </a:solidFill>
                          <a:latin typeface="Roboto Condensed Bold"/>
                        </a:rPr>
                        <a:t>Chưa đạt</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extLst>
                  <a:ext uri="{0D108BD9-81ED-4DB2-BD59-A6C34878D82A}">
                    <a16:rowId xmlns:a16="http://schemas.microsoft.com/office/drawing/2014/main" val="10000"/>
                  </a:ext>
                </a:extLst>
              </a:tr>
              <a:tr h="839325">
                <a:tc rowSpan="2">
                  <a:txBody>
                    <a:bodyPr/>
                    <a:lstStyle/>
                    <a:p>
                      <a:pPr algn="ctr">
                        <a:lnSpc>
                          <a:spcPts val="5015"/>
                        </a:lnSpc>
                        <a:defRPr/>
                      </a:pPr>
                      <a:r>
                        <a:rPr lang="en-US" sz="3299">
                          <a:solidFill>
                            <a:srgbClr val="383C61"/>
                          </a:solidFill>
                          <a:latin typeface="Roboto Condensed Bold"/>
                        </a:rPr>
                        <a:t>Phần mở đầu</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Nêu tên của hiện tượng tự nhiên</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39325">
                <a:tc vMerge="1">
                  <a:txBody>
                    <a:bodyPr/>
                    <a:lstStyle/>
                    <a:p>
                      <a:pPr algn="ctr">
                        <a:lnSpc>
                          <a:spcPts val="5015"/>
                        </a:lnSpc>
                        <a:defRPr/>
                      </a:pPr>
                      <a:r>
                        <a:rPr lang="en-US" sz="3299">
                          <a:solidFill>
                            <a:srgbClr val="383C61"/>
                          </a:solidFill>
                          <a:latin typeface="Roboto Condensed Bold"/>
                        </a:rPr>
                        <a:t>Phần mở đầu</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Giới thiệu khái quát về hiện tượng tự nhiên</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468818">
                <a:tc rowSpan="2">
                  <a:txBody>
                    <a:bodyPr/>
                    <a:lstStyle/>
                    <a:p>
                      <a:pPr algn="ctr">
                        <a:lnSpc>
                          <a:spcPts val="5015"/>
                        </a:lnSpc>
                        <a:defRPr/>
                      </a:pPr>
                      <a:r>
                        <a:rPr lang="en-US" sz="3299">
                          <a:solidFill>
                            <a:srgbClr val="383C61"/>
                          </a:solidFill>
                          <a:latin typeface="Roboto Condensed Bold"/>
                        </a:rPr>
                        <a:t>Nội</a:t>
                      </a:r>
                      <a:endParaRPr lang="en-US" sz="1100"/>
                    </a:p>
                    <a:p>
                      <a:pPr algn="ctr">
                        <a:lnSpc>
                          <a:spcPts val="5015"/>
                        </a:lnSpc>
                      </a:pPr>
                      <a:r>
                        <a:rPr lang="en-US" sz="3299">
                          <a:solidFill>
                            <a:srgbClr val="383C61"/>
                          </a:solidFill>
                          <a:latin typeface="Roboto Condensed Bold"/>
                        </a:rPr>
                        <a:t> dung chính</a:t>
                      </a:r>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Giải thích nguyên nhân dẫn đến sự xuất hiện của hiện tượng tự nhiên</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1137">
                <a:tc vMerge="1">
                  <a:txBody>
                    <a:bodyPr/>
                    <a:lstStyle/>
                    <a:p>
                      <a:pPr algn="ctr">
                        <a:lnSpc>
                          <a:spcPts val="5015"/>
                        </a:lnSpc>
                        <a:defRPr/>
                      </a:pPr>
                      <a:r>
                        <a:rPr lang="en-US" sz="3299">
                          <a:solidFill>
                            <a:srgbClr val="383C61"/>
                          </a:solidFill>
                          <a:latin typeface="Roboto Condensed Bold"/>
                        </a:rPr>
                        <a:t>Nội</a:t>
                      </a:r>
                      <a:endParaRPr lang="en-US" sz="1100"/>
                    </a:p>
                    <a:p>
                      <a:pPr algn="ctr">
                        <a:lnSpc>
                          <a:spcPts val="5015"/>
                        </a:lnSpc>
                      </a:pPr>
                      <a:r>
                        <a:rPr lang="en-US" sz="3299">
                          <a:solidFill>
                            <a:srgbClr val="383C61"/>
                          </a:solidFill>
                          <a:latin typeface="Roboto Condensed Bold"/>
                        </a:rPr>
                        <a:t> dung chính</a:t>
                      </a:r>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Trình bày trình tự diễn ra của hiện tượng tự nhiên</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468818">
                <a:tc>
                  <a:txBody>
                    <a:bodyPr/>
                    <a:lstStyle/>
                    <a:p>
                      <a:pPr algn="ctr">
                        <a:lnSpc>
                          <a:spcPts val="5015"/>
                        </a:lnSpc>
                        <a:defRPr/>
                      </a:pPr>
                      <a:r>
                        <a:rPr lang="en-US" sz="3299">
                          <a:solidFill>
                            <a:srgbClr val="383C61"/>
                          </a:solidFill>
                          <a:latin typeface="Roboto Condensed Bold"/>
                        </a:rPr>
                        <a:t>Kết thúc</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Trình bày sự việc cuối / kết quả của hiện tượng tự nhiên hoặc tóm tắt nội dung đã giải thích.</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pSp>
        <p:nvGrpSpPr>
          <p:cNvPr id="17" name="Group 17"/>
          <p:cNvGrpSpPr/>
          <p:nvPr/>
        </p:nvGrpSpPr>
        <p:grpSpPr>
          <a:xfrm>
            <a:off x="155204" y="8697929"/>
            <a:ext cx="2739673" cy="1630758"/>
            <a:chOff x="0" y="0"/>
            <a:chExt cx="3652897" cy="2174343"/>
          </a:xfrm>
        </p:grpSpPr>
        <p:sp>
          <p:nvSpPr>
            <p:cNvPr id="18" name="Freeform 18"/>
            <p:cNvSpPr/>
            <p:nvPr/>
          </p:nvSpPr>
          <p:spPr>
            <a:xfrm>
              <a:off x="1826448" y="0"/>
              <a:ext cx="1826448" cy="2174343"/>
            </a:xfrm>
            <a:custGeom>
              <a:avLst/>
              <a:gdLst/>
              <a:ahLst/>
              <a:cxnLst/>
              <a:rect l="l" t="t" r="r" b="b"/>
              <a:pathLst>
                <a:path w="1826448" h="2174343">
                  <a:moveTo>
                    <a:pt x="0" y="0"/>
                  </a:moveTo>
                  <a:lnTo>
                    <a:pt x="1826449" y="0"/>
                  </a:lnTo>
                  <a:lnTo>
                    <a:pt x="1826449" y="2174343"/>
                  </a:lnTo>
                  <a:lnTo>
                    <a:pt x="0" y="21743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9" name="Freeform 19"/>
            <p:cNvSpPr/>
            <p:nvPr/>
          </p:nvSpPr>
          <p:spPr>
            <a:xfrm>
              <a:off x="0" y="0"/>
              <a:ext cx="1826448" cy="2174343"/>
            </a:xfrm>
            <a:custGeom>
              <a:avLst/>
              <a:gdLst/>
              <a:ahLst/>
              <a:cxnLst/>
              <a:rect l="l" t="t" r="r" b="b"/>
              <a:pathLst>
                <a:path w="1826448" h="2174343">
                  <a:moveTo>
                    <a:pt x="0" y="0"/>
                  </a:moveTo>
                  <a:lnTo>
                    <a:pt x="1826448" y="0"/>
                  </a:lnTo>
                  <a:lnTo>
                    <a:pt x="1826448" y="2174343"/>
                  </a:lnTo>
                  <a:lnTo>
                    <a:pt x="0" y="21743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028700" y="598125"/>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TextBox 13"/>
          <p:cNvSpPr txBox="1"/>
          <p:nvPr/>
        </p:nvSpPr>
        <p:spPr>
          <a:xfrm>
            <a:off x="2419821" y="165150"/>
            <a:ext cx="13448357" cy="863550"/>
          </a:xfrm>
          <a:prstGeom prst="rect">
            <a:avLst/>
          </a:prstGeom>
        </p:spPr>
        <p:txBody>
          <a:bodyPr lIns="0" tIns="0" rIns="0" bIns="0" rtlCol="0" anchor="t">
            <a:spAutoFit/>
          </a:bodyPr>
          <a:lstStyle/>
          <a:p>
            <a:pPr algn="ctr">
              <a:lnSpc>
                <a:spcPts val="7000"/>
              </a:lnSpc>
              <a:spcBef>
                <a:spcPct val="0"/>
              </a:spcBef>
            </a:pPr>
            <a:r>
              <a:rPr lang="en-US" sz="5000">
                <a:solidFill>
                  <a:srgbClr val="F097AB"/>
                </a:solidFill>
                <a:latin typeface="Fraunces Bold"/>
              </a:rPr>
              <a:t>I. TÌM HIỂU YÊU CẦU CỦA KIỂU VĂN BẢN</a:t>
            </a:r>
          </a:p>
        </p:txBody>
      </p:sp>
      <p:sp>
        <p:nvSpPr>
          <p:cNvPr id="14" name="Freeform 14"/>
          <p:cNvSpPr/>
          <p:nvPr/>
        </p:nvSpPr>
        <p:spPr>
          <a:xfrm>
            <a:off x="16631706" y="269925"/>
            <a:ext cx="1255188" cy="1358796"/>
          </a:xfrm>
          <a:custGeom>
            <a:avLst/>
            <a:gdLst/>
            <a:ahLst/>
            <a:cxnLst/>
            <a:rect l="l" t="t" r="r" b="b"/>
            <a:pathLst>
              <a:path w="1255188" h="1358796">
                <a:moveTo>
                  <a:pt x="0" y="0"/>
                </a:moveTo>
                <a:lnTo>
                  <a:pt x="1255188" y="0"/>
                </a:lnTo>
                <a:lnTo>
                  <a:pt x="1255188" y="1358796"/>
                </a:lnTo>
                <a:lnTo>
                  <a:pt x="0" y="1358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5" name="TextBox 15"/>
          <p:cNvSpPr txBox="1"/>
          <p:nvPr/>
        </p:nvSpPr>
        <p:spPr>
          <a:xfrm>
            <a:off x="4352616" y="937523"/>
            <a:ext cx="9013945" cy="923330"/>
          </a:xfrm>
          <a:prstGeom prst="rect">
            <a:avLst/>
          </a:prstGeom>
        </p:spPr>
        <p:txBody>
          <a:bodyPr lIns="0" tIns="0" rIns="0" bIns="0" rtlCol="0" anchor="t">
            <a:spAutoFit/>
          </a:bodyPr>
          <a:lstStyle/>
          <a:p>
            <a:pPr algn="ctr">
              <a:lnSpc>
                <a:spcPts val="7211"/>
              </a:lnSpc>
            </a:pPr>
            <a:r>
              <a:rPr lang="en-US" sz="5151">
                <a:solidFill>
                  <a:srgbClr val="AA6F91"/>
                </a:solidFill>
                <a:latin typeface="#9Slide05 VL Fadilla"/>
              </a:rPr>
              <a:t>2. Bảng kiểm tham khảo</a:t>
            </a:r>
          </a:p>
        </p:txBody>
      </p:sp>
      <p:graphicFrame>
        <p:nvGraphicFramePr>
          <p:cNvPr id="16" name="Table 16"/>
          <p:cNvGraphicFramePr>
            <a:graphicFrameLocks noGrp="1"/>
          </p:cNvGraphicFramePr>
          <p:nvPr/>
        </p:nvGraphicFramePr>
        <p:xfrm>
          <a:off x="1028700" y="1960753"/>
          <a:ext cx="16577524" cy="7297545"/>
        </p:xfrm>
        <a:graphic>
          <a:graphicData uri="http://schemas.openxmlformats.org/drawingml/2006/table">
            <a:tbl>
              <a:tblPr/>
              <a:tblGrid>
                <a:gridCol w="1756551">
                  <a:extLst>
                    <a:ext uri="{9D8B030D-6E8A-4147-A177-3AD203B41FA5}">
                      <a16:colId xmlns:a16="http://schemas.microsoft.com/office/drawing/2014/main" val="20000"/>
                    </a:ext>
                  </a:extLst>
                </a:gridCol>
                <a:gridCol w="11882791">
                  <a:extLst>
                    <a:ext uri="{9D8B030D-6E8A-4147-A177-3AD203B41FA5}">
                      <a16:colId xmlns:a16="http://schemas.microsoft.com/office/drawing/2014/main" val="20001"/>
                    </a:ext>
                  </a:extLst>
                </a:gridCol>
                <a:gridCol w="1460691">
                  <a:extLst>
                    <a:ext uri="{9D8B030D-6E8A-4147-A177-3AD203B41FA5}">
                      <a16:colId xmlns:a16="http://schemas.microsoft.com/office/drawing/2014/main" val="20002"/>
                    </a:ext>
                  </a:extLst>
                </a:gridCol>
                <a:gridCol w="1477491">
                  <a:extLst>
                    <a:ext uri="{9D8B030D-6E8A-4147-A177-3AD203B41FA5}">
                      <a16:colId xmlns:a16="http://schemas.microsoft.com/office/drawing/2014/main" val="20003"/>
                    </a:ext>
                  </a:extLst>
                </a:gridCol>
              </a:tblGrid>
              <a:tr h="1468767">
                <a:tc rowSpan="6">
                  <a:txBody>
                    <a:bodyPr/>
                    <a:lstStyle/>
                    <a:p>
                      <a:pPr algn="ctr">
                        <a:lnSpc>
                          <a:spcPts val="5015"/>
                        </a:lnSpc>
                        <a:defRPr/>
                      </a:pPr>
                      <a:r>
                        <a:rPr lang="en-US" sz="3299">
                          <a:solidFill>
                            <a:srgbClr val="383C61"/>
                          </a:solidFill>
                          <a:latin typeface="Roboto Condensed Bold"/>
                        </a:rPr>
                        <a:t>Hình thức</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Có nhan đề và các đề mục, các đề mục nêu được thông tin chính của phần / đoạn bài viết.</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468767">
                <a:tc vMerge="1">
                  <a:txBody>
                    <a:bodyPr/>
                    <a:lstStyle/>
                    <a:p>
                      <a:pPr algn="ctr">
                        <a:lnSpc>
                          <a:spcPts val="5015"/>
                        </a:lnSpc>
                        <a:defRPr/>
                      </a:pPr>
                      <a:r>
                        <a:rPr lang="en-US" sz="3299">
                          <a:solidFill>
                            <a:srgbClr val="383C61"/>
                          </a:solidFill>
                          <a:latin typeface="Roboto Condensed Bold"/>
                        </a:rPr>
                        <a:t>Hình thức</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Sử dụng hiệu quả phương tiện phi ngôn ngữ để làm rõ các thông tin quan trọng.</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63748">
                <a:tc vMerge="1">
                  <a:txBody>
                    <a:bodyPr/>
                    <a:lstStyle/>
                    <a:p>
                      <a:pPr algn="ctr">
                        <a:lnSpc>
                          <a:spcPts val="5015"/>
                        </a:lnSpc>
                        <a:defRPr/>
                      </a:pPr>
                      <a:r>
                        <a:rPr lang="en-US" sz="3299">
                          <a:solidFill>
                            <a:srgbClr val="383C61"/>
                          </a:solidFill>
                          <a:latin typeface="Roboto Condensed Bold"/>
                        </a:rPr>
                        <a:t>Hình thức</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Kết hợp các cách trình bày thông tin.</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468767">
                <a:tc vMerge="1">
                  <a:txBody>
                    <a:bodyPr/>
                    <a:lstStyle/>
                    <a:p>
                      <a:pPr algn="ctr">
                        <a:lnSpc>
                          <a:spcPts val="5015"/>
                        </a:lnSpc>
                        <a:defRPr/>
                      </a:pPr>
                      <a:r>
                        <a:rPr lang="en-US" sz="3299">
                          <a:solidFill>
                            <a:srgbClr val="383C61"/>
                          </a:solidFill>
                          <a:latin typeface="Roboto Condensed Bold"/>
                        </a:rPr>
                        <a:t>Hình thức</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Dùng động từ miêu tả hoạt động / trạng thái và một số từ ngữ chuyên ngành.</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63748">
                <a:tc vMerge="1">
                  <a:txBody>
                    <a:bodyPr/>
                    <a:lstStyle/>
                    <a:p>
                      <a:pPr algn="ctr">
                        <a:lnSpc>
                          <a:spcPts val="5015"/>
                        </a:lnSpc>
                        <a:defRPr/>
                      </a:pPr>
                      <a:r>
                        <a:rPr lang="en-US" sz="3299">
                          <a:solidFill>
                            <a:srgbClr val="383C61"/>
                          </a:solidFill>
                          <a:latin typeface="Roboto Condensed Bold"/>
                        </a:rPr>
                        <a:t>Hình thức</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Đặt tên cho các phương tiện trực quan và trích dẫn nguồn (nếu có)</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963748">
                <a:tc vMerge="1">
                  <a:txBody>
                    <a:bodyPr/>
                    <a:lstStyle/>
                    <a:p>
                      <a:pPr algn="ctr">
                        <a:lnSpc>
                          <a:spcPts val="5015"/>
                        </a:lnSpc>
                        <a:defRPr/>
                      </a:pPr>
                      <a:r>
                        <a:rPr lang="en-US" sz="3299">
                          <a:solidFill>
                            <a:srgbClr val="383C61"/>
                          </a:solidFill>
                          <a:latin typeface="Roboto Condensed Bold"/>
                        </a:rPr>
                        <a:t>Hình thức</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E7E4"/>
                    </a:solidFill>
                  </a:tcPr>
                </a:tc>
                <a:tc>
                  <a:txBody>
                    <a:bodyPr/>
                    <a:lstStyle/>
                    <a:p>
                      <a:pPr algn="just">
                        <a:lnSpc>
                          <a:spcPts val="5015"/>
                        </a:lnSpc>
                        <a:defRPr/>
                      </a:pPr>
                      <a:r>
                        <a:rPr lang="en-US" sz="3299">
                          <a:solidFill>
                            <a:srgbClr val="383C61"/>
                          </a:solidFill>
                          <a:latin typeface="Roboto Condensed"/>
                        </a:rPr>
                        <a:t>Diễn đạt mạch lạc, không mắc lỗi chính tả, dùng từ, viết câu.</a:t>
                      </a: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tc>
                  <a:txBody>
                    <a:bodyPr/>
                    <a:lstStyle/>
                    <a:p>
                      <a:pPr algn="just">
                        <a:lnSpc>
                          <a:spcPts val="4619"/>
                        </a:lnSpc>
                        <a:defRPr/>
                      </a:pPr>
                      <a:endParaRPr lang="en-US" sz="1100"/>
                    </a:p>
                  </a:txBody>
                  <a:tcPr marL="95250" marR="95250" marT="95250" marB="95250" anchor="ctr">
                    <a:lnL w="9525" cap="flat" cmpd="sng" algn="ctr">
                      <a:solidFill>
                        <a:srgbClr val="E79987"/>
                      </a:solidFill>
                      <a:prstDash val="solid"/>
                      <a:round/>
                      <a:headEnd type="none" w="med" len="med"/>
                      <a:tailEnd type="none" w="med" len="med"/>
                    </a:lnL>
                    <a:lnR w="9525" cap="flat" cmpd="sng" algn="ctr">
                      <a:solidFill>
                        <a:srgbClr val="E79987"/>
                      </a:solidFill>
                      <a:prstDash val="solid"/>
                      <a:round/>
                      <a:headEnd type="none" w="med" len="med"/>
                      <a:tailEnd type="none" w="med" len="med"/>
                    </a:lnR>
                    <a:lnT w="9525" cap="flat" cmpd="sng" algn="ctr">
                      <a:solidFill>
                        <a:srgbClr val="E79987"/>
                      </a:solidFill>
                      <a:prstDash val="solid"/>
                      <a:round/>
                      <a:headEnd type="none" w="med" len="med"/>
                      <a:tailEnd type="none" w="med" len="med"/>
                    </a:lnT>
                    <a:lnB w="9525" cap="flat" cmpd="sng" algn="ctr">
                      <a:solidFill>
                        <a:srgbClr val="E79987"/>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pSp>
        <p:nvGrpSpPr>
          <p:cNvPr id="17" name="Group 17"/>
          <p:cNvGrpSpPr/>
          <p:nvPr/>
        </p:nvGrpSpPr>
        <p:grpSpPr>
          <a:xfrm>
            <a:off x="155204" y="8656242"/>
            <a:ext cx="2739673" cy="1630758"/>
            <a:chOff x="0" y="0"/>
            <a:chExt cx="3652897" cy="2174343"/>
          </a:xfrm>
        </p:grpSpPr>
        <p:sp>
          <p:nvSpPr>
            <p:cNvPr id="18" name="Freeform 18"/>
            <p:cNvSpPr/>
            <p:nvPr/>
          </p:nvSpPr>
          <p:spPr>
            <a:xfrm>
              <a:off x="1826448" y="0"/>
              <a:ext cx="1826448" cy="2174343"/>
            </a:xfrm>
            <a:custGeom>
              <a:avLst/>
              <a:gdLst/>
              <a:ahLst/>
              <a:cxnLst/>
              <a:rect l="l" t="t" r="r" b="b"/>
              <a:pathLst>
                <a:path w="1826448" h="2174343">
                  <a:moveTo>
                    <a:pt x="0" y="0"/>
                  </a:moveTo>
                  <a:lnTo>
                    <a:pt x="1826449" y="0"/>
                  </a:lnTo>
                  <a:lnTo>
                    <a:pt x="1826449" y="2174343"/>
                  </a:lnTo>
                  <a:lnTo>
                    <a:pt x="0" y="21743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9" name="Freeform 19"/>
            <p:cNvSpPr/>
            <p:nvPr/>
          </p:nvSpPr>
          <p:spPr>
            <a:xfrm>
              <a:off x="0" y="0"/>
              <a:ext cx="1826448" cy="2174343"/>
            </a:xfrm>
            <a:custGeom>
              <a:avLst/>
              <a:gdLst/>
              <a:ahLst/>
              <a:cxnLst/>
              <a:rect l="l" t="t" r="r" b="b"/>
              <a:pathLst>
                <a:path w="1826448" h="2174343">
                  <a:moveTo>
                    <a:pt x="0" y="0"/>
                  </a:moveTo>
                  <a:lnTo>
                    <a:pt x="1826448" y="0"/>
                  </a:lnTo>
                  <a:lnTo>
                    <a:pt x="1826448" y="2174343"/>
                  </a:lnTo>
                  <a:lnTo>
                    <a:pt x="0" y="21743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028700" y="598125"/>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rot="-2540848">
            <a:off x="84124" y="323076"/>
            <a:ext cx="3261924" cy="2924858"/>
          </a:xfrm>
          <a:custGeom>
            <a:avLst/>
            <a:gdLst/>
            <a:ahLst/>
            <a:cxnLst/>
            <a:rect l="l" t="t" r="r" b="b"/>
            <a:pathLst>
              <a:path w="3261924" h="2924858">
                <a:moveTo>
                  <a:pt x="0" y="0"/>
                </a:moveTo>
                <a:lnTo>
                  <a:pt x="3261924" y="0"/>
                </a:lnTo>
                <a:lnTo>
                  <a:pt x="3261924" y="2924859"/>
                </a:lnTo>
                <a:lnTo>
                  <a:pt x="0" y="29248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6029478" y="598125"/>
            <a:ext cx="457011" cy="738604"/>
          </a:xfrm>
          <a:custGeom>
            <a:avLst/>
            <a:gdLst/>
            <a:ahLst/>
            <a:cxnLst/>
            <a:rect l="l" t="t" r="r" b="b"/>
            <a:pathLst>
              <a:path w="457011" h="738604">
                <a:moveTo>
                  <a:pt x="0" y="0"/>
                </a:moveTo>
                <a:lnTo>
                  <a:pt x="457011" y="0"/>
                </a:lnTo>
                <a:lnTo>
                  <a:pt x="457011" y="738604"/>
                </a:lnTo>
                <a:lnTo>
                  <a:pt x="0" y="7386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Freeform 15"/>
          <p:cNvSpPr/>
          <p:nvPr/>
        </p:nvSpPr>
        <p:spPr>
          <a:xfrm>
            <a:off x="2386920" y="2531746"/>
            <a:ext cx="5301933" cy="2975710"/>
          </a:xfrm>
          <a:custGeom>
            <a:avLst/>
            <a:gdLst/>
            <a:ahLst/>
            <a:cxnLst/>
            <a:rect l="l" t="t" r="r" b="b"/>
            <a:pathLst>
              <a:path w="5301933" h="2975710">
                <a:moveTo>
                  <a:pt x="0" y="0"/>
                </a:moveTo>
                <a:lnTo>
                  <a:pt x="5301933" y="0"/>
                </a:lnTo>
                <a:lnTo>
                  <a:pt x="5301933" y="2975709"/>
                </a:lnTo>
                <a:lnTo>
                  <a:pt x="0" y="29757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6" name="Freeform 16"/>
          <p:cNvSpPr/>
          <p:nvPr/>
        </p:nvSpPr>
        <p:spPr>
          <a:xfrm>
            <a:off x="8467007" y="3456807"/>
            <a:ext cx="6653178" cy="3734096"/>
          </a:xfrm>
          <a:custGeom>
            <a:avLst/>
            <a:gdLst/>
            <a:ahLst/>
            <a:cxnLst/>
            <a:rect l="l" t="t" r="r" b="b"/>
            <a:pathLst>
              <a:path w="6653178" h="3734096">
                <a:moveTo>
                  <a:pt x="0" y="0"/>
                </a:moveTo>
                <a:lnTo>
                  <a:pt x="6653178" y="0"/>
                </a:lnTo>
                <a:lnTo>
                  <a:pt x="6653178" y="3734096"/>
                </a:lnTo>
                <a:lnTo>
                  <a:pt x="0" y="3734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7" name="Freeform 17"/>
          <p:cNvSpPr/>
          <p:nvPr/>
        </p:nvSpPr>
        <p:spPr>
          <a:xfrm>
            <a:off x="14551325" y="5507455"/>
            <a:ext cx="2956306" cy="2583073"/>
          </a:xfrm>
          <a:custGeom>
            <a:avLst/>
            <a:gdLst/>
            <a:ahLst/>
            <a:cxnLst/>
            <a:rect l="l" t="t" r="r" b="b"/>
            <a:pathLst>
              <a:path w="2956306" h="2583073">
                <a:moveTo>
                  <a:pt x="0" y="0"/>
                </a:moveTo>
                <a:lnTo>
                  <a:pt x="2956306" y="0"/>
                </a:lnTo>
                <a:lnTo>
                  <a:pt x="2956306" y="2583073"/>
                </a:lnTo>
                <a:lnTo>
                  <a:pt x="0" y="25830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8" name="Freeform 18"/>
          <p:cNvSpPr/>
          <p:nvPr/>
        </p:nvSpPr>
        <p:spPr>
          <a:xfrm>
            <a:off x="-475443" y="6682706"/>
            <a:ext cx="7819185" cy="4114846"/>
          </a:xfrm>
          <a:custGeom>
            <a:avLst/>
            <a:gdLst/>
            <a:ahLst/>
            <a:cxnLst/>
            <a:rect l="l" t="t" r="r" b="b"/>
            <a:pathLst>
              <a:path w="7819185" h="4114846">
                <a:moveTo>
                  <a:pt x="0" y="0"/>
                </a:moveTo>
                <a:lnTo>
                  <a:pt x="7819185" y="0"/>
                </a:lnTo>
                <a:lnTo>
                  <a:pt x="7819185" y="4114846"/>
                </a:lnTo>
                <a:lnTo>
                  <a:pt x="0" y="4114846"/>
                </a:lnTo>
                <a:lnTo>
                  <a:pt x="0" y="0"/>
                </a:lnTo>
                <a:close/>
              </a:path>
            </a:pathLst>
          </a:custGeom>
          <a:blipFill>
            <a:blip r:embed="rId14"/>
            <a:stretch>
              <a:fillRect/>
            </a:stretch>
          </a:blipFill>
        </p:spPr>
        <p:txBody>
          <a:bodyPr/>
          <a:lstStyle/>
          <a:p>
            <a:endParaRPr lang="en-GB"/>
          </a:p>
        </p:txBody>
      </p:sp>
      <p:sp>
        <p:nvSpPr>
          <p:cNvPr id="19" name="Freeform 19"/>
          <p:cNvSpPr/>
          <p:nvPr/>
        </p:nvSpPr>
        <p:spPr>
          <a:xfrm>
            <a:off x="14233052" y="8740152"/>
            <a:ext cx="4054948" cy="4114800"/>
          </a:xfrm>
          <a:custGeom>
            <a:avLst/>
            <a:gdLst/>
            <a:ahLst/>
            <a:cxnLst/>
            <a:rect l="l" t="t" r="r" b="b"/>
            <a:pathLst>
              <a:path w="4054948" h="4114800">
                <a:moveTo>
                  <a:pt x="0" y="0"/>
                </a:moveTo>
                <a:lnTo>
                  <a:pt x="4054948" y="0"/>
                </a:lnTo>
                <a:lnTo>
                  <a:pt x="405494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
        <p:nvSpPr>
          <p:cNvPr id="20" name="TextBox 20"/>
          <p:cNvSpPr txBox="1"/>
          <p:nvPr/>
        </p:nvSpPr>
        <p:spPr>
          <a:xfrm>
            <a:off x="3352801" y="481979"/>
            <a:ext cx="12600612" cy="977297"/>
          </a:xfrm>
          <a:prstGeom prst="rect">
            <a:avLst/>
          </a:prstGeom>
        </p:spPr>
        <p:txBody>
          <a:bodyPr wrap="square" lIns="0" tIns="0" rIns="0" bIns="0" rtlCol="0" anchor="t">
            <a:spAutoFit/>
          </a:bodyPr>
          <a:lstStyle/>
          <a:p>
            <a:pPr algn="ctr">
              <a:lnSpc>
                <a:spcPts val="8079"/>
              </a:lnSpc>
              <a:spcBef>
                <a:spcPct val="0"/>
              </a:spcBef>
            </a:pPr>
            <a:r>
              <a:rPr lang="en-US" sz="5770">
                <a:solidFill>
                  <a:srgbClr val="F097AB"/>
                </a:solidFill>
                <a:latin typeface="Fraunces Bold"/>
              </a:rPr>
              <a:t>II. PHÂN TÍCH BÀI THAM KHẢO</a:t>
            </a:r>
          </a:p>
        </p:txBody>
      </p:sp>
      <p:sp>
        <p:nvSpPr>
          <p:cNvPr id="21" name="TextBox 21"/>
          <p:cNvSpPr txBox="1"/>
          <p:nvPr/>
        </p:nvSpPr>
        <p:spPr>
          <a:xfrm>
            <a:off x="2607920" y="3054424"/>
            <a:ext cx="4481612" cy="2089150"/>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 Đọc văn bản mẫu </a:t>
            </a:r>
          </a:p>
          <a:p>
            <a:pPr algn="ctr">
              <a:lnSpc>
                <a:spcPts val="5599"/>
              </a:lnSpc>
            </a:pPr>
            <a:r>
              <a:rPr lang="en-US" sz="3999">
                <a:solidFill>
                  <a:srgbClr val="000000"/>
                </a:solidFill>
                <a:latin typeface="Roboto Condensed"/>
              </a:rPr>
              <a:t>(xem phụ lục văn bản mẫu)</a:t>
            </a:r>
          </a:p>
        </p:txBody>
      </p:sp>
      <p:sp>
        <p:nvSpPr>
          <p:cNvPr id="22" name="TextBox 22"/>
          <p:cNvSpPr txBox="1"/>
          <p:nvPr/>
        </p:nvSpPr>
        <p:spPr>
          <a:xfrm>
            <a:off x="8944732" y="3888805"/>
            <a:ext cx="5296934" cy="2793901"/>
          </a:xfrm>
          <a:prstGeom prst="rect">
            <a:avLst/>
          </a:prstGeom>
        </p:spPr>
        <p:txBody>
          <a:bodyPr lIns="0" tIns="0" rIns="0" bIns="0" rtlCol="0" anchor="t">
            <a:spAutoFit/>
          </a:bodyPr>
          <a:lstStyle/>
          <a:p>
            <a:pPr marL="863598" lvl="1" indent="-431799">
              <a:lnSpc>
                <a:spcPts val="5599"/>
              </a:lnSpc>
              <a:buFont typeface="Arial"/>
              <a:buChar char="•"/>
            </a:pPr>
            <a:r>
              <a:rPr lang="en-US" sz="3999">
                <a:solidFill>
                  <a:srgbClr val="000000"/>
                </a:solidFill>
                <a:latin typeface="Roboto Condensed"/>
              </a:rPr>
              <a:t>Trả lời các câu hỏi trong phiếu học tập 1</a:t>
            </a:r>
          </a:p>
          <a:p>
            <a:pPr marL="863598" lvl="1" indent="-431799">
              <a:lnSpc>
                <a:spcPts val="5599"/>
              </a:lnSpc>
              <a:buFont typeface="Arial"/>
              <a:buChar char="•"/>
            </a:pPr>
            <a:r>
              <a:rPr lang="en-US" sz="3999">
                <a:solidFill>
                  <a:srgbClr val="000000"/>
                </a:solidFill>
                <a:latin typeface="Roboto Condensed"/>
              </a:rPr>
              <a:t>Thời gian: 10 phút</a:t>
            </a:r>
          </a:p>
          <a:p>
            <a:pPr marL="863598" lvl="1" indent="-431799">
              <a:lnSpc>
                <a:spcPts val="5599"/>
              </a:lnSpc>
              <a:buFont typeface="Arial"/>
              <a:buChar char="•"/>
            </a:pPr>
            <a:r>
              <a:rPr lang="en-US" sz="3999">
                <a:solidFill>
                  <a:srgbClr val="000000"/>
                </a:solidFill>
                <a:latin typeface="Roboto Condensed"/>
              </a:rPr>
              <a:t>Thực hiện theo bàn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20837" y="9569735"/>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253830" y="-396943"/>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16029478" y="598125"/>
            <a:ext cx="457011" cy="738604"/>
          </a:xfrm>
          <a:custGeom>
            <a:avLst/>
            <a:gdLst/>
            <a:ahLst/>
            <a:cxnLst/>
            <a:rect l="l" t="t" r="r" b="b"/>
            <a:pathLst>
              <a:path w="457011" h="738604">
                <a:moveTo>
                  <a:pt x="0" y="0"/>
                </a:moveTo>
                <a:lnTo>
                  <a:pt x="457011" y="0"/>
                </a:lnTo>
                <a:lnTo>
                  <a:pt x="457011" y="738604"/>
                </a:lnTo>
                <a:lnTo>
                  <a:pt x="0" y="7386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TextBox 14"/>
          <p:cNvSpPr txBox="1"/>
          <p:nvPr/>
        </p:nvSpPr>
        <p:spPr>
          <a:xfrm>
            <a:off x="1981200" y="359432"/>
            <a:ext cx="13670623" cy="977297"/>
          </a:xfrm>
          <a:prstGeom prst="rect">
            <a:avLst/>
          </a:prstGeom>
        </p:spPr>
        <p:txBody>
          <a:bodyPr wrap="square" lIns="0" tIns="0" rIns="0" bIns="0" rtlCol="0" anchor="t">
            <a:spAutoFit/>
          </a:bodyPr>
          <a:lstStyle/>
          <a:p>
            <a:pPr algn="ctr">
              <a:lnSpc>
                <a:spcPts val="8079"/>
              </a:lnSpc>
              <a:spcBef>
                <a:spcPct val="0"/>
              </a:spcBef>
            </a:pPr>
            <a:r>
              <a:rPr lang="en-US" sz="5770">
                <a:solidFill>
                  <a:srgbClr val="F097AB"/>
                </a:solidFill>
                <a:latin typeface="Fraunces Bold"/>
              </a:rPr>
              <a:t>II. PHÂN TÍCH BÀI THAM KHẢO</a:t>
            </a:r>
          </a:p>
        </p:txBody>
      </p:sp>
      <p:graphicFrame>
        <p:nvGraphicFramePr>
          <p:cNvPr id="15" name="Table 15"/>
          <p:cNvGraphicFramePr>
            <a:graphicFrameLocks noGrp="1"/>
          </p:cNvGraphicFramePr>
          <p:nvPr/>
        </p:nvGraphicFramePr>
        <p:xfrm>
          <a:off x="433142" y="1504283"/>
          <a:ext cx="17421716" cy="8065451"/>
        </p:xfrm>
        <a:graphic>
          <a:graphicData uri="http://schemas.openxmlformats.org/drawingml/2006/table">
            <a:tbl>
              <a:tblPr/>
              <a:tblGrid>
                <a:gridCol w="5820950">
                  <a:extLst>
                    <a:ext uri="{9D8B030D-6E8A-4147-A177-3AD203B41FA5}">
                      <a16:colId xmlns:a16="http://schemas.microsoft.com/office/drawing/2014/main" val="20000"/>
                    </a:ext>
                  </a:extLst>
                </a:gridCol>
                <a:gridCol w="11600766">
                  <a:extLst>
                    <a:ext uri="{9D8B030D-6E8A-4147-A177-3AD203B41FA5}">
                      <a16:colId xmlns:a16="http://schemas.microsoft.com/office/drawing/2014/main" val="20001"/>
                    </a:ext>
                  </a:extLst>
                </a:gridCol>
              </a:tblGrid>
              <a:tr h="1210939">
                <a:tc>
                  <a:txBody>
                    <a:bodyPr/>
                    <a:lstStyle/>
                    <a:p>
                      <a:pPr algn="ctr">
                        <a:lnSpc>
                          <a:spcPts val="4900"/>
                        </a:lnSpc>
                        <a:defRPr/>
                      </a:pPr>
                      <a:r>
                        <a:rPr lang="en-US" sz="3500">
                          <a:solidFill>
                            <a:srgbClr val="000000"/>
                          </a:solidFill>
                          <a:latin typeface="Roboto Condensed Bold"/>
                        </a:rPr>
                        <a:t>YÊU CẦU</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solidFill>
                      <a:srgbClr val="F7D6DF"/>
                    </a:solidFill>
                  </a:tcPr>
                </a:tc>
                <a:tc>
                  <a:txBody>
                    <a:bodyPr/>
                    <a:lstStyle/>
                    <a:p>
                      <a:pPr algn="ctr">
                        <a:lnSpc>
                          <a:spcPts val="4900"/>
                        </a:lnSpc>
                        <a:defRPr/>
                      </a:pPr>
                      <a:r>
                        <a:rPr lang="en-US" sz="3500">
                          <a:solidFill>
                            <a:srgbClr val="000000"/>
                          </a:solidFill>
                          <a:latin typeface="Roboto Condensed Bold"/>
                        </a:rPr>
                        <a:t>TRẢ LỜI</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solidFill>
                      <a:srgbClr val="F7D6DF"/>
                    </a:solidFill>
                  </a:tcPr>
                </a:tc>
                <a:extLst>
                  <a:ext uri="{0D108BD9-81ED-4DB2-BD59-A6C34878D82A}">
                    <a16:rowId xmlns:a16="http://schemas.microsoft.com/office/drawing/2014/main" val="10000"/>
                  </a:ext>
                </a:extLst>
              </a:tr>
              <a:tr h="1535338">
                <a:tc>
                  <a:txBody>
                    <a:bodyPr/>
                    <a:lstStyle/>
                    <a:p>
                      <a:pPr algn="just">
                        <a:lnSpc>
                          <a:spcPts val="4900"/>
                        </a:lnSpc>
                        <a:defRPr/>
                      </a:pPr>
                      <a:r>
                        <a:rPr lang="en-US" sz="3500">
                          <a:solidFill>
                            <a:srgbClr val="000000"/>
                          </a:solidFill>
                          <a:latin typeface="Roboto Condensed"/>
                        </a:rPr>
                        <a:t>Văn bản trên giải thích hiện tượng tự nhiên nào?</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Văn bản trên giải thích hiện tượng tự nhiên: Núi lửa</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extLst>
                  <a:ext uri="{0D108BD9-81ED-4DB2-BD59-A6C34878D82A}">
                    <a16:rowId xmlns:a16="http://schemas.microsoft.com/office/drawing/2014/main" val="10001"/>
                  </a:ext>
                </a:extLst>
              </a:tr>
              <a:tr h="2775052">
                <a:tc>
                  <a:txBody>
                    <a:bodyPr/>
                    <a:lstStyle/>
                    <a:p>
                      <a:pPr algn="just">
                        <a:lnSpc>
                          <a:spcPts val="4900"/>
                        </a:lnSpc>
                        <a:defRPr/>
                      </a:pPr>
                      <a:r>
                        <a:rPr lang="en-US" sz="3500">
                          <a:solidFill>
                            <a:srgbClr val="000000"/>
                          </a:solidFill>
                          <a:latin typeface="Roboto Condensed"/>
                        </a:rPr>
                        <a:t>Xác định những ý chính của văn bản trên và những thông tin chi tiết làm rõ cho từng ý chính.</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Bố cục: 3 phần</a:t>
                      </a:r>
                      <a:endParaRPr lang="en-US" sz="1100"/>
                    </a:p>
                    <a:p>
                      <a:pPr algn="just">
                        <a:lnSpc>
                          <a:spcPts val="4900"/>
                        </a:lnSpc>
                      </a:pPr>
                      <a:r>
                        <a:rPr lang="en-US" sz="3500">
                          <a:solidFill>
                            <a:srgbClr val="000000"/>
                          </a:solidFill>
                          <a:latin typeface="Roboto Condensed"/>
                        </a:rPr>
                        <a:t>+ Núi lửa là gì</a:t>
                      </a:r>
                    </a:p>
                    <a:p>
                      <a:pPr algn="just">
                        <a:lnSpc>
                          <a:spcPts val="4900"/>
                        </a:lnSpc>
                      </a:pPr>
                      <a:r>
                        <a:rPr lang="en-US" sz="3500">
                          <a:solidFill>
                            <a:srgbClr val="000000"/>
                          </a:solidFill>
                          <a:latin typeface="Roboto Condensed"/>
                        </a:rPr>
                        <a:t>+ Cấu tạo một ngọn núi lửa</a:t>
                      </a:r>
                    </a:p>
                    <a:p>
                      <a:pPr algn="just">
                        <a:lnSpc>
                          <a:spcPts val="4900"/>
                        </a:lnSpc>
                      </a:pPr>
                      <a:r>
                        <a:rPr lang="en-US" sz="3500">
                          <a:solidFill>
                            <a:srgbClr val="000000"/>
                          </a:solidFill>
                          <a:latin typeface="Roboto Condensed"/>
                        </a:rPr>
                        <a:t>+ Các loại núi lửa</a:t>
                      </a:r>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extLst>
                  <a:ext uri="{0D108BD9-81ED-4DB2-BD59-A6C34878D82A}">
                    <a16:rowId xmlns:a16="http://schemas.microsoft.com/office/drawing/2014/main" val="10002"/>
                  </a:ext>
                </a:extLst>
              </a:tr>
              <a:tr h="2544122">
                <a:tc>
                  <a:txBody>
                    <a:bodyPr/>
                    <a:lstStyle/>
                    <a:p>
                      <a:pPr algn="just">
                        <a:lnSpc>
                          <a:spcPts val="4900"/>
                        </a:lnSpc>
                        <a:defRPr/>
                      </a:pPr>
                      <a:r>
                        <a:rPr lang="en-US" sz="3500">
                          <a:solidFill>
                            <a:srgbClr val="000000"/>
                          </a:solidFill>
                          <a:latin typeface="Roboto Condensed"/>
                        </a:rPr>
                        <a:t>Nhận xét về cách sử dụng phương tiện ngôn ngữ và phi ngôn ngữ trong văn bản.</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Hình ảnh núi lửa và cấu tạo một ngọn núi lửa giúp hình dung rõ ràng về cấu tạo và hình dáng của đối tượng thuyết minh, tạo sự hấp dẫn cho văn bản.</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 name="Freeform 16"/>
          <p:cNvSpPr/>
          <p:nvPr/>
        </p:nvSpPr>
        <p:spPr>
          <a:xfrm>
            <a:off x="15331694" y="4245473"/>
            <a:ext cx="2956306" cy="2583073"/>
          </a:xfrm>
          <a:custGeom>
            <a:avLst/>
            <a:gdLst/>
            <a:ahLst/>
            <a:cxnLst/>
            <a:rect l="l" t="t" r="r" b="b"/>
            <a:pathLst>
              <a:path w="2956306" h="2583073">
                <a:moveTo>
                  <a:pt x="0" y="0"/>
                </a:moveTo>
                <a:lnTo>
                  <a:pt x="2956306" y="0"/>
                </a:lnTo>
                <a:lnTo>
                  <a:pt x="2956306" y="2583072"/>
                </a:lnTo>
                <a:lnTo>
                  <a:pt x="0" y="25830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7" name="Freeform 17"/>
          <p:cNvSpPr/>
          <p:nvPr/>
        </p:nvSpPr>
        <p:spPr>
          <a:xfrm>
            <a:off x="0" y="59435"/>
            <a:ext cx="1141558" cy="1815983"/>
          </a:xfrm>
          <a:custGeom>
            <a:avLst/>
            <a:gdLst/>
            <a:ahLst/>
            <a:cxnLst/>
            <a:rect l="l" t="t" r="r" b="b"/>
            <a:pathLst>
              <a:path w="1141558" h="1815983">
                <a:moveTo>
                  <a:pt x="0" y="0"/>
                </a:moveTo>
                <a:lnTo>
                  <a:pt x="1141558" y="0"/>
                </a:lnTo>
                <a:lnTo>
                  <a:pt x="1141558" y="1815983"/>
                </a:lnTo>
                <a:lnTo>
                  <a:pt x="0" y="18159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253830" y="-396943"/>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16029478" y="598125"/>
            <a:ext cx="457011" cy="738604"/>
          </a:xfrm>
          <a:custGeom>
            <a:avLst/>
            <a:gdLst/>
            <a:ahLst/>
            <a:cxnLst/>
            <a:rect l="l" t="t" r="r" b="b"/>
            <a:pathLst>
              <a:path w="457011" h="738604">
                <a:moveTo>
                  <a:pt x="0" y="0"/>
                </a:moveTo>
                <a:lnTo>
                  <a:pt x="457011" y="0"/>
                </a:lnTo>
                <a:lnTo>
                  <a:pt x="457011" y="738604"/>
                </a:lnTo>
                <a:lnTo>
                  <a:pt x="0" y="7386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5331694" y="7970047"/>
            <a:ext cx="2699445" cy="2358640"/>
          </a:xfrm>
          <a:custGeom>
            <a:avLst/>
            <a:gdLst/>
            <a:ahLst/>
            <a:cxnLst/>
            <a:rect l="l" t="t" r="r" b="b"/>
            <a:pathLst>
              <a:path w="2699445" h="2358640">
                <a:moveTo>
                  <a:pt x="0" y="0"/>
                </a:moveTo>
                <a:lnTo>
                  <a:pt x="2699445" y="0"/>
                </a:lnTo>
                <a:lnTo>
                  <a:pt x="2699445" y="2358640"/>
                </a:lnTo>
                <a:lnTo>
                  <a:pt x="0" y="23586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Freeform 15"/>
          <p:cNvSpPr/>
          <p:nvPr/>
        </p:nvSpPr>
        <p:spPr>
          <a:xfrm>
            <a:off x="0" y="59435"/>
            <a:ext cx="1141558" cy="1815983"/>
          </a:xfrm>
          <a:custGeom>
            <a:avLst/>
            <a:gdLst/>
            <a:ahLst/>
            <a:cxnLst/>
            <a:rect l="l" t="t" r="r" b="b"/>
            <a:pathLst>
              <a:path w="1141558" h="1815983">
                <a:moveTo>
                  <a:pt x="0" y="0"/>
                </a:moveTo>
                <a:lnTo>
                  <a:pt x="1141558" y="0"/>
                </a:lnTo>
                <a:lnTo>
                  <a:pt x="1141558" y="1815983"/>
                </a:lnTo>
                <a:lnTo>
                  <a:pt x="0" y="18159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6" name="TextBox 16"/>
          <p:cNvSpPr txBox="1"/>
          <p:nvPr/>
        </p:nvSpPr>
        <p:spPr>
          <a:xfrm>
            <a:off x="2362200" y="359432"/>
            <a:ext cx="13289623" cy="977297"/>
          </a:xfrm>
          <a:prstGeom prst="rect">
            <a:avLst/>
          </a:prstGeom>
        </p:spPr>
        <p:txBody>
          <a:bodyPr wrap="square" lIns="0" tIns="0" rIns="0" bIns="0" rtlCol="0" anchor="t">
            <a:spAutoFit/>
          </a:bodyPr>
          <a:lstStyle/>
          <a:p>
            <a:pPr algn="ctr">
              <a:lnSpc>
                <a:spcPts val="8079"/>
              </a:lnSpc>
              <a:spcBef>
                <a:spcPct val="0"/>
              </a:spcBef>
            </a:pPr>
            <a:r>
              <a:rPr lang="en-US" sz="5770">
                <a:solidFill>
                  <a:srgbClr val="F097AB"/>
                </a:solidFill>
                <a:latin typeface="Fraunces Bold"/>
              </a:rPr>
              <a:t>II. PHÂN TÍCH BÀI THAM KHẢO</a:t>
            </a:r>
          </a:p>
        </p:txBody>
      </p:sp>
      <p:graphicFrame>
        <p:nvGraphicFramePr>
          <p:cNvPr id="17" name="Table 17"/>
          <p:cNvGraphicFramePr>
            <a:graphicFrameLocks noGrp="1"/>
          </p:cNvGraphicFramePr>
          <p:nvPr/>
        </p:nvGraphicFramePr>
        <p:xfrm>
          <a:off x="799740" y="1875418"/>
          <a:ext cx="16688521" cy="6564659"/>
        </p:xfrm>
        <a:graphic>
          <a:graphicData uri="http://schemas.openxmlformats.org/drawingml/2006/table">
            <a:tbl>
              <a:tblPr/>
              <a:tblGrid>
                <a:gridCol w="6547663">
                  <a:extLst>
                    <a:ext uri="{9D8B030D-6E8A-4147-A177-3AD203B41FA5}">
                      <a16:colId xmlns:a16="http://schemas.microsoft.com/office/drawing/2014/main" val="20000"/>
                    </a:ext>
                  </a:extLst>
                </a:gridCol>
                <a:gridCol w="10140858">
                  <a:extLst>
                    <a:ext uri="{9D8B030D-6E8A-4147-A177-3AD203B41FA5}">
                      <a16:colId xmlns:a16="http://schemas.microsoft.com/office/drawing/2014/main" val="20001"/>
                    </a:ext>
                  </a:extLst>
                </a:gridCol>
              </a:tblGrid>
              <a:tr h="1454542">
                <a:tc>
                  <a:txBody>
                    <a:bodyPr/>
                    <a:lstStyle/>
                    <a:p>
                      <a:pPr algn="ctr">
                        <a:lnSpc>
                          <a:spcPts val="4900"/>
                        </a:lnSpc>
                        <a:defRPr/>
                      </a:pPr>
                      <a:r>
                        <a:rPr lang="en-US" sz="3500">
                          <a:solidFill>
                            <a:srgbClr val="000000"/>
                          </a:solidFill>
                          <a:latin typeface="Roboto Condensed Bold"/>
                        </a:rPr>
                        <a:t>YÊU CẦU</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solidFill>
                      <a:srgbClr val="F7D6DF"/>
                    </a:solidFill>
                  </a:tcPr>
                </a:tc>
                <a:tc>
                  <a:txBody>
                    <a:bodyPr/>
                    <a:lstStyle/>
                    <a:p>
                      <a:pPr algn="ctr">
                        <a:lnSpc>
                          <a:spcPts val="4900"/>
                        </a:lnSpc>
                        <a:defRPr/>
                      </a:pPr>
                      <a:r>
                        <a:rPr lang="en-US" sz="3500">
                          <a:solidFill>
                            <a:srgbClr val="000000"/>
                          </a:solidFill>
                          <a:latin typeface="Roboto Condensed Bold"/>
                        </a:rPr>
                        <a:t>TRẢ LỜI</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solidFill>
                      <a:srgbClr val="F7D6DF"/>
                    </a:solidFill>
                  </a:tcPr>
                </a:tc>
                <a:extLst>
                  <a:ext uri="{0D108BD9-81ED-4DB2-BD59-A6C34878D82A}">
                    <a16:rowId xmlns:a16="http://schemas.microsoft.com/office/drawing/2014/main" val="10000"/>
                  </a:ext>
                </a:extLst>
              </a:tr>
              <a:tr h="2954339">
                <a:tc>
                  <a:txBody>
                    <a:bodyPr/>
                    <a:lstStyle/>
                    <a:p>
                      <a:pPr algn="just">
                        <a:lnSpc>
                          <a:spcPts val="4900"/>
                        </a:lnSpc>
                        <a:defRPr/>
                      </a:pPr>
                      <a:r>
                        <a:rPr lang="en-US" sz="3500">
                          <a:solidFill>
                            <a:srgbClr val="000000"/>
                          </a:solidFill>
                          <a:latin typeface="Roboto Condensed"/>
                        </a:rPr>
                        <a:t>Xác định cấu trúc đoạn văn của một số đoạn trong văn bản (diễn dịch, quy nạp, song song, phối hợp)</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Các kiểu đoạn văn: chủ yếu là diễn dịch</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extLst>
                  <a:ext uri="{0D108BD9-81ED-4DB2-BD59-A6C34878D82A}">
                    <a16:rowId xmlns:a16="http://schemas.microsoft.com/office/drawing/2014/main" val="10001"/>
                  </a:ext>
                </a:extLst>
              </a:tr>
              <a:tr h="2155778">
                <a:tc>
                  <a:txBody>
                    <a:bodyPr/>
                    <a:lstStyle/>
                    <a:p>
                      <a:pPr algn="just">
                        <a:lnSpc>
                          <a:spcPts val="4900"/>
                        </a:lnSpc>
                        <a:defRPr/>
                      </a:pPr>
                      <a:r>
                        <a:rPr lang="en-US" sz="3500">
                          <a:solidFill>
                            <a:srgbClr val="000000"/>
                          </a:solidFill>
                          <a:latin typeface="Roboto Condensed"/>
                        </a:rPr>
                        <a:t>Nếu được bổ sung thêm cho bài viết, em sẽ bổ sung điều gì? Vì sao?</a:t>
                      </a:r>
                      <a:endParaRPr lang="en-US" sz="1100"/>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Bổ sung thêm:</a:t>
                      </a:r>
                      <a:endParaRPr lang="en-US" sz="1100"/>
                    </a:p>
                    <a:p>
                      <a:pPr algn="just">
                        <a:lnSpc>
                          <a:spcPts val="4900"/>
                        </a:lnSpc>
                      </a:pPr>
                      <a:r>
                        <a:rPr lang="en-US" sz="3500">
                          <a:solidFill>
                            <a:srgbClr val="000000"/>
                          </a:solidFill>
                          <a:latin typeface="Roboto Condensed"/>
                        </a:rPr>
                        <a:t>+ Lợi ích và tác hại của núi lửa</a:t>
                      </a:r>
                    </a:p>
                    <a:p>
                      <a:pPr algn="just">
                        <a:lnSpc>
                          <a:spcPts val="4900"/>
                        </a:lnSpc>
                      </a:pPr>
                      <a:r>
                        <a:rPr lang="en-US" sz="3500">
                          <a:solidFill>
                            <a:srgbClr val="000000"/>
                          </a:solidFill>
                          <a:latin typeface="Roboto Condensed"/>
                        </a:rPr>
                        <a:t>+ Giải pháp tận dụng lợi ích và khắc phục tác hại đó.</a:t>
                      </a:r>
                    </a:p>
                  </a:txBody>
                  <a:tcPr marL="114300" marR="114300" marT="114300" marB="114300" anchor="ctr">
                    <a:lnL w="9525" cap="flat" cmpd="sng" algn="ctr">
                      <a:solidFill>
                        <a:srgbClr val="AA6F91"/>
                      </a:solidFill>
                      <a:prstDash val="solid"/>
                      <a:round/>
                      <a:headEnd type="none" w="med" len="med"/>
                      <a:tailEnd type="none" w="med" len="med"/>
                    </a:lnL>
                    <a:lnR w="9525" cap="flat" cmpd="sng" algn="ctr">
                      <a:solidFill>
                        <a:srgbClr val="AA6F91"/>
                      </a:solidFill>
                      <a:prstDash val="solid"/>
                      <a:round/>
                      <a:headEnd type="none" w="med" len="med"/>
                      <a:tailEnd type="none" w="med" len="med"/>
                    </a:lnR>
                    <a:lnT w="9525" cap="flat" cmpd="sng" algn="ctr">
                      <a:solidFill>
                        <a:srgbClr val="AA6F91"/>
                      </a:solidFill>
                      <a:prstDash val="solid"/>
                      <a:round/>
                      <a:headEnd type="none" w="med" len="med"/>
                      <a:tailEnd type="none" w="med" len="med"/>
                    </a:lnT>
                    <a:lnB w="9525" cap="flat" cmpd="sng" algn="ctr">
                      <a:solidFill>
                        <a:srgbClr val="AA6F9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532360" y="464207"/>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rot="-1475199">
            <a:off x="790989" y="464860"/>
            <a:ext cx="2288005" cy="1032462"/>
          </a:xfrm>
          <a:custGeom>
            <a:avLst/>
            <a:gdLst/>
            <a:ahLst/>
            <a:cxnLst/>
            <a:rect l="l" t="t" r="r" b="b"/>
            <a:pathLst>
              <a:path w="2288005" h="1032462">
                <a:moveTo>
                  <a:pt x="0" y="0"/>
                </a:moveTo>
                <a:lnTo>
                  <a:pt x="2288006" y="0"/>
                </a:lnTo>
                <a:lnTo>
                  <a:pt x="2288006" y="1032463"/>
                </a:lnTo>
                <a:lnTo>
                  <a:pt x="0" y="103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rot="-636091">
            <a:off x="6506236" y="2107702"/>
            <a:ext cx="7585148" cy="6864559"/>
          </a:xfrm>
          <a:custGeom>
            <a:avLst/>
            <a:gdLst/>
            <a:ahLst/>
            <a:cxnLst/>
            <a:rect l="l" t="t" r="r" b="b"/>
            <a:pathLst>
              <a:path w="7585148" h="6864559">
                <a:moveTo>
                  <a:pt x="0" y="0"/>
                </a:moveTo>
                <a:lnTo>
                  <a:pt x="7585148" y="0"/>
                </a:lnTo>
                <a:lnTo>
                  <a:pt x="7585148" y="6864559"/>
                </a:lnTo>
                <a:lnTo>
                  <a:pt x="0" y="686455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Freeform 15"/>
          <p:cNvSpPr/>
          <p:nvPr/>
        </p:nvSpPr>
        <p:spPr>
          <a:xfrm>
            <a:off x="1525040" y="4697752"/>
            <a:ext cx="4826180" cy="5630934"/>
          </a:xfrm>
          <a:custGeom>
            <a:avLst/>
            <a:gdLst/>
            <a:ahLst/>
            <a:cxnLst/>
            <a:rect l="l" t="t" r="r" b="b"/>
            <a:pathLst>
              <a:path w="4826180" h="5630934">
                <a:moveTo>
                  <a:pt x="0" y="0"/>
                </a:moveTo>
                <a:lnTo>
                  <a:pt x="4826180" y="0"/>
                </a:lnTo>
                <a:lnTo>
                  <a:pt x="4826180" y="5630935"/>
                </a:lnTo>
                <a:lnTo>
                  <a:pt x="0" y="56309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6" name="Freeform 16"/>
          <p:cNvSpPr/>
          <p:nvPr/>
        </p:nvSpPr>
        <p:spPr>
          <a:xfrm>
            <a:off x="15983882" y="-1162618"/>
            <a:ext cx="3446145" cy="4114800"/>
          </a:xfrm>
          <a:custGeom>
            <a:avLst/>
            <a:gdLst/>
            <a:ahLst/>
            <a:cxnLst/>
            <a:rect l="l" t="t" r="r" b="b"/>
            <a:pathLst>
              <a:path w="3446145" h="4114800">
                <a:moveTo>
                  <a:pt x="0" y="0"/>
                </a:moveTo>
                <a:lnTo>
                  <a:pt x="3446145" y="0"/>
                </a:lnTo>
                <a:lnTo>
                  <a:pt x="344614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7" name="Freeform 17"/>
          <p:cNvSpPr/>
          <p:nvPr/>
        </p:nvSpPr>
        <p:spPr>
          <a:xfrm rot="-1101587">
            <a:off x="15664069" y="1124449"/>
            <a:ext cx="1777260" cy="1973819"/>
          </a:xfrm>
          <a:custGeom>
            <a:avLst/>
            <a:gdLst/>
            <a:ahLst/>
            <a:cxnLst/>
            <a:rect l="l" t="t" r="r" b="b"/>
            <a:pathLst>
              <a:path w="1777260" h="1973819">
                <a:moveTo>
                  <a:pt x="0" y="0"/>
                </a:moveTo>
                <a:lnTo>
                  <a:pt x="1777260" y="0"/>
                </a:lnTo>
                <a:lnTo>
                  <a:pt x="1777260" y="1973819"/>
                </a:lnTo>
                <a:lnTo>
                  <a:pt x="0" y="197381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8" name="TextBox 18"/>
          <p:cNvSpPr txBox="1"/>
          <p:nvPr/>
        </p:nvSpPr>
        <p:spPr>
          <a:xfrm>
            <a:off x="2971800" y="438444"/>
            <a:ext cx="12175393" cy="977297"/>
          </a:xfrm>
          <a:prstGeom prst="rect">
            <a:avLst/>
          </a:prstGeom>
        </p:spPr>
        <p:txBody>
          <a:bodyPr wrap="square" lIns="0" tIns="0" rIns="0" bIns="0" rtlCol="0" anchor="t">
            <a:spAutoFit/>
          </a:bodyPr>
          <a:lstStyle/>
          <a:p>
            <a:pPr algn="ctr">
              <a:lnSpc>
                <a:spcPts val="8079"/>
              </a:lnSpc>
              <a:spcBef>
                <a:spcPct val="0"/>
              </a:spcBef>
            </a:pPr>
            <a:r>
              <a:rPr lang="en-US" sz="5770">
                <a:solidFill>
                  <a:srgbClr val="F097AB"/>
                </a:solidFill>
                <a:latin typeface="Fraunces Bold"/>
              </a:rPr>
              <a:t>III. TÌM HIỂU QUY TRÌNH VIẾT</a:t>
            </a:r>
          </a:p>
        </p:txBody>
      </p:sp>
      <p:sp>
        <p:nvSpPr>
          <p:cNvPr id="19" name="TextBox 19"/>
          <p:cNvSpPr txBox="1"/>
          <p:nvPr/>
        </p:nvSpPr>
        <p:spPr>
          <a:xfrm rot="-610371">
            <a:off x="7264916" y="3718315"/>
            <a:ext cx="5644290" cy="4203551"/>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Dựa vào thông tin trong SGK, kết hợp với phần phân tích mẫu vừa rồi, em hãy nêu quy trình viết bài văn thuyết minh giải thích một hiện tượng tự nhiên.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rot="1073401">
            <a:off x="16919070" y="6836756"/>
            <a:ext cx="3446145" cy="4114800"/>
          </a:xfrm>
          <a:custGeom>
            <a:avLst/>
            <a:gdLst/>
            <a:ahLst/>
            <a:cxnLst/>
            <a:rect l="l" t="t" r="r" b="b"/>
            <a:pathLst>
              <a:path w="3446145" h="4114800">
                <a:moveTo>
                  <a:pt x="0" y="0"/>
                </a:moveTo>
                <a:lnTo>
                  <a:pt x="3446145" y="0"/>
                </a:lnTo>
                <a:lnTo>
                  <a:pt x="344614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1249255" y="2463698"/>
            <a:ext cx="6276486" cy="7736808"/>
          </a:xfrm>
          <a:custGeom>
            <a:avLst/>
            <a:gdLst/>
            <a:ahLst/>
            <a:cxnLst/>
            <a:rect l="l" t="t" r="r" b="b"/>
            <a:pathLst>
              <a:path w="6276486" h="7736808">
                <a:moveTo>
                  <a:pt x="0" y="0"/>
                </a:moveTo>
                <a:lnTo>
                  <a:pt x="6276486" y="0"/>
                </a:lnTo>
                <a:lnTo>
                  <a:pt x="6276486" y="7736809"/>
                </a:lnTo>
                <a:lnTo>
                  <a:pt x="0" y="77368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8110017" y="2214376"/>
            <a:ext cx="5000474" cy="6163913"/>
          </a:xfrm>
          <a:custGeom>
            <a:avLst/>
            <a:gdLst/>
            <a:ahLst/>
            <a:cxnLst/>
            <a:rect l="l" t="t" r="r" b="b"/>
            <a:pathLst>
              <a:path w="5000474" h="6163913">
                <a:moveTo>
                  <a:pt x="0" y="0"/>
                </a:moveTo>
                <a:lnTo>
                  <a:pt x="5000474" y="0"/>
                </a:lnTo>
                <a:lnTo>
                  <a:pt x="5000474" y="6163913"/>
                </a:lnTo>
                <a:lnTo>
                  <a:pt x="0" y="61639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Freeform 15"/>
          <p:cNvSpPr/>
          <p:nvPr/>
        </p:nvSpPr>
        <p:spPr>
          <a:xfrm>
            <a:off x="7380497" y="7446343"/>
            <a:ext cx="2434680" cy="2840657"/>
          </a:xfrm>
          <a:custGeom>
            <a:avLst/>
            <a:gdLst/>
            <a:ahLst/>
            <a:cxnLst/>
            <a:rect l="l" t="t" r="r" b="b"/>
            <a:pathLst>
              <a:path w="2434680" h="2840657">
                <a:moveTo>
                  <a:pt x="0" y="0"/>
                </a:moveTo>
                <a:lnTo>
                  <a:pt x="2434680" y="0"/>
                </a:lnTo>
                <a:lnTo>
                  <a:pt x="2434680" y="2840657"/>
                </a:lnTo>
                <a:lnTo>
                  <a:pt x="0" y="28406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6" name="Freeform 16"/>
          <p:cNvSpPr/>
          <p:nvPr/>
        </p:nvSpPr>
        <p:spPr>
          <a:xfrm>
            <a:off x="12973580" y="2252306"/>
            <a:ext cx="5000474" cy="6163913"/>
          </a:xfrm>
          <a:custGeom>
            <a:avLst/>
            <a:gdLst/>
            <a:ahLst/>
            <a:cxnLst/>
            <a:rect l="l" t="t" r="r" b="b"/>
            <a:pathLst>
              <a:path w="5000474" h="6163913">
                <a:moveTo>
                  <a:pt x="0" y="0"/>
                </a:moveTo>
                <a:lnTo>
                  <a:pt x="5000475" y="0"/>
                </a:lnTo>
                <a:lnTo>
                  <a:pt x="5000475" y="6163913"/>
                </a:lnTo>
                <a:lnTo>
                  <a:pt x="0" y="61639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7" name="Freeform 17"/>
          <p:cNvSpPr/>
          <p:nvPr/>
        </p:nvSpPr>
        <p:spPr>
          <a:xfrm>
            <a:off x="17305967" y="-1098778"/>
            <a:ext cx="1336175" cy="1641997"/>
          </a:xfrm>
          <a:custGeom>
            <a:avLst/>
            <a:gdLst/>
            <a:ahLst/>
            <a:cxnLst/>
            <a:rect l="l" t="t" r="r" b="b"/>
            <a:pathLst>
              <a:path w="1336175" h="1641997">
                <a:moveTo>
                  <a:pt x="0" y="0"/>
                </a:moveTo>
                <a:lnTo>
                  <a:pt x="1336176" y="0"/>
                </a:lnTo>
                <a:lnTo>
                  <a:pt x="1336176" y="1641997"/>
                </a:lnTo>
                <a:lnTo>
                  <a:pt x="0" y="16419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8" name="Freeform 18"/>
          <p:cNvSpPr/>
          <p:nvPr/>
        </p:nvSpPr>
        <p:spPr>
          <a:xfrm>
            <a:off x="576903" y="543219"/>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19" name="TextBox 19"/>
          <p:cNvSpPr txBox="1"/>
          <p:nvPr/>
        </p:nvSpPr>
        <p:spPr>
          <a:xfrm>
            <a:off x="1249255" y="3591248"/>
            <a:ext cx="5768854" cy="61880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Xác định hiện tượng tự nhiên cần giới thiệu, giải thích. </a:t>
            </a:r>
          </a:p>
          <a:p>
            <a:pPr marL="755651" lvl="1" indent="-377825" algn="just">
              <a:lnSpc>
                <a:spcPts val="4900"/>
              </a:lnSpc>
              <a:buFont typeface="Arial"/>
              <a:buChar char="•"/>
            </a:pPr>
            <a:r>
              <a:rPr lang="en-US" sz="3500">
                <a:solidFill>
                  <a:srgbClr val="000000"/>
                </a:solidFill>
                <a:latin typeface="Roboto Condensed"/>
              </a:rPr>
              <a:t>Tìm hiểu hiện tượng tự nhiên qua sách báo, tài liệu khoa học, internet, vận dụng tri thức từ các môn khác như Lịch sử, Địa lý,…</a:t>
            </a:r>
          </a:p>
          <a:p>
            <a:pPr marL="755651" lvl="1" indent="-377825" algn="just">
              <a:lnSpc>
                <a:spcPts val="4900"/>
              </a:lnSpc>
              <a:buFont typeface="Arial"/>
              <a:buChar char="•"/>
            </a:pPr>
            <a:r>
              <a:rPr lang="en-US" sz="3500">
                <a:solidFill>
                  <a:srgbClr val="000000"/>
                </a:solidFill>
                <a:latin typeface="Roboto Condensed"/>
              </a:rPr>
              <a:t>Dựa vào số liệu tin cậy để tổng hợp</a:t>
            </a:r>
          </a:p>
        </p:txBody>
      </p:sp>
      <p:sp>
        <p:nvSpPr>
          <p:cNvPr id="20" name="TextBox 20"/>
          <p:cNvSpPr txBox="1"/>
          <p:nvPr/>
        </p:nvSpPr>
        <p:spPr>
          <a:xfrm>
            <a:off x="3288543" y="226502"/>
            <a:ext cx="12256257" cy="977297"/>
          </a:xfrm>
          <a:prstGeom prst="rect">
            <a:avLst/>
          </a:prstGeom>
        </p:spPr>
        <p:txBody>
          <a:bodyPr wrap="square" lIns="0" tIns="0" rIns="0" bIns="0" rtlCol="0" anchor="t">
            <a:spAutoFit/>
          </a:bodyPr>
          <a:lstStyle/>
          <a:p>
            <a:pPr algn="ctr">
              <a:lnSpc>
                <a:spcPts val="8079"/>
              </a:lnSpc>
              <a:spcBef>
                <a:spcPct val="0"/>
              </a:spcBef>
            </a:pPr>
            <a:r>
              <a:rPr lang="en-US" sz="5770">
                <a:solidFill>
                  <a:srgbClr val="F097AB"/>
                </a:solidFill>
                <a:latin typeface="Fraunces Bold"/>
              </a:rPr>
              <a:t>III. TÌM HIỂU QUY TRÌNH VIẾT</a:t>
            </a:r>
          </a:p>
        </p:txBody>
      </p:sp>
      <p:sp>
        <p:nvSpPr>
          <p:cNvPr id="21" name="TextBox 21"/>
          <p:cNvSpPr txBox="1"/>
          <p:nvPr/>
        </p:nvSpPr>
        <p:spPr>
          <a:xfrm>
            <a:off x="2438400" y="2400300"/>
            <a:ext cx="3875248" cy="615950"/>
          </a:xfrm>
          <a:prstGeom prst="rect">
            <a:avLst/>
          </a:prstGeom>
        </p:spPr>
        <p:txBody>
          <a:bodyPr lIns="0" tIns="0" rIns="0" bIns="0" rtlCol="0" anchor="t">
            <a:spAutoFit/>
          </a:bodyPr>
          <a:lstStyle/>
          <a:p>
            <a:pPr algn="ctr">
              <a:lnSpc>
                <a:spcPts val="4900"/>
              </a:lnSpc>
            </a:pPr>
            <a:r>
              <a:rPr lang="en-US" sz="3500">
                <a:solidFill>
                  <a:srgbClr val="000000"/>
                </a:solidFill>
                <a:latin typeface="Roboto Condensed Bold"/>
              </a:rPr>
              <a:t>CHUẨN BỊ</a:t>
            </a:r>
          </a:p>
        </p:txBody>
      </p:sp>
      <p:sp>
        <p:nvSpPr>
          <p:cNvPr id="22" name="TextBox 22"/>
          <p:cNvSpPr txBox="1"/>
          <p:nvPr/>
        </p:nvSpPr>
        <p:spPr>
          <a:xfrm>
            <a:off x="8841641" y="2222829"/>
            <a:ext cx="3875248" cy="615950"/>
          </a:xfrm>
          <a:prstGeom prst="rect">
            <a:avLst/>
          </a:prstGeom>
        </p:spPr>
        <p:txBody>
          <a:bodyPr lIns="0" tIns="0" rIns="0" bIns="0" rtlCol="0" anchor="t">
            <a:spAutoFit/>
          </a:bodyPr>
          <a:lstStyle/>
          <a:p>
            <a:pPr algn="ctr">
              <a:lnSpc>
                <a:spcPts val="4900"/>
              </a:lnSpc>
            </a:pPr>
            <a:r>
              <a:rPr lang="en-US" sz="3500">
                <a:solidFill>
                  <a:srgbClr val="000000"/>
                </a:solidFill>
                <a:latin typeface="Roboto Condensed Bold"/>
              </a:rPr>
              <a:t>TÌM Ý </a:t>
            </a:r>
          </a:p>
        </p:txBody>
      </p:sp>
      <p:sp>
        <p:nvSpPr>
          <p:cNvPr id="23" name="TextBox 23"/>
          <p:cNvSpPr txBox="1"/>
          <p:nvPr/>
        </p:nvSpPr>
        <p:spPr>
          <a:xfrm>
            <a:off x="8637328" y="2908198"/>
            <a:ext cx="4283873" cy="4330700"/>
          </a:xfrm>
          <a:prstGeom prst="rect">
            <a:avLst/>
          </a:prstGeom>
        </p:spPr>
        <p:txBody>
          <a:bodyPr lIns="0" tIns="0" rIns="0" bIns="0" rtlCol="0" anchor="t">
            <a:spAutoFit/>
          </a:bodyPr>
          <a:lstStyle/>
          <a:p>
            <a:pPr algn="ctr">
              <a:lnSpc>
                <a:spcPts val="4900"/>
              </a:lnSpc>
            </a:pPr>
            <a:endParaRPr/>
          </a:p>
          <a:p>
            <a:pPr algn="just">
              <a:lnSpc>
                <a:spcPts val="4900"/>
              </a:lnSpc>
            </a:pPr>
            <a:r>
              <a:rPr lang="en-US" sz="3500">
                <a:solidFill>
                  <a:srgbClr val="000000"/>
                </a:solidFill>
                <a:latin typeface="Roboto Condensed"/>
              </a:rPr>
              <a:t>+ Hiện tượng đó là gì?</a:t>
            </a:r>
          </a:p>
          <a:p>
            <a:pPr algn="just">
              <a:lnSpc>
                <a:spcPts val="4900"/>
              </a:lnSpc>
            </a:pPr>
            <a:r>
              <a:rPr lang="en-US" sz="3500">
                <a:solidFill>
                  <a:srgbClr val="000000"/>
                </a:solidFill>
                <a:latin typeface="Roboto Condensed"/>
              </a:rPr>
              <a:t>+ Có những loại nào?</a:t>
            </a:r>
          </a:p>
          <a:p>
            <a:pPr algn="just">
              <a:lnSpc>
                <a:spcPts val="4900"/>
              </a:lnSpc>
            </a:pPr>
            <a:r>
              <a:rPr lang="en-US" sz="3500">
                <a:solidFill>
                  <a:srgbClr val="000000"/>
                </a:solidFill>
                <a:latin typeface="Roboto Condensed"/>
              </a:rPr>
              <a:t>+ Vì sao có hiện tượng đó?</a:t>
            </a:r>
          </a:p>
          <a:p>
            <a:pPr algn="just">
              <a:lnSpc>
                <a:spcPts val="4900"/>
              </a:lnSpc>
            </a:pPr>
            <a:r>
              <a:rPr lang="en-US" sz="3500">
                <a:solidFill>
                  <a:srgbClr val="000000"/>
                </a:solidFill>
                <a:latin typeface="Roboto Condensed"/>
              </a:rPr>
              <a:t>+ Hiện tượng đó có lợi ích và tác hại gì?</a:t>
            </a:r>
          </a:p>
        </p:txBody>
      </p:sp>
      <p:sp>
        <p:nvSpPr>
          <p:cNvPr id="24" name="TextBox 24"/>
          <p:cNvSpPr txBox="1"/>
          <p:nvPr/>
        </p:nvSpPr>
        <p:spPr>
          <a:xfrm>
            <a:off x="13724050" y="3436867"/>
            <a:ext cx="3773357" cy="433070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Bold"/>
              </a:rPr>
              <a:t>Lập dàn ý</a:t>
            </a:r>
            <a:r>
              <a:rPr lang="en-US" sz="3500">
                <a:solidFill>
                  <a:srgbClr val="000000"/>
                </a:solidFill>
                <a:latin typeface="Roboto Condensed"/>
              </a:rPr>
              <a:t> cho văn bản bằng cách lựa chọn, sắp xếp các ý theo bố cục ba phần mở bài, thân bài, kết bài.</a:t>
            </a:r>
          </a:p>
          <a:p>
            <a:pPr algn="just">
              <a:lnSpc>
                <a:spcPts val="4900"/>
              </a:lnSpc>
            </a:pPr>
            <a:endParaRPr lang="en-US" sz="3500">
              <a:solidFill>
                <a:srgbClr val="000000"/>
              </a:solidFill>
              <a:latin typeface="Roboto Condensed"/>
            </a:endParaRPr>
          </a:p>
        </p:txBody>
      </p:sp>
      <p:sp>
        <p:nvSpPr>
          <p:cNvPr id="25" name="TextBox 25"/>
          <p:cNvSpPr txBox="1"/>
          <p:nvPr/>
        </p:nvSpPr>
        <p:spPr>
          <a:xfrm>
            <a:off x="13724050" y="2377973"/>
            <a:ext cx="3875248" cy="615950"/>
          </a:xfrm>
          <a:prstGeom prst="rect">
            <a:avLst/>
          </a:prstGeom>
        </p:spPr>
        <p:txBody>
          <a:bodyPr lIns="0" tIns="0" rIns="0" bIns="0" rtlCol="0" anchor="t">
            <a:spAutoFit/>
          </a:bodyPr>
          <a:lstStyle/>
          <a:p>
            <a:pPr algn="ctr">
              <a:lnSpc>
                <a:spcPts val="4900"/>
              </a:lnSpc>
            </a:pPr>
            <a:r>
              <a:rPr lang="en-US" sz="3500">
                <a:solidFill>
                  <a:srgbClr val="000000"/>
                </a:solidFill>
                <a:latin typeface="Roboto Condensed Bold"/>
              </a:rPr>
              <a:t>VÀ LẬP DÀN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1000"/>
                                        <p:tgtEl>
                                          <p:spTgt spid="19">
                                            <p:txEl>
                                              <p:pRg st="2" end="2"/>
                                            </p:txEl>
                                          </p:spTgt>
                                        </p:tgtEl>
                                      </p:cBhvr>
                                    </p:animEffect>
                                    <p:anim calcmode="lin" valueType="num">
                                      <p:cBhvr>
                                        <p:cTn id="20"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249255" y="2142474"/>
            <a:ext cx="6276486" cy="7736808"/>
          </a:xfrm>
          <a:custGeom>
            <a:avLst/>
            <a:gdLst/>
            <a:ahLst/>
            <a:cxnLst/>
            <a:rect l="l" t="t" r="r" b="b"/>
            <a:pathLst>
              <a:path w="6276486" h="7736808">
                <a:moveTo>
                  <a:pt x="0" y="0"/>
                </a:moveTo>
                <a:lnTo>
                  <a:pt x="6276486" y="0"/>
                </a:lnTo>
                <a:lnTo>
                  <a:pt x="6276486" y="7736808"/>
                </a:lnTo>
                <a:lnTo>
                  <a:pt x="0" y="77368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9467629" y="2142474"/>
            <a:ext cx="6276486" cy="7736808"/>
          </a:xfrm>
          <a:custGeom>
            <a:avLst/>
            <a:gdLst/>
            <a:ahLst/>
            <a:cxnLst/>
            <a:rect l="l" t="t" r="r" b="b"/>
            <a:pathLst>
              <a:path w="6276486" h="7736808">
                <a:moveTo>
                  <a:pt x="0" y="0"/>
                </a:moveTo>
                <a:lnTo>
                  <a:pt x="6276486" y="0"/>
                </a:lnTo>
                <a:lnTo>
                  <a:pt x="6276486" y="7736808"/>
                </a:lnTo>
                <a:lnTo>
                  <a:pt x="0" y="77368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7305967" y="-1098778"/>
            <a:ext cx="1336175" cy="1641997"/>
          </a:xfrm>
          <a:custGeom>
            <a:avLst/>
            <a:gdLst/>
            <a:ahLst/>
            <a:cxnLst/>
            <a:rect l="l" t="t" r="r" b="b"/>
            <a:pathLst>
              <a:path w="1336175" h="1641997">
                <a:moveTo>
                  <a:pt x="0" y="0"/>
                </a:moveTo>
                <a:lnTo>
                  <a:pt x="1336176" y="0"/>
                </a:lnTo>
                <a:lnTo>
                  <a:pt x="1336176" y="1641997"/>
                </a:lnTo>
                <a:lnTo>
                  <a:pt x="0" y="16419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Freeform 15"/>
          <p:cNvSpPr/>
          <p:nvPr/>
        </p:nvSpPr>
        <p:spPr>
          <a:xfrm>
            <a:off x="576903" y="543219"/>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6" name="TextBox 16"/>
          <p:cNvSpPr txBox="1"/>
          <p:nvPr/>
        </p:nvSpPr>
        <p:spPr>
          <a:xfrm>
            <a:off x="1249255" y="3270023"/>
            <a:ext cx="5768854" cy="61880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Sắp xếp các ý chính theo một trình tự hợp lí.</a:t>
            </a:r>
          </a:p>
          <a:p>
            <a:pPr marL="755651" lvl="1" indent="-377825" algn="just">
              <a:lnSpc>
                <a:spcPts val="4900"/>
              </a:lnSpc>
              <a:buFont typeface="Arial"/>
              <a:buChar char="•"/>
            </a:pPr>
            <a:r>
              <a:rPr lang="en-US" sz="3500">
                <a:solidFill>
                  <a:srgbClr val="000000"/>
                </a:solidFill>
                <a:latin typeface="Roboto Condensed"/>
              </a:rPr>
              <a:t>Sử dụng phương tiện ngôn ngữ kết hợp với phương tiện phi ngôn ngữ</a:t>
            </a:r>
          </a:p>
          <a:p>
            <a:pPr marL="755651" lvl="1" indent="-377825" algn="just">
              <a:lnSpc>
                <a:spcPts val="4900"/>
              </a:lnSpc>
              <a:buFont typeface="Arial"/>
              <a:buChar char="•"/>
            </a:pPr>
            <a:r>
              <a:rPr lang="en-US" sz="3500">
                <a:solidFill>
                  <a:srgbClr val="000000"/>
                </a:solidFill>
                <a:latin typeface="Roboto Condensed"/>
              </a:rPr>
              <a:t>Chú ý vận dụng các cách viết đoạn văn đã học vào bài (diễn dịch, quy nạp, phối hợp song song)</a:t>
            </a:r>
          </a:p>
          <a:p>
            <a:pPr algn="just">
              <a:lnSpc>
                <a:spcPts val="4900"/>
              </a:lnSpc>
            </a:pPr>
            <a:endParaRPr lang="en-US" sz="3500">
              <a:solidFill>
                <a:srgbClr val="000000"/>
              </a:solidFill>
              <a:latin typeface="Roboto Condensed"/>
            </a:endParaRPr>
          </a:p>
        </p:txBody>
      </p:sp>
      <p:sp>
        <p:nvSpPr>
          <p:cNvPr id="17" name="TextBox 17"/>
          <p:cNvSpPr txBox="1"/>
          <p:nvPr/>
        </p:nvSpPr>
        <p:spPr>
          <a:xfrm>
            <a:off x="3436280" y="438444"/>
            <a:ext cx="13022920" cy="977297"/>
          </a:xfrm>
          <a:prstGeom prst="rect">
            <a:avLst/>
          </a:prstGeom>
        </p:spPr>
        <p:txBody>
          <a:bodyPr wrap="square" lIns="0" tIns="0" rIns="0" bIns="0" rtlCol="0" anchor="t">
            <a:spAutoFit/>
          </a:bodyPr>
          <a:lstStyle/>
          <a:p>
            <a:pPr algn="ctr">
              <a:lnSpc>
                <a:spcPts val="8079"/>
              </a:lnSpc>
              <a:spcBef>
                <a:spcPct val="0"/>
              </a:spcBef>
            </a:pPr>
            <a:r>
              <a:rPr lang="en-US" sz="5770">
                <a:solidFill>
                  <a:srgbClr val="F097AB"/>
                </a:solidFill>
                <a:latin typeface="Fraunces Bold"/>
              </a:rPr>
              <a:t>III. TÌM HIỂU QUY TRÌNH VIẾT</a:t>
            </a:r>
          </a:p>
        </p:txBody>
      </p:sp>
      <p:sp>
        <p:nvSpPr>
          <p:cNvPr id="18" name="TextBox 18"/>
          <p:cNvSpPr txBox="1"/>
          <p:nvPr/>
        </p:nvSpPr>
        <p:spPr>
          <a:xfrm>
            <a:off x="2449875" y="2217067"/>
            <a:ext cx="3875248" cy="615950"/>
          </a:xfrm>
          <a:prstGeom prst="rect">
            <a:avLst/>
          </a:prstGeom>
        </p:spPr>
        <p:txBody>
          <a:bodyPr lIns="0" tIns="0" rIns="0" bIns="0" rtlCol="0" anchor="t">
            <a:spAutoFit/>
          </a:bodyPr>
          <a:lstStyle/>
          <a:p>
            <a:pPr algn="ctr">
              <a:lnSpc>
                <a:spcPts val="4900"/>
              </a:lnSpc>
            </a:pPr>
            <a:r>
              <a:rPr lang="en-US" sz="3500">
                <a:solidFill>
                  <a:srgbClr val="000000"/>
                </a:solidFill>
                <a:latin typeface="Roboto Condensed Bold"/>
              </a:rPr>
              <a:t>VIẾT</a:t>
            </a:r>
          </a:p>
        </p:txBody>
      </p:sp>
      <p:sp>
        <p:nvSpPr>
          <p:cNvPr id="19" name="TextBox 19"/>
          <p:cNvSpPr txBox="1"/>
          <p:nvPr/>
        </p:nvSpPr>
        <p:spPr>
          <a:xfrm>
            <a:off x="10262502" y="2056749"/>
            <a:ext cx="4884691" cy="1235075"/>
          </a:xfrm>
          <a:prstGeom prst="rect">
            <a:avLst/>
          </a:prstGeom>
        </p:spPr>
        <p:txBody>
          <a:bodyPr lIns="0" tIns="0" rIns="0" bIns="0" rtlCol="0" anchor="t">
            <a:spAutoFit/>
          </a:bodyPr>
          <a:lstStyle/>
          <a:p>
            <a:pPr algn="ctr">
              <a:lnSpc>
                <a:spcPts val="4900"/>
              </a:lnSpc>
            </a:pPr>
            <a:r>
              <a:rPr lang="en-US" sz="3500">
                <a:solidFill>
                  <a:srgbClr val="000000"/>
                </a:solidFill>
                <a:latin typeface="Roboto Condensed Bold"/>
              </a:rPr>
              <a:t>KIỂM TRA </a:t>
            </a:r>
          </a:p>
          <a:p>
            <a:pPr algn="ctr">
              <a:lnSpc>
                <a:spcPts val="4900"/>
              </a:lnSpc>
            </a:pPr>
            <a:r>
              <a:rPr lang="en-US" sz="3500">
                <a:solidFill>
                  <a:srgbClr val="000000"/>
                </a:solidFill>
                <a:latin typeface="Roboto Condensed Bold"/>
              </a:rPr>
              <a:t>VÀ CHỈNH SỬA</a:t>
            </a:r>
          </a:p>
        </p:txBody>
      </p:sp>
      <p:sp>
        <p:nvSpPr>
          <p:cNvPr id="20" name="TextBox 20"/>
          <p:cNvSpPr txBox="1"/>
          <p:nvPr/>
        </p:nvSpPr>
        <p:spPr>
          <a:xfrm>
            <a:off x="10126489" y="4184986"/>
            <a:ext cx="5020704" cy="18542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Đọc lại bài viết</a:t>
            </a:r>
          </a:p>
          <a:p>
            <a:pPr marL="755651" lvl="1" indent="-377825" algn="just">
              <a:lnSpc>
                <a:spcPts val="4900"/>
              </a:lnSpc>
              <a:buFont typeface="Arial"/>
              <a:buChar char="•"/>
            </a:pPr>
            <a:r>
              <a:rPr lang="en-US" sz="3500">
                <a:solidFill>
                  <a:srgbClr val="000000"/>
                </a:solidFill>
                <a:latin typeface="Roboto Condensed"/>
              </a:rPr>
              <a:t>Kiểm tra và chỉnh sửa theo bảng kiểm</a:t>
            </a:r>
          </a:p>
        </p:txBody>
      </p:sp>
      <p:sp>
        <p:nvSpPr>
          <p:cNvPr id="21" name="Freeform 21"/>
          <p:cNvSpPr/>
          <p:nvPr/>
        </p:nvSpPr>
        <p:spPr>
          <a:xfrm>
            <a:off x="15147193" y="7086583"/>
            <a:ext cx="2307071" cy="2524838"/>
          </a:xfrm>
          <a:custGeom>
            <a:avLst/>
            <a:gdLst/>
            <a:ahLst/>
            <a:cxnLst/>
            <a:rect l="l" t="t" r="r" b="b"/>
            <a:pathLst>
              <a:path w="2307071" h="2524838">
                <a:moveTo>
                  <a:pt x="0" y="0"/>
                </a:moveTo>
                <a:lnTo>
                  <a:pt x="2307071" y="0"/>
                </a:lnTo>
                <a:lnTo>
                  <a:pt x="2307071" y="2524838"/>
                </a:lnTo>
                <a:lnTo>
                  <a:pt x="0" y="25248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2" name="Freeform 22"/>
          <p:cNvSpPr/>
          <p:nvPr/>
        </p:nvSpPr>
        <p:spPr>
          <a:xfrm rot="3177424" flipH="1">
            <a:off x="12773944" y="8303800"/>
            <a:ext cx="2079184" cy="1772505"/>
          </a:xfrm>
          <a:custGeom>
            <a:avLst/>
            <a:gdLst/>
            <a:ahLst/>
            <a:cxnLst/>
            <a:rect l="l" t="t" r="r" b="b"/>
            <a:pathLst>
              <a:path w="2079184" h="1772505">
                <a:moveTo>
                  <a:pt x="2079185" y="0"/>
                </a:moveTo>
                <a:lnTo>
                  <a:pt x="0" y="0"/>
                </a:lnTo>
                <a:lnTo>
                  <a:pt x="0" y="1772504"/>
                </a:lnTo>
                <a:lnTo>
                  <a:pt x="2079185" y="1772504"/>
                </a:lnTo>
                <a:lnTo>
                  <a:pt x="2079185"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 y="-41687"/>
            <a:ext cx="7494549" cy="10370373"/>
          </a:xfrm>
          <a:custGeom>
            <a:avLst/>
            <a:gdLst/>
            <a:ahLst/>
            <a:cxnLst/>
            <a:rect l="l" t="t" r="r" b="b"/>
            <a:pathLst>
              <a:path w="7494549" h="10370373">
                <a:moveTo>
                  <a:pt x="0" y="0"/>
                </a:moveTo>
                <a:lnTo>
                  <a:pt x="7494550" y="0"/>
                </a:lnTo>
                <a:lnTo>
                  <a:pt x="7494550" y="10370374"/>
                </a:lnTo>
                <a:lnTo>
                  <a:pt x="0" y="10370374"/>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sp>
        <p:nvSpPr>
          <p:cNvPr id="3" name="Freeform 3"/>
          <p:cNvSpPr/>
          <p:nvPr/>
        </p:nvSpPr>
        <p:spPr>
          <a:xfrm flipH="1">
            <a:off x="7505681" y="-20843"/>
            <a:ext cx="7494549" cy="10370373"/>
          </a:xfrm>
          <a:custGeom>
            <a:avLst/>
            <a:gdLst/>
            <a:ahLst/>
            <a:cxnLst/>
            <a:rect l="l" t="t" r="r" b="b"/>
            <a:pathLst>
              <a:path w="7494549" h="10370373">
                <a:moveTo>
                  <a:pt x="7494549" y="0"/>
                </a:moveTo>
                <a:lnTo>
                  <a:pt x="0" y="0"/>
                </a:lnTo>
                <a:lnTo>
                  <a:pt x="0" y="10370373"/>
                </a:lnTo>
                <a:lnTo>
                  <a:pt x="7494549" y="10370373"/>
                </a:lnTo>
                <a:lnTo>
                  <a:pt x="7494549"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nvGrpSpPr>
          <p:cNvPr id="4" name="Group 4"/>
          <p:cNvGrpSpPr/>
          <p:nvPr/>
        </p:nvGrpSpPr>
        <p:grpSpPr>
          <a:xfrm>
            <a:off x="1626915" y="2696639"/>
            <a:ext cx="4693890" cy="46938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FFE9AD"/>
            </a:solidFill>
          </p:spPr>
          <p:txBody>
            <a:bodyPr/>
            <a:lstStyle/>
            <a:p>
              <a:endParaRPr lang="en-GB"/>
            </a:p>
          </p:txBody>
        </p:sp>
        <p:sp>
          <p:nvSpPr>
            <p:cNvPr id="6" name="TextBox 6"/>
            <p:cNvSpPr txBox="1"/>
            <p:nvPr/>
          </p:nvSpPr>
          <p:spPr>
            <a:xfrm>
              <a:off x="139700" y="92075"/>
              <a:ext cx="533400" cy="581025"/>
            </a:xfrm>
            <a:prstGeom prst="rect">
              <a:avLst/>
            </a:prstGeom>
          </p:spPr>
          <p:txBody>
            <a:bodyPr lIns="50800" tIns="50800" rIns="50800" bIns="50800" rtlCol="0" anchor="ctr"/>
            <a:lstStyle/>
            <a:p>
              <a:pPr algn="ctr">
                <a:lnSpc>
                  <a:spcPts val="3473"/>
                </a:lnSpc>
              </a:pPr>
              <a:endParaRPr/>
            </a:p>
          </p:txBody>
        </p:sp>
      </p:grpSp>
      <p:grpSp>
        <p:nvGrpSpPr>
          <p:cNvPr id="7" name="Group 7"/>
          <p:cNvGrpSpPr/>
          <p:nvPr/>
        </p:nvGrpSpPr>
        <p:grpSpPr>
          <a:xfrm>
            <a:off x="3354229" y="1980354"/>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19292"/>
            </a:solidFill>
          </p:spPr>
          <p:txBody>
            <a:bodyPr/>
            <a:lstStyle/>
            <a:p>
              <a:endParaRPr lang="en-GB"/>
            </a:p>
          </p:txBody>
        </p:sp>
      </p:grpSp>
      <p:grpSp>
        <p:nvGrpSpPr>
          <p:cNvPr id="9" name="Group 9"/>
          <p:cNvGrpSpPr/>
          <p:nvPr/>
        </p:nvGrpSpPr>
        <p:grpSpPr>
          <a:xfrm>
            <a:off x="-742944" y="277337"/>
            <a:ext cx="1028700" cy="10328687"/>
            <a:chOff x="0" y="0"/>
            <a:chExt cx="270933" cy="2720313"/>
          </a:xfrm>
        </p:grpSpPr>
        <p:sp>
          <p:nvSpPr>
            <p:cNvPr id="10" name="Freeform 10"/>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12" name="Group 12"/>
          <p:cNvGrpSpPr/>
          <p:nvPr/>
        </p:nvGrpSpPr>
        <p:grpSpPr>
          <a:xfrm>
            <a:off x="17897475" y="20843"/>
            <a:ext cx="1028700" cy="10328687"/>
            <a:chOff x="0" y="0"/>
            <a:chExt cx="270933" cy="2720313"/>
          </a:xfrm>
        </p:grpSpPr>
        <p:sp>
          <p:nvSpPr>
            <p:cNvPr id="13" name="Freeform 13"/>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5" name="Freeform 15"/>
          <p:cNvSpPr/>
          <p:nvPr/>
        </p:nvSpPr>
        <p:spPr>
          <a:xfrm rot="806931">
            <a:off x="14886451" y="792727"/>
            <a:ext cx="1606052" cy="1643020"/>
          </a:xfrm>
          <a:custGeom>
            <a:avLst/>
            <a:gdLst/>
            <a:ahLst/>
            <a:cxnLst/>
            <a:rect l="l" t="t" r="r" b="b"/>
            <a:pathLst>
              <a:path w="1606052" h="1643020">
                <a:moveTo>
                  <a:pt x="0" y="0"/>
                </a:moveTo>
                <a:lnTo>
                  <a:pt x="1606052" y="0"/>
                </a:lnTo>
                <a:lnTo>
                  <a:pt x="1606052" y="1643020"/>
                </a:lnTo>
                <a:lnTo>
                  <a:pt x="0" y="16430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6" name="Freeform 16"/>
          <p:cNvSpPr/>
          <p:nvPr/>
        </p:nvSpPr>
        <p:spPr>
          <a:xfrm>
            <a:off x="3162476" y="397431"/>
            <a:ext cx="811385" cy="829001"/>
          </a:xfrm>
          <a:custGeom>
            <a:avLst/>
            <a:gdLst/>
            <a:ahLst/>
            <a:cxnLst/>
            <a:rect l="l" t="t" r="r" b="b"/>
            <a:pathLst>
              <a:path w="811385" h="829001">
                <a:moveTo>
                  <a:pt x="0" y="0"/>
                </a:moveTo>
                <a:lnTo>
                  <a:pt x="811384" y="0"/>
                </a:lnTo>
                <a:lnTo>
                  <a:pt x="811384" y="829001"/>
                </a:lnTo>
                <a:lnTo>
                  <a:pt x="0" y="8290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7" name="Freeform 17"/>
          <p:cNvSpPr/>
          <p:nvPr/>
        </p:nvSpPr>
        <p:spPr>
          <a:xfrm flipH="1">
            <a:off x="13970968" y="614200"/>
            <a:ext cx="811385" cy="829001"/>
          </a:xfrm>
          <a:custGeom>
            <a:avLst/>
            <a:gdLst/>
            <a:ahLst/>
            <a:cxnLst/>
            <a:rect l="l" t="t" r="r" b="b"/>
            <a:pathLst>
              <a:path w="811385" h="829001">
                <a:moveTo>
                  <a:pt x="811385" y="0"/>
                </a:moveTo>
                <a:lnTo>
                  <a:pt x="0" y="0"/>
                </a:lnTo>
                <a:lnTo>
                  <a:pt x="0" y="829000"/>
                </a:lnTo>
                <a:lnTo>
                  <a:pt x="811385" y="829000"/>
                </a:lnTo>
                <a:lnTo>
                  <a:pt x="81138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8" name="Freeform 18"/>
          <p:cNvSpPr/>
          <p:nvPr/>
        </p:nvSpPr>
        <p:spPr>
          <a:xfrm flipH="1">
            <a:off x="14540725" y="20843"/>
            <a:ext cx="7494549" cy="10370373"/>
          </a:xfrm>
          <a:custGeom>
            <a:avLst/>
            <a:gdLst/>
            <a:ahLst/>
            <a:cxnLst/>
            <a:rect l="l" t="t" r="r" b="b"/>
            <a:pathLst>
              <a:path w="7494549" h="10370373">
                <a:moveTo>
                  <a:pt x="7494550" y="0"/>
                </a:moveTo>
                <a:lnTo>
                  <a:pt x="0" y="0"/>
                </a:lnTo>
                <a:lnTo>
                  <a:pt x="0" y="10370374"/>
                </a:lnTo>
                <a:lnTo>
                  <a:pt x="7494550" y="10370374"/>
                </a:lnTo>
                <a:lnTo>
                  <a:pt x="7494550"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nvGrpSpPr>
          <p:cNvPr id="19" name="Group 19"/>
          <p:cNvGrpSpPr/>
          <p:nvPr/>
        </p:nvGrpSpPr>
        <p:grpSpPr>
          <a:xfrm>
            <a:off x="123825" y="8923705"/>
            <a:ext cx="18288000" cy="2276475"/>
            <a:chOff x="0" y="0"/>
            <a:chExt cx="4816593" cy="599565"/>
          </a:xfrm>
        </p:grpSpPr>
        <p:sp>
          <p:nvSpPr>
            <p:cNvPr id="20" name="Freeform 20"/>
            <p:cNvSpPr/>
            <p:nvPr/>
          </p:nvSpPr>
          <p:spPr>
            <a:xfrm>
              <a:off x="0" y="0"/>
              <a:ext cx="4816592" cy="599565"/>
            </a:xfrm>
            <a:custGeom>
              <a:avLst/>
              <a:gdLst/>
              <a:ahLst/>
              <a:cxnLst/>
              <a:rect l="l" t="t" r="r" b="b"/>
              <a:pathLst>
                <a:path w="4816592" h="599565">
                  <a:moveTo>
                    <a:pt x="0" y="0"/>
                  </a:moveTo>
                  <a:lnTo>
                    <a:pt x="4816592" y="0"/>
                  </a:lnTo>
                  <a:lnTo>
                    <a:pt x="4816592" y="599565"/>
                  </a:lnTo>
                  <a:lnTo>
                    <a:pt x="0" y="599565"/>
                  </a:lnTo>
                  <a:lnTo>
                    <a:pt x="0" y="0"/>
                  </a:lnTo>
                </a:path>
              </a:pathLst>
            </a:custGeom>
            <a:solidFill>
              <a:srgbClr val="F1C6CD"/>
            </a:solidFill>
          </p:spPr>
          <p:txBody>
            <a:bodyPr/>
            <a:lstStyle/>
            <a:p>
              <a:endParaRPr lang="en-GB"/>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22" name="Group 22"/>
          <p:cNvGrpSpPr>
            <a:grpSpLocks noChangeAspect="1"/>
          </p:cNvGrpSpPr>
          <p:nvPr/>
        </p:nvGrpSpPr>
        <p:grpSpPr>
          <a:xfrm>
            <a:off x="7505681" y="2065132"/>
            <a:ext cx="5913645" cy="5913645"/>
            <a:chOff x="0" y="0"/>
            <a:chExt cx="6350000" cy="6350000"/>
          </a:xfrm>
        </p:grpSpPr>
        <p:sp>
          <p:nvSpPr>
            <p:cNvPr id="23" name="Freeform 23"/>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0"/>
              <a:stretch>
                <a:fillRect t="-1250" b="-1250"/>
              </a:stretch>
            </a:blipFill>
          </p:spPr>
          <p:txBody>
            <a:bodyPr/>
            <a:lstStyle/>
            <a:p>
              <a:endParaRPr lang="en-GB"/>
            </a:p>
          </p:txBody>
        </p:sp>
        <p:sp>
          <p:nvSpPr>
            <p:cNvPr id="24" name="Freeform 24"/>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C7D8AE"/>
            </a:solidFill>
          </p:spPr>
          <p:txBody>
            <a:bodyPr/>
            <a:lstStyle/>
            <a:p>
              <a:endParaRPr lang="en-GB"/>
            </a:p>
          </p:txBody>
        </p:sp>
      </p:grpSp>
      <p:sp>
        <p:nvSpPr>
          <p:cNvPr id="25" name="Freeform 25"/>
          <p:cNvSpPr/>
          <p:nvPr/>
        </p:nvSpPr>
        <p:spPr>
          <a:xfrm>
            <a:off x="673255" y="7814212"/>
            <a:ext cx="2161352" cy="2290175"/>
          </a:xfrm>
          <a:custGeom>
            <a:avLst/>
            <a:gdLst/>
            <a:ahLst/>
            <a:cxnLst/>
            <a:rect l="l" t="t" r="r" b="b"/>
            <a:pathLst>
              <a:path w="2161352" h="2290175">
                <a:moveTo>
                  <a:pt x="0" y="0"/>
                </a:moveTo>
                <a:lnTo>
                  <a:pt x="2161352" y="0"/>
                </a:lnTo>
                <a:lnTo>
                  <a:pt x="2161352" y="2290175"/>
                </a:lnTo>
                <a:lnTo>
                  <a:pt x="0" y="22901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
        <p:nvSpPr>
          <p:cNvPr id="26" name="TextBox 26"/>
          <p:cNvSpPr txBox="1"/>
          <p:nvPr/>
        </p:nvSpPr>
        <p:spPr>
          <a:xfrm>
            <a:off x="3354229" y="1684132"/>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FFFFFF"/>
                </a:solidFill>
                <a:latin typeface="Gaegu Bold"/>
              </a:rPr>
              <a:t>1</a:t>
            </a:r>
          </a:p>
        </p:txBody>
      </p:sp>
      <p:sp>
        <p:nvSpPr>
          <p:cNvPr id="27" name="TextBox 27"/>
          <p:cNvSpPr txBox="1"/>
          <p:nvPr/>
        </p:nvSpPr>
        <p:spPr>
          <a:xfrm>
            <a:off x="5029200" y="351231"/>
            <a:ext cx="6760930" cy="1165575"/>
          </a:xfrm>
          <a:prstGeom prst="rect">
            <a:avLst/>
          </a:prstGeom>
        </p:spPr>
        <p:txBody>
          <a:bodyPr wrap="square" lIns="0" tIns="0" rIns="0" bIns="0" rtlCol="0" anchor="t">
            <a:spAutoFit/>
          </a:bodyPr>
          <a:lstStyle/>
          <a:p>
            <a:pPr algn="ctr">
              <a:lnSpc>
                <a:spcPts val="9825"/>
              </a:lnSpc>
            </a:pPr>
            <a:r>
              <a:rPr lang="en-US" sz="7018">
                <a:solidFill>
                  <a:srgbClr val="F097AB"/>
                </a:solidFill>
                <a:latin typeface="Fraunces Bold"/>
              </a:rPr>
              <a:t>KHỞI ĐỘNG</a:t>
            </a:r>
          </a:p>
        </p:txBody>
      </p:sp>
      <p:sp>
        <p:nvSpPr>
          <p:cNvPr id="28" name="TextBox 28"/>
          <p:cNvSpPr txBox="1"/>
          <p:nvPr/>
        </p:nvSpPr>
        <p:spPr>
          <a:xfrm>
            <a:off x="2270244" y="4169949"/>
            <a:ext cx="3407232" cy="1870903"/>
          </a:xfrm>
          <a:prstGeom prst="rect">
            <a:avLst/>
          </a:prstGeom>
        </p:spPr>
        <p:txBody>
          <a:bodyPr lIns="0" tIns="0" rIns="0" bIns="0" rtlCol="0" anchor="t">
            <a:spAutoFit/>
          </a:bodyPr>
          <a:lstStyle/>
          <a:p>
            <a:pPr algn="ctr">
              <a:lnSpc>
                <a:spcPts val="5012"/>
              </a:lnSpc>
              <a:spcBef>
                <a:spcPct val="0"/>
              </a:spcBef>
            </a:pPr>
            <a:r>
              <a:rPr lang="en-US" sz="3580">
                <a:solidFill>
                  <a:srgbClr val="000000"/>
                </a:solidFill>
                <a:latin typeface="Roboto Condensed Italics"/>
              </a:rPr>
              <a:t>Đây là gì?/ Đây là hiện tượng tự nhiên nào?</a:t>
            </a:r>
          </a:p>
        </p:txBody>
      </p:sp>
      <p:pic>
        <p:nvPicPr>
          <p:cNvPr id="29" name="10 Second Countdown - After Effects">
            <a:hlinkClick r:id="" action="ppaction://media"/>
            <a:extLst>
              <a:ext uri="{FF2B5EF4-FFF2-40B4-BE49-F238E27FC236}">
                <a16:creationId xmlns:a16="http://schemas.microsoft.com/office/drawing/2014/main" id="{6564A33A-C9F1-3173-3167-496FD0149A6E}"/>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4706600" y="6972300"/>
            <a:ext cx="2101850" cy="11813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4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9"/>
                </p:tgtEl>
              </p:cMediaNode>
            </p:video>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576903" y="543219"/>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3" name="Freeform 13"/>
          <p:cNvSpPr/>
          <p:nvPr/>
        </p:nvSpPr>
        <p:spPr>
          <a:xfrm rot="1643817">
            <a:off x="16280104" y="334872"/>
            <a:ext cx="1188759" cy="1387656"/>
          </a:xfrm>
          <a:custGeom>
            <a:avLst/>
            <a:gdLst/>
            <a:ahLst/>
            <a:cxnLst/>
            <a:rect l="l" t="t" r="r" b="b"/>
            <a:pathLst>
              <a:path w="1188759" h="1387656">
                <a:moveTo>
                  <a:pt x="0" y="0"/>
                </a:moveTo>
                <a:lnTo>
                  <a:pt x="1188759" y="0"/>
                </a:lnTo>
                <a:lnTo>
                  <a:pt x="1188759" y="1387656"/>
                </a:lnTo>
                <a:lnTo>
                  <a:pt x="0" y="13876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4" name="Freeform 14"/>
          <p:cNvSpPr/>
          <p:nvPr/>
        </p:nvSpPr>
        <p:spPr>
          <a:xfrm rot="-223879">
            <a:off x="8356174" y="2017418"/>
            <a:ext cx="7502893" cy="5420840"/>
          </a:xfrm>
          <a:custGeom>
            <a:avLst/>
            <a:gdLst/>
            <a:ahLst/>
            <a:cxnLst/>
            <a:rect l="l" t="t" r="r" b="b"/>
            <a:pathLst>
              <a:path w="7502893" h="5420840">
                <a:moveTo>
                  <a:pt x="0" y="0"/>
                </a:moveTo>
                <a:lnTo>
                  <a:pt x="7502893" y="0"/>
                </a:lnTo>
                <a:lnTo>
                  <a:pt x="7502893" y="5420840"/>
                </a:lnTo>
                <a:lnTo>
                  <a:pt x="0" y="54208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5" name="Freeform 15"/>
          <p:cNvSpPr/>
          <p:nvPr/>
        </p:nvSpPr>
        <p:spPr>
          <a:xfrm>
            <a:off x="1219200" y="2171700"/>
            <a:ext cx="3296695" cy="3226640"/>
          </a:xfrm>
          <a:custGeom>
            <a:avLst/>
            <a:gdLst/>
            <a:ahLst/>
            <a:cxnLst/>
            <a:rect l="l" t="t" r="r" b="b"/>
            <a:pathLst>
              <a:path w="3296695" h="3226640">
                <a:moveTo>
                  <a:pt x="0" y="0"/>
                </a:moveTo>
                <a:lnTo>
                  <a:pt x="3296694" y="0"/>
                </a:lnTo>
                <a:lnTo>
                  <a:pt x="3296694" y="3226640"/>
                </a:lnTo>
                <a:lnTo>
                  <a:pt x="0" y="322664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6" name="Freeform 16"/>
          <p:cNvSpPr/>
          <p:nvPr/>
        </p:nvSpPr>
        <p:spPr>
          <a:xfrm>
            <a:off x="11179017" y="6532864"/>
            <a:ext cx="7819185" cy="4114846"/>
          </a:xfrm>
          <a:custGeom>
            <a:avLst/>
            <a:gdLst/>
            <a:ahLst/>
            <a:cxnLst/>
            <a:rect l="l" t="t" r="r" b="b"/>
            <a:pathLst>
              <a:path w="7819185" h="4114846">
                <a:moveTo>
                  <a:pt x="0" y="0"/>
                </a:moveTo>
                <a:lnTo>
                  <a:pt x="7819185" y="0"/>
                </a:lnTo>
                <a:lnTo>
                  <a:pt x="7819185" y="4114846"/>
                </a:lnTo>
                <a:lnTo>
                  <a:pt x="0" y="4114846"/>
                </a:lnTo>
                <a:lnTo>
                  <a:pt x="0" y="0"/>
                </a:lnTo>
                <a:close/>
              </a:path>
            </a:pathLst>
          </a:custGeom>
          <a:blipFill>
            <a:blip r:embed="rId14"/>
            <a:stretch>
              <a:fillRect/>
            </a:stretch>
          </a:blipFill>
        </p:spPr>
        <p:txBody>
          <a:bodyPr/>
          <a:lstStyle/>
          <a:p>
            <a:endParaRPr lang="en-GB"/>
          </a:p>
        </p:txBody>
      </p:sp>
      <p:sp>
        <p:nvSpPr>
          <p:cNvPr id="17" name="TextBox 17"/>
          <p:cNvSpPr txBox="1"/>
          <p:nvPr/>
        </p:nvSpPr>
        <p:spPr>
          <a:xfrm>
            <a:off x="5939135" y="409869"/>
            <a:ext cx="6705204" cy="1178010"/>
          </a:xfrm>
          <a:prstGeom prst="rect">
            <a:avLst/>
          </a:prstGeom>
        </p:spPr>
        <p:txBody>
          <a:bodyPr lIns="0" tIns="0" rIns="0" bIns="0" rtlCol="0" anchor="t">
            <a:spAutoFit/>
          </a:bodyPr>
          <a:lstStyle/>
          <a:p>
            <a:pPr algn="ctr">
              <a:lnSpc>
                <a:spcPts val="9619"/>
              </a:lnSpc>
              <a:spcBef>
                <a:spcPct val="0"/>
              </a:spcBef>
            </a:pPr>
            <a:r>
              <a:rPr lang="en-US" sz="6870">
                <a:solidFill>
                  <a:srgbClr val="F097AB"/>
                </a:solidFill>
                <a:latin typeface="Fraunces Bold"/>
              </a:rPr>
              <a:t>IV. LUYỆN TẬP</a:t>
            </a:r>
          </a:p>
        </p:txBody>
      </p:sp>
      <p:sp>
        <p:nvSpPr>
          <p:cNvPr id="18" name="TextBox 18"/>
          <p:cNvSpPr txBox="1"/>
          <p:nvPr/>
        </p:nvSpPr>
        <p:spPr>
          <a:xfrm>
            <a:off x="8784136" y="2719416"/>
            <a:ext cx="6304473" cy="4572807"/>
          </a:xfrm>
          <a:prstGeom prst="rect">
            <a:avLst/>
          </a:prstGeom>
        </p:spPr>
        <p:txBody>
          <a:bodyPr lIns="0" tIns="0" rIns="0" bIns="0" rtlCol="0" anchor="t">
            <a:spAutoFit/>
          </a:bodyPr>
          <a:lstStyle/>
          <a:p>
            <a:pPr marL="798829" lvl="1" indent="-399415" algn="just">
              <a:lnSpc>
                <a:spcPts val="5179"/>
              </a:lnSpc>
              <a:buFont typeface="Arial"/>
              <a:buChar char="•"/>
            </a:pPr>
            <a:r>
              <a:rPr lang="en-US" sz="3699">
                <a:solidFill>
                  <a:srgbClr val="000000"/>
                </a:solidFill>
                <a:latin typeface="Roboto Condensed"/>
              </a:rPr>
              <a:t>Lựa chọn và viết bài văn thuyết minh giải thích một hiện tượng tự nhiên quanh ta. </a:t>
            </a:r>
            <a:r>
              <a:rPr lang="en-US" sz="3699">
                <a:solidFill>
                  <a:srgbClr val="000000"/>
                </a:solidFill>
                <a:latin typeface="Roboto Condensed Italics"/>
              </a:rPr>
              <a:t>(Núi lửa, Mưa rào, sấm chớp, sa mạc hóa, …)</a:t>
            </a:r>
          </a:p>
          <a:p>
            <a:pPr marL="798829" lvl="1" indent="-399415" algn="just">
              <a:lnSpc>
                <a:spcPts val="5179"/>
              </a:lnSpc>
              <a:buFont typeface="Arial"/>
              <a:buChar char="•"/>
            </a:pPr>
            <a:r>
              <a:rPr lang="en-US" sz="3699">
                <a:solidFill>
                  <a:srgbClr val="000000"/>
                </a:solidFill>
                <a:latin typeface="Roboto Condensed"/>
              </a:rPr>
              <a:t>Lập dàn ý trong PHT 3.</a:t>
            </a:r>
          </a:p>
          <a:p>
            <a:pPr marL="798829" lvl="1" indent="-399415" algn="just">
              <a:lnSpc>
                <a:spcPts val="5179"/>
              </a:lnSpc>
              <a:buFont typeface="Arial"/>
              <a:buChar char="•"/>
            </a:pPr>
            <a:r>
              <a:rPr lang="en-US" sz="3699">
                <a:solidFill>
                  <a:srgbClr val="000000"/>
                </a:solidFill>
                <a:latin typeface="Roboto Condensed"/>
              </a:rPr>
              <a:t>Thực hiện theo nhóm</a:t>
            </a:r>
          </a:p>
        </p:txBody>
      </p:sp>
      <p:pic>
        <p:nvPicPr>
          <p:cNvPr id="19" name="Countdown 5 seconds timer">
            <a:hlinkClick r:id="" action="ppaction://media"/>
            <a:extLst>
              <a:ext uri="{FF2B5EF4-FFF2-40B4-BE49-F238E27FC236}">
                <a16:creationId xmlns:a16="http://schemas.microsoft.com/office/drawing/2014/main" id="{F526760A-4615-CE77-FFCE-96057B97D9A8}"/>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3733800" y="4152900"/>
            <a:ext cx="3505200" cy="197013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9"/>
                                        </p:tgtEl>
                                      </p:cBhvr>
                                    </p:cmd>
                                  </p:childTnLst>
                                </p:cTn>
                              </p:par>
                            </p:childTnLst>
                          </p:cTn>
                        </p:par>
                      </p:childTnLst>
                    </p:cTn>
                  </p:par>
                </p:childTnLst>
              </p:cTn>
              <p:nextCondLst>
                <p:cond evt="onClick" delay="0">
                  <p:tgtEl>
                    <p:spTgt spid="19"/>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7305967" y="-1098778"/>
            <a:ext cx="1336175" cy="1641997"/>
          </a:xfrm>
          <a:custGeom>
            <a:avLst/>
            <a:gdLst/>
            <a:ahLst/>
            <a:cxnLst/>
            <a:rect l="l" t="t" r="r" b="b"/>
            <a:pathLst>
              <a:path w="1336175" h="1641997">
                <a:moveTo>
                  <a:pt x="0" y="0"/>
                </a:moveTo>
                <a:lnTo>
                  <a:pt x="1336176" y="0"/>
                </a:lnTo>
                <a:lnTo>
                  <a:pt x="1336176" y="1641997"/>
                </a:lnTo>
                <a:lnTo>
                  <a:pt x="0" y="16419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576903" y="543219"/>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4833248" y="6849729"/>
            <a:ext cx="3140807" cy="3437271"/>
          </a:xfrm>
          <a:custGeom>
            <a:avLst/>
            <a:gdLst/>
            <a:ahLst/>
            <a:cxnLst/>
            <a:rect l="l" t="t" r="r" b="b"/>
            <a:pathLst>
              <a:path w="3140807" h="3437271">
                <a:moveTo>
                  <a:pt x="0" y="0"/>
                </a:moveTo>
                <a:lnTo>
                  <a:pt x="3140807" y="0"/>
                </a:lnTo>
                <a:lnTo>
                  <a:pt x="3140807" y="3437271"/>
                </a:lnTo>
                <a:lnTo>
                  <a:pt x="0" y="3437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Freeform 15"/>
          <p:cNvSpPr/>
          <p:nvPr/>
        </p:nvSpPr>
        <p:spPr>
          <a:xfrm rot="-492713">
            <a:off x="1921461" y="2252306"/>
            <a:ext cx="6147631" cy="6070786"/>
          </a:xfrm>
          <a:custGeom>
            <a:avLst/>
            <a:gdLst/>
            <a:ahLst/>
            <a:cxnLst/>
            <a:rect l="l" t="t" r="r" b="b"/>
            <a:pathLst>
              <a:path w="6147631" h="6070786">
                <a:moveTo>
                  <a:pt x="0" y="0"/>
                </a:moveTo>
                <a:lnTo>
                  <a:pt x="6147631" y="0"/>
                </a:lnTo>
                <a:lnTo>
                  <a:pt x="6147631" y="6070786"/>
                </a:lnTo>
                <a:lnTo>
                  <a:pt x="0" y="60707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6" name="Freeform 16"/>
          <p:cNvSpPr/>
          <p:nvPr/>
        </p:nvSpPr>
        <p:spPr>
          <a:xfrm rot="-492713">
            <a:off x="9693778" y="2415447"/>
            <a:ext cx="6147631" cy="6070786"/>
          </a:xfrm>
          <a:custGeom>
            <a:avLst/>
            <a:gdLst/>
            <a:ahLst/>
            <a:cxnLst/>
            <a:rect l="l" t="t" r="r" b="b"/>
            <a:pathLst>
              <a:path w="6147631" h="6070786">
                <a:moveTo>
                  <a:pt x="0" y="0"/>
                </a:moveTo>
                <a:lnTo>
                  <a:pt x="6147632" y="0"/>
                </a:lnTo>
                <a:lnTo>
                  <a:pt x="6147632" y="6070785"/>
                </a:lnTo>
                <a:lnTo>
                  <a:pt x="0" y="60707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7" name="TextBox 17"/>
          <p:cNvSpPr txBox="1"/>
          <p:nvPr/>
        </p:nvSpPr>
        <p:spPr>
          <a:xfrm rot="-539505">
            <a:off x="2663819" y="3625440"/>
            <a:ext cx="5019699" cy="3258490"/>
          </a:xfrm>
          <a:prstGeom prst="rect">
            <a:avLst/>
          </a:prstGeom>
        </p:spPr>
        <p:txBody>
          <a:bodyPr lIns="0" tIns="0" rIns="0" bIns="0" rtlCol="0" anchor="t">
            <a:spAutoFit/>
          </a:bodyPr>
          <a:lstStyle/>
          <a:p>
            <a:pPr algn="just">
              <a:lnSpc>
                <a:spcPts val="5179"/>
              </a:lnSpc>
            </a:pPr>
            <a:r>
              <a:rPr lang="en-US" sz="3699">
                <a:solidFill>
                  <a:srgbClr val="000000"/>
                </a:solidFill>
                <a:latin typeface="Roboto Condensed"/>
              </a:rPr>
              <a:t>Viết đoạn văn với dung lượng 5 - 6 câu về phần Giải thích hiện tượng tự nhiên (đã thống nhất ở phần Luyện tập)</a:t>
            </a:r>
          </a:p>
        </p:txBody>
      </p:sp>
      <p:sp>
        <p:nvSpPr>
          <p:cNvPr id="18" name="TextBox 18"/>
          <p:cNvSpPr txBox="1"/>
          <p:nvPr/>
        </p:nvSpPr>
        <p:spPr>
          <a:xfrm rot="-439279">
            <a:off x="3295499" y="2320013"/>
            <a:ext cx="2593698" cy="747920"/>
          </a:xfrm>
          <a:prstGeom prst="rect">
            <a:avLst/>
          </a:prstGeom>
        </p:spPr>
        <p:txBody>
          <a:bodyPr lIns="0" tIns="0" rIns="0" bIns="0" rtlCol="0" anchor="t">
            <a:spAutoFit/>
          </a:bodyPr>
          <a:lstStyle/>
          <a:p>
            <a:pPr algn="just">
              <a:lnSpc>
                <a:spcPts val="6019"/>
              </a:lnSpc>
            </a:pPr>
            <a:r>
              <a:rPr lang="en-US" sz="4299">
                <a:solidFill>
                  <a:srgbClr val="AA6F91"/>
                </a:solidFill>
                <a:latin typeface="Roboto Condensed Bold"/>
              </a:rPr>
              <a:t>NHÓM 1-2</a:t>
            </a:r>
          </a:p>
        </p:txBody>
      </p:sp>
      <p:sp>
        <p:nvSpPr>
          <p:cNvPr id="19" name="TextBox 19"/>
          <p:cNvSpPr txBox="1"/>
          <p:nvPr/>
        </p:nvSpPr>
        <p:spPr>
          <a:xfrm rot="-439279">
            <a:off x="10929818" y="2547988"/>
            <a:ext cx="2593698" cy="747920"/>
          </a:xfrm>
          <a:prstGeom prst="rect">
            <a:avLst/>
          </a:prstGeom>
        </p:spPr>
        <p:txBody>
          <a:bodyPr lIns="0" tIns="0" rIns="0" bIns="0" rtlCol="0" anchor="t">
            <a:spAutoFit/>
          </a:bodyPr>
          <a:lstStyle/>
          <a:p>
            <a:pPr algn="just">
              <a:lnSpc>
                <a:spcPts val="6019"/>
              </a:lnSpc>
            </a:pPr>
            <a:r>
              <a:rPr lang="en-US" sz="4299">
                <a:solidFill>
                  <a:srgbClr val="AA6F91"/>
                </a:solidFill>
                <a:latin typeface="Roboto Condensed Bold"/>
              </a:rPr>
              <a:t>NHÓM 3-4</a:t>
            </a:r>
          </a:p>
        </p:txBody>
      </p:sp>
      <p:sp>
        <p:nvSpPr>
          <p:cNvPr id="20" name="TextBox 20"/>
          <p:cNvSpPr txBox="1"/>
          <p:nvPr/>
        </p:nvSpPr>
        <p:spPr>
          <a:xfrm rot="-539505">
            <a:off x="10253104" y="3764461"/>
            <a:ext cx="5019699" cy="3258490"/>
          </a:xfrm>
          <a:prstGeom prst="rect">
            <a:avLst/>
          </a:prstGeom>
        </p:spPr>
        <p:txBody>
          <a:bodyPr lIns="0" tIns="0" rIns="0" bIns="0" rtlCol="0" anchor="t">
            <a:spAutoFit/>
          </a:bodyPr>
          <a:lstStyle/>
          <a:p>
            <a:pPr algn="just">
              <a:lnSpc>
                <a:spcPts val="5179"/>
              </a:lnSpc>
            </a:pPr>
            <a:r>
              <a:rPr lang="en-US" sz="3699">
                <a:solidFill>
                  <a:srgbClr val="000000"/>
                </a:solidFill>
                <a:latin typeface="Roboto Condensed"/>
              </a:rPr>
              <a:t>Viết đoạn văn với dung lượng 5 - 6 câu phân loại hiện tượng tự nhiên (đã thống nhất ở phần Luyện tập)</a:t>
            </a:r>
          </a:p>
        </p:txBody>
      </p:sp>
      <p:grpSp>
        <p:nvGrpSpPr>
          <p:cNvPr id="21" name="Group 21"/>
          <p:cNvGrpSpPr/>
          <p:nvPr/>
        </p:nvGrpSpPr>
        <p:grpSpPr>
          <a:xfrm>
            <a:off x="-347098" y="7078847"/>
            <a:ext cx="3783378" cy="3546917"/>
            <a:chOff x="0" y="0"/>
            <a:chExt cx="5044505" cy="4729223"/>
          </a:xfrm>
        </p:grpSpPr>
        <p:sp>
          <p:nvSpPr>
            <p:cNvPr id="22" name="Freeform 22"/>
            <p:cNvSpPr/>
            <p:nvPr/>
          </p:nvSpPr>
          <p:spPr>
            <a:xfrm>
              <a:off x="0" y="0"/>
              <a:ext cx="5044505" cy="4729223"/>
            </a:xfrm>
            <a:custGeom>
              <a:avLst/>
              <a:gdLst/>
              <a:ahLst/>
              <a:cxnLst/>
              <a:rect l="l" t="t" r="r" b="b"/>
              <a:pathLst>
                <a:path w="5044505" h="4729223">
                  <a:moveTo>
                    <a:pt x="0" y="0"/>
                  </a:moveTo>
                  <a:lnTo>
                    <a:pt x="5044505" y="0"/>
                  </a:lnTo>
                  <a:lnTo>
                    <a:pt x="5044505" y="4729223"/>
                  </a:lnTo>
                  <a:lnTo>
                    <a:pt x="0" y="47292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3" name="Freeform 23"/>
            <p:cNvSpPr/>
            <p:nvPr/>
          </p:nvSpPr>
          <p:spPr>
            <a:xfrm flipH="1">
              <a:off x="0" y="1702931"/>
              <a:ext cx="3103227" cy="2909275"/>
            </a:xfrm>
            <a:custGeom>
              <a:avLst/>
              <a:gdLst/>
              <a:ahLst/>
              <a:cxnLst/>
              <a:rect l="l" t="t" r="r" b="b"/>
              <a:pathLst>
                <a:path w="3103227" h="2909275">
                  <a:moveTo>
                    <a:pt x="3103227" y="0"/>
                  </a:moveTo>
                  <a:lnTo>
                    <a:pt x="0" y="0"/>
                  </a:lnTo>
                  <a:lnTo>
                    <a:pt x="0" y="2909275"/>
                  </a:lnTo>
                  <a:lnTo>
                    <a:pt x="3103227" y="2909275"/>
                  </a:lnTo>
                  <a:lnTo>
                    <a:pt x="3103227"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sp>
        <p:nvSpPr>
          <p:cNvPr id="24" name="TextBox 24"/>
          <p:cNvSpPr txBox="1"/>
          <p:nvPr/>
        </p:nvSpPr>
        <p:spPr>
          <a:xfrm>
            <a:off x="5527268" y="580648"/>
            <a:ext cx="6705204" cy="1178010"/>
          </a:xfrm>
          <a:prstGeom prst="rect">
            <a:avLst/>
          </a:prstGeom>
        </p:spPr>
        <p:txBody>
          <a:bodyPr lIns="0" tIns="0" rIns="0" bIns="0" rtlCol="0" anchor="t">
            <a:spAutoFit/>
          </a:bodyPr>
          <a:lstStyle/>
          <a:p>
            <a:pPr algn="ctr">
              <a:lnSpc>
                <a:spcPts val="9619"/>
              </a:lnSpc>
              <a:spcBef>
                <a:spcPct val="0"/>
              </a:spcBef>
            </a:pPr>
            <a:r>
              <a:rPr lang="en-US" sz="6870">
                <a:solidFill>
                  <a:srgbClr val="F097AB"/>
                </a:solidFill>
                <a:latin typeface="Fraunces Bold"/>
              </a:rPr>
              <a:t>IV.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5443"/>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7305967" y="-1098778"/>
            <a:ext cx="1336175" cy="1641997"/>
          </a:xfrm>
          <a:custGeom>
            <a:avLst/>
            <a:gdLst/>
            <a:ahLst/>
            <a:cxnLst/>
            <a:rect l="l" t="t" r="r" b="b"/>
            <a:pathLst>
              <a:path w="1336175" h="1641997">
                <a:moveTo>
                  <a:pt x="0" y="0"/>
                </a:moveTo>
                <a:lnTo>
                  <a:pt x="1336176" y="0"/>
                </a:lnTo>
                <a:lnTo>
                  <a:pt x="1336176" y="1641997"/>
                </a:lnTo>
                <a:lnTo>
                  <a:pt x="0" y="16419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576903" y="543219"/>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4833248" y="6849729"/>
            <a:ext cx="3140807" cy="3437271"/>
          </a:xfrm>
          <a:custGeom>
            <a:avLst/>
            <a:gdLst/>
            <a:ahLst/>
            <a:cxnLst/>
            <a:rect l="l" t="t" r="r" b="b"/>
            <a:pathLst>
              <a:path w="3140807" h="3437271">
                <a:moveTo>
                  <a:pt x="0" y="0"/>
                </a:moveTo>
                <a:lnTo>
                  <a:pt x="3140807" y="0"/>
                </a:lnTo>
                <a:lnTo>
                  <a:pt x="3140807" y="3437271"/>
                </a:lnTo>
                <a:lnTo>
                  <a:pt x="0" y="3437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25" name="Group 24">
            <a:extLst>
              <a:ext uri="{FF2B5EF4-FFF2-40B4-BE49-F238E27FC236}">
                <a16:creationId xmlns:a16="http://schemas.microsoft.com/office/drawing/2014/main" id="{50330375-03BC-203B-24FA-3B5E7EEEAE48}"/>
              </a:ext>
            </a:extLst>
          </p:cNvPr>
          <p:cNvGrpSpPr/>
          <p:nvPr/>
        </p:nvGrpSpPr>
        <p:grpSpPr>
          <a:xfrm>
            <a:off x="173440" y="1741423"/>
            <a:ext cx="6147631" cy="6070786"/>
            <a:chOff x="173440" y="1741423"/>
            <a:chExt cx="6147631" cy="6070786"/>
          </a:xfrm>
        </p:grpSpPr>
        <p:sp>
          <p:nvSpPr>
            <p:cNvPr id="15" name="Freeform 15"/>
            <p:cNvSpPr/>
            <p:nvPr/>
          </p:nvSpPr>
          <p:spPr>
            <a:xfrm rot="21107287">
              <a:off x="173440" y="1741423"/>
              <a:ext cx="6147631" cy="6070786"/>
            </a:xfrm>
            <a:custGeom>
              <a:avLst/>
              <a:gdLst/>
              <a:ahLst/>
              <a:cxnLst/>
              <a:rect l="l" t="t" r="r" b="b"/>
              <a:pathLst>
                <a:path w="6147631" h="6070786">
                  <a:moveTo>
                    <a:pt x="0" y="0"/>
                  </a:moveTo>
                  <a:lnTo>
                    <a:pt x="6147631" y="0"/>
                  </a:lnTo>
                  <a:lnTo>
                    <a:pt x="6147631" y="6070786"/>
                  </a:lnTo>
                  <a:lnTo>
                    <a:pt x="0" y="60707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7" name="TextBox 17"/>
            <p:cNvSpPr txBox="1"/>
            <p:nvPr/>
          </p:nvSpPr>
          <p:spPr>
            <a:xfrm rot="21060495">
              <a:off x="909593" y="3153548"/>
              <a:ext cx="5019699" cy="3258490"/>
            </a:xfrm>
            <a:prstGeom prst="rect">
              <a:avLst/>
            </a:prstGeom>
          </p:spPr>
          <p:txBody>
            <a:bodyPr lIns="0" tIns="0" rIns="0" bIns="0" rtlCol="0" anchor="t">
              <a:spAutoFit/>
            </a:bodyPr>
            <a:lstStyle/>
            <a:p>
              <a:pPr algn="just">
                <a:lnSpc>
                  <a:spcPts val="5179"/>
                </a:lnSpc>
              </a:pPr>
              <a:r>
                <a:rPr lang="en-US" sz="3699">
                  <a:solidFill>
                    <a:srgbClr val="000000"/>
                  </a:solidFill>
                  <a:latin typeface="Roboto Condensed"/>
                </a:rPr>
                <a:t>Viết đoạn văn với dung lượng 5 - 6 câu về phần Giải thích hiện tượng tự nhiên (đã thống nhất ở phần Luyện tập)</a:t>
              </a:r>
            </a:p>
          </p:txBody>
        </p:sp>
      </p:grpSp>
      <p:grpSp>
        <p:nvGrpSpPr>
          <p:cNvPr id="21" name="Group 21"/>
          <p:cNvGrpSpPr/>
          <p:nvPr/>
        </p:nvGrpSpPr>
        <p:grpSpPr>
          <a:xfrm>
            <a:off x="-347098" y="7078847"/>
            <a:ext cx="3783378" cy="3546917"/>
            <a:chOff x="0" y="0"/>
            <a:chExt cx="5044505" cy="4729223"/>
          </a:xfrm>
        </p:grpSpPr>
        <p:sp>
          <p:nvSpPr>
            <p:cNvPr id="22" name="Freeform 22"/>
            <p:cNvSpPr/>
            <p:nvPr/>
          </p:nvSpPr>
          <p:spPr>
            <a:xfrm>
              <a:off x="0" y="0"/>
              <a:ext cx="5044505" cy="4729223"/>
            </a:xfrm>
            <a:custGeom>
              <a:avLst/>
              <a:gdLst/>
              <a:ahLst/>
              <a:cxnLst/>
              <a:rect l="l" t="t" r="r" b="b"/>
              <a:pathLst>
                <a:path w="5044505" h="4729223">
                  <a:moveTo>
                    <a:pt x="0" y="0"/>
                  </a:moveTo>
                  <a:lnTo>
                    <a:pt x="5044505" y="0"/>
                  </a:lnTo>
                  <a:lnTo>
                    <a:pt x="5044505" y="4729223"/>
                  </a:lnTo>
                  <a:lnTo>
                    <a:pt x="0" y="47292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3" name="Freeform 23"/>
            <p:cNvSpPr/>
            <p:nvPr/>
          </p:nvSpPr>
          <p:spPr>
            <a:xfrm flipH="1">
              <a:off x="0" y="1702931"/>
              <a:ext cx="3103227" cy="2909275"/>
            </a:xfrm>
            <a:custGeom>
              <a:avLst/>
              <a:gdLst/>
              <a:ahLst/>
              <a:cxnLst/>
              <a:rect l="l" t="t" r="r" b="b"/>
              <a:pathLst>
                <a:path w="3103227" h="2909275">
                  <a:moveTo>
                    <a:pt x="3103227" y="0"/>
                  </a:moveTo>
                  <a:lnTo>
                    <a:pt x="0" y="0"/>
                  </a:lnTo>
                  <a:lnTo>
                    <a:pt x="0" y="2909275"/>
                  </a:lnTo>
                  <a:lnTo>
                    <a:pt x="3103227" y="2909275"/>
                  </a:lnTo>
                  <a:lnTo>
                    <a:pt x="3103227"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sp>
        <p:nvSpPr>
          <p:cNvPr id="24" name="TextBox 24"/>
          <p:cNvSpPr txBox="1"/>
          <p:nvPr/>
        </p:nvSpPr>
        <p:spPr>
          <a:xfrm>
            <a:off x="5527268" y="580648"/>
            <a:ext cx="6705204" cy="1178010"/>
          </a:xfrm>
          <a:prstGeom prst="rect">
            <a:avLst/>
          </a:prstGeom>
        </p:spPr>
        <p:txBody>
          <a:bodyPr lIns="0" tIns="0" rIns="0" bIns="0" rtlCol="0" anchor="t">
            <a:spAutoFit/>
          </a:bodyPr>
          <a:lstStyle/>
          <a:p>
            <a:pPr algn="ctr">
              <a:lnSpc>
                <a:spcPts val="9619"/>
              </a:lnSpc>
              <a:spcBef>
                <a:spcPct val="0"/>
              </a:spcBef>
            </a:pPr>
            <a:r>
              <a:rPr lang="en-US" sz="6870">
                <a:solidFill>
                  <a:srgbClr val="F097AB"/>
                </a:solidFill>
                <a:latin typeface="Fraunces Bold"/>
              </a:rPr>
              <a:t>IV. LUYỆN TẬP</a:t>
            </a:r>
          </a:p>
        </p:txBody>
      </p:sp>
      <p:sp>
        <p:nvSpPr>
          <p:cNvPr id="26" name="TextBox 25">
            <a:extLst>
              <a:ext uri="{FF2B5EF4-FFF2-40B4-BE49-F238E27FC236}">
                <a16:creationId xmlns:a16="http://schemas.microsoft.com/office/drawing/2014/main" id="{04061417-17B5-D84B-E2E9-5991DAD7585E}"/>
              </a:ext>
            </a:extLst>
          </p:cNvPr>
          <p:cNvSpPr txBox="1"/>
          <p:nvPr/>
        </p:nvSpPr>
        <p:spPr>
          <a:xfrm>
            <a:off x="6705600" y="2171700"/>
            <a:ext cx="2133600" cy="630942"/>
          </a:xfrm>
          <a:prstGeom prst="rect">
            <a:avLst/>
          </a:prstGeom>
          <a:solidFill>
            <a:schemeClr val="accent2">
              <a:lumMod val="20000"/>
              <a:lumOff val="80000"/>
            </a:schemeClr>
          </a:solidFill>
        </p:spPr>
        <p:txBody>
          <a:bodyPr wrap="square" rtlCol="0">
            <a:spAutoFit/>
          </a:bodyPr>
          <a:lstStyle/>
          <a:p>
            <a:pPr algn="ctr"/>
            <a:r>
              <a:rPr lang="en-GB" sz="3500">
                <a:latin typeface="Roboto Condensed" panose="02000000000000000000" pitchFamily="2" charset="0"/>
                <a:ea typeface="Roboto Condensed" panose="02000000000000000000" pitchFamily="2" charset="0"/>
                <a:cs typeface="Roboto Condensed" panose="02000000000000000000" pitchFamily="2" charset="0"/>
              </a:rPr>
              <a:t>Mở đầu</a:t>
            </a:r>
          </a:p>
        </p:txBody>
      </p:sp>
      <p:sp>
        <p:nvSpPr>
          <p:cNvPr id="27" name="TextBox 26">
            <a:extLst>
              <a:ext uri="{FF2B5EF4-FFF2-40B4-BE49-F238E27FC236}">
                <a16:creationId xmlns:a16="http://schemas.microsoft.com/office/drawing/2014/main" id="{FBD9CE55-7649-D91F-FB38-E339822C3B88}"/>
              </a:ext>
            </a:extLst>
          </p:cNvPr>
          <p:cNvSpPr txBox="1"/>
          <p:nvPr/>
        </p:nvSpPr>
        <p:spPr>
          <a:xfrm>
            <a:off x="9067800" y="2171700"/>
            <a:ext cx="8534400" cy="630942"/>
          </a:xfrm>
          <a:prstGeom prst="rect">
            <a:avLst/>
          </a:prstGeom>
          <a:solidFill>
            <a:schemeClr val="accent2">
              <a:lumMod val="20000"/>
              <a:lumOff val="80000"/>
            </a:schemeClr>
          </a:solidFill>
        </p:spPr>
        <p:txBody>
          <a:bodyPr wrap="square" rtlCol="0">
            <a:spAutoFit/>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Giới thiệu tên của hiện tượng và nêu định nghĩa.</a:t>
            </a:r>
          </a:p>
        </p:txBody>
      </p:sp>
      <p:sp>
        <p:nvSpPr>
          <p:cNvPr id="28" name="TextBox 27">
            <a:extLst>
              <a:ext uri="{FF2B5EF4-FFF2-40B4-BE49-F238E27FC236}">
                <a16:creationId xmlns:a16="http://schemas.microsoft.com/office/drawing/2014/main" id="{EDE7A55E-F23F-B4C3-A77F-46A8D353A9CC}"/>
              </a:ext>
            </a:extLst>
          </p:cNvPr>
          <p:cNvSpPr txBox="1"/>
          <p:nvPr/>
        </p:nvSpPr>
        <p:spPr>
          <a:xfrm>
            <a:off x="6705600" y="3162300"/>
            <a:ext cx="2133600" cy="630942"/>
          </a:xfrm>
          <a:prstGeom prst="rect">
            <a:avLst/>
          </a:prstGeom>
          <a:solidFill>
            <a:schemeClr val="accent2">
              <a:lumMod val="40000"/>
              <a:lumOff val="60000"/>
            </a:schemeClr>
          </a:solidFill>
        </p:spPr>
        <p:txBody>
          <a:bodyPr wrap="square" rtlCol="0">
            <a:spAutoFit/>
          </a:bodyPr>
          <a:lstStyle/>
          <a:p>
            <a:pPr algn="ctr"/>
            <a:r>
              <a:rPr lang="en-GB" sz="3500">
                <a:latin typeface="Roboto Condensed" panose="02000000000000000000" pitchFamily="2" charset="0"/>
                <a:ea typeface="Roboto Condensed" panose="02000000000000000000" pitchFamily="2" charset="0"/>
                <a:cs typeface="Roboto Condensed" panose="02000000000000000000" pitchFamily="2" charset="0"/>
              </a:rPr>
              <a:t>Triển khai</a:t>
            </a:r>
          </a:p>
        </p:txBody>
      </p:sp>
      <p:sp>
        <p:nvSpPr>
          <p:cNvPr id="29" name="TextBox 28">
            <a:extLst>
              <a:ext uri="{FF2B5EF4-FFF2-40B4-BE49-F238E27FC236}">
                <a16:creationId xmlns:a16="http://schemas.microsoft.com/office/drawing/2014/main" id="{C8B10E79-B662-D545-11C0-CD8F360D7DE9}"/>
              </a:ext>
            </a:extLst>
          </p:cNvPr>
          <p:cNvSpPr txBox="1"/>
          <p:nvPr/>
        </p:nvSpPr>
        <p:spPr>
          <a:xfrm>
            <a:off x="8991600" y="3162300"/>
            <a:ext cx="8534400" cy="5631029"/>
          </a:xfrm>
          <a:prstGeom prst="rect">
            <a:avLst/>
          </a:prstGeom>
          <a:solidFill>
            <a:schemeClr val="accent2">
              <a:lumMod val="40000"/>
              <a:lumOff val="60000"/>
            </a:schemeClr>
          </a:solidFill>
        </p:spPr>
        <p:txBody>
          <a:bodyPr wrap="square" rtlCol="0">
            <a:spAutoFit/>
          </a:bodyPr>
          <a:lstStyle/>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Mô tả rõ bản chất của hiện tượng:</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Địa điểm xảy ra, thời gian xảy ra</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Cách nhận dạng (đặc điểm nổi bật)</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Tính chất có lợi hay có hại</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Những quan điểm khác nhau về hiện tượng là gì?</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Đưa ra những con số hoặc minh chứng liên quan đến biểu hiện của hiện tượng đó.</a:t>
            </a:r>
          </a:p>
        </p:txBody>
      </p:sp>
    </p:spTree>
    <p:extLst>
      <p:ext uri="{BB962C8B-B14F-4D97-AF65-F5344CB8AC3E}">
        <p14:creationId xmlns:p14="http://schemas.microsoft.com/office/powerpoint/2010/main" val="87189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050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7305967" y="-1098778"/>
            <a:ext cx="1336175" cy="1641997"/>
          </a:xfrm>
          <a:custGeom>
            <a:avLst/>
            <a:gdLst/>
            <a:ahLst/>
            <a:cxnLst/>
            <a:rect l="l" t="t" r="r" b="b"/>
            <a:pathLst>
              <a:path w="1336175" h="1641997">
                <a:moveTo>
                  <a:pt x="0" y="0"/>
                </a:moveTo>
                <a:lnTo>
                  <a:pt x="1336176" y="0"/>
                </a:lnTo>
                <a:lnTo>
                  <a:pt x="1336176" y="1641997"/>
                </a:lnTo>
                <a:lnTo>
                  <a:pt x="0" y="16419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1371600" y="419100"/>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4833248" y="6849729"/>
            <a:ext cx="3140807" cy="3437271"/>
          </a:xfrm>
          <a:custGeom>
            <a:avLst/>
            <a:gdLst/>
            <a:ahLst/>
            <a:cxnLst/>
            <a:rect l="l" t="t" r="r" b="b"/>
            <a:pathLst>
              <a:path w="3140807" h="3437271">
                <a:moveTo>
                  <a:pt x="0" y="0"/>
                </a:moveTo>
                <a:lnTo>
                  <a:pt x="3140807" y="0"/>
                </a:lnTo>
                <a:lnTo>
                  <a:pt x="3140807" y="3437271"/>
                </a:lnTo>
                <a:lnTo>
                  <a:pt x="0" y="3437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21" name="Group 21"/>
          <p:cNvGrpSpPr/>
          <p:nvPr/>
        </p:nvGrpSpPr>
        <p:grpSpPr>
          <a:xfrm>
            <a:off x="-347098" y="7078847"/>
            <a:ext cx="3783378" cy="3546917"/>
            <a:chOff x="0" y="0"/>
            <a:chExt cx="5044505" cy="4729223"/>
          </a:xfrm>
        </p:grpSpPr>
        <p:sp>
          <p:nvSpPr>
            <p:cNvPr id="22" name="Freeform 22"/>
            <p:cNvSpPr/>
            <p:nvPr/>
          </p:nvSpPr>
          <p:spPr>
            <a:xfrm>
              <a:off x="0" y="0"/>
              <a:ext cx="5044505" cy="4729223"/>
            </a:xfrm>
            <a:custGeom>
              <a:avLst/>
              <a:gdLst/>
              <a:ahLst/>
              <a:cxnLst/>
              <a:rect l="l" t="t" r="r" b="b"/>
              <a:pathLst>
                <a:path w="5044505" h="4729223">
                  <a:moveTo>
                    <a:pt x="0" y="0"/>
                  </a:moveTo>
                  <a:lnTo>
                    <a:pt x="5044505" y="0"/>
                  </a:lnTo>
                  <a:lnTo>
                    <a:pt x="5044505" y="4729223"/>
                  </a:lnTo>
                  <a:lnTo>
                    <a:pt x="0" y="47292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3" name="Freeform 23"/>
            <p:cNvSpPr/>
            <p:nvPr/>
          </p:nvSpPr>
          <p:spPr>
            <a:xfrm flipH="1">
              <a:off x="0" y="1702931"/>
              <a:ext cx="3103227" cy="2909275"/>
            </a:xfrm>
            <a:custGeom>
              <a:avLst/>
              <a:gdLst/>
              <a:ahLst/>
              <a:cxnLst/>
              <a:rect l="l" t="t" r="r" b="b"/>
              <a:pathLst>
                <a:path w="3103227" h="2909275">
                  <a:moveTo>
                    <a:pt x="3103227" y="0"/>
                  </a:moveTo>
                  <a:lnTo>
                    <a:pt x="0" y="0"/>
                  </a:lnTo>
                  <a:lnTo>
                    <a:pt x="0" y="2909275"/>
                  </a:lnTo>
                  <a:lnTo>
                    <a:pt x="3103227" y="2909275"/>
                  </a:lnTo>
                  <a:lnTo>
                    <a:pt x="310322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sp>
        <p:nvSpPr>
          <p:cNvPr id="24" name="TextBox 24"/>
          <p:cNvSpPr txBox="1"/>
          <p:nvPr/>
        </p:nvSpPr>
        <p:spPr>
          <a:xfrm>
            <a:off x="5527268" y="580648"/>
            <a:ext cx="6705204" cy="1178010"/>
          </a:xfrm>
          <a:prstGeom prst="rect">
            <a:avLst/>
          </a:prstGeom>
        </p:spPr>
        <p:txBody>
          <a:bodyPr lIns="0" tIns="0" rIns="0" bIns="0" rtlCol="0" anchor="t">
            <a:spAutoFit/>
          </a:bodyPr>
          <a:lstStyle/>
          <a:p>
            <a:pPr algn="ctr">
              <a:lnSpc>
                <a:spcPts val="9619"/>
              </a:lnSpc>
              <a:spcBef>
                <a:spcPct val="0"/>
              </a:spcBef>
            </a:pPr>
            <a:r>
              <a:rPr lang="en-US" sz="6870">
                <a:solidFill>
                  <a:srgbClr val="F097AB"/>
                </a:solidFill>
                <a:latin typeface="Fraunces Bold"/>
              </a:rPr>
              <a:t>IV. LUYỆN TẬP</a:t>
            </a:r>
          </a:p>
        </p:txBody>
      </p:sp>
      <p:sp>
        <p:nvSpPr>
          <p:cNvPr id="26" name="TextBox 25">
            <a:extLst>
              <a:ext uri="{FF2B5EF4-FFF2-40B4-BE49-F238E27FC236}">
                <a16:creationId xmlns:a16="http://schemas.microsoft.com/office/drawing/2014/main" id="{04061417-17B5-D84B-E2E9-5991DAD7585E}"/>
              </a:ext>
            </a:extLst>
          </p:cNvPr>
          <p:cNvSpPr txBox="1"/>
          <p:nvPr/>
        </p:nvSpPr>
        <p:spPr>
          <a:xfrm>
            <a:off x="13716000" y="952500"/>
            <a:ext cx="2133600" cy="630942"/>
          </a:xfrm>
          <a:prstGeom prst="rect">
            <a:avLst/>
          </a:prstGeom>
          <a:solidFill>
            <a:schemeClr val="accent2">
              <a:lumMod val="20000"/>
              <a:lumOff val="80000"/>
            </a:schemeClr>
          </a:solidFill>
        </p:spPr>
        <p:txBody>
          <a:bodyPr wrap="square" rtlCol="0">
            <a:spAutoFit/>
          </a:bodyPr>
          <a:lstStyle/>
          <a:p>
            <a:pPr algn="ctr"/>
            <a:r>
              <a:rPr lang="en-GB" sz="3500" b="1">
                <a:latin typeface="Roboto Condensed" panose="02000000000000000000" pitchFamily="2" charset="0"/>
                <a:ea typeface="Roboto Condensed" panose="02000000000000000000" pitchFamily="2" charset="0"/>
                <a:cs typeface="Roboto Condensed" panose="02000000000000000000" pitchFamily="2" charset="0"/>
              </a:rPr>
              <a:t>Ví dụ</a:t>
            </a:r>
          </a:p>
        </p:txBody>
      </p:sp>
      <p:sp>
        <p:nvSpPr>
          <p:cNvPr id="27" name="TextBox 26">
            <a:extLst>
              <a:ext uri="{FF2B5EF4-FFF2-40B4-BE49-F238E27FC236}">
                <a16:creationId xmlns:a16="http://schemas.microsoft.com/office/drawing/2014/main" id="{FBD9CE55-7649-D91F-FB38-E339822C3B88}"/>
              </a:ext>
            </a:extLst>
          </p:cNvPr>
          <p:cNvSpPr txBox="1"/>
          <p:nvPr/>
        </p:nvSpPr>
        <p:spPr>
          <a:xfrm>
            <a:off x="2667000" y="1866900"/>
            <a:ext cx="15011400" cy="7229671"/>
          </a:xfrm>
          <a:prstGeom prst="rect">
            <a:avLst/>
          </a:prstGeom>
          <a:solidFill>
            <a:schemeClr val="accent3">
              <a:lumMod val="20000"/>
              <a:lumOff val="80000"/>
            </a:schemeClr>
          </a:solidFill>
        </p:spPr>
        <p:txBody>
          <a:bodyPr wrap="square" rtlCol="0">
            <a:spAutoFit/>
          </a:bodyPr>
          <a:lstStyle/>
          <a:p>
            <a:pPr algn="just">
              <a:lnSpc>
                <a:spcPct val="130000"/>
              </a:lnSpc>
            </a:pPr>
            <a:r>
              <a:rPr lang="en-GB" sz="3600" b="0" i="0">
                <a:effectLst/>
                <a:latin typeface="Roboto Condensed" panose="02000000000000000000" pitchFamily="2" charset="0"/>
                <a:ea typeface="Roboto Condensed" panose="02000000000000000000" pitchFamily="2" charset="0"/>
                <a:cs typeface="Roboto Condensed" panose="02000000000000000000" pitchFamily="2" charset="0"/>
              </a:rPr>
              <a:t>	</a:t>
            </a:r>
            <a:r>
              <a:rPr lang="vi-VN" sz="3600" b="0" i="0">
                <a:effectLst/>
                <a:latin typeface="Roboto Condensed" panose="02000000000000000000" pitchFamily="2" charset="0"/>
                <a:ea typeface="Roboto Condensed" panose="02000000000000000000" pitchFamily="2" charset="0"/>
                <a:cs typeface="Roboto Condensed" panose="02000000000000000000" pitchFamily="2" charset="0"/>
              </a:rPr>
              <a:t>Hiện tượng cầu vồng còn được gọi là quang phổ. Bản chất của nó là hiện tượng tán sắc của những tia sáng mặt trời, khi chúng được khúc xa qua các giọt nước và phản chiếu lại. Do đó, cầu vồng thường xuất hiện vào cuối các cơn mưa lớn, khi tia nắng bắt đầu xuất hiện trở lại. Cũng bởi vì cầu vồng được tạo ra từ ánh sáng, cho nên nó không phải là một khối vật chất, chỉ có thể nhìn ngắm chứ không thể chạm vào. Kích thước thật của cầu vồng là khá lớn và có hình dáng cong theo độ cong của Trái Đất. Vì vậy, cầu vồng mà chúng ta nhìn thấy chỉ là một phần của quang phổ mà thôi. Đó chính là nguyên nhân, mà ta thường thấy chân cầu vồng lẩn trong mây hay ở phía rất xa. Nếu muốn nhìn thấy toàn bộ cầu vồng, thì chúng ta chỉ có thể chọn cách quan sát bằng vệ tinh hoặc từ tàu vũ trụ.</a:t>
            </a:r>
            <a:endParaRPr lang="en-GB" sz="35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906916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7305967" y="-1098778"/>
            <a:ext cx="1336175" cy="1641997"/>
          </a:xfrm>
          <a:custGeom>
            <a:avLst/>
            <a:gdLst/>
            <a:ahLst/>
            <a:cxnLst/>
            <a:rect l="l" t="t" r="r" b="b"/>
            <a:pathLst>
              <a:path w="1336175" h="1641997">
                <a:moveTo>
                  <a:pt x="0" y="0"/>
                </a:moveTo>
                <a:lnTo>
                  <a:pt x="1336176" y="0"/>
                </a:lnTo>
                <a:lnTo>
                  <a:pt x="1336176" y="1641997"/>
                </a:lnTo>
                <a:lnTo>
                  <a:pt x="0" y="16419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576903" y="543219"/>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5392400" y="6849729"/>
            <a:ext cx="3140807" cy="3437271"/>
          </a:xfrm>
          <a:custGeom>
            <a:avLst/>
            <a:gdLst/>
            <a:ahLst/>
            <a:cxnLst/>
            <a:rect l="l" t="t" r="r" b="b"/>
            <a:pathLst>
              <a:path w="3140807" h="3437271">
                <a:moveTo>
                  <a:pt x="0" y="0"/>
                </a:moveTo>
                <a:lnTo>
                  <a:pt x="3140807" y="0"/>
                </a:lnTo>
                <a:lnTo>
                  <a:pt x="3140807" y="3437271"/>
                </a:lnTo>
                <a:lnTo>
                  <a:pt x="0" y="3437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6" name="Freeform 16"/>
          <p:cNvSpPr/>
          <p:nvPr/>
        </p:nvSpPr>
        <p:spPr>
          <a:xfrm rot="-492713">
            <a:off x="1036069" y="1956934"/>
            <a:ext cx="6147631" cy="6070786"/>
          </a:xfrm>
          <a:custGeom>
            <a:avLst/>
            <a:gdLst/>
            <a:ahLst/>
            <a:cxnLst/>
            <a:rect l="l" t="t" r="r" b="b"/>
            <a:pathLst>
              <a:path w="6147631" h="6070786">
                <a:moveTo>
                  <a:pt x="0" y="0"/>
                </a:moveTo>
                <a:lnTo>
                  <a:pt x="6147632" y="0"/>
                </a:lnTo>
                <a:lnTo>
                  <a:pt x="6147632" y="6070785"/>
                </a:lnTo>
                <a:lnTo>
                  <a:pt x="0" y="60707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0" name="TextBox 20"/>
          <p:cNvSpPr txBox="1"/>
          <p:nvPr/>
        </p:nvSpPr>
        <p:spPr>
          <a:xfrm rot="-539505">
            <a:off x="1595395" y="3305948"/>
            <a:ext cx="5019699" cy="3258490"/>
          </a:xfrm>
          <a:prstGeom prst="rect">
            <a:avLst/>
          </a:prstGeom>
        </p:spPr>
        <p:txBody>
          <a:bodyPr lIns="0" tIns="0" rIns="0" bIns="0" rtlCol="0" anchor="t">
            <a:spAutoFit/>
          </a:bodyPr>
          <a:lstStyle/>
          <a:p>
            <a:pPr algn="just">
              <a:lnSpc>
                <a:spcPts val="5179"/>
              </a:lnSpc>
            </a:pPr>
            <a:r>
              <a:rPr lang="en-US" sz="3699">
                <a:solidFill>
                  <a:srgbClr val="000000"/>
                </a:solidFill>
                <a:latin typeface="Roboto Condensed"/>
              </a:rPr>
              <a:t>Viết đoạn văn với dung lượng 5 - 6 câu phân loại hiện tượng tự nhiên (đã thống nhất ở phần Luyện tập)</a:t>
            </a:r>
          </a:p>
        </p:txBody>
      </p:sp>
      <p:grpSp>
        <p:nvGrpSpPr>
          <p:cNvPr id="21" name="Group 21"/>
          <p:cNvGrpSpPr/>
          <p:nvPr/>
        </p:nvGrpSpPr>
        <p:grpSpPr>
          <a:xfrm>
            <a:off x="-347098" y="7078847"/>
            <a:ext cx="3783378" cy="3546917"/>
            <a:chOff x="0" y="0"/>
            <a:chExt cx="5044505" cy="4729223"/>
          </a:xfrm>
        </p:grpSpPr>
        <p:sp>
          <p:nvSpPr>
            <p:cNvPr id="22" name="Freeform 22"/>
            <p:cNvSpPr/>
            <p:nvPr/>
          </p:nvSpPr>
          <p:spPr>
            <a:xfrm>
              <a:off x="0" y="0"/>
              <a:ext cx="5044505" cy="4729223"/>
            </a:xfrm>
            <a:custGeom>
              <a:avLst/>
              <a:gdLst/>
              <a:ahLst/>
              <a:cxnLst/>
              <a:rect l="l" t="t" r="r" b="b"/>
              <a:pathLst>
                <a:path w="5044505" h="4729223">
                  <a:moveTo>
                    <a:pt x="0" y="0"/>
                  </a:moveTo>
                  <a:lnTo>
                    <a:pt x="5044505" y="0"/>
                  </a:lnTo>
                  <a:lnTo>
                    <a:pt x="5044505" y="4729223"/>
                  </a:lnTo>
                  <a:lnTo>
                    <a:pt x="0" y="47292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3" name="Freeform 23"/>
            <p:cNvSpPr/>
            <p:nvPr/>
          </p:nvSpPr>
          <p:spPr>
            <a:xfrm flipH="1">
              <a:off x="0" y="1702931"/>
              <a:ext cx="3103227" cy="2909275"/>
            </a:xfrm>
            <a:custGeom>
              <a:avLst/>
              <a:gdLst/>
              <a:ahLst/>
              <a:cxnLst/>
              <a:rect l="l" t="t" r="r" b="b"/>
              <a:pathLst>
                <a:path w="3103227" h="2909275">
                  <a:moveTo>
                    <a:pt x="3103227" y="0"/>
                  </a:moveTo>
                  <a:lnTo>
                    <a:pt x="0" y="0"/>
                  </a:lnTo>
                  <a:lnTo>
                    <a:pt x="0" y="2909275"/>
                  </a:lnTo>
                  <a:lnTo>
                    <a:pt x="3103227" y="2909275"/>
                  </a:lnTo>
                  <a:lnTo>
                    <a:pt x="3103227"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sp>
        <p:nvSpPr>
          <p:cNvPr id="24" name="TextBox 24"/>
          <p:cNvSpPr txBox="1"/>
          <p:nvPr/>
        </p:nvSpPr>
        <p:spPr>
          <a:xfrm>
            <a:off x="5527268" y="580648"/>
            <a:ext cx="6705204" cy="1178010"/>
          </a:xfrm>
          <a:prstGeom prst="rect">
            <a:avLst/>
          </a:prstGeom>
        </p:spPr>
        <p:txBody>
          <a:bodyPr lIns="0" tIns="0" rIns="0" bIns="0" rtlCol="0" anchor="t">
            <a:spAutoFit/>
          </a:bodyPr>
          <a:lstStyle/>
          <a:p>
            <a:pPr algn="ctr">
              <a:lnSpc>
                <a:spcPts val="9619"/>
              </a:lnSpc>
              <a:spcBef>
                <a:spcPct val="0"/>
              </a:spcBef>
            </a:pPr>
            <a:r>
              <a:rPr lang="en-US" sz="6870">
                <a:solidFill>
                  <a:srgbClr val="F097AB"/>
                </a:solidFill>
                <a:latin typeface="Fraunces Bold"/>
              </a:rPr>
              <a:t>IV. LUYỆN TẬP</a:t>
            </a:r>
          </a:p>
        </p:txBody>
      </p:sp>
      <p:sp>
        <p:nvSpPr>
          <p:cNvPr id="25" name="TextBox 24">
            <a:extLst>
              <a:ext uri="{FF2B5EF4-FFF2-40B4-BE49-F238E27FC236}">
                <a16:creationId xmlns:a16="http://schemas.microsoft.com/office/drawing/2014/main" id="{C448E569-F115-DECE-AE86-FFEBBAA392C8}"/>
              </a:ext>
            </a:extLst>
          </p:cNvPr>
          <p:cNvSpPr txBox="1"/>
          <p:nvPr/>
        </p:nvSpPr>
        <p:spPr>
          <a:xfrm>
            <a:off x="7924800" y="2552700"/>
            <a:ext cx="8534400" cy="4930837"/>
          </a:xfrm>
          <a:prstGeom prst="rect">
            <a:avLst/>
          </a:prstGeom>
          <a:solidFill>
            <a:schemeClr val="accent2">
              <a:lumMod val="40000"/>
              <a:lumOff val="60000"/>
            </a:schemeClr>
          </a:solidFill>
        </p:spPr>
        <p:txBody>
          <a:bodyPr wrap="square" rtlCol="0">
            <a:spAutoFit/>
          </a:bodyPr>
          <a:lstStyle/>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Cần nêu rõ số chủng loại và đặc điểm của từng loại</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Có tiêu chí phân chia</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Nên trình bày theo cách phân loại đối tượng hoặc ưu tiên theo mức độ quan trọng</a:t>
            </a:r>
          </a:p>
          <a:p>
            <a:pPr>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Sử dụng hệ thống từ ngữ liên kết/chuyển ý hoặc đề mục để đánh dấu</a:t>
            </a:r>
          </a:p>
        </p:txBody>
      </p:sp>
    </p:spTree>
    <p:extLst>
      <p:ext uri="{BB962C8B-B14F-4D97-AF65-F5344CB8AC3E}">
        <p14:creationId xmlns:p14="http://schemas.microsoft.com/office/powerpoint/2010/main" val="4023993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52600" y="-16329"/>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7305967" y="-1098778"/>
            <a:ext cx="1336175" cy="1641997"/>
          </a:xfrm>
          <a:custGeom>
            <a:avLst/>
            <a:gdLst/>
            <a:ahLst/>
            <a:cxnLst/>
            <a:rect l="l" t="t" r="r" b="b"/>
            <a:pathLst>
              <a:path w="1336175" h="1641997">
                <a:moveTo>
                  <a:pt x="0" y="0"/>
                </a:moveTo>
                <a:lnTo>
                  <a:pt x="1336176" y="0"/>
                </a:lnTo>
                <a:lnTo>
                  <a:pt x="1336176" y="1641997"/>
                </a:lnTo>
                <a:lnTo>
                  <a:pt x="0" y="16419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685800" y="27214"/>
            <a:ext cx="1872971" cy="1709086"/>
          </a:xfrm>
          <a:custGeom>
            <a:avLst/>
            <a:gdLst/>
            <a:ahLst/>
            <a:cxnLst/>
            <a:rect l="l" t="t" r="r" b="b"/>
            <a:pathLst>
              <a:path w="1872971" h="1709086">
                <a:moveTo>
                  <a:pt x="0" y="0"/>
                </a:moveTo>
                <a:lnTo>
                  <a:pt x="1872972" y="0"/>
                </a:lnTo>
                <a:lnTo>
                  <a:pt x="1872972" y="1709087"/>
                </a:lnTo>
                <a:lnTo>
                  <a:pt x="0" y="170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5392400" y="6849729"/>
            <a:ext cx="3140807" cy="3437271"/>
          </a:xfrm>
          <a:custGeom>
            <a:avLst/>
            <a:gdLst/>
            <a:ahLst/>
            <a:cxnLst/>
            <a:rect l="l" t="t" r="r" b="b"/>
            <a:pathLst>
              <a:path w="3140807" h="3437271">
                <a:moveTo>
                  <a:pt x="0" y="0"/>
                </a:moveTo>
                <a:lnTo>
                  <a:pt x="3140807" y="0"/>
                </a:lnTo>
                <a:lnTo>
                  <a:pt x="3140807" y="3437271"/>
                </a:lnTo>
                <a:lnTo>
                  <a:pt x="0" y="3437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21" name="Group 21"/>
          <p:cNvGrpSpPr/>
          <p:nvPr/>
        </p:nvGrpSpPr>
        <p:grpSpPr>
          <a:xfrm>
            <a:off x="-347098" y="7078847"/>
            <a:ext cx="3783378" cy="3546917"/>
            <a:chOff x="0" y="0"/>
            <a:chExt cx="5044505" cy="4729223"/>
          </a:xfrm>
        </p:grpSpPr>
        <p:sp>
          <p:nvSpPr>
            <p:cNvPr id="22" name="Freeform 22"/>
            <p:cNvSpPr/>
            <p:nvPr/>
          </p:nvSpPr>
          <p:spPr>
            <a:xfrm>
              <a:off x="0" y="0"/>
              <a:ext cx="5044505" cy="4729223"/>
            </a:xfrm>
            <a:custGeom>
              <a:avLst/>
              <a:gdLst/>
              <a:ahLst/>
              <a:cxnLst/>
              <a:rect l="l" t="t" r="r" b="b"/>
              <a:pathLst>
                <a:path w="5044505" h="4729223">
                  <a:moveTo>
                    <a:pt x="0" y="0"/>
                  </a:moveTo>
                  <a:lnTo>
                    <a:pt x="5044505" y="0"/>
                  </a:lnTo>
                  <a:lnTo>
                    <a:pt x="5044505" y="4729223"/>
                  </a:lnTo>
                  <a:lnTo>
                    <a:pt x="0" y="47292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3" name="Freeform 23"/>
            <p:cNvSpPr/>
            <p:nvPr/>
          </p:nvSpPr>
          <p:spPr>
            <a:xfrm flipH="1">
              <a:off x="0" y="1702931"/>
              <a:ext cx="3103227" cy="2909275"/>
            </a:xfrm>
            <a:custGeom>
              <a:avLst/>
              <a:gdLst/>
              <a:ahLst/>
              <a:cxnLst/>
              <a:rect l="l" t="t" r="r" b="b"/>
              <a:pathLst>
                <a:path w="3103227" h="2909275">
                  <a:moveTo>
                    <a:pt x="3103227" y="0"/>
                  </a:moveTo>
                  <a:lnTo>
                    <a:pt x="0" y="0"/>
                  </a:lnTo>
                  <a:lnTo>
                    <a:pt x="0" y="2909275"/>
                  </a:lnTo>
                  <a:lnTo>
                    <a:pt x="3103227" y="2909275"/>
                  </a:lnTo>
                  <a:lnTo>
                    <a:pt x="310322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grpSp>
      <p:sp>
        <p:nvSpPr>
          <p:cNvPr id="24" name="TextBox 24"/>
          <p:cNvSpPr txBox="1"/>
          <p:nvPr/>
        </p:nvSpPr>
        <p:spPr>
          <a:xfrm>
            <a:off x="5715000" y="266700"/>
            <a:ext cx="6705204" cy="1178010"/>
          </a:xfrm>
          <a:prstGeom prst="rect">
            <a:avLst/>
          </a:prstGeom>
        </p:spPr>
        <p:txBody>
          <a:bodyPr lIns="0" tIns="0" rIns="0" bIns="0" rtlCol="0" anchor="t">
            <a:spAutoFit/>
          </a:bodyPr>
          <a:lstStyle/>
          <a:p>
            <a:pPr algn="ctr">
              <a:lnSpc>
                <a:spcPts val="9619"/>
              </a:lnSpc>
              <a:spcBef>
                <a:spcPct val="0"/>
              </a:spcBef>
            </a:pPr>
            <a:r>
              <a:rPr lang="en-US" sz="6870">
                <a:solidFill>
                  <a:srgbClr val="F097AB"/>
                </a:solidFill>
                <a:latin typeface="Fraunces Bold"/>
              </a:rPr>
              <a:t>IV. LUYỆN TẬP</a:t>
            </a:r>
          </a:p>
        </p:txBody>
      </p:sp>
      <p:sp>
        <p:nvSpPr>
          <p:cNvPr id="25" name="TextBox 24">
            <a:extLst>
              <a:ext uri="{FF2B5EF4-FFF2-40B4-BE49-F238E27FC236}">
                <a16:creationId xmlns:a16="http://schemas.microsoft.com/office/drawing/2014/main" id="{C448E569-F115-DECE-AE86-FFEBBAA392C8}"/>
              </a:ext>
            </a:extLst>
          </p:cNvPr>
          <p:cNvSpPr txBox="1"/>
          <p:nvPr/>
        </p:nvSpPr>
        <p:spPr>
          <a:xfrm>
            <a:off x="762000" y="1333500"/>
            <a:ext cx="17221200" cy="7094250"/>
          </a:xfrm>
          <a:prstGeom prst="rect">
            <a:avLst/>
          </a:prstGeom>
          <a:solidFill>
            <a:schemeClr val="bg2"/>
          </a:solidFill>
        </p:spPr>
        <p:txBody>
          <a:bodyPr wrap="square" rtlCol="0">
            <a:spAutoFit/>
          </a:bodyPr>
          <a:lstStyle/>
          <a:p>
            <a:pPr algn="just"/>
            <a:r>
              <a:rPr lang="vi-VN" sz="3500" b="1" i="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Núi lửa hình khiên</a:t>
            </a:r>
            <a:endParaRPr lang="vi-VN" sz="35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35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Giống như tên gọi của mình, núi lửa hình khiên có dạng giống cái khiên, được hình thành từ sự phun trào dung nham có độ nhớt thấp. Thông thường, núi lửa hình khiên thường không nổ lớn khi phun trào, do dung nham ít nhớt có chứa ít Silica.Chúng ta có thể dễ dàng bắt gặp núi lửa hình khiên tại khu vực biển, và dãy Mauna Loa là một ví dụ điển hình.</a:t>
            </a:r>
            <a:endParaRPr lang="vi-VN" sz="35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en-GB" sz="3500" b="1" i="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endParaRPr lang="vi-VN" sz="35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3500" b="1" i="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Núi lửa dạng tầng</a:t>
            </a:r>
            <a:endParaRPr lang="vi-VN" sz="35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35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Núi lửa dạng tầng (còn gọi là núi lửa hỗn hợp) là những ngọn núi cao hình nón, hình thành từ nhiều lớp dung nham khác nhau. Chúng bao gồm nhiều cấu trúc khác nhau tạo nên. [...]</a:t>
            </a:r>
            <a:endParaRPr lang="vi-VN" sz="35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3500" b="1" i="1">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Siêu núi lửa</a:t>
            </a:r>
            <a:endParaRPr lang="vi-VN" sz="35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3500" b="0" i="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Siêu núi lửa thường có hõm chảo lớn và sức phá hủy diện rộng, thậm chí có khả năng phá hủy cả 1 lục địa. Những ngọn núi lửa này có khả năng làm tăng nhiệt độ trái đất một cách nhanh chóng do lượng lớn lưu huỳnh và tro phóng ra khí quyển. [...]</a:t>
            </a:r>
            <a:endParaRPr lang="vi-VN" sz="350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392281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 y="-41687"/>
            <a:ext cx="7494549" cy="10370373"/>
          </a:xfrm>
          <a:custGeom>
            <a:avLst/>
            <a:gdLst/>
            <a:ahLst/>
            <a:cxnLst/>
            <a:rect l="l" t="t" r="r" b="b"/>
            <a:pathLst>
              <a:path w="7494549" h="10370373">
                <a:moveTo>
                  <a:pt x="0" y="0"/>
                </a:moveTo>
                <a:lnTo>
                  <a:pt x="7494550" y="0"/>
                </a:lnTo>
                <a:lnTo>
                  <a:pt x="7494550" y="10370374"/>
                </a:lnTo>
                <a:lnTo>
                  <a:pt x="0" y="1037037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3" name="Freeform 3"/>
          <p:cNvSpPr/>
          <p:nvPr/>
        </p:nvSpPr>
        <p:spPr>
          <a:xfrm flipH="1">
            <a:off x="7505681" y="-20843"/>
            <a:ext cx="7494549" cy="10370373"/>
          </a:xfrm>
          <a:custGeom>
            <a:avLst/>
            <a:gdLst/>
            <a:ahLst/>
            <a:cxnLst/>
            <a:rect l="l" t="t" r="r" b="b"/>
            <a:pathLst>
              <a:path w="7494549" h="10370373">
                <a:moveTo>
                  <a:pt x="7494549" y="0"/>
                </a:moveTo>
                <a:lnTo>
                  <a:pt x="0" y="0"/>
                </a:lnTo>
                <a:lnTo>
                  <a:pt x="0" y="10370373"/>
                </a:lnTo>
                <a:lnTo>
                  <a:pt x="7494549" y="10370373"/>
                </a:lnTo>
                <a:lnTo>
                  <a:pt x="7494549"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4" name="Group 4"/>
          <p:cNvGrpSpPr/>
          <p:nvPr/>
        </p:nvGrpSpPr>
        <p:grpSpPr>
          <a:xfrm>
            <a:off x="-742944" y="277337"/>
            <a:ext cx="1028700" cy="10328687"/>
            <a:chOff x="0" y="0"/>
            <a:chExt cx="270933" cy="2720313"/>
          </a:xfrm>
        </p:grpSpPr>
        <p:sp>
          <p:nvSpPr>
            <p:cNvPr id="5" name="Freeform 5"/>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7" name="Group 7"/>
          <p:cNvGrpSpPr/>
          <p:nvPr/>
        </p:nvGrpSpPr>
        <p:grpSpPr>
          <a:xfrm>
            <a:off x="17897475" y="20843"/>
            <a:ext cx="1028700" cy="10328687"/>
            <a:chOff x="0" y="0"/>
            <a:chExt cx="270933" cy="2720313"/>
          </a:xfrm>
        </p:grpSpPr>
        <p:sp>
          <p:nvSpPr>
            <p:cNvPr id="8" name="Freeform 8"/>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0" name="Freeform 10"/>
          <p:cNvSpPr/>
          <p:nvPr/>
        </p:nvSpPr>
        <p:spPr>
          <a:xfrm rot="-905726">
            <a:off x="2016178" y="573516"/>
            <a:ext cx="1599792" cy="1305830"/>
          </a:xfrm>
          <a:custGeom>
            <a:avLst/>
            <a:gdLst/>
            <a:ahLst/>
            <a:cxnLst/>
            <a:rect l="l" t="t" r="r" b="b"/>
            <a:pathLst>
              <a:path w="1599792" h="1305830">
                <a:moveTo>
                  <a:pt x="0" y="0"/>
                </a:moveTo>
                <a:lnTo>
                  <a:pt x="1599792" y="0"/>
                </a:lnTo>
                <a:lnTo>
                  <a:pt x="1599792" y="1305831"/>
                </a:lnTo>
                <a:lnTo>
                  <a:pt x="0" y="13058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1" name="Freeform 11"/>
          <p:cNvSpPr/>
          <p:nvPr/>
        </p:nvSpPr>
        <p:spPr>
          <a:xfrm rot="806931">
            <a:off x="14886451" y="792727"/>
            <a:ext cx="1606052" cy="1643020"/>
          </a:xfrm>
          <a:custGeom>
            <a:avLst/>
            <a:gdLst/>
            <a:ahLst/>
            <a:cxnLst/>
            <a:rect l="l" t="t" r="r" b="b"/>
            <a:pathLst>
              <a:path w="1606052" h="1643020">
                <a:moveTo>
                  <a:pt x="0" y="0"/>
                </a:moveTo>
                <a:lnTo>
                  <a:pt x="1606052" y="0"/>
                </a:lnTo>
                <a:lnTo>
                  <a:pt x="1606052" y="1643020"/>
                </a:lnTo>
                <a:lnTo>
                  <a:pt x="0" y="16430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2" name="Freeform 12"/>
          <p:cNvSpPr/>
          <p:nvPr/>
        </p:nvSpPr>
        <p:spPr>
          <a:xfrm>
            <a:off x="3162476" y="397431"/>
            <a:ext cx="811385" cy="829001"/>
          </a:xfrm>
          <a:custGeom>
            <a:avLst/>
            <a:gdLst/>
            <a:ahLst/>
            <a:cxnLst/>
            <a:rect l="l" t="t" r="r" b="b"/>
            <a:pathLst>
              <a:path w="811385" h="829001">
                <a:moveTo>
                  <a:pt x="0" y="0"/>
                </a:moveTo>
                <a:lnTo>
                  <a:pt x="811384" y="0"/>
                </a:lnTo>
                <a:lnTo>
                  <a:pt x="811384" y="829001"/>
                </a:lnTo>
                <a:lnTo>
                  <a:pt x="0" y="8290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3" name="Freeform 13"/>
          <p:cNvSpPr/>
          <p:nvPr/>
        </p:nvSpPr>
        <p:spPr>
          <a:xfrm flipH="1">
            <a:off x="13970968" y="614200"/>
            <a:ext cx="811385" cy="829001"/>
          </a:xfrm>
          <a:custGeom>
            <a:avLst/>
            <a:gdLst/>
            <a:ahLst/>
            <a:cxnLst/>
            <a:rect l="l" t="t" r="r" b="b"/>
            <a:pathLst>
              <a:path w="811385" h="829001">
                <a:moveTo>
                  <a:pt x="811385" y="0"/>
                </a:moveTo>
                <a:lnTo>
                  <a:pt x="0" y="0"/>
                </a:lnTo>
                <a:lnTo>
                  <a:pt x="0" y="829000"/>
                </a:lnTo>
                <a:lnTo>
                  <a:pt x="811385" y="829000"/>
                </a:lnTo>
                <a:lnTo>
                  <a:pt x="81138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14" name="Group 14"/>
          <p:cNvGrpSpPr>
            <a:grpSpLocks noChangeAspect="1"/>
          </p:cNvGrpSpPr>
          <p:nvPr/>
        </p:nvGrpSpPr>
        <p:grpSpPr>
          <a:xfrm>
            <a:off x="4646133" y="1614237"/>
            <a:ext cx="8086784" cy="5782051"/>
            <a:chOff x="0" y="0"/>
            <a:chExt cx="7620000" cy="5448300"/>
          </a:xfrm>
        </p:grpSpPr>
        <p:sp>
          <p:nvSpPr>
            <p:cNvPr id="15" name="Freeform 15"/>
            <p:cNvSpPr/>
            <p:nvPr/>
          </p:nvSpPr>
          <p:spPr>
            <a:xfrm>
              <a:off x="0" y="0"/>
              <a:ext cx="7618730" cy="5448300"/>
            </a:xfrm>
            <a:custGeom>
              <a:avLst/>
              <a:gdLst/>
              <a:ahLst/>
              <a:cxnLst/>
              <a:rect l="l" t="t" r="r" b="b"/>
              <a:pathLst>
                <a:path w="7618730" h="5448300">
                  <a:moveTo>
                    <a:pt x="6323330" y="0"/>
                  </a:moveTo>
                  <a:lnTo>
                    <a:pt x="1296670" y="0"/>
                  </a:lnTo>
                  <a:cubicBezTo>
                    <a:pt x="580390" y="0"/>
                    <a:pt x="0" y="580390"/>
                    <a:pt x="0" y="1296670"/>
                  </a:cubicBezTo>
                  <a:lnTo>
                    <a:pt x="0" y="5448300"/>
                  </a:lnTo>
                  <a:lnTo>
                    <a:pt x="6322060" y="5448300"/>
                  </a:lnTo>
                  <a:cubicBezTo>
                    <a:pt x="7038340" y="5448300"/>
                    <a:pt x="7618730" y="4867910"/>
                    <a:pt x="7618730" y="4151630"/>
                  </a:cubicBezTo>
                  <a:lnTo>
                    <a:pt x="7618730" y="0"/>
                  </a:lnTo>
                  <a:lnTo>
                    <a:pt x="6323330" y="0"/>
                  </a:lnTo>
                  <a:close/>
                </a:path>
              </a:pathLst>
            </a:custGeom>
            <a:blipFill>
              <a:blip r:embed="rId10"/>
              <a:stretch>
                <a:fillRect l="-3633" r="-3633"/>
              </a:stretch>
            </a:blipFill>
          </p:spPr>
          <p:txBody>
            <a:bodyPr/>
            <a:lstStyle/>
            <a:p>
              <a:endParaRPr lang="en-GB"/>
            </a:p>
          </p:txBody>
        </p:sp>
      </p:grpSp>
      <p:sp>
        <p:nvSpPr>
          <p:cNvPr id="16" name="TextBox 16"/>
          <p:cNvSpPr txBox="1"/>
          <p:nvPr/>
        </p:nvSpPr>
        <p:spPr>
          <a:xfrm>
            <a:off x="5871808" y="134462"/>
            <a:ext cx="6929791" cy="1165575"/>
          </a:xfrm>
          <a:prstGeom prst="rect">
            <a:avLst/>
          </a:prstGeom>
        </p:spPr>
        <p:txBody>
          <a:bodyPr wrap="square" lIns="0" tIns="0" rIns="0" bIns="0" rtlCol="0" anchor="t">
            <a:spAutoFit/>
          </a:bodyPr>
          <a:lstStyle/>
          <a:p>
            <a:pPr algn="ctr">
              <a:lnSpc>
                <a:spcPts val="9825"/>
              </a:lnSpc>
            </a:pPr>
            <a:r>
              <a:rPr lang="en-US" sz="7018">
                <a:solidFill>
                  <a:srgbClr val="F097AB"/>
                </a:solidFill>
                <a:latin typeface="Fraunces Bold"/>
              </a:rPr>
              <a:t>KHỞI ĐỘNG</a:t>
            </a:r>
          </a:p>
        </p:txBody>
      </p:sp>
      <p:sp>
        <p:nvSpPr>
          <p:cNvPr id="17" name="TextBox 17"/>
          <p:cNvSpPr txBox="1"/>
          <p:nvPr/>
        </p:nvSpPr>
        <p:spPr>
          <a:xfrm>
            <a:off x="6592674" y="8034429"/>
            <a:ext cx="4193701" cy="1223871"/>
          </a:xfrm>
          <a:prstGeom prst="rect">
            <a:avLst/>
          </a:prstGeom>
        </p:spPr>
        <p:txBody>
          <a:bodyPr lIns="0" tIns="0" rIns="0" bIns="0" rtlCol="0" anchor="t">
            <a:spAutoFit/>
          </a:bodyPr>
          <a:lstStyle/>
          <a:p>
            <a:pPr algn="ctr">
              <a:lnSpc>
                <a:spcPts val="9494"/>
              </a:lnSpc>
            </a:pPr>
            <a:r>
              <a:rPr lang="en-US" sz="6781">
                <a:solidFill>
                  <a:srgbClr val="FF809E"/>
                </a:solidFill>
                <a:latin typeface="#9Slide07 SVNRevolution"/>
              </a:rPr>
              <a:t>Núi lửa</a:t>
            </a:r>
          </a:p>
        </p:txBody>
      </p:sp>
      <p:sp>
        <p:nvSpPr>
          <p:cNvPr id="18" name="Freeform 18"/>
          <p:cNvSpPr/>
          <p:nvPr/>
        </p:nvSpPr>
        <p:spPr>
          <a:xfrm flipH="1">
            <a:off x="14540725" y="20843"/>
            <a:ext cx="7494549" cy="10370373"/>
          </a:xfrm>
          <a:custGeom>
            <a:avLst/>
            <a:gdLst/>
            <a:ahLst/>
            <a:cxnLst/>
            <a:rect l="l" t="t" r="r" b="b"/>
            <a:pathLst>
              <a:path w="7494549" h="10370373">
                <a:moveTo>
                  <a:pt x="7494550" y="0"/>
                </a:moveTo>
                <a:lnTo>
                  <a:pt x="0" y="0"/>
                </a:lnTo>
                <a:lnTo>
                  <a:pt x="0" y="10370374"/>
                </a:lnTo>
                <a:lnTo>
                  <a:pt x="7494550" y="10370374"/>
                </a:lnTo>
                <a:lnTo>
                  <a:pt x="749455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19" name="Group 19"/>
          <p:cNvGrpSpPr/>
          <p:nvPr/>
        </p:nvGrpSpPr>
        <p:grpSpPr>
          <a:xfrm>
            <a:off x="123825" y="9648825"/>
            <a:ext cx="18288000" cy="2276475"/>
            <a:chOff x="0" y="0"/>
            <a:chExt cx="4816593" cy="599565"/>
          </a:xfrm>
        </p:grpSpPr>
        <p:sp>
          <p:nvSpPr>
            <p:cNvPr id="20" name="Freeform 20"/>
            <p:cNvSpPr/>
            <p:nvPr/>
          </p:nvSpPr>
          <p:spPr>
            <a:xfrm>
              <a:off x="0" y="0"/>
              <a:ext cx="4816592" cy="599565"/>
            </a:xfrm>
            <a:custGeom>
              <a:avLst/>
              <a:gdLst/>
              <a:ahLst/>
              <a:cxnLst/>
              <a:rect l="l" t="t" r="r" b="b"/>
              <a:pathLst>
                <a:path w="4816592" h="599565">
                  <a:moveTo>
                    <a:pt x="0" y="0"/>
                  </a:moveTo>
                  <a:lnTo>
                    <a:pt x="4816592" y="0"/>
                  </a:lnTo>
                  <a:lnTo>
                    <a:pt x="4816592" y="599565"/>
                  </a:lnTo>
                  <a:lnTo>
                    <a:pt x="0" y="599565"/>
                  </a:lnTo>
                  <a:lnTo>
                    <a:pt x="0" y="0"/>
                  </a:lnTo>
                </a:path>
              </a:pathLst>
            </a:custGeom>
            <a:solidFill>
              <a:srgbClr val="F1C6CD"/>
            </a:solidFill>
          </p:spPr>
          <p:txBody>
            <a:bodyPr/>
            <a:lstStyle/>
            <a:p>
              <a:endParaRPr lang="en-GB"/>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22" name="Freeform 22"/>
          <p:cNvSpPr/>
          <p:nvPr/>
        </p:nvSpPr>
        <p:spPr>
          <a:xfrm>
            <a:off x="673255" y="7909462"/>
            <a:ext cx="2161352" cy="2290175"/>
          </a:xfrm>
          <a:custGeom>
            <a:avLst/>
            <a:gdLst/>
            <a:ahLst/>
            <a:cxnLst/>
            <a:rect l="l" t="t" r="r" b="b"/>
            <a:pathLst>
              <a:path w="2161352" h="2290175">
                <a:moveTo>
                  <a:pt x="0" y="0"/>
                </a:moveTo>
                <a:lnTo>
                  <a:pt x="2161352" y="0"/>
                </a:lnTo>
                <a:lnTo>
                  <a:pt x="2161352" y="2290175"/>
                </a:lnTo>
                <a:lnTo>
                  <a:pt x="0" y="22901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 y="-41687"/>
            <a:ext cx="7494549" cy="10370373"/>
          </a:xfrm>
          <a:custGeom>
            <a:avLst/>
            <a:gdLst/>
            <a:ahLst/>
            <a:cxnLst/>
            <a:rect l="l" t="t" r="r" b="b"/>
            <a:pathLst>
              <a:path w="7494549" h="10370373">
                <a:moveTo>
                  <a:pt x="0" y="0"/>
                </a:moveTo>
                <a:lnTo>
                  <a:pt x="7494550" y="0"/>
                </a:lnTo>
                <a:lnTo>
                  <a:pt x="7494550" y="10370374"/>
                </a:lnTo>
                <a:lnTo>
                  <a:pt x="0" y="10370374"/>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sp>
        <p:nvSpPr>
          <p:cNvPr id="3" name="Freeform 3"/>
          <p:cNvSpPr/>
          <p:nvPr/>
        </p:nvSpPr>
        <p:spPr>
          <a:xfrm flipH="1">
            <a:off x="7505681" y="-20843"/>
            <a:ext cx="7494549" cy="10370373"/>
          </a:xfrm>
          <a:custGeom>
            <a:avLst/>
            <a:gdLst/>
            <a:ahLst/>
            <a:cxnLst/>
            <a:rect l="l" t="t" r="r" b="b"/>
            <a:pathLst>
              <a:path w="7494549" h="10370373">
                <a:moveTo>
                  <a:pt x="7494549" y="0"/>
                </a:moveTo>
                <a:lnTo>
                  <a:pt x="0" y="0"/>
                </a:lnTo>
                <a:lnTo>
                  <a:pt x="0" y="10370373"/>
                </a:lnTo>
                <a:lnTo>
                  <a:pt x="7494549" y="10370373"/>
                </a:lnTo>
                <a:lnTo>
                  <a:pt x="7494549"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nvGrpSpPr>
          <p:cNvPr id="4" name="Group 4"/>
          <p:cNvGrpSpPr/>
          <p:nvPr/>
        </p:nvGrpSpPr>
        <p:grpSpPr>
          <a:xfrm>
            <a:off x="1626915" y="2696639"/>
            <a:ext cx="4693890" cy="46938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FFE9AD"/>
            </a:solidFill>
          </p:spPr>
          <p:txBody>
            <a:bodyPr/>
            <a:lstStyle/>
            <a:p>
              <a:endParaRPr lang="en-GB"/>
            </a:p>
          </p:txBody>
        </p:sp>
        <p:sp>
          <p:nvSpPr>
            <p:cNvPr id="6" name="TextBox 6"/>
            <p:cNvSpPr txBox="1"/>
            <p:nvPr/>
          </p:nvSpPr>
          <p:spPr>
            <a:xfrm>
              <a:off x="139700" y="92075"/>
              <a:ext cx="533400" cy="581025"/>
            </a:xfrm>
            <a:prstGeom prst="rect">
              <a:avLst/>
            </a:prstGeom>
          </p:spPr>
          <p:txBody>
            <a:bodyPr lIns="50800" tIns="50800" rIns="50800" bIns="50800" rtlCol="0" anchor="ctr"/>
            <a:lstStyle/>
            <a:p>
              <a:pPr algn="ctr">
                <a:lnSpc>
                  <a:spcPts val="3473"/>
                </a:lnSpc>
              </a:pPr>
              <a:endParaRPr/>
            </a:p>
          </p:txBody>
        </p:sp>
      </p:grpSp>
      <p:grpSp>
        <p:nvGrpSpPr>
          <p:cNvPr id="7" name="Group 7"/>
          <p:cNvGrpSpPr/>
          <p:nvPr/>
        </p:nvGrpSpPr>
        <p:grpSpPr>
          <a:xfrm>
            <a:off x="3354229" y="1980354"/>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19292"/>
            </a:solidFill>
          </p:spPr>
          <p:txBody>
            <a:bodyPr/>
            <a:lstStyle/>
            <a:p>
              <a:endParaRPr lang="en-GB"/>
            </a:p>
          </p:txBody>
        </p:sp>
      </p:grpSp>
      <p:grpSp>
        <p:nvGrpSpPr>
          <p:cNvPr id="9" name="Group 9"/>
          <p:cNvGrpSpPr/>
          <p:nvPr/>
        </p:nvGrpSpPr>
        <p:grpSpPr>
          <a:xfrm>
            <a:off x="-742944" y="277337"/>
            <a:ext cx="1028700" cy="10328687"/>
            <a:chOff x="0" y="0"/>
            <a:chExt cx="270933" cy="2720313"/>
          </a:xfrm>
        </p:grpSpPr>
        <p:sp>
          <p:nvSpPr>
            <p:cNvPr id="10" name="Freeform 10"/>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12" name="Group 12"/>
          <p:cNvGrpSpPr/>
          <p:nvPr/>
        </p:nvGrpSpPr>
        <p:grpSpPr>
          <a:xfrm>
            <a:off x="17897475" y="20843"/>
            <a:ext cx="1028700" cy="10328687"/>
            <a:chOff x="0" y="0"/>
            <a:chExt cx="270933" cy="2720313"/>
          </a:xfrm>
        </p:grpSpPr>
        <p:sp>
          <p:nvSpPr>
            <p:cNvPr id="13" name="Freeform 13"/>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5" name="Freeform 15"/>
          <p:cNvSpPr/>
          <p:nvPr/>
        </p:nvSpPr>
        <p:spPr>
          <a:xfrm rot="-905726">
            <a:off x="2016178" y="573516"/>
            <a:ext cx="1599792" cy="1305830"/>
          </a:xfrm>
          <a:custGeom>
            <a:avLst/>
            <a:gdLst/>
            <a:ahLst/>
            <a:cxnLst/>
            <a:rect l="l" t="t" r="r" b="b"/>
            <a:pathLst>
              <a:path w="1599792" h="1305830">
                <a:moveTo>
                  <a:pt x="0" y="0"/>
                </a:moveTo>
                <a:lnTo>
                  <a:pt x="1599792" y="0"/>
                </a:lnTo>
                <a:lnTo>
                  <a:pt x="1599792" y="1305831"/>
                </a:lnTo>
                <a:lnTo>
                  <a:pt x="0" y="13058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6" name="Freeform 16"/>
          <p:cNvSpPr/>
          <p:nvPr/>
        </p:nvSpPr>
        <p:spPr>
          <a:xfrm rot="806931">
            <a:off x="14886451" y="792727"/>
            <a:ext cx="1606052" cy="1643020"/>
          </a:xfrm>
          <a:custGeom>
            <a:avLst/>
            <a:gdLst/>
            <a:ahLst/>
            <a:cxnLst/>
            <a:rect l="l" t="t" r="r" b="b"/>
            <a:pathLst>
              <a:path w="1606052" h="1643020">
                <a:moveTo>
                  <a:pt x="0" y="0"/>
                </a:moveTo>
                <a:lnTo>
                  <a:pt x="1606052" y="0"/>
                </a:lnTo>
                <a:lnTo>
                  <a:pt x="1606052" y="1643020"/>
                </a:lnTo>
                <a:lnTo>
                  <a:pt x="0" y="16430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7" name="Freeform 17"/>
          <p:cNvSpPr/>
          <p:nvPr/>
        </p:nvSpPr>
        <p:spPr>
          <a:xfrm>
            <a:off x="3162476" y="397431"/>
            <a:ext cx="811385" cy="829001"/>
          </a:xfrm>
          <a:custGeom>
            <a:avLst/>
            <a:gdLst/>
            <a:ahLst/>
            <a:cxnLst/>
            <a:rect l="l" t="t" r="r" b="b"/>
            <a:pathLst>
              <a:path w="811385" h="829001">
                <a:moveTo>
                  <a:pt x="0" y="0"/>
                </a:moveTo>
                <a:lnTo>
                  <a:pt x="811384" y="0"/>
                </a:lnTo>
                <a:lnTo>
                  <a:pt x="811384" y="829001"/>
                </a:lnTo>
                <a:lnTo>
                  <a:pt x="0" y="8290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8" name="Freeform 18"/>
          <p:cNvSpPr/>
          <p:nvPr/>
        </p:nvSpPr>
        <p:spPr>
          <a:xfrm flipH="1">
            <a:off x="13970968" y="614200"/>
            <a:ext cx="811385" cy="829001"/>
          </a:xfrm>
          <a:custGeom>
            <a:avLst/>
            <a:gdLst/>
            <a:ahLst/>
            <a:cxnLst/>
            <a:rect l="l" t="t" r="r" b="b"/>
            <a:pathLst>
              <a:path w="811385" h="829001">
                <a:moveTo>
                  <a:pt x="811385" y="0"/>
                </a:moveTo>
                <a:lnTo>
                  <a:pt x="0" y="0"/>
                </a:lnTo>
                <a:lnTo>
                  <a:pt x="0" y="829000"/>
                </a:lnTo>
                <a:lnTo>
                  <a:pt x="811385" y="829000"/>
                </a:lnTo>
                <a:lnTo>
                  <a:pt x="81138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9" name="Freeform 19"/>
          <p:cNvSpPr/>
          <p:nvPr/>
        </p:nvSpPr>
        <p:spPr>
          <a:xfrm flipH="1">
            <a:off x="14540725" y="20843"/>
            <a:ext cx="7494549" cy="10370373"/>
          </a:xfrm>
          <a:custGeom>
            <a:avLst/>
            <a:gdLst/>
            <a:ahLst/>
            <a:cxnLst/>
            <a:rect l="l" t="t" r="r" b="b"/>
            <a:pathLst>
              <a:path w="7494549" h="10370373">
                <a:moveTo>
                  <a:pt x="7494550" y="0"/>
                </a:moveTo>
                <a:lnTo>
                  <a:pt x="0" y="0"/>
                </a:lnTo>
                <a:lnTo>
                  <a:pt x="0" y="10370374"/>
                </a:lnTo>
                <a:lnTo>
                  <a:pt x="7494550" y="10370374"/>
                </a:lnTo>
                <a:lnTo>
                  <a:pt x="7494550"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nvGrpSpPr>
          <p:cNvPr id="20" name="Group 20"/>
          <p:cNvGrpSpPr/>
          <p:nvPr/>
        </p:nvGrpSpPr>
        <p:grpSpPr>
          <a:xfrm>
            <a:off x="123825" y="8923705"/>
            <a:ext cx="18288000" cy="2276475"/>
            <a:chOff x="0" y="0"/>
            <a:chExt cx="4816593" cy="599565"/>
          </a:xfrm>
        </p:grpSpPr>
        <p:sp>
          <p:nvSpPr>
            <p:cNvPr id="21" name="Freeform 21"/>
            <p:cNvSpPr/>
            <p:nvPr/>
          </p:nvSpPr>
          <p:spPr>
            <a:xfrm>
              <a:off x="0" y="0"/>
              <a:ext cx="4816592" cy="599565"/>
            </a:xfrm>
            <a:custGeom>
              <a:avLst/>
              <a:gdLst/>
              <a:ahLst/>
              <a:cxnLst/>
              <a:rect l="l" t="t" r="r" b="b"/>
              <a:pathLst>
                <a:path w="4816592" h="599565">
                  <a:moveTo>
                    <a:pt x="0" y="0"/>
                  </a:moveTo>
                  <a:lnTo>
                    <a:pt x="4816592" y="0"/>
                  </a:lnTo>
                  <a:lnTo>
                    <a:pt x="4816592" y="599565"/>
                  </a:lnTo>
                  <a:lnTo>
                    <a:pt x="0" y="599565"/>
                  </a:lnTo>
                  <a:lnTo>
                    <a:pt x="0" y="0"/>
                  </a:lnTo>
                </a:path>
              </a:pathLst>
            </a:custGeom>
            <a:solidFill>
              <a:srgbClr val="F1C6CD"/>
            </a:solidFill>
          </p:spPr>
          <p:txBody>
            <a:bodyPr/>
            <a:lstStyle/>
            <a:p>
              <a:endParaRPr lang="en-GB"/>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23" name="Freeform 23"/>
          <p:cNvSpPr/>
          <p:nvPr/>
        </p:nvSpPr>
        <p:spPr>
          <a:xfrm>
            <a:off x="6722004" y="3300357"/>
            <a:ext cx="9061902" cy="2740495"/>
          </a:xfrm>
          <a:custGeom>
            <a:avLst/>
            <a:gdLst/>
            <a:ahLst/>
            <a:cxnLst/>
            <a:rect l="l" t="t" r="r" b="b"/>
            <a:pathLst>
              <a:path w="9061902" h="2740495">
                <a:moveTo>
                  <a:pt x="0" y="0"/>
                </a:moveTo>
                <a:lnTo>
                  <a:pt x="9061902" y="0"/>
                </a:lnTo>
                <a:lnTo>
                  <a:pt x="9061902" y="2740494"/>
                </a:lnTo>
                <a:lnTo>
                  <a:pt x="0" y="2740494"/>
                </a:lnTo>
                <a:lnTo>
                  <a:pt x="0" y="0"/>
                </a:lnTo>
                <a:close/>
              </a:path>
            </a:pathLst>
          </a:custGeom>
          <a:blipFill>
            <a:blip r:embed="rId12"/>
            <a:stretch>
              <a:fillRect/>
            </a:stretch>
          </a:blipFill>
        </p:spPr>
        <p:txBody>
          <a:bodyPr/>
          <a:lstStyle/>
          <a:p>
            <a:endParaRPr lang="en-GB"/>
          </a:p>
        </p:txBody>
      </p:sp>
      <p:sp>
        <p:nvSpPr>
          <p:cNvPr id="24" name="TextBox 24"/>
          <p:cNvSpPr txBox="1"/>
          <p:nvPr/>
        </p:nvSpPr>
        <p:spPr>
          <a:xfrm>
            <a:off x="3354229" y="1684132"/>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FFFFFF"/>
                </a:solidFill>
                <a:latin typeface="Gaegu Bold"/>
              </a:rPr>
              <a:t>1</a:t>
            </a:r>
          </a:p>
        </p:txBody>
      </p:sp>
      <p:sp>
        <p:nvSpPr>
          <p:cNvPr id="25" name="TextBox 25"/>
          <p:cNvSpPr txBox="1"/>
          <p:nvPr/>
        </p:nvSpPr>
        <p:spPr>
          <a:xfrm>
            <a:off x="4800600" y="351231"/>
            <a:ext cx="7155637" cy="1165575"/>
          </a:xfrm>
          <a:prstGeom prst="rect">
            <a:avLst/>
          </a:prstGeom>
        </p:spPr>
        <p:txBody>
          <a:bodyPr wrap="square" lIns="0" tIns="0" rIns="0" bIns="0" rtlCol="0" anchor="t">
            <a:spAutoFit/>
          </a:bodyPr>
          <a:lstStyle/>
          <a:p>
            <a:pPr algn="ctr">
              <a:lnSpc>
                <a:spcPts val="9825"/>
              </a:lnSpc>
            </a:pPr>
            <a:r>
              <a:rPr lang="en-US" sz="7018">
                <a:solidFill>
                  <a:srgbClr val="F097AB"/>
                </a:solidFill>
                <a:latin typeface="Fraunces Bold"/>
              </a:rPr>
              <a:t>KHỞI ĐỘNG</a:t>
            </a:r>
          </a:p>
        </p:txBody>
      </p:sp>
      <p:sp>
        <p:nvSpPr>
          <p:cNvPr id="26" name="TextBox 26"/>
          <p:cNvSpPr txBox="1"/>
          <p:nvPr/>
        </p:nvSpPr>
        <p:spPr>
          <a:xfrm>
            <a:off x="2270244" y="4169949"/>
            <a:ext cx="3407232" cy="1870903"/>
          </a:xfrm>
          <a:prstGeom prst="rect">
            <a:avLst/>
          </a:prstGeom>
        </p:spPr>
        <p:txBody>
          <a:bodyPr lIns="0" tIns="0" rIns="0" bIns="0" rtlCol="0" anchor="t">
            <a:spAutoFit/>
          </a:bodyPr>
          <a:lstStyle/>
          <a:p>
            <a:pPr algn="ctr">
              <a:lnSpc>
                <a:spcPts val="5012"/>
              </a:lnSpc>
              <a:spcBef>
                <a:spcPct val="0"/>
              </a:spcBef>
            </a:pPr>
            <a:r>
              <a:rPr lang="en-US" sz="3580">
                <a:solidFill>
                  <a:srgbClr val="000000"/>
                </a:solidFill>
                <a:latin typeface="Roboto Condensed Italics"/>
              </a:rPr>
              <a:t>Đây là gì?/ Đây là hiện tượng tự nhiên nào?</a:t>
            </a:r>
          </a:p>
        </p:txBody>
      </p:sp>
      <p:sp>
        <p:nvSpPr>
          <p:cNvPr id="27" name="Freeform 27"/>
          <p:cNvSpPr/>
          <p:nvPr/>
        </p:nvSpPr>
        <p:spPr>
          <a:xfrm>
            <a:off x="673255" y="7957087"/>
            <a:ext cx="2161352" cy="2290175"/>
          </a:xfrm>
          <a:custGeom>
            <a:avLst/>
            <a:gdLst/>
            <a:ahLst/>
            <a:cxnLst/>
            <a:rect l="l" t="t" r="r" b="b"/>
            <a:pathLst>
              <a:path w="2161352" h="2290175">
                <a:moveTo>
                  <a:pt x="0" y="0"/>
                </a:moveTo>
                <a:lnTo>
                  <a:pt x="2161352" y="0"/>
                </a:lnTo>
                <a:lnTo>
                  <a:pt x="2161352" y="2290175"/>
                </a:lnTo>
                <a:lnTo>
                  <a:pt x="0" y="22901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GB"/>
          </a:p>
        </p:txBody>
      </p:sp>
      <p:pic>
        <p:nvPicPr>
          <p:cNvPr id="28" name="10 Second Countdown - After Effects">
            <a:hlinkClick r:id="" action="ppaction://media"/>
            <a:extLst>
              <a:ext uri="{FF2B5EF4-FFF2-40B4-BE49-F238E27FC236}">
                <a16:creationId xmlns:a16="http://schemas.microsoft.com/office/drawing/2014/main" id="{0968BAB5-25DF-4A3E-F5E9-FE5E72D6EA4D}"/>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706600" y="6972300"/>
            <a:ext cx="2101850" cy="11813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4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video>
              <p:cMediaNode vol="80000">
                <p:cTn id="19" fill="hold" display="0">
                  <p:stCondLst>
                    <p:cond delay="indefinite"/>
                  </p:stCondLst>
                </p:cTn>
                <p:tgtEl>
                  <p:spTgt spid="28"/>
                </p:tgtEl>
              </p:cMediaNode>
            </p:video>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 y="-41687"/>
            <a:ext cx="7494549" cy="10370373"/>
          </a:xfrm>
          <a:custGeom>
            <a:avLst/>
            <a:gdLst/>
            <a:ahLst/>
            <a:cxnLst/>
            <a:rect l="l" t="t" r="r" b="b"/>
            <a:pathLst>
              <a:path w="7494549" h="10370373">
                <a:moveTo>
                  <a:pt x="0" y="0"/>
                </a:moveTo>
                <a:lnTo>
                  <a:pt x="7494550" y="0"/>
                </a:lnTo>
                <a:lnTo>
                  <a:pt x="7494550" y="10370374"/>
                </a:lnTo>
                <a:lnTo>
                  <a:pt x="0" y="1037037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3" name="Freeform 3"/>
          <p:cNvSpPr/>
          <p:nvPr/>
        </p:nvSpPr>
        <p:spPr>
          <a:xfrm flipH="1">
            <a:off x="7505681" y="-20843"/>
            <a:ext cx="7494549" cy="10370373"/>
          </a:xfrm>
          <a:custGeom>
            <a:avLst/>
            <a:gdLst/>
            <a:ahLst/>
            <a:cxnLst/>
            <a:rect l="l" t="t" r="r" b="b"/>
            <a:pathLst>
              <a:path w="7494549" h="10370373">
                <a:moveTo>
                  <a:pt x="7494549" y="0"/>
                </a:moveTo>
                <a:lnTo>
                  <a:pt x="0" y="0"/>
                </a:lnTo>
                <a:lnTo>
                  <a:pt x="0" y="10370373"/>
                </a:lnTo>
                <a:lnTo>
                  <a:pt x="7494549" y="10370373"/>
                </a:lnTo>
                <a:lnTo>
                  <a:pt x="7494549"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4" name="Group 4"/>
          <p:cNvGrpSpPr/>
          <p:nvPr/>
        </p:nvGrpSpPr>
        <p:grpSpPr>
          <a:xfrm>
            <a:off x="-742944" y="277337"/>
            <a:ext cx="1028700" cy="10328687"/>
            <a:chOff x="0" y="0"/>
            <a:chExt cx="270933" cy="2720313"/>
          </a:xfrm>
        </p:grpSpPr>
        <p:sp>
          <p:nvSpPr>
            <p:cNvPr id="5" name="Freeform 5"/>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7" name="Group 7"/>
          <p:cNvGrpSpPr/>
          <p:nvPr/>
        </p:nvGrpSpPr>
        <p:grpSpPr>
          <a:xfrm>
            <a:off x="17897475" y="20843"/>
            <a:ext cx="1028700" cy="10328687"/>
            <a:chOff x="0" y="0"/>
            <a:chExt cx="270933" cy="2720313"/>
          </a:xfrm>
        </p:grpSpPr>
        <p:sp>
          <p:nvSpPr>
            <p:cNvPr id="8" name="Freeform 8"/>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0" name="Freeform 10"/>
          <p:cNvSpPr/>
          <p:nvPr/>
        </p:nvSpPr>
        <p:spPr>
          <a:xfrm rot="-905726">
            <a:off x="2016178" y="573516"/>
            <a:ext cx="1599792" cy="1305830"/>
          </a:xfrm>
          <a:custGeom>
            <a:avLst/>
            <a:gdLst/>
            <a:ahLst/>
            <a:cxnLst/>
            <a:rect l="l" t="t" r="r" b="b"/>
            <a:pathLst>
              <a:path w="1599792" h="1305830">
                <a:moveTo>
                  <a:pt x="0" y="0"/>
                </a:moveTo>
                <a:lnTo>
                  <a:pt x="1599792" y="0"/>
                </a:lnTo>
                <a:lnTo>
                  <a:pt x="1599792" y="1305831"/>
                </a:lnTo>
                <a:lnTo>
                  <a:pt x="0" y="13058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1" name="Freeform 11"/>
          <p:cNvSpPr/>
          <p:nvPr/>
        </p:nvSpPr>
        <p:spPr>
          <a:xfrm rot="806931">
            <a:off x="14886451" y="792727"/>
            <a:ext cx="1606052" cy="1643020"/>
          </a:xfrm>
          <a:custGeom>
            <a:avLst/>
            <a:gdLst/>
            <a:ahLst/>
            <a:cxnLst/>
            <a:rect l="l" t="t" r="r" b="b"/>
            <a:pathLst>
              <a:path w="1606052" h="1643020">
                <a:moveTo>
                  <a:pt x="0" y="0"/>
                </a:moveTo>
                <a:lnTo>
                  <a:pt x="1606052" y="0"/>
                </a:lnTo>
                <a:lnTo>
                  <a:pt x="1606052" y="1643020"/>
                </a:lnTo>
                <a:lnTo>
                  <a:pt x="0" y="16430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2" name="Freeform 12"/>
          <p:cNvSpPr/>
          <p:nvPr/>
        </p:nvSpPr>
        <p:spPr>
          <a:xfrm>
            <a:off x="3162476" y="397431"/>
            <a:ext cx="811385" cy="829001"/>
          </a:xfrm>
          <a:custGeom>
            <a:avLst/>
            <a:gdLst/>
            <a:ahLst/>
            <a:cxnLst/>
            <a:rect l="l" t="t" r="r" b="b"/>
            <a:pathLst>
              <a:path w="811385" h="829001">
                <a:moveTo>
                  <a:pt x="0" y="0"/>
                </a:moveTo>
                <a:lnTo>
                  <a:pt x="811384" y="0"/>
                </a:lnTo>
                <a:lnTo>
                  <a:pt x="811384" y="829001"/>
                </a:lnTo>
                <a:lnTo>
                  <a:pt x="0" y="8290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3" name="Freeform 13"/>
          <p:cNvSpPr/>
          <p:nvPr/>
        </p:nvSpPr>
        <p:spPr>
          <a:xfrm flipH="1">
            <a:off x="13970968" y="614200"/>
            <a:ext cx="811385" cy="829001"/>
          </a:xfrm>
          <a:custGeom>
            <a:avLst/>
            <a:gdLst/>
            <a:ahLst/>
            <a:cxnLst/>
            <a:rect l="l" t="t" r="r" b="b"/>
            <a:pathLst>
              <a:path w="811385" h="829001">
                <a:moveTo>
                  <a:pt x="811385" y="0"/>
                </a:moveTo>
                <a:lnTo>
                  <a:pt x="0" y="0"/>
                </a:lnTo>
                <a:lnTo>
                  <a:pt x="0" y="829000"/>
                </a:lnTo>
                <a:lnTo>
                  <a:pt x="811385" y="829000"/>
                </a:lnTo>
                <a:lnTo>
                  <a:pt x="81138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14" name="Group 14"/>
          <p:cNvGrpSpPr>
            <a:grpSpLocks noChangeAspect="1"/>
          </p:cNvGrpSpPr>
          <p:nvPr/>
        </p:nvGrpSpPr>
        <p:grpSpPr>
          <a:xfrm>
            <a:off x="4646133" y="1785173"/>
            <a:ext cx="8086784" cy="5782051"/>
            <a:chOff x="0" y="0"/>
            <a:chExt cx="7620000" cy="5448300"/>
          </a:xfrm>
        </p:grpSpPr>
        <p:sp>
          <p:nvSpPr>
            <p:cNvPr id="15" name="Freeform 15"/>
            <p:cNvSpPr/>
            <p:nvPr/>
          </p:nvSpPr>
          <p:spPr>
            <a:xfrm>
              <a:off x="0" y="0"/>
              <a:ext cx="7618730" cy="5448300"/>
            </a:xfrm>
            <a:custGeom>
              <a:avLst/>
              <a:gdLst/>
              <a:ahLst/>
              <a:cxnLst/>
              <a:rect l="l" t="t" r="r" b="b"/>
              <a:pathLst>
                <a:path w="7618730" h="5448300">
                  <a:moveTo>
                    <a:pt x="6323330" y="0"/>
                  </a:moveTo>
                  <a:lnTo>
                    <a:pt x="1296670" y="0"/>
                  </a:lnTo>
                  <a:cubicBezTo>
                    <a:pt x="580390" y="0"/>
                    <a:pt x="0" y="580390"/>
                    <a:pt x="0" y="1296670"/>
                  </a:cubicBezTo>
                  <a:lnTo>
                    <a:pt x="0" y="5448300"/>
                  </a:lnTo>
                  <a:lnTo>
                    <a:pt x="6322060" y="5448300"/>
                  </a:lnTo>
                  <a:cubicBezTo>
                    <a:pt x="7038340" y="5448300"/>
                    <a:pt x="7618730" y="4867910"/>
                    <a:pt x="7618730" y="4151630"/>
                  </a:cubicBezTo>
                  <a:lnTo>
                    <a:pt x="7618730" y="0"/>
                  </a:lnTo>
                  <a:lnTo>
                    <a:pt x="6323330" y="0"/>
                  </a:lnTo>
                  <a:close/>
                </a:path>
              </a:pathLst>
            </a:custGeom>
            <a:blipFill>
              <a:blip r:embed="rId10"/>
              <a:stretch>
                <a:fillRect l="-3633" r="-3633"/>
              </a:stretch>
            </a:blipFill>
          </p:spPr>
          <p:txBody>
            <a:bodyPr/>
            <a:lstStyle/>
            <a:p>
              <a:endParaRPr lang="en-GB"/>
            </a:p>
          </p:txBody>
        </p:sp>
      </p:grpSp>
      <p:sp>
        <p:nvSpPr>
          <p:cNvPr id="16" name="Freeform 16"/>
          <p:cNvSpPr/>
          <p:nvPr/>
        </p:nvSpPr>
        <p:spPr>
          <a:xfrm flipH="1">
            <a:off x="14540725" y="20843"/>
            <a:ext cx="7494549" cy="10370373"/>
          </a:xfrm>
          <a:custGeom>
            <a:avLst/>
            <a:gdLst/>
            <a:ahLst/>
            <a:cxnLst/>
            <a:rect l="l" t="t" r="r" b="b"/>
            <a:pathLst>
              <a:path w="7494549" h="10370373">
                <a:moveTo>
                  <a:pt x="7494550" y="0"/>
                </a:moveTo>
                <a:lnTo>
                  <a:pt x="0" y="0"/>
                </a:lnTo>
                <a:lnTo>
                  <a:pt x="0" y="10370374"/>
                </a:lnTo>
                <a:lnTo>
                  <a:pt x="7494550" y="10370374"/>
                </a:lnTo>
                <a:lnTo>
                  <a:pt x="749455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17" name="Group 17"/>
          <p:cNvGrpSpPr/>
          <p:nvPr/>
        </p:nvGrpSpPr>
        <p:grpSpPr>
          <a:xfrm>
            <a:off x="123825" y="9648825"/>
            <a:ext cx="18288000" cy="2276475"/>
            <a:chOff x="0" y="0"/>
            <a:chExt cx="4816593" cy="599565"/>
          </a:xfrm>
        </p:grpSpPr>
        <p:sp>
          <p:nvSpPr>
            <p:cNvPr id="18" name="Freeform 18"/>
            <p:cNvSpPr/>
            <p:nvPr/>
          </p:nvSpPr>
          <p:spPr>
            <a:xfrm>
              <a:off x="0" y="0"/>
              <a:ext cx="4816592" cy="599565"/>
            </a:xfrm>
            <a:custGeom>
              <a:avLst/>
              <a:gdLst/>
              <a:ahLst/>
              <a:cxnLst/>
              <a:rect l="l" t="t" r="r" b="b"/>
              <a:pathLst>
                <a:path w="4816592" h="599565">
                  <a:moveTo>
                    <a:pt x="0" y="0"/>
                  </a:moveTo>
                  <a:lnTo>
                    <a:pt x="4816592" y="0"/>
                  </a:lnTo>
                  <a:lnTo>
                    <a:pt x="4816592" y="599565"/>
                  </a:lnTo>
                  <a:lnTo>
                    <a:pt x="0" y="599565"/>
                  </a:lnTo>
                  <a:lnTo>
                    <a:pt x="0" y="0"/>
                  </a:lnTo>
                </a:path>
              </a:pathLst>
            </a:custGeom>
            <a:solidFill>
              <a:srgbClr val="F1C6CD"/>
            </a:solidFill>
          </p:spPr>
          <p:txBody>
            <a:bodyPr/>
            <a:lstStyle/>
            <a:p>
              <a:endParaRPr lang="en-GB"/>
            </a:p>
          </p:txBody>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20" name="TextBox 20"/>
          <p:cNvSpPr txBox="1"/>
          <p:nvPr/>
        </p:nvSpPr>
        <p:spPr>
          <a:xfrm>
            <a:off x="5029200" y="134462"/>
            <a:ext cx="6478041" cy="1165575"/>
          </a:xfrm>
          <a:prstGeom prst="rect">
            <a:avLst/>
          </a:prstGeom>
        </p:spPr>
        <p:txBody>
          <a:bodyPr wrap="square" lIns="0" tIns="0" rIns="0" bIns="0" rtlCol="0" anchor="t">
            <a:spAutoFit/>
          </a:bodyPr>
          <a:lstStyle/>
          <a:p>
            <a:pPr algn="ctr">
              <a:lnSpc>
                <a:spcPts val="9825"/>
              </a:lnSpc>
            </a:pPr>
            <a:r>
              <a:rPr lang="en-US" sz="7018">
                <a:solidFill>
                  <a:srgbClr val="F097AB"/>
                </a:solidFill>
                <a:latin typeface="Fraunces Bold"/>
              </a:rPr>
              <a:t>KHỞI ĐỘNG</a:t>
            </a:r>
          </a:p>
        </p:txBody>
      </p:sp>
      <p:sp>
        <p:nvSpPr>
          <p:cNvPr id="21" name="TextBox 21"/>
          <p:cNvSpPr txBox="1"/>
          <p:nvPr/>
        </p:nvSpPr>
        <p:spPr>
          <a:xfrm>
            <a:off x="6911459" y="7815371"/>
            <a:ext cx="3556131" cy="1223871"/>
          </a:xfrm>
          <a:prstGeom prst="rect">
            <a:avLst/>
          </a:prstGeom>
        </p:spPr>
        <p:txBody>
          <a:bodyPr lIns="0" tIns="0" rIns="0" bIns="0" rtlCol="0" anchor="t">
            <a:spAutoFit/>
          </a:bodyPr>
          <a:lstStyle/>
          <a:p>
            <a:pPr algn="ctr">
              <a:lnSpc>
                <a:spcPts val="9494"/>
              </a:lnSpc>
            </a:pPr>
            <a:r>
              <a:rPr lang="en-US" sz="6781">
                <a:solidFill>
                  <a:srgbClr val="EF6586"/>
                </a:solidFill>
                <a:latin typeface="#9Slide07 SVNRevolution"/>
              </a:rPr>
              <a:t>LŨ LỤT</a:t>
            </a:r>
          </a:p>
        </p:txBody>
      </p:sp>
      <p:sp>
        <p:nvSpPr>
          <p:cNvPr id="22" name="Freeform 22"/>
          <p:cNvSpPr/>
          <p:nvPr/>
        </p:nvSpPr>
        <p:spPr>
          <a:xfrm>
            <a:off x="673255" y="7814212"/>
            <a:ext cx="2161352" cy="2290175"/>
          </a:xfrm>
          <a:custGeom>
            <a:avLst/>
            <a:gdLst/>
            <a:ahLst/>
            <a:cxnLst/>
            <a:rect l="l" t="t" r="r" b="b"/>
            <a:pathLst>
              <a:path w="2161352" h="2290175">
                <a:moveTo>
                  <a:pt x="0" y="0"/>
                </a:moveTo>
                <a:lnTo>
                  <a:pt x="2161352" y="0"/>
                </a:lnTo>
                <a:lnTo>
                  <a:pt x="2161352" y="2290175"/>
                </a:lnTo>
                <a:lnTo>
                  <a:pt x="0" y="22901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 y="-41687"/>
            <a:ext cx="7494549" cy="10370373"/>
          </a:xfrm>
          <a:custGeom>
            <a:avLst/>
            <a:gdLst/>
            <a:ahLst/>
            <a:cxnLst/>
            <a:rect l="l" t="t" r="r" b="b"/>
            <a:pathLst>
              <a:path w="7494549" h="10370373">
                <a:moveTo>
                  <a:pt x="0" y="0"/>
                </a:moveTo>
                <a:lnTo>
                  <a:pt x="7494550" y="0"/>
                </a:lnTo>
                <a:lnTo>
                  <a:pt x="7494550" y="10370374"/>
                </a:lnTo>
                <a:lnTo>
                  <a:pt x="0" y="10370374"/>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sp>
        <p:nvSpPr>
          <p:cNvPr id="3" name="Freeform 3"/>
          <p:cNvSpPr/>
          <p:nvPr/>
        </p:nvSpPr>
        <p:spPr>
          <a:xfrm flipH="1">
            <a:off x="7505681" y="-20843"/>
            <a:ext cx="7494549" cy="10370373"/>
          </a:xfrm>
          <a:custGeom>
            <a:avLst/>
            <a:gdLst/>
            <a:ahLst/>
            <a:cxnLst/>
            <a:rect l="l" t="t" r="r" b="b"/>
            <a:pathLst>
              <a:path w="7494549" h="10370373">
                <a:moveTo>
                  <a:pt x="7494549" y="0"/>
                </a:moveTo>
                <a:lnTo>
                  <a:pt x="0" y="0"/>
                </a:lnTo>
                <a:lnTo>
                  <a:pt x="0" y="10370373"/>
                </a:lnTo>
                <a:lnTo>
                  <a:pt x="7494549" y="10370373"/>
                </a:lnTo>
                <a:lnTo>
                  <a:pt x="7494549"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nvGrpSpPr>
          <p:cNvPr id="4" name="Group 4"/>
          <p:cNvGrpSpPr/>
          <p:nvPr/>
        </p:nvGrpSpPr>
        <p:grpSpPr>
          <a:xfrm>
            <a:off x="1626915" y="2696639"/>
            <a:ext cx="4693890" cy="469389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path>
              </a:pathLst>
            </a:custGeom>
            <a:solidFill>
              <a:srgbClr val="FFE9AD"/>
            </a:solidFill>
          </p:spPr>
          <p:txBody>
            <a:bodyPr/>
            <a:lstStyle/>
            <a:p>
              <a:endParaRPr lang="en-GB"/>
            </a:p>
          </p:txBody>
        </p:sp>
        <p:sp>
          <p:nvSpPr>
            <p:cNvPr id="6" name="TextBox 6"/>
            <p:cNvSpPr txBox="1"/>
            <p:nvPr/>
          </p:nvSpPr>
          <p:spPr>
            <a:xfrm>
              <a:off x="139700" y="92075"/>
              <a:ext cx="533400" cy="581025"/>
            </a:xfrm>
            <a:prstGeom prst="rect">
              <a:avLst/>
            </a:prstGeom>
          </p:spPr>
          <p:txBody>
            <a:bodyPr lIns="50800" tIns="50800" rIns="50800" bIns="50800" rtlCol="0" anchor="ctr"/>
            <a:lstStyle/>
            <a:p>
              <a:pPr algn="ctr">
                <a:lnSpc>
                  <a:spcPts val="3473"/>
                </a:lnSpc>
              </a:pPr>
              <a:endParaRPr/>
            </a:p>
          </p:txBody>
        </p:sp>
      </p:grpSp>
      <p:grpSp>
        <p:nvGrpSpPr>
          <p:cNvPr id="7" name="Group 7"/>
          <p:cNvGrpSpPr/>
          <p:nvPr/>
        </p:nvGrpSpPr>
        <p:grpSpPr>
          <a:xfrm>
            <a:off x="3354229" y="1980354"/>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19292"/>
            </a:solidFill>
          </p:spPr>
          <p:txBody>
            <a:bodyPr/>
            <a:lstStyle/>
            <a:p>
              <a:endParaRPr lang="en-GB"/>
            </a:p>
          </p:txBody>
        </p:sp>
      </p:grpSp>
      <p:grpSp>
        <p:nvGrpSpPr>
          <p:cNvPr id="9" name="Group 9"/>
          <p:cNvGrpSpPr/>
          <p:nvPr/>
        </p:nvGrpSpPr>
        <p:grpSpPr>
          <a:xfrm>
            <a:off x="-742944" y="277337"/>
            <a:ext cx="1028700" cy="10328687"/>
            <a:chOff x="0" y="0"/>
            <a:chExt cx="270933" cy="2720313"/>
          </a:xfrm>
        </p:grpSpPr>
        <p:sp>
          <p:nvSpPr>
            <p:cNvPr id="10" name="Freeform 10"/>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12" name="Group 12"/>
          <p:cNvGrpSpPr/>
          <p:nvPr/>
        </p:nvGrpSpPr>
        <p:grpSpPr>
          <a:xfrm>
            <a:off x="17897475" y="20843"/>
            <a:ext cx="1028700" cy="10328687"/>
            <a:chOff x="0" y="0"/>
            <a:chExt cx="270933" cy="2720313"/>
          </a:xfrm>
        </p:grpSpPr>
        <p:sp>
          <p:nvSpPr>
            <p:cNvPr id="13" name="Freeform 13"/>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5" name="Freeform 15"/>
          <p:cNvSpPr/>
          <p:nvPr/>
        </p:nvSpPr>
        <p:spPr>
          <a:xfrm rot="-905726">
            <a:off x="2016178" y="573516"/>
            <a:ext cx="1599792" cy="1305830"/>
          </a:xfrm>
          <a:custGeom>
            <a:avLst/>
            <a:gdLst/>
            <a:ahLst/>
            <a:cxnLst/>
            <a:rect l="l" t="t" r="r" b="b"/>
            <a:pathLst>
              <a:path w="1599792" h="1305830">
                <a:moveTo>
                  <a:pt x="0" y="0"/>
                </a:moveTo>
                <a:lnTo>
                  <a:pt x="1599792" y="0"/>
                </a:lnTo>
                <a:lnTo>
                  <a:pt x="1599792" y="1305831"/>
                </a:lnTo>
                <a:lnTo>
                  <a:pt x="0" y="13058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6" name="Freeform 16"/>
          <p:cNvSpPr/>
          <p:nvPr/>
        </p:nvSpPr>
        <p:spPr>
          <a:xfrm rot="806931">
            <a:off x="14886451" y="792727"/>
            <a:ext cx="1606052" cy="1643020"/>
          </a:xfrm>
          <a:custGeom>
            <a:avLst/>
            <a:gdLst/>
            <a:ahLst/>
            <a:cxnLst/>
            <a:rect l="l" t="t" r="r" b="b"/>
            <a:pathLst>
              <a:path w="1606052" h="1643020">
                <a:moveTo>
                  <a:pt x="0" y="0"/>
                </a:moveTo>
                <a:lnTo>
                  <a:pt x="1606052" y="0"/>
                </a:lnTo>
                <a:lnTo>
                  <a:pt x="1606052" y="1643020"/>
                </a:lnTo>
                <a:lnTo>
                  <a:pt x="0" y="16430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7" name="Freeform 17"/>
          <p:cNvSpPr/>
          <p:nvPr/>
        </p:nvSpPr>
        <p:spPr>
          <a:xfrm>
            <a:off x="3162476" y="397431"/>
            <a:ext cx="811385" cy="829001"/>
          </a:xfrm>
          <a:custGeom>
            <a:avLst/>
            <a:gdLst/>
            <a:ahLst/>
            <a:cxnLst/>
            <a:rect l="l" t="t" r="r" b="b"/>
            <a:pathLst>
              <a:path w="811385" h="829001">
                <a:moveTo>
                  <a:pt x="0" y="0"/>
                </a:moveTo>
                <a:lnTo>
                  <a:pt x="811384" y="0"/>
                </a:lnTo>
                <a:lnTo>
                  <a:pt x="811384" y="829001"/>
                </a:lnTo>
                <a:lnTo>
                  <a:pt x="0" y="8290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8" name="Freeform 18"/>
          <p:cNvSpPr/>
          <p:nvPr/>
        </p:nvSpPr>
        <p:spPr>
          <a:xfrm flipH="1">
            <a:off x="13970968" y="614200"/>
            <a:ext cx="811385" cy="829001"/>
          </a:xfrm>
          <a:custGeom>
            <a:avLst/>
            <a:gdLst/>
            <a:ahLst/>
            <a:cxnLst/>
            <a:rect l="l" t="t" r="r" b="b"/>
            <a:pathLst>
              <a:path w="811385" h="829001">
                <a:moveTo>
                  <a:pt x="811385" y="0"/>
                </a:moveTo>
                <a:lnTo>
                  <a:pt x="0" y="0"/>
                </a:lnTo>
                <a:lnTo>
                  <a:pt x="0" y="829000"/>
                </a:lnTo>
                <a:lnTo>
                  <a:pt x="811385" y="829000"/>
                </a:lnTo>
                <a:lnTo>
                  <a:pt x="81138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9" name="Freeform 19"/>
          <p:cNvSpPr/>
          <p:nvPr/>
        </p:nvSpPr>
        <p:spPr>
          <a:xfrm flipH="1">
            <a:off x="14540725" y="20843"/>
            <a:ext cx="7494549" cy="10370373"/>
          </a:xfrm>
          <a:custGeom>
            <a:avLst/>
            <a:gdLst/>
            <a:ahLst/>
            <a:cxnLst/>
            <a:rect l="l" t="t" r="r" b="b"/>
            <a:pathLst>
              <a:path w="7494549" h="10370373">
                <a:moveTo>
                  <a:pt x="7494550" y="0"/>
                </a:moveTo>
                <a:lnTo>
                  <a:pt x="0" y="0"/>
                </a:lnTo>
                <a:lnTo>
                  <a:pt x="0" y="10370374"/>
                </a:lnTo>
                <a:lnTo>
                  <a:pt x="7494550" y="10370374"/>
                </a:lnTo>
                <a:lnTo>
                  <a:pt x="7494550" y="0"/>
                </a:lnTo>
                <a:close/>
              </a:path>
            </a:pathLst>
          </a:custGeom>
          <a:blipFill>
            <a:blip r:embed="rId4">
              <a:alphaModFix amt="30000"/>
              <a:extLst>
                <a:ext uri="{96DAC541-7B7A-43D3-8B79-37D633B846F1}">
                  <asvg:svgBlip xmlns:asvg="http://schemas.microsoft.com/office/drawing/2016/SVG/main" xmlns="" r:embed="rId5"/>
                </a:ext>
              </a:extLst>
            </a:blip>
            <a:stretch>
              <a:fillRect l="-16706" r="-21665"/>
            </a:stretch>
          </a:blipFill>
        </p:spPr>
        <p:txBody>
          <a:bodyPr/>
          <a:lstStyle/>
          <a:p>
            <a:endParaRPr lang="en-GB"/>
          </a:p>
        </p:txBody>
      </p:sp>
      <p:grpSp>
        <p:nvGrpSpPr>
          <p:cNvPr id="20" name="Group 20"/>
          <p:cNvGrpSpPr/>
          <p:nvPr/>
        </p:nvGrpSpPr>
        <p:grpSpPr>
          <a:xfrm>
            <a:off x="123825" y="8923705"/>
            <a:ext cx="18288000" cy="2276475"/>
            <a:chOff x="0" y="0"/>
            <a:chExt cx="4816593" cy="599565"/>
          </a:xfrm>
        </p:grpSpPr>
        <p:sp>
          <p:nvSpPr>
            <p:cNvPr id="21" name="Freeform 21"/>
            <p:cNvSpPr/>
            <p:nvPr/>
          </p:nvSpPr>
          <p:spPr>
            <a:xfrm>
              <a:off x="0" y="0"/>
              <a:ext cx="4816592" cy="599565"/>
            </a:xfrm>
            <a:custGeom>
              <a:avLst/>
              <a:gdLst/>
              <a:ahLst/>
              <a:cxnLst/>
              <a:rect l="l" t="t" r="r" b="b"/>
              <a:pathLst>
                <a:path w="4816592" h="599565">
                  <a:moveTo>
                    <a:pt x="0" y="0"/>
                  </a:moveTo>
                  <a:lnTo>
                    <a:pt x="4816592" y="0"/>
                  </a:lnTo>
                  <a:lnTo>
                    <a:pt x="4816592" y="599565"/>
                  </a:lnTo>
                  <a:lnTo>
                    <a:pt x="0" y="599565"/>
                  </a:lnTo>
                  <a:lnTo>
                    <a:pt x="0" y="0"/>
                  </a:lnTo>
                </a:path>
              </a:pathLst>
            </a:custGeom>
            <a:solidFill>
              <a:srgbClr val="F1C6CD"/>
            </a:solidFill>
          </p:spPr>
          <p:txBody>
            <a:bodyPr/>
            <a:lstStyle/>
            <a:p>
              <a:endParaRPr lang="en-GB"/>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23" name="Group 23"/>
          <p:cNvGrpSpPr>
            <a:grpSpLocks noChangeAspect="1"/>
          </p:cNvGrpSpPr>
          <p:nvPr/>
        </p:nvGrpSpPr>
        <p:grpSpPr>
          <a:xfrm>
            <a:off x="7758673" y="1980354"/>
            <a:ext cx="6138536" cy="5855029"/>
            <a:chOff x="0" y="0"/>
            <a:chExt cx="6324600" cy="6032500"/>
          </a:xfrm>
        </p:grpSpPr>
        <p:sp>
          <p:nvSpPr>
            <p:cNvPr id="24" name="Freeform 24"/>
            <p:cNvSpPr/>
            <p:nvPr/>
          </p:nvSpPr>
          <p:spPr>
            <a:xfrm>
              <a:off x="127000" y="127000"/>
              <a:ext cx="6070600" cy="431800"/>
            </a:xfrm>
            <a:custGeom>
              <a:avLst/>
              <a:gdLst/>
              <a:ahLst/>
              <a:cxnLst/>
              <a:rect l="l" t="t" r="r" b="b"/>
              <a:pathLst>
                <a:path w="6070600" h="431800">
                  <a:moveTo>
                    <a:pt x="0" y="0"/>
                  </a:moveTo>
                  <a:lnTo>
                    <a:pt x="6070600" y="0"/>
                  </a:lnTo>
                  <a:lnTo>
                    <a:pt x="6070600" y="431800"/>
                  </a:lnTo>
                  <a:lnTo>
                    <a:pt x="0" y="431800"/>
                  </a:lnTo>
                  <a:close/>
                </a:path>
              </a:pathLst>
            </a:custGeom>
            <a:solidFill>
              <a:srgbClr val="F097AB"/>
            </a:solidFill>
          </p:spPr>
          <p:txBody>
            <a:bodyPr/>
            <a:lstStyle/>
            <a:p>
              <a:endParaRPr lang="en-GB"/>
            </a:p>
          </p:txBody>
        </p:sp>
        <p:sp>
          <p:nvSpPr>
            <p:cNvPr id="25" name="Freeform 25"/>
            <p:cNvSpPr/>
            <p:nvPr/>
          </p:nvSpPr>
          <p:spPr>
            <a:xfrm>
              <a:off x="127000" y="558800"/>
              <a:ext cx="6070600" cy="5346700"/>
            </a:xfrm>
            <a:custGeom>
              <a:avLst/>
              <a:gdLst/>
              <a:ahLst/>
              <a:cxnLst/>
              <a:rect l="l" t="t" r="r" b="b"/>
              <a:pathLst>
                <a:path w="6070600" h="5346700">
                  <a:moveTo>
                    <a:pt x="0" y="0"/>
                  </a:moveTo>
                  <a:lnTo>
                    <a:pt x="6070600" y="0"/>
                  </a:lnTo>
                  <a:lnTo>
                    <a:pt x="6070600" y="5346700"/>
                  </a:lnTo>
                  <a:lnTo>
                    <a:pt x="0" y="5346700"/>
                  </a:lnTo>
                  <a:close/>
                </a:path>
              </a:pathLst>
            </a:custGeom>
            <a:blipFill>
              <a:blip r:embed="rId12"/>
              <a:stretch>
                <a:fillRect l="-4907" r="-4907"/>
              </a:stretch>
            </a:blipFill>
          </p:spPr>
          <p:txBody>
            <a:bodyPr/>
            <a:lstStyle/>
            <a:p>
              <a:endParaRPr lang="en-GB"/>
            </a:p>
          </p:txBody>
        </p:sp>
        <p:sp>
          <p:nvSpPr>
            <p:cNvPr id="26" name="Freeform 26"/>
            <p:cNvSpPr/>
            <p:nvPr/>
          </p:nvSpPr>
          <p:spPr>
            <a:xfrm>
              <a:off x="0" y="0"/>
              <a:ext cx="6324600" cy="6032500"/>
            </a:xfrm>
            <a:custGeom>
              <a:avLst/>
              <a:gdLst/>
              <a:ahLst/>
              <a:cxnLst/>
              <a:rect l="l" t="t" r="r" b="b"/>
              <a:pathLst>
                <a:path w="6324600" h="6032500">
                  <a:moveTo>
                    <a:pt x="0" y="0"/>
                  </a:moveTo>
                  <a:lnTo>
                    <a:pt x="0" y="6032500"/>
                  </a:lnTo>
                  <a:lnTo>
                    <a:pt x="6324600" y="6032500"/>
                  </a:lnTo>
                  <a:lnTo>
                    <a:pt x="6324600" y="0"/>
                  </a:lnTo>
                  <a:lnTo>
                    <a:pt x="0" y="0"/>
                  </a:lnTo>
                  <a:close/>
                  <a:moveTo>
                    <a:pt x="6197600" y="5905500"/>
                  </a:moveTo>
                  <a:lnTo>
                    <a:pt x="127000" y="5905500"/>
                  </a:lnTo>
                  <a:lnTo>
                    <a:pt x="127000" y="673100"/>
                  </a:lnTo>
                  <a:lnTo>
                    <a:pt x="6197600" y="673100"/>
                  </a:lnTo>
                  <a:lnTo>
                    <a:pt x="6197600" y="5905500"/>
                  </a:lnTo>
                  <a:close/>
                  <a:moveTo>
                    <a:pt x="127000" y="546100"/>
                  </a:moveTo>
                  <a:lnTo>
                    <a:pt x="127000" y="127000"/>
                  </a:lnTo>
                  <a:lnTo>
                    <a:pt x="6197600" y="127000"/>
                  </a:lnTo>
                  <a:lnTo>
                    <a:pt x="6197600" y="546100"/>
                  </a:lnTo>
                  <a:lnTo>
                    <a:pt x="127000" y="546100"/>
                  </a:lnTo>
                  <a:close/>
                </a:path>
              </a:pathLst>
            </a:custGeom>
            <a:solidFill>
              <a:srgbClr val="F1C6CD"/>
            </a:solidFill>
          </p:spPr>
          <p:txBody>
            <a:bodyPr/>
            <a:lstStyle/>
            <a:p>
              <a:endParaRPr lang="en-GB"/>
            </a:p>
          </p:txBody>
        </p:sp>
        <p:sp>
          <p:nvSpPr>
            <p:cNvPr id="27" name="Freeform 27"/>
            <p:cNvSpPr/>
            <p:nvPr/>
          </p:nvSpPr>
          <p:spPr>
            <a:xfrm>
              <a:off x="292100" y="252730"/>
              <a:ext cx="539750" cy="191770"/>
            </a:xfrm>
            <a:custGeom>
              <a:avLst/>
              <a:gdLst/>
              <a:ahLst/>
              <a:cxnLst/>
              <a:rect l="l" t="t" r="r" b="b"/>
              <a:pathLst>
                <a:path w="539750" h="191770">
                  <a:moveTo>
                    <a:pt x="95250" y="1270"/>
                  </a:moveTo>
                  <a:cubicBezTo>
                    <a:pt x="147320" y="1270"/>
                    <a:pt x="190500" y="44450"/>
                    <a:pt x="190500" y="96520"/>
                  </a:cubicBezTo>
                  <a:cubicBezTo>
                    <a:pt x="190500" y="148590"/>
                    <a:pt x="147320" y="191770"/>
                    <a:pt x="95250" y="191770"/>
                  </a:cubicBezTo>
                  <a:cubicBezTo>
                    <a:pt x="43180" y="191770"/>
                    <a:pt x="0" y="148590"/>
                    <a:pt x="0" y="96520"/>
                  </a:cubicBezTo>
                  <a:cubicBezTo>
                    <a:pt x="0" y="44450"/>
                    <a:pt x="43180" y="1270"/>
                    <a:pt x="95250" y="1270"/>
                  </a:cubicBezTo>
                  <a:close/>
                  <a:moveTo>
                    <a:pt x="444500" y="0"/>
                  </a:moveTo>
                  <a:cubicBezTo>
                    <a:pt x="496570" y="0"/>
                    <a:pt x="539750" y="41910"/>
                    <a:pt x="539750" y="92710"/>
                  </a:cubicBezTo>
                  <a:cubicBezTo>
                    <a:pt x="539750" y="143510"/>
                    <a:pt x="496570" y="185420"/>
                    <a:pt x="444500" y="185420"/>
                  </a:cubicBezTo>
                  <a:cubicBezTo>
                    <a:pt x="392430" y="185420"/>
                    <a:pt x="349250" y="143510"/>
                    <a:pt x="349250" y="92710"/>
                  </a:cubicBezTo>
                  <a:cubicBezTo>
                    <a:pt x="349250" y="41910"/>
                    <a:pt x="392430" y="0"/>
                    <a:pt x="444500" y="0"/>
                  </a:cubicBezTo>
                  <a:close/>
                </a:path>
              </a:pathLst>
            </a:custGeom>
            <a:solidFill>
              <a:srgbClr val="F1C9E3"/>
            </a:solidFill>
          </p:spPr>
          <p:txBody>
            <a:bodyPr/>
            <a:lstStyle/>
            <a:p>
              <a:endParaRPr lang="en-GB"/>
            </a:p>
          </p:txBody>
        </p:sp>
      </p:grpSp>
      <p:sp>
        <p:nvSpPr>
          <p:cNvPr id="28" name="TextBox 28"/>
          <p:cNvSpPr txBox="1"/>
          <p:nvPr/>
        </p:nvSpPr>
        <p:spPr>
          <a:xfrm>
            <a:off x="3354229" y="1684132"/>
            <a:ext cx="1239263" cy="13470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FFFFFF"/>
                </a:solidFill>
                <a:latin typeface="Gaegu Bold"/>
              </a:rPr>
              <a:t>1</a:t>
            </a:r>
          </a:p>
        </p:txBody>
      </p:sp>
      <p:sp>
        <p:nvSpPr>
          <p:cNvPr id="29" name="TextBox 29"/>
          <p:cNvSpPr txBox="1"/>
          <p:nvPr/>
        </p:nvSpPr>
        <p:spPr>
          <a:xfrm>
            <a:off x="4953000" y="351231"/>
            <a:ext cx="7003237" cy="1165575"/>
          </a:xfrm>
          <a:prstGeom prst="rect">
            <a:avLst/>
          </a:prstGeom>
        </p:spPr>
        <p:txBody>
          <a:bodyPr wrap="square" lIns="0" tIns="0" rIns="0" bIns="0" rtlCol="0" anchor="t">
            <a:spAutoFit/>
          </a:bodyPr>
          <a:lstStyle/>
          <a:p>
            <a:pPr algn="ctr">
              <a:lnSpc>
                <a:spcPts val="9825"/>
              </a:lnSpc>
            </a:pPr>
            <a:r>
              <a:rPr lang="en-US" sz="7018">
                <a:solidFill>
                  <a:srgbClr val="F097AB"/>
                </a:solidFill>
                <a:latin typeface="Fraunces Bold"/>
              </a:rPr>
              <a:t>KHỞI ĐỘNG</a:t>
            </a:r>
          </a:p>
        </p:txBody>
      </p:sp>
      <p:sp>
        <p:nvSpPr>
          <p:cNvPr id="30" name="TextBox 30"/>
          <p:cNvSpPr txBox="1"/>
          <p:nvPr/>
        </p:nvSpPr>
        <p:spPr>
          <a:xfrm>
            <a:off x="2270244" y="4169949"/>
            <a:ext cx="3407232" cy="1870903"/>
          </a:xfrm>
          <a:prstGeom prst="rect">
            <a:avLst/>
          </a:prstGeom>
        </p:spPr>
        <p:txBody>
          <a:bodyPr lIns="0" tIns="0" rIns="0" bIns="0" rtlCol="0" anchor="t">
            <a:spAutoFit/>
          </a:bodyPr>
          <a:lstStyle/>
          <a:p>
            <a:pPr algn="ctr">
              <a:lnSpc>
                <a:spcPts val="5012"/>
              </a:lnSpc>
              <a:spcBef>
                <a:spcPct val="0"/>
              </a:spcBef>
            </a:pPr>
            <a:r>
              <a:rPr lang="en-US" sz="3580">
                <a:solidFill>
                  <a:srgbClr val="000000"/>
                </a:solidFill>
                <a:latin typeface="Roboto Condensed Italics"/>
              </a:rPr>
              <a:t>Đây là gì?/ Đây là hiện tượng tự nhiên nào?</a:t>
            </a:r>
          </a:p>
        </p:txBody>
      </p:sp>
      <p:sp>
        <p:nvSpPr>
          <p:cNvPr id="31" name="Freeform 31"/>
          <p:cNvSpPr/>
          <p:nvPr/>
        </p:nvSpPr>
        <p:spPr>
          <a:xfrm>
            <a:off x="673255" y="7814212"/>
            <a:ext cx="2161352" cy="2290175"/>
          </a:xfrm>
          <a:custGeom>
            <a:avLst/>
            <a:gdLst/>
            <a:ahLst/>
            <a:cxnLst/>
            <a:rect l="l" t="t" r="r" b="b"/>
            <a:pathLst>
              <a:path w="2161352" h="2290175">
                <a:moveTo>
                  <a:pt x="0" y="0"/>
                </a:moveTo>
                <a:lnTo>
                  <a:pt x="2161352" y="0"/>
                </a:lnTo>
                <a:lnTo>
                  <a:pt x="2161352" y="2290175"/>
                </a:lnTo>
                <a:lnTo>
                  <a:pt x="0" y="22901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GB"/>
          </a:p>
        </p:txBody>
      </p:sp>
      <p:pic>
        <p:nvPicPr>
          <p:cNvPr id="32" name="10 Second Countdown - After Effects">
            <a:hlinkClick r:id="" action="ppaction://media"/>
            <a:extLst>
              <a:ext uri="{FF2B5EF4-FFF2-40B4-BE49-F238E27FC236}">
                <a16:creationId xmlns:a16="http://schemas.microsoft.com/office/drawing/2014/main" id="{64A1E3FF-0F1D-9494-531F-2258452ECC6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706600" y="6972300"/>
            <a:ext cx="2101850" cy="11813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4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2"/>
                                        </p:tgtEl>
                                      </p:cBhvr>
                                    </p:cmd>
                                  </p:childTnLst>
                                </p:cTn>
                              </p:par>
                            </p:childTnLst>
                          </p:cTn>
                        </p:par>
                      </p:childTnLst>
                    </p:cTn>
                  </p:par>
                </p:childTnLst>
              </p:cTn>
              <p:nextCondLst>
                <p:cond evt="onClick" delay="0">
                  <p:tgtEl>
                    <p:spTgt spid="32"/>
                  </p:tgtEl>
                </p:cond>
              </p:nextCondLst>
            </p:seq>
            <p:video>
              <p:cMediaNode vol="80000">
                <p:cTn id="17" fill="hold" display="0">
                  <p:stCondLst>
                    <p:cond delay="indefinite"/>
                  </p:stCondLst>
                </p:cTn>
                <p:tgtEl>
                  <p:spTgt spid="3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97475" y="20843"/>
            <a:ext cx="1028700" cy="10328687"/>
            <a:chOff x="0" y="0"/>
            <a:chExt cx="270933" cy="2720313"/>
          </a:xfrm>
        </p:grpSpPr>
        <p:sp>
          <p:nvSpPr>
            <p:cNvPr id="3" name="Freeform 3"/>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5" name="Freeform 5"/>
          <p:cNvSpPr/>
          <p:nvPr/>
        </p:nvSpPr>
        <p:spPr>
          <a:xfrm rot="-905726">
            <a:off x="2016178" y="573516"/>
            <a:ext cx="1599792" cy="1305830"/>
          </a:xfrm>
          <a:custGeom>
            <a:avLst/>
            <a:gdLst/>
            <a:ahLst/>
            <a:cxnLst/>
            <a:rect l="l" t="t" r="r" b="b"/>
            <a:pathLst>
              <a:path w="1599792" h="1305830">
                <a:moveTo>
                  <a:pt x="0" y="0"/>
                </a:moveTo>
                <a:lnTo>
                  <a:pt x="1599792" y="0"/>
                </a:lnTo>
                <a:lnTo>
                  <a:pt x="1599792" y="1305831"/>
                </a:lnTo>
                <a:lnTo>
                  <a:pt x="0" y="13058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6" name="Freeform 6"/>
          <p:cNvSpPr/>
          <p:nvPr/>
        </p:nvSpPr>
        <p:spPr>
          <a:xfrm rot="806931">
            <a:off x="14886451" y="792727"/>
            <a:ext cx="1606052" cy="1643020"/>
          </a:xfrm>
          <a:custGeom>
            <a:avLst/>
            <a:gdLst/>
            <a:ahLst/>
            <a:cxnLst/>
            <a:rect l="l" t="t" r="r" b="b"/>
            <a:pathLst>
              <a:path w="1606052" h="1643020">
                <a:moveTo>
                  <a:pt x="0" y="0"/>
                </a:moveTo>
                <a:lnTo>
                  <a:pt x="1606052" y="0"/>
                </a:lnTo>
                <a:lnTo>
                  <a:pt x="1606052" y="1643020"/>
                </a:lnTo>
                <a:lnTo>
                  <a:pt x="0" y="16430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Freeform 7"/>
          <p:cNvSpPr/>
          <p:nvPr/>
        </p:nvSpPr>
        <p:spPr>
          <a:xfrm>
            <a:off x="3162476" y="397431"/>
            <a:ext cx="811385" cy="829001"/>
          </a:xfrm>
          <a:custGeom>
            <a:avLst/>
            <a:gdLst/>
            <a:ahLst/>
            <a:cxnLst/>
            <a:rect l="l" t="t" r="r" b="b"/>
            <a:pathLst>
              <a:path w="811385" h="829001">
                <a:moveTo>
                  <a:pt x="0" y="0"/>
                </a:moveTo>
                <a:lnTo>
                  <a:pt x="811384" y="0"/>
                </a:lnTo>
                <a:lnTo>
                  <a:pt x="811384" y="829001"/>
                </a:lnTo>
                <a:lnTo>
                  <a:pt x="0" y="829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8" name="Freeform 8"/>
          <p:cNvSpPr/>
          <p:nvPr/>
        </p:nvSpPr>
        <p:spPr>
          <a:xfrm flipH="1">
            <a:off x="13970968" y="614200"/>
            <a:ext cx="811385" cy="829001"/>
          </a:xfrm>
          <a:custGeom>
            <a:avLst/>
            <a:gdLst/>
            <a:ahLst/>
            <a:cxnLst/>
            <a:rect l="l" t="t" r="r" b="b"/>
            <a:pathLst>
              <a:path w="811385" h="829001">
                <a:moveTo>
                  <a:pt x="811385" y="0"/>
                </a:moveTo>
                <a:lnTo>
                  <a:pt x="0" y="0"/>
                </a:lnTo>
                <a:lnTo>
                  <a:pt x="0" y="829000"/>
                </a:lnTo>
                <a:lnTo>
                  <a:pt x="811385" y="829000"/>
                </a:lnTo>
                <a:lnTo>
                  <a:pt x="81138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grpSp>
        <p:nvGrpSpPr>
          <p:cNvPr id="9" name="Group 9"/>
          <p:cNvGrpSpPr/>
          <p:nvPr/>
        </p:nvGrpSpPr>
        <p:grpSpPr>
          <a:xfrm>
            <a:off x="-742944" y="-41687"/>
            <a:ext cx="22778219" cy="10647710"/>
            <a:chOff x="0" y="0"/>
            <a:chExt cx="30370958" cy="14196947"/>
          </a:xfrm>
        </p:grpSpPr>
        <p:sp>
          <p:nvSpPr>
            <p:cNvPr id="10" name="Freeform 10"/>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8">
                <a:alphaModFix amt="30000"/>
                <a:extLst>
                  <a:ext uri="{96DAC541-7B7A-43D3-8B79-37D633B846F1}">
                    <asvg:svgBlip xmlns:asvg="http://schemas.microsoft.com/office/drawing/2016/SVG/main" xmlns="" r:embed="rId9"/>
                  </a:ext>
                </a:extLst>
              </a:blip>
              <a:stretch>
                <a:fillRect l="-16706" r="-21665"/>
              </a:stretch>
            </a:blipFill>
          </p:spPr>
          <p:txBody>
            <a:bodyPr/>
            <a:lstStyle/>
            <a:p>
              <a:endParaRPr lang="en-GB"/>
            </a:p>
          </p:txBody>
        </p:sp>
        <p:sp>
          <p:nvSpPr>
            <p:cNvPr id="11" name="Freeform 11"/>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8">
                <a:alphaModFix amt="30000"/>
                <a:extLst>
                  <a:ext uri="{96DAC541-7B7A-43D3-8B79-37D633B846F1}">
                    <asvg:svgBlip xmlns:asvg="http://schemas.microsoft.com/office/drawing/2016/SVG/main" xmlns="" r:embed="rId9"/>
                  </a:ext>
                </a:extLst>
              </a:blip>
              <a:stretch>
                <a:fillRect l="-16706" r="-21665"/>
              </a:stretch>
            </a:blipFill>
          </p:spPr>
          <p:txBody>
            <a:bodyPr/>
            <a:lstStyle/>
            <a:p>
              <a:endParaRPr lang="en-GB"/>
            </a:p>
          </p:txBody>
        </p:sp>
        <p:grpSp>
          <p:nvGrpSpPr>
            <p:cNvPr id="12" name="Group 12"/>
            <p:cNvGrpSpPr/>
            <p:nvPr/>
          </p:nvGrpSpPr>
          <p:grpSpPr>
            <a:xfrm>
              <a:off x="0" y="425365"/>
              <a:ext cx="1371600" cy="13771582"/>
              <a:chOff x="0" y="0"/>
              <a:chExt cx="270933" cy="2720313"/>
            </a:xfrm>
          </p:grpSpPr>
          <p:sp>
            <p:nvSpPr>
              <p:cNvPr id="13" name="Freeform 13"/>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5" name="Freeform 15"/>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8">
                <a:alphaModFix amt="30000"/>
                <a:extLst>
                  <a:ext uri="{96DAC541-7B7A-43D3-8B79-37D633B846F1}">
                    <asvg:svgBlip xmlns:asvg="http://schemas.microsoft.com/office/drawing/2016/SVG/main" xmlns="" r:embed="rId9"/>
                  </a:ext>
                </a:extLst>
              </a:blip>
              <a:stretch>
                <a:fillRect l="-16706" r="-21665"/>
              </a:stretch>
            </a:blipFill>
          </p:spPr>
          <p:txBody>
            <a:bodyPr/>
            <a:lstStyle/>
            <a:p>
              <a:endParaRPr lang="en-GB"/>
            </a:p>
          </p:txBody>
        </p:sp>
      </p:grpSp>
      <p:grpSp>
        <p:nvGrpSpPr>
          <p:cNvPr id="16" name="Group 16"/>
          <p:cNvGrpSpPr/>
          <p:nvPr/>
        </p:nvGrpSpPr>
        <p:grpSpPr>
          <a:xfrm>
            <a:off x="123825" y="9648825"/>
            <a:ext cx="18288000" cy="2276475"/>
            <a:chOff x="0" y="0"/>
            <a:chExt cx="4816593" cy="599565"/>
          </a:xfrm>
        </p:grpSpPr>
        <p:sp>
          <p:nvSpPr>
            <p:cNvPr id="17" name="Freeform 17"/>
            <p:cNvSpPr/>
            <p:nvPr/>
          </p:nvSpPr>
          <p:spPr>
            <a:xfrm>
              <a:off x="0" y="0"/>
              <a:ext cx="4816592" cy="599565"/>
            </a:xfrm>
            <a:custGeom>
              <a:avLst/>
              <a:gdLst/>
              <a:ahLst/>
              <a:cxnLst/>
              <a:rect l="l" t="t" r="r" b="b"/>
              <a:pathLst>
                <a:path w="4816592" h="599565">
                  <a:moveTo>
                    <a:pt x="0" y="0"/>
                  </a:moveTo>
                  <a:lnTo>
                    <a:pt x="4816592" y="0"/>
                  </a:lnTo>
                  <a:lnTo>
                    <a:pt x="4816592" y="599565"/>
                  </a:lnTo>
                  <a:lnTo>
                    <a:pt x="0" y="599565"/>
                  </a:lnTo>
                  <a:lnTo>
                    <a:pt x="0" y="0"/>
                  </a:lnTo>
                </a:path>
              </a:pathLst>
            </a:custGeom>
            <a:solidFill>
              <a:srgbClr val="F1C6CD"/>
            </a:solidFill>
          </p:spPr>
          <p:txBody>
            <a:bodyPr/>
            <a:lstStyle/>
            <a:p>
              <a:endParaRPr lang="en-GB"/>
            </a:p>
          </p:txBody>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grpSp>
        <p:nvGrpSpPr>
          <p:cNvPr id="19" name="Group 19"/>
          <p:cNvGrpSpPr>
            <a:grpSpLocks noChangeAspect="1"/>
          </p:cNvGrpSpPr>
          <p:nvPr/>
        </p:nvGrpSpPr>
        <p:grpSpPr>
          <a:xfrm>
            <a:off x="3568168" y="2423844"/>
            <a:ext cx="6327926" cy="6035672"/>
            <a:chOff x="0" y="0"/>
            <a:chExt cx="6324600" cy="6032500"/>
          </a:xfrm>
        </p:grpSpPr>
        <p:sp>
          <p:nvSpPr>
            <p:cNvPr id="20" name="Freeform 20"/>
            <p:cNvSpPr/>
            <p:nvPr/>
          </p:nvSpPr>
          <p:spPr>
            <a:xfrm>
              <a:off x="127000" y="127000"/>
              <a:ext cx="6070600" cy="431800"/>
            </a:xfrm>
            <a:custGeom>
              <a:avLst/>
              <a:gdLst/>
              <a:ahLst/>
              <a:cxnLst/>
              <a:rect l="l" t="t" r="r" b="b"/>
              <a:pathLst>
                <a:path w="6070600" h="431800">
                  <a:moveTo>
                    <a:pt x="0" y="0"/>
                  </a:moveTo>
                  <a:lnTo>
                    <a:pt x="6070600" y="0"/>
                  </a:lnTo>
                  <a:lnTo>
                    <a:pt x="6070600" y="431800"/>
                  </a:lnTo>
                  <a:lnTo>
                    <a:pt x="0" y="431800"/>
                  </a:lnTo>
                  <a:close/>
                </a:path>
              </a:pathLst>
            </a:custGeom>
            <a:solidFill>
              <a:srgbClr val="E19292"/>
            </a:solidFill>
          </p:spPr>
          <p:txBody>
            <a:bodyPr/>
            <a:lstStyle/>
            <a:p>
              <a:endParaRPr lang="en-GB"/>
            </a:p>
          </p:txBody>
        </p:sp>
        <p:sp>
          <p:nvSpPr>
            <p:cNvPr id="21" name="Freeform 21"/>
            <p:cNvSpPr/>
            <p:nvPr/>
          </p:nvSpPr>
          <p:spPr>
            <a:xfrm>
              <a:off x="127000" y="558800"/>
              <a:ext cx="6070600" cy="5346700"/>
            </a:xfrm>
            <a:custGeom>
              <a:avLst/>
              <a:gdLst/>
              <a:ahLst/>
              <a:cxnLst/>
              <a:rect l="l" t="t" r="r" b="b"/>
              <a:pathLst>
                <a:path w="6070600" h="5346700">
                  <a:moveTo>
                    <a:pt x="0" y="0"/>
                  </a:moveTo>
                  <a:lnTo>
                    <a:pt x="6070600" y="0"/>
                  </a:lnTo>
                  <a:lnTo>
                    <a:pt x="6070600" y="5346700"/>
                  </a:lnTo>
                  <a:lnTo>
                    <a:pt x="0" y="5346700"/>
                  </a:lnTo>
                  <a:close/>
                </a:path>
              </a:pathLst>
            </a:custGeom>
            <a:blipFill>
              <a:blip r:embed="rId10"/>
              <a:stretch>
                <a:fillRect t="-35988" b="-90655"/>
              </a:stretch>
            </a:blipFill>
          </p:spPr>
          <p:txBody>
            <a:bodyPr/>
            <a:lstStyle/>
            <a:p>
              <a:endParaRPr lang="en-GB"/>
            </a:p>
          </p:txBody>
        </p:sp>
        <p:sp>
          <p:nvSpPr>
            <p:cNvPr id="22" name="Freeform 22"/>
            <p:cNvSpPr/>
            <p:nvPr/>
          </p:nvSpPr>
          <p:spPr>
            <a:xfrm>
              <a:off x="0" y="0"/>
              <a:ext cx="6324600" cy="6032500"/>
            </a:xfrm>
            <a:custGeom>
              <a:avLst/>
              <a:gdLst/>
              <a:ahLst/>
              <a:cxnLst/>
              <a:rect l="l" t="t" r="r" b="b"/>
              <a:pathLst>
                <a:path w="6324600" h="6032500">
                  <a:moveTo>
                    <a:pt x="0" y="0"/>
                  </a:moveTo>
                  <a:lnTo>
                    <a:pt x="0" y="6032500"/>
                  </a:lnTo>
                  <a:lnTo>
                    <a:pt x="6324600" y="6032500"/>
                  </a:lnTo>
                  <a:lnTo>
                    <a:pt x="6324600" y="0"/>
                  </a:lnTo>
                  <a:lnTo>
                    <a:pt x="0" y="0"/>
                  </a:lnTo>
                  <a:close/>
                  <a:moveTo>
                    <a:pt x="6197600" y="5905500"/>
                  </a:moveTo>
                  <a:lnTo>
                    <a:pt x="127000" y="5905500"/>
                  </a:lnTo>
                  <a:lnTo>
                    <a:pt x="127000" y="673100"/>
                  </a:lnTo>
                  <a:lnTo>
                    <a:pt x="6197600" y="673100"/>
                  </a:lnTo>
                  <a:lnTo>
                    <a:pt x="6197600" y="5905500"/>
                  </a:lnTo>
                  <a:close/>
                  <a:moveTo>
                    <a:pt x="127000" y="546100"/>
                  </a:moveTo>
                  <a:lnTo>
                    <a:pt x="127000" y="127000"/>
                  </a:lnTo>
                  <a:lnTo>
                    <a:pt x="6197600" y="127000"/>
                  </a:lnTo>
                  <a:lnTo>
                    <a:pt x="6197600" y="546100"/>
                  </a:lnTo>
                  <a:lnTo>
                    <a:pt x="127000" y="546100"/>
                  </a:lnTo>
                  <a:close/>
                </a:path>
              </a:pathLst>
            </a:custGeom>
            <a:solidFill>
              <a:srgbClr val="F9C4CE"/>
            </a:solidFill>
          </p:spPr>
          <p:txBody>
            <a:bodyPr/>
            <a:lstStyle/>
            <a:p>
              <a:endParaRPr lang="en-GB"/>
            </a:p>
          </p:txBody>
        </p:sp>
        <p:sp>
          <p:nvSpPr>
            <p:cNvPr id="23" name="Freeform 23"/>
            <p:cNvSpPr/>
            <p:nvPr/>
          </p:nvSpPr>
          <p:spPr>
            <a:xfrm>
              <a:off x="292100" y="252730"/>
              <a:ext cx="539750" cy="191770"/>
            </a:xfrm>
            <a:custGeom>
              <a:avLst/>
              <a:gdLst/>
              <a:ahLst/>
              <a:cxnLst/>
              <a:rect l="l" t="t" r="r" b="b"/>
              <a:pathLst>
                <a:path w="539750" h="191770">
                  <a:moveTo>
                    <a:pt x="95250" y="1270"/>
                  </a:moveTo>
                  <a:cubicBezTo>
                    <a:pt x="147320" y="1270"/>
                    <a:pt x="190500" y="44450"/>
                    <a:pt x="190500" y="96520"/>
                  </a:cubicBezTo>
                  <a:cubicBezTo>
                    <a:pt x="190500" y="148590"/>
                    <a:pt x="147320" y="191770"/>
                    <a:pt x="95250" y="191770"/>
                  </a:cubicBezTo>
                  <a:cubicBezTo>
                    <a:pt x="43180" y="191770"/>
                    <a:pt x="0" y="148590"/>
                    <a:pt x="0" y="96520"/>
                  </a:cubicBezTo>
                  <a:cubicBezTo>
                    <a:pt x="0" y="44450"/>
                    <a:pt x="43180" y="1270"/>
                    <a:pt x="95250" y="1270"/>
                  </a:cubicBezTo>
                  <a:close/>
                  <a:moveTo>
                    <a:pt x="444500" y="0"/>
                  </a:moveTo>
                  <a:cubicBezTo>
                    <a:pt x="496570" y="0"/>
                    <a:pt x="539750" y="41910"/>
                    <a:pt x="539750" y="92710"/>
                  </a:cubicBezTo>
                  <a:cubicBezTo>
                    <a:pt x="539750" y="143510"/>
                    <a:pt x="496570" y="185420"/>
                    <a:pt x="444500" y="185420"/>
                  </a:cubicBezTo>
                  <a:cubicBezTo>
                    <a:pt x="392430" y="185420"/>
                    <a:pt x="349250" y="143510"/>
                    <a:pt x="349250" y="92710"/>
                  </a:cubicBezTo>
                  <a:cubicBezTo>
                    <a:pt x="349250" y="41910"/>
                    <a:pt x="392430" y="0"/>
                    <a:pt x="444500" y="0"/>
                  </a:cubicBezTo>
                  <a:close/>
                </a:path>
              </a:pathLst>
            </a:custGeom>
            <a:solidFill>
              <a:srgbClr val="F9C4CE"/>
            </a:solidFill>
          </p:spPr>
          <p:txBody>
            <a:bodyPr/>
            <a:lstStyle/>
            <a:p>
              <a:endParaRPr lang="en-GB"/>
            </a:p>
          </p:txBody>
        </p:sp>
      </p:grpSp>
      <p:sp>
        <p:nvSpPr>
          <p:cNvPr id="24" name="TextBox 24"/>
          <p:cNvSpPr txBox="1"/>
          <p:nvPr/>
        </p:nvSpPr>
        <p:spPr>
          <a:xfrm>
            <a:off x="4953000" y="402174"/>
            <a:ext cx="6837130" cy="1165575"/>
          </a:xfrm>
          <a:prstGeom prst="rect">
            <a:avLst/>
          </a:prstGeom>
        </p:spPr>
        <p:txBody>
          <a:bodyPr wrap="square" lIns="0" tIns="0" rIns="0" bIns="0" rtlCol="0" anchor="t">
            <a:spAutoFit/>
          </a:bodyPr>
          <a:lstStyle/>
          <a:p>
            <a:pPr algn="ctr">
              <a:lnSpc>
                <a:spcPts val="9825"/>
              </a:lnSpc>
            </a:pPr>
            <a:r>
              <a:rPr lang="en-US" sz="7018">
                <a:solidFill>
                  <a:srgbClr val="F097AB"/>
                </a:solidFill>
                <a:latin typeface="Fraunces Bold"/>
              </a:rPr>
              <a:t>KHỞI ĐỘNG</a:t>
            </a:r>
          </a:p>
        </p:txBody>
      </p:sp>
      <p:sp>
        <p:nvSpPr>
          <p:cNvPr id="25" name="TextBox 25"/>
          <p:cNvSpPr txBox="1"/>
          <p:nvPr/>
        </p:nvSpPr>
        <p:spPr>
          <a:xfrm>
            <a:off x="10437869" y="3919629"/>
            <a:ext cx="4933858" cy="1223871"/>
          </a:xfrm>
          <a:prstGeom prst="rect">
            <a:avLst/>
          </a:prstGeom>
        </p:spPr>
        <p:txBody>
          <a:bodyPr lIns="0" tIns="0" rIns="0" bIns="0" rtlCol="0" anchor="t">
            <a:spAutoFit/>
          </a:bodyPr>
          <a:lstStyle/>
          <a:p>
            <a:pPr algn="ctr">
              <a:lnSpc>
                <a:spcPts val="9494"/>
              </a:lnSpc>
            </a:pPr>
            <a:r>
              <a:rPr lang="en-US" sz="6781">
                <a:solidFill>
                  <a:srgbClr val="EF6586"/>
                </a:solidFill>
                <a:latin typeface="#9Slide07 SVNRevolution"/>
              </a:rPr>
              <a:t>sao băng</a:t>
            </a:r>
          </a:p>
        </p:txBody>
      </p:sp>
      <p:sp>
        <p:nvSpPr>
          <p:cNvPr id="26" name="Freeform 26"/>
          <p:cNvSpPr/>
          <p:nvPr/>
        </p:nvSpPr>
        <p:spPr>
          <a:xfrm>
            <a:off x="838874" y="7874069"/>
            <a:ext cx="2161352" cy="2290175"/>
          </a:xfrm>
          <a:custGeom>
            <a:avLst/>
            <a:gdLst/>
            <a:ahLst/>
            <a:cxnLst/>
            <a:rect l="l" t="t" r="r" b="b"/>
            <a:pathLst>
              <a:path w="2161352" h="2290175">
                <a:moveTo>
                  <a:pt x="0" y="0"/>
                </a:moveTo>
                <a:lnTo>
                  <a:pt x="2161353" y="0"/>
                </a:lnTo>
                <a:lnTo>
                  <a:pt x="2161353" y="2290175"/>
                </a:lnTo>
                <a:lnTo>
                  <a:pt x="0" y="22901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94156"/>
            <a:ext cx="18288000" cy="1434531"/>
            <a:chOff x="0" y="0"/>
            <a:chExt cx="4816593" cy="377819"/>
          </a:xfrm>
        </p:grpSpPr>
        <p:sp>
          <p:nvSpPr>
            <p:cNvPr id="3" name="Freeform 3"/>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5" name="Freeform 5"/>
          <p:cNvSpPr/>
          <p:nvPr/>
        </p:nvSpPr>
        <p:spPr>
          <a:xfrm rot="-622414">
            <a:off x="258363" y="7090891"/>
            <a:ext cx="1540674" cy="1478405"/>
          </a:xfrm>
          <a:custGeom>
            <a:avLst/>
            <a:gdLst/>
            <a:ahLst/>
            <a:cxnLst/>
            <a:rect l="l" t="t" r="r" b="b"/>
            <a:pathLst>
              <a:path w="1540674" h="1478405">
                <a:moveTo>
                  <a:pt x="0" y="0"/>
                </a:moveTo>
                <a:lnTo>
                  <a:pt x="1540674" y="0"/>
                </a:lnTo>
                <a:lnTo>
                  <a:pt x="1540674" y="1478405"/>
                </a:lnTo>
                <a:lnTo>
                  <a:pt x="0" y="14784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6" name="Freeform 6"/>
          <p:cNvSpPr/>
          <p:nvPr/>
        </p:nvSpPr>
        <p:spPr>
          <a:xfrm rot="698660">
            <a:off x="15556851" y="890166"/>
            <a:ext cx="2256977" cy="2391499"/>
          </a:xfrm>
          <a:custGeom>
            <a:avLst/>
            <a:gdLst/>
            <a:ahLst/>
            <a:cxnLst/>
            <a:rect l="l" t="t" r="r" b="b"/>
            <a:pathLst>
              <a:path w="2256977" h="2391499">
                <a:moveTo>
                  <a:pt x="0" y="0"/>
                </a:moveTo>
                <a:lnTo>
                  <a:pt x="2256977" y="0"/>
                </a:lnTo>
                <a:lnTo>
                  <a:pt x="2256977" y="2391499"/>
                </a:lnTo>
                <a:lnTo>
                  <a:pt x="0" y="23914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Freeform 7"/>
          <p:cNvSpPr/>
          <p:nvPr/>
        </p:nvSpPr>
        <p:spPr>
          <a:xfrm>
            <a:off x="1028700" y="598125"/>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8" name="Freeform 8"/>
          <p:cNvSpPr/>
          <p:nvPr/>
        </p:nvSpPr>
        <p:spPr>
          <a:xfrm flipH="1">
            <a:off x="14169670" y="2128942"/>
            <a:ext cx="992680" cy="861150"/>
          </a:xfrm>
          <a:custGeom>
            <a:avLst/>
            <a:gdLst/>
            <a:ahLst/>
            <a:cxnLst/>
            <a:rect l="l" t="t" r="r" b="b"/>
            <a:pathLst>
              <a:path w="992680" h="861150">
                <a:moveTo>
                  <a:pt x="992680" y="0"/>
                </a:moveTo>
                <a:lnTo>
                  <a:pt x="0" y="0"/>
                </a:lnTo>
                <a:lnTo>
                  <a:pt x="0" y="861150"/>
                </a:lnTo>
                <a:lnTo>
                  <a:pt x="992680" y="861150"/>
                </a:lnTo>
                <a:lnTo>
                  <a:pt x="9926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9" name="TextBox 9"/>
          <p:cNvSpPr txBox="1"/>
          <p:nvPr/>
        </p:nvSpPr>
        <p:spPr>
          <a:xfrm>
            <a:off x="2209800" y="1181100"/>
            <a:ext cx="13413995" cy="1193800"/>
          </a:xfrm>
          <a:prstGeom prst="rect">
            <a:avLst/>
          </a:prstGeom>
        </p:spPr>
        <p:txBody>
          <a:bodyPr wrap="square" lIns="0" tIns="0" rIns="0" bIns="0" rtlCol="0" anchor="t">
            <a:spAutoFit/>
          </a:bodyPr>
          <a:lstStyle/>
          <a:p>
            <a:pPr algn="ctr">
              <a:lnSpc>
                <a:spcPts val="9799"/>
              </a:lnSpc>
              <a:spcBef>
                <a:spcPct val="0"/>
              </a:spcBef>
            </a:pPr>
            <a:r>
              <a:rPr lang="en-US" sz="6999">
                <a:solidFill>
                  <a:srgbClr val="F097AB"/>
                </a:solidFill>
                <a:latin typeface="Fraunces Bold"/>
              </a:rPr>
              <a:t>BÀI 3: VĂN BẢN THÔNG TIN</a:t>
            </a:r>
          </a:p>
        </p:txBody>
      </p:sp>
      <p:sp>
        <p:nvSpPr>
          <p:cNvPr id="10" name="TextBox 10"/>
          <p:cNvSpPr txBox="1"/>
          <p:nvPr/>
        </p:nvSpPr>
        <p:spPr>
          <a:xfrm>
            <a:off x="7239000" y="2628900"/>
            <a:ext cx="4760391" cy="936551"/>
          </a:xfrm>
          <a:prstGeom prst="rect">
            <a:avLst/>
          </a:prstGeom>
        </p:spPr>
        <p:txBody>
          <a:bodyPr lIns="0" tIns="0" rIns="0" bIns="0" rtlCol="0" anchor="t">
            <a:spAutoFit/>
          </a:bodyPr>
          <a:lstStyle/>
          <a:p>
            <a:pPr algn="ctr">
              <a:lnSpc>
                <a:spcPts val="7699"/>
              </a:lnSpc>
            </a:pPr>
            <a:r>
              <a:rPr lang="en-US" sz="5499">
                <a:solidFill>
                  <a:srgbClr val="EF6586"/>
                </a:solidFill>
                <a:latin typeface="Roboto Condensed Bold"/>
              </a:rPr>
              <a:t>KĨ NĂNG VIẾT 01</a:t>
            </a:r>
          </a:p>
        </p:txBody>
      </p:sp>
      <p:sp>
        <p:nvSpPr>
          <p:cNvPr id="11" name="TextBox 11"/>
          <p:cNvSpPr txBox="1"/>
          <p:nvPr/>
        </p:nvSpPr>
        <p:spPr>
          <a:xfrm>
            <a:off x="1525040" y="4159128"/>
            <a:ext cx="15339750" cy="2432050"/>
          </a:xfrm>
          <a:prstGeom prst="rect">
            <a:avLst/>
          </a:prstGeom>
        </p:spPr>
        <p:txBody>
          <a:bodyPr lIns="0" tIns="0" rIns="0" bIns="0" rtlCol="0" anchor="t">
            <a:spAutoFit/>
          </a:bodyPr>
          <a:lstStyle/>
          <a:p>
            <a:pPr algn="ctr">
              <a:lnSpc>
                <a:spcPts val="9799"/>
              </a:lnSpc>
            </a:pPr>
            <a:r>
              <a:rPr lang="en-US" sz="6999">
                <a:solidFill>
                  <a:srgbClr val="AA6F91"/>
                </a:solidFill>
                <a:latin typeface="#9Slide07 SVNUT Triumph Press"/>
              </a:rPr>
              <a:t>Viết bài văn thuyết minh </a:t>
            </a:r>
          </a:p>
          <a:p>
            <a:pPr algn="ctr">
              <a:lnSpc>
                <a:spcPts val="9799"/>
              </a:lnSpc>
            </a:pPr>
            <a:r>
              <a:rPr lang="en-US" sz="6999">
                <a:solidFill>
                  <a:srgbClr val="AA6F91"/>
                </a:solidFill>
                <a:latin typeface="#9Slide07 SVNUT Triumph Press"/>
              </a:rPr>
              <a:t>giải thích một hiện tượng tự nhiên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4534" y="0"/>
            <a:ext cx="22778219" cy="10647710"/>
            <a:chOff x="0" y="0"/>
            <a:chExt cx="30370958" cy="14196947"/>
          </a:xfrm>
        </p:grpSpPr>
        <p:sp>
          <p:nvSpPr>
            <p:cNvPr id="3" name="Freeform 3"/>
            <p:cNvSpPr/>
            <p:nvPr/>
          </p:nvSpPr>
          <p:spPr>
            <a:xfrm>
              <a:off x="1005434" y="0"/>
              <a:ext cx="9992732" cy="13827164"/>
            </a:xfrm>
            <a:custGeom>
              <a:avLst/>
              <a:gdLst/>
              <a:ahLst/>
              <a:cxnLst/>
              <a:rect l="l" t="t" r="r" b="b"/>
              <a:pathLst>
                <a:path w="9992732" h="13827164">
                  <a:moveTo>
                    <a:pt x="0" y="0"/>
                  </a:moveTo>
                  <a:lnTo>
                    <a:pt x="9992732" y="0"/>
                  </a:lnTo>
                  <a:lnTo>
                    <a:pt x="9992732" y="13827164"/>
                  </a:lnTo>
                  <a:lnTo>
                    <a:pt x="0" y="13827164"/>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sp>
          <p:nvSpPr>
            <p:cNvPr id="4" name="Freeform 4"/>
            <p:cNvSpPr/>
            <p:nvPr/>
          </p:nvSpPr>
          <p:spPr>
            <a:xfrm flipH="1">
              <a:off x="10998166" y="27791"/>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nvGrpSpPr>
            <p:cNvPr id="5" name="Group 5"/>
            <p:cNvGrpSpPr/>
            <p:nvPr/>
          </p:nvGrpSpPr>
          <p:grpSpPr>
            <a:xfrm>
              <a:off x="0" y="425365"/>
              <a:ext cx="1371600" cy="13771582"/>
              <a:chOff x="0" y="0"/>
              <a:chExt cx="270933" cy="2720313"/>
            </a:xfrm>
          </p:grpSpPr>
          <p:sp>
            <p:nvSpPr>
              <p:cNvPr id="6" name="Freeform 6"/>
              <p:cNvSpPr/>
              <p:nvPr/>
            </p:nvSpPr>
            <p:spPr>
              <a:xfrm>
                <a:off x="0" y="0"/>
                <a:ext cx="270933" cy="2720313"/>
              </a:xfrm>
              <a:custGeom>
                <a:avLst/>
                <a:gdLst/>
                <a:ahLst/>
                <a:cxnLst/>
                <a:rect l="l" t="t" r="r" b="b"/>
                <a:pathLst>
                  <a:path w="270933" h="2720313">
                    <a:moveTo>
                      <a:pt x="0" y="0"/>
                    </a:moveTo>
                    <a:lnTo>
                      <a:pt x="270933" y="0"/>
                    </a:lnTo>
                    <a:lnTo>
                      <a:pt x="270933" y="2720313"/>
                    </a:lnTo>
                    <a:lnTo>
                      <a:pt x="0" y="2720313"/>
                    </a:lnTo>
                    <a:lnTo>
                      <a:pt x="0" y="0"/>
                    </a:lnTo>
                  </a:path>
                </a:pathLst>
              </a:custGeom>
              <a:solidFill>
                <a:srgbClr val="F1C6CD"/>
              </a:solidFill>
            </p:spPr>
            <p:txBody>
              <a:bodyPr/>
              <a:lstStyle/>
              <a:p>
                <a:endParaRPr lang="en-GB"/>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8" name="Freeform 8"/>
            <p:cNvSpPr/>
            <p:nvPr/>
          </p:nvSpPr>
          <p:spPr>
            <a:xfrm flipH="1">
              <a:off x="20378226" y="83373"/>
              <a:ext cx="9992732" cy="13827164"/>
            </a:xfrm>
            <a:custGeom>
              <a:avLst/>
              <a:gdLst/>
              <a:ahLst/>
              <a:cxnLst/>
              <a:rect l="l" t="t" r="r" b="b"/>
              <a:pathLst>
                <a:path w="9992732" h="13827164">
                  <a:moveTo>
                    <a:pt x="9992732" y="0"/>
                  </a:moveTo>
                  <a:lnTo>
                    <a:pt x="0" y="0"/>
                  </a:lnTo>
                  <a:lnTo>
                    <a:pt x="0" y="13827165"/>
                  </a:lnTo>
                  <a:lnTo>
                    <a:pt x="9992732" y="13827165"/>
                  </a:lnTo>
                  <a:lnTo>
                    <a:pt x="9992732" y="0"/>
                  </a:lnTo>
                  <a:close/>
                </a:path>
              </a:pathLst>
            </a:custGeom>
            <a:blipFill>
              <a:blip r:embed="rId2">
                <a:alphaModFix amt="30000"/>
                <a:extLst>
                  <a:ext uri="{96DAC541-7B7A-43D3-8B79-37D633B846F1}">
                    <asvg:svgBlip xmlns:asvg="http://schemas.microsoft.com/office/drawing/2016/SVG/main" xmlns="" r:embed="rId3"/>
                  </a:ext>
                </a:extLst>
              </a:blip>
              <a:stretch>
                <a:fillRect l="-16706" r="-21665"/>
              </a:stretch>
            </a:blipFill>
          </p:spPr>
          <p:txBody>
            <a:bodyPr/>
            <a:lstStyle/>
            <a:p>
              <a:endParaRPr lang="en-GB"/>
            </a:p>
          </p:txBody>
        </p:sp>
      </p:grpSp>
      <p:grpSp>
        <p:nvGrpSpPr>
          <p:cNvPr id="9" name="Group 9"/>
          <p:cNvGrpSpPr/>
          <p:nvPr/>
        </p:nvGrpSpPr>
        <p:grpSpPr>
          <a:xfrm>
            <a:off x="0" y="8894156"/>
            <a:ext cx="18288000" cy="1434531"/>
            <a:chOff x="0" y="0"/>
            <a:chExt cx="4816593" cy="377819"/>
          </a:xfrm>
        </p:grpSpPr>
        <p:sp>
          <p:nvSpPr>
            <p:cNvPr id="10" name="Freeform 10"/>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lnTo>
                    <a:pt x="0" y="0"/>
                  </a:lnTo>
                </a:path>
              </a:pathLst>
            </a:custGeom>
            <a:solidFill>
              <a:srgbClr val="F1C6CD"/>
            </a:solidFill>
          </p:spPr>
          <p:txBody>
            <a:bodyPr/>
            <a:lstStyle/>
            <a:p>
              <a:endParaRPr lang="en-GB"/>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473"/>
                </a:lnSpc>
              </a:pPr>
              <a:endParaRPr/>
            </a:p>
          </p:txBody>
        </p:sp>
      </p:grpSp>
      <p:sp>
        <p:nvSpPr>
          <p:cNvPr id="12" name="Freeform 12"/>
          <p:cNvSpPr/>
          <p:nvPr/>
        </p:nvSpPr>
        <p:spPr>
          <a:xfrm>
            <a:off x="1028700" y="598125"/>
            <a:ext cx="992680" cy="861150"/>
          </a:xfrm>
          <a:custGeom>
            <a:avLst/>
            <a:gdLst/>
            <a:ahLst/>
            <a:cxnLst/>
            <a:rect l="l" t="t" r="r" b="b"/>
            <a:pathLst>
              <a:path w="992680" h="861150">
                <a:moveTo>
                  <a:pt x="0" y="0"/>
                </a:moveTo>
                <a:lnTo>
                  <a:pt x="992680" y="0"/>
                </a:lnTo>
                <a:lnTo>
                  <a:pt x="992680" y="861150"/>
                </a:lnTo>
                <a:lnTo>
                  <a:pt x="0" y="8611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a:off x="1734903" y="7263398"/>
            <a:ext cx="1369836" cy="1630758"/>
          </a:xfrm>
          <a:custGeom>
            <a:avLst/>
            <a:gdLst/>
            <a:ahLst/>
            <a:cxnLst/>
            <a:rect l="l" t="t" r="r" b="b"/>
            <a:pathLst>
              <a:path w="1369836" h="1630758">
                <a:moveTo>
                  <a:pt x="0" y="0"/>
                </a:moveTo>
                <a:lnTo>
                  <a:pt x="1369837" y="0"/>
                </a:lnTo>
                <a:lnTo>
                  <a:pt x="1369837" y="1630758"/>
                </a:lnTo>
                <a:lnTo>
                  <a:pt x="0" y="16307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365067" y="7263398"/>
            <a:ext cx="1369836" cy="1630758"/>
          </a:xfrm>
          <a:custGeom>
            <a:avLst/>
            <a:gdLst/>
            <a:ahLst/>
            <a:cxnLst/>
            <a:rect l="l" t="t" r="r" b="b"/>
            <a:pathLst>
              <a:path w="1369836" h="1630758">
                <a:moveTo>
                  <a:pt x="0" y="0"/>
                </a:moveTo>
                <a:lnTo>
                  <a:pt x="1369836" y="0"/>
                </a:lnTo>
                <a:lnTo>
                  <a:pt x="1369836" y="1630758"/>
                </a:lnTo>
                <a:lnTo>
                  <a:pt x="0" y="16307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5" name="Freeform 15"/>
          <p:cNvSpPr/>
          <p:nvPr/>
        </p:nvSpPr>
        <p:spPr>
          <a:xfrm rot="600777">
            <a:off x="5726317" y="1901094"/>
            <a:ext cx="935729" cy="1090170"/>
          </a:xfrm>
          <a:custGeom>
            <a:avLst/>
            <a:gdLst/>
            <a:ahLst/>
            <a:cxnLst/>
            <a:rect l="l" t="t" r="r" b="b"/>
            <a:pathLst>
              <a:path w="935729" h="1090170">
                <a:moveTo>
                  <a:pt x="0" y="0"/>
                </a:moveTo>
                <a:lnTo>
                  <a:pt x="935729" y="0"/>
                </a:lnTo>
                <a:lnTo>
                  <a:pt x="935729" y="1090170"/>
                </a:lnTo>
                <a:lnTo>
                  <a:pt x="0" y="10901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6" name="Freeform 16"/>
          <p:cNvSpPr/>
          <p:nvPr/>
        </p:nvSpPr>
        <p:spPr>
          <a:xfrm>
            <a:off x="15112454" y="3520824"/>
            <a:ext cx="3705034" cy="4114800"/>
          </a:xfrm>
          <a:custGeom>
            <a:avLst/>
            <a:gdLst/>
            <a:ahLst/>
            <a:cxnLst/>
            <a:rect l="l" t="t" r="r" b="b"/>
            <a:pathLst>
              <a:path w="3705034" h="4114800">
                <a:moveTo>
                  <a:pt x="0" y="0"/>
                </a:moveTo>
                <a:lnTo>
                  <a:pt x="3705035" y="0"/>
                </a:lnTo>
                <a:lnTo>
                  <a:pt x="370503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7" name="Freeform 17"/>
          <p:cNvSpPr/>
          <p:nvPr/>
        </p:nvSpPr>
        <p:spPr>
          <a:xfrm>
            <a:off x="14228422" y="6012948"/>
            <a:ext cx="3279514" cy="3245352"/>
          </a:xfrm>
          <a:custGeom>
            <a:avLst/>
            <a:gdLst/>
            <a:ahLst/>
            <a:cxnLst/>
            <a:rect l="l" t="t" r="r" b="b"/>
            <a:pathLst>
              <a:path w="3279514" h="3245352">
                <a:moveTo>
                  <a:pt x="0" y="0"/>
                </a:moveTo>
                <a:lnTo>
                  <a:pt x="3279513" y="0"/>
                </a:lnTo>
                <a:lnTo>
                  <a:pt x="3279513" y="3245352"/>
                </a:lnTo>
                <a:lnTo>
                  <a:pt x="0" y="32453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8" name="Group 18"/>
          <p:cNvGrpSpPr/>
          <p:nvPr/>
        </p:nvGrpSpPr>
        <p:grpSpPr>
          <a:xfrm>
            <a:off x="365067" y="1459275"/>
            <a:ext cx="5829114" cy="582911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path>
              </a:pathLst>
            </a:custGeom>
            <a:solidFill>
              <a:srgbClr val="AA6F91"/>
            </a:solidFill>
          </p:spPr>
          <p:txBody>
            <a:bodyPr/>
            <a:lstStyle/>
            <a:p>
              <a:endParaRPr lang="en-GB"/>
            </a:p>
          </p:txBody>
        </p:sp>
        <p:sp>
          <p:nvSpPr>
            <p:cNvPr id="20" name="TextBox 20"/>
            <p:cNvSpPr txBox="1"/>
            <p:nvPr/>
          </p:nvSpPr>
          <p:spPr>
            <a:xfrm>
              <a:off x="139700" y="92075"/>
              <a:ext cx="533400" cy="581025"/>
            </a:xfrm>
            <a:prstGeom prst="rect">
              <a:avLst/>
            </a:prstGeom>
          </p:spPr>
          <p:txBody>
            <a:bodyPr lIns="50800" tIns="50800" rIns="50800" bIns="50800" rtlCol="0" anchor="ctr"/>
            <a:lstStyle/>
            <a:p>
              <a:pPr algn="ctr">
                <a:lnSpc>
                  <a:spcPts val="3473"/>
                </a:lnSpc>
              </a:pPr>
              <a:endParaRPr/>
            </a:p>
            <a:p>
              <a:pPr algn="ctr">
                <a:lnSpc>
                  <a:spcPts val="3473"/>
                </a:lnSpc>
              </a:pPr>
              <a:endParaRPr/>
            </a:p>
          </p:txBody>
        </p:sp>
      </p:grpSp>
      <p:grpSp>
        <p:nvGrpSpPr>
          <p:cNvPr id="21" name="Group 21"/>
          <p:cNvGrpSpPr/>
          <p:nvPr/>
        </p:nvGrpSpPr>
        <p:grpSpPr>
          <a:xfrm>
            <a:off x="6400801" y="1485900"/>
            <a:ext cx="9034646" cy="3411587"/>
            <a:chOff x="-8732" y="-252913"/>
            <a:chExt cx="2379495" cy="898525"/>
          </a:xfrm>
        </p:grpSpPr>
        <p:sp>
          <p:nvSpPr>
            <p:cNvPr id="22" name="Freeform 22"/>
            <p:cNvSpPr/>
            <p:nvPr/>
          </p:nvSpPr>
          <p:spPr>
            <a:xfrm>
              <a:off x="0" y="0"/>
              <a:ext cx="2285695" cy="406400"/>
            </a:xfrm>
            <a:custGeom>
              <a:avLst/>
              <a:gdLst/>
              <a:ahLst/>
              <a:cxnLst/>
              <a:rect l="l" t="t" r="r" b="b"/>
              <a:pathLst>
                <a:path w="2285695" h="406400">
                  <a:moveTo>
                    <a:pt x="45496" y="0"/>
                  </a:moveTo>
                  <a:lnTo>
                    <a:pt x="2240199" y="0"/>
                  </a:lnTo>
                  <a:cubicBezTo>
                    <a:pt x="2265326" y="0"/>
                    <a:pt x="2285695" y="20369"/>
                    <a:pt x="2285695" y="45496"/>
                  </a:cubicBezTo>
                  <a:lnTo>
                    <a:pt x="2285695" y="360904"/>
                  </a:lnTo>
                  <a:cubicBezTo>
                    <a:pt x="2285695" y="372970"/>
                    <a:pt x="2280902" y="384542"/>
                    <a:pt x="2272370" y="393075"/>
                  </a:cubicBezTo>
                  <a:cubicBezTo>
                    <a:pt x="2263838" y="401607"/>
                    <a:pt x="2252266" y="406400"/>
                    <a:pt x="2240199" y="406400"/>
                  </a:cubicBezTo>
                  <a:lnTo>
                    <a:pt x="45496" y="406400"/>
                  </a:lnTo>
                  <a:cubicBezTo>
                    <a:pt x="33430" y="406400"/>
                    <a:pt x="21858" y="401607"/>
                    <a:pt x="13326" y="393075"/>
                  </a:cubicBezTo>
                  <a:cubicBezTo>
                    <a:pt x="4793" y="384542"/>
                    <a:pt x="0" y="372970"/>
                    <a:pt x="0" y="360904"/>
                  </a:cubicBezTo>
                  <a:lnTo>
                    <a:pt x="0" y="45496"/>
                  </a:lnTo>
                  <a:cubicBezTo>
                    <a:pt x="0" y="33430"/>
                    <a:pt x="4793" y="21858"/>
                    <a:pt x="13326" y="13326"/>
                  </a:cubicBezTo>
                  <a:cubicBezTo>
                    <a:pt x="21858" y="4793"/>
                    <a:pt x="33430" y="0"/>
                    <a:pt x="45496" y="0"/>
                  </a:cubicBezTo>
                  <a:close/>
                </a:path>
              </a:pathLst>
            </a:custGeom>
            <a:solidFill>
              <a:srgbClr val="FEE8F4"/>
            </a:solidFill>
          </p:spPr>
          <p:txBody>
            <a:bodyPr/>
            <a:lstStyle/>
            <a:p>
              <a:endParaRPr lang="en-GB"/>
            </a:p>
          </p:txBody>
        </p:sp>
        <p:sp>
          <p:nvSpPr>
            <p:cNvPr id="23" name="TextBox 23"/>
            <p:cNvSpPr txBox="1"/>
            <p:nvPr/>
          </p:nvSpPr>
          <p:spPr>
            <a:xfrm>
              <a:off x="-8732" y="-252913"/>
              <a:ext cx="2379495" cy="898525"/>
            </a:xfrm>
            <a:prstGeom prst="rect">
              <a:avLst/>
            </a:prstGeom>
          </p:spPr>
          <p:txBody>
            <a:bodyPr lIns="50800" tIns="50800" rIns="50800" bIns="50800" rtlCol="0" anchor="ctr"/>
            <a:lstStyle/>
            <a:p>
              <a:pPr algn="ctr">
                <a:lnSpc>
                  <a:spcPts val="4900"/>
                </a:lnSpc>
              </a:pPr>
              <a:r>
                <a:rPr lang="en-US" sz="3500">
                  <a:solidFill>
                    <a:srgbClr val="AA6F91"/>
                  </a:solidFill>
                  <a:latin typeface="Roboto Condensed"/>
                </a:rPr>
                <a:t>Mục đích của văn bản thuyết minh giải thích một hiện tượng tự nhiên là gì?</a:t>
              </a:r>
            </a:p>
          </p:txBody>
        </p:sp>
      </p:grpSp>
      <p:sp>
        <p:nvSpPr>
          <p:cNvPr id="24" name="TextBox 24"/>
          <p:cNvSpPr txBox="1"/>
          <p:nvPr/>
        </p:nvSpPr>
        <p:spPr>
          <a:xfrm>
            <a:off x="2419821" y="165150"/>
            <a:ext cx="13448357" cy="863550"/>
          </a:xfrm>
          <a:prstGeom prst="rect">
            <a:avLst/>
          </a:prstGeom>
        </p:spPr>
        <p:txBody>
          <a:bodyPr lIns="0" tIns="0" rIns="0" bIns="0" rtlCol="0" anchor="t">
            <a:spAutoFit/>
          </a:bodyPr>
          <a:lstStyle/>
          <a:p>
            <a:pPr algn="ctr">
              <a:lnSpc>
                <a:spcPts val="7000"/>
              </a:lnSpc>
              <a:spcBef>
                <a:spcPct val="0"/>
              </a:spcBef>
            </a:pPr>
            <a:r>
              <a:rPr lang="en-US" sz="5000">
                <a:solidFill>
                  <a:srgbClr val="F097AB"/>
                </a:solidFill>
                <a:latin typeface="Fraunces Bold"/>
              </a:rPr>
              <a:t>I. TÌM HIỂU YÊU CẦU CỦA KIỂU VĂN BẢN</a:t>
            </a:r>
          </a:p>
        </p:txBody>
      </p:sp>
      <p:sp>
        <p:nvSpPr>
          <p:cNvPr id="25" name="TextBox 25"/>
          <p:cNvSpPr txBox="1"/>
          <p:nvPr/>
        </p:nvSpPr>
        <p:spPr>
          <a:xfrm>
            <a:off x="1270654" y="3131979"/>
            <a:ext cx="4017940" cy="3092450"/>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Roboto Condensed Italics"/>
              </a:rPr>
              <a:t>HS thực hiện các nhiệm vụ theo cặp đôi, đọc SGK trang 74 sau đó viết nhanh ra giấy trong 1 phút:</a:t>
            </a:r>
          </a:p>
        </p:txBody>
      </p:sp>
      <p:grpSp>
        <p:nvGrpSpPr>
          <p:cNvPr id="26" name="Group 26"/>
          <p:cNvGrpSpPr/>
          <p:nvPr/>
        </p:nvGrpSpPr>
        <p:grpSpPr>
          <a:xfrm>
            <a:off x="6172201" y="4000500"/>
            <a:ext cx="8839198" cy="3411587"/>
            <a:chOff x="-40138" y="-226209"/>
            <a:chExt cx="2328019" cy="898525"/>
          </a:xfrm>
        </p:grpSpPr>
        <p:sp>
          <p:nvSpPr>
            <p:cNvPr id="27" name="Freeform 27"/>
            <p:cNvSpPr/>
            <p:nvPr/>
          </p:nvSpPr>
          <p:spPr>
            <a:xfrm>
              <a:off x="0" y="0"/>
              <a:ext cx="2285695" cy="406400"/>
            </a:xfrm>
            <a:custGeom>
              <a:avLst/>
              <a:gdLst/>
              <a:ahLst/>
              <a:cxnLst/>
              <a:rect l="l" t="t" r="r" b="b"/>
              <a:pathLst>
                <a:path w="2285695" h="406400">
                  <a:moveTo>
                    <a:pt x="45496" y="0"/>
                  </a:moveTo>
                  <a:lnTo>
                    <a:pt x="2240199" y="0"/>
                  </a:lnTo>
                  <a:cubicBezTo>
                    <a:pt x="2265326" y="0"/>
                    <a:pt x="2285695" y="20369"/>
                    <a:pt x="2285695" y="45496"/>
                  </a:cubicBezTo>
                  <a:lnTo>
                    <a:pt x="2285695" y="360904"/>
                  </a:lnTo>
                  <a:cubicBezTo>
                    <a:pt x="2285695" y="372970"/>
                    <a:pt x="2280902" y="384542"/>
                    <a:pt x="2272370" y="393075"/>
                  </a:cubicBezTo>
                  <a:cubicBezTo>
                    <a:pt x="2263838" y="401607"/>
                    <a:pt x="2252266" y="406400"/>
                    <a:pt x="2240199" y="406400"/>
                  </a:cubicBezTo>
                  <a:lnTo>
                    <a:pt x="45496" y="406400"/>
                  </a:lnTo>
                  <a:cubicBezTo>
                    <a:pt x="33430" y="406400"/>
                    <a:pt x="21858" y="401607"/>
                    <a:pt x="13326" y="393075"/>
                  </a:cubicBezTo>
                  <a:cubicBezTo>
                    <a:pt x="4793" y="384542"/>
                    <a:pt x="0" y="372970"/>
                    <a:pt x="0" y="360904"/>
                  </a:cubicBezTo>
                  <a:lnTo>
                    <a:pt x="0" y="45496"/>
                  </a:lnTo>
                  <a:cubicBezTo>
                    <a:pt x="0" y="33430"/>
                    <a:pt x="4793" y="21858"/>
                    <a:pt x="13326" y="13326"/>
                  </a:cubicBezTo>
                  <a:cubicBezTo>
                    <a:pt x="21858" y="4793"/>
                    <a:pt x="33430" y="0"/>
                    <a:pt x="45496" y="0"/>
                  </a:cubicBezTo>
                  <a:close/>
                </a:path>
              </a:pathLst>
            </a:custGeom>
            <a:solidFill>
              <a:srgbClr val="FEE8F4"/>
            </a:solidFill>
          </p:spPr>
          <p:txBody>
            <a:bodyPr/>
            <a:lstStyle/>
            <a:p>
              <a:endParaRPr lang="en-GB"/>
            </a:p>
          </p:txBody>
        </p:sp>
        <p:sp>
          <p:nvSpPr>
            <p:cNvPr id="28" name="TextBox 28"/>
            <p:cNvSpPr txBox="1"/>
            <p:nvPr/>
          </p:nvSpPr>
          <p:spPr>
            <a:xfrm>
              <a:off x="-40138" y="-226209"/>
              <a:ext cx="2328019" cy="898525"/>
            </a:xfrm>
            <a:prstGeom prst="rect">
              <a:avLst/>
            </a:prstGeom>
          </p:spPr>
          <p:txBody>
            <a:bodyPr lIns="50800" tIns="50800" rIns="50800" bIns="50800" rtlCol="0" anchor="ctr"/>
            <a:lstStyle/>
            <a:p>
              <a:pPr algn="ctr">
                <a:lnSpc>
                  <a:spcPts val="4900"/>
                </a:lnSpc>
              </a:pPr>
              <a:r>
                <a:rPr lang="en-US" sz="3500">
                  <a:solidFill>
                    <a:srgbClr val="AA6F91"/>
                  </a:solidFill>
                  <a:latin typeface="Roboto Condensed"/>
                </a:rPr>
                <a:t>Bài thuyết minh giải thích một hiện tượng tự nhiên cần đảm bảo những yêu cầu nào?</a:t>
              </a:r>
            </a:p>
          </p:txBody>
        </p:sp>
      </p:grpSp>
      <p:sp>
        <p:nvSpPr>
          <p:cNvPr id="29" name="Freeform 29"/>
          <p:cNvSpPr/>
          <p:nvPr/>
        </p:nvSpPr>
        <p:spPr>
          <a:xfrm>
            <a:off x="16631706" y="269925"/>
            <a:ext cx="1255188" cy="1358796"/>
          </a:xfrm>
          <a:custGeom>
            <a:avLst/>
            <a:gdLst/>
            <a:ahLst/>
            <a:cxnLst/>
            <a:rect l="l" t="t" r="r" b="b"/>
            <a:pathLst>
              <a:path w="1255188" h="1358796">
                <a:moveTo>
                  <a:pt x="0" y="0"/>
                </a:moveTo>
                <a:lnTo>
                  <a:pt x="1255188" y="0"/>
                </a:lnTo>
                <a:lnTo>
                  <a:pt x="1255188" y="1358796"/>
                </a:lnTo>
                <a:lnTo>
                  <a:pt x="0" y="13587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30" name="Freeform 30"/>
          <p:cNvSpPr/>
          <p:nvPr/>
        </p:nvSpPr>
        <p:spPr>
          <a:xfrm rot="600777">
            <a:off x="5878849" y="3997346"/>
            <a:ext cx="935729" cy="1090170"/>
          </a:xfrm>
          <a:custGeom>
            <a:avLst/>
            <a:gdLst/>
            <a:ahLst/>
            <a:cxnLst/>
            <a:rect l="l" t="t" r="r" b="b"/>
            <a:pathLst>
              <a:path w="935729" h="1090170">
                <a:moveTo>
                  <a:pt x="0" y="0"/>
                </a:moveTo>
                <a:lnTo>
                  <a:pt x="935729" y="0"/>
                </a:lnTo>
                <a:lnTo>
                  <a:pt x="935729" y="1090170"/>
                </a:lnTo>
                <a:lnTo>
                  <a:pt x="0" y="10901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31" name="TextBox 31"/>
          <p:cNvSpPr txBox="1"/>
          <p:nvPr/>
        </p:nvSpPr>
        <p:spPr>
          <a:xfrm>
            <a:off x="5758556" y="1215688"/>
            <a:ext cx="6763293" cy="923330"/>
          </a:xfrm>
          <a:prstGeom prst="rect">
            <a:avLst/>
          </a:prstGeom>
        </p:spPr>
        <p:txBody>
          <a:bodyPr lIns="0" tIns="0" rIns="0" bIns="0" rtlCol="0" anchor="t">
            <a:spAutoFit/>
          </a:bodyPr>
          <a:lstStyle/>
          <a:p>
            <a:pPr marL="556051" lvl="1" algn="ctr">
              <a:lnSpc>
                <a:spcPts val="7211"/>
              </a:lnSpc>
            </a:pPr>
            <a:r>
              <a:rPr lang="en-US" sz="5151">
                <a:solidFill>
                  <a:srgbClr val="AA6F91"/>
                </a:solidFill>
                <a:latin typeface="#9Slide05 VL Fadilla"/>
              </a:rPr>
              <a:t>1. Yêu cầu của kiểu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1532</Words>
  <Application>Microsoft Office PowerPoint</Application>
  <PresentationFormat>Custom</PresentationFormat>
  <Paragraphs>152</Paragraphs>
  <Slides>25</Slides>
  <Notes>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#9Slide07 SVNUT Triumph Press</vt:lpstr>
      <vt:lpstr>#9Slide05 VL Fadilla</vt:lpstr>
      <vt:lpstr>Fraunces Bold</vt:lpstr>
      <vt:lpstr>Calibri</vt:lpstr>
      <vt:lpstr>Roboto Condensed Bold Italics</vt:lpstr>
      <vt:lpstr>Roboto Condensed Bold</vt:lpstr>
      <vt:lpstr>Roboto Condensed Italics</vt:lpstr>
      <vt:lpstr>#9Slide07 SVNRevolution</vt:lpstr>
      <vt:lpstr>Roboto Condensed</vt:lpstr>
      <vt:lpstr>Gaegu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8CD_B3_Viet</dc:title>
  <dc:creator>Administrator</dc:creator>
  <cp:lastModifiedBy>Admin</cp:lastModifiedBy>
  <cp:revision>5</cp:revision>
  <dcterms:created xsi:type="dcterms:W3CDTF">2006-08-16T00:00:00Z</dcterms:created>
  <dcterms:modified xsi:type="dcterms:W3CDTF">2023-09-23T11:10:25Z</dcterms:modified>
  <dc:identifier>DAFtNfgWYA0</dc:identifier>
</cp:coreProperties>
</file>