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Lst>
  <p:sldSz cx="18288000" cy="10287000"/>
  <p:notesSz cx="6858000" cy="9144000"/>
  <p:embeddedFontLst>
    <p:embeddedFont>
      <p:font typeface="Roboto Condensed" panose="020B0604020202020204" charset="0"/>
      <p:regular r:id="rId18"/>
    </p:embeddedFont>
    <p:embeddedFont>
      <p:font typeface="Roboto Bold"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Fraunces Bold" panose="020B0604020202020204" charset="0"/>
      <p:regular r:id="rId25"/>
    </p:embeddedFont>
    <p:embeddedFont>
      <p:font typeface="#9Slide05 VL Fadilla" panose="020B0604020202020204" charset="0"/>
      <p:regular r:id="rId26"/>
    </p:embeddedFont>
    <p:embeddedFont>
      <p:font typeface="Roboto Condensed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sv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2.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svg"/><Relationship Id="rId7" Type="http://schemas.openxmlformats.org/officeDocument/2006/relationships/image" Target="../media/image40.svg"/><Relationship Id="rId12" Type="http://schemas.openxmlformats.org/officeDocument/2006/relationships/image" Target="../media/image4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38.svg"/><Relationship Id="rId10" Type="http://schemas.openxmlformats.org/officeDocument/2006/relationships/image" Target="../media/image43.svg"/><Relationship Id="rId4" Type="http://schemas.openxmlformats.org/officeDocument/2006/relationships/image" Target="../media/image20.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3.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4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51.svg"/><Relationship Id="rId5" Type="http://schemas.openxmlformats.org/officeDocument/2006/relationships/image" Target="../media/image43.sv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16.svg"/><Relationship Id="rId12" Type="http://schemas.openxmlformats.org/officeDocument/2006/relationships/image" Target="../media/image1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11" Type="http://schemas.openxmlformats.org/officeDocument/2006/relationships/image" Target="../media/image20.svg"/><Relationship Id="rId5" Type="http://schemas.openxmlformats.org/officeDocument/2006/relationships/image" Target="../media/image4.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5.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25.svg"/><Relationship Id="rId12" Type="http://schemas.openxmlformats.org/officeDocument/2006/relationships/image" Target="../media/image1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11" Type="http://schemas.openxmlformats.org/officeDocument/2006/relationships/image" Target="../media/image29.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608372" cy="10287000"/>
            <a:chOff x="0" y="0"/>
            <a:chExt cx="950353" cy="2709333"/>
          </a:xfrm>
        </p:grpSpPr>
        <p:sp>
          <p:nvSpPr>
            <p:cNvPr id="3" name="Freeform 3"/>
            <p:cNvSpPr/>
            <p:nvPr/>
          </p:nvSpPr>
          <p:spPr>
            <a:xfrm>
              <a:off x="0" y="0"/>
              <a:ext cx="950353" cy="2709333"/>
            </a:xfrm>
            <a:custGeom>
              <a:avLst/>
              <a:gdLst/>
              <a:ahLst/>
              <a:cxnLst/>
              <a:rect l="l" t="t" r="r" b="b"/>
              <a:pathLst>
                <a:path w="950353" h="2709333">
                  <a:moveTo>
                    <a:pt x="0" y="0"/>
                  </a:moveTo>
                  <a:lnTo>
                    <a:pt x="950353" y="0"/>
                  </a:lnTo>
                  <a:lnTo>
                    <a:pt x="950353"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a:off x="16590533" y="512094"/>
            <a:ext cx="1255188" cy="1358796"/>
          </a:xfrm>
          <a:custGeom>
            <a:avLst/>
            <a:gdLst/>
            <a:ahLst/>
            <a:cxnLst/>
            <a:rect l="l" t="t" r="r" b="b"/>
            <a:pathLst>
              <a:path w="1255188" h="1358796">
                <a:moveTo>
                  <a:pt x="0" y="0"/>
                </a:moveTo>
                <a:lnTo>
                  <a:pt x="1255188" y="0"/>
                </a:lnTo>
                <a:lnTo>
                  <a:pt x="1255188" y="1358796"/>
                </a:lnTo>
                <a:lnTo>
                  <a:pt x="0" y="1358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Freeform 7"/>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flipH="1">
            <a:off x="0" y="7147561"/>
            <a:ext cx="3229940" cy="2754870"/>
          </a:xfrm>
          <a:custGeom>
            <a:avLst/>
            <a:gdLst/>
            <a:ahLst/>
            <a:cxnLst/>
            <a:rect l="l" t="t" r="r" b="b"/>
            <a:pathLst>
              <a:path w="3229940" h="2754870">
                <a:moveTo>
                  <a:pt x="3229940" y="0"/>
                </a:moveTo>
                <a:lnTo>
                  <a:pt x="0" y="0"/>
                </a:lnTo>
                <a:lnTo>
                  <a:pt x="0" y="2754870"/>
                </a:lnTo>
                <a:lnTo>
                  <a:pt x="3229940" y="2754870"/>
                </a:lnTo>
                <a:lnTo>
                  <a:pt x="322994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Freeform 9"/>
          <p:cNvSpPr/>
          <p:nvPr/>
        </p:nvSpPr>
        <p:spPr>
          <a:xfrm rot="-1087500">
            <a:off x="2232142" y="8424201"/>
            <a:ext cx="2752460" cy="2095310"/>
          </a:xfrm>
          <a:custGeom>
            <a:avLst/>
            <a:gdLst/>
            <a:ahLst/>
            <a:cxnLst/>
            <a:rect l="l" t="t" r="r" b="b"/>
            <a:pathLst>
              <a:path w="2752460" h="2095310">
                <a:moveTo>
                  <a:pt x="0" y="0"/>
                </a:moveTo>
                <a:lnTo>
                  <a:pt x="2752460" y="0"/>
                </a:lnTo>
                <a:lnTo>
                  <a:pt x="2752460" y="2095310"/>
                </a:lnTo>
                <a:lnTo>
                  <a:pt x="0" y="2095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0" name="Freeform 10"/>
          <p:cNvSpPr/>
          <p:nvPr/>
        </p:nvSpPr>
        <p:spPr>
          <a:xfrm>
            <a:off x="6509360" y="2691670"/>
            <a:ext cx="10369156" cy="5833326"/>
          </a:xfrm>
          <a:custGeom>
            <a:avLst/>
            <a:gdLst/>
            <a:ahLst/>
            <a:cxnLst/>
            <a:rect l="l" t="t" r="r" b="b"/>
            <a:pathLst>
              <a:path w="10369156" h="5833326">
                <a:moveTo>
                  <a:pt x="0" y="0"/>
                </a:moveTo>
                <a:lnTo>
                  <a:pt x="10369155" y="0"/>
                </a:lnTo>
                <a:lnTo>
                  <a:pt x="10369155" y="5833326"/>
                </a:lnTo>
                <a:lnTo>
                  <a:pt x="0" y="58333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1" name="TextBox 11"/>
          <p:cNvSpPr txBox="1"/>
          <p:nvPr/>
        </p:nvSpPr>
        <p:spPr>
          <a:xfrm>
            <a:off x="6877870" y="618042"/>
            <a:ext cx="6116580" cy="1301112"/>
          </a:xfrm>
          <a:prstGeom prst="rect">
            <a:avLst/>
          </a:prstGeom>
        </p:spPr>
        <p:txBody>
          <a:bodyPr lIns="0" tIns="0" rIns="0" bIns="0" rtlCol="0" anchor="t">
            <a:spAutoFit/>
          </a:bodyPr>
          <a:lstStyle/>
          <a:p>
            <a:pPr algn="ctr">
              <a:lnSpc>
                <a:spcPts val="10664"/>
              </a:lnSpc>
              <a:spcBef>
                <a:spcPct val="0"/>
              </a:spcBef>
            </a:pPr>
            <a:r>
              <a:rPr lang="en-US" sz="7617">
                <a:solidFill>
                  <a:srgbClr val="383C61"/>
                </a:solidFill>
                <a:latin typeface="Fraunces Bold"/>
              </a:rPr>
              <a:t>KHỞI ĐỘNG</a:t>
            </a:r>
          </a:p>
        </p:txBody>
      </p:sp>
      <p:grpSp>
        <p:nvGrpSpPr>
          <p:cNvPr id="12" name="Group 12"/>
          <p:cNvGrpSpPr/>
          <p:nvPr/>
        </p:nvGrpSpPr>
        <p:grpSpPr>
          <a:xfrm>
            <a:off x="226540" y="1081980"/>
            <a:ext cx="6275250" cy="4239806"/>
            <a:chOff x="0" y="0"/>
            <a:chExt cx="8367000" cy="5653074"/>
          </a:xfrm>
        </p:grpSpPr>
        <p:sp>
          <p:nvSpPr>
            <p:cNvPr id="13" name="Freeform 13"/>
            <p:cNvSpPr/>
            <p:nvPr/>
          </p:nvSpPr>
          <p:spPr>
            <a:xfrm rot="-650475">
              <a:off x="1509360" y="356449"/>
              <a:ext cx="4000930" cy="2220516"/>
            </a:xfrm>
            <a:custGeom>
              <a:avLst/>
              <a:gdLst/>
              <a:ahLst/>
              <a:cxnLst/>
              <a:rect l="l" t="t" r="r" b="b"/>
              <a:pathLst>
                <a:path w="4000930" h="2220516">
                  <a:moveTo>
                    <a:pt x="0" y="0"/>
                  </a:moveTo>
                  <a:lnTo>
                    <a:pt x="4000930" y="0"/>
                  </a:lnTo>
                  <a:lnTo>
                    <a:pt x="4000930" y="2220516"/>
                  </a:lnTo>
                  <a:lnTo>
                    <a:pt x="0" y="222051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GB"/>
            </a:p>
          </p:txBody>
        </p:sp>
        <p:sp>
          <p:nvSpPr>
            <p:cNvPr id="14" name="Freeform 14"/>
            <p:cNvSpPr/>
            <p:nvPr/>
          </p:nvSpPr>
          <p:spPr>
            <a:xfrm rot="-650475">
              <a:off x="182570" y="2224018"/>
              <a:ext cx="8001859" cy="2700628"/>
            </a:xfrm>
            <a:custGeom>
              <a:avLst/>
              <a:gdLst/>
              <a:ahLst/>
              <a:cxnLst/>
              <a:rect l="l" t="t" r="r" b="b"/>
              <a:pathLst>
                <a:path w="8001859" h="2700628">
                  <a:moveTo>
                    <a:pt x="0" y="0"/>
                  </a:moveTo>
                  <a:lnTo>
                    <a:pt x="8001860" y="0"/>
                  </a:lnTo>
                  <a:lnTo>
                    <a:pt x="8001860" y="2700627"/>
                  </a:lnTo>
                  <a:lnTo>
                    <a:pt x="0" y="2700627"/>
                  </a:lnTo>
                  <a:lnTo>
                    <a:pt x="0" y="0"/>
                  </a:lnTo>
                  <a:close/>
                </a:path>
              </a:pathLst>
            </a:custGeom>
            <a:blipFill>
              <a:blip r:embed="rId14">
                <a:alphaModFix amt="61000"/>
                <a:extLst>
                  <a:ext uri="{96DAC541-7B7A-43D3-8B79-37D633B846F1}">
                    <asvg:svgBlip xmlns:asvg="http://schemas.microsoft.com/office/drawing/2016/SVG/main" xmlns="" r:embed="rId15"/>
                  </a:ext>
                </a:extLst>
              </a:blip>
              <a:stretch>
                <a:fillRect/>
              </a:stretch>
            </a:blipFill>
          </p:spPr>
          <p:txBody>
            <a:bodyPr/>
            <a:lstStyle/>
            <a:p>
              <a:endParaRPr lang="en-GB"/>
            </a:p>
          </p:txBody>
        </p:sp>
        <p:sp>
          <p:nvSpPr>
            <p:cNvPr id="15" name="TextBox 15"/>
            <p:cNvSpPr txBox="1"/>
            <p:nvPr/>
          </p:nvSpPr>
          <p:spPr>
            <a:xfrm rot="-830719">
              <a:off x="503793" y="2605539"/>
              <a:ext cx="6982196" cy="1854058"/>
            </a:xfrm>
            <a:prstGeom prst="rect">
              <a:avLst/>
            </a:prstGeom>
          </p:spPr>
          <p:txBody>
            <a:bodyPr lIns="0" tIns="0" rIns="0" bIns="0" rtlCol="0" anchor="t">
              <a:spAutoFit/>
            </a:bodyPr>
            <a:lstStyle/>
            <a:p>
              <a:pPr marL="871255" lvl="1" indent="-435628" algn="just">
                <a:lnSpc>
                  <a:spcPts val="5649"/>
                </a:lnSpc>
                <a:buFont typeface="Arial"/>
                <a:buChar char="•"/>
              </a:pPr>
              <a:r>
                <a:rPr lang="en-US" sz="4035">
                  <a:solidFill>
                    <a:srgbClr val="000000"/>
                  </a:solidFill>
                  <a:latin typeface="Roboto Condensed"/>
                </a:rPr>
                <a:t>Thảo luận nhóm đôi</a:t>
              </a:r>
            </a:p>
            <a:p>
              <a:pPr marL="871255" lvl="1" indent="-435628" algn="just">
                <a:lnSpc>
                  <a:spcPts val="5649"/>
                </a:lnSpc>
                <a:buFont typeface="Arial"/>
                <a:buChar char="•"/>
              </a:pPr>
              <a:r>
                <a:rPr lang="en-US" sz="4035">
                  <a:solidFill>
                    <a:srgbClr val="000000"/>
                  </a:solidFill>
                  <a:latin typeface="Roboto Condensed"/>
                </a:rPr>
                <a:t>Thời gian: 2 phút</a:t>
              </a:r>
            </a:p>
          </p:txBody>
        </p:sp>
      </p:grpSp>
      <p:sp>
        <p:nvSpPr>
          <p:cNvPr id="16" name="TextBox 16"/>
          <p:cNvSpPr txBox="1"/>
          <p:nvPr/>
        </p:nvSpPr>
        <p:spPr>
          <a:xfrm rot="-79608">
            <a:off x="7085774" y="3280384"/>
            <a:ext cx="9203554" cy="4240818"/>
          </a:xfrm>
          <a:prstGeom prst="rect">
            <a:avLst/>
          </a:prstGeom>
        </p:spPr>
        <p:txBody>
          <a:bodyPr lIns="0" tIns="0" rIns="0" bIns="0" rtlCol="0" anchor="t">
            <a:spAutoFit/>
          </a:bodyPr>
          <a:lstStyle/>
          <a:p>
            <a:pPr marL="1046864" lvl="1" indent="-523432" algn="just">
              <a:lnSpc>
                <a:spcPts val="6788"/>
              </a:lnSpc>
              <a:buFont typeface="Arial"/>
              <a:buChar char="•"/>
            </a:pPr>
            <a:r>
              <a:rPr lang="en-US" sz="4848">
                <a:solidFill>
                  <a:srgbClr val="000000"/>
                </a:solidFill>
                <a:latin typeface="Roboto Condensed"/>
              </a:rPr>
              <a:t>Em hiểu thế nào là kiến nghị? Đã bao giờ em phải viết văn bản kiến nghị chưa? </a:t>
            </a:r>
          </a:p>
          <a:p>
            <a:pPr marL="1046864" lvl="1" indent="-523432" algn="just">
              <a:lnSpc>
                <a:spcPts val="6788"/>
              </a:lnSpc>
              <a:buFont typeface="Arial"/>
              <a:buChar char="•"/>
            </a:pPr>
            <a:r>
              <a:rPr lang="en-US" sz="4848">
                <a:solidFill>
                  <a:srgbClr val="000000"/>
                </a:solidFill>
                <a:latin typeface="Roboto Condensed"/>
              </a:rPr>
              <a:t>Nếu từng viết, hãy cho biết em đã thực hiện nó như thế nào?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6426910" y="162792"/>
            <a:ext cx="1185596" cy="1465206"/>
          </a:xfrm>
          <a:custGeom>
            <a:avLst/>
            <a:gdLst/>
            <a:ahLst/>
            <a:cxnLst/>
            <a:rect l="l" t="t" r="r" b="b"/>
            <a:pathLst>
              <a:path w="1185596" h="1465206">
                <a:moveTo>
                  <a:pt x="0" y="0"/>
                </a:moveTo>
                <a:lnTo>
                  <a:pt x="1185596" y="0"/>
                </a:lnTo>
                <a:lnTo>
                  <a:pt x="1185596" y="1465206"/>
                </a:lnTo>
                <a:lnTo>
                  <a:pt x="0" y="14652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3405352" y="7414456"/>
            <a:ext cx="6810703" cy="4114800"/>
          </a:xfrm>
          <a:custGeom>
            <a:avLst/>
            <a:gdLst/>
            <a:ahLst/>
            <a:cxnLst/>
            <a:rect l="l" t="t" r="r" b="b"/>
            <a:pathLst>
              <a:path w="6810703" h="4114800">
                <a:moveTo>
                  <a:pt x="0" y="0"/>
                </a:moveTo>
                <a:lnTo>
                  <a:pt x="6810704" y="0"/>
                </a:lnTo>
                <a:lnTo>
                  <a:pt x="681070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TextBox 9"/>
          <p:cNvSpPr txBox="1"/>
          <p:nvPr/>
        </p:nvSpPr>
        <p:spPr>
          <a:xfrm>
            <a:off x="3405352" y="420743"/>
            <a:ext cx="12489877"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II. PHÂN TÍCH  BÀI VIẾT THAM KHẢO</a:t>
            </a:r>
          </a:p>
        </p:txBody>
      </p:sp>
      <p:graphicFrame>
        <p:nvGraphicFramePr>
          <p:cNvPr id="10" name="Table 10"/>
          <p:cNvGraphicFramePr>
            <a:graphicFrameLocks noGrp="1"/>
          </p:cNvGraphicFramePr>
          <p:nvPr/>
        </p:nvGraphicFramePr>
        <p:xfrm>
          <a:off x="2324169" y="1646112"/>
          <a:ext cx="14935131" cy="7396353"/>
        </p:xfrm>
        <a:graphic>
          <a:graphicData uri="http://schemas.openxmlformats.org/drawingml/2006/table">
            <a:tbl>
              <a:tblPr/>
              <a:tblGrid>
                <a:gridCol w="5705735">
                  <a:extLst>
                    <a:ext uri="{9D8B030D-6E8A-4147-A177-3AD203B41FA5}">
                      <a16:colId xmlns:a16="http://schemas.microsoft.com/office/drawing/2014/main" val="20000"/>
                    </a:ext>
                  </a:extLst>
                </a:gridCol>
                <a:gridCol w="9229396">
                  <a:extLst>
                    <a:ext uri="{9D8B030D-6E8A-4147-A177-3AD203B41FA5}">
                      <a16:colId xmlns:a16="http://schemas.microsoft.com/office/drawing/2014/main" val="20001"/>
                    </a:ext>
                  </a:extLst>
                </a:gridCol>
              </a:tblGrid>
              <a:tr h="981148">
                <a:tc>
                  <a:txBody>
                    <a:bodyPr/>
                    <a:lstStyle/>
                    <a:p>
                      <a:pPr algn="ctr">
                        <a:lnSpc>
                          <a:spcPts val="4899"/>
                        </a:lnSpc>
                        <a:defRPr/>
                      </a:pPr>
                      <a:r>
                        <a:rPr lang="en-US" sz="3499">
                          <a:solidFill>
                            <a:srgbClr val="000000"/>
                          </a:solidFill>
                          <a:latin typeface="Roboto Condensed Bold"/>
                        </a:rPr>
                        <a:t>YÊU CẦU</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solidFill>
                      <a:srgbClr val="F3B3CD"/>
                    </a:solidFill>
                  </a:tcPr>
                </a:tc>
                <a:tc>
                  <a:txBody>
                    <a:bodyPr/>
                    <a:lstStyle/>
                    <a:p>
                      <a:pPr algn="ctr">
                        <a:lnSpc>
                          <a:spcPts val="4899"/>
                        </a:lnSpc>
                        <a:defRPr/>
                      </a:pPr>
                      <a:r>
                        <a:rPr lang="en-US" sz="3499">
                          <a:solidFill>
                            <a:srgbClr val="000000"/>
                          </a:solidFill>
                          <a:latin typeface="Roboto Condensed Bold"/>
                        </a:rPr>
                        <a:t>TRẢ LỜI</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solidFill>
                      <a:srgbClr val="F3B3CD"/>
                    </a:solidFill>
                  </a:tcPr>
                </a:tc>
                <a:extLst>
                  <a:ext uri="{0D108BD9-81ED-4DB2-BD59-A6C34878D82A}">
                    <a16:rowId xmlns:a16="http://schemas.microsoft.com/office/drawing/2014/main" val="10000"/>
                  </a:ext>
                </a:extLst>
              </a:tr>
              <a:tr h="3395272">
                <a:tc>
                  <a:txBody>
                    <a:bodyPr/>
                    <a:lstStyle/>
                    <a:p>
                      <a:pPr algn="just">
                        <a:lnSpc>
                          <a:spcPts val="4899"/>
                        </a:lnSpc>
                        <a:defRPr/>
                      </a:pPr>
                      <a:r>
                        <a:rPr lang="en-US" sz="3499">
                          <a:solidFill>
                            <a:srgbClr val="000000"/>
                          </a:solidFill>
                          <a:latin typeface="Roboto Condensed"/>
                        </a:rPr>
                        <a:t>Nội dung kiến nghị của văn bản trình bày những thông tin gì?</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c. Nội dung kiến nghị: giới thiệu về thời gian, địa điểm xảy ra sự việc; tên những người có liên quan; ý kiến muốn kiến nghị; ý nghĩa của việc đang kiến nghị; người chịu trách nhiệm (nếu có) và trách nhiệm của người viết văn bản</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extLst>
                  <a:ext uri="{0D108BD9-81ED-4DB2-BD59-A6C34878D82A}">
                    <a16:rowId xmlns:a16="http://schemas.microsoft.com/office/drawing/2014/main" val="10001"/>
                  </a:ext>
                </a:extLst>
              </a:tr>
              <a:tr h="3019933">
                <a:tc>
                  <a:txBody>
                    <a:bodyPr/>
                    <a:lstStyle/>
                    <a:p>
                      <a:pPr algn="just">
                        <a:lnSpc>
                          <a:spcPts val="4899"/>
                        </a:lnSpc>
                        <a:defRPr/>
                      </a:pPr>
                      <a:r>
                        <a:rPr lang="en-US" sz="3499">
                          <a:solidFill>
                            <a:srgbClr val="000000"/>
                          </a:solidFill>
                          <a:latin typeface="Roboto Condensed"/>
                        </a:rPr>
                        <a:t>Những nội dung nào đã được trình bày ở phần kết thúc của văn bản?</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tc>
                  <a:txBody>
                    <a:bodyPr/>
                    <a:lstStyle/>
                    <a:p>
                      <a:pPr algn="l">
                        <a:lnSpc>
                          <a:spcPts val="4899"/>
                        </a:lnSpc>
                        <a:defRPr/>
                      </a:pPr>
                      <a:r>
                        <a:rPr lang="en-US" sz="3499">
                          <a:solidFill>
                            <a:srgbClr val="000000"/>
                          </a:solidFill>
                          <a:latin typeface="Roboto Condensed"/>
                        </a:rPr>
                        <a:t>d. Những nội dung được trình bày ở phần kết thúc: Những đề nghị (nếu có), lời cam đoan/lời hứa/cảm ơn, chữ kí và họ tên người viết</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6426910" y="162792"/>
            <a:ext cx="1185596" cy="1465206"/>
          </a:xfrm>
          <a:custGeom>
            <a:avLst/>
            <a:gdLst/>
            <a:ahLst/>
            <a:cxnLst/>
            <a:rect l="l" t="t" r="r" b="b"/>
            <a:pathLst>
              <a:path w="1185596" h="1465206">
                <a:moveTo>
                  <a:pt x="0" y="0"/>
                </a:moveTo>
                <a:lnTo>
                  <a:pt x="1185596" y="0"/>
                </a:lnTo>
                <a:lnTo>
                  <a:pt x="1185596" y="1465206"/>
                </a:lnTo>
                <a:lnTo>
                  <a:pt x="0" y="14652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3405352" y="7414456"/>
            <a:ext cx="6810703" cy="4114800"/>
          </a:xfrm>
          <a:custGeom>
            <a:avLst/>
            <a:gdLst/>
            <a:ahLst/>
            <a:cxnLst/>
            <a:rect l="l" t="t" r="r" b="b"/>
            <a:pathLst>
              <a:path w="6810703" h="4114800">
                <a:moveTo>
                  <a:pt x="0" y="0"/>
                </a:moveTo>
                <a:lnTo>
                  <a:pt x="6810704" y="0"/>
                </a:lnTo>
                <a:lnTo>
                  <a:pt x="681070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TextBox 9"/>
          <p:cNvSpPr txBox="1"/>
          <p:nvPr/>
        </p:nvSpPr>
        <p:spPr>
          <a:xfrm>
            <a:off x="3337658" y="242188"/>
            <a:ext cx="12489877"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II. PHÂN TÍCH  BÀI VIẾT THAM KHẢO</a:t>
            </a:r>
          </a:p>
        </p:txBody>
      </p:sp>
      <p:graphicFrame>
        <p:nvGraphicFramePr>
          <p:cNvPr id="10" name="Table 10"/>
          <p:cNvGraphicFramePr>
            <a:graphicFrameLocks noGrp="1"/>
          </p:cNvGraphicFramePr>
          <p:nvPr/>
        </p:nvGraphicFramePr>
        <p:xfrm>
          <a:off x="2510589" y="1646112"/>
          <a:ext cx="14748710" cy="7396353"/>
        </p:xfrm>
        <a:graphic>
          <a:graphicData uri="http://schemas.openxmlformats.org/drawingml/2006/table">
            <a:tbl>
              <a:tblPr/>
              <a:tblGrid>
                <a:gridCol w="5519240">
                  <a:extLst>
                    <a:ext uri="{9D8B030D-6E8A-4147-A177-3AD203B41FA5}">
                      <a16:colId xmlns:a16="http://schemas.microsoft.com/office/drawing/2014/main" val="20000"/>
                    </a:ext>
                  </a:extLst>
                </a:gridCol>
                <a:gridCol w="9229470">
                  <a:extLst>
                    <a:ext uri="{9D8B030D-6E8A-4147-A177-3AD203B41FA5}">
                      <a16:colId xmlns:a16="http://schemas.microsoft.com/office/drawing/2014/main" val="20001"/>
                    </a:ext>
                  </a:extLst>
                </a:gridCol>
              </a:tblGrid>
              <a:tr h="981148">
                <a:tc>
                  <a:txBody>
                    <a:bodyPr/>
                    <a:lstStyle/>
                    <a:p>
                      <a:pPr algn="ctr">
                        <a:lnSpc>
                          <a:spcPts val="4899"/>
                        </a:lnSpc>
                        <a:defRPr/>
                      </a:pPr>
                      <a:r>
                        <a:rPr lang="en-US" sz="3499">
                          <a:solidFill>
                            <a:srgbClr val="000000"/>
                          </a:solidFill>
                          <a:latin typeface="Roboto Condensed Bold"/>
                        </a:rPr>
                        <a:t>YÊU CẦU</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solidFill>
                      <a:srgbClr val="F3B3CD"/>
                    </a:solidFill>
                  </a:tcPr>
                </a:tc>
                <a:tc>
                  <a:txBody>
                    <a:bodyPr/>
                    <a:lstStyle/>
                    <a:p>
                      <a:pPr algn="ctr">
                        <a:lnSpc>
                          <a:spcPts val="4899"/>
                        </a:lnSpc>
                        <a:defRPr/>
                      </a:pPr>
                      <a:r>
                        <a:rPr lang="en-US" sz="3499">
                          <a:solidFill>
                            <a:srgbClr val="000000"/>
                          </a:solidFill>
                          <a:latin typeface="Roboto Condensed Bold"/>
                        </a:rPr>
                        <a:t>TRẢ LỜI</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solidFill>
                      <a:srgbClr val="F3B3CD"/>
                    </a:solidFill>
                  </a:tcPr>
                </a:tc>
                <a:extLst>
                  <a:ext uri="{0D108BD9-81ED-4DB2-BD59-A6C34878D82A}">
                    <a16:rowId xmlns:a16="http://schemas.microsoft.com/office/drawing/2014/main" val="10000"/>
                  </a:ext>
                </a:extLst>
              </a:tr>
              <a:tr h="3395272">
                <a:tc>
                  <a:txBody>
                    <a:bodyPr/>
                    <a:lstStyle/>
                    <a:p>
                      <a:pPr algn="just">
                        <a:lnSpc>
                          <a:spcPts val="4899"/>
                        </a:lnSpc>
                        <a:defRPr/>
                      </a:pPr>
                      <a:r>
                        <a:rPr lang="en-US" sz="3499">
                          <a:solidFill>
                            <a:srgbClr val="000000"/>
                          </a:solidFill>
                          <a:latin typeface="Roboto Condensed"/>
                        </a:rPr>
                        <a:t>Nội dung kiến nghị của văn bản trình bày những thông tin gì?</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c. Nội dung kiến nghị: giới thiệu về thời gian, địa điểm xảy ra sự việc; tên những người có liên quan; ý kiến muốn kiến nghị; ý nghĩa của việc đang kiến nghị; người chịu trách nhiệm (nếu có) và trách nhiệm của người viết văn bản</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extLst>
                  <a:ext uri="{0D108BD9-81ED-4DB2-BD59-A6C34878D82A}">
                    <a16:rowId xmlns:a16="http://schemas.microsoft.com/office/drawing/2014/main" val="10001"/>
                  </a:ext>
                </a:extLst>
              </a:tr>
              <a:tr h="3019933">
                <a:tc>
                  <a:txBody>
                    <a:bodyPr/>
                    <a:lstStyle/>
                    <a:p>
                      <a:pPr algn="just">
                        <a:lnSpc>
                          <a:spcPts val="4899"/>
                        </a:lnSpc>
                        <a:defRPr/>
                      </a:pPr>
                      <a:r>
                        <a:rPr lang="en-US" sz="3499">
                          <a:solidFill>
                            <a:srgbClr val="000000"/>
                          </a:solidFill>
                          <a:latin typeface="Roboto Condensed"/>
                        </a:rPr>
                        <a:t>Những nội dung nào đã được trình bày ở phần kết thúc của văn bản?</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tc>
                  <a:txBody>
                    <a:bodyPr/>
                    <a:lstStyle/>
                    <a:p>
                      <a:pPr algn="l">
                        <a:lnSpc>
                          <a:spcPts val="4899"/>
                        </a:lnSpc>
                        <a:defRPr/>
                      </a:pPr>
                      <a:r>
                        <a:rPr lang="en-US" sz="3499">
                          <a:solidFill>
                            <a:srgbClr val="000000"/>
                          </a:solidFill>
                          <a:latin typeface="Roboto Condensed"/>
                        </a:rPr>
                        <a:t>d. Những nội dung được trình bày ở phần kết thúc: Những đề nghị (nếu có), lời cam đoan/lời hứa/cảm ơn, chữ kí và họ tên người viết</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8700" cy="10287000"/>
            <a:chOff x="0" y="0"/>
            <a:chExt cx="270933" cy="2709333"/>
          </a:xfrm>
        </p:grpSpPr>
        <p:sp>
          <p:nvSpPr>
            <p:cNvPr id="3" name="Freeform 3"/>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575080" y="980698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560224" y="8610736"/>
            <a:ext cx="4588996" cy="4114800"/>
          </a:xfrm>
          <a:custGeom>
            <a:avLst/>
            <a:gdLst/>
            <a:ahLst/>
            <a:cxnLst/>
            <a:rect l="l" t="t" r="r" b="b"/>
            <a:pathLst>
              <a:path w="4588996" h="4114800">
                <a:moveTo>
                  <a:pt x="0" y="0"/>
                </a:moveTo>
                <a:lnTo>
                  <a:pt x="4588996" y="0"/>
                </a:lnTo>
                <a:lnTo>
                  <a:pt x="45889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rot="231984">
            <a:off x="16241793" y="697719"/>
            <a:ext cx="1568474" cy="1305101"/>
          </a:xfrm>
          <a:custGeom>
            <a:avLst/>
            <a:gdLst/>
            <a:ahLst/>
            <a:cxnLst/>
            <a:rect l="l" t="t" r="r" b="b"/>
            <a:pathLst>
              <a:path w="1568474" h="1305101">
                <a:moveTo>
                  <a:pt x="0" y="0"/>
                </a:moveTo>
                <a:lnTo>
                  <a:pt x="1568475" y="0"/>
                </a:lnTo>
                <a:lnTo>
                  <a:pt x="1568475" y="1305102"/>
                </a:lnTo>
                <a:lnTo>
                  <a:pt x="0" y="13051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nvGrpSpPr>
          <p:cNvPr id="9" name="Group 9"/>
          <p:cNvGrpSpPr/>
          <p:nvPr/>
        </p:nvGrpSpPr>
        <p:grpSpPr>
          <a:xfrm>
            <a:off x="6752920" y="2568567"/>
            <a:ext cx="9711117" cy="2770205"/>
            <a:chOff x="0" y="0"/>
            <a:chExt cx="2557660" cy="729601"/>
          </a:xfrm>
        </p:grpSpPr>
        <p:sp>
          <p:nvSpPr>
            <p:cNvPr id="10" name="Freeform 10"/>
            <p:cNvSpPr/>
            <p:nvPr/>
          </p:nvSpPr>
          <p:spPr>
            <a:xfrm>
              <a:off x="0" y="0"/>
              <a:ext cx="2557660" cy="729601"/>
            </a:xfrm>
            <a:custGeom>
              <a:avLst/>
              <a:gdLst/>
              <a:ahLst/>
              <a:cxnLst/>
              <a:rect l="l" t="t" r="r" b="b"/>
              <a:pathLst>
                <a:path w="2557660" h="729601">
                  <a:moveTo>
                    <a:pt x="40658" y="0"/>
                  </a:moveTo>
                  <a:lnTo>
                    <a:pt x="2517002" y="0"/>
                  </a:lnTo>
                  <a:cubicBezTo>
                    <a:pt x="2539457" y="0"/>
                    <a:pt x="2557660" y="18203"/>
                    <a:pt x="2557660" y="40658"/>
                  </a:cubicBezTo>
                  <a:lnTo>
                    <a:pt x="2557660" y="688943"/>
                  </a:lnTo>
                  <a:cubicBezTo>
                    <a:pt x="2557660" y="699726"/>
                    <a:pt x="2553377" y="710068"/>
                    <a:pt x="2545752" y="717693"/>
                  </a:cubicBezTo>
                  <a:cubicBezTo>
                    <a:pt x="2538127" y="725318"/>
                    <a:pt x="2527785" y="729601"/>
                    <a:pt x="2517002" y="729601"/>
                  </a:cubicBezTo>
                  <a:lnTo>
                    <a:pt x="40658" y="729601"/>
                  </a:lnTo>
                  <a:cubicBezTo>
                    <a:pt x="18203" y="729601"/>
                    <a:pt x="0" y="711398"/>
                    <a:pt x="0" y="688943"/>
                  </a:cubicBezTo>
                  <a:lnTo>
                    <a:pt x="0" y="40658"/>
                  </a:lnTo>
                  <a:cubicBezTo>
                    <a:pt x="0" y="18203"/>
                    <a:pt x="18203" y="0"/>
                    <a:pt x="40658" y="0"/>
                  </a:cubicBezTo>
                  <a:close/>
                </a:path>
              </a:pathLst>
            </a:custGeom>
            <a:solidFill>
              <a:srgbClr val="8FBBB4">
                <a:alpha val="36863"/>
              </a:srgbClr>
            </a:solidFill>
          </p:spPr>
          <p:txBody>
            <a:bodyPr/>
            <a:lstStyle/>
            <a:p>
              <a:endParaRPr lang="en-GB"/>
            </a:p>
          </p:txBody>
        </p:sp>
        <p:sp>
          <p:nvSpPr>
            <p:cNvPr id="11" name="TextBox 11"/>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12" name="TextBox 12"/>
          <p:cNvSpPr txBox="1"/>
          <p:nvPr/>
        </p:nvSpPr>
        <p:spPr>
          <a:xfrm>
            <a:off x="2819400" y="933450"/>
            <a:ext cx="11870873" cy="854054"/>
          </a:xfrm>
          <a:prstGeom prst="rect">
            <a:avLst/>
          </a:prstGeom>
        </p:spPr>
        <p:txBody>
          <a:bodyPr wrap="square" lIns="0" tIns="0" rIns="0" bIns="0" rtlCol="0" anchor="t">
            <a:spAutoFit/>
          </a:bodyPr>
          <a:lstStyle/>
          <a:p>
            <a:pPr algn="ctr">
              <a:lnSpc>
                <a:spcPts val="6999"/>
              </a:lnSpc>
              <a:spcBef>
                <a:spcPct val="0"/>
              </a:spcBef>
            </a:pPr>
            <a:r>
              <a:rPr lang="en-US" sz="4999">
                <a:solidFill>
                  <a:srgbClr val="383C61"/>
                </a:solidFill>
                <a:latin typeface="Fraunces Bold"/>
              </a:rPr>
              <a:t>III. HƯỚNG DẪN QUY TRÌNH VIẾT</a:t>
            </a:r>
          </a:p>
        </p:txBody>
      </p:sp>
      <p:sp>
        <p:nvSpPr>
          <p:cNvPr id="13" name="TextBox 13"/>
          <p:cNvSpPr txBox="1"/>
          <p:nvPr/>
        </p:nvSpPr>
        <p:spPr>
          <a:xfrm>
            <a:off x="2270224" y="2832508"/>
            <a:ext cx="364353" cy="854053"/>
          </a:xfrm>
          <a:prstGeom prst="rect">
            <a:avLst/>
          </a:prstGeom>
        </p:spPr>
        <p:txBody>
          <a:bodyPr lIns="0" tIns="0" rIns="0" bIns="0" rtlCol="0" anchor="t">
            <a:spAutoFit/>
          </a:bodyPr>
          <a:lstStyle/>
          <a:p>
            <a:pPr algn="ctr">
              <a:lnSpc>
                <a:spcPts val="6999"/>
              </a:lnSpc>
            </a:pPr>
            <a:r>
              <a:rPr lang="en-US" sz="4999">
                <a:solidFill>
                  <a:srgbClr val="FFFFFF"/>
                </a:solidFill>
                <a:latin typeface="Roboto Bold"/>
              </a:rPr>
              <a:t>1</a:t>
            </a:r>
          </a:p>
        </p:txBody>
      </p:sp>
      <p:sp>
        <p:nvSpPr>
          <p:cNvPr id="14" name="TextBox 14"/>
          <p:cNvSpPr txBox="1"/>
          <p:nvPr/>
        </p:nvSpPr>
        <p:spPr>
          <a:xfrm>
            <a:off x="2270224" y="4683716"/>
            <a:ext cx="364353" cy="854053"/>
          </a:xfrm>
          <a:prstGeom prst="rect">
            <a:avLst/>
          </a:prstGeom>
        </p:spPr>
        <p:txBody>
          <a:bodyPr lIns="0" tIns="0" rIns="0" bIns="0" rtlCol="0" anchor="t">
            <a:spAutoFit/>
          </a:bodyPr>
          <a:lstStyle/>
          <a:p>
            <a:pPr algn="ctr">
              <a:lnSpc>
                <a:spcPts val="6999"/>
              </a:lnSpc>
            </a:pPr>
            <a:r>
              <a:rPr lang="en-US" sz="4999">
                <a:solidFill>
                  <a:srgbClr val="FFFFFF"/>
                </a:solidFill>
                <a:latin typeface="Roboto Bold"/>
              </a:rPr>
              <a:t>2</a:t>
            </a:r>
          </a:p>
        </p:txBody>
      </p:sp>
      <p:sp>
        <p:nvSpPr>
          <p:cNvPr id="15" name="TextBox 15"/>
          <p:cNvSpPr txBox="1"/>
          <p:nvPr/>
        </p:nvSpPr>
        <p:spPr>
          <a:xfrm>
            <a:off x="2270224" y="6537894"/>
            <a:ext cx="364353" cy="854053"/>
          </a:xfrm>
          <a:prstGeom prst="rect">
            <a:avLst/>
          </a:prstGeom>
        </p:spPr>
        <p:txBody>
          <a:bodyPr lIns="0" tIns="0" rIns="0" bIns="0" rtlCol="0" anchor="t">
            <a:spAutoFit/>
          </a:bodyPr>
          <a:lstStyle/>
          <a:p>
            <a:pPr algn="ctr">
              <a:lnSpc>
                <a:spcPts val="6999"/>
              </a:lnSpc>
            </a:pPr>
            <a:r>
              <a:rPr lang="en-US" sz="4999">
                <a:solidFill>
                  <a:srgbClr val="FFFFFF"/>
                </a:solidFill>
                <a:latin typeface="Roboto Bold"/>
              </a:rPr>
              <a:t>3</a:t>
            </a:r>
          </a:p>
        </p:txBody>
      </p:sp>
      <p:grpSp>
        <p:nvGrpSpPr>
          <p:cNvPr id="16" name="Group 16"/>
          <p:cNvGrpSpPr/>
          <p:nvPr/>
        </p:nvGrpSpPr>
        <p:grpSpPr>
          <a:xfrm>
            <a:off x="1601826" y="3395276"/>
            <a:ext cx="4802411" cy="5549572"/>
            <a:chOff x="0" y="-142875"/>
            <a:chExt cx="6403215" cy="7399430"/>
          </a:xfrm>
        </p:grpSpPr>
        <p:sp>
          <p:nvSpPr>
            <p:cNvPr id="17" name="Freeform 17"/>
            <p:cNvSpPr/>
            <p:nvPr/>
          </p:nvSpPr>
          <p:spPr>
            <a:xfrm>
              <a:off x="0" y="92119"/>
              <a:ext cx="6403215" cy="7164436"/>
            </a:xfrm>
            <a:custGeom>
              <a:avLst/>
              <a:gdLst/>
              <a:ahLst/>
              <a:cxnLst/>
              <a:rect l="l" t="t" r="r" b="b"/>
              <a:pathLst>
                <a:path w="6403215" h="7164436">
                  <a:moveTo>
                    <a:pt x="0" y="0"/>
                  </a:moveTo>
                  <a:lnTo>
                    <a:pt x="6403215" y="0"/>
                  </a:lnTo>
                  <a:lnTo>
                    <a:pt x="6403215" y="7164436"/>
                  </a:lnTo>
                  <a:lnTo>
                    <a:pt x="0" y="71644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8" name="TextBox 18"/>
            <p:cNvSpPr txBox="1"/>
            <p:nvPr/>
          </p:nvSpPr>
          <p:spPr>
            <a:xfrm>
              <a:off x="2131432" y="-142875"/>
              <a:ext cx="3328735" cy="1419192"/>
            </a:xfrm>
            <a:prstGeom prst="rect">
              <a:avLst/>
            </a:prstGeom>
          </p:spPr>
          <p:txBody>
            <a:bodyPr wrap="square" lIns="0" tIns="0" rIns="0" bIns="0" rtlCol="0" anchor="t">
              <a:spAutoFit/>
            </a:bodyPr>
            <a:lstStyle/>
            <a:p>
              <a:pPr algn="ctr">
                <a:lnSpc>
                  <a:spcPts val="8310"/>
                </a:lnSpc>
              </a:pPr>
              <a:r>
                <a:rPr lang="en-US" sz="5935">
                  <a:solidFill>
                    <a:srgbClr val="000000"/>
                  </a:solidFill>
                  <a:latin typeface="#9Slide05 VL Fadilla"/>
                </a:rPr>
                <a:t>Chuẩn bị</a:t>
              </a:r>
            </a:p>
          </p:txBody>
        </p:sp>
        <p:sp>
          <p:nvSpPr>
            <p:cNvPr id="19" name="TextBox 19"/>
            <p:cNvSpPr txBox="1"/>
            <p:nvPr/>
          </p:nvSpPr>
          <p:spPr>
            <a:xfrm>
              <a:off x="2842633" y="2305579"/>
              <a:ext cx="1768763" cy="1419192"/>
            </a:xfrm>
            <a:prstGeom prst="rect">
              <a:avLst/>
            </a:prstGeom>
          </p:spPr>
          <p:txBody>
            <a:bodyPr wrap="square" lIns="0" tIns="0" rIns="0" bIns="0" rtlCol="0" anchor="t">
              <a:spAutoFit/>
            </a:bodyPr>
            <a:lstStyle/>
            <a:p>
              <a:pPr algn="ctr">
                <a:lnSpc>
                  <a:spcPts val="8310"/>
                </a:lnSpc>
              </a:pPr>
              <a:r>
                <a:rPr lang="en-US" sz="5935">
                  <a:solidFill>
                    <a:srgbClr val="000000"/>
                  </a:solidFill>
                  <a:latin typeface="#9Slide05 VL Fadilla"/>
                </a:rPr>
                <a:t>Viết</a:t>
              </a:r>
            </a:p>
          </p:txBody>
        </p:sp>
        <p:sp>
          <p:nvSpPr>
            <p:cNvPr id="20" name="TextBox 20"/>
            <p:cNvSpPr txBox="1"/>
            <p:nvPr/>
          </p:nvSpPr>
          <p:spPr>
            <a:xfrm>
              <a:off x="1623433" y="4756239"/>
              <a:ext cx="3966910" cy="1419192"/>
            </a:xfrm>
            <a:prstGeom prst="rect">
              <a:avLst/>
            </a:prstGeom>
          </p:spPr>
          <p:txBody>
            <a:bodyPr wrap="square" lIns="0" tIns="0" rIns="0" bIns="0" rtlCol="0" anchor="t">
              <a:spAutoFit/>
            </a:bodyPr>
            <a:lstStyle/>
            <a:p>
              <a:pPr algn="ctr">
                <a:lnSpc>
                  <a:spcPts val="8310"/>
                </a:lnSpc>
              </a:pPr>
              <a:r>
                <a:rPr lang="en-US" sz="5935">
                  <a:solidFill>
                    <a:srgbClr val="000000"/>
                  </a:solidFill>
                  <a:latin typeface="#9Slide05 VL Fadilla"/>
                </a:rPr>
                <a:t>Chỉnh sửa</a:t>
              </a:r>
            </a:p>
          </p:txBody>
        </p:sp>
      </p:grpSp>
      <p:sp>
        <p:nvSpPr>
          <p:cNvPr id="21" name="TextBox 21"/>
          <p:cNvSpPr txBox="1"/>
          <p:nvPr/>
        </p:nvSpPr>
        <p:spPr>
          <a:xfrm>
            <a:off x="6752920" y="2699146"/>
            <a:ext cx="9446656" cy="2472884"/>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000000"/>
                </a:solidFill>
                <a:latin typeface="Roboto Condensed"/>
              </a:rPr>
              <a:t>Đề tài</a:t>
            </a:r>
          </a:p>
          <a:p>
            <a:pPr marL="755651" lvl="1" indent="-377825">
              <a:lnSpc>
                <a:spcPts val="4900"/>
              </a:lnSpc>
              <a:buFont typeface="Arial"/>
              <a:buChar char="•"/>
            </a:pPr>
            <a:r>
              <a:rPr lang="en-US" sz="3500">
                <a:solidFill>
                  <a:srgbClr val="000000"/>
                </a:solidFill>
                <a:latin typeface="Roboto Condensed"/>
              </a:rPr>
              <a:t>Mục đích viết</a:t>
            </a:r>
          </a:p>
          <a:p>
            <a:pPr marL="755651" lvl="1" indent="-377825">
              <a:lnSpc>
                <a:spcPts val="4900"/>
              </a:lnSpc>
              <a:buFont typeface="Arial"/>
              <a:buChar char="•"/>
            </a:pPr>
            <a:r>
              <a:rPr lang="en-US" sz="3500">
                <a:solidFill>
                  <a:srgbClr val="000000"/>
                </a:solidFill>
                <a:latin typeface="Roboto Condensed"/>
              </a:rPr>
              <a:t>Ghi những nội dung chính</a:t>
            </a:r>
          </a:p>
          <a:p>
            <a:pPr marL="755651" lvl="1" indent="-377825">
              <a:lnSpc>
                <a:spcPts val="4900"/>
              </a:lnSpc>
              <a:buFont typeface="Arial"/>
              <a:buChar char="•"/>
            </a:pPr>
            <a:r>
              <a:rPr lang="en-US" sz="3500">
                <a:solidFill>
                  <a:srgbClr val="000000"/>
                </a:solidFill>
                <a:latin typeface="Roboto Condensed"/>
              </a:rPr>
              <a:t>Lập dàn ý</a:t>
            </a:r>
          </a:p>
        </p:txBody>
      </p:sp>
      <p:grpSp>
        <p:nvGrpSpPr>
          <p:cNvPr id="22" name="Group 22"/>
          <p:cNvGrpSpPr/>
          <p:nvPr/>
        </p:nvGrpSpPr>
        <p:grpSpPr>
          <a:xfrm>
            <a:off x="6620690" y="5516739"/>
            <a:ext cx="9711117" cy="1925086"/>
            <a:chOff x="0" y="0"/>
            <a:chExt cx="2557660" cy="507019"/>
          </a:xfrm>
        </p:grpSpPr>
        <p:sp>
          <p:nvSpPr>
            <p:cNvPr id="23" name="Freeform 23"/>
            <p:cNvSpPr/>
            <p:nvPr/>
          </p:nvSpPr>
          <p:spPr>
            <a:xfrm>
              <a:off x="0" y="0"/>
              <a:ext cx="2557660" cy="507019"/>
            </a:xfrm>
            <a:custGeom>
              <a:avLst/>
              <a:gdLst/>
              <a:ahLst/>
              <a:cxnLst/>
              <a:rect l="l" t="t" r="r" b="b"/>
              <a:pathLst>
                <a:path w="2557660" h="507019">
                  <a:moveTo>
                    <a:pt x="40658" y="0"/>
                  </a:moveTo>
                  <a:lnTo>
                    <a:pt x="2517002" y="0"/>
                  </a:lnTo>
                  <a:cubicBezTo>
                    <a:pt x="2539457" y="0"/>
                    <a:pt x="2557660" y="18203"/>
                    <a:pt x="2557660" y="40658"/>
                  </a:cubicBezTo>
                  <a:lnTo>
                    <a:pt x="2557660" y="466360"/>
                  </a:lnTo>
                  <a:cubicBezTo>
                    <a:pt x="2557660" y="477143"/>
                    <a:pt x="2553377" y="487485"/>
                    <a:pt x="2545752" y="495110"/>
                  </a:cubicBezTo>
                  <a:cubicBezTo>
                    <a:pt x="2538127" y="502735"/>
                    <a:pt x="2527785" y="507019"/>
                    <a:pt x="2517002" y="507019"/>
                  </a:cubicBezTo>
                  <a:lnTo>
                    <a:pt x="40658" y="507019"/>
                  </a:lnTo>
                  <a:cubicBezTo>
                    <a:pt x="18203" y="507019"/>
                    <a:pt x="0" y="488815"/>
                    <a:pt x="0" y="466360"/>
                  </a:cubicBezTo>
                  <a:lnTo>
                    <a:pt x="0" y="40658"/>
                  </a:lnTo>
                  <a:cubicBezTo>
                    <a:pt x="0" y="18203"/>
                    <a:pt x="18203" y="0"/>
                    <a:pt x="40658" y="0"/>
                  </a:cubicBezTo>
                  <a:close/>
                </a:path>
              </a:pathLst>
            </a:custGeom>
            <a:solidFill>
              <a:srgbClr val="CDBAD1">
                <a:alpha val="36863"/>
              </a:srgbClr>
            </a:solidFill>
          </p:spPr>
          <p:txBody>
            <a:bodyPr/>
            <a:lstStyle/>
            <a:p>
              <a:endParaRPr lang="en-GB"/>
            </a:p>
          </p:txBody>
        </p:sp>
        <p:sp>
          <p:nvSpPr>
            <p:cNvPr id="24" name="TextBox 2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5" name="TextBox 25"/>
          <p:cNvSpPr txBox="1"/>
          <p:nvPr/>
        </p:nvSpPr>
        <p:spPr>
          <a:xfrm>
            <a:off x="6752920" y="5587956"/>
            <a:ext cx="9446656" cy="1853869"/>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000000"/>
                </a:solidFill>
                <a:latin typeface="Roboto Condensed"/>
              </a:rPr>
              <a:t>Người viết phải tôn trọng sự thật, trình bày trung thực, đầy đủ, khách quan những sự việc đã xảy ra</a:t>
            </a:r>
          </a:p>
          <a:p>
            <a:pPr marL="755651" lvl="1" indent="-377825" algn="just">
              <a:lnSpc>
                <a:spcPts val="4900"/>
              </a:lnSpc>
              <a:buFont typeface="Arial"/>
              <a:buChar char="•"/>
            </a:pPr>
            <a:r>
              <a:rPr lang="en-US" sz="3500">
                <a:solidFill>
                  <a:srgbClr val="000000"/>
                </a:solidFill>
                <a:latin typeface="Roboto Condensed"/>
              </a:rPr>
              <a:t>Xác định rõ ý kiến muốn kiến nghị</a:t>
            </a:r>
          </a:p>
        </p:txBody>
      </p:sp>
      <p:grpSp>
        <p:nvGrpSpPr>
          <p:cNvPr id="26" name="Group 26"/>
          <p:cNvGrpSpPr/>
          <p:nvPr/>
        </p:nvGrpSpPr>
        <p:grpSpPr>
          <a:xfrm>
            <a:off x="6875495" y="7629041"/>
            <a:ext cx="9711117" cy="1315808"/>
            <a:chOff x="0" y="0"/>
            <a:chExt cx="2557660" cy="346550"/>
          </a:xfrm>
        </p:grpSpPr>
        <p:sp>
          <p:nvSpPr>
            <p:cNvPr id="27" name="Freeform 27"/>
            <p:cNvSpPr/>
            <p:nvPr/>
          </p:nvSpPr>
          <p:spPr>
            <a:xfrm>
              <a:off x="0" y="0"/>
              <a:ext cx="2557660" cy="346550"/>
            </a:xfrm>
            <a:custGeom>
              <a:avLst/>
              <a:gdLst/>
              <a:ahLst/>
              <a:cxnLst/>
              <a:rect l="l" t="t" r="r" b="b"/>
              <a:pathLst>
                <a:path w="2557660" h="346550">
                  <a:moveTo>
                    <a:pt x="40658" y="0"/>
                  </a:moveTo>
                  <a:lnTo>
                    <a:pt x="2517002" y="0"/>
                  </a:lnTo>
                  <a:cubicBezTo>
                    <a:pt x="2539457" y="0"/>
                    <a:pt x="2557660" y="18203"/>
                    <a:pt x="2557660" y="40658"/>
                  </a:cubicBezTo>
                  <a:lnTo>
                    <a:pt x="2557660" y="305892"/>
                  </a:lnTo>
                  <a:cubicBezTo>
                    <a:pt x="2557660" y="316675"/>
                    <a:pt x="2553377" y="327017"/>
                    <a:pt x="2545752" y="334642"/>
                  </a:cubicBezTo>
                  <a:cubicBezTo>
                    <a:pt x="2538127" y="342267"/>
                    <a:pt x="2527785" y="346550"/>
                    <a:pt x="2517002" y="346550"/>
                  </a:cubicBezTo>
                  <a:lnTo>
                    <a:pt x="40658" y="346550"/>
                  </a:lnTo>
                  <a:cubicBezTo>
                    <a:pt x="18203" y="346550"/>
                    <a:pt x="0" y="328347"/>
                    <a:pt x="0" y="305892"/>
                  </a:cubicBezTo>
                  <a:lnTo>
                    <a:pt x="0" y="40658"/>
                  </a:lnTo>
                  <a:cubicBezTo>
                    <a:pt x="0" y="18203"/>
                    <a:pt x="18203" y="0"/>
                    <a:pt x="40658" y="0"/>
                  </a:cubicBezTo>
                  <a:close/>
                </a:path>
              </a:pathLst>
            </a:custGeom>
            <a:solidFill>
              <a:srgbClr val="FEC56B">
                <a:alpha val="36863"/>
              </a:srgbClr>
            </a:solidFill>
          </p:spPr>
          <p:txBody>
            <a:bodyPr/>
            <a:lstStyle/>
            <a:p>
              <a:endParaRPr lang="en-GB"/>
            </a:p>
          </p:txBody>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9" name="TextBox 29"/>
          <p:cNvSpPr txBox="1"/>
          <p:nvPr/>
        </p:nvSpPr>
        <p:spPr>
          <a:xfrm>
            <a:off x="6752920" y="7866401"/>
            <a:ext cx="9446656" cy="615840"/>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000000"/>
                </a:solidFill>
                <a:latin typeface="Roboto Condensed"/>
              </a:rPr>
              <a:t>Đánh giá bài viết và chỉnh sửa theo bảng kiểm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8700" cy="10287000"/>
            <a:chOff x="0" y="0"/>
            <a:chExt cx="270933" cy="2709333"/>
          </a:xfrm>
        </p:grpSpPr>
        <p:sp>
          <p:nvSpPr>
            <p:cNvPr id="3" name="Freeform 3"/>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575080" y="980698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560224" y="8610736"/>
            <a:ext cx="4588996" cy="4114800"/>
          </a:xfrm>
          <a:custGeom>
            <a:avLst/>
            <a:gdLst/>
            <a:ahLst/>
            <a:cxnLst/>
            <a:rect l="l" t="t" r="r" b="b"/>
            <a:pathLst>
              <a:path w="4588996" h="4114800">
                <a:moveTo>
                  <a:pt x="0" y="0"/>
                </a:moveTo>
                <a:lnTo>
                  <a:pt x="4588996" y="0"/>
                </a:lnTo>
                <a:lnTo>
                  <a:pt x="45889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rot="231984">
            <a:off x="16241793" y="697719"/>
            <a:ext cx="1568474" cy="1305101"/>
          </a:xfrm>
          <a:custGeom>
            <a:avLst/>
            <a:gdLst/>
            <a:ahLst/>
            <a:cxnLst/>
            <a:rect l="l" t="t" r="r" b="b"/>
            <a:pathLst>
              <a:path w="1568474" h="1305101">
                <a:moveTo>
                  <a:pt x="0" y="0"/>
                </a:moveTo>
                <a:lnTo>
                  <a:pt x="1568475" y="0"/>
                </a:lnTo>
                <a:lnTo>
                  <a:pt x="1568475" y="1305102"/>
                </a:lnTo>
                <a:lnTo>
                  <a:pt x="0" y="130510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aphicFrame>
        <p:nvGraphicFramePr>
          <p:cNvPr id="9" name="Table 9"/>
          <p:cNvGraphicFramePr>
            <a:graphicFrameLocks noGrp="1"/>
          </p:cNvGraphicFramePr>
          <p:nvPr/>
        </p:nvGraphicFramePr>
        <p:xfrm>
          <a:off x="1763279" y="2269340"/>
          <a:ext cx="15729062" cy="7544432"/>
        </p:xfrm>
        <a:graphic>
          <a:graphicData uri="http://schemas.openxmlformats.org/drawingml/2006/table">
            <a:tbl>
              <a:tblPr/>
              <a:tblGrid>
                <a:gridCol w="3298079">
                  <a:extLst>
                    <a:ext uri="{9D8B030D-6E8A-4147-A177-3AD203B41FA5}">
                      <a16:colId xmlns:a16="http://schemas.microsoft.com/office/drawing/2014/main" val="20000"/>
                    </a:ext>
                  </a:extLst>
                </a:gridCol>
                <a:gridCol w="12430983">
                  <a:extLst>
                    <a:ext uri="{9D8B030D-6E8A-4147-A177-3AD203B41FA5}">
                      <a16:colId xmlns:a16="http://schemas.microsoft.com/office/drawing/2014/main" val="20001"/>
                    </a:ext>
                  </a:extLst>
                </a:gridCol>
              </a:tblGrid>
              <a:tr h="2308597">
                <a:tc>
                  <a:txBody>
                    <a:bodyPr/>
                    <a:lstStyle/>
                    <a:p>
                      <a:pPr algn="ctr">
                        <a:lnSpc>
                          <a:spcPts val="4900"/>
                        </a:lnSpc>
                        <a:defRPr/>
                      </a:pPr>
                      <a:r>
                        <a:rPr lang="en-US" sz="3500">
                          <a:solidFill>
                            <a:srgbClr val="000000"/>
                          </a:solidFill>
                          <a:latin typeface="Roboto Condensed Bold"/>
                        </a:rPr>
                        <a:t>Mở đầu</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5E9"/>
                    </a:solidFill>
                  </a:tcPr>
                </a:tc>
                <a:tc>
                  <a:txBody>
                    <a:bodyPr/>
                    <a:lstStyle/>
                    <a:p>
                      <a:pPr algn="just">
                        <a:lnSpc>
                          <a:spcPts val="4900"/>
                        </a:lnSpc>
                        <a:defRPr/>
                      </a:pPr>
                      <a:r>
                        <a:rPr lang="en-US" sz="3500">
                          <a:solidFill>
                            <a:srgbClr val="000000"/>
                          </a:solidFill>
                          <a:latin typeface="Roboto Condensed"/>
                        </a:rPr>
                        <a:t>Phần mở đầu: quốc hiệu, tiêu ngữ; địa điểm và thời gian viết văn bản; tên văn bản và tóm lược sự việc kiến nghị; người nhận; một số thông tin cơ bản của người viết.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47779">
                <a:tc>
                  <a:txBody>
                    <a:bodyPr/>
                    <a:lstStyle/>
                    <a:p>
                      <a:pPr algn="ctr">
                        <a:lnSpc>
                          <a:spcPts val="4900"/>
                        </a:lnSpc>
                        <a:defRPr/>
                      </a:pPr>
                      <a:r>
                        <a:rPr lang="en-US" sz="3500">
                          <a:solidFill>
                            <a:srgbClr val="000000"/>
                          </a:solidFill>
                          <a:latin typeface="Roboto Condensed Bold"/>
                        </a:rPr>
                        <a:t>Nội dung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5E9"/>
                    </a:solidFill>
                  </a:tcPr>
                </a:tc>
                <a:tc>
                  <a:txBody>
                    <a:bodyPr/>
                    <a:lstStyle/>
                    <a:p>
                      <a:pPr marL="755651" lvl="1" indent="-377825" algn="just">
                        <a:lnSpc>
                          <a:spcPts val="4900"/>
                        </a:lnSpc>
                        <a:buFont typeface="Arial"/>
                        <a:buChar char="•"/>
                        <a:defRPr/>
                      </a:pPr>
                      <a:r>
                        <a:rPr lang="en-US" sz="3500">
                          <a:solidFill>
                            <a:srgbClr val="000000"/>
                          </a:solidFill>
                          <a:latin typeface="Roboto Condensed"/>
                        </a:rPr>
                        <a:t>Giới thiệu về thời gian, địa điểm; tên những người có liên quan; </a:t>
                      </a:r>
                      <a:endParaRPr lang="en-US" sz="1100"/>
                    </a:p>
                    <a:p>
                      <a:pPr marL="755651" lvl="1" indent="-377825" algn="just">
                        <a:lnSpc>
                          <a:spcPts val="4900"/>
                        </a:lnSpc>
                        <a:buFont typeface="Arial"/>
                        <a:buChar char="•"/>
                      </a:pPr>
                      <a:r>
                        <a:rPr lang="en-US" sz="3500">
                          <a:solidFill>
                            <a:srgbClr val="000000"/>
                          </a:solidFill>
                          <a:latin typeface="Roboto Condensed"/>
                        </a:rPr>
                        <a:t>tóm tắt ý muốn kiến nghị;</a:t>
                      </a:r>
                    </a:p>
                    <a:p>
                      <a:pPr marL="755651" lvl="1" indent="-377825" algn="just">
                        <a:lnSpc>
                          <a:spcPts val="4900"/>
                        </a:lnSpc>
                        <a:buFont typeface="Arial"/>
                        <a:buChar char="•"/>
                      </a:pPr>
                      <a:r>
                        <a:rPr lang="en-US" sz="3500">
                          <a:solidFill>
                            <a:srgbClr val="000000"/>
                          </a:solidFill>
                          <a:latin typeface="Roboto Condensed"/>
                        </a:rPr>
                        <a:t>ý nghĩa của việc muốn kiến nghị, người chịu trách nhiệm (nếu có) </a:t>
                      </a:r>
                    </a:p>
                    <a:p>
                      <a:pPr marL="755651" lvl="1" indent="-377825" algn="just">
                        <a:lnSpc>
                          <a:spcPts val="4900"/>
                        </a:lnSpc>
                        <a:buFont typeface="Arial"/>
                        <a:buChar char="•"/>
                      </a:pPr>
                      <a:r>
                        <a:rPr lang="en-US" sz="3500">
                          <a:solidFill>
                            <a:srgbClr val="000000"/>
                          </a:solidFill>
                          <a:latin typeface="Roboto Condensed"/>
                        </a:rPr>
                        <a:t>trách nhiệm của người viết văn bản</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88056">
                <a:tc>
                  <a:txBody>
                    <a:bodyPr/>
                    <a:lstStyle/>
                    <a:p>
                      <a:pPr algn="ctr">
                        <a:lnSpc>
                          <a:spcPts val="4900"/>
                        </a:lnSpc>
                        <a:defRPr/>
                      </a:pPr>
                      <a:r>
                        <a:rPr lang="en-US" sz="3500">
                          <a:solidFill>
                            <a:srgbClr val="000000"/>
                          </a:solidFill>
                          <a:latin typeface="Roboto Condensed Bold"/>
                        </a:rPr>
                        <a:t>Kết thúc</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5E9"/>
                    </a:solidFill>
                  </a:tcPr>
                </a:tc>
                <a:tc>
                  <a:txBody>
                    <a:bodyPr/>
                    <a:lstStyle/>
                    <a:p>
                      <a:pPr algn="just">
                        <a:lnSpc>
                          <a:spcPts val="4900"/>
                        </a:lnSpc>
                        <a:defRPr/>
                      </a:pPr>
                      <a:r>
                        <a:rPr lang="en-US" sz="3500">
                          <a:solidFill>
                            <a:srgbClr val="000000"/>
                          </a:solidFill>
                          <a:latin typeface="Roboto Condensed"/>
                        </a:rPr>
                        <a:t>Những đề nghị (nếu có), lời cam đoan/lời hứa/lời cảm ơn, chữ kí và họ tên người viết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 name="TextBox 10"/>
          <p:cNvSpPr txBox="1"/>
          <p:nvPr/>
        </p:nvSpPr>
        <p:spPr>
          <a:xfrm>
            <a:off x="2743200" y="351908"/>
            <a:ext cx="11947073" cy="854054"/>
          </a:xfrm>
          <a:prstGeom prst="rect">
            <a:avLst/>
          </a:prstGeom>
        </p:spPr>
        <p:txBody>
          <a:bodyPr wrap="square" lIns="0" tIns="0" rIns="0" bIns="0" rtlCol="0" anchor="t">
            <a:spAutoFit/>
          </a:bodyPr>
          <a:lstStyle/>
          <a:p>
            <a:pPr algn="ctr">
              <a:lnSpc>
                <a:spcPts val="6999"/>
              </a:lnSpc>
              <a:spcBef>
                <a:spcPct val="0"/>
              </a:spcBef>
            </a:pPr>
            <a:r>
              <a:rPr lang="en-US" sz="4999">
                <a:solidFill>
                  <a:srgbClr val="383C61"/>
                </a:solidFill>
                <a:latin typeface="Fraunces Bold"/>
              </a:rPr>
              <a:t>III. HƯỚNG DẪN QUY TRÌNH VIẾT</a:t>
            </a:r>
          </a:p>
        </p:txBody>
      </p:sp>
      <p:sp>
        <p:nvSpPr>
          <p:cNvPr id="11" name="TextBox 11"/>
          <p:cNvSpPr txBox="1"/>
          <p:nvPr/>
        </p:nvSpPr>
        <p:spPr>
          <a:xfrm>
            <a:off x="7613827" y="1221919"/>
            <a:ext cx="3060347" cy="1047420"/>
          </a:xfrm>
          <a:prstGeom prst="rect">
            <a:avLst/>
          </a:prstGeom>
        </p:spPr>
        <p:txBody>
          <a:bodyPr lIns="0" tIns="0" rIns="0" bIns="0" rtlCol="0" anchor="t">
            <a:spAutoFit/>
          </a:bodyPr>
          <a:lstStyle/>
          <a:p>
            <a:pPr algn="ctr">
              <a:lnSpc>
                <a:spcPts val="8310"/>
              </a:lnSpc>
            </a:pPr>
            <a:r>
              <a:rPr lang="en-US" sz="5935">
                <a:solidFill>
                  <a:srgbClr val="000000"/>
                </a:solidFill>
                <a:latin typeface="#9Slide05 VL Fadilla"/>
              </a:rPr>
              <a:t>Lập dàn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575080" y="980698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TextBox 4"/>
          <p:cNvSpPr txBox="1"/>
          <p:nvPr/>
        </p:nvSpPr>
        <p:spPr>
          <a:xfrm>
            <a:off x="2270224" y="6537894"/>
            <a:ext cx="364353" cy="854053"/>
          </a:xfrm>
          <a:prstGeom prst="rect">
            <a:avLst/>
          </a:prstGeom>
        </p:spPr>
        <p:txBody>
          <a:bodyPr lIns="0" tIns="0" rIns="0" bIns="0" rtlCol="0" anchor="t">
            <a:spAutoFit/>
          </a:bodyPr>
          <a:lstStyle/>
          <a:p>
            <a:pPr algn="ctr">
              <a:lnSpc>
                <a:spcPts val="6999"/>
              </a:lnSpc>
            </a:pPr>
            <a:r>
              <a:rPr lang="en-US" sz="4999">
                <a:solidFill>
                  <a:srgbClr val="FFFFFF"/>
                </a:solidFill>
                <a:latin typeface="Roboto Bold"/>
              </a:rPr>
              <a:t>3</a:t>
            </a:r>
          </a:p>
        </p:txBody>
      </p:sp>
      <p:sp>
        <p:nvSpPr>
          <p:cNvPr id="5" name="Freeform 5"/>
          <p:cNvSpPr/>
          <p:nvPr/>
        </p:nvSpPr>
        <p:spPr>
          <a:xfrm>
            <a:off x="373827" y="1366418"/>
            <a:ext cx="5384255" cy="5384255"/>
          </a:xfrm>
          <a:custGeom>
            <a:avLst/>
            <a:gdLst/>
            <a:ahLst/>
            <a:cxnLst/>
            <a:rect l="l" t="t" r="r" b="b"/>
            <a:pathLst>
              <a:path w="5384255" h="5384255">
                <a:moveTo>
                  <a:pt x="0" y="0"/>
                </a:moveTo>
                <a:lnTo>
                  <a:pt x="5384256" y="0"/>
                </a:lnTo>
                <a:lnTo>
                  <a:pt x="5384256" y="5384256"/>
                </a:lnTo>
                <a:lnTo>
                  <a:pt x="0" y="53842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pSp>
        <p:nvGrpSpPr>
          <p:cNvPr id="6" name="Group 6"/>
          <p:cNvGrpSpPr/>
          <p:nvPr/>
        </p:nvGrpSpPr>
        <p:grpSpPr>
          <a:xfrm>
            <a:off x="0" y="0"/>
            <a:ext cx="1028700" cy="10287000"/>
            <a:chOff x="0" y="0"/>
            <a:chExt cx="270933" cy="2709333"/>
          </a:xfrm>
        </p:grpSpPr>
        <p:sp>
          <p:nvSpPr>
            <p:cNvPr id="7" name="Freeform 7"/>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lnTo>
                    <a:pt x="0" y="0"/>
                  </a:lnTo>
                </a:path>
              </a:pathLst>
            </a:custGeom>
            <a:solidFill>
              <a:srgbClr val="F7D6DF">
                <a:alpha val="49804"/>
              </a:srgbClr>
            </a:solidFill>
          </p:spPr>
          <p:txBody>
            <a:bodyPr/>
            <a:lstStyle/>
            <a:p>
              <a:endParaRPr lang="en-GB"/>
            </a:p>
          </p:txBody>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9" name="Freeform 9"/>
          <p:cNvSpPr/>
          <p:nvPr/>
        </p:nvSpPr>
        <p:spPr>
          <a:xfrm>
            <a:off x="4529073" y="835220"/>
            <a:ext cx="1099898" cy="1478854"/>
          </a:xfrm>
          <a:custGeom>
            <a:avLst/>
            <a:gdLst/>
            <a:ahLst/>
            <a:cxnLst/>
            <a:rect l="l" t="t" r="r" b="b"/>
            <a:pathLst>
              <a:path w="1099898" h="1478854">
                <a:moveTo>
                  <a:pt x="0" y="0"/>
                </a:moveTo>
                <a:lnTo>
                  <a:pt x="1099898" y="0"/>
                </a:lnTo>
                <a:lnTo>
                  <a:pt x="1099898" y="1478854"/>
                </a:lnTo>
                <a:lnTo>
                  <a:pt x="0" y="147885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0" name="Freeform 10"/>
          <p:cNvSpPr/>
          <p:nvPr/>
        </p:nvSpPr>
        <p:spPr>
          <a:xfrm>
            <a:off x="5079022" y="2390274"/>
            <a:ext cx="7343983" cy="7343983"/>
          </a:xfrm>
          <a:custGeom>
            <a:avLst/>
            <a:gdLst/>
            <a:ahLst/>
            <a:cxnLst/>
            <a:rect l="l" t="t" r="r" b="b"/>
            <a:pathLst>
              <a:path w="7343983" h="7343983">
                <a:moveTo>
                  <a:pt x="0" y="0"/>
                </a:moveTo>
                <a:lnTo>
                  <a:pt x="7343983" y="0"/>
                </a:lnTo>
                <a:lnTo>
                  <a:pt x="7343983" y="7343983"/>
                </a:lnTo>
                <a:lnTo>
                  <a:pt x="0" y="734398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1" name="Freeform 11"/>
          <p:cNvSpPr/>
          <p:nvPr/>
        </p:nvSpPr>
        <p:spPr>
          <a:xfrm>
            <a:off x="10641836" y="1918202"/>
            <a:ext cx="1379355" cy="1854594"/>
          </a:xfrm>
          <a:custGeom>
            <a:avLst/>
            <a:gdLst/>
            <a:ahLst/>
            <a:cxnLst/>
            <a:rect l="l" t="t" r="r" b="b"/>
            <a:pathLst>
              <a:path w="1379355" h="1854594">
                <a:moveTo>
                  <a:pt x="0" y="0"/>
                </a:moveTo>
                <a:lnTo>
                  <a:pt x="1379354" y="0"/>
                </a:lnTo>
                <a:lnTo>
                  <a:pt x="1379354" y="1854594"/>
                </a:lnTo>
                <a:lnTo>
                  <a:pt x="0" y="18545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2" name="TextBox 12"/>
          <p:cNvSpPr txBox="1"/>
          <p:nvPr/>
        </p:nvSpPr>
        <p:spPr>
          <a:xfrm>
            <a:off x="6410769" y="3982346"/>
            <a:ext cx="5610421" cy="4908087"/>
          </a:xfrm>
          <a:prstGeom prst="rect">
            <a:avLst/>
          </a:prstGeom>
        </p:spPr>
        <p:txBody>
          <a:bodyPr lIns="0" tIns="0" rIns="0" bIns="0" rtlCol="0" anchor="t">
            <a:spAutoFit/>
          </a:bodyPr>
          <a:lstStyle/>
          <a:p>
            <a:pPr marL="863599" lvl="1" indent="-431800">
              <a:lnSpc>
                <a:spcPts val="5599"/>
              </a:lnSpc>
              <a:buFont typeface="Arial"/>
              <a:buChar char="•"/>
            </a:pPr>
            <a:r>
              <a:rPr lang="en-US" sz="3999">
                <a:solidFill>
                  <a:srgbClr val="000000"/>
                </a:solidFill>
                <a:latin typeface="Roboto Condensed"/>
              </a:rPr>
              <a:t>Mỗi nhóm lập dàn ý cho văn bản kiến nghị. (phiếu học tập số 4)</a:t>
            </a:r>
          </a:p>
          <a:p>
            <a:pPr marL="863599" lvl="1" indent="-431800">
              <a:lnSpc>
                <a:spcPts val="5599"/>
              </a:lnSpc>
              <a:buFont typeface="Arial"/>
              <a:buChar char="•"/>
            </a:pPr>
            <a:r>
              <a:rPr lang="en-US" sz="3999">
                <a:solidFill>
                  <a:srgbClr val="000000"/>
                </a:solidFill>
                <a:latin typeface="Roboto Condensed"/>
              </a:rPr>
              <a:t>Thời gian lập dàn ý: 15 phút</a:t>
            </a:r>
          </a:p>
          <a:p>
            <a:pPr marL="863599" lvl="1" indent="-431800">
              <a:lnSpc>
                <a:spcPts val="5599"/>
              </a:lnSpc>
              <a:buFont typeface="Arial"/>
              <a:buChar char="•"/>
            </a:pPr>
            <a:r>
              <a:rPr lang="en-US" sz="3999">
                <a:solidFill>
                  <a:srgbClr val="000000"/>
                </a:solidFill>
                <a:latin typeface="Roboto Condensed"/>
              </a:rPr>
              <a:t>Thời gian trình bày: 2 phút/nhóm</a:t>
            </a:r>
          </a:p>
        </p:txBody>
      </p:sp>
      <p:sp>
        <p:nvSpPr>
          <p:cNvPr id="13" name="Freeform 13"/>
          <p:cNvSpPr/>
          <p:nvPr/>
        </p:nvSpPr>
        <p:spPr>
          <a:xfrm rot="-443418">
            <a:off x="12996836" y="2315914"/>
            <a:ext cx="5378389" cy="7607339"/>
          </a:xfrm>
          <a:custGeom>
            <a:avLst/>
            <a:gdLst/>
            <a:ahLst/>
            <a:cxnLst/>
            <a:rect l="l" t="t" r="r" b="b"/>
            <a:pathLst>
              <a:path w="5378389" h="7607339">
                <a:moveTo>
                  <a:pt x="0" y="0"/>
                </a:moveTo>
                <a:lnTo>
                  <a:pt x="5378389" y="0"/>
                </a:lnTo>
                <a:lnTo>
                  <a:pt x="5378389" y="7607339"/>
                </a:lnTo>
                <a:lnTo>
                  <a:pt x="0" y="7607339"/>
                </a:lnTo>
                <a:lnTo>
                  <a:pt x="0" y="0"/>
                </a:lnTo>
                <a:close/>
              </a:path>
            </a:pathLst>
          </a:custGeom>
          <a:blipFill>
            <a:blip r:embed="rId8"/>
            <a:stretch>
              <a:fillRect/>
            </a:stretch>
          </a:blipFill>
        </p:spPr>
        <p:txBody>
          <a:bodyPr/>
          <a:lstStyle/>
          <a:p>
            <a:endParaRPr lang="en-GB"/>
          </a:p>
        </p:txBody>
      </p:sp>
      <p:sp>
        <p:nvSpPr>
          <p:cNvPr id="14" name="Freeform 14"/>
          <p:cNvSpPr/>
          <p:nvPr/>
        </p:nvSpPr>
        <p:spPr>
          <a:xfrm>
            <a:off x="-165536" y="7072975"/>
            <a:ext cx="3268500" cy="3214025"/>
          </a:xfrm>
          <a:custGeom>
            <a:avLst/>
            <a:gdLst/>
            <a:ahLst/>
            <a:cxnLst/>
            <a:rect l="l" t="t" r="r" b="b"/>
            <a:pathLst>
              <a:path w="3268500" h="3214025">
                <a:moveTo>
                  <a:pt x="0" y="0"/>
                </a:moveTo>
                <a:lnTo>
                  <a:pt x="3268499" y="0"/>
                </a:lnTo>
                <a:lnTo>
                  <a:pt x="3268499" y="3214025"/>
                </a:lnTo>
                <a:lnTo>
                  <a:pt x="0" y="321402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GB"/>
          </a:p>
        </p:txBody>
      </p:sp>
      <p:sp>
        <p:nvSpPr>
          <p:cNvPr id="15" name="Freeform 15"/>
          <p:cNvSpPr/>
          <p:nvPr/>
        </p:nvSpPr>
        <p:spPr>
          <a:xfrm>
            <a:off x="14682225" y="219934"/>
            <a:ext cx="1407934" cy="1606008"/>
          </a:xfrm>
          <a:custGeom>
            <a:avLst/>
            <a:gdLst/>
            <a:ahLst/>
            <a:cxnLst/>
            <a:rect l="l" t="t" r="r" b="b"/>
            <a:pathLst>
              <a:path w="1407934" h="1606008">
                <a:moveTo>
                  <a:pt x="0" y="0"/>
                </a:moveTo>
                <a:lnTo>
                  <a:pt x="1407934" y="0"/>
                </a:lnTo>
                <a:lnTo>
                  <a:pt x="1407934" y="1606008"/>
                </a:lnTo>
                <a:lnTo>
                  <a:pt x="0" y="160600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GB"/>
          </a:p>
        </p:txBody>
      </p:sp>
      <p:sp>
        <p:nvSpPr>
          <p:cNvPr id="16" name="TextBox 16"/>
          <p:cNvSpPr txBox="1"/>
          <p:nvPr/>
        </p:nvSpPr>
        <p:spPr>
          <a:xfrm>
            <a:off x="1468714" y="2527969"/>
            <a:ext cx="3726178" cy="3796030"/>
          </a:xfrm>
          <a:prstGeom prst="rect">
            <a:avLst/>
          </a:prstGeom>
        </p:spPr>
        <p:txBody>
          <a:bodyPr lIns="0" tIns="0" rIns="0" bIns="0" rtlCol="0" anchor="t">
            <a:spAutoFit/>
          </a:bodyPr>
          <a:lstStyle/>
          <a:p>
            <a:pPr algn="ctr">
              <a:lnSpc>
                <a:spcPts val="6020"/>
              </a:lnSpc>
            </a:pPr>
            <a:r>
              <a:rPr lang="en-US" sz="4300">
                <a:solidFill>
                  <a:srgbClr val="000000"/>
                </a:solidFill>
                <a:latin typeface="Roboto Condensed"/>
              </a:rPr>
              <a:t>Lớp chia</a:t>
            </a:r>
          </a:p>
          <a:p>
            <a:pPr algn="ctr">
              <a:lnSpc>
                <a:spcPts val="6020"/>
              </a:lnSpc>
            </a:pPr>
            <a:r>
              <a:rPr lang="en-US" sz="4300">
                <a:solidFill>
                  <a:srgbClr val="000000"/>
                </a:solidFill>
                <a:latin typeface="Roboto Condensed"/>
              </a:rPr>
              <a:t> 4 nhóm bốc thăm chủ đề văn bản kiến nghị.</a:t>
            </a:r>
          </a:p>
          <a:p>
            <a:pPr algn="ctr">
              <a:lnSpc>
                <a:spcPts val="6020"/>
              </a:lnSpc>
            </a:pPr>
            <a:endParaRPr lang="en-US" sz="4300">
              <a:solidFill>
                <a:srgbClr val="000000"/>
              </a:solidFill>
              <a:latin typeface="Roboto Condensed"/>
            </a:endParaRPr>
          </a:p>
        </p:txBody>
      </p:sp>
      <p:sp>
        <p:nvSpPr>
          <p:cNvPr id="17" name="TextBox 17"/>
          <p:cNvSpPr txBox="1"/>
          <p:nvPr/>
        </p:nvSpPr>
        <p:spPr>
          <a:xfrm>
            <a:off x="6546348" y="590463"/>
            <a:ext cx="6147643" cy="1078232"/>
          </a:xfrm>
          <a:prstGeom prst="rect">
            <a:avLst/>
          </a:prstGeom>
        </p:spPr>
        <p:txBody>
          <a:bodyPr lIns="0" tIns="0" rIns="0" bIns="0" rtlCol="0" anchor="t">
            <a:spAutoFit/>
          </a:bodyPr>
          <a:lstStyle/>
          <a:p>
            <a:pPr algn="ctr">
              <a:lnSpc>
                <a:spcPts val="8819"/>
              </a:lnSpc>
              <a:spcBef>
                <a:spcPct val="0"/>
              </a:spcBef>
            </a:pPr>
            <a:r>
              <a:rPr lang="en-US" sz="6299">
                <a:solidFill>
                  <a:srgbClr val="383C61"/>
                </a:solidFill>
                <a:latin typeface="Fraunces Bold"/>
              </a:rPr>
              <a:t>IV. LUYỆN TẬP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575080" y="980698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4" name="TextBox 4"/>
          <p:cNvSpPr txBox="1"/>
          <p:nvPr/>
        </p:nvSpPr>
        <p:spPr>
          <a:xfrm>
            <a:off x="2270224" y="6537894"/>
            <a:ext cx="364353" cy="854053"/>
          </a:xfrm>
          <a:prstGeom prst="rect">
            <a:avLst/>
          </a:prstGeom>
        </p:spPr>
        <p:txBody>
          <a:bodyPr lIns="0" tIns="0" rIns="0" bIns="0" rtlCol="0" anchor="t">
            <a:spAutoFit/>
          </a:bodyPr>
          <a:lstStyle/>
          <a:p>
            <a:pPr algn="ctr">
              <a:lnSpc>
                <a:spcPts val="6999"/>
              </a:lnSpc>
            </a:pPr>
            <a:r>
              <a:rPr lang="en-US" sz="4999">
                <a:solidFill>
                  <a:srgbClr val="FFFFFF"/>
                </a:solidFill>
                <a:latin typeface="Roboto Bold"/>
              </a:rPr>
              <a:t>3</a:t>
            </a:r>
          </a:p>
        </p:txBody>
      </p:sp>
      <p:grpSp>
        <p:nvGrpSpPr>
          <p:cNvPr id="5" name="Group 5"/>
          <p:cNvGrpSpPr/>
          <p:nvPr/>
        </p:nvGrpSpPr>
        <p:grpSpPr>
          <a:xfrm>
            <a:off x="0" y="-468539"/>
            <a:ext cx="1028700" cy="10287000"/>
            <a:chOff x="0" y="0"/>
            <a:chExt cx="270933" cy="2709333"/>
          </a:xfrm>
        </p:grpSpPr>
        <p:sp>
          <p:nvSpPr>
            <p:cNvPr id="6" name="Freeform 6"/>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lnTo>
                    <a:pt x="0" y="0"/>
                  </a:lnTo>
                </a:path>
              </a:pathLst>
            </a:custGeom>
            <a:solidFill>
              <a:srgbClr val="F7D6DF">
                <a:alpha val="49804"/>
              </a:srgbClr>
            </a:solidFill>
          </p:spPr>
          <p:txBody>
            <a:bodyPr/>
            <a:lstStyle/>
            <a:p>
              <a:endParaRPr lang="en-GB"/>
            </a:p>
          </p:txBody>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8" name="Freeform 8"/>
          <p:cNvSpPr/>
          <p:nvPr/>
        </p:nvSpPr>
        <p:spPr>
          <a:xfrm>
            <a:off x="-165536" y="7533555"/>
            <a:ext cx="2800113" cy="2753445"/>
          </a:xfrm>
          <a:custGeom>
            <a:avLst/>
            <a:gdLst/>
            <a:ahLst/>
            <a:cxnLst/>
            <a:rect l="l" t="t" r="r" b="b"/>
            <a:pathLst>
              <a:path w="2800113" h="2753445">
                <a:moveTo>
                  <a:pt x="0" y="0"/>
                </a:moveTo>
                <a:lnTo>
                  <a:pt x="2800113" y="0"/>
                </a:lnTo>
                <a:lnTo>
                  <a:pt x="2800113" y="2753445"/>
                </a:lnTo>
                <a:lnTo>
                  <a:pt x="0" y="27534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9" name="Freeform 9"/>
          <p:cNvSpPr/>
          <p:nvPr/>
        </p:nvSpPr>
        <p:spPr>
          <a:xfrm rot="-1134028">
            <a:off x="15572436" y="213034"/>
            <a:ext cx="1596989" cy="1692174"/>
          </a:xfrm>
          <a:custGeom>
            <a:avLst/>
            <a:gdLst/>
            <a:ahLst/>
            <a:cxnLst/>
            <a:rect l="l" t="t" r="r" b="b"/>
            <a:pathLst>
              <a:path w="1596989" h="1692174">
                <a:moveTo>
                  <a:pt x="0" y="0"/>
                </a:moveTo>
                <a:lnTo>
                  <a:pt x="1596989" y="0"/>
                </a:lnTo>
                <a:lnTo>
                  <a:pt x="1596989" y="1692174"/>
                </a:lnTo>
                <a:lnTo>
                  <a:pt x="0" y="16921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nvGrpSpPr>
          <p:cNvPr id="10" name="Group 10"/>
          <p:cNvGrpSpPr/>
          <p:nvPr/>
        </p:nvGrpSpPr>
        <p:grpSpPr>
          <a:xfrm>
            <a:off x="1981200" y="800100"/>
            <a:ext cx="3162300" cy="3375423"/>
            <a:chOff x="0" y="-260899"/>
            <a:chExt cx="832869" cy="889000"/>
          </a:xfrm>
        </p:grpSpPr>
        <p:sp>
          <p:nvSpPr>
            <p:cNvPr id="11" name="Freeform 11"/>
            <p:cNvSpPr/>
            <p:nvPr/>
          </p:nvSpPr>
          <p:spPr>
            <a:xfrm>
              <a:off x="0" y="0"/>
              <a:ext cx="812800" cy="321784"/>
            </a:xfrm>
            <a:custGeom>
              <a:avLst/>
              <a:gdLst/>
              <a:ahLst/>
              <a:cxnLst/>
              <a:rect l="l" t="t" r="r" b="b"/>
              <a:pathLst>
                <a:path w="812800" h="321784">
                  <a:moveTo>
                    <a:pt x="127941" y="0"/>
                  </a:moveTo>
                  <a:lnTo>
                    <a:pt x="684859" y="0"/>
                  </a:lnTo>
                  <a:cubicBezTo>
                    <a:pt x="718791" y="0"/>
                    <a:pt x="751333" y="13479"/>
                    <a:pt x="775327" y="37473"/>
                  </a:cubicBezTo>
                  <a:cubicBezTo>
                    <a:pt x="799321" y="61467"/>
                    <a:pt x="812800" y="94009"/>
                    <a:pt x="812800" y="127941"/>
                  </a:cubicBezTo>
                  <a:lnTo>
                    <a:pt x="812800" y="193843"/>
                  </a:lnTo>
                  <a:cubicBezTo>
                    <a:pt x="812800" y="227775"/>
                    <a:pt x="799321" y="260317"/>
                    <a:pt x="775327" y="284311"/>
                  </a:cubicBezTo>
                  <a:cubicBezTo>
                    <a:pt x="751333" y="308305"/>
                    <a:pt x="718791" y="321784"/>
                    <a:pt x="684859" y="321784"/>
                  </a:cubicBezTo>
                  <a:lnTo>
                    <a:pt x="127941" y="321784"/>
                  </a:lnTo>
                  <a:cubicBezTo>
                    <a:pt x="94009" y="321784"/>
                    <a:pt x="61467" y="308305"/>
                    <a:pt x="37473" y="284311"/>
                  </a:cubicBezTo>
                  <a:cubicBezTo>
                    <a:pt x="13479" y="260317"/>
                    <a:pt x="0" y="227775"/>
                    <a:pt x="0" y="193843"/>
                  </a:cubicBezTo>
                  <a:lnTo>
                    <a:pt x="0" y="127941"/>
                  </a:lnTo>
                  <a:cubicBezTo>
                    <a:pt x="0" y="94009"/>
                    <a:pt x="13479" y="61467"/>
                    <a:pt x="37473" y="37473"/>
                  </a:cubicBezTo>
                  <a:cubicBezTo>
                    <a:pt x="61467" y="13479"/>
                    <a:pt x="94009" y="0"/>
                    <a:pt x="127941" y="0"/>
                  </a:cubicBezTo>
                  <a:close/>
                </a:path>
              </a:pathLst>
            </a:custGeom>
            <a:solidFill>
              <a:srgbClr val="F1C9E3"/>
            </a:solidFill>
          </p:spPr>
          <p:txBody>
            <a:bodyPr/>
            <a:lstStyle/>
            <a:p>
              <a:endParaRPr lang="en-GB"/>
            </a:p>
          </p:txBody>
        </p:sp>
        <p:sp>
          <p:nvSpPr>
            <p:cNvPr id="12" name="TextBox 12"/>
            <p:cNvSpPr txBox="1"/>
            <p:nvPr/>
          </p:nvSpPr>
          <p:spPr>
            <a:xfrm>
              <a:off x="20069" y="-260899"/>
              <a:ext cx="812800" cy="889000"/>
            </a:xfrm>
            <a:prstGeom prst="rect">
              <a:avLst/>
            </a:prstGeom>
          </p:spPr>
          <p:txBody>
            <a:bodyPr lIns="50800" tIns="50800" rIns="50800" bIns="50800" rtlCol="0" anchor="ctr"/>
            <a:lstStyle/>
            <a:p>
              <a:pPr algn="ctr">
                <a:lnSpc>
                  <a:spcPts val="5599"/>
                </a:lnSpc>
              </a:pPr>
              <a:r>
                <a:rPr lang="en-US" sz="3999">
                  <a:solidFill>
                    <a:srgbClr val="000000"/>
                  </a:solidFill>
                  <a:latin typeface="Roboto Condensed Bold"/>
                </a:rPr>
                <a:t>ĐỀ 1</a:t>
              </a:r>
            </a:p>
          </p:txBody>
        </p:sp>
      </p:grpSp>
      <p:sp>
        <p:nvSpPr>
          <p:cNvPr id="13" name="TextBox 13"/>
          <p:cNvSpPr txBox="1"/>
          <p:nvPr/>
        </p:nvSpPr>
        <p:spPr>
          <a:xfrm>
            <a:off x="6167658" y="324131"/>
            <a:ext cx="5952684" cy="1035665"/>
          </a:xfrm>
          <a:prstGeom prst="rect">
            <a:avLst/>
          </a:prstGeom>
        </p:spPr>
        <p:txBody>
          <a:bodyPr lIns="0" tIns="0" rIns="0" bIns="0" rtlCol="0" anchor="t">
            <a:spAutoFit/>
          </a:bodyPr>
          <a:lstStyle/>
          <a:p>
            <a:pPr algn="ctr">
              <a:lnSpc>
                <a:spcPts val="8539"/>
              </a:lnSpc>
              <a:spcBef>
                <a:spcPct val="0"/>
              </a:spcBef>
            </a:pPr>
            <a:r>
              <a:rPr lang="en-US" sz="6099">
                <a:solidFill>
                  <a:srgbClr val="383C61"/>
                </a:solidFill>
                <a:latin typeface="Fraunces Bold"/>
              </a:rPr>
              <a:t>IV. LUYỆN TẬP</a:t>
            </a:r>
          </a:p>
        </p:txBody>
      </p:sp>
      <p:grpSp>
        <p:nvGrpSpPr>
          <p:cNvPr id="14" name="Group 14"/>
          <p:cNvGrpSpPr/>
          <p:nvPr/>
        </p:nvGrpSpPr>
        <p:grpSpPr>
          <a:xfrm>
            <a:off x="5562599" y="876299"/>
            <a:ext cx="3131488" cy="3375423"/>
            <a:chOff x="-11954" y="-243345"/>
            <a:chExt cx="824754" cy="889000"/>
          </a:xfrm>
        </p:grpSpPr>
        <p:sp>
          <p:nvSpPr>
            <p:cNvPr id="15" name="Freeform 15"/>
            <p:cNvSpPr/>
            <p:nvPr/>
          </p:nvSpPr>
          <p:spPr>
            <a:xfrm>
              <a:off x="0" y="0"/>
              <a:ext cx="812800" cy="321784"/>
            </a:xfrm>
            <a:custGeom>
              <a:avLst/>
              <a:gdLst/>
              <a:ahLst/>
              <a:cxnLst/>
              <a:rect l="l" t="t" r="r" b="b"/>
              <a:pathLst>
                <a:path w="812800" h="321784">
                  <a:moveTo>
                    <a:pt x="127941" y="0"/>
                  </a:moveTo>
                  <a:lnTo>
                    <a:pt x="684859" y="0"/>
                  </a:lnTo>
                  <a:cubicBezTo>
                    <a:pt x="718791" y="0"/>
                    <a:pt x="751333" y="13479"/>
                    <a:pt x="775327" y="37473"/>
                  </a:cubicBezTo>
                  <a:cubicBezTo>
                    <a:pt x="799321" y="61467"/>
                    <a:pt x="812800" y="94009"/>
                    <a:pt x="812800" y="127941"/>
                  </a:cubicBezTo>
                  <a:lnTo>
                    <a:pt x="812800" y="193843"/>
                  </a:lnTo>
                  <a:cubicBezTo>
                    <a:pt x="812800" y="227775"/>
                    <a:pt x="799321" y="260317"/>
                    <a:pt x="775327" y="284311"/>
                  </a:cubicBezTo>
                  <a:cubicBezTo>
                    <a:pt x="751333" y="308305"/>
                    <a:pt x="718791" y="321784"/>
                    <a:pt x="684859" y="321784"/>
                  </a:cubicBezTo>
                  <a:lnTo>
                    <a:pt x="127941" y="321784"/>
                  </a:lnTo>
                  <a:cubicBezTo>
                    <a:pt x="94009" y="321784"/>
                    <a:pt x="61467" y="308305"/>
                    <a:pt x="37473" y="284311"/>
                  </a:cubicBezTo>
                  <a:cubicBezTo>
                    <a:pt x="13479" y="260317"/>
                    <a:pt x="0" y="227775"/>
                    <a:pt x="0" y="193843"/>
                  </a:cubicBezTo>
                  <a:lnTo>
                    <a:pt x="0" y="127941"/>
                  </a:lnTo>
                  <a:cubicBezTo>
                    <a:pt x="0" y="94009"/>
                    <a:pt x="13479" y="61467"/>
                    <a:pt x="37473" y="37473"/>
                  </a:cubicBezTo>
                  <a:cubicBezTo>
                    <a:pt x="61467" y="13479"/>
                    <a:pt x="94009" y="0"/>
                    <a:pt x="127941" y="0"/>
                  </a:cubicBezTo>
                  <a:close/>
                </a:path>
              </a:pathLst>
            </a:custGeom>
            <a:solidFill>
              <a:srgbClr val="F1C9E3"/>
            </a:solidFill>
          </p:spPr>
          <p:txBody>
            <a:bodyPr/>
            <a:lstStyle/>
            <a:p>
              <a:endParaRPr lang="en-GB"/>
            </a:p>
          </p:txBody>
        </p:sp>
        <p:sp>
          <p:nvSpPr>
            <p:cNvPr id="16" name="TextBox 16"/>
            <p:cNvSpPr txBox="1"/>
            <p:nvPr/>
          </p:nvSpPr>
          <p:spPr>
            <a:xfrm>
              <a:off x="-11954" y="-243345"/>
              <a:ext cx="812800" cy="889000"/>
            </a:xfrm>
            <a:prstGeom prst="rect">
              <a:avLst/>
            </a:prstGeom>
          </p:spPr>
          <p:txBody>
            <a:bodyPr lIns="50800" tIns="50800" rIns="50800" bIns="50800" rtlCol="0" anchor="ctr"/>
            <a:lstStyle/>
            <a:p>
              <a:pPr algn="ctr">
                <a:lnSpc>
                  <a:spcPts val="5599"/>
                </a:lnSpc>
              </a:pPr>
              <a:r>
                <a:rPr lang="en-US" sz="3999">
                  <a:solidFill>
                    <a:srgbClr val="000000"/>
                  </a:solidFill>
                  <a:latin typeface="Roboto Condensed Bold"/>
                </a:rPr>
                <a:t>ĐỀ 2</a:t>
              </a:r>
            </a:p>
          </p:txBody>
        </p:sp>
      </p:grpSp>
      <p:grpSp>
        <p:nvGrpSpPr>
          <p:cNvPr id="17" name="Group 17"/>
          <p:cNvGrpSpPr/>
          <p:nvPr/>
        </p:nvGrpSpPr>
        <p:grpSpPr>
          <a:xfrm>
            <a:off x="9220201" y="876299"/>
            <a:ext cx="3088443" cy="3375423"/>
            <a:chOff x="-617" y="-243345"/>
            <a:chExt cx="813417" cy="889000"/>
          </a:xfrm>
        </p:grpSpPr>
        <p:sp>
          <p:nvSpPr>
            <p:cNvPr id="18" name="Freeform 18"/>
            <p:cNvSpPr/>
            <p:nvPr/>
          </p:nvSpPr>
          <p:spPr>
            <a:xfrm>
              <a:off x="0" y="0"/>
              <a:ext cx="812800" cy="321784"/>
            </a:xfrm>
            <a:custGeom>
              <a:avLst/>
              <a:gdLst/>
              <a:ahLst/>
              <a:cxnLst/>
              <a:rect l="l" t="t" r="r" b="b"/>
              <a:pathLst>
                <a:path w="812800" h="321784">
                  <a:moveTo>
                    <a:pt x="127941" y="0"/>
                  </a:moveTo>
                  <a:lnTo>
                    <a:pt x="684859" y="0"/>
                  </a:lnTo>
                  <a:cubicBezTo>
                    <a:pt x="718791" y="0"/>
                    <a:pt x="751333" y="13479"/>
                    <a:pt x="775327" y="37473"/>
                  </a:cubicBezTo>
                  <a:cubicBezTo>
                    <a:pt x="799321" y="61467"/>
                    <a:pt x="812800" y="94009"/>
                    <a:pt x="812800" y="127941"/>
                  </a:cubicBezTo>
                  <a:lnTo>
                    <a:pt x="812800" y="193843"/>
                  </a:lnTo>
                  <a:cubicBezTo>
                    <a:pt x="812800" y="227775"/>
                    <a:pt x="799321" y="260317"/>
                    <a:pt x="775327" y="284311"/>
                  </a:cubicBezTo>
                  <a:cubicBezTo>
                    <a:pt x="751333" y="308305"/>
                    <a:pt x="718791" y="321784"/>
                    <a:pt x="684859" y="321784"/>
                  </a:cubicBezTo>
                  <a:lnTo>
                    <a:pt x="127941" y="321784"/>
                  </a:lnTo>
                  <a:cubicBezTo>
                    <a:pt x="94009" y="321784"/>
                    <a:pt x="61467" y="308305"/>
                    <a:pt x="37473" y="284311"/>
                  </a:cubicBezTo>
                  <a:cubicBezTo>
                    <a:pt x="13479" y="260317"/>
                    <a:pt x="0" y="227775"/>
                    <a:pt x="0" y="193843"/>
                  </a:cubicBezTo>
                  <a:lnTo>
                    <a:pt x="0" y="127941"/>
                  </a:lnTo>
                  <a:cubicBezTo>
                    <a:pt x="0" y="94009"/>
                    <a:pt x="13479" y="61467"/>
                    <a:pt x="37473" y="37473"/>
                  </a:cubicBezTo>
                  <a:cubicBezTo>
                    <a:pt x="61467" y="13479"/>
                    <a:pt x="94009" y="0"/>
                    <a:pt x="127941" y="0"/>
                  </a:cubicBezTo>
                  <a:close/>
                </a:path>
              </a:pathLst>
            </a:custGeom>
            <a:solidFill>
              <a:srgbClr val="F1C9E3"/>
            </a:solidFill>
          </p:spPr>
          <p:txBody>
            <a:bodyPr/>
            <a:lstStyle/>
            <a:p>
              <a:endParaRPr lang="en-GB"/>
            </a:p>
          </p:txBody>
        </p:sp>
        <p:sp>
          <p:nvSpPr>
            <p:cNvPr id="19" name="TextBox 19"/>
            <p:cNvSpPr txBox="1"/>
            <p:nvPr/>
          </p:nvSpPr>
          <p:spPr>
            <a:xfrm>
              <a:off x="-617" y="-243345"/>
              <a:ext cx="812800" cy="889000"/>
            </a:xfrm>
            <a:prstGeom prst="rect">
              <a:avLst/>
            </a:prstGeom>
          </p:spPr>
          <p:txBody>
            <a:bodyPr lIns="50800" tIns="50800" rIns="50800" bIns="50800" rtlCol="0" anchor="ctr"/>
            <a:lstStyle/>
            <a:p>
              <a:pPr algn="ctr">
                <a:lnSpc>
                  <a:spcPts val="5599"/>
                </a:lnSpc>
              </a:pPr>
              <a:r>
                <a:rPr lang="en-US" sz="3999">
                  <a:solidFill>
                    <a:srgbClr val="000000"/>
                  </a:solidFill>
                  <a:latin typeface="Roboto Condensed Bold"/>
                </a:rPr>
                <a:t>ĐỀ 3</a:t>
              </a:r>
            </a:p>
          </p:txBody>
        </p:sp>
      </p:grpSp>
      <p:grpSp>
        <p:nvGrpSpPr>
          <p:cNvPr id="20" name="Group 20"/>
          <p:cNvGrpSpPr/>
          <p:nvPr/>
        </p:nvGrpSpPr>
        <p:grpSpPr>
          <a:xfrm>
            <a:off x="13657228" y="800100"/>
            <a:ext cx="3144872" cy="3375423"/>
            <a:chOff x="0" y="-263414"/>
            <a:chExt cx="828279" cy="889000"/>
          </a:xfrm>
        </p:grpSpPr>
        <p:sp>
          <p:nvSpPr>
            <p:cNvPr id="21" name="Freeform 21"/>
            <p:cNvSpPr/>
            <p:nvPr/>
          </p:nvSpPr>
          <p:spPr>
            <a:xfrm>
              <a:off x="0" y="0"/>
              <a:ext cx="812800" cy="321784"/>
            </a:xfrm>
            <a:custGeom>
              <a:avLst/>
              <a:gdLst/>
              <a:ahLst/>
              <a:cxnLst/>
              <a:rect l="l" t="t" r="r" b="b"/>
              <a:pathLst>
                <a:path w="812800" h="321784">
                  <a:moveTo>
                    <a:pt x="127941" y="0"/>
                  </a:moveTo>
                  <a:lnTo>
                    <a:pt x="684859" y="0"/>
                  </a:lnTo>
                  <a:cubicBezTo>
                    <a:pt x="718791" y="0"/>
                    <a:pt x="751333" y="13479"/>
                    <a:pt x="775327" y="37473"/>
                  </a:cubicBezTo>
                  <a:cubicBezTo>
                    <a:pt x="799321" y="61467"/>
                    <a:pt x="812800" y="94009"/>
                    <a:pt x="812800" y="127941"/>
                  </a:cubicBezTo>
                  <a:lnTo>
                    <a:pt x="812800" y="193843"/>
                  </a:lnTo>
                  <a:cubicBezTo>
                    <a:pt x="812800" y="227775"/>
                    <a:pt x="799321" y="260317"/>
                    <a:pt x="775327" y="284311"/>
                  </a:cubicBezTo>
                  <a:cubicBezTo>
                    <a:pt x="751333" y="308305"/>
                    <a:pt x="718791" y="321784"/>
                    <a:pt x="684859" y="321784"/>
                  </a:cubicBezTo>
                  <a:lnTo>
                    <a:pt x="127941" y="321784"/>
                  </a:lnTo>
                  <a:cubicBezTo>
                    <a:pt x="94009" y="321784"/>
                    <a:pt x="61467" y="308305"/>
                    <a:pt x="37473" y="284311"/>
                  </a:cubicBezTo>
                  <a:cubicBezTo>
                    <a:pt x="13479" y="260317"/>
                    <a:pt x="0" y="227775"/>
                    <a:pt x="0" y="193843"/>
                  </a:cubicBezTo>
                  <a:lnTo>
                    <a:pt x="0" y="127941"/>
                  </a:lnTo>
                  <a:cubicBezTo>
                    <a:pt x="0" y="94009"/>
                    <a:pt x="13479" y="61467"/>
                    <a:pt x="37473" y="37473"/>
                  </a:cubicBezTo>
                  <a:cubicBezTo>
                    <a:pt x="61467" y="13479"/>
                    <a:pt x="94009" y="0"/>
                    <a:pt x="127941" y="0"/>
                  </a:cubicBezTo>
                  <a:close/>
                </a:path>
              </a:pathLst>
            </a:custGeom>
            <a:solidFill>
              <a:srgbClr val="F1C9E3"/>
            </a:solidFill>
          </p:spPr>
          <p:txBody>
            <a:bodyPr/>
            <a:lstStyle/>
            <a:p>
              <a:endParaRPr lang="en-GB"/>
            </a:p>
          </p:txBody>
        </p:sp>
        <p:sp>
          <p:nvSpPr>
            <p:cNvPr id="22" name="TextBox 22"/>
            <p:cNvSpPr txBox="1"/>
            <p:nvPr/>
          </p:nvSpPr>
          <p:spPr>
            <a:xfrm>
              <a:off x="15479" y="-263414"/>
              <a:ext cx="812800" cy="889000"/>
            </a:xfrm>
            <a:prstGeom prst="rect">
              <a:avLst/>
            </a:prstGeom>
          </p:spPr>
          <p:txBody>
            <a:bodyPr lIns="50800" tIns="50800" rIns="50800" bIns="50800" rtlCol="0" anchor="ctr"/>
            <a:lstStyle/>
            <a:p>
              <a:pPr algn="ctr">
                <a:lnSpc>
                  <a:spcPts val="5599"/>
                </a:lnSpc>
              </a:pPr>
              <a:r>
                <a:rPr lang="en-US" sz="3999">
                  <a:solidFill>
                    <a:srgbClr val="000000"/>
                  </a:solidFill>
                  <a:latin typeface="Roboto Condensed Bold"/>
                </a:rPr>
                <a:t>ĐỀ 4</a:t>
              </a:r>
            </a:p>
          </p:txBody>
        </p:sp>
      </p:grpSp>
      <p:sp>
        <p:nvSpPr>
          <p:cNvPr id="23" name="TextBox 23"/>
          <p:cNvSpPr txBox="1"/>
          <p:nvPr/>
        </p:nvSpPr>
        <p:spPr>
          <a:xfrm>
            <a:off x="1717468" y="3181199"/>
            <a:ext cx="3414083" cy="3710914"/>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 Viết văn bản kiến nghị Ban phụ huynh lớp 8A phê duyệt kế hoạch tham quan trải nghiệm của lớp.</a:t>
            </a:r>
          </a:p>
        </p:txBody>
      </p:sp>
      <p:sp>
        <p:nvSpPr>
          <p:cNvPr id="24" name="TextBox 24"/>
          <p:cNvSpPr txBox="1"/>
          <p:nvPr/>
        </p:nvSpPr>
        <p:spPr>
          <a:xfrm>
            <a:off x="5607987" y="3181199"/>
            <a:ext cx="3086100" cy="5567958"/>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Viết văn bản kiến nghị tới GVCN hoặc nhà trường về việc tổ chức đi xem bộ phim/vở kịch có liên quan đến một tác phẩm trong chương trình học</a:t>
            </a:r>
          </a:p>
        </p:txBody>
      </p:sp>
      <p:sp>
        <p:nvSpPr>
          <p:cNvPr id="25" name="TextBox 25"/>
          <p:cNvSpPr txBox="1"/>
          <p:nvPr/>
        </p:nvSpPr>
        <p:spPr>
          <a:xfrm>
            <a:off x="9170337" y="3181199"/>
            <a:ext cx="3190514" cy="5567958"/>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Thay mặt các học sinh lớp 8, em hãy viết văn bản kiến nghị tới nhà trường về việc thực hiện kế hoạch Lớp học xanh. </a:t>
            </a:r>
          </a:p>
          <a:p>
            <a:pPr algn="just">
              <a:lnSpc>
                <a:spcPts val="4900"/>
              </a:lnSpc>
            </a:pPr>
            <a:endParaRPr lang="en-US" sz="3500">
              <a:solidFill>
                <a:srgbClr val="000000"/>
              </a:solidFill>
              <a:latin typeface="Roboto Condensed"/>
            </a:endParaRPr>
          </a:p>
        </p:txBody>
      </p:sp>
      <p:sp>
        <p:nvSpPr>
          <p:cNvPr id="26" name="TextBox 26"/>
          <p:cNvSpPr txBox="1"/>
          <p:nvPr/>
        </p:nvSpPr>
        <p:spPr>
          <a:xfrm>
            <a:off x="12837101" y="3039890"/>
            <a:ext cx="5229171" cy="7504422"/>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Trong khu vực gia đình em ở, có một địa điểm kinh doanh karaoke không đảm bảo tiêu chuẩn kĩ thuật, gây ồn ào, ,... ảnh hưởng lớn đến sinh hoạt trong khu vực. Em hãy giúp các gia đình trong khu vực viết văn bản kiến nghị gửi CA hoặc UBND địa phương để nêu ý kiến và kiến nghị giải quyết tình trạng đó.</a:t>
            </a:r>
          </a:p>
          <a:p>
            <a:pPr algn="just">
              <a:lnSpc>
                <a:spcPts val="5599"/>
              </a:lnSpc>
            </a:pPr>
            <a:endParaRPr lang="en-US" sz="3500">
              <a:solidFill>
                <a:srgbClr val="000000"/>
              </a:solidFill>
              <a:latin typeface="Roboto Condensed"/>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575080" y="9806986"/>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3" name="Freeform 3"/>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grpSp>
        <p:nvGrpSpPr>
          <p:cNvPr id="4" name="Group 4"/>
          <p:cNvGrpSpPr/>
          <p:nvPr/>
        </p:nvGrpSpPr>
        <p:grpSpPr>
          <a:xfrm>
            <a:off x="0" y="-468539"/>
            <a:ext cx="1028700" cy="10287000"/>
            <a:chOff x="0" y="0"/>
            <a:chExt cx="270933" cy="2709333"/>
          </a:xfrm>
        </p:grpSpPr>
        <p:sp>
          <p:nvSpPr>
            <p:cNvPr id="5" name="Freeform 5"/>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lnTo>
                    <a:pt x="0" y="0"/>
                  </a:lnTo>
                </a:path>
              </a:pathLst>
            </a:custGeom>
            <a:solidFill>
              <a:srgbClr val="F7D6DF">
                <a:alpha val="49804"/>
              </a:srgbClr>
            </a:solidFill>
          </p:spPr>
          <p:txBody>
            <a:bodyPr/>
            <a:lstStyle/>
            <a:p>
              <a:endParaRPr lang="en-GB"/>
            </a:p>
          </p:txBody>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7" name="Freeform 7"/>
          <p:cNvSpPr/>
          <p:nvPr/>
        </p:nvSpPr>
        <p:spPr>
          <a:xfrm>
            <a:off x="271226" y="5632592"/>
            <a:ext cx="4733297" cy="4654408"/>
          </a:xfrm>
          <a:custGeom>
            <a:avLst/>
            <a:gdLst/>
            <a:ahLst/>
            <a:cxnLst/>
            <a:rect l="l" t="t" r="r" b="b"/>
            <a:pathLst>
              <a:path w="4733297" h="4654408">
                <a:moveTo>
                  <a:pt x="0" y="0"/>
                </a:moveTo>
                <a:lnTo>
                  <a:pt x="4733296" y="0"/>
                </a:lnTo>
                <a:lnTo>
                  <a:pt x="4733296" y="4654408"/>
                </a:lnTo>
                <a:lnTo>
                  <a:pt x="0" y="46544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3951998" y="9038330"/>
            <a:ext cx="1052525" cy="1248670"/>
          </a:xfrm>
          <a:custGeom>
            <a:avLst/>
            <a:gdLst/>
            <a:ahLst/>
            <a:cxnLst/>
            <a:rect l="l" t="t" r="r" b="b"/>
            <a:pathLst>
              <a:path w="1052525" h="1248670">
                <a:moveTo>
                  <a:pt x="0" y="0"/>
                </a:moveTo>
                <a:lnTo>
                  <a:pt x="1052524" y="0"/>
                </a:lnTo>
                <a:lnTo>
                  <a:pt x="1052524" y="1248670"/>
                </a:lnTo>
                <a:lnTo>
                  <a:pt x="0" y="124867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Freeform 9"/>
          <p:cNvSpPr/>
          <p:nvPr/>
        </p:nvSpPr>
        <p:spPr>
          <a:xfrm rot="10657152">
            <a:off x="13853948" y="-1727058"/>
            <a:ext cx="6810703" cy="4114800"/>
          </a:xfrm>
          <a:custGeom>
            <a:avLst/>
            <a:gdLst/>
            <a:ahLst/>
            <a:cxnLst/>
            <a:rect l="l" t="t" r="r" b="b"/>
            <a:pathLst>
              <a:path w="6810703" h="4114800">
                <a:moveTo>
                  <a:pt x="0" y="0"/>
                </a:moveTo>
                <a:lnTo>
                  <a:pt x="6810704" y="0"/>
                </a:lnTo>
                <a:lnTo>
                  <a:pt x="681070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0" name="Freeform 10"/>
          <p:cNvSpPr/>
          <p:nvPr/>
        </p:nvSpPr>
        <p:spPr>
          <a:xfrm>
            <a:off x="4567760" y="2527427"/>
            <a:ext cx="11340493" cy="5575742"/>
          </a:xfrm>
          <a:custGeom>
            <a:avLst/>
            <a:gdLst/>
            <a:ahLst/>
            <a:cxnLst/>
            <a:rect l="l" t="t" r="r" b="b"/>
            <a:pathLst>
              <a:path w="11340493" h="5575742">
                <a:moveTo>
                  <a:pt x="0" y="0"/>
                </a:moveTo>
                <a:lnTo>
                  <a:pt x="11340493" y="0"/>
                </a:lnTo>
                <a:lnTo>
                  <a:pt x="11340493" y="5575742"/>
                </a:lnTo>
                <a:lnTo>
                  <a:pt x="0" y="557574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1" name="TextBox 11"/>
          <p:cNvSpPr txBox="1"/>
          <p:nvPr/>
        </p:nvSpPr>
        <p:spPr>
          <a:xfrm>
            <a:off x="6684722" y="616509"/>
            <a:ext cx="5325291" cy="1035665"/>
          </a:xfrm>
          <a:prstGeom prst="rect">
            <a:avLst/>
          </a:prstGeom>
        </p:spPr>
        <p:txBody>
          <a:bodyPr lIns="0" tIns="0" rIns="0" bIns="0" rtlCol="0" anchor="t">
            <a:spAutoFit/>
          </a:bodyPr>
          <a:lstStyle/>
          <a:p>
            <a:pPr algn="ctr">
              <a:lnSpc>
                <a:spcPts val="8539"/>
              </a:lnSpc>
              <a:spcBef>
                <a:spcPct val="0"/>
              </a:spcBef>
            </a:pPr>
            <a:r>
              <a:rPr lang="en-US" sz="6099">
                <a:solidFill>
                  <a:srgbClr val="383C61"/>
                </a:solidFill>
                <a:latin typeface="Fraunces Bold"/>
              </a:rPr>
              <a:t>V. VẬN DỤNG</a:t>
            </a:r>
          </a:p>
        </p:txBody>
      </p:sp>
      <p:sp>
        <p:nvSpPr>
          <p:cNvPr id="12" name="TextBox 12"/>
          <p:cNvSpPr txBox="1"/>
          <p:nvPr/>
        </p:nvSpPr>
        <p:spPr>
          <a:xfrm>
            <a:off x="5335533" y="3330740"/>
            <a:ext cx="2291642" cy="2088952"/>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Thực hiện nhiệm vụ cá nhân</a:t>
            </a:r>
          </a:p>
        </p:txBody>
      </p:sp>
      <p:sp>
        <p:nvSpPr>
          <p:cNvPr id="13" name="TextBox 13"/>
          <p:cNvSpPr txBox="1"/>
          <p:nvPr/>
        </p:nvSpPr>
        <p:spPr>
          <a:xfrm>
            <a:off x="9144000" y="3239993"/>
            <a:ext cx="2291642" cy="2793736"/>
          </a:xfrm>
          <a:prstGeom prst="rect">
            <a:avLst/>
          </a:prstGeom>
        </p:spPr>
        <p:txBody>
          <a:bodyPr lIns="0" tIns="0" rIns="0" bIns="0" rtlCol="0" anchor="t">
            <a:spAutoFit/>
          </a:bodyPr>
          <a:lstStyle/>
          <a:p>
            <a:pPr algn="just">
              <a:lnSpc>
                <a:spcPts val="5599"/>
              </a:lnSpc>
            </a:pPr>
            <a:r>
              <a:rPr lang="en-US" sz="3999">
                <a:solidFill>
                  <a:srgbClr val="000000"/>
                </a:solidFill>
                <a:latin typeface="Roboto Condensed"/>
              </a:rPr>
              <a:t>Viết hoàn chỉnh văn bản kiến nghị</a:t>
            </a:r>
          </a:p>
        </p:txBody>
      </p:sp>
      <p:sp>
        <p:nvSpPr>
          <p:cNvPr id="14" name="TextBox 14"/>
          <p:cNvSpPr txBox="1"/>
          <p:nvPr/>
        </p:nvSpPr>
        <p:spPr>
          <a:xfrm>
            <a:off x="12659271" y="2978348"/>
            <a:ext cx="2739317" cy="3498520"/>
          </a:xfrm>
          <a:prstGeom prst="rect">
            <a:avLst/>
          </a:prstGeom>
        </p:spPr>
        <p:txBody>
          <a:bodyPr lIns="0" tIns="0" rIns="0" bIns="0" rtlCol="0" anchor="t">
            <a:spAutoFit/>
          </a:bodyPr>
          <a:lstStyle/>
          <a:p>
            <a:pPr algn="ctr">
              <a:lnSpc>
                <a:spcPts val="5599"/>
              </a:lnSpc>
            </a:pPr>
            <a:r>
              <a:rPr lang="en-US" sz="3999">
                <a:solidFill>
                  <a:srgbClr val="000000"/>
                </a:solidFill>
                <a:latin typeface="Roboto Condensed"/>
              </a:rPr>
              <a:t>nếu không đủ thời gian trên lớp, HS về nhà hoàn thiện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608372" cy="10287000"/>
            <a:chOff x="0" y="0"/>
            <a:chExt cx="950353" cy="2709333"/>
          </a:xfrm>
        </p:grpSpPr>
        <p:sp>
          <p:nvSpPr>
            <p:cNvPr id="3" name="Freeform 3"/>
            <p:cNvSpPr/>
            <p:nvPr/>
          </p:nvSpPr>
          <p:spPr>
            <a:xfrm>
              <a:off x="0" y="0"/>
              <a:ext cx="950353" cy="2709333"/>
            </a:xfrm>
            <a:custGeom>
              <a:avLst/>
              <a:gdLst/>
              <a:ahLst/>
              <a:cxnLst/>
              <a:rect l="l" t="t" r="r" b="b"/>
              <a:pathLst>
                <a:path w="950353" h="2709333">
                  <a:moveTo>
                    <a:pt x="0" y="0"/>
                  </a:moveTo>
                  <a:lnTo>
                    <a:pt x="950353" y="0"/>
                  </a:lnTo>
                  <a:lnTo>
                    <a:pt x="950353"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a:off x="16590533" y="512094"/>
            <a:ext cx="1255188" cy="1358796"/>
          </a:xfrm>
          <a:custGeom>
            <a:avLst/>
            <a:gdLst/>
            <a:ahLst/>
            <a:cxnLst/>
            <a:rect l="l" t="t" r="r" b="b"/>
            <a:pathLst>
              <a:path w="1255188" h="1358796">
                <a:moveTo>
                  <a:pt x="0" y="0"/>
                </a:moveTo>
                <a:lnTo>
                  <a:pt x="1255188" y="0"/>
                </a:lnTo>
                <a:lnTo>
                  <a:pt x="1255188" y="1358796"/>
                </a:lnTo>
                <a:lnTo>
                  <a:pt x="0" y="13587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Freeform 7"/>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flipH="1">
            <a:off x="0" y="7147561"/>
            <a:ext cx="3229940" cy="2754870"/>
          </a:xfrm>
          <a:custGeom>
            <a:avLst/>
            <a:gdLst/>
            <a:ahLst/>
            <a:cxnLst/>
            <a:rect l="l" t="t" r="r" b="b"/>
            <a:pathLst>
              <a:path w="3229940" h="2754870">
                <a:moveTo>
                  <a:pt x="3229940" y="0"/>
                </a:moveTo>
                <a:lnTo>
                  <a:pt x="0" y="0"/>
                </a:lnTo>
                <a:lnTo>
                  <a:pt x="0" y="2754870"/>
                </a:lnTo>
                <a:lnTo>
                  <a:pt x="3229940" y="2754870"/>
                </a:lnTo>
                <a:lnTo>
                  <a:pt x="322994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Freeform 9"/>
          <p:cNvSpPr/>
          <p:nvPr/>
        </p:nvSpPr>
        <p:spPr>
          <a:xfrm rot="-1087500">
            <a:off x="2232142" y="8424201"/>
            <a:ext cx="2752460" cy="2095310"/>
          </a:xfrm>
          <a:custGeom>
            <a:avLst/>
            <a:gdLst/>
            <a:ahLst/>
            <a:cxnLst/>
            <a:rect l="l" t="t" r="r" b="b"/>
            <a:pathLst>
              <a:path w="2752460" h="2095310">
                <a:moveTo>
                  <a:pt x="0" y="0"/>
                </a:moveTo>
                <a:lnTo>
                  <a:pt x="2752460" y="0"/>
                </a:lnTo>
                <a:lnTo>
                  <a:pt x="2752460" y="2095310"/>
                </a:lnTo>
                <a:lnTo>
                  <a:pt x="0" y="2095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0" name="Freeform 10"/>
          <p:cNvSpPr/>
          <p:nvPr/>
        </p:nvSpPr>
        <p:spPr>
          <a:xfrm>
            <a:off x="4601052" y="3638530"/>
            <a:ext cx="10369156" cy="5833326"/>
          </a:xfrm>
          <a:custGeom>
            <a:avLst/>
            <a:gdLst/>
            <a:ahLst/>
            <a:cxnLst/>
            <a:rect l="l" t="t" r="r" b="b"/>
            <a:pathLst>
              <a:path w="10369156" h="5833326">
                <a:moveTo>
                  <a:pt x="0" y="0"/>
                </a:moveTo>
                <a:lnTo>
                  <a:pt x="10369155" y="0"/>
                </a:lnTo>
                <a:lnTo>
                  <a:pt x="10369155" y="5833326"/>
                </a:lnTo>
                <a:lnTo>
                  <a:pt x="0" y="58333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1" name="TextBox 11"/>
          <p:cNvSpPr txBox="1"/>
          <p:nvPr/>
        </p:nvSpPr>
        <p:spPr>
          <a:xfrm>
            <a:off x="4268209" y="1048617"/>
            <a:ext cx="10929167" cy="1028612"/>
          </a:xfrm>
          <a:prstGeom prst="rect">
            <a:avLst/>
          </a:prstGeom>
        </p:spPr>
        <p:txBody>
          <a:bodyPr lIns="0" tIns="0" rIns="0" bIns="0" rtlCol="0" anchor="t">
            <a:spAutoFit/>
          </a:bodyPr>
          <a:lstStyle/>
          <a:p>
            <a:pPr algn="ctr">
              <a:lnSpc>
                <a:spcPts val="8400"/>
              </a:lnSpc>
              <a:spcBef>
                <a:spcPct val="0"/>
              </a:spcBef>
            </a:pPr>
            <a:r>
              <a:rPr lang="en-US" sz="6000">
                <a:solidFill>
                  <a:srgbClr val="383C61"/>
                </a:solidFill>
                <a:latin typeface="Fraunces Bold"/>
              </a:rPr>
              <a:t>BÀI 3: VĂN BẢN THÔNG TIN</a:t>
            </a:r>
          </a:p>
        </p:txBody>
      </p:sp>
      <p:sp>
        <p:nvSpPr>
          <p:cNvPr id="12" name="TextBox 12"/>
          <p:cNvSpPr txBox="1"/>
          <p:nvPr/>
        </p:nvSpPr>
        <p:spPr>
          <a:xfrm>
            <a:off x="6553200" y="2267373"/>
            <a:ext cx="5829095" cy="1000274"/>
          </a:xfrm>
          <a:prstGeom prst="rect">
            <a:avLst/>
          </a:prstGeom>
        </p:spPr>
        <p:txBody>
          <a:bodyPr wrap="square" lIns="0" tIns="0" rIns="0" bIns="0" rtlCol="0" anchor="t">
            <a:spAutoFit/>
          </a:bodyPr>
          <a:lstStyle/>
          <a:p>
            <a:pPr algn="ctr">
              <a:lnSpc>
                <a:spcPts val="8400"/>
              </a:lnSpc>
              <a:spcBef>
                <a:spcPct val="0"/>
              </a:spcBef>
            </a:pPr>
            <a:r>
              <a:rPr lang="en-US" sz="6000">
                <a:solidFill>
                  <a:srgbClr val="EF6586"/>
                </a:solidFill>
                <a:latin typeface="Roboto Condensed Bold"/>
              </a:rPr>
              <a:t>KĨ NĂNG VIẾT 02</a:t>
            </a:r>
          </a:p>
        </p:txBody>
      </p:sp>
      <p:sp>
        <p:nvSpPr>
          <p:cNvPr id="13" name="TextBox 13"/>
          <p:cNvSpPr txBox="1"/>
          <p:nvPr/>
        </p:nvSpPr>
        <p:spPr>
          <a:xfrm>
            <a:off x="5242230" y="5016923"/>
            <a:ext cx="9267587" cy="2876514"/>
          </a:xfrm>
          <a:prstGeom prst="rect">
            <a:avLst/>
          </a:prstGeom>
        </p:spPr>
        <p:txBody>
          <a:bodyPr lIns="0" tIns="0" rIns="0" bIns="0" rtlCol="0" anchor="t">
            <a:spAutoFit/>
          </a:bodyPr>
          <a:lstStyle/>
          <a:p>
            <a:pPr algn="ctr">
              <a:lnSpc>
                <a:spcPts val="11411"/>
              </a:lnSpc>
            </a:pPr>
            <a:r>
              <a:rPr lang="en-US" sz="8151">
                <a:solidFill>
                  <a:srgbClr val="383C61"/>
                </a:solidFill>
                <a:latin typeface="#9Slide05 VL Fadilla"/>
              </a:rPr>
              <a:t>Viết văn bản kiến nghị về một vấn đề đời sống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Freeform 7"/>
          <p:cNvSpPr/>
          <p:nvPr/>
        </p:nvSpPr>
        <p:spPr>
          <a:xfrm>
            <a:off x="10535851" y="1881556"/>
            <a:ext cx="5985219" cy="3261944"/>
          </a:xfrm>
          <a:custGeom>
            <a:avLst/>
            <a:gdLst/>
            <a:ahLst/>
            <a:cxnLst/>
            <a:rect l="l" t="t" r="r" b="b"/>
            <a:pathLst>
              <a:path w="5985219" h="3261944">
                <a:moveTo>
                  <a:pt x="0" y="0"/>
                </a:moveTo>
                <a:lnTo>
                  <a:pt x="5985219" y="0"/>
                </a:lnTo>
                <a:lnTo>
                  <a:pt x="5985219" y="3261944"/>
                </a:lnTo>
                <a:lnTo>
                  <a:pt x="0" y="32619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nvGrpSpPr>
          <p:cNvPr id="8" name="Group 8"/>
          <p:cNvGrpSpPr/>
          <p:nvPr/>
        </p:nvGrpSpPr>
        <p:grpSpPr>
          <a:xfrm>
            <a:off x="2501337" y="5477902"/>
            <a:ext cx="4388881" cy="3947250"/>
            <a:chOff x="0" y="0"/>
            <a:chExt cx="1155919" cy="1039605"/>
          </a:xfrm>
        </p:grpSpPr>
        <p:sp>
          <p:nvSpPr>
            <p:cNvPr id="9" name="Freeform 9"/>
            <p:cNvSpPr/>
            <p:nvPr/>
          </p:nvSpPr>
          <p:spPr>
            <a:xfrm>
              <a:off x="0" y="0"/>
              <a:ext cx="1155919" cy="1039605"/>
            </a:xfrm>
            <a:custGeom>
              <a:avLst/>
              <a:gdLst/>
              <a:ahLst/>
              <a:cxnLst/>
              <a:rect l="l" t="t" r="r" b="b"/>
              <a:pathLst>
                <a:path w="1155919" h="1039605">
                  <a:moveTo>
                    <a:pt x="89963" y="0"/>
                  </a:moveTo>
                  <a:lnTo>
                    <a:pt x="1065956" y="0"/>
                  </a:lnTo>
                  <a:cubicBezTo>
                    <a:pt x="1089816" y="0"/>
                    <a:pt x="1112698" y="9478"/>
                    <a:pt x="1129570" y="26350"/>
                  </a:cubicBezTo>
                  <a:cubicBezTo>
                    <a:pt x="1146441" y="43221"/>
                    <a:pt x="1155919" y="66103"/>
                    <a:pt x="1155919" y="89963"/>
                  </a:cubicBezTo>
                  <a:lnTo>
                    <a:pt x="1155919" y="949642"/>
                  </a:lnTo>
                  <a:cubicBezTo>
                    <a:pt x="1155919" y="973501"/>
                    <a:pt x="1146441" y="996384"/>
                    <a:pt x="1129570" y="1013255"/>
                  </a:cubicBezTo>
                  <a:cubicBezTo>
                    <a:pt x="1112698" y="1030127"/>
                    <a:pt x="1089816" y="1039605"/>
                    <a:pt x="1065956" y="1039605"/>
                  </a:cubicBezTo>
                  <a:lnTo>
                    <a:pt x="89963" y="1039605"/>
                  </a:lnTo>
                  <a:cubicBezTo>
                    <a:pt x="40278" y="1039605"/>
                    <a:pt x="0" y="999327"/>
                    <a:pt x="0" y="949642"/>
                  </a:cubicBezTo>
                  <a:lnTo>
                    <a:pt x="0" y="89963"/>
                  </a:lnTo>
                  <a:cubicBezTo>
                    <a:pt x="0" y="66103"/>
                    <a:pt x="9478" y="43221"/>
                    <a:pt x="26350" y="26350"/>
                  </a:cubicBezTo>
                  <a:cubicBezTo>
                    <a:pt x="43221" y="9478"/>
                    <a:pt x="66103" y="0"/>
                    <a:pt x="89963" y="0"/>
                  </a:cubicBezTo>
                  <a:close/>
                </a:path>
              </a:pathLst>
            </a:custGeom>
            <a:solidFill>
              <a:srgbClr val="FADDEF"/>
            </a:solidFill>
          </p:spPr>
          <p:txBody>
            <a:bodyPr/>
            <a:lstStyle/>
            <a:p>
              <a:endParaRPr lang="en-GB"/>
            </a:p>
          </p:txBody>
        </p:sp>
        <p:sp>
          <p:nvSpPr>
            <p:cNvPr id="10" name="TextBox 10"/>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1" name="Group 11"/>
          <p:cNvGrpSpPr/>
          <p:nvPr/>
        </p:nvGrpSpPr>
        <p:grpSpPr>
          <a:xfrm>
            <a:off x="7360545" y="5530602"/>
            <a:ext cx="4388881" cy="3947250"/>
            <a:chOff x="0" y="0"/>
            <a:chExt cx="1155919" cy="1039605"/>
          </a:xfrm>
        </p:grpSpPr>
        <p:sp>
          <p:nvSpPr>
            <p:cNvPr id="12" name="Freeform 12"/>
            <p:cNvSpPr/>
            <p:nvPr/>
          </p:nvSpPr>
          <p:spPr>
            <a:xfrm>
              <a:off x="0" y="0"/>
              <a:ext cx="1155919" cy="1039605"/>
            </a:xfrm>
            <a:custGeom>
              <a:avLst/>
              <a:gdLst/>
              <a:ahLst/>
              <a:cxnLst/>
              <a:rect l="l" t="t" r="r" b="b"/>
              <a:pathLst>
                <a:path w="1155919" h="1039605">
                  <a:moveTo>
                    <a:pt x="89963" y="0"/>
                  </a:moveTo>
                  <a:lnTo>
                    <a:pt x="1065956" y="0"/>
                  </a:lnTo>
                  <a:cubicBezTo>
                    <a:pt x="1089816" y="0"/>
                    <a:pt x="1112698" y="9478"/>
                    <a:pt x="1129570" y="26350"/>
                  </a:cubicBezTo>
                  <a:cubicBezTo>
                    <a:pt x="1146441" y="43221"/>
                    <a:pt x="1155919" y="66103"/>
                    <a:pt x="1155919" y="89963"/>
                  </a:cubicBezTo>
                  <a:lnTo>
                    <a:pt x="1155919" y="949642"/>
                  </a:lnTo>
                  <a:cubicBezTo>
                    <a:pt x="1155919" y="973501"/>
                    <a:pt x="1146441" y="996384"/>
                    <a:pt x="1129570" y="1013255"/>
                  </a:cubicBezTo>
                  <a:cubicBezTo>
                    <a:pt x="1112698" y="1030127"/>
                    <a:pt x="1089816" y="1039605"/>
                    <a:pt x="1065956" y="1039605"/>
                  </a:cubicBezTo>
                  <a:lnTo>
                    <a:pt x="89963" y="1039605"/>
                  </a:lnTo>
                  <a:cubicBezTo>
                    <a:pt x="40278" y="1039605"/>
                    <a:pt x="0" y="999327"/>
                    <a:pt x="0" y="949642"/>
                  </a:cubicBezTo>
                  <a:lnTo>
                    <a:pt x="0" y="89963"/>
                  </a:lnTo>
                  <a:cubicBezTo>
                    <a:pt x="0" y="66103"/>
                    <a:pt x="9478" y="43221"/>
                    <a:pt x="26350" y="26350"/>
                  </a:cubicBezTo>
                  <a:cubicBezTo>
                    <a:pt x="43221" y="9478"/>
                    <a:pt x="66103" y="0"/>
                    <a:pt x="89963" y="0"/>
                  </a:cubicBezTo>
                  <a:close/>
                </a:path>
              </a:pathLst>
            </a:custGeom>
            <a:solidFill>
              <a:srgbClr val="FEE8F4"/>
            </a:solidFill>
          </p:spPr>
          <p:txBody>
            <a:bodyPr/>
            <a:lstStyle/>
            <a:p>
              <a:endParaRPr lang="en-GB"/>
            </a:p>
          </p:txBody>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4" name="Group 14"/>
          <p:cNvGrpSpPr/>
          <p:nvPr/>
        </p:nvGrpSpPr>
        <p:grpSpPr>
          <a:xfrm>
            <a:off x="12219752" y="5583302"/>
            <a:ext cx="4388881" cy="3947250"/>
            <a:chOff x="0" y="0"/>
            <a:chExt cx="1155919" cy="1039605"/>
          </a:xfrm>
        </p:grpSpPr>
        <p:sp>
          <p:nvSpPr>
            <p:cNvPr id="15" name="Freeform 15"/>
            <p:cNvSpPr/>
            <p:nvPr/>
          </p:nvSpPr>
          <p:spPr>
            <a:xfrm>
              <a:off x="0" y="0"/>
              <a:ext cx="1155919" cy="1039605"/>
            </a:xfrm>
            <a:custGeom>
              <a:avLst/>
              <a:gdLst/>
              <a:ahLst/>
              <a:cxnLst/>
              <a:rect l="l" t="t" r="r" b="b"/>
              <a:pathLst>
                <a:path w="1155919" h="1039605">
                  <a:moveTo>
                    <a:pt x="89963" y="0"/>
                  </a:moveTo>
                  <a:lnTo>
                    <a:pt x="1065956" y="0"/>
                  </a:lnTo>
                  <a:cubicBezTo>
                    <a:pt x="1089816" y="0"/>
                    <a:pt x="1112698" y="9478"/>
                    <a:pt x="1129570" y="26350"/>
                  </a:cubicBezTo>
                  <a:cubicBezTo>
                    <a:pt x="1146441" y="43221"/>
                    <a:pt x="1155919" y="66103"/>
                    <a:pt x="1155919" y="89963"/>
                  </a:cubicBezTo>
                  <a:lnTo>
                    <a:pt x="1155919" y="949642"/>
                  </a:lnTo>
                  <a:cubicBezTo>
                    <a:pt x="1155919" y="973501"/>
                    <a:pt x="1146441" y="996384"/>
                    <a:pt x="1129570" y="1013255"/>
                  </a:cubicBezTo>
                  <a:cubicBezTo>
                    <a:pt x="1112698" y="1030127"/>
                    <a:pt x="1089816" y="1039605"/>
                    <a:pt x="1065956" y="1039605"/>
                  </a:cubicBezTo>
                  <a:lnTo>
                    <a:pt x="89963" y="1039605"/>
                  </a:lnTo>
                  <a:cubicBezTo>
                    <a:pt x="40278" y="1039605"/>
                    <a:pt x="0" y="999327"/>
                    <a:pt x="0" y="949642"/>
                  </a:cubicBezTo>
                  <a:lnTo>
                    <a:pt x="0" y="89963"/>
                  </a:lnTo>
                  <a:cubicBezTo>
                    <a:pt x="0" y="66103"/>
                    <a:pt x="9478" y="43221"/>
                    <a:pt x="26350" y="26350"/>
                  </a:cubicBezTo>
                  <a:cubicBezTo>
                    <a:pt x="43221" y="9478"/>
                    <a:pt x="66103" y="0"/>
                    <a:pt x="89963" y="0"/>
                  </a:cubicBezTo>
                  <a:close/>
                </a:path>
              </a:pathLst>
            </a:custGeom>
            <a:solidFill>
              <a:srgbClr val="F9C4CE"/>
            </a:solidFill>
          </p:spPr>
          <p:txBody>
            <a:bodyPr/>
            <a:lstStyle/>
            <a:p>
              <a:endParaRPr lang="en-GB"/>
            </a:p>
          </p:txBody>
        </p:sp>
        <p:sp>
          <p:nvSpPr>
            <p:cNvPr id="16" name="TextBox 1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17" name="Freeform 17"/>
          <p:cNvSpPr/>
          <p:nvPr/>
        </p:nvSpPr>
        <p:spPr>
          <a:xfrm>
            <a:off x="5867400" y="3238501"/>
            <a:ext cx="2627114" cy="2718174"/>
          </a:xfrm>
          <a:custGeom>
            <a:avLst/>
            <a:gdLst/>
            <a:ahLst/>
            <a:cxnLst/>
            <a:rect l="l" t="t" r="r" b="b"/>
            <a:pathLst>
              <a:path w="3061102" h="3029216">
                <a:moveTo>
                  <a:pt x="0" y="0"/>
                </a:moveTo>
                <a:lnTo>
                  <a:pt x="3061102" y="0"/>
                </a:lnTo>
                <a:lnTo>
                  <a:pt x="3061102" y="3029216"/>
                </a:lnTo>
                <a:lnTo>
                  <a:pt x="0" y="3029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sp>
        <p:nvSpPr>
          <p:cNvPr id="18" name="Freeform 18"/>
          <p:cNvSpPr/>
          <p:nvPr/>
        </p:nvSpPr>
        <p:spPr>
          <a:xfrm>
            <a:off x="11164408" y="8188064"/>
            <a:ext cx="1797996" cy="2140472"/>
          </a:xfrm>
          <a:custGeom>
            <a:avLst/>
            <a:gdLst/>
            <a:ahLst/>
            <a:cxnLst/>
            <a:rect l="l" t="t" r="r" b="b"/>
            <a:pathLst>
              <a:path w="1797996" h="2140472">
                <a:moveTo>
                  <a:pt x="0" y="0"/>
                </a:moveTo>
                <a:lnTo>
                  <a:pt x="1797996" y="0"/>
                </a:lnTo>
                <a:lnTo>
                  <a:pt x="1797996" y="2140472"/>
                </a:lnTo>
                <a:lnTo>
                  <a:pt x="0" y="214047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9" name="TextBox 19"/>
          <p:cNvSpPr txBox="1"/>
          <p:nvPr/>
        </p:nvSpPr>
        <p:spPr>
          <a:xfrm rot="-79608">
            <a:off x="11439516" y="2365670"/>
            <a:ext cx="4615515" cy="1853869"/>
          </a:xfrm>
          <a:prstGeom prst="rect">
            <a:avLst/>
          </a:prstGeom>
        </p:spPr>
        <p:txBody>
          <a:bodyPr lIns="0" tIns="0" rIns="0" bIns="0" rtlCol="0" anchor="t">
            <a:spAutoFit/>
          </a:bodyPr>
          <a:lstStyle/>
          <a:p>
            <a:pPr marL="755651" lvl="1" indent="-377825" algn="just">
              <a:lnSpc>
                <a:spcPts val="4900"/>
              </a:lnSpc>
              <a:buFont typeface="Arial"/>
              <a:buChar char="•"/>
            </a:pPr>
            <a:r>
              <a:rPr lang="en-US" sz="3500">
                <a:solidFill>
                  <a:srgbClr val="000000"/>
                </a:solidFill>
                <a:latin typeface="Roboto Condensed"/>
              </a:rPr>
              <a:t>HS thực hiện phiếu bài tập số 1</a:t>
            </a:r>
          </a:p>
          <a:p>
            <a:pPr marL="755651" lvl="1" indent="-377825" algn="just">
              <a:lnSpc>
                <a:spcPts val="4900"/>
              </a:lnSpc>
              <a:buFont typeface="Arial"/>
              <a:buChar char="•"/>
            </a:pPr>
            <a:r>
              <a:rPr lang="en-US" sz="3500">
                <a:solidFill>
                  <a:srgbClr val="000000"/>
                </a:solidFill>
                <a:latin typeface="Roboto Condensed"/>
              </a:rPr>
              <a:t>Thời gian: 7 phút</a:t>
            </a:r>
          </a:p>
        </p:txBody>
      </p:sp>
      <p:sp>
        <p:nvSpPr>
          <p:cNvPr id="20" name="TextBox 20"/>
          <p:cNvSpPr txBox="1"/>
          <p:nvPr/>
        </p:nvSpPr>
        <p:spPr>
          <a:xfrm>
            <a:off x="2628733" y="371018"/>
            <a:ext cx="13446898"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 TÌM HIỂU YÊU CẦU CỦA KIỂU VĂN BẢN</a:t>
            </a:r>
          </a:p>
        </p:txBody>
      </p:sp>
      <p:sp>
        <p:nvSpPr>
          <p:cNvPr id="21" name="TextBox 21"/>
          <p:cNvSpPr txBox="1"/>
          <p:nvPr/>
        </p:nvSpPr>
        <p:spPr>
          <a:xfrm>
            <a:off x="2628733" y="1403459"/>
            <a:ext cx="7958695" cy="1066800"/>
          </a:xfrm>
          <a:prstGeom prst="rect">
            <a:avLst/>
          </a:prstGeom>
        </p:spPr>
        <p:txBody>
          <a:bodyPr lIns="0" tIns="0" rIns="0" bIns="0" rtlCol="0" anchor="t">
            <a:spAutoFit/>
          </a:bodyPr>
          <a:lstStyle/>
          <a:p>
            <a:pPr algn="just">
              <a:lnSpc>
                <a:spcPts val="8400"/>
              </a:lnSpc>
            </a:pPr>
            <a:r>
              <a:rPr lang="en-US" sz="6000">
                <a:solidFill>
                  <a:srgbClr val="383C61"/>
                </a:solidFill>
                <a:latin typeface="#9Slide05 VL Fadilla"/>
              </a:rPr>
              <a:t>1. Yêu cầu của kiểu văn bản</a:t>
            </a:r>
          </a:p>
        </p:txBody>
      </p:sp>
      <p:sp>
        <p:nvSpPr>
          <p:cNvPr id="22" name="TextBox 22"/>
          <p:cNvSpPr txBox="1"/>
          <p:nvPr/>
        </p:nvSpPr>
        <p:spPr>
          <a:xfrm rot="-79608">
            <a:off x="2527712" y="6067049"/>
            <a:ext cx="3875460" cy="2473325"/>
          </a:xfrm>
          <a:prstGeom prst="rect">
            <a:avLst/>
          </a:prstGeom>
        </p:spPr>
        <p:txBody>
          <a:bodyPr lIns="0" tIns="0" rIns="0" bIns="0" rtlCol="0" anchor="t">
            <a:spAutoFit/>
          </a:bodyPr>
          <a:lstStyle/>
          <a:p>
            <a:pPr algn="ctr">
              <a:lnSpc>
                <a:spcPts val="4900"/>
              </a:lnSpc>
            </a:pPr>
            <a:r>
              <a:rPr lang="en-US" sz="3500">
                <a:solidFill>
                  <a:srgbClr val="000000"/>
                </a:solidFill>
                <a:latin typeface="Roboto Condensed Bold"/>
              </a:rPr>
              <a:t>THINK: </a:t>
            </a:r>
          </a:p>
          <a:p>
            <a:pPr marL="755651" lvl="1" indent="-377825" algn="just">
              <a:lnSpc>
                <a:spcPts val="4900"/>
              </a:lnSpc>
              <a:buFont typeface="Arial"/>
              <a:buChar char="•"/>
            </a:pPr>
            <a:r>
              <a:rPr lang="en-US" sz="3500">
                <a:solidFill>
                  <a:srgbClr val="000000"/>
                </a:solidFill>
                <a:latin typeface="Roboto Condensed"/>
              </a:rPr>
              <a:t>Cá nhân HS suy nghĩ, trả lời</a:t>
            </a:r>
          </a:p>
          <a:p>
            <a:pPr marL="755651" lvl="1" indent="-377825" algn="just">
              <a:lnSpc>
                <a:spcPts val="4900"/>
              </a:lnSpc>
              <a:buFont typeface="Arial"/>
              <a:buChar char="•"/>
            </a:pPr>
            <a:r>
              <a:rPr lang="en-US" sz="3500">
                <a:solidFill>
                  <a:srgbClr val="000000"/>
                </a:solidFill>
                <a:latin typeface="Roboto Condensed"/>
              </a:rPr>
              <a:t>Thời  gian: 3 phút</a:t>
            </a:r>
          </a:p>
        </p:txBody>
      </p:sp>
      <p:sp>
        <p:nvSpPr>
          <p:cNvPr id="23" name="TextBox 23"/>
          <p:cNvSpPr txBox="1"/>
          <p:nvPr/>
        </p:nvSpPr>
        <p:spPr>
          <a:xfrm rot="-79608">
            <a:off x="7182850" y="5919209"/>
            <a:ext cx="4195411" cy="2473325"/>
          </a:xfrm>
          <a:prstGeom prst="rect">
            <a:avLst/>
          </a:prstGeom>
        </p:spPr>
        <p:txBody>
          <a:bodyPr lIns="0" tIns="0" rIns="0" bIns="0" rtlCol="0" anchor="t">
            <a:spAutoFit/>
          </a:bodyPr>
          <a:lstStyle/>
          <a:p>
            <a:pPr algn="ctr">
              <a:lnSpc>
                <a:spcPts val="4900"/>
              </a:lnSpc>
            </a:pPr>
            <a:r>
              <a:rPr lang="en-US" sz="3500">
                <a:solidFill>
                  <a:srgbClr val="000000"/>
                </a:solidFill>
                <a:latin typeface="Roboto Condensed Bold"/>
              </a:rPr>
              <a:t>PAIR: </a:t>
            </a:r>
          </a:p>
          <a:p>
            <a:pPr marL="755651" lvl="1" indent="-377825" algn="just">
              <a:lnSpc>
                <a:spcPts val="4900"/>
              </a:lnSpc>
              <a:buFont typeface="Arial"/>
              <a:buChar char="•"/>
            </a:pPr>
            <a:r>
              <a:rPr lang="en-US" sz="3500">
                <a:solidFill>
                  <a:srgbClr val="000000"/>
                </a:solidFill>
                <a:latin typeface="Roboto Condensed"/>
              </a:rPr>
              <a:t>HS trao đổi cặp đôi với bạn bên cạnh</a:t>
            </a:r>
          </a:p>
          <a:p>
            <a:pPr marL="755651" lvl="1" indent="-377825" algn="just">
              <a:lnSpc>
                <a:spcPts val="4900"/>
              </a:lnSpc>
              <a:buFont typeface="Arial"/>
              <a:buChar char="•"/>
            </a:pPr>
            <a:r>
              <a:rPr lang="en-US" sz="3500">
                <a:solidFill>
                  <a:srgbClr val="000000"/>
                </a:solidFill>
                <a:latin typeface="Roboto Condensed"/>
              </a:rPr>
              <a:t>Thời gian: 2 phút</a:t>
            </a:r>
          </a:p>
        </p:txBody>
      </p:sp>
      <p:sp>
        <p:nvSpPr>
          <p:cNvPr id="24" name="TextBox 24"/>
          <p:cNvSpPr txBox="1"/>
          <p:nvPr/>
        </p:nvSpPr>
        <p:spPr>
          <a:xfrm rot="-79608">
            <a:off x="12238882" y="6165854"/>
            <a:ext cx="4452299" cy="1854200"/>
          </a:xfrm>
          <a:prstGeom prst="rect">
            <a:avLst/>
          </a:prstGeom>
        </p:spPr>
        <p:txBody>
          <a:bodyPr lIns="0" tIns="0" rIns="0" bIns="0" rtlCol="0" anchor="t">
            <a:spAutoFit/>
          </a:bodyPr>
          <a:lstStyle/>
          <a:p>
            <a:pPr algn="ctr">
              <a:lnSpc>
                <a:spcPts val="4900"/>
              </a:lnSpc>
            </a:pPr>
            <a:r>
              <a:rPr lang="en-US" sz="3500">
                <a:solidFill>
                  <a:srgbClr val="000000"/>
                </a:solidFill>
                <a:latin typeface="Roboto Condensed Bold"/>
              </a:rPr>
              <a:t>SHARE: </a:t>
            </a:r>
          </a:p>
          <a:p>
            <a:pPr marL="755651" lvl="1" indent="-377825" algn="just">
              <a:lnSpc>
                <a:spcPts val="4900"/>
              </a:lnSpc>
              <a:buFont typeface="Arial"/>
              <a:buChar char="•"/>
            </a:pPr>
            <a:r>
              <a:rPr lang="en-US" sz="3500">
                <a:solidFill>
                  <a:srgbClr val="000000"/>
                </a:solidFill>
                <a:latin typeface="Roboto Condensed"/>
              </a:rPr>
              <a:t>HS chia sẻ toàn lớp</a:t>
            </a:r>
          </a:p>
          <a:p>
            <a:pPr marL="755651" lvl="1" indent="-377825" algn="just">
              <a:lnSpc>
                <a:spcPts val="4900"/>
              </a:lnSpc>
              <a:buFont typeface="Arial"/>
              <a:buChar char="•"/>
            </a:pPr>
            <a:r>
              <a:rPr lang="en-US" sz="3500">
                <a:solidFill>
                  <a:srgbClr val="000000"/>
                </a:solidFill>
                <a:latin typeface="Roboto Condensed"/>
              </a:rPr>
              <a:t>Thời gian: 2 phút</a:t>
            </a:r>
          </a:p>
        </p:txBody>
      </p:sp>
      <p:pic>
        <p:nvPicPr>
          <p:cNvPr id="25" name="Countdown 5 seconds timer">
            <a:hlinkClick r:id="" action="ppaction://media"/>
            <a:extLst>
              <a:ext uri="{FF2B5EF4-FFF2-40B4-BE49-F238E27FC236}">
                <a16:creationId xmlns:a16="http://schemas.microsoft.com/office/drawing/2014/main" id="{436E0A67-6647-0D03-6928-F66CF4B11A13}"/>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3200400" y="3162300"/>
            <a:ext cx="2304733" cy="1295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6014"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42" fill="hold" display="0">
                  <p:stCondLst>
                    <p:cond delay="indefinite"/>
                  </p:stCondLst>
                </p:cTn>
                <p:tgtEl>
                  <p:spTgt spid="25"/>
                </p:tgtEl>
              </p:cMediaNode>
            </p:video>
            <p:seq concurrent="1" nextAc="seek">
              <p:cTn id="43" restart="whenNotActive" fill="hold" evtFilter="cancelBubble" nodeType="interactiveSeq">
                <p:stCondLst>
                  <p:cond evt="onClick" delay="0">
                    <p:tgtEl>
                      <p:spTgt spid="25"/>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25"/>
                                        </p:tgtEl>
                                      </p:cBhvr>
                                    </p:cmd>
                                  </p:childTnLst>
                                </p:cTn>
                              </p:par>
                            </p:childTnLst>
                          </p:cTn>
                        </p:par>
                      </p:childTnLst>
                    </p:cTn>
                  </p:par>
                </p:childTnLst>
              </p:cTn>
              <p:nextCondLst>
                <p:cond evt="onClick" delay="0">
                  <p:tgtEl>
                    <p:spTgt spid="25"/>
                  </p:tgtEl>
                </p:cond>
              </p:nextCondLst>
            </p:seq>
          </p:childTnLst>
        </p:cTn>
      </p:par>
    </p:tnLst>
    <p:bldLst>
      <p:bldP spid="7" grpId="0" animBg="1"/>
      <p:bldP spid="17" grpId="0" animBg="1"/>
      <p:bldP spid="19"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grpSp>
        <p:nvGrpSpPr>
          <p:cNvPr id="7" name="Group 7"/>
          <p:cNvGrpSpPr/>
          <p:nvPr/>
        </p:nvGrpSpPr>
        <p:grpSpPr>
          <a:xfrm>
            <a:off x="3608372" y="3248892"/>
            <a:ext cx="12864337" cy="5345357"/>
            <a:chOff x="0" y="0"/>
            <a:chExt cx="3388138" cy="1407831"/>
          </a:xfrm>
        </p:grpSpPr>
        <p:sp>
          <p:nvSpPr>
            <p:cNvPr id="8" name="Freeform 8"/>
            <p:cNvSpPr/>
            <p:nvPr/>
          </p:nvSpPr>
          <p:spPr>
            <a:xfrm>
              <a:off x="0" y="0"/>
              <a:ext cx="3388138" cy="1407831"/>
            </a:xfrm>
            <a:custGeom>
              <a:avLst/>
              <a:gdLst/>
              <a:ahLst/>
              <a:cxnLst/>
              <a:rect l="l" t="t" r="r" b="b"/>
              <a:pathLst>
                <a:path w="3388138" h="1407831">
                  <a:moveTo>
                    <a:pt x="30692" y="0"/>
                  </a:moveTo>
                  <a:lnTo>
                    <a:pt x="3357446" y="0"/>
                  </a:lnTo>
                  <a:cubicBezTo>
                    <a:pt x="3365586" y="0"/>
                    <a:pt x="3373393" y="3234"/>
                    <a:pt x="3379148" y="8990"/>
                  </a:cubicBezTo>
                  <a:cubicBezTo>
                    <a:pt x="3384905" y="14746"/>
                    <a:pt x="3388138" y="22552"/>
                    <a:pt x="3388138" y="30692"/>
                  </a:cubicBezTo>
                  <a:lnTo>
                    <a:pt x="3388138" y="1377138"/>
                  </a:lnTo>
                  <a:cubicBezTo>
                    <a:pt x="3388138" y="1394089"/>
                    <a:pt x="3374397" y="1407831"/>
                    <a:pt x="3357446" y="1407831"/>
                  </a:cubicBezTo>
                  <a:lnTo>
                    <a:pt x="30692" y="1407831"/>
                  </a:lnTo>
                  <a:cubicBezTo>
                    <a:pt x="22552" y="1407831"/>
                    <a:pt x="14746" y="1404597"/>
                    <a:pt x="8990" y="1398841"/>
                  </a:cubicBezTo>
                  <a:cubicBezTo>
                    <a:pt x="3234" y="1393085"/>
                    <a:pt x="0" y="1385278"/>
                    <a:pt x="0" y="1377138"/>
                  </a:cubicBezTo>
                  <a:lnTo>
                    <a:pt x="0" y="30692"/>
                  </a:lnTo>
                  <a:cubicBezTo>
                    <a:pt x="0" y="13741"/>
                    <a:pt x="13741" y="0"/>
                    <a:pt x="30692" y="0"/>
                  </a:cubicBezTo>
                  <a:close/>
                </a:path>
              </a:pathLst>
            </a:custGeom>
            <a:solidFill>
              <a:srgbClr val="FDE5E9">
                <a:alpha val="26667"/>
              </a:srgbClr>
            </a:solidFill>
          </p:spPr>
          <p:txBody>
            <a:bodyPr/>
            <a:lstStyle/>
            <a:p>
              <a:endParaRPr lang="en-GB"/>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10" name="TextBox 10"/>
          <p:cNvSpPr txBox="1"/>
          <p:nvPr/>
        </p:nvSpPr>
        <p:spPr>
          <a:xfrm>
            <a:off x="4315285" y="3796321"/>
            <a:ext cx="11723924" cy="3795479"/>
          </a:xfrm>
          <a:prstGeom prst="rect">
            <a:avLst/>
          </a:prstGeom>
        </p:spPr>
        <p:txBody>
          <a:bodyPr lIns="0" tIns="0" rIns="0" bIns="0" rtlCol="0" anchor="t">
            <a:spAutoFit/>
          </a:bodyPr>
          <a:lstStyle/>
          <a:p>
            <a:pPr algn="just">
              <a:lnSpc>
                <a:spcPts val="6019"/>
              </a:lnSpc>
            </a:pPr>
            <a:r>
              <a:rPr lang="en-US" sz="4299">
                <a:solidFill>
                  <a:srgbClr val="000000"/>
                </a:solidFill>
                <a:latin typeface="Roboto Condensed Bold"/>
              </a:rPr>
              <a:t>a. Về bố cục, văn bản cần đảm bảo các yêu cầu sau:</a:t>
            </a:r>
          </a:p>
          <a:p>
            <a:pPr algn="just">
              <a:lnSpc>
                <a:spcPts val="6019"/>
              </a:lnSpc>
            </a:pPr>
            <a:r>
              <a:rPr lang="en-US" sz="4299">
                <a:solidFill>
                  <a:srgbClr val="000000"/>
                </a:solidFill>
                <a:latin typeface="Roboto Condensed"/>
              </a:rPr>
              <a:t>- Quốc hiệu, tiêu ngữ</a:t>
            </a:r>
          </a:p>
          <a:p>
            <a:pPr algn="just">
              <a:lnSpc>
                <a:spcPts val="6019"/>
              </a:lnSpc>
            </a:pPr>
            <a:r>
              <a:rPr lang="en-US" sz="4299">
                <a:solidFill>
                  <a:srgbClr val="000000"/>
                </a:solidFill>
                <a:latin typeface="Roboto Condensed"/>
              </a:rPr>
              <a:t>- Địa điểm, thời gian viết</a:t>
            </a:r>
          </a:p>
          <a:p>
            <a:pPr algn="just">
              <a:lnSpc>
                <a:spcPts val="6019"/>
              </a:lnSpc>
            </a:pPr>
            <a:r>
              <a:rPr lang="en-US" sz="4299">
                <a:solidFill>
                  <a:srgbClr val="000000"/>
                </a:solidFill>
                <a:latin typeface="Roboto Condensed"/>
              </a:rPr>
              <a:t>- Tên văn bản và các sự việc muốn kiến nghị</a:t>
            </a:r>
          </a:p>
          <a:p>
            <a:pPr algn="just">
              <a:lnSpc>
                <a:spcPts val="6019"/>
              </a:lnSpc>
            </a:pPr>
            <a:r>
              <a:rPr lang="en-US" sz="4299">
                <a:solidFill>
                  <a:srgbClr val="000000"/>
                </a:solidFill>
                <a:latin typeface="Roboto Condensed"/>
              </a:rPr>
              <a:t>- Người cơ quan nhận kiến nghị</a:t>
            </a:r>
          </a:p>
        </p:txBody>
      </p:sp>
      <p:grpSp>
        <p:nvGrpSpPr>
          <p:cNvPr id="11" name="Group 11"/>
          <p:cNvGrpSpPr/>
          <p:nvPr/>
        </p:nvGrpSpPr>
        <p:grpSpPr>
          <a:xfrm>
            <a:off x="-90535" y="6763424"/>
            <a:ext cx="4130098" cy="4109089"/>
            <a:chOff x="0" y="0"/>
            <a:chExt cx="5506797" cy="5478786"/>
          </a:xfrm>
        </p:grpSpPr>
        <p:sp>
          <p:nvSpPr>
            <p:cNvPr id="12" name="Freeform 12"/>
            <p:cNvSpPr/>
            <p:nvPr/>
          </p:nvSpPr>
          <p:spPr>
            <a:xfrm>
              <a:off x="187966" y="0"/>
              <a:ext cx="5318830" cy="4986404"/>
            </a:xfrm>
            <a:custGeom>
              <a:avLst/>
              <a:gdLst/>
              <a:ahLst/>
              <a:cxnLst/>
              <a:rect l="l" t="t" r="r" b="b"/>
              <a:pathLst>
                <a:path w="5318830" h="4986404">
                  <a:moveTo>
                    <a:pt x="0" y="0"/>
                  </a:moveTo>
                  <a:lnTo>
                    <a:pt x="5318831" y="0"/>
                  </a:lnTo>
                  <a:lnTo>
                    <a:pt x="5318831" y="4986404"/>
                  </a:lnTo>
                  <a:lnTo>
                    <a:pt x="0" y="49864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3" name="Freeform 13"/>
            <p:cNvSpPr/>
            <p:nvPr/>
          </p:nvSpPr>
          <p:spPr>
            <a:xfrm flipH="1">
              <a:off x="0" y="1896023"/>
              <a:ext cx="3821614" cy="3582763"/>
            </a:xfrm>
            <a:custGeom>
              <a:avLst/>
              <a:gdLst/>
              <a:ahLst/>
              <a:cxnLst/>
              <a:rect l="l" t="t" r="r" b="b"/>
              <a:pathLst>
                <a:path w="3821614" h="3582763">
                  <a:moveTo>
                    <a:pt x="3821614" y="0"/>
                  </a:moveTo>
                  <a:lnTo>
                    <a:pt x="0" y="0"/>
                  </a:lnTo>
                  <a:lnTo>
                    <a:pt x="0" y="3582763"/>
                  </a:lnTo>
                  <a:lnTo>
                    <a:pt x="3821614" y="3582763"/>
                  </a:lnTo>
                  <a:lnTo>
                    <a:pt x="382161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pSp>
      <p:sp>
        <p:nvSpPr>
          <p:cNvPr id="14" name="Freeform 14"/>
          <p:cNvSpPr/>
          <p:nvPr/>
        </p:nvSpPr>
        <p:spPr>
          <a:xfrm>
            <a:off x="16039209" y="1191492"/>
            <a:ext cx="1664780" cy="2057400"/>
          </a:xfrm>
          <a:custGeom>
            <a:avLst/>
            <a:gdLst/>
            <a:ahLst/>
            <a:cxnLst/>
            <a:rect l="l" t="t" r="r" b="b"/>
            <a:pathLst>
              <a:path w="1664780" h="2057400">
                <a:moveTo>
                  <a:pt x="0" y="0"/>
                </a:moveTo>
                <a:lnTo>
                  <a:pt x="1664779" y="0"/>
                </a:lnTo>
                <a:lnTo>
                  <a:pt x="1664779"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5" name="TextBox 15"/>
          <p:cNvSpPr txBox="1"/>
          <p:nvPr/>
        </p:nvSpPr>
        <p:spPr>
          <a:xfrm>
            <a:off x="2859148" y="481957"/>
            <a:ext cx="13446898"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 TÌM HIỂU YÊU CẦU CỦA KIỂU VĂN BẢN</a:t>
            </a:r>
          </a:p>
        </p:txBody>
      </p:sp>
      <p:sp>
        <p:nvSpPr>
          <p:cNvPr id="16" name="TextBox 16"/>
          <p:cNvSpPr txBox="1"/>
          <p:nvPr/>
        </p:nvSpPr>
        <p:spPr>
          <a:xfrm>
            <a:off x="5603249" y="1631286"/>
            <a:ext cx="7958695" cy="1066800"/>
          </a:xfrm>
          <a:prstGeom prst="rect">
            <a:avLst/>
          </a:prstGeom>
        </p:spPr>
        <p:txBody>
          <a:bodyPr lIns="0" tIns="0" rIns="0" bIns="0" rtlCol="0" anchor="t">
            <a:spAutoFit/>
          </a:bodyPr>
          <a:lstStyle/>
          <a:p>
            <a:pPr algn="ctr">
              <a:lnSpc>
                <a:spcPts val="8400"/>
              </a:lnSpc>
            </a:pPr>
            <a:r>
              <a:rPr lang="en-US" sz="6000">
                <a:solidFill>
                  <a:srgbClr val="383C61"/>
                </a:solidFill>
                <a:latin typeface="#9Slide05 VL Fadilla"/>
              </a:rPr>
              <a:t>1. Yêu cầu của kiểu văn bản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grpSp>
        <p:nvGrpSpPr>
          <p:cNvPr id="7" name="Group 7"/>
          <p:cNvGrpSpPr/>
          <p:nvPr/>
        </p:nvGrpSpPr>
        <p:grpSpPr>
          <a:xfrm>
            <a:off x="3093749" y="2220192"/>
            <a:ext cx="12864337" cy="1028700"/>
            <a:chOff x="0" y="0"/>
            <a:chExt cx="3388138" cy="270933"/>
          </a:xfrm>
        </p:grpSpPr>
        <p:sp>
          <p:nvSpPr>
            <p:cNvPr id="8" name="Freeform 8"/>
            <p:cNvSpPr/>
            <p:nvPr/>
          </p:nvSpPr>
          <p:spPr>
            <a:xfrm>
              <a:off x="0" y="0"/>
              <a:ext cx="3388138" cy="270933"/>
            </a:xfrm>
            <a:custGeom>
              <a:avLst/>
              <a:gdLst/>
              <a:ahLst/>
              <a:cxnLst/>
              <a:rect l="l" t="t" r="r" b="b"/>
              <a:pathLst>
                <a:path w="3388138" h="270933">
                  <a:moveTo>
                    <a:pt x="30692" y="0"/>
                  </a:moveTo>
                  <a:lnTo>
                    <a:pt x="3357446" y="0"/>
                  </a:lnTo>
                  <a:cubicBezTo>
                    <a:pt x="3365586" y="0"/>
                    <a:pt x="3373393" y="3234"/>
                    <a:pt x="3379148" y="8990"/>
                  </a:cubicBezTo>
                  <a:cubicBezTo>
                    <a:pt x="3384905" y="14746"/>
                    <a:pt x="3388138" y="22552"/>
                    <a:pt x="3388138" y="30692"/>
                  </a:cubicBezTo>
                  <a:lnTo>
                    <a:pt x="3388138" y="240241"/>
                  </a:lnTo>
                  <a:cubicBezTo>
                    <a:pt x="3388138" y="257192"/>
                    <a:pt x="3374397" y="270933"/>
                    <a:pt x="3357446" y="270933"/>
                  </a:cubicBezTo>
                  <a:lnTo>
                    <a:pt x="30692" y="270933"/>
                  </a:lnTo>
                  <a:cubicBezTo>
                    <a:pt x="13741" y="270933"/>
                    <a:pt x="0" y="257192"/>
                    <a:pt x="0" y="240241"/>
                  </a:cubicBezTo>
                  <a:lnTo>
                    <a:pt x="0" y="30692"/>
                  </a:lnTo>
                  <a:cubicBezTo>
                    <a:pt x="0" y="13741"/>
                    <a:pt x="13741" y="0"/>
                    <a:pt x="30692" y="0"/>
                  </a:cubicBezTo>
                  <a:close/>
                </a:path>
              </a:pathLst>
            </a:custGeom>
            <a:solidFill>
              <a:srgbClr val="FADDEF">
                <a:alpha val="26667"/>
              </a:srgbClr>
            </a:solidFill>
          </p:spPr>
          <p:txBody>
            <a:bodyPr/>
            <a:lstStyle/>
            <a:p>
              <a:endParaRPr lang="en-GB"/>
            </a:p>
          </p:txBody>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10" name="TextBox 10"/>
          <p:cNvSpPr txBox="1"/>
          <p:nvPr/>
        </p:nvSpPr>
        <p:spPr>
          <a:xfrm>
            <a:off x="3608372" y="2365016"/>
            <a:ext cx="11723924" cy="662852"/>
          </a:xfrm>
          <a:prstGeom prst="rect">
            <a:avLst/>
          </a:prstGeom>
        </p:spPr>
        <p:txBody>
          <a:bodyPr lIns="0" tIns="0" rIns="0" bIns="0" rtlCol="0" anchor="t">
            <a:spAutoFit/>
          </a:bodyPr>
          <a:lstStyle/>
          <a:p>
            <a:pPr algn="ctr">
              <a:lnSpc>
                <a:spcPts val="5459"/>
              </a:lnSpc>
            </a:pPr>
            <a:r>
              <a:rPr lang="en-US" sz="3899">
                <a:solidFill>
                  <a:srgbClr val="000000"/>
                </a:solidFill>
                <a:latin typeface="Roboto Condensed Bold"/>
              </a:rPr>
              <a:t>b. Về nội dung</a:t>
            </a:r>
          </a:p>
        </p:txBody>
      </p:sp>
      <p:grpSp>
        <p:nvGrpSpPr>
          <p:cNvPr id="11" name="Group 11"/>
          <p:cNvGrpSpPr/>
          <p:nvPr/>
        </p:nvGrpSpPr>
        <p:grpSpPr>
          <a:xfrm>
            <a:off x="-191638" y="7607431"/>
            <a:ext cx="3285386" cy="3268675"/>
            <a:chOff x="0" y="0"/>
            <a:chExt cx="4380515" cy="4358233"/>
          </a:xfrm>
        </p:grpSpPr>
        <p:sp>
          <p:nvSpPr>
            <p:cNvPr id="12" name="Freeform 12"/>
            <p:cNvSpPr/>
            <p:nvPr/>
          </p:nvSpPr>
          <p:spPr>
            <a:xfrm>
              <a:off x="149522" y="0"/>
              <a:ext cx="4230993" cy="3966556"/>
            </a:xfrm>
            <a:custGeom>
              <a:avLst/>
              <a:gdLst/>
              <a:ahLst/>
              <a:cxnLst/>
              <a:rect l="l" t="t" r="r" b="b"/>
              <a:pathLst>
                <a:path w="4230993" h="3966556">
                  <a:moveTo>
                    <a:pt x="0" y="0"/>
                  </a:moveTo>
                  <a:lnTo>
                    <a:pt x="4230993" y="0"/>
                  </a:lnTo>
                  <a:lnTo>
                    <a:pt x="4230993" y="3966556"/>
                  </a:lnTo>
                  <a:lnTo>
                    <a:pt x="0" y="396655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13" name="Freeform 13"/>
            <p:cNvSpPr/>
            <p:nvPr/>
          </p:nvSpPr>
          <p:spPr>
            <a:xfrm flipH="1">
              <a:off x="0" y="1508237"/>
              <a:ext cx="3039996" cy="2849996"/>
            </a:xfrm>
            <a:custGeom>
              <a:avLst/>
              <a:gdLst/>
              <a:ahLst/>
              <a:cxnLst/>
              <a:rect l="l" t="t" r="r" b="b"/>
              <a:pathLst>
                <a:path w="3039996" h="2849996">
                  <a:moveTo>
                    <a:pt x="3039996" y="0"/>
                  </a:moveTo>
                  <a:lnTo>
                    <a:pt x="0" y="0"/>
                  </a:lnTo>
                  <a:lnTo>
                    <a:pt x="0" y="2849996"/>
                  </a:lnTo>
                  <a:lnTo>
                    <a:pt x="3039996" y="2849996"/>
                  </a:lnTo>
                  <a:lnTo>
                    <a:pt x="3039996"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grpSp>
      <p:sp>
        <p:nvSpPr>
          <p:cNvPr id="14" name="Freeform 14"/>
          <p:cNvSpPr/>
          <p:nvPr/>
        </p:nvSpPr>
        <p:spPr>
          <a:xfrm>
            <a:off x="16039209" y="1191492"/>
            <a:ext cx="1664780" cy="2057400"/>
          </a:xfrm>
          <a:custGeom>
            <a:avLst/>
            <a:gdLst/>
            <a:ahLst/>
            <a:cxnLst/>
            <a:rect l="l" t="t" r="r" b="b"/>
            <a:pathLst>
              <a:path w="1664780" h="2057400">
                <a:moveTo>
                  <a:pt x="0" y="0"/>
                </a:moveTo>
                <a:lnTo>
                  <a:pt x="1664779" y="0"/>
                </a:lnTo>
                <a:lnTo>
                  <a:pt x="1664779" y="2057400"/>
                </a:lnTo>
                <a:lnTo>
                  <a:pt x="0" y="20574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5" name="TextBox 15"/>
          <p:cNvSpPr txBox="1"/>
          <p:nvPr/>
        </p:nvSpPr>
        <p:spPr>
          <a:xfrm>
            <a:off x="2859148" y="242188"/>
            <a:ext cx="13446898"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 TÌM HIỂU YÊU CẦU CỦA KIỂU VĂN BẢN</a:t>
            </a:r>
          </a:p>
        </p:txBody>
      </p:sp>
      <p:sp>
        <p:nvSpPr>
          <p:cNvPr id="16" name="TextBox 16"/>
          <p:cNvSpPr txBox="1"/>
          <p:nvPr/>
        </p:nvSpPr>
        <p:spPr>
          <a:xfrm>
            <a:off x="4104712" y="1048617"/>
            <a:ext cx="7958695" cy="1015887"/>
          </a:xfrm>
          <a:prstGeom prst="rect">
            <a:avLst/>
          </a:prstGeom>
        </p:spPr>
        <p:txBody>
          <a:bodyPr lIns="0" tIns="0" rIns="0" bIns="0" rtlCol="0" anchor="t">
            <a:spAutoFit/>
          </a:bodyPr>
          <a:lstStyle/>
          <a:p>
            <a:pPr algn="ctr">
              <a:lnSpc>
                <a:spcPts val="8051"/>
              </a:lnSpc>
            </a:pPr>
            <a:r>
              <a:rPr lang="en-US" sz="5750">
                <a:solidFill>
                  <a:srgbClr val="383C61"/>
                </a:solidFill>
                <a:latin typeface="#9Slide05 VL Fadilla"/>
              </a:rPr>
              <a:t>1. Yêu cầu của kiểu văn bản</a:t>
            </a:r>
          </a:p>
        </p:txBody>
      </p:sp>
      <p:grpSp>
        <p:nvGrpSpPr>
          <p:cNvPr id="17" name="Group 17"/>
          <p:cNvGrpSpPr/>
          <p:nvPr/>
        </p:nvGrpSpPr>
        <p:grpSpPr>
          <a:xfrm>
            <a:off x="3093749" y="3667992"/>
            <a:ext cx="4593876" cy="6234439"/>
            <a:chOff x="0" y="0"/>
            <a:chExt cx="1209910" cy="1641992"/>
          </a:xfrm>
        </p:grpSpPr>
        <p:sp>
          <p:nvSpPr>
            <p:cNvPr id="18" name="Freeform 18"/>
            <p:cNvSpPr/>
            <p:nvPr/>
          </p:nvSpPr>
          <p:spPr>
            <a:xfrm>
              <a:off x="0" y="0"/>
              <a:ext cx="1209910" cy="1641992"/>
            </a:xfrm>
            <a:custGeom>
              <a:avLst/>
              <a:gdLst/>
              <a:ahLst/>
              <a:cxnLst/>
              <a:rect l="l" t="t" r="r" b="b"/>
              <a:pathLst>
                <a:path w="1209910" h="1641992">
                  <a:moveTo>
                    <a:pt x="85949" y="0"/>
                  </a:moveTo>
                  <a:lnTo>
                    <a:pt x="1123961" y="0"/>
                  </a:lnTo>
                  <a:cubicBezTo>
                    <a:pt x="1171429" y="0"/>
                    <a:pt x="1209910" y="38481"/>
                    <a:pt x="1209910" y="85949"/>
                  </a:cubicBezTo>
                  <a:lnTo>
                    <a:pt x="1209910" y="1556043"/>
                  </a:lnTo>
                  <a:cubicBezTo>
                    <a:pt x="1209910" y="1603512"/>
                    <a:pt x="1171429" y="1641992"/>
                    <a:pt x="1123961" y="1641992"/>
                  </a:cubicBezTo>
                  <a:lnTo>
                    <a:pt x="85949" y="1641992"/>
                  </a:lnTo>
                  <a:cubicBezTo>
                    <a:pt x="38481" y="1641992"/>
                    <a:pt x="0" y="1603512"/>
                    <a:pt x="0" y="1556043"/>
                  </a:cubicBezTo>
                  <a:lnTo>
                    <a:pt x="0" y="85949"/>
                  </a:lnTo>
                  <a:cubicBezTo>
                    <a:pt x="0" y="38481"/>
                    <a:pt x="38481" y="0"/>
                    <a:pt x="85949" y="0"/>
                  </a:cubicBezTo>
                  <a:close/>
                </a:path>
              </a:pathLst>
            </a:custGeom>
            <a:solidFill>
              <a:srgbClr val="F1C9E3">
                <a:alpha val="26667"/>
              </a:srgbClr>
            </a:solidFill>
          </p:spPr>
          <p:txBody>
            <a:bodyPr/>
            <a:lstStyle/>
            <a:p>
              <a:endParaRPr lang="en-GB"/>
            </a:p>
          </p:txBody>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0" name="TextBox 20"/>
          <p:cNvSpPr txBox="1"/>
          <p:nvPr/>
        </p:nvSpPr>
        <p:spPr>
          <a:xfrm>
            <a:off x="3417976" y="3977381"/>
            <a:ext cx="3801243" cy="4948943"/>
          </a:xfrm>
          <a:prstGeom prst="rect">
            <a:avLst/>
          </a:prstGeom>
        </p:spPr>
        <p:txBody>
          <a:bodyPr lIns="0" tIns="0" rIns="0" bIns="0" rtlCol="0" anchor="t">
            <a:spAutoFit/>
          </a:bodyPr>
          <a:lstStyle/>
          <a:p>
            <a:pPr algn="just">
              <a:lnSpc>
                <a:spcPts val="4900"/>
              </a:lnSpc>
            </a:pPr>
            <a:r>
              <a:rPr lang="en-US" sz="3500">
                <a:solidFill>
                  <a:srgbClr val="000000"/>
                </a:solidFill>
                <a:latin typeface="Roboto Condensed"/>
              </a:rPr>
              <a:t>Cung cấp đầy đủ thông tin về nơi nhận; họ tên, năm sinh, số CCCD, ngày cấp, nơi cấp, hộ khẩu, nơi ở của người gửi và ngày, tháng, địa điểm viết kiến nghị</a:t>
            </a:r>
          </a:p>
        </p:txBody>
      </p:sp>
      <p:grpSp>
        <p:nvGrpSpPr>
          <p:cNvPr id="21" name="Group 21"/>
          <p:cNvGrpSpPr/>
          <p:nvPr/>
        </p:nvGrpSpPr>
        <p:grpSpPr>
          <a:xfrm>
            <a:off x="8084059" y="3711504"/>
            <a:ext cx="4412146" cy="6002817"/>
            <a:chOff x="0" y="0"/>
            <a:chExt cx="1162047" cy="1580989"/>
          </a:xfrm>
        </p:grpSpPr>
        <p:sp>
          <p:nvSpPr>
            <p:cNvPr id="22" name="Freeform 22"/>
            <p:cNvSpPr/>
            <p:nvPr/>
          </p:nvSpPr>
          <p:spPr>
            <a:xfrm>
              <a:off x="0" y="0"/>
              <a:ext cx="1162047" cy="1580989"/>
            </a:xfrm>
            <a:custGeom>
              <a:avLst/>
              <a:gdLst/>
              <a:ahLst/>
              <a:cxnLst/>
              <a:rect l="l" t="t" r="r" b="b"/>
              <a:pathLst>
                <a:path w="1162047" h="1580989">
                  <a:moveTo>
                    <a:pt x="89489" y="0"/>
                  </a:moveTo>
                  <a:lnTo>
                    <a:pt x="1072558" y="0"/>
                  </a:lnTo>
                  <a:cubicBezTo>
                    <a:pt x="1121981" y="0"/>
                    <a:pt x="1162047" y="40066"/>
                    <a:pt x="1162047" y="89489"/>
                  </a:cubicBezTo>
                  <a:lnTo>
                    <a:pt x="1162047" y="1491500"/>
                  </a:lnTo>
                  <a:cubicBezTo>
                    <a:pt x="1162047" y="1515234"/>
                    <a:pt x="1152618" y="1537996"/>
                    <a:pt x="1135836" y="1554778"/>
                  </a:cubicBezTo>
                  <a:cubicBezTo>
                    <a:pt x="1119054" y="1571561"/>
                    <a:pt x="1096292" y="1580989"/>
                    <a:pt x="1072558" y="1580989"/>
                  </a:cubicBezTo>
                  <a:lnTo>
                    <a:pt x="89489" y="1580989"/>
                  </a:lnTo>
                  <a:cubicBezTo>
                    <a:pt x="40066" y="1580989"/>
                    <a:pt x="0" y="1540923"/>
                    <a:pt x="0" y="1491500"/>
                  </a:cubicBezTo>
                  <a:lnTo>
                    <a:pt x="0" y="89489"/>
                  </a:lnTo>
                  <a:cubicBezTo>
                    <a:pt x="0" y="40066"/>
                    <a:pt x="40066" y="0"/>
                    <a:pt x="89489" y="0"/>
                  </a:cubicBezTo>
                  <a:close/>
                </a:path>
              </a:pathLst>
            </a:custGeom>
            <a:solidFill>
              <a:srgbClr val="F1C9E3">
                <a:alpha val="26667"/>
              </a:srgbClr>
            </a:solidFill>
          </p:spPr>
          <p:txBody>
            <a:bodyPr/>
            <a:lstStyle/>
            <a:p>
              <a:endParaRPr lang="en-GB"/>
            </a:p>
          </p:txBody>
        </p:sp>
        <p:sp>
          <p:nvSpPr>
            <p:cNvPr id="23" name="TextBox 23"/>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4" name="TextBox 24"/>
          <p:cNvSpPr txBox="1"/>
          <p:nvPr/>
        </p:nvSpPr>
        <p:spPr>
          <a:xfrm>
            <a:off x="8287699" y="4296642"/>
            <a:ext cx="3807012" cy="3813281"/>
          </a:xfrm>
          <a:prstGeom prst="rect">
            <a:avLst/>
          </a:prstGeom>
        </p:spPr>
        <p:txBody>
          <a:bodyPr lIns="0" tIns="0" rIns="0" bIns="0" rtlCol="0" anchor="t">
            <a:spAutoFit/>
          </a:bodyPr>
          <a:lstStyle/>
          <a:p>
            <a:pPr algn="just">
              <a:lnSpc>
                <a:spcPts val="5040"/>
              </a:lnSpc>
            </a:pPr>
            <a:r>
              <a:rPr lang="en-US" sz="3600">
                <a:solidFill>
                  <a:srgbClr val="000000"/>
                </a:solidFill>
                <a:latin typeface="Roboto Condensed"/>
              </a:rPr>
              <a:t>Nội dung sự việc được kiến nghị phải đảm bảo chính xác, đúng với thực tế diễn ra</a:t>
            </a:r>
          </a:p>
          <a:p>
            <a:pPr algn="just">
              <a:lnSpc>
                <a:spcPts val="5040"/>
              </a:lnSpc>
            </a:pPr>
            <a:endParaRPr lang="en-US" sz="3600">
              <a:solidFill>
                <a:srgbClr val="000000"/>
              </a:solidFill>
              <a:latin typeface="Roboto Condensed"/>
            </a:endParaRPr>
          </a:p>
        </p:txBody>
      </p:sp>
      <p:grpSp>
        <p:nvGrpSpPr>
          <p:cNvPr id="25" name="Group 25"/>
          <p:cNvGrpSpPr/>
          <p:nvPr/>
        </p:nvGrpSpPr>
        <p:grpSpPr>
          <a:xfrm>
            <a:off x="12762192" y="3856102"/>
            <a:ext cx="4497108" cy="5858218"/>
            <a:chOff x="0" y="0"/>
            <a:chExt cx="1184424" cy="1542905"/>
          </a:xfrm>
        </p:grpSpPr>
        <p:sp>
          <p:nvSpPr>
            <p:cNvPr id="26" name="Freeform 26"/>
            <p:cNvSpPr/>
            <p:nvPr/>
          </p:nvSpPr>
          <p:spPr>
            <a:xfrm>
              <a:off x="0" y="0"/>
              <a:ext cx="1184424" cy="1542905"/>
            </a:xfrm>
            <a:custGeom>
              <a:avLst/>
              <a:gdLst/>
              <a:ahLst/>
              <a:cxnLst/>
              <a:rect l="l" t="t" r="r" b="b"/>
              <a:pathLst>
                <a:path w="1184424" h="1542905">
                  <a:moveTo>
                    <a:pt x="87798" y="0"/>
                  </a:moveTo>
                  <a:lnTo>
                    <a:pt x="1096626" y="0"/>
                  </a:lnTo>
                  <a:cubicBezTo>
                    <a:pt x="1145115" y="0"/>
                    <a:pt x="1184424" y="39309"/>
                    <a:pt x="1184424" y="87798"/>
                  </a:cubicBezTo>
                  <a:lnTo>
                    <a:pt x="1184424" y="1455107"/>
                  </a:lnTo>
                  <a:cubicBezTo>
                    <a:pt x="1184424" y="1503597"/>
                    <a:pt x="1145115" y="1542905"/>
                    <a:pt x="1096626" y="1542905"/>
                  </a:cubicBezTo>
                  <a:lnTo>
                    <a:pt x="87798" y="1542905"/>
                  </a:lnTo>
                  <a:cubicBezTo>
                    <a:pt x="64513" y="1542905"/>
                    <a:pt x="42181" y="1533655"/>
                    <a:pt x="25715" y="1517190"/>
                  </a:cubicBezTo>
                  <a:cubicBezTo>
                    <a:pt x="9250" y="1500724"/>
                    <a:pt x="0" y="1478393"/>
                    <a:pt x="0" y="1455107"/>
                  </a:cubicBezTo>
                  <a:lnTo>
                    <a:pt x="0" y="87798"/>
                  </a:lnTo>
                  <a:cubicBezTo>
                    <a:pt x="0" y="64513"/>
                    <a:pt x="9250" y="42181"/>
                    <a:pt x="25715" y="25715"/>
                  </a:cubicBezTo>
                  <a:cubicBezTo>
                    <a:pt x="42181" y="9250"/>
                    <a:pt x="64513" y="0"/>
                    <a:pt x="87798" y="0"/>
                  </a:cubicBezTo>
                  <a:close/>
                </a:path>
              </a:pathLst>
            </a:custGeom>
            <a:solidFill>
              <a:srgbClr val="F1C9E3">
                <a:alpha val="26667"/>
              </a:srgbClr>
            </a:solidFill>
          </p:spPr>
          <p:txBody>
            <a:bodyPr/>
            <a:lstStyle/>
            <a:p>
              <a:endParaRPr lang="en-GB"/>
            </a:p>
          </p:txBody>
        </p:sp>
        <p:sp>
          <p:nvSpPr>
            <p:cNvPr id="27" name="TextBox 27"/>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28" name="TextBox 28"/>
          <p:cNvSpPr txBox="1"/>
          <p:nvPr/>
        </p:nvSpPr>
        <p:spPr>
          <a:xfrm>
            <a:off x="12965317" y="3986906"/>
            <a:ext cx="3807012" cy="5089455"/>
          </a:xfrm>
          <a:prstGeom prst="rect">
            <a:avLst/>
          </a:prstGeom>
        </p:spPr>
        <p:txBody>
          <a:bodyPr lIns="0" tIns="0" rIns="0" bIns="0" rtlCol="0" anchor="t">
            <a:spAutoFit/>
          </a:bodyPr>
          <a:lstStyle/>
          <a:p>
            <a:pPr algn="just">
              <a:lnSpc>
                <a:spcPts val="5040"/>
              </a:lnSpc>
            </a:pPr>
            <a:r>
              <a:rPr lang="en-US" sz="3600">
                <a:solidFill>
                  <a:srgbClr val="000000"/>
                </a:solidFill>
                <a:latin typeface="Roboto Condensed"/>
              </a:rPr>
              <a:t>Các phần của văn bản phải cân đối, mỗi phần cách nhau 2 dòng, không viết sát lề giấy, không để phần trên và phần dưới trang giấy trống quá lớn.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par>
                                <p:cTn id="36" presetID="16" presetClass="entr" presetSubtype="21"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6426910" y="162792"/>
            <a:ext cx="1185596" cy="1465206"/>
          </a:xfrm>
          <a:custGeom>
            <a:avLst/>
            <a:gdLst/>
            <a:ahLst/>
            <a:cxnLst/>
            <a:rect l="l" t="t" r="r" b="b"/>
            <a:pathLst>
              <a:path w="1185596" h="1465206">
                <a:moveTo>
                  <a:pt x="0" y="0"/>
                </a:moveTo>
                <a:lnTo>
                  <a:pt x="1185596" y="0"/>
                </a:lnTo>
                <a:lnTo>
                  <a:pt x="1185596" y="1465206"/>
                </a:lnTo>
                <a:lnTo>
                  <a:pt x="0" y="14652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TextBox 8"/>
          <p:cNvSpPr txBox="1"/>
          <p:nvPr/>
        </p:nvSpPr>
        <p:spPr>
          <a:xfrm>
            <a:off x="4866061" y="10392"/>
            <a:ext cx="7958695" cy="1065505"/>
          </a:xfrm>
          <a:prstGeom prst="rect">
            <a:avLst/>
          </a:prstGeom>
        </p:spPr>
        <p:txBody>
          <a:bodyPr lIns="0" tIns="0" rIns="0" bIns="0" rtlCol="0" anchor="t">
            <a:spAutoFit/>
          </a:bodyPr>
          <a:lstStyle/>
          <a:p>
            <a:pPr algn="ctr">
              <a:lnSpc>
                <a:spcPts val="8471"/>
              </a:lnSpc>
            </a:pPr>
            <a:r>
              <a:rPr lang="en-US" sz="6050">
                <a:solidFill>
                  <a:srgbClr val="383C61"/>
                </a:solidFill>
                <a:latin typeface="#9Slide05 VL Fadilla"/>
              </a:rPr>
              <a:t>2. Bảng kiểm tham khảo</a:t>
            </a:r>
          </a:p>
        </p:txBody>
      </p:sp>
      <p:graphicFrame>
        <p:nvGraphicFramePr>
          <p:cNvPr id="9" name="Table 9"/>
          <p:cNvGraphicFramePr>
            <a:graphicFrameLocks noGrp="1"/>
          </p:cNvGraphicFramePr>
          <p:nvPr/>
        </p:nvGraphicFramePr>
        <p:xfrm>
          <a:off x="271226" y="1191492"/>
          <a:ext cx="17820253" cy="8553449"/>
        </p:xfrm>
        <a:graphic>
          <a:graphicData uri="http://schemas.openxmlformats.org/drawingml/2006/table">
            <a:tbl>
              <a:tblPr/>
              <a:tblGrid>
                <a:gridCol w="1960349">
                  <a:extLst>
                    <a:ext uri="{9D8B030D-6E8A-4147-A177-3AD203B41FA5}">
                      <a16:colId xmlns:a16="http://schemas.microsoft.com/office/drawing/2014/main" val="20000"/>
                    </a:ext>
                  </a:extLst>
                </a:gridCol>
                <a:gridCol w="13049756">
                  <a:extLst>
                    <a:ext uri="{9D8B030D-6E8A-4147-A177-3AD203B41FA5}">
                      <a16:colId xmlns:a16="http://schemas.microsoft.com/office/drawing/2014/main" val="20001"/>
                    </a:ext>
                  </a:extLst>
                </a:gridCol>
                <a:gridCol w="1397040">
                  <a:extLst>
                    <a:ext uri="{9D8B030D-6E8A-4147-A177-3AD203B41FA5}">
                      <a16:colId xmlns:a16="http://schemas.microsoft.com/office/drawing/2014/main" val="20002"/>
                    </a:ext>
                  </a:extLst>
                </a:gridCol>
                <a:gridCol w="1413108">
                  <a:extLst>
                    <a:ext uri="{9D8B030D-6E8A-4147-A177-3AD203B41FA5}">
                      <a16:colId xmlns:a16="http://schemas.microsoft.com/office/drawing/2014/main" val="20003"/>
                    </a:ext>
                  </a:extLst>
                </a:gridCol>
              </a:tblGrid>
              <a:tr h="1325451">
                <a:tc>
                  <a:txBody>
                    <a:bodyPr/>
                    <a:lstStyle/>
                    <a:p>
                      <a:pPr algn="ctr">
                        <a:lnSpc>
                          <a:spcPts val="4560"/>
                        </a:lnSpc>
                        <a:defRPr/>
                      </a:pPr>
                      <a:r>
                        <a:rPr lang="en-US" sz="3000">
                          <a:solidFill>
                            <a:srgbClr val="383C61"/>
                          </a:solidFill>
                          <a:latin typeface="Roboto Condensed Bold"/>
                        </a:rPr>
                        <a:t>CÁC PHẦN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ctr">
                        <a:lnSpc>
                          <a:spcPts val="4560"/>
                        </a:lnSpc>
                        <a:defRPr/>
                      </a:pPr>
                      <a:r>
                        <a:rPr lang="en-US" sz="3000">
                          <a:solidFill>
                            <a:srgbClr val="383C61"/>
                          </a:solidFill>
                          <a:latin typeface="Roboto Condensed Bold"/>
                        </a:rPr>
                        <a:t>TIÊU CHÍ</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ctr">
                        <a:lnSpc>
                          <a:spcPts val="4200"/>
                        </a:lnSpc>
                        <a:defRPr/>
                      </a:pPr>
                      <a:r>
                        <a:rPr lang="en-US" sz="3000">
                          <a:solidFill>
                            <a:srgbClr val="383C61"/>
                          </a:solidFill>
                          <a:latin typeface="Roboto Condensed Bold"/>
                        </a:rPr>
                        <a:t>ĐẠT</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ctr">
                        <a:lnSpc>
                          <a:spcPts val="4200"/>
                        </a:lnSpc>
                        <a:defRPr/>
                      </a:pPr>
                      <a:r>
                        <a:rPr lang="en-US" sz="3000">
                          <a:solidFill>
                            <a:srgbClr val="383C61"/>
                          </a:solidFill>
                          <a:latin typeface="Roboto Condensed Bold"/>
                        </a:rPr>
                        <a:t>CHƯA ĐẠT</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extLst>
                  <a:ext uri="{0D108BD9-81ED-4DB2-BD59-A6C34878D82A}">
                    <a16:rowId xmlns:a16="http://schemas.microsoft.com/office/drawing/2014/main" val="10000"/>
                  </a:ext>
                </a:extLst>
              </a:tr>
              <a:tr h="791456">
                <a:tc rowSpan="7">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Tên quốc hiệu: viết in hoa, ở trên cùng và giữa văn bản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54058">
                <a:tc vMerge="1">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Tiêu ngữ: viết chữ thường, canh giữa dưới quốc hiệu, chữ cái đầu của các cụm từ được viết in hoa, giữa các cụm từ có gạch nối (-), ở giữa văn bản.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54058">
                <a:tc vMerge="1">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Địa điểm, thời gian viết văn bản: đặt dưới quốc hiệu, tiêu ngữ và lùi sang phía bên phải của văn bản.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54058">
                <a:tc vMerge="1">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Tên văn bản: viết chữ in hoa, cỡ chữ lớn hơn các chữ khác trong văn bản, ở giữa văn bản.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791456">
                <a:tc vMerge="1">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Dòng tóm tắt sự việc kiến nghị: viết chữ thường, đặt dưới tên văn bản, ở giữa văn bản.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91456">
                <a:tc vMerge="1">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Trình bày thông tin về người nhận theo đúng quy cách.</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791456">
                <a:tc vMerge="1">
                  <a:txBody>
                    <a:bodyPr/>
                    <a:lstStyle/>
                    <a:p>
                      <a:pPr algn="ctr">
                        <a:lnSpc>
                          <a:spcPts val="4560"/>
                        </a:lnSpc>
                        <a:defRPr/>
                      </a:pPr>
                      <a:r>
                        <a:rPr lang="en-US" sz="3000">
                          <a:solidFill>
                            <a:srgbClr val="383C61"/>
                          </a:solidFill>
                          <a:latin typeface="Roboto Condensed Bold"/>
                        </a:rPr>
                        <a:t>Phần mở đầu</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4560"/>
                        </a:lnSpc>
                        <a:defRPr/>
                      </a:pPr>
                      <a:r>
                        <a:rPr lang="en-US" sz="3000">
                          <a:solidFill>
                            <a:srgbClr val="383C61"/>
                          </a:solidFill>
                          <a:latin typeface="Roboto Condensed"/>
                        </a:rPr>
                        <a:t>Trình bày một số thông tin cơ bản của người viết văn bản.</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2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pSp>
        <p:nvGrpSpPr>
          <p:cNvPr id="10" name="Group 10"/>
          <p:cNvGrpSpPr/>
          <p:nvPr/>
        </p:nvGrpSpPr>
        <p:grpSpPr>
          <a:xfrm>
            <a:off x="-92345" y="8356513"/>
            <a:ext cx="2242090" cy="2230685"/>
            <a:chOff x="0" y="0"/>
            <a:chExt cx="2989453" cy="2974247"/>
          </a:xfrm>
        </p:grpSpPr>
        <p:sp>
          <p:nvSpPr>
            <p:cNvPr id="11" name="Freeform 11"/>
            <p:cNvSpPr/>
            <p:nvPr/>
          </p:nvSpPr>
          <p:spPr>
            <a:xfrm>
              <a:off x="102041" y="0"/>
              <a:ext cx="2887413" cy="2706949"/>
            </a:xfrm>
            <a:custGeom>
              <a:avLst/>
              <a:gdLst/>
              <a:ahLst/>
              <a:cxnLst/>
              <a:rect l="l" t="t" r="r" b="b"/>
              <a:pathLst>
                <a:path w="2887413" h="2706949">
                  <a:moveTo>
                    <a:pt x="0" y="0"/>
                  </a:moveTo>
                  <a:lnTo>
                    <a:pt x="2887412" y="0"/>
                  </a:lnTo>
                  <a:lnTo>
                    <a:pt x="2887412" y="2706949"/>
                  </a:lnTo>
                  <a:lnTo>
                    <a:pt x="0" y="27069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2" name="Freeform 12"/>
            <p:cNvSpPr/>
            <p:nvPr/>
          </p:nvSpPr>
          <p:spPr>
            <a:xfrm flipH="1">
              <a:off x="0" y="1029286"/>
              <a:ext cx="2074625" cy="1944960"/>
            </a:xfrm>
            <a:custGeom>
              <a:avLst/>
              <a:gdLst/>
              <a:ahLst/>
              <a:cxnLst/>
              <a:rect l="l" t="t" r="r" b="b"/>
              <a:pathLst>
                <a:path w="2074625" h="1944960">
                  <a:moveTo>
                    <a:pt x="2074625" y="0"/>
                  </a:moveTo>
                  <a:lnTo>
                    <a:pt x="0" y="0"/>
                  </a:lnTo>
                  <a:lnTo>
                    <a:pt x="0" y="1944961"/>
                  </a:lnTo>
                  <a:lnTo>
                    <a:pt x="2074625" y="1944961"/>
                  </a:lnTo>
                  <a:lnTo>
                    <a:pt x="2074625"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6426910" y="162792"/>
            <a:ext cx="1185596" cy="1465206"/>
          </a:xfrm>
          <a:custGeom>
            <a:avLst/>
            <a:gdLst/>
            <a:ahLst/>
            <a:cxnLst/>
            <a:rect l="l" t="t" r="r" b="b"/>
            <a:pathLst>
              <a:path w="1185596" h="1465206">
                <a:moveTo>
                  <a:pt x="0" y="0"/>
                </a:moveTo>
                <a:lnTo>
                  <a:pt x="1185596" y="0"/>
                </a:lnTo>
                <a:lnTo>
                  <a:pt x="1185596" y="1465206"/>
                </a:lnTo>
                <a:lnTo>
                  <a:pt x="0" y="14652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TextBox 8"/>
          <p:cNvSpPr txBox="1"/>
          <p:nvPr/>
        </p:nvSpPr>
        <p:spPr>
          <a:xfrm>
            <a:off x="2859148" y="242188"/>
            <a:ext cx="13446898"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 TÌM HIỂU YÊU CẦU CỦA KIỂU VĂN BẢN</a:t>
            </a:r>
          </a:p>
        </p:txBody>
      </p:sp>
      <p:sp>
        <p:nvSpPr>
          <p:cNvPr id="9" name="TextBox 9"/>
          <p:cNvSpPr txBox="1"/>
          <p:nvPr/>
        </p:nvSpPr>
        <p:spPr>
          <a:xfrm>
            <a:off x="5603249" y="1143867"/>
            <a:ext cx="7958695" cy="1015887"/>
          </a:xfrm>
          <a:prstGeom prst="rect">
            <a:avLst/>
          </a:prstGeom>
        </p:spPr>
        <p:txBody>
          <a:bodyPr lIns="0" tIns="0" rIns="0" bIns="0" rtlCol="0" anchor="t">
            <a:spAutoFit/>
          </a:bodyPr>
          <a:lstStyle/>
          <a:p>
            <a:pPr algn="ctr">
              <a:lnSpc>
                <a:spcPts val="8051"/>
              </a:lnSpc>
            </a:pPr>
            <a:r>
              <a:rPr lang="en-US" sz="5750">
                <a:solidFill>
                  <a:srgbClr val="383C61"/>
                </a:solidFill>
                <a:latin typeface="#9Slide05 VL Fadilla"/>
              </a:rPr>
              <a:t>2. Bảng kiểm tham khảo</a:t>
            </a:r>
          </a:p>
        </p:txBody>
      </p:sp>
      <p:graphicFrame>
        <p:nvGraphicFramePr>
          <p:cNvPr id="10" name="Table 10"/>
          <p:cNvGraphicFramePr>
            <a:graphicFrameLocks noGrp="1"/>
          </p:cNvGraphicFramePr>
          <p:nvPr/>
        </p:nvGraphicFramePr>
        <p:xfrm>
          <a:off x="1680431" y="2159754"/>
          <a:ext cx="15932075" cy="7477126"/>
        </p:xfrm>
        <a:graphic>
          <a:graphicData uri="http://schemas.openxmlformats.org/drawingml/2006/table">
            <a:tbl>
              <a:tblPr/>
              <a:tblGrid>
                <a:gridCol w="1688159">
                  <a:extLst>
                    <a:ext uri="{9D8B030D-6E8A-4147-A177-3AD203B41FA5}">
                      <a16:colId xmlns:a16="http://schemas.microsoft.com/office/drawing/2014/main" val="20000"/>
                    </a:ext>
                  </a:extLst>
                </a:gridCol>
                <a:gridCol w="11420132">
                  <a:extLst>
                    <a:ext uri="{9D8B030D-6E8A-4147-A177-3AD203B41FA5}">
                      <a16:colId xmlns:a16="http://schemas.microsoft.com/office/drawing/2014/main" val="20001"/>
                    </a:ext>
                  </a:extLst>
                </a:gridCol>
                <a:gridCol w="1403819">
                  <a:extLst>
                    <a:ext uri="{9D8B030D-6E8A-4147-A177-3AD203B41FA5}">
                      <a16:colId xmlns:a16="http://schemas.microsoft.com/office/drawing/2014/main" val="20002"/>
                    </a:ext>
                  </a:extLst>
                </a:gridCol>
                <a:gridCol w="1419965">
                  <a:extLst>
                    <a:ext uri="{9D8B030D-6E8A-4147-A177-3AD203B41FA5}">
                      <a16:colId xmlns:a16="http://schemas.microsoft.com/office/drawing/2014/main" val="20003"/>
                    </a:ext>
                  </a:extLst>
                </a:gridCol>
              </a:tblGrid>
              <a:tr h="877418">
                <a:tc rowSpan="3">
                  <a:txBody>
                    <a:bodyPr/>
                    <a:lstStyle/>
                    <a:p>
                      <a:pPr algn="ctr">
                        <a:lnSpc>
                          <a:spcPts val="5320"/>
                        </a:lnSpc>
                        <a:defRPr/>
                      </a:pPr>
                      <a:r>
                        <a:rPr lang="en-US" sz="3500">
                          <a:solidFill>
                            <a:srgbClr val="383C61"/>
                          </a:solidFill>
                          <a:latin typeface="Roboto Condensed Bold"/>
                        </a:rPr>
                        <a:t>Nội</a:t>
                      </a:r>
                      <a:endParaRPr lang="en-US" sz="1100"/>
                    </a:p>
                    <a:p>
                      <a:pPr algn="ctr">
                        <a:lnSpc>
                          <a:spcPts val="5320"/>
                        </a:lnSpc>
                      </a:pPr>
                      <a:r>
                        <a:rPr lang="en-US" sz="3500">
                          <a:solidFill>
                            <a:srgbClr val="383C61"/>
                          </a:solidFill>
                          <a:latin typeface="Roboto Condensed Bold"/>
                        </a:rPr>
                        <a:t> dung kiến nghị</a:t>
                      </a:r>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Ghi rõ thời gian và địa điểm</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77418">
                <a:tc vMerge="1">
                  <a:txBody>
                    <a:bodyPr/>
                    <a:lstStyle/>
                    <a:p>
                      <a:pPr algn="ctr">
                        <a:lnSpc>
                          <a:spcPts val="5320"/>
                        </a:lnSpc>
                        <a:defRPr/>
                      </a:pPr>
                      <a:r>
                        <a:rPr lang="en-US" sz="3500">
                          <a:solidFill>
                            <a:srgbClr val="383C61"/>
                          </a:solidFill>
                          <a:latin typeface="Roboto Condensed Bold"/>
                        </a:rPr>
                        <a:t>Nội</a:t>
                      </a:r>
                      <a:endParaRPr lang="en-US" sz="1100"/>
                    </a:p>
                    <a:p>
                      <a:pPr algn="ctr">
                        <a:lnSpc>
                          <a:spcPts val="5320"/>
                        </a:lnSpc>
                      </a:pPr>
                      <a:r>
                        <a:rPr lang="en-US" sz="3500">
                          <a:solidFill>
                            <a:srgbClr val="383C61"/>
                          </a:solidFill>
                          <a:latin typeface="Roboto Condensed Bold"/>
                        </a:rPr>
                        <a:t> dung kiến nghị</a:t>
                      </a:r>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Xác định rõ tên của (những) người có liên quan (nếu có).</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45018">
                <a:tc vMerge="1">
                  <a:txBody>
                    <a:bodyPr/>
                    <a:lstStyle/>
                    <a:p>
                      <a:pPr algn="ctr">
                        <a:lnSpc>
                          <a:spcPts val="5320"/>
                        </a:lnSpc>
                        <a:defRPr/>
                      </a:pPr>
                      <a:r>
                        <a:rPr lang="en-US" sz="3500">
                          <a:solidFill>
                            <a:srgbClr val="383C61"/>
                          </a:solidFill>
                          <a:latin typeface="Roboto Condensed Bold"/>
                        </a:rPr>
                        <a:t>Nội</a:t>
                      </a:r>
                      <a:endParaRPr lang="en-US" sz="1100"/>
                    </a:p>
                    <a:p>
                      <a:pPr algn="ctr">
                        <a:lnSpc>
                          <a:spcPts val="5320"/>
                        </a:lnSpc>
                      </a:pPr>
                      <a:r>
                        <a:rPr lang="en-US" sz="3500">
                          <a:solidFill>
                            <a:srgbClr val="383C61"/>
                          </a:solidFill>
                          <a:latin typeface="Roboto Condensed Bold"/>
                        </a:rPr>
                        <a:t> dung kiến nghị</a:t>
                      </a:r>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Nêu ý kiến muốn kiến nghị: nguyên nhân sự việc và yêu cầu cụ thể</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45018">
                <a:tc>
                  <a:txBody>
                    <a:bodyPr/>
                    <a:lstStyle/>
                    <a:p>
                      <a:pPr algn="ctr">
                        <a:lnSpc>
                          <a:spcPts val="5320"/>
                        </a:lnSpc>
                        <a:defRPr/>
                      </a:pPr>
                      <a:r>
                        <a:rPr lang="en-US" sz="3500">
                          <a:solidFill>
                            <a:srgbClr val="383C61"/>
                          </a:solidFill>
                          <a:latin typeface="Roboto Condensed Bold"/>
                        </a:rPr>
                        <a:t>Kết bài</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Trình bày sự việc cuối / kết quả của hiện tượng tự nhiên hoặc tóm tắt nội dung đã giải thích.</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7418">
                <a:tc rowSpan="3">
                  <a:txBody>
                    <a:bodyPr/>
                    <a:lstStyle/>
                    <a:p>
                      <a:pPr algn="ctr">
                        <a:lnSpc>
                          <a:spcPts val="5320"/>
                        </a:lnSpc>
                        <a:defRPr/>
                      </a:pPr>
                      <a:r>
                        <a:rPr lang="en-US" sz="3500">
                          <a:solidFill>
                            <a:srgbClr val="383C61"/>
                          </a:solidFill>
                          <a:latin typeface="Roboto Condensed Bold"/>
                        </a:rPr>
                        <a:t>Hình thức</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Nêu rõ (những) yêu cầu, đề nghị (nếu cần thiết).</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77418">
                <a:tc vMerge="1">
                  <a:txBody>
                    <a:bodyPr/>
                    <a:lstStyle/>
                    <a:p>
                      <a:pPr algn="ctr">
                        <a:lnSpc>
                          <a:spcPts val="5320"/>
                        </a:lnSpc>
                        <a:defRPr/>
                      </a:pPr>
                      <a:r>
                        <a:rPr lang="en-US" sz="3500">
                          <a:solidFill>
                            <a:srgbClr val="383C61"/>
                          </a:solidFill>
                          <a:latin typeface="Roboto Condensed Bold"/>
                        </a:rPr>
                        <a:t>Hình thức</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Nêu rõ lời cam đoan/lời hứa.</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77418">
                <a:tc vMerge="1">
                  <a:txBody>
                    <a:bodyPr/>
                    <a:lstStyle/>
                    <a:p>
                      <a:pPr algn="ctr">
                        <a:lnSpc>
                          <a:spcPts val="5320"/>
                        </a:lnSpc>
                        <a:defRPr/>
                      </a:pPr>
                      <a:r>
                        <a:rPr lang="en-US" sz="3500">
                          <a:solidFill>
                            <a:srgbClr val="383C61"/>
                          </a:solidFill>
                          <a:latin typeface="Roboto Condensed Bold"/>
                        </a:rPr>
                        <a:t>Hình thức</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E7E4"/>
                    </a:solidFill>
                  </a:tcPr>
                </a:tc>
                <a:tc>
                  <a:txBody>
                    <a:bodyPr/>
                    <a:lstStyle/>
                    <a:p>
                      <a:pPr algn="just">
                        <a:lnSpc>
                          <a:spcPts val="5320"/>
                        </a:lnSpc>
                        <a:defRPr/>
                      </a:pPr>
                      <a:r>
                        <a:rPr lang="en-US" sz="3500">
                          <a:solidFill>
                            <a:srgbClr val="383C61"/>
                          </a:solidFill>
                          <a:latin typeface="Roboto Condensed"/>
                        </a:rPr>
                        <a:t>Có chữ kí và họ tên của người viết.</a:t>
                      </a: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tc>
                  <a:txBody>
                    <a:bodyPr/>
                    <a:lstStyle/>
                    <a:p>
                      <a:pPr algn="just">
                        <a:lnSpc>
                          <a:spcPts val="4900"/>
                        </a:lnSpc>
                        <a:defRPr/>
                      </a:pPr>
                      <a:endParaRPr lang="en-US" sz="1100"/>
                    </a:p>
                  </a:txBody>
                  <a:tcPr marL="95250" marR="95250" marT="95250" marB="95250" anchor="ctr">
                    <a:lnL w="9525" cap="flat" cmpd="sng" algn="ctr">
                      <a:solidFill>
                        <a:srgbClr val="046C9D"/>
                      </a:solidFill>
                      <a:prstDash val="solid"/>
                      <a:round/>
                      <a:headEnd type="none" w="med" len="med"/>
                      <a:tailEnd type="none" w="med" len="med"/>
                    </a:lnL>
                    <a:lnR w="9525" cap="flat" cmpd="sng" algn="ctr">
                      <a:solidFill>
                        <a:srgbClr val="046C9D"/>
                      </a:solidFill>
                      <a:prstDash val="solid"/>
                      <a:round/>
                      <a:headEnd type="none" w="med" len="med"/>
                      <a:tailEnd type="none" w="med" len="med"/>
                    </a:lnR>
                    <a:lnT w="9525" cap="flat" cmpd="sng" algn="ctr">
                      <a:solidFill>
                        <a:srgbClr val="046C9D"/>
                      </a:solidFill>
                      <a:prstDash val="solid"/>
                      <a:round/>
                      <a:headEnd type="none" w="med" len="med"/>
                      <a:tailEnd type="none" w="med" len="med"/>
                    </a:lnT>
                    <a:lnB w="9525" cap="flat" cmpd="sng" algn="ctr">
                      <a:solidFill>
                        <a:srgbClr val="046C9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pSp>
        <p:nvGrpSpPr>
          <p:cNvPr id="11" name="Group 11"/>
          <p:cNvGrpSpPr/>
          <p:nvPr/>
        </p:nvGrpSpPr>
        <p:grpSpPr>
          <a:xfrm>
            <a:off x="-386934" y="8033040"/>
            <a:ext cx="2664236" cy="2650684"/>
            <a:chOff x="0" y="0"/>
            <a:chExt cx="3552314" cy="3534245"/>
          </a:xfrm>
        </p:grpSpPr>
        <p:sp>
          <p:nvSpPr>
            <p:cNvPr id="12" name="Freeform 12"/>
            <p:cNvSpPr/>
            <p:nvPr/>
          </p:nvSpPr>
          <p:spPr>
            <a:xfrm>
              <a:off x="121253" y="0"/>
              <a:ext cx="3431061" cy="3216620"/>
            </a:xfrm>
            <a:custGeom>
              <a:avLst/>
              <a:gdLst/>
              <a:ahLst/>
              <a:cxnLst/>
              <a:rect l="l" t="t" r="r" b="b"/>
              <a:pathLst>
                <a:path w="3431061" h="3216620">
                  <a:moveTo>
                    <a:pt x="0" y="0"/>
                  </a:moveTo>
                  <a:lnTo>
                    <a:pt x="3431061" y="0"/>
                  </a:lnTo>
                  <a:lnTo>
                    <a:pt x="3431061" y="3216620"/>
                  </a:lnTo>
                  <a:lnTo>
                    <a:pt x="0" y="321662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13" name="Freeform 13"/>
            <p:cNvSpPr/>
            <p:nvPr/>
          </p:nvSpPr>
          <p:spPr>
            <a:xfrm flipH="1">
              <a:off x="0" y="1223083"/>
              <a:ext cx="2465240" cy="2311162"/>
            </a:xfrm>
            <a:custGeom>
              <a:avLst/>
              <a:gdLst/>
              <a:ahLst/>
              <a:cxnLst/>
              <a:rect l="l" t="t" r="r" b="b"/>
              <a:pathLst>
                <a:path w="2465240" h="2311162">
                  <a:moveTo>
                    <a:pt x="2465240" y="0"/>
                  </a:moveTo>
                  <a:lnTo>
                    <a:pt x="0" y="0"/>
                  </a:lnTo>
                  <a:lnTo>
                    <a:pt x="0" y="2311162"/>
                  </a:lnTo>
                  <a:lnTo>
                    <a:pt x="2465240" y="2311162"/>
                  </a:lnTo>
                  <a:lnTo>
                    <a:pt x="246524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7" name="Freeform 7"/>
          <p:cNvSpPr/>
          <p:nvPr/>
        </p:nvSpPr>
        <p:spPr>
          <a:xfrm>
            <a:off x="16426910" y="162792"/>
            <a:ext cx="1185596" cy="1465206"/>
          </a:xfrm>
          <a:custGeom>
            <a:avLst/>
            <a:gdLst/>
            <a:ahLst/>
            <a:cxnLst/>
            <a:rect l="l" t="t" r="r" b="b"/>
            <a:pathLst>
              <a:path w="1185596" h="1465206">
                <a:moveTo>
                  <a:pt x="0" y="0"/>
                </a:moveTo>
                <a:lnTo>
                  <a:pt x="1185596" y="0"/>
                </a:lnTo>
                <a:lnTo>
                  <a:pt x="1185596" y="1465206"/>
                </a:lnTo>
                <a:lnTo>
                  <a:pt x="0" y="146520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8" name="Freeform 8"/>
          <p:cNvSpPr/>
          <p:nvPr/>
        </p:nvSpPr>
        <p:spPr>
          <a:xfrm>
            <a:off x="-2637786" y="7200900"/>
            <a:ext cx="6810703" cy="4114800"/>
          </a:xfrm>
          <a:custGeom>
            <a:avLst/>
            <a:gdLst/>
            <a:ahLst/>
            <a:cxnLst/>
            <a:rect l="l" t="t" r="r" b="b"/>
            <a:pathLst>
              <a:path w="6810703" h="4114800">
                <a:moveTo>
                  <a:pt x="0" y="0"/>
                </a:moveTo>
                <a:lnTo>
                  <a:pt x="6810703" y="0"/>
                </a:lnTo>
                <a:lnTo>
                  <a:pt x="6810703"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GB"/>
          </a:p>
        </p:txBody>
      </p:sp>
      <p:grpSp>
        <p:nvGrpSpPr>
          <p:cNvPr id="9" name="Group 9"/>
          <p:cNvGrpSpPr/>
          <p:nvPr/>
        </p:nvGrpSpPr>
        <p:grpSpPr>
          <a:xfrm>
            <a:off x="2895600" y="1409700"/>
            <a:ext cx="4987263" cy="6353201"/>
            <a:chOff x="167779" y="-1180768"/>
            <a:chExt cx="6649684" cy="8470935"/>
          </a:xfrm>
        </p:grpSpPr>
        <p:sp>
          <p:nvSpPr>
            <p:cNvPr id="10" name="Freeform 10"/>
            <p:cNvSpPr/>
            <p:nvPr/>
          </p:nvSpPr>
          <p:spPr>
            <a:xfrm>
              <a:off x="167779" y="-1180768"/>
              <a:ext cx="6649684" cy="8470935"/>
            </a:xfrm>
            <a:custGeom>
              <a:avLst/>
              <a:gdLst/>
              <a:ahLst/>
              <a:cxnLst/>
              <a:rect l="l" t="t" r="r" b="b"/>
              <a:pathLst>
                <a:path w="6649684" h="8470935">
                  <a:moveTo>
                    <a:pt x="0" y="0"/>
                  </a:moveTo>
                  <a:lnTo>
                    <a:pt x="6649684" y="0"/>
                  </a:lnTo>
                  <a:lnTo>
                    <a:pt x="6649684" y="8470935"/>
                  </a:lnTo>
                  <a:lnTo>
                    <a:pt x="0" y="84709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GB"/>
            </a:p>
          </p:txBody>
        </p:sp>
        <p:sp>
          <p:nvSpPr>
            <p:cNvPr id="11" name="TextBox 11"/>
            <p:cNvSpPr txBox="1"/>
            <p:nvPr/>
          </p:nvSpPr>
          <p:spPr>
            <a:xfrm>
              <a:off x="777379" y="140032"/>
              <a:ext cx="5697035" cy="4093957"/>
            </a:xfrm>
            <a:prstGeom prst="rect">
              <a:avLst/>
            </a:prstGeom>
          </p:spPr>
          <p:txBody>
            <a:bodyPr lIns="0" tIns="0" rIns="0" bIns="0" rtlCol="0" anchor="t">
              <a:spAutoFit/>
            </a:bodyPr>
            <a:lstStyle/>
            <a:p>
              <a:pPr marL="755651" lvl="1" indent="-377825">
                <a:lnSpc>
                  <a:spcPts val="4900"/>
                </a:lnSpc>
                <a:buFont typeface="Arial"/>
                <a:buChar char="•"/>
              </a:pPr>
              <a:r>
                <a:rPr lang="en-US" sz="3500">
                  <a:solidFill>
                    <a:srgbClr val="000000"/>
                  </a:solidFill>
                  <a:latin typeface="Roboto Condensed"/>
                </a:rPr>
                <a:t>HS thực hiện theo cặp đôi</a:t>
              </a:r>
            </a:p>
            <a:p>
              <a:pPr marL="755651" lvl="1" indent="-377825">
                <a:lnSpc>
                  <a:spcPts val="4900"/>
                </a:lnSpc>
                <a:buFont typeface="Arial"/>
                <a:buChar char="•"/>
              </a:pPr>
              <a:r>
                <a:rPr lang="en-US" sz="3500">
                  <a:solidFill>
                    <a:srgbClr val="000000"/>
                  </a:solidFill>
                  <a:latin typeface="Roboto Condensed"/>
                </a:rPr>
                <a:t> trả lời các câu hỏi ở PHT 2</a:t>
              </a:r>
            </a:p>
            <a:p>
              <a:pPr marL="755651" lvl="1" indent="-377825">
                <a:lnSpc>
                  <a:spcPts val="4900"/>
                </a:lnSpc>
                <a:buFont typeface="Arial"/>
                <a:buChar char="•"/>
              </a:pPr>
              <a:r>
                <a:rPr lang="en-US" sz="3500">
                  <a:solidFill>
                    <a:srgbClr val="000000"/>
                  </a:solidFill>
                  <a:latin typeface="Roboto Condensed"/>
                </a:rPr>
                <a:t>Thời gian: 5 phút</a:t>
              </a:r>
            </a:p>
          </p:txBody>
        </p:sp>
      </p:grpSp>
      <p:sp>
        <p:nvSpPr>
          <p:cNvPr id="12" name="Freeform 12"/>
          <p:cNvSpPr/>
          <p:nvPr/>
        </p:nvSpPr>
        <p:spPr>
          <a:xfrm rot="439145">
            <a:off x="9052175" y="1730720"/>
            <a:ext cx="5811260" cy="8219604"/>
          </a:xfrm>
          <a:custGeom>
            <a:avLst/>
            <a:gdLst/>
            <a:ahLst/>
            <a:cxnLst/>
            <a:rect l="l" t="t" r="r" b="b"/>
            <a:pathLst>
              <a:path w="5811260" h="8219604">
                <a:moveTo>
                  <a:pt x="0" y="0"/>
                </a:moveTo>
                <a:lnTo>
                  <a:pt x="5811260" y="0"/>
                </a:lnTo>
                <a:lnTo>
                  <a:pt x="5811260" y="8219603"/>
                </a:lnTo>
                <a:lnTo>
                  <a:pt x="0" y="8219603"/>
                </a:lnTo>
                <a:lnTo>
                  <a:pt x="0" y="0"/>
                </a:lnTo>
                <a:close/>
              </a:path>
            </a:pathLst>
          </a:custGeom>
          <a:blipFill>
            <a:blip r:embed="rId12"/>
            <a:stretch>
              <a:fillRect/>
            </a:stretch>
          </a:blipFill>
        </p:spPr>
        <p:txBody>
          <a:bodyPr/>
          <a:lstStyle/>
          <a:p>
            <a:endParaRPr lang="en-GB"/>
          </a:p>
        </p:txBody>
      </p:sp>
      <p:sp>
        <p:nvSpPr>
          <p:cNvPr id="13" name="TextBox 13"/>
          <p:cNvSpPr txBox="1"/>
          <p:nvPr/>
        </p:nvSpPr>
        <p:spPr>
          <a:xfrm>
            <a:off x="3337658" y="242188"/>
            <a:ext cx="12489877"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II. PHÂN TÍCH  BÀI VIẾT THAM KHẢO</a:t>
            </a:r>
          </a:p>
        </p:txBody>
      </p:sp>
      <p:pic>
        <p:nvPicPr>
          <p:cNvPr id="14" name="Countdown 5 seconds timer">
            <a:hlinkClick r:id="" action="ppaction://media"/>
            <a:extLst>
              <a:ext uri="{FF2B5EF4-FFF2-40B4-BE49-F238E27FC236}">
                <a16:creationId xmlns:a16="http://schemas.microsoft.com/office/drawing/2014/main" id="{38834189-1593-B786-2C9D-1DE30882B6FB}"/>
              </a:ext>
            </a:extLst>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4343400" y="7581900"/>
            <a:ext cx="2304733" cy="1295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974514" cy="10287000"/>
            <a:chOff x="0" y="0"/>
            <a:chExt cx="520037" cy="2709333"/>
          </a:xfrm>
        </p:grpSpPr>
        <p:sp>
          <p:nvSpPr>
            <p:cNvPr id="3" name="Freeform 3"/>
            <p:cNvSpPr/>
            <p:nvPr/>
          </p:nvSpPr>
          <p:spPr>
            <a:xfrm>
              <a:off x="0" y="0"/>
              <a:ext cx="520037" cy="2709333"/>
            </a:xfrm>
            <a:custGeom>
              <a:avLst/>
              <a:gdLst/>
              <a:ahLst/>
              <a:cxnLst/>
              <a:rect l="l" t="t" r="r" b="b"/>
              <a:pathLst>
                <a:path w="520037" h="2709333">
                  <a:moveTo>
                    <a:pt x="0" y="0"/>
                  </a:moveTo>
                  <a:lnTo>
                    <a:pt x="520037" y="0"/>
                  </a:lnTo>
                  <a:lnTo>
                    <a:pt x="520037" y="2709333"/>
                  </a:lnTo>
                  <a:lnTo>
                    <a:pt x="0" y="2709333"/>
                  </a:lnTo>
                  <a:lnTo>
                    <a:pt x="0" y="0"/>
                  </a:lnTo>
                </a:path>
              </a:pathLst>
            </a:custGeom>
            <a:solidFill>
              <a:srgbClr val="F7D6DF">
                <a:alpha val="49804"/>
              </a:srgbClr>
            </a:solidFill>
          </p:spPr>
          <p:txBody>
            <a:bodyPr/>
            <a:lstStyle/>
            <a:p>
              <a:endParaRPr lang="en-GB"/>
            </a:p>
          </p:txBody>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sp>
        <p:nvSpPr>
          <p:cNvPr id="5" name="Freeform 5"/>
          <p:cNvSpPr/>
          <p:nvPr/>
        </p:nvSpPr>
        <p:spPr>
          <a:xfrm flipH="1">
            <a:off x="3608372" y="9041281"/>
            <a:ext cx="992680" cy="861150"/>
          </a:xfrm>
          <a:custGeom>
            <a:avLst/>
            <a:gdLst/>
            <a:ahLst/>
            <a:cxnLst/>
            <a:rect l="l" t="t" r="r" b="b"/>
            <a:pathLst>
              <a:path w="992680" h="861150">
                <a:moveTo>
                  <a:pt x="992680" y="0"/>
                </a:moveTo>
                <a:lnTo>
                  <a:pt x="0" y="0"/>
                </a:lnTo>
                <a:lnTo>
                  <a:pt x="0" y="861150"/>
                </a:lnTo>
                <a:lnTo>
                  <a:pt x="992680" y="861150"/>
                </a:lnTo>
                <a:lnTo>
                  <a:pt x="99268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6" name="Freeform 6"/>
          <p:cNvSpPr/>
          <p:nvPr/>
        </p:nvSpPr>
        <p:spPr>
          <a:xfrm>
            <a:off x="271226" y="330342"/>
            <a:ext cx="992680" cy="861150"/>
          </a:xfrm>
          <a:custGeom>
            <a:avLst/>
            <a:gdLst/>
            <a:ahLst/>
            <a:cxnLst/>
            <a:rect l="l" t="t" r="r" b="b"/>
            <a:pathLst>
              <a:path w="992680" h="861150">
                <a:moveTo>
                  <a:pt x="0" y="0"/>
                </a:moveTo>
                <a:lnTo>
                  <a:pt x="992680" y="0"/>
                </a:lnTo>
                <a:lnTo>
                  <a:pt x="992680" y="861150"/>
                </a:lnTo>
                <a:lnTo>
                  <a:pt x="0" y="86115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GB"/>
          </a:p>
        </p:txBody>
      </p:sp>
      <p:sp>
        <p:nvSpPr>
          <p:cNvPr id="7" name="Freeform 7"/>
          <p:cNvSpPr/>
          <p:nvPr/>
        </p:nvSpPr>
        <p:spPr>
          <a:xfrm>
            <a:off x="16426910" y="162792"/>
            <a:ext cx="1185596" cy="1465206"/>
          </a:xfrm>
          <a:custGeom>
            <a:avLst/>
            <a:gdLst/>
            <a:ahLst/>
            <a:cxnLst/>
            <a:rect l="l" t="t" r="r" b="b"/>
            <a:pathLst>
              <a:path w="1185596" h="1465206">
                <a:moveTo>
                  <a:pt x="0" y="0"/>
                </a:moveTo>
                <a:lnTo>
                  <a:pt x="1185596" y="0"/>
                </a:lnTo>
                <a:lnTo>
                  <a:pt x="1185596" y="1465206"/>
                </a:lnTo>
                <a:lnTo>
                  <a:pt x="0" y="146520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GB"/>
          </a:p>
        </p:txBody>
      </p:sp>
      <p:sp>
        <p:nvSpPr>
          <p:cNvPr id="8" name="Freeform 8"/>
          <p:cNvSpPr/>
          <p:nvPr/>
        </p:nvSpPr>
        <p:spPr>
          <a:xfrm>
            <a:off x="-3405352" y="7414456"/>
            <a:ext cx="6810703" cy="4114800"/>
          </a:xfrm>
          <a:custGeom>
            <a:avLst/>
            <a:gdLst/>
            <a:ahLst/>
            <a:cxnLst/>
            <a:rect l="l" t="t" r="r" b="b"/>
            <a:pathLst>
              <a:path w="6810703" h="4114800">
                <a:moveTo>
                  <a:pt x="0" y="0"/>
                </a:moveTo>
                <a:lnTo>
                  <a:pt x="6810704" y="0"/>
                </a:lnTo>
                <a:lnTo>
                  <a:pt x="6810704"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GB"/>
          </a:p>
        </p:txBody>
      </p:sp>
      <p:sp>
        <p:nvSpPr>
          <p:cNvPr id="9" name="TextBox 9"/>
          <p:cNvSpPr txBox="1"/>
          <p:nvPr/>
        </p:nvSpPr>
        <p:spPr>
          <a:xfrm>
            <a:off x="3405352" y="420743"/>
            <a:ext cx="12489877" cy="854054"/>
          </a:xfrm>
          <a:prstGeom prst="rect">
            <a:avLst/>
          </a:prstGeom>
        </p:spPr>
        <p:txBody>
          <a:bodyPr lIns="0" tIns="0" rIns="0" bIns="0" rtlCol="0" anchor="t">
            <a:spAutoFit/>
          </a:bodyPr>
          <a:lstStyle/>
          <a:p>
            <a:pPr algn="ctr">
              <a:lnSpc>
                <a:spcPts val="6999"/>
              </a:lnSpc>
              <a:spcBef>
                <a:spcPct val="0"/>
              </a:spcBef>
            </a:pPr>
            <a:r>
              <a:rPr lang="en-US" sz="4999">
                <a:solidFill>
                  <a:srgbClr val="383C61"/>
                </a:solidFill>
                <a:latin typeface="Fraunces Bold"/>
              </a:rPr>
              <a:t>II. PHÂN TÍCH  BÀI VIẾT THAM KHẢO</a:t>
            </a:r>
          </a:p>
        </p:txBody>
      </p:sp>
      <p:graphicFrame>
        <p:nvGraphicFramePr>
          <p:cNvPr id="10" name="Table 10"/>
          <p:cNvGraphicFramePr>
            <a:graphicFrameLocks noGrp="1"/>
          </p:cNvGraphicFramePr>
          <p:nvPr/>
        </p:nvGraphicFramePr>
        <p:xfrm>
          <a:off x="2510589" y="1646112"/>
          <a:ext cx="14748710" cy="7882150"/>
        </p:xfrm>
        <a:graphic>
          <a:graphicData uri="http://schemas.openxmlformats.org/drawingml/2006/table">
            <a:tbl>
              <a:tblPr/>
              <a:tblGrid>
                <a:gridCol w="5519240">
                  <a:extLst>
                    <a:ext uri="{9D8B030D-6E8A-4147-A177-3AD203B41FA5}">
                      <a16:colId xmlns:a16="http://schemas.microsoft.com/office/drawing/2014/main" val="20000"/>
                    </a:ext>
                  </a:extLst>
                </a:gridCol>
                <a:gridCol w="9229470">
                  <a:extLst>
                    <a:ext uri="{9D8B030D-6E8A-4147-A177-3AD203B41FA5}">
                      <a16:colId xmlns:a16="http://schemas.microsoft.com/office/drawing/2014/main" val="20001"/>
                    </a:ext>
                  </a:extLst>
                </a:gridCol>
              </a:tblGrid>
              <a:tr h="1059799">
                <a:tc>
                  <a:txBody>
                    <a:bodyPr/>
                    <a:lstStyle/>
                    <a:p>
                      <a:pPr algn="ctr">
                        <a:lnSpc>
                          <a:spcPts val="4899"/>
                        </a:lnSpc>
                        <a:defRPr/>
                      </a:pPr>
                      <a:r>
                        <a:rPr lang="en-US" sz="3499">
                          <a:solidFill>
                            <a:srgbClr val="000000"/>
                          </a:solidFill>
                          <a:latin typeface="Roboto Condensed Bold"/>
                        </a:rPr>
                        <a:t>YÊU CẦU</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solidFill>
                      <a:srgbClr val="F3B3CD"/>
                    </a:solidFill>
                  </a:tcPr>
                </a:tc>
                <a:tc>
                  <a:txBody>
                    <a:bodyPr/>
                    <a:lstStyle/>
                    <a:p>
                      <a:pPr algn="ctr">
                        <a:lnSpc>
                          <a:spcPts val="4899"/>
                        </a:lnSpc>
                        <a:defRPr/>
                      </a:pPr>
                      <a:r>
                        <a:rPr lang="en-US" sz="3499">
                          <a:solidFill>
                            <a:srgbClr val="000000"/>
                          </a:solidFill>
                          <a:latin typeface="Roboto Condensed Bold"/>
                        </a:rPr>
                        <a:t>TRẢ LỜI</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solidFill>
                      <a:srgbClr val="F3B3CD"/>
                    </a:solidFill>
                  </a:tcPr>
                </a:tc>
                <a:extLst>
                  <a:ext uri="{0D108BD9-81ED-4DB2-BD59-A6C34878D82A}">
                    <a16:rowId xmlns:a16="http://schemas.microsoft.com/office/drawing/2014/main" val="10000"/>
                  </a:ext>
                </a:extLst>
              </a:tr>
              <a:tr h="2775129">
                <a:tc>
                  <a:txBody>
                    <a:bodyPr/>
                    <a:lstStyle/>
                    <a:p>
                      <a:pPr algn="just">
                        <a:lnSpc>
                          <a:spcPts val="4899"/>
                        </a:lnSpc>
                        <a:defRPr/>
                      </a:pPr>
                      <a:r>
                        <a:rPr lang="en-US" sz="3499">
                          <a:solidFill>
                            <a:srgbClr val="000000"/>
                          </a:solidFill>
                          <a:latin typeface="Roboto Condensed"/>
                        </a:rPr>
                        <a:t>Xác định phần mở đầu, nội dung kiến nghị và kết thúc của văn bản trên.</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a. Xác định trong phiếu</a:t>
                      </a:r>
                      <a:endParaRPr lang="en-US" sz="1100"/>
                    </a:p>
                    <a:p>
                      <a:pPr algn="just">
                        <a:lnSpc>
                          <a:spcPts val="4899"/>
                        </a:lnSpc>
                      </a:pPr>
                      <a:r>
                        <a:rPr lang="en-US" sz="3499">
                          <a:solidFill>
                            <a:srgbClr val="000000"/>
                          </a:solidFill>
                          <a:latin typeface="Roboto Condensed"/>
                        </a:rPr>
                        <a:t> Phần mở đầu</a:t>
                      </a:r>
                    </a:p>
                    <a:p>
                      <a:pPr algn="just">
                        <a:lnSpc>
                          <a:spcPts val="4899"/>
                        </a:lnSpc>
                      </a:pPr>
                      <a:r>
                        <a:rPr lang="en-US" sz="3499">
                          <a:solidFill>
                            <a:srgbClr val="000000"/>
                          </a:solidFill>
                          <a:latin typeface="Roboto Condensed"/>
                        </a:rPr>
                        <a:t>Nội dung tường trình</a:t>
                      </a:r>
                    </a:p>
                    <a:p>
                      <a:pPr algn="just">
                        <a:lnSpc>
                          <a:spcPts val="4899"/>
                        </a:lnSpc>
                      </a:pPr>
                      <a:r>
                        <a:rPr lang="en-US" sz="3499">
                          <a:solidFill>
                            <a:srgbClr val="000000"/>
                          </a:solidFill>
                          <a:latin typeface="Roboto Condensed"/>
                        </a:rPr>
                        <a:t>Kết thúc</a:t>
                      </a:r>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extLst>
                  <a:ext uri="{0D108BD9-81ED-4DB2-BD59-A6C34878D82A}">
                    <a16:rowId xmlns:a16="http://schemas.microsoft.com/office/drawing/2014/main" val="10001"/>
                  </a:ext>
                </a:extLst>
              </a:tr>
              <a:tr h="4047222">
                <a:tc>
                  <a:txBody>
                    <a:bodyPr/>
                    <a:lstStyle/>
                    <a:p>
                      <a:pPr algn="just">
                        <a:lnSpc>
                          <a:spcPts val="4899"/>
                        </a:lnSpc>
                        <a:defRPr/>
                      </a:pPr>
                      <a:r>
                        <a:rPr lang="en-US" sz="3499">
                          <a:solidFill>
                            <a:srgbClr val="000000"/>
                          </a:solidFill>
                          <a:latin typeface="Roboto Condensed"/>
                        </a:rPr>
                        <a:t>Phần mở đầu của văn bản trên gồm những nội dung gì?</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tc>
                  <a:txBody>
                    <a:bodyPr/>
                    <a:lstStyle/>
                    <a:p>
                      <a:pPr algn="l">
                        <a:lnSpc>
                          <a:spcPts val="4899"/>
                        </a:lnSpc>
                        <a:defRPr/>
                      </a:pPr>
                      <a:r>
                        <a:rPr lang="en-US" sz="3499">
                          <a:solidFill>
                            <a:srgbClr val="000000"/>
                          </a:solidFill>
                          <a:latin typeface="Roboto Condensed"/>
                        </a:rPr>
                        <a:t>b. Phần mở đầu: quốc hiệu, tiêu ngữ; địa điểm và thời gian viết văn bản; tên văn bản và tóm lược sự việc tường trình; người nhận; một số thông tin cơ bản của người viết</a:t>
                      </a:r>
                      <a:endParaRPr lang="en-US" sz="1100"/>
                    </a:p>
                  </a:txBody>
                  <a:tcPr marL="114300" marR="114300" marT="114300" marB="114300" anchor="ctr">
                    <a:lnL w="9525" cap="flat" cmpd="sng" algn="ctr">
                      <a:solidFill>
                        <a:srgbClr val="A46C35"/>
                      </a:solidFill>
                      <a:prstDash val="solid"/>
                      <a:round/>
                      <a:headEnd type="none" w="med" len="med"/>
                      <a:tailEnd type="none" w="med" len="med"/>
                    </a:lnL>
                    <a:lnR w="9525" cap="flat" cmpd="sng" algn="ctr">
                      <a:solidFill>
                        <a:srgbClr val="A46C35"/>
                      </a:solidFill>
                      <a:prstDash val="solid"/>
                      <a:round/>
                      <a:headEnd type="none" w="med" len="med"/>
                      <a:tailEnd type="none" w="med" len="med"/>
                    </a:lnR>
                    <a:lnT w="9525" cap="flat" cmpd="sng" algn="ctr">
                      <a:solidFill>
                        <a:srgbClr val="A46C35"/>
                      </a:solidFill>
                      <a:prstDash val="solid"/>
                      <a:round/>
                      <a:headEnd type="none" w="med" len="med"/>
                      <a:tailEnd type="none" w="med" len="med"/>
                    </a:lnT>
                    <a:lnB w="9525" cap="flat" cmpd="sng" algn="ctr">
                      <a:solidFill>
                        <a:srgbClr val="A46C3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1452</Words>
  <Application>Microsoft Office PowerPoint</Application>
  <PresentationFormat>Custom</PresentationFormat>
  <Paragraphs>134</Paragraphs>
  <Slides>16</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Roboto Condensed</vt:lpstr>
      <vt:lpstr>Roboto Bold</vt:lpstr>
      <vt:lpstr>Calibri</vt:lpstr>
      <vt:lpstr>Fraunces Bold</vt:lpstr>
      <vt:lpstr>#9Slide05 VL Fadilla</vt:lpstr>
      <vt:lpstr>Arial</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8CD_B3_Viet</dc:title>
  <dc:creator>Administrator</dc:creator>
  <cp:lastModifiedBy>Admin</cp:lastModifiedBy>
  <cp:revision>5</cp:revision>
  <dcterms:created xsi:type="dcterms:W3CDTF">2006-08-16T00:00:00Z</dcterms:created>
  <dcterms:modified xsi:type="dcterms:W3CDTF">2023-09-23T11:11:42Z</dcterms:modified>
  <dc:identifier>DAFtNfgWYA0</dc:identifier>
</cp:coreProperties>
</file>