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15" r:id="rId2"/>
    <p:sldId id="316"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57" r:id="rId21"/>
    <p:sldId id="258" r:id="rId22"/>
    <p:sldId id="259" r:id="rId23"/>
    <p:sldId id="261" r:id="rId24"/>
    <p:sldId id="265" r:id="rId25"/>
    <p:sldId id="277" r:id="rId26"/>
    <p:sldId id="266" r:id="rId27"/>
    <p:sldId id="279" r:id="rId28"/>
    <p:sldId id="301" r:id="rId29"/>
    <p:sldId id="304" r:id="rId30"/>
    <p:sldId id="305" r:id="rId31"/>
    <p:sldId id="302" r:id="rId32"/>
    <p:sldId id="303" r:id="rId33"/>
    <p:sldId id="306" r:id="rId34"/>
    <p:sldId id="308" r:id="rId35"/>
    <p:sldId id="309" r:id="rId36"/>
    <p:sldId id="267" r:id="rId37"/>
    <p:sldId id="268" r:id="rId38"/>
    <p:sldId id="269" r:id="rId39"/>
    <p:sldId id="270" r:id="rId40"/>
    <p:sldId id="310" r:id="rId41"/>
    <p:sldId id="312" r:id="rId42"/>
    <p:sldId id="313" r:id="rId43"/>
    <p:sldId id="271" r:id="rId44"/>
    <p:sldId id="314" r:id="rId45"/>
    <p:sldId id="272" r:id="rId46"/>
    <p:sldId id="263" r:id="rId47"/>
    <p:sldId id="275" r:id="rId48"/>
    <p:sldId id="27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445"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116FB9-A5CE-4C65-831F-F3204E067EFA}" type="datetimeFigureOut">
              <a:rPr lang="en-US" smtClean="0"/>
              <a:t>9/7/2024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1B33B-210F-4045-B6E7-405E13BCD0A9}" type="slidenum">
              <a:rPr lang="en-US" smtClean="0"/>
              <a:t>‹#›</a:t>
            </a:fld>
            <a:endParaRPr lang="en-US"/>
          </a:p>
        </p:txBody>
      </p:sp>
    </p:spTree>
    <p:extLst>
      <p:ext uri="{BB962C8B-B14F-4D97-AF65-F5344CB8AC3E}">
        <p14:creationId xmlns:p14="http://schemas.microsoft.com/office/powerpoint/2010/main" val="1909285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DF063AB6-E7F6-4B7D-8A8D-7E44AC004B82}" type="slidenum">
              <a:rPr lang="en-US" altLang="vi-VN" sz="1200">
                <a:latin typeface=".VnAristote" pitchFamily="34" charset="0"/>
              </a:rPr>
              <a:pPr/>
              <a:t>23</a:t>
            </a:fld>
            <a:endParaRPr lang="en-US" altLang="vi-VN" sz="1200">
              <a:latin typeface=".VnAristote"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7A67E4-F8C0-4ACB-87AF-D989083B6BB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4065317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67E4-F8C0-4ACB-87AF-D989083B6BB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2948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67E4-F8C0-4ACB-87AF-D989083B6BB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2469420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67E4-F8C0-4ACB-87AF-D989083B6BB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330940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7A67E4-F8C0-4ACB-87AF-D989083B6BB0}"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260107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7A67E4-F8C0-4ACB-87AF-D989083B6BB0}"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323055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67E4-F8C0-4ACB-87AF-D989083B6BB0}" type="datetimeFigureOut">
              <a:rPr lang="en-US" smtClean="0"/>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194839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A67E4-F8C0-4ACB-87AF-D989083B6BB0}" type="datetimeFigureOut">
              <a:rPr lang="en-US" smtClean="0"/>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146455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67E4-F8C0-4ACB-87AF-D989083B6BB0}" type="datetimeFigureOut">
              <a:rPr lang="en-US" smtClean="0"/>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189304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67E4-F8C0-4ACB-87AF-D989083B6BB0}"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80439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67E4-F8C0-4ACB-87AF-D989083B6BB0}"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613831-ECE4-402D-BA1D-B4413FC6131E}" type="slidenum">
              <a:rPr lang="en-US" smtClean="0"/>
              <a:t>‹#›</a:t>
            </a:fld>
            <a:endParaRPr lang="en-US"/>
          </a:p>
        </p:txBody>
      </p:sp>
    </p:spTree>
    <p:extLst>
      <p:ext uri="{BB962C8B-B14F-4D97-AF65-F5344CB8AC3E}">
        <p14:creationId xmlns:p14="http://schemas.microsoft.com/office/powerpoint/2010/main" val="4061611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67E4-F8C0-4ACB-87AF-D989083B6BB0}" type="datetimeFigureOut">
              <a:rPr lang="en-US" smtClean="0"/>
              <a:t>9/7/2024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13831-ECE4-402D-BA1D-B4413FC6131E}" type="slidenum">
              <a:rPr lang="en-US" smtClean="0"/>
              <a:t>‹#›</a:t>
            </a:fld>
            <a:endParaRPr lang="en-US"/>
          </a:p>
        </p:txBody>
      </p:sp>
    </p:spTree>
    <p:extLst>
      <p:ext uri="{BB962C8B-B14F-4D97-AF65-F5344CB8AC3E}">
        <p14:creationId xmlns:p14="http://schemas.microsoft.com/office/powerpoint/2010/main" val="2792268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tokyodeli.com.vn/sushi-tong-hop-cao-cap-1"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5620" y="381000"/>
            <a:ext cx="6705600" cy="144655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4400" b="1" dirty="0"/>
              <a:t>CHƯƠNG </a:t>
            </a:r>
            <a:r>
              <a:rPr lang="en-US" sz="4400" b="1" dirty="0" smtClean="0"/>
              <a:t>I. DINH DƯỠNG VÀ THỰC PHẨM</a:t>
            </a:r>
            <a:endParaRPr lang="en-US" sz="4400" dirty="0"/>
          </a:p>
        </p:txBody>
      </p:sp>
      <p:sp>
        <p:nvSpPr>
          <p:cNvPr id="11" name="Rectangle 10"/>
          <p:cNvSpPr/>
          <p:nvPr/>
        </p:nvSpPr>
        <p:spPr>
          <a:xfrm>
            <a:off x="483168" y="2743200"/>
            <a:ext cx="8433206" cy="2585323"/>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en-US" sz="5400" b="1" cap="none" spc="0"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BÀI </a:t>
            </a:r>
            <a:r>
              <a:rPr lang="en-US" sz="5400" b="1" cap="none" spc="0"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1 </a:t>
            </a:r>
          </a:p>
          <a:p>
            <a:pPr algn="ctr"/>
            <a:r>
              <a:rPr lang="en-US" sz="5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THÀNH PHẦN DINH DƯỠNG </a:t>
            </a:r>
          </a:p>
          <a:p>
            <a:pPr algn="ctr"/>
            <a:r>
              <a:rPr lang="en-US" sz="54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TRONG THỰC PHẨM</a:t>
            </a:r>
            <a:endParaRPr lang="en-US" sz="5400" b="1" cap="none" spc="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3363682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solidFill>
                  <a:srgbClr val="FF0000"/>
                </a:solidFill>
              </a:rPr>
              <a:t>Cơ sở thực hiện</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Text Placeholder 2"/>
          <p:cNvSpPr>
            <a:spLocks noGrp="1"/>
          </p:cNvSpPr>
          <p:nvPr>
            <p:ph type="body" idx="1"/>
          </p:nvPr>
        </p:nvSpPr>
        <p:spPr/>
        <p:txBody>
          <a:bodyPr/>
          <a:lstStyle/>
          <a:p>
            <a:r>
              <a:rPr lang="vi-VN" dirty="0" smtClean="0">
                <a:solidFill>
                  <a:srgbClr val="0070C0"/>
                </a:solidFill>
              </a:rPr>
              <a:t>Bếp ăn gia đình</a:t>
            </a:r>
            <a:endParaRPr lang="en-US" dirty="0"/>
          </a:p>
        </p:txBody>
      </p:sp>
      <p:sp>
        <p:nvSpPr>
          <p:cNvPr id="5" name="Text Placeholder 4"/>
          <p:cNvSpPr>
            <a:spLocks noGrp="1"/>
          </p:cNvSpPr>
          <p:nvPr>
            <p:ph type="body" sz="quarter" idx="3"/>
          </p:nvPr>
        </p:nvSpPr>
        <p:spPr/>
        <p:txBody>
          <a:bodyPr/>
          <a:lstStyle/>
          <a:p>
            <a:r>
              <a:rPr lang="vi-VN" dirty="0" smtClean="0">
                <a:solidFill>
                  <a:srgbClr val="0070C0"/>
                </a:solidFill>
              </a:rPr>
              <a:t>Bếp ăn tập thể</a:t>
            </a:r>
            <a:endParaRPr lang="en-US" dirty="0"/>
          </a:p>
        </p:txBody>
      </p:sp>
      <p:pic>
        <p:nvPicPr>
          <p:cNvPr id="21506" name="Picture 2" descr="C:\Users\Lenovo\Desktop\cn9 bếp\6fd098a16e594a2bf2f2081641cdc421.jpeg"/>
          <p:cNvPicPr>
            <a:picLocks noGrp="1" noChangeAspect="1" noChangeArrowheads="1"/>
          </p:cNvPicPr>
          <p:nvPr>
            <p:ph sz="half" idx="2"/>
          </p:nvPr>
        </p:nvPicPr>
        <p:blipFill>
          <a:blip r:embed="rId2"/>
          <a:srcRect/>
          <a:stretch>
            <a:fillRect/>
          </a:stretch>
        </p:blipFill>
        <p:spPr bwMode="auto">
          <a:xfrm>
            <a:off x="457200" y="2475395"/>
            <a:ext cx="4040188" cy="3350248"/>
          </a:xfrm>
          <a:prstGeom prst="rect">
            <a:avLst/>
          </a:prstGeom>
          <a:noFill/>
        </p:spPr>
      </p:pic>
      <p:pic>
        <p:nvPicPr>
          <p:cNvPr id="21508" name="Picture 4" descr="C:\Users\Lenovo\Desktop\cn9 bếp\HE-THONG-COM-595.jpg"/>
          <p:cNvPicPr>
            <a:picLocks noChangeAspect="1" noChangeArrowheads="1"/>
          </p:cNvPicPr>
          <p:nvPr/>
        </p:nvPicPr>
        <p:blipFill>
          <a:blip r:embed="rId3"/>
          <a:srcRect/>
          <a:stretch>
            <a:fillRect/>
          </a:stretch>
        </p:blipFill>
        <p:spPr bwMode="auto">
          <a:xfrm>
            <a:off x="4572000" y="2428868"/>
            <a:ext cx="4572000" cy="3486148"/>
          </a:xfrm>
          <a:prstGeom prst="rect">
            <a:avLst/>
          </a:prstGeom>
          <a:noFill/>
        </p:spPr>
      </p:pic>
    </p:spTree>
    <p:extLst>
      <p:ext uri="{BB962C8B-B14F-4D97-AF65-F5344CB8AC3E}">
        <p14:creationId xmlns:p14="http://schemas.microsoft.com/office/powerpoint/2010/main" val="740307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solidFill>
                  <a:srgbClr val="FF0000"/>
                </a:solidFill>
              </a:rPr>
              <a:t>Cơ sở thực hiện</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Text Placeholder 2"/>
          <p:cNvSpPr>
            <a:spLocks noGrp="1"/>
          </p:cNvSpPr>
          <p:nvPr>
            <p:ph type="body" idx="1"/>
          </p:nvPr>
        </p:nvSpPr>
        <p:spPr/>
        <p:txBody>
          <a:bodyPr/>
          <a:lstStyle/>
          <a:p>
            <a:r>
              <a:rPr lang="vi-VN" dirty="0" smtClean="0">
                <a:solidFill>
                  <a:srgbClr val="0070C0"/>
                </a:solidFill>
              </a:rPr>
              <a:t>Cửa hàng ăn uống</a:t>
            </a:r>
            <a:endParaRPr lang="en-US" dirty="0"/>
          </a:p>
        </p:txBody>
      </p:sp>
      <p:sp>
        <p:nvSpPr>
          <p:cNvPr id="5" name="Text Placeholder 4"/>
          <p:cNvSpPr>
            <a:spLocks noGrp="1"/>
          </p:cNvSpPr>
          <p:nvPr>
            <p:ph type="body" sz="quarter" idx="3"/>
          </p:nvPr>
        </p:nvSpPr>
        <p:spPr/>
        <p:txBody>
          <a:bodyPr/>
          <a:lstStyle/>
          <a:p>
            <a:r>
              <a:rPr lang="vi-VN" dirty="0" smtClean="0">
                <a:solidFill>
                  <a:srgbClr val="0070C0"/>
                </a:solidFill>
              </a:rPr>
              <a:t>Nhà hàng</a:t>
            </a:r>
            <a:r>
              <a:rPr lang="en-US" dirty="0" smtClean="0">
                <a:solidFill>
                  <a:srgbClr val="0070C0"/>
                </a:solidFill>
              </a:rPr>
              <a:t>,</a:t>
            </a:r>
            <a:r>
              <a:rPr lang="vi-VN" dirty="0" smtClean="0">
                <a:solidFill>
                  <a:srgbClr val="0070C0"/>
                </a:solidFill>
              </a:rPr>
              <a:t> Khách sạn</a:t>
            </a:r>
            <a:r>
              <a:rPr lang="en-US" dirty="0" smtClean="0">
                <a:solidFill>
                  <a:srgbClr val="0070C0"/>
                </a:solidFill>
              </a:rPr>
              <a:t>  </a:t>
            </a:r>
            <a:endParaRPr lang="en-US" dirty="0"/>
          </a:p>
        </p:txBody>
      </p:sp>
      <p:pic>
        <p:nvPicPr>
          <p:cNvPr id="22530" name="Picture 2" descr="C:\Users\Lenovo\Desktop\cn9 bếp\com-ga-ngoc-diep-khong-gian-quan.jpg"/>
          <p:cNvPicPr>
            <a:picLocks noGrp="1" noChangeAspect="1" noChangeArrowheads="1"/>
          </p:cNvPicPr>
          <p:nvPr>
            <p:ph sz="half" idx="2"/>
          </p:nvPr>
        </p:nvPicPr>
        <p:blipFill>
          <a:blip r:embed="rId2"/>
          <a:srcRect/>
          <a:stretch>
            <a:fillRect/>
          </a:stretch>
        </p:blipFill>
        <p:spPr bwMode="auto">
          <a:xfrm>
            <a:off x="457200" y="2634763"/>
            <a:ext cx="4040188" cy="3508881"/>
          </a:xfrm>
          <a:prstGeom prst="rect">
            <a:avLst/>
          </a:prstGeom>
          <a:noFill/>
        </p:spPr>
      </p:pic>
      <p:pic>
        <p:nvPicPr>
          <p:cNvPr id="22532" name="Picture 4" descr="C:\Users\Lenovo\Desktop\cn9 bếp\1419500024_buffei-teppanyaki-Nhat-Han-70-mon-an-hap-dan-tai-nha-Hang-Cook-Cook-tuyet-Hao.jpg"/>
          <p:cNvPicPr>
            <a:picLocks noGrp="1" noChangeAspect="1" noChangeArrowheads="1"/>
          </p:cNvPicPr>
          <p:nvPr>
            <p:ph sz="quarter" idx="4"/>
          </p:nvPr>
        </p:nvPicPr>
        <p:blipFill>
          <a:blip r:embed="rId3"/>
          <a:srcRect/>
          <a:stretch>
            <a:fillRect/>
          </a:stretch>
        </p:blipFill>
        <p:spPr bwMode="auto">
          <a:xfrm>
            <a:off x="4643438" y="2714620"/>
            <a:ext cx="4041775" cy="3372065"/>
          </a:xfrm>
          <a:prstGeom prst="rect">
            <a:avLst/>
          </a:prstGeom>
          <a:noFill/>
        </p:spPr>
      </p:pic>
    </p:spTree>
    <p:extLst>
      <p:ext uri="{BB962C8B-B14F-4D97-AF65-F5344CB8AC3E}">
        <p14:creationId xmlns:p14="http://schemas.microsoft.com/office/powerpoint/2010/main" val="2913950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solidFill>
                  <a:srgbClr val="FF0000"/>
                </a:solidFill>
              </a:rPr>
              <a:t>Loại hình ăn uống</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Text Placeholder 2"/>
          <p:cNvSpPr>
            <a:spLocks noGrp="1"/>
          </p:cNvSpPr>
          <p:nvPr>
            <p:ph type="body" idx="1"/>
          </p:nvPr>
        </p:nvSpPr>
        <p:spPr/>
        <p:txBody>
          <a:bodyPr/>
          <a:lstStyle/>
          <a:p>
            <a:r>
              <a:rPr lang="vi-VN" dirty="0" smtClean="0">
                <a:solidFill>
                  <a:srgbClr val="0070C0"/>
                </a:solidFill>
              </a:rPr>
              <a:t>Cơm thường ngày</a:t>
            </a:r>
            <a:endParaRPr lang="en-US" dirty="0"/>
          </a:p>
        </p:txBody>
      </p:sp>
      <p:sp>
        <p:nvSpPr>
          <p:cNvPr id="5" name="Text Placeholder 4"/>
          <p:cNvSpPr>
            <a:spLocks noGrp="1"/>
          </p:cNvSpPr>
          <p:nvPr>
            <p:ph type="body" sz="quarter" idx="3"/>
          </p:nvPr>
        </p:nvSpPr>
        <p:spPr/>
        <p:txBody>
          <a:bodyPr/>
          <a:lstStyle/>
          <a:p>
            <a:r>
              <a:rPr lang="vi-VN" dirty="0" smtClean="0">
                <a:solidFill>
                  <a:srgbClr val="0070C0"/>
                </a:solidFill>
              </a:rPr>
              <a:t>Bữa tiệc, bữa cỗ</a:t>
            </a:r>
            <a:endParaRPr lang="en-US" dirty="0"/>
          </a:p>
        </p:txBody>
      </p:sp>
      <p:pic>
        <p:nvPicPr>
          <p:cNvPr id="23554" name="Picture 2" descr="C:\Users\Lenovo\Desktop\cn9 bếp\102.JPG"/>
          <p:cNvPicPr>
            <a:picLocks noGrp="1" noChangeAspect="1" noChangeArrowheads="1"/>
          </p:cNvPicPr>
          <p:nvPr>
            <p:ph sz="half" idx="2"/>
          </p:nvPr>
        </p:nvPicPr>
        <p:blipFill>
          <a:blip r:embed="rId2"/>
          <a:srcRect/>
          <a:stretch>
            <a:fillRect/>
          </a:stretch>
        </p:blipFill>
        <p:spPr bwMode="auto">
          <a:xfrm>
            <a:off x="285720" y="2568202"/>
            <a:ext cx="3715574" cy="3504003"/>
          </a:xfrm>
          <a:prstGeom prst="rect">
            <a:avLst/>
          </a:prstGeom>
          <a:noFill/>
        </p:spPr>
      </p:pic>
      <p:pic>
        <p:nvPicPr>
          <p:cNvPr id="23555" name="Picture 3" descr="C:\Users\Lenovo\Desktop\cn9 bếp\1229084776_thanhx332f7ac2fe76875f31fb713e8e9638f9.gif"/>
          <p:cNvPicPr>
            <a:picLocks noGrp="1" noChangeAspect="1" noChangeArrowheads="1"/>
          </p:cNvPicPr>
          <p:nvPr>
            <p:ph sz="quarter" idx="4"/>
          </p:nvPr>
        </p:nvPicPr>
        <p:blipFill>
          <a:blip r:embed="rId3"/>
          <a:srcRect/>
          <a:stretch>
            <a:fillRect/>
          </a:stretch>
        </p:blipFill>
        <p:spPr bwMode="auto">
          <a:xfrm>
            <a:off x="4645025" y="2633298"/>
            <a:ext cx="4041775" cy="3510345"/>
          </a:xfrm>
          <a:prstGeom prst="rect">
            <a:avLst/>
          </a:prstGeom>
          <a:noFill/>
        </p:spPr>
      </p:pic>
    </p:spTree>
    <p:extLst>
      <p:ext uri="{BB962C8B-B14F-4D97-AF65-F5344CB8AC3E}">
        <p14:creationId xmlns:p14="http://schemas.microsoft.com/office/powerpoint/2010/main" val="1655705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Loại hình ăn uống</a:t>
            </a:r>
            <a:endParaRPr lang="en-US" dirty="0">
              <a:solidFill>
                <a:srgbClr val="FF0000"/>
              </a:solidFill>
            </a:endParaRPr>
          </a:p>
        </p:txBody>
      </p:sp>
      <p:sp>
        <p:nvSpPr>
          <p:cNvPr id="3" name="Text Placeholder 2"/>
          <p:cNvSpPr>
            <a:spLocks noGrp="1"/>
          </p:cNvSpPr>
          <p:nvPr>
            <p:ph type="body" idx="1"/>
          </p:nvPr>
        </p:nvSpPr>
        <p:spPr/>
        <p:txBody>
          <a:bodyPr/>
          <a:lstStyle/>
          <a:p>
            <a:r>
              <a:rPr lang="vi-VN" dirty="0" smtClean="0">
                <a:solidFill>
                  <a:srgbClr val="0070C0"/>
                </a:solidFill>
              </a:rPr>
              <a:t>Thức ăn công nghiệp</a:t>
            </a:r>
            <a:endParaRPr lang="en-US" dirty="0"/>
          </a:p>
        </p:txBody>
      </p:sp>
      <p:sp>
        <p:nvSpPr>
          <p:cNvPr id="5" name="Text Placeholder 4"/>
          <p:cNvSpPr>
            <a:spLocks noGrp="1"/>
          </p:cNvSpPr>
          <p:nvPr>
            <p:ph type="body" sz="quarter" idx="3"/>
          </p:nvPr>
        </p:nvSpPr>
        <p:spPr/>
        <p:txBody>
          <a:bodyPr/>
          <a:lstStyle/>
          <a:p>
            <a:r>
              <a:rPr lang="vi-VN" dirty="0" smtClean="0">
                <a:solidFill>
                  <a:srgbClr val="0070C0"/>
                </a:solidFill>
              </a:rPr>
              <a:t>Thức ăn nhanh</a:t>
            </a:r>
            <a:endParaRPr lang="en-US" dirty="0"/>
          </a:p>
        </p:txBody>
      </p:sp>
      <p:pic>
        <p:nvPicPr>
          <p:cNvPr id="24578" name="Picture 2" descr="C:\Users\Lenovo\Desktop\cn9 bếp\chia_com_ra_khay.jpg"/>
          <p:cNvPicPr>
            <a:picLocks noGrp="1" noChangeAspect="1" noChangeArrowheads="1"/>
          </p:cNvPicPr>
          <p:nvPr>
            <p:ph sz="half" idx="2"/>
          </p:nvPr>
        </p:nvPicPr>
        <p:blipFill>
          <a:blip r:embed="rId2"/>
          <a:srcRect/>
          <a:stretch>
            <a:fillRect/>
          </a:stretch>
        </p:blipFill>
        <p:spPr bwMode="auto">
          <a:xfrm>
            <a:off x="500034" y="2428868"/>
            <a:ext cx="4040188" cy="3714776"/>
          </a:xfrm>
          <a:prstGeom prst="rect">
            <a:avLst/>
          </a:prstGeom>
          <a:noFill/>
        </p:spPr>
      </p:pic>
      <p:pic>
        <p:nvPicPr>
          <p:cNvPr id="24579" name="Picture 3" descr="C:\Users\Lenovo\Desktop\cn9 bếp\340thucannhanh-2.jpg"/>
          <p:cNvPicPr>
            <a:picLocks noGrp="1" noChangeAspect="1" noChangeArrowheads="1"/>
          </p:cNvPicPr>
          <p:nvPr>
            <p:ph sz="quarter" idx="4"/>
          </p:nvPr>
        </p:nvPicPr>
        <p:blipFill>
          <a:blip r:embed="rId3"/>
          <a:srcRect/>
          <a:stretch>
            <a:fillRect/>
          </a:stretch>
        </p:blipFill>
        <p:spPr bwMode="auto">
          <a:xfrm>
            <a:off x="4645025" y="2428868"/>
            <a:ext cx="4498975" cy="3929090"/>
          </a:xfrm>
          <a:prstGeom prst="rect">
            <a:avLst/>
          </a:prstGeom>
          <a:noFill/>
        </p:spPr>
      </p:pic>
    </p:spTree>
    <p:extLst>
      <p:ext uri="{BB962C8B-B14F-4D97-AF65-F5344CB8AC3E}">
        <p14:creationId xmlns:p14="http://schemas.microsoft.com/office/powerpoint/2010/main" val="233874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Loại hình ăn uống</a:t>
            </a:r>
            <a:endParaRPr lang="en-US" dirty="0">
              <a:solidFill>
                <a:srgbClr val="FF0000"/>
              </a:solidFill>
            </a:endParaRPr>
          </a:p>
        </p:txBody>
      </p:sp>
      <p:sp>
        <p:nvSpPr>
          <p:cNvPr id="3" name="Text Placeholder 2"/>
          <p:cNvSpPr>
            <a:spLocks noGrp="1"/>
          </p:cNvSpPr>
          <p:nvPr>
            <p:ph type="body" idx="1"/>
          </p:nvPr>
        </p:nvSpPr>
        <p:spPr/>
        <p:txBody>
          <a:bodyPr/>
          <a:lstStyle/>
          <a:p>
            <a:r>
              <a:rPr lang="vi-VN" dirty="0" smtClean="0">
                <a:solidFill>
                  <a:srgbClr val="0070C0"/>
                </a:solidFill>
              </a:rPr>
              <a:t>Cơm phần</a:t>
            </a:r>
            <a:endParaRPr lang="en-US" dirty="0"/>
          </a:p>
        </p:txBody>
      </p:sp>
      <p:sp>
        <p:nvSpPr>
          <p:cNvPr id="5" name="Text Placeholder 4"/>
          <p:cNvSpPr>
            <a:spLocks noGrp="1"/>
          </p:cNvSpPr>
          <p:nvPr>
            <p:ph type="body" sz="quarter" idx="3"/>
          </p:nvPr>
        </p:nvSpPr>
        <p:spPr/>
        <p:txBody>
          <a:bodyPr/>
          <a:lstStyle/>
          <a:p>
            <a:r>
              <a:rPr lang="vi-VN" dirty="0" smtClean="0">
                <a:solidFill>
                  <a:srgbClr val="0070C0"/>
                </a:solidFill>
              </a:rPr>
              <a:t>Cơm hộp</a:t>
            </a:r>
            <a:endParaRPr lang="en-US" dirty="0"/>
          </a:p>
        </p:txBody>
      </p:sp>
      <p:pic>
        <p:nvPicPr>
          <p:cNvPr id="25602" name="Picture 2" descr="C:\Users\Lenovo\Desktop\cn9 bếp\t653781.jpg"/>
          <p:cNvPicPr>
            <a:picLocks noGrp="1" noChangeAspect="1" noChangeArrowheads="1"/>
          </p:cNvPicPr>
          <p:nvPr>
            <p:ph sz="half" idx="2"/>
          </p:nvPr>
        </p:nvPicPr>
        <p:blipFill>
          <a:blip r:embed="rId2"/>
          <a:srcRect/>
          <a:stretch>
            <a:fillRect/>
          </a:stretch>
        </p:blipFill>
        <p:spPr bwMode="auto">
          <a:xfrm>
            <a:off x="428862" y="2643182"/>
            <a:ext cx="3980378" cy="3286148"/>
          </a:xfrm>
          <a:prstGeom prst="rect">
            <a:avLst/>
          </a:prstGeom>
          <a:noFill/>
        </p:spPr>
      </p:pic>
      <p:pic>
        <p:nvPicPr>
          <p:cNvPr id="25603" name="Picture 3" descr="C:\Users\Lenovo\Desktop\cn9 bếp\686953.jpg"/>
          <p:cNvPicPr>
            <a:picLocks noGrp="1" noChangeAspect="1" noChangeArrowheads="1"/>
          </p:cNvPicPr>
          <p:nvPr>
            <p:ph sz="quarter" idx="4"/>
          </p:nvPr>
        </p:nvPicPr>
        <p:blipFill>
          <a:blip r:embed="rId3"/>
          <a:srcRect/>
          <a:stretch>
            <a:fillRect/>
          </a:stretch>
        </p:blipFill>
        <p:spPr bwMode="auto">
          <a:xfrm>
            <a:off x="4645025" y="3014535"/>
            <a:ext cx="4041775" cy="2271967"/>
          </a:xfrm>
          <a:prstGeom prst="rect">
            <a:avLst/>
          </a:prstGeom>
          <a:noFill/>
        </p:spPr>
      </p:pic>
    </p:spTree>
    <p:extLst>
      <p:ext uri="{BB962C8B-B14F-4D97-AF65-F5344CB8AC3E}">
        <p14:creationId xmlns:p14="http://schemas.microsoft.com/office/powerpoint/2010/main" val="1277550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Loại hình ăn uống</a:t>
            </a:r>
            <a:endParaRPr lang="en-US" dirty="0">
              <a:solidFill>
                <a:srgbClr val="FF0000"/>
              </a:solidFill>
            </a:endParaRPr>
          </a:p>
        </p:txBody>
      </p:sp>
      <p:sp>
        <p:nvSpPr>
          <p:cNvPr id="3" name="Text Placeholder 2"/>
          <p:cNvSpPr>
            <a:spLocks noGrp="1"/>
          </p:cNvSpPr>
          <p:nvPr>
            <p:ph type="body" idx="1"/>
          </p:nvPr>
        </p:nvSpPr>
        <p:spPr/>
        <p:txBody>
          <a:bodyPr/>
          <a:lstStyle/>
          <a:p>
            <a:r>
              <a:rPr lang="vi-VN" dirty="0" smtClean="0">
                <a:solidFill>
                  <a:srgbClr val="0070C0"/>
                </a:solidFill>
                <a:latin typeface="+mj-lt"/>
              </a:rPr>
              <a:t>- Ăn tự chọn</a:t>
            </a:r>
            <a:r>
              <a:rPr lang="en-US" dirty="0" smtClean="0">
                <a:solidFill>
                  <a:srgbClr val="0070C0"/>
                </a:solidFill>
                <a:latin typeface="+mj-lt"/>
              </a:rPr>
              <a:t> </a:t>
            </a:r>
            <a:r>
              <a:rPr lang="en-US" dirty="0" smtClean="0">
                <a:solidFill>
                  <a:srgbClr val="0070C0"/>
                </a:solidFill>
                <a:latin typeface="Times New Roman" pitchFamily="18" charset="0"/>
                <a:cs typeface="Times New Roman" pitchFamily="18" charset="0"/>
              </a:rPr>
              <a:t>(buffet)</a:t>
            </a:r>
            <a:endParaRPr lang="en-US" dirty="0">
              <a:latin typeface="Times New Roman" pitchFamily="18" charset="0"/>
              <a:cs typeface="Times New Roman" pitchFamily="18" charset="0"/>
            </a:endParaRPr>
          </a:p>
        </p:txBody>
      </p:sp>
      <p:sp>
        <p:nvSpPr>
          <p:cNvPr id="5" name="Text Placeholder 4"/>
          <p:cNvSpPr>
            <a:spLocks noGrp="1"/>
          </p:cNvSpPr>
          <p:nvPr>
            <p:ph type="body" sz="quarter" idx="3"/>
          </p:nvPr>
        </p:nvSpPr>
        <p:spPr/>
        <p:txBody>
          <a:bodyPr/>
          <a:lstStyle/>
          <a:p>
            <a:r>
              <a:rPr lang="vi-VN" dirty="0" smtClean="0">
                <a:solidFill>
                  <a:srgbClr val="0070C0"/>
                </a:solidFill>
                <a:latin typeface="+mj-lt"/>
              </a:rPr>
              <a:t>Ăn theo thực đơn</a:t>
            </a:r>
            <a:endParaRPr lang="en-US" dirty="0">
              <a:latin typeface="+mj-lt"/>
            </a:endParaRPr>
          </a:p>
        </p:txBody>
      </p:sp>
      <p:pic>
        <p:nvPicPr>
          <p:cNvPr id="26626" name="Picture 2" descr="C:\Users\Lenovo\Desktop\cn9 bếp\daubepvietnam-tiec_buffet-5.jpg"/>
          <p:cNvPicPr>
            <a:picLocks noGrp="1" noChangeAspect="1" noChangeArrowheads="1"/>
          </p:cNvPicPr>
          <p:nvPr>
            <p:ph sz="half" idx="2"/>
          </p:nvPr>
        </p:nvPicPr>
        <p:blipFill>
          <a:blip r:embed="rId2" cstate="print"/>
          <a:srcRect/>
          <a:stretch>
            <a:fillRect/>
          </a:stretch>
        </p:blipFill>
        <p:spPr bwMode="auto">
          <a:xfrm>
            <a:off x="312215" y="2500306"/>
            <a:ext cx="3842792" cy="3429024"/>
          </a:xfrm>
          <a:prstGeom prst="rect">
            <a:avLst/>
          </a:prstGeom>
          <a:noFill/>
        </p:spPr>
      </p:pic>
      <p:pic>
        <p:nvPicPr>
          <p:cNvPr id="26627" name="Picture 3" descr="C:\Users\Lenovo\Desktop\cn9 bếp\Chup-Anh-Tiec-Cuoi-Saigon-Wedding-Show1.jpg"/>
          <p:cNvPicPr>
            <a:picLocks noGrp="1" noChangeAspect="1" noChangeArrowheads="1"/>
          </p:cNvPicPr>
          <p:nvPr>
            <p:ph sz="quarter" idx="4"/>
          </p:nvPr>
        </p:nvPicPr>
        <p:blipFill>
          <a:blip r:embed="rId3"/>
          <a:srcRect/>
          <a:stretch>
            <a:fillRect/>
          </a:stretch>
        </p:blipFill>
        <p:spPr bwMode="auto">
          <a:xfrm>
            <a:off x="4643438" y="2500306"/>
            <a:ext cx="4041775" cy="3482440"/>
          </a:xfrm>
          <a:prstGeom prst="rect">
            <a:avLst/>
          </a:prstGeom>
          <a:noFill/>
        </p:spPr>
      </p:pic>
    </p:spTree>
    <p:extLst>
      <p:ext uri="{BB962C8B-B14F-4D97-AF65-F5344CB8AC3E}">
        <p14:creationId xmlns:p14="http://schemas.microsoft.com/office/powerpoint/2010/main" val="1819444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865" y="1437005"/>
            <a:ext cx="4228465" cy="2374265"/>
          </a:xfrm>
          <a:prstGeom prst="rect">
            <a:avLst/>
          </a:prstGeom>
        </p:spPr>
      </p:pic>
      <p:pic>
        <p:nvPicPr>
          <p:cNvPr id="6" name="Picture 5"/>
          <p:cNvPicPr>
            <a:picLocks noChangeAspect="1"/>
          </p:cNvPicPr>
          <p:nvPr/>
        </p:nvPicPr>
        <p:blipFill>
          <a:blip r:embed="rId3"/>
          <a:stretch>
            <a:fillRect/>
          </a:stretch>
        </p:blipFill>
        <p:spPr>
          <a:xfrm>
            <a:off x="4907280" y="1676400"/>
            <a:ext cx="4165600" cy="2025650"/>
          </a:xfrm>
          <a:prstGeom prst="rect">
            <a:avLst/>
          </a:prstGeom>
        </p:spPr>
      </p:pic>
      <p:pic>
        <p:nvPicPr>
          <p:cNvPr id="7" name="Picture 6"/>
          <p:cNvPicPr>
            <a:picLocks noChangeAspect="1"/>
          </p:cNvPicPr>
          <p:nvPr/>
        </p:nvPicPr>
        <p:blipFill>
          <a:blip r:embed="rId4"/>
          <a:stretch>
            <a:fillRect/>
          </a:stretch>
        </p:blipFill>
        <p:spPr>
          <a:xfrm>
            <a:off x="4857115" y="3886200"/>
            <a:ext cx="4107180" cy="2812415"/>
          </a:xfrm>
          <a:prstGeom prst="rect">
            <a:avLst/>
          </a:prstGeom>
        </p:spPr>
      </p:pic>
      <p:pic>
        <p:nvPicPr>
          <p:cNvPr id="8" name="Picture 7"/>
          <p:cNvPicPr>
            <a:picLocks noChangeAspect="1"/>
          </p:cNvPicPr>
          <p:nvPr/>
        </p:nvPicPr>
        <p:blipFill>
          <a:blip r:embed="rId5"/>
          <a:stretch>
            <a:fillRect/>
          </a:stretch>
        </p:blipFill>
        <p:spPr>
          <a:xfrm>
            <a:off x="76200" y="3811270"/>
            <a:ext cx="4143375" cy="2887345"/>
          </a:xfrm>
          <a:prstGeom prst="rect">
            <a:avLst/>
          </a:prstGeom>
        </p:spPr>
      </p:pic>
    </p:spTree>
    <p:extLst>
      <p:ext uri="{BB962C8B-B14F-4D97-AF65-F5344CB8AC3E}">
        <p14:creationId xmlns:p14="http://schemas.microsoft.com/office/powerpoint/2010/main" val="1079021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những Background Powerpoint đẹp cho bày thuyết trình ấn tượng - Hình  Ảnh Đẹp 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9144000" cy="687185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683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Lenovo\Desktop\cn9 bếp\up-5.jpg"/>
          <p:cNvPicPr>
            <a:picLocks noGrp="1" noChangeAspect="1" noChangeArrowheads="1"/>
          </p:cNvPicPr>
          <p:nvPr>
            <p:ph sz="half" idx="1"/>
          </p:nvPr>
        </p:nvPicPr>
        <p:blipFill>
          <a:blip r:embed="rId2"/>
          <a:srcRect/>
          <a:stretch>
            <a:fillRect/>
          </a:stretch>
        </p:blipFill>
        <p:spPr bwMode="auto">
          <a:xfrm>
            <a:off x="3810000" y="3733800"/>
            <a:ext cx="4038600" cy="2921635"/>
          </a:xfrm>
          <a:prstGeom prst="rect">
            <a:avLst/>
          </a:prstGeom>
          <a:noFill/>
        </p:spPr>
      </p:pic>
      <p:pic>
        <p:nvPicPr>
          <p:cNvPr id="18435" name="Picture 3" descr="C:\Users\Lenovo\Desktop\cn9 bếp\le_hoi_trai_cay_nam_bo2013_1369973154.jpg"/>
          <p:cNvPicPr>
            <a:picLocks noGrp="1" noChangeAspect="1" noChangeArrowheads="1"/>
          </p:cNvPicPr>
          <p:nvPr>
            <p:ph sz="half" idx="2"/>
          </p:nvPr>
        </p:nvPicPr>
        <p:blipFill>
          <a:blip r:embed="rId3"/>
          <a:srcRect/>
          <a:stretch>
            <a:fillRect/>
          </a:stretch>
        </p:blipFill>
        <p:spPr bwMode="auto">
          <a:xfrm>
            <a:off x="4876800" y="152400"/>
            <a:ext cx="4038600" cy="3111500"/>
          </a:xfrm>
          <a:prstGeom prst="rect">
            <a:avLst/>
          </a:prstGeom>
          <a:noFill/>
        </p:spPr>
      </p:pic>
      <p:pic>
        <p:nvPicPr>
          <p:cNvPr id="20482" name="Picture 2" descr="C:\Users\Lenovo\Desktop\cn9 bếp\10414848_1455633631425132_199714638507151830_n.jpg"/>
          <p:cNvPicPr>
            <a:picLocks noChangeAspect="1" noChangeArrowheads="1"/>
          </p:cNvPicPr>
          <p:nvPr/>
        </p:nvPicPr>
        <p:blipFill>
          <a:blip r:embed="rId4"/>
          <a:srcRect/>
          <a:stretch>
            <a:fillRect/>
          </a:stretch>
        </p:blipFill>
        <p:spPr bwMode="auto">
          <a:xfrm>
            <a:off x="228600" y="152400"/>
            <a:ext cx="4396740" cy="3256915"/>
          </a:xfrm>
          <a:prstGeom prst="rect">
            <a:avLst/>
          </a:prstGeom>
          <a:noFill/>
        </p:spPr>
      </p:pic>
    </p:spTree>
    <p:extLst>
      <p:ext uri="{BB962C8B-B14F-4D97-AF65-F5344CB8AC3E}">
        <p14:creationId xmlns:p14="http://schemas.microsoft.com/office/powerpoint/2010/main" val="909684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Content Placeholder 105"/>
          <p:cNvPicPr>
            <a:picLocks noGrp="1"/>
          </p:cNvPicPr>
          <p:nvPr>
            <p:ph sz="half" idx="1"/>
          </p:nvPr>
        </p:nvPicPr>
        <p:blipFill>
          <a:blip r:embed="rId2"/>
          <a:stretch>
            <a:fillRect/>
          </a:stretch>
        </p:blipFill>
        <p:spPr>
          <a:xfrm>
            <a:off x="-78740" y="61595"/>
            <a:ext cx="7084695" cy="6715760"/>
          </a:xfrm>
          <a:prstGeom prst="rect">
            <a:avLst/>
          </a:prstGeom>
          <a:noFill/>
          <a:ln w="9525">
            <a:noFill/>
          </a:ln>
        </p:spPr>
      </p:pic>
      <p:sp>
        <p:nvSpPr>
          <p:cNvPr id="7" name="Cloud Callout 6"/>
          <p:cNvSpPr/>
          <p:nvPr/>
        </p:nvSpPr>
        <p:spPr>
          <a:xfrm>
            <a:off x="7082790" y="100965"/>
            <a:ext cx="2061210" cy="3116580"/>
          </a:xfrm>
          <a:prstGeom prst="cloudCallout">
            <a:avLst>
              <a:gd name="adj1" fmla="val -48768"/>
              <a:gd name="adj2" fmla="val 88809"/>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000">
                <a:solidFill>
                  <a:srgbClr val="FF0000"/>
                </a:solidFill>
                <a:latin typeface="Times New Roman" panose="02020603050405020304" pitchFamily="18" charset="0"/>
                <a:cs typeface="Times New Roman" panose="02020603050405020304" pitchFamily="18" charset="0"/>
              </a:rPr>
              <a:t>Ăn uống có tầm quan trọng như thế nào với sức khỏe con người?</a:t>
            </a:r>
          </a:p>
        </p:txBody>
      </p:sp>
    </p:spTree>
    <p:extLst>
      <p:ext uri="{BB962C8B-B14F-4D97-AF65-F5344CB8AC3E}">
        <p14:creationId xmlns:p14="http://schemas.microsoft.com/office/powerpoint/2010/main" val="83765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Content Placeholder 106"/>
          <p:cNvPicPr>
            <a:picLocks noGrp="1" noChangeAspect="1"/>
          </p:cNvPicPr>
          <p:nvPr>
            <p:ph sz="half" idx="1"/>
          </p:nvPr>
        </p:nvPicPr>
        <p:blipFill>
          <a:blip r:embed="rId2"/>
          <a:stretch>
            <a:fillRect/>
          </a:stretch>
        </p:blipFill>
        <p:spPr>
          <a:xfrm>
            <a:off x="3048000" y="3810000"/>
            <a:ext cx="3406775" cy="2946400"/>
          </a:xfrm>
          <a:prstGeom prst="rect">
            <a:avLst/>
          </a:prstGeom>
          <a:noFill/>
          <a:ln w="9525">
            <a:noFill/>
          </a:ln>
        </p:spPr>
      </p:pic>
      <p:pic>
        <p:nvPicPr>
          <p:cNvPr id="108" name="Content Placeholder 107"/>
          <p:cNvPicPr>
            <a:picLocks noGrp="1"/>
          </p:cNvPicPr>
          <p:nvPr>
            <p:ph sz="half" idx="2"/>
          </p:nvPr>
        </p:nvPicPr>
        <p:blipFill>
          <a:blip r:embed="rId3"/>
          <a:stretch>
            <a:fillRect/>
          </a:stretch>
        </p:blipFill>
        <p:spPr>
          <a:xfrm>
            <a:off x="381000" y="228600"/>
            <a:ext cx="3151505" cy="3100705"/>
          </a:xfrm>
          <a:prstGeom prst="rect">
            <a:avLst/>
          </a:prstGeom>
          <a:noFill/>
          <a:ln w="9525">
            <a:noFill/>
          </a:ln>
        </p:spPr>
      </p:pic>
      <p:pic>
        <p:nvPicPr>
          <p:cNvPr id="109" name="Picture 108"/>
          <p:cNvPicPr/>
          <p:nvPr/>
        </p:nvPicPr>
        <p:blipFill>
          <a:blip r:embed="rId4"/>
          <a:stretch>
            <a:fillRect/>
          </a:stretch>
        </p:blipFill>
        <p:spPr>
          <a:xfrm>
            <a:off x="4536440" y="382905"/>
            <a:ext cx="3902075" cy="2968625"/>
          </a:xfrm>
          <a:prstGeom prst="rect">
            <a:avLst/>
          </a:prstGeom>
          <a:noFill/>
          <a:ln w="9525">
            <a:noFill/>
          </a:ln>
        </p:spPr>
      </p:pic>
    </p:spTree>
    <p:extLst>
      <p:ext uri="{BB962C8B-B14F-4D97-AF65-F5344CB8AC3E}">
        <p14:creationId xmlns:p14="http://schemas.microsoft.com/office/powerpoint/2010/main" val="3145611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297" descr="C:\Users\USER\Desktop\tải xuống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3" y="1185944"/>
            <a:ext cx="1905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303" descr="C:\Users\USE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85945"/>
            <a:ext cx="16764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304" descr="tải xuố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99" y="1185944"/>
            <a:ext cx="1828801" cy="186205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305" descr="tải xuống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907" y="1371600"/>
            <a:ext cx="2133600" cy="20906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306" descr="tải xuống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4907" y="4419599"/>
            <a:ext cx="2026693" cy="233838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308" descr="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048001"/>
            <a:ext cx="1827662" cy="16763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09" descr="tải xuống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276600"/>
            <a:ext cx="1676400" cy="1551153"/>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313" descr="tải xuống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901" y="3048000"/>
            <a:ext cx="1990300" cy="16763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315" descr="tải xuống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900" y="5114640"/>
            <a:ext cx="1969827" cy="174336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317" descr="tải xuống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1" y="4976101"/>
            <a:ext cx="1828799" cy="17254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318" descr="tải xuống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399" y="4572000"/>
            <a:ext cx="2208663" cy="21295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4"/>
          <p:cNvSpPr>
            <a:spLocks noChangeArrowheads="1"/>
          </p:cNvSpPr>
          <p:nvPr/>
        </p:nvSpPr>
        <p:spPr bwMode="auto">
          <a:xfrm>
            <a:off x="0" y="3629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5"/>
          <p:cNvSpPr>
            <a:spLocks noChangeArrowheads="1"/>
          </p:cNvSpPr>
          <p:nvPr/>
        </p:nvSpPr>
        <p:spPr bwMode="auto">
          <a:xfrm>
            <a:off x="0" y="7058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468573" y="132546"/>
            <a:ext cx="558250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smtClean="0">
                <a:latin typeface="Times New Roman" pitchFamily="18" charset="0"/>
                <a:cs typeface="Times New Roman" pitchFamily="18" charset="0"/>
              </a:rPr>
              <a:t>HÃY KỂ TÊN CÁC LOẠI THỰC PHẨM SAU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538200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04800"/>
            <a:ext cx="4457700" cy="6324600"/>
          </a:xfrm>
          <a:prstGeom prst="rect">
            <a:avLst/>
          </a:prstGeom>
        </p:spPr>
      </p:pic>
      <p:sp>
        <p:nvSpPr>
          <p:cNvPr id="6" name="Cloud Callout 5"/>
          <p:cNvSpPr/>
          <p:nvPr/>
        </p:nvSpPr>
        <p:spPr>
          <a:xfrm>
            <a:off x="0" y="1066800"/>
            <a:ext cx="4343400" cy="3733800"/>
          </a:xfrm>
          <a:prstGeom prst="cloudCallout">
            <a:avLst>
              <a:gd name="adj1" fmla="val -29003"/>
              <a:gd name="adj2" fmla="val 8223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p:cNvSpPr>
            <a:spLocks noGrp="1"/>
          </p:cNvSpPr>
          <p:nvPr>
            <p:ph type="title"/>
          </p:nvPr>
        </p:nvSpPr>
        <p:spPr>
          <a:xfrm>
            <a:off x="609600" y="2895600"/>
            <a:ext cx="3124200" cy="1143000"/>
          </a:xfrm>
        </p:spPr>
        <p:txBody>
          <a:bodyPr>
            <a:noAutofit/>
          </a:bodyPr>
          <a:lstStyle/>
          <a:p>
            <a:pPr>
              <a:defRPr/>
            </a:pPr>
            <a:r>
              <a:rPr lang="en-US" sz="3200" b="1" dirty="0" smtClean="0">
                <a:solidFill>
                  <a:schemeClr val="hlink"/>
                </a:solidFill>
                <a:latin typeface="Times New Roman" panose="02020603050405020304" pitchFamily="18" charset="0"/>
                <a:ea typeface="+mn-ea"/>
                <a:cs typeface="+mn-cs"/>
              </a:rPr>
              <a:t>Theo </a:t>
            </a:r>
            <a:r>
              <a:rPr lang="en-US" sz="3200" b="1" dirty="0" err="1" smtClean="0">
                <a:solidFill>
                  <a:schemeClr val="hlink"/>
                </a:solidFill>
                <a:latin typeface="Times New Roman" panose="02020603050405020304" pitchFamily="18" charset="0"/>
                <a:ea typeface="+mn-ea"/>
                <a:cs typeface="+mn-cs"/>
              </a:rPr>
              <a:t>em</a:t>
            </a:r>
            <a:r>
              <a:rPr lang="en-US" sz="3200" b="1" dirty="0" smtClean="0">
                <a:solidFill>
                  <a:schemeClr val="hlink"/>
                </a:solidFill>
                <a:latin typeface="Times New Roman" panose="02020603050405020304" pitchFamily="18" charset="0"/>
                <a:ea typeface="+mn-ea"/>
                <a:cs typeface="+mn-cs"/>
              </a:rPr>
              <a:t> </a:t>
            </a:r>
            <a:r>
              <a:rPr lang="en-US" sz="3200" b="1" dirty="0" err="1" smtClean="0">
                <a:solidFill>
                  <a:schemeClr val="hlink"/>
                </a:solidFill>
                <a:latin typeface="Times New Roman" panose="02020603050405020304" pitchFamily="18" charset="0"/>
                <a:ea typeface="+mn-ea"/>
                <a:cs typeface="+mn-cs"/>
              </a:rPr>
              <a:t>vì</a:t>
            </a:r>
            <a:r>
              <a:rPr lang="en-US" sz="3200" b="1" dirty="0" smtClean="0">
                <a:solidFill>
                  <a:schemeClr val="hlink"/>
                </a:solidFill>
                <a:latin typeface="Times New Roman" panose="02020603050405020304" pitchFamily="18" charset="0"/>
                <a:ea typeface="+mn-ea"/>
                <a:cs typeface="+mn-cs"/>
              </a:rPr>
              <a:t> </a:t>
            </a:r>
            <a:r>
              <a:rPr lang="en-US" sz="3200" b="1" dirty="0" err="1" smtClean="0">
                <a:solidFill>
                  <a:schemeClr val="hlink"/>
                </a:solidFill>
                <a:latin typeface="Times New Roman" panose="02020603050405020304" pitchFamily="18" charset="0"/>
                <a:ea typeface="+mn-ea"/>
                <a:cs typeface="+mn-cs"/>
              </a:rPr>
              <a:t>sao</a:t>
            </a:r>
            <a:r>
              <a:rPr lang="en-US" sz="3200" b="1" dirty="0" smtClean="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hằng</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ngày</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chúng</a:t>
            </a:r>
            <a:r>
              <a:rPr lang="en-US" sz="3200" b="1" dirty="0">
                <a:solidFill>
                  <a:schemeClr val="hlink"/>
                </a:solidFill>
                <a:latin typeface="Times New Roman" panose="02020603050405020304" pitchFamily="18" charset="0"/>
                <a:ea typeface="+mn-ea"/>
                <a:cs typeface="+mn-cs"/>
              </a:rPr>
              <a:t> ta </a:t>
            </a:r>
            <a:r>
              <a:rPr lang="en-US" sz="3200" b="1" dirty="0" err="1">
                <a:solidFill>
                  <a:schemeClr val="hlink"/>
                </a:solidFill>
                <a:latin typeface="Times New Roman" panose="02020603050405020304" pitchFamily="18" charset="0"/>
                <a:ea typeface="+mn-ea"/>
                <a:cs typeface="+mn-cs"/>
              </a:rPr>
              <a:t>phải</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sử</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dụng</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nhiều</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loại</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thực</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phẩm</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khác</a:t>
            </a:r>
            <a:r>
              <a:rPr lang="en-US" sz="3200" b="1" dirty="0">
                <a:solidFill>
                  <a:schemeClr val="hlink"/>
                </a:solidFill>
                <a:latin typeface="Times New Roman" panose="02020603050405020304" pitchFamily="18" charset="0"/>
                <a:ea typeface="+mn-ea"/>
                <a:cs typeface="+mn-cs"/>
              </a:rPr>
              <a:t> </a:t>
            </a:r>
            <a:r>
              <a:rPr lang="en-US" sz="3200" b="1" dirty="0" err="1">
                <a:solidFill>
                  <a:schemeClr val="hlink"/>
                </a:solidFill>
                <a:latin typeface="Times New Roman" panose="02020603050405020304" pitchFamily="18" charset="0"/>
                <a:ea typeface="+mn-ea"/>
                <a:cs typeface="+mn-cs"/>
              </a:rPr>
              <a:t>nhau</a:t>
            </a:r>
            <a:r>
              <a:rPr lang="en-US" sz="3200" b="1" dirty="0">
                <a:solidFill>
                  <a:schemeClr val="hlink"/>
                </a:solidFill>
                <a:latin typeface="Times New Roman" panose="02020603050405020304" pitchFamily="18" charset="0"/>
                <a:ea typeface="+mn-ea"/>
                <a:cs typeface="+mn-cs"/>
              </a:rPr>
              <a:t>?</a:t>
            </a:r>
            <a:r>
              <a:rPr lang="en-US" sz="3200" b="1" dirty="0"/>
              <a:t/>
            </a:r>
            <a:br>
              <a:rPr lang="en-US" sz="3200" b="1" dirty="0"/>
            </a:br>
            <a:r>
              <a:rPr lang="en-US" sz="3200" b="1" dirty="0"/>
              <a:t/>
            </a:r>
            <a:br>
              <a:rPr lang="en-US" sz="3200" b="1" dirty="0"/>
            </a:br>
            <a:endParaRPr lang="en-US" altLang="en-US" sz="3200" b="1" dirty="0">
              <a:solidFill>
                <a:schemeClr val="hlink"/>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37389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987" y="166543"/>
            <a:ext cx="83058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BÀI </a:t>
            </a:r>
            <a:r>
              <a:rPr lang="en-US" sz="32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1: THÀNH </a:t>
            </a:r>
            <a:r>
              <a:rPr lang="en-US" sz="3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PHẦN DINH DƯỠNG </a:t>
            </a:r>
          </a:p>
          <a:p>
            <a:pPr algn="ctr"/>
            <a:r>
              <a:rPr lang="en-US" sz="3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TRONG THỰC PHẨM</a:t>
            </a:r>
          </a:p>
        </p:txBody>
      </p:sp>
      <p:sp>
        <p:nvSpPr>
          <p:cNvPr id="3" name="Rectangle 10"/>
          <p:cNvSpPr>
            <a:spLocks noChangeArrowheads="1"/>
          </p:cNvSpPr>
          <p:nvPr/>
        </p:nvSpPr>
        <p:spPr bwMode="auto">
          <a:xfrm>
            <a:off x="304800" y="1371600"/>
            <a:ext cx="82819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smtClean="0">
                <a:solidFill>
                  <a:srgbClr val="FF3300"/>
                </a:solidFill>
              </a:rPr>
              <a:t>1. CÁC CHẤT SINH NĂNG LƯỢNG</a:t>
            </a:r>
            <a:endParaRPr lang="en-US" altLang="en-US" sz="2800" b="1" dirty="0">
              <a:solidFill>
                <a:srgbClr val="FF3300"/>
              </a:solidFill>
            </a:endParaRPr>
          </a:p>
          <a:p>
            <a:endParaRPr lang="en-US" altLang="en-US" sz="2800" b="1" dirty="0">
              <a:solidFill>
                <a:srgbClr val="FF3300"/>
              </a:solidFill>
            </a:endParaRPr>
          </a:p>
        </p:txBody>
      </p:sp>
      <p:sp>
        <p:nvSpPr>
          <p:cNvPr id="5" name="Text Box 11"/>
          <p:cNvSpPr txBox="1">
            <a:spLocks noChangeArrowheads="1"/>
          </p:cNvSpPr>
          <p:nvPr/>
        </p:nvSpPr>
        <p:spPr bwMode="auto">
          <a:xfrm>
            <a:off x="457200" y="1848653"/>
            <a:ext cx="8153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vi-VN" altLang="en-US" sz="2800" dirty="0">
                <a:solidFill>
                  <a:srgbClr val="0000FF"/>
                </a:solidFill>
                <a:cs typeface="Times New Roman" pitchFamily="18" charset="0"/>
              </a:rPr>
              <a:t>Thực phẩm là </a:t>
            </a:r>
            <a:r>
              <a:rPr lang="en-US" altLang="en-US" sz="2800" dirty="0" err="1" smtClean="0">
                <a:solidFill>
                  <a:srgbClr val="0000FF"/>
                </a:solidFill>
                <a:cs typeface="Times New Roman" pitchFamily="18" charset="0"/>
              </a:rPr>
              <a:t>nguồn</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cung</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cấp</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năng</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lượng</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chính</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cho</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cở</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thể</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thông</a:t>
            </a:r>
            <a:r>
              <a:rPr lang="en-US" altLang="en-US" sz="2800" dirty="0" smtClean="0">
                <a:solidFill>
                  <a:srgbClr val="0000FF"/>
                </a:solidFill>
                <a:cs typeface="Times New Roman" pitchFamily="18" charset="0"/>
              </a:rPr>
              <a:t> qua </a:t>
            </a:r>
            <a:r>
              <a:rPr lang="en-US" altLang="en-US" sz="2800" dirty="0" err="1" smtClean="0">
                <a:solidFill>
                  <a:srgbClr val="0000FF"/>
                </a:solidFill>
                <a:cs typeface="Times New Roman" pitchFamily="18" charset="0"/>
              </a:rPr>
              <a:t>các</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chất</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sinh</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năng</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lượng</a:t>
            </a:r>
            <a:r>
              <a:rPr lang="en-US" altLang="en-US" sz="2800" dirty="0" smtClean="0">
                <a:solidFill>
                  <a:srgbClr val="0000FF"/>
                </a:solidFill>
                <a:cs typeface="Times New Roman" pitchFamily="18" charset="0"/>
              </a:rPr>
              <a:t> </a:t>
            </a:r>
            <a:r>
              <a:rPr lang="en-US" altLang="en-US" sz="2800" dirty="0" err="1" smtClean="0">
                <a:solidFill>
                  <a:srgbClr val="0000FF"/>
                </a:solidFill>
                <a:cs typeface="Times New Roman" pitchFamily="18" charset="0"/>
              </a:rPr>
              <a:t>như</a:t>
            </a:r>
            <a:r>
              <a:rPr lang="en-US" altLang="en-US" sz="2800" dirty="0" smtClean="0">
                <a:solidFill>
                  <a:srgbClr val="0000FF"/>
                </a:solidFill>
                <a:cs typeface="Times New Roman" pitchFamily="18" charset="0"/>
              </a:rPr>
              <a:t> protein, lipid </a:t>
            </a:r>
            <a:r>
              <a:rPr lang="en-US" altLang="en-US" sz="2800" dirty="0" err="1" smtClean="0">
                <a:solidFill>
                  <a:srgbClr val="0000FF"/>
                </a:solidFill>
                <a:cs typeface="Times New Roman" pitchFamily="18" charset="0"/>
              </a:rPr>
              <a:t>và</a:t>
            </a:r>
            <a:r>
              <a:rPr lang="en-US" altLang="en-US" sz="2800" dirty="0" smtClean="0">
                <a:solidFill>
                  <a:srgbClr val="0000FF"/>
                </a:solidFill>
                <a:cs typeface="Times New Roman" pitchFamily="18" charset="0"/>
              </a:rPr>
              <a:t> carbohydrate</a:t>
            </a:r>
            <a:endParaRPr lang="en-US" altLang="en-US" sz="2800" dirty="0">
              <a:solidFill>
                <a:srgbClr val="0000FF"/>
              </a:solidFill>
              <a:cs typeface="Times New Roman" pitchFamily="18"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51" t="21265" r="8609" b="8281"/>
          <a:stretch/>
        </p:blipFill>
        <p:spPr bwMode="auto">
          <a:xfrm>
            <a:off x="533400" y="3352799"/>
            <a:ext cx="8229600" cy="327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25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429147" y="381000"/>
            <a:ext cx="838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800" dirty="0" err="1">
                <a:solidFill>
                  <a:srgbClr val="FF0000"/>
                </a:solidFill>
                <a:cs typeface="Times New Roman" pitchFamily="18" charset="0"/>
              </a:rPr>
              <a:t>Căn</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cứ</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vào</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chất</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dinh</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dưỡng</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có</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tỉ</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lệ</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cao</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nhất</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thực</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phẩm</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được</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phân</a:t>
            </a:r>
            <a:r>
              <a:rPr lang="en-US" altLang="en-US" sz="2800" dirty="0">
                <a:solidFill>
                  <a:srgbClr val="FF0000"/>
                </a:solidFill>
                <a:cs typeface="Times New Roman" pitchFamily="18" charset="0"/>
              </a:rPr>
              <a:t> chia </a:t>
            </a:r>
            <a:r>
              <a:rPr lang="en-US" altLang="en-US" sz="2800" dirty="0" err="1">
                <a:solidFill>
                  <a:srgbClr val="FF0000"/>
                </a:solidFill>
                <a:cs typeface="Times New Roman" pitchFamily="18" charset="0"/>
              </a:rPr>
              <a:t>thành</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các</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nhóm</a:t>
            </a:r>
            <a:r>
              <a:rPr lang="en-US" altLang="en-US" sz="2800" dirty="0">
                <a:solidFill>
                  <a:srgbClr val="FF0000"/>
                </a:solidFill>
                <a:cs typeface="Times New Roman" pitchFamily="18" charset="0"/>
              </a:rPr>
              <a:t> </a:t>
            </a:r>
            <a:r>
              <a:rPr lang="en-US" altLang="en-US" sz="2800" dirty="0" err="1">
                <a:solidFill>
                  <a:srgbClr val="FF0000"/>
                </a:solidFill>
                <a:cs typeface="Times New Roman" pitchFamily="18" charset="0"/>
              </a:rPr>
              <a:t>như</a:t>
            </a:r>
            <a:r>
              <a:rPr lang="en-US" altLang="en-US" sz="2800" dirty="0">
                <a:solidFill>
                  <a:srgbClr val="FF0000"/>
                </a:solidFill>
                <a:cs typeface="Times New Roman" pitchFamily="18" charset="0"/>
              </a:rPr>
              <a:t> ở </a:t>
            </a:r>
            <a:r>
              <a:rPr lang="en-US" altLang="en-US" sz="2800" dirty="0" err="1">
                <a:solidFill>
                  <a:srgbClr val="FF0000"/>
                </a:solidFill>
                <a:cs typeface="Times New Roman" pitchFamily="18" charset="0"/>
              </a:rPr>
              <a:t>cột</a:t>
            </a:r>
            <a:r>
              <a:rPr lang="en-US" altLang="en-US" sz="2800" dirty="0">
                <a:solidFill>
                  <a:srgbClr val="FF0000"/>
                </a:solidFill>
                <a:cs typeface="Times New Roman" pitchFamily="18" charset="0"/>
              </a:rPr>
              <a:t> (1</a:t>
            </a:r>
            <a:r>
              <a:rPr lang="en-US" altLang="en-US" sz="2800" dirty="0" smtClean="0">
                <a:solidFill>
                  <a:srgbClr val="FF0000"/>
                </a:solidFill>
                <a:cs typeface="Times New Roman" pitchFamily="18" charset="0"/>
              </a:rPr>
              <a:t>)</a:t>
            </a:r>
            <a:endParaRPr lang="en-US" altLang="en-US" sz="2800" dirty="0">
              <a:solidFill>
                <a:srgbClr val="FF0000"/>
              </a:solidFill>
              <a:cs typeface="Times New Roman" pitchFamily="18" charset="0"/>
            </a:endParaRPr>
          </a:p>
        </p:txBody>
      </p:sp>
      <p:sp>
        <p:nvSpPr>
          <p:cNvPr id="7173" name="Rectangle 10"/>
          <p:cNvSpPr>
            <a:spLocks noChangeArrowheads="1"/>
          </p:cNvSpPr>
          <p:nvPr/>
        </p:nvSpPr>
        <p:spPr bwMode="auto">
          <a:xfrm>
            <a:off x="114300" y="7034213"/>
            <a:ext cx="86169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600">
                <a:solidFill>
                  <a:schemeClr val="hlink"/>
                </a:solidFill>
              </a:rPr>
              <a:t>- Em hãy  cho biết tên các nhóm thực phẩm có trong Hình 4.1.</a:t>
            </a:r>
            <a:endParaRPr lang="en-US" altLang="en-US" sz="2600"/>
          </a:p>
        </p:txBody>
      </p:sp>
      <p:pic>
        <p:nvPicPr>
          <p:cNvPr id="7178"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50" y="22098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747713" y="1577975"/>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800" b="1" i="1" dirty="0" smtClean="0">
                <a:solidFill>
                  <a:srgbClr val="00B050"/>
                </a:solidFill>
                <a:cs typeface="Times New Roman" pitchFamily="18" charset="0"/>
              </a:rPr>
              <a:t>   </a:t>
            </a:r>
            <a:r>
              <a:rPr lang="en-US" altLang="en-US" sz="2800" b="1" i="1" dirty="0" err="1" smtClean="0">
                <a:solidFill>
                  <a:srgbClr val="00B050"/>
                </a:solidFill>
                <a:cs typeface="Times New Roman" pitchFamily="18" charset="0"/>
              </a:rPr>
              <a:t>Nhóm</a:t>
            </a:r>
            <a:r>
              <a:rPr lang="en-US" altLang="en-US" sz="2800" b="1" i="1" dirty="0" smtClean="0">
                <a:solidFill>
                  <a:srgbClr val="00B050"/>
                </a:solidFill>
                <a:cs typeface="Times New Roman" pitchFamily="18" charset="0"/>
              </a:rPr>
              <a:t> </a:t>
            </a:r>
            <a:r>
              <a:rPr lang="en-US" altLang="en-US" sz="2800" b="1" i="1" dirty="0" err="1">
                <a:solidFill>
                  <a:srgbClr val="00B050"/>
                </a:solidFill>
                <a:cs typeface="Times New Roman" pitchFamily="18" charset="0"/>
              </a:rPr>
              <a:t>thực</a:t>
            </a:r>
            <a:r>
              <a:rPr lang="en-US" altLang="en-US" sz="2800" b="1" i="1" dirty="0">
                <a:solidFill>
                  <a:srgbClr val="00B050"/>
                </a:solidFill>
                <a:cs typeface="Times New Roman" pitchFamily="18" charset="0"/>
              </a:rPr>
              <a:t> </a:t>
            </a:r>
            <a:r>
              <a:rPr lang="en-US" altLang="en-US" sz="2800" b="1" i="1" dirty="0" err="1">
                <a:solidFill>
                  <a:srgbClr val="00B050"/>
                </a:solidFill>
                <a:cs typeface="Times New Roman" pitchFamily="18" charset="0"/>
              </a:rPr>
              <a:t>phẩm</a:t>
            </a:r>
            <a:r>
              <a:rPr lang="en-US" altLang="en-US" sz="2800" b="1" i="1" dirty="0">
                <a:solidFill>
                  <a:srgbClr val="00B050"/>
                </a:solidFill>
                <a:cs typeface="Times New Roman" pitchFamily="18" charset="0"/>
              </a:rPr>
              <a:t> </a:t>
            </a:r>
            <a:r>
              <a:rPr lang="en-US" altLang="en-US" sz="2800" b="1" i="1" dirty="0" err="1">
                <a:solidFill>
                  <a:srgbClr val="00B050"/>
                </a:solidFill>
                <a:cs typeface="Times New Roman" pitchFamily="18" charset="0"/>
              </a:rPr>
              <a:t>và</a:t>
            </a:r>
            <a:r>
              <a:rPr lang="en-US" altLang="en-US" sz="2800" b="1" i="1" dirty="0">
                <a:solidFill>
                  <a:srgbClr val="00B050"/>
                </a:solidFill>
                <a:cs typeface="Times New Roman" pitchFamily="18" charset="0"/>
              </a:rPr>
              <a:t> </a:t>
            </a:r>
            <a:r>
              <a:rPr lang="en-US" altLang="en-US" sz="2800" b="1" i="1" dirty="0" err="1">
                <a:solidFill>
                  <a:srgbClr val="00B050"/>
                </a:solidFill>
                <a:cs typeface="Times New Roman" pitchFamily="18" charset="0"/>
              </a:rPr>
              <a:t>nguồn</a:t>
            </a:r>
            <a:r>
              <a:rPr lang="en-US" altLang="en-US" sz="2800" b="1" i="1" dirty="0">
                <a:solidFill>
                  <a:srgbClr val="00B050"/>
                </a:solidFill>
                <a:cs typeface="Times New Roman" pitchFamily="18" charset="0"/>
              </a:rPr>
              <a:t> </a:t>
            </a:r>
            <a:r>
              <a:rPr lang="en-US" altLang="en-US" sz="2800" b="1" i="1" dirty="0" err="1">
                <a:solidFill>
                  <a:srgbClr val="00B050"/>
                </a:solidFill>
                <a:cs typeface="Times New Roman" pitchFamily="18" charset="0"/>
              </a:rPr>
              <a:t>cung</a:t>
            </a:r>
            <a:r>
              <a:rPr lang="en-US" altLang="en-US" sz="2800" b="1" i="1" dirty="0">
                <a:solidFill>
                  <a:srgbClr val="00B050"/>
                </a:solidFill>
                <a:cs typeface="Times New Roman" pitchFamily="18" charset="0"/>
              </a:rPr>
              <a:t> </a:t>
            </a:r>
            <a:r>
              <a:rPr lang="en-US" altLang="en-US" sz="2800" b="1" i="1" dirty="0" err="1">
                <a:solidFill>
                  <a:srgbClr val="00B050"/>
                </a:solidFill>
                <a:cs typeface="Times New Roman" pitchFamily="18" charset="0"/>
              </a:rPr>
              <a:t>cấp</a:t>
            </a:r>
            <a:r>
              <a:rPr lang="en-US" altLang="en-US" sz="2800" b="1" i="1" dirty="0">
                <a:solidFill>
                  <a:srgbClr val="00B050"/>
                </a:solidFill>
                <a:cs typeface="Times New Roman" pitchFamily="18" charset="0"/>
              </a:rPr>
              <a:t> </a:t>
            </a:r>
            <a:r>
              <a:rPr lang="en-US" altLang="en-US" sz="2800" b="1" i="1" dirty="0" err="1">
                <a:solidFill>
                  <a:srgbClr val="00B050"/>
                </a:solidFill>
                <a:cs typeface="Times New Roman" pitchFamily="18" charset="0"/>
              </a:rPr>
              <a:t>chính</a:t>
            </a:r>
            <a:endParaRPr lang="en-US" altLang="en-US" sz="2800" b="1" i="1" dirty="0">
              <a:solidFill>
                <a:srgbClr val="00B050"/>
              </a:solidFill>
              <a:cs typeface="Times New Roman" pitchFamily="18" charset="0"/>
            </a:endParaRPr>
          </a:p>
        </p:txBody>
      </p:sp>
    </p:spTree>
    <p:extLst>
      <p:ext uri="{BB962C8B-B14F-4D97-AF65-F5344CB8AC3E}">
        <p14:creationId xmlns:p14="http://schemas.microsoft.com/office/powerpoint/2010/main" val="122582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wipe(down)">
                                      <p:cBhvr>
                                        <p:cTn id="19"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smtClean="0">
                <a:solidFill>
                  <a:schemeClr val="bg1"/>
                </a:solidFill>
                <a:latin typeface="+mj-lt"/>
                <a:ea typeface="+mj-ea"/>
                <a:cs typeface="+mj-cs"/>
              </a:rPr>
              <a:t>N</a:t>
            </a:r>
            <a:r>
              <a:rPr lang="vi-VN" sz="3200" dirty="0" smtClean="0">
                <a:solidFill>
                  <a:schemeClr val="bg1"/>
                </a:solidFill>
                <a:latin typeface="+mj-lt"/>
                <a:ea typeface="+mj-ea"/>
                <a:cs typeface="+mj-cs"/>
              </a:rPr>
              <a:t>gôi </a:t>
            </a:r>
            <a:r>
              <a:rPr lang="vi-VN" sz="3200" dirty="0">
                <a:solidFill>
                  <a:schemeClr val="bg1"/>
                </a:solidFill>
                <a:latin typeface="+mj-lt"/>
                <a:ea typeface="+mj-ea"/>
                <a:cs typeface="+mj-cs"/>
              </a:rPr>
              <a:t>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smtClean="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477838" y="1206500"/>
            <a:ext cx="8437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vi-VN" sz="3200" dirty="0" smtClean="0">
                <a:solidFill>
                  <a:srgbClr val="0070C0"/>
                </a:solidFill>
                <a:cs typeface="Times New Roman" pitchFamily="18" charset="0"/>
              </a:rPr>
              <a:t>1. Protein</a:t>
            </a:r>
            <a:endParaRPr lang="en-US" altLang="vi-VN" sz="3200" dirty="0">
              <a:solidFill>
                <a:srgbClr val="0070C0"/>
              </a:solidFill>
              <a:cs typeface="Times New Roman" pitchFamily="18" charset="0"/>
            </a:endParaRPr>
          </a:p>
        </p:txBody>
      </p:sp>
      <p:sp>
        <p:nvSpPr>
          <p:cNvPr id="10" name="Text Box 5"/>
          <p:cNvSpPr txBox="1">
            <a:spLocks noChangeArrowheads="1"/>
          </p:cNvSpPr>
          <p:nvPr/>
        </p:nvSpPr>
        <p:spPr bwMode="auto">
          <a:xfrm>
            <a:off x="477837" y="1790700"/>
            <a:ext cx="421878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200" dirty="0" smtClean="0">
                <a:solidFill>
                  <a:srgbClr val="0070C0"/>
                </a:solidFill>
                <a:cs typeface="Times New Roman" pitchFamily="18" charset="0"/>
              </a:rPr>
              <a:t>Protein (</a:t>
            </a:r>
            <a:r>
              <a:rPr lang="en-US" altLang="en-US" sz="3200" dirty="0" err="1" smtClean="0">
                <a:solidFill>
                  <a:srgbClr val="0070C0"/>
                </a:solidFill>
                <a:cs typeface="Times New Roman" pitchFamily="18" charset="0"/>
              </a:rPr>
              <a:t>chất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đạm</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hợp</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chất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hữu</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cơ</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có</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chứa</a:t>
            </a:r>
            <a:r>
              <a:rPr lang="en-US" altLang="en-US" sz="3200" dirty="0" smtClean="0">
                <a:solidFill>
                  <a:srgbClr val="0070C0"/>
                </a:solidFill>
                <a:cs typeface="Times New Roman" pitchFamily="18" charset="0"/>
              </a:rPr>
              <a:t> nitrogen. </a:t>
            </a:r>
            <a:r>
              <a:rPr lang="en-US" altLang="en-US" sz="3200" dirty="0" err="1" smtClean="0">
                <a:solidFill>
                  <a:srgbClr val="0070C0"/>
                </a:solidFill>
                <a:cs typeface="Times New Roman" pitchFamily="18" charset="0"/>
              </a:rPr>
              <a:t>Cấu</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tạo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các</a:t>
            </a:r>
            <a:r>
              <a:rPr lang="en-US" altLang="en-US" sz="3200" dirty="0" smtClean="0">
                <a:solidFill>
                  <a:srgbClr val="0070C0"/>
                </a:solidFill>
                <a:cs typeface="Times New Roman" pitchFamily="18" charset="0"/>
              </a:rPr>
              <a:t> amino acid.</a:t>
            </a:r>
          </a:p>
          <a:p>
            <a:pPr>
              <a:spcBef>
                <a:spcPct val="50000"/>
              </a:spcBef>
            </a:pPr>
            <a:r>
              <a:rPr lang="en-US" altLang="en-US" sz="3200" dirty="0" err="1" smtClean="0">
                <a:solidFill>
                  <a:srgbClr val="0070C0"/>
                </a:solidFill>
                <a:cs typeface="Times New Roman" pitchFamily="18" charset="0"/>
              </a:rPr>
              <a:t>Có</a:t>
            </a:r>
            <a:r>
              <a:rPr lang="en-US" altLang="en-US" sz="3200" dirty="0" smtClean="0">
                <a:solidFill>
                  <a:srgbClr val="0070C0"/>
                </a:solidFill>
                <a:cs typeface="Times New Roman" pitchFamily="18" charset="0"/>
              </a:rPr>
              <a:t> 22 </a:t>
            </a:r>
            <a:r>
              <a:rPr lang="en-US" altLang="en-US" sz="3200" dirty="0" err="1" smtClean="0">
                <a:solidFill>
                  <a:srgbClr val="0070C0"/>
                </a:solidFill>
                <a:cs typeface="Times New Roman" pitchFamily="18" charset="0"/>
              </a:rPr>
              <a:t>loại</a:t>
            </a:r>
            <a:r>
              <a:rPr lang="en-US" altLang="en-US" sz="3200" dirty="0" smtClean="0">
                <a:solidFill>
                  <a:srgbClr val="0070C0"/>
                </a:solidFill>
                <a:cs typeface="Times New Roman" pitchFamily="18" charset="0"/>
              </a:rPr>
              <a:t> amino acid </a:t>
            </a:r>
            <a:r>
              <a:rPr lang="en-US" altLang="en-US" sz="3200" dirty="0" err="1" smtClean="0">
                <a:solidFill>
                  <a:srgbClr val="0070C0"/>
                </a:solidFill>
                <a:cs typeface="Times New Roman" pitchFamily="18" charset="0"/>
              </a:rPr>
              <a:t>thường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gặp</a:t>
            </a:r>
            <a:r>
              <a:rPr lang="en-US" altLang="en-US" sz="3200" dirty="0" smtClean="0">
                <a:solidFill>
                  <a:srgbClr val="0070C0"/>
                </a:solidFill>
                <a:cs typeface="Times New Roman" pitchFamily="18" charset="0"/>
              </a:rPr>
              <a:t>, 9 </a:t>
            </a:r>
            <a:r>
              <a:rPr lang="en-US" altLang="en-US" sz="3200" dirty="0" err="1" smtClean="0">
                <a:solidFill>
                  <a:srgbClr val="0070C0"/>
                </a:solidFill>
                <a:cs typeface="Times New Roman" pitchFamily="18" charset="0"/>
              </a:rPr>
              <a:t>loại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cần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thiết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người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trưởng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thành</a:t>
            </a:r>
            <a:endParaRPr lang="en-US" altLang="en-US" sz="3200" dirty="0" smtClean="0">
              <a:solidFill>
                <a:srgbClr val="0070C0"/>
              </a:solidFill>
              <a:cs typeface="Times New Roman" pitchFamily="18" charset="0"/>
            </a:endParaRPr>
          </a:p>
          <a:p>
            <a:pPr>
              <a:spcBef>
                <a:spcPct val="50000"/>
              </a:spcBef>
            </a:pPr>
            <a:endParaRPr lang="en-US" altLang="vi-VN" sz="3200" dirty="0">
              <a:solidFill>
                <a:srgbClr val="0070C0"/>
              </a:solidFill>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32542" t="-4684" r="35843" b="53040"/>
          <a:stretch>
            <a:fillRect/>
          </a:stretch>
        </p:blipFill>
        <p:spPr bwMode="auto">
          <a:xfrm>
            <a:off x="4713288" y="1477963"/>
            <a:ext cx="376396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0247" name="Rectangle 10"/>
          <p:cNvSpPr>
            <a:spLocks noChangeArrowheads="1"/>
          </p:cNvSpPr>
          <p:nvPr/>
        </p:nvSpPr>
        <p:spPr bwMode="auto">
          <a:xfrm>
            <a:off x="477838" y="533400"/>
            <a:ext cx="64930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dirty="0">
                <a:solidFill>
                  <a:srgbClr val="FF3300"/>
                </a:solidFill>
              </a:rPr>
              <a:t>I. </a:t>
            </a:r>
            <a:r>
              <a:rPr lang="en-US" altLang="en-US" sz="3200" dirty="0" smtClean="0">
                <a:solidFill>
                  <a:srgbClr val="FF3300"/>
                </a:solidFill>
              </a:rPr>
              <a:t>CÁC CHẤT SINH NĂNG LƯỢNG</a:t>
            </a:r>
            <a:endParaRPr lang="en-US" altLang="vi-VN" sz="3200" dirty="0">
              <a:solidFill>
                <a:srgbClr val="FF3300"/>
              </a:solidFill>
            </a:endParaRPr>
          </a:p>
        </p:txBody>
      </p:sp>
      <p:sp>
        <p:nvSpPr>
          <p:cNvPr id="13"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621940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2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Protein</a:t>
            </a:r>
            <a:endParaRPr lang="en-US" dirty="0"/>
          </a:p>
        </p:txBody>
      </p:sp>
      <p:sp>
        <p:nvSpPr>
          <p:cNvPr id="3" name="Content Placeholder 2"/>
          <p:cNvSpPr>
            <a:spLocks noGrp="1"/>
          </p:cNvSpPr>
          <p:nvPr>
            <p:ph idx="1"/>
          </p:nvPr>
        </p:nvSpPr>
        <p:spPr/>
        <p:txBody>
          <a:bodyPr/>
          <a:lstStyle/>
          <a:p>
            <a:r>
              <a:rPr lang="en-US" dirty="0" smtClean="0"/>
              <a:t>Protein </a:t>
            </a:r>
            <a:r>
              <a:rPr lang="en-US" dirty="0" err="1" smtClean="0"/>
              <a:t>có</a:t>
            </a:r>
            <a:r>
              <a:rPr lang="en-US" dirty="0" smtClean="0"/>
              <a:t> </a:t>
            </a:r>
            <a:r>
              <a:rPr lang="en-US" dirty="0" err="1" smtClean="0"/>
              <a:t>nguồn</a:t>
            </a:r>
            <a:r>
              <a:rPr lang="en-US" dirty="0" smtClean="0"/>
              <a:t> </a:t>
            </a:r>
            <a:r>
              <a:rPr lang="en-US" dirty="0" err="1" smtClean="0"/>
              <a:t>gốc</a:t>
            </a:r>
            <a:r>
              <a:rPr lang="en-US" dirty="0" smtClean="0"/>
              <a:t> </a:t>
            </a:r>
            <a:r>
              <a:rPr lang="en-US" dirty="0" err="1" smtClean="0"/>
              <a:t>động</a:t>
            </a:r>
            <a:r>
              <a:rPr lang="en-US" dirty="0" smtClean="0"/>
              <a:t> </a:t>
            </a:r>
            <a:r>
              <a:rPr lang="en-US" dirty="0" err="1" smtClean="0"/>
              <a:t>vật</a:t>
            </a:r>
            <a:r>
              <a:rPr lang="en-US" dirty="0" smtClean="0"/>
              <a:t>: </a:t>
            </a:r>
            <a:r>
              <a:rPr lang="en-US" dirty="0" err="1" smtClean="0"/>
              <a:t>Thịt</a:t>
            </a:r>
            <a:r>
              <a:rPr lang="en-US" dirty="0" smtClean="0"/>
              <a:t>, </a:t>
            </a:r>
            <a:r>
              <a:rPr lang="en-US" dirty="0" err="1" smtClean="0"/>
              <a:t>cá</a:t>
            </a:r>
            <a:r>
              <a:rPr lang="en-US" dirty="0" smtClean="0"/>
              <a:t>, </a:t>
            </a:r>
            <a:r>
              <a:rPr lang="en-US" dirty="0" err="1" smtClean="0"/>
              <a:t>trứng</a:t>
            </a:r>
            <a:r>
              <a:rPr lang="en-US" dirty="0" smtClean="0"/>
              <a:t>, </a:t>
            </a:r>
            <a:r>
              <a:rPr lang="en-US" dirty="0" err="1" smtClean="0"/>
              <a:t>sữa</a:t>
            </a:r>
            <a:r>
              <a:rPr lang="en-US" dirty="0" smtClean="0"/>
              <a:t>,… </a:t>
            </a:r>
            <a:r>
              <a:rPr lang="en-US" dirty="0" err="1" smtClean="0"/>
              <a:t>có</a:t>
            </a:r>
            <a:r>
              <a:rPr lang="en-US" dirty="0" smtClean="0"/>
              <a:t> </a:t>
            </a:r>
            <a:r>
              <a:rPr lang="en-US" dirty="0" err="1" smtClean="0"/>
              <a:t>đầy</a:t>
            </a:r>
            <a:r>
              <a:rPr lang="en-US" dirty="0" smtClean="0"/>
              <a:t> </a:t>
            </a:r>
            <a:r>
              <a:rPr lang="en-US" dirty="0" err="1" smtClean="0"/>
              <a:t>đủ</a:t>
            </a:r>
            <a:r>
              <a:rPr lang="en-US" dirty="0" smtClean="0"/>
              <a:t> amino acid </a:t>
            </a:r>
            <a:r>
              <a:rPr lang="en-US" dirty="0" err="1" smtClean="0"/>
              <a:t>thiết</a:t>
            </a:r>
            <a:r>
              <a:rPr lang="en-US" dirty="0" smtClean="0"/>
              <a:t> </a:t>
            </a:r>
            <a:r>
              <a:rPr lang="en-US" dirty="0" err="1" smtClean="0"/>
              <a:t>yếu</a:t>
            </a:r>
            <a:r>
              <a:rPr lang="en-US" dirty="0" smtClean="0"/>
              <a:t> </a:t>
            </a:r>
            <a:r>
              <a:rPr lang="en-US" dirty="0" err="1" smtClean="0"/>
              <a:t>cho</a:t>
            </a:r>
            <a:r>
              <a:rPr lang="en-US" dirty="0" smtClean="0"/>
              <a:t> </a:t>
            </a:r>
            <a:r>
              <a:rPr lang="en-US" dirty="0" err="1" smtClean="0"/>
              <a:t>cơ</a:t>
            </a:r>
            <a:r>
              <a:rPr lang="en-US" dirty="0" smtClean="0"/>
              <a:t> </a:t>
            </a:r>
            <a:r>
              <a:rPr lang="en-US" dirty="0" err="1" smtClean="0"/>
              <a:t>thể</a:t>
            </a:r>
            <a:r>
              <a:rPr lang="en-US" dirty="0" smtClean="0"/>
              <a:t> </a:t>
            </a:r>
            <a:r>
              <a:rPr lang="en-US" dirty="0" err="1" smtClean="0"/>
              <a:t>người</a:t>
            </a:r>
            <a:r>
              <a:rPr lang="en-US" dirty="0" smtClean="0"/>
              <a:t>, </a:t>
            </a:r>
            <a:r>
              <a:rPr lang="en-US" dirty="0" err="1" smtClean="0"/>
              <a:t>trứng</a:t>
            </a:r>
            <a:r>
              <a:rPr lang="en-US" dirty="0" smtClean="0"/>
              <a:t> </a:t>
            </a:r>
            <a:r>
              <a:rPr lang="en-US" dirty="0" err="1" smtClean="0"/>
              <a:t>sữa</a:t>
            </a:r>
            <a:r>
              <a:rPr lang="en-US" dirty="0" smtClean="0"/>
              <a:t> </a:t>
            </a:r>
            <a:r>
              <a:rPr lang="en-US" dirty="0" err="1" smtClean="0"/>
              <a:t>có</a:t>
            </a:r>
            <a:r>
              <a:rPr lang="en-US" dirty="0" smtClean="0"/>
              <a:t> </a:t>
            </a:r>
            <a:r>
              <a:rPr lang="en-US" dirty="0" err="1" smtClean="0"/>
              <a:t>đầy</a:t>
            </a:r>
            <a:r>
              <a:rPr lang="en-US" dirty="0" smtClean="0"/>
              <a:t> </a:t>
            </a:r>
            <a:r>
              <a:rPr lang="en-US" dirty="0" err="1" smtClean="0"/>
              <a:t>đủ</a:t>
            </a:r>
            <a:r>
              <a:rPr lang="en-US" dirty="0" smtClean="0"/>
              <a:t> </a:t>
            </a:r>
            <a:r>
              <a:rPr lang="en-US" dirty="0" err="1" smtClean="0"/>
              <a:t>và</a:t>
            </a:r>
            <a:r>
              <a:rPr lang="en-US" dirty="0" smtClean="0"/>
              <a:t> </a:t>
            </a:r>
            <a:r>
              <a:rPr lang="en-US" dirty="0" err="1" smtClean="0"/>
              <a:t>cân</a:t>
            </a:r>
            <a:r>
              <a:rPr lang="en-US" dirty="0" smtClean="0"/>
              <a:t> </a:t>
            </a:r>
            <a:r>
              <a:rPr lang="en-US" dirty="0" err="1" smtClean="0"/>
              <a:t>đối</a:t>
            </a:r>
            <a:r>
              <a:rPr lang="en-US" dirty="0" smtClean="0"/>
              <a:t> </a:t>
            </a:r>
            <a:r>
              <a:rPr lang="en-US" dirty="0" err="1" smtClean="0"/>
              <a:t>nhất</a:t>
            </a:r>
            <a:endParaRPr lang="en-US" dirty="0" smtClean="0"/>
          </a:p>
          <a:p>
            <a:r>
              <a:rPr lang="en-US" dirty="0" smtClean="0"/>
              <a:t>Protein </a:t>
            </a:r>
            <a:r>
              <a:rPr lang="en-US" dirty="0" err="1" smtClean="0"/>
              <a:t>có</a:t>
            </a:r>
            <a:r>
              <a:rPr lang="en-US" dirty="0" smtClean="0"/>
              <a:t> </a:t>
            </a:r>
            <a:r>
              <a:rPr lang="en-US" dirty="0" err="1" smtClean="0"/>
              <a:t>nguồn</a:t>
            </a:r>
            <a:r>
              <a:rPr lang="en-US" dirty="0" smtClean="0"/>
              <a:t> </a:t>
            </a:r>
            <a:r>
              <a:rPr lang="en-US" dirty="0" err="1" smtClean="0"/>
              <a:t>gốc</a:t>
            </a:r>
            <a:r>
              <a:rPr lang="en-US" dirty="0" smtClean="0"/>
              <a:t> </a:t>
            </a:r>
            <a:r>
              <a:rPr lang="en-US" dirty="0" err="1" smtClean="0"/>
              <a:t>thực</a:t>
            </a:r>
            <a:r>
              <a:rPr lang="en-US" dirty="0" smtClean="0"/>
              <a:t> </a:t>
            </a:r>
            <a:r>
              <a:rPr lang="en-US" dirty="0" err="1" smtClean="0"/>
              <a:t>vật</a:t>
            </a:r>
            <a:r>
              <a:rPr lang="en-US" dirty="0" smtClean="0"/>
              <a:t>: </a:t>
            </a:r>
            <a:r>
              <a:rPr lang="en-US" dirty="0" err="1" smtClean="0"/>
              <a:t>Đậu</a:t>
            </a:r>
            <a:r>
              <a:rPr lang="en-US" dirty="0" smtClean="0"/>
              <a:t>, </a:t>
            </a:r>
            <a:r>
              <a:rPr lang="en-US" dirty="0" err="1" smtClean="0"/>
              <a:t>hạt</a:t>
            </a:r>
            <a:r>
              <a:rPr lang="en-US" dirty="0" smtClean="0"/>
              <a:t>, </a:t>
            </a:r>
            <a:r>
              <a:rPr lang="en-US" dirty="0" err="1" smtClean="0"/>
              <a:t>rau</a:t>
            </a:r>
            <a:r>
              <a:rPr lang="en-US" dirty="0" smtClean="0"/>
              <a:t>,… </a:t>
            </a:r>
            <a:r>
              <a:rPr lang="en-US" dirty="0" err="1" smtClean="0"/>
              <a:t>thường</a:t>
            </a:r>
            <a:r>
              <a:rPr lang="en-US" dirty="0" smtClean="0"/>
              <a:t> </a:t>
            </a:r>
            <a:r>
              <a:rPr lang="en-US" dirty="0" err="1" smtClean="0"/>
              <a:t>thiếu</a:t>
            </a:r>
            <a:r>
              <a:rPr lang="en-US" dirty="0" smtClean="0"/>
              <a:t> </a:t>
            </a:r>
            <a:r>
              <a:rPr lang="en-US" dirty="0" err="1" smtClean="0"/>
              <a:t>một</a:t>
            </a:r>
            <a:r>
              <a:rPr lang="en-US" dirty="0" smtClean="0"/>
              <a:t> </a:t>
            </a:r>
            <a:r>
              <a:rPr lang="en-US" dirty="0" err="1" smtClean="0"/>
              <a:t>hoặc</a:t>
            </a:r>
            <a:r>
              <a:rPr lang="en-US" dirty="0" smtClean="0"/>
              <a:t> </a:t>
            </a:r>
            <a:r>
              <a:rPr lang="en-US" dirty="0" err="1" smtClean="0"/>
              <a:t>nhiều</a:t>
            </a:r>
            <a:r>
              <a:rPr lang="en-US" dirty="0" smtClean="0"/>
              <a:t> amino acid</a:t>
            </a:r>
            <a:endParaRPr lang="en-US" dirty="0"/>
          </a:p>
        </p:txBody>
      </p:sp>
    </p:spTree>
    <p:extLst>
      <p:ext uri="{BB962C8B-B14F-4D97-AF65-F5344CB8AC3E}">
        <p14:creationId xmlns:p14="http://schemas.microsoft.com/office/powerpoint/2010/main" val="333600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800"/>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1676400" y="265619"/>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dirty="0" err="1" smtClean="0">
                <a:solidFill>
                  <a:srgbClr val="4ABFB6"/>
                </a:solidFill>
                <a:latin typeface="#9Slide04 AdrianeSwash" pitchFamily="2" charset="-93"/>
              </a:rPr>
              <a:t>Khám</a:t>
            </a:r>
            <a:r>
              <a:rPr lang="en-US" altLang="en-US" sz="3200" b="1" dirty="0" smtClean="0">
                <a:solidFill>
                  <a:srgbClr val="4ABFB6"/>
                </a:solidFill>
                <a:latin typeface="#9Slide04 AdrianeSwash" pitchFamily="2" charset="-93"/>
              </a:rPr>
              <a:t> </a:t>
            </a:r>
            <a:r>
              <a:rPr lang="en-US" altLang="en-US" sz="3200" b="1" dirty="0" err="1" smtClean="0">
                <a:solidFill>
                  <a:srgbClr val="4ABFB6"/>
                </a:solidFill>
                <a:latin typeface="#9Slide04 AdrianeSwash" pitchFamily="2" charset="-93"/>
              </a:rPr>
              <a:t>phá</a:t>
            </a:r>
            <a:endParaRPr lang="en-US" altLang="en-US" sz="3200" b="1" dirty="0">
              <a:solidFill>
                <a:srgbClr val="4ABFB6"/>
              </a:solidFill>
              <a:latin typeface="#9Slide04 AdrianeSwash" pitchFamily="2" charset="-93"/>
            </a:endParaRPr>
          </a:p>
        </p:txBody>
      </p:sp>
      <p:sp>
        <p:nvSpPr>
          <p:cNvPr id="10" name="Title 5"/>
          <p:cNvSpPr txBox="1">
            <a:spLocks/>
          </p:cNvSpPr>
          <p:nvPr/>
        </p:nvSpPr>
        <p:spPr bwMode="auto">
          <a:xfrm>
            <a:off x="217488" y="855663"/>
            <a:ext cx="8550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000" dirty="0" err="1" smtClean="0">
                <a:solidFill>
                  <a:srgbClr val="0070C0"/>
                </a:solidFill>
              </a:rPr>
              <a:t>Một</a:t>
            </a:r>
            <a:r>
              <a:rPr lang="en-US" altLang="en-US" sz="3000" dirty="0" smtClean="0">
                <a:solidFill>
                  <a:srgbClr val="0070C0"/>
                </a:solidFill>
              </a:rPr>
              <a:t> </a:t>
            </a:r>
            <a:r>
              <a:rPr lang="en-US" altLang="en-US" sz="3000" dirty="0" err="1" smtClean="0">
                <a:solidFill>
                  <a:srgbClr val="0070C0"/>
                </a:solidFill>
              </a:rPr>
              <a:t>số</a:t>
            </a:r>
            <a:r>
              <a:rPr lang="en-US" altLang="en-US" sz="3000" dirty="0" smtClean="0">
                <a:solidFill>
                  <a:srgbClr val="0070C0"/>
                </a:solidFill>
              </a:rPr>
              <a:t> </a:t>
            </a:r>
            <a:r>
              <a:rPr lang="en-US" altLang="en-US" sz="3000" dirty="0" err="1" smtClean="0">
                <a:solidFill>
                  <a:srgbClr val="0070C0"/>
                </a:solidFill>
              </a:rPr>
              <a:t>vai</a:t>
            </a:r>
            <a:r>
              <a:rPr lang="en-US" altLang="en-US" sz="3000" dirty="0" smtClean="0">
                <a:solidFill>
                  <a:srgbClr val="0070C0"/>
                </a:solidFill>
              </a:rPr>
              <a:t> </a:t>
            </a:r>
            <a:r>
              <a:rPr lang="en-US" altLang="en-US" sz="3000" dirty="0" err="1" smtClean="0">
                <a:solidFill>
                  <a:srgbClr val="0070C0"/>
                </a:solidFill>
              </a:rPr>
              <a:t>trò</a:t>
            </a:r>
            <a:r>
              <a:rPr lang="en-US" altLang="en-US" sz="3000" dirty="0" smtClean="0">
                <a:solidFill>
                  <a:srgbClr val="0070C0"/>
                </a:solidFill>
              </a:rPr>
              <a:t> </a:t>
            </a:r>
            <a:r>
              <a:rPr lang="en-US" altLang="en-US" sz="3000" dirty="0" err="1" smtClean="0">
                <a:solidFill>
                  <a:srgbClr val="0070C0"/>
                </a:solidFill>
              </a:rPr>
              <a:t>chính</a:t>
            </a:r>
            <a:r>
              <a:rPr lang="en-US" altLang="en-US" sz="3000" dirty="0" smtClean="0">
                <a:solidFill>
                  <a:srgbClr val="0070C0"/>
                </a:solidFill>
              </a:rPr>
              <a:t> </a:t>
            </a:r>
            <a:r>
              <a:rPr lang="en-US" altLang="en-US" sz="3000" dirty="0" err="1" smtClean="0">
                <a:solidFill>
                  <a:srgbClr val="0070C0"/>
                </a:solidFill>
              </a:rPr>
              <a:t>của</a:t>
            </a:r>
            <a:r>
              <a:rPr lang="en-US" altLang="en-US" sz="3000" dirty="0" smtClean="0">
                <a:solidFill>
                  <a:srgbClr val="0070C0"/>
                </a:solidFill>
              </a:rPr>
              <a:t> protein </a:t>
            </a:r>
            <a:r>
              <a:rPr lang="en-US" altLang="en-US" sz="3000" dirty="0" err="1" smtClean="0">
                <a:solidFill>
                  <a:srgbClr val="0070C0"/>
                </a:solidFill>
              </a:rPr>
              <a:t>với</a:t>
            </a:r>
            <a:r>
              <a:rPr lang="en-US" altLang="en-US" sz="3000" dirty="0" smtClean="0">
                <a:solidFill>
                  <a:srgbClr val="0070C0"/>
                </a:solidFill>
              </a:rPr>
              <a:t> </a:t>
            </a:r>
            <a:r>
              <a:rPr lang="en-US" altLang="en-US" sz="3000" dirty="0" err="1" smtClean="0">
                <a:solidFill>
                  <a:srgbClr val="0070C0"/>
                </a:solidFill>
              </a:rPr>
              <a:t>cơ</a:t>
            </a:r>
            <a:r>
              <a:rPr lang="en-US" altLang="en-US" sz="3000" dirty="0" smtClean="0">
                <a:solidFill>
                  <a:srgbClr val="0070C0"/>
                </a:solidFill>
              </a:rPr>
              <a:t> </a:t>
            </a:r>
            <a:r>
              <a:rPr lang="en-US" altLang="en-US" sz="3000" dirty="0" err="1" smtClean="0">
                <a:solidFill>
                  <a:srgbClr val="0070C0"/>
                </a:solidFill>
              </a:rPr>
              <a:t>thể</a:t>
            </a:r>
            <a:r>
              <a:rPr lang="en-US" altLang="en-US" sz="3000" dirty="0" smtClean="0">
                <a:solidFill>
                  <a:srgbClr val="0070C0"/>
                </a:solidFill>
              </a:rPr>
              <a:t> </a:t>
            </a:r>
            <a:r>
              <a:rPr lang="en-US" altLang="en-US" sz="3000" dirty="0" err="1" smtClean="0">
                <a:solidFill>
                  <a:srgbClr val="0070C0"/>
                </a:solidFill>
              </a:rPr>
              <a:t>người</a:t>
            </a:r>
            <a:endParaRPr lang="en-US" altLang="en-US" sz="3000" dirty="0">
              <a:solidFill>
                <a:srgbClr val="0070C0"/>
              </a:solidFill>
            </a:endParaRPr>
          </a:p>
        </p:txBody>
      </p:sp>
      <p:sp>
        <p:nvSpPr>
          <p:cNvPr id="12295"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2"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Title 5"/>
          <p:cNvSpPr txBox="1">
            <a:spLocks/>
          </p:cNvSpPr>
          <p:nvPr/>
        </p:nvSpPr>
        <p:spPr bwMode="auto">
          <a:xfrm>
            <a:off x="369888" y="1427162"/>
            <a:ext cx="8550275"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algn="just">
              <a:buFont typeface="Arial" panose="020B0604020202020204" pitchFamily="34" charset="0"/>
              <a:buChar char="•"/>
            </a:pPr>
            <a:r>
              <a:rPr lang="en-US" altLang="en-US" sz="3000" dirty="0" err="1" smtClean="0">
                <a:solidFill>
                  <a:srgbClr val="0070C0"/>
                </a:solidFill>
              </a:rPr>
              <a:t>Tạo</a:t>
            </a:r>
            <a:r>
              <a:rPr lang="en-US" altLang="en-US" sz="3000" dirty="0" smtClean="0">
                <a:solidFill>
                  <a:srgbClr val="0070C0"/>
                </a:solidFill>
              </a:rPr>
              <a:t> </a:t>
            </a:r>
            <a:r>
              <a:rPr lang="en-US" altLang="en-US" sz="3000" dirty="0" err="1" smtClean="0">
                <a:solidFill>
                  <a:srgbClr val="0070C0"/>
                </a:solidFill>
              </a:rPr>
              <a:t>hình</a:t>
            </a:r>
            <a:r>
              <a:rPr lang="en-US" altLang="en-US" sz="3000" dirty="0" smtClean="0">
                <a:solidFill>
                  <a:srgbClr val="0070C0"/>
                </a:solidFill>
              </a:rPr>
              <a:t>: </a:t>
            </a:r>
            <a:r>
              <a:rPr lang="en-US" altLang="en-US" sz="3000" dirty="0" err="1" smtClean="0">
                <a:solidFill>
                  <a:srgbClr val="0070C0"/>
                </a:solidFill>
              </a:rPr>
              <a:t>Là</a:t>
            </a:r>
            <a:r>
              <a:rPr lang="en-US" altLang="en-US" sz="3000" dirty="0" smtClean="0">
                <a:solidFill>
                  <a:srgbClr val="0070C0"/>
                </a:solidFill>
              </a:rPr>
              <a:t> </a:t>
            </a:r>
            <a:r>
              <a:rPr lang="en-US" altLang="en-US" sz="3000" dirty="0" err="1" smtClean="0">
                <a:solidFill>
                  <a:srgbClr val="0070C0"/>
                </a:solidFill>
              </a:rPr>
              <a:t>vai</a:t>
            </a:r>
            <a:r>
              <a:rPr lang="en-US" altLang="en-US" sz="3000" dirty="0" smtClean="0">
                <a:solidFill>
                  <a:srgbClr val="0070C0"/>
                </a:solidFill>
              </a:rPr>
              <a:t> </a:t>
            </a:r>
            <a:r>
              <a:rPr lang="en-US" altLang="en-US" sz="3000" dirty="0" err="1" smtClean="0">
                <a:solidFill>
                  <a:srgbClr val="0070C0"/>
                </a:solidFill>
              </a:rPr>
              <a:t>trò</a:t>
            </a:r>
            <a:r>
              <a:rPr lang="en-US" altLang="en-US" sz="3000" dirty="0" smtClean="0">
                <a:solidFill>
                  <a:srgbClr val="0070C0"/>
                </a:solidFill>
              </a:rPr>
              <a:t> </a:t>
            </a:r>
            <a:r>
              <a:rPr lang="en-US" altLang="en-US" sz="3000" dirty="0" err="1" smtClean="0">
                <a:solidFill>
                  <a:srgbClr val="0070C0"/>
                </a:solidFill>
              </a:rPr>
              <a:t>quan</a:t>
            </a:r>
            <a:r>
              <a:rPr lang="en-US" altLang="en-US" sz="3000" dirty="0" smtClean="0">
                <a:solidFill>
                  <a:srgbClr val="0070C0"/>
                </a:solidFill>
              </a:rPr>
              <a:t> </a:t>
            </a:r>
            <a:r>
              <a:rPr lang="en-US" altLang="en-US" sz="3000" dirty="0" err="1" smtClean="0">
                <a:solidFill>
                  <a:srgbClr val="0070C0"/>
                </a:solidFill>
              </a:rPr>
              <a:t>trọng</a:t>
            </a:r>
            <a:r>
              <a:rPr lang="en-US" altLang="en-US" sz="3000" dirty="0" smtClean="0">
                <a:solidFill>
                  <a:srgbClr val="0070C0"/>
                </a:solidFill>
              </a:rPr>
              <a:t> </a:t>
            </a:r>
            <a:r>
              <a:rPr lang="en-US" altLang="en-US" sz="3000" dirty="0" err="1" smtClean="0">
                <a:solidFill>
                  <a:srgbClr val="0070C0"/>
                </a:solidFill>
              </a:rPr>
              <a:t>nhất</a:t>
            </a:r>
            <a:r>
              <a:rPr lang="en-US" altLang="en-US" sz="3000" dirty="0" smtClean="0">
                <a:solidFill>
                  <a:srgbClr val="0070C0"/>
                </a:solidFill>
              </a:rPr>
              <a:t>, </a:t>
            </a:r>
            <a:r>
              <a:rPr lang="en-US" altLang="en-US" sz="3000" dirty="0" err="1" smtClean="0">
                <a:solidFill>
                  <a:srgbClr val="0070C0"/>
                </a:solidFill>
              </a:rPr>
              <a:t>xây</a:t>
            </a:r>
            <a:r>
              <a:rPr lang="en-US" altLang="en-US" sz="3000" dirty="0" smtClean="0">
                <a:solidFill>
                  <a:srgbClr val="0070C0"/>
                </a:solidFill>
              </a:rPr>
              <a:t> </a:t>
            </a:r>
            <a:r>
              <a:rPr lang="en-US" altLang="en-US" sz="3000" dirty="0" err="1" smtClean="0">
                <a:solidFill>
                  <a:srgbClr val="0070C0"/>
                </a:solidFill>
              </a:rPr>
              <a:t>dựng</a:t>
            </a:r>
            <a:r>
              <a:rPr lang="en-US" altLang="en-US" sz="3000" dirty="0" smtClean="0">
                <a:solidFill>
                  <a:srgbClr val="0070C0"/>
                </a:solidFill>
              </a:rPr>
              <a:t> </a:t>
            </a:r>
            <a:r>
              <a:rPr lang="en-US" altLang="en-US" sz="3000" dirty="0" err="1" smtClean="0">
                <a:solidFill>
                  <a:srgbClr val="0070C0"/>
                </a:solidFill>
              </a:rPr>
              <a:t>và</a:t>
            </a:r>
            <a:r>
              <a:rPr lang="en-US" altLang="en-US" sz="3000" dirty="0" smtClean="0">
                <a:solidFill>
                  <a:srgbClr val="0070C0"/>
                </a:solidFill>
              </a:rPr>
              <a:t> </a:t>
            </a:r>
            <a:r>
              <a:rPr lang="en-US" altLang="en-US" sz="3000" dirty="0" err="1" smtClean="0">
                <a:solidFill>
                  <a:srgbClr val="0070C0"/>
                </a:solidFill>
              </a:rPr>
              <a:t>tái</a:t>
            </a:r>
            <a:r>
              <a:rPr lang="en-US" altLang="en-US" sz="3000" dirty="0" smtClean="0">
                <a:solidFill>
                  <a:srgbClr val="0070C0"/>
                </a:solidFill>
              </a:rPr>
              <a:t> </a:t>
            </a:r>
            <a:r>
              <a:rPr lang="en-US" altLang="en-US" sz="3000" dirty="0" err="1" smtClean="0">
                <a:solidFill>
                  <a:srgbClr val="0070C0"/>
                </a:solidFill>
              </a:rPr>
              <a:t>tạo</a:t>
            </a:r>
            <a:r>
              <a:rPr lang="en-US" altLang="en-US" sz="3000" dirty="0" smtClean="0">
                <a:solidFill>
                  <a:srgbClr val="0070C0"/>
                </a:solidFill>
              </a:rPr>
              <a:t> </a:t>
            </a:r>
            <a:r>
              <a:rPr lang="en-US" altLang="en-US" sz="3000" dirty="0" err="1" smtClean="0">
                <a:solidFill>
                  <a:srgbClr val="0070C0"/>
                </a:solidFill>
              </a:rPr>
              <a:t>mô</a:t>
            </a:r>
            <a:r>
              <a:rPr lang="en-US" altLang="en-US" sz="3000" dirty="0" smtClean="0">
                <a:solidFill>
                  <a:srgbClr val="0070C0"/>
                </a:solidFill>
              </a:rPr>
              <a:t> </a:t>
            </a:r>
            <a:r>
              <a:rPr lang="en-US" altLang="en-US" sz="3000" dirty="0" err="1" smtClean="0">
                <a:solidFill>
                  <a:srgbClr val="0070C0"/>
                </a:solidFill>
              </a:rPr>
              <a:t>của</a:t>
            </a:r>
            <a:r>
              <a:rPr lang="en-US" altLang="en-US" sz="3000" dirty="0" smtClean="0">
                <a:solidFill>
                  <a:srgbClr val="0070C0"/>
                </a:solidFill>
              </a:rPr>
              <a:t> </a:t>
            </a:r>
            <a:r>
              <a:rPr lang="en-US" altLang="en-US" sz="3000" dirty="0" err="1" smtClean="0">
                <a:solidFill>
                  <a:srgbClr val="0070C0"/>
                </a:solidFill>
              </a:rPr>
              <a:t>cơ</a:t>
            </a:r>
            <a:r>
              <a:rPr lang="en-US" altLang="en-US" sz="3000" dirty="0" smtClean="0">
                <a:solidFill>
                  <a:srgbClr val="0070C0"/>
                </a:solidFill>
              </a:rPr>
              <a:t> </a:t>
            </a:r>
            <a:r>
              <a:rPr lang="en-US" altLang="en-US" sz="3000" dirty="0" err="1" smtClean="0">
                <a:solidFill>
                  <a:srgbClr val="0070C0"/>
                </a:solidFill>
              </a:rPr>
              <a:t>thể</a:t>
            </a:r>
            <a:r>
              <a:rPr lang="en-US" altLang="en-US" sz="3000" dirty="0" smtClean="0">
                <a:solidFill>
                  <a:srgbClr val="0070C0"/>
                </a:solidFill>
              </a:rPr>
              <a:t>.</a:t>
            </a:r>
          </a:p>
          <a:p>
            <a:pPr marL="457200" indent="-457200" algn="just">
              <a:buFont typeface="Arial" panose="020B0604020202020204" pitchFamily="34" charset="0"/>
              <a:buChar char="•"/>
            </a:pPr>
            <a:r>
              <a:rPr lang="en-US" altLang="en-US" sz="3000" dirty="0" err="1" smtClean="0">
                <a:solidFill>
                  <a:srgbClr val="0070C0"/>
                </a:solidFill>
              </a:rPr>
              <a:t>Tham</a:t>
            </a:r>
            <a:r>
              <a:rPr lang="en-US" altLang="en-US" sz="3000" dirty="0" smtClean="0">
                <a:solidFill>
                  <a:srgbClr val="0070C0"/>
                </a:solidFill>
              </a:rPr>
              <a:t> </a:t>
            </a:r>
            <a:r>
              <a:rPr lang="en-US" altLang="en-US" sz="3000" dirty="0" err="1" smtClean="0">
                <a:solidFill>
                  <a:srgbClr val="0070C0"/>
                </a:solidFill>
              </a:rPr>
              <a:t>gia</a:t>
            </a:r>
            <a:r>
              <a:rPr lang="en-US" altLang="en-US" sz="3000" dirty="0" smtClean="0">
                <a:solidFill>
                  <a:srgbClr val="0070C0"/>
                </a:solidFill>
              </a:rPr>
              <a:t> </a:t>
            </a:r>
            <a:r>
              <a:rPr lang="en-US" altLang="en-US" sz="3000" dirty="0" err="1" smtClean="0">
                <a:solidFill>
                  <a:srgbClr val="0070C0"/>
                </a:solidFill>
              </a:rPr>
              <a:t>vận</a:t>
            </a:r>
            <a:r>
              <a:rPr lang="en-US" altLang="en-US" sz="3000" dirty="0" smtClean="0">
                <a:solidFill>
                  <a:srgbClr val="0070C0"/>
                </a:solidFill>
              </a:rPr>
              <a:t> </a:t>
            </a:r>
            <a:r>
              <a:rPr lang="en-US" altLang="en-US" sz="3000" dirty="0" err="1" smtClean="0">
                <a:solidFill>
                  <a:srgbClr val="0070C0"/>
                </a:solidFill>
              </a:rPr>
              <a:t>chuyển</a:t>
            </a:r>
            <a:r>
              <a:rPr lang="en-US" altLang="en-US" sz="3000" dirty="0" smtClean="0">
                <a:solidFill>
                  <a:srgbClr val="0070C0"/>
                </a:solidFill>
              </a:rPr>
              <a:t> </a:t>
            </a:r>
            <a:r>
              <a:rPr lang="en-US" altLang="en-US" sz="3000" dirty="0" err="1" smtClean="0">
                <a:solidFill>
                  <a:srgbClr val="0070C0"/>
                </a:solidFill>
              </a:rPr>
              <a:t>chất</a:t>
            </a:r>
            <a:r>
              <a:rPr lang="en-US" altLang="en-US" sz="3000" dirty="0" smtClean="0">
                <a:solidFill>
                  <a:srgbClr val="0070C0"/>
                </a:solidFill>
              </a:rPr>
              <a:t> </a:t>
            </a:r>
            <a:r>
              <a:rPr lang="en-US" altLang="en-US" sz="3000" dirty="0" err="1" smtClean="0">
                <a:solidFill>
                  <a:srgbClr val="0070C0"/>
                </a:solidFill>
              </a:rPr>
              <a:t>dinh</a:t>
            </a:r>
            <a:r>
              <a:rPr lang="en-US" altLang="en-US" sz="3000" dirty="0" smtClean="0">
                <a:solidFill>
                  <a:srgbClr val="0070C0"/>
                </a:solidFill>
              </a:rPr>
              <a:t> </a:t>
            </a:r>
            <a:r>
              <a:rPr lang="en-US" altLang="en-US" sz="3000" dirty="0" err="1" smtClean="0">
                <a:solidFill>
                  <a:srgbClr val="0070C0"/>
                </a:solidFill>
              </a:rPr>
              <a:t>dưỡng</a:t>
            </a:r>
            <a:r>
              <a:rPr lang="en-US" altLang="en-US" sz="3000" dirty="0" smtClean="0">
                <a:solidFill>
                  <a:srgbClr val="0070C0"/>
                </a:solidFill>
              </a:rPr>
              <a:t>: </a:t>
            </a:r>
            <a:r>
              <a:rPr lang="en-US" altLang="en-US" sz="3000" dirty="0" err="1" smtClean="0">
                <a:solidFill>
                  <a:srgbClr val="0070C0"/>
                </a:solidFill>
              </a:rPr>
              <a:t>Phần</a:t>
            </a:r>
            <a:r>
              <a:rPr lang="en-US" altLang="en-US" sz="3000" dirty="0" smtClean="0">
                <a:solidFill>
                  <a:srgbClr val="0070C0"/>
                </a:solidFill>
              </a:rPr>
              <a:t> </a:t>
            </a:r>
            <a:r>
              <a:rPr lang="en-US" altLang="en-US" sz="3000" dirty="0" err="1" smtClean="0">
                <a:solidFill>
                  <a:srgbClr val="0070C0"/>
                </a:solidFill>
              </a:rPr>
              <a:t>lớn</a:t>
            </a:r>
            <a:r>
              <a:rPr lang="en-US" altLang="en-US" sz="3000" dirty="0" smtClean="0">
                <a:solidFill>
                  <a:srgbClr val="0070C0"/>
                </a:solidFill>
              </a:rPr>
              <a:t> </a:t>
            </a:r>
            <a:r>
              <a:rPr lang="en-US" altLang="en-US" sz="3000" dirty="0" err="1" smtClean="0">
                <a:solidFill>
                  <a:srgbClr val="0070C0"/>
                </a:solidFill>
              </a:rPr>
              <a:t>các</a:t>
            </a:r>
            <a:r>
              <a:rPr lang="en-US" altLang="en-US" sz="3000" dirty="0" smtClean="0">
                <a:solidFill>
                  <a:srgbClr val="0070C0"/>
                </a:solidFill>
              </a:rPr>
              <a:t> </a:t>
            </a:r>
            <a:r>
              <a:rPr lang="en-US" altLang="en-US" sz="3000" dirty="0" err="1" smtClean="0">
                <a:solidFill>
                  <a:srgbClr val="0070C0"/>
                </a:solidFill>
              </a:rPr>
              <a:t>chất</a:t>
            </a:r>
            <a:r>
              <a:rPr lang="en-US" altLang="en-US" sz="3000" dirty="0">
                <a:solidFill>
                  <a:srgbClr val="0070C0"/>
                </a:solidFill>
              </a:rPr>
              <a:t> </a:t>
            </a:r>
            <a:r>
              <a:rPr lang="en-US" altLang="en-US" sz="3000" dirty="0" err="1" smtClean="0">
                <a:solidFill>
                  <a:srgbClr val="0070C0"/>
                </a:solidFill>
              </a:rPr>
              <a:t>vận</a:t>
            </a:r>
            <a:r>
              <a:rPr lang="en-US" altLang="en-US" sz="3000" dirty="0" smtClean="0">
                <a:solidFill>
                  <a:srgbClr val="0070C0"/>
                </a:solidFill>
              </a:rPr>
              <a:t> </a:t>
            </a:r>
            <a:r>
              <a:rPr lang="en-US" altLang="en-US" sz="3000" dirty="0" err="1" smtClean="0">
                <a:solidFill>
                  <a:srgbClr val="0070C0"/>
                </a:solidFill>
              </a:rPr>
              <a:t>chuyển</a:t>
            </a:r>
            <a:r>
              <a:rPr lang="en-US" altLang="en-US" sz="3000" dirty="0" smtClean="0">
                <a:solidFill>
                  <a:srgbClr val="0070C0"/>
                </a:solidFill>
              </a:rPr>
              <a:t> </a:t>
            </a:r>
            <a:r>
              <a:rPr lang="en-US" altLang="en-US" sz="3000" dirty="0" err="1" smtClean="0">
                <a:solidFill>
                  <a:srgbClr val="0070C0"/>
                </a:solidFill>
              </a:rPr>
              <a:t>là</a:t>
            </a:r>
            <a:r>
              <a:rPr lang="en-US" altLang="en-US" sz="3000" dirty="0" smtClean="0">
                <a:solidFill>
                  <a:srgbClr val="0070C0"/>
                </a:solidFill>
              </a:rPr>
              <a:t> protein.</a:t>
            </a:r>
          </a:p>
          <a:p>
            <a:pPr marL="457200" indent="-457200" algn="just">
              <a:buFont typeface="Arial" panose="020B0604020202020204" pitchFamily="34" charset="0"/>
              <a:buChar char="•"/>
            </a:pPr>
            <a:r>
              <a:rPr lang="en-US" altLang="en-US" sz="3000" dirty="0" err="1" smtClean="0">
                <a:solidFill>
                  <a:srgbClr val="0070C0"/>
                </a:solidFill>
              </a:rPr>
              <a:t>Điều</a:t>
            </a:r>
            <a:r>
              <a:rPr lang="en-US" altLang="en-US" sz="3000" dirty="0" smtClean="0">
                <a:solidFill>
                  <a:srgbClr val="0070C0"/>
                </a:solidFill>
              </a:rPr>
              <a:t> </a:t>
            </a:r>
            <a:r>
              <a:rPr lang="en-US" altLang="en-US" sz="3000" dirty="0" err="1" smtClean="0">
                <a:solidFill>
                  <a:srgbClr val="0070C0"/>
                </a:solidFill>
              </a:rPr>
              <a:t>hòa</a:t>
            </a:r>
            <a:r>
              <a:rPr lang="en-US" altLang="en-US" sz="3000" dirty="0" smtClean="0">
                <a:solidFill>
                  <a:srgbClr val="0070C0"/>
                </a:solidFill>
              </a:rPr>
              <a:t> </a:t>
            </a:r>
            <a:r>
              <a:rPr lang="en-US" altLang="en-US" sz="3000" dirty="0" err="1" smtClean="0">
                <a:solidFill>
                  <a:srgbClr val="0070C0"/>
                </a:solidFill>
              </a:rPr>
              <a:t>hòa</a:t>
            </a:r>
            <a:r>
              <a:rPr lang="en-US" altLang="en-US" sz="3000" dirty="0" smtClean="0">
                <a:solidFill>
                  <a:srgbClr val="0070C0"/>
                </a:solidFill>
              </a:rPr>
              <a:t> </a:t>
            </a:r>
            <a:r>
              <a:rPr lang="en-US" altLang="en-US" sz="3000" dirty="0" err="1" smtClean="0">
                <a:solidFill>
                  <a:srgbClr val="0070C0"/>
                </a:solidFill>
              </a:rPr>
              <a:t>động</a:t>
            </a:r>
            <a:r>
              <a:rPr lang="en-US" altLang="en-US" sz="3000" dirty="0" smtClean="0">
                <a:solidFill>
                  <a:srgbClr val="0070C0"/>
                </a:solidFill>
              </a:rPr>
              <a:t> </a:t>
            </a:r>
            <a:r>
              <a:rPr lang="en-US" altLang="en-US" sz="3000" dirty="0" err="1" smtClean="0">
                <a:solidFill>
                  <a:srgbClr val="0070C0"/>
                </a:solidFill>
              </a:rPr>
              <a:t>của</a:t>
            </a:r>
            <a:r>
              <a:rPr lang="en-US" altLang="en-US" sz="3000" dirty="0" smtClean="0">
                <a:solidFill>
                  <a:srgbClr val="0070C0"/>
                </a:solidFill>
              </a:rPr>
              <a:t> </a:t>
            </a:r>
            <a:r>
              <a:rPr lang="en-US" altLang="en-US" sz="3000" dirty="0" err="1" smtClean="0">
                <a:solidFill>
                  <a:srgbClr val="0070C0"/>
                </a:solidFill>
              </a:rPr>
              <a:t>cơ</a:t>
            </a:r>
            <a:r>
              <a:rPr lang="en-US" altLang="en-US" sz="3000" dirty="0" smtClean="0">
                <a:solidFill>
                  <a:srgbClr val="0070C0"/>
                </a:solidFill>
              </a:rPr>
              <a:t> </a:t>
            </a:r>
            <a:r>
              <a:rPr lang="en-US" altLang="en-US" sz="3000" dirty="0" err="1" smtClean="0">
                <a:solidFill>
                  <a:srgbClr val="0070C0"/>
                </a:solidFill>
              </a:rPr>
              <a:t>thể</a:t>
            </a:r>
            <a:r>
              <a:rPr lang="en-US" altLang="en-US" sz="3000" dirty="0" smtClean="0">
                <a:solidFill>
                  <a:srgbClr val="0070C0"/>
                </a:solidFill>
              </a:rPr>
              <a:t>: </a:t>
            </a:r>
            <a:r>
              <a:rPr lang="en-US" altLang="en-US" sz="3000" dirty="0" err="1" smtClean="0">
                <a:solidFill>
                  <a:srgbClr val="0070C0"/>
                </a:solidFill>
              </a:rPr>
              <a:t>Là</a:t>
            </a:r>
            <a:r>
              <a:rPr lang="en-US" altLang="en-US" sz="3000" dirty="0" smtClean="0">
                <a:solidFill>
                  <a:srgbClr val="0070C0"/>
                </a:solidFill>
              </a:rPr>
              <a:t> </a:t>
            </a:r>
            <a:r>
              <a:rPr lang="en-US" altLang="en-US" sz="3000" dirty="0" err="1" smtClean="0">
                <a:solidFill>
                  <a:srgbClr val="0070C0"/>
                </a:solidFill>
              </a:rPr>
              <a:t>thành</a:t>
            </a:r>
            <a:r>
              <a:rPr lang="en-US" altLang="en-US" sz="3000" dirty="0" smtClean="0">
                <a:solidFill>
                  <a:srgbClr val="0070C0"/>
                </a:solidFill>
              </a:rPr>
              <a:t> </a:t>
            </a:r>
            <a:r>
              <a:rPr lang="en-US" altLang="en-US" sz="3000" dirty="0" err="1" smtClean="0">
                <a:solidFill>
                  <a:srgbClr val="0070C0"/>
                </a:solidFill>
              </a:rPr>
              <a:t>phần</a:t>
            </a:r>
            <a:r>
              <a:rPr lang="en-US" altLang="en-US" sz="3000" dirty="0" smtClean="0">
                <a:solidFill>
                  <a:srgbClr val="0070C0"/>
                </a:solidFill>
              </a:rPr>
              <a:t> </a:t>
            </a:r>
            <a:r>
              <a:rPr lang="en-US" altLang="en-US" sz="3000" dirty="0" err="1" smtClean="0">
                <a:solidFill>
                  <a:srgbClr val="0070C0"/>
                </a:solidFill>
              </a:rPr>
              <a:t>cấu</a:t>
            </a:r>
            <a:r>
              <a:rPr lang="en-US" altLang="en-US" sz="3000" dirty="0" smtClean="0">
                <a:solidFill>
                  <a:srgbClr val="0070C0"/>
                </a:solidFill>
              </a:rPr>
              <a:t> </a:t>
            </a:r>
            <a:r>
              <a:rPr lang="en-US" altLang="en-US" sz="3000" dirty="0" err="1" smtClean="0">
                <a:solidFill>
                  <a:srgbClr val="0070C0"/>
                </a:solidFill>
              </a:rPr>
              <a:t>tạo</a:t>
            </a:r>
            <a:r>
              <a:rPr lang="en-US" altLang="en-US" sz="3000" dirty="0" smtClean="0">
                <a:solidFill>
                  <a:srgbClr val="0070C0"/>
                </a:solidFill>
              </a:rPr>
              <a:t> </a:t>
            </a:r>
            <a:r>
              <a:rPr lang="en-US" altLang="en-US" sz="3000" dirty="0" err="1" smtClean="0">
                <a:solidFill>
                  <a:srgbClr val="0070C0"/>
                </a:solidFill>
              </a:rPr>
              <a:t>chính</a:t>
            </a:r>
            <a:r>
              <a:rPr lang="en-US" altLang="en-US" sz="3000" dirty="0" smtClean="0">
                <a:solidFill>
                  <a:srgbClr val="0070C0"/>
                </a:solidFill>
              </a:rPr>
              <a:t> </a:t>
            </a:r>
            <a:r>
              <a:rPr lang="en-US" altLang="en-US" sz="3000" dirty="0" err="1" smtClean="0">
                <a:solidFill>
                  <a:srgbClr val="0070C0"/>
                </a:solidFill>
              </a:rPr>
              <a:t>của</a:t>
            </a:r>
            <a:r>
              <a:rPr lang="en-US" altLang="en-US" sz="3000" dirty="0" smtClean="0">
                <a:solidFill>
                  <a:srgbClr val="0070C0"/>
                </a:solidFill>
              </a:rPr>
              <a:t> hormone, enzyme…</a:t>
            </a:r>
          </a:p>
          <a:p>
            <a:pPr marL="457200" indent="-457200" algn="just">
              <a:buFont typeface="Arial" panose="020B0604020202020204" pitchFamily="34" charset="0"/>
              <a:buChar char="•"/>
            </a:pPr>
            <a:r>
              <a:rPr lang="en-US" altLang="en-US" sz="3000" dirty="0" err="1" smtClean="0">
                <a:solidFill>
                  <a:srgbClr val="0070C0"/>
                </a:solidFill>
              </a:rPr>
              <a:t>Cung</a:t>
            </a:r>
            <a:r>
              <a:rPr lang="en-US" altLang="en-US" sz="3000" dirty="0" smtClean="0">
                <a:solidFill>
                  <a:srgbClr val="0070C0"/>
                </a:solidFill>
              </a:rPr>
              <a:t> </a:t>
            </a:r>
            <a:r>
              <a:rPr lang="en-US" altLang="en-US" sz="3000" dirty="0" err="1" smtClean="0">
                <a:solidFill>
                  <a:srgbClr val="0070C0"/>
                </a:solidFill>
              </a:rPr>
              <a:t>cấp</a:t>
            </a:r>
            <a:r>
              <a:rPr lang="en-US" altLang="en-US" sz="3000" dirty="0" smtClean="0">
                <a:solidFill>
                  <a:srgbClr val="0070C0"/>
                </a:solidFill>
              </a:rPr>
              <a:t> </a:t>
            </a:r>
            <a:r>
              <a:rPr lang="en-US" altLang="en-US" sz="3000" dirty="0" err="1" smtClean="0">
                <a:solidFill>
                  <a:srgbClr val="0070C0"/>
                </a:solidFill>
              </a:rPr>
              <a:t>năng</a:t>
            </a:r>
            <a:r>
              <a:rPr lang="en-US" altLang="en-US" sz="3000" dirty="0" smtClean="0">
                <a:solidFill>
                  <a:srgbClr val="0070C0"/>
                </a:solidFill>
              </a:rPr>
              <a:t> </a:t>
            </a:r>
            <a:r>
              <a:rPr lang="en-US" altLang="en-US" sz="3000" dirty="0" err="1" smtClean="0">
                <a:solidFill>
                  <a:srgbClr val="0070C0"/>
                </a:solidFill>
              </a:rPr>
              <a:t>lượng</a:t>
            </a:r>
            <a:r>
              <a:rPr lang="en-US" altLang="en-US" sz="3000" dirty="0" smtClean="0">
                <a:solidFill>
                  <a:srgbClr val="0070C0"/>
                </a:solidFill>
              </a:rPr>
              <a:t>: 1g protein </a:t>
            </a:r>
            <a:r>
              <a:rPr lang="en-US" altLang="en-US" sz="3000" dirty="0" err="1" smtClean="0">
                <a:solidFill>
                  <a:srgbClr val="0070C0"/>
                </a:solidFill>
              </a:rPr>
              <a:t>cung</a:t>
            </a:r>
            <a:r>
              <a:rPr lang="en-US" altLang="en-US" sz="3000" dirty="0" smtClean="0">
                <a:solidFill>
                  <a:srgbClr val="0070C0"/>
                </a:solidFill>
              </a:rPr>
              <a:t> </a:t>
            </a:r>
            <a:r>
              <a:rPr lang="en-US" altLang="en-US" sz="3000" dirty="0" err="1" smtClean="0">
                <a:solidFill>
                  <a:srgbClr val="0070C0"/>
                </a:solidFill>
              </a:rPr>
              <a:t>cấp</a:t>
            </a:r>
            <a:r>
              <a:rPr lang="en-US" altLang="en-US" sz="3000" dirty="0" smtClean="0">
                <a:solidFill>
                  <a:srgbClr val="0070C0"/>
                </a:solidFill>
              </a:rPr>
              <a:t> </a:t>
            </a:r>
            <a:r>
              <a:rPr lang="en-US" altLang="en-US" sz="3000" dirty="0" err="1" smtClean="0">
                <a:solidFill>
                  <a:srgbClr val="0070C0"/>
                </a:solidFill>
              </a:rPr>
              <a:t>khoảng</a:t>
            </a:r>
            <a:r>
              <a:rPr lang="en-US" altLang="en-US" sz="3000" dirty="0" smtClean="0">
                <a:solidFill>
                  <a:srgbClr val="0070C0"/>
                </a:solidFill>
              </a:rPr>
              <a:t> 4Kcal</a:t>
            </a:r>
            <a:endParaRPr lang="en-US" altLang="en-US" sz="3000" dirty="0">
              <a:solidFill>
                <a:srgbClr val="0070C0"/>
              </a:solidFill>
            </a:endParaRPr>
          </a:p>
        </p:txBody>
      </p:sp>
    </p:spTree>
    <p:extLst>
      <p:ext uri="{BB962C8B-B14F-4D97-AF65-F5344CB8AC3E}">
        <p14:creationId xmlns:p14="http://schemas.microsoft.com/office/powerpoint/2010/main" val="2259085824"/>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0" grpId="0"/>
      <p:bldP spid="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800"/>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1676400" y="265619"/>
            <a:ext cx="2362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dirty="0" err="1" smtClean="0">
                <a:solidFill>
                  <a:srgbClr val="4ABFB6"/>
                </a:solidFill>
                <a:latin typeface="#9Slide04 AdrianeSwash" pitchFamily="2" charset="-93"/>
              </a:rPr>
              <a:t>Khám</a:t>
            </a:r>
            <a:r>
              <a:rPr lang="en-US" altLang="en-US" sz="3200" b="1" dirty="0" smtClean="0">
                <a:solidFill>
                  <a:srgbClr val="4ABFB6"/>
                </a:solidFill>
                <a:latin typeface="#9Slide04 AdrianeSwash" pitchFamily="2" charset="-93"/>
              </a:rPr>
              <a:t> </a:t>
            </a:r>
            <a:r>
              <a:rPr lang="en-US" altLang="en-US" sz="3200" b="1" dirty="0" err="1" smtClean="0">
                <a:solidFill>
                  <a:srgbClr val="4ABFB6"/>
                </a:solidFill>
                <a:latin typeface="#9Slide04 AdrianeSwash" pitchFamily="2" charset="-93"/>
              </a:rPr>
              <a:t>phá</a:t>
            </a:r>
            <a:endParaRPr lang="en-US" altLang="en-US" sz="3200" b="1" dirty="0">
              <a:solidFill>
                <a:srgbClr val="4ABFB6"/>
              </a:solidFill>
              <a:latin typeface="#9Slide04 AdrianeSwash" pitchFamily="2" charset="-93"/>
            </a:endParaRPr>
          </a:p>
        </p:txBody>
      </p:sp>
      <p:sp>
        <p:nvSpPr>
          <p:cNvPr id="10" name="Title 5"/>
          <p:cNvSpPr txBox="1">
            <a:spLocks/>
          </p:cNvSpPr>
          <p:nvPr/>
        </p:nvSpPr>
        <p:spPr bwMode="auto">
          <a:xfrm>
            <a:off x="217488" y="855663"/>
            <a:ext cx="8550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000" dirty="0" err="1" smtClean="0">
                <a:solidFill>
                  <a:srgbClr val="0070C0"/>
                </a:solidFill>
              </a:rPr>
              <a:t>Nhu</a:t>
            </a:r>
            <a:r>
              <a:rPr lang="en-US" altLang="en-US" sz="3000" dirty="0" smtClean="0">
                <a:solidFill>
                  <a:srgbClr val="0070C0"/>
                </a:solidFill>
              </a:rPr>
              <a:t> </a:t>
            </a:r>
            <a:r>
              <a:rPr lang="en-US" altLang="en-US" sz="3000" dirty="0" err="1" smtClean="0">
                <a:solidFill>
                  <a:srgbClr val="0070C0"/>
                </a:solidFill>
              </a:rPr>
              <a:t>cầu</a:t>
            </a:r>
            <a:r>
              <a:rPr lang="en-US" altLang="en-US" sz="3000" dirty="0" smtClean="0">
                <a:solidFill>
                  <a:srgbClr val="0070C0"/>
                </a:solidFill>
              </a:rPr>
              <a:t> protein </a:t>
            </a:r>
            <a:r>
              <a:rPr lang="en-US" altLang="en-US" sz="3000" dirty="0" err="1" smtClean="0">
                <a:solidFill>
                  <a:srgbClr val="0070C0"/>
                </a:solidFill>
              </a:rPr>
              <a:t>đối</a:t>
            </a:r>
            <a:r>
              <a:rPr lang="en-US" altLang="en-US" sz="3000" dirty="0" smtClean="0">
                <a:solidFill>
                  <a:srgbClr val="0070C0"/>
                </a:solidFill>
              </a:rPr>
              <a:t> </a:t>
            </a:r>
            <a:r>
              <a:rPr lang="en-US" altLang="en-US" sz="3000" dirty="0" err="1" smtClean="0">
                <a:solidFill>
                  <a:srgbClr val="0070C0"/>
                </a:solidFill>
              </a:rPr>
              <a:t>với</a:t>
            </a:r>
            <a:r>
              <a:rPr lang="en-US" altLang="en-US" sz="3000" dirty="0" smtClean="0">
                <a:solidFill>
                  <a:srgbClr val="0070C0"/>
                </a:solidFill>
              </a:rPr>
              <a:t> </a:t>
            </a:r>
            <a:r>
              <a:rPr lang="en-US" altLang="en-US" sz="3000" dirty="0" err="1" smtClean="0">
                <a:solidFill>
                  <a:srgbClr val="0070C0"/>
                </a:solidFill>
              </a:rPr>
              <a:t>cơ</a:t>
            </a:r>
            <a:r>
              <a:rPr lang="en-US" altLang="en-US" sz="3000" dirty="0" smtClean="0">
                <a:solidFill>
                  <a:srgbClr val="0070C0"/>
                </a:solidFill>
              </a:rPr>
              <a:t> </a:t>
            </a:r>
            <a:r>
              <a:rPr lang="en-US" altLang="en-US" sz="3000" dirty="0" err="1" smtClean="0">
                <a:solidFill>
                  <a:srgbClr val="0070C0"/>
                </a:solidFill>
              </a:rPr>
              <a:t>thể</a:t>
            </a:r>
            <a:r>
              <a:rPr lang="en-US" altLang="en-US" sz="3000" dirty="0" smtClean="0">
                <a:solidFill>
                  <a:srgbClr val="0070C0"/>
                </a:solidFill>
              </a:rPr>
              <a:t> </a:t>
            </a:r>
            <a:r>
              <a:rPr lang="en-US" altLang="en-US" sz="3000" dirty="0" err="1" smtClean="0">
                <a:solidFill>
                  <a:srgbClr val="0070C0"/>
                </a:solidFill>
              </a:rPr>
              <a:t>người</a:t>
            </a:r>
            <a:endParaRPr lang="en-US" altLang="en-US" sz="3000" dirty="0">
              <a:solidFill>
                <a:srgbClr val="0070C0"/>
              </a:solidFill>
            </a:endParaRPr>
          </a:p>
        </p:txBody>
      </p:sp>
      <p:sp>
        <p:nvSpPr>
          <p:cNvPr id="12295"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2"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1" name="Title 5"/>
          <p:cNvSpPr txBox="1">
            <a:spLocks/>
          </p:cNvSpPr>
          <p:nvPr/>
        </p:nvSpPr>
        <p:spPr bwMode="auto">
          <a:xfrm>
            <a:off x="369888" y="1427163"/>
            <a:ext cx="855027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algn="just">
              <a:buFont typeface="Arial" panose="020B0604020202020204" pitchFamily="34" charset="0"/>
              <a:buChar char="•"/>
            </a:pPr>
            <a:r>
              <a:rPr lang="en-US" altLang="en-US" sz="3000" dirty="0" err="1" smtClean="0">
                <a:solidFill>
                  <a:srgbClr val="0070C0"/>
                </a:solidFill>
              </a:rPr>
              <a:t>Trẻ</a:t>
            </a:r>
            <a:r>
              <a:rPr lang="en-US" altLang="en-US" sz="3000" dirty="0" smtClean="0">
                <a:solidFill>
                  <a:srgbClr val="0070C0"/>
                </a:solidFill>
              </a:rPr>
              <a:t> </a:t>
            </a:r>
            <a:r>
              <a:rPr lang="en-US" altLang="en-US" sz="3000" dirty="0" err="1" smtClean="0">
                <a:solidFill>
                  <a:srgbClr val="0070C0"/>
                </a:solidFill>
              </a:rPr>
              <a:t>em</a:t>
            </a:r>
            <a:r>
              <a:rPr lang="en-US" altLang="en-US" sz="3000" dirty="0" smtClean="0">
                <a:solidFill>
                  <a:srgbClr val="0070C0"/>
                </a:solidFill>
              </a:rPr>
              <a:t>: </a:t>
            </a:r>
            <a:r>
              <a:rPr lang="en-US" altLang="en-US" sz="3000" dirty="0" err="1" smtClean="0">
                <a:solidFill>
                  <a:srgbClr val="0070C0"/>
                </a:solidFill>
              </a:rPr>
              <a:t>từ</a:t>
            </a:r>
            <a:r>
              <a:rPr lang="en-US" altLang="en-US" sz="3000" dirty="0" smtClean="0">
                <a:solidFill>
                  <a:srgbClr val="0070C0"/>
                </a:solidFill>
              </a:rPr>
              <a:t> 1,5g </a:t>
            </a:r>
            <a:r>
              <a:rPr lang="en-US" altLang="en-US" sz="3000" dirty="0" err="1" smtClean="0">
                <a:solidFill>
                  <a:srgbClr val="0070C0"/>
                </a:solidFill>
              </a:rPr>
              <a:t>đến</a:t>
            </a:r>
            <a:r>
              <a:rPr lang="en-US" altLang="en-US" sz="3000" dirty="0" smtClean="0">
                <a:solidFill>
                  <a:srgbClr val="0070C0"/>
                </a:solidFill>
              </a:rPr>
              <a:t> 2g/kg </a:t>
            </a:r>
            <a:r>
              <a:rPr lang="en-US" altLang="en-US" sz="3000" dirty="0" err="1" smtClean="0">
                <a:solidFill>
                  <a:srgbClr val="0070C0"/>
                </a:solidFill>
              </a:rPr>
              <a:t>cân</a:t>
            </a:r>
            <a:r>
              <a:rPr lang="en-US" altLang="en-US" sz="3000" dirty="0" smtClean="0">
                <a:solidFill>
                  <a:srgbClr val="0070C0"/>
                </a:solidFill>
              </a:rPr>
              <a:t> </a:t>
            </a:r>
            <a:r>
              <a:rPr lang="en-US" altLang="en-US" sz="3000" dirty="0" err="1" smtClean="0">
                <a:solidFill>
                  <a:srgbClr val="0070C0"/>
                </a:solidFill>
              </a:rPr>
              <a:t>nặng</a:t>
            </a:r>
            <a:r>
              <a:rPr lang="en-US" altLang="en-US" sz="3000" dirty="0" smtClean="0">
                <a:solidFill>
                  <a:srgbClr val="0070C0"/>
                </a:solidFill>
              </a:rPr>
              <a:t>/</a:t>
            </a:r>
            <a:r>
              <a:rPr lang="en-US" altLang="en-US" sz="3000" dirty="0" err="1" smtClean="0">
                <a:solidFill>
                  <a:srgbClr val="0070C0"/>
                </a:solidFill>
              </a:rPr>
              <a:t>ngày</a:t>
            </a:r>
            <a:r>
              <a:rPr lang="en-US" altLang="en-US" sz="3000" dirty="0" smtClean="0">
                <a:solidFill>
                  <a:srgbClr val="0070C0"/>
                </a:solidFill>
              </a:rPr>
              <a:t>.</a:t>
            </a:r>
          </a:p>
          <a:p>
            <a:pPr marL="457200" indent="-457200" algn="just">
              <a:buFont typeface="Arial" panose="020B0604020202020204" pitchFamily="34" charset="0"/>
              <a:buChar char="•"/>
            </a:pPr>
            <a:r>
              <a:rPr lang="en-US" altLang="en-US" sz="3000" dirty="0" err="1" smtClean="0">
                <a:solidFill>
                  <a:srgbClr val="0070C0"/>
                </a:solidFill>
              </a:rPr>
              <a:t>Người</a:t>
            </a:r>
            <a:r>
              <a:rPr lang="en-US" altLang="en-US" sz="3000" dirty="0" smtClean="0">
                <a:solidFill>
                  <a:srgbClr val="0070C0"/>
                </a:solidFill>
              </a:rPr>
              <a:t> </a:t>
            </a:r>
            <a:r>
              <a:rPr lang="en-US" altLang="en-US" sz="3000" dirty="0" err="1" smtClean="0">
                <a:solidFill>
                  <a:srgbClr val="0070C0"/>
                </a:solidFill>
              </a:rPr>
              <a:t>trưởng</a:t>
            </a:r>
            <a:r>
              <a:rPr lang="en-US" altLang="en-US" sz="3000" dirty="0" smtClean="0">
                <a:solidFill>
                  <a:srgbClr val="0070C0"/>
                </a:solidFill>
              </a:rPr>
              <a:t> </a:t>
            </a:r>
            <a:r>
              <a:rPr lang="en-US" altLang="en-US" sz="3000" dirty="0" err="1" smtClean="0">
                <a:solidFill>
                  <a:srgbClr val="0070C0"/>
                </a:solidFill>
              </a:rPr>
              <a:t>thành</a:t>
            </a:r>
            <a:r>
              <a:rPr lang="en-US" altLang="en-US" sz="3000" dirty="0" smtClean="0">
                <a:solidFill>
                  <a:srgbClr val="0070C0"/>
                </a:solidFill>
              </a:rPr>
              <a:t>: 1,25g/kg/</a:t>
            </a:r>
            <a:r>
              <a:rPr lang="en-US" altLang="en-US" sz="3000" dirty="0" err="1" smtClean="0">
                <a:solidFill>
                  <a:srgbClr val="0070C0"/>
                </a:solidFill>
              </a:rPr>
              <a:t>ngày</a:t>
            </a:r>
            <a:r>
              <a:rPr lang="en-US" altLang="en-US" sz="3000" dirty="0" smtClean="0">
                <a:solidFill>
                  <a:srgbClr val="0070C0"/>
                </a:solidFill>
              </a:rPr>
              <a:t>. Protein </a:t>
            </a:r>
            <a:r>
              <a:rPr lang="en-US" altLang="en-US" sz="3000" dirty="0" err="1" smtClean="0">
                <a:solidFill>
                  <a:srgbClr val="0070C0"/>
                </a:solidFill>
              </a:rPr>
              <a:t>nên</a:t>
            </a:r>
            <a:r>
              <a:rPr lang="en-US" altLang="en-US" sz="3000" dirty="0" smtClean="0">
                <a:solidFill>
                  <a:srgbClr val="0070C0"/>
                </a:solidFill>
              </a:rPr>
              <a:t> </a:t>
            </a:r>
            <a:r>
              <a:rPr lang="en-US" altLang="en-US" sz="3000" dirty="0" err="1" smtClean="0">
                <a:solidFill>
                  <a:srgbClr val="0070C0"/>
                </a:solidFill>
              </a:rPr>
              <a:t>chiếm</a:t>
            </a:r>
            <a:r>
              <a:rPr lang="en-US" altLang="en-US" sz="3000" dirty="0" smtClean="0">
                <a:solidFill>
                  <a:srgbClr val="0070C0"/>
                </a:solidFill>
              </a:rPr>
              <a:t> </a:t>
            </a:r>
            <a:r>
              <a:rPr lang="en-US" altLang="en-US" sz="3000" dirty="0" err="1" smtClean="0">
                <a:solidFill>
                  <a:srgbClr val="0070C0"/>
                </a:solidFill>
              </a:rPr>
              <a:t>từ</a:t>
            </a:r>
            <a:r>
              <a:rPr lang="en-US" altLang="en-US" sz="3000" dirty="0" smtClean="0">
                <a:solidFill>
                  <a:srgbClr val="0070C0"/>
                </a:solidFill>
              </a:rPr>
              <a:t> 12% </a:t>
            </a:r>
            <a:r>
              <a:rPr lang="en-US" altLang="en-US" sz="3000" dirty="0" err="1" smtClean="0">
                <a:solidFill>
                  <a:srgbClr val="0070C0"/>
                </a:solidFill>
              </a:rPr>
              <a:t>đến</a:t>
            </a:r>
            <a:r>
              <a:rPr lang="en-US" altLang="en-US" sz="3000" dirty="0" smtClean="0">
                <a:solidFill>
                  <a:srgbClr val="0070C0"/>
                </a:solidFill>
              </a:rPr>
              <a:t> 14% </a:t>
            </a:r>
            <a:r>
              <a:rPr lang="en-US" altLang="en-US" sz="3000" dirty="0" err="1" smtClean="0">
                <a:solidFill>
                  <a:srgbClr val="0070C0"/>
                </a:solidFill>
              </a:rPr>
              <a:t>tổng</a:t>
            </a:r>
            <a:r>
              <a:rPr lang="en-US" altLang="en-US" sz="3000" dirty="0" smtClean="0">
                <a:solidFill>
                  <a:srgbClr val="0070C0"/>
                </a:solidFill>
              </a:rPr>
              <a:t> </a:t>
            </a:r>
            <a:r>
              <a:rPr lang="en-US" altLang="en-US" sz="3000" dirty="0" err="1" smtClean="0">
                <a:solidFill>
                  <a:srgbClr val="0070C0"/>
                </a:solidFill>
              </a:rPr>
              <a:t>năng</a:t>
            </a:r>
            <a:r>
              <a:rPr lang="en-US" altLang="en-US" sz="3000" dirty="0" smtClean="0">
                <a:solidFill>
                  <a:srgbClr val="0070C0"/>
                </a:solidFill>
              </a:rPr>
              <a:t> </a:t>
            </a:r>
            <a:r>
              <a:rPr lang="en-US" altLang="en-US" sz="3000" dirty="0" err="1" smtClean="0">
                <a:solidFill>
                  <a:srgbClr val="0070C0"/>
                </a:solidFill>
              </a:rPr>
              <a:t>lượng</a:t>
            </a:r>
            <a:r>
              <a:rPr lang="en-US" altLang="en-US" sz="3000" dirty="0" smtClean="0">
                <a:solidFill>
                  <a:srgbClr val="0070C0"/>
                </a:solidFill>
              </a:rPr>
              <a:t> </a:t>
            </a:r>
            <a:r>
              <a:rPr lang="en-US" altLang="en-US" sz="3000" dirty="0" err="1" smtClean="0">
                <a:solidFill>
                  <a:srgbClr val="0070C0"/>
                </a:solidFill>
              </a:rPr>
              <a:t>cung</a:t>
            </a:r>
            <a:r>
              <a:rPr lang="en-US" altLang="en-US" sz="3000" dirty="0" smtClean="0">
                <a:solidFill>
                  <a:srgbClr val="0070C0"/>
                </a:solidFill>
              </a:rPr>
              <a:t> </a:t>
            </a:r>
            <a:r>
              <a:rPr lang="en-US" altLang="en-US" sz="3000" dirty="0" err="1" smtClean="0">
                <a:solidFill>
                  <a:srgbClr val="0070C0"/>
                </a:solidFill>
              </a:rPr>
              <a:t>cấp</a:t>
            </a:r>
            <a:r>
              <a:rPr lang="en-US" altLang="en-US" sz="3000" dirty="0" smtClean="0">
                <a:solidFill>
                  <a:srgbClr val="0070C0"/>
                </a:solidFill>
              </a:rPr>
              <a:t> </a:t>
            </a:r>
            <a:r>
              <a:rPr lang="en-US" altLang="en-US" sz="3000" dirty="0" err="1" smtClean="0">
                <a:solidFill>
                  <a:srgbClr val="0070C0"/>
                </a:solidFill>
              </a:rPr>
              <a:t>cho</a:t>
            </a:r>
            <a:r>
              <a:rPr lang="en-US" altLang="en-US" sz="3000" dirty="0" smtClean="0">
                <a:solidFill>
                  <a:srgbClr val="0070C0"/>
                </a:solidFill>
              </a:rPr>
              <a:t> </a:t>
            </a:r>
            <a:r>
              <a:rPr lang="en-US" altLang="en-US" sz="3000" dirty="0" err="1" smtClean="0">
                <a:solidFill>
                  <a:srgbClr val="0070C0"/>
                </a:solidFill>
              </a:rPr>
              <a:t>cơ</a:t>
            </a:r>
            <a:r>
              <a:rPr lang="en-US" altLang="en-US" sz="3000" dirty="0" smtClean="0">
                <a:solidFill>
                  <a:srgbClr val="0070C0"/>
                </a:solidFill>
              </a:rPr>
              <a:t> </a:t>
            </a:r>
            <a:r>
              <a:rPr lang="en-US" altLang="en-US" sz="3000" dirty="0" err="1" smtClean="0">
                <a:solidFill>
                  <a:srgbClr val="0070C0"/>
                </a:solidFill>
              </a:rPr>
              <a:t>thể</a:t>
            </a:r>
            <a:r>
              <a:rPr lang="en-US" altLang="en-US" sz="3000" dirty="0" smtClean="0">
                <a:solidFill>
                  <a:srgbClr val="0070C0"/>
                </a:solidFill>
              </a:rPr>
              <a:t>, </a:t>
            </a:r>
            <a:r>
              <a:rPr lang="en-US" altLang="en-US" sz="3000" dirty="0" err="1" smtClean="0">
                <a:solidFill>
                  <a:srgbClr val="0070C0"/>
                </a:solidFill>
              </a:rPr>
              <a:t>trong</a:t>
            </a:r>
            <a:r>
              <a:rPr lang="en-US" altLang="en-US" sz="3000" dirty="0" smtClean="0">
                <a:solidFill>
                  <a:srgbClr val="0070C0"/>
                </a:solidFill>
              </a:rPr>
              <a:t> </a:t>
            </a:r>
            <a:r>
              <a:rPr lang="en-US" altLang="en-US" sz="3000" dirty="0" err="1" smtClean="0">
                <a:solidFill>
                  <a:srgbClr val="0070C0"/>
                </a:solidFill>
              </a:rPr>
              <a:t>đó</a:t>
            </a:r>
            <a:r>
              <a:rPr lang="en-US" altLang="en-US" sz="3000" dirty="0" smtClean="0">
                <a:solidFill>
                  <a:srgbClr val="0070C0"/>
                </a:solidFill>
              </a:rPr>
              <a:t>, protein </a:t>
            </a:r>
            <a:r>
              <a:rPr lang="en-US" altLang="en-US" sz="3000" dirty="0" err="1" smtClean="0">
                <a:solidFill>
                  <a:srgbClr val="0070C0"/>
                </a:solidFill>
              </a:rPr>
              <a:t>có</a:t>
            </a:r>
            <a:r>
              <a:rPr lang="en-US" altLang="en-US" sz="3000" dirty="0" smtClean="0">
                <a:solidFill>
                  <a:srgbClr val="0070C0"/>
                </a:solidFill>
              </a:rPr>
              <a:t> </a:t>
            </a:r>
            <a:r>
              <a:rPr lang="en-US" altLang="en-US" sz="3000" dirty="0" err="1" smtClean="0">
                <a:solidFill>
                  <a:srgbClr val="0070C0"/>
                </a:solidFill>
              </a:rPr>
              <a:t>nguồn</a:t>
            </a:r>
            <a:r>
              <a:rPr lang="en-US" altLang="en-US" sz="3000" dirty="0" smtClean="0">
                <a:solidFill>
                  <a:srgbClr val="0070C0"/>
                </a:solidFill>
              </a:rPr>
              <a:t> </a:t>
            </a:r>
            <a:r>
              <a:rPr lang="en-US" altLang="en-US" sz="3000" dirty="0" err="1" smtClean="0">
                <a:solidFill>
                  <a:srgbClr val="0070C0"/>
                </a:solidFill>
              </a:rPr>
              <a:t>gốc</a:t>
            </a:r>
            <a:r>
              <a:rPr lang="en-US" altLang="en-US" sz="3000" dirty="0" smtClean="0">
                <a:solidFill>
                  <a:srgbClr val="0070C0"/>
                </a:solidFill>
              </a:rPr>
              <a:t> </a:t>
            </a:r>
            <a:r>
              <a:rPr lang="en-US" altLang="en-US" sz="3000" dirty="0" err="1" smtClean="0">
                <a:solidFill>
                  <a:srgbClr val="0070C0"/>
                </a:solidFill>
              </a:rPr>
              <a:t>thực</a:t>
            </a:r>
            <a:r>
              <a:rPr lang="en-US" altLang="en-US" sz="3000" dirty="0" smtClean="0">
                <a:solidFill>
                  <a:srgbClr val="0070C0"/>
                </a:solidFill>
              </a:rPr>
              <a:t> </a:t>
            </a:r>
            <a:r>
              <a:rPr lang="en-US" altLang="en-US" sz="3000" dirty="0" err="1" smtClean="0">
                <a:solidFill>
                  <a:srgbClr val="0070C0"/>
                </a:solidFill>
              </a:rPr>
              <a:t>vật</a:t>
            </a:r>
            <a:r>
              <a:rPr lang="en-US" altLang="en-US" sz="3000" dirty="0" smtClean="0">
                <a:solidFill>
                  <a:srgbClr val="0070C0"/>
                </a:solidFill>
              </a:rPr>
              <a:t> </a:t>
            </a:r>
            <a:r>
              <a:rPr lang="en-US" altLang="en-US" sz="3000" dirty="0" err="1" smtClean="0">
                <a:solidFill>
                  <a:srgbClr val="0070C0"/>
                </a:solidFill>
              </a:rPr>
              <a:t>chiếm</a:t>
            </a:r>
            <a:r>
              <a:rPr lang="en-US" altLang="en-US" sz="3000" dirty="0" smtClean="0">
                <a:solidFill>
                  <a:srgbClr val="0070C0"/>
                </a:solidFill>
              </a:rPr>
              <a:t> 30% </a:t>
            </a:r>
            <a:r>
              <a:rPr lang="en-US" altLang="en-US" sz="3000" dirty="0" err="1" smtClean="0">
                <a:solidFill>
                  <a:srgbClr val="0070C0"/>
                </a:solidFill>
              </a:rPr>
              <a:t>đến</a:t>
            </a:r>
            <a:r>
              <a:rPr lang="en-US" altLang="en-US" sz="3000" dirty="0" smtClean="0">
                <a:solidFill>
                  <a:srgbClr val="0070C0"/>
                </a:solidFill>
              </a:rPr>
              <a:t> 50%</a:t>
            </a:r>
            <a:endParaRPr lang="en-US" altLang="en-US" sz="3000" dirty="0">
              <a:solidFill>
                <a:srgbClr val="0070C0"/>
              </a:solidFill>
            </a:endParaRPr>
          </a:p>
        </p:txBody>
      </p:sp>
    </p:spTree>
    <p:extLst>
      <p:ext uri="{BB962C8B-B14F-4D97-AF65-F5344CB8AC3E}">
        <p14:creationId xmlns:p14="http://schemas.microsoft.com/office/powerpoint/2010/main" val="4005378016"/>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0" grpId="0"/>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smtClean="0">
                <a:solidFill>
                  <a:schemeClr val="bg1"/>
                </a:solidFill>
                <a:latin typeface="+mj-lt"/>
                <a:ea typeface="+mj-ea"/>
                <a:cs typeface="+mj-cs"/>
              </a:rPr>
              <a:t>N</a:t>
            </a:r>
            <a:r>
              <a:rPr lang="vi-VN" sz="3200" dirty="0" smtClean="0">
                <a:solidFill>
                  <a:schemeClr val="bg1"/>
                </a:solidFill>
                <a:latin typeface="+mj-lt"/>
                <a:ea typeface="+mj-ea"/>
                <a:cs typeface="+mj-cs"/>
              </a:rPr>
              <a:t>gôi </a:t>
            </a:r>
            <a:r>
              <a:rPr lang="vi-VN" sz="3200" dirty="0">
                <a:solidFill>
                  <a:schemeClr val="bg1"/>
                </a:solidFill>
                <a:latin typeface="+mj-lt"/>
                <a:ea typeface="+mj-ea"/>
                <a:cs typeface="+mj-cs"/>
              </a:rPr>
              <a:t>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smtClean="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477838" y="1206500"/>
            <a:ext cx="8437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vi-VN" sz="3200" dirty="0" smtClean="0">
                <a:solidFill>
                  <a:srgbClr val="0070C0"/>
                </a:solidFill>
                <a:cs typeface="Times New Roman" pitchFamily="18" charset="0"/>
              </a:rPr>
              <a:t>2. Lipid</a:t>
            </a:r>
            <a:endParaRPr lang="en-US" altLang="vi-VN" sz="3200" dirty="0">
              <a:solidFill>
                <a:srgbClr val="0070C0"/>
              </a:solidFill>
              <a:cs typeface="Times New Roman" pitchFamily="18" charset="0"/>
            </a:endParaRPr>
          </a:p>
        </p:txBody>
      </p:sp>
      <p:sp>
        <p:nvSpPr>
          <p:cNvPr id="10" name="Text Box 5"/>
          <p:cNvSpPr txBox="1">
            <a:spLocks noChangeArrowheads="1"/>
          </p:cNvSpPr>
          <p:nvPr/>
        </p:nvSpPr>
        <p:spPr bwMode="auto">
          <a:xfrm>
            <a:off x="477837" y="1790700"/>
            <a:ext cx="421878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200" dirty="0" smtClean="0">
                <a:solidFill>
                  <a:srgbClr val="0070C0"/>
                </a:solidFill>
                <a:cs typeface="Times New Roman" pitchFamily="18" charset="0"/>
              </a:rPr>
              <a:t>Lipid (</a:t>
            </a:r>
            <a:r>
              <a:rPr lang="en-US" altLang="en-US" sz="3200" dirty="0" err="1" smtClean="0">
                <a:solidFill>
                  <a:srgbClr val="0070C0"/>
                </a:solidFill>
                <a:cs typeface="Times New Roman" pitchFamily="18" charset="0"/>
              </a:rPr>
              <a:t>chất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béo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một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trong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những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chất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sinh</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năng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lượng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quan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trọng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đối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với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cơ</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thể</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người</a:t>
            </a:r>
            <a:endParaRPr lang="en-US" altLang="en-US" sz="3200" dirty="0" smtClean="0">
              <a:solidFill>
                <a:srgbClr val="0070C0"/>
              </a:solidFill>
              <a:cs typeface="Times New Roman" pitchFamily="18" charset="0"/>
            </a:endParaRPr>
          </a:p>
          <a:p>
            <a:pPr>
              <a:spcBef>
                <a:spcPct val="50000"/>
              </a:spcBef>
            </a:pPr>
            <a:endParaRPr lang="en-US" altLang="vi-VN" sz="3200" dirty="0">
              <a:solidFill>
                <a:srgbClr val="0070C0"/>
              </a:solidFill>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32542" t="-4684" r="35843" b="53040"/>
          <a:stretch>
            <a:fillRect/>
          </a:stretch>
        </p:blipFill>
        <p:spPr bwMode="auto">
          <a:xfrm>
            <a:off x="4713288" y="1477963"/>
            <a:ext cx="3763962"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0247" name="Rectangle 10"/>
          <p:cNvSpPr>
            <a:spLocks noChangeArrowheads="1"/>
          </p:cNvSpPr>
          <p:nvPr/>
        </p:nvSpPr>
        <p:spPr bwMode="auto">
          <a:xfrm>
            <a:off x="477838" y="533400"/>
            <a:ext cx="64930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dirty="0">
                <a:solidFill>
                  <a:srgbClr val="FF3300"/>
                </a:solidFill>
              </a:rPr>
              <a:t>I. </a:t>
            </a:r>
            <a:r>
              <a:rPr lang="en-US" altLang="en-US" sz="3200" dirty="0" smtClean="0">
                <a:solidFill>
                  <a:srgbClr val="FF3300"/>
                </a:solidFill>
              </a:rPr>
              <a:t>CÁC CHẤT SINH NĂNG LƯỢNG</a:t>
            </a:r>
            <a:endParaRPr lang="en-US" altLang="vi-VN" sz="3200" dirty="0">
              <a:solidFill>
                <a:srgbClr val="FF3300"/>
              </a:solidFill>
            </a:endParaRPr>
          </a:p>
        </p:txBody>
      </p:sp>
      <p:sp>
        <p:nvSpPr>
          <p:cNvPr id="13"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421491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pic>
        <p:nvPicPr>
          <p:cNvPr id="1027" name="Picture 3" descr="C:\Users\Minh Luyen\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084263"/>
            <a:ext cx="8534401" cy="404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3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6555" y="76200"/>
            <a:ext cx="8239760"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996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Autofit/>
          </a:bodyPr>
          <a:lstStyle/>
          <a:p>
            <a:pPr algn="just"/>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1.4,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endParaRPr lang="en-US" sz="2800" dirty="0">
              <a:latin typeface="Times New Roman" panose="02020603050405020304" pitchFamily="18" charset="0"/>
              <a:cs typeface="Times New Roman" panose="02020603050405020304" pitchFamily="18" charset="0"/>
            </a:endParaRPr>
          </a:p>
        </p:txBody>
      </p:sp>
      <p:pic>
        <p:nvPicPr>
          <p:cNvPr id="2050" name="Picture 2" descr="C:\Users\Minh Luyen\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8001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67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smtClean="0">
                <a:solidFill>
                  <a:schemeClr val="bg1"/>
                </a:solidFill>
                <a:latin typeface="+mj-lt"/>
                <a:ea typeface="+mj-ea"/>
                <a:cs typeface="+mj-cs"/>
              </a:rPr>
              <a:t>N</a:t>
            </a:r>
            <a:r>
              <a:rPr lang="vi-VN" sz="3200" dirty="0" smtClean="0">
                <a:solidFill>
                  <a:schemeClr val="bg1"/>
                </a:solidFill>
                <a:latin typeface="+mj-lt"/>
                <a:ea typeface="+mj-ea"/>
                <a:cs typeface="+mj-cs"/>
              </a:rPr>
              <a:t>gôi </a:t>
            </a:r>
            <a:r>
              <a:rPr lang="vi-VN" sz="3200" dirty="0">
                <a:solidFill>
                  <a:schemeClr val="bg1"/>
                </a:solidFill>
                <a:latin typeface="+mj-lt"/>
                <a:ea typeface="+mj-ea"/>
                <a:cs typeface="+mj-cs"/>
              </a:rPr>
              <a:t>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smtClean="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477838" y="1206500"/>
            <a:ext cx="8437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vi-VN" sz="3200" dirty="0" err="1" smtClean="0">
                <a:solidFill>
                  <a:srgbClr val="0070C0"/>
                </a:solidFill>
                <a:cs typeface="Times New Roman" pitchFamily="18" charset="0"/>
              </a:rPr>
              <a:t>Một</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số</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vai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trò</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chính</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của</a:t>
            </a:r>
            <a:r>
              <a:rPr lang="en-US" altLang="vi-VN" sz="3200" dirty="0" smtClean="0">
                <a:solidFill>
                  <a:srgbClr val="0070C0"/>
                </a:solidFill>
                <a:cs typeface="Times New Roman" pitchFamily="18" charset="0"/>
              </a:rPr>
              <a:t> lipid</a:t>
            </a:r>
            <a:endParaRPr lang="en-US" altLang="vi-VN" sz="3200" dirty="0">
              <a:solidFill>
                <a:srgbClr val="0070C0"/>
              </a:solidFill>
              <a:cs typeface="Times New Roman" pitchFamily="18" charset="0"/>
            </a:endParaRPr>
          </a:p>
        </p:txBody>
      </p:sp>
      <p:sp>
        <p:nvSpPr>
          <p:cNvPr id="10" name="Text Box 5"/>
          <p:cNvSpPr txBox="1">
            <a:spLocks noChangeArrowheads="1"/>
          </p:cNvSpPr>
          <p:nvPr/>
        </p:nvSpPr>
        <p:spPr bwMode="auto">
          <a:xfrm>
            <a:off x="477837" y="1790700"/>
            <a:ext cx="83613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Cung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cấp</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năng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lượng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cao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cơ</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thể</a:t>
            </a:r>
            <a:r>
              <a:rPr lang="en-US" altLang="en-US" sz="3200" dirty="0" smtClean="0">
                <a:solidFill>
                  <a:srgbClr val="0070C0"/>
                </a:solidFill>
                <a:cs typeface="Times New Roman" pitchFamily="18" charset="0"/>
              </a:rPr>
              <a:t>: 1g lipid </a:t>
            </a:r>
            <a:r>
              <a:rPr lang="en-US" altLang="en-US" sz="3200" dirty="0" err="1" smtClean="0">
                <a:solidFill>
                  <a:srgbClr val="0070C0"/>
                </a:solidFill>
                <a:cs typeface="Times New Roman" pitchFamily="18" charset="0"/>
              </a:rPr>
              <a:t>cung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cấp</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khoảng</a:t>
            </a:r>
            <a:r>
              <a:rPr lang="en-US" altLang="en-US" sz="3200" dirty="0" smtClean="0">
                <a:solidFill>
                  <a:srgbClr val="0070C0"/>
                </a:solidFill>
                <a:cs typeface="Times New Roman" pitchFamily="18" charset="0"/>
              </a:rPr>
              <a:t> 9Kcal</a:t>
            </a:r>
          </a:p>
          <a:p>
            <a:pPr marL="457200" indent="-457200">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Tạo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hình</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Cấu</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trúc</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tế</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bào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mô</a:t>
            </a:r>
            <a:endParaRPr lang="en-US" altLang="en-US" sz="3200" dirty="0" smtClean="0">
              <a:solidFill>
                <a:srgbClr val="0070C0"/>
              </a:solidFill>
              <a:cs typeface="Times New Roman" pitchFamily="18" charset="0"/>
            </a:endParaRPr>
          </a:p>
          <a:p>
            <a:pPr marL="457200" indent="-457200">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Điều</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hòa</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hoạt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động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Cần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thiết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sự</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tiêu</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hóa</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hấp</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thụ</a:t>
            </a:r>
            <a:r>
              <a:rPr lang="en-US" altLang="en-US" sz="3200" dirty="0" smtClean="0">
                <a:solidFill>
                  <a:srgbClr val="0070C0"/>
                </a:solidFill>
                <a:cs typeface="Times New Roman" pitchFamily="18" charset="0"/>
              </a:rPr>
              <a:t> vitamin tan </a:t>
            </a:r>
            <a:r>
              <a:rPr lang="en-US" altLang="en-US" sz="3200" dirty="0" err="1" smtClean="0">
                <a:solidFill>
                  <a:srgbClr val="0070C0"/>
                </a:solidFill>
                <a:cs typeface="Times New Roman" pitchFamily="18" charset="0"/>
              </a:rPr>
              <a:t>trong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chất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béo</a:t>
            </a:r>
            <a:endParaRPr lang="en-US" altLang="en-US" sz="3200" dirty="0" smtClean="0">
              <a:solidFill>
                <a:srgbClr val="0070C0"/>
              </a:solidFill>
              <a:cs typeface="Times New Roman" pitchFamily="18" charset="0"/>
            </a:endParaRPr>
          </a:p>
          <a:p>
            <a:pPr marL="457200" indent="-457200">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Chế</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biến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thực</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phẩm</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Tạo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cảm</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giác</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ngon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miệng</a:t>
            </a:r>
            <a:endParaRPr lang="en-US" altLang="en-US" sz="3200" dirty="0" smtClean="0">
              <a:solidFill>
                <a:srgbClr val="0070C0"/>
              </a:solidFill>
              <a:cs typeface="Times New Roman" pitchFamily="18" charset="0"/>
            </a:endParaRPr>
          </a:p>
          <a:p>
            <a:pPr marL="457200" indent="-457200">
              <a:spcBef>
                <a:spcPct val="50000"/>
              </a:spcBef>
              <a:buFont typeface="Arial" panose="020B0604020202020204" pitchFamily="34" charset="0"/>
              <a:buChar char="•"/>
            </a:pPr>
            <a:endParaRPr lang="en-US" altLang="vi-VN" sz="3200" dirty="0">
              <a:solidFill>
                <a:srgbClr val="0070C0"/>
              </a:solidFill>
              <a:cs typeface="Times New Roman" pitchFamily="18" charset="0"/>
            </a:endParaRPr>
          </a:p>
        </p:txBody>
      </p:sp>
      <p:sp>
        <p:nvSpPr>
          <p:cNvPr id="1024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0247" name="Rectangle 10"/>
          <p:cNvSpPr>
            <a:spLocks noChangeArrowheads="1"/>
          </p:cNvSpPr>
          <p:nvPr/>
        </p:nvSpPr>
        <p:spPr bwMode="auto">
          <a:xfrm>
            <a:off x="1200337" y="533399"/>
            <a:ext cx="1483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dirty="0" smtClean="0">
                <a:solidFill>
                  <a:srgbClr val="FF3300"/>
                </a:solidFill>
              </a:rPr>
              <a:t>2. Lipid</a:t>
            </a:r>
            <a:endParaRPr lang="en-US" altLang="vi-VN" sz="3200" dirty="0">
              <a:solidFill>
                <a:srgbClr val="FF3300"/>
              </a:solidFill>
            </a:endParaRPr>
          </a:p>
        </p:txBody>
      </p:sp>
      <p:sp>
        <p:nvSpPr>
          <p:cNvPr id="13"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803973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additive="base">
                                        <p:cTn id="3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smtClean="0">
                <a:solidFill>
                  <a:schemeClr val="bg1"/>
                </a:solidFill>
                <a:latin typeface="+mj-lt"/>
                <a:ea typeface="+mj-ea"/>
                <a:cs typeface="+mj-cs"/>
              </a:rPr>
              <a:t>N</a:t>
            </a:r>
            <a:r>
              <a:rPr lang="vi-VN" sz="3200" dirty="0" smtClean="0">
                <a:solidFill>
                  <a:schemeClr val="bg1"/>
                </a:solidFill>
                <a:latin typeface="+mj-lt"/>
                <a:ea typeface="+mj-ea"/>
                <a:cs typeface="+mj-cs"/>
              </a:rPr>
              <a:t>gôi </a:t>
            </a:r>
            <a:r>
              <a:rPr lang="vi-VN" sz="3200" dirty="0">
                <a:solidFill>
                  <a:schemeClr val="bg1"/>
                </a:solidFill>
                <a:latin typeface="+mj-lt"/>
                <a:ea typeface="+mj-ea"/>
                <a:cs typeface="+mj-cs"/>
              </a:rPr>
              <a:t>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smtClean="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477838" y="1206500"/>
            <a:ext cx="84375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vi-VN" sz="2800" dirty="0" err="1" smtClean="0">
                <a:solidFill>
                  <a:srgbClr val="0070C0"/>
                </a:solidFill>
                <a:cs typeface="Times New Roman" pitchFamily="18" charset="0"/>
              </a:rPr>
              <a:t>Bao</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gồm</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tinh</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bột</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đường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và</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chất</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xơ</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là</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thành</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phần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cơ</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bản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nhất</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của</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các</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bữa</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ăn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và</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là</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nguồn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cung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cấp</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năng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lượng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chính</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cho</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cơ</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thể</a:t>
            </a:r>
            <a:endParaRPr lang="en-US" altLang="vi-VN" sz="2800" dirty="0">
              <a:solidFill>
                <a:srgbClr val="0070C0"/>
              </a:solidFill>
              <a:cs typeface="Times New Roman" pitchFamily="18" charset="0"/>
            </a:endParaRPr>
          </a:p>
        </p:txBody>
      </p:sp>
      <p:sp>
        <p:nvSpPr>
          <p:cNvPr id="10" name="Text Box 5"/>
          <p:cNvSpPr txBox="1">
            <a:spLocks noChangeArrowheads="1"/>
          </p:cNvSpPr>
          <p:nvPr/>
        </p:nvSpPr>
        <p:spPr bwMode="auto">
          <a:xfrm>
            <a:off x="468313" y="2591495"/>
            <a:ext cx="3798888"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vi-VN" sz="2800" dirty="0" err="1" smtClean="0">
                <a:solidFill>
                  <a:srgbClr val="0070C0"/>
                </a:solidFill>
                <a:cs typeface="Times New Roman" pitchFamily="18" charset="0"/>
              </a:rPr>
              <a:t>Thường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có</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trong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Gạo</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ngô</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khoai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sắn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các</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loại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củ</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quả</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rau</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như</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chuối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bí</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đỏ</a:t>
            </a:r>
            <a:r>
              <a:rPr lang="en-US" altLang="vi-VN" sz="2800" dirty="0" smtClean="0">
                <a:solidFill>
                  <a:srgbClr val="0070C0"/>
                </a:solidFill>
                <a:cs typeface="Times New Roman" pitchFamily="18" charset="0"/>
              </a:rPr>
              <a:t>.</a:t>
            </a:r>
          </a:p>
          <a:p>
            <a:pPr>
              <a:spcBef>
                <a:spcPct val="50000"/>
              </a:spcBef>
            </a:pPr>
            <a:r>
              <a:rPr lang="en-US" altLang="vi-VN" sz="2800" dirty="0" err="1" smtClean="0">
                <a:solidFill>
                  <a:srgbClr val="0070C0"/>
                </a:solidFill>
                <a:cs typeface="Times New Roman" pitchFamily="18" charset="0"/>
              </a:rPr>
              <a:t>Trong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thức</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ăn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từ</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động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vật</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chỉ</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có</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sữa</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chứa</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nhiều</a:t>
            </a:r>
            <a:r>
              <a:rPr lang="en-US" altLang="vi-VN" sz="2800" dirty="0" smtClean="0">
                <a:solidFill>
                  <a:srgbClr val="0070C0"/>
                </a:solidFill>
                <a:cs typeface="Times New Roman" pitchFamily="18" charset="0"/>
              </a:rPr>
              <a:t> carbohydrate</a:t>
            </a:r>
            <a:endParaRPr lang="en-US" altLang="vi-VN" sz="2800" dirty="0">
              <a:solidFill>
                <a:srgbClr val="0070C0"/>
              </a:solidFill>
              <a:cs typeface="Times New Roman" pitchFamily="18" charset="0"/>
            </a:endParaRPr>
          </a:p>
        </p:txBody>
      </p:sp>
      <p:sp>
        <p:nvSpPr>
          <p:cNvPr id="1024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0247" name="Rectangle 10"/>
          <p:cNvSpPr>
            <a:spLocks noChangeArrowheads="1"/>
          </p:cNvSpPr>
          <p:nvPr/>
        </p:nvSpPr>
        <p:spPr bwMode="auto">
          <a:xfrm>
            <a:off x="1200337" y="533399"/>
            <a:ext cx="2829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vi-VN" sz="3200" dirty="0" smtClean="0">
                <a:solidFill>
                  <a:srgbClr val="FF3300"/>
                </a:solidFill>
              </a:rPr>
              <a:t>3. Carbohydrate</a:t>
            </a:r>
            <a:endParaRPr lang="en-US" altLang="vi-VN" sz="3200" dirty="0">
              <a:solidFill>
                <a:srgbClr val="FF3300"/>
              </a:solidFill>
            </a:endParaRPr>
          </a:p>
        </p:txBody>
      </p:sp>
      <p:sp>
        <p:nvSpPr>
          <p:cNvPr id="13"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3074" name="Picture 2" descr="C:\Users\Minh Luyen\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358" y="2215595"/>
            <a:ext cx="473304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86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smtClean="0">
                <a:solidFill>
                  <a:schemeClr val="bg1"/>
                </a:solidFill>
                <a:latin typeface="+mj-lt"/>
                <a:ea typeface="+mj-ea"/>
                <a:cs typeface="+mj-cs"/>
              </a:rPr>
              <a:t>N</a:t>
            </a:r>
            <a:r>
              <a:rPr lang="vi-VN" sz="3200" dirty="0" smtClean="0">
                <a:solidFill>
                  <a:schemeClr val="bg1"/>
                </a:solidFill>
                <a:latin typeface="+mj-lt"/>
                <a:ea typeface="+mj-ea"/>
                <a:cs typeface="+mj-cs"/>
              </a:rPr>
              <a:t>gôi </a:t>
            </a:r>
            <a:r>
              <a:rPr lang="vi-VN" sz="3200" dirty="0">
                <a:solidFill>
                  <a:schemeClr val="bg1"/>
                </a:solidFill>
                <a:latin typeface="+mj-lt"/>
                <a:ea typeface="+mj-ea"/>
                <a:cs typeface="+mj-cs"/>
              </a:rPr>
              <a:t>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smtClean="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1066800" y="832136"/>
            <a:ext cx="8437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vi-VN" sz="3200" dirty="0" err="1" smtClean="0">
                <a:solidFill>
                  <a:srgbClr val="0070C0"/>
                </a:solidFill>
                <a:cs typeface="Times New Roman" pitchFamily="18" charset="0"/>
              </a:rPr>
              <a:t>Một</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số</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vai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trò</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chính</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của</a:t>
            </a:r>
            <a:r>
              <a:rPr lang="en-US" altLang="vi-VN" sz="3200" dirty="0" smtClean="0">
                <a:solidFill>
                  <a:srgbClr val="0070C0"/>
                </a:solidFill>
                <a:cs typeface="Times New Roman" pitchFamily="18" charset="0"/>
              </a:rPr>
              <a:t> carbohydrate</a:t>
            </a:r>
            <a:endParaRPr lang="en-US" altLang="vi-VN" sz="3200" dirty="0">
              <a:solidFill>
                <a:srgbClr val="0070C0"/>
              </a:solidFill>
              <a:cs typeface="Times New Roman" pitchFamily="18" charset="0"/>
            </a:endParaRPr>
          </a:p>
        </p:txBody>
      </p:sp>
      <p:sp>
        <p:nvSpPr>
          <p:cNvPr id="10" name="Text Box 5"/>
          <p:cNvSpPr txBox="1">
            <a:spLocks noChangeArrowheads="1"/>
          </p:cNvSpPr>
          <p:nvPr/>
        </p:nvSpPr>
        <p:spPr bwMode="auto">
          <a:xfrm>
            <a:off x="477837" y="1387761"/>
            <a:ext cx="836136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Cung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cấp</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năng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lượng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vai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trò</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quan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trọng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nhất</a:t>
            </a:r>
            <a:r>
              <a:rPr lang="en-US" altLang="en-US" sz="3200" dirty="0" smtClean="0">
                <a:solidFill>
                  <a:srgbClr val="0070C0"/>
                </a:solidFill>
                <a:cs typeface="Times New Roman" pitchFamily="18" charset="0"/>
              </a:rPr>
              <a:t>, 1g </a:t>
            </a:r>
            <a:r>
              <a:rPr lang="en-US" altLang="en-US" sz="3200" dirty="0" err="1" smtClean="0">
                <a:solidFill>
                  <a:srgbClr val="0070C0"/>
                </a:solidFill>
                <a:cs typeface="Times New Roman" pitchFamily="18" charset="0"/>
              </a:rPr>
              <a:t>cung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cấp</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khoảng</a:t>
            </a:r>
            <a:r>
              <a:rPr lang="en-US" altLang="en-US" sz="3200" dirty="0" smtClean="0">
                <a:solidFill>
                  <a:srgbClr val="0070C0"/>
                </a:solidFill>
                <a:cs typeface="Times New Roman" pitchFamily="18" charset="0"/>
              </a:rPr>
              <a:t> 4Kcal</a:t>
            </a:r>
          </a:p>
          <a:p>
            <a:pPr marL="457200" indent="-457200">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Tạo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hình</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Cấu</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tạo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tế</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bào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mô</a:t>
            </a:r>
            <a:endParaRPr lang="en-US" altLang="en-US" sz="3200" dirty="0" smtClean="0">
              <a:solidFill>
                <a:srgbClr val="0070C0"/>
              </a:solidFill>
              <a:cs typeface="Times New Roman" pitchFamily="18" charset="0"/>
            </a:endParaRPr>
          </a:p>
          <a:p>
            <a:pPr marL="457200" indent="-457200">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Điều</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hòa</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hoạt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động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Tham</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gia</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chuyển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hóa</a:t>
            </a:r>
            <a:r>
              <a:rPr lang="en-US" altLang="en-US" sz="3200" dirty="0" smtClean="0">
                <a:solidFill>
                  <a:srgbClr val="0070C0"/>
                </a:solidFill>
                <a:cs typeface="Times New Roman" pitchFamily="18" charset="0"/>
              </a:rPr>
              <a:t> lipid, </a:t>
            </a:r>
            <a:r>
              <a:rPr lang="en-US" altLang="en-US" sz="3200" dirty="0" err="1" smtClean="0">
                <a:solidFill>
                  <a:srgbClr val="0070C0"/>
                </a:solidFill>
                <a:cs typeface="Times New Roman" pitchFamily="18" charset="0"/>
              </a:rPr>
              <a:t>giữ</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ổn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định</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hằng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số</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nội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môi</a:t>
            </a:r>
            <a:endParaRPr lang="en-US" altLang="en-US" sz="3200" dirty="0" smtClean="0">
              <a:solidFill>
                <a:srgbClr val="0070C0"/>
              </a:solidFill>
              <a:cs typeface="Times New Roman" pitchFamily="18" charset="0"/>
            </a:endParaRPr>
          </a:p>
          <a:p>
            <a:pPr marL="457200" indent="-457200">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Cung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cấp</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chất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xơ</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cho</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cơ</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thể</a:t>
            </a:r>
            <a:r>
              <a:rPr lang="en-US" altLang="en-US" sz="3200" dirty="0" smtClean="0">
                <a:solidFill>
                  <a:srgbClr val="0070C0"/>
                </a:solidFill>
                <a:cs typeface="Times New Roman" pitchFamily="18" charset="0"/>
              </a:rPr>
              <a:t>.</a:t>
            </a:r>
          </a:p>
        </p:txBody>
      </p:sp>
      <p:sp>
        <p:nvSpPr>
          <p:cNvPr id="1024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0247" name="Rectangle 10"/>
          <p:cNvSpPr>
            <a:spLocks noChangeArrowheads="1"/>
          </p:cNvSpPr>
          <p:nvPr/>
        </p:nvSpPr>
        <p:spPr bwMode="auto">
          <a:xfrm>
            <a:off x="1200337" y="241011"/>
            <a:ext cx="2829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vi-VN" sz="3200" dirty="0" smtClean="0">
                <a:solidFill>
                  <a:srgbClr val="FF3300"/>
                </a:solidFill>
              </a:rPr>
              <a:t>3. Carbohydrate</a:t>
            </a:r>
            <a:endParaRPr lang="en-US" altLang="vi-VN" sz="3200" dirty="0">
              <a:solidFill>
                <a:srgbClr val="FF3300"/>
              </a:solidFill>
            </a:endParaRPr>
          </a:p>
        </p:txBody>
      </p:sp>
      <p:sp>
        <p:nvSpPr>
          <p:cNvPr id="13"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8" name="Text Box 5"/>
          <p:cNvSpPr txBox="1">
            <a:spLocks noChangeArrowheads="1"/>
          </p:cNvSpPr>
          <p:nvPr/>
        </p:nvSpPr>
        <p:spPr bwMode="auto">
          <a:xfrm>
            <a:off x="506413" y="5227638"/>
            <a:ext cx="84375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vi-VN" sz="3200" dirty="0" err="1" smtClean="0">
                <a:solidFill>
                  <a:srgbClr val="0070C0"/>
                </a:solidFill>
                <a:cs typeface="Times New Roman" pitchFamily="18" charset="0"/>
              </a:rPr>
              <a:t>Nhu</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cầu</a:t>
            </a:r>
            <a:r>
              <a:rPr lang="en-US" altLang="vi-VN" sz="3200" dirty="0" smtClean="0">
                <a:solidFill>
                  <a:srgbClr val="0070C0"/>
                </a:solidFill>
                <a:cs typeface="Times New Roman" pitchFamily="18" charset="0"/>
              </a:rPr>
              <a:t> carbohydrate </a:t>
            </a:r>
            <a:r>
              <a:rPr lang="en-US" altLang="vi-VN" sz="3200" dirty="0" err="1" smtClean="0">
                <a:solidFill>
                  <a:srgbClr val="0070C0"/>
                </a:solidFill>
                <a:cs typeface="Times New Roman" pitchFamily="18" charset="0"/>
              </a:rPr>
              <a:t>đối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với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cơ</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thể</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người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trưởng</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thành</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Từ</a:t>
            </a:r>
            <a:r>
              <a:rPr lang="en-US" altLang="vi-VN" sz="3200" dirty="0" smtClean="0">
                <a:solidFill>
                  <a:srgbClr val="0070C0"/>
                </a:solidFill>
                <a:cs typeface="Times New Roman" pitchFamily="18" charset="0"/>
              </a:rPr>
              <a:t> 56% </a:t>
            </a:r>
            <a:r>
              <a:rPr lang="en-US" altLang="vi-VN" sz="3200" dirty="0" err="1" smtClean="0">
                <a:solidFill>
                  <a:srgbClr val="0070C0"/>
                </a:solidFill>
                <a:cs typeface="Times New Roman" pitchFamily="18" charset="0"/>
              </a:rPr>
              <a:t>đến</a:t>
            </a:r>
            <a:r>
              <a:rPr lang="en-US" altLang="vi-VN" sz="3200" dirty="0" smtClean="0">
                <a:solidFill>
                  <a:srgbClr val="0070C0"/>
                </a:solidFill>
                <a:cs typeface="Times New Roman" pitchFamily="18" charset="0"/>
              </a:rPr>
              <a:t> 70% </a:t>
            </a:r>
            <a:r>
              <a:rPr lang="en-US" altLang="vi-VN" sz="3200" dirty="0" err="1" smtClean="0">
                <a:solidFill>
                  <a:srgbClr val="0070C0"/>
                </a:solidFill>
                <a:cs typeface="Times New Roman" pitchFamily="18" charset="0"/>
              </a:rPr>
              <a:t>tổng</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năng</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lượng</a:t>
            </a:r>
            <a:endParaRPr lang="en-US" altLang="vi-VN" sz="3200" dirty="0">
              <a:solidFill>
                <a:srgbClr val="0070C0"/>
              </a:solidFill>
              <a:cs typeface="Times New Roman" pitchFamily="18" charset="0"/>
            </a:endParaRPr>
          </a:p>
        </p:txBody>
      </p:sp>
    </p:spTree>
    <p:extLst>
      <p:ext uri="{BB962C8B-B14F-4D97-AF65-F5344CB8AC3E}">
        <p14:creationId xmlns:p14="http://schemas.microsoft.com/office/powerpoint/2010/main" val="680473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 calcmode="lin" valueType="num">
                                      <p:cBhvr additive="base">
                                        <p:cTn id="2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additive="base">
                                        <p:cTn id="3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987" y="166543"/>
            <a:ext cx="83058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BÀI </a:t>
            </a:r>
            <a:r>
              <a:rPr lang="en-US" sz="3200" b="1"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1: THÀNH </a:t>
            </a:r>
            <a:r>
              <a:rPr lang="en-US" sz="3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PHẦN DINH DƯỠNG </a:t>
            </a:r>
          </a:p>
          <a:p>
            <a:pPr algn="ctr"/>
            <a:r>
              <a:rPr lang="en-US" sz="32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rPr>
              <a:t>TRONG THỰC PHẨM</a:t>
            </a:r>
          </a:p>
        </p:txBody>
      </p:sp>
      <p:sp>
        <p:nvSpPr>
          <p:cNvPr id="3" name="Rectangle 10"/>
          <p:cNvSpPr>
            <a:spLocks noChangeArrowheads="1"/>
          </p:cNvSpPr>
          <p:nvPr/>
        </p:nvSpPr>
        <p:spPr bwMode="auto">
          <a:xfrm>
            <a:off x="304800" y="1371600"/>
            <a:ext cx="82819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smtClean="0">
                <a:solidFill>
                  <a:srgbClr val="FF3300"/>
                </a:solidFill>
              </a:rPr>
              <a:t>II. VITAMIN, CHẤT KHOÁNG, CHẤT XƠ, NƯỚC</a:t>
            </a:r>
            <a:endParaRPr lang="en-US" altLang="en-US" sz="2800" b="1" dirty="0">
              <a:solidFill>
                <a:srgbClr val="FF3300"/>
              </a:solidFill>
            </a:endParaRPr>
          </a:p>
          <a:p>
            <a:endParaRPr lang="en-US" altLang="en-US" sz="2800" b="1" dirty="0">
              <a:solidFill>
                <a:srgbClr val="FF3300"/>
              </a:solidFill>
            </a:endParaRPr>
          </a:p>
        </p:txBody>
      </p:sp>
      <p:sp>
        <p:nvSpPr>
          <p:cNvPr id="5" name="Text Box 11"/>
          <p:cNvSpPr txBox="1">
            <a:spLocks noChangeArrowheads="1"/>
          </p:cNvSpPr>
          <p:nvPr/>
        </p:nvSpPr>
        <p:spPr bwMode="auto">
          <a:xfrm>
            <a:off x="457200" y="1848653"/>
            <a:ext cx="815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800" dirty="0" smtClean="0">
                <a:solidFill>
                  <a:srgbClr val="0000FF"/>
                </a:solidFill>
                <a:cs typeface="Times New Roman" pitchFamily="18" charset="0"/>
              </a:rPr>
              <a:t>1. Vitamin</a:t>
            </a:r>
            <a:endParaRPr lang="en-US" altLang="en-US" sz="2800" dirty="0">
              <a:solidFill>
                <a:srgbClr val="0000FF"/>
              </a:solidFill>
              <a:cs typeface="Times New Roman" pitchFamily="18" charset="0"/>
            </a:endParaRPr>
          </a:p>
        </p:txBody>
      </p:sp>
      <p:pic>
        <p:nvPicPr>
          <p:cNvPr id="4098" name="Picture 2" descr="C:\Users\Minh Luyen\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 y="2371873"/>
            <a:ext cx="8405814"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86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915400" cy="1143000"/>
          </a:xfrm>
        </p:spPr>
        <p:txBody>
          <a:bodyPr/>
          <a:lstStyle/>
          <a:p>
            <a:pPr>
              <a:defRPr/>
            </a:pPr>
            <a:r>
              <a:rPr lang="en-US" sz="3200" dirty="0" smtClean="0">
                <a:solidFill>
                  <a:srgbClr val="FF0000"/>
                </a:solidFill>
                <a:ea typeface="+mn-ea"/>
                <a:cs typeface="+mn-cs"/>
              </a:rPr>
              <a:t>1. </a:t>
            </a:r>
            <a:r>
              <a:rPr lang="en-US" sz="3200" dirty="0" smtClean="0">
                <a:solidFill>
                  <a:srgbClr val="FF0000"/>
                </a:solidFill>
                <a:ea typeface="+mn-ea"/>
                <a:cs typeface="+mn-cs"/>
              </a:rPr>
              <a:t>Vitamin</a:t>
            </a:r>
            <a:endParaRPr lang="en-US" sz="3200" dirty="0">
              <a:solidFill>
                <a:srgbClr val="FF0000"/>
              </a:solidFill>
              <a:ea typeface="+mn-ea"/>
              <a:cs typeface="+mn-cs"/>
            </a:endParaRPr>
          </a:p>
        </p:txBody>
      </p:sp>
      <p:sp>
        <p:nvSpPr>
          <p:cNvPr id="3" name="Content Placeholder 2"/>
          <p:cNvSpPr>
            <a:spLocks noGrp="1"/>
          </p:cNvSpPr>
          <p:nvPr>
            <p:ph idx="1"/>
          </p:nvPr>
        </p:nvSpPr>
        <p:spPr/>
        <p:txBody>
          <a:bodyPr/>
          <a:lstStyle/>
          <a:p>
            <a:r>
              <a:rPr lang="en-US" dirty="0" smtClean="0"/>
              <a:t>Vitamin </a:t>
            </a:r>
            <a:r>
              <a:rPr lang="en-US" dirty="0" err="1" smtClean="0"/>
              <a:t>là</a:t>
            </a:r>
            <a:r>
              <a:rPr lang="en-US" dirty="0" smtClean="0"/>
              <a:t> </a:t>
            </a:r>
            <a:r>
              <a:rPr lang="en-US" dirty="0" err="1" smtClean="0"/>
              <a:t>nhóm</a:t>
            </a:r>
            <a:r>
              <a:rPr lang="en-US" dirty="0" smtClean="0"/>
              <a:t> </a:t>
            </a:r>
            <a:r>
              <a:rPr lang="en-US" dirty="0" err="1" smtClean="0"/>
              <a:t>chất</a:t>
            </a:r>
            <a:r>
              <a:rPr lang="en-US" dirty="0" smtClean="0"/>
              <a:t> </a:t>
            </a:r>
            <a:r>
              <a:rPr lang="en-US" dirty="0" err="1" smtClean="0"/>
              <a:t>hữu</a:t>
            </a:r>
            <a:r>
              <a:rPr lang="en-US" dirty="0" smtClean="0"/>
              <a:t> </a:t>
            </a:r>
            <a:r>
              <a:rPr lang="en-US" dirty="0" err="1" smtClean="0"/>
              <a:t>cơ</a:t>
            </a:r>
            <a:r>
              <a:rPr lang="en-US" dirty="0" smtClean="0"/>
              <a:t> </a:t>
            </a:r>
            <a:r>
              <a:rPr lang="en-US" dirty="0" err="1" smtClean="0"/>
              <a:t>mà</a:t>
            </a:r>
            <a:r>
              <a:rPr lang="en-US" dirty="0" smtClean="0"/>
              <a:t> </a:t>
            </a:r>
            <a:r>
              <a:rPr lang="en-US" dirty="0" err="1" smtClean="0"/>
              <a:t>cơ</a:t>
            </a:r>
            <a:r>
              <a:rPr lang="en-US" dirty="0" smtClean="0"/>
              <a:t> </a:t>
            </a:r>
            <a:r>
              <a:rPr lang="en-US" dirty="0" err="1" smtClean="0"/>
              <a:t>thể</a:t>
            </a:r>
            <a:r>
              <a:rPr lang="en-US" dirty="0" smtClean="0"/>
              <a:t> </a:t>
            </a:r>
            <a:r>
              <a:rPr lang="en-US" dirty="0" err="1" smtClean="0"/>
              <a:t>không</a:t>
            </a:r>
            <a:r>
              <a:rPr lang="en-US" dirty="0" smtClean="0"/>
              <a:t> </a:t>
            </a:r>
            <a:r>
              <a:rPr lang="en-US" dirty="0" err="1" smtClean="0"/>
              <a:t>thể</a:t>
            </a:r>
            <a:r>
              <a:rPr lang="en-US" dirty="0" smtClean="0"/>
              <a:t> </a:t>
            </a:r>
            <a:r>
              <a:rPr lang="en-US" dirty="0" err="1" smtClean="0"/>
              <a:t>tự</a:t>
            </a:r>
            <a:r>
              <a:rPr lang="en-US" dirty="0" smtClean="0"/>
              <a:t> </a:t>
            </a:r>
            <a:r>
              <a:rPr lang="en-US" dirty="0" err="1" smtClean="0"/>
              <a:t>tổng</a:t>
            </a:r>
            <a:r>
              <a:rPr lang="en-US" dirty="0" smtClean="0"/>
              <a:t> </a:t>
            </a:r>
            <a:r>
              <a:rPr lang="en-US" dirty="0" err="1" smtClean="0"/>
              <a:t>hợp</a:t>
            </a:r>
            <a:r>
              <a:rPr lang="en-US" dirty="0" smtClean="0"/>
              <a:t> </a:t>
            </a:r>
            <a:r>
              <a:rPr lang="en-US" dirty="0" err="1" smtClean="0"/>
              <a:t>được</a:t>
            </a:r>
            <a:endParaRPr lang="en-US" dirty="0" smtClean="0"/>
          </a:p>
          <a:p>
            <a:r>
              <a:rPr lang="en-US" dirty="0" err="1" smtClean="0"/>
              <a:t>Đóng</a:t>
            </a:r>
            <a:r>
              <a:rPr lang="en-US" dirty="0" smtClean="0"/>
              <a:t> </a:t>
            </a:r>
            <a:r>
              <a:rPr lang="en-US" dirty="0" err="1" smtClean="0"/>
              <a:t>vai</a:t>
            </a:r>
            <a:r>
              <a:rPr lang="en-US" dirty="0" smtClean="0"/>
              <a:t> </a:t>
            </a:r>
            <a:r>
              <a:rPr lang="en-US" dirty="0" err="1" smtClean="0"/>
              <a:t>trò</a:t>
            </a:r>
            <a:r>
              <a:rPr lang="en-US" dirty="0" smtClean="0"/>
              <a:t> </a:t>
            </a:r>
            <a:r>
              <a:rPr lang="en-US" dirty="0" err="1" smtClean="0"/>
              <a:t>quan</a:t>
            </a:r>
            <a:r>
              <a:rPr lang="en-US" dirty="0" smtClean="0"/>
              <a:t> </a:t>
            </a:r>
            <a:r>
              <a:rPr lang="en-US" dirty="0" err="1" smtClean="0"/>
              <a:t>trọng</a:t>
            </a:r>
            <a:r>
              <a:rPr lang="en-US" dirty="0" smtClean="0"/>
              <a:t> </a:t>
            </a:r>
            <a:r>
              <a:rPr lang="en-US" dirty="0" err="1" smtClean="0"/>
              <a:t>trong</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cơ</a:t>
            </a:r>
            <a:r>
              <a:rPr lang="en-US" dirty="0" smtClean="0"/>
              <a:t> </a:t>
            </a:r>
            <a:r>
              <a:rPr lang="en-US" dirty="0" err="1" smtClean="0"/>
              <a:t>thể</a:t>
            </a:r>
            <a:r>
              <a:rPr lang="en-US" dirty="0" smtClean="0"/>
              <a:t> </a:t>
            </a:r>
            <a:r>
              <a:rPr lang="en-US" dirty="0" err="1" smtClean="0"/>
              <a:t>và</a:t>
            </a:r>
            <a:r>
              <a:rPr lang="en-US" dirty="0" smtClean="0"/>
              <a:t> </a:t>
            </a:r>
            <a:r>
              <a:rPr lang="en-US" dirty="0" err="1" smtClean="0"/>
              <a:t>sức</a:t>
            </a:r>
            <a:r>
              <a:rPr lang="en-US" dirty="0" smtClean="0"/>
              <a:t> </a:t>
            </a:r>
            <a:r>
              <a:rPr lang="en-US" dirty="0" err="1" smtClean="0"/>
              <a:t>khỏe</a:t>
            </a:r>
            <a:r>
              <a:rPr lang="en-US" dirty="0" smtClean="0"/>
              <a:t> </a:t>
            </a:r>
            <a:r>
              <a:rPr lang="en-US" dirty="0" err="1" smtClean="0"/>
              <a:t>của</a:t>
            </a:r>
            <a:r>
              <a:rPr lang="en-US" dirty="0" smtClean="0"/>
              <a:t> con </a:t>
            </a:r>
            <a:r>
              <a:rPr lang="en-US" dirty="0" err="1" smtClean="0"/>
              <a:t>người</a:t>
            </a:r>
            <a:r>
              <a:rPr lang="en-US" dirty="0" smtClean="0"/>
              <a:t>.</a:t>
            </a:r>
          </a:p>
          <a:p>
            <a:r>
              <a:rPr lang="en-US" dirty="0" err="1" smtClean="0"/>
              <a:t>Có</a:t>
            </a:r>
            <a:r>
              <a:rPr lang="en-US" dirty="0" smtClean="0"/>
              <a:t> </a:t>
            </a:r>
            <a:r>
              <a:rPr lang="en-US" dirty="0" err="1" smtClean="0"/>
              <a:t>hai</a:t>
            </a:r>
            <a:r>
              <a:rPr lang="en-US" dirty="0" smtClean="0"/>
              <a:t> </a:t>
            </a:r>
            <a:r>
              <a:rPr lang="en-US" dirty="0" err="1" smtClean="0"/>
              <a:t>nhóm</a:t>
            </a:r>
            <a:r>
              <a:rPr lang="en-US" dirty="0" smtClean="0"/>
              <a:t> vitamin: </a:t>
            </a:r>
            <a:r>
              <a:rPr lang="en-US" dirty="0" err="1" smtClean="0"/>
              <a:t>Nhóm</a:t>
            </a:r>
            <a:r>
              <a:rPr lang="en-US" dirty="0" smtClean="0"/>
              <a:t> tan </a:t>
            </a:r>
            <a:r>
              <a:rPr lang="en-US" dirty="0" err="1" smtClean="0"/>
              <a:t>trong</a:t>
            </a:r>
            <a:r>
              <a:rPr lang="en-US" dirty="0" smtClean="0"/>
              <a:t> </a:t>
            </a:r>
            <a:r>
              <a:rPr lang="en-US" dirty="0" err="1" smtClean="0"/>
              <a:t>chất</a:t>
            </a:r>
            <a:r>
              <a:rPr lang="en-US" dirty="0" smtClean="0"/>
              <a:t> </a:t>
            </a:r>
            <a:r>
              <a:rPr lang="en-US" dirty="0" err="1" smtClean="0"/>
              <a:t>béo</a:t>
            </a:r>
            <a:r>
              <a:rPr lang="en-US" dirty="0" smtClean="0"/>
              <a:t> </a:t>
            </a:r>
            <a:r>
              <a:rPr lang="en-US" dirty="0" err="1" smtClean="0"/>
              <a:t>và</a:t>
            </a:r>
            <a:r>
              <a:rPr lang="en-US" dirty="0" smtClean="0"/>
              <a:t> </a:t>
            </a:r>
            <a:r>
              <a:rPr lang="en-US" dirty="0" err="1" smtClean="0"/>
              <a:t>nhóm</a:t>
            </a:r>
            <a:r>
              <a:rPr lang="en-US" dirty="0" smtClean="0"/>
              <a:t> tan </a:t>
            </a:r>
            <a:r>
              <a:rPr lang="en-US" dirty="0" err="1" smtClean="0"/>
              <a:t>trong</a:t>
            </a:r>
            <a:r>
              <a:rPr lang="en-US" dirty="0" smtClean="0"/>
              <a:t> </a:t>
            </a:r>
            <a:r>
              <a:rPr lang="en-US" dirty="0" err="1" smtClean="0"/>
              <a:t>nước</a:t>
            </a:r>
            <a:endParaRPr lang="en-US" dirty="0"/>
          </a:p>
        </p:txBody>
      </p:sp>
    </p:spTree>
    <p:extLst>
      <p:ext uri="{BB962C8B-B14F-4D97-AF65-F5344CB8AC3E}">
        <p14:creationId xmlns:p14="http://schemas.microsoft.com/office/powerpoint/2010/main" val="34374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915400" cy="1143000"/>
          </a:xfrm>
        </p:spPr>
        <p:txBody>
          <a:bodyPr/>
          <a:lstStyle/>
          <a:p>
            <a:pPr>
              <a:defRPr/>
            </a:pPr>
            <a:r>
              <a:rPr lang="vi-VN" sz="3200" dirty="0" smtClean="0">
                <a:solidFill>
                  <a:srgbClr val="FF0000"/>
                </a:solidFill>
                <a:ea typeface="+mn-ea"/>
                <a:cs typeface="+mn-cs"/>
              </a:rPr>
              <a:t>một </a:t>
            </a:r>
            <a:r>
              <a:rPr lang="vi-VN" sz="3200" dirty="0">
                <a:solidFill>
                  <a:srgbClr val="FF0000"/>
                </a:solidFill>
                <a:ea typeface="+mn-ea"/>
                <a:cs typeface="+mn-cs"/>
              </a:rPr>
              <a:t>số thực phẩm chính giàu vitamin</a:t>
            </a:r>
            <a:endParaRPr lang="en-US" sz="3200" dirty="0">
              <a:solidFill>
                <a:srgbClr val="FF0000"/>
              </a:solidFill>
              <a:ea typeface="+mn-ea"/>
              <a:cs typeface="+mn-cs"/>
            </a:endParaRP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55637"/>
            <a:ext cx="8229600" cy="5364163"/>
          </a:xfrm>
        </p:spPr>
      </p:pic>
    </p:spTree>
    <p:extLst>
      <p:ext uri="{BB962C8B-B14F-4D97-AF65-F5344CB8AC3E}">
        <p14:creationId xmlns:p14="http://schemas.microsoft.com/office/powerpoint/2010/main" val="7484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smtClean="0">
                <a:solidFill>
                  <a:schemeClr val="bg1"/>
                </a:solidFill>
                <a:latin typeface="+mj-lt"/>
                <a:ea typeface="+mj-ea"/>
                <a:cs typeface="+mj-cs"/>
              </a:rPr>
              <a:t>N</a:t>
            </a:r>
            <a:r>
              <a:rPr lang="vi-VN" sz="3200" dirty="0" smtClean="0">
                <a:solidFill>
                  <a:schemeClr val="bg1"/>
                </a:solidFill>
                <a:latin typeface="+mj-lt"/>
                <a:ea typeface="+mj-ea"/>
                <a:cs typeface="+mj-cs"/>
              </a:rPr>
              <a:t>gôi </a:t>
            </a:r>
            <a:r>
              <a:rPr lang="vi-VN" sz="3200" dirty="0">
                <a:solidFill>
                  <a:schemeClr val="bg1"/>
                </a:solidFill>
                <a:latin typeface="+mj-lt"/>
                <a:ea typeface="+mj-ea"/>
                <a:cs typeface="+mj-cs"/>
              </a:rPr>
              <a:t>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smtClean="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604838" y="1117600"/>
            <a:ext cx="84375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dirty="0" smtClean="0">
                <a:solidFill>
                  <a:srgbClr val="0070C0"/>
                </a:solidFill>
                <a:cs typeface="Times New Roman" pitchFamily="18" charset="0"/>
              </a:rPr>
              <a:t>2. </a:t>
            </a:r>
            <a:r>
              <a:rPr lang="en-US" altLang="en-US" sz="3200" dirty="0" err="1" smtClean="0">
                <a:solidFill>
                  <a:srgbClr val="0070C0"/>
                </a:solidFill>
                <a:cs typeface="Times New Roman" pitchFamily="18" charset="0"/>
              </a:rPr>
              <a:t>Chất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khoảng</a:t>
            </a:r>
            <a:endParaRPr lang="en-US" altLang="en-US" sz="3200" dirty="0">
              <a:solidFill>
                <a:srgbClr val="0070C0"/>
              </a:solidFill>
              <a:cs typeface="Times New Roman" pitchFamily="18" charset="0"/>
            </a:endParaRPr>
          </a:p>
        </p:txBody>
      </p:sp>
      <p:sp>
        <p:nvSpPr>
          <p:cNvPr id="10" name="Text Box 5"/>
          <p:cNvSpPr txBox="1">
            <a:spLocks noChangeArrowheads="1"/>
          </p:cNvSpPr>
          <p:nvPr/>
        </p:nvSpPr>
        <p:spPr bwMode="auto">
          <a:xfrm>
            <a:off x="341313" y="1633538"/>
            <a:ext cx="430688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indent="285750">
              <a:spcBef>
                <a:spcPct val="50000"/>
              </a:spcBef>
              <a:buFont typeface="Arial" panose="020B0604020202020204" pitchFamily="34" charset="0"/>
              <a:buChar char="•"/>
              <a:defRPr/>
            </a:pPr>
            <a:r>
              <a:rPr lang="en-US" altLang="en-US" sz="2800" dirty="0" err="1" smtClean="0">
                <a:solidFill>
                  <a:srgbClr val="0070C0"/>
                </a:solidFill>
                <a:latin typeface="+mj-lt"/>
              </a:rPr>
              <a:t>Thường</a:t>
            </a:r>
            <a:r>
              <a:rPr lang="en-US" altLang="en-US" sz="2800" dirty="0" smtClean="0">
                <a:solidFill>
                  <a:srgbClr val="0070C0"/>
                </a:solidFill>
                <a:latin typeface="+mj-lt"/>
              </a:rPr>
              <a:t> </a:t>
            </a:r>
            <a:r>
              <a:rPr lang="en-US" altLang="en-US" sz="2800" dirty="0" err="1" smtClean="0">
                <a:solidFill>
                  <a:srgbClr val="0070C0"/>
                </a:solidFill>
                <a:latin typeface="+mj-lt"/>
              </a:rPr>
              <a:t>được</a:t>
            </a:r>
            <a:r>
              <a:rPr lang="en-US" altLang="en-US" sz="2800" dirty="0" smtClean="0">
                <a:solidFill>
                  <a:srgbClr val="0070C0"/>
                </a:solidFill>
                <a:latin typeface="+mj-lt"/>
              </a:rPr>
              <a:t> </a:t>
            </a:r>
            <a:r>
              <a:rPr lang="en-US" altLang="en-US" sz="2800" dirty="0" err="1" smtClean="0">
                <a:solidFill>
                  <a:srgbClr val="0070C0"/>
                </a:solidFill>
                <a:latin typeface="+mj-lt"/>
              </a:rPr>
              <a:t>phân</a:t>
            </a:r>
            <a:r>
              <a:rPr lang="en-US" altLang="en-US" sz="2800" dirty="0" smtClean="0">
                <a:solidFill>
                  <a:srgbClr val="0070C0"/>
                </a:solidFill>
                <a:latin typeface="+mj-lt"/>
              </a:rPr>
              <a:t> </a:t>
            </a:r>
            <a:r>
              <a:rPr lang="en-US" altLang="en-US" sz="2800" dirty="0" err="1" smtClean="0">
                <a:solidFill>
                  <a:srgbClr val="0070C0"/>
                </a:solidFill>
                <a:latin typeface="+mj-lt"/>
              </a:rPr>
              <a:t>thành</a:t>
            </a:r>
            <a:r>
              <a:rPr lang="en-US" altLang="en-US" sz="2800" dirty="0" smtClean="0">
                <a:solidFill>
                  <a:srgbClr val="0070C0"/>
                </a:solidFill>
                <a:latin typeface="+mj-lt"/>
              </a:rPr>
              <a:t> </a:t>
            </a:r>
            <a:r>
              <a:rPr lang="en-US" altLang="en-US" sz="2800" dirty="0" err="1" smtClean="0">
                <a:solidFill>
                  <a:srgbClr val="0070C0"/>
                </a:solidFill>
                <a:latin typeface="+mj-lt"/>
              </a:rPr>
              <a:t>hai</a:t>
            </a:r>
            <a:r>
              <a:rPr lang="en-US" altLang="en-US" sz="2800" dirty="0" smtClean="0">
                <a:solidFill>
                  <a:srgbClr val="0070C0"/>
                </a:solidFill>
                <a:latin typeface="+mj-lt"/>
              </a:rPr>
              <a:t> </a:t>
            </a:r>
            <a:r>
              <a:rPr lang="en-US" altLang="en-US" sz="2800" dirty="0" err="1" smtClean="0">
                <a:solidFill>
                  <a:srgbClr val="0070C0"/>
                </a:solidFill>
                <a:latin typeface="+mj-lt"/>
              </a:rPr>
              <a:t>nhóm</a:t>
            </a:r>
            <a:r>
              <a:rPr lang="en-US" altLang="en-US" sz="2800" dirty="0" smtClean="0">
                <a:solidFill>
                  <a:srgbClr val="0070C0"/>
                </a:solidFill>
                <a:latin typeface="+mj-lt"/>
              </a:rPr>
              <a:t> </a:t>
            </a:r>
            <a:r>
              <a:rPr lang="en-US" altLang="en-US" sz="2800" dirty="0" err="1" smtClean="0">
                <a:solidFill>
                  <a:srgbClr val="0070C0"/>
                </a:solidFill>
                <a:latin typeface="+mj-lt"/>
              </a:rPr>
              <a:t>theo</a:t>
            </a:r>
            <a:r>
              <a:rPr lang="en-US" altLang="en-US" sz="2800" dirty="0" smtClean="0">
                <a:solidFill>
                  <a:srgbClr val="0070C0"/>
                </a:solidFill>
                <a:latin typeface="+mj-lt"/>
              </a:rPr>
              <a:t> </a:t>
            </a:r>
            <a:r>
              <a:rPr lang="en-US" altLang="en-US" sz="2800" dirty="0" err="1" smtClean="0">
                <a:solidFill>
                  <a:srgbClr val="0070C0"/>
                </a:solidFill>
                <a:latin typeface="+mj-lt"/>
              </a:rPr>
              <a:t>nhu</a:t>
            </a:r>
            <a:r>
              <a:rPr lang="en-US" altLang="en-US" sz="2800" dirty="0" smtClean="0">
                <a:solidFill>
                  <a:srgbClr val="0070C0"/>
                </a:solidFill>
                <a:latin typeface="+mj-lt"/>
              </a:rPr>
              <a:t> </a:t>
            </a:r>
            <a:r>
              <a:rPr lang="en-US" altLang="en-US" sz="2800" dirty="0" err="1" smtClean="0">
                <a:solidFill>
                  <a:srgbClr val="0070C0"/>
                </a:solidFill>
                <a:latin typeface="+mj-lt"/>
              </a:rPr>
              <a:t>cầu</a:t>
            </a:r>
            <a:r>
              <a:rPr lang="en-US" altLang="en-US" sz="2800" dirty="0" smtClean="0">
                <a:solidFill>
                  <a:srgbClr val="0070C0"/>
                </a:solidFill>
                <a:latin typeface="+mj-lt"/>
              </a:rPr>
              <a:t> </a:t>
            </a:r>
            <a:r>
              <a:rPr lang="en-US" altLang="en-US" sz="2800" dirty="0" err="1" smtClean="0">
                <a:solidFill>
                  <a:srgbClr val="0070C0"/>
                </a:solidFill>
                <a:latin typeface="+mj-lt"/>
              </a:rPr>
              <a:t>hàng</a:t>
            </a:r>
            <a:r>
              <a:rPr lang="en-US" altLang="en-US" sz="2800" dirty="0" smtClean="0">
                <a:solidFill>
                  <a:srgbClr val="0070C0"/>
                </a:solidFill>
                <a:latin typeface="+mj-lt"/>
              </a:rPr>
              <a:t> </a:t>
            </a:r>
            <a:r>
              <a:rPr lang="en-US" altLang="en-US" sz="2800" dirty="0" err="1" smtClean="0">
                <a:solidFill>
                  <a:srgbClr val="0070C0"/>
                </a:solidFill>
                <a:latin typeface="+mj-lt"/>
              </a:rPr>
              <a:t>ngày</a:t>
            </a:r>
            <a:r>
              <a:rPr lang="en-US" altLang="en-US" sz="2800" dirty="0" smtClean="0">
                <a:solidFill>
                  <a:srgbClr val="0070C0"/>
                </a:solidFill>
                <a:latin typeface="+mj-lt"/>
              </a:rPr>
              <a:t>:</a:t>
            </a:r>
          </a:p>
          <a:p>
            <a:pPr indent="285750">
              <a:spcBef>
                <a:spcPct val="50000"/>
              </a:spcBef>
              <a:buFont typeface="Arial" panose="020B0604020202020204" pitchFamily="34" charset="0"/>
              <a:buChar char="•"/>
              <a:defRPr/>
            </a:pPr>
            <a:r>
              <a:rPr lang="en-US" altLang="en-US" sz="2800" dirty="0" err="1" smtClean="0">
                <a:solidFill>
                  <a:srgbClr val="0070C0"/>
                </a:solidFill>
                <a:latin typeface="+mj-lt"/>
              </a:rPr>
              <a:t>Chất</a:t>
            </a:r>
            <a:r>
              <a:rPr lang="en-US" altLang="en-US" sz="2800" dirty="0" smtClean="0">
                <a:solidFill>
                  <a:srgbClr val="0070C0"/>
                </a:solidFill>
                <a:latin typeface="+mj-lt"/>
              </a:rPr>
              <a:t> </a:t>
            </a:r>
            <a:r>
              <a:rPr lang="en-US" altLang="en-US" sz="2800" dirty="0" err="1" smtClean="0">
                <a:solidFill>
                  <a:srgbClr val="0070C0"/>
                </a:solidFill>
                <a:latin typeface="+mj-lt"/>
              </a:rPr>
              <a:t>khoáng</a:t>
            </a:r>
            <a:r>
              <a:rPr lang="en-US" altLang="en-US" sz="2800" dirty="0" smtClean="0">
                <a:solidFill>
                  <a:srgbClr val="0070C0"/>
                </a:solidFill>
                <a:latin typeface="+mj-lt"/>
              </a:rPr>
              <a:t> </a:t>
            </a:r>
            <a:r>
              <a:rPr lang="en-US" altLang="en-US" sz="2800" dirty="0" err="1" smtClean="0">
                <a:solidFill>
                  <a:srgbClr val="0070C0"/>
                </a:solidFill>
                <a:latin typeface="+mj-lt"/>
              </a:rPr>
              <a:t>đa</a:t>
            </a:r>
            <a:r>
              <a:rPr lang="en-US" altLang="en-US" sz="2800" dirty="0" smtClean="0">
                <a:solidFill>
                  <a:srgbClr val="0070C0"/>
                </a:solidFill>
                <a:latin typeface="+mj-lt"/>
              </a:rPr>
              <a:t> </a:t>
            </a:r>
            <a:r>
              <a:rPr lang="en-US" altLang="en-US" sz="2800" dirty="0" err="1" smtClean="0">
                <a:solidFill>
                  <a:srgbClr val="0070C0"/>
                </a:solidFill>
                <a:latin typeface="+mj-lt"/>
              </a:rPr>
              <a:t>lượng</a:t>
            </a:r>
            <a:r>
              <a:rPr lang="en-US" altLang="en-US" sz="2800" dirty="0" smtClean="0">
                <a:solidFill>
                  <a:srgbClr val="0070C0"/>
                </a:solidFill>
                <a:latin typeface="+mj-lt"/>
              </a:rPr>
              <a:t> </a:t>
            </a:r>
            <a:r>
              <a:rPr lang="en-US" altLang="en-US" sz="2800" dirty="0" err="1" smtClean="0">
                <a:solidFill>
                  <a:srgbClr val="0070C0"/>
                </a:solidFill>
                <a:latin typeface="+mj-lt"/>
              </a:rPr>
              <a:t>khi</a:t>
            </a:r>
            <a:r>
              <a:rPr lang="en-US" altLang="en-US" sz="2800" dirty="0" smtClean="0">
                <a:solidFill>
                  <a:srgbClr val="0070C0"/>
                </a:solidFill>
                <a:latin typeface="+mj-lt"/>
              </a:rPr>
              <a:t> </a:t>
            </a:r>
            <a:r>
              <a:rPr lang="en-US" altLang="en-US" sz="2800" dirty="0" err="1" smtClean="0">
                <a:solidFill>
                  <a:srgbClr val="0070C0"/>
                </a:solidFill>
                <a:latin typeface="+mj-lt"/>
              </a:rPr>
              <a:t>nhu</a:t>
            </a:r>
            <a:r>
              <a:rPr lang="en-US" altLang="en-US" sz="2800" dirty="0" smtClean="0">
                <a:solidFill>
                  <a:srgbClr val="0070C0"/>
                </a:solidFill>
                <a:latin typeface="+mj-lt"/>
              </a:rPr>
              <a:t> </a:t>
            </a:r>
            <a:r>
              <a:rPr lang="en-US" altLang="en-US" sz="2800" dirty="0" err="1" smtClean="0">
                <a:solidFill>
                  <a:srgbClr val="0070C0"/>
                </a:solidFill>
                <a:latin typeface="+mj-lt"/>
              </a:rPr>
              <a:t>cầu</a:t>
            </a:r>
            <a:r>
              <a:rPr lang="en-US" altLang="en-US" sz="2800" dirty="0" smtClean="0">
                <a:solidFill>
                  <a:srgbClr val="0070C0"/>
                </a:solidFill>
                <a:latin typeface="+mj-lt"/>
              </a:rPr>
              <a:t> </a:t>
            </a:r>
            <a:r>
              <a:rPr lang="en-US" altLang="en-US" sz="2800" dirty="0" err="1" smtClean="0">
                <a:solidFill>
                  <a:srgbClr val="0070C0"/>
                </a:solidFill>
                <a:latin typeface="+mj-lt"/>
              </a:rPr>
              <a:t>lớn</a:t>
            </a:r>
            <a:r>
              <a:rPr lang="en-US" altLang="en-US" sz="2800" dirty="0" smtClean="0">
                <a:solidFill>
                  <a:srgbClr val="0070C0"/>
                </a:solidFill>
                <a:latin typeface="+mj-lt"/>
              </a:rPr>
              <a:t> </a:t>
            </a:r>
            <a:r>
              <a:rPr lang="en-US" altLang="en-US" sz="2800" dirty="0" err="1" smtClean="0">
                <a:solidFill>
                  <a:srgbClr val="0070C0"/>
                </a:solidFill>
                <a:latin typeface="+mj-lt"/>
              </a:rPr>
              <a:t>hơn</a:t>
            </a:r>
            <a:r>
              <a:rPr lang="en-US" altLang="en-US" sz="2800" dirty="0" smtClean="0">
                <a:solidFill>
                  <a:srgbClr val="0070C0"/>
                </a:solidFill>
                <a:latin typeface="+mj-lt"/>
              </a:rPr>
              <a:t> 100mg/</a:t>
            </a:r>
            <a:r>
              <a:rPr lang="en-US" altLang="en-US" sz="2800" dirty="0" err="1" smtClean="0">
                <a:solidFill>
                  <a:srgbClr val="0070C0"/>
                </a:solidFill>
                <a:latin typeface="+mj-lt"/>
              </a:rPr>
              <a:t>ngày</a:t>
            </a:r>
            <a:endParaRPr lang="en-US" altLang="en-US" sz="2800" dirty="0" smtClean="0">
              <a:solidFill>
                <a:srgbClr val="0070C0"/>
              </a:solidFill>
              <a:latin typeface="+mj-lt"/>
            </a:endParaRPr>
          </a:p>
          <a:p>
            <a:pPr indent="285750">
              <a:spcBef>
                <a:spcPct val="50000"/>
              </a:spcBef>
              <a:buFont typeface="Arial" panose="020B0604020202020204" pitchFamily="34" charset="0"/>
              <a:buChar char="•"/>
              <a:defRPr/>
            </a:pPr>
            <a:r>
              <a:rPr lang="en-US" altLang="en-US" sz="2800" dirty="0" err="1" smtClean="0">
                <a:solidFill>
                  <a:srgbClr val="0070C0"/>
                </a:solidFill>
                <a:latin typeface="+mj-lt"/>
              </a:rPr>
              <a:t>Chất</a:t>
            </a:r>
            <a:r>
              <a:rPr lang="en-US" altLang="en-US" sz="2800" dirty="0" smtClean="0">
                <a:solidFill>
                  <a:srgbClr val="0070C0"/>
                </a:solidFill>
                <a:latin typeface="+mj-lt"/>
              </a:rPr>
              <a:t> </a:t>
            </a:r>
            <a:r>
              <a:rPr lang="en-US" altLang="en-US" sz="2800" dirty="0" err="1" smtClean="0">
                <a:solidFill>
                  <a:srgbClr val="0070C0"/>
                </a:solidFill>
                <a:latin typeface="+mj-lt"/>
              </a:rPr>
              <a:t>khoáng</a:t>
            </a:r>
            <a:r>
              <a:rPr lang="en-US" altLang="en-US" sz="2800" dirty="0" smtClean="0">
                <a:solidFill>
                  <a:srgbClr val="0070C0"/>
                </a:solidFill>
                <a:latin typeface="+mj-lt"/>
              </a:rPr>
              <a:t> vi </a:t>
            </a:r>
            <a:r>
              <a:rPr lang="en-US" altLang="en-US" sz="2800" dirty="0" err="1" smtClean="0">
                <a:solidFill>
                  <a:srgbClr val="0070C0"/>
                </a:solidFill>
                <a:latin typeface="+mj-lt"/>
              </a:rPr>
              <a:t>lượng</a:t>
            </a:r>
            <a:r>
              <a:rPr lang="en-US" altLang="en-US" sz="2800" dirty="0" smtClean="0">
                <a:solidFill>
                  <a:srgbClr val="0070C0"/>
                </a:solidFill>
                <a:latin typeface="+mj-lt"/>
              </a:rPr>
              <a:t> </a:t>
            </a:r>
            <a:r>
              <a:rPr lang="en-US" altLang="en-US" sz="2800" dirty="0" err="1" smtClean="0">
                <a:solidFill>
                  <a:srgbClr val="0070C0"/>
                </a:solidFill>
                <a:latin typeface="+mj-lt"/>
              </a:rPr>
              <a:t>khi</a:t>
            </a:r>
            <a:r>
              <a:rPr lang="en-US" altLang="en-US" sz="2800" dirty="0" smtClean="0">
                <a:solidFill>
                  <a:srgbClr val="0070C0"/>
                </a:solidFill>
                <a:latin typeface="+mj-lt"/>
              </a:rPr>
              <a:t> </a:t>
            </a:r>
            <a:r>
              <a:rPr lang="en-US" altLang="en-US" sz="2800" dirty="0" err="1" smtClean="0">
                <a:solidFill>
                  <a:srgbClr val="0070C0"/>
                </a:solidFill>
                <a:latin typeface="+mj-lt"/>
              </a:rPr>
              <a:t>nhu</a:t>
            </a:r>
            <a:r>
              <a:rPr lang="en-US" altLang="en-US" sz="2800" dirty="0" smtClean="0">
                <a:solidFill>
                  <a:srgbClr val="0070C0"/>
                </a:solidFill>
                <a:latin typeface="+mj-lt"/>
              </a:rPr>
              <a:t> </a:t>
            </a:r>
            <a:r>
              <a:rPr lang="en-US" altLang="en-US" sz="2800" dirty="0" err="1" smtClean="0">
                <a:solidFill>
                  <a:srgbClr val="0070C0"/>
                </a:solidFill>
                <a:latin typeface="+mj-lt"/>
              </a:rPr>
              <a:t>cầu</a:t>
            </a:r>
            <a:r>
              <a:rPr lang="en-US" altLang="en-US" sz="2800" dirty="0" smtClean="0">
                <a:solidFill>
                  <a:srgbClr val="0070C0"/>
                </a:solidFill>
                <a:latin typeface="+mj-lt"/>
              </a:rPr>
              <a:t> </a:t>
            </a:r>
            <a:r>
              <a:rPr lang="en-US" altLang="en-US" sz="2800" dirty="0" err="1" smtClean="0">
                <a:solidFill>
                  <a:srgbClr val="0070C0"/>
                </a:solidFill>
                <a:latin typeface="+mj-lt"/>
              </a:rPr>
              <a:t>ít</a:t>
            </a:r>
            <a:r>
              <a:rPr lang="en-US" altLang="en-US" sz="2800" dirty="0" smtClean="0">
                <a:solidFill>
                  <a:srgbClr val="0070C0"/>
                </a:solidFill>
                <a:latin typeface="+mj-lt"/>
              </a:rPr>
              <a:t> </a:t>
            </a:r>
            <a:r>
              <a:rPr lang="en-US" altLang="en-US" sz="2800" dirty="0" err="1" smtClean="0">
                <a:solidFill>
                  <a:srgbClr val="0070C0"/>
                </a:solidFill>
                <a:latin typeface="+mj-lt"/>
              </a:rPr>
              <a:t>hơn</a:t>
            </a:r>
            <a:r>
              <a:rPr lang="en-US" altLang="en-US" sz="2800" dirty="0" smtClean="0">
                <a:solidFill>
                  <a:srgbClr val="0070C0"/>
                </a:solidFill>
                <a:latin typeface="+mj-lt"/>
              </a:rPr>
              <a:t> 100mg/</a:t>
            </a:r>
            <a:r>
              <a:rPr lang="en-US" altLang="en-US" sz="2800" dirty="0" err="1" smtClean="0">
                <a:solidFill>
                  <a:srgbClr val="0070C0"/>
                </a:solidFill>
                <a:latin typeface="+mj-lt"/>
              </a:rPr>
              <a:t>ngày</a:t>
            </a:r>
            <a:endParaRPr lang="en-US" altLang="en-US" sz="2800" dirty="0" smtClean="0">
              <a:solidFill>
                <a:srgbClr val="0070C0"/>
              </a:solidFill>
              <a:latin typeface="+mj-lt"/>
            </a:endParaRPr>
          </a:p>
          <a:p>
            <a:pPr marL="457200" indent="-457200">
              <a:spcBef>
                <a:spcPct val="50000"/>
              </a:spcBef>
              <a:buFont typeface="Arial" panose="020B0604020202020204" pitchFamily="34" charset="0"/>
              <a:buChar char="•"/>
              <a:defRPr/>
            </a:pPr>
            <a:endParaRPr lang="en-US" altLang="vi-VN" sz="2800" dirty="0" smtClean="0">
              <a:solidFill>
                <a:srgbClr val="0070C0"/>
              </a:solidFill>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l="63231" t="45784" r="661" b="10193"/>
          <a:stretch>
            <a:fillRect/>
          </a:stretch>
        </p:blipFill>
        <p:spPr bwMode="auto">
          <a:xfrm>
            <a:off x="4953000" y="1630363"/>
            <a:ext cx="42957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5367" name="Rectangle 10"/>
          <p:cNvSpPr>
            <a:spLocks noChangeArrowheads="1"/>
          </p:cNvSpPr>
          <p:nvPr/>
        </p:nvSpPr>
        <p:spPr bwMode="auto">
          <a:xfrm>
            <a:off x="477838" y="533400"/>
            <a:ext cx="68021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dirty="0" smtClean="0">
                <a:solidFill>
                  <a:srgbClr val="FF3300"/>
                </a:solidFill>
              </a:rPr>
              <a:t>II. VITAMIN, CHẤT KHOÁNG, CHẤT XƠ, NƯỚC</a:t>
            </a:r>
            <a:endParaRPr lang="en-US" altLang="vi-VN" sz="3200" dirty="0">
              <a:solidFill>
                <a:srgbClr val="FF3300"/>
              </a:solidFill>
            </a:endParaRPr>
          </a:p>
        </p:txBody>
      </p:sp>
      <p:sp>
        <p:nvSpPr>
          <p:cNvPr id="13"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53121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63" y="152400"/>
            <a:ext cx="9351963" cy="1143000"/>
          </a:xfrm>
        </p:spPr>
        <p:txBody>
          <a:bodyPr/>
          <a:lstStyle/>
          <a:p>
            <a:pPr>
              <a:defRPr/>
            </a:pPr>
            <a:r>
              <a:rPr lang="en-US" sz="3200" dirty="0" smtClean="0">
                <a:solidFill>
                  <a:srgbClr val="FF0000"/>
                </a:solidFill>
                <a:ea typeface="+mn-ea"/>
                <a:cs typeface="+mn-cs"/>
              </a:rPr>
              <a:t>M</a:t>
            </a:r>
            <a:r>
              <a:rPr lang="vi-VN" sz="3200" dirty="0" smtClean="0">
                <a:solidFill>
                  <a:srgbClr val="FF0000"/>
                </a:solidFill>
                <a:ea typeface="+mn-ea"/>
                <a:cs typeface="+mn-cs"/>
              </a:rPr>
              <a:t>ột </a:t>
            </a:r>
            <a:r>
              <a:rPr lang="vi-VN" sz="3200" dirty="0">
                <a:solidFill>
                  <a:srgbClr val="FF0000"/>
                </a:solidFill>
                <a:ea typeface="+mn-ea"/>
                <a:cs typeface="+mn-cs"/>
              </a:rPr>
              <a:t>số thực phẩm chính giàu chất khoáng</a:t>
            </a:r>
            <a:endParaRPr lang="en-US" sz="3200" dirty="0">
              <a:solidFill>
                <a:srgbClr val="FF0000"/>
              </a:solidFill>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721940272"/>
              </p:ext>
            </p:extLst>
          </p:nvPr>
        </p:nvGraphicFramePr>
        <p:xfrm>
          <a:off x="405114" y="1630363"/>
          <a:ext cx="8534400" cy="4975647"/>
        </p:xfrm>
        <a:graphic>
          <a:graphicData uri="http://schemas.openxmlformats.org/drawingml/2006/table">
            <a:tbl>
              <a:tblPr firstRow="1" bandRow="1">
                <a:tableStyleId>{5940675A-B579-460E-94D1-54222C63F5DA}</a:tableStyleId>
              </a:tblPr>
              <a:tblGrid>
                <a:gridCol w="1371599">
                  <a:extLst>
                    <a:ext uri="{9D8B030D-6E8A-4147-A177-3AD203B41FA5}">
                      <a16:colId xmlns:a16="http://schemas.microsoft.com/office/drawing/2014/main" xmlns="" val="586110538"/>
                    </a:ext>
                  </a:extLst>
                </a:gridCol>
                <a:gridCol w="3733800">
                  <a:extLst>
                    <a:ext uri="{9D8B030D-6E8A-4147-A177-3AD203B41FA5}">
                      <a16:colId xmlns:a16="http://schemas.microsoft.com/office/drawing/2014/main" xmlns="" val="1742670840"/>
                    </a:ext>
                  </a:extLst>
                </a:gridCol>
                <a:gridCol w="3429001">
                  <a:extLst>
                    <a:ext uri="{9D8B030D-6E8A-4147-A177-3AD203B41FA5}">
                      <a16:colId xmlns:a16="http://schemas.microsoft.com/office/drawing/2014/main" xmlns="" val="3642806712"/>
                    </a:ext>
                  </a:extLst>
                </a:gridCol>
              </a:tblGrid>
              <a:tr h="823199">
                <a:tc>
                  <a:txBody>
                    <a:bodyPr/>
                    <a:lstStyle/>
                    <a:p>
                      <a:pPr algn="ctr"/>
                      <a:r>
                        <a:rPr lang="vi-VN" sz="2400" b="1" kern="1200" dirty="0" smtClean="0">
                          <a:solidFill>
                            <a:srgbClr val="0070C0"/>
                          </a:solidFill>
                          <a:latin typeface="Times New Roman" panose="02020603050405020304" pitchFamily="18" charset="0"/>
                          <a:ea typeface="+mn-ea"/>
                          <a:cs typeface="Times New Roman" panose="02020603050405020304" pitchFamily="18" charset="0"/>
                        </a:rPr>
                        <a:t>Loại chất khoáng</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tc>
                  <a:txBody>
                    <a:bodyPr/>
                    <a:lstStyle/>
                    <a:p>
                      <a:pPr algn="ct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Nguồn</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thực</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phẩm</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cung</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cấp</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tc>
                  <a:txBody>
                    <a:bodyPr/>
                    <a:lstStyle/>
                    <a:p>
                      <a:pPr algn="ct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Vai</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trò</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chủ</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yếu</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extLst>
                  <a:ext uri="{0D108BD9-81ED-4DB2-BD59-A6C34878D82A}">
                    <a16:rowId xmlns:a16="http://schemas.microsoft.com/office/drawing/2014/main" xmlns="" val="4118431090"/>
                  </a:ext>
                </a:extLst>
              </a:tr>
              <a:tr h="1189065">
                <a:tc>
                  <a:txBody>
                    <a:bodyPr/>
                    <a:lstStyle/>
                    <a:p>
                      <a:r>
                        <a:rPr lang="vi-VN" sz="2400" b="1" kern="1200" dirty="0" smtClean="0">
                          <a:solidFill>
                            <a:srgbClr val="0070C0"/>
                          </a:solidFill>
                          <a:latin typeface="Times New Roman" panose="02020603050405020304" pitchFamily="18" charset="0"/>
                          <a:ea typeface="+mn-ea"/>
                          <a:cs typeface="Times New Roman" panose="02020603050405020304" pitchFamily="18" charset="0"/>
                        </a:rPr>
                        <a:t>Sắt</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tc>
                  <a:txBody>
                    <a:bodyPr/>
                    <a:lstStyle/>
                    <a:p>
                      <a:pPr marL="285750" indent="-285750">
                        <a:buFontTx/>
                        <a:buChar char="-"/>
                      </a:pPr>
                      <a:r>
                        <a:rPr lang="vi-VN" sz="2400" b="1" kern="1200" dirty="0" smtClean="0">
                          <a:solidFill>
                            <a:srgbClr val="0070C0"/>
                          </a:solidFill>
                          <a:latin typeface="Times New Roman" panose="02020603050405020304" pitchFamily="18" charset="0"/>
                          <a:ea typeface="+mn-ea"/>
                          <a:cs typeface="Times New Roman" panose="02020603050405020304" pitchFamily="18" charset="0"/>
                        </a:rPr>
                        <a:t>Thịt</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cá</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vi-VN" sz="2400" b="1" kern="1200" dirty="0" smtClean="0">
                          <a:solidFill>
                            <a:srgbClr val="0070C0"/>
                          </a:solidFill>
                          <a:latin typeface="Times New Roman" panose="02020603050405020304" pitchFamily="18" charset="0"/>
                          <a:ea typeface="+mn-ea"/>
                          <a:cs typeface="Times New Roman" panose="02020603050405020304" pitchFamily="18" charset="0"/>
                        </a:rPr>
                        <a:t>gan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tr</a:t>
                      </a:r>
                      <a:r>
                        <a:rPr lang="vi-VN" sz="2400" b="1" kern="1200" dirty="0" smtClean="0">
                          <a:solidFill>
                            <a:srgbClr val="0070C0"/>
                          </a:solidFill>
                          <a:latin typeface="Times New Roman" panose="02020603050405020304" pitchFamily="18" charset="0"/>
                          <a:ea typeface="+mn-ea"/>
                          <a:cs typeface="Times New Roman" panose="02020603050405020304" pitchFamily="18" charset="0"/>
                        </a:rPr>
                        <a:t>ứng </a:t>
                      </a:r>
                      <a:endParaRPr lang="en-US" sz="2400" b="1" kern="1200" dirty="0" smtClean="0">
                        <a:solidFill>
                          <a:srgbClr val="0070C0"/>
                        </a:solidFill>
                        <a:latin typeface="Times New Roman" panose="02020603050405020304" pitchFamily="18" charset="0"/>
                        <a:ea typeface="+mn-ea"/>
                        <a:cs typeface="Times New Roman" panose="02020603050405020304" pitchFamily="18" charset="0"/>
                      </a:endParaRPr>
                    </a:p>
                    <a:p>
                      <a:pPr marL="0" indent="0">
                        <a:buFontTx/>
                        <a:buNone/>
                      </a:pP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Các</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loại</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đậu</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tc>
                  <a:txBody>
                    <a:bodyPr/>
                    <a:lstStyle/>
                    <a:p>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Tham</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gia</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vào</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quá</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trình</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cấu</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tạo</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và</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là</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thành</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phần</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của</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hồng</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cầu</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trong</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máu</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extLst>
                  <a:ext uri="{0D108BD9-81ED-4DB2-BD59-A6C34878D82A}">
                    <a16:rowId xmlns:a16="http://schemas.microsoft.com/office/drawing/2014/main" xmlns="" val="2644201343"/>
                  </a:ext>
                </a:extLst>
              </a:tr>
              <a:tr h="1042904">
                <a:tc>
                  <a:txBody>
                    <a:bodyPr/>
                    <a:lstStyle/>
                    <a:p>
                      <a:pPr marL="0" marR="0" indent="0" algn="l" defTabSz="914401" rtl="0" eaLnBrk="1" fontAlgn="auto" latinLnBrk="0" hangingPunct="1">
                        <a:lnSpc>
                          <a:spcPct val="100000"/>
                        </a:lnSpc>
                        <a:spcBef>
                          <a:spcPts val="0"/>
                        </a:spcBef>
                        <a:spcAft>
                          <a:spcPts val="0"/>
                        </a:spcAft>
                        <a:buClrTx/>
                        <a:buSzTx/>
                        <a:buFontTx/>
                        <a:buNone/>
                        <a:tabLst/>
                        <a:defRPr/>
                      </a:pPr>
                      <a:r>
                        <a:rPr lang="en-US" sz="2400" b="1" kern="1200" dirty="0" smtClean="0">
                          <a:solidFill>
                            <a:srgbClr val="0070C0"/>
                          </a:solidFill>
                          <a:latin typeface="Times New Roman" panose="02020603050405020304" pitchFamily="18" charset="0"/>
                          <a:ea typeface="+mn-ea"/>
                          <a:cs typeface="Times New Roman" panose="02020603050405020304" pitchFamily="18" charset="0"/>
                        </a:rPr>
                        <a:t>Calcium</a:t>
                      </a:r>
                    </a:p>
                  </a:txBody>
                  <a:tcPr marT="45733" marB="45733"/>
                </a:tc>
                <a:tc>
                  <a:txBody>
                    <a:bodyPr/>
                    <a:lstStyle/>
                    <a:p>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vi-VN" sz="2400" b="1" kern="1200" dirty="0" smtClean="0">
                          <a:solidFill>
                            <a:srgbClr val="0070C0"/>
                          </a:solidFill>
                          <a:latin typeface="Times New Roman" panose="02020603050405020304" pitchFamily="18" charset="0"/>
                          <a:ea typeface="+mn-ea"/>
                          <a:cs typeface="Times New Roman" panose="02020603050405020304" pitchFamily="18" charset="0"/>
                        </a:rPr>
                        <a:t>Sữa trứng hải sản </a:t>
                      </a:r>
                      <a:endParaRPr lang="en-US" sz="2400" b="1" kern="1200" dirty="0" smtClean="0">
                        <a:solidFill>
                          <a:srgbClr val="0070C0"/>
                        </a:solidFill>
                        <a:latin typeface="Times New Roman" panose="02020603050405020304" pitchFamily="18" charset="0"/>
                        <a:ea typeface="+mn-ea"/>
                        <a:cs typeface="Times New Roman" panose="02020603050405020304" pitchFamily="18" charset="0"/>
                      </a:endParaRPr>
                    </a:p>
                    <a:p>
                      <a:r>
                        <a:rPr lang="vi-VN" sz="2400" b="1" kern="1200" dirty="0" smtClean="0">
                          <a:solidFill>
                            <a:srgbClr val="0070C0"/>
                          </a:solidFill>
                          <a:latin typeface="Times New Roman" panose="02020603050405020304" pitchFamily="18" charset="0"/>
                          <a:ea typeface="+mn-ea"/>
                          <a:cs typeface="Times New Roman" panose="02020603050405020304" pitchFamily="18" charset="0"/>
                        </a:rPr>
                        <a:t> rau xanh</a:t>
                      </a:r>
                      <a:endParaRPr lang="en-US" sz="2400" b="1" kern="1200" dirty="0" smtClean="0">
                        <a:solidFill>
                          <a:srgbClr val="0070C0"/>
                        </a:solidFill>
                        <a:latin typeface="Times New Roman" panose="02020603050405020304" pitchFamily="18" charset="0"/>
                        <a:ea typeface="+mn-ea"/>
                        <a:cs typeface="Times New Roman" panose="02020603050405020304" pitchFamily="18" charset="0"/>
                      </a:endParaRPr>
                    </a:p>
                  </a:txBody>
                  <a:tcPr marT="45733" marB="45733"/>
                </a:tc>
                <a:tc>
                  <a:txBody>
                    <a:bodyPr/>
                    <a:lstStyle/>
                    <a:p>
                      <a:pPr marL="0" indent="0">
                        <a:buFontTx/>
                        <a:buNone/>
                      </a:pPr>
                      <a:r>
                        <a:rPr lang="vi-VN" sz="2400" b="1" kern="1200" dirty="0" smtClean="0">
                          <a:solidFill>
                            <a:srgbClr val="0070C0"/>
                          </a:solidFill>
                          <a:latin typeface="Times New Roman" panose="02020603050405020304" pitchFamily="18" charset="0"/>
                          <a:ea typeface="+mn-ea"/>
                          <a:cs typeface="Times New Roman" panose="02020603050405020304" pitchFamily="18" charset="0"/>
                        </a:rPr>
                        <a:t>Giúp cho xương và răng chắc khỏe</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extLst>
                  <a:ext uri="{0D108BD9-81ED-4DB2-BD59-A6C34878D82A}">
                    <a16:rowId xmlns:a16="http://schemas.microsoft.com/office/drawing/2014/main" xmlns="" val="3988346886"/>
                  </a:ext>
                </a:extLst>
              </a:tr>
              <a:tr h="1554932">
                <a:tc>
                  <a:txBody>
                    <a:bodyPr/>
                    <a:lstStyle/>
                    <a:p>
                      <a:pPr marL="0" marR="0" indent="0" algn="l" defTabSz="914401" rtl="0" eaLnBrk="1" fontAlgn="auto" latinLnBrk="0" hangingPunct="1">
                        <a:lnSpc>
                          <a:spcPct val="100000"/>
                        </a:lnSpc>
                        <a:spcBef>
                          <a:spcPts val="0"/>
                        </a:spcBef>
                        <a:spcAft>
                          <a:spcPts val="0"/>
                        </a:spcAft>
                        <a:buClrTx/>
                        <a:buSzTx/>
                        <a:buFontTx/>
                        <a:buNone/>
                        <a:tabLst/>
                        <a:defRPr/>
                      </a:pPr>
                      <a:r>
                        <a:rPr lang="en-US" sz="2400" b="1" kern="1200" dirty="0" smtClean="0">
                          <a:solidFill>
                            <a:srgbClr val="0070C0"/>
                          </a:solidFill>
                          <a:latin typeface="Times New Roman" panose="02020603050405020304" pitchFamily="18" charset="0"/>
                          <a:ea typeface="+mn-ea"/>
                          <a:cs typeface="Times New Roman" panose="02020603050405020304" pitchFamily="18" charset="0"/>
                        </a:rPr>
                        <a:t>Iodine</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tc>
                  <a:txBody>
                    <a:bodyPr/>
                    <a:lstStyle/>
                    <a:p>
                      <a:pPr marL="285750" indent="-285750">
                        <a:buFontTx/>
                        <a:buChar char="-"/>
                      </a:pP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Các</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loại</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hải</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sả</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rong</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biển</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p>
                    <a:p>
                      <a:pPr marL="285750" indent="-285750">
                        <a:buFontTx/>
                        <a:buChar char="-"/>
                      </a:pP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Muối</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ăn</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có</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0070C0"/>
                          </a:solidFill>
                          <a:latin typeface="Times New Roman" panose="02020603050405020304" pitchFamily="18" charset="0"/>
                          <a:ea typeface="+mn-ea"/>
                          <a:cs typeface="Times New Roman" panose="02020603050405020304" pitchFamily="18" charset="0"/>
                        </a:rPr>
                        <a:t>bổ</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 sung iodine</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tc>
                  <a:txBody>
                    <a:bodyPr/>
                    <a:lstStyle/>
                    <a:p>
                      <a:r>
                        <a:rPr lang="en-US" sz="2400" b="1" kern="1200" dirty="0" smtClean="0">
                          <a:solidFill>
                            <a:srgbClr val="0070C0"/>
                          </a:solidFill>
                          <a:latin typeface="Times New Roman" panose="02020603050405020304" pitchFamily="18" charset="0"/>
                          <a:ea typeface="+mn-ea"/>
                          <a:cs typeface="Times New Roman" panose="02020603050405020304" pitchFamily="18" charset="0"/>
                        </a:rPr>
                        <a:t> </a:t>
                      </a:r>
                      <a:r>
                        <a:rPr lang="vi-VN" sz="2400" b="1" kern="1200" dirty="0" smtClean="0">
                          <a:solidFill>
                            <a:srgbClr val="0070C0"/>
                          </a:solidFill>
                          <a:latin typeface="Times New Roman" panose="02020603050405020304" pitchFamily="18" charset="0"/>
                          <a:ea typeface="+mn-ea"/>
                          <a:cs typeface="Times New Roman" panose="02020603050405020304" pitchFamily="18" charset="0"/>
                        </a:rPr>
                        <a:t>Tham gia vào quá trình cấu  tạo hóc môn tuyến giáp</a:t>
                      </a:r>
                      <a:r>
                        <a:rPr lang="en-US" sz="2400" b="1" kern="1200" dirty="0" smtClean="0">
                          <a:solidFill>
                            <a:srgbClr val="0070C0"/>
                          </a:solidFill>
                          <a:latin typeface="Times New Roman" panose="02020603050405020304" pitchFamily="18" charset="0"/>
                          <a:ea typeface="+mn-ea"/>
                          <a:cs typeface="Times New Roman" panose="02020603050405020304" pitchFamily="18" charset="0"/>
                        </a:rPr>
                        <a:t>,</a:t>
                      </a:r>
                      <a:r>
                        <a:rPr lang="vi-VN" sz="2400" b="1" kern="1200" dirty="0" smtClean="0">
                          <a:solidFill>
                            <a:srgbClr val="0070C0"/>
                          </a:solidFill>
                          <a:latin typeface="Times New Roman" panose="02020603050405020304" pitchFamily="18" charset="0"/>
                          <a:ea typeface="+mn-ea"/>
                          <a:cs typeface="Times New Roman" panose="02020603050405020304" pitchFamily="18" charset="0"/>
                        </a:rPr>
                        <a:t> phòng tránh bệnh bướu cổ</a:t>
                      </a:r>
                      <a:endParaRPr lang="en-US" sz="2400" b="1" kern="1200" dirty="0">
                        <a:solidFill>
                          <a:srgbClr val="0070C0"/>
                        </a:solidFill>
                        <a:latin typeface="Times New Roman" panose="02020603050405020304" pitchFamily="18" charset="0"/>
                        <a:ea typeface="+mn-ea"/>
                        <a:cs typeface="Times New Roman" panose="02020603050405020304" pitchFamily="18" charset="0"/>
                      </a:endParaRPr>
                    </a:p>
                  </a:txBody>
                  <a:tcPr marT="45733" marB="45733"/>
                </a:tc>
                <a:extLst>
                  <a:ext uri="{0D108BD9-81ED-4DB2-BD59-A6C34878D82A}">
                    <a16:rowId xmlns:a16="http://schemas.microsoft.com/office/drawing/2014/main" xmlns="" val="4097045290"/>
                  </a:ext>
                </a:extLst>
              </a:tr>
            </a:tbl>
          </a:graphicData>
        </a:graphic>
      </p:graphicFrame>
      <p:sp>
        <p:nvSpPr>
          <p:cNvPr id="16410"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6"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4670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0"/>
          <p:cNvSpPr>
            <a:spLocks noChangeArrowheads="1"/>
          </p:cNvSpPr>
          <p:nvPr/>
        </p:nvSpPr>
        <p:spPr bwMode="auto">
          <a:xfrm>
            <a:off x="477838" y="533400"/>
            <a:ext cx="18950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dirty="0" smtClean="0">
                <a:solidFill>
                  <a:srgbClr val="FF3300"/>
                </a:solidFill>
              </a:rPr>
              <a:t>3. </a:t>
            </a:r>
            <a:r>
              <a:rPr lang="en-US" altLang="en-US" sz="3200" dirty="0" err="1" smtClean="0">
                <a:solidFill>
                  <a:srgbClr val="FF3300"/>
                </a:solidFill>
              </a:rPr>
              <a:t>Chất</a:t>
            </a:r>
            <a:r>
              <a:rPr lang="en-US" altLang="en-US" sz="3200" dirty="0" smtClean="0">
                <a:solidFill>
                  <a:srgbClr val="FF3300"/>
                </a:solidFill>
              </a:rPr>
              <a:t> </a:t>
            </a:r>
            <a:r>
              <a:rPr lang="en-US" altLang="en-US" sz="3200" dirty="0" err="1" smtClean="0">
                <a:solidFill>
                  <a:srgbClr val="FF3300"/>
                </a:solidFill>
              </a:rPr>
              <a:t>xơ</a:t>
            </a:r>
            <a:endParaRPr lang="en-US" altLang="en-US" sz="3200" dirty="0">
              <a:solidFill>
                <a:srgbClr val="FF3300"/>
              </a:solidFill>
            </a:endParaRPr>
          </a:p>
        </p:txBody>
      </p:sp>
      <p:sp>
        <p:nvSpPr>
          <p:cNvPr id="9" name="Text Box 5"/>
          <p:cNvSpPr txBox="1">
            <a:spLocks noChangeArrowheads="1"/>
          </p:cNvSpPr>
          <p:nvPr/>
        </p:nvSpPr>
        <p:spPr bwMode="auto">
          <a:xfrm>
            <a:off x="477838" y="1338263"/>
            <a:ext cx="83613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3200" dirty="0" err="1" smtClean="0">
                <a:solidFill>
                  <a:srgbClr val="0070C0"/>
                </a:solidFill>
                <a:cs typeface="Times New Roman" pitchFamily="18" charset="0"/>
              </a:rPr>
              <a:t>Là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một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trong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các</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loại</a:t>
            </a:r>
            <a:r>
              <a:rPr lang="en-US" altLang="en-US" sz="3200" dirty="0" smtClean="0">
                <a:solidFill>
                  <a:srgbClr val="0070C0"/>
                </a:solidFill>
                <a:cs typeface="Times New Roman" pitchFamily="18" charset="0"/>
              </a:rPr>
              <a:t> carbohydrate, </a:t>
            </a:r>
            <a:r>
              <a:rPr lang="en-US" altLang="en-US" sz="3200" dirty="0" err="1" smtClean="0">
                <a:solidFill>
                  <a:srgbClr val="0070C0"/>
                </a:solidFill>
                <a:cs typeface="Times New Roman" pitchFamily="18" charset="0"/>
              </a:rPr>
              <a:t>không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cung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cấp</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năng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lượng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nhưng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vô</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cùng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quan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trọng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đối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với</a:t>
            </a:r>
            <a:r>
              <a:rPr lang="en-US" altLang="en-US" sz="3200" dirty="0" smtClean="0">
                <a:solidFill>
                  <a:srgbClr val="0070C0"/>
                </a:solidFill>
                <a:cs typeface="Times New Roman" pitchFamily="18" charset="0"/>
              </a:rPr>
              <a:t> con </a:t>
            </a:r>
            <a:r>
              <a:rPr lang="en-US" altLang="en-US" sz="3200" dirty="0" err="1" smtClean="0">
                <a:solidFill>
                  <a:srgbClr val="0070C0"/>
                </a:solidFill>
                <a:cs typeface="Times New Roman" pitchFamily="18" charset="0"/>
              </a:rPr>
              <a:t>người</a:t>
            </a:r>
            <a:r>
              <a:rPr lang="en-US" altLang="en-US" sz="3200" dirty="0" smtClean="0">
                <a:solidFill>
                  <a:srgbClr val="0070C0"/>
                </a:solidFill>
                <a:cs typeface="Times New Roman" pitchFamily="18" charset="0"/>
              </a:rPr>
              <a:t>.</a:t>
            </a:r>
          </a:p>
          <a:p>
            <a:pPr>
              <a:spcBef>
                <a:spcPct val="50000"/>
              </a:spcBef>
            </a:pPr>
            <a:r>
              <a:rPr lang="en-US" altLang="vi-VN" sz="3200" dirty="0" err="1" smtClean="0">
                <a:solidFill>
                  <a:srgbClr val="0070C0"/>
                </a:solidFill>
                <a:cs typeface="Times New Roman" pitchFamily="18" charset="0"/>
              </a:rPr>
              <a:t>Có</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nhiều</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trong</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các</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loại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trái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cây</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rau</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hạt</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ngũ</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cốc</a:t>
            </a:r>
            <a:endParaRPr lang="en-US" altLang="vi-VN" sz="3200" dirty="0">
              <a:solidFill>
                <a:srgbClr val="0070C0"/>
              </a:solidFill>
              <a:cs typeface="Times New Roman" pitchFamily="18" charset="0"/>
            </a:endParaRPr>
          </a:p>
        </p:txBody>
      </p:sp>
      <p:sp>
        <p:nvSpPr>
          <p:cNvPr id="17415"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2"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026" name="Picture 2" descr="C:\Users\Minh Luyen\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519" y="3733800"/>
            <a:ext cx="7162800" cy="279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293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95" y="142875"/>
            <a:ext cx="8229600" cy="640715"/>
          </a:xfrm>
        </p:spPr>
        <p:txBody>
          <a:bodyPr>
            <a:normAutofit fontScale="90000"/>
          </a:bodyPr>
          <a:lstStyle/>
          <a:p>
            <a:r>
              <a:rPr lang="en-US" dirty="0" smtClean="0">
                <a:solidFill>
                  <a:srgbClr val="FF0000"/>
                </a:solidFill>
                <a:latin typeface="Times New Roman" pitchFamily="18" charset="0"/>
                <a:cs typeface="Times New Roman" pitchFamily="18" charset="0"/>
              </a:rPr>
              <a:t>ĐỐ CÁC EM ĐÂY LÀ LOẠI BÁNH GÌ</a:t>
            </a:r>
            <a:endParaRPr lang="en-US" dirty="0">
              <a:solidFill>
                <a:srgbClr val="FF0000"/>
              </a:solidFill>
              <a:latin typeface="Times New Roman" pitchFamily="18" charset="0"/>
              <a:cs typeface="Times New Roman" pitchFamily="18" charset="0"/>
            </a:endParaRPr>
          </a:p>
        </p:txBody>
      </p:sp>
      <p:pic>
        <p:nvPicPr>
          <p:cNvPr id="4" name="Content Placeholder 3" descr="Banh_chung__banh_day.jpg"/>
          <p:cNvPicPr>
            <a:picLocks noGrp="1" noChangeAspect="1"/>
          </p:cNvPicPr>
          <p:nvPr>
            <p:ph idx="1"/>
          </p:nvPr>
        </p:nvPicPr>
        <p:blipFill>
          <a:blip r:embed="rId2" cstate="print"/>
          <a:stretch>
            <a:fillRect/>
          </a:stretch>
        </p:blipFill>
        <p:spPr>
          <a:xfrm>
            <a:off x="761972" y="914703"/>
            <a:ext cx="7390185" cy="4933788"/>
          </a:xfrm>
        </p:spPr>
      </p:pic>
      <p:sp>
        <p:nvSpPr>
          <p:cNvPr id="5" name="Title 1"/>
          <p:cNvSpPr txBox="1"/>
          <p:nvPr/>
        </p:nvSpPr>
        <p:spPr>
          <a:xfrm>
            <a:off x="433070" y="5715000"/>
            <a:ext cx="7984490" cy="1143000"/>
          </a:xfrm>
          <a:prstGeom prst="rect">
            <a:avLst/>
          </a:prstGeom>
        </p:spPr>
        <p:txBody>
          <a:bodyPr vert="horz" lIns="91440" tIns="45720" rIns="91440" bIns="45720" rtlCol="0" anchor="ctr">
            <a:noAutofit/>
          </a:bodyPr>
          <a:lstStyle/>
          <a:p>
            <a:pPr lvl="0" algn="ctr">
              <a:spcBef>
                <a:spcPct val="0"/>
              </a:spcBef>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BÁNH</a:t>
            </a:r>
            <a:r>
              <a:rPr kumimoji="0" lang="en-US" sz="4400" b="1"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CHƯNG, </a:t>
            </a:r>
            <a:r>
              <a:rPr lang="en-US" sz="4400" b="1" dirty="0" smtClean="0">
                <a:solidFill>
                  <a:srgbClr val="FF0000"/>
                </a:solidFill>
                <a:latin typeface="Times New Roman" panose="02020603050405020304" pitchFamily="18" charset="0"/>
                <a:ea typeface="+mj-ea"/>
                <a:cs typeface="Times New Roman" panose="02020603050405020304" pitchFamily="18" charset="0"/>
              </a:rPr>
              <a:t>BÁNH TÉT</a:t>
            </a:r>
            <a:endPar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779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14400"/>
            <a:ext cx="8229600" cy="5410200"/>
          </a:xfrm>
        </p:spPr>
        <p:txBody>
          <a:bodyPr>
            <a:normAutofit/>
          </a:bodyPr>
          <a:lstStyle/>
          <a:p>
            <a:pPr indent="285750"/>
            <a:r>
              <a:rPr lang="en-US" dirty="0" err="1" smtClean="0"/>
              <a:t>Một</a:t>
            </a:r>
            <a:r>
              <a:rPr lang="en-US" dirty="0" smtClean="0"/>
              <a:t> </a:t>
            </a:r>
            <a:r>
              <a:rPr lang="en-US" dirty="0" err="1" smtClean="0"/>
              <a:t>số</a:t>
            </a:r>
            <a:r>
              <a:rPr lang="en-US" dirty="0" smtClean="0"/>
              <a:t> </a:t>
            </a:r>
            <a:r>
              <a:rPr lang="en-US" dirty="0" err="1" smtClean="0"/>
              <a:t>vai</a:t>
            </a:r>
            <a:r>
              <a:rPr lang="en-US" dirty="0" smtClean="0"/>
              <a:t> </a:t>
            </a:r>
            <a:r>
              <a:rPr lang="en-US" dirty="0" err="1" smtClean="0"/>
              <a:t>trò</a:t>
            </a:r>
            <a:r>
              <a:rPr lang="en-US" dirty="0" smtClean="0"/>
              <a:t> </a:t>
            </a:r>
            <a:r>
              <a:rPr lang="en-US" dirty="0" err="1" smtClean="0"/>
              <a:t>chính</a:t>
            </a:r>
            <a:r>
              <a:rPr lang="en-US" dirty="0" smtClean="0"/>
              <a:t>:</a:t>
            </a:r>
          </a:p>
          <a:p>
            <a:pPr marL="0" indent="0"/>
            <a:r>
              <a:rPr lang="en-US" dirty="0" err="1" smtClean="0"/>
              <a:t>Đảm</a:t>
            </a:r>
            <a:r>
              <a:rPr lang="en-US" dirty="0" smtClean="0"/>
              <a:t> </a:t>
            </a:r>
            <a:r>
              <a:rPr lang="en-US" dirty="0" err="1" smtClean="0"/>
              <a:t>bảo</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bình</a:t>
            </a:r>
            <a:r>
              <a:rPr lang="en-US" dirty="0" smtClean="0"/>
              <a:t> </a:t>
            </a:r>
            <a:r>
              <a:rPr lang="en-US" dirty="0" err="1" smtClean="0"/>
              <a:t>thường</a:t>
            </a:r>
            <a:r>
              <a:rPr lang="en-US" dirty="0" smtClean="0"/>
              <a:t> </a:t>
            </a:r>
            <a:r>
              <a:rPr lang="en-US" dirty="0" err="1" smtClean="0"/>
              <a:t>của</a:t>
            </a:r>
            <a:r>
              <a:rPr lang="en-US" dirty="0" smtClean="0"/>
              <a:t> </a:t>
            </a:r>
            <a:r>
              <a:rPr lang="en-US" dirty="0" err="1" smtClean="0"/>
              <a:t>bộ</a:t>
            </a:r>
            <a:r>
              <a:rPr lang="en-US" dirty="0" smtClean="0"/>
              <a:t> </a:t>
            </a:r>
            <a:r>
              <a:rPr lang="en-US" dirty="0" err="1" smtClean="0"/>
              <a:t>máy</a:t>
            </a:r>
            <a:r>
              <a:rPr lang="en-US" dirty="0" smtClean="0"/>
              <a:t> </a:t>
            </a:r>
            <a:r>
              <a:rPr lang="en-US" dirty="0" err="1" smtClean="0"/>
              <a:t>tiêu</a:t>
            </a:r>
            <a:r>
              <a:rPr lang="en-US" dirty="0" smtClean="0"/>
              <a:t> </a:t>
            </a:r>
            <a:r>
              <a:rPr lang="en-US" dirty="0" err="1" smtClean="0"/>
              <a:t>hóa</a:t>
            </a:r>
            <a:r>
              <a:rPr lang="en-US" dirty="0" smtClean="0"/>
              <a:t>.</a:t>
            </a:r>
          </a:p>
          <a:p>
            <a:pPr marL="0" indent="0"/>
            <a:r>
              <a:rPr lang="en-US" dirty="0" err="1" smtClean="0"/>
              <a:t>Hấp</a:t>
            </a:r>
            <a:r>
              <a:rPr lang="en-US" dirty="0" smtClean="0"/>
              <a:t> </a:t>
            </a:r>
            <a:r>
              <a:rPr lang="en-US" dirty="0" err="1" smtClean="0"/>
              <a:t>thụ</a:t>
            </a:r>
            <a:r>
              <a:rPr lang="en-US" dirty="0" smtClean="0"/>
              <a:t> </a:t>
            </a:r>
            <a:r>
              <a:rPr lang="en-US" dirty="0" err="1" smtClean="0"/>
              <a:t>những</a:t>
            </a:r>
            <a:r>
              <a:rPr lang="en-US" dirty="0" smtClean="0"/>
              <a:t> </a:t>
            </a:r>
            <a:r>
              <a:rPr lang="en-US" dirty="0" err="1" smtClean="0"/>
              <a:t>chất</a:t>
            </a:r>
            <a:r>
              <a:rPr lang="en-US" dirty="0" smtClean="0"/>
              <a:t> </a:t>
            </a:r>
            <a:r>
              <a:rPr lang="en-US" dirty="0" err="1" smtClean="0"/>
              <a:t>có</a:t>
            </a:r>
            <a:r>
              <a:rPr lang="en-US" dirty="0" smtClean="0"/>
              <a:t> </a:t>
            </a:r>
            <a:r>
              <a:rPr lang="en-US" dirty="0" err="1" smtClean="0"/>
              <a:t>hại</a:t>
            </a:r>
            <a:r>
              <a:rPr lang="en-US" dirty="0" smtClean="0"/>
              <a:t> </a:t>
            </a:r>
            <a:r>
              <a:rPr lang="en-US" dirty="0" err="1" smtClean="0"/>
              <a:t>trong</a:t>
            </a:r>
            <a:r>
              <a:rPr lang="en-US" dirty="0" smtClean="0"/>
              <a:t> </a:t>
            </a:r>
            <a:r>
              <a:rPr lang="en-US" dirty="0" err="1" smtClean="0"/>
              <a:t>đường</a:t>
            </a:r>
            <a:r>
              <a:rPr lang="en-US" dirty="0" smtClean="0"/>
              <a:t> </a:t>
            </a:r>
            <a:r>
              <a:rPr lang="en-US" dirty="0" err="1" smtClean="0"/>
              <a:t>tiêu</a:t>
            </a:r>
            <a:r>
              <a:rPr lang="en-US" dirty="0" smtClean="0"/>
              <a:t> </a:t>
            </a:r>
            <a:r>
              <a:rPr lang="en-US" dirty="0" err="1" smtClean="0"/>
              <a:t>hóa</a:t>
            </a:r>
            <a:endParaRPr lang="en-US" dirty="0" smtClean="0"/>
          </a:p>
          <a:p>
            <a:pPr marL="0" indent="0"/>
            <a:r>
              <a:rPr lang="en-US" dirty="0" err="1" smtClean="0"/>
              <a:t>Tăng</a:t>
            </a:r>
            <a:r>
              <a:rPr lang="en-US" dirty="0" smtClean="0"/>
              <a:t> </a:t>
            </a:r>
            <a:r>
              <a:rPr lang="en-US" dirty="0" err="1" smtClean="0"/>
              <a:t>khối</a:t>
            </a:r>
            <a:r>
              <a:rPr lang="en-US" dirty="0" smtClean="0"/>
              <a:t> </a:t>
            </a:r>
            <a:r>
              <a:rPr lang="en-US" dirty="0" err="1" smtClean="0"/>
              <a:t>lượng</a:t>
            </a:r>
            <a:r>
              <a:rPr lang="en-US" dirty="0" smtClean="0"/>
              <a:t> </a:t>
            </a:r>
            <a:r>
              <a:rPr lang="en-US" dirty="0" err="1" smtClean="0"/>
              <a:t>thức</a:t>
            </a:r>
            <a:r>
              <a:rPr lang="en-US" dirty="0" smtClean="0"/>
              <a:t> </a:t>
            </a:r>
            <a:r>
              <a:rPr lang="en-US" dirty="0" err="1" smtClean="0"/>
              <a:t>ăn</a:t>
            </a:r>
            <a:r>
              <a:rPr lang="en-US" dirty="0" smtClean="0"/>
              <a:t>, </a:t>
            </a:r>
            <a:r>
              <a:rPr lang="en-US" dirty="0" err="1" smtClean="0"/>
              <a:t>tạo</a:t>
            </a:r>
            <a:r>
              <a:rPr lang="en-US" dirty="0" smtClean="0"/>
              <a:t> </a:t>
            </a:r>
            <a:r>
              <a:rPr lang="en-US" dirty="0" err="1" smtClean="0"/>
              <a:t>cảm</a:t>
            </a:r>
            <a:r>
              <a:rPr lang="en-US" dirty="0" smtClean="0"/>
              <a:t> </a:t>
            </a:r>
            <a:r>
              <a:rPr lang="en-US" dirty="0" err="1" smtClean="0"/>
              <a:t>giác</a:t>
            </a:r>
            <a:r>
              <a:rPr lang="en-US" dirty="0" smtClean="0"/>
              <a:t> no, </a:t>
            </a:r>
            <a:r>
              <a:rPr lang="en-US" dirty="0" err="1" smtClean="0"/>
              <a:t>cải</a:t>
            </a:r>
            <a:r>
              <a:rPr lang="en-US" dirty="0" smtClean="0"/>
              <a:t> </a:t>
            </a:r>
            <a:r>
              <a:rPr lang="en-US" dirty="0" err="1" smtClean="0"/>
              <a:t>thiện</a:t>
            </a:r>
            <a:r>
              <a:rPr lang="en-US" dirty="0" smtClean="0"/>
              <a:t> </a:t>
            </a:r>
            <a:r>
              <a:rPr lang="en-US" dirty="0" err="1" smtClean="0"/>
              <a:t>việc</a:t>
            </a:r>
            <a:r>
              <a:rPr lang="en-US" dirty="0" smtClean="0"/>
              <a:t> </a:t>
            </a:r>
            <a:r>
              <a:rPr lang="en-US" dirty="0" err="1" smtClean="0"/>
              <a:t>tiêu</a:t>
            </a:r>
            <a:r>
              <a:rPr lang="en-US" dirty="0" smtClean="0"/>
              <a:t> </a:t>
            </a:r>
            <a:r>
              <a:rPr lang="en-US" dirty="0" err="1" smtClean="0"/>
              <a:t>thụ</a:t>
            </a:r>
            <a:r>
              <a:rPr lang="en-US" dirty="0" smtClean="0"/>
              <a:t> </a:t>
            </a:r>
            <a:r>
              <a:rPr lang="en-US" dirty="0" err="1" smtClean="0"/>
              <a:t>nhiều</a:t>
            </a:r>
            <a:r>
              <a:rPr lang="en-US" dirty="0" smtClean="0"/>
              <a:t> </a:t>
            </a:r>
            <a:r>
              <a:rPr lang="en-US" dirty="0" err="1" smtClean="0"/>
              <a:t>chất</a:t>
            </a:r>
            <a:r>
              <a:rPr lang="en-US" dirty="0" smtClean="0"/>
              <a:t> </a:t>
            </a:r>
            <a:r>
              <a:rPr lang="en-US" dirty="0" err="1" smtClean="0"/>
              <a:t>sinh</a:t>
            </a:r>
            <a:r>
              <a:rPr lang="en-US" dirty="0" smtClean="0"/>
              <a:t> </a:t>
            </a:r>
            <a:r>
              <a:rPr lang="en-US" dirty="0" err="1" smtClean="0"/>
              <a:t>năng</a:t>
            </a:r>
            <a:r>
              <a:rPr lang="en-US" dirty="0" smtClean="0"/>
              <a:t> </a:t>
            </a:r>
            <a:r>
              <a:rPr lang="en-US" dirty="0" err="1" smtClean="0"/>
              <a:t>lượng</a:t>
            </a:r>
            <a:endParaRPr lang="en-US" dirty="0" smtClean="0"/>
          </a:p>
          <a:p>
            <a:pPr marL="0" indent="0"/>
            <a:r>
              <a:rPr lang="en-US" dirty="0" err="1" smtClean="0"/>
              <a:t>Nhu</a:t>
            </a:r>
            <a:r>
              <a:rPr lang="en-US" dirty="0" smtClean="0"/>
              <a:t> </a:t>
            </a:r>
            <a:r>
              <a:rPr lang="en-US" dirty="0" err="1" smtClean="0"/>
              <a:t>cầu</a:t>
            </a:r>
            <a:r>
              <a:rPr lang="en-US" dirty="0" smtClean="0"/>
              <a:t> </a:t>
            </a:r>
            <a:r>
              <a:rPr lang="en-US" dirty="0" err="1" smtClean="0"/>
              <a:t>đối</a:t>
            </a:r>
            <a:r>
              <a:rPr lang="en-US" dirty="0" smtClean="0"/>
              <a:t> </a:t>
            </a:r>
            <a:r>
              <a:rPr lang="en-US" dirty="0" err="1" smtClean="0"/>
              <a:t>với</a:t>
            </a:r>
            <a:r>
              <a:rPr lang="en-US" dirty="0" smtClean="0"/>
              <a:t> </a:t>
            </a:r>
            <a:r>
              <a:rPr lang="en-US" dirty="0" err="1" smtClean="0"/>
              <a:t>người</a:t>
            </a:r>
            <a:r>
              <a:rPr lang="en-US" dirty="0" smtClean="0"/>
              <a:t> </a:t>
            </a:r>
            <a:r>
              <a:rPr lang="en-US" dirty="0" err="1" smtClean="0"/>
              <a:t>trưởng</a:t>
            </a:r>
            <a:r>
              <a:rPr lang="en-US" dirty="0" smtClean="0"/>
              <a:t> </a:t>
            </a:r>
            <a:r>
              <a:rPr lang="en-US" dirty="0" err="1" smtClean="0"/>
              <a:t>thành</a:t>
            </a:r>
            <a:r>
              <a:rPr lang="en-US" dirty="0" smtClean="0"/>
              <a:t>: </a:t>
            </a:r>
            <a:r>
              <a:rPr lang="en-US" dirty="0" err="1" smtClean="0"/>
              <a:t>Từ</a:t>
            </a:r>
            <a:r>
              <a:rPr lang="en-US" dirty="0" smtClean="0"/>
              <a:t> 20g </a:t>
            </a:r>
            <a:r>
              <a:rPr lang="en-US" dirty="0" err="1" smtClean="0"/>
              <a:t>đến</a:t>
            </a:r>
            <a:r>
              <a:rPr lang="en-US" dirty="0" smtClean="0"/>
              <a:t> 22g/</a:t>
            </a:r>
            <a:r>
              <a:rPr lang="en-US" dirty="0" err="1" smtClean="0"/>
              <a:t>ngày</a:t>
            </a:r>
            <a:endParaRPr lang="en-US" dirty="0"/>
          </a:p>
        </p:txBody>
      </p:sp>
    </p:spTree>
    <p:extLst>
      <p:ext uri="{BB962C8B-B14F-4D97-AF65-F5344CB8AC3E}">
        <p14:creationId xmlns:p14="http://schemas.microsoft.com/office/powerpoint/2010/main" val="29927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0"/>
          <p:cNvSpPr>
            <a:spLocks noChangeArrowheads="1"/>
          </p:cNvSpPr>
          <p:nvPr/>
        </p:nvSpPr>
        <p:spPr bwMode="auto">
          <a:xfrm>
            <a:off x="1143000" y="533400"/>
            <a:ext cx="15135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dirty="0" smtClean="0">
                <a:solidFill>
                  <a:srgbClr val="FF3300"/>
                </a:solidFill>
              </a:rPr>
              <a:t>4. </a:t>
            </a:r>
            <a:r>
              <a:rPr lang="en-US" altLang="en-US" sz="3200" dirty="0" err="1" smtClean="0">
                <a:solidFill>
                  <a:srgbClr val="FF3300"/>
                </a:solidFill>
              </a:rPr>
              <a:t>Nước</a:t>
            </a:r>
            <a:endParaRPr lang="en-US" altLang="en-US" sz="3200" dirty="0">
              <a:solidFill>
                <a:srgbClr val="FF3300"/>
              </a:solidFill>
            </a:endParaRPr>
          </a:p>
        </p:txBody>
      </p:sp>
      <p:sp>
        <p:nvSpPr>
          <p:cNvPr id="9" name="Text Box 5"/>
          <p:cNvSpPr txBox="1">
            <a:spLocks noChangeArrowheads="1"/>
          </p:cNvSpPr>
          <p:nvPr/>
        </p:nvSpPr>
        <p:spPr bwMode="auto">
          <a:xfrm>
            <a:off x="477838" y="1338263"/>
            <a:ext cx="83613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 typeface="Arial" panose="020B0604020202020204" pitchFamily="34" charset="0"/>
              <a:buChar char="•"/>
            </a:pPr>
            <a:r>
              <a:rPr lang="en-US" altLang="en-US" sz="3200" dirty="0" err="1" smtClean="0">
                <a:solidFill>
                  <a:srgbClr val="0070C0"/>
                </a:solidFill>
                <a:cs typeface="Times New Roman" pitchFamily="18" charset="0"/>
              </a:rPr>
              <a:t>Là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thành</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phần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quan</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trọng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trong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cơ</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thể</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sinh</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vật</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cũng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như</a:t>
            </a:r>
            <a:r>
              <a:rPr lang="en-US" altLang="en-US" sz="3200" dirty="0" smtClean="0">
                <a:solidFill>
                  <a:srgbClr val="0070C0"/>
                </a:solidFill>
                <a:cs typeface="Times New Roman" pitchFamily="18" charset="0"/>
              </a:rPr>
              <a:t> con </a:t>
            </a:r>
            <a:r>
              <a:rPr lang="en-US" altLang="en-US" sz="3200" dirty="0" err="1" smtClean="0">
                <a:solidFill>
                  <a:srgbClr val="0070C0"/>
                </a:solidFill>
                <a:cs typeface="Times New Roman" pitchFamily="18" charset="0"/>
              </a:rPr>
              <a:t>người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Chiếm</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khoảng</a:t>
            </a:r>
            <a:r>
              <a:rPr lang="en-US" altLang="en-US" sz="3200" dirty="0" smtClean="0">
                <a:solidFill>
                  <a:srgbClr val="0070C0"/>
                </a:solidFill>
                <a:cs typeface="Times New Roman" pitchFamily="18" charset="0"/>
              </a:rPr>
              <a:t> 74% </a:t>
            </a:r>
            <a:r>
              <a:rPr lang="en-US" altLang="en-US" sz="3200" dirty="0" err="1" smtClean="0">
                <a:solidFill>
                  <a:srgbClr val="0070C0"/>
                </a:solidFill>
                <a:cs typeface="Times New Roman" pitchFamily="18" charset="0"/>
              </a:rPr>
              <a:t>trọng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lượng</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cơ</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thể</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của</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trẻ</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sơ</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sinh</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từ</a:t>
            </a:r>
            <a:r>
              <a:rPr lang="en-US" altLang="en-US" sz="3200" dirty="0" smtClean="0">
                <a:solidFill>
                  <a:srgbClr val="0070C0"/>
                </a:solidFill>
                <a:cs typeface="Times New Roman" pitchFamily="18" charset="0"/>
              </a:rPr>
              <a:t> 55% </a:t>
            </a:r>
            <a:r>
              <a:rPr lang="en-US" altLang="en-US" sz="3200" dirty="0" err="1" smtClean="0">
                <a:solidFill>
                  <a:srgbClr val="0070C0"/>
                </a:solidFill>
                <a:cs typeface="Times New Roman" pitchFamily="18" charset="0"/>
              </a:rPr>
              <a:t>đến</a:t>
            </a:r>
            <a:r>
              <a:rPr lang="en-US" altLang="en-US" sz="3200" dirty="0" smtClean="0">
                <a:solidFill>
                  <a:srgbClr val="0070C0"/>
                </a:solidFill>
                <a:cs typeface="Times New Roman" pitchFamily="18" charset="0"/>
              </a:rPr>
              <a:t> 60% </a:t>
            </a:r>
            <a:r>
              <a:rPr lang="en-US" altLang="en-US" sz="3200" dirty="0" err="1" smtClean="0">
                <a:solidFill>
                  <a:srgbClr val="0070C0"/>
                </a:solidFill>
                <a:cs typeface="Times New Roman" pitchFamily="18" charset="0"/>
              </a:rPr>
              <a:t>đối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với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nam</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và</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khoảng</a:t>
            </a:r>
            <a:r>
              <a:rPr lang="en-US" altLang="en-US" sz="3200" dirty="0" smtClean="0">
                <a:solidFill>
                  <a:srgbClr val="0070C0"/>
                </a:solidFill>
                <a:cs typeface="Times New Roman" pitchFamily="18" charset="0"/>
              </a:rPr>
              <a:t> 50% </a:t>
            </a:r>
            <a:r>
              <a:rPr lang="en-US" altLang="en-US" sz="3200" dirty="0" err="1" smtClean="0">
                <a:solidFill>
                  <a:srgbClr val="0070C0"/>
                </a:solidFill>
                <a:cs typeface="Times New Roman" pitchFamily="18" charset="0"/>
              </a:rPr>
              <a:t>đối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với</a:t>
            </a:r>
            <a:r>
              <a:rPr lang="en-US" altLang="en-US" sz="3200" dirty="0" smtClean="0">
                <a:solidFill>
                  <a:srgbClr val="0070C0"/>
                </a:solidFill>
                <a:cs typeface="Times New Roman" pitchFamily="18" charset="0"/>
              </a:rPr>
              <a:t> </a:t>
            </a:r>
            <a:r>
              <a:rPr lang="en-US" altLang="en-US" sz="3200" dirty="0" err="1" smtClean="0">
                <a:solidFill>
                  <a:srgbClr val="0070C0"/>
                </a:solidFill>
                <a:cs typeface="Times New Roman" pitchFamily="18" charset="0"/>
              </a:rPr>
              <a:t>nữ</a:t>
            </a:r>
            <a:endParaRPr lang="en-US" altLang="en-US" sz="3200" dirty="0" smtClean="0">
              <a:solidFill>
                <a:srgbClr val="0070C0"/>
              </a:solidFill>
              <a:cs typeface="Times New Roman" pitchFamily="18" charset="0"/>
            </a:endParaRPr>
          </a:p>
          <a:p>
            <a:pPr>
              <a:spcBef>
                <a:spcPct val="50000"/>
              </a:spcBef>
              <a:buFont typeface="Arial" panose="020B0604020202020204" pitchFamily="34" charset="0"/>
              <a:buChar char="•"/>
            </a:pPr>
            <a:r>
              <a:rPr lang="en-US" altLang="vi-VN" sz="3200" dirty="0" err="1" smtClean="0">
                <a:solidFill>
                  <a:srgbClr val="0070C0"/>
                </a:solidFill>
                <a:cs typeface="Times New Roman" pitchFamily="18" charset="0"/>
              </a:rPr>
              <a:t>Cung</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cấp</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nước</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cho</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cơ</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thể</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bằng</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cách</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uống</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trực</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tiếp</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ăn</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các</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loại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thực</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phẩm</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có</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nước</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như</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trái</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cây</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rau</a:t>
            </a:r>
            <a:r>
              <a:rPr lang="en-US" altLang="vi-VN" sz="3200" dirty="0" smtClean="0">
                <a:solidFill>
                  <a:srgbClr val="0070C0"/>
                </a:solidFill>
                <a:cs typeface="Times New Roman" pitchFamily="18" charset="0"/>
              </a:rPr>
              <a:t> </a:t>
            </a:r>
            <a:r>
              <a:rPr lang="en-US" altLang="vi-VN" sz="3200" dirty="0" err="1" smtClean="0">
                <a:solidFill>
                  <a:srgbClr val="0070C0"/>
                </a:solidFill>
                <a:cs typeface="Times New Roman" pitchFamily="18" charset="0"/>
              </a:rPr>
              <a:t>củ</a:t>
            </a:r>
            <a:r>
              <a:rPr lang="en-US" altLang="vi-VN" sz="3200" dirty="0" smtClean="0">
                <a:solidFill>
                  <a:srgbClr val="0070C0"/>
                </a:solidFill>
                <a:cs typeface="Times New Roman" pitchFamily="18" charset="0"/>
              </a:rPr>
              <a:t>,…</a:t>
            </a:r>
            <a:endParaRPr lang="en-US" altLang="vi-VN" sz="3200" dirty="0">
              <a:solidFill>
                <a:srgbClr val="0070C0"/>
              </a:solidFill>
              <a:cs typeface="Times New Roman" pitchFamily="18" charset="0"/>
            </a:endParaRPr>
          </a:p>
        </p:txBody>
      </p:sp>
      <p:sp>
        <p:nvSpPr>
          <p:cNvPr id="17415"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2"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93565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0"/>
          <p:cNvSpPr>
            <a:spLocks noChangeArrowheads="1"/>
          </p:cNvSpPr>
          <p:nvPr/>
        </p:nvSpPr>
        <p:spPr bwMode="auto">
          <a:xfrm>
            <a:off x="1143000" y="533400"/>
            <a:ext cx="15135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3200" dirty="0" smtClean="0">
                <a:solidFill>
                  <a:srgbClr val="FF3300"/>
                </a:solidFill>
              </a:rPr>
              <a:t>4. </a:t>
            </a:r>
            <a:r>
              <a:rPr lang="en-US" altLang="en-US" sz="3200" dirty="0" err="1" smtClean="0">
                <a:solidFill>
                  <a:srgbClr val="FF3300"/>
                </a:solidFill>
              </a:rPr>
              <a:t>Nước</a:t>
            </a:r>
            <a:endParaRPr lang="en-US" altLang="en-US" sz="3200" dirty="0">
              <a:solidFill>
                <a:srgbClr val="FF3300"/>
              </a:solidFill>
            </a:endParaRPr>
          </a:p>
        </p:txBody>
      </p:sp>
      <p:sp>
        <p:nvSpPr>
          <p:cNvPr id="9" name="Text Box 5"/>
          <p:cNvSpPr txBox="1">
            <a:spLocks noChangeArrowheads="1"/>
          </p:cNvSpPr>
          <p:nvPr/>
        </p:nvSpPr>
        <p:spPr bwMode="auto">
          <a:xfrm>
            <a:off x="477838" y="990601"/>
            <a:ext cx="836136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200150" lvl="1" indent="-457200">
              <a:spcBef>
                <a:spcPct val="50000"/>
              </a:spcBef>
              <a:buFont typeface="Courier New" panose="02070309020205020404" pitchFamily="49" charset="0"/>
              <a:buChar char="o"/>
            </a:pPr>
            <a:r>
              <a:rPr lang="en-US" altLang="en-US" sz="3200" dirty="0" err="1" smtClean="0">
                <a:solidFill>
                  <a:srgbClr val="0070C0"/>
                </a:solidFill>
                <a:cs typeface="Times New Roman" pitchFamily="18" charset="0"/>
              </a:rPr>
              <a:t>Một</a:t>
            </a:r>
            <a:r>
              <a:rPr lang="en-US" altLang="en-US" sz="3200" dirty="0" smtClean="0">
                <a:solidFill>
                  <a:srgbClr val="0070C0"/>
                </a:solidFill>
                <a:cs typeface="Times New Roman" pitchFamily="18" charset="0"/>
              </a:rPr>
              <a:t> </a:t>
            </a:r>
            <a:r>
              <a:rPr lang="en-US" altLang="en-US" sz="2800" dirty="0" err="1" smtClean="0">
                <a:solidFill>
                  <a:srgbClr val="0070C0"/>
                </a:solidFill>
                <a:cs typeface="Times New Roman" pitchFamily="18" charset="0"/>
              </a:rPr>
              <a:t>số</a:t>
            </a:r>
            <a:r>
              <a:rPr lang="en-US" altLang="en-US" sz="2800" dirty="0" smtClean="0">
                <a:solidFill>
                  <a:srgbClr val="0070C0"/>
                </a:solidFill>
                <a:cs typeface="Times New Roman" pitchFamily="18" charset="0"/>
              </a:rPr>
              <a:t> </a:t>
            </a:r>
            <a:r>
              <a:rPr lang="en-US" altLang="en-US" sz="2800" dirty="0" err="1" smtClean="0">
                <a:solidFill>
                  <a:srgbClr val="0070C0"/>
                </a:solidFill>
                <a:cs typeface="Times New Roman" pitchFamily="18" charset="0"/>
              </a:rPr>
              <a:t>vai</a:t>
            </a:r>
            <a:r>
              <a:rPr lang="en-US" altLang="en-US" sz="2800" dirty="0" smtClean="0">
                <a:solidFill>
                  <a:srgbClr val="0070C0"/>
                </a:solidFill>
                <a:cs typeface="Times New Roman" pitchFamily="18" charset="0"/>
              </a:rPr>
              <a:t> </a:t>
            </a:r>
            <a:r>
              <a:rPr lang="en-US" altLang="en-US" sz="2800" dirty="0" err="1" smtClean="0">
                <a:solidFill>
                  <a:srgbClr val="0070C0"/>
                </a:solidFill>
                <a:cs typeface="Times New Roman" pitchFamily="18" charset="0"/>
              </a:rPr>
              <a:t>trò</a:t>
            </a:r>
            <a:r>
              <a:rPr lang="en-US" altLang="en-US" sz="2800" dirty="0" smtClean="0">
                <a:solidFill>
                  <a:srgbClr val="0070C0"/>
                </a:solidFill>
                <a:cs typeface="Times New Roman" pitchFamily="18" charset="0"/>
              </a:rPr>
              <a:t> </a:t>
            </a:r>
            <a:r>
              <a:rPr lang="en-US" altLang="en-US" sz="2800" dirty="0" err="1" smtClean="0">
                <a:solidFill>
                  <a:srgbClr val="0070C0"/>
                </a:solidFill>
                <a:cs typeface="Times New Roman" pitchFamily="18" charset="0"/>
              </a:rPr>
              <a:t>chính</a:t>
            </a:r>
            <a:r>
              <a:rPr lang="en-US" altLang="en-US" sz="2800" dirty="0" smtClean="0">
                <a:solidFill>
                  <a:srgbClr val="0070C0"/>
                </a:solidFill>
                <a:cs typeface="Times New Roman" pitchFamily="18" charset="0"/>
              </a:rPr>
              <a:t>:</a:t>
            </a:r>
          </a:p>
          <a:p>
            <a:pPr>
              <a:spcBef>
                <a:spcPct val="50000"/>
              </a:spcBef>
              <a:buFont typeface="Arial" panose="020B0604020202020204" pitchFamily="34" charset="0"/>
              <a:buChar char="•"/>
            </a:pPr>
            <a:r>
              <a:rPr lang="en-US" altLang="vi-VN" sz="2800" dirty="0" err="1" smtClean="0">
                <a:solidFill>
                  <a:srgbClr val="0070C0"/>
                </a:solidFill>
                <a:cs typeface="Times New Roman" pitchFamily="18" charset="0"/>
              </a:rPr>
              <a:t>Đóng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vai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trò</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quan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trọng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trong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chuyển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hóa</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và</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trao</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đổi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chất</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trong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tế</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bào</a:t>
            </a:r>
            <a:endParaRPr lang="en-US" altLang="vi-VN" sz="2800" dirty="0" smtClean="0">
              <a:solidFill>
                <a:srgbClr val="0070C0"/>
              </a:solidFill>
              <a:cs typeface="Times New Roman" pitchFamily="18" charset="0"/>
            </a:endParaRPr>
          </a:p>
          <a:p>
            <a:pPr>
              <a:spcBef>
                <a:spcPct val="50000"/>
              </a:spcBef>
              <a:buFont typeface="Arial" panose="020B0604020202020204" pitchFamily="34" charset="0"/>
              <a:buChar char="•"/>
            </a:pPr>
            <a:r>
              <a:rPr lang="en-US" altLang="vi-VN" sz="2800" dirty="0" err="1" smtClean="0">
                <a:solidFill>
                  <a:srgbClr val="0070C0"/>
                </a:solidFill>
                <a:cs typeface="Times New Roman" pitchFamily="18" charset="0"/>
              </a:rPr>
              <a:t>Là</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môi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trường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cho</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các</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phản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ứng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chuyển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hóa</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trong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cơ</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thể</a:t>
            </a:r>
            <a:r>
              <a:rPr lang="en-US" altLang="vi-VN" sz="2800" dirty="0" smtClean="0">
                <a:solidFill>
                  <a:srgbClr val="0070C0"/>
                </a:solidFill>
                <a:cs typeface="Times New Roman" pitchFamily="18" charset="0"/>
              </a:rPr>
              <a:t>.</a:t>
            </a:r>
          </a:p>
          <a:p>
            <a:pPr>
              <a:spcBef>
                <a:spcPct val="50000"/>
              </a:spcBef>
              <a:buFont typeface="Arial" panose="020B0604020202020204" pitchFamily="34" charset="0"/>
              <a:buChar char="•"/>
            </a:pPr>
            <a:r>
              <a:rPr lang="en-US" altLang="vi-VN" sz="2800" dirty="0" err="1" smtClean="0">
                <a:solidFill>
                  <a:srgbClr val="0070C0"/>
                </a:solidFill>
                <a:cs typeface="Times New Roman" pitchFamily="18" charset="0"/>
              </a:rPr>
              <a:t>Điều</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hòa</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thân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nhiệt</a:t>
            </a:r>
            <a:endParaRPr lang="en-US" altLang="vi-VN" sz="2800" dirty="0" smtClean="0">
              <a:solidFill>
                <a:srgbClr val="0070C0"/>
              </a:solidFill>
              <a:cs typeface="Times New Roman" pitchFamily="18" charset="0"/>
            </a:endParaRPr>
          </a:p>
          <a:p>
            <a:pPr marL="1200150" lvl="2" indent="-457200">
              <a:spcBef>
                <a:spcPct val="50000"/>
              </a:spcBef>
              <a:buFont typeface="Courier New" panose="02070309020205020404" pitchFamily="49" charset="0"/>
              <a:buChar char="o"/>
            </a:pPr>
            <a:r>
              <a:rPr lang="en-US" altLang="vi-VN" sz="2800" dirty="0" err="1" smtClean="0">
                <a:solidFill>
                  <a:srgbClr val="0070C0"/>
                </a:solidFill>
                <a:cs typeface="Times New Roman" pitchFamily="18" charset="0"/>
              </a:rPr>
              <a:t>Nhu</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cầu</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đối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với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cơ</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thể</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người</a:t>
            </a:r>
            <a:endParaRPr lang="en-US" altLang="vi-VN" sz="2800" dirty="0" smtClean="0">
              <a:solidFill>
                <a:srgbClr val="0070C0"/>
              </a:solidFill>
              <a:cs typeface="Times New Roman" pitchFamily="18" charset="0"/>
            </a:endParaRPr>
          </a:p>
          <a:p>
            <a:pPr>
              <a:spcBef>
                <a:spcPct val="50000"/>
              </a:spcBef>
              <a:buFont typeface="Arial" panose="020B0604020202020204" pitchFamily="34" charset="0"/>
              <a:buChar char="•"/>
            </a:pPr>
            <a:r>
              <a:rPr lang="en-US" altLang="vi-VN" sz="2800" dirty="0" err="1" smtClean="0">
                <a:solidFill>
                  <a:srgbClr val="0070C0"/>
                </a:solidFill>
                <a:cs typeface="Times New Roman" pitchFamily="18" charset="0"/>
              </a:rPr>
              <a:t>Tuổi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vị</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thành</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niên</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Khoảng</a:t>
            </a:r>
            <a:r>
              <a:rPr lang="en-US" altLang="vi-VN" sz="2800" dirty="0" smtClean="0">
                <a:solidFill>
                  <a:srgbClr val="0070C0"/>
                </a:solidFill>
                <a:cs typeface="Times New Roman" pitchFamily="18" charset="0"/>
              </a:rPr>
              <a:t> 40mL/kg/</a:t>
            </a:r>
            <a:r>
              <a:rPr lang="en-US" altLang="vi-VN" sz="2800" dirty="0" err="1" smtClean="0">
                <a:solidFill>
                  <a:srgbClr val="0070C0"/>
                </a:solidFill>
                <a:cs typeface="Times New Roman" pitchFamily="18" charset="0"/>
              </a:rPr>
              <a:t>ngày</a:t>
            </a:r>
            <a:endParaRPr lang="en-US" altLang="vi-VN" sz="2800" dirty="0" smtClean="0">
              <a:solidFill>
                <a:srgbClr val="0070C0"/>
              </a:solidFill>
              <a:cs typeface="Times New Roman" pitchFamily="18" charset="0"/>
            </a:endParaRPr>
          </a:p>
          <a:p>
            <a:pPr>
              <a:spcBef>
                <a:spcPct val="50000"/>
              </a:spcBef>
              <a:buFont typeface="Arial" panose="020B0604020202020204" pitchFamily="34" charset="0"/>
              <a:buChar char="•"/>
            </a:pPr>
            <a:r>
              <a:rPr lang="en-US" altLang="vi-VN" sz="2800" dirty="0" err="1" smtClean="0">
                <a:solidFill>
                  <a:srgbClr val="0070C0"/>
                </a:solidFill>
                <a:cs typeface="Times New Roman" pitchFamily="18" charset="0"/>
              </a:rPr>
              <a:t>Người</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trưởng</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thành</a:t>
            </a:r>
            <a:r>
              <a:rPr lang="en-US" altLang="vi-VN" sz="2800" dirty="0" smtClean="0">
                <a:solidFill>
                  <a:srgbClr val="0070C0"/>
                </a:solidFill>
                <a:cs typeface="Times New Roman" pitchFamily="18" charset="0"/>
              </a:rPr>
              <a:t>: </a:t>
            </a:r>
            <a:r>
              <a:rPr lang="en-US" altLang="vi-VN" sz="2800" dirty="0" err="1" smtClean="0">
                <a:solidFill>
                  <a:srgbClr val="0070C0"/>
                </a:solidFill>
                <a:cs typeface="Times New Roman" pitchFamily="18" charset="0"/>
              </a:rPr>
              <a:t>Từ</a:t>
            </a:r>
            <a:r>
              <a:rPr lang="en-US" altLang="vi-VN" sz="2800" dirty="0" smtClean="0">
                <a:solidFill>
                  <a:srgbClr val="0070C0"/>
                </a:solidFill>
                <a:cs typeface="Times New Roman" pitchFamily="18" charset="0"/>
              </a:rPr>
              <a:t> 35mL </a:t>
            </a:r>
            <a:r>
              <a:rPr lang="en-US" altLang="vi-VN" sz="2800" dirty="0" err="1" smtClean="0">
                <a:solidFill>
                  <a:srgbClr val="0070C0"/>
                </a:solidFill>
                <a:cs typeface="Times New Roman" pitchFamily="18" charset="0"/>
              </a:rPr>
              <a:t>đến</a:t>
            </a:r>
            <a:r>
              <a:rPr lang="en-US" altLang="vi-VN" sz="2800" dirty="0" smtClean="0">
                <a:solidFill>
                  <a:srgbClr val="0070C0"/>
                </a:solidFill>
                <a:cs typeface="Times New Roman" pitchFamily="18" charset="0"/>
              </a:rPr>
              <a:t> 40mL/kg/</a:t>
            </a:r>
            <a:r>
              <a:rPr lang="en-US" altLang="vi-VN" sz="2800" dirty="0" err="1" smtClean="0">
                <a:solidFill>
                  <a:srgbClr val="0070C0"/>
                </a:solidFill>
                <a:cs typeface="Times New Roman" pitchFamily="18" charset="0"/>
              </a:rPr>
              <a:t>ngày</a:t>
            </a:r>
            <a:endParaRPr lang="en-US" altLang="vi-VN" sz="2800" dirty="0" smtClean="0">
              <a:solidFill>
                <a:srgbClr val="0070C0"/>
              </a:solidFill>
              <a:cs typeface="Times New Roman" pitchFamily="18" charset="0"/>
            </a:endParaRPr>
          </a:p>
        </p:txBody>
      </p:sp>
      <p:sp>
        <p:nvSpPr>
          <p:cNvPr id="17415"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2"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13858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800"/>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1676400" y="260350"/>
            <a:ext cx="21605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a:solidFill>
                  <a:srgbClr val="4ABFB6"/>
                </a:solidFill>
                <a:latin typeface="#9Slide04 AdrianeSwash" pitchFamily="2" charset="-93"/>
              </a:rPr>
              <a:t>Luyện tập</a:t>
            </a:r>
          </a:p>
        </p:txBody>
      </p:sp>
      <p:sp>
        <p:nvSpPr>
          <p:cNvPr id="19463" name="Rectangle 1"/>
          <p:cNvSpPr>
            <a:spLocks noChangeArrowheads="1"/>
          </p:cNvSpPr>
          <p:nvPr/>
        </p:nvSpPr>
        <p:spPr bwMode="auto">
          <a:xfrm>
            <a:off x="762000" y="1184275"/>
            <a:ext cx="746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err="1" smtClean="0">
                <a:solidFill>
                  <a:srgbClr val="0070C0"/>
                </a:solidFill>
                <a:latin typeface="+mj-lt"/>
              </a:rPr>
              <a:t>Kể</a:t>
            </a:r>
            <a:r>
              <a:rPr lang="en-US" altLang="en-US" dirty="0" smtClean="0">
                <a:solidFill>
                  <a:srgbClr val="0070C0"/>
                </a:solidFill>
                <a:latin typeface="+mj-lt"/>
              </a:rPr>
              <a:t> </a:t>
            </a:r>
            <a:r>
              <a:rPr lang="en-US" altLang="en-US" dirty="0" err="1" smtClean="0">
                <a:solidFill>
                  <a:srgbClr val="0070C0"/>
                </a:solidFill>
                <a:latin typeface="+mj-lt"/>
              </a:rPr>
              <a:t>tên</a:t>
            </a:r>
            <a:r>
              <a:rPr lang="en-US" altLang="en-US" dirty="0" smtClean="0">
                <a:solidFill>
                  <a:srgbClr val="0070C0"/>
                </a:solidFill>
                <a:latin typeface="+mj-lt"/>
              </a:rPr>
              <a:t> </a:t>
            </a:r>
            <a:r>
              <a:rPr lang="en-US" altLang="en-US" dirty="0" err="1" smtClean="0">
                <a:solidFill>
                  <a:srgbClr val="0070C0"/>
                </a:solidFill>
                <a:latin typeface="+mj-lt"/>
              </a:rPr>
              <a:t>các</a:t>
            </a:r>
            <a:r>
              <a:rPr lang="en-US" altLang="en-US" dirty="0" smtClean="0">
                <a:solidFill>
                  <a:srgbClr val="0070C0"/>
                </a:solidFill>
                <a:latin typeface="+mj-lt"/>
              </a:rPr>
              <a:t> </a:t>
            </a:r>
            <a:r>
              <a:rPr lang="en-US" altLang="en-US" dirty="0" err="1" smtClean="0">
                <a:solidFill>
                  <a:srgbClr val="0070C0"/>
                </a:solidFill>
                <a:latin typeface="+mj-lt"/>
              </a:rPr>
              <a:t>loại</a:t>
            </a:r>
            <a:r>
              <a:rPr lang="en-US" altLang="en-US" dirty="0" smtClean="0">
                <a:solidFill>
                  <a:srgbClr val="0070C0"/>
                </a:solidFill>
                <a:latin typeface="+mj-lt"/>
              </a:rPr>
              <a:t> </a:t>
            </a:r>
            <a:r>
              <a:rPr lang="en-US" altLang="en-US" dirty="0" err="1" smtClean="0">
                <a:solidFill>
                  <a:srgbClr val="0070C0"/>
                </a:solidFill>
                <a:latin typeface="+mj-lt"/>
              </a:rPr>
              <a:t>thực</a:t>
            </a:r>
            <a:r>
              <a:rPr lang="en-US" altLang="en-US" dirty="0" smtClean="0">
                <a:solidFill>
                  <a:srgbClr val="0070C0"/>
                </a:solidFill>
                <a:latin typeface="+mj-lt"/>
              </a:rPr>
              <a:t> </a:t>
            </a:r>
            <a:r>
              <a:rPr lang="en-US" altLang="en-US" dirty="0" err="1" smtClean="0">
                <a:solidFill>
                  <a:srgbClr val="0070C0"/>
                </a:solidFill>
                <a:latin typeface="+mj-lt"/>
              </a:rPr>
              <a:t>phẩm</a:t>
            </a:r>
            <a:r>
              <a:rPr lang="en-US" altLang="en-US" dirty="0" smtClean="0">
                <a:solidFill>
                  <a:srgbClr val="0070C0"/>
                </a:solidFill>
                <a:latin typeface="+mj-lt"/>
              </a:rPr>
              <a:t> </a:t>
            </a:r>
            <a:r>
              <a:rPr lang="en-US" altLang="en-US" dirty="0" err="1" smtClean="0">
                <a:solidFill>
                  <a:srgbClr val="0070C0"/>
                </a:solidFill>
                <a:latin typeface="+mj-lt"/>
              </a:rPr>
              <a:t>em</a:t>
            </a:r>
            <a:r>
              <a:rPr lang="en-US" altLang="en-US" dirty="0" smtClean="0">
                <a:solidFill>
                  <a:srgbClr val="0070C0"/>
                </a:solidFill>
                <a:latin typeface="+mj-lt"/>
              </a:rPr>
              <a:t> </a:t>
            </a:r>
            <a:r>
              <a:rPr lang="en-US" altLang="en-US" dirty="0" err="1" smtClean="0">
                <a:solidFill>
                  <a:srgbClr val="0070C0"/>
                </a:solidFill>
                <a:latin typeface="+mj-lt"/>
              </a:rPr>
              <a:t>thường</a:t>
            </a:r>
            <a:r>
              <a:rPr lang="en-US" altLang="en-US" dirty="0" smtClean="0">
                <a:solidFill>
                  <a:srgbClr val="0070C0"/>
                </a:solidFill>
                <a:latin typeface="+mj-lt"/>
              </a:rPr>
              <a:t> </a:t>
            </a:r>
            <a:r>
              <a:rPr lang="en-US" altLang="en-US" dirty="0" err="1" smtClean="0">
                <a:solidFill>
                  <a:srgbClr val="0070C0"/>
                </a:solidFill>
                <a:latin typeface="+mj-lt"/>
              </a:rPr>
              <a:t>sử</a:t>
            </a:r>
            <a:r>
              <a:rPr lang="en-US" altLang="en-US" dirty="0" smtClean="0">
                <a:solidFill>
                  <a:srgbClr val="0070C0"/>
                </a:solidFill>
                <a:latin typeface="+mj-lt"/>
              </a:rPr>
              <a:t> </a:t>
            </a:r>
            <a:r>
              <a:rPr lang="en-US" altLang="en-US" dirty="0" err="1" smtClean="0">
                <a:solidFill>
                  <a:srgbClr val="0070C0"/>
                </a:solidFill>
                <a:latin typeface="+mj-lt"/>
              </a:rPr>
              <a:t>dụng</a:t>
            </a:r>
            <a:r>
              <a:rPr lang="en-US" altLang="en-US" dirty="0" smtClean="0">
                <a:solidFill>
                  <a:srgbClr val="0070C0"/>
                </a:solidFill>
                <a:latin typeface="+mj-lt"/>
              </a:rPr>
              <a:t> </a:t>
            </a:r>
            <a:r>
              <a:rPr lang="en-US" altLang="en-US" dirty="0" err="1" smtClean="0">
                <a:solidFill>
                  <a:srgbClr val="0070C0"/>
                </a:solidFill>
                <a:latin typeface="+mj-lt"/>
              </a:rPr>
              <a:t>trong</a:t>
            </a:r>
            <a:r>
              <a:rPr lang="en-US" altLang="en-US" dirty="0" smtClean="0">
                <a:solidFill>
                  <a:srgbClr val="0070C0"/>
                </a:solidFill>
                <a:latin typeface="+mj-lt"/>
              </a:rPr>
              <a:t> </a:t>
            </a:r>
            <a:r>
              <a:rPr lang="en-US" altLang="en-US" dirty="0" err="1" smtClean="0">
                <a:solidFill>
                  <a:srgbClr val="0070C0"/>
                </a:solidFill>
                <a:latin typeface="+mj-lt"/>
              </a:rPr>
              <a:t>một</a:t>
            </a:r>
            <a:r>
              <a:rPr lang="en-US" altLang="en-US" dirty="0" smtClean="0">
                <a:solidFill>
                  <a:srgbClr val="0070C0"/>
                </a:solidFill>
                <a:latin typeface="+mj-lt"/>
              </a:rPr>
              <a:t> </a:t>
            </a:r>
            <a:r>
              <a:rPr lang="en-US" altLang="en-US" dirty="0" err="1" smtClean="0">
                <a:solidFill>
                  <a:srgbClr val="0070C0"/>
                </a:solidFill>
                <a:latin typeface="+mj-lt"/>
              </a:rPr>
              <a:t>ngày</a:t>
            </a:r>
            <a:r>
              <a:rPr lang="en-US" altLang="en-US" dirty="0" smtClean="0">
                <a:solidFill>
                  <a:srgbClr val="0070C0"/>
                </a:solidFill>
                <a:latin typeface="+mj-lt"/>
              </a:rPr>
              <a:t>. Cho </a:t>
            </a:r>
            <a:r>
              <a:rPr lang="en-US" altLang="en-US" dirty="0" err="1" smtClean="0">
                <a:solidFill>
                  <a:srgbClr val="0070C0"/>
                </a:solidFill>
                <a:latin typeface="+mj-lt"/>
              </a:rPr>
              <a:t>biết</a:t>
            </a:r>
            <a:r>
              <a:rPr lang="en-US" altLang="en-US" dirty="0" smtClean="0">
                <a:solidFill>
                  <a:srgbClr val="0070C0"/>
                </a:solidFill>
                <a:latin typeface="+mj-lt"/>
              </a:rPr>
              <a:t> </a:t>
            </a:r>
            <a:r>
              <a:rPr lang="en-US" altLang="en-US" dirty="0" err="1" smtClean="0">
                <a:solidFill>
                  <a:srgbClr val="0070C0"/>
                </a:solidFill>
                <a:latin typeface="+mj-lt"/>
              </a:rPr>
              <a:t>thành</a:t>
            </a:r>
            <a:r>
              <a:rPr lang="en-US" altLang="en-US" dirty="0" smtClean="0">
                <a:solidFill>
                  <a:srgbClr val="0070C0"/>
                </a:solidFill>
                <a:latin typeface="+mj-lt"/>
              </a:rPr>
              <a:t> </a:t>
            </a:r>
            <a:r>
              <a:rPr lang="en-US" altLang="en-US" dirty="0" err="1" smtClean="0">
                <a:solidFill>
                  <a:srgbClr val="0070C0"/>
                </a:solidFill>
                <a:latin typeface="+mj-lt"/>
              </a:rPr>
              <a:t>phần</a:t>
            </a:r>
            <a:r>
              <a:rPr lang="en-US" altLang="en-US" dirty="0" smtClean="0">
                <a:solidFill>
                  <a:srgbClr val="0070C0"/>
                </a:solidFill>
                <a:latin typeface="+mj-lt"/>
              </a:rPr>
              <a:t> </a:t>
            </a:r>
            <a:r>
              <a:rPr lang="en-US" altLang="en-US" dirty="0" err="1" smtClean="0">
                <a:solidFill>
                  <a:srgbClr val="0070C0"/>
                </a:solidFill>
                <a:latin typeface="+mj-lt"/>
              </a:rPr>
              <a:t>dinh</a:t>
            </a:r>
            <a:r>
              <a:rPr lang="en-US" altLang="en-US" dirty="0" smtClean="0">
                <a:solidFill>
                  <a:srgbClr val="0070C0"/>
                </a:solidFill>
                <a:latin typeface="+mj-lt"/>
              </a:rPr>
              <a:t> </a:t>
            </a:r>
            <a:r>
              <a:rPr lang="en-US" altLang="en-US" dirty="0" err="1" smtClean="0">
                <a:solidFill>
                  <a:srgbClr val="0070C0"/>
                </a:solidFill>
                <a:latin typeface="+mj-lt"/>
              </a:rPr>
              <a:t>dưỡng</a:t>
            </a:r>
            <a:r>
              <a:rPr lang="en-US" altLang="en-US" dirty="0" smtClean="0">
                <a:solidFill>
                  <a:srgbClr val="0070C0"/>
                </a:solidFill>
                <a:latin typeface="+mj-lt"/>
              </a:rPr>
              <a:t> </a:t>
            </a:r>
            <a:r>
              <a:rPr lang="en-US" altLang="en-US" dirty="0" err="1" smtClean="0">
                <a:solidFill>
                  <a:srgbClr val="0070C0"/>
                </a:solidFill>
                <a:latin typeface="+mj-lt"/>
              </a:rPr>
              <a:t>trong</a:t>
            </a:r>
            <a:r>
              <a:rPr lang="en-US" altLang="en-US" dirty="0" smtClean="0">
                <a:solidFill>
                  <a:srgbClr val="0070C0"/>
                </a:solidFill>
                <a:latin typeface="+mj-lt"/>
              </a:rPr>
              <a:t> </a:t>
            </a:r>
            <a:r>
              <a:rPr lang="en-US" altLang="en-US" dirty="0" err="1" smtClean="0">
                <a:solidFill>
                  <a:srgbClr val="0070C0"/>
                </a:solidFill>
                <a:latin typeface="+mj-lt"/>
              </a:rPr>
              <a:t>các</a:t>
            </a:r>
            <a:r>
              <a:rPr lang="en-US" altLang="en-US" dirty="0" smtClean="0">
                <a:solidFill>
                  <a:srgbClr val="0070C0"/>
                </a:solidFill>
                <a:latin typeface="+mj-lt"/>
              </a:rPr>
              <a:t> </a:t>
            </a:r>
            <a:r>
              <a:rPr lang="en-US" altLang="en-US" dirty="0" err="1" smtClean="0">
                <a:solidFill>
                  <a:srgbClr val="0070C0"/>
                </a:solidFill>
                <a:latin typeface="+mj-lt"/>
              </a:rPr>
              <a:t>loại</a:t>
            </a:r>
            <a:r>
              <a:rPr lang="en-US" altLang="en-US" dirty="0" smtClean="0">
                <a:solidFill>
                  <a:srgbClr val="0070C0"/>
                </a:solidFill>
                <a:latin typeface="+mj-lt"/>
              </a:rPr>
              <a:t> </a:t>
            </a:r>
            <a:r>
              <a:rPr lang="en-US" altLang="en-US" dirty="0" err="1" smtClean="0">
                <a:solidFill>
                  <a:srgbClr val="0070C0"/>
                </a:solidFill>
                <a:latin typeface="+mj-lt"/>
              </a:rPr>
              <a:t>thực</a:t>
            </a:r>
            <a:r>
              <a:rPr lang="en-US" altLang="en-US" dirty="0" smtClean="0">
                <a:solidFill>
                  <a:srgbClr val="0070C0"/>
                </a:solidFill>
                <a:latin typeface="+mj-lt"/>
              </a:rPr>
              <a:t> </a:t>
            </a:r>
            <a:r>
              <a:rPr lang="en-US" altLang="en-US" dirty="0" err="1" smtClean="0">
                <a:solidFill>
                  <a:srgbClr val="0070C0"/>
                </a:solidFill>
                <a:latin typeface="+mj-lt"/>
              </a:rPr>
              <a:t>phẩm</a:t>
            </a:r>
            <a:r>
              <a:rPr lang="en-US" altLang="en-US" dirty="0" smtClean="0">
                <a:solidFill>
                  <a:srgbClr val="0070C0"/>
                </a:solidFill>
                <a:latin typeface="+mj-lt"/>
              </a:rPr>
              <a:t> </a:t>
            </a:r>
            <a:r>
              <a:rPr lang="en-US" altLang="en-US" dirty="0" err="1" smtClean="0">
                <a:solidFill>
                  <a:srgbClr val="0070C0"/>
                </a:solidFill>
                <a:latin typeface="+mj-lt"/>
              </a:rPr>
              <a:t>đó</a:t>
            </a:r>
            <a:endParaRPr lang="en-US" altLang="en-US" dirty="0" smtClean="0">
              <a:solidFill>
                <a:srgbClr val="0070C0"/>
              </a:solidFill>
              <a:latin typeface="Arial" panose="020B0604020202020204" pitchFamily="34" charset="0"/>
            </a:endParaRPr>
          </a:p>
        </p:txBody>
      </p:sp>
      <p:sp>
        <p:nvSpPr>
          <p:cNvPr id="18439"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1"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050" name="Picture 2" descr="C:\Users\Minh Luyen\Desktop\thuc-pham-989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87" y="2756971"/>
            <a:ext cx="3927513" cy="28860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inh Luyen\Desktop\2-1200x67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979" y="2654318"/>
            <a:ext cx="3627437" cy="3091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14970"/>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fade">
                                      <p:cBhvr>
                                        <p:cTn id="13"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800"/>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1676400" y="260350"/>
            <a:ext cx="21605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a:solidFill>
                  <a:srgbClr val="4ABFB6"/>
                </a:solidFill>
                <a:latin typeface="#9Slide04 AdrianeSwash" pitchFamily="2" charset="-93"/>
              </a:rPr>
              <a:t>Luyện tập</a:t>
            </a:r>
          </a:p>
        </p:txBody>
      </p:sp>
      <p:sp>
        <p:nvSpPr>
          <p:cNvPr id="19463" name="Rectangle 1"/>
          <p:cNvSpPr>
            <a:spLocks noChangeArrowheads="1"/>
          </p:cNvSpPr>
          <p:nvPr/>
        </p:nvSpPr>
        <p:spPr bwMode="auto">
          <a:xfrm>
            <a:off x="685800" y="1933575"/>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A. Protein</a:t>
            </a:r>
            <a:endParaRPr lang="en-US" altLang="en-US" dirty="0" smtClean="0">
              <a:solidFill>
                <a:srgbClr val="0070C0"/>
              </a:solidFill>
              <a:latin typeface="Arial" panose="020B0604020202020204" pitchFamily="34" charset="0"/>
            </a:endParaRPr>
          </a:p>
        </p:txBody>
      </p:sp>
      <p:sp>
        <p:nvSpPr>
          <p:cNvPr id="18439"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11"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 name="Rectangle 1"/>
          <p:cNvSpPr>
            <a:spLocks noChangeArrowheads="1"/>
          </p:cNvSpPr>
          <p:nvPr/>
        </p:nvSpPr>
        <p:spPr bwMode="auto">
          <a:xfrm>
            <a:off x="775494" y="1102578"/>
            <a:ext cx="746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 </a:t>
            </a:r>
            <a:r>
              <a:rPr lang="en-US" altLang="en-US" dirty="0" err="1" smtClean="0">
                <a:solidFill>
                  <a:srgbClr val="0070C0"/>
                </a:solidFill>
                <a:latin typeface="+mj-lt"/>
              </a:rPr>
              <a:t>Chất</a:t>
            </a:r>
            <a:r>
              <a:rPr lang="en-US" altLang="en-US" dirty="0" smtClean="0">
                <a:solidFill>
                  <a:srgbClr val="0070C0"/>
                </a:solidFill>
                <a:latin typeface="+mj-lt"/>
              </a:rPr>
              <a:t> </a:t>
            </a:r>
            <a:r>
              <a:rPr lang="en-US" altLang="en-US" dirty="0" err="1" smtClean="0">
                <a:solidFill>
                  <a:srgbClr val="0070C0"/>
                </a:solidFill>
                <a:latin typeface="+mj-lt"/>
              </a:rPr>
              <a:t>dinh</a:t>
            </a:r>
            <a:r>
              <a:rPr lang="en-US" altLang="en-US" dirty="0" smtClean="0">
                <a:solidFill>
                  <a:srgbClr val="0070C0"/>
                </a:solidFill>
                <a:latin typeface="+mj-lt"/>
              </a:rPr>
              <a:t> </a:t>
            </a:r>
            <a:r>
              <a:rPr lang="en-US" altLang="en-US" dirty="0" err="1" smtClean="0">
                <a:solidFill>
                  <a:srgbClr val="0070C0"/>
                </a:solidFill>
                <a:latin typeface="+mj-lt"/>
              </a:rPr>
              <a:t>dưỡng</a:t>
            </a:r>
            <a:r>
              <a:rPr lang="en-US" altLang="en-US" dirty="0" smtClean="0">
                <a:solidFill>
                  <a:srgbClr val="0070C0"/>
                </a:solidFill>
                <a:latin typeface="+mj-lt"/>
              </a:rPr>
              <a:t> </a:t>
            </a:r>
            <a:r>
              <a:rPr lang="en-US" altLang="en-US" dirty="0" err="1" smtClean="0">
                <a:solidFill>
                  <a:srgbClr val="0070C0"/>
                </a:solidFill>
                <a:latin typeface="+mj-lt"/>
              </a:rPr>
              <a:t>nào</a:t>
            </a:r>
            <a:r>
              <a:rPr lang="en-US" altLang="en-US" dirty="0" smtClean="0">
                <a:solidFill>
                  <a:srgbClr val="0070C0"/>
                </a:solidFill>
                <a:latin typeface="+mj-lt"/>
              </a:rPr>
              <a:t> </a:t>
            </a:r>
            <a:r>
              <a:rPr lang="en-US" altLang="en-US" dirty="0" err="1" smtClean="0">
                <a:solidFill>
                  <a:srgbClr val="0070C0"/>
                </a:solidFill>
                <a:latin typeface="+mj-lt"/>
              </a:rPr>
              <a:t>chếm</a:t>
            </a:r>
            <a:r>
              <a:rPr lang="en-US" altLang="en-US" dirty="0" smtClean="0">
                <a:solidFill>
                  <a:srgbClr val="0070C0"/>
                </a:solidFill>
                <a:latin typeface="+mj-lt"/>
              </a:rPr>
              <a:t> </a:t>
            </a:r>
            <a:r>
              <a:rPr lang="en-US" altLang="en-US" dirty="0" err="1" smtClean="0">
                <a:solidFill>
                  <a:srgbClr val="0070C0"/>
                </a:solidFill>
                <a:latin typeface="+mj-lt"/>
              </a:rPr>
              <a:t>tỉ</a:t>
            </a:r>
            <a:r>
              <a:rPr lang="en-US" altLang="en-US" dirty="0" smtClean="0">
                <a:solidFill>
                  <a:srgbClr val="0070C0"/>
                </a:solidFill>
                <a:latin typeface="+mj-lt"/>
              </a:rPr>
              <a:t> </a:t>
            </a:r>
            <a:r>
              <a:rPr lang="en-US" altLang="en-US" dirty="0" err="1" smtClean="0">
                <a:solidFill>
                  <a:srgbClr val="0070C0"/>
                </a:solidFill>
                <a:latin typeface="+mj-lt"/>
              </a:rPr>
              <a:t>lệ</a:t>
            </a:r>
            <a:r>
              <a:rPr lang="en-US" altLang="en-US" dirty="0" smtClean="0">
                <a:solidFill>
                  <a:srgbClr val="0070C0"/>
                </a:solidFill>
                <a:latin typeface="+mj-lt"/>
              </a:rPr>
              <a:t> </a:t>
            </a:r>
            <a:r>
              <a:rPr lang="en-US" altLang="en-US" dirty="0" err="1" smtClean="0">
                <a:solidFill>
                  <a:srgbClr val="0070C0"/>
                </a:solidFill>
                <a:latin typeface="+mj-lt"/>
              </a:rPr>
              <a:t>cung</a:t>
            </a:r>
            <a:r>
              <a:rPr lang="en-US" altLang="en-US" dirty="0" smtClean="0">
                <a:solidFill>
                  <a:srgbClr val="0070C0"/>
                </a:solidFill>
                <a:latin typeface="+mj-lt"/>
              </a:rPr>
              <a:t> </a:t>
            </a:r>
            <a:r>
              <a:rPr lang="en-US" altLang="en-US" dirty="0" err="1" smtClean="0">
                <a:solidFill>
                  <a:srgbClr val="0070C0"/>
                </a:solidFill>
                <a:latin typeface="+mj-lt"/>
              </a:rPr>
              <a:t>cấp</a:t>
            </a:r>
            <a:r>
              <a:rPr lang="en-US" altLang="en-US" dirty="0" smtClean="0">
                <a:solidFill>
                  <a:srgbClr val="0070C0"/>
                </a:solidFill>
                <a:latin typeface="+mj-lt"/>
              </a:rPr>
              <a:t> </a:t>
            </a:r>
            <a:r>
              <a:rPr lang="en-US" altLang="en-US" dirty="0" err="1" smtClean="0">
                <a:solidFill>
                  <a:srgbClr val="0070C0"/>
                </a:solidFill>
                <a:latin typeface="+mj-lt"/>
              </a:rPr>
              <a:t>năng</a:t>
            </a:r>
            <a:r>
              <a:rPr lang="en-US" altLang="en-US" dirty="0" smtClean="0">
                <a:solidFill>
                  <a:srgbClr val="0070C0"/>
                </a:solidFill>
                <a:latin typeface="+mj-lt"/>
              </a:rPr>
              <a:t> </a:t>
            </a:r>
            <a:r>
              <a:rPr lang="en-US" altLang="en-US" dirty="0" err="1" smtClean="0">
                <a:solidFill>
                  <a:srgbClr val="0070C0"/>
                </a:solidFill>
                <a:latin typeface="+mj-lt"/>
              </a:rPr>
              <a:t>lượng</a:t>
            </a:r>
            <a:r>
              <a:rPr lang="en-US" altLang="en-US" dirty="0" smtClean="0">
                <a:solidFill>
                  <a:srgbClr val="0070C0"/>
                </a:solidFill>
                <a:latin typeface="+mj-lt"/>
              </a:rPr>
              <a:t> </a:t>
            </a:r>
            <a:r>
              <a:rPr lang="en-US" altLang="en-US" dirty="0" err="1" smtClean="0">
                <a:solidFill>
                  <a:srgbClr val="0070C0"/>
                </a:solidFill>
                <a:latin typeface="+mj-lt"/>
              </a:rPr>
              <a:t>cao</a:t>
            </a:r>
            <a:r>
              <a:rPr lang="en-US" altLang="en-US" dirty="0" smtClean="0">
                <a:solidFill>
                  <a:srgbClr val="0070C0"/>
                </a:solidFill>
                <a:latin typeface="+mj-lt"/>
              </a:rPr>
              <a:t> </a:t>
            </a:r>
            <a:r>
              <a:rPr lang="en-US" altLang="en-US" dirty="0" err="1" smtClean="0">
                <a:solidFill>
                  <a:srgbClr val="0070C0"/>
                </a:solidFill>
                <a:latin typeface="+mj-lt"/>
              </a:rPr>
              <a:t>nhất</a:t>
            </a:r>
            <a:r>
              <a:rPr lang="en-US" altLang="en-US" dirty="0" smtClean="0">
                <a:solidFill>
                  <a:srgbClr val="0070C0"/>
                </a:solidFill>
                <a:latin typeface="+mj-lt"/>
              </a:rPr>
              <a:t> </a:t>
            </a:r>
            <a:r>
              <a:rPr lang="en-US" altLang="en-US" dirty="0" err="1" smtClean="0">
                <a:solidFill>
                  <a:srgbClr val="0070C0"/>
                </a:solidFill>
                <a:latin typeface="+mj-lt"/>
              </a:rPr>
              <a:t>cho</a:t>
            </a:r>
            <a:r>
              <a:rPr lang="en-US" altLang="en-US" dirty="0" smtClean="0">
                <a:solidFill>
                  <a:srgbClr val="0070C0"/>
                </a:solidFill>
                <a:latin typeface="+mj-lt"/>
              </a:rPr>
              <a:t> </a:t>
            </a:r>
            <a:r>
              <a:rPr lang="en-US" altLang="en-US" dirty="0" err="1" smtClean="0">
                <a:solidFill>
                  <a:srgbClr val="0070C0"/>
                </a:solidFill>
                <a:latin typeface="+mj-lt"/>
              </a:rPr>
              <a:t>cơ</a:t>
            </a:r>
            <a:r>
              <a:rPr lang="en-US" altLang="en-US" dirty="0" smtClean="0">
                <a:solidFill>
                  <a:srgbClr val="0070C0"/>
                </a:solidFill>
                <a:latin typeface="+mj-lt"/>
              </a:rPr>
              <a:t> </a:t>
            </a:r>
            <a:r>
              <a:rPr lang="en-US" altLang="en-US" dirty="0" err="1" smtClean="0">
                <a:solidFill>
                  <a:srgbClr val="0070C0"/>
                </a:solidFill>
                <a:latin typeface="+mj-lt"/>
              </a:rPr>
              <a:t>thể</a:t>
            </a:r>
            <a:r>
              <a:rPr lang="en-US" altLang="en-US" dirty="0" smtClean="0">
                <a:solidFill>
                  <a:srgbClr val="0070C0"/>
                </a:solidFill>
                <a:latin typeface="+mj-lt"/>
              </a:rPr>
              <a:t> </a:t>
            </a:r>
            <a:r>
              <a:rPr lang="en-US" altLang="en-US" dirty="0" err="1" smtClean="0">
                <a:solidFill>
                  <a:srgbClr val="0070C0"/>
                </a:solidFill>
                <a:latin typeface="+mj-lt"/>
              </a:rPr>
              <a:t>người</a:t>
            </a:r>
            <a:endParaRPr lang="en-US" altLang="en-US" dirty="0" smtClean="0">
              <a:solidFill>
                <a:srgbClr val="0070C0"/>
              </a:solidFill>
              <a:latin typeface="Arial" panose="020B0604020202020204" pitchFamily="34" charset="0"/>
            </a:endParaRPr>
          </a:p>
        </p:txBody>
      </p:sp>
      <p:sp>
        <p:nvSpPr>
          <p:cNvPr id="13" name="Rectangle 1"/>
          <p:cNvSpPr>
            <a:spLocks noChangeArrowheads="1"/>
          </p:cNvSpPr>
          <p:nvPr/>
        </p:nvSpPr>
        <p:spPr bwMode="auto">
          <a:xfrm>
            <a:off x="2286000" y="1954856"/>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B. Lipid</a:t>
            </a:r>
            <a:endParaRPr lang="en-US" altLang="en-US" dirty="0" smtClean="0">
              <a:solidFill>
                <a:srgbClr val="0070C0"/>
              </a:solidFill>
              <a:latin typeface="+mj-lt"/>
            </a:endParaRPr>
          </a:p>
        </p:txBody>
      </p:sp>
      <p:sp>
        <p:nvSpPr>
          <p:cNvPr id="14" name="Rectangle 1"/>
          <p:cNvSpPr>
            <a:spLocks noChangeArrowheads="1"/>
          </p:cNvSpPr>
          <p:nvPr/>
        </p:nvSpPr>
        <p:spPr bwMode="auto">
          <a:xfrm>
            <a:off x="4114800" y="1976229"/>
            <a:ext cx="23963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C. Carbohydrate</a:t>
            </a:r>
            <a:endParaRPr lang="en-US" altLang="en-US" dirty="0" smtClean="0">
              <a:solidFill>
                <a:srgbClr val="0070C0"/>
              </a:solidFill>
              <a:latin typeface="Arial" panose="020B0604020202020204" pitchFamily="34" charset="0"/>
            </a:endParaRPr>
          </a:p>
        </p:txBody>
      </p:sp>
      <p:sp>
        <p:nvSpPr>
          <p:cNvPr id="15" name="Rectangle 1"/>
          <p:cNvSpPr>
            <a:spLocks noChangeArrowheads="1"/>
          </p:cNvSpPr>
          <p:nvPr/>
        </p:nvSpPr>
        <p:spPr bwMode="auto">
          <a:xfrm>
            <a:off x="6934200" y="1954857"/>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D. Vitamin</a:t>
            </a:r>
            <a:endParaRPr lang="en-US" altLang="en-US" dirty="0" smtClean="0">
              <a:solidFill>
                <a:srgbClr val="0070C0"/>
              </a:solidFill>
              <a:latin typeface="Arial" panose="020B0604020202020204" pitchFamily="34" charset="0"/>
            </a:endParaRPr>
          </a:p>
        </p:txBody>
      </p:sp>
      <p:sp>
        <p:nvSpPr>
          <p:cNvPr id="16" name="Rectangle 1"/>
          <p:cNvSpPr>
            <a:spLocks noChangeArrowheads="1"/>
          </p:cNvSpPr>
          <p:nvPr/>
        </p:nvSpPr>
        <p:spPr bwMode="auto">
          <a:xfrm>
            <a:off x="2916634" y="2743200"/>
            <a:ext cx="23963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C. Carbohydrate</a:t>
            </a:r>
            <a:endParaRPr lang="en-US" altLang="en-US" dirty="0" smtClean="0">
              <a:solidFill>
                <a:srgbClr val="0070C0"/>
              </a:solidFill>
              <a:latin typeface="Arial" panose="020B0604020202020204" pitchFamily="34" charset="0"/>
            </a:endParaRPr>
          </a:p>
        </p:txBody>
      </p:sp>
      <p:sp>
        <p:nvSpPr>
          <p:cNvPr id="17" name="Rectangle 1"/>
          <p:cNvSpPr>
            <a:spLocks noChangeArrowheads="1"/>
          </p:cNvSpPr>
          <p:nvPr/>
        </p:nvSpPr>
        <p:spPr bwMode="auto">
          <a:xfrm>
            <a:off x="685800" y="3221593"/>
            <a:ext cx="746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 Vitamin C </a:t>
            </a:r>
            <a:r>
              <a:rPr lang="en-US" altLang="en-US" dirty="0" err="1" smtClean="0">
                <a:solidFill>
                  <a:srgbClr val="0070C0"/>
                </a:solidFill>
                <a:latin typeface="+mj-lt"/>
              </a:rPr>
              <a:t>có</a:t>
            </a:r>
            <a:r>
              <a:rPr lang="en-US" altLang="en-US" dirty="0" smtClean="0">
                <a:solidFill>
                  <a:srgbClr val="0070C0"/>
                </a:solidFill>
                <a:latin typeface="+mj-lt"/>
              </a:rPr>
              <a:t> </a:t>
            </a:r>
            <a:r>
              <a:rPr lang="en-US" altLang="en-US" dirty="0" err="1" smtClean="0">
                <a:solidFill>
                  <a:srgbClr val="0070C0"/>
                </a:solidFill>
                <a:latin typeface="+mj-lt"/>
              </a:rPr>
              <a:t>nhiều</a:t>
            </a:r>
            <a:r>
              <a:rPr lang="en-US" altLang="en-US" dirty="0" smtClean="0">
                <a:solidFill>
                  <a:srgbClr val="0070C0"/>
                </a:solidFill>
                <a:latin typeface="+mj-lt"/>
              </a:rPr>
              <a:t> </a:t>
            </a:r>
            <a:r>
              <a:rPr lang="en-US" altLang="en-US" dirty="0" err="1" smtClean="0">
                <a:solidFill>
                  <a:srgbClr val="0070C0"/>
                </a:solidFill>
                <a:latin typeface="+mj-lt"/>
              </a:rPr>
              <a:t>trong</a:t>
            </a:r>
            <a:r>
              <a:rPr lang="en-US" altLang="en-US" dirty="0">
                <a:solidFill>
                  <a:srgbClr val="0070C0"/>
                </a:solidFill>
                <a:latin typeface="+mj-lt"/>
              </a:rPr>
              <a:t>:</a:t>
            </a:r>
            <a:endParaRPr lang="en-US" altLang="en-US" dirty="0" smtClean="0">
              <a:solidFill>
                <a:srgbClr val="0070C0"/>
              </a:solidFill>
              <a:latin typeface="Arial" panose="020B0604020202020204" pitchFamily="34" charset="0"/>
            </a:endParaRPr>
          </a:p>
        </p:txBody>
      </p:sp>
      <p:sp>
        <p:nvSpPr>
          <p:cNvPr id="18" name="Rectangle 1"/>
          <p:cNvSpPr>
            <a:spLocks noChangeArrowheads="1"/>
          </p:cNvSpPr>
          <p:nvPr/>
        </p:nvSpPr>
        <p:spPr bwMode="auto">
          <a:xfrm>
            <a:off x="495300" y="3810000"/>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A. </a:t>
            </a:r>
            <a:r>
              <a:rPr lang="en-US" altLang="en-US" dirty="0" err="1" smtClean="0">
                <a:solidFill>
                  <a:srgbClr val="0070C0"/>
                </a:solidFill>
                <a:latin typeface="+mj-lt"/>
              </a:rPr>
              <a:t>Quả</a:t>
            </a:r>
            <a:r>
              <a:rPr lang="en-US" altLang="en-US" dirty="0" smtClean="0">
                <a:solidFill>
                  <a:srgbClr val="0070C0"/>
                </a:solidFill>
                <a:latin typeface="+mj-lt"/>
              </a:rPr>
              <a:t> </a:t>
            </a:r>
            <a:r>
              <a:rPr lang="en-US" altLang="en-US" dirty="0" err="1" smtClean="0">
                <a:solidFill>
                  <a:srgbClr val="0070C0"/>
                </a:solidFill>
                <a:latin typeface="+mj-lt"/>
              </a:rPr>
              <a:t>ổi</a:t>
            </a:r>
            <a:endParaRPr lang="en-US" altLang="en-US" dirty="0" smtClean="0">
              <a:solidFill>
                <a:srgbClr val="0070C0"/>
              </a:solidFill>
              <a:latin typeface="Arial" panose="020B0604020202020204" pitchFamily="34" charset="0"/>
            </a:endParaRPr>
          </a:p>
        </p:txBody>
      </p:sp>
      <p:sp>
        <p:nvSpPr>
          <p:cNvPr id="19" name="Rectangle 1"/>
          <p:cNvSpPr>
            <a:spLocks noChangeArrowheads="1"/>
          </p:cNvSpPr>
          <p:nvPr/>
        </p:nvSpPr>
        <p:spPr bwMode="auto">
          <a:xfrm>
            <a:off x="2389188" y="3819525"/>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B. Rau </a:t>
            </a:r>
            <a:r>
              <a:rPr lang="en-US" altLang="en-US" dirty="0" err="1" smtClean="0">
                <a:solidFill>
                  <a:srgbClr val="0070C0"/>
                </a:solidFill>
                <a:latin typeface="+mj-lt"/>
              </a:rPr>
              <a:t>cải</a:t>
            </a:r>
            <a:endParaRPr lang="en-US" altLang="en-US" dirty="0" smtClean="0">
              <a:solidFill>
                <a:srgbClr val="0070C0"/>
              </a:solidFill>
              <a:latin typeface="Arial" panose="020B0604020202020204" pitchFamily="34" charset="0"/>
            </a:endParaRPr>
          </a:p>
        </p:txBody>
      </p:sp>
      <p:sp>
        <p:nvSpPr>
          <p:cNvPr id="20" name="Rectangle 1"/>
          <p:cNvSpPr>
            <a:spLocks noChangeArrowheads="1"/>
          </p:cNvSpPr>
          <p:nvPr/>
        </p:nvSpPr>
        <p:spPr bwMode="auto">
          <a:xfrm>
            <a:off x="4480719" y="3848100"/>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C. </a:t>
            </a:r>
            <a:r>
              <a:rPr lang="en-US" altLang="en-US" dirty="0" err="1" smtClean="0">
                <a:solidFill>
                  <a:srgbClr val="0070C0"/>
                </a:solidFill>
                <a:latin typeface="+mj-lt"/>
              </a:rPr>
              <a:t>Cá</a:t>
            </a:r>
            <a:endParaRPr lang="en-US" altLang="en-US" dirty="0" smtClean="0">
              <a:solidFill>
                <a:srgbClr val="0070C0"/>
              </a:solidFill>
              <a:latin typeface="Arial" panose="020B0604020202020204" pitchFamily="34" charset="0"/>
            </a:endParaRPr>
          </a:p>
        </p:txBody>
      </p:sp>
      <p:sp>
        <p:nvSpPr>
          <p:cNvPr id="21" name="Rectangle 1"/>
          <p:cNvSpPr>
            <a:spLocks noChangeArrowheads="1"/>
          </p:cNvSpPr>
          <p:nvPr/>
        </p:nvSpPr>
        <p:spPr bwMode="auto">
          <a:xfrm>
            <a:off x="7124700" y="3848100"/>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D. </a:t>
            </a:r>
            <a:r>
              <a:rPr lang="en-US" altLang="en-US" dirty="0" err="1" smtClean="0">
                <a:solidFill>
                  <a:srgbClr val="0070C0"/>
                </a:solidFill>
                <a:latin typeface="+mj-lt"/>
              </a:rPr>
              <a:t>Gạo</a:t>
            </a:r>
            <a:endParaRPr lang="en-US" altLang="en-US" dirty="0" smtClean="0">
              <a:solidFill>
                <a:srgbClr val="0070C0"/>
              </a:solidFill>
              <a:latin typeface="Arial" panose="020B0604020202020204" pitchFamily="34" charset="0"/>
            </a:endParaRPr>
          </a:p>
        </p:txBody>
      </p:sp>
      <p:sp>
        <p:nvSpPr>
          <p:cNvPr id="22" name="Rectangle 1"/>
          <p:cNvSpPr>
            <a:spLocks noChangeArrowheads="1"/>
          </p:cNvSpPr>
          <p:nvPr/>
        </p:nvSpPr>
        <p:spPr bwMode="auto">
          <a:xfrm>
            <a:off x="3390900" y="4765973"/>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dirty="0" smtClean="0">
                <a:solidFill>
                  <a:srgbClr val="0070C0"/>
                </a:solidFill>
                <a:latin typeface="+mj-lt"/>
              </a:rPr>
              <a:t>B. Rau </a:t>
            </a:r>
            <a:r>
              <a:rPr lang="en-US" altLang="en-US" dirty="0" err="1" smtClean="0">
                <a:solidFill>
                  <a:srgbClr val="0070C0"/>
                </a:solidFill>
                <a:latin typeface="+mj-lt"/>
              </a:rPr>
              <a:t>cải</a:t>
            </a:r>
            <a:endParaRPr lang="en-US" altLang="en-US" dirty="0" smtClean="0">
              <a:solidFill>
                <a:srgbClr val="0070C0"/>
              </a:solidFill>
              <a:latin typeface="Arial" panose="020B0604020202020204" pitchFamily="34" charset="0"/>
            </a:endParaRPr>
          </a:p>
        </p:txBody>
      </p:sp>
    </p:spTree>
    <p:extLst>
      <p:ext uri="{BB962C8B-B14F-4D97-AF65-F5344CB8AC3E}">
        <p14:creationId xmlns:p14="http://schemas.microsoft.com/office/powerpoint/2010/main" val="1175825172"/>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463"/>
                                        </p:tgtEl>
                                        <p:attrNameLst>
                                          <p:attrName>style.visibility</p:attrName>
                                        </p:attrNameLst>
                                      </p:cBhvr>
                                      <p:to>
                                        <p:strVal val="visible"/>
                                      </p:to>
                                    </p:set>
                                    <p:animEffect transition="in" filter="fade">
                                      <p:cBhvr>
                                        <p:cTn id="18" dur="500"/>
                                        <p:tgtEl>
                                          <p:spTgt spid="1946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12" grpId="0"/>
      <p:bldP spid="13" grpId="0"/>
      <p:bldP spid="14" grpId="0"/>
      <p:bldP spid="15" grpId="0"/>
      <p:bldP spid="16" grpId="0"/>
      <p:bldP spid="17" grpId="0"/>
      <p:bldP spid="18" grpId="0"/>
      <p:bldP spid="19" grpId="0"/>
      <p:bldP spid="20" grpId="0"/>
      <p:bldP spid="21"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112" y="304800"/>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3"/>
          <p:cNvSpPr txBox="1">
            <a:spLocks/>
          </p:cNvSpPr>
          <p:nvPr/>
        </p:nvSpPr>
        <p:spPr>
          <a:xfrm>
            <a:off x="1219200" y="446087"/>
            <a:ext cx="2628900" cy="584200"/>
          </a:xfrm>
          <a:prstGeom prst="rect">
            <a:avLst/>
          </a:prstGeom>
        </p:spPr>
        <p:txBody>
          <a:bodyPr wrap="square">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3200" b="1" kern="0" dirty="0" err="1" smtClean="0">
                <a:solidFill>
                  <a:srgbClr val="FF0000"/>
                </a:solidFill>
                <a:latin typeface="#9Slide05 Habano" panose="02040603050506020204" pitchFamily="18" charset="0"/>
              </a:rPr>
              <a:t>Vận</a:t>
            </a:r>
            <a:r>
              <a:rPr lang="en-US" sz="3200" b="1" kern="0" dirty="0" smtClean="0">
                <a:solidFill>
                  <a:srgbClr val="FF0000"/>
                </a:solidFill>
                <a:latin typeface="#9Slide05 Habano" panose="02040603050506020204" pitchFamily="18" charset="0"/>
              </a:rPr>
              <a:t> </a:t>
            </a:r>
            <a:r>
              <a:rPr lang="en-US" sz="3200" b="1" kern="0" dirty="0" err="1" smtClean="0">
                <a:solidFill>
                  <a:srgbClr val="FF0000"/>
                </a:solidFill>
                <a:latin typeface="#9Slide05 Habano" panose="02040603050506020204" pitchFamily="18" charset="0"/>
              </a:rPr>
              <a:t>dụng</a:t>
            </a:r>
            <a:endParaRPr lang="en-US" sz="3200" b="1" kern="0" dirty="0">
              <a:solidFill>
                <a:srgbClr val="FF0000"/>
              </a:solidFill>
              <a:latin typeface="#9Slide05 Habano" panose="02040603050506020204" pitchFamily="18" charset="0"/>
            </a:endParaRPr>
          </a:p>
        </p:txBody>
      </p:sp>
      <p:sp>
        <p:nvSpPr>
          <p:cNvPr id="10" name="Rectangle 9"/>
          <p:cNvSpPr/>
          <p:nvPr/>
        </p:nvSpPr>
        <p:spPr>
          <a:xfrm>
            <a:off x="631824" y="1219200"/>
            <a:ext cx="7826375" cy="1673150"/>
          </a:xfrm>
          <a:prstGeom prst="rect">
            <a:avLst/>
          </a:prstGeom>
        </p:spPr>
        <p:txBody>
          <a:bodyPr>
            <a:spAutoFit/>
          </a:bodyPr>
          <a:lstStyle/>
          <a:p>
            <a:pPr algn="ctr">
              <a:lnSpc>
                <a:spcPct val="107000"/>
              </a:lnSpc>
              <a:defRPr/>
            </a:pPr>
            <a:r>
              <a:rPr lang="en-US" sz="3200" dirty="0" err="1" smtClean="0">
                <a:solidFill>
                  <a:srgbClr val="0070C0"/>
                </a:solidFill>
                <a:ea typeface="+mj-ea"/>
                <a:cs typeface="Times New Roman" panose="02020603050405020304" pitchFamily="18" charset="0"/>
              </a:rPr>
              <a:t>Tìm</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hiểu</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vai</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trò</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của</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các</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chất</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dinh</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dưỡng</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có</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trong</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thực</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phẩm</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và</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xây</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dựng</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một</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chế</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độ</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ăn</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hợp</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lý</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cho</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bản</a:t>
            </a:r>
            <a:r>
              <a:rPr lang="en-US" sz="3200" dirty="0" smtClean="0">
                <a:solidFill>
                  <a:srgbClr val="0070C0"/>
                </a:solidFill>
                <a:ea typeface="+mj-ea"/>
                <a:cs typeface="Times New Roman" panose="02020603050405020304" pitchFamily="18" charset="0"/>
              </a:rPr>
              <a:t> </a:t>
            </a:r>
            <a:r>
              <a:rPr lang="en-US" sz="3200" dirty="0" err="1" smtClean="0">
                <a:solidFill>
                  <a:srgbClr val="0070C0"/>
                </a:solidFill>
                <a:ea typeface="+mj-ea"/>
                <a:cs typeface="Times New Roman" panose="02020603050405020304" pitchFamily="18" charset="0"/>
              </a:rPr>
              <a:t>thân</a:t>
            </a:r>
            <a:endParaRPr lang="en-US" sz="3200" dirty="0">
              <a:solidFill>
                <a:srgbClr val="0070C0"/>
              </a:solidFill>
              <a:ea typeface="+mj-ea"/>
              <a:cs typeface="Times New Roman" panose="02020603050405020304" pitchFamily="18" charset="0"/>
            </a:endParaRPr>
          </a:p>
        </p:txBody>
      </p:sp>
      <p:sp>
        <p:nvSpPr>
          <p:cNvPr id="21509"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vi-VN" altLang="en-US" sz="3200">
              <a:latin typeface="VNI-Times" pitchFamily="2" charset="0"/>
            </a:endParaRPr>
          </a:p>
        </p:txBody>
      </p:sp>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8674" name="Picture 2" descr="Tác hại khó lường khi vừa ăn vừa xem tivi, điện th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124200"/>
            <a:ext cx="5715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49777"/>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8674"/>
                                        </p:tgtEl>
                                        <p:attrNameLst>
                                          <p:attrName>style.visibility</p:attrName>
                                        </p:attrNameLst>
                                      </p:cBhvr>
                                      <p:to>
                                        <p:strVal val="visible"/>
                                      </p:to>
                                    </p:set>
                                    <p:anim calcmode="lin" valueType="num">
                                      <p:cBhvr additive="base">
                                        <p:cTn id="16" dur="500" fill="hold"/>
                                        <p:tgtEl>
                                          <p:spTgt spid="28674"/>
                                        </p:tgtEl>
                                        <p:attrNameLst>
                                          <p:attrName>ppt_x</p:attrName>
                                        </p:attrNameLst>
                                      </p:cBhvr>
                                      <p:tavLst>
                                        <p:tav tm="0">
                                          <p:val>
                                            <p:strVal val="#ppt_x"/>
                                          </p:val>
                                        </p:tav>
                                        <p:tav tm="100000">
                                          <p:val>
                                            <p:strVal val="#ppt_x"/>
                                          </p:val>
                                        </p:tav>
                                      </p:tavLst>
                                    </p:anim>
                                    <p:anim calcmode="lin" valueType="num">
                                      <p:cBhvr additive="base">
                                        <p:cTn id="17"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4400" y="2971800"/>
            <a:ext cx="3962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9963" y="815876"/>
            <a:ext cx="7543800" cy="3785652"/>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Dinh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dưỡng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viên</a:t>
            </a:r>
            <a:r>
              <a:rPr lang="en-US" sz="2400" b="1" dirty="0" smtClean="0">
                <a:solidFill>
                  <a:srgbClr val="FF0000"/>
                </a:solidFill>
                <a:latin typeface="Times New Roman" pitchFamily="18" charset="0"/>
                <a:cs typeface="Times New Roman" pitchFamily="18" charset="0"/>
              </a:rPr>
              <a: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gọi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những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người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vấn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sóc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dưỡng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an </a:t>
            </a:r>
            <a:r>
              <a:rPr lang="en-US" sz="2400" b="1" dirty="0" err="1" smtClean="0">
                <a:latin typeface="Times New Roman" pitchFamily="18" charset="0"/>
                <a:cs typeface="Times New Roman" pitchFamily="18" charset="0"/>
              </a:rPr>
              <a:t>toàn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hoặc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bệnh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viện</a:t>
            </a:r>
            <a:r>
              <a:rPr lang="en-US" sz="2400" b="1" dirty="0" smtClean="0">
                <a:latin typeface="Times New Roman" pitchFamily="18" charset="0"/>
                <a:cs typeface="Times New Roman" pitchFamily="18" charset="0"/>
              </a:rPr>
              <a:t> </a:t>
            </a:r>
          </a:p>
          <a:p>
            <a:r>
              <a:rPr lang="en-US" sz="2400" b="1" dirty="0" err="1" smtClean="0">
                <a:latin typeface="Times New Roman" pitchFamily="18" charset="0"/>
                <a:cs typeface="Times New Roman" pitchFamily="18" charset="0"/>
              </a:rPr>
              <a:t>Công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chủ</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yếu</a:t>
            </a:r>
            <a:r>
              <a:rPr lang="en-US" sz="2400" b="1" dirty="0" smtClean="0">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dựng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chế</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dưỡng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đơn</a:t>
            </a:r>
            <a:r>
              <a:rPr lang="en-US" sz="2400" b="1" dirty="0" smtClean="0">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Hướng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dẫn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lựa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chọn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đến</a:t>
            </a:r>
            <a:r>
              <a:rPr lang="en-US" sz="2400" b="1" dirty="0" smtClean="0">
                <a:latin typeface="Times New Roman" pitchFamily="18" charset="0"/>
                <a:cs typeface="Times New Roman" pitchFamily="18" charset="0"/>
              </a:rPr>
              <a:t> an </a:t>
            </a:r>
            <a:r>
              <a:rPr lang="en-US" sz="2400" b="1" dirty="0" err="1" smtClean="0">
                <a:latin typeface="Times New Roman" pitchFamily="18" charset="0"/>
                <a:cs typeface="Times New Roman" pitchFamily="18" charset="0"/>
              </a:rPr>
              <a:t>toàn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a:t>
            </a:r>
          </a:p>
          <a:p>
            <a:r>
              <a:rPr lang="en-US" sz="2400" b="1" dirty="0" err="1" smtClean="0">
                <a:latin typeface="Times New Roman" pitchFamily="18" charset="0"/>
                <a:cs typeface="Times New Roman" pitchFamily="18" charset="0"/>
              </a:rPr>
              <a:t>Làm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bệnh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dưỡng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endParaRPr lang="en-US" sz="2400" b="1" dirty="0" smtClean="0">
              <a:latin typeface="Times New Roman" pitchFamily="18" charset="0"/>
              <a:cs typeface="Times New Roman" pitchFamily="18" charset="0"/>
            </a:endParaRPr>
          </a:p>
          <a:p>
            <a:r>
              <a:rPr lang="en-US" sz="2400" b="1" dirty="0" err="1">
                <a:latin typeface="Times New Roman" pitchFamily="18" charset="0"/>
                <a:cs typeface="Times New Roman" pitchFamily="18" charset="0"/>
              </a:rPr>
              <a:t>t</a:t>
            </a:r>
            <a:r>
              <a:rPr lang="en-US" sz="2400" b="1" dirty="0" err="1" smtClean="0">
                <a:latin typeface="Times New Roman" pitchFamily="18" charset="0"/>
                <a:cs typeface="Times New Roman" pitchFamily="18" charset="0"/>
              </a:rPr>
              <a:t>rường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hoặc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endParaRPr lang="en-US" sz="2400" b="1" dirty="0" smtClean="0">
              <a:latin typeface="Times New Roman" pitchFamily="18" charset="0"/>
              <a:cs typeface="Times New Roman" pitchFamily="18" charset="0"/>
            </a:endParaRPr>
          </a:p>
          <a:p>
            <a:r>
              <a:rPr lang="en-US" sz="2400" b="1" dirty="0" err="1">
                <a:latin typeface="Times New Roman" pitchFamily="18" charset="0"/>
                <a:cs typeface="Times New Roman" pitchFamily="18" charset="0"/>
              </a:rPr>
              <a:t>n</a:t>
            </a:r>
            <a:r>
              <a:rPr lang="en-US" sz="2400" b="1" dirty="0" err="1" smtClean="0">
                <a:latin typeface="Times New Roman" pitchFamily="18" charset="0"/>
                <a:cs typeface="Times New Roman" pitchFamily="18" charset="0"/>
              </a:rPr>
              <a:t>gành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dưỡng</a:t>
            </a:r>
            <a:endParaRPr lang="en-US" sz="2400" b="1" dirty="0">
              <a:latin typeface="Times New Roman" pitchFamily="18" charset="0"/>
              <a:cs typeface="Times New Roman" pitchFamily="18" charset="0"/>
            </a:endParaRP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2" y="164306"/>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08416" y="272534"/>
            <a:ext cx="3200400" cy="369332"/>
          </a:xfrm>
          <a:prstGeom prst="rect">
            <a:avLst/>
          </a:prstGeom>
          <a:noFill/>
        </p:spPr>
        <p:txBody>
          <a:bodyPr wrap="square" rtlCol="0">
            <a:spAutoFit/>
          </a:bodyPr>
          <a:lstStyle/>
          <a:p>
            <a:r>
              <a:rPr lang="en-US" b="1" dirty="0" smtClean="0"/>
              <a:t>KẾT NỐI NGHỀ NGHIỆP </a:t>
            </a:r>
            <a:endParaRPr lang="en-US" b="1" dirty="0"/>
          </a:p>
        </p:txBody>
      </p:sp>
    </p:spTree>
    <p:extLst>
      <p:ext uri="{BB962C8B-B14F-4D97-AF65-F5344CB8AC3E}">
        <p14:creationId xmlns:p14="http://schemas.microsoft.com/office/powerpoint/2010/main" val="323629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4722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549275" y="1371600"/>
            <a:ext cx="8375650" cy="45053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685800" y="1671211"/>
            <a:ext cx="7812087" cy="1754326"/>
          </a:xfrm>
          <a:prstGeom prst="rect">
            <a:avLst/>
          </a:prstGeom>
        </p:spPr>
        <p:txBody>
          <a:bodyPr>
            <a:spAutoFit/>
          </a:bodyPr>
          <a:lstStyle/>
          <a:p>
            <a:pPr>
              <a:defRPr/>
            </a:pPr>
            <a:endParaRPr lang="en-US" dirty="0"/>
          </a:p>
          <a:p>
            <a:pPr>
              <a:defRPr/>
            </a:pPr>
            <a:r>
              <a:rPr lang="vi-VN" dirty="0"/>
              <a:t/>
            </a:r>
            <a:br>
              <a:rPr lang="vi-VN" dirty="0"/>
            </a:br>
            <a:r>
              <a:rPr lang="vi-VN" dirty="0"/>
              <a:t/>
            </a:r>
            <a:br>
              <a:rPr lang="vi-VN" dirty="0"/>
            </a:br>
            <a:endParaRPr lang="vi-VN" dirty="0"/>
          </a:p>
          <a:p>
            <a:pPr>
              <a:defRPr/>
            </a:pPr>
            <a:r>
              <a:rPr lang="vi-VN" dirty="0"/>
              <a:t/>
            </a:r>
            <a:br>
              <a:rPr lang="vi-VN" dirty="0"/>
            </a:br>
            <a:endParaRPr lang="en-US" dirty="0"/>
          </a:p>
        </p:txBody>
      </p:sp>
      <p:pic>
        <p:nvPicPr>
          <p:cNvPr id="2867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2513" y="95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20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7713" y="629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3"/>
          <p:cNvSpPr txBox="1">
            <a:spLocks/>
          </p:cNvSpPr>
          <p:nvPr/>
        </p:nvSpPr>
        <p:spPr>
          <a:xfrm>
            <a:off x="1676400" y="446087"/>
            <a:ext cx="3429000" cy="584775"/>
          </a:xfrm>
          <a:prstGeom prst="rect">
            <a:avLst/>
          </a:prstGeom>
        </p:spPr>
        <p:txBody>
          <a:bodyPr wrap="square">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3200" b="1" kern="0" dirty="0" err="1" smtClean="0">
                <a:solidFill>
                  <a:srgbClr val="FF0000"/>
                </a:solidFill>
                <a:latin typeface="#9Slide05 Habano" panose="02040603050506020204" pitchFamily="18" charset="0"/>
              </a:rPr>
              <a:t>Kết</a:t>
            </a:r>
            <a:r>
              <a:rPr lang="en-US" sz="3200" b="1" kern="0" dirty="0" smtClean="0">
                <a:solidFill>
                  <a:srgbClr val="FF0000"/>
                </a:solidFill>
                <a:latin typeface="#9Slide05 Habano" panose="02040603050506020204" pitchFamily="18" charset="0"/>
              </a:rPr>
              <a:t> </a:t>
            </a:r>
            <a:r>
              <a:rPr lang="en-US" sz="3200" b="1" kern="0" dirty="0" err="1" smtClean="0">
                <a:solidFill>
                  <a:srgbClr val="FF0000"/>
                </a:solidFill>
                <a:latin typeface="#9Slide05 Habano" panose="02040603050506020204" pitchFamily="18" charset="0"/>
              </a:rPr>
              <a:t>nối</a:t>
            </a:r>
            <a:r>
              <a:rPr lang="en-US" sz="3200" b="1" kern="0" dirty="0" smtClean="0">
                <a:solidFill>
                  <a:srgbClr val="FF0000"/>
                </a:solidFill>
                <a:latin typeface="#9Slide05 Habano" panose="02040603050506020204" pitchFamily="18" charset="0"/>
              </a:rPr>
              <a:t> </a:t>
            </a:r>
            <a:r>
              <a:rPr lang="en-US" sz="3200" b="1" kern="0" dirty="0" err="1" smtClean="0">
                <a:solidFill>
                  <a:srgbClr val="FF0000"/>
                </a:solidFill>
                <a:latin typeface="#9Slide05 Habano" panose="02040603050506020204" pitchFamily="18" charset="0"/>
              </a:rPr>
              <a:t>năng</a:t>
            </a:r>
            <a:r>
              <a:rPr lang="en-US" sz="3200" b="1" kern="0" dirty="0" smtClean="0">
                <a:solidFill>
                  <a:srgbClr val="FF0000"/>
                </a:solidFill>
                <a:latin typeface="#9Slide05 Habano" panose="02040603050506020204" pitchFamily="18" charset="0"/>
              </a:rPr>
              <a:t> </a:t>
            </a:r>
            <a:r>
              <a:rPr lang="en-US" sz="3200" b="1" kern="0" dirty="0" err="1" smtClean="0">
                <a:solidFill>
                  <a:srgbClr val="FF0000"/>
                </a:solidFill>
                <a:latin typeface="#9Slide05 Habano" panose="02040603050506020204" pitchFamily="18" charset="0"/>
              </a:rPr>
              <a:t>lực</a:t>
            </a:r>
            <a:endParaRPr lang="en-US" sz="3200" b="1" kern="0" dirty="0">
              <a:solidFill>
                <a:srgbClr val="FF0000"/>
              </a:solidFill>
              <a:latin typeface="#9Slide05 Habano" panose="02040603050506020204" pitchFamily="18" charset="0"/>
            </a:endParaRPr>
          </a:p>
        </p:txBody>
      </p:sp>
      <p:pic>
        <p:nvPicPr>
          <p:cNvPr id="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974" y="363537"/>
            <a:ext cx="1294425" cy="666750"/>
          </a:xfrm>
          <a:prstGeom prst="rect">
            <a:avLst/>
          </a:prstGeom>
          <a:ln w="9525">
            <a:solidFill>
              <a:srgbClr val="000000"/>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itle 13"/>
          <p:cNvSpPr txBox="1">
            <a:spLocks/>
          </p:cNvSpPr>
          <p:nvPr/>
        </p:nvSpPr>
        <p:spPr>
          <a:xfrm>
            <a:off x="685799" y="2391470"/>
            <a:ext cx="8139113" cy="1569660"/>
          </a:xfrm>
          <a:prstGeom prst="rect">
            <a:avLst/>
          </a:prstGeom>
        </p:spPr>
        <p:txBody>
          <a:bodyPr wrap="square">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3200" b="1" kern="0" dirty="0" err="1" smtClean="0">
                <a:solidFill>
                  <a:schemeClr val="tx1"/>
                </a:solidFill>
                <a:latin typeface="#9Slide05 Habano" panose="02040603050506020204" pitchFamily="18" charset="0"/>
              </a:rPr>
              <a:t>Lựa</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chọn</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các</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loại</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thực</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phẩm</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hằng</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ngày</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để</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có</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một</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chế</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độ</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ăn</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hợp</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lý</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giúp</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phát</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triển</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thể</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chất</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và</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trí</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tuệ</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cho</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tuổi</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vị</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thành</a:t>
            </a:r>
            <a:r>
              <a:rPr lang="en-US" sz="3200" b="1" kern="0" dirty="0" smtClean="0">
                <a:solidFill>
                  <a:schemeClr val="tx1"/>
                </a:solidFill>
                <a:latin typeface="#9Slide05 Habano" panose="02040603050506020204" pitchFamily="18" charset="0"/>
              </a:rPr>
              <a:t> </a:t>
            </a:r>
            <a:r>
              <a:rPr lang="en-US" sz="3200" b="1" kern="0" dirty="0" err="1" smtClean="0">
                <a:solidFill>
                  <a:schemeClr val="tx1"/>
                </a:solidFill>
                <a:latin typeface="#9Slide05 Habano" panose="02040603050506020204" pitchFamily="18" charset="0"/>
              </a:rPr>
              <a:t>niên</a:t>
            </a:r>
            <a:endParaRPr lang="en-US" sz="3200" b="1" kern="0" dirty="0">
              <a:solidFill>
                <a:schemeClr val="tx1"/>
              </a:solidFill>
              <a:latin typeface="#9Slide05 Habano" panose="02040603050506020204" pitchFamily="18" charset="0"/>
            </a:endParaRPr>
          </a:p>
        </p:txBody>
      </p:sp>
    </p:spTree>
    <p:extLst>
      <p:ext uri="{BB962C8B-B14F-4D97-AF65-F5344CB8AC3E}">
        <p14:creationId xmlns:p14="http://schemas.microsoft.com/office/powerpoint/2010/main" val="19589292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066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sus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0"/>
            <a:ext cx="7881967" cy="55892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56521" y="5391305"/>
            <a:ext cx="1592103" cy="769441"/>
          </a:xfrm>
          <a:prstGeom prst="rect">
            <a:avLst/>
          </a:prstGeom>
        </p:spPr>
        <p:txBody>
          <a:bodyPr wrap="none">
            <a:spAutoFit/>
          </a:bodyPr>
          <a:lstStyle/>
          <a:p>
            <a:r>
              <a:rPr lang="en-US" sz="4400" b="1" dirty="0">
                <a:solidFill>
                  <a:srgbClr val="FF0000"/>
                </a:solidFill>
                <a:hlinkClick r:id="rId3"/>
              </a:rPr>
              <a:t>SUSHI</a:t>
            </a:r>
            <a:endParaRPr lang="en-US" sz="4400" b="1" dirty="0">
              <a:solidFill>
                <a:srgbClr val="FF0000"/>
              </a:solidFill>
            </a:endParaRPr>
          </a:p>
        </p:txBody>
      </p:sp>
    </p:spTree>
    <p:extLst>
      <p:ext uri="{BB962C8B-B14F-4D97-AF65-F5344CB8AC3E}">
        <p14:creationId xmlns:p14="http://schemas.microsoft.com/office/powerpoint/2010/main" val="31375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Sủi</a:t>
            </a:r>
            <a:r>
              <a:rPr lang="en-US" dirty="0"/>
              <a:t> </a:t>
            </a:r>
            <a:r>
              <a:rPr lang="en-US" dirty="0" err="1"/>
              <a:t>cảo</a:t>
            </a:r>
            <a:endParaRPr lang="en-US" dirty="0"/>
          </a:p>
        </p:txBody>
      </p:sp>
      <p:pic>
        <p:nvPicPr>
          <p:cNvPr id="3076" name="Picture 4" descr="Káº¿t quáº£ hÃ¬nh áº£nh cho sá»§i cáº£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56263"/>
            <a:ext cx="6192688" cy="57761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32240" y="2843029"/>
            <a:ext cx="2204450" cy="923330"/>
          </a:xfrm>
          <a:prstGeom prst="rect">
            <a:avLst/>
          </a:prstGeom>
        </p:spPr>
        <p:txBody>
          <a:bodyPr wrap="none">
            <a:spAutoFit/>
          </a:bodyPr>
          <a:lstStyle/>
          <a:p>
            <a:r>
              <a:rPr lang="en-US" sz="5400" b="1" dirty="0" err="1">
                <a:solidFill>
                  <a:srgbClr val="FF0000"/>
                </a:solidFill>
                <a:latin typeface="Times New Roman" pitchFamily="18" charset="0"/>
                <a:cs typeface="Times New Roman" pitchFamily="18" charset="0"/>
              </a:rPr>
              <a:t>sủi</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cảo</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59215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Times New Roman" pitchFamily="18" charset="0"/>
                <a:cs typeface="Times New Roman" pitchFamily="18" charset="0"/>
              </a:rPr>
              <a:t>BÁNH PÍA</a:t>
            </a:r>
            <a:endParaRPr lang="en-US" b="1" dirty="0">
              <a:solidFill>
                <a:srgbClr val="FF0000"/>
              </a:solidFill>
              <a:latin typeface="Times New Roman" pitchFamily="18" charset="0"/>
              <a:cs typeface="Times New Roman" pitchFamily="18" charset="0"/>
            </a:endParaRPr>
          </a:p>
        </p:txBody>
      </p:sp>
      <p:pic>
        <p:nvPicPr>
          <p:cNvPr id="5" name="Content Placeholder 4" descr="0-aa-a1aabanhpia.jpg"/>
          <p:cNvPicPr>
            <a:picLocks noGrp="1" noChangeAspect="1"/>
          </p:cNvPicPr>
          <p:nvPr>
            <p:ph sz="half" idx="1"/>
          </p:nvPr>
        </p:nvPicPr>
        <p:blipFill>
          <a:blip r:embed="rId2"/>
          <a:stretch>
            <a:fillRect/>
          </a:stretch>
        </p:blipFill>
        <p:spPr>
          <a:xfrm>
            <a:off x="0" y="2071678"/>
            <a:ext cx="4038600" cy="4143404"/>
          </a:xfrm>
        </p:spPr>
      </p:pic>
      <p:pic>
        <p:nvPicPr>
          <p:cNvPr id="6" name="Content Placeholder 5" descr="banh-pia-e1350548054239.jpg"/>
          <p:cNvPicPr>
            <a:picLocks noGrp="1" noChangeAspect="1"/>
          </p:cNvPicPr>
          <p:nvPr>
            <p:ph sz="half" idx="2"/>
          </p:nvPr>
        </p:nvPicPr>
        <p:blipFill>
          <a:blip r:embed="rId3"/>
          <a:stretch>
            <a:fillRect/>
          </a:stretch>
        </p:blipFill>
        <p:spPr>
          <a:xfrm>
            <a:off x="4648200" y="2143116"/>
            <a:ext cx="4038600" cy="4000527"/>
          </a:xfrm>
        </p:spPr>
      </p:pic>
    </p:spTree>
    <p:extLst>
      <p:ext uri="{BB962C8B-B14F-4D97-AF65-F5344CB8AC3E}">
        <p14:creationId xmlns:p14="http://schemas.microsoft.com/office/powerpoint/2010/main" val="204593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80">
                                          <p:stCondLst>
                                            <p:cond delay="0"/>
                                          </p:stCondLst>
                                        </p:cTn>
                                        <p:tgtEl>
                                          <p:spTgt spid="2"/>
                                        </p:tgtEl>
                                      </p:cBhvr>
                                    </p:animEffect>
                                    <p:anim calcmode="lin" valueType="num">
                                      <p:cBhvr>
                                        <p:cTn id="2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7" dur="26">
                                          <p:stCondLst>
                                            <p:cond delay="650"/>
                                          </p:stCondLst>
                                        </p:cTn>
                                        <p:tgtEl>
                                          <p:spTgt spid="2"/>
                                        </p:tgtEl>
                                      </p:cBhvr>
                                      <p:to x="100000" y="60000"/>
                                    </p:animScale>
                                    <p:animScale>
                                      <p:cBhvr>
                                        <p:cTn id="28" dur="166" decel="50000">
                                          <p:stCondLst>
                                            <p:cond delay="676"/>
                                          </p:stCondLst>
                                        </p:cTn>
                                        <p:tgtEl>
                                          <p:spTgt spid="2"/>
                                        </p:tgtEl>
                                      </p:cBhvr>
                                      <p:to x="100000" y="100000"/>
                                    </p:animScale>
                                    <p:animScale>
                                      <p:cBhvr>
                                        <p:cTn id="29" dur="26">
                                          <p:stCondLst>
                                            <p:cond delay="1312"/>
                                          </p:stCondLst>
                                        </p:cTn>
                                        <p:tgtEl>
                                          <p:spTgt spid="2"/>
                                        </p:tgtEl>
                                      </p:cBhvr>
                                      <p:to x="100000" y="80000"/>
                                    </p:animScale>
                                    <p:animScale>
                                      <p:cBhvr>
                                        <p:cTn id="30" dur="166" decel="50000">
                                          <p:stCondLst>
                                            <p:cond delay="1338"/>
                                          </p:stCondLst>
                                        </p:cTn>
                                        <p:tgtEl>
                                          <p:spTgt spid="2"/>
                                        </p:tgtEl>
                                      </p:cBhvr>
                                      <p:to x="100000" y="100000"/>
                                    </p:animScale>
                                    <p:animScale>
                                      <p:cBhvr>
                                        <p:cTn id="31" dur="26">
                                          <p:stCondLst>
                                            <p:cond delay="1642"/>
                                          </p:stCondLst>
                                        </p:cTn>
                                        <p:tgtEl>
                                          <p:spTgt spid="2"/>
                                        </p:tgtEl>
                                      </p:cBhvr>
                                      <p:to x="100000" y="90000"/>
                                    </p:animScale>
                                    <p:animScale>
                                      <p:cBhvr>
                                        <p:cTn id="32" dur="166" decel="50000">
                                          <p:stCondLst>
                                            <p:cond delay="1668"/>
                                          </p:stCondLst>
                                        </p:cTn>
                                        <p:tgtEl>
                                          <p:spTgt spid="2"/>
                                        </p:tgtEl>
                                      </p:cBhvr>
                                      <p:to x="100000" y="100000"/>
                                    </p:animScale>
                                    <p:animScale>
                                      <p:cBhvr>
                                        <p:cTn id="33" dur="26">
                                          <p:stCondLst>
                                            <p:cond delay="1808"/>
                                          </p:stCondLst>
                                        </p:cTn>
                                        <p:tgtEl>
                                          <p:spTgt spid="2"/>
                                        </p:tgtEl>
                                      </p:cBhvr>
                                      <p:to x="100000" y="95000"/>
                                    </p:animScale>
                                    <p:animScale>
                                      <p:cBhvr>
                                        <p:cTn id="3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những Background Powerpoint đẹp cho bày thuyết trình ấn tượng - Hình  Ảnh Đẹp H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9144000" cy="687185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678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321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000" y="304800"/>
            <a:ext cx="8573135" cy="4951730"/>
          </a:xfrm>
          <a:prstGeom prst="rect">
            <a:avLst/>
          </a:prstGeom>
        </p:spPr>
      </p:pic>
      <p:sp>
        <p:nvSpPr>
          <p:cNvPr id="6" name="Pentagon 5"/>
          <p:cNvSpPr/>
          <p:nvPr/>
        </p:nvSpPr>
        <p:spPr>
          <a:xfrm>
            <a:off x="473075" y="5486400"/>
            <a:ext cx="8610600" cy="1066800"/>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l"/>
            <a:r>
              <a:rPr lang="en-US" sz="2800" dirty="0" err="1" smtClean="0">
                <a:latin typeface="Times New Roman" panose="02020603050405020304" pitchFamily="18" charset="0"/>
                <a:cs typeface="Times New Roman" panose="02020603050405020304" pitchFamily="18" charset="0"/>
                <a:sym typeface="+mn-ea"/>
              </a:rPr>
              <a:t>-&gt; Ngày</a:t>
            </a:r>
            <a:r>
              <a:rPr lang="en-US" sz="2800" dirty="0" smtClean="0">
                <a:latin typeface="Times New Roman" panose="02020603050405020304" pitchFamily="18" charset="0"/>
                <a:cs typeface="Times New Roman" panose="02020603050405020304" pitchFamily="18" charset="0"/>
                <a:sym typeface="+mn-ea"/>
              </a:rPr>
              <a:t> nay </a:t>
            </a:r>
            <a:r>
              <a:rPr lang="en-US" sz="2800" dirty="0" err="1" smtClean="0">
                <a:latin typeface="Times New Roman" panose="02020603050405020304" pitchFamily="18" charset="0"/>
                <a:cs typeface="Times New Roman" panose="02020603050405020304" pitchFamily="18" charset="0"/>
                <a:sym typeface="+mn-ea"/>
              </a:rPr>
              <a:t>các</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loại</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hình</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ăn</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uống</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rất</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đa</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dạng</a:t>
            </a:r>
            <a:r>
              <a:rPr lang="en-US" sz="2800" dirty="0" smtClean="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a:t>
            </a:r>
            <a:r>
              <a:rPr lang="en-US" sz="2800" dirty="0" err="1" smtClean="0">
                <a:latin typeface="Times New Roman" panose="02020603050405020304" pitchFamily="18" charset="0"/>
                <a:cs typeface="Times New Roman" panose="02020603050405020304" pitchFamily="18" charset="0"/>
                <a:sym typeface="+mn-ea"/>
              </a:rPr>
              <a:t>ác</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cơ</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sở thực</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hiện</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phục</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vụ</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cho</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ăn</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uống</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cũng</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rất</a:t>
            </a:r>
            <a:r>
              <a:rPr lang="en-US" sz="2800" dirty="0" smtClean="0">
                <a:latin typeface="Times New Roman" panose="02020603050405020304" pitchFamily="18" charset="0"/>
                <a:cs typeface="Times New Roman" panose="02020603050405020304" pitchFamily="18" charset="0"/>
                <a:sym typeface="+mn-ea"/>
              </a:rPr>
              <a:t> </a:t>
            </a:r>
            <a:r>
              <a:rPr lang="en-US" sz="2800" dirty="0" err="1" smtClean="0">
                <a:latin typeface="Times New Roman" panose="02020603050405020304" pitchFamily="18" charset="0"/>
                <a:cs typeface="Times New Roman" panose="02020603050405020304" pitchFamily="18" charset="0"/>
                <a:sym typeface="+mn-ea"/>
              </a:rPr>
              <a:t>nhiều</a:t>
            </a:r>
            <a:endParaRPr lang="en-US" sz="2800"/>
          </a:p>
        </p:txBody>
      </p:sp>
    </p:spTree>
    <p:extLst>
      <p:ext uri="{BB962C8B-B14F-4D97-AF65-F5344CB8AC3E}">
        <p14:creationId xmlns:p14="http://schemas.microsoft.com/office/powerpoint/2010/main" val="13212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TotalTime>
  <Words>1745</Words>
  <Application>Microsoft Office PowerPoint</Application>
  <PresentationFormat>On-screen Show (4:3)</PresentationFormat>
  <Paragraphs>163</Paragraphs>
  <Slides>48</Slides>
  <Notes>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PowerPoint Presentation</vt:lpstr>
      <vt:lpstr>PowerPoint Presentation</vt:lpstr>
      <vt:lpstr>PowerPoint Presentation</vt:lpstr>
      <vt:lpstr>ĐỐ CÁC EM ĐÂY LÀ LOẠI BÁNH GÌ</vt:lpstr>
      <vt:lpstr>PowerPoint Presentation</vt:lpstr>
      <vt:lpstr>PowerPoint Presentation</vt:lpstr>
      <vt:lpstr>BÁNH PÍA</vt:lpstr>
      <vt:lpstr>PowerPoint Presentation</vt:lpstr>
      <vt:lpstr>PowerPoint Presentation</vt:lpstr>
      <vt:lpstr>Cơ sở thực hiện </vt:lpstr>
      <vt:lpstr>Cơ sở thực hiện </vt:lpstr>
      <vt:lpstr>Loại hình ăn uống </vt:lpstr>
      <vt:lpstr>Loại hình ăn uống</vt:lpstr>
      <vt:lpstr>Loại hình ăn uống</vt:lpstr>
      <vt:lpstr>Loại hình ăn uống</vt:lpstr>
      <vt:lpstr>PowerPoint Presentation</vt:lpstr>
      <vt:lpstr>PowerPoint Presentation</vt:lpstr>
      <vt:lpstr>PowerPoint Presentation</vt:lpstr>
      <vt:lpstr>PowerPoint Presentation</vt:lpstr>
      <vt:lpstr>PowerPoint Presentation</vt:lpstr>
      <vt:lpstr>Theo em vì sao hằng ngày chúng ta phải sử dụng nhiều loại thực phẩm khác nhau?  </vt:lpstr>
      <vt:lpstr>PowerPoint Presentation</vt:lpstr>
      <vt:lpstr>PowerPoint Presentation</vt:lpstr>
      <vt:lpstr>PowerPoint Presentation</vt:lpstr>
      <vt:lpstr>1. Protein</vt:lpstr>
      <vt:lpstr>PowerPoint Presentation</vt:lpstr>
      <vt:lpstr>PowerPoint Presentation</vt:lpstr>
      <vt:lpstr>PowerPoint Presentation</vt:lpstr>
      <vt:lpstr>PowerPoint Presentation</vt:lpstr>
      <vt:lpstr>Quan sát Hình 1.4, nêu tên một số loại quả và hạt có thể dùng để sản suất dầu ăn. Ở nhà em thường sử dụng loại dầu ăn nào</vt:lpstr>
      <vt:lpstr>PowerPoint Presentation</vt:lpstr>
      <vt:lpstr>PowerPoint Presentation</vt:lpstr>
      <vt:lpstr>PowerPoint Presentation</vt:lpstr>
      <vt:lpstr>PowerPoint Presentation</vt:lpstr>
      <vt:lpstr>1. Vitamin</vt:lpstr>
      <vt:lpstr>một số thực phẩm chính giàu vitamin</vt:lpstr>
      <vt:lpstr>PowerPoint Presentation</vt:lpstr>
      <vt:lpstr>Một số thực phẩm chính giàu chất khoáng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86</cp:revision>
  <dcterms:created xsi:type="dcterms:W3CDTF">2021-08-28T03:00:03Z</dcterms:created>
  <dcterms:modified xsi:type="dcterms:W3CDTF">2024-09-07T15:24:45Z</dcterms:modified>
</cp:coreProperties>
</file>