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74" r:id="rId5"/>
    <p:sldId id="276" r:id="rId6"/>
    <p:sldId id="277" r:id="rId7"/>
    <p:sldId id="278" r:id="rId8"/>
    <p:sldId id="279" r:id="rId9"/>
    <p:sldId id="280" r:id="rId10"/>
    <p:sldId id="281" r:id="rId11"/>
    <p:sldId id="258" r:id="rId12"/>
    <p:sldId id="272" r:id="rId13"/>
    <p:sldId id="273" r:id="rId14"/>
    <p:sldId id="282" r:id="rId15"/>
    <p:sldId id="283" r:id="rId16"/>
    <p:sldId id="284" r:id="rId17"/>
    <p:sldId id="286" r:id="rId18"/>
    <p:sldId id="287" r:id="rId19"/>
    <p:sldId id="285" r:id="rId20"/>
    <p:sldId id="259" r:id="rId21"/>
    <p:sldId id="260" r:id="rId22"/>
    <p:sldId id="290" r:id="rId23"/>
    <p:sldId id="289" r:id="rId24"/>
    <p:sldId id="262" r:id="rId25"/>
    <p:sldId id="263" r:id="rId26"/>
    <p:sldId id="266" r:id="rId27"/>
    <p:sldId id="267" r:id="rId28"/>
    <p:sldId id="268" r:id="rId29"/>
    <p:sldId id="264" r:id="rId30"/>
    <p:sldId id="302" r:id="rId31"/>
    <p:sldId id="303" r:id="rId32"/>
    <p:sldId id="297" r:id="rId33"/>
    <p:sldId id="294" r:id="rId34"/>
    <p:sldId id="292" r:id="rId35"/>
    <p:sldId id="301" r:id="rId36"/>
    <p:sldId id="298" r:id="rId37"/>
    <p:sldId id="299" r:id="rId38"/>
    <p:sldId id="304" r:id="rId39"/>
    <p:sldId id="300" r:id="rId40"/>
    <p:sldId id="305" r:id="rId41"/>
    <p:sldId id="306" r:id="rId42"/>
    <p:sldId id="308" r:id="rId43"/>
    <p:sldId id="310" r:id="rId44"/>
    <p:sldId id="311" r:id="rId45"/>
    <p:sldId id="312" r:id="rId46"/>
    <p:sldId id="313" r:id="rId47"/>
    <p:sldId id="315" r:id="rId48"/>
    <p:sldId id="314" r:id="rId49"/>
    <p:sldId id="317" r:id="rId50"/>
    <p:sldId id="316" r:id="rId51"/>
    <p:sldId id="319" r:id="rId52"/>
    <p:sldId id="318" r:id="rId53"/>
    <p:sldId id="320" r:id="rId54"/>
    <p:sldId id="321" r:id="rId55"/>
    <p:sldId id="322" r:id="rId56"/>
    <p:sldId id="324" r:id="rId57"/>
    <p:sldId id="323" r:id="rId58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65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6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57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89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2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04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1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7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9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2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6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71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75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24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0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5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7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4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02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1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3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43F47-5C5C-4431-A5E1-23C598868F3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CB76B-684B-4198-86D6-DDE3E106E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6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61" r:id="rId22"/>
    <p:sldLayoutId id="2147483660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XLyPt6WkCI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AutoNum type="romanUcPeriod"/>
            </a:pPr>
            <a:r>
              <a:rPr lang="en-US" dirty="0" err="1" smtClean="0">
                <a:solidFill>
                  <a:srgbClr val="0000CC"/>
                </a:solidFill>
              </a:rPr>
              <a:t>Sinh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vật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đơn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bào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và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sinh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vật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đa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bào</a:t>
            </a:r>
            <a:endParaRPr lang="en-US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1. </a:t>
            </a:r>
            <a:r>
              <a:rPr lang="en-US" dirty="0" err="1" smtClean="0">
                <a:solidFill>
                  <a:srgbClr val="0000CC"/>
                </a:solidFill>
              </a:rPr>
              <a:t>Sinh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vật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đơn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bào</a:t>
            </a:r>
            <a:endParaRPr lang="en-US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0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" y="914400"/>
            <a:ext cx="8909050" cy="500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79508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71500" indent="-571500">
              <a:buAutoNum type="romanU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FontTx/>
              <a:buChar char="-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FontTx/>
              <a:buChar char="-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FontTx/>
              <a:buChar char="-"/>
            </a:pP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 coli, vi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lactic,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305800" cy="57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3" y="1028365"/>
            <a:ext cx="7725853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58899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1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4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4415"/>
            <a:ext cx="6796428" cy="66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02436"/>
            <a:ext cx="6858000" cy="619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71500" indent="-571500">
              <a:buAutoNum type="romanU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FontTx/>
              <a:buChar char="-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FontTx/>
              <a:buChar char="-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991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6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CC"/>
                </a:solidFill>
              </a:rPr>
              <a:t>Bảng </a:t>
            </a:r>
            <a:r>
              <a:rPr lang="vi-VN" sz="2800" dirty="0" smtClean="0">
                <a:solidFill>
                  <a:srgbClr val="0000CC"/>
                </a:solidFill>
              </a:rPr>
              <a:t>13.1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r>
              <a:rPr lang="vi-VN" sz="2800" dirty="0" smtClean="0">
                <a:solidFill>
                  <a:srgbClr val="0000CC"/>
                </a:solidFill>
              </a:rPr>
              <a:t> </a:t>
            </a:r>
            <a:r>
              <a:rPr lang="vi-VN" sz="2800" dirty="0">
                <a:solidFill>
                  <a:srgbClr val="0000CC"/>
                </a:solidFill>
              </a:rPr>
              <a:t>Phân </a:t>
            </a:r>
            <a:r>
              <a:rPr lang="vi-VN" sz="2800" dirty="0" smtClean="0">
                <a:solidFill>
                  <a:srgbClr val="0000CC"/>
                </a:solidFill>
              </a:rPr>
              <a:t>biệt sinh vật đơn bào và sinh vật đa bào</a:t>
            </a:r>
          </a:p>
          <a:p>
            <a:pPr algn="ctr"/>
            <a:endParaRPr lang="en-US" sz="2800" dirty="0">
              <a:solidFill>
                <a:srgbClr val="0000CC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04945"/>
              </p:ext>
            </p:extLst>
          </p:nvPr>
        </p:nvGraphicFramePr>
        <p:xfrm>
          <a:off x="609600" y="1343430"/>
          <a:ext cx="8077201" cy="4008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030"/>
                <a:gridCol w="2687370"/>
                <a:gridCol w="2590801"/>
              </a:tblGrid>
              <a:tr h="86305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Tiêu</a:t>
                      </a:r>
                      <a:r>
                        <a:rPr lang="vi-VN" sz="2400" baseline="0" dirty="0" smtClean="0"/>
                        <a:t> chí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Sinh vật</a:t>
                      </a:r>
                      <a:r>
                        <a:rPr lang="vi-VN" sz="2400" baseline="0" dirty="0" smtClean="0"/>
                        <a:t> đơn bào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Sinh vật</a:t>
                      </a:r>
                      <a:r>
                        <a:rPr lang="vi-VN" sz="2400" baseline="0" dirty="0" smtClean="0"/>
                        <a:t> đa bào</a:t>
                      </a:r>
                      <a:endParaRPr lang="en-US" sz="2400" dirty="0"/>
                    </a:p>
                  </a:txBody>
                  <a:tcPr anchor="ctr"/>
                </a:tc>
              </a:tr>
              <a:tr h="94035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00CC"/>
                          </a:solidFill>
                        </a:rPr>
                        <a:t>Số</a:t>
                      </a:r>
                      <a:r>
                        <a:rPr lang="vi-VN" sz="2400" b="1" baseline="0" dirty="0" smtClean="0">
                          <a:solidFill>
                            <a:srgbClr val="0000CC"/>
                          </a:solidFill>
                        </a:rPr>
                        <a:t> lượng tế bào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958945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00CC"/>
                          </a:solidFill>
                        </a:rPr>
                        <a:t>Số</a:t>
                      </a:r>
                      <a:r>
                        <a:rPr lang="vi-VN" sz="2400" b="1" baseline="0" dirty="0" smtClean="0">
                          <a:solidFill>
                            <a:srgbClr val="0000CC"/>
                          </a:solidFill>
                        </a:rPr>
                        <a:t> loại tế bào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1246628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00CC"/>
                          </a:solidFill>
                        </a:rPr>
                        <a:t>Cấu</a:t>
                      </a:r>
                      <a:r>
                        <a:rPr lang="vi-VN" sz="2400" b="1" baseline="0" dirty="0" smtClean="0">
                          <a:solidFill>
                            <a:srgbClr val="0000CC"/>
                          </a:solidFill>
                        </a:rPr>
                        <a:t> tạo từ tế bào nhân sơ hay tế bào nhân thực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9000" y="2362200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00CC"/>
                </a:solidFill>
              </a:rPr>
              <a:t>1 tế</a:t>
            </a:r>
            <a:r>
              <a:rPr lang="vi-VN" sz="2400" baseline="0" dirty="0" smtClean="0">
                <a:solidFill>
                  <a:srgbClr val="0000CC"/>
                </a:solidFill>
              </a:rPr>
              <a:t> bào</a:t>
            </a:r>
            <a:endParaRPr lang="en-US" sz="2400" dirty="0" smtClean="0">
              <a:solidFill>
                <a:srgbClr val="0000CC"/>
              </a:solidFill>
            </a:endParaRPr>
          </a:p>
          <a:p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00CC"/>
                </a:solidFill>
              </a:rPr>
              <a:t>Từ</a:t>
            </a:r>
            <a:r>
              <a:rPr lang="vi-VN" sz="2400" baseline="0" dirty="0" smtClean="0">
                <a:solidFill>
                  <a:srgbClr val="0000CC"/>
                </a:solidFill>
              </a:rPr>
              <a:t> 2 tế bào trở lên</a:t>
            </a:r>
            <a:endParaRPr lang="en-US" sz="2400" dirty="0" smtClean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352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00CC"/>
                </a:solidFill>
              </a:rPr>
              <a:t>Một</a:t>
            </a:r>
            <a:r>
              <a:rPr lang="vi-VN" sz="2400" baseline="0" dirty="0" smtClean="0">
                <a:solidFill>
                  <a:srgbClr val="0000CC"/>
                </a:solidFill>
              </a:rPr>
              <a:t> loại</a:t>
            </a:r>
            <a:endParaRPr lang="en-US" sz="2400" dirty="0" smtClean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33528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00CC"/>
                </a:solidFill>
              </a:rPr>
              <a:t>Nhiều</a:t>
            </a:r>
            <a:r>
              <a:rPr lang="vi-VN" sz="2400" baseline="0" dirty="0" smtClean="0">
                <a:solidFill>
                  <a:srgbClr val="0000CC"/>
                </a:solidFill>
              </a:rPr>
              <a:t> loại</a:t>
            </a:r>
            <a:endParaRPr lang="en-US" sz="2400" dirty="0" smtClean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4191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00CC"/>
                </a:solidFill>
              </a:rPr>
              <a:t>Tế</a:t>
            </a:r>
            <a:r>
              <a:rPr lang="vi-VN" sz="2400" baseline="0" dirty="0" smtClean="0">
                <a:solidFill>
                  <a:srgbClr val="0000CC"/>
                </a:solidFill>
              </a:rPr>
              <a:t> bào nhân sơ hoặc nhân thực</a:t>
            </a:r>
            <a:endParaRPr lang="en-US" sz="2400" dirty="0" smtClean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427440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00CC"/>
                </a:solidFill>
              </a:rPr>
              <a:t>Tế</a:t>
            </a:r>
            <a:r>
              <a:rPr lang="vi-VN" sz="2400" baseline="0" dirty="0" smtClean="0">
                <a:solidFill>
                  <a:srgbClr val="0000CC"/>
                </a:solidFill>
              </a:rPr>
              <a:t> bào nhân thực</a:t>
            </a:r>
            <a:endParaRPr lang="en-US" sz="24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0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395"/>
            <a:ext cx="8382000" cy="64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CC"/>
                </a:solidFill>
              </a:rPr>
              <a:t>Hỏi</a:t>
            </a:r>
            <a:r>
              <a:rPr lang="en-US" dirty="0" smtClean="0">
                <a:solidFill>
                  <a:srgbClr val="0000CC"/>
                </a:solidFill>
              </a:rPr>
              <a:t> - </a:t>
            </a:r>
            <a:r>
              <a:rPr lang="en-US" dirty="0" err="1" smtClean="0">
                <a:solidFill>
                  <a:srgbClr val="0000CC"/>
                </a:solidFill>
              </a:rPr>
              <a:t>Đáp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ỏi đáp pháp luật - Cổng thông tin điện tử Bộ Tư ph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486400" cy="444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8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hop\Desktop\Hình KHTN 6\Hình 13.3 kht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763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9436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cấp</a:t>
            </a:r>
            <a:r>
              <a:rPr lang="en-US" sz="2800" dirty="0" smtClean="0"/>
              <a:t>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tổ</a:t>
            </a:r>
            <a:r>
              <a:rPr lang="en-US" sz="2800" dirty="0" smtClean="0"/>
              <a:t> </a:t>
            </a:r>
            <a:r>
              <a:rPr lang="en-US" sz="2800" dirty="0" err="1" smtClean="0"/>
              <a:t>chức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tự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thấp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12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hop\Desktop\Hình KHTN 6\Hình 13.4 kht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39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526473" y="838200"/>
            <a:ext cx="1371600" cy="609600"/>
          </a:xfrm>
          <a:prstGeom prst="borderCallout1">
            <a:avLst>
              <a:gd name="adj1" fmla="val 98295"/>
              <a:gd name="adj2" fmla="val 49242"/>
              <a:gd name="adj3" fmla="val 173864"/>
              <a:gd name="adj4" fmla="val 263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0070C0"/>
                </a:solidFill>
              </a:rPr>
              <a:t>Hệ cơ quan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2396835" y="949035"/>
            <a:ext cx="1371600" cy="609600"/>
          </a:xfrm>
          <a:prstGeom prst="borderCallout1">
            <a:avLst>
              <a:gd name="adj1" fmla="val 98295"/>
              <a:gd name="adj2" fmla="val 49242"/>
              <a:gd name="adj3" fmla="val 173864"/>
              <a:gd name="adj4" fmla="val 263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70C0"/>
                </a:solidFill>
              </a:rPr>
              <a:t>C</a:t>
            </a:r>
            <a:r>
              <a:rPr lang="vi-VN" sz="2000" b="1" dirty="0" smtClean="0">
                <a:solidFill>
                  <a:srgbClr val="0070C0"/>
                </a:solidFill>
              </a:rPr>
              <a:t>ơ quan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4094015" y="1565565"/>
            <a:ext cx="1371600" cy="609600"/>
          </a:xfrm>
          <a:prstGeom prst="borderCallout1">
            <a:avLst>
              <a:gd name="adj1" fmla="val 98295"/>
              <a:gd name="adj2" fmla="val 49242"/>
              <a:gd name="adj3" fmla="val 173864"/>
              <a:gd name="adj4" fmla="val 263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0070C0"/>
                </a:solidFill>
              </a:rPr>
              <a:t>Tế bào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5638800" y="1586345"/>
            <a:ext cx="1371600" cy="609600"/>
          </a:xfrm>
          <a:prstGeom prst="borderCallout1">
            <a:avLst>
              <a:gd name="adj1" fmla="val 98295"/>
              <a:gd name="adj2" fmla="val 49242"/>
              <a:gd name="adj3" fmla="val 173864"/>
              <a:gd name="adj4" fmla="val 263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0070C0"/>
                </a:solidFill>
              </a:rPr>
              <a:t>Mô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5410200" y="152400"/>
            <a:ext cx="1371600" cy="609600"/>
          </a:xfrm>
          <a:prstGeom prst="borderCallout1">
            <a:avLst>
              <a:gd name="adj1" fmla="val 98295"/>
              <a:gd name="adj2" fmla="val 49242"/>
              <a:gd name="adj3" fmla="val 160228"/>
              <a:gd name="adj4" fmla="val 1232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0070C0"/>
                </a:solidFill>
              </a:rPr>
              <a:t>Cơ thể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897069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sắp</a:t>
            </a:r>
            <a:r>
              <a:rPr lang="en-US" sz="2800" dirty="0" smtClean="0"/>
              <a:t> </a:t>
            </a:r>
            <a:r>
              <a:rPr lang="en-US" sz="2800" dirty="0" err="1" smtClean="0"/>
              <a:t>xếp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trên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cấp</a:t>
            </a:r>
            <a:r>
              <a:rPr lang="en-US" sz="2800" dirty="0" smtClean="0"/>
              <a:t>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tổ</a:t>
            </a:r>
            <a:r>
              <a:rPr lang="en-US" sz="2800" dirty="0" smtClean="0"/>
              <a:t> </a:t>
            </a:r>
            <a:r>
              <a:rPr lang="en-US" sz="2800" dirty="0" err="1" smtClean="0"/>
              <a:t>chức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thấp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gọi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cấp</a:t>
            </a:r>
            <a:r>
              <a:rPr lang="en-US" sz="2800" dirty="0" smtClean="0"/>
              <a:t>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88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ựa vào hình 13.3, hãy kể tên một số loại mô cấu tạo nên lá ở cây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848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9436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xét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,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thước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từng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hop\Desktop\Hình KHTN 6\Hình 13.3 kht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1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hop\Desktop\Hình KHTN 6\Hình 13.4 kht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3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0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hop\Desktop\Hình KHTN 6\Bảng 13.2 kht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344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36759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Tế bào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48723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Mô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3505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Hệ cơ quan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48723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Cơ thể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08273" y="36531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Cơ thể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39000" y="4719935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Quần thể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1506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8084622" cy="27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800"/>
            <a:ext cx="6477000" cy="6477000"/>
          </a:xfrm>
        </p:spPr>
      </p:pic>
    </p:spTree>
    <p:extLst>
      <p:ext uri="{BB962C8B-B14F-4D97-AF65-F5344CB8AC3E}">
        <p14:creationId xmlns:p14="http://schemas.microsoft.com/office/powerpoint/2010/main" val="35098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47878"/>
            <a:ext cx="5334000" cy="6610122"/>
          </a:xfrm>
        </p:spPr>
      </p:pic>
    </p:spTree>
    <p:extLst>
      <p:ext uri="{BB962C8B-B14F-4D97-AF65-F5344CB8AC3E}">
        <p14:creationId xmlns:p14="http://schemas.microsoft.com/office/powerpoint/2010/main" val="3253128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lp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248025"/>
            <a:ext cx="43053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iraff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5105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uon-ch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228600"/>
            <a:ext cx="3886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truongdinhi_Attachments_93Autosave_3820349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233738"/>
            <a:ext cx="4710112" cy="33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52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254500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700"/>
            <a:ext cx="4546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556000"/>
            <a:ext cx="4572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Doi de ru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657600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0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71500" indent="-571500">
              <a:buAutoNum type="romanU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900"/>
              </a:spcBef>
              <a:buFontTx/>
              <a:buChar char="-"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900"/>
              </a:spcBef>
              <a:buFontTx/>
              <a:buChar char="-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900"/>
              </a:spcBef>
              <a:buFontTx/>
              <a:buChar char="-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900"/>
              </a:spcBef>
              <a:buFontTx/>
              <a:buChar char="-"/>
            </a:pP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2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71500" indent="-571500">
              <a:buAutoNum type="romanUcPeriod"/>
            </a:pP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900"/>
              </a:spcBef>
              <a:buFontTx/>
              <a:buChar char="-"/>
            </a:pP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900"/>
              </a:spcBef>
              <a:buFontTx/>
              <a:buChar char="-"/>
            </a:pP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900"/>
              </a:spcBef>
              <a:buFontTx/>
              <a:buChar char="-"/>
            </a:pP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900"/>
              </a:spcBef>
              <a:buFontTx/>
              <a:buChar char="-"/>
            </a:pP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900"/>
              </a:spcBef>
              <a:buFontTx/>
              <a:buChar char="-"/>
            </a:pP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900"/>
              </a:spcBef>
              <a:buFontTx/>
              <a:buChar char="-"/>
            </a:pPr>
            <a:endParaRPr lang="en-US" sz="2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9" name="Picture 5" descr="10-Hst b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6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3" name="Picture 5" descr="papua_new_guin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5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Khám phá &amp;quot;Thiên đường sinh giới&amp;quot; ở rừng Amaz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1839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1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àn cảnh trái đất nhìn từ vũ trụ -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394"/>
            <a:ext cx="7315200" cy="664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7444008" cy="37597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9857" y="5238267"/>
            <a:ext cx="8153400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Đặc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điểm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chung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nhất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cơ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trùng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roi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vi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khuẩn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?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5791200"/>
            <a:ext cx="460465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0099"/>
                </a:solidFill>
                <a:latin typeface="montserrat"/>
              </a:rPr>
              <a:t>Cơ</a:t>
            </a:r>
            <a:r>
              <a:rPr lang="en-US" sz="2400" b="1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montserrat"/>
              </a:rPr>
              <a:t>thể</a:t>
            </a:r>
            <a:r>
              <a:rPr lang="en-US" sz="2400" b="1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montserrat"/>
              </a:rPr>
              <a:t>cấu</a:t>
            </a:r>
            <a:r>
              <a:rPr lang="en-US" sz="2400" b="1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montserrat"/>
              </a:rPr>
              <a:t>tạo</a:t>
            </a:r>
            <a:r>
              <a:rPr lang="en-US" sz="2400" b="1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montserrat"/>
              </a:rPr>
              <a:t>từ</a:t>
            </a:r>
            <a:r>
              <a:rPr lang="en-US" sz="2400" b="1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montserrat"/>
              </a:rPr>
              <a:t>một</a:t>
            </a:r>
            <a:r>
              <a:rPr lang="en-US" sz="2400" b="1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montserrat"/>
              </a:rPr>
              <a:t>tế</a:t>
            </a:r>
            <a:r>
              <a:rPr lang="en-US" sz="2400" b="1" dirty="0">
                <a:solidFill>
                  <a:srgbClr val="000099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montserrat"/>
              </a:rPr>
              <a:t>bào</a:t>
            </a:r>
            <a:r>
              <a:rPr lang="en-US" sz="2400" b="1" dirty="0">
                <a:solidFill>
                  <a:srgbClr val="000099"/>
                </a:solidFill>
                <a:latin typeface="montserrat"/>
              </a:rPr>
              <a:t>.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7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4965" y="196335"/>
            <a:ext cx="8077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Lấy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ví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dụ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về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tế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bào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mô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cơ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quan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hệ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cơ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quan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cơ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thể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động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vật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thực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vật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mà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em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biết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theo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gợi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ý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bảng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13.3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400" dirty="0" smtClean="0"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vi-VN" sz="2400" b="1" dirty="0" smtClean="0">
                <a:latin typeface="Arial" pitchFamily="34" charset="0"/>
                <a:cs typeface="Arial" pitchFamily="34" charset="0"/>
              </a:rPr>
              <a:t>Bảng 13.3</a:t>
            </a:r>
            <a:endParaRPr lang="vi-VN" sz="2400" b="1" dirty="0">
              <a:solidFill>
                <a:srgbClr val="000000"/>
              </a:solidFill>
              <a:latin typeface="Open Sans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68482" y="1905000"/>
          <a:ext cx="7890165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055"/>
                <a:gridCol w="2630055"/>
                <a:gridCol w="2630055"/>
              </a:tblGrid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Cấu</a:t>
                      </a:r>
                      <a:r>
                        <a:rPr lang="vi-VN" sz="2400" baseline="0" dirty="0" smtClean="0"/>
                        <a:t> trúc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Động</a:t>
                      </a:r>
                      <a:r>
                        <a:rPr lang="vi-VN" sz="2400" baseline="0" dirty="0" smtClean="0"/>
                        <a:t> vật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Thực</a:t>
                      </a:r>
                      <a:r>
                        <a:rPr lang="vi-VN" sz="2400" baseline="0" dirty="0" smtClean="0"/>
                        <a:t> vật</a:t>
                      </a:r>
                      <a:endParaRPr lang="en-US" sz="2400" dirty="0"/>
                    </a:p>
                  </a:txBody>
                  <a:tcPr anchor="ctr"/>
                </a:tc>
              </a:tr>
              <a:tr h="92964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Tế</a:t>
                      </a:r>
                      <a:r>
                        <a:rPr lang="vi-VN" sz="2400" b="1" baseline="0" dirty="0" smtClean="0"/>
                        <a:t> bào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Mô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Cơ quan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Hệ</a:t>
                      </a:r>
                      <a:r>
                        <a:rPr lang="vi-VN" sz="2400" b="1" baseline="0" dirty="0" smtClean="0"/>
                        <a:t> cơ quan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98273" y="303861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Tế bào cơ tim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98273" y="3962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/>
              <a:t>Mô cơ tim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498273" y="49485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/>
              <a:t>Tim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5791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/>
              <a:t>Hệ tuần hoàn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3048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/>
              <a:t>Tế bào mô dậu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39579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/>
              <a:t>Mô dậu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43600" y="4876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/>
              <a:t>Lá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58629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/>
              <a:t>Hệ chồi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4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0"/>
            <a:ext cx="5791200" cy="60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0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CC"/>
                </a:solidFill>
              </a:rPr>
              <a:t>Hỏi</a:t>
            </a:r>
            <a:r>
              <a:rPr lang="en-US" dirty="0" smtClean="0">
                <a:solidFill>
                  <a:srgbClr val="0000CC"/>
                </a:solidFill>
              </a:rPr>
              <a:t> - </a:t>
            </a:r>
            <a:r>
              <a:rPr lang="en-US" dirty="0" err="1" smtClean="0">
                <a:solidFill>
                  <a:srgbClr val="0000CC"/>
                </a:solidFill>
              </a:rPr>
              <a:t>Đáp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ỏi đáp pháp luật - Cổng thông tin điện tử Bộ Tư ph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486400" cy="444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3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533400"/>
            <a:ext cx="8305800" cy="3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8163"/>
            <a:ext cx="8305800" cy="577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0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video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đơn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Stentors</a:t>
            </a:r>
            <a:r>
              <a:rPr lang="en-US" dirty="0"/>
              <a:t>: Single-Celled Giants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://www.youtube.com/watch?v=PZoaKzEXzi8</a:t>
            </a:r>
          </a:p>
          <a:p>
            <a:pPr marL="0" indent="0">
              <a:buNone/>
            </a:pPr>
            <a:r>
              <a:rPr lang="en-US" dirty="0"/>
              <a:t>Microscopic world unicellular </a:t>
            </a:r>
            <a:r>
              <a:rPr lang="en-US" dirty="0" smtClean="0"/>
              <a:t>organisms: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www.youtube.com/watch?v=BXLyPt6WkCI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Amoeba and </a:t>
            </a:r>
            <a:r>
              <a:rPr lang="en-US" dirty="0" smtClean="0"/>
              <a:t>Paramecium: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https</a:t>
            </a:r>
            <a:r>
              <a:rPr lang="en-US" dirty="0"/>
              <a:t>://www.youtube.com/watch?v=OLev09qBkGk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900"/>
              </a:spcBef>
              <a:buAutoNum type="arabicPeriod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9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Nấm Men: Năm điều thú vị về nấm men | Science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4676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57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Digital illustration of budding Saccharomyces cerevisiae yeast cells. —  medicine, artwork - Stock Photo | #22565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762000"/>
            <a:ext cx="823593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38" y="1705211"/>
            <a:ext cx="6330875" cy="31975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6524" y="5238267"/>
            <a:ext cx="7822303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Thành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phần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gồm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?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Saccharomyces cerevisiae - NBRC 0565 - CHỦNG VI SINH VẬT CHUẨN AT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800"/>
            <a:ext cx="825569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4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CHỦ ĐỀ 7. TẾ BÀO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BÀI 13. TỪ TẾ BÀO ĐẾN CƠ THỂ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900"/>
              </a:spcBef>
              <a:buAutoNum type="arabicPeriod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900"/>
              </a:spcBef>
              <a:buAutoNum type="arabicPeriod"/>
            </a:pP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Quan</a:t>
            </a:r>
            <a:r>
              <a:rPr lang="en-US" sz="3600" dirty="0" smtClean="0"/>
              <a:t> </a:t>
            </a:r>
            <a:r>
              <a:rPr lang="en-US" sz="3600" dirty="0" err="1" smtClean="0"/>
              <a:t>sát</a:t>
            </a:r>
            <a:r>
              <a:rPr lang="en-US" sz="3600" dirty="0" smtClean="0"/>
              <a:t> </a:t>
            </a:r>
            <a:r>
              <a:rPr lang="en-US" sz="3600" dirty="0" err="1" smtClean="0"/>
              <a:t>mẫu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, </a:t>
            </a:r>
            <a:r>
              <a:rPr lang="en-US" sz="3600" dirty="0" err="1" smtClean="0"/>
              <a:t>nhận</a:t>
            </a:r>
            <a:r>
              <a:rPr lang="en-US" sz="3600" dirty="0" smtClean="0"/>
              <a:t> </a:t>
            </a:r>
            <a:r>
              <a:rPr lang="en-US" sz="3600" dirty="0" err="1" smtClean="0"/>
              <a:t>dạng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xác</a:t>
            </a:r>
            <a:r>
              <a:rPr lang="en-US" sz="3600" dirty="0" smtClean="0"/>
              <a:t> </a:t>
            </a:r>
            <a:r>
              <a:rPr lang="en-US" sz="3600" dirty="0" err="1" smtClean="0"/>
              <a:t>định</a:t>
            </a:r>
            <a:r>
              <a:rPr lang="en-US" sz="3600" dirty="0" smtClean="0"/>
              <a:t> </a:t>
            </a:r>
            <a:r>
              <a:rPr lang="en-US" sz="3600" dirty="0" err="1" smtClean="0"/>
              <a:t>vị</a:t>
            </a:r>
            <a:r>
              <a:rPr lang="en-US" sz="3600" dirty="0" smtClean="0"/>
              <a:t> </a:t>
            </a:r>
            <a:r>
              <a:rPr lang="en-US" sz="3600" dirty="0" err="1" smtClean="0"/>
              <a:t>trí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cơ</a:t>
            </a:r>
            <a:r>
              <a:rPr lang="en-US" sz="3600" dirty="0" smtClean="0"/>
              <a:t> </a:t>
            </a:r>
            <a:r>
              <a:rPr lang="en-US" sz="3600" dirty="0" err="1" smtClean="0"/>
              <a:t>quan</a:t>
            </a:r>
            <a:r>
              <a:rPr lang="en-US" sz="3600" dirty="0" smtClean="0"/>
              <a:t> </a:t>
            </a:r>
            <a:r>
              <a:rPr lang="en-US" sz="3600" dirty="0" err="1" smtClean="0"/>
              <a:t>cấu</a:t>
            </a:r>
            <a:r>
              <a:rPr lang="en-US" sz="3600" dirty="0" smtClean="0"/>
              <a:t> </a:t>
            </a:r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r>
              <a:rPr lang="en-US" sz="3600" dirty="0" err="1" smtClean="0"/>
              <a:t>cơ</a:t>
            </a:r>
            <a:r>
              <a:rPr lang="en-US" sz="3600" dirty="0" smtClean="0"/>
              <a:t>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xanh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752600"/>
            <a:ext cx="4114800" cy="44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Quan</a:t>
            </a:r>
            <a:r>
              <a:rPr lang="en-US" sz="3200" dirty="0" smtClean="0"/>
              <a:t> </a:t>
            </a:r>
            <a:r>
              <a:rPr lang="en-US" sz="3200" dirty="0" err="1" smtClean="0"/>
              <a:t>sát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hoặc</a:t>
            </a:r>
            <a:r>
              <a:rPr lang="en-US" sz="3200" dirty="0" smtClean="0"/>
              <a:t> </a:t>
            </a:r>
            <a:r>
              <a:rPr lang="en-US" sz="3200" dirty="0" err="1" smtClean="0"/>
              <a:t>mô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, </a:t>
            </a:r>
            <a:r>
              <a:rPr lang="en-US" sz="3200" dirty="0" err="1" smtClean="0"/>
              <a:t>xác</a:t>
            </a:r>
            <a:r>
              <a:rPr lang="en-US" sz="3200" dirty="0" smtClean="0"/>
              <a:t> </a:t>
            </a:r>
            <a:r>
              <a:rPr lang="en-US" sz="3200" dirty="0" err="1" smtClean="0"/>
              <a:t>định</a:t>
            </a:r>
            <a:r>
              <a:rPr lang="en-US" sz="3200" dirty="0" smtClean="0"/>
              <a:t> </a:t>
            </a:r>
            <a:r>
              <a:rPr lang="en-US" sz="3200" dirty="0" err="1" smtClean="0"/>
              <a:t>vị</a:t>
            </a:r>
            <a:r>
              <a:rPr lang="en-US" sz="3200" dirty="0" smtClean="0"/>
              <a:t> </a:t>
            </a:r>
            <a:r>
              <a:rPr lang="en-US" sz="3200" dirty="0" err="1" smtClean="0"/>
              <a:t>trí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quan</a:t>
            </a:r>
            <a:r>
              <a:rPr lang="en-US" sz="3200" dirty="0" smtClean="0"/>
              <a:t> </a:t>
            </a:r>
            <a:r>
              <a:rPr lang="en-US" sz="3200" dirty="0" err="1" smtClean="0"/>
              <a:t>cấu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64689"/>
            <a:ext cx="8631137" cy="51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Liệt</a:t>
            </a:r>
            <a:r>
              <a:rPr lang="en-US" dirty="0" smtClean="0"/>
              <a:t> </a:t>
            </a:r>
            <a:r>
              <a:rPr lang="en-US" dirty="0" err="1" smtClean="0"/>
              <a:t>kê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ở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33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BÀI TẬP CHỦ ĐỀ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505190"/>
            <a:ext cx="8458200" cy="3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524"/>
            <a:ext cx="7391400" cy="65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75" y="609600"/>
            <a:ext cx="8500099" cy="4293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6524" y="5238267"/>
            <a:ext cx="7822303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hoạt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sống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?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06" y="755366"/>
            <a:ext cx="8211494" cy="41473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5257800"/>
            <a:ext cx="782230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thực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ta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sát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mắt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thường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montserrat"/>
              </a:rPr>
              <a:t>không</a:t>
            </a:r>
            <a:r>
              <a:rPr lang="en-US" sz="2400" b="1" dirty="0">
                <a:solidFill>
                  <a:srgbClr val="0000CC"/>
                </a:solidFill>
                <a:latin typeface="montserrat"/>
              </a:rPr>
              <a:t>?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9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981200"/>
            <a:ext cx="7822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Hãy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kể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tên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một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số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sinh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vật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đơn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bào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mà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em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montserrat"/>
              </a:rPr>
              <a:t>biết</a:t>
            </a:r>
            <a:r>
              <a:rPr lang="en-US" sz="3000" b="1" dirty="0">
                <a:solidFill>
                  <a:srgbClr val="0000CC"/>
                </a:solidFill>
                <a:latin typeface="montserrat"/>
              </a:rPr>
              <a:t>.</a:t>
            </a:r>
            <a:endParaRPr lang="en-US" sz="3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51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8141" y="1651907"/>
            <a:ext cx="2579915" cy="2190671"/>
            <a:chOff x="517520" y="1059543"/>
            <a:chExt cx="3439887" cy="2920894"/>
          </a:xfrm>
        </p:grpSpPr>
        <p:pic>
          <p:nvPicPr>
            <p:cNvPr id="4098" name="Picture 2" descr="Công dụng của tảo lục Chlorella Nhật Bản là gì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70" y="1059543"/>
              <a:ext cx="3145705" cy="226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17520" y="3266396"/>
              <a:ext cx="3439887" cy="714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>
                  <a:solidFill>
                    <a:srgbClr val="000099"/>
                  </a:solidFill>
                  <a:latin typeface="montserrat"/>
                </a:rPr>
                <a:t>Tảo lục đơn bào</a:t>
              </a:r>
              <a:endParaRPr lang="en-US" sz="24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45679" y="1651907"/>
            <a:ext cx="1447739" cy="2190671"/>
            <a:chOff x="4727571" y="1059543"/>
            <a:chExt cx="1930319" cy="2920894"/>
          </a:xfrm>
        </p:grpSpPr>
        <p:pic>
          <p:nvPicPr>
            <p:cNvPr id="4100" name="Picture 4" descr="tảo silic - Sinh học 10 - Vũ Thị Mai Lan - Thư viện Tư liệu giáo dụ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571" y="1059543"/>
              <a:ext cx="1930319" cy="226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752723" y="3266396"/>
              <a:ext cx="1880014" cy="714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>
                  <a:solidFill>
                    <a:srgbClr val="000099"/>
                  </a:solidFill>
                  <a:latin typeface="montserrat"/>
                </a:rPr>
                <a:t>Tảo silic</a:t>
              </a:r>
              <a:endParaRPr lang="en-US" sz="24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06647" y="1651907"/>
            <a:ext cx="2797630" cy="2190671"/>
            <a:chOff x="7608862" y="1059543"/>
            <a:chExt cx="3730173" cy="2920894"/>
          </a:xfrm>
        </p:grpSpPr>
        <p:pic>
          <p:nvPicPr>
            <p:cNvPr id="4102" name="Picture 6" descr="Trùng biến hình amip - Cảnh 3D - Giáo dục và học tập kỹ thuật số Mozai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6" r="5927"/>
            <a:stretch/>
          </p:blipFill>
          <p:spPr bwMode="auto">
            <a:xfrm>
              <a:off x="7746749" y="1059543"/>
              <a:ext cx="3454400" cy="226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608862" y="3266396"/>
              <a:ext cx="3730173" cy="714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>
                  <a:solidFill>
                    <a:srgbClr val="000099"/>
                  </a:solidFill>
                  <a:latin typeface="montserrat"/>
                </a:rPr>
                <a:t>Trùng biến hình</a:t>
              </a:r>
              <a:endParaRPr lang="en-US" sz="24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2671" y="3895695"/>
            <a:ext cx="1992976" cy="2012942"/>
            <a:chOff x="523561" y="4051258"/>
            <a:chExt cx="2657301" cy="2683922"/>
          </a:xfrm>
        </p:grpSpPr>
        <p:pic>
          <p:nvPicPr>
            <p:cNvPr id="4104" name="Picture 8" descr="Lý thuyết Sinh học 7 Bài 5: Trùng biến hình và trùng giày (hay, chi tiết) |  Lý thuyế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1" r="19623" b="7692"/>
            <a:stretch/>
          </p:blipFill>
          <p:spPr bwMode="auto">
            <a:xfrm>
              <a:off x="913383" y="4051258"/>
              <a:ext cx="2115254" cy="195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23561" y="6021139"/>
              <a:ext cx="2657301" cy="714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>
                  <a:solidFill>
                    <a:srgbClr val="000099"/>
                  </a:solidFill>
                  <a:latin typeface="montserrat"/>
                </a:rPr>
                <a:t>Trùng Giày</a:t>
              </a:r>
              <a:endParaRPr lang="en-US" sz="24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12669" y="3893911"/>
            <a:ext cx="2313758" cy="2014726"/>
            <a:chOff x="4150224" y="4048880"/>
            <a:chExt cx="3085011" cy="2686300"/>
          </a:xfrm>
        </p:grpSpPr>
        <p:pic>
          <p:nvPicPr>
            <p:cNvPr id="4106" name="Picture 10" descr="LACTOBACILLUS LÀ GÌ? CÓ TÁC DỤNG GÌ TRONG LÀM ĐẸP?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6" t="29574" r="12820" b="4606"/>
            <a:stretch/>
          </p:blipFill>
          <p:spPr bwMode="auto">
            <a:xfrm>
              <a:off x="4680006" y="4048880"/>
              <a:ext cx="2025448" cy="199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150224" y="6021139"/>
              <a:ext cx="3085011" cy="714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>
                  <a:solidFill>
                    <a:srgbClr val="000099"/>
                  </a:solidFill>
                  <a:latin typeface="montserrat"/>
                </a:rPr>
                <a:t>Vi khuẩn lactic</a:t>
              </a:r>
              <a:endParaRPr lang="en-US" sz="24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10062" y="3863763"/>
            <a:ext cx="2590800" cy="2044874"/>
            <a:chOff x="7746749" y="4008682"/>
            <a:chExt cx="3454400" cy="2726498"/>
          </a:xfrm>
        </p:grpSpPr>
        <p:pic>
          <p:nvPicPr>
            <p:cNvPr id="4108" name="Picture 12" descr="Hình thái của trực khuẩn lao | Vinmec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6" b="10705"/>
            <a:stretch/>
          </p:blipFill>
          <p:spPr bwMode="auto">
            <a:xfrm>
              <a:off x="7746749" y="4008682"/>
              <a:ext cx="3454400" cy="2000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931442" y="6021139"/>
              <a:ext cx="3085011" cy="714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>
                  <a:solidFill>
                    <a:srgbClr val="000099"/>
                  </a:solidFill>
                  <a:latin typeface="montserrat"/>
                </a:rPr>
                <a:t>Vi khuẩn lao</a:t>
              </a:r>
              <a:endParaRPr lang="en-US" sz="2400" b="1">
                <a:solidFill>
                  <a:srgbClr val="000099"/>
                </a:solidFill>
              </a:endParaRP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565826" y="972559"/>
            <a:ext cx="48551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Đa dạng của sinh vật đơn bào</a:t>
            </a:r>
          </a:p>
        </p:txBody>
      </p:sp>
    </p:spTree>
    <p:extLst>
      <p:ext uri="{BB962C8B-B14F-4D97-AF65-F5344CB8AC3E}">
        <p14:creationId xmlns:p14="http://schemas.microsoft.com/office/powerpoint/2010/main" val="416077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599426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1059</Words>
  <Application>Microsoft Office PowerPoint</Application>
  <PresentationFormat>On-screen Show (4:3)</PresentationFormat>
  <Paragraphs>123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montserrat</vt:lpstr>
      <vt:lpstr>Open Sans</vt:lpstr>
      <vt:lpstr>Times New Roman</vt:lpstr>
      <vt:lpstr>Office Theme</vt:lpstr>
      <vt:lpstr>CHỦ ĐỀ 7. TẾ BÀO BÀI 13. TỪ TẾ BÀO ĐẾN CƠ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7. TẾ BÀO BÀI 13. TỪ TẾ BÀO ĐẾN CƠ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7. TẾ BÀO BÀI 13. TỪ TẾ BÀO ĐẾN CƠ THỂ</vt:lpstr>
      <vt:lpstr>PowerPoint Presentation</vt:lpstr>
      <vt:lpstr>PowerPoint Presentation</vt:lpstr>
      <vt:lpstr>Hỏi - Đáp</vt:lpstr>
      <vt:lpstr>CHỦ ĐỀ 7. TẾ BÀO BÀI 13. TỪ TẾ BÀO ĐẾN CƠ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7. TẾ BÀO BÀI 13. TỪ TẾ BÀO ĐẾN CƠ THỂ</vt:lpstr>
      <vt:lpstr>CHỦ ĐỀ 7. TẾ BÀO BÀI 13. TỪ TẾ BÀO ĐẾN CƠ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Hỏi - Đáp</vt:lpstr>
      <vt:lpstr>CHỦ ĐỀ 7. TẾ BÀO BÀI 13. TỪ TẾ BÀO ĐẾN CƠ THỂ</vt:lpstr>
      <vt:lpstr>PowerPoint Presentation</vt:lpstr>
      <vt:lpstr>PowerPoint Presentation</vt:lpstr>
      <vt:lpstr>Quan sát video về sinh vật đơn bào</vt:lpstr>
      <vt:lpstr>CHỦ ĐỀ 7. TẾ BÀO BÀI 13. TỪ TẾ BÀO ĐẾN CƠ THỂ</vt:lpstr>
      <vt:lpstr>PowerPoint Presentation</vt:lpstr>
      <vt:lpstr>PowerPoint Presentation</vt:lpstr>
      <vt:lpstr>PowerPoint Presentation</vt:lpstr>
      <vt:lpstr>CHỦ ĐỀ 7. TẾ BÀO BÀI 13. TỪ TẾ BÀO ĐẾN CƠ THỂ</vt:lpstr>
      <vt:lpstr>Quan sát mẫu vật, nhận dạng và xác định vị trí các cơ quan cấu tạo cơ thể cây xanh</vt:lpstr>
      <vt:lpstr>Quan sát tranh hoặc mô hình cơ thể người, xác định vị trí một số cơ quan cấu tạo cơ thể người</vt:lpstr>
      <vt:lpstr>Báo cáo</vt:lpstr>
      <vt:lpstr>BÀI TẬP CHỦ ĐỀ 7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Hợp</dc:creator>
  <cp:lastModifiedBy>TA</cp:lastModifiedBy>
  <cp:revision>30</cp:revision>
  <dcterms:created xsi:type="dcterms:W3CDTF">2021-10-13T08:13:25Z</dcterms:created>
  <dcterms:modified xsi:type="dcterms:W3CDTF">2021-11-03T16:11:38Z</dcterms:modified>
</cp:coreProperties>
</file>