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1" r:id="rId2"/>
    <p:sldId id="446" r:id="rId3"/>
    <p:sldId id="596" r:id="rId4"/>
    <p:sldId id="675" r:id="rId5"/>
    <p:sldId id="674" r:id="rId6"/>
    <p:sldId id="676" r:id="rId7"/>
    <p:sldId id="683" r:id="rId8"/>
    <p:sldId id="599" r:id="rId9"/>
    <p:sldId id="456" r:id="rId10"/>
    <p:sldId id="642" r:id="rId11"/>
    <p:sldId id="667" r:id="rId12"/>
    <p:sldId id="678" r:id="rId13"/>
    <p:sldId id="692" r:id="rId14"/>
    <p:sldId id="693" r:id="rId15"/>
    <p:sldId id="694" r:id="rId16"/>
    <p:sldId id="672" r:id="rId17"/>
    <p:sldId id="330" r:id="rId18"/>
    <p:sldId id="677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EDF"/>
    <a:srgbClr val="F6F4EA"/>
    <a:srgbClr val="F7F5EB"/>
    <a:srgbClr val="ECECEC"/>
    <a:srgbClr val="A0C3D2"/>
    <a:srgbClr val="EAC7C7"/>
    <a:srgbClr val="F9F5F6"/>
    <a:srgbClr val="8AB9AD"/>
    <a:srgbClr val="C7DCA7"/>
    <a:srgbClr val="FFE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12" y="72"/>
      </p:cViewPr>
      <p:guideLst>
        <p:guide orient="horz" pos="2086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80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9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4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07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47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the correct form of a verb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48000" y="2039620"/>
            <a:ext cx="6096000" cy="1076325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make             learn            give</a:t>
            </a:r>
          </a:p>
          <a:p>
            <a:pPr algn="ctr"/>
            <a:r>
              <a:rPr lang="en-US" sz="3200" b="1">
                <a:solidFill>
                  <a:schemeClr val="tx1"/>
                </a:solidFill>
              </a:rPr>
              <a:t>work            teach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310198" y="3209925"/>
            <a:ext cx="11453495" cy="1076325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We want </a:t>
            </a:r>
            <a:r>
              <a:rPr lang="en-US" sz="3200">
                <a:sym typeface="+mn-ea"/>
              </a:rPr>
              <a:t>__________________</a:t>
            </a:r>
            <a:r>
              <a:rPr lang="en-US" sz="3200"/>
              <a:t> how to make toys from natural materials.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10198" y="4317365"/>
            <a:ext cx="11453495" cy="1076325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Yesterday, we finished </a:t>
            </a:r>
            <a:r>
              <a:rPr lang="en-US" sz="3200">
                <a:sym typeface="+mn-ea"/>
              </a:rPr>
              <a:t>__________________</a:t>
            </a:r>
            <a:r>
              <a:rPr lang="en-US" sz="3200"/>
              <a:t> on the poster for our Good Old Days project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2803525" y="305181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10198" y="5393690"/>
            <a:ext cx="11453495" cy="1076325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I have promised __________________  my grandfather how to find news online.</a:t>
            </a:r>
            <a:endParaRPr lang="en-US" sz="3200"/>
          </a:p>
        </p:txBody>
      </p:sp>
      <p:sp>
        <p:nvSpPr>
          <p:cNvPr id="8" name="Oval 7"/>
          <p:cNvSpPr/>
          <p:nvPr/>
        </p:nvSpPr>
        <p:spPr>
          <a:xfrm>
            <a:off x="1490345" y="3209925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66745" y="4289425"/>
            <a:ext cx="1577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07845" y="5424805"/>
            <a:ext cx="194627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5559425" y="418084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488180" y="531685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teach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II.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31" grpId="0"/>
      <p:bldP spid="31" grpId="1"/>
      <p:bldP spid="5" grpId="0" animBg="1"/>
      <p:bldP spid="5" grpId="1" animBg="1"/>
      <p:bldP spid="8" grpId="0" bldLvl="0" animBg="1"/>
      <p:bldP spid="8" grpId="1" animBg="1"/>
      <p:bldP spid="6" grpId="0" bldLvl="0" animBg="1"/>
      <p:bldP spid="6" grpId="1" animBg="1"/>
      <p:bldP spid="7" grpId="0" bldLvl="0" animBg="1"/>
      <p:bldP spid="7" grpId="1" animBg="1"/>
      <p:bldP spid="10" grpId="0"/>
      <p:bldP spid="10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the correct form of a verb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48000" y="2039620"/>
            <a:ext cx="6096000" cy="1076325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make             learn            give</a:t>
            </a:r>
          </a:p>
          <a:p>
            <a:pPr algn="ctr"/>
            <a:r>
              <a:rPr lang="en-US" sz="3200" b="1">
                <a:solidFill>
                  <a:schemeClr val="tx1"/>
                </a:solidFill>
              </a:rPr>
              <a:t>work            teach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310198" y="3209925"/>
            <a:ext cx="11453495" cy="1076325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My grandmother suggested </a:t>
            </a:r>
            <a:r>
              <a:rPr lang="en-US" sz="3200">
                <a:sym typeface="+mn-ea"/>
              </a:rPr>
              <a:t>__________________ </a:t>
            </a:r>
            <a:r>
              <a:rPr lang="en-US" sz="3200"/>
              <a:t>a traditional long dress for the wedding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10198" y="4317365"/>
            <a:ext cx="11453495" cy="1076325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Our group agreed</a:t>
            </a:r>
            <a:r>
              <a:rPr lang="en-US" sz="3200">
                <a:sym typeface="+mn-ea"/>
              </a:rPr>
              <a:t> __________________</a:t>
            </a:r>
            <a:r>
              <a:rPr lang="en-US" sz="3200"/>
              <a:t> a presentation about school uniforms in the 20th century.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6357620" y="307657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</a:p>
        </p:txBody>
      </p:sp>
      <p:sp>
        <p:nvSpPr>
          <p:cNvPr id="8" name="Oval 7"/>
          <p:cNvSpPr/>
          <p:nvPr/>
        </p:nvSpPr>
        <p:spPr>
          <a:xfrm>
            <a:off x="3684905" y="3209925"/>
            <a:ext cx="204660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667635" y="4315460"/>
            <a:ext cx="131127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5260975" y="418084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II.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31" grpId="0"/>
      <p:bldP spid="31" grpId="1"/>
      <p:bldP spid="8" grpId="0" bldLvl="0" animBg="1"/>
      <p:bldP spid="8" grpId="1" animBg="1"/>
      <p:bldP spid="6" grpId="0" bldLvl="0" animBg="1"/>
      <p:bldP spid="6" grpId="1" animBg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1469194" y="2607249"/>
            <a:ext cx="842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F0"/>
                </a:solidFill>
                <a:sym typeface="+mn-ea"/>
              </a:rPr>
              <a:t>DUCK RACING </a:t>
            </a:r>
            <a:r>
              <a:rPr lang="en-US" sz="6000" b="1" dirty="0">
                <a:solidFill>
                  <a:srgbClr val="00B0F0"/>
                </a:solidFill>
                <a:sym typeface="+mn-ea"/>
              </a:rPr>
              <a:t>GAME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-2242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4816" y="132667"/>
            <a:ext cx="48052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4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2235" y="1703705"/>
            <a:ext cx="1200721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1. </a:t>
            </a:r>
            <a:r>
              <a:rPr lang="en-US" sz="3200"/>
              <a:t>Just </a:t>
            </a:r>
            <a:r>
              <a:rPr lang="en-US" sz="3200" b="1" u="sng"/>
              <a:t>a few</a:t>
            </a:r>
            <a:r>
              <a:rPr lang="en-US" sz="3200"/>
              <a:t> years </a:t>
            </a:r>
            <a:r>
              <a:rPr lang="en-US" sz="3200" b="1" u="sng"/>
              <a:t>ago</a:t>
            </a:r>
            <a:r>
              <a:rPr lang="en-US" sz="3200"/>
              <a:t>, I would </a:t>
            </a:r>
            <a:r>
              <a:rPr lang="en-US" sz="3200" b="1" u="sng"/>
              <a:t>never</a:t>
            </a:r>
            <a:r>
              <a:rPr lang="en-US" sz="3200"/>
              <a:t> fancy </a:t>
            </a:r>
            <a:r>
              <a:rPr lang="en-US" sz="3200" b="1" u="sng"/>
              <a:t>to have</a:t>
            </a:r>
            <a:r>
              <a:rPr lang="en-US" sz="3200"/>
              <a:t> a smart TV in my home.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6680" y="3659505"/>
            <a:ext cx="1180528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2. </a:t>
            </a:r>
            <a:r>
              <a:rPr lang="en-US" sz="3200"/>
              <a:t>Tom promised </a:t>
            </a:r>
            <a:r>
              <a:rPr lang="en-US" sz="3200" b="1" u="sng"/>
              <a:t>adding</a:t>
            </a:r>
            <a:r>
              <a:rPr lang="en-US" sz="3200"/>
              <a:t> some </a:t>
            </a:r>
            <a:r>
              <a:rPr lang="en-US" sz="3200" b="1" u="sng"/>
              <a:t>information</a:t>
            </a:r>
            <a:r>
              <a:rPr lang="en-US" sz="3200"/>
              <a:t> about </a:t>
            </a:r>
            <a:r>
              <a:rPr lang="en-US" sz="3200" b="1" u="sng"/>
              <a:t>the past</a:t>
            </a:r>
            <a:r>
              <a:rPr lang="en-US" sz="3200"/>
              <a:t> to his </a:t>
            </a:r>
            <a:r>
              <a:rPr lang="en-US" sz="3200" b="1" u="sng"/>
              <a:t>presentation</a:t>
            </a:r>
            <a:r>
              <a:rPr lang="en-US" sz="3200"/>
              <a:t>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499235" y="26911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491230" y="26911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875020" y="26911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97520" y="26911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91230" y="46310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283960" y="46310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674860" y="46310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95020" y="565467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1" name="Oval 20"/>
          <p:cNvSpPr/>
          <p:nvPr/>
        </p:nvSpPr>
        <p:spPr>
          <a:xfrm>
            <a:off x="7959090" y="2691130"/>
            <a:ext cx="83502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7781290" y="152082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</a:p>
        </p:txBody>
      </p:sp>
      <p:sp>
        <p:nvSpPr>
          <p:cNvPr id="24" name="Oval 23"/>
          <p:cNvSpPr/>
          <p:nvPr/>
        </p:nvSpPr>
        <p:spPr>
          <a:xfrm>
            <a:off x="3352800" y="4631055"/>
            <a:ext cx="83502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4"/>
          <p:cNvSpPr txBox="1"/>
          <p:nvPr/>
        </p:nvSpPr>
        <p:spPr>
          <a:xfrm>
            <a:off x="3352800" y="348678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864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/>
      <p:bldP spid="23" grpId="1"/>
      <p:bldP spid="24" grpId="0" bldLvl="0" animBg="1"/>
      <p:bldP spid="24" grpId="1" animBg="1"/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2235" y="1703705"/>
            <a:ext cx="1200721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3. </a:t>
            </a:r>
            <a:r>
              <a:rPr lang="en-US" sz="3200" b="1" u="sng"/>
              <a:t>I’ve</a:t>
            </a:r>
            <a:r>
              <a:rPr lang="en-US" sz="3200"/>
              <a:t> decided </a:t>
            </a:r>
            <a:r>
              <a:rPr lang="en-US" sz="3200" b="1" u="sng"/>
              <a:t>learning</a:t>
            </a:r>
            <a:r>
              <a:rPr lang="en-US" sz="3200"/>
              <a:t> how ethnic minority people </a:t>
            </a:r>
            <a:r>
              <a:rPr lang="en-US" sz="3200" b="1" u="sng"/>
              <a:t>use</a:t>
            </a:r>
            <a:r>
              <a:rPr lang="en-US" sz="3200"/>
              <a:t> natural materials </a:t>
            </a:r>
            <a:r>
              <a:rPr lang="en-US" sz="3200" b="1" u="sng"/>
              <a:t>to dye</a:t>
            </a:r>
            <a:r>
              <a:rPr lang="en-US" sz="3200"/>
              <a:t> cloth.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6680" y="3659505"/>
            <a:ext cx="1180528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4. </a:t>
            </a:r>
            <a:r>
              <a:rPr lang="en-US" sz="3200" b="1" u="sng"/>
              <a:t>My</a:t>
            </a:r>
            <a:r>
              <a:rPr lang="en-US" sz="3200"/>
              <a:t> children plan </a:t>
            </a:r>
            <a:r>
              <a:rPr lang="en-US" sz="3200" b="1" u="sng"/>
              <a:t>researching</a:t>
            </a:r>
            <a:r>
              <a:rPr lang="en-US" sz="3200"/>
              <a:t> and make our family </a:t>
            </a:r>
            <a:r>
              <a:rPr lang="en-US" sz="3200" b="1" u="sng"/>
              <a:t>tree</a:t>
            </a:r>
            <a:r>
              <a:rPr lang="en-US" sz="3200"/>
              <a:t> for </a:t>
            </a:r>
            <a:r>
              <a:rPr lang="en-US" sz="3200" b="1" u="sng"/>
              <a:t>the past hundred years</a:t>
            </a:r>
            <a:r>
              <a:rPr lang="en-US" sz="3200"/>
              <a:t>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95020" y="262128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491230" y="251777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079990" y="26117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065020" y="35547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33730" y="455739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086225" y="449516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280525" y="459295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95020" y="5654675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1" name="Oval 20"/>
          <p:cNvSpPr/>
          <p:nvPr/>
        </p:nvSpPr>
        <p:spPr>
          <a:xfrm>
            <a:off x="3491230" y="2557145"/>
            <a:ext cx="59499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3288665" y="153035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24" name="Oval 23"/>
          <p:cNvSpPr/>
          <p:nvPr/>
        </p:nvSpPr>
        <p:spPr>
          <a:xfrm>
            <a:off x="3809365" y="4531360"/>
            <a:ext cx="83502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4"/>
          <p:cNvSpPr txBox="1"/>
          <p:nvPr/>
        </p:nvSpPr>
        <p:spPr>
          <a:xfrm>
            <a:off x="3352800" y="348678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research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139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/>
      <p:bldP spid="23" grpId="1"/>
      <p:bldP spid="24" grpId="0" bldLvl="0" animBg="1"/>
      <p:bldP spid="24" grpId="1" animBg="1"/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87960" y="2341880"/>
            <a:ext cx="1200721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/>
              <a:t>5. </a:t>
            </a:r>
            <a:r>
              <a:rPr lang="en-US" sz="3200" b="1" u="sng"/>
              <a:t>Do </a:t>
            </a:r>
            <a:r>
              <a:rPr lang="en-US" sz="3200"/>
              <a:t>you mind </a:t>
            </a:r>
            <a:r>
              <a:rPr lang="en-US" sz="3200" b="1" u="sng"/>
              <a:t>not</a:t>
            </a:r>
            <a:r>
              <a:rPr lang="en-US" sz="3200" b="1"/>
              <a:t> </a:t>
            </a:r>
            <a:r>
              <a:rPr lang="en-US" sz="3200" b="1" u="sng"/>
              <a:t>to talk </a:t>
            </a:r>
            <a:r>
              <a:rPr lang="en-US" sz="3200"/>
              <a:t>about the past in such a </a:t>
            </a:r>
            <a:r>
              <a:rPr lang="en-US" sz="3200" b="1" u="sng"/>
              <a:t>negative</a:t>
            </a:r>
            <a:r>
              <a:rPr lang="en-US" sz="3200"/>
              <a:t> way?.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66445" y="32118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100705" y="313690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937635" y="313690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347200" y="3211830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1" name="Oval 20"/>
          <p:cNvSpPr/>
          <p:nvPr/>
        </p:nvSpPr>
        <p:spPr>
          <a:xfrm>
            <a:off x="3900805" y="3211830"/>
            <a:ext cx="59499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3374390" y="2159000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44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008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3780133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9" name="jingle bell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9527" y="3117273"/>
            <a:ext cx="8880764" cy="35467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331" y="1450182"/>
            <a:ext cx="11461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" indent="-635" algn="ctr"/>
            <a:r>
              <a:rPr lang="en-US" sz="3600" b="1" dirty="0">
                <a:solidFill>
                  <a:srgbClr val="00B0F0"/>
                </a:solidFill>
                <a:latin typeface="Times New Roman" panose="02020603050405020304" charset="0"/>
              </a:rPr>
              <a:t>-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charset="0"/>
              </a:rPr>
              <a:t>Using V to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charset="0"/>
              </a:rPr>
              <a:t>make sentences/ best wishes about 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charset="0"/>
              </a:rPr>
              <a:t>Christmas.</a:t>
            </a:r>
          </a:p>
          <a:p>
            <a:pPr marL="635" indent="-635"/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charset="0"/>
              </a:rPr>
              <a:t>- Underline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</a:rPr>
              <a:t>V + to V 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charset="0"/>
              </a:rPr>
              <a:t>or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</a:rPr>
              <a:t>V + V-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ing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</a:rPr>
              <a:t>. </a:t>
            </a:r>
            <a:endParaRPr lang="vi-VN" sz="36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542882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ASSIGNMENT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763" y="1774278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Make 5 sentences by using to-infinitive and V-</a:t>
            </a:r>
            <a:r>
              <a:rPr lang="en-US" sz="3600" dirty="0" err="1"/>
              <a:t>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16" y="4398819"/>
            <a:ext cx="4556702" cy="2112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74" y="-336177"/>
            <a:ext cx="6776267" cy="6776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0646" y="1451756"/>
            <a:ext cx="9547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THANKS FOR YOUR ATTENTION</a:t>
            </a:r>
            <a:endParaRPr lang="en-US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8" descr="goodby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0611" y="2460810"/>
            <a:ext cx="5903259" cy="353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2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1108147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GAME BRAINSTORMING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0"/>
          <p:cNvSpPr txBox="1"/>
          <p:nvPr/>
        </p:nvSpPr>
        <p:spPr>
          <a:xfrm>
            <a:off x="2258810" y="1028931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Grammar Challenge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6475" y="4904509"/>
            <a:ext cx="9837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smtClean="0">
                <a:solidFill>
                  <a:srgbClr val="FF0000"/>
                </a:solidFill>
              </a:rPr>
              <a:t>LIKING</a:t>
            </a:r>
            <a:r>
              <a:rPr lang="en-US" sz="6000" b="1" dirty="0" smtClean="0">
                <a:solidFill>
                  <a:srgbClr val="FF0000"/>
                </a:solidFill>
              </a:rPr>
              <a:t> AND </a:t>
            </a:r>
            <a:r>
              <a:rPr lang="en-US" sz="6000" b="1" u="sng" dirty="0" smtClean="0">
                <a:solidFill>
                  <a:srgbClr val="FF0000"/>
                </a:solidFill>
              </a:rPr>
              <a:t>DISLIKNG</a:t>
            </a:r>
            <a:r>
              <a:rPr lang="en-US" sz="6000" b="1" dirty="0" smtClean="0">
                <a:solidFill>
                  <a:srgbClr val="FF0000"/>
                </a:solidFill>
              </a:rPr>
              <a:t> VERBS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3885" y="1686560"/>
            <a:ext cx="645795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LET’S PLAY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igit 9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83" y="1437682"/>
            <a:ext cx="8807695" cy="36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0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9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arket_-_42089 (540p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43105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905" y="4163786"/>
            <a:ext cx="34925" cy="76577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" h="1206">
                <a:moveTo>
                  <a:pt x="0" y="0"/>
                </a:moveTo>
                <a:lnTo>
                  <a:pt x="55" y="393"/>
                </a:lnTo>
                <a:lnTo>
                  <a:pt x="0" y="120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-100965" y="3429000"/>
            <a:ext cx="102870" cy="734786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2" h="1157">
                <a:moveTo>
                  <a:pt x="0" y="0"/>
                </a:moveTo>
                <a:lnTo>
                  <a:pt x="162" y="34"/>
                </a:lnTo>
                <a:lnTo>
                  <a:pt x="162" y="115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-100965" y="4929561"/>
            <a:ext cx="102870" cy="152076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2" h="2395">
                <a:moveTo>
                  <a:pt x="162" y="0"/>
                </a:moveTo>
                <a:lnTo>
                  <a:pt x="162" y="2336"/>
                </a:lnTo>
                <a:lnTo>
                  <a:pt x="0" y="2395"/>
                </a:lnTo>
                <a:lnTo>
                  <a:pt x="16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0" y="3389630"/>
            <a:ext cx="12143740" cy="31153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21" h="4906">
                <a:moveTo>
                  <a:pt x="19121" y="0"/>
                </a:moveTo>
                <a:cubicBezTo>
                  <a:pt x="18896" y="1785"/>
                  <a:pt x="19098" y="3167"/>
                  <a:pt x="19086" y="4750"/>
                </a:cubicBezTo>
                <a:lnTo>
                  <a:pt x="14752" y="3710"/>
                </a:lnTo>
                <a:lnTo>
                  <a:pt x="9292" y="4906"/>
                </a:lnTo>
                <a:lnTo>
                  <a:pt x="2618" y="3814"/>
                </a:lnTo>
                <a:lnTo>
                  <a:pt x="0" y="4761"/>
                </a:lnTo>
                <a:lnTo>
                  <a:pt x="0" y="2425"/>
                </a:lnTo>
                <a:lnTo>
                  <a:pt x="55" y="1612"/>
                </a:lnTo>
                <a:lnTo>
                  <a:pt x="0" y="1219"/>
                </a:lnTo>
                <a:lnTo>
                  <a:pt x="0" y="96"/>
                </a:lnTo>
                <a:lnTo>
                  <a:pt x="2739" y="676"/>
                </a:lnTo>
                <a:lnTo>
                  <a:pt x="4389" y="867"/>
                </a:lnTo>
                <a:lnTo>
                  <a:pt x="8654" y="693"/>
                </a:lnTo>
                <a:lnTo>
                  <a:pt x="10003" y="225"/>
                </a:lnTo>
                <a:lnTo>
                  <a:pt x="12745" y="1092"/>
                </a:lnTo>
                <a:lnTo>
                  <a:pt x="14648" y="1109"/>
                </a:lnTo>
                <a:lnTo>
                  <a:pt x="1912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-352425" y="0"/>
            <a:ext cx="12678410" cy="70999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21" h="11181">
                <a:moveTo>
                  <a:pt x="19121" y="5498"/>
                </a:moveTo>
                <a:lnTo>
                  <a:pt x="19121" y="11181"/>
                </a:lnTo>
                <a:lnTo>
                  <a:pt x="0" y="11181"/>
                </a:lnTo>
                <a:lnTo>
                  <a:pt x="0" y="10259"/>
                </a:lnTo>
                <a:lnTo>
                  <a:pt x="2618" y="9312"/>
                </a:lnTo>
                <a:lnTo>
                  <a:pt x="9292" y="10404"/>
                </a:lnTo>
                <a:lnTo>
                  <a:pt x="14752" y="9208"/>
                </a:lnTo>
                <a:lnTo>
                  <a:pt x="19086" y="10248"/>
                </a:lnTo>
                <a:cubicBezTo>
                  <a:pt x="19098" y="8665"/>
                  <a:pt x="18896" y="7283"/>
                  <a:pt x="19121" y="5498"/>
                </a:cubicBezTo>
                <a:close/>
                <a:moveTo>
                  <a:pt x="0" y="0"/>
                </a:moveTo>
                <a:lnTo>
                  <a:pt x="19121" y="0"/>
                </a:lnTo>
                <a:lnTo>
                  <a:pt x="19121" y="5498"/>
                </a:lnTo>
                <a:lnTo>
                  <a:pt x="14648" y="6607"/>
                </a:lnTo>
                <a:lnTo>
                  <a:pt x="12745" y="6590"/>
                </a:lnTo>
                <a:lnTo>
                  <a:pt x="10003" y="5723"/>
                </a:lnTo>
                <a:lnTo>
                  <a:pt x="8654" y="6191"/>
                </a:lnTo>
                <a:lnTo>
                  <a:pt x="4389" y="6365"/>
                </a:lnTo>
                <a:lnTo>
                  <a:pt x="2739" y="6174"/>
                </a:lnTo>
                <a:lnTo>
                  <a:pt x="0" y="55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357755" y="956310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27025" y="850265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337435" y="939800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u="sng">
                <a:solidFill>
                  <a:schemeClr val="bg1"/>
                </a:solidFill>
                <a:latin typeface="Myriad Pro" pitchFamily="34" charset="0"/>
              </a:rPr>
              <a:t>6</a:t>
            </a:r>
            <a:endParaRPr lang="en-US" altLang="vi-VN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0" name="TextBox 40"/>
          <p:cNvSpPr txBox="1"/>
          <p:nvPr/>
        </p:nvSpPr>
        <p:spPr>
          <a:xfrm>
            <a:off x="2738755" y="521335"/>
            <a:ext cx="958659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VIETNAMESE LIFESTYLE: THEN AND NOW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738880" y="2399030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264180" y="2434432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94154" y="2229959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389966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23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hold" display="1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bldLvl="0" animBg="1"/>
      <p:bldP spid="14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GRAMMAR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1454" y="3700032"/>
            <a:ext cx="4585854" cy="1564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 + to V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V+ V-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54069"/>
            <a:ext cx="12663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Eg1: I 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 listening to music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 have free time.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Eg2: They </a:t>
            </a:r>
            <a:r>
              <a:rPr lang="en-US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promise to </a:t>
            </a:r>
            <a:r>
              <a:rPr lang="en-US" sz="36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studying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to get good grades.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22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247015" y="1780540"/>
            <a:ext cx="11639550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 dirty="0"/>
              <a:t>– The verb after </a:t>
            </a:r>
            <a:r>
              <a:rPr lang="en-US" sz="3500" b="1" dirty="0"/>
              <a:t>want, promise, decide, agree, learn, plan</a:t>
            </a:r>
            <a:r>
              <a:rPr lang="en-US" sz="3500" dirty="0"/>
              <a:t> has the to-infinitive 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We </a:t>
            </a:r>
            <a:r>
              <a:rPr lang="en-US" sz="3500" b="1" dirty="0"/>
              <a:t>decided to do</a:t>
            </a:r>
            <a:r>
              <a:rPr lang="en-US" sz="3500" dirty="0"/>
              <a:t> some research on Thai traditional dancing.</a:t>
            </a:r>
          </a:p>
          <a:p>
            <a:pPr algn="just"/>
            <a:r>
              <a:rPr lang="en-US" sz="3500" dirty="0"/>
              <a:t>– The verb after </a:t>
            </a:r>
            <a:r>
              <a:rPr lang="en-US" sz="3500" b="1" dirty="0"/>
              <a:t>en</a:t>
            </a:r>
            <a:r>
              <a:rPr lang="en-US" sz="3500" dirty="0"/>
              <a:t>j</a:t>
            </a:r>
            <a:r>
              <a:rPr lang="en-US" sz="3500" b="1" dirty="0"/>
              <a:t>oy, fancy, finish, mind, avoid, suggest </a:t>
            </a:r>
            <a:r>
              <a:rPr lang="en-US" sz="3500" dirty="0"/>
              <a:t>has the -</a:t>
            </a:r>
            <a:r>
              <a:rPr lang="en-US" sz="3500" dirty="0" err="1"/>
              <a:t>ing</a:t>
            </a:r>
            <a:r>
              <a:rPr lang="en-US" sz="3500" dirty="0"/>
              <a:t> 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I </a:t>
            </a:r>
            <a:r>
              <a:rPr lang="en-US" sz="3500" b="1" dirty="0"/>
              <a:t>suggested visiting</a:t>
            </a:r>
            <a:r>
              <a:rPr lang="en-US" sz="3500" dirty="0"/>
              <a:t> the Viet Nam Museum of Ethnology.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92265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40385" y="1016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I. 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4801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correct form of the verbs in bracket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63868" y="1682750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1. </a:t>
            </a:r>
            <a:r>
              <a:rPr lang="en-US" sz="4000"/>
              <a:t>fancy (ride) ___________ a buffalo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64503" y="2406015"/>
            <a:ext cx="11453495" cy="706755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2.</a:t>
            </a:r>
            <a:r>
              <a:rPr lang="en-US" sz="4000"/>
              <a:t> learn (use)</a:t>
            </a:r>
            <a:r>
              <a:rPr lang="en-US" sz="4000">
                <a:sym typeface="+mn-ea"/>
              </a:rPr>
              <a:t>___________</a:t>
            </a:r>
            <a:r>
              <a:rPr lang="en-US" sz="4000"/>
              <a:t> traditional farming tools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65138" y="3129280"/>
            <a:ext cx="11453495" cy="706755"/>
          </a:xfrm>
          <a:prstGeom prst="rect">
            <a:avLst/>
          </a:prstGeom>
          <a:solidFill>
            <a:srgbClr val="C7DCA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3.</a:t>
            </a:r>
            <a:r>
              <a:rPr lang="en-US" sz="4000"/>
              <a:t> mind (not touch)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the displays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891915" y="162941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riding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II.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65773" y="3852545"/>
            <a:ext cx="11453495" cy="706755"/>
          </a:xfrm>
          <a:prstGeom prst="rect">
            <a:avLst/>
          </a:prstGeom>
          <a:solidFill>
            <a:srgbClr val="8AB9A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4.</a:t>
            </a:r>
            <a:r>
              <a:rPr lang="en-US" sz="4000"/>
              <a:t> decide (make)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a kite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66408" y="4575810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5. </a:t>
            </a:r>
            <a:r>
              <a:rPr lang="en-US" sz="4000"/>
              <a:t>avoid (play) 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 on the streets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67043" y="5299075"/>
            <a:ext cx="11453495" cy="1322070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6.</a:t>
            </a:r>
            <a:r>
              <a:rPr lang="en-US" sz="4000"/>
              <a:t> promise (learn) 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 more about the history of our village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701415" y="235267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use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651375" y="301371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touching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537075" y="373443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make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397375" y="451675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271135" y="5231130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48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23" grpId="0"/>
      <p:bldP spid="23" grpId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correct verb form for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78473" y="1882775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</a:t>
            </a:r>
            <a:r>
              <a:rPr lang="en-US" sz="3200"/>
              <a:t> I really fancy </a:t>
            </a:r>
            <a:r>
              <a:rPr lang="en-US" sz="3200" b="1">
                <a:solidFill>
                  <a:schemeClr val="accent2"/>
                </a:solidFill>
              </a:rPr>
              <a:t>to wear / wearing</a:t>
            </a:r>
            <a:r>
              <a:rPr lang="en-US" sz="3200"/>
              <a:t> this traditional cone hat at our Fashion Show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478473" y="2941320"/>
            <a:ext cx="11453495" cy="107632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My brother has decided </a:t>
            </a:r>
            <a:r>
              <a:rPr lang="en-US" sz="3200" b="1">
                <a:solidFill>
                  <a:schemeClr val="accent2"/>
                </a:solidFill>
              </a:rPr>
              <a:t>to enter / entering </a:t>
            </a:r>
            <a:r>
              <a:rPr lang="en-US" sz="3200"/>
              <a:t>the Back to Our Past Competition.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II.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78473" y="4004310"/>
            <a:ext cx="11453495" cy="58356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Do you mind </a:t>
            </a:r>
            <a:r>
              <a:rPr lang="en-US" sz="3200" b="1">
                <a:solidFill>
                  <a:schemeClr val="accent2"/>
                </a:solidFill>
              </a:rPr>
              <a:t>to replay / replaying</a:t>
            </a:r>
            <a:r>
              <a:rPr lang="en-US" sz="3200"/>
              <a:t> that Folk music? It’s lovely.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78473" y="4587875"/>
            <a:ext cx="11453495" cy="58356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My uncle always avoids </a:t>
            </a:r>
            <a:r>
              <a:rPr lang="en-US" sz="3200" b="1">
                <a:solidFill>
                  <a:schemeClr val="accent2"/>
                </a:solidFill>
              </a:rPr>
              <a:t>to tell / telling</a:t>
            </a:r>
            <a:r>
              <a:rPr lang="en-US" sz="3200"/>
              <a:t> stories about his past.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78473" y="5171440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They plan </a:t>
            </a:r>
            <a:r>
              <a:rPr lang="en-US" sz="3200" b="1">
                <a:solidFill>
                  <a:schemeClr val="accent2"/>
                </a:solidFill>
              </a:rPr>
              <a:t>to do / doing </a:t>
            </a:r>
            <a:r>
              <a:rPr lang="en-US" sz="3200"/>
              <a:t>research about life in Hue in the 19th century.</a:t>
            </a:r>
          </a:p>
        </p:txBody>
      </p:sp>
      <p:sp>
        <p:nvSpPr>
          <p:cNvPr id="8" name="Oval 7"/>
          <p:cNvSpPr/>
          <p:nvPr/>
        </p:nvSpPr>
        <p:spPr>
          <a:xfrm>
            <a:off x="2221230" y="1903095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78225" y="2941320"/>
            <a:ext cx="151955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221230" y="4004310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74110" y="4594225"/>
            <a:ext cx="113474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864995" y="5177790"/>
            <a:ext cx="8661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5049520" y="2393950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97780" y="3414395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049520" y="4478655"/>
            <a:ext cx="1568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75375" y="5073650"/>
            <a:ext cx="12795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46070" y="5626735"/>
            <a:ext cx="9721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bldLvl="0" animBg="1"/>
      <p:bldP spid="10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5178E4A-1494-465A-80DC-201841AE32A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05:\uFFFD\uFFFD{A24A44FD-CE30-498E-8894-9BFCCF863E16}&quot;,&quot;C:\\Users\\DELL\\Desktop\\Elearni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UNIT 6 - LESSON 3_ A CLOSER LOOK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377A24-AA35-4D9A-BC40-A8A92EA108BE}:4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A30192-E26D-4FD7-A969-8A81CD81193E}:64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0AE0DA-EC87-4E9E-A881-E75799387633}:6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01C256-B0C6-4904-BE5A-01455EAEC781}:6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0B5CB6-7041-4865-98E1-37DC2F0408FC}:69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1111B5-348B-4855-9FA9-DB6B97D5170D}:69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B8830D-CA1E-43DF-B26A-C87F7279C301}:69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B3CD0D-840E-450E-BF8E-E7DC69441FBD}:6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0C651-ED2A-404C-B00E-A52E08932B79}:33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A93F7A-0D08-403A-9922-BBAFC5940D50}:6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9E44F7-4815-437E-8B8D-67E1F1E60376}:27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A8B95A-6333-4020-A1E5-D81BE76FB4B4}:4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0C62F0-3468-4B98-A165-27C61C58E2D0}:5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1E3AB9-39F3-400D-8B3A-6A8BEA082D2B}:6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D1ABA1-EE1E-4283-A8F3-72F6D15F4DC2}:6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F5A944-DDC6-4C08-8BE5-7D040E13B9C0}:6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E58BC1-A9B2-44E4-A4C3-3AAA1F2709BD}:6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987F17-EFFC-4F6F-BEB4-03D7827EDFED}:59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653</Words>
  <Application>Microsoft Office PowerPoint</Application>
  <PresentationFormat>Widescreen</PresentationFormat>
  <Paragraphs>127</Paragraphs>
  <Slides>18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6 - LESSON 3_ A CLOSER LOOK 2</dc:title>
  <dc:creator>TrangDTT</dc:creator>
  <cp:lastModifiedBy>DELL</cp:lastModifiedBy>
  <cp:revision>343</cp:revision>
  <dcterms:created xsi:type="dcterms:W3CDTF">2020-12-09T02:04:00Z</dcterms:created>
  <dcterms:modified xsi:type="dcterms:W3CDTF">2025-01-17T01:20:41Z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1033-12.2.0.13306</vt:lpwstr>
  </property>
</Properties>
</file>