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4.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59" r:id="rId4"/>
    <p:sldId id="261" r:id="rId5"/>
    <p:sldId id="262" r:id="rId6"/>
    <p:sldId id="263" r:id="rId7"/>
    <p:sldId id="260" r:id="rId8"/>
    <p:sldId id="264" r:id="rId9"/>
    <p:sldId id="258" r:id="rId10"/>
    <p:sldId id="267" r:id="rId11"/>
    <p:sldId id="266" r:id="rId12"/>
    <p:sldId id="269" r:id="rId13"/>
    <p:sldId id="265" r:id="rId14"/>
    <p:sldId id="270" r:id="rId15"/>
    <p:sldId id="271" r:id="rId16"/>
    <p:sldId id="274" r:id="rId17"/>
    <p:sldId id="273" r:id="rId18"/>
    <p:sldId id="275" r:id="rId19"/>
    <p:sldId id="276" r:id="rId20"/>
    <p:sldId id="277" r:id="rId21"/>
    <p:sldId id="278" r:id="rId22"/>
    <p:sldId id="279" r:id="rId23"/>
    <p:sldId id="280" r:id="rId24"/>
    <p:sldId id="283" r:id="rId25"/>
    <p:sldId id="282" r:id="rId26"/>
    <p:sldId id="284" r:id="rId27"/>
    <p:sldId id="285" r:id="rId28"/>
    <p:sldId id="286" r:id="rId29"/>
    <p:sldId id="287" r:id="rId30"/>
    <p:sldId id="290" r:id="rId31"/>
    <p:sldId id="291" r:id="rId32"/>
    <p:sldId id="292" r:id="rId33"/>
    <p:sldId id="288" r:id="rId34"/>
    <p:sldId id="289" r:id="rId35"/>
    <p:sldId id="293" r:id="rId36"/>
    <p:sldId id="294" r:id="rId37"/>
    <p:sldId id="295" r:id="rId38"/>
    <p:sldId id="296" r:id="rId39"/>
    <p:sldId id="297" r:id="rId40"/>
    <p:sldId id="298" r:id="rId41"/>
    <p:sldId id="299" r:id="rId42"/>
    <p:sldId id="300" r:id="rId43"/>
    <p:sldId id="301" r:id="rId44"/>
    <p:sldId id="302" r:id="rId45"/>
    <p:sldId id="306" r:id="rId46"/>
    <p:sldId id="303" r:id="rId47"/>
    <p:sldId id="304" r:id="rId48"/>
    <p:sldId id="305" r:id="rId49"/>
    <p:sldId id="307" r:id="rId50"/>
  </p:sldIdLst>
  <p:sldSz cx="9144000" cy="6858000" type="screen4x3"/>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jpeg"/></Relationships>
</file>

<file path=ppt/diagrams/_rels/data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D234FE-441E-465C-AD4F-7F0EE792A1C9}"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US"/>
        </a:p>
      </dgm:t>
    </dgm:pt>
    <dgm:pt modelId="{14FB292E-A96F-46ED-A739-1FA3B719A31A}">
      <dgm:prSet phldrT="[Text]" custT="1"/>
      <dgm:spPr/>
      <dgm:t>
        <a:bodyPr/>
        <a:lstStyle/>
        <a:p>
          <a:r>
            <a:rPr lang="vi-VN" sz="2000" i="1" dirty="0" smtClean="0"/>
            <a:t>+ Chi tiêu có kế hoạch là một việc làm thông minh. Việc này sẽ giúp chúng ta chi tiêu hợp lí, tiết kiệm chi phí và để dành được tiền cho các sự việc phát sinh ngoài ý muốn, đầu tư sinh lời,…</a:t>
          </a:r>
          <a:endParaRPr lang="en-US" sz="2000" dirty="0">
            <a:latin typeface="+mj-lt"/>
          </a:endParaRPr>
        </a:p>
      </dgm:t>
    </dgm:pt>
    <dgm:pt modelId="{7CA3888A-39C2-4284-984A-14C41ABB786F}" type="parTrans" cxnId="{FAC1AC7A-004B-43E7-8D27-47F82D794DA9}">
      <dgm:prSet/>
      <dgm:spPr/>
      <dgm:t>
        <a:bodyPr/>
        <a:lstStyle/>
        <a:p>
          <a:endParaRPr lang="en-US"/>
        </a:p>
      </dgm:t>
    </dgm:pt>
    <dgm:pt modelId="{1EAAA2F5-FE7A-49BE-8153-7F58C501E371}" type="sibTrans" cxnId="{FAC1AC7A-004B-43E7-8D27-47F82D794DA9}">
      <dgm:prSet/>
      <dgm:spPr/>
      <dgm:t>
        <a:bodyPr/>
        <a:lstStyle/>
        <a:p>
          <a:endParaRPr lang="en-US"/>
        </a:p>
      </dgm:t>
    </dgm:pt>
    <dgm:pt modelId="{2834157B-093C-4888-96C6-7909DAB31B3A}">
      <dgm:prSet phldrT="[Text]" custT="1"/>
      <dgm:spPr/>
      <dgm:t>
        <a:bodyPr/>
        <a:lstStyle/>
        <a:p>
          <a:r>
            <a:rPr lang="vi-VN" sz="2000" i="1" dirty="0" smtClean="0"/>
            <a:t>+ Chi tiêu không hợp lí sẽ khiến tiền bạc cạn dần dù kiếm được nhiều đến bao nhiêu. Và dần đến một lúc nào đó, khi một việc phát sinh xảy ra mà yêu cầu cần tiền để giải quyết sẽ không thể làm được.</a:t>
          </a:r>
          <a:endParaRPr lang="en-US" sz="2000" dirty="0"/>
        </a:p>
      </dgm:t>
    </dgm:pt>
    <dgm:pt modelId="{CB1FE250-E603-49D8-9FD2-E7C28CBDEBEC}" type="parTrans" cxnId="{B88393CE-58C6-4483-8379-9A12DDB638FA}">
      <dgm:prSet/>
      <dgm:spPr/>
      <dgm:t>
        <a:bodyPr/>
        <a:lstStyle/>
        <a:p>
          <a:endParaRPr lang="en-US"/>
        </a:p>
      </dgm:t>
    </dgm:pt>
    <dgm:pt modelId="{48A6B88F-1580-47FB-AC8E-08A293E9FD1A}" type="sibTrans" cxnId="{B88393CE-58C6-4483-8379-9A12DDB638FA}">
      <dgm:prSet/>
      <dgm:spPr/>
      <dgm:t>
        <a:bodyPr/>
        <a:lstStyle/>
        <a:p>
          <a:endParaRPr lang="en-US"/>
        </a:p>
      </dgm:t>
    </dgm:pt>
    <dgm:pt modelId="{6CC260D7-D266-465F-B2C3-C719E6AE9C49}">
      <dgm:prSet/>
      <dgm:spPr/>
      <dgm:t>
        <a:bodyPr/>
        <a:lstStyle/>
        <a:p>
          <a:endParaRPr lang="en-US"/>
        </a:p>
      </dgm:t>
    </dgm:pt>
    <dgm:pt modelId="{7F365CF0-5C2C-45B9-9A7C-219C19167622}" type="parTrans" cxnId="{1FCE3A66-B886-42B8-AE86-3B6D9270412A}">
      <dgm:prSet/>
      <dgm:spPr/>
      <dgm:t>
        <a:bodyPr/>
        <a:lstStyle/>
        <a:p>
          <a:endParaRPr lang="en-US"/>
        </a:p>
      </dgm:t>
    </dgm:pt>
    <dgm:pt modelId="{30132CEE-5430-4F14-BDC4-F201A4702DFF}" type="sibTrans" cxnId="{1FCE3A66-B886-42B8-AE86-3B6D9270412A}">
      <dgm:prSet/>
      <dgm:spPr/>
      <dgm:t>
        <a:bodyPr/>
        <a:lstStyle/>
        <a:p>
          <a:endParaRPr lang="en-US"/>
        </a:p>
      </dgm:t>
    </dgm:pt>
    <dgm:pt modelId="{D4F748F0-1C8C-41E7-BFE9-5DB080CEED4B}" type="pres">
      <dgm:prSet presAssocID="{98D234FE-441E-465C-AD4F-7F0EE792A1C9}" presName="compositeShape" presStyleCnt="0">
        <dgm:presLayoutVars>
          <dgm:chMax val="2"/>
          <dgm:dir/>
          <dgm:resizeHandles val="exact"/>
        </dgm:presLayoutVars>
      </dgm:prSet>
      <dgm:spPr/>
      <dgm:t>
        <a:bodyPr/>
        <a:lstStyle/>
        <a:p>
          <a:endParaRPr lang="en-US"/>
        </a:p>
      </dgm:t>
    </dgm:pt>
    <dgm:pt modelId="{B1D02519-4FEE-4431-95AA-9BDE27C83CA1}" type="pres">
      <dgm:prSet presAssocID="{14FB292E-A96F-46ED-A739-1FA3B719A31A}" presName="upArrow" presStyleLbl="node1" presStyleIdx="0" presStyleCnt="2"/>
      <dgm:spPr/>
    </dgm:pt>
    <dgm:pt modelId="{E759CFA7-4504-496D-AE94-FA8C89188E52}" type="pres">
      <dgm:prSet presAssocID="{14FB292E-A96F-46ED-A739-1FA3B719A31A}" presName="upArrowText" presStyleLbl="revTx" presStyleIdx="0" presStyleCnt="2">
        <dgm:presLayoutVars>
          <dgm:chMax val="0"/>
          <dgm:bulletEnabled val="1"/>
        </dgm:presLayoutVars>
      </dgm:prSet>
      <dgm:spPr/>
      <dgm:t>
        <a:bodyPr/>
        <a:lstStyle/>
        <a:p>
          <a:endParaRPr lang="en-US"/>
        </a:p>
      </dgm:t>
    </dgm:pt>
    <dgm:pt modelId="{755D3ABF-49A9-4DE4-82DD-A7144F9408A4}" type="pres">
      <dgm:prSet presAssocID="{2834157B-093C-4888-96C6-7909DAB31B3A}" presName="downArrow" presStyleLbl="node1" presStyleIdx="1" presStyleCnt="2" custLinFactNeighborX="-4914" custLinFactNeighborY="3908"/>
      <dgm:spPr/>
    </dgm:pt>
    <dgm:pt modelId="{EDF04262-D91E-4CB6-A396-5346C4BBB756}" type="pres">
      <dgm:prSet presAssocID="{2834157B-093C-4888-96C6-7909DAB31B3A}" presName="downArrowText" presStyleLbl="revTx" presStyleIdx="1" presStyleCnt="2">
        <dgm:presLayoutVars>
          <dgm:chMax val="0"/>
          <dgm:bulletEnabled val="1"/>
        </dgm:presLayoutVars>
      </dgm:prSet>
      <dgm:spPr/>
      <dgm:t>
        <a:bodyPr/>
        <a:lstStyle/>
        <a:p>
          <a:endParaRPr lang="en-US"/>
        </a:p>
      </dgm:t>
    </dgm:pt>
  </dgm:ptLst>
  <dgm:cxnLst>
    <dgm:cxn modelId="{1FCE3A66-B886-42B8-AE86-3B6D9270412A}" srcId="{98D234FE-441E-465C-AD4F-7F0EE792A1C9}" destId="{6CC260D7-D266-465F-B2C3-C719E6AE9C49}" srcOrd="2" destOrd="0" parTransId="{7F365CF0-5C2C-45B9-9A7C-219C19167622}" sibTransId="{30132CEE-5430-4F14-BDC4-F201A4702DFF}"/>
    <dgm:cxn modelId="{30F75FF7-D419-4A6B-9F95-CB600381D535}" type="presOf" srcId="{14FB292E-A96F-46ED-A739-1FA3B719A31A}" destId="{E759CFA7-4504-496D-AE94-FA8C89188E52}" srcOrd="0" destOrd="0" presId="urn:microsoft.com/office/officeart/2005/8/layout/arrow4"/>
    <dgm:cxn modelId="{B88393CE-58C6-4483-8379-9A12DDB638FA}" srcId="{98D234FE-441E-465C-AD4F-7F0EE792A1C9}" destId="{2834157B-093C-4888-96C6-7909DAB31B3A}" srcOrd="1" destOrd="0" parTransId="{CB1FE250-E603-49D8-9FD2-E7C28CBDEBEC}" sibTransId="{48A6B88F-1580-47FB-AC8E-08A293E9FD1A}"/>
    <dgm:cxn modelId="{FAC1AC7A-004B-43E7-8D27-47F82D794DA9}" srcId="{98D234FE-441E-465C-AD4F-7F0EE792A1C9}" destId="{14FB292E-A96F-46ED-A739-1FA3B719A31A}" srcOrd="0" destOrd="0" parTransId="{7CA3888A-39C2-4284-984A-14C41ABB786F}" sibTransId="{1EAAA2F5-FE7A-49BE-8153-7F58C501E371}"/>
    <dgm:cxn modelId="{8AD11901-310B-4543-907D-E713E5DE40D9}" type="presOf" srcId="{98D234FE-441E-465C-AD4F-7F0EE792A1C9}" destId="{D4F748F0-1C8C-41E7-BFE9-5DB080CEED4B}" srcOrd="0" destOrd="0" presId="urn:microsoft.com/office/officeart/2005/8/layout/arrow4"/>
    <dgm:cxn modelId="{389F79E9-D634-4B90-955B-53CD41177090}" type="presOf" srcId="{2834157B-093C-4888-96C6-7909DAB31B3A}" destId="{EDF04262-D91E-4CB6-A396-5346C4BBB756}" srcOrd="0" destOrd="0" presId="urn:microsoft.com/office/officeart/2005/8/layout/arrow4"/>
    <dgm:cxn modelId="{B98D58B9-7307-414D-8661-82037FA3B356}" type="presParOf" srcId="{D4F748F0-1C8C-41E7-BFE9-5DB080CEED4B}" destId="{B1D02519-4FEE-4431-95AA-9BDE27C83CA1}" srcOrd="0" destOrd="0" presId="urn:microsoft.com/office/officeart/2005/8/layout/arrow4"/>
    <dgm:cxn modelId="{02D16169-1BBF-4D0C-9790-9181CB937856}" type="presParOf" srcId="{D4F748F0-1C8C-41E7-BFE9-5DB080CEED4B}" destId="{E759CFA7-4504-496D-AE94-FA8C89188E52}" srcOrd="1" destOrd="0" presId="urn:microsoft.com/office/officeart/2005/8/layout/arrow4"/>
    <dgm:cxn modelId="{E148F746-DA6F-4909-BDD2-7CEE7B5406E0}" type="presParOf" srcId="{D4F748F0-1C8C-41E7-BFE9-5DB080CEED4B}" destId="{755D3ABF-49A9-4DE4-82DD-A7144F9408A4}" srcOrd="2" destOrd="0" presId="urn:microsoft.com/office/officeart/2005/8/layout/arrow4"/>
    <dgm:cxn modelId="{113F397A-9665-46E2-9DF6-873C0D3BF02B}" type="presParOf" srcId="{D4F748F0-1C8C-41E7-BFE9-5DB080CEED4B}" destId="{EDF04262-D91E-4CB6-A396-5346C4BBB756}" srcOrd="3" destOrd="0" presId="urn:microsoft.com/office/officeart/2005/8/layout/arrow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2400" dirty="0" smtClean="0"/>
            <a:t>a) Em hãy quan sát mỗi hình ảnh và cho biết bạn học sinh nào chi tiêu không có kế hoạch. Theo em, chi tiêu có kế hoạch sẽ mang lại lợi ích gì cho các bạn học sinh đó</a:t>
          </a:r>
          <a:r>
            <a:rPr lang="vi-VN" sz="2800" dirty="0" smtClean="0"/>
            <a:t>?</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2800" dirty="0" smtClean="0"/>
            <a:t>b) Em hãy cho biết vì sao mỗi người cần phải lập kế hoạch chi tiêu. Nếu chúng ta chi tiêu không có kế hoạch thì có thể rơi vào những hoàn cảnh nào?</a:t>
          </a:r>
          <a:endParaRPr lang="en-US" sz="2800" b="1" i="1" u="sng" dirty="0" smtClean="0"/>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X="-704"/>
      <dgm:spPr>
        <a:prstGeom prst="roundRect">
          <a:avLst>
            <a:gd name="adj" fmla="val 10000"/>
          </a:avLst>
        </a:prstGeom>
      </dgm:spPr>
      <dgm:t>
        <a:bodyPr/>
        <a:lstStyle/>
        <a:p>
          <a:endParaRPr lang="en-US"/>
        </a:p>
      </dgm:t>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2">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custScaleY="127452"/>
      <dgm:spPr>
        <a:prstGeom prst="roundRect">
          <a:avLst>
            <a:gd name="adj" fmla="val 10000"/>
          </a:avLst>
        </a:prstGeom>
      </dgm:spPr>
      <dgm:t>
        <a:bodyPr/>
        <a:lstStyle/>
        <a:p>
          <a:endParaRPr lang="en-US"/>
        </a:p>
      </dgm:t>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2">
        <dgm:presLayoutVars>
          <dgm:bulletEnabled val="1"/>
        </dgm:presLayoutVars>
      </dgm:prSet>
      <dgm:spPr/>
      <dgm:t>
        <a:bodyPr/>
        <a:lstStyle/>
        <a:p>
          <a:endParaRPr lang="en-US"/>
        </a:p>
      </dgm:t>
    </dgm:pt>
  </dgm:ptLst>
  <dgm:cxnLst>
    <dgm:cxn modelId="{B1268D48-7042-43A1-B43B-9C53D4C3C601}" type="presOf" srcId="{36F1A9A7-0E91-4997-8451-066E68D6791C}" destId="{629FFE63-9943-4FDD-AEB3-15F8D3455642}"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EF9833E7-9C9F-4123-8866-7EB842689179}" type="presOf" srcId="{8C4E1181-A43E-4AFA-A175-608167BDD664}" destId="{046903CA-E59E-4D3A-B85F-2132F4D3C385}" srcOrd="1"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3310F314-5E0D-437C-9F2D-73CA10EAAF2A}" type="presOf" srcId="{8C4E1181-A43E-4AFA-A175-608167BDD664}" destId="{DE66B4FA-8443-484B-9A9E-FA188D6B4E43}" srcOrd="0" destOrd="0" presId="urn:microsoft.com/office/officeart/2005/8/layout/vList4#1"/>
    <dgm:cxn modelId="{E3184904-B1B6-4707-8FB6-F9505EE6DC82}" type="presOf" srcId="{4D783A32-6612-4061-810D-2598FCFDE16E}" destId="{610C4521-7E21-4ABD-817D-19EC8F773957}" srcOrd="0" destOrd="0" presId="urn:microsoft.com/office/officeart/2005/8/layout/vList4#1"/>
    <dgm:cxn modelId="{436F0798-FEDA-4330-BD80-D72474687125}" type="presOf" srcId="{36F1A9A7-0E91-4997-8451-066E68D6791C}" destId="{11925212-181A-4D0E-84EB-C4219DE1ABB7}" srcOrd="0" destOrd="0" presId="urn:microsoft.com/office/officeart/2005/8/layout/vList4#1"/>
    <dgm:cxn modelId="{674EEAA8-3598-44C2-91C8-6C2402F67EEF}" type="presParOf" srcId="{610C4521-7E21-4ABD-817D-19EC8F773957}" destId="{1C2B9614-1D42-4E2A-92D8-94BCF9DE39E4}" srcOrd="0" destOrd="0" presId="urn:microsoft.com/office/officeart/2005/8/layout/vList4#1"/>
    <dgm:cxn modelId="{A9D63174-7FE5-42D4-ACF0-C47581221D92}" type="presParOf" srcId="{1C2B9614-1D42-4E2A-92D8-94BCF9DE39E4}" destId="{DE66B4FA-8443-484B-9A9E-FA188D6B4E43}" srcOrd="0" destOrd="0" presId="urn:microsoft.com/office/officeart/2005/8/layout/vList4#1"/>
    <dgm:cxn modelId="{7D3BA8BC-D214-4039-8D88-A846513F923E}" type="presParOf" srcId="{1C2B9614-1D42-4E2A-92D8-94BCF9DE39E4}" destId="{2AAACA77-E4A0-4E99-9F03-72ED26BB7B73}" srcOrd="1" destOrd="0" presId="urn:microsoft.com/office/officeart/2005/8/layout/vList4#1"/>
    <dgm:cxn modelId="{FDBE1E97-2033-4B14-8418-CC8BD35DE991}" type="presParOf" srcId="{1C2B9614-1D42-4E2A-92D8-94BCF9DE39E4}" destId="{046903CA-E59E-4D3A-B85F-2132F4D3C385}" srcOrd="2" destOrd="0" presId="urn:microsoft.com/office/officeart/2005/8/layout/vList4#1"/>
    <dgm:cxn modelId="{1F44D398-5485-4C74-B4EF-A06002323295}" type="presParOf" srcId="{610C4521-7E21-4ABD-817D-19EC8F773957}" destId="{3C4FC630-2F4B-4B45-8D35-86BFE257DB89}" srcOrd="1" destOrd="0" presId="urn:microsoft.com/office/officeart/2005/8/layout/vList4#1"/>
    <dgm:cxn modelId="{9D58E845-F6B4-4ADD-8F47-FB97160D7EBC}" type="presParOf" srcId="{610C4521-7E21-4ABD-817D-19EC8F773957}" destId="{76DA393E-3756-4D17-8778-17C0D4D792DA}" srcOrd="2" destOrd="0" presId="urn:microsoft.com/office/officeart/2005/8/layout/vList4#1"/>
    <dgm:cxn modelId="{53DA4AEB-1C27-496E-9EFF-3DB8C8B41EE7}" type="presParOf" srcId="{76DA393E-3756-4D17-8778-17C0D4D792DA}" destId="{11925212-181A-4D0E-84EB-C4219DE1ABB7}" srcOrd="0" destOrd="0" presId="urn:microsoft.com/office/officeart/2005/8/layout/vList4#1"/>
    <dgm:cxn modelId="{830C4C10-3FFF-40C2-81B1-C4CEA0526CAC}" type="presParOf" srcId="{76DA393E-3756-4D17-8778-17C0D4D792DA}" destId="{2352C030-0248-483B-94A9-26972C30B2AA}" srcOrd="1" destOrd="0" presId="urn:microsoft.com/office/officeart/2005/8/layout/vList4#1"/>
    <dgm:cxn modelId="{754F2728-1A27-4836-A6EC-5BD5283960D8}"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3D0238-5305-4F8A-A5DF-D7622945C21C}"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A99D4B5C-14A1-45E9-8EA3-35590729B62A}">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Hình 1 cả 2 bạn </a:t>
          </a:r>
          <a:endParaRPr lang="en-US" dirty="0"/>
        </a:p>
      </dgm:t>
    </dgm:pt>
    <dgm:pt modelId="{9D725062-BFFB-40B6-A388-656C56DE0F1A}" type="parTrans" cxnId="{A9A2661D-3591-4CCE-9DC6-108E68BD9558}">
      <dgm:prSet/>
      <dgm:spPr/>
      <dgm:t>
        <a:bodyPr/>
        <a:lstStyle/>
        <a:p>
          <a:endParaRPr lang="en-US"/>
        </a:p>
      </dgm:t>
    </dgm:pt>
    <dgm:pt modelId="{E03C5C81-35CF-4202-94F4-73734DF7C755}" type="sibTrans" cxnId="{A9A2661D-3591-4CCE-9DC6-108E68BD9558}">
      <dgm:prSet/>
      <dgm:spPr/>
      <dgm:t>
        <a:bodyPr/>
        <a:lstStyle/>
        <a:p>
          <a:endParaRPr lang="en-US"/>
        </a:p>
      </dgm:t>
    </dgm:pt>
    <dgm:pt modelId="{CA81123B-7CFD-43B9-A5A8-F96387961C67}">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Hình 3 là bạn nam</a:t>
          </a:r>
          <a:endParaRPr lang="en-US" dirty="0"/>
        </a:p>
      </dgm:t>
    </dgm:pt>
    <dgm:pt modelId="{F8F1A266-D4BF-4A9D-B142-1A16C83FC5E0}" type="parTrans" cxnId="{6E6AA422-5D90-4B53-8E24-D209877931AE}">
      <dgm:prSet/>
      <dgm:spPr/>
      <dgm:t>
        <a:bodyPr/>
        <a:lstStyle/>
        <a:p>
          <a:endParaRPr lang="en-US"/>
        </a:p>
      </dgm:t>
    </dgm:pt>
    <dgm:pt modelId="{FC27C751-0117-4E85-BC16-CBAA91EC45C5}" type="sibTrans" cxnId="{6E6AA422-5D90-4B53-8E24-D209877931AE}">
      <dgm:prSet/>
      <dgm:spPr/>
      <dgm:t>
        <a:bodyPr/>
        <a:lstStyle/>
        <a:p>
          <a:endParaRPr lang="en-US"/>
        </a:p>
      </dgm:t>
    </dgm:pt>
    <dgm:pt modelId="{A23EF2FC-13D9-406C-928E-5E37F46399FF}">
      <dgm:prSet phldrT="[Text]" custT="1">
        <dgm:style>
          <a:lnRef idx="2">
            <a:schemeClr val="accent1"/>
          </a:lnRef>
          <a:fillRef idx="1">
            <a:schemeClr val="lt1"/>
          </a:fillRef>
          <a:effectRef idx="0">
            <a:schemeClr val="accent1"/>
          </a:effectRef>
          <a:fontRef idx="minor">
            <a:schemeClr val="dk1"/>
          </a:fontRef>
        </dgm:style>
      </dgm:prSet>
      <dgm:spPr/>
      <dgm:t>
        <a:bodyPr/>
        <a:lstStyle/>
        <a:p>
          <a:r>
            <a:rPr lang="vi-VN" sz="2000" dirty="0" smtClean="0"/>
            <a:t>Chi tiêu có kế hoạch sẽ giúp các bạn học sinh đó không phải đi vay tiền người khác; tăng tiết kiệm; bớt được các khoản chi tiêu không cần thiết; chủ động về tài chính</a:t>
          </a:r>
          <a:endParaRPr lang="en-US" sz="2000" dirty="0"/>
        </a:p>
      </dgm:t>
    </dgm:pt>
    <dgm:pt modelId="{8AA76CE1-D1A9-4D52-8969-9A96291CDF3C}" type="parTrans" cxnId="{5BC31F6B-749C-43AB-9670-D57FFD7B1EA3}">
      <dgm:prSet/>
      <dgm:spPr/>
      <dgm:t>
        <a:bodyPr/>
        <a:lstStyle/>
        <a:p>
          <a:endParaRPr lang="en-US"/>
        </a:p>
      </dgm:t>
    </dgm:pt>
    <dgm:pt modelId="{F9B2547B-6F5E-4DF8-A8F9-C9C4E7B034EE}" type="sibTrans" cxnId="{5BC31F6B-749C-43AB-9670-D57FFD7B1EA3}">
      <dgm:prSet/>
      <dgm:spPr/>
      <dgm:t>
        <a:bodyPr/>
        <a:lstStyle/>
        <a:p>
          <a:endParaRPr lang="en-US"/>
        </a:p>
      </dgm:t>
    </dgm:pt>
    <dgm:pt modelId="{925D7521-5B85-4297-BEB8-3ED7D22F0B2E}" type="pres">
      <dgm:prSet presAssocID="{323D0238-5305-4F8A-A5DF-D7622945C21C}" presName="Name0" presStyleCnt="0">
        <dgm:presLayoutVars>
          <dgm:dir/>
          <dgm:resizeHandles val="exact"/>
        </dgm:presLayoutVars>
      </dgm:prSet>
      <dgm:spPr/>
    </dgm:pt>
    <dgm:pt modelId="{1066552B-2EE0-4DE1-B2CA-09FDF278319C}" type="pres">
      <dgm:prSet presAssocID="{323D0238-5305-4F8A-A5DF-D7622945C21C}" presName="vNodes" presStyleCnt="0"/>
      <dgm:spPr/>
    </dgm:pt>
    <dgm:pt modelId="{12322049-D2E5-4F40-B7A3-B68223F627C4}" type="pres">
      <dgm:prSet presAssocID="{A99D4B5C-14A1-45E9-8EA3-35590729B62A}" presName="node" presStyleLbl="node1" presStyleIdx="0" presStyleCnt="3" custLinFactNeighborX="4619" custLinFactNeighborY="56041">
        <dgm:presLayoutVars>
          <dgm:bulletEnabled val="1"/>
        </dgm:presLayoutVars>
      </dgm:prSet>
      <dgm:spPr/>
      <dgm:t>
        <a:bodyPr/>
        <a:lstStyle/>
        <a:p>
          <a:endParaRPr lang="en-US"/>
        </a:p>
      </dgm:t>
    </dgm:pt>
    <dgm:pt modelId="{3CE45F1C-CC35-419C-81EB-4D436F031518}" type="pres">
      <dgm:prSet presAssocID="{E03C5C81-35CF-4202-94F4-73734DF7C755}" presName="spacerT" presStyleCnt="0"/>
      <dgm:spPr/>
    </dgm:pt>
    <dgm:pt modelId="{C3CC44B3-FDC1-4BA5-9931-A9B918B416FA}" type="pres">
      <dgm:prSet presAssocID="{E03C5C81-35CF-4202-94F4-73734DF7C755}" presName="sibTrans" presStyleLbl="sibTrans2D1" presStyleIdx="0" presStyleCnt="2"/>
      <dgm:spPr/>
      <dgm:t>
        <a:bodyPr/>
        <a:lstStyle/>
        <a:p>
          <a:endParaRPr lang="en-US"/>
        </a:p>
      </dgm:t>
    </dgm:pt>
    <dgm:pt modelId="{AACBE5D2-A634-489E-9FE7-C95BEE1D1499}" type="pres">
      <dgm:prSet presAssocID="{E03C5C81-35CF-4202-94F4-73734DF7C755}" presName="spacerB" presStyleCnt="0"/>
      <dgm:spPr/>
    </dgm:pt>
    <dgm:pt modelId="{A3F11AF8-1696-4394-9E7C-622E41BA52C5}" type="pres">
      <dgm:prSet presAssocID="{CA81123B-7CFD-43B9-A5A8-F96387961C67}" presName="node" presStyleLbl="node1" presStyleIdx="1" presStyleCnt="3" custLinFactY="-4507" custLinFactNeighborY="-100000">
        <dgm:presLayoutVars>
          <dgm:bulletEnabled val="1"/>
        </dgm:presLayoutVars>
      </dgm:prSet>
      <dgm:spPr/>
      <dgm:t>
        <a:bodyPr/>
        <a:lstStyle/>
        <a:p>
          <a:endParaRPr lang="en-US"/>
        </a:p>
      </dgm:t>
    </dgm:pt>
    <dgm:pt modelId="{E27762AE-AB3F-4FB7-B759-A02B2DE690B5}" type="pres">
      <dgm:prSet presAssocID="{323D0238-5305-4F8A-A5DF-D7622945C21C}" presName="sibTransLast" presStyleLbl="sibTrans2D1" presStyleIdx="1" presStyleCnt="2"/>
      <dgm:spPr/>
      <dgm:t>
        <a:bodyPr/>
        <a:lstStyle/>
        <a:p>
          <a:endParaRPr lang="en-US"/>
        </a:p>
      </dgm:t>
    </dgm:pt>
    <dgm:pt modelId="{D05DAB22-53FF-4388-8C00-883998866407}" type="pres">
      <dgm:prSet presAssocID="{323D0238-5305-4F8A-A5DF-D7622945C21C}" presName="connectorText" presStyleLbl="sibTrans2D1" presStyleIdx="1" presStyleCnt="2"/>
      <dgm:spPr/>
      <dgm:t>
        <a:bodyPr/>
        <a:lstStyle/>
        <a:p>
          <a:endParaRPr lang="en-US"/>
        </a:p>
      </dgm:t>
    </dgm:pt>
    <dgm:pt modelId="{3467390F-C504-4BDD-88EE-5DC928B20B40}" type="pres">
      <dgm:prSet presAssocID="{323D0238-5305-4F8A-A5DF-D7622945C21C}" presName="lastNode" presStyleLbl="node1" presStyleIdx="2" presStyleCnt="3" custScaleX="141735">
        <dgm:presLayoutVars>
          <dgm:bulletEnabled val="1"/>
        </dgm:presLayoutVars>
      </dgm:prSet>
      <dgm:spPr/>
      <dgm:t>
        <a:bodyPr/>
        <a:lstStyle/>
        <a:p>
          <a:endParaRPr lang="en-US"/>
        </a:p>
      </dgm:t>
    </dgm:pt>
  </dgm:ptLst>
  <dgm:cxnLst>
    <dgm:cxn modelId="{242EAD18-1423-4EE7-90D3-A6C08D6BA2FC}" type="presOf" srcId="{FC27C751-0117-4E85-BC16-CBAA91EC45C5}" destId="{D05DAB22-53FF-4388-8C00-883998866407}" srcOrd="1" destOrd="0" presId="urn:microsoft.com/office/officeart/2005/8/layout/equation2"/>
    <dgm:cxn modelId="{5D36518D-036B-444C-9D44-499E26912558}" type="presOf" srcId="{A23EF2FC-13D9-406C-928E-5E37F46399FF}" destId="{3467390F-C504-4BDD-88EE-5DC928B20B40}" srcOrd="0" destOrd="0" presId="urn:microsoft.com/office/officeart/2005/8/layout/equation2"/>
    <dgm:cxn modelId="{5BC31F6B-749C-43AB-9670-D57FFD7B1EA3}" srcId="{323D0238-5305-4F8A-A5DF-D7622945C21C}" destId="{A23EF2FC-13D9-406C-928E-5E37F46399FF}" srcOrd="2" destOrd="0" parTransId="{8AA76CE1-D1A9-4D52-8969-9A96291CDF3C}" sibTransId="{F9B2547B-6F5E-4DF8-A8F9-C9C4E7B034EE}"/>
    <dgm:cxn modelId="{4C159AA7-BC3F-47F4-8762-8BE354158F90}" type="presOf" srcId="{FC27C751-0117-4E85-BC16-CBAA91EC45C5}" destId="{E27762AE-AB3F-4FB7-B759-A02B2DE690B5}" srcOrd="0" destOrd="0" presId="urn:microsoft.com/office/officeart/2005/8/layout/equation2"/>
    <dgm:cxn modelId="{6E6AA422-5D90-4B53-8E24-D209877931AE}" srcId="{323D0238-5305-4F8A-A5DF-D7622945C21C}" destId="{CA81123B-7CFD-43B9-A5A8-F96387961C67}" srcOrd="1" destOrd="0" parTransId="{F8F1A266-D4BF-4A9D-B142-1A16C83FC5E0}" sibTransId="{FC27C751-0117-4E85-BC16-CBAA91EC45C5}"/>
    <dgm:cxn modelId="{A9A2661D-3591-4CCE-9DC6-108E68BD9558}" srcId="{323D0238-5305-4F8A-A5DF-D7622945C21C}" destId="{A99D4B5C-14A1-45E9-8EA3-35590729B62A}" srcOrd="0" destOrd="0" parTransId="{9D725062-BFFB-40B6-A388-656C56DE0F1A}" sibTransId="{E03C5C81-35CF-4202-94F4-73734DF7C755}"/>
    <dgm:cxn modelId="{BA149D20-55E0-4754-B62C-D4E5FB0FBBF4}" type="presOf" srcId="{CA81123B-7CFD-43B9-A5A8-F96387961C67}" destId="{A3F11AF8-1696-4394-9E7C-622E41BA52C5}" srcOrd="0" destOrd="0" presId="urn:microsoft.com/office/officeart/2005/8/layout/equation2"/>
    <dgm:cxn modelId="{32AC3D2A-86E5-4C5A-828A-FD7D2B8E4368}" type="presOf" srcId="{E03C5C81-35CF-4202-94F4-73734DF7C755}" destId="{C3CC44B3-FDC1-4BA5-9931-A9B918B416FA}" srcOrd="0" destOrd="0" presId="urn:microsoft.com/office/officeart/2005/8/layout/equation2"/>
    <dgm:cxn modelId="{4157E69A-0538-4A2F-99EE-6D640B0CAE9B}" type="presOf" srcId="{A99D4B5C-14A1-45E9-8EA3-35590729B62A}" destId="{12322049-D2E5-4F40-B7A3-B68223F627C4}" srcOrd="0" destOrd="0" presId="urn:microsoft.com/office/officeart/2005/8/layout/equation2"/>
    <dgm:cxn modelId="{BAFD50F5-7811-461B-8D97-16877CE9C9B4}" type="presOf" srcId="{323D0238-5305-4F8A-A5DF-D7622945C21C}" destId="{925D7521-5B85-4297-BEB8-3ED7D22F0B2E}" srcOrd="0" destOrd="0" presId="urn:microsoft.com/office/officeart/2005/8/layout/equation2"/>
    <dgm:cxn modelId="{59FACC88-2F4D-46AF-B04D-386B5CE55152}" type="presParOf" srcId="{925D7521-5B85-4297-BEB8-3ED7D22F0B2E}" destId="{1066552B-2EE0-4DE1-B2CA-09FDF278319C}" srcOrd="0" destOrd="0" presId="urn:microsoft.com/office/officeart/2005/8/layout/equation2"/>
    <dgm:cxn modelId="{DB2AAB18-1E22-470F-AB29-7E27EA3473C4}" type="presParOf" srcId="{1066552B-2EE0-4DE1-B2CA-09FDF278319C}" destId="{12322049-D2E5-4F40-B7A3-B68223F627C4}" srcOrd="0" destOrd="0" presId="urn:microsoft.com/office/officeart/2005/8/layout/equation2"/>
    <dgm:cxn modelId="{5984F7B7-0D3A-4ECF-9834-D850C54C2B14}" type="presParOf" srcId="{1066552B-2EE0-4DE1-B2CA-09FDF278319C}" destId="{3CE45F1C-CC35-419C-81EB-4D436F031518}" srcOrd="1" destOrd="0" presId="urn:microsoft.com/office/officeart/2005/8/layout/equation2"/>
    <dgm:cxn modelId="{ECC7CCB1-C33E-4401-A1F2-05342624F1BB}" type="presParOf" srcId="{1066552B-2EE0-4DE1-B2CA-09FDF278319C}" destId="{C3CC44B3-FDC1-4BA5-9931-A9B918B416FA}" srcOrd="2" destOrd="0" presId="urn:microsoft.com/office/officeart/2005/8/layout/equation2"/>
    <dgm:cxn modelId="{8C5C88E4-CD77-4A18-A9B3-664F7408E157}" type="presParOf" srcId="{1066552B-2EE0-4DE1-B2CA-09FDF278319C}" destId="{AACBE5D2-A634-489E-9FE7-C95BEE1D1499}" srcOrd="3" destOrd="0" presId="urn:microsoft.com/office/officeart/2005/8/layout/equation2"/>
    <dgm:cxn modelId="{614E5670-04B8-44BA-A76C-BEBC83767242}" type="presParOf" srcId="{1066552B-2EE0-4DE1-B2CA-09FDF278319C}" destId="{A3F11AF8-1696-4394-9E7C-622E41BA52C5}" srcOrd="4" destOrd="0" presId="urn:microsoft.com/office/officeart/2005/8/layout/equation2"/>
    <dgm:cxn modelId="{3523AA3C-2574-4E19-A6DA-7672B60B4B4A}" type="presParOf" srcId="{925D7521-5B85-4297-BEB8-3ED7D22F0B2E}" destId="{E27762AE-AB3F-4FB7-B759-A02B2DE690B5}" srcOrd="1" destOrd="0" presId="urn:microsoft.com/office/officeart/2005/8/layout/equation2"/>
    <dgm:cxn modelId="{5A1CEF2B-FD1A-4547-BF16-D69FDA1A3DA5}" type="presParOf" srcId="{E27762AE-AB3F-4FB7-B759-A02B2DE690B5}" destId="{D05DAB22-53FF-4388-8C00-883998866407}" srcOrd="0" destOrd="0" presId="urn:microsoft.com/office/officeart/2005/8/layout/equation2"/>
    <dgm:cxn modelId="{98CF6DD1-8EA2-462C-B2A5-4CDCAE91E5FD}" type="presParOf" srcId="{925D7521-5B85-4297-BEB8-3ED7D22F0B2E}" destId="{3467390F-C504-4BDD-88EE-5DC928B20B40}"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BAEDF4-AFF2-4B4A-957F-8B3DA310D8F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D7CDC545-4FF4-46E9-9F17-B34B85C37FEB}">
      <dgm:prSet phldrT="[Text]" custT="1">
        <dgm:style>
          <a:lnRef idx="2">
            <a:schemeClr val="accent1"/>
          </a:lnRef>
          <a:fillRef idx="1">
            <a:schemeClr val="lt1"/>
          </a:fillRef>
          <a:effectRef idx="0">
            <a:schemeClr val="accent1"/>
          </a:effectRef>
          <a:fontRef idx="minor">
            <a:schemeClr val="dk1"/>
          </a:fontRef>
        </dgm:style>
      </dgm:prSet>
      <dgm:spPr/>
      <dgm:t>
        <a:bodyPr/>
        <a:lstStyle/>
        <a:p>
          <a:r>
            <a:rPr lang="vi-VN" sz="1800" dirty="0" smtClean="0"/>
            <a:t>Nếu không có kế hoạch chi tiêu, các hoàn cảnh có thể gặp phải bao gồm:</a:t>
          </a:r>
          <a:endParaRPr lang="en-US" sz="1800" dirty="0"/>
        </a:p>
      </dgm:t>
    </dgm:pt>
    <dgm:pt modelId="{F6ABFB4B-5F36-4407-B3A5-8E805C9212FE}" type="parTrans" cxnId="{9E25000F-CCC6-40A2-80AD-AC9285A8C031}">
      <dgm:prSet/>
      <dgm:spPr/>
      <dgm:t>
        <a:bodyPr/>
        <a:lstStyle/>
        <a:p>
          <a:endParaRPr lang="en-US"/>
        </a:p>
      </dgm:t>
    </dgm:pt>
    <dgm:pt modelId="{3C22C6B7-4611-4854-ACF5-068D6F5468B0}" type="sibTrans" cxnId="{9E25000F-CCC6-40A2-80AD-AC9285A8C031}">
      <dgm:prSet/>
      <dgm:spPr/>
      <dgm:t>
        <a:bodyPr/>
        <a:lstStyle/>
        <a:p>
          <a:endParaRPr lang="en-US"/>
        </a:p>
      </dgm:t>
    </dgm:pt>
    <dgm:pt modelId="{7F4AD231-53D9-4910-AF39-C9DC665B6FE4}">
      <dgm:prSet phldrT="[Text]">
        <dgm:style>
          <a:lnRef idx="1">
            <a:schemeClr val="accent3"/>
          </a:lnRef>
          <a:fillRef idx="2">
            <a:schemeClr val="accent3"/>
          </a:fillRef>
          <a:effectRef idx="1">
            <a:schemeClr val="accent3"/>
          </a:effectRef>
          <a:fontRef idx="minor">
            <a:schemeClr val="dk1"/>
          </a:fontRef>
        </dgm:style>
      </dgm:prSet>
      <dgm:spPr/>
      <dgm:t>
        <a:bodyPr/>
        <a:lstStyle/>
        <a:p>
          <a:r>
            <a:rPr lang="vi-VN" dirty="0" smtClean="0"/>
            <a:t>Tiền thừa bị phá hủy</a:t>
          </a:r>
          <a:endParaRPr lang="en-US" dirty="0"/>
        </a:p>
      </dgm:t>
    </dgm:pt>
    <dgm:pt modelId="{DAAC7D53-23CB-4EA0-94A3-076A19D45FA9}" type="parTrans" cxnId="{A70B8E3E-FFBC-4177-8A72-93B3FC2E7D6E}">
      <dgm:prSet/>
      <dgm:spPr/>
      <dgm:t>
        <a:bodyPr/>
        <a:lstStyle/>
        <a:p>
          <a:endParaRPr lang="en-US"/>
        </a:p>
      </dgm:t>
    </dgm:pt>
    <dgm:pt modelId="{123B285B-4BD8-495E-A3B9-A738F9A1E080}" type="sibTrans" cxnId="{A70B8E3E-FFBC-4177-8A72-93B3FC2E7D6E}">
      <dgm:prSet/>
      <dgm:spPr/>
      <dgm:t>
        <a:bodyPr/>
        <a:lstStyle/>
        <a:p>
          <a:endParaRPr lang="en-US"/>
        </a:p>
      </dgm:t>
    </dgm:pt>
    <dgm:pt modelId="{B4C75152-2AA7-4670-8C4D-EC9A4F827D93}">
      <dgm:prSet phldrT="[Text]">
        <dgm:style>
          <a:lnRef idx="1">
            <a:schemeClr val="accent5"/>
          </a:lnRef>
          <a:fillRef idx="2">
            <a:schemeClr val="accent5"/>
          </a:fillRef>
          <a:effectRef idx="1">
            <a:schemeClr val="accent5"/>
          </a:effectRef>
          <a:fontRef idx="minor">
            <a:schemeClr val="dk1"/>
          </a:fontRef>
        </dgm:style>
      </dgm:prSet>
      <dgm:spPr/>
      <dgm:t>
        <a:bodyPr/>
        <a:lstStyle/>
        <a:p>
          <a:r>
            <a:rPr lang="vi-VN" dirty="0" smtClean="0"/>
            <a:t>Quá tải tài chính</a:t>
          </a:r>
          <a:endParaRPr lang="en-US" dirty="0"/>
        </a:p>
      </dgm:t>
    </dgm:pt>
    <dgm:pt modelId="{9895D357-F81C-4379-81DA-D566E03CA339}" type="parTrans" cxnId="{47BE7428-D014-4394-9973-D3AA54E60C24}">
      <dgm:prSet/>
      <dgm:spPr/>
      <dgm:t>
        <a:bodyPr/>
        <a:lstStyle/>
        <a:p>
          <a:endParaRPr lang="en-US"/>
        </a:p>
      </dgm:t>
    </dgm:pt>
    <dgm:pt modelId="{768005FC-4D23-4936-8D24-908F1B70DBCE}" type="sibTrans" cxnId="{47BE7428-D014-4394-9973-D3AA54E60C24}">
      <dgm:prSet/>
      <dgm:spPr/>
      <dgm:t>
        <a:bodyPr/>
        <a:lstStyle/>
        <a:p>
          <a:endParaRPr lang="en-US"/>
        </a:p>
      </dgm:t>
    </dgm:pt>
    <dgm:pt modelId="{68DCE679-7A13-4B81-A448-C71F2EF5DB01}">
      <dgm:prSet phldrT="[Text]">
        <dgm:style>
          <a:lnRef idx="1">
            <a:schemeClr val="accent4"/>
          </a:lnRef>
          <a:fillRef idx="2">
            <a:schemeClr val="accent4"/>
          </a:fillRef>
          <a:effectRef idx="1">
            <a:schemeClr val="accent4"/>
          </a:effectRef>
          <a:fontRef idx="minor">
            <a:schemeClr val="dk1"/>
          </a:fontRef>
        </dgm:style>
      </dgm:prSet>
      <dgm:spPr/>
      <dgm:t>
        <a:bodyPr/>
        <a:lstStyle/>
        <a:p>
          <a:r>
            <a:rPr lang="vi-VN" dirty="0" smtClean="0"/>
            <a:t>Khó khăn trong việc tránh những mức chi phí không cần thiết</a:t>
          </a:r>
          <a:endParaRPr lang="en-US" dirty="0"/>
        </a:p>
      </dgm:t>
    </dgm:pt>
    <dgm:pt modelId="{934DB31D-3588-4661-B083-72A37409A199}" type="parTrans" cxnId="{7DF5AE2E-664C-4889-A4D6-D926E8DEA72D}">
      <dgm:prSet/>
      <dgm:spPr/>
      <dgm:t>
        <a:bodyPr/>
        <a:lstStyle/>
        <a:p>
          <a:endParaRPr lang="en-US"/>
        </a:p>
      </dgm:t>
    </dgm:pt>
    <dgm:pt modelId="{531CCF42-3B05-4DB8-9DEE-E0F1EBE520C3}" type="sibTrans" cxnId="{7DF5AE2E-664C-4889-A4D6-D926E8DEA72D}">
      <dgm:prSet/>
      <dgm:spPr/>
      <dgm:t>
        <a:bodyPr/>
        <a:lstStyle/>
        <a:p>
          <a:endParaRPr lang="en-US"/>
        </a:p>
      </dgm:t>
    </dgm:pt>
    <dgm:pt modelId="{084A42ED-0B3B-4409-911A-F053312B3300}">
      <dgm:prSet phldrT="[Text]">
        <dgm:style>
          <a:lnRef idx="1">
            <a:schemeClr val="accent1"/>
          </a:lnRef>
          <a:fillRef idx="2">
            <a:schemeClr val="accent1"/>
          </a:fillRef>
          <a:effectRef idx="1">
            <a:schemeClr val="accent1"/>
          </a:effectRef>
          <a:fontRef idx="minor">
            <a:schemeClr val="dk1"/>
          </a:fontRef>
        </dgm:style>
      </dgm:prSet>
      <dgm:spPr/>
      <dgm:t>
        <a:bodyPr/>
        <a:lstStyle/>
        <a:p>
          <a:r>
            <a:rPr lang="vi-VN" dirty="0" smtClean="0"/>
            <a:t>Luôn phải vay mượn tiền người khác</a:t>
          </a:r>
          <a:endParaRPr lang="en-US" dirty="0"/>
        </a:p>
      </dgm:t>
    </dgm:pt>
    <dgm:pt modelId="{81F729B7-C7E0-45BD-9945-D334E26726D7}" type="parTrans" cxnId="{8256D718-BC9F-4EAA-88DF-E7BFAA5A74F1}">
      <dgm:prSet/>
      <dgm:spPr/>
      <dgm:t>
        <a:bodyPr/>
        <a:lstStyle/>
        <a:p>
          <a:endParaRPr lang="en-US"/>
        </a:p>
      </dgm:t>
    </dgm:pt>
    <dgm:pt modelId="{6613EFC0-E9D3-4606-BF86-C8EED76C0E1A}" type="sibTrans" cxnId="{8256D718-BC9F-4EAA-88DF-E7BFAA5A74F1}">
      <dgm:prSet/>
      <dgm:spPr/>
      <dgm:t>
        <a:bodyPr/>
        <a:lstStyle/>
        <a:p>
          <a:endParaRPr lang="en-US"/>
        </a:p>
      </dgm:t>
    </dgm:pt>
    <dgm:pt modelId="{4EB1C13C-36DE-4DCD-8B1C-0507F950656D}">
      <dgm:prSet>
        <dgm:style>
          <a:lnRef idx="1">
            <a:schemeClr val="accent6"/>
          </a:lnRef>
          <a:fillRef idx="2">
            <a:schemeClr val="accent6"/>
          </a:fillRef>
          <a:effectRef idx="1">
            <a:schemeClr val="accent6"/>
          </a:effectRef>
          <a:fontRef idx="minor">
            <a:schemeClr val="dk1"/>
          </a:fontRef>
        </dgm:style>
      </dgm:prSet>
      <dgm:spPr/>
      <dgm:t>
        <a:bodyPr/>
        <a:lstStyle/>
        <a:p>
          <a:r>
            <a:rPr lang="vi-VN" dirty="0" smtClean="0"/>
            <a:t>Gặp khó khăn trong việc kiểm soát tài chính</a:t>
          </a:r>
          <a:endParaRPr lang="en-US" dirty="0"/>
        </a:p>
      </dgm:t>
    </dgm:pt>
    <dgm:pt modelId="{3AC8D39B-BB69-4920-BE80-5861B7E2C122}" type="parTrans" cxnId="{50E45AFE-FB83-4A49-B993-C86229EF5FD7}">
      <dgm:prSet/>
      <dgm:spPr/>
      <dgm:t>
        <a:bodyPr/>
        <a:lstStyle/>
        <a:p>
          <a:endParaRPr lang="en-US"/>
        </a:p>
      </dgm:t>
    </dgm:pt>
    <dgm:pt modelId="{23352E39-A739-4F9B-B34F-EE862209D7E0}" type="sibTrans" cxnId="{50E45AFE-FB83-4A49-B993-C86229EF5FD7}">
      <dgm:prSet/>
      <dgm:spPr/>
      <dgm:t>
        <a:bodyPr/>
        <a:lstStyle/>
        <a:p>
          <a:endParaRPr lang="en-US"/>
        </a:p>
      </dgm:t>
    </dgm:pt>
    <dgm:pt modelId="{0B39ED0B-D188-45CC-9BEF-08D5F515BCDB}" type="pres">
      <dgm:prSet presAssocID="{50BAEDF4-AFF2-4B4A-957F-8B3DA310D8F9}" presName="cycle" presStyleCnt="0">
        <dgm:presLayoutVars>
          <dgm:chMax val="1"/>
          <dgm:dir/>
          <dgm:animLvl val="ctr"/>
          <dgm:resizeHandles val="exact"/>
        </dgm:presLayoutVars>
      </dgm:prSet>
      <dgm:spPr/>
      <dgm:t>
        <a:bodyPr/>
        <a:lstStyle/>
        <a:p>
          <a:endParaRPr lang="en-US"/>
        </a:p>
      </dgm:t>
    </dgm:pt>
    <dgm:pt modelId="{CE9FA6AF-7105-4783-ACB3-3ADEADB6ECCD}" type="pres">
      <dgm:prSet presAssocID="{D7CDC545-4FF4-46E9-9F17-B34B85C37FEB}" presName="centerShape" presStyleLbl="node0" presStyleIdx="0" presStyleCnt="1" custScaleX="175141"/>
      <dgm:spPr/>
      <dgm:t>
        <a:bodyPr/>
        <a:lstStyle/>
        <a:p>
          <a:endParaRPr lang="en-US"/>
        </a:p>
      </dgm:t>
    </dgm:pt>
    <dgm:pt modelId="{994B42E2-D90A-4318-B2A1-3A36C4A72D77}" type="pres">
      <dgm:prSet presAssocID="{DAAC7D53-23CB-4EA0-94A3-076A19D45FA9}" presName="Name9" presStyleLbl="parChTrans1D2" presStyleIdx="0" presStyleCnt="5"/>
      <dgm:spPr/>
      <dgm:t>
        <a:bodyPr/>
        <a:lstStyle/>
        <a:p>
          <a:endParaRPr lang="en-US"/>
        </a:p>
      </dgm:t>
    </dgm:pt>
    <dgm:pt modelId="{AB94AB2B-1FAE-4D0C-BA50-6B591CDE139A}" type="pres">
      <dgm:prSet presAssocID="{DAAC7D53-23CB-4EA0-94A3-076A19D45FA9}" presName="connTx" presStyleLbl="parChTrans1D2" presStyleIdx="0" presStyleCnt="5"/>
      <dgm:spPr/>
      <dgm:t>
        <a:bodyPr/>
        <a:lstStyle/>
        <a:p>
          <a:endParaRPr lang="en-US"/>
        </a:p>
      </dgm:t>
    </dgm:pt>
    <dgm:pt modelId="{1CB237CD-D1FB-4730-A580-AA5E622B38D1}" type="pres">
      <dgm:prSet presAssocID="{7F4AD231-53D9-4910-AF39-C9DC665B6FE4}" presName="node" presStyleLbl="node1" presStyleIdx="0" presStyleCnt="5" custScaleX="131356">
        <dgm:presLayoutVars>
          <dgm:bulletEnabled val="1"/>
        </dgm:presLayoutVars>
      </dgm:prSet>
      <dgm:spPr/>
      <dgm:t>
        <a:bodyPr/>
        <a:lstStyle/>
        <a:p>
          <a:endParaRPr lang="en-US"/>
        </a:p>
      </dgm:t>
    </dgm:pt>
    <dgm:pt modelId="{875AFBC6-3620-4399-9B1D-22D747CEED4A}" type="pres">
      <dgm:prSet presAssocID="{9895D357-F81C-4379-81DA-D566E03CA339}" presName="Name9" presStyleLbl="parChTrans1D2" presStyleIdx="1" presStyleCnt="5"/>
      <dgm:spPr/>
      <dgm:t>
        <a:bodyPr/>
        <a:lstStyle/>
        <a:p>
          <a:endParaRPr lang="en-US"/>
        </a:p>
      </dgm:t>
    </dgm:pt>
    <dgm:pt modelId="{A7ACE062-0693-4B17-BDCB-8B2F10319E4C}" type="pres">
      <dgm:prSet presAssocID="{9895D357-F81C-4379-81DA-D566E03CA339}" presName="connTx" presStyleLbl="parChTrans1D2" presStyleIdx="1" presStyleCnt="5"/>
      <dgm:spPr/>
      <dgm:t>
        <a:bodyPr/>
        <a:lstStyle/>
        <a:p>
          <a:endParaRPr lang="en-US"/>
        </a:p>
      </dgm:t>
    </dgm:pt>
    <dgm:pt modelId="{2B637E1A-62C0-435E-861D-E399AF2FD896}" type="pres">
      <dgm:prSet presAssocID="{B4C75152-2AA7-4670-8C4D-EC9A4F827D93}" presName="node" presStyleLbl="node1" presStyleIdx="1" presStyleCnt="5" custRadScaleRad="158896" custRadScaleInc="933">
        <dgm:presLayoutVars>
          <dgm:bulletEnabled val="1"/>
        </dgm:presLayoutVars>
      </dgm:prSet>
      <dgm:spPr/>
      <dgm:t>
        <a:bodyPr/>
        <a:lstStyle/>
        <a:p>
          <a:endParaRPr lang="en-US"/>
        </a:p>
      </dgm:t>
    </dgm:pt>
    <dgm:pt modelId="{24B079DD-D936-4938-8795-1777B06274E6}" type="pres">
      <dgm:prSet presAssocID="{934DB31D-3588-4661-B083-72A37409A199}" presName="Name9" presStyleLbl="parChTrans1D2" presStyleIdx="2" presStyleCnt="5"/>
      <dgm:spPr/>
      <dgm:t>
        <a:bodyPr/>
        <a:lstStyle/>
        <a:p>
          <a:endParaRPr lang="en-US"/>
        </a:p>
      </dgm:t>
    </dgm:pt>
    <dgm:pt modelId="{BB8D739E-5ACA-4692-9222-740AC4BB172F}" type="pres">
      <dgm:prSet presAssocID="{934DB31D-3588-4661-B083-72A37409A199}" presName="connTx" presStyleLbl="parChTrans1D2" presStyleIdx="2" presStyleCnt="5"/>
      <dgm:spPr/>
      <dgm:t>
        <a:bodyPr/>
        <a:lstStyle/>
        <a:p>
          <a:endParaRPr lang="en-US"/>
        </a:p>
      </dgm:t>
    </dgm:pt>
    <dgm:pt modelId="{FF2869DD-0A50-49EA-B0DF-4ED273C17E4E}" type="pres">
      <dgm:prSet presAssocID="{68DCE679-7A13-4B81-A448-C71F2EF5DB01}" presName="node" presStyleLbl="node1" presStyleIdx="2" presStyleCnt="5" custScaleX="172953" custScaleY="89027">
        <dgm:presLayoutVars>
          <dgm:bulletEnabled val="1"/>
        </dgm:presLayoutVars>
      </dgm:prSet>
      <dgm:spPr/>
      <dgm:t>
        <a:bodyPr/>
        <a:lstStyle/>
        <a:p>
          <a:endParaRPr lang="en-US"/>
        </a:p>
      </dgm:t>
    </dgm:pt>
    <dgm:pt modelId="{A219B7BE-8F12-4914-A258-0500488F6276}" type="pres">
      <dgm:prSet presAssocID="{3AC8D39B-BB69-4920-BE80-5861B7E2C122}" presName="Name9" presStyleLbl="parChTrans1D2" presStyleIdx="3" presStyleCnt="5"/>
      <dgm:spPr/>
      <dgm:t>
        <a:bodyPr/>
        <a:lstStyle/>
        <a:p>
          <a:endParaRPr lang="en-US"/>
        </a:p>
      </dgm:t>
    </dgm:pt>
    <dgm:pt modelId="{75C7154C-3E7F-4389-B8B6-440803A19C18}" type="pres">
      <dgm:prSet presAssocID="{3AC8D39B-BB69-4920-BE80-5861B7E2C122}" presName="connTx" presStyleLbl="parChTrans1D2" presStyleIdx="3" presStyleCnt="5"/>
      <dgm:spPr/>
      <dgm:t>
        <a:bodyPr/>
        <a:lstStyle/>
        <a:p>
          <a:endParaRPr lang="en-US"/>
        </a:p>
      </dgm:t>
    </dgm:pt>
    <dgm:pt modelId="{B0FA24B5-751D-4E36-850C-0162563545F1}" type="pres">
      <dgm:prSet presAssocID="{4EB1C13C-36DE-4DCD-8B1C-0507F950656D}" presName="node" presStyleLbl="node1" presStyleIdx="3" presStyleCnt="5" custScaleX="148284" custRadScaleRad="108567" custRadScaleInc="21716">
        <dgm:presLayoutVars>
          <dgm:bulletEnabled val="1"/>
        </dgm:presLayoutVars>
      </dgm:prSet>
      <dgm:spPr/>
      <dgm:t>
        <a:bodyPr/>
        <a:lstStyle/>
        <a:p>
          <a:endParaRPr lang="en-US"/>
        </a:p>
      </dgm:t>
    </dgm:pt>
    <dgm:pt modelId="{A4F8E95B-16D8-4923-A317-DEEB08CF499A}" type="pres">
      <dgm:prSet presAssocID="{81F729B7-C7E0-45BD-9945-D334E26726D7}" presName="Name9" presStyleLbl="parChTrans1D2" presStyleIdx="4" presStyleCnt="5"/>
      <dgm:spPr/>
      <dgm:t>
        <a:bodyPr/>
        <a:lstStyle/>
        <a:p>
          <a:endParaRPr lang="en-US"/>
        </a:p>
      </dgm:t>
    </dgm:pt>
    <dgm:pt modelId="{547E8678-2376-4D3C-BF86-AC9762A7AB13}" type="pres">
      <dgm:prSet presAssocID="{81F729B7-C7E0-45BD-9945-D334E26726D7}" presName="connTx" presStyleLbl="parChTrans1D2" presStyleIdx="4" presStyleCnt="5"/>
      <dgm:spPr/>
      <dgm:t>
        <a:bodyPr/>
        <a:lstStyle/>
        <a:p>
          <a:endParaRPr lang="en-US"/>
        </a:p>
      </dgm:t>
    </dgm:pt>
    <dgm:pt modelId="{A7015C32-13B3-4588-A615-645F5A5DD5B3}" type="pres">
      <dgm:prSet presAssocID="{084A42ED-0B3B-4409-911A-F053312B3300}" presName="node" presStyleLbl="node1" presStyleIdx="4" presStyleCnt="5" custScaleX="111906" custRadScaleRad="158774" custRadScaleInc="-934">
        <dgm:presLayoutVars>
          <dgm:bulletEnabled val="1"/>
        </dgm:presLayoutVars>
      </dgm:prSet>
      <dgm:spPr/>
      <dgm:t>
        <a:bodyPr/>
        <a:lstStyle/>
        <a:p>
          <a:endParaRPr lang="en-US"/>
        </a:p>
      </dgm:t>
    </dgm:pt>
  </dgm:ptLst>
  <dgm:cxnLst>
    <dgm:cxn modelId="{81EE5752-A31E-4049-81BA-C944733915BD}" type="presOf" srcId="{DAAC7D53-23CB-4EA0-94A3-076A19D45FA9}" destId="{994B42E2-D90A-4318-B2A1-3A36C4A72D77}" srcOrd="0" destOrd="0" presId="urn:microsoft.com/office/officeart/2005/8/layout/radial1"/>
    <dgm:cxn modelId="{47BE7428-D014-4394-9973-D3AA54E60C24}" srcId="{D7CDC545-4FF4-46E9-9F17-B34B85C37FEB}" destId="{B4C75152-2AA7-4670-8C4D-EC9A4F827D93}" srcOrd="1" destOrd="0" parTransId="{9895D357-F81C-4379-81DA-D566E03CA339}" sibTransId="{768005FC-4D23-4936-8D24-908F1B70DBCE}"/>
    <dgm:cxn modelId="{7EC1C03F-FF4F-4BFD-83C0-AD79C0FC7EC0}" type="presOf" srcId="{81F729B7-C7E0-45BD-9945-D334E26726D7}" destId="{547E8678-2376-4D3C-BF86-AC9762A7AB13}" srcOrd="1" destOrd="0" presId="urn:microsoft.com/office/officeart/2005/8/layout/radial1"/>
    <dgm:cxn modelId="{50E45AFE-FB83-4A49-B993-C86229EF5FD7}" srcId="{D7CDC545-4FF4-46E9-9F17-B34B85C37FEB}" destId="{4EB1C13C-36DE-4DCD-8B1C-0507F950656D}" srcOrd="3" destOrd="0" parTransId="{3AC8D39B-BB69-4920-BE80-5861B7E2C122}" sibTransId="{23352E39-A739-4F9B-B34F-EE862209D7E0}"/>
    <dgm:cxn modelId="{162114DC-9A84-41C9-B743-15E25D2F6EA1}" type="presOf" srcId="{3AC8D39B-BB69-4920-BE80-5861B7E2C122}" destId="{75C7154C-3E7F-4389-B8B6-440803A19C18}" srcOrd="1" destOrd="0" presId="urn:microsoft.com/office/officeart/2005/8/layout/radial1"/>
    <dgm:cxn modelId="{33C70D4E-76A9-4F1D-920E-E3FF25C41BEA}" type="presOf" srcId="{084A42ED-0B3B-4409-911A-F053312B3300}" destId="{A7015C32-13B3-4588-A615-645F5A5DD5B3}" srcOrd="0" destOrd="0" presId="urn:microsoft.com/office/officeart/2005/8/layout/radial1"/>
    <dgm:cxn modelId="{8256D718-BC9F-4EAA-88DF-E7BFAA5A74F1}" srcId="{D7CDC545-4FF4-46E9-9F17-B34B85C37FEB}" destId="{084A42ED-0B3B-4409-911A-F053312B3300}" srcOrd="4" destOrd="0" parTransId="{81F729B7-C7E0-45BD-9945-D334E26726D7}" sibTransId="{6613EFC0-E9D3-4606-BF86-C8EED76C0E1A}"/>
    <dgm:cxn modelId="{9E25000F-CCC6-40A2-80AD-AC9285A8C031}" srcId="{50BAEDF4-AFF2-4B4A-957F-8B3DA310D8F9}" destId="{D7CDC545-4FF4-46E9-9F17-B34B85C37FEB}" srcOrd="0" destOrd="0" parTransId="{F6ABFB4B-5F36-4407-B3A5-8E805C9212FE}" sibTransId="{3C22C6B7-4611-4854-ACF5-068D6F5468B0}"/>
    <dgm:cxn modelId="{FAE281A7-BB76-4A1C-9F7F-FC709D4C3C0A}" type="presOf" srcId="{D7CDC545-4FF4-46E9-9F17-B34B85C37FEB}" destId="{CE9FA6AF-7105-4783-ACB3-3ADEADB6ECCD}" srcOrd="0" destOrd="0" presId="urn:microsoft.com/office/officeart/2005/8/layout/radial1"/>
    <dgm:cxn modelId="{AF55E197-7C7B-46E9-AE93-A43AC66D037E}" type="presOf" srcId="{9895D357-F81C-4379-81DA-D566E03CA339}" destId="{875AFBC6-3620-4399-9B1D-22D747CEED4A}" srcOrd="0" destOrd="0" presId="urn:microsoft.com/office/officeart/2005/8/layout/radial1"/>
    <dgm:cxn modelId="{7DF5AE2E-664C-4889-A4D6-D926E8DEA72D}" srcId="{D7CDC545-4FF4-46E9-9F17-B34B85C37FEB}" destId="{68DCE679-7A13-4B81-A448-C71F2EF5DB01}" srcOrd="2" destOrd="0" parTransId="{934DB31D-3588-4661-B083-72A37409A199}" sibTransId="{531CCF42-3B05-4DB8-9DEE-E0F1EBE520C3}"/>
    <dgm:cxn modelId="{D80D7B0A-4566-49F2-8D3F-FEE3795982FB}" type="presOf" srcId="{68DCE679-7A13-4B81-A448-C71F2EF5DB01}" destId="{FF2869DD-0A50-49EA-B0DF-4ED273C17E4E}" srcOrd="0" destOrd="0" presId="urn:microsoft.com/office/officeart/2005/8/layout/radial1"/>
    <dgm:cxn modelId="{BE347C26-F316-473A-B61C-2DEAF52AB07F}" type="presOf" srcId="{934DB31D-3588-4661-B083-72A37409A199}" destId="{24B079DD-D936-4938-8795-1777B06274E6}" srcOrd="0" destOrd="0" presId="urn:microsoft.com/office/officeart/2005/8/layout/radial1"/>
    <dgm:cxn modelId="{872FD40A-FEB8-4FA7-9488-7F3B3B875C21}" type="presOf" srcId="{DAAC7D53-23CB-4EA0-94A3-076A19D45FA9}" destId="{AB94AB2B-1FAE-4D0C-BA50-6B591CDE139A}" srcOrd="1" destOrd="0" presId="urn:microsoft.com/office/officeart/2005/8/layout/radial1"/>
    <dgm:cxn modelId="{F5E0CE04-1E1D-44C2-9248-8058AE6A60EC}" type="presOf" srcId="{3AC8D39B-BB69-4920-BE80-5861B7E2C122}" destId="{A219B7BE-8F12-4914-A258-0500488F6276}" srcOrd="0" destOrd="0" presId="urn:microsoft.com/office/officeart/2005/8/layout/radial1"/>
    <dgm:cxn modelId="{A70B8E3E-FFBC-4177-8A72-93B3FC2E7D6E}" srcId="{D7CDC545-4FF4-46E9-9F17-B34B85C37FEB}" destId="{7F4AD231-53D9-4910-AF39-C9DC665B6FE4}" srcOrd="0" destOrd="0" parTransId="{DAAC7D53-23CB-4EA0-94A3-076A19D45FA9}" sibTransId="{123B285B-4BD8-495E-A3B9-A738F9A1E080}"/>
    <dgm:cxn modelId="{6C597126-D0E8-4309-B101-6DB6C184A687}" type="presOf" srcId="{934DB31D-3588-4661-B083-72A37409A199}" destId="{BB8D739E-5ACA-4692-9222-740AC4BB172F}" srcOrd="1" destOrd="0" presId="urn:microsoft.com/office/officeart/2005/8/layout/radial1"/>
    <dgm:cxn modelId="{411177FC-25B2-4F8E-A126-5559550F31A8}" type="presOf" srcId="{81F729B7-C7E0-45BD-9945-D334E26726D7}" destId="{A4F8E95B-16D8-4923-A317-DEEB08CF499A}" srcOrd="0" destOrd="0" presId="urn:microsoft.com/office/officeart/2005/8/layout/radial1"/>
    <dgm:cxn modelId="{36BF2EB6-C9D1-4F0A-9909-B98A02ECEBF4}" type="presOf" srcId="{50BAEDF4-AFF2-4B4A-957F-8B3DA310D8F9}" destId="{0B39ED0B-D188-45CC-9BEF-08D5F515BCDB}" srcOrd="0" destOrd="0" presId="urn:microsoft.com/office/officeart/2005/8/layout/radial1"/>
    <dgm:cxn modelId="{60090D6A-C528-49EF-A87D-4FEC16CF50C9}" type="presOf" srcId="{9895D357-F81C-4379-81DA-D566E03CA339}" destId="{A7ACE062-0693-4B17-BDCB-8B2F10319E4C}" srcOrd="1" destOrd="0" presId="urn:microsoft.com/office/officeart/2005/8/layout/radial1"/>
    <dgm:cxn modelId="{E2F41F75-CA66-4EB4-BDF0-8B06B9A4691C}" type="presOf" srcId="{B4C75152-2AA7-4670-8C4D-EC9A4F827D93}" destId="{2B637E1A-62C0-435E-861D-E399AF2FD896}" srcOrd="0" destOrd="0" presId="urn:microsoft.com/office/officeart/2005/8/layout/radial1"/>
    <dgm:cxn modelId="{07432BAD-5F5F-4514-AB30-ED3D8545AE38}" type="presOf" srcId="{7F4AD231-53D9-4910-AF39-C9DC665B6FE4}" destId="{1CB237CD-D1FB-4730-A580-AA5E622B38D1}" srcOrd="0" destOrd="0" presId="urn:microsoft.com/office/officeart/2005/8/layout/radial1"/>
    <dgm:cxn modelId="{669F2857-EB7D-4EC2-803B-3A34A6DBFE17}" type="presOf" srcId="{4EB1C13C-36DE-4DCD-8B1C-0507F950656D}" destId="{B0FA24B5-751D-4E36-850C-0162563545F1}" srcOrd="0" destOrd="0" presId="urn:microsoft.com/office/officeart/2005/8/layout/radial1"/>
    <dgm:cxn modelId="{80E690FC-EE8E-41B4-AE9E-201CD85D1514}" type="presParOf" srcId="{0B39ED0B-D188-45CC-9BEF-08D5F515BCDB}" destId="{CE9FA6AF-7105-4783-ACB3-3ADEADB6ECCD}" srcOrd="0" destOrd="0" presId="urn:microsoft.com/office/officeart/2005/8/layout/radial1"/>
    <dgm:cxn modelId="{A87C0F9C-0237-42E1-ABAB-0A31906DB7E5}" type="presParOf" srcId="{0B39ED0B-D188-45CC-9BEF-08D5F515BCDB}" destId="{994B42E2-D90A-4318-B2A1-3A36C4A72D77}" srcOrd="1" destOrd="0" presId="urn:microsoft.com/office/officeart/2005/8/layout/radial1"/>
    <dgm:cxn modelId="{99C97939-FF72-4EC2-BCCD-DCD1FBA85A24}" type="presParOf" srcId="{994B42E2-D90A-4318-B2A1-3A36C4A72D77}" destId="{AB94AB2B-1FAE-4D0C-BA50-6B591CDE139A}" srcOrd="0" destOrd="0" presId="urn:microsoft.com/office/officeart/2005/8/layout/radial1"/>
    <dgm:cxn modelId="{9075BDD6-375B-482F-8214-8B3246F3AD58}" type="presParOf" srcId="{0B39ED0B-D188-45CC-9BEF-08D5F515BCDB}" destId="{1CB237CD-D1FB-4730-A580-AA5E622B38D1}" srcOrd="2" destOrd="0" presId="urn:microsoft.com/office/officeart/2005/8/layout/radial1"/>
    <dgm:cxn modelId="{7DF5367E-A667-4AB6-9878-EBFB8BAEB635}" type="presParOf" srcId="{0B39ED0B-D188-45CC-9BEF-08D5F515BCDB}" destId="{875AFBC6-3620-4399-9B1D-22D747CEED4A}" srcOrd="3" destOrd="0" presId="urn:microsoft.com/office/officeart/2005/8/layout/radial1"/>
    <dgm:cxn modelId="{DA325574-AC1E-461B-B382-1D4C599A7820}" type="presParOf" srcId="{875AFBC6-3620-4399-9B1D-22D747CEED4A}" destId="{A7ACE062-0693-4B17-BDCB-8B2F10319E4C}" srcOrd="0" destOrd="0" presId="urn:microsoft.com/office/officeart/2005/8/layout/radial1"/>
    <dgm:cxn modelId="{A7AC3413-5DA5-42D5-9389-9BDC384B2E22}" type="presParOf" srcId="{0B39ED0B-D188-45CC-9BEF-08D5F515BCDB}" destId="{2B637E1A-62C0-435E-861D-E399AF2FD896}" srcOrd="4" destOrd="0" presId="urn:microsoft.com/office/officeart/2005/8/layout/radial1"/>
    <dgm:cxn modelId="{B4D4B9B0-2D78-4CB1-80DF-548DB716CBF1}" type="presParOf" srcId="{0B39ED0B-D188-45CC-9BEF-08D5F515BCDB}" destId="{24B079DD-D936-4938-8795-1777B06274E6}" srcOrd="5" destOrd="0" presId="urn:microsoft.com/office/officeart/2005/8/layout/radial1"/>
    <dgm:cxn modelId="{663B4AFF-9981-4919-ADA3-558B4262D258}" type="presParOf" srcId="{24B079DD-D936-4938-8795-1777B06274E6}" destId="{BB8D739E-5ACA-4692-9222-740AC4BB172F}" srcOrd="0" destOrd="0" presId="urn:microsoft.com/office/officeart/2005/8/layout/radial1"/>
    <dgm:cxn modelId="{FF71F714-D439-483B-AB33-55EF78EA160F}" type="presParOf" srcId="{0B39ED0B-D188-45CC-9BEF-08D5F515BCDB}" destId="{FF2869DD-0A50-49EA-B0DF-4ED273C17E4E}" srcOrd="6" destOrd="0" presId="urn:microsoft.com/office/officeart/2005/8/layout/radial1"/>
    <dgm:cxn modelId="{2A16DDC1-7F4F-487A-84E8-7FF832F896E7}" type="presParOf" srcId="{0B39ED0B-D188-45CC-9BEF-08D5F515BCDB}" destId="{A219B7BE-8F12-4914-A258-0500488F6276}" srcOrd="7" destOrd="0" presId="urn:microsoft.com/office/officeart/2005/8/layout/radial1"/>
    <dgm:cxn modelId="{F3313D15-0250-49B3-88EC-1D2DC3B47D2A}" type="presParOf" srcId="{A219B7BE-8F12-4914-A258-0500488F6276}" destId="{75C7154C-3E7F-4389-B8B6-440803A19C18}" srcOrd="0" destOrd="0" presId="urn:microsoft.com/office/officeart/2005/8/layout/radial1"/>
    <dgm:cxn modelId="{A825ADD3-959F-40AA-914C-4072D4408EB4}" type="presParOf" srcId="{0B39ED0B-D188-45CC-9BEF-08D5F515BCDB}" destId="{B0FA24B5-751D-4E36-850C-0162563545F1}" srcOrd="8" destOrd="0" presId="urn:microsoft.com/office/officeart/2005/8/layout/radial1"/>
    <dgm:cxn modelId="{869F1A9E-431F-4409-A4CB-35A344429A64}" type="presParOf" srcId="{0B39ED0B-D188-45CC-9BEF-08D5F515BCDB}" destId="{A4F8E95B-16D8-4923-A317-DEEB08CF499A}" srcOrd="9" destOrd="0" presId="urn:microsoft.com/office/officeart/2005/8/layout/radial1"/>
    <dgm:cxn modelId="{55FCA1F7-C808-4FF4-A949-05435E5BA953}" type="presParOf" srcId="{A4F8E95B-16D8-4923-A317-DEEB08CF499A}" destId="{547E8678-2376-4D3C-BF86-AC9762A7AB13}" srcOrd="0" destOrd="0" presId="urn:microsoft.com/office/officeart/2005/8/layout/radial1"/>
    <dgm:cxn modelId="{4E56EABC-D49C-4D8C-B426-B3A2AB1246C5}" type="presParOf" srcId="{0B39ED0B-D188-45CC-9BEF-08D5F515BCDB}" destId="{A7015C32-13B3-4588-A615-645F5A5DD5B3}"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2400" dirty="0" smtClean="0"/>
            <a:t>a. Việc bạn Phương chi tiêu tùy tiện đã dẫn đến khó khăn gì trong cuộc sống gia đình? Nếu mẹ không đủ tiền để đưa thêm thì điều </a:t>
          </a:r>
          <a:r>
            <a:rPr lang="en-US" sz="2400" dirty="0" smtClean="0"/>
            <a:t>gì</a:t>
          </a:r>
          <a:r>
            <a:rPr lang="vi-VN" sz="2400" dirty="0" smtClean="0"/>
            <a:t> sẽ xảy ra?</a:t>
          </a:r>
          <a:endParaRPr lang="en-US" sz="24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2800" dirty="0" smtClean="0"/>
            <a:t>c. Em hãy nêu lí do cần lập kế hoạch chi tiêu</a:t>
          </a:r>
          <a:r>
            <a:rPr lang="en-US" sz="2800" dirty="0" smtClean="0"/>
            <a:t> rồi rút ra bài học.</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AA03C245-3352-44D8-9A71-E20CEB5E284B}">
      <dgm:prSet/>
      <dgm:spPr/>
      <dgm:t>
        <a:bodyPr/>
        <a:lstStyle/>
        <a:p>
          <a:r>
            <a:rPr lang="vi-VN" dirty="0" smtClean="0"/>
            <a:t>b. Em hãy dự </a:t>
          </a:r>
          <a:r>
            <a:rPr lang="en-US" dirty="0" smtClean="0"/>
            <a:t>kiến</a:t>
          </a:r>
          <a:r>
            <a:rPr lang="vi-VN" dirty="0" smtClean="0"/>
            <a:t> những khó khăn có thể xảy ra nếu Phương tiếp tục chi tiêu tùy tiện như vậy.</a:t>
          </a:r>
          <a:endParaRPr lang="en-US" dirty="0"/>
        </a:p>
      </dgm:t>
    </dgm:pt>
    <dgm:pt modelId="{BE9CF21F-82CD-4B50-B09C-5DC8EACFFBBE}" type="parTrans" cxnId="{E1BD1590-1847-4D46-80C0-FDCC42F6A76A}">
      <dgm:prSet/>
      <dgm:spPr/>
      <dgm:t>
        <a:bodyPr/>
        <a:lstStyle/>
        <a:p>
          <a:endParaRPr lang="en-US"/>
        </a:p>
      </dgm:t>
    </dgm:pt>
    <dgm:pt modelId="{176C3013-61E9-4AC4-A38F-62BC6FBA26E8}" type="sibTrans" cxnId="{E1BD1590-1847-4D46-80C0-FDCC42F6A76A}">
      <dgm:prSet/>
      <dgm:spPr/>
      <dgm:t>
        <a:bodyPr/>
        <a:lstStyle/>
        <a:p>
          <a:endParaRPr lang="en-US"/>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813" custLinFactNeighborY="0"/>
      <dgm:spPr>
        <a:prstGeom prst="roundRect">
          <a:avLst>
            <a:gd name="adj" fmla="val 10000"/>
          </a:avLst>
        </a:prstGeom>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01582DD3-0907-4B40-9E66-E4173387F354}" type="pres">
      <dgm:prSet presAssocID="{AA03C245-3352-44D8-9A71-E20CEB5E284B}" presName="comp" presStyleCnt="0"/>
      <dgm:spPr/>
    </dgm:pt>
    <dgm:pt modelId="{CAF86882-4A1E-4B4C-9739-48D58429E63C}" type="pres">
      <dgm:prSet presAssocID="{AA03C245-3352-44D8-9A71-E20CEB5E284B}" presName="box" presStyleLbl="node1" presStyleIdx="1" presStyleCnt="3"/>
      <dgm:spPr/>
      <dgm:t>
        <a:bodyPr/>
        <a:lstStyle/>
        <a:p>
          <a:endParaRPr lang="en-US"/>
        </a:p>
      </dgm:t>
    </dgm:pt>
    <dgm:pt modelId="{58444A62-9D41-4914-9697-EFAC66F406FA}" type="pres">
      <dgm:prSet presAssocID="{AA03C245-3352-44D8-9A71-E20CEB5E284B}" presName="img"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4FBADC76-3067-4122-A44E-62AB1A0F16DC}" type="pres">
      <dgm:prSet presAssocID="{AA03C245-3352-44D8-9A71-E20CEB5E284B}" presName="text" presStyleLbl="node1" presStyleIdx="1" presStyleCnt="3">
        <dgm:presLayoutVars>
          <dgm:bulletEnabled val="1"/>
        </dgm:presLayoutVars>
      </dgm:prSet>
      <dgm:spPr/>
      <dgm:t>
        <a:bodyPr/>
        <a:lstStyle/>
        <a:p>
          <a:endParaRPr lang="en-US"/>
        </a:p>
      </dgm:t>
    </dgm:pt>
    <dgm:pt modelId="{C3311B09-6B50-4055-8BC1-487D60AB0651}" type="pres">
      <dgm:prSet presAssocID="{176C3013-61E9-4AC4-A38F-62BC6FBA26E8}"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custLinFactNeighborX="-813" custLinFactNeighborY="8586"/>
      <dgm:spPr>
        <a:prstGeom prst="roundRect">
          <a:avLst>
            <a:gd name="adj" fmla="val 10000"/>
          </a:avLst>
        </a:prstGeom>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35D425FD-F089-4913-A3D8-938187FC636C}" type="presOf" srcId="{4D783A32-6612-4061-810D-2598FCFDE16E}" destId="{610C4521-7E21-4ABD-817D-19EC8F773957}" srcOrd="0" destOrd="0" presId="urn:microsoft.com/office/officeart/2005/8/layout/vList4#1"/>
    <dgm:cxn modelId="{E1BD1590-1847-4D46-80C0-FDCC42F6A76A}" srcId="{4D783A32-6612-4061-810D-2598FCFDE16E}" destId="{AA03C245-3352-44D8-9A71-E20CEB5E284B}" srcOrd="1" destOrd="0" parTransId="{BE9CF21F-82CD-4B50-B09C-5DC8EACFFBBE}" sibTransId="{176C3013-61E9-4AC4-A38F-62BC6FBA26E8}"/>
    <dgm:cxn modelId="{0787C7E0-3DD0-4FBF-8DB5-D697FCBC96C9}" type="presOf" srcId="{8C4E1181-A43E-4AFA-A175-608167BDD664}" destId="{046903CA-E59E-4D3A-B85F-2132F4D3C385}" srcOrd="1" destOrd="0" presId="urn:microsoft.com/office/officeart/2005/8/layout/vList4#1"/>
    <dgm:cxn modelId="{2DF802F3-76D3-4054-A08F-2057713CA243}" type="presOf" srcId="{AA03C245-3352-44D8-9A71-E20CEB5E284B}" destId="{CAF86882-4A1E-4B4C-9739-48D58429E63C}" srcOrd="0" destOrd="0" presId="urn:microsoft.com/office/officeart/2005/8/layout/vList4#1"/>
    <dgm:cxn modelId="{CAC6E9BB-98ED-4260-82E8-124893907A3F}" type="presOf" srcId="{8C4E1181-A43E-4AFA-A175-608167BDD664}" destId="{DE66B4FA-8443-484B-9A9E-FA188D6B4E43}"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CBEAFDBE-DF50-4F94-A08A-EF31BB1D34DD}" type="presOf" srcId="{F6E9B8BA-2F37-4781-A521-61D00A840D7D}" destId="{8B13E293-4E29-4216-A0D2-9CCA14266B56}" srcOrd="1" destOrd="0" presId="urn:microsoft.com/office/officeart/2005/8/layout/vList4#1"/>
    <dgm:cxn modelId="{CEF2F8AF-F64A-406D-9707-B1F4DEB8E577}" type="presOf" srcId="{AA03C245-3352-44D8-9A71-E20CEB5E284B}" destId="{4FBADC76-3067-4122-A44E-62AB1A0F16DC}" srcOrd="1" destOrd="0" presId="urn:microsoft.com/office/officeart/2005/8/layout/vList4#1"/>
    <dgm:cxn modelId="{28DEAB6B-3FAE-45CE-9A88-FD788AB8F8DD}" type="presOf" srcId="{F6E9B8BA-2F37-4781-A521-61D00A840D7D}" destId="{D857732E-E667-406B-8596-FB28DE60F3B0}" srcOrd="0" destOrd="0" presId="urn:microsoft.com/office/officeart/2005/8/layout/vList4#1"/>
    <dgm:cxn modelId="{35F9E0DB-16A7-4ED4-9562-D15444D50663}" type="presParOf" srcId="{610C4521-7E21-4ABD-817D-19EC8F773957}" destId="{1C2B9614-1D42-4E2A-92D8-94BCF9DE39E4}" srcOrd="0" destOrd="0" presId="urn:microsoft.com/office/officeart/2005/8/layout/vList4#1"/>
    <dgm:cxn modelId="{8A0D750C-D1F5-44A8-9BAF-276AC4C57904}" type="presParOf" srcId="{1C2B9614-1D42-4E2A-92D8-94BCF9DE39E4}" destId="{DE66B4FA-8443-484B-9A9E-FA188D6B4E43}" srcOrd="0" destOrd="0" presId="urn:microsoft.com/office/officeart/2005/8/layout/vList4#1"/>
    <dgm:cxn modelId="{28D5CD0E-32CF-42BB-B7BA-ADD72B0440AD}" type="presParOf" srcId="{1C2B9614-1D42-4E2A-92D8-94BCF9DE39E4}" destId="{2AAACA77-E4A0-4E99-9F03-72ED26BB7B73}" srcOrd="1" destOrd="0" presId="urn:microsoft.com/office/officeart/2005/8/layout/vList4#1"/>
    <dgm:cxn modelId="{F9044746-2DFB-4D62-9678-7F133308CBC9}" type="presParOf" srcId="{1C2B9614-1D42-4E2A-92D8-94BCF9DE39E4}" destId="{046903CA-E59E-4D3A-B85F-2132F4D3C385}" srcOrd="2" destOrd="0" presId="urn:microsoft.com/office/officeart/2005/8/layout/vList4#1"/>
    <dgm:cxn modelId="{98951698-32A5-4776-BDDA-F795149AEF9C}" type="presParOf" srcId="{610C4521-7E21-4ABD-817D-19EC8F773957}" destId="{3C4FC630-2F4B-4B45-8D35-86BFE257DB89}" srcOrd="1" destOrd="0" presId="urn:microsoft.com/office/officeart/2005/8/layout/vList4#1"/>
    <dgm:cxn modelId="{423278E8-D4CB-484D-918F-622B57A9032C}" type="presParOf" srcId="{610C4521-7E21-4ABD-817D-19EC8F773957}" destId="{01582DD3-0907-4B40-9E66-E4173387F354}" srcOrd="2" destOrd="0" presId="urn:microsoft.com/office/officeart/2005/8/layout/vList4#1"/>
    <dgm:cxn modelId="{4E543084-6078-439C-A656-0593B80D5F57}" type="presParOf" srcId="{01582DD3-0907-4B40-9E66-E4173387F354}" destId="{CAF86882-4A1E-4B4C-9739-48D58429E63C}" srcOrd="0" destOrd="0" presId="urn:microsoft.com/office/officeart/2005/8/layout/vList4#1"/>
    <dgm:cxn modelId="{E2E02D31-0DD6-4BFD-B745-47AD03BC70F4}" type="presParOf" srcId="{01582DD3-0907-4B40-9E66-E4173387F354}" destId="{58444A62-9D41-4914-9697-EFAC66F406FA}" srcOrd="1" destOrd="0" presId="urn:microsoft.com/office/officeart/2005/8/layout/vList4#1"/>
    <dgm:cxn modelId="{6B2CC9B7-9B04-4A63-9CB5-4C496494C3C2}" type="presParOf" srcId="{01582DD3-0907-4B40-9E66-E4173387F354}" destId="{4FBADC76-3067-4122-A44E-62AB1A0F16DC}" srcOrd="2" destOrd="0" presId="urn:microsoft.com/office/officeart/2005/8/layout/vList4#1"/>
    <dgm:cxn modelId="{692735B7-0354-4938-8607-418C89DCE685}" type="presParOf" srcId="{610C4521-7E21-4ABD-817D-19EC8F773957}" destId="{C3311B09-6B50-4055-8BC1-487D60AB0651}" srcOrd="3" destOrd="0" presId="urn:microsoft.com/office/officeart/2005/8/layout/vList4#1"/>
    <dgm:cxn modelId="{1567F21F-68FF-4526-8E7B-CCF954DA4BFB}" type="presParOf" srcId="{610C4521-7E21-4ABD-817D-19EC8F773957}" destId="{E9FBCDE1-C0F8-4B00-9C6E-C1A57153DC9C}" srcOrd="4" destOrd="0" presId="urn:microsoft.com/office/officeart/2005/8/layout/vList4#1"/>
    <dgm:cxn modelId="{AB393201-84F8-4EAB-8233-3D876745332C}" type="presParOf" srcId="{E9FBCDE1-C0F8-4B00-9C6E-C1A57153DC9C}" destId="{D857732E-E667-406B-8596-FB28DE60F3B0}" srcOrd="0" destOrd="0" presId="urn:microsoft.com/office/officeart/2005/8/layout/vList4#1"/>
    <dgm:cxn modelId="{D0B6B565-52FC-4426-942E-C8F2110D8B81}" type="presParOf" srcId="{E9FBCDE1-C0F8-4B00-9C6E-C1A57153DC9C}" destId="{72B5F39E-2D8B-4AE5-99A7-0B4F92796C74}" srcOrd="1" destOrd="0" presId="urn:microsoft.com/office/officeart/2005/8/layout/vList4#1"/>
    <dgm:cxn modelId="{AE796E3B-D7D5-4E24-894C-94D90B0AC9BF}"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FD55D7-9F7D-4959-8DEA-29385E1AB548}" type="doc">
      <dgm:prSet loTypeId="urn:microsoft.com/office/officeart/2005/8/layout/pyramid2" loCatId="list" qsTypeId="urn:microsoft.com/office/officeart/2005/8/quickstyle/simple3" qsCatId="simple" csTypeId="urn:microsoft.com/office/officeart/2005/8/colors/accent1_2" csCatId="accent1" phldr="1"/>
      <dgm:spPr/>
    </dgm:pt>
    <dgm:pt modelId="{E33050C0-411A-46F5-A074-B301B41A905E}">
      <dgm:prSet/>
      <dgm:spPr/>
      <dgm:t>
        <a:bodyPr/>
        <a:lstStyle/>
        <a:p>
          <a:r>
            <a:rPr lang="vi-VN" smtClean="0"/>
            <a:t>Mất cân bằng tài chính</a:t>
          </a:r>
          <a:endParaRPr lang="en-US"/>
        </a:p>
      </dgm:t>
    </dgm:pt>
    <dgm:pt modelId="{F5E8EEC4-7CCF-4F8F-81E5-5117119EEE6E}" type="parTrans" cxnId="{DED0DD3F-9327-41C3-B5F6-DEC86391C1D8}">
      <dgm:prSet/>
      <dgm:spPr/>
      <dgm:t>
        <a:bodyPr/>
        <a:lstStyle/>
        <a:p>
          <a:endParaRPr lang="en-US"/>
        </a:p>
      </dgm:t>
    </dgm:pt>
    <dgm:pt modelId="{C2EBA983-91A6-41A9-AB1A-337B41C337CD}" type="sibTrans" cxnId="{DED0DD3F-9327-41C3-B5F6-DEC86391C1D8}">
      <dgm:prSet/>
      <dgm:spPr/>
      <dgm:t>
        <a:bodyPr/>
        <a:lstStyle/>
        <a:p>
          <a:endParaRPr lang="en-US"/>
        </a:p>
      </dgm:t>
    </dgm:pt>
    <dgm:pt modelId="{DE56C44F-1255-4704-B6C9-8161C8687032}">
      <dgm:prSet/>
      <dgm:spPr/>
      <dgm:t>
        <a:bodyPr/>
        <a:lstStyle/>
        <a:p>
          <a:r>
            <a:rPr lang="vi-VN" smtClean="0"/>
            <a:t>- Thậm thút vào những khoản chi tiêu cần thiết.</a:t>
          </a:r>
          <a:endParaRPr lang="en-US"/>
        </a:p>
      </dgm:t>
    </dgm:pt>
    <dgm:pt modelId="{3B06B1FE-CF08-40EE-841D-B458C9A9D346}" type="parTrans" cxnId="{1F722DF0-3439-4CD2-A4BB-0B8D3DA096D6}">
      <dgm:prSet/>
      <dgm:spPr/>
      <dgm:t>
        <a:bodyPr/>
        <a:lstStyle/>
        <a:p>
          <a:endParaRPr lang="en-US"/>
        </a:p>
      </dgm:t>
    </dgm:pt>
    <dgm:pt modelId="{E77C90B1-D7E8-43E5-9733-A2573C113481}" type="sibTrans" cxnId="{1F722DF0-3439-4CD2-A4BB-0B8D3DA096D6}">
      <dgm:prSet/>
      <dgm:spPr/>
      <dgm:t>
        <a:bodyPr/>
        <a:lstStyle/>
        <a:p>
          <a:endParaRPr lang="en-US"/>
        </a:p>
      </dgm:t>
    </dgm:pt>
    <dgm:pt modelId="{05344CB3-9C21-4E34-A7D4-C387D9CCA990}">
      <dgm:prSet/>
      <dgm:spPr/>
      <dgm:t>
        <a:bodyPr/>
        <a:lstStyle/>
        <a:p>
          <a:r>
            <a:rPr lang="vi-VN" dirty="0" smtClean="0"/>
            <a:t>- Cuộc sống không ổn định.</a:t>
          </a:r>
          <a:endParaRPr lang="en-US" dirty="0"/>
        </a:p>
      </dgm:t>
    </dgm:pt>
    <dgm:pt modelId="{E8BC5CB1-EE8E-469A-AED9-E1736F16CB3D}" type="parTrans" cxnId="{DB9BFDE0-19C6-4896-8601-528297B98344}">
      <dgm:prSet/>
      <dgm:spPr/>
      <dgm:t>
        <a:bodyPr/>
        <a:lstStyle/>
        <a:p>
          <a:endParaRPr lang="en-US"/>
        </a:p>
      </dgm:t>
    </dgm:pt>
    <dgm:pt modelId="{EFE6CDBA-7C49-40FF-BDA2-9DF6F45FD1FD}" type="sibTrans" cxnId="{DB9BFDE0-19C6-4896-8601-528297B98344}">
      <dgm:prSet/>
      <dgm:spPr/>
      <dgm:t>
        <a:bodyPr/>
        <a:lstStyle/>
        <a:p>
          <a:endParaRPr lang="en-US"/>
        </a:p>
      </dgm:t>
    </dgm:pt>
    <dgm:pt modelId="{709061CB-E01C-4115-A7EC-308B5C448889}" type="pres">
      <dgm:prSet presAssocID="{D3FD55D7-9F7D-4959-8DEA-29385E1AB548}" presName="compositeShape" presStyleCnt="0">
        <dgm:presLayoutVars>
          <dgm:dir/>
          <dgm:resizeHandles/>
        </dgm:presLayoutVars>
      </dgm:prSet>
      <dgm:spPr/>
    </dgm:pt>
    <dgm:pt modelId="{9246F923-E42E-4F0A-B927-6ACA6800F30F}" type="pres">
      <dgm:prSet presAssocID="{D3FD55D7-9F7D-4959-8DEA-29385E1AB548}" presName="pyramid" presStyleLbl="node1" presStyleIdx="0" presStyleCnt="1" custScaleX="85712" custLinFactNeighborX="-35304" custLinFactNeighborY="-3367"/>
      <dgm:spPr/>
    </dgm:pt>
    <dgm:pt modelId="{51259B2D-0C7A-4DDE-82E0-7622DC552D5B}" type="pres">
      <dgm:prSet presAssocID="{D3FD55D7-9F7D-4959-8DEA-29385E1AB548}" presName="theList" presStyleCnt="0"/>
      <dgm:spPr/>
    </dgm:pt>
    <dgm:pt modelId="{7D02D075-C9BB-4626-B6D7-B9C693DAE160}" type="pres">
      <dgm:prSet presAssocID="{E33050C0-411A-46F5-A074-B301B41A905E}" presName="aNode" presStyleLbl="fgAcc1" presStyleIdx="0" presStyleCnt="3">
        <dgm:presLayoutVars>
          <dgm:bulletEnabled val="1"/>
        </dgm:presLayoutVars>
      </dgm:prSet>
      <dgm:spPr/>
      <dgm:t>
        <a:bodyPr/>
        <a:lstStyle/>
        <a:p>
          <a:endParaRPr lang="en-US"/>
        </a:p>
      </dgm:t>
    </dgm:pt>
    <dgm:pt modelId="{74564085-5DAB-4E15-B885-5F82064C336D}" type="pres">
      <dgm:prSet presAssocID="{E33050C0-411A-46F5-A074-B301B41A905E}" presName="aSpace" presStyleCnt="0"/>
      <dgm:spPr/>
    </dgm:pt>
    <dgm:pt modelId="{8C0EA752-8F2C-425D-B5D1-C980233582BE}" type="pres">
      <dgm:prSet presAssocID="{DE56C44F-1255-4704-B6C9-8161C8687032}" presName="aNode" presStyleLbl="fgAcc1" presStyleIdx="1" presStyleCnt="3">
        <dgm:presLayoutVars>
          <dgm:bulletEnabled val="1"/>
        </dgm:presLayoutVars>
      </dgm:prSet>
      <dgm:spPr/>
      <dgm:t>
        <a:bodyPr/>
        <a:lstStyle/>
        <a:p>
          <a:endParaRPr lang="en-US"/>
        </a:p>
      </dgm:t>
    </dgm:pt>
    <dgm:pt modelId="{0012241D-5C5E-4A13-9167-D00C453CCFB2}" type="pres">
      <dgm:prSet presAssocID="{DE56C44F-1255-4704-B6C9-8161C8687032}" presName="aSpace" presStyleCnt="0"/>
      <dgm:spPr/>
    </dgm:pt>
    <dgm:pt modelId="{05230F5C-DE2C-4FF7-845E-135FDF58D174}" type="pres">
      <dgm:prSet presAssocID="{05344CB3-9C21-4E34-A7D4-C387D9CCA990}" presName="aNode" presStyleLbl="fgAcc1" presStyleIdx="2" presStyleCnt="3">
        <dgm:presLayoutVars>
          <dgm:bulletEnabled val="1"/>
        </dgm:presLayoutVars>
      </dgm:prSet>
      <dgm:spPr/>
      <dgm:t>
        <a:bodyPr/>
        <a:lstStyle/>
        <a:p>
          <a:endParaRPr lang="en-US"/>
        </a:p>
      </dgm:t>
    </dgm:pt>
    <dgm:pt modelId="{E2F280EC-57B7-4E7D-9B9F-34E5A2DA003A}" type="pres">
      <dgm:prSet presAssocID="{05344CB3-9C21-4E34-A7D4-C387D9CCA990}" presName="aSpace" presStyleCnt="0"/>
      <dgm:spPr/>
    </dgm:pt>
  </dgm:ptLst>
  <dgm:cxnLst>
    <dgm:cxn modelId="{243E5CFA-E016-47B0-9D48-E0E4B17A58D7}" type="presOf" srcId="{D3FD55D7-9F7D-4959-8DEA-29385E1AB548}" destId="{709061CB-E01C-4115-A7EC-308B5C448889}" srcOrd="0" destOrd="0" presId="urn:microsoft.com/office/officeart/2005/8/layout/pyramid2"/>
    <dgm:cxn modelId="{1F722DF0-3439-4CD2-A4BB-0B8D3DA096D6}" srcId="{D3FD55D7-9F7D-4959-8DEA-29385E1AB548}" destId="{DE56C44F-1255-4704-B6C9-8161C8687032}" srcOrd="1" destOrd="0" parTransId="{3B06B1FE-CF08-40EE-841D-B458C9A9D346}" sibTransId="{E77C90B1-D7E8-43E5-9733-A2573C113481}"/>
    <dgm:cxn modelId="{6CE36CE0-7232-4B6B-9B0E-2D69CAAD49E9}" type="presOf" srcId="{05344CB3-9C21-4E34-A7D4-C387D9CCA990}" destId="{05230F5C-DE2C-4FF7-845E-135FDF58D174}" srcOrd="0" destOrd="0" presId="urn:microsoft.com/office/officeart/2005/8/layout/pyramid2"/>
    <dgm:cxn modelId="{3934EA88-DDFB-41CA-BB70-6A5E28D448D4}" type="presOf" srcId="{E33050C0-411A-46F5-A074-B301B41A905E}" destId="{7D02D075-C9BB-4626-B6D7-B9C693DAE160}" srcOrd="0" destOrd="0" presId="urn:microsoft.com/office/officeart/2005/8/layout/pyramid2"/>
    <dgm:cxn modelId="{DED0DD3F-9327-41C3-B5F6-DEC86391C1D8}" srcId="{D3FD55D7-9F7D-4959-8DEA-29385E1AB548}" destId="{E33050C0-411A-46F5-A074-B301B41A905E}" srcOrd="0" destOrd="0" parTransId="{F5E8EEC4-7CCF-4F8F-81E5-5117119EEE6E}" sibTransId="{C2EBA983-91A6-41A9-AB1A-337B41C337CD}"/>
    <dgm:cxn modelId="{C799A249-59AA-4DE2-95C4-479C932447C5}" type="presOf" srcId="{DE56C44F-1255-4704-B6C9-8161C8687032}" destId="{8C0EA752-8F2C-425D-B5D1-C980233582BE}" srcOrd="0" destOrd="0" presId="urn:microsoft.com/office/officeart/2005/8/layout/pyramid2"/>
    <dgm:cxn modelId="{DB9BFDE0-19C6-4896-8601-528297B98344}" srcId="{D3FD55D7-9F7D-4959-8DEA-29385E1AB548}" destId="{05344CB3-9C21-4E34-A7D4-C387D9CCA990}" srcOrd="2" destOrd="0" parTransId="{E8BC5CB1-EE8E-469A-AED9-E1736F16CB3D}" sibTransId="{EFE6CDBA-7C49-40FF-BDA2-9DF6F45FD1FD}"/>
    <dgm:cxn modelId="{220A3DA9-3550-4240-9604-166F0BE7EE7A}" type="presParOf" srcId="{709061CB-E01C-4115-A7EC-308B5C448889}" destId="{9246F923-E42E-4F0A-B927-6ACA6800F30F}" srcOrd="0" destOrd="0" presId="urn:microsoft.com/office/officeart/2005/8/layout/pyramid2"/>
    <dgm:cxn modelId="{C1C03488-D8B9-4257-A7E8-9F70E0F94E2E}" type="presParOf" srcId="{709061CB-E01C-4115-A7EC-308B5C448889}" destId="{51259B2D-0C7A-4DDE-82E0-7622DC552D5B}" srcOrd="1" destOrd="0" presId="urn:microsoft.com/office/officeart/2005/8/layout/pyramid2"/>
    <dgm:cxn modelId="{86836DB8-DCBA-41D4-8E78-849A67554FDD}" type="presParOf" srcId="{51259B2D-0C7A-4DDE-82E0-7622DC552D5B}" destId="{7D02D075-C9BB-4626-B6D7-B9C693DAE160}" srcOrd="0" destOrd="0" presId="urn:microsoft.com/office/officeart/2005/8/layout/pyramid2"/>
    <dgm:cxn modelId="{56DCC32B-8130-4FF6-9535-FC00DD3E575C}" type="presParOf" srcId="{51259B2D-0C7A-4DDE-82E0-7622DC552D5B}" destId="{74564085-5DAB-4E15-B885-5F82064C336D}" srcOrd="1" destOrd="0" presId="urn:microsoft.com/office/officeart/2005/8/layout/pyramid2"/>
    <dgm:cxn modelId="{5635B4DF-5F90-4A8E-8C01-81670BA8C51B}" type="presParOf" srcId="{51259B2D-0C7A-4DDE-82E0-7622DC552D5B}" destId="{8C0EA752-8F2C-425D-B5D1-C980233582BE}" srcOrd="2" destOrd="0" presId="urn:microsoft.com/office/officeart/2005/8/layout/pyramid2"/>
    <dgm:cxn modelId="{887180B5-15E6-4680-AAF6-75D76A4C7D13}" type="presParOf" srcId="{51259B2D-0C7A-4DDE-82E0-7622DC552D5B}" destId="{0012241D-5C5E-4A13-9167-D00C453CCFB2}" srcOrd="3" destOrd="0" presId="urn:microsoft.com/office/officeart/2005/8/layout/pyramid2"/>
    <dgm:cxn modelId="{20DCEF96-C336-481D-9EB9-23E2264C3346}" type="presParOf" srcId="{51259B2D-0C7A-4DDE-82E0-7622DC552D5B}" destId="{05230F5C-DE2C-4FF7-845E-135FDF58D174}" srcOrd="4" destOrd="0" presId="urn:microsoft.com/office/officeart/2005/8/layout/pyramid2"/>
    <dgm:cxn modelId="{1CC997C2-EFF7-4FF1-BB05-CE09FAD4FBF3}" type="presParOf" srcId="{51259B2D-0C7A-4DDE-82E0-7622DC552D5B}" destId="{E2F280EC-57B7-4E7D-9B9F-34E5A2DA003A}"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8AD44-30D0-4AA8-96AE-5AFEEE97D4BA}" type="datetimeFigureOut">
              <a:rPr lang="en-US" smtClean="0"/>
              <a:t>2/15/2025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83258B-724E-4DE7-BE23-E16BE765325C}" type="slidenum">
              <a:rPr lang="en-US" smtClean="0"/>
              <a:t>‹#›</a:t>
            </a:fld>
            <a:endParaRPr lang="en-US"/>
          </a:p>
        </p:txBody>
      </p:sp>
    </p:spTree>
    <p:extLst>
      <p:ext uri="{BB962C8B-B14F-4D97-AF65-F5344CB8AC3E}">
        <p14:creationId xmlns:p14="http://schemas.microsoft.com/office/powerpoint/2010/main" val="663003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83258B-724E-4DE7-BE23-E16BE765325C}" type="slidenum">
              <a:rPr lang="en-US" smtClean="0"/>
              <a:t>1</a:t>
            </a:fld>
            <a:endParaRPr lang="en-US"/>
          </a:p>
        </p:txBody>
      </p:sp>
    </p:spTree>
    <p:extLst>
      <p:ext uri="{BB962C8B-B14F-4D97-AF65-F5344CB8AC3E}">
        <p14:creationId xmlns:p14="http://schemas.microsoft.com/office/powerpoint/2010/main" val="25872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4B1B54-8A7D-4440-9157-C21083F83CF7}"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B1B54-8A7D-4440-9157-C21083F83CF7}"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B1B54-8A7D-4440-9157-C21083F83CF7}"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B1B54-8A7D-4440-9157-C21083F83CF7}"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4B1B54-8A7D-4440-9157-C21083F83CF7}"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4B1B54-8A7D-4440-9157-C21083F83CF7}" type="datetimeFigureOut">
              <a:rPr lang="en-US" smtClean="0"/>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4B1B54-8A7D-4440-9157-C21083F83CF7}" type="datetimeFigureOut">
              <a:rPr lang="en-US" smtClean="0"/>
              <a:t>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4B1B54-8A7D-4440-9157-C21083F83CF7}" type="datetimeFigureOut">
              <a:rPr lang="en-US" smtClean="0"/>
              <a:t>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B1B54-8A7D-4440-9157-C21083F83CF7}" type="datetimeFigureOut">
              <a:rPr lang="en-US" smtClean="0"/>
              <a:t>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B1B54-8A7D-4440-9157-C21083F83CF7}" type="datetimeFigureOut">
              <a:rPr lang="en-US" smtClean="0"/>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B1B54-8A7D-4440-9157-C21083F83CF7}" type="datetimeFigureOut">
              <a:rPr lang="en-US" smtClean="0"/>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B1B54-8A7D-4440-9157-C21083F83CF7}" type="datetimeFigureOut">
              <a:rPr lang="en-US" smtClean="0"/>
              <a:t>2/15/2025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66529-BF6C-424A-8759-C730C29AE3A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13.xml"/><Relationship Id="rId7" Type="http://schemas.openxmlformats.org/officeDocument/2006/relationships/diagramLayout" Target="../diagrams/layout2.xml"/><Relationship Id="rId12" Type="http://schemas.openxmlformats.org/officeDocument/2006/relationships/image" Target="../media/image22.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diagramData" Target="../diagrams/data2.xml"/><Relationship Id="rId11" Type="http://schemas.openxmlformats.org/officeDocument/2006/relationships/image" Target="../media/image5.jpeg"/><Relationship Id="rId5" Type="http://schemas.openxmlformats.org/officeDocument/2006/relationships/image" Target="../media/image7.png"/><Relationship Id="rId10" Type="http://schemas.microsoft.com/office/2007/relationships/diagramDrawing" Target="../diagrams/drawing2.xml"/><Relationship Id="rId4" Type="http://schemas.openxmlformats.org/officeDocument/2006/relationships/slideLayout" Target="../slideLayouts/slideLayout2.xml"/><Relationship Id="rId9"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3.xml"/><Relationship Id="rId11" Type="http://schemas.openxmlformats.org/officeDocument/2006/relationships/image" Target="../media/image5.jpeg"/><Relationship Id="rId5" Type="http://schemas.openxmlformats.org/officeDocument/2006/relationships/diagramLayout" Target="../diagrams/layout3.xml"/><Relationship Id="rId10" Type="http://schemas.openxmlformats.org/officeDocument/2006/relationships/image" Target="../media/image4.png"/><Relationship Id="rId4" Type="http://schemas.openxmlformats.org/officeDocument/2006/relationships/diagramData" Target="../diagrams/data3.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7.png"/><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1.png"/><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6.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tags" Target="../tags/tag21.xml"/><Relationship Id="rId7" Type="http://schemas.openxmlformats.org/officeDocument/2006/relationships/diagramLayout" Target="../diagrams/layout5.xml"/><Relationship Id="rId12" Type="http://schemas.openxmlformats.org/officeDocument/2006/relationships/image" Target="../media/image22.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diagramData" Target="../diagrams/data5.xml"/><Relationship Id="rId11" Type="http://schemas.openxmlformats.org/officeDocument/2006/relationships/image" Target="../media/image5.jpeg"/><Relationship Id="rId5" Type="http://schemas.openxmlformats.org/officeDocument/2006/relationships/image" Target="../media/image7.png"/><Relationship Id="rId10" Type="http://schemas.microsoft.com/office/2007/relationships/diagramDrawing" Target="../diagrams/drawing5.xml"/><Relationship Id="rId4" Type="http://schemas.openxmlformats.org/officeDocument/2006/relationships/slideLayout" Target="../slideLayouts/slideLayout2.xml"/><Relationship Id="rId9" Type="http://schemas.openxmlformats.org/officeDocument/2006/relationships/diagramColors" Target="../diagrams/colors5.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22.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https://cth.edu.vn/wp-content/uploads/2018/03/phuong-phap-hoc-hop-tac-think-pair-share.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7.png"/><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bo-hinh-nen-powerpoint-dep-don-gian-va-chuyen-nghiep4-800x584.jpg"/>
          <p:cNvPicPr>
            <a:picLocks noChangeAspect="1"/>
          </p:cNvPicPr>
          <p:nvPr/>
        </p:nvPicPr>
        <p:blipFill>
          <a:blip r:embed="rId4"/>
          <a:stretch>
            <a:fillRect/>
          </a:stretch>
        </p:blipFill>
        <p:spPr>
          <a:xfrm>
            <a:off x="304800" y="228600"/>
            <a:ext cx="8382000" cy="6210300"/>
          </a:xfrm>
          <a:prstGeom prst="rect">
            <a:avLst/>
          </a:prstGeom>
        </p:spPr>
      </p:pic>
      <p:pic>
        <p:nvPicPr>
          <p:cNvPr id="5" name="Picture 4" descr="chi-tieu.png"/>
          <p:cNvPicPr>
            <a:picLocks noChangeAspect="1"/>
          </p:cNvPicPr>
          <p:nvPr/>
        </p:nvPicPr>
        <p:blipFill>
          <a:blip r:embed="rId5"/>
          <a:stretch>
            <a:fillRect/>
          </a:stretch>
        </p:blipFill>
        <p:spPr>
          <a:xfrm>
            <a:off x="533400" y="379476"/>
            <a:ext cx="8305800" cy="3582924"/>
          </a:xfrm>
          <a:prstGeom prst="rect">
            <a:avLst/>
          </a:prstGeom>
        </p:spPr>
        <p:style>
          <a:lnRef idx="2">
            <a:schemeClr val="accent6"/>
          </a:lnRef>
          <a:fillRef idx="1">
            <a:schemeClr val="lt1"/>
          </a:fillRef>
          <a:effectRef idx="0">
            <a:schemeClr val="accent6"/>
          </a:effectRef>
          <a:fontRef idx="minor">
            <a:schemeClr val="dk1"/>
          </a:fontRef>
        </p:style>
      </p:pic>
      <p:sp>
        <p:nvSpPr>
          <p:cNvPr id="6" name="Rounded Rectangle 5"/>
          <p:cNvSpPr/>
          <p:nvPr/>
        </p:nvSpPr>
        <p:spPr>
          <a:xfrm>
            <a:off x="1219200" y="4114800"/>
            <a:ext cx="7162800" cy="2209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smtClean="0">
                <a:latin typeface="Times New Roman" pitchFamily="18" charset="0"/>
                <a:cs typeface="Times New Roman" pitchFamily="18" charset="0"/>
              </a:rPr>
              <a:t>      Bài 8: Lập kế hoạch chi tiêu</a:t>
            </a:r>
            <a:endParaRPr lang="en-US" sz="3600" dirty="0">
              <a:latin typeface="Times New Roman" pitchFamily="18" charset="0"/>
              <a:cs typeface="Times New Roman" pitchFamily="18" charset="0"/>
            </a:endParaRPr>
          </a:p>
        </p:txBody>
      </p:sp>
      <p:grpSp>
        <p:nvGrpSpPr>
          <p:cNvPr id="7" name="Group 2"/>
          <p:cNvGrpSpPr/>
          <p:nvPr/>
        </p:nvGrpSpPr>
        <p:grpSpPr>
          <a:xfrm>
            <a:off x="0" y="150004"/>
            <a:ext cx="3261342" cy="6707996"/>
            <a:chOff x="385137" y="57164"/>
            <a:chExt cx="4348456" cy="6707996"/>
          </a:xfrm>
        </p:grpSpPr>
        <p:grpSp>
          <p:nvGrpSpPr>
            <p:cNvPr id="8" name="Group 1"/>
            <p:cNvGrpSpPr/>
            <p:nvPr/>
          </p:nvGrpSpPr>
          <p:grpSpPr>
            <a:xfrm>
              <a:off x="385137" y="57164"/>
              <a:ext cx="2820187" cy="6584741"/>
              <a:chOff x="380638" y="180419"/>
              <a:chExt cx="2820187" cy="6584741"/>
            </a:xfrm>
          </p:grpSpPr>
          <p:pic>
            <p:nvPicPr>
              <p:cNvPr id="10" name="图片 7"/>
              <p:cNvPicPr>
                <a:picLocks noChangeAspect="1"/>
              </p:cNvPicPr>
              <p:nvPr/>
            </p:nvPicPr>
            <p:blipFill rotWithShape="1">
              <a:blip r:embed="rId6">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11" name="图片 8"/>
              <p:cNvPicPr>
                <a:picLocks noChangeAspect="1"/>
              </p:cNvPicPr>
              <p:nvPr/>
            </p:nvPicPr>
            <p:blipFill rotWithShape="1">
              <a:blip r:embed="rId7">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9" name="Picture 2" descr="http://photos.myjoyonline.com/photos/news/201311/6579331693860_200143784020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E07A7A-35D0-4727-A1FE-84E16CF57969}"/>
              </a:ext>
            </a:extLst>
          </p:cNvPr>
          <p:cNvPicPr>
            <a:picLocks noChangeAspect="1"/>
          </p:cNvPicPr>
          <p:nvPr/>
        </p:nvPicPr>
        <p:blipFill>
          <a:blip r:embed="rId5"/>
          <a:stretch>
            <a:fillRect/>
          </a:stretch>
        </p:blipFill>
        <p:spPr>
          <a:xfrm>
            <a:off x="0" y="32269"/>
            <a:ext cx="9144000" cy="6793462"/>
          </a:xfrm>
          <a:prstGeom prst="rect">
            <a:avLst/>
          </a:prstGeom>
        </p:spPr>
      </p:pic>
      <p:graphicFrame>
        <p:nvGraphicFramePr>
          <p:cNvPr id="6" name="Content Placeholder 4"/>
          <p:cNvGraphicFramePr>
            <a:graphicFrameLocks/>
          </p:cNvGraphicFramePr>
          <p:nvPr>
            <p:custDataLst>
              <p:tags r:id="rId2"/>
            </p:custDataLst>
            <p:extLst>
              <p:ext uri="{D42A27DB-BD31-4B8C-83A1-F6EECF244321}">
                <p14:modId xmlns:p14="http://schemas.microsoft.com/office/powerpoint/2010/main" val="459619976"/>
              </p:ext>
            </p:extLst>
          </p:nvPr>
        </p:nvGraphicFramePr>
        <p:xfrm>
          <a:off x="971550" y="1219202"/>
          <a:ext cx="7029450" cy="4906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itle 1"/>
          <p:cNvSpPr txBox="1">
            <a:spLocks/>
          </p:cNvSpPr>
          <p:nvPr>
            <p:custDataLst>
              <p:tags r:id="rId3"/>
            </p:custDataLst>
          </p:nvPr>
        </p:nvSpPr>
        <p:spPr>
          <a:xfrm>
            <a:off x="-228600" y="0"/>
            <a:ext cx="9144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smtClean="0">
                <a:ln>
                  <a:noFill/>
                </a:ln>
                <a:solidFill>
                  <a:prstClr val="white"/>
                </a:solidFill>
                <a:effectLst/>
                <a:uLnTx/>
                <a:uFillTx/>
                <a:latin typeface="Calibri"/>
                <a:ea typeface="+mn-ea"/>
                <a:cs typeface="+mn-cs"/>
              </a:rPr>
              <a:t>Thảo luận</a:t>
            </a:r>
            <a:r>
              <a:rPr kumimoji="0" lang="en-US" sz="5400" b="1" i="0" u="none" strike="noStrike" kern="0" cap="none" spc="0" normalizeH="0" noProof="0" dirty="0" smtClean="0">
                <a:ln>
                  <a:noFill/>
                </a:ln>
                <a:solidFill>
                  <a:prstClr val="white"/>
                </a:solidFill>
                <a:effectLst/>
                <a:uLnTx/>
                <a:uFillTx/>
                <a:latin typeface="Calibri"/>
                <a:ea typeface="+mn-ea"/>
                <a:cs typeface="+mn-cs"/>
              </a:rPr>
              <a:t> nhóm</a:t>
            </a:r>
            <a:endParaRPr kumimoji="0" lang="en-US" sz="5400" b="1" i="0" u="none" strike="noStrike" kern="0" cap="none" spc="0" normalizeH="0" baseline="0" noProof="0" dirty="0">
              <a:ln>
                <a:noFill/>
              </a:ln>
              <a:solidFill>
                <a:prstClr val="white"/>
              </a:solidFill>
              <a:effectLst/>
              <a:uLnTx/>
              <a:uFillTx/>
              <a:latin typeface="Calibri"/>
              <a:ea typeface="+mn-ea"/>
              <a:cs typeface="+mn-cs"/>
            </a:endParaRPr>
          </a:p>
        </p:txBody>
      </p:sp>
      <p:pic>
        <p:nvPicPr>
          <p:cNvPr id="8" name="Picture 2" descr="http://photos.myjoyonline.com/photos/news/201311/6579331693860_2001437840207.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0" y="-228600"/>
            <a:ext cx="184663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253" y="-208757"/>
            <a:ext cx="145936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hinh-nen-powerpoint-dep-don-gian-va-chuyen-nghiep4-800x584.jpg"/>
          <p:cNvPicPr>
            <a:picLocks noChangeAspect="1"/>
          </p:cNvPicPr>
          <p:nvPr/>
        </p:nvPicPr>
        <p:blipFill>
          <a:blip r:embed="rId3"/>
          <a:stretch>
            <a:fillRect/>
          </a:stretch>
        </p:blipFill>
        <p:spPr>
          <a:xfrm>
            <a:off x="762000" y="647700"/>
            <a:ext cx="7620000" cy="5562600"/>
          </a:xfrm>
          <a:prstGeom prst="rect">
            <a:avLst/>
          </a:prstGeom>
        </p:spPr>
      </p:pic>
      <p:sp>
        <p:nvSpPr>
          <p:cNvPr id="2" name="Title 1"/>
          <p:cNvSpPr>
            <a:spLocks noGrp="1"/>
          </p:cNvSpPr>
          <p:nvPr>
            <p:ph type="title"/>
          </p:nvPr>
        </p:nvSpPr>
        <p:spPr/>
        <p:txBody>
          <a:bodyPr>
            <a:noAutofit/>
          </a:bodyPr>
          <a:lstStyle/>
          <a:p>
            <a:pPr lvl="0"/>
            <a:r>
              <a:rPr lang="vi-VN" sz="2400" dirty="0" smtClean="0">
                <a:solidFill>
                  <a:srgbClr val="FF0000"/>
                </a:solidFill>
              </a:rPr>
              <a:t> </a:t>
            </a:r>
            <a:r>
              <a:rPr lang="en-US" sz="2400" dirty="0" smtClean="0">
                <a:solidFill>
                  <a:srgbClr val="FF0000"/>
                </a:solidFill>
              </a:rPr>
              <a:t/>
            </a:r>
            <a:br>
              <a:rPr lang="en-US" sz="2400" dirty="0" smtClean="0">
                <a:solidFill>
                  <a:srgbClr val="FF0000"/>
                </a:solidFill>
              </a:rPr>
            </a:br>
            <a:r>
              <a:rPr lang="vi-VN" sz="2400" dirty="0" smtClean="0">
                <a:solidFill>
                  <a:srgbClr val="FF0000"/>
                </a:solidFill>
              </a:rPr>
              <a:t>Em hãy quan sát mỗi hình ảnh và cho biết bạn học sinh nào chi tiêu không có kế hoạch. Theo em, chi tiêu có kế hoạch sẽ mang lại lợi ích gì cho các bạn học sinh đó?</a:t>
            </a:r>
            <a:r>
              <a:rPr lang="en-US" sz="2400" dirty="0" smtClean="0">
                <a:solidFill>
                  <a:srgbClr val="FF0000"/>
                </a:solidFill>
              </a:rPr>
              <a:t/>
            </a:r>
            <a:br>
              <a:rPr lang="en-US" sz="2400" dirty="0" smtClean="0">
                <a:solidFill>
                  <a:srgbClr val="FF0000"/>
                </a:solidFill>
              </a:rPr>
            </a:br>
            <a:endParaRPr lang="en-US" sz="2400" dirty="0">
              <a:solidFill>
                <a:srgbClr val="FF0000"/>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6" name="Group 2"/>
          <p:cNvGrpSpPr/>
          <p:nvPr/>
        </p:nvGrpSpPr>
        <p:grpSpPr>
          <a:xfrm>
            <a:off x="228600" y="150004"/>
            <a:ext cx="1524000" cy="6707996"/>
            <a:chOff x="385137" y="57164"/>
            <a:chExt cx="4348456" cy="6707996"/>
          </a:xfrm>
        </p:grpSpPr>
        <p:grpSp>
          <p:nvGrpSpPr>
            <p:cNvPr id="7" name="Group 1"/>
            <p:cNvGrpSpPr/>
            <p:nvPr/>
          </p:nvGrpSpPr>
          <p:grpSpPr>
            <a:xfrm>
              <a:off x="385137" y="57164"/>
              <a:ext cx="2820187" cy="6584741"/>
              <a:chOff x="380638" y="180419"/>
              <a:chExt cx="2820187" cy="6584741"/>
            </a:xfrm>
          </p:grpSpPr>
          <p:pic>
            <p:nvPicPr>
              <p:cNvPr id="9" name="图片 7"/>
              <p:cNvPicPr>
                <a:picLocks noChangeAspect="1"/>
              </p:cNvPicPr>
              <p:nvPr/>
            </p:nvPicPr>
            <p:blipFill rotWithShape="1">
              <a:blip r:embed="rId9">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10" name="图片 8"/>
              <p:cNvPicPr>
                <a:picLocks noChangeAspect="1"/>
              </p:cNvPicPr>
              <p:nvPr/>
            </p:nvPicPr>
            <p:blipFill rotWithShape="1">
              <a:blip r:embed="rId10">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8" name="Picture 2" descr="http://photos.myjoyonline.com/photos/news/201311/6579331693860_2001437840207.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26F44A5-92A8-48E6-8F29-7E57BC15F2AC}"/>
              </a:ext>
            </a:extLst>
          </p:cNvPr>
          <p:cNvPicPr>
            <a:picLocks noChangeAspect="1"/>
          </p:cNvPicPr>
          <p:nvPr/>
        </p:nvPicPr>
        <p:blipFill>
          <a:blip r:embed="rId3"/>
          <a:stretch>
            <a:fillRect/>
          </a:stretch>
        </p:blipFill>
        <p:spPr>
          <a:xfrm>
            <a:off x="0" y="32269"/>
            <a:ext cx="9144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1377616" y="986157"/>
            <a:ext cx="7892716" cy="2663423"/>
          </a:xfrm>
          <a:prstGeom prst="rect">
            <a:avLst/>
          </a:prstGeom>
        </p:spPr>
      </p:pic>
      <p:sp>
        <p:nvSpPr>
          <p:cNvPr id="10" name="TextBox 9"/>
          <p:cNvSpPr txBox="1"/>
          <p:nvPr/>
        </p:nvSpPr>
        <p:spPr>
          <a:xfrm>
            <a:off x="2514600" y="1447800"/>
            <a:ext cx="6346658" cy="2440151"/>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vi-VN" sz="2000" dirty="0"/>
              <a:t>Mỗi người cần phải lập kế hoạch chi tiêu bởi vì chi tiêu có kế hoạch giúp chúng ta cân đối các khoản thu và chi một cách hợp lí; tránh được các khoản chi tiêu không cần thiết; có thể tăng tiết kiệm; chủ động về tài chính trong hiện tại và tương lai.</a:t>
            </a:r>
            <a:endParaRPr lang="en-US" sz="2000" dirty="0"/>
          </a:p>
          <a:p>
            <a:pPr algn="just">
              <a:lnSpc>
                <a:spcPct val="122000"/>
              </a:lnSpc>
              <a:spcAft>
                <a:spcPts val="500"/>
              </a:spcAft>
              <a:buClr>
                <a:srgbClr val="000000"/>
              </a:buClr>
              <a:buSzPts val="1100"/>
              <a:tabLst>
                <a:tab pos="229870" algn="l"/>
              </a:tabLst>
            </a:pPr>
            <a:endParaRPr lang="en-US" sz="20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grpSp>
        <p:nvGrpSpPr>
          <p:cNvPr id="2" name="Group 2"/>
          <p:cNvGrpSpPr/>
          <p:nvPr/>
        </p:nvGrpSpPr>
        <p:grpSpPr>
          <a:xfrm>
            <a:off x="152400" y="150004"/>
            <a:ext cx="3261342" cy="6707996"/>
            <a:chOff x="385137" y="57164"/>
            <a:chExt cx="4348456" cy="6707996"/>
          </a:xfrm>
        </p:grpSpPr>
        <p:grpSp>
          <p:nvGrpSpPr>
            <p:cNvPr id="3"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5">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0964" y="4038600"/>
            <a:ext cx="2973036"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11" descr="nui-tien-500k.jpg"/>
          <p:cNvPicPr>
            <a:picLocks noChangeAspect="1"/>
          </p:cNvPicPr>
          <p:nvPr/>
        </p:nvPicPr>
        <p:blipFill>
          <a:blip r:embed="rId9"/>
          <a:stretch>
            <a:fillRect/>
          </a:stretch>
        </p:blipFill>
        <p:spPr>
          <a:xfrm>
            <a:off x="2438400" y="3505200"/>
            <a:ext cx="4038600" cy="3352800"/>
          </a:xfrm>
          <a:prstGeom prst="rect">
            <a:avLst/>
          </a:prstGeom>
        </p:spPr>
      </p:pic>
    </p:spTree>
    <p:custDataLst>
      <p:tags r:id="rId1"/>
    </p:custDataLst>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228600"/>
          <a:ext cx="82296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hinh-nen-powerpoint-dep-don-gian-va-chuyen-nghiep4-800x584.jpg"/>
          <p:cNvPicPr>
            <a:picLocks noChangeAspect="1"/>
          </p:cNvPicPr>
          <p:nvPr/>
        </p:nvPicPr>
        <p:blipFill>
          <a:blip r:embed="rId3"/>
          <a:stretch>
            <a:fillRect/>
          </a:stretch>
        </p:blipFill>
        <p:spPr>
          <a:xfrm>
            <a:off x="304800" y="609600"/>
            <a:ext cx="8839200" cy="5867400"/>
          </a:xfrm>
          <a:prstGeom prst="rect">
            <a:avLst/>
          </a:prstGeom>
        </p:spPr>
      </p:pic>
      <p:sp>
        <p:nvSpPr>
          <p:cNvPr id="2" name="Title 1"/>
          <p:cNvSpPr>
            <a:spLocks noGrp="1"/>
          </p:cNvSpPr>
          <p:nvPr>
            <p:ph type="title"/>
          </p:nvPr>
        </p:nvSpPr>
        <p:spPr/>
        <p:txBody>
          <a:bodyPr/>
          <a:lstStyle/>
          <a:p>
            <a:r>
              <a:rPr lang="en-US" dirty="0" smtClean="0"/>
              <a:t>        Phiếu học tập :</a:t>
            </a:r>
            <a:endParaRPr lang="en-US" dirty="0"/>
          </a:p>
        </p:txBody>
      </p:sp>
      <p:pic>
        <p:nvPicPr>
          <p:cNvPr id="7" name="Content Placeholder 6" descr="blobid0-1659114419.png"/>
          <p:cNvPicPr>
            <a:picLocks noGrp="1" noChangeAspect="1"/>
          </p:cNvPicPr>
          <p:nvPr>
            <p:ph idx="1"/>
          </p:nvPr>
        </p:nvPicPr>
        <p:blipFill>
          <a:blip r:embed="rId4"/>
          <a:stretch>
            <a:fillRect/>
          </a:stretch>
        </p:blipFill>
        <p:spPr>
          <a:xfrm>
            <a:off x="457200" y="1371600"/>
            <a:ext cx="8229600" cy="4343399"/>
          </a:xfrm>
        </p:spPr>
      </p:pic>
      <p:pic>
        <p:nvPicPr>
          <p:cNvPr id="5" name="图片 11">
            <a:extLst>
              <a:ext uri="{FF2B5EF4-FFF2-40B4-BE49-F238E27FC236}">
                <a16:creationId xmlns:a16="http://schemas.microsoft.com/office/drawing/2014/main" xmlns="" id="{22158275-793E-4BE1-A862-10544D902D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91133">
            <a:off x="7318552" y="-258016"/>
            <a:ext cx="1795598" cy="1933717"/>
          </a:xfrm>
          <a:prstGeom prst="rect">
            <a:avLst/>
          </a:prstGeom>
        </p:spPr>
      </p:pic>
      <p:sp>
        <p:nvSpPr>
          <p:cNvPr id="8" name="Rounded Rectangle 7"/>
          <p:cNvSpPr/>
          <p:nvPr/>
        </p:nvSpPr>
        <p:spPr>
          <a:xfrm>
            <a:off x="228600" y="5638800"/>
            <a:ext cx="815340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dirty="0" smtClean="0">
              <a:solidFill>
                <a:srgbClr val="FF0000"/>
              </a:solidFill>
            </a:endParaRPr>
          </a:p>
          <a:p>
            <a:pPr algn="ctr"/>
            <a:r>
              <a:rPr lang="en-US" sz="2800" dirty="0" smtClean="0">
                <a:solidFill>
                  <a:srgbClr val="FF0000"/>
                </a:solidFill>
              </a:rPr>
              <a:t>Em hãy </a:t>
            </a:r>
            <a:r>
              <a:rPr lang="en-US" sz="2800" dirty="0">
                <a:solidFill>
                  <a:srgbClr val="FF0000"/>
                </a:solidFill>
              </a:rPr>
              <a:t>lựa chọn những món đồ </a:t>
            </a:r>
            <a:r>
              <a:rPr lang="en-US" sz="2800" dirty="0" smtClean="0">
                <a:solidFill>
                  <a:srgbClr val="FF0000"/>
                </a:solidFill>
              </a:rPr>
              <a:t>thường xuyên và </a:t>
            </a:r>
            <a:r>
              <a:rPr lang="en-US" sz="2800" dirty="0">
                <a:solidFill>
                  <a:srgbClr val="FF0000"/>
                </a:solidFill>
              </a:rPr>
              <a:t>không </a:t>
            </a:r>
            <a:r>
              <a:rPr lang="en-US" sz="2800" dirty="0" smtClean="0">
                <a:solidFill>
                  <a:srgbClr val="FF0000"/>
                </a:solidFill>
              </a:rPr>
              <a:t>thường xuyên sử dụng?</a:t>
            </a:r>
            <a:endParaRPr lang="en-US" sz="2800" dirty="0">
              <a:solidFill>
                <a:srgbClr val="FF0000"/>
              </a:solidFill>
            </a:endParaRPr>
          </a:p>
          <a:p>
            <a:pPr algn="ctr"/>
            <a:endParaRPr lang="en-US" dirty="0"/>
          </a:p>
        </p:txBody>
      </p:sp>
      <p:sp>
        <p:nvSpPr>
          <p:cNvPr id="9" name="Cloud 8"/>
          <p:cNvSpPr/>
          <p:nvPr/>
        </p:nvSpPr>
        <p:spPr>
          <a:xfrm>
            <a:off x="3810000" y="2743200"/>
            <a:ext cx="4648200" cy="2895600"/>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smtClean="0">
                <a:solidFill>
                  <a:srgbClr val="FF0000"/>
                </a:solidFill>
              </a:rPr>
              <a:t>Vì sao em lại lựa chọn nhưng món đồ trên thường xuyên?</a:t>
            </a:r>
            <a:endParaRPr lang="en-US" sz="2800"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Phiếu học tập</a:t>
            </a:r>
            <a:endParaRPr lang="en-US" dirty="0"/>
          </a:p>
        </p:txBody>
      </p:sp>
      <p:pic>
        <p:nvPicPr>
          <p:cNvPr id="6" name="Content Placeholder 5" descr="bo-hinh-nen-powerpoint-dep-don-gian-va-chuyen-nghiep4-800x584.jpg"/>
          <p:cNvPicPr>
            <a:picLocks noGrp="1" noChangeAspect="1"/>
          </p:cNvPicPr>
          <p:nvPr>
            <p:ph idx="1"/>
          </p:nvPr>
        </p:nvPicPr>
        <p:blipFill>
          <a:blip r:embed="rId3"/>
          <a:stretch>
            <a:fillRect/>
          </a:stretch>
        </p:blipFill>
        <p:spPr>
          <a:xfrm>
            <a:off x="381000" y="228600"/>
            <a:ext cx="8762999" cy="5897563"/>
          </a:xfrm>
        </p:spPr>
      </p:pic>
      <p:sp>
        <p:nvSpPr>
          <p:cNvPr id="4" name="Cloud 3"/>
          <p:cNvSpPr/>
          <p:nvPr/>
        </p:nvSpPr>
        <p:spPr>
          <a:xfrm>
            <a:off x="457200" y="1219200"/>
            <a:ext cx="8686800" cy="36576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i="1" dirty="0" smtClean="0"/>
          </a:p>
          <a:p>
            <a:pPr algn="ctr"/>
            <a:r>
              <a:rPr lang="vi-VN" sz="2400" i="1" dirty="0" smtClean="0"/>
              <a:t>Lên </a:t>
            </a:r>
            <a:r>
              <a:rPr lang="vi-VN" sz="2400" i="1" dirty="0"/>
              <a:t>lớp 8, bạn Phương được m</a:t>
            </a:r>
            <a:r>
              <a:rPr lang="en-US" sz="2400" i="1" dirty="0"/>
              <a:t>ẹ</a:t>
            </a:r>
            <a:r>
              <a:rPr lang="vi-VN" sz="2400" i="1" dirty="0"/>
              <a:t> giao nhiệm vụ đi chợ, mua sắm các vật dụng cần thiết cho gia đình. Mẹ đưa một tài khoản tiền để chi tiêu trong một tuần và hướng dẫn bạn lên kế hoạch cụ thể mỗi khi mua sắm..... </a:t>
            </a:r>
            <a:endParaRPr lang="en-US" sz="2400" dirty="0"/>
          </a:p>
          <a:p>
            <a:pPr algn="ctr"/>
            <a:endParaRPr lang="en-US" sz="2400" dirty="0"/>
          </a:p>
        </p:txBody>
      </p:sp>
      <p:sp>
        <p:nvSpPr>
          <p:cNvPr id="5" name="Rectangle 4"/>
          <p:cNvSpPr/>
          <p:nvPr/>
        </p:nvSpPr>
        <p:spPr>
          <a:xfrm>
            <a:off x="457200" y="914400"/>
            <a:ext cx="2057400"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dirty="0" smtClean="0"/>
              <a:t>Tình huống</a:t>
            </a:r>
            <a:endParaRPr lang="en-US" sz="36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E07A7A-35D0-4727-A1FE-84E16CF57969}"/>
              </a:ext>
            </a:extLst>
          </p:cNvPr>
          <p:cNvPicPr>
            <a:picLocks noChangeAspect="1"/>
          </p:cNvPicPr>
          <p:nvPr/>
        </p:nvPicPr>
        <p:blipFill>
          <a:blip r:embed="rId5"/>
          <a:stretch>
            <a:fillRect/>
          </a:stretch>
        </p:blipFill>
        <p:spPr>
          <a:xfrm>
            <a:off x="0" y="32269"/>
            <a:ext cx="9144000" cy="6793462"/>
          </a:xfrm>
          <a:prstGeom prst="rect">
            <a:avLst/>
          </a:prstGeom>
        </p:spPr>
      </p:pic>
      <p:graphicFrame>
        <p:nvGraphicFramePr>
          <p:cNvPr id="6" name="Content Placeholder 4"/>
          <p:cNvGraphicFramePr>
            <a:graphicFrameLocks/>
          </p:cNvGraphicFramePr>
          <p:nvPr>
            <p:custDataLst>
              <p:tags r:id="rId2"/>
            </p:custDataLst>
            <p:extLst>
              <p:ext uri="{D42A27DB-BD31-4B8C-83A1-F6EECF244321}">
                <p14:modId xmlns:p14="http://schemas.microsoft.com/office/powerpoint/2010/main" val="459619976"/>
              </p:ext>
            </p:extLst>
          </p:nvPr>
        </p:nvGraphicFramePr>
        <p:xfrm>
          <a:off x="971550" y="1219202"/>
          <a:ext cx="7029450" cy="4906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itle 1"/>
          <p:cNvSpPr txBox="1">
            <a:spLocks/>
          </p:cNvSpPr>
          <p:nvPr>
            <p:custDataLst>
              <p:tags r:id="rId3"/>
            </p:custDataLst>
          </p:nvPr>
        </p:nvSpPr>
        <p:spPr>
          <a:xfrm>
            <a:off x="-228600" y="0"/>
            <a:ext cx="9144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smtClean="0">
                <a:ln>
                  <a:noFill/>
                </a:ln>
                <a:solidFill>
                  <a:prstClr val="white"/>
                </a:solidFill>
                <a:effectLst/>
                <a:uLnTx/>
                <a:uFillTx/>
                <a:latin typeface="Calibri"/>
                <a:ea typeface="+mn-ea"/>
                <a:cs typeface="+mn-cs"/>
              </a:rPr>
              <a:t>Phiếu</a:t>
            </a:r>
            <a:r>
              <a:rPr kumimoji="0" lang="en-US" sz="5400" b="1" i="0" u="none" strike="noStrike" kern="0" cap="none" spc="0" normalizeH="0" noProof="0" dirty="0" smtClean="0">
                <a:ln>
                  <a:noFill/>
                </a:ln>
                <a:solidFill>
                  <a:prstClr val="white"/>
                </a:solidFill>
                <a:effectLst/>
                <a:uLnTx/>
                <a:uFillTx/>
                <a:latin typeface="Calibri"/>
                <a:ea typeface="+mn-ea"/>
                <a:cs typeface="+mn-cs"/>
              </a:rPr>
              <a:t> học tập</a:t>
            </a:r>
            <a:endParaRPr kumimoji="0" lang="en-US" sz="5400" b="1" i="0" u="none" strike="noStrike" kern="0" cap="none" spc="0" normalizeH="0" baseline="0" noProof="0" dirty="0">
              <a:ln>
                <a:noFill/>
              </a:ln>
              <a:solidFill>
                <a:prstClr val="white"/>
              </a:solidFill>
              <a:effectLst/>
              <a:uLnTx/>
              <a:uFillTx/>
              <a:latin typeface="Calibri"/>
              <a:ea typeface="+mn-ea"/>
              <a:cs typeface="+mn-cs"/>
            </a:endParaRPr>
          </a:p>
        </p:txBody>
      </p:sp>
      <p:pic>
        <p:nvPicPr>
          <p:cNvPr id="8" name="Picture 2" descr="http://photos.myjoyonline.com/photos/news/201311/6579331693860_2001437840207.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0" y="-228600"/>
            <a:ext cx="184663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253" y="-208757"/>
            <a:ext cx="145936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58444A62-9D41-4914-9697-EFAC66F406FA}"/>
                                            </p:graphicEl>
                                          </p:spTgt>
                                        </p:tgtEl>
                                        <p:attrNameLst>
                                          <p:attrName>style.visibility</p:attrName>
                                        </p:attrNameLst>
                                      </p:cBhvr>
                                      <p:to>
                                        <p:strVal val="visible"/>
                                      </p:to>
                                    </p:set>
                                    <p:animEffect transition="in" filter="fade">
                                      <p:cBhvr>
                                        <p:cTn id="26" dur="1000"/>
                                        <p:tgtEl>
                                          <p:spTgt spid="6">
                                            <p:graphicEl>
                                              <a:dgm id="{58444A62-9D41-4914-9697-EFAC66F406FA}"/>
                                            </p:graphicEl>
                                          </p:spTgt>
                                        </p:tgtEl>
                                      </p:cBhvr>
                                    </p:animEffect>
                                    <p:anim calcmode="lin" valueType="num">
                                      <p:cBhvr>
                                        <p:cTn id="27" dur="1000" fill="hold"/>
                                        <p:tgtEl>
                                          <p:spTgt spid="6">
                                            <p:graphicEl>
                                              <a:dgm id="{58444A62-9D41-4914-9697-EFAC66F406F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58444A62-9D41-4914-9697-EFAC66F406F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CAF86882-4A1E-4B4C-9739-48D58429E63C}"/>
                                            </p:graphicEl>
                                          </p:spTgt>
                                        </p:tgtEl>
                                        <p:attrNameLst>
                                          <p:attrName>style.visibility</p:attrName>
                                        </p:attrNameLst>
                                      </p:cBhvr>
                                      <p:to>
                                        <p:strVal val="visible"/>
                                      </p:to>
                                    </p:set>
                                    <p:animEffect transition="in" filter="fade">
                                      <p:cBhvr>
                                        <p:cTn id="31" dur="1000"/>
                                        <p:tgtEl>
                                          <p:spTgt spid="6">
                                            <p:graphicEl>
                                              <a:dgm id="{CAF86882-4A1E-4B4C-9739-48D58429E63C}"/>
                                            </p:graphicEl>
                                          </p:spTgt>
                                        </p:tgtEl>
                                      </p:cBhvr>
                                    </p:animEffect>
                                    <p:anim calcmode="lin" valueType="num">
                                      <p:cBhvr>
                                        <p:cTn id="32" dur="1000" fill="hold"/>
                                        <p:tgtEl>
                                          <p:spTgt spid="6">
                                            <p:graphicEl>
                                              <a:dgm id="{CAF86882-4A1E-4B4C-9739-48D58429E63C}"/>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CAF86882-4A1E-4B4C-9739-48D58429E63C}"/>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71450" y="2202177"/>
          <a:ext cx="8801101" cy="5109280"/>
        </p:xfrm>
        <a:graphic>
          <a:graphicData uri="http://schemas.openxmlformats.org/drawingml/2006/table">
            <a:tbl>
              <a:tblPr firstRow="1" firstCol="1" bandRow="1"/>
              <a:tblGrid>
                <a:gridCol w="1890170">
                  <a:extLst>
                    <a:ext uri="{9D8B030D-6E8A-4147-A177-3AD203B41FA5}">
                      <a16:colId xmlns="" xmlns:a16="http://schemas.microsoft.com/office/drawing/2014/main" val="20000"/>
                    </a:ext>
                  </a:extLst>
                </a:gridCol>
                <a:gridCol w="6910931">
                  <a:extLst>
                    <a:ext uri="{9D8B030D-6E8A-4147-A177-3AD203B41FA5}">
                      <a16:colId xmlns=""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itchFamily="18" charset="0"/>
                        <a:ea typeface="DengXian"/>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Học</a:t>
                      </a:r>
                      <a:r>
                        <a:rPr lang="en-US" sz="3200" b="1" baseline="0" dirty="0">
                          <a:solidFill>
                            <a:srgbClr val="FF0000"/>
                          </a:solidFill>
                          <a:effectLst/>
                          <a:latin typeface="Times New Roman" pitchFamily="18" charset="0"/>
                          <a:ea typeface="DengXian"/>
                          <a:cs typeface="Times New Roman" pitchFamily="18" charset="0"/>
                        </a:rPr>
                        <a:t> </a:t>
                      </a:r>
                      <a:r>
                        <a:rPr lang="en-US" sz="3200" b="1" baseline="0" dirty="0" err="1">
                          <a:solidFill>
                            <a:srgbClr val="FF0000"/>
                          </a:solidFill>
                          <a:effectLst/>
                          <a:latin typeface="Times New Roman" pitchFamily="18" charset="0"/>
                          <a:ea typeface="DengXian"/>
                          <a:cs typeface="Times New Roman" pitchFamily="18" charset="0"/>
                        </a:rPr>
                        <a:t>sinh</a:t>
                      </a:r>
                      <a:r>
                        <a:rPr lang="en-US" sz="3200" b="1" baseline="0"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thực</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hiện</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hoạt</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động</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cá</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nhân</a:t>
                      </a:r>
                      <a:r>
                        <a:rPr lang="en-US" sz="3200" b="1" dirty="0">
                          <a:solidFill>
                            <a:srgbClr val="FF0000"/>
                          </a:solidFill>
                          <a:effectLst/>
                          <a:latin typeface="Times New Roman" pitchFamily="18" charset="0"/>
                          <a:ea typeface="DengXian"/>
                          <a:cs typeface="Times New Roman" pitchFamily="18" charset="0"/>
                        </a:rPr>
                        <a:t> “Think</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Suy</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nghĩ</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độc</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lập</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về</a:t>
                      </a:r>
                      <a:r>
                        <a:rPr lang="en-US" sz="3200" dirty="0">
                          <a:solidFill>
                            <a:srgbClr val="000000"/>
                          </a:solidFill>
                          <a:effectLst/>
                          <a:latin typeface="Times New Roman" pitchFamily="18" charset="0"/>
                          <a:ea typeface="DengXian"/>
                          <a:cs typeface="Times New Roman" pitchFamily="18" charset="0"/>
                        </a:rPr>
                        <a:t> </a:t>
                      </a:r>
                      <a:r>
                        <a:rPr lang="vi-VN" sz="3200" dirty="0">
                          <a:solidFill>
                            <a:srgbClr val="000000"/>
                          </a:solidFill>
                          <a:effectLst/>
                          <a:latin typeface="Times New Roman" pitchFamily="18" charset="0"/>
                          <a:ea typeface="DengXian"/>
                          <a:cs typeface="Times New Roman" pitchFamily="18" charset="0"/>
                        </a:rPr>
                        <a:t>bài tập </a:t>
                      </a:r>
                      <a:r>
                        <a:rPr lang="vi-VN" sz="3200" dirty="0" smtClean="0">
                          <a:solidFill>
                            <a:srgbClr val="000000"/>
                          </a:solidFill>
                          <a:effectLst/>
                          <a:latin typeface="Times New Roman" pitchFamily="18" charset="0"/>
                          <a:ea typeface="DengXian"/>
                          <a:cs typeface="Times New Roman" pitchFamily="18" charset="0"/>
                        </a:rPr>
                        <a:t> </a:t>
                      </a:r>
                      <a:r>
                        <a:rPr lang="vi-VN" sz="3200" dirty="0">
                          <a:solidFill>
                            <a:srgbClr val="000000"/>
                          </a:solidFill>
                          <a:effectLst/>
                          <a:latin typeface="Times New Roman" pitchFamily="18" charset="0"/>
                          <a:ea typeface="DengXian"/>
                          <a:cs typeface="Times New Roman" pitchFamily="18" charset="0"/>
                        </a:rPr>
                        <a:t>và hoàn thành phiếu bài </a:t>
                      </a:r>
                      <a:r>
                        <a:rPr lang="vi-VN" sz="3200" dirty="0" smtClean="0">
                          <a:solidFill>
                            <a:srgbClr val="000000"/>
                          </a:solidFill>
                          <a:effectLst/>
                          <a:latin typeface="Times New Roman" pitchFamily="18" charset="0"/>
                          <a:ea typeface="DengXian"/>
                          <a:cs typeface="Times New Roman" pitchFamily="18" charset="0"/>
                        </a:rPr>
                        <a:t>tập</a:t>
                      </a:r>
                      <a:endParaRPr lang="en-US" sz="3200" b="0" i="0" kern="1200" dirty="0">
                        <a:solidFill>
                          <a:schemeClr val="tx1"/>
                        </a:solidFill>
                        <a:effectLst/>
                        <a:latin typeface="Times New Roman" pitchFamily="18" charset="0"/>
                        <a:ea typeface="+mn-ea"/>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itchFamily="18" charset="0"/>
                        <a:ea typeface="DengXian"/>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Học</a:t>
                      </a:r>
                      <a:r>
                        <a:rPr lang="en-US" sz="3200" b="1" baseline="0" dirty="0">
                          <a:solidFill>
                            <a:srgbClr val="FF0000"/>
                          </a:solidFill>
                          <a:effectLst/>
                          <a:latin typeface="Times New Roman" pitchFamily="18" charset="0"/>
                          <a:ea typeface="DengXian"/>
                          <a:cs typeface="Times New Roman" pitchFamily="18" charset="0"/>
                        </a:rPr>
                        <a:t> </a:t>
                      </a:r>
                      <a:r>
                        <a:rPr lang="en-US" sz="3200" b="1" baseline="0" dirty="0" err="1">
                          <a:solidFill>
                            <a:srgbClr val="FF0000"/>
                          </a:solidFill>
                          <a:effectLst/>
                          <a:latin typeface="Times New Roman" pitchFamily="18" charset="0"/>
                          <a:ea typeface="DengXian"/>
                          <a:cs typeface="Times New Roman" pitchFamily="18" charset="0"/>
                        </a:rPr>
                        <a:t>sinh</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thực</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hiện</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hoạt</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động</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cặp</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đôi</a:t>
                      </a:r>
                      <a:r>
                        <a:rPr lang="en-US" sz="3200" b="1" dirty="0">
                          <a:solidFill>
                            <a:srgbClr val="FF0000"/>
                          </a:solidFill>
                          <a:effectLst/>
                          <a:latin typeface="Times New Roman" pitchFamily="18" charset="0"/>
                          <a:ea typeface="DengXian"/>
                          <a:cs typeface="Times New Roman" pitchFamily="18" charset="0"/>
                        </a:rPr>
                        <a:t> “Pair”: </a:t>
                      </a:r>
                      <a:r>
                        <a:rPr lang="en-US" sz="3200" dirty="0" err="1">
                          <a:solidFill>
                            <a:srgbClr val="000000"/>
                          </a:solidFill>
                          <a:effectLst/>
                          <a:latin typeface="Times New Roman" pitchFamily="18" charset="0"/>
                          <a:ea typeface="DengXian"/>
                          <a:cs typeface="Times New Roman" pitchFamily="18" charset="0"/>
                        </a:rPr>
                        <a:t>Trao</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đổi</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với</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bạn</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suy</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nghĩ</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của</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mình</a:t>
                      </a:r>
                      <a:r>
                        <a:rPr lang="en-US" sz="3200" dirty="0">
                          <a:solidFill>
                            <a:srgbClr val="000000"/>
                          </a:solidFill>
                          <a:effectLst/>
                          <a:latin typeface="Times New Roman" pitchFamily="18" charset="0"/>
                          <a:ea typeface="DengXian"/>
                          <a:cs typeface="Times New Roman" pitchFamily="18" charset="0"/>
                        </a:rPr>
                        <a:t>.</a:t>
                      </a:r>
                      <a:endParaRPr lang="en-US" sz="3200" dirty="0">
                        <a:solidFill>
                          <a:srgbClr val="000000"/>
                        </a:solidFill>
                        <a:effectLst/>
                        <a:latin typeface="Times New Roman" pitchFamily="18" charset="0"/>
                        <a:ea typeface="Times New Roman" panose="02020603050405020304" pitchFamily="18" charset="0"/>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itchFamily="18" charset="0"/>
                        <a:ea typeface="DengXian"/>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Học</a:t>
                      </a:r>
                      <a:r>
                        <a:rPr lang="en-US" sz="3200" b="1" baseline="0" dirty="0">
                          <a:solidFill>
                            <a:srgbClr val="FF0000"/>
                          </a:solidFill>
                          <a:effectLst/>
                          <a:latin typeface="Times New Roman" pitchFamily="18" charset="0"/>
                          <a:ea typeface="DengXian"/>
                          <a:cs typeface="Times New Roman" pitchFamily="18" charset="0"/>
                        </a:rPr>
                        <a:t> </a:t>
                      </a:r>
                      <a:r>
                        <a:rPr lang="en-US" sz="3200" b="1" baseline="0" dirty="0" err="1">
                          <a:solidFill>
                            <a:srgbClr val="FF0000"/>
                          </a:solidFill>
                          <a:effectLst/>
                          <a:latin typeface="Times New Roman" pitchFamily="18" charset="0"/>
                          <a:ea typeface="DengXian"/>
                          <a:cs typeface="Times New Roman" pitchFamily="18" charset="0"/>
                        </a:rPr>
                        <a:t>sinh</a:t>
                      </a:r>
                      <a:r>
                        <a:rPr lang="en-US" sz="3200" b="1" baseline="0" dirty="0">
                          <a:solidFill>
                            <a:srgbClr val="FF0000"/>
                          </a:solidFill>
                          <a:effectLst/>
                          <a:latin typeface="Times New Roman" pitchFamily="18" charset="0"/>
                          <a:ea typeface="DengXian"/>
                          <a:cs typeface="Times New Roman" pitchFamily="18" charset="0"/>
                        </a:rPr>
                        <a:t> </a:t>
                      </a:r>
                      <a:r>
                        <a:rPr lang="en-US" sz="3200" b="1" baseline="0" dirty="0" err="1">
                          <a:solidFill>
                            <a:srgbClr val="FF0000"/>
                          </a:solidFill>
                          <a:effectLst/>
                          <a:latin typeface="Times New Roman" pitchFamily="18" charset="0"/>
                          <a:ea typeface="DengXian"/>
                          <a:cs typeface="Times New Roman" pitchFamily="18" charset="0"/>
                        </a:rPr>
                        <a:t>trình</a:t>
                      </a:r>
                      <a:r>
                        <a:rPr lang="en-US" sz="3200" b="1" baseline="0" dirty="0">
                          <a:solidFill>
                            <a:srgbClr val="FF0000"/>
                          </a:solidFill>
                          <a:effectLst/>
                          <a:latin typeface="Times New Roman" pitchFamily="18" charset="0"/>
                          <a:ea typeface="DengXian"/>
                          <a:cs typeface="Times New Roman" pitchFamily="18" charset="0"/>
                        </a:rPr>
                        <a:t> </a:t>
                      </a:r>
                      <a:r>
                        <a:rPr lang="en-US" sz="3200" b="1" baseline="0" dirty="0" err="1">
                          <a:solidFill>
                            <a:srgbClr val="FF0000"/>
                          </a:solidFill>
                          <a:effectLst/>
                          <a:latin typeface="Times New Roman" pitchFamily="18" charset="0"/>
                          <a:ea typeface="DengXian"/>
                          <a:cs typeface="Times New Roman" pitchFamily="18" charset="0"/>
                        </a:rPr>
                        <a:t>bày</a:t>
                      </a:r>
                      <a:r>
                        <a:rPr lang="en-US" sz="3200" b="1" baseline="0"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cá</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nhân</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trước</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lớp</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hoạt</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động</a:t>
                      </a:r>
                      <a:r>
                        <a:rPr lang="en-US" sz="3200" b="1" dirty="0">
                          <a:solidFill>
                            <a:srgbClr val="FF0000"/>
                          </a:solidFill>
                          <a:effectLst/>
                          <a:latin typeface="Times New Roman" pitchFamily="18" charset="0"/>
                          <a:ea typeface="DengXian"/>
                          <a:cs typeface="Times New Roman" pitchFamily="18" charset="0"/>
                        </a:rPr>
                        <a:t> “Share”: </a:t>
                      </a:r>
                      <a:r>
                        <a:rPr lang="en-US" sz="3200" dirty="0">
                          <a:solidFill>
                            <a:srgbClr val="000000"/>
                          </a:solidFill>
                          <a:effectLst/>
                          <a:latin typeface="Times New Roman" pitchFamily="18" charset="0"/>
                          <a:ea typeface="DengXian"/>
                          <a:cs typeface="Times New Roman" pitchFamily="18" charset="0"/>
                        </a:rPr>
                        <a:t>Chia </a:t>
                      </a:r>
                      <a:r>
                        <a:rPr lang="en-US" sz="3200" dirty="0" err="1">
                          <a:solidFill>
                            <a:srgbClr val="000000"/>
                          </a:solidFill>
                          <a:effectLst/>
                          <a:latin typeface="Times New Roman" pitchFamily="18" charset="0"/>
                          <a:ea typeface="DengXian"/>
                          <a:cs typeface="Times New Roman" pitchFamily="18" charset="0"/>
                        </a:rPr>
                        <a:t>sẻ</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những</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điều</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vừa</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trao</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đổi</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về</a:t>
                      </a:r>
                      <a:r>
                        <a:rPr lang="en-US" sz="3200" dirty="0">
                          <a:solidFill>
                            <a:srgbClr val="000000"/>
                          </a:solidFill>
                          <a:effectLst/>
                          <a:latin typeface="Times New Roman" pitchFamily="18" charset="0"/>
                          <a:ea typeface="DengXian"/>
                          <a:cs typeface="Times New Roman" pitchFamily="18" charset="0"/>
                        </a:rPr>
                        <a:t> </a:t>
                      </a:r>
                      <a:r>
                        <a:rPr lang="vi-VN" sz="3200" dirty="0">
                          <a:solidFill>
                            <a:srgbClr val="000000"/>
                          </a:solidFill>
                          <a:effectLst/>
                          <a:latin typeface="Times New Roman" pitchFamily="18" charset="0"/>
                          <a:ea typeface="DengXian"/>
                          <a:cs typeface="Times New Roman" pitchFamily="18" charset="0"/>
                        </a:rPr>
                        <a:t>bài tập </a:t>
                      </a:r>
                      <a:r>
                        <a:rPr lang="vi-VN" sz="3200" dirty="0" smtClean="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trước</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lớp</a:t>
                      </a:r>
                      <a:r>
                        <a:rPr lang="en-US" sz="3200" dirty="0">
                          <a:solidFill>
                            <a:srgbClr val="000000"/>
                          </a:solidFill>
                          <a:effectLst/>
                          <a:latin typeface="Times New Roman" pitchFamily="18" charset="0"/>
                          <a:ea typeface="DengXian"/>
                          <a:cs typeface="Times New Roman" pitchFamily="18" charset="0"/>
                        </a:rPr>
                        <a:t>.</a:t>
                      </a:r>
                      <a:endParaRPr lang="en-US" sz="3200" dirty="0">
                        <a:solidFill>
                          <a:srgbClr val="000000"/>
                        </a:solidFill>
                        <a:effectLst/>
                        <a:latin typeface="Times New Roman" pitchFamily="18" charset="0"/>
                        <a:ea typeface="Times New Roman" panose="02020603050405020304" pitchFamily="18" charset="0"/>
                        <a:cs typeface="Times New Roman" pitchFamily="18" charset="0"/>
                      </a:endParaRPr>
                    </a:p>
                    <a:p>
                      <a:pPr marL="0" marR="0" algn="just">
                        <a:spcBef>
                          <a:spcPts val="0"/>
                        </a:spcBef>
                        <a:spcAft>
                          <a:spcPts val="0"/>
                        </a:spcAft>
                      </a:pPr>
                      <a:r>
                        <a:rPr lang="en-US" sz="3200" dirty="0">
                          <a:solidFill>
                            <a:srgbClr val="000000"/>
                          </a:solidFill>
                          <a:effectLst/>
                          <a:latin typeface="Times New Roman" pitchFamily="18" charset="0"/>
                          <a:ea typeface="DengXian"/>
                          <a:cs typeface="Times New Roman" pitchFamily="18" charset="0"/>
                        </a:rPr>
                        <a:t> </a:t>
                      </a:r>
                      <a:endParaRPr lang="en-US" sz="3200" dirty="0">
                        <a:solidFill>
                          <a:srgbClr val="000000"/>
                        </a:solidFill>
                        <a:effectLst/>
                        <a:latin typeface="Times New Roman" pitchFamily="18" charset="0"/>
                        <a:ea typeface="Times New Roman" panose="02020603050405020304" pitchFamily="18" charset="0"/>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6133" y="0"/>
            <a:ext cx="2493268" cy="2202178"/>
          </a:xfrm>
          <a:prstGeom prst="rect">
            <a:avLst/>
          </a:prstGeom>
          <a:noFill/>
          <a:ln>
            <a:noFill/>
          </a:ln>
        </p:spPr>
      </p:pic>
      <p:sp>
        <p:nvSpPr>
          <p:cNvPr id="13" name="WordArt 5"/>
          <p:cNvSpPr>
            <a:spLocks noChangeArrowheads="1" noChangeShapeType="1" noTextEdit="1"/>
          </p:cNvSpPr>
          <p:nvPr/>
        </p:nvSpPr>
        <p:spPr bwMode="auto">
          <a:xfrm>
            <a:off x="2702572" y="312358"/>
            <a:ext cx="4785973"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2" name="Group 14"/>
          <p:cNvGrpSpPr/>
          <p:nvPr/>
        </p:nvGrpSpPr>
        <p:grpSpPr>
          <a:xfrm rot="198028">
            <a:off x="2346960" y="-151836"/>
            <a:ext cx="6000964"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5">
              <a:extLst>
                <a:ext uri="{BEBA8EAE-BF5A-486C-A8C5-ECC9F3942E4B}">
                  <a14:imgProps xmlns:a14="http://schemas.microsoft.com/office/drawing/2010/main">
                    <a14:imgLayer r:embed="rId6">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7">
            <a:extLst>
              <a:ext uri="{28A0092B-C50C-407E-A947-70E740481C1C}">
                <a14:useLocalDpi xmlns:a14="http://schemas.microsoft.com/office/drawing/2010/main" val="0"/>
              </a:ext>
            </a:extLst>
          </a:blip>
          <a:srcRect b="67768"/>
          <a:stretch/>
        </p:blipFill>
        <p:spPr bwMode="auto">
          <a:xfrm>
            <a:off x="295085" y="2780677"/>
            <a:ext cx="1656095"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7">
            <a:extLst>
              <a:ext uri="{28A0092B-C50C-407E-A947-70E740481C1C}">
                <a14:useLocalDpi xmlns:a14="http://schemas.microsoft.com/office/drawing/2010/main" val="0"/>
              </a:ext>
            </a:extLst>
          </a:blip>
          <a:srcRect t="35388" b="29105"/>
          <a:stretch/>
        </p:blipFill>
        <p:spPr bwMode="auto">
          <a:xfrm>
            <a:off x="295085" y="3959289"/>
            <a:ext cx="1656095"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7">
            <a:extLst>
              <a:ext uri="{28A0092B-C50C-407E-A947-70E740481C1C}">
                <a14:useLocalDpi xmlns:a14="http://schemas.microsoft.com/office/drawing/2010/main" val="0"/>
              </a:ext>
            </a:extLst>
          </a:blip>
          <a:srcRect t="69639"/>
          <a:stretch/>
        </p:blipFill>
        <p:spPr bwMode="auto">
          <a:xfrm>
            <a:off x="229855" y="5375989"/>
            <a:ext cx="1563368"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 xmlns:a16="http://schemas.microsoft.com/office/drawing/2014/main" id="{B443BA95-8540-45D8-BD8D-C331960A9503}"/>
              </a:ext>
            </a:extLst>
          </p:cNvPr>
          <p:cNvSpPr txBox="1"/>
          <p:nvPr/>
        </p:nvSpPr>
        <p:spPr>
          <a:xfrm>
            <a:off x="2895600" y="1219200"/>
            <a:ext cx="509346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bài tập </a:t>
            </a:r>
            <a:r>
              <a:rPr kumimoji="0" lang="en-US" sz="3200" b="0" i="0" u="none" strike="noStrike" kern="1200" cap="none" spc="0" normalizeH="0" baseline="0" noProof="0" dirty="0" smtClean="0">
                <a:ln>
                  <a:noFill/>
                </a:ln>
                <a:solidFill>
                  <a:srgbClr val="000000"/>
                </a:solidFill>
                <a:effectLst/>
                <a:uLnTx/>
                <a:uFillTx/>
                <a:latin typeface="#9Slide05 Brannboll Ny" panose="02000000000000000000" pitchFamily="2" charset="0"/>
                <a:ea typeface="DengXian"/>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227022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o-hinh-nen-powerpoint-dep-don-gian-va-chuyen-nghiep4-800x584.jpg"/>
          <p:cNvPicPr>
            <a:picLocks noChangeAspect="1"/>
          </p:cNvPicPr>
          <p:nvPr/>
        </p:nvPicPr>
        <p:blipFill>
          <a:blip r:embed="rId3"/>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endParaRPr lang="en-US" dirty="0"/>
          </a:p>
        </p:txBody>
      </p:sp>
      <p:sp>
        <p:nvSpPr>
          <p:cNvPr id="4" name="Oval 3"/>
          <p:cNvSpPr/>
          <p:nvPr/>
        </p:nvSpPr>
        <p:spPr>
          <a:xfrm>
            <a:off x="685800" y="990600"/>
            <a:ext cx="3352800" cy="4876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vi-VN" sz="2400" dirty="0" smtClean="0"/>
              <a:t>a. Việc bạn Phương chi tiêu tùy tiện đã dẫn đến khó khăn gì trong cuộc sống gia đình? Nếu mẹ không đủ tiền để đưa thêm thì điều </a:t>
            </a:r>
            <a:r>
              <a:rPr lang="en-US" sz="2400" dirty="0" smtClean="0"/>
              <a:t>gì</a:t>
            </a:r>
            <a:r>
              <a:rPr lang="vi-VN" sz="2400" dirty="0" smtClean="0"/>
              <a:t> sẽ xảy ra?</a:t>
            </a:r>
            <a:endParaRPr lang="en-US" sz="2400" b="1" i="0"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algn="ctr"/>
            <a:endParaRPr lang="en-US" sz="2400" dirty="0"/>
          </a:p>
        </p:txBody>
      </p:sp>
      <p:sp>
        <p:nvSpPr>
          <p:cNvPr id="5" name="Right Arrow 4"/>
          <p:cNvSpPr/>
          <p:nvPr/>
        </p:nvSpPr>
        <p:spPr>
          <a:xfrm>
            <a:off x="4038600" y="3124200"/>
            <a:ext cx="990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4953000" y="457200"/>
            <a:ext cx="3733800" cy="5668963"/>
          </a:xfrm>
          <a:prstGeom prst="ellipse">
            <a:avLst/>
          </a:prstGeom>
        </p:spPr>
        <p:style>
          <a:lnRef idx="2">
            <a:schemeClr val="accent2"/>
          </a:lnRef>
          <a:fillRef idx="1">
            <a:schemeClr val="lt1"/>
          </a:fillRef>
          <a:effectRef idx="0">
            <a:schemeClr val="accent2"/>
          </a:effectRef>
          <a:fontRef idx="minor">
            <a:schemeClr val="dk1"/>
          </a:fontRef>
        </p:style>
        <p:txBody>
          <a:bodyPr rtlCol="0" anchor="ctr">
            <a:normAutofit fontScale="70000" lnSpcReduction="20000"/>
          </a:bodyPr>
          <a:lstStyle/>
          <a:p>
            <a:r>
              <a:rPr lang="en-US" sz="2400" b="1" dirty="0"/>
              <a:t>+</a:t>
            </a:r>
            <a:r>
              <a:rPr lang="vi-VN" sz="2800" b="1" i="1" dirty="0"/>
              <a:t>Việc làm của Phương đã dẫn tới</a:t>
            </a:r>
            <a:r>
              <a:rPr lang="vi-VN" sz="2800" dirty="0"/>
              <a:t> chi tiêu thậm hụt, hoang phí, gia đình khó khăn về mặt kinh tế trong cuộc sống gia đình.</a:t>
            </a:r>
            <a:endParaRPr lang="en-US" sz="2800" dirty="0"/>
          </a:p>
          <a:p>
            <a:r>
              <a:rPr lang="vi-VN" sz="2800" dirty="0"/>
              <a:t>Nếu mẹ không có đủ tiền đưa thêm thì sinh hoạt gia đình thì sẽ khó khăn và rơi và thiếu thốn, khó khăn.</a:t>
            </a:r>
            <a:endParaRPr lang="en-US" sz="2800" dirty="0"/>
          </a:p>
          <a:p>
            <a:pPr algn="ctr"/>
            <a:endParaRPr lang="en-US" sz="24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diamond(in)">
                                      <p:cBhvr>
                                        <p:cTn id="17" dur="20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diamond(in)">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diamond(in)">
                                      <p:cBhvr>
                                        <p:cTn id="2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hinh-nen-powerpoint-dep-don-gian-va-chuyen-nghiep4-800x584.jpg"/>
          <p:cNvPicPr>
            <a:picLocks noChangeAspect="1"/>
          </p:cNvPicPr>
          <p:nvPr/>
        </p:nvPicPr>
        <p:blipFill>
          <a:blip r:embed="rId3"/>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533400" y="11430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p:cNvSpPr/>
          <p:nvPr/>
        </p:nvSpPr>
        <p:spPr>
          <a:xfrm>
            <a:off x="1752600" y="3505200"/>
            <a:ext cx="1219200" cy="1981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smtClean="0">
                <a:solidFill>
                  <a:srgbClr val="FF0000"/>
                </a:solidFill>
              </a:rPr>
              <a:t>Khó khăn</a:t>
            </a:r>
            <a:endParaRPr lang="en-US" sz="3600"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hinh-nen-powerpoint-dep-don-gian-va-chuyen-nghiep4-800x584.jpg"/>
          <p:cNvPicPr>
            <a:picLocks noChangeAspect="1"/>
          </p:cNvPicPr>
          <p:nvPr/>
        </p:nvPicPr>
        <p:blipFill>
          <a:blip r:embed="rId3"/>
          <a:stretch>
            <a:fillRect/>
          </a:stretch>
        </p:blipFill>
        <p:spPr>
          <a:xfrm>
            <a:off x="0" y="685800"/>
            <a:ext cx="8839200" cy="5867400"/>
          </a:xfrm>
          <a:prstGeom prst="rect">
            <a:avLst/>
          </a:prstGeom>
        </p:spPr>
      </p:pic>
      <p:sp>
        <p:nvSpPr>
          <p:cNvPr id="2" name="Title 1"/>
          <p:cNvSpPr>
            <a:spLocks noGrp="1"/>
          </p:cNvSpPr>
          <p:nvPr>
            <p:ph type="title"/>
          </p:nvPr>
        </p:nvSpPr>
        <p:spPr/>
        <p:txBody>
          <a:bodyPr/>
          <a:lstStyle/>
          <a:p>
            <a:r>
              <a:rPr lang="en-US" dirty="0" smtClean="0"/>
              <a:t>        Phiếu học tập số 1:</a:t>
            </a:r>
            <a:endParaRPr lang="en-US" dirty="0"/>
          </a:p>
        </p:txBody>
      </p:sp>
      <p:sp>
        <p:nvSpPr>
          <p:cNvPr id="3" name="Content Placeholder 2"/>
          <p:cNvSpPr>
            <a:spLocks noGrp="1"/>
          </p:cNvSpPr>
          <p:nvPr>
            <p:ph idx="1"/>
          </p:nvPr>
        </p:nvSpPr>
        <p:spPr/>
        <p:txBody>
          <a:bodyPr>
            <a:normAutofit fontScale="92500"/>
          </a:bodyPr>
          <a:lstStyle/>
          <a:p>
            <a:pPr fontAlgn="base"/>
            <a:r>
              <a:rPr lang="en-US" b="1" i="1" dirty="0"/>
              <a:t>Câu 1:Em hãy cho biết những việc làm nào sau đây thể hiện sống và làm việc có kế hoạch.</a:t>
            </a:r>
            <a:endParaRPr lang="en-US" dirty="0"/>
          </a:p>
          <a:p>
            <a:pPr fontAlgn="base"/>
            <a:r>
              <a:rPr lang="en-US" dirty="0"/>
              <a:t>a.Có sự sắp xếp trước khi bắt tay vào việc.</a:t>
            </a:r>
            <a:endParaRPr lang="en-US" dirty="0" smtClean="0"/>
          </a:p>
          <a:p>
            <a:pPr fontAlgn="base"/>
            <a:r>
              <a:rPr lang="en-US" dirty="0"/>
              <a:t>b.Làm đến đâu hay đến đấy.</a:t>
            </a:r>
            <a:endParaRPr lang="en-US" dirty="0" smtClean="0"/>
          </a:p>
          <a:p>
            <a:pPr fontAlgn="base"/>
            <a:r>
              <a:rPr lang="en-US" dirty="0"/>
              <a:t>c.Cứ học từ từ, đến khi thi mới nỗ lực học rút.</a:t>
            </a:r>
            <a:endParaRPr lang="en-US" dirty="0" smtClean="0"/>
          </a:p>
          <a:p>
            <a:pPr fontAlgn="base"/>
            <a:r>
              <a:rPr lang="en-US" dirty="0"/>
              <a:t>d.Từ việc nhỏ đến việc lớn đều cần có kế hoạch.</a:t>
            </a:r>
            <a:endParaRPr lang="en-US" dirty="0" smtClean="0"/>
          </a:p>
          <a:p>
            <a:pPr fontAlgn="base"/>
            <a:r>
              <a:rPr lang="en-US" dirty="0"/>
              <a:t>e.Lập kế hoạch ngắn hạn và dài hạn</a:t>
            </a:r>
          </a:p>
          <a:p>
            <a:endParaRPr lang="en-US" dirty="0"/>
          </a:p>
        </p:txBody>
      </p:sp>
      <p:sp>
        <p:nvSpPr>
          <p:cNvPr id="4" name="Rectangle 3"/>
          <p:cNvSpPr/>
          <p:nvPr/>
        </p:nvSpPr>
        <p:spPr>
          <a:xfrm>
            <a:off x="457200" y="304800"/>
            <a:ext cx="2209800" cy="990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smtClean="0">
                <a:latin typeface="Arial" pitchFamily="34" charset="0"/>
                <a:cs typeface="Arial" pitchFamily="34" charset="0"/>
              </a:rPr>
              <a:t>Khởi động</a:t>
            </a:r>
            <a:endParaRPr lang="en-US" sz="3600" dirty="0">
              <a:latin typeface="Arial" pitchFamily="34" charset="0"/>
              <a:cs typeface="Arial" pitchFamily="34" charset="0"/>
            </a:endParaRPr>
          </a:p>
        </p:txBody>
      </p:sp>
      <p:pic>
        <p:nvPicPr>
          <p:cNvPr id="5" name="图片 11">
            <a:extLst>
              <a:ext uri="{FF2B5EF4-FFF2-40B4-BE49-F238E27FC236}">
                <a16:creationId xmlns:a16="http://schemas.microsoft.com/office/drawing/2014/main" xmlns=""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91133">
            <a:off x="7318552" y="-258016"/>
            <a:ext cx="1795598" cy="1933717"/>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amond(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diamond(in)">
                                      <p:cBhvr>
                                        <p:cTn id="27" dur="20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diamond(in)">
                                      <p:cBhvr>
                                        <p:cTn id="32" dur="20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diamond(in)">
                                      <p:cBhvr>
                                        <p:cTn id="37" dur="2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diamond(in)">
                                      <p:cBhvr>
                                        <p:cTn id="42" dur="2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diamond(in)">
                                      <p:cBhvr>
                                        <p:cTn id="47" dur="2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diamond(in)">
                                      <p:cBhvr>
                                        <p:cTn id="5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hinh-nen-powerpoint-dep-don-gian-va-chuyen-nghiep4-800x584.jpg"/>
          <p:cNvPicPr>
            <a:picLocks noChangeAspect="1"/>
          </p:cNvPicPr>
          <p:nvPr/>
        </p:nvPicPr>
        <p:blipFill>
          <a:blip r:embed="rId3"/>
          <a:stretch>
            <a:fillRect/>
          </a:stretch>
        </p:blipFill>
        <p:spPr>
          <a:xfrm>
            <a:off x="762000" y="647700"/>
            <a:ext cx="7620000" cy="5562600"/>
          </a:xfrm>
          <a:prstGeom prst="rect">
            <a:avLst/>
          </a:prstGeom>
        </p:spPr>
      </p:pic>
      <p:sp>
        <p:nvSpPr>
          <p:cNvPr id="2" name="Title 1"/>
          <p:cNvSpPr>
            <a:spLocks noGrp="1"/>
          </p:cNvSpPr>
          <p:nvPr>
            <p:ph type="title"/>
          </p:nvPr>
        </p:nvSpPr>
        <p:spPr/>
        <p:txBody>
          <a:bodyPr>
            <a:noAutofit/>
          </a:bodyPr>
          <a:lstStyle/>
          <a:p>
            <a:pPr lvl="0"/>
            <a:r>
              <a:rPr lang="en-US" sz="3600" dirty="0" smtClean="0"/>
              <a:t/>
            </a:r>
            <a:br>
              <a:rPr lang="en-US" sz="3600" dirty="0" smtClean="0"/>
            </a:br>
            <a:r>
              <a:rPr lang="en-US" sz="3600" dirty="0" smtClean="0">
                <a:solidFill>
                  <a:srgbClr val="FF0000"/>
                </a:solidFill>
              </a:rPr>
              <a:t>c</a:t>
            </a:r>
            <a:r>
              <a:rPr lang="vi-VN" sz="3600" dirty="0" smtClean="0">
                <a:solidFill>
                  <a:srgbClr val="FF0000"/>
                </a:solidFill>
              </a:rPr>
              <a:t>. Em hãy nêu lí do cần lập kế hoạch chi tiêu</a:t>
            </a:r>
            <a:r>
              <a:rPr lang="en-US" sz="3600" dirty="0" smtClean="0">
                <a:solidFill>
                  <a:srgbClr val="FF0000"/>
                </a:solidFill>
              </a:rPr>
              <a:t> rồi rút ra bài học.</a:t>
            </a:r>
            <a:r>
              <a:rPr lang="en-US" sz="3600" dirty="0" smtClean="0"/>
              <a:t/>
            </a:r>
            <a:br>
              <a:rPr lang="en-US" sz="3600" dirty="0" smtClean="0"/>
            </a:br>
            <a:endParaRPr lang="en-US" sz="3600" dirty="0"/>
          </a:p>
        </p:txBody>
      </p:sp>
      <p:sp>
        <p:nvSpPr>
          <p:cNvPr id="3" name="Content Placeholder 2"/>
          <p:cNvSpPr>
            <a:spLocks noGrp="1"/>
          </p:cNvSpPr>
          <p:nvPr>
            <p:ph idx="1"/>
          </p:nvPr>
        </p:nvSpPr>
        <p:spPr/>
        <p:txBody>
          <a:bodyPr/>
          <a:lstStyle/>
          <a:p>
            <a:r>
              <a:rPr lang="en-US" b="1" dirty="0"/>
              <a:t>+ </a:t>
            </a:r>
            <a:r>
              <a:rPr lang="vi-VN" b="1" i="1" dirty="0"/>
              <a:t>Xây dựng kế hoạch chi tiêu</a:t>
            </a:r>
            <a:r>
              <a:rPr lang="vi-VN" dirty="0"/>
              <a:t> giúp cân bằng được tài chính, tránh những khoản chi không cần thiết, thực hiện được tiết kiệm, góp phần tạo dựng cuộc sống ổn định, ấm no.</a:t>
            </a:r>
            <a:endParaRPr lang="en-US" dirty="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Bài học</a:t>
            </a:r>
            <a:endParaRPr lang="en-US" dirty="0"/>
          </a:p>
        </p:txBody>
      </p:sp>
      <p:pic>
        <p:nvPicPr>
          <p:cNvPr id="4" name="Content Placeholder 3" descr="image (14).png"/>
          <p:cNvPicPr>
            <a:picLocks noGrp="1" noChangeAspect="1"/>
          </p:cNvPicPr>
          <p:nvPr>
            <p:ph idx="1"/>
          </p:nvPr>
        </p:nvPicPr>
        <p:blipFill>
          <a:blip r:embed="rId3"/>
          <a:stretch>
            <a:fillRect/>
          </a:stretch>
        </p:blipFill>
        <p:spPr>
          <a:xfrm>
            <a:off x="-1219200" y="1371601"/>
            <a:ext cx="11430000" cy="5486399"/>
          </a:xfr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Cách lập kế hoạch và thực hiện kế hoạch chi tiêu</a:t>
            </a:r>
            <a:endParaRPr lang="en-US" dirty="0"/>
          </a:p>
        </p:txBody>
      </p:sp>
      <p:pic>
        <p:nvPicPr>
          <p:cNvPr id="4" name="Content Placeholder 3" descr="cau-1-trang-42-hoat-dong-trai-nghiem-7.png"/>
          <p:cNvPicPr>
            <a:picLocks noGrp="1" noChangeAspect="1"/>
          </p:cNvPicPr>
          <p:nvPr>
            <p:ph idx="1"/>
          </p:nvPr>
        </p:nvPicPr>
        <p:blipFill>
          <a:blip r:embed="rId3"/>
          <a:stretch>
            <a:fillRect/>
          </a:stretch>
        </p:blipFill>
        <p:spPr>
          <a:xfrm>
            <a:off x="533400" y="1600200"/>
            <a:ext cx="7924800" cy="4525963"/>
          </a:xfrm>
        </p:spPr>
      </p:pic>
      <p:sp>
        <p:nvSpPr>
          <p:cNvPr id="5" name="Cloud 4"/>
          <p:cNvSpPr/>
          <p:nvPr/>
        </p:nvSpPr>
        <p:spPr>
          <a:xfrm>
            <a:off x="3124200" y="3352800"/>
            <a:ext cx="5715000" cy="3505200"/>
          </a:xfrm>
          <a:prstGeom prst="cloud">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vi-VN" sz="2400" dirty="0">
                <a:solidFill>
                  <a:srgbClr val="FF0000"/>
                </a:solidFill>
                <a:latin typeface="+mj-lt"/>
              </a:rPr>
              <a:t>Liệt kê các khoản chi tiêu của em và chia sẻ cách em kiểm soát các khoản chi </a:t>
            </a:r>
            <a:r>
              <a:rPr lang="vi-VN" sz="2400" dirty="0" smtClean="0">
                <a:solidFill>
                  <a:srgbClr val="FF0000"/>
                </a:solidFill>
                <a:latin typeface="+mj-lt"/>
              </a:rPr>
              <a:t>đó</a:t>
            </a:r>
            <a:r>
              <a:rPr lang="en-US" sz="2400" dirty="0" smtClean="0">
                <a:solidFill>
                  <a:srgbClr val="FF0000"/>
                </a:solidFill>
                <a:latin typeface="+mj-lt"/>
              </a:rPr>
              <a:t>?</a:t>
            </a:r>
            <a:endParaRPr lang="en-US" sz="2400" dirty="0">
              <a:solidFill>
                <a:srgbClr val="FF0000"/>
              </a:solidFill>
              <a:latin typeface="+mj-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u-1-trang-42-hoat-dong-trai-nghiem-7.png"/>
          <p:cNvPicPr>
            <a:picLocks noGrp="1" noChangeAspect="1"/>
          </p:cNvPicPr>
          <p:nvPr>
            <p:ph idx="1"/>
          </p:nvPr>
        </p:nvPicPr>
        <p:blipFill>
          <a:blip r:embed="rId3"/>
          <a:stretch>
            <a:fillRect/>
          </a:stretch>
        </p:blipFill>
        <p:spPr>
          <a:xfrm>
            <a:off x="304800" y="1"/>
            <a:ext cx="8382000" cy="3048000"/>
          </a:xfrm>
        </p:spPr>
      </p:pic>
      <p:sp>
        <p:nvSpPr>
          <p:cNvPr id="5" name="Rectangle 4"/>
          <p:cNvSpPr/>
          <p:nvPr/>
        </p:nvSpPr>
        <p:spPr>
          <a:xfrm>
            <a:off x="381000" y="3124200"/>
            <a:ext cx="4572000" cy="3505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000" dirty="0"/>
              <a:t>Các khoản chi tiêu của em và chia sẻ cách em kiểm soát các khoản chi đó.</a:t>
            </a:r>
          </a:p>
          <a:p>
            <a:r>
              <a:rPr lang="en-US" sz="2000" dirty="0"/>
              <a:t>+ Chi cho ăn uống: các bữa trong ngày, liên hoan,...</a:t>
            </a:r>
          </a:p>
          <a:p>
            <a:r>
              <a:rPr lang="en-US" sz="2000" dirty="0"/>
              <a:t>+ Chi cho học tập: sách vở, đồ dùng học tập,...</a:t>
            </a:r>
          </a:p>
          <a:p>
            <a:r>
              <a:rPr lang="en-US" sz="2000" dirty="0"/>
              <a:t>+ Chi cho các hoạt động giải trí: đi xem phim, đi du lịch,...</a:t>
            </a:r>
          </a:p>
          <a:p>
            <a:r>
              <a:rPr lang="en-US" sz="2000" dirty="0"/>
              <a:t>+ Chi cho sở thích.</a:t>
            </a:r>
          </a:p>
          <a:p>
            <a:r>
              <a:rPr lang="en-US" sz="2000" dirty="0"/>
              <a:t>+ Chi cho sức khoẻ: thuốc,….</a:t>
            </a:r>
          </a:p>
          <a:p>
            <a:r>
              <a:rPr lang="en-US" sz="2000" dirty="0"/>
              <a:t>+ Chi cho tiết kiệm</a:t>
            </a:r>
          </a:p>
        </p:txBody>
      </p:sp>
      <p:sp>
        <p:nvSpPr>
          <p:cNvPr id="6" name="Right Arrow 5"/>
          <p:cNvSpPr/>
          <p:nvPr/>
        </p:nvSpPr>
        <p:spPr>
          <a:xfrm>
            <a:off x="5105400" y="4724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48400" y="3124200"/>
            <a:ext cx="2438400" cy="3733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t>- Cách em kiểm soát các khoản chi đó: Lập sổ chi tiêu, quy định các khoản chi và số tiền chi</a:t>
            </a:r>
          </a:p>
          <a:p>
            <a:pPr algn="ctr"/>
            <a:endParaRPr lang="en-US" sz="24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bo-hinh-nen-powerpoint-dep-don-gian-va-chuyen-nghiep4-800x584.jpg"/>
          <p:cNvPicPr>
            <a:picLocks noGrp="1" noChangeAspect="1"/>
          </p:cNvPicPr>
          <p:nvPr>
            <p:ph idx="1"/>
          </p:nvPr>
        </p:nvPicPr>
        <p:blipFill>
          <a:blip r:embed="rId3"/>
          <a:stretch>
            <a:fillRect/>
          </a:stretch>
        </p:blipFill>
        <p:spPr>
          <a:xfrm>
            <a:off x="152400" y="1600200"/>
            <a:ext cx="8839199" cy="4525963"/>
          </a:xfrm>
        </p:spPr>
      </p:pic>
      <p:sp>
        <p:nvSpPr>
          <p:cNvPr id="4" name="Rectangle 3"/>
          <p:cNvSpPr/>
          <p:nvPr/>
        </p:nvSpPr>
        <p:spPr>
          <a:xfrm>
            <a:off x="1066800" y="1981200"/>
            <a:ext cx="6934200" cy="3416320"/>
          </a:xfrm>
          <a:prstGeom prst="rect">
            <a:avLst/>
          </a:prstGeom>
        </p:spPr>
        <p:txBody>
          <a:bodyPr wrap="square">
            <a:spAutoFit/>
          </a:bodyPr>
          <a:lstStyle/>
          <a:p>
            <a:r>
              <a:rPr lang="vi-VN" sz="2400" b="1" i="1" dirty="0">
                <a:latin typeface="+mj-lt"/>
              </a:rPr>
              <a:t>Trường hợp 1.</a:t>
            </a:r>
            <a:r>
              <a:rPr lang="vi-VN" sz="2400" b="1" dirty="0">
                <a:latin typeface="+mj-lt"/>
              </a:rPr>
              <a:t> Hằng tháng, </a:t>
            </a:r>
            <a:r>
              <a:rPr lang="en-US" sz="2400" b="1" dirty="0">
                <a:latin typeface="+mj-lt"/>
              </a:rPr>
              <a:t>H</a:t>
            </a:r>
            <a:r>
              <a:rPr lang="vi-VN" sz="2400" b="1" dirty="0">
                <a:latin typeface="+mj-lt"/>
              </a:rPr>
              <a:t>à được bố mẹ cho </a:t>
            </a:r>
            <a:endParaRPr lang="en-US" sz="2400" b="1" dirty="0" smtClean="0">
              <a:latin typeface="+mj-lt"/>
            </a:endParaRPr>
          </a:p>
          <a:p>
            <a:r>
              <a:rPr lang="vi-VN" sz="2400" b="1" dirty="0" smtClean="0">
                <a:latin typeface="+mj-lt"/>
              </a:rPr>
              <a:t>200 </a:t>
            </a:r>
            <a:r>
              <a:rPr lang="vi-VN" sz="2400" b="1" dirty="0">
                <a:latin typeface="+mj-lt"/>
              </a:rPr>
              <a:t>000 đồng để chi tiêu và dự phòng khi cần đến. Số tiền tuy nhỏ nhưng là công sức làm việc vất vả của bố mẹ nên Hà ý thức được việc phải chi tiêu có kế hoạch. hà đ</a:t>
            </a:r>
            <a:r>
              <a:rPr lang="en-US" sz="2400" b="1" dirty="0">
                <a:latin typeface="+mj-lt"/>
              </a:rPr>
              <a:t>ặt</a:t>
            </a:r>
            <a:r>
              <a:rPr lang="vi-VN" sz="2400" b="1" dirty="0">
                <a:latin typeface="+mj-lt"/>
              </a:rPr>
              <a:t> mục tiêu tiết kiệm tiền chi tiêu hằng tháng để mua sách vở, đồ dùng học tập cho năm học mới. Sau khi tham khảo cách lập kế hoạch chi tiêu qua sách báo, Hà tự lập kế hoạch chi tiêu của mình cụ thể như sau:</a:t>
            </a:r>
            <a:endParaRPr lang="en-US" sz="2400" b="1" dirty="0">
              <a:latin typeface="+mj-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533400" y="0"/>
          <a:ext cx="8229600" cy="64922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vi-VN" sz="2000" b="0" kern="1200" dirty="0" smtClean="0">
                          <a:solidFill>
                            <a:schemeClr val="tx1"/>
                          </a:solidFill>
                          <a:latin typeface="+mj-lt"/>
                          <a:ea typeface="+mn-ea"/>
                          <a:cs typeface="+mn-cs"/>
                        </a:rPr>
                        <a:t>A. Tính toán các khoản tiền có được trong mỗi tháng bao gồm tiền từ bố mẹ, người thân cho hay bất kì khoản thu nào có được trong tháng. Trên cơ sở đó, Hà xác định mục tiêu mỗi tháng tiết kiệm được khoảng 20% tổng số tiền có được.</a:t>
                      </a:r>
                      <a:endParaRPr lang="en-US" sz="2000" b="0" kern="1200" dirty="0" smtClean="0">
                        <a:solidFill>
                          <a:schemeClr val="tx1"/>
                        </a:solidFill>
                        <a:latin typeface="+mj-lt"/>
                        <a:ea typeface="+mn-ea"/>
                        <a:cs typeface="+mn-cs"/>
                      </a:endParaRPr>
                    </a:p>
                    <a:p>
                      <a:r>
                        <a:rPr lang="vi-VN" sz="2000" b="0" kern="1200" dirty="0" smtClean="0">
                          <a:solidFill>
                            <a:schemeClr val="tx1"/>
                          </a:solidFill>
                          <a:latin typeface="+mj-lt"/>
                          <a:ea typeface="+mn-ea"/>
                          <a:cs typeface="+mn-cs"/>
                        </a:rPr>
                        <a:t>B. Sau khi để riêng khoản tiền tiết kiệm, Hà xác định một danh sách những khoản cần chỉ tiêu trong tháng cho nhu cầu thiết yếu, mua đồ dùng học tập, các khoản chỉ tiêu cá nhân và dự phòng. Hà phân chia số tiền có được cho các khoản chỉ này sao cho cân đối với số tiền có được hằng tháng.</a:t>
                      </a:r>
                      <a:endParaRPr lang="en-US" sz="2000" b="0" kern="1200" dirty="0" smtClean="0">
                        <a:solidFill>
                          <a:schemeClr val="tx1"/>
                        </a:solidFill>
                        <a:latin typeface="+mj-lt"/>
                        <a:ea typeface="+mn-ea"/>
                        <a:cs typeface="+mn-cs"/>
                      </a:endParaRPr>
                    </a:p>
                    <a:p>
                      <a:r>
                        <a:rPr lang="vi-VN" sz="2000" b="0" kern="1200" dirty="0" smtClean="0">
                          <a:solidFill>
                            <a:schemeClr val="tx1"/>
                          </a:solidFill>
                          <a:latin typeface="+mj-lt"/>
                          <a:ea typeface="+mn-ea"/>
                          <a:cs typeface="+mn-cs"/>
                        </a:rPr>
                        <a:t>C. Hà thực hiện theo đúng kế hoạch chỉ tiêu đã lập, thường xuyên theo dõi và ghi chép lại nhật kí chi tiêu của bản thân.</a:t>
                      </a:r>
                      <a:endParaRPr lang="en-US" sz="2000" b="0" kern="1200" dirty="0" smtClean="0">
                        <a:solidFill>
                          <a:schemeClr val="tx1"/>
                        </a:solidFill>
                        <a:latin typeface="+mj-lt"/>
                        <a:ea typeface="+mn-ea"/>
                        <a:cs typeface="+mn-cs"/>
                      </a:endParaRPr>
                    </a:p>
                  </a:txBody>
                  <a:tcPr>
                    <a:solidFill>
                      <a:schemeClr val="bg1"/>
                    </a:solidFill>
                  </a:tcPr>
                </a:tc>
                <a:tc>
                  <a:txBody>
                    <a:bodyPr/>
                    <a:lstStyle/>
                    <a:p>
                      <a:r>
                        <a:rPr lang="vi-VN" sz="2000" b="0" kern="1200" dirty="0" smtClean="0">
                          <a:solidFill>
                            <a:schemeClr val="tx1"/>
                          </a:solidFill>
                          <a:latin typeface="+mj-lt"/>
                          <a:ea typeface="+mn-ea"/>
                          <a:cs typeface="+mn-cs"/>
                        </a:rPr>
                        <a:t>D. Hà thiết lập các quy tắc chi tiêu để có thể thực hiện đúng kế hoạch đặt ra, bao gồm việc chi tiêu vừa đủ cho các nhu cầu thiết yếu, nói không với lãng phí; cắt giảm các khoản chỉ không cần thiết; phân định rõ ràng giữa mong muốn và nhu cầu để có thể cắt giảm hiệu quả.</a:t>
                      </a:r>
                      <a:endParaRPr lang="en-US" sz="2000" b="0" kern="1200" dirty="0" smtClean="0">
                        <a:solidFill>
                          <a:schemeClr val="tx1"/>
                        </a:solidFill>
                        <a:latin typeface="+mj-lt"/>
                        <a:ea typeface="+mn-ea"/>
                        <a:cs typeface="+mn-cs"/>
                      </a:endParaRPr>
                    </a:p>
                    <a:p>
                      <a:r>
                        <a:rPr lang="vi-VN" sz="2000" b="0" kern="1200" dirty="0" smtClean="0">
                          <a:solidFill>
                            <a:schemeClr val="tx1"/>
                          </a:solidFill>
                          <a:latin typeface="+mj-lt"/>
                          <a:ea typeface="+mn-ea"/>
                          <a:cs typeface="+mn-cs"/>
                        </a:rPr>
                        <a:t>E. Cuối tháng. Hà kiểm tra lại các khoản chi tiêu của mình trong tháng xem khoản chỉ tiêu nào không cần thiết hoặc có thể cắt giảm để điều chỉnh kế hoạch chỉ tiêu cho tháng sau hợp lí hơn.</a:t>
                      </a:r>
                      <a:endParaRPr lang="en-US" sz="2000" b="0" kern="1200" dirty="0" smtClean="0">
                        <a:solidFill>
                          <a:schemeClr val="tx1"/>
                        </a:solidFill>
                        <a:latin typeface="+mj-lt"/>
                        <a:ea typeface="+mn-ea"/>
                        <a:cs typeface="+mn-cs"/>
                      </a:endParaRPr>
                    </a:p>
                    <a:p>
                      <a:r>
                        <a:rPr lang="vi-VN" sz="2000" b="0" kern="1200" dirty="0" smtClean="0">
                          <a:solidFill>
                            <a:schemeClr val="tx1"/>
                          </a:solidFill>
                          <a:latin typeface="+mj-lt"/>
                          <a:ea typeface="+mn-ea"/>
                          <a:cs typeface="+mn-cs"/>
                        </a:rPr>
                        <a:t>     Nhờ nghiêm túc và kiên trì thực hiện chỉ tiêu theo kế hoạch đã lập, đầu năm học mới, Hà đã có một khoản tiền tiết kiệm đủ để mua sách vở và đồ dùng học tập cho mình.</a:t>
                      </a:r>
                      <a:endParaRPr lang="en-US" sz="2000" b="0" kern="1200" dirty="0" smtClean="0">
                        <a:solidFill>
                          <a:schemeClr val="tx1"/>
                        </a:solidFill>
                        <a:latin typeface="+mj-lt"/>
                        <a:ea typeface="+mn-ea"/>
                        <a:cs typeface="+mn-cs"/>
                      </a:endParaRPr>
                    </a:p>
                    <a:p>
                      <a:endParaRPr lang="en-US" sz="2000" b="0" dirty="0" smtClean="0">
                        <a:solidFill>
                          <a:schemeClr val="tx1"/>
                        </a:solidFill>
                        <a:latin typeface="+mj-lt"/>
                      </a:endParaRPr>
                    </a:p>
                    <a:p>
                      <a:endParaRPr lang="en-US" sz="2000" b="0" dirty="0">
                        <a:solidFill>
                          <a:schemeClr val="tx1"/>
                        </a:solidFill>
                        <a:latin typeface="+mj-lt"/>
                      </a:endParaRPr>
                    </a:p>
                  </a:txBody>
                  <a:tcPr>
                    <a:solidFill>
                      <a:schemeClr val="bg1"/>
                    </a:solidFill>
                  </a:tcPr>
                </a:tc>
              </a:tr>
            </a:tbl>
          </a:graphicData>
        </a:graphic>
      </p:graphicFrame>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i="1" dirty="0" smtClean="0"/>
              <a:t/>
            </a:r>
            <a:br>
              <a:rPr lang="en-US" sz="3100" b="1" i="1" dirty="0" smtClean="0"/>
            </a:br>
            <a:r>
              <a:rPr lang="vi-VN" sz="3100" b="1" i="1" dirty="0" smtClean="0"/>
              <a:t>Trường hợp 2.</a:t>
            </a:r>
            <a:r>
              <a:rPr lang="vi-VN" sz="3100" dirty="0" smtClean="0"/>
              <a:t> An ghi chép nhật kí chi tiêu mỗi tháng của mình theo bảng dưới đây:</a:t>
            </a:r>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381000" y="1219199"/>
          <a:ext cx="8229600" cy="5638801"/>
        </p:xfrm>
        <a:graphic>
          <a:graphicData uri="http://schemas.openxmlformats.org/drawingml/2006/table">
            <a:tbl>
              <a:tblPr firstRow="1" bandRow="1">
                <a:tableStyleId>{5C22544A-7EE6-4342-B048-85BDC9FD1C3A}</a:tableStyleId>
              </a:tblPr>
              <a:tblGrid>
                <a:gridCol w="2057400"/>
                <a:gridCol w="2057400"/>
                <a:gridCol w="2057400"/>
                <a:gridCol w="2057400"/>
              </a:tblGrid>
              <a:tr h="380789">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Cách</a:t>
                      </a:r>
                      <a:r>
                        <a:rPr lang="en-US" baseline="0" dirty="0" smtClean="0">
                          <a:solidFill>
                            <a:schemeClr val="tx1"/>
                          </a:solidFill>
                        </a:rPr>
                        <a:t> khoản thu</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Cách</a:t>
                      </a:r>
                      <a:r>
                        <a:rPr lang="en-US" baseline="0" dirty="0" smtClean="0">
                          <a:solidFill>
                            <a:schemeClr val="tx1"/>
                          </a:solidFill>
                        </a:rPr>
                        <a:t> khoản chi</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Tiết</a:t>
                      </a:r>
                      <a:r>
                        <a:rPr lang="en-US" baseline="0" dirty="0" smtClean="0">
                          <a:solidFill>
                            <a:schemeClr val="tx1"/>
                          </a:solidFill>
                        </a:rPr>
                        <a:t> kiệm</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29006">
                <a:tc>
                  <a:txBody>
                    <a:bodyPr/>
                    <a:lstStyle/>
                    <a:p>
                      <a:pPr algn="ctr"/>
                      <a:r>
                        <a:rPr lang="en-US" dirty="0" smtClean="0">
                          <a:solidFill>
                            <a:schemeClr val="tx1"/>
                          </a:solidFill>
                        </a:rPr>
                        <a:t>Tháng</a:t>
                      </a:r>
                      <a:r>
                        <a:rPr lang="en-US" baseline="0" dirty="0" smtClean="0">
                          <a:solidFill>
                            <a:schemeClr val="tx1"/>
                          </a:solidFill>
                        </a:rPr>
                        <a:t> 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FontTx/>
                        <a:buChar char="-"/>
                      </a:pPr>
                      <a:r>
                        <a:rPr lang="en-US" dirty="0" smtClean="0">
                          <a:solidFill>
                            <a:schemeClr val="tx1"/>
                          </a:solidFill>
                        </a:rPr>
                        <a:t>Bố</a:t>
                      </a:r>
                      <a:r>
                        <a:rPr lang="en-US" baseline="0" dirty="0" smtClean="0">
                          <a:solidFill>
                            <a:schemeClr val="tx1"/>
                          </a:solidFill>
                        </a:rPr>
                        <a:t> mẹ cho 200.000</a:t>
                      </a:r>
                    </a:p>
                    <a:p>
                      <a:pPr algn="ctr">
                        <a:buFontTx/>
                        <a:buChar char="-"/>
                      </a:pPr>
                      <a:r>
                        <a:rPr lang="en-US" baseline="0" dirty="0" smtClean="0">
                          <a:solidFill>
                            <a:schemeClr val="tx1"/>
                          </a:solidFill>
                        </a:rPr>
                        <a:t> Khoản thu khác 0</a:t>
                      </a:r>
                    </a:p>
                    <a:p>
                      <a:pPr algn="ctr">
                        <a:buFontTx/>
                        <a:buChar char="-"/>
                      </a:pPr>
                      <a:r>
                        <a:rPr lang="en-US" baseline="0" dirty="0" smtClean="0">
                          <a:solidFill>
                            <a:schemeClr val="tx1"/>
                          </a:solidFill>
                        </a:rPr>
                        <a:t>Tổng 200.000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FontTx/>
                        <a:buChar char="-"/>
                      </a:pPr>
                      <a:r>
                        <a:rPr lang="en-US" baseline="0" dirty="0" smtClean="0">
                          <a:solidFill>
                            <a:schemeClr val="tx1"/>
                          </a:solidFill>
                        </a:rPr>
                        <a:t>Mua đồ ăn sáng: 120.000</a:t>
                      </a:r>
                    </a:p>
                    <a:p>
                      <a:pPr algn="ctr">
                        <a:buFontTx/>
                        <a:buChar char="-"/>
                      </a:pPr>
                      <a:r>
                        <a:rPr lang="en-US" baseline="0" dirty="0" smtClean="0">
                          <a:solidFill>
                            <a:schemeClr val="tx1"/>
                          </a:solidFill>
                        </a:rPr>
                        <a:t> Mua đồ dùng học tập: 20.000</a:t>
                      </a:r>
                    </a:p>
                    <a:p>
                      <a:pPr algn="ctr">
                        <a:buFontTx/>
                        <a:buChar char="-"/>
                      </a:pPr>
                      <a:r>
                        <a:rPr lang="en-US" baseline="0" dirty="0" smtClean="0">
                          <a:solidFill>
                            <a:schemeClr val="tx1"/>
                          </a:solidFill>
                        </a:rPr>
                        <a:t> Giải trí: 20.000</a:t>
                      </a:r>
                    </a:p>
                    <a:p>
                      <a:pPr algn="ctr">
                        <a:buFontTx/>
                        <a:buChar char="-"/>
                      </a:pPr>
                      <a:r>
                        <a:rPr lang="en-US" dirty="0" smtClean="0">
                          <a:solidFill>
                            <a:schemeClr val="tx1"/>
                          </a:solidFill>
                        </a:rPr>
                        <a:t>Quyên</a:t>
                      </a:r>
                      <a:r>
                        <a:rPr lang="en-US" baseline="0" dirty="0" smtClean="0">
                          <a:solidFill>
                            <a:schemeClr val="tx1"/>
                          </a:solidFill>
                        </a:rPr>
                        <a:t> góp ủng hộ quỹ vì người nghèo: 10.000</a:t>
                      </a:r>
                    </a:p>
                    <a:p>
                      <a:pPr algn="ctr">
                        <a:buFontTx/>
                        <a:buChar char="-"/>
                      </a:pPr>
                      <a:r>
                        <a:rPr lang="en-US" baseline="0" dirty="0" smtClean="0">
                          <a:solidFill>
                            <a:schemeClr val="tx1"/>
                          </a:solidFill>
                        </a:rPr>
                        <a:t>Tổng 170.000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30.000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29006">
                <a:tc>
                  <a:txBody>
                    <a:bodyPr/>
                    <a:lstStyle/>
                    <a:p>
                      <a:pPr algn="ctr"/>
                      <a:r>
                        <a:rPr lang="en-US" dirty="0" smtClean="0">
                          <a:solidFill>
                            <a:schemeClr val="tx1"/>
                          </a:solidFill>
                        </a:rPr>
                        <a:t>Tháng</a:t>
                      </a:r>
                      <a:r>
                        <a:rPr lang="en-US" baseline="0" dirty="0" smtClean="0">
                          <a:solidFill>
                            <a:schemeClr val="tx1"/>
                          </a:solidFill>
                        </a:rPr>
                        <a:t> 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FontTx/>
                        <a:buChar char="-"/>
                      </a:pPr>
                      <a:r>
                        <a:rPr lang="en-US" dirty="0" smtClean="0">
                          <a:solidFill>
                            <a:schemeClr val="tx1"/>
                          </a:solidFill>
                        </a:rPr>
                        <a:t>Bố</a:t>
                      </a:r>
                      <a:r>
                        <a:rPr lang="en-US" baseline="0" dirty="0" smtClean="0">
                          <a:solidFill>
                            <a:schemeClr val="tx1"/>
                          </a:solidFill>
                        </a:rPr>
                        <a:t> mẹ cho 200.000</a:t>
                      </a:r>
                    </a:p>
                    <a:p>
                      <a:pPr algn="ctr">
                        <a:buFontTx/>
                        <a:buChar char="-"/>
                      </a:pPr>
                      <a:r>
                        <a:rPr lang="en-US" baseline="0" dirty="0" smtClean="0">
                          <a:solidFill>
                            <a:schemeClr val="tx1"/>
                          </a:solidFill>
                        </a:rPr>
                        <a:t> Khoản thu khác ( người thân cho thêm tiền thưởng 100.000)</a:t>
                      </a:r>
                    </a:p>
                    <a:p>
                      <a:pPr algn="ctr">
                        <a:buFontTx/>
                        <a:buChar char="-"/>
                      </a:pPr>
                      <a:r>
                        <a:rPr lang="en-US" baseline="0" dirty="0" smtClean="0">
                          <a:solidFill>
                            <a:schemeClr val="tx1"/>
                          </a:solidFill>
                        </a:rPr>
                        <a:t>Tổng 300.000</a:t>
                      </a:r>
                      <a:endParaRPr lang="en-US" dirty="0" smtClean="0">
                        <a:solidFill>
                          <a:schemeClr val="tx1"/>
                        </a:solidFill>
                      </a:endParaRPr>
                    </a:p>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FontTx/>
                        <a:buChar char="-"/>
                      </a:pPr>
                      <a:r>
                        <a:rPr lang="en-US" baseline="0" dirty="0" smtClean="0">
                          <a:solidFill>
                            <a:schemeClr val="tx1"/>
                          </a:solidFill>
                        </a:rPr>
                        <a:t>Mua đồ ăn sáng: 160.000</a:t>
                      </a:r>
                    </a:p>
                    <a:p>
                      <a:pPr algn="ctr">
                        <a:buFontTx/>
                        <a:buChar char="-"/>
                      </a:pPr>
                      <a:r>
                        <a:rPr lang="en-US" baseline="0" dirty="0" smtClean="0">
                          <a:solidFill>
                            <a:schemeClr val="tx1"/>
                          </a:solidFill>
                        </a:rPr>
                        <a:t> Mua đồ dùng học tập: 20.000</a:t>
                      </a:r>
                    </a:p>
                    <a:p>
                      <a:pPr algn="ctr">
                        <a:buFontTx/>
                        <a:buChar char="-"/>
                      </a:pPr>
                      <a:r>
                        <a:rPr lang="en-US" baseline="0" dirty="0" smtClean="0">
                          <a:solidFill>
                            <a:schemeClr val="tx1"/>
                          </a:solidFill>
                        </a:rPr>
                        <a:t> Giải trí: 120.000</a:t>
                      </a:r>
                    </a:p>
                    <a:p>
                      <a:pPr algn="ctr">
                        <a:buFontTx/>
                        <a:buChar char="-"/>
                      </a:pPr>
                      <a:r>
                        <a:rPr lang="en-US" dirty="0" smtClean="0">
                          <a:solidFill>
                            <a:schemeClr val="tx1"/>
                          </a:solidFill>
                        </a:rPr>
                        <a:t>Quyên</a:t>
                      </a:r>
                      <a:r>
                        <a:rPr lang="en-US" baseline="0" dirty="0" smtClean="0">
                          <a:solidFill>
                            <a:schemeClr val="tx1"/>
                          </a:solidFill>
                        </a:rPr>
                        <a:t> góp ủng hộ quỹ vì người nghèo: 10.000</a:t>
                      </a:r>
                    </a:p>
                    <a:p>
                      <a:pPr algn="ctr">
                        <a:buFontTx/>
                        <a:buChar char="-"/>
                      </a:pPr>
                      <a:r>
                        <a:rPr lang="en-US" baseline="0" dirty="0" smtClean="0">
                          <a:solidFill>
                            <a:schemeClr val="tx1"/>
                          </a:solidFill>
                        </a:rPr>
                        <a:t>Tổng 310.000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3"/>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r>
              <a:rPr lang="en-US" dirty="0" smtClean="0"/>
              <a:t>Thảo luận nhóm bàn</a:t>
            </a:r>
            <a:endParaRPr lang="en-US" dirty="0"/>
          </a:p>
        </p:txBody>
      </p:sp>
      <p:sp>
        <p:nvSpPr>
          <p:cNvPr id="3" name="Content Placeholder 2"/>
          <p:cNvSpPr>
            <a:spLocks noGrp="1"/>
          </p:cNvSpPr>
          <p:nvPr>
            <p:ph idx="1"/>
          </p:nvPr>
        </p:nvSpPr>
        <p:spPr/>
        <p:txBody>
          <a:bodyPr>
            <a:normAutofit fontScale="92500" lnSpcReduction="10000"/>
          </a:bodyPr>
          <a:lstStyle/>
          <a:p>
            <a:r>
              <a:rPr lang="vi-VN" b="1" dirty="0"/>
              <a:t>Câu hỏi:</a:t>
            </a:r>
            <a:endParaRPr lang="en-US" dirty="0"/>
          </a:p>
          <a:p>
            <a:r>
              <a:rPr lang="vi-VN" dirty="0"/>
              <a:t>a) Theo em, bạn Hà trong trường hợp 1 lập kế hoạch chi tiêu gồm mấy bước? Em hãy đặt tên cho từng bước trong kế hoạch chi tiêu đó.</a:t>
            </a:r>
            <a:endParaRPr lang="en-US" dirty="0"/>
          </a:p>
          <a:p>
            <a:r>
              <a:rPr lang="vi-VN" dirty="0"/>
              <a:t>b) Em có nhận xét gì về thói quen chi tiêu của bạn An trong trường hợp 2? Từ đó, em hãy rút ra bài học về cách rèn luyện để tạo thói quen chi tiêu hợp lí cho bản thân</a:t>
            </a:r>
            <a:r>
              <a:rPr lang="en-US" dirty="0"/>
              <a:t>.</a:t>
            </a:r>
          </a:p>
          <a:p>
            <a:r>
              <a:rPr lang="de-DE" b="1" dirty="0"/>
              <a:t> </a:t>
            </a:r>
            <a:endParaRPr lang="en-US" dirty="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3"/>
          <a:stretch>
            <a:fillRect/>
          </a:stretch>
        </p:blipFill>
        <p:spPr>
          <a:xfrm>
            <a:off x="762000" y="647700"/>
            <a:ext cx="7620000" cy="5562600"/>
          </a:xfrm>
          <a:prstGeom prst="rect">
            <a:avLst/>
          </a:prstGeom>
        </p:spPr>
      </p:pic>
      <p:sp>
        <p:nvSpPr>
          <p:cNvPr id="2" name="Title 1"/>
          <p:cNvSpPr>
            <a:spLocks noGrp="1"/>
          </p:cNvSpPr>
          <p:nvPr>
            <p:ph type="title"/>
          </p:nvPr>
        </p:nvSpPr>
        <p:spPr/>
        <p:txBody>
          <a:bodyPr>
            <a:normAutofit fontScale="90000"/>
          </a:bodyPr>
          <a:lstStyle/>
          <a:p>
            <a:r>
              <a:rPr lang="vi-VN" b="1" i="1" dirty="0" smtClean="0"/>
              <a:t>a. Các bước lập kế hoạch chi tiêu:</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vi-VN" dirty="0" smtClean="0"/>
              <a:t>Bước </a:t>
            </a:r>
            <a:r>
              <a:rPr lang="vi-VN" dirty="0"/>
              <a:t>1: Xác định mục tiêu và thời hạn thực hiện dựa trên nguồn lực hiện có.</a:t>
            </a:r>
            <a:endParaRPr lang="en-US" dirty="0"/>
          </a:p>
          <a:p>
            <a:r>
              <a:rPr lang="vi-VN" dirty="0"/>
              <a:t>Bước 2: Xác định các khoản cần chi.</a:t>
            </a:r>
            <a:endParaRPr lang="en-US" dirty="0"/>
          </a:p>
          <a:p>
            <a:r>
              <a:rPr lang="vi-VN" dirty="0"/>
              <a:t>Bước 3: Thiết lập quy tắc thu, chi</a:t>
            </a:r>
            <a:endParaRPr lang="en-US" dirty="0"/>
          </a:p>
          <a:p>
            <a:r>
              <a:rPr lang="vi-VN" dirty="0"/>
              <a:t>Bước 4: Thực hiện kế hoạch chi tiêu</a:t>
            </a:r>
            <a:endParaRPr lang="en-US" dirty="0"/>
          </a:p>
          <a:p>
            <a:r>
              <a:rPr lang="vi-VN" dirty="0"/>
              <a:t>Bước 5: Kiểm tra và điều chỉnh kế hoạch chi tiêu.</a:t>
            </a:r>
            <a:endParaRPr lang="en-US" dirty="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CE07A7A-35D0-4727-A1FE-84E16CF57969}"/>
              </a:ext>
            </a:extLst>
          </p:cNvPr>
          <p:cNvPicPr>
            <a:picLocks noChangeAspect="1"/>
          </p:cNvPicPr>
          <p:nvPr/>
        </p:nvPicPr>
        <p:blipFill>
          <a:blip r:embed="rId3"/>
          <a:stretch>
            <a:fillRect/>
          </a:stretch>
        </p:blipFill>
        <p:spPr>
          <a:xfrm>
            <a:off x="-381000" y="-304800"/>
            <a:ext cx="9144000" cy="6793462"/>
          </a:xfrm>
          <a:prstGeom prst="rect">
            <a:avLst/>
          </a:prstGeom>
        </p:spPr>
      </p:pic>
      <p:sp>
        <p:nvSpPr>
          <p:cNvPr id="2" name="Title 1"/>
          <p:cNvSpPr>
            <a:spLocks noGrp="1"/>
          </p:cNvSpPr>
          <p:nvPr>
            <p:ph type="title"/>
          </p:nvPr>
        </p:nvSpPr>
        <p:spPr/>
        <p:txBody>
          <a:bodyPr/>
          <a:lstStyle/>
          <a:p>
            <a:r>
              <a:rPr lang="en-US" b="1" dirty="0" smtClean="0"/>
              <a:t>Kế </a:t>
            </a:r>
            <a:r>
              <a:rPr lang="en-US" b="1" dirty="0"/>
              <a:t>hoạch của bản thân</a:t>
            </a:r>
            <a:endParaRPr lang="en-US" dirty="0"/>
          </a:p>
        </p:txBody>
      </p:sp>
      <p:graphicFrame>
        <p:nvGraphicFramePr>
          <p:cNvPr id="4" name="Content Placeholder 3"/>
          <p:cNvGraphicFramePr>
            <a:graphicFrameLocks noGrp="1"/>
          </p:cNvGraphicFramePr>
          <p:nvPr>
            <p:ph idx="1"/>
          </p:nvPr>
        </p:nvGraphicFramePr>
        <p:xfrm>
          <a:off x="457200" y="1600200"/>
          <a:ext cx="8229600" cy="4934064"/>
        </p:xfrm>
        <a:graphic>
          <a:graphicData uri="http://schemas.openxmlformats.org/drawingml/2006/table">
            <a:tbl>
              <a:tblPr firstRow="1" bandRow="1">
                <a:tableStyleId>{5C22544A-7EE6-4342-B048-85BDC9FD1C3A}</a:tableStyleId>
              </a:tblPr>
              <a:tblGrid>
                <a:gridCol w="2057400"/>
                <a:gridCol w="2057400"/>
                <a:gridCol w="2057400"/>
                <a:gridCol w="2057400"/>
              </a:tblGrid>
              <a:tr h="594163">
                <a:tc>
                  <a:txBody>
                    <a:bodyPr/>
                    <a:lstStyle/>
                    <a:p>
                      <a:pPr marL="0" marR="0" algn="ctr">
                        <a:lnSpc>
                          <a:spcPct val="107000"/>
                        </a:lnSpc>
                        <a:spcBef>
                          <a:spcPts val="0"/>
                        </a:spcBef>
                        <a:spcAft>
                          <a:spcPts val="0"/>
                        </a:spcAft>
                      </a:pPr>
                      <a:r>
                        <a:rPr lang="vi-VN" sz="2000" dirty="0">
                          <a:latin typeface="Times New Roman"/>
                          <a:ea typeface="Times New Roman"/>
                          <a:cs typeface="Times New Roman"/>
                        </a:rPr>
                        <a:t> </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b="1">
                          <a:latin typeface="Times New Roman"/>
                          <a:ea typeface="Times New Roman"/>
                          <a:cs typeface="Times New Roman"/>
                        </a:rPr>
                        <a:t>Trường hợp 1</a:t>
                      </a:r>
                      <a:endParaRPr lang="en-US" sz="200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b="1">
                          <a:latin typeface="Times New Roman"/>
                          <a:ea typeface="Times New Roman"/>
                          <a:cs typeface="Times New Roman"/>
                        </a:rPr>
                        <a:t>Trường hợp 2</a:t>
                      </a:r>
                      <a:endParaRPr lang="en-US" sz="200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b="1" dirty="0">
                          <a:latin typeface="Times New Roman"/>
                          <a:ea typeface="Times New Roman"/>
                          <a:cs typeface="Times New Roman"/>
                        </a:rPr>
                        <a:t>Trường hợp 3</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4163">
                <a:tc>
                  <a:txBody>
                    <a:bodyPr/>
                    <a:lstStyle/>
                    <a:p>
                      <a:pPr marL="0" marR="0" algn="ctr">
                        <a:lnSpc>
                          <a:spcPct val="107000"/>
                        </a:lnSpc>
                        <a:spcBef>
                          <a:spcPts val="0"/>
                        </a:spcBef>
                        <a:spcAft>
                          <a:spcPts val="0"/>
                        </a:spcAft>
                      </a:pPr>
                      <a:r>
                        <a:rPr lang="vi-VN" sz="2000" dirty="0">
                          <a:latin typeface="Times New Roman"/>
                          <a:ea typeface="Times New Roman"/>
                          <a:cs typeface="Times New Roman"/>
                        </a:rPr>
                        <a:t>Thời gian</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dirty="0">
                          <a:latin typeface="Times New Roman"/>
                          <a:ea typeface="Times New Roman"/>
                          <a:cs typeface="Times New Roman"/>
                        </a:rPr>
                        <a:t>3 tháng</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a:latin typeface="Times New Roman"/>
                          <a:ea typeface="Times New Roman"/>
                          <a:cs typeface="Times New Roman"/>
                        </a:rPr>
                        <a:t>6 tháng.</a:t>
                      </a:r>
                      <a:endParaRPr lang="en-US" sz="200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a:latin typeface="Times New Roman"/>
                          <a:ea typeface="Times New Roman"/>
                          <a:cs typeface="Times New Roman"/>
                        </a:rPr>
                        <a:t>2 năm.</a:t>
                      </a:r>
                      <a:endParaRPr lang="en-US" sz="200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49880">
                <a:tc>
                  <a:txBody>
                    <a:bodyPr/>
                    <a:lstStyle/>
                    <a:p>
                      <a:pPr marL="0" marR="0" algn="ctr">
                        <a:lnSpc>
                          <a:spcPct val="107000"/>
                        </a:lnSpc>
                        <a:spcBef>
                          <a:spcPts val="0"/>
                        </a:spcBef>
                        <a:spcAft>
                          <a:spcPts val="0"/>
                        </a:spcAft>
                      </a:pPr>
                      <a:r>
                        <a:rPr lang="vi-VN" sz="2000" dirty="0">
                          <a:latin typeface="Times New Roman"/>
                          <a:ea typeface="Times New Roman"/>
                          <a:cs typeface="Times New Roman"/>
                        </a:rPr>
                        <a:t>Mục tiêu</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dirty="0">
                          <a:latin typeface="Times New Roman"/>
                          <a:ea typeface="Times New Roman"/>
                          <a:cs typeface="Times New Roman"/>
                        </a:rPr>
                        <a:t>cần thêm 300 000 đồng để đủ tiền cho chuyến đi cắm trại.</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dirty="0">
                          <a:latin typeface="Times New Roman"/>
                          <a:ea typeface="Times New Roman"/>
                          <a:cs typeface="Times New Roman"/>
                        </a:rPr>
                        <a:t>đủ tiền mua 1 chiếc xe đạp giá 1,2 triệu đồng.</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a:latin typeface="Times New Roman"/>
                          <a:ea typeface="Times New Roman"/>
                          <a:cs typeface="Times New Roman"/>
                        </a:rPr>
                        <a:t>đủ tiền mua 1 chiếc máy tính xách tay.</a:t>
                      </a:r>
                      <a:endParaRPr lang="en-US" sz="200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81393">
                <a:tc>
                  <a:txBody>
                    <a:bodyPr/>
                    <a:lstStyle/>
                    <a:p>
                      <a:pPr marL="0" marR="0" algn="ctr">
                        <a:lnSpc>
                          <a:spcPct val="107000"/>
                        </a:lnSpc>
                        <a:spcBef>
                          <a:spcPts val="0"/>
                        </a:spcBef>
                        <a:spcAft>
                          <a:spcPts val="0"/>
                        </a:spcAft>
                      </a:pPr>
                      <a:r>
                        <a:rPr lang="vi-VN" sz="2000" dirty="0">
                          <a:latin typeface="Times New Roman"/>
                          <a:ea typeface="Times New Roman"/>
                          <a:cs typeface="Times New Roman"/>
                        </a:rPr>
                        <a:t>Cách thực hiện</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a:latin typeface="Times New Roman"/>
                          <a:ea typeface="Times New Roman"/>
                          <a:cs typeface="Times New Roman"/>
                        </a:rPr>
                        <a:t>tiết kiệm mỗi tháng 100 000 đồng.</a:t>
                      </a:r>
                      <a:endParaRPr lang="en-US" sz="200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dirty="0">
                          <a:latin typeface="Times New Roman"/>
                          <a:ea typeface="Times New Roman"/>
                          <a:cs typeface="Times New Roman"/>
                        </a:rPr>
                        <a:t>tiết kiệm mỗi tháng 200 000 đồng (tức mỗi tuần 50 000 đồng).</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dirty="0">
                          <a:latin typeface="Times New Roman"/>
                          <a:ea typeface="Times New Roman"/>
                          <a:cs typeface="Times New Roman"/>
                        </a:rPr>
                        <a:t>Tiết kiệm chi tiêu.</a:t>
                      </a:r>
                      <a:endParaRPr lang="en-US" sz="2000" dirty="0">
                        <a:latin typeface="Calibri"/>
                        <a:ea typeface="Calibri"/>
                        <a:cs typeface="Times New Roman"/>
                      </a:endParaRPr>
                    </a:p>
                    <a:p>
                      <a:pPr marL="0" marR="0" algn="ctr">
                        <a:lnSpc>
                          <a:spcPct val="107000"/>
                        </a:lnSpc>
                        <a:spcBef>
                          <a:spcPts val="0"/>
                        </a:spcBef>
                        <a:spcAft>
                          <a:spcPts val="0"/>
                        </a:spcAft>
                      </a:pPr>
                      <a:r>
                        <a:rPr lang="vi-VN" sz="2000" dirty="0">
                          <a:latin typeface="Times New Roman"/>
                          <a:ea typeface="Times New Roman"/>
                          <a:cs typeface="Times New Roman"/>
                        </a:rPr>
                        <a:t>Tiết kiệm các khoản tiền người thân cho.</a:t>
                      </a:r>
                      <a:endParaRPr lang="en-US" sz="2000" dirty="0">
                        <a:latin typeface="Calibri"/>
                        <a:ea typeface="Calibri"/>
                        <a:cs typeface="Times New Roman"/>
                      </a:endParaRPr>
                    </a:p>
                    <a:p>
                      <a:pPr marL="0" marR="0" algn="ctr">
                        <a:lnSpc>
                          <a:spcPct val="107000"/>
                        </a:lnSpc>
                        <a:spcBef>
                          <a:spcPts val="0"/>
                        </a:spcBef>
                        <a:spcAft>
                          <a:spcPts val="0"/>
                        </a:spcAft>
                      </a:pPr>
                      <a:r>
                        <a:rPr lang="vi-VN" sz="2000" dirty="0">
                          <a:latin typeface="Times New Roman"/>
                          <a:ea typeface="Times New Roman"/>
                          <a:cs typeface="Times New Roman"/>
                        </a:rPr>
                        <a:t>Thiết kế đồ họa cho cửa hàng in ấn, quảng cáo.</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6" name="Group 2"/>
          <p:cNvGrpSpPr/>
          <p:nvPr/>
        </p:nvGrpSpPr>
        <p:grpSpPr>
          <a:xfrm>
            <a:off x="-1371600" y="685800"/>
            <a:ext cx="3261342" cy="6707996"/>
            <a:chOff x="385137" y="57164"/>
            <a:chExt cx="4348456" cy="6707996"/>
          </a:xfrm>
        </p:grpSpPr>
        <p:grpSp>
          <p:nvGrpSpPr>
            <p:cNvPr id="7" name="Group 1"/>
            <p:cNvGrpSpPr/>
            <p:nvPr/>
          </p:nvGrpSpPr>
          <p:grpSpPr>
            <a:xfrm>
              <a:off x="385137" y="57164"/>
              <a:ext cx="2820187" cy="6584741"/>
              <a:chOff x="380638" y="180419"/>
              <a:chExt cx="2820187" cy="6584741"/>
            </a:xfrm>
          </p:grpSpPr>
          <p:pic>
            <p:nvPicPr>
              <p:cNvPr id="9"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10"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8"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hinh-nen-powerpoint-dep-don-gian-va-chuyen-nghiep4-800x584.jpg"/>
          <p:cNvPicPr>
            <a:picLocks noChangeAspect="1"/>
          </p:cNvPicPr>
          <p:nvPr/>
        </p:nvPicPr>
        <p:blipFill>
          <a:blip r:embed="rId3"/>
          <a:stretch>
            <a:fillRect/>
          </a:stretch>
        </p:blipFill>
        <p:spPr>
          <a:xfrm>
            <a:off x="0" y="685800"/>
            <a:ext cx="8839200" cy="5867400"/>
          </a:xfrm>
          <a:prstGeom prst="rect">
            <a:avLst/>
          </a:prstGeom>
        </p:spPr>
      </p:pic>
      <p:sp>
        <p:nvSpPr>
          <p:cNvPr id="2" name="Title 1"/>
          <p:cNvSpPr>
            <a:spLocks noGrp="1"/>
          </p:cNvSpPr>
          <p:nvPr>
            <p:ph type="title"/>
          </p:nvPr>
        </p:nvSpPr>
        <p:spPr/>
        <p:txBody>
          <a:bodyPr/>
          <a:lstStyle/>
          <a:p>
            <a:r>
              <a:rPr lang="en-US" dirty="0" smtClean="0"/>
              <a:t>        Phiếu học tập :</a:t>
            </a:r>
            <a:endParaRPr lang="en-US" dirty="0"/>
          </a:p>
        </p:txBody>
      </p:sp>
      <p:sp>
        <p:nvSpPr>
          <p:cNvPr id="3" name="Content Placeholder 2"/>
          <p:cNvSpPr>
            <a:spLocks noGrp="1"/>
          </p:cNvSpPr>
          <p:nvPr>
            <p:ph idx="1"/>
          </p:nvPr>
        </p:nvSpPr>
        <p:spPr/>
        <p:txBody>
          <a:bodyPr>
            <a:normAutofit fontScale="92500"/>
          </a:bodyPr>
          <a:lstStyle/>
          <a:p>
            <a:pPr fontAlgn="base"/>
            <a:r>
              <a:rPr lang="en-US" b="1" i="1" dirty="0"/>
              <a:t>Câu 1:Em hãy cho biết những việc làm nào sau đây thể hiện sống và làm việc có kế hoạch.</a:t>
            </a:r>
            <a:endParaRPr lang="en-US" dirty="0"/>
          </a:p>
          <a:p>
            <a:pPr fontAlgn="base"/>
            <a:r>
              <a:rPr lang="en-US" dirty="0"/>
              <a:t>a.Có sự sắp xếp trước khi bắt tay vào việc.</a:t>
            </a:r>
            <a:endParaRPr lang="en-US" dirty="0" smtClean="0"/>
          </a:p>
          <a:p>
            <a:pPr fontAlgn="base"/>
            <a:r>
              <a:rPr lang="en-US" dirty="0"/>
              <a:t>b.Làm đến đâu hay đến đấy.</a:t>
            </a:r>
            <a:endParaRPr lang="en-US" dirty="0" smtClean="0"/>
          </a:p>
          <a:p>
            <a:pPr fontAlgn="base"/>
            <a:r>
              <a:rPr lang="en-US" dirty="0"/>
              <a:t>c.Cứ học từ từ, đến khi thi mới nỗ lực học rút.</a:t>
            </a:r>
            <a:endParaRPr lang="en-US" dirty="0" smtClean="0"/>
          </a:p>
          <a:p>
            <a:pPr fontAlgn="base"/>
            <a:r>
              <a:rPr lang="en-US" dirty="0"/>
              <a:t>d.Từ việc nhỏ đến việc lớn đều cần có kế hoạch.</a:t>
            </a:r>
            <a:endParaRPr lang="en-US" dirty="0" smtClean="0"/>
          </a:p>
          <a:p>
            <a:pPr fontAlgn="base"/>
            <a:r>
              <a:rPr lang="en-US" dirty="0"/>
              <a:t>e.Lập kế hoạch ngắn hạn và dài hạn</a:t>
            </a:r>
          </a:p>
          <a:p>
            <a:endParaRPr lang="en-US" dirty="0"/>
          </a:p>
        </p:txBody>
      </p:sp>
      <p:sp>
        <p:nvSpPr>
          <p:cNvPr id="4" name="Rectangle 3"/>
          <p:cNvSpPr/>
          <p:nvPr/>
        </p:nvSpPr>
        <p:spPr>
          <a:xfrm>
            <a:off x="457200" y="304800"/>
            <a:ext cx="2209800" cy="990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smtClean="0">
                <a:latin typeface="Arial" pitchFamily="34" charset="0"/>
                <a:cs typeface="Arial" pitchFamily="34" charset="0"/>
              </a:rPr>
              <a:t>Khởi động</a:t>
            </a:r>
            <a:endParaRPr lang="en-US" sz="3600" dirty="0">
              <a:latin typeface="Arial" pitchFamily="34" charset="0"/>
              <a:cs typeface="Arial" pitchFamily="34" charset="0"/>
            </a:endParaRPr>
          </a:p>
        </p:txBody>
      </p:sp>
      <p:pic>
        <p:nvPicPr>
          <p:cNvPr id="5" name="图片 11">
            <a:extLst>
              <a:ext uri="{FF2B5EF4-FFF2-40B4-BE49-F238E27FC236}">
                <a16:creationId xmlns:a16="http://schemas.microsoft.com/office/drawing/2014/main" xmlns=""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91133">
            <a:off x="7318552" y="-258016"/>
            <a:ext cx="1795598" cy="1933717"/>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heckerboard(across)">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xit" presetSubtype="16" fill="hold" nodeType="clickEffect">
                                  <p:stCondLst>
                                    <p:cond delay="0"/>
                                  </p:stCondLst>
                                  <p:childTnLst>
                                    <p:animEffect transition="out" filter="diamond(in)">
                                      <p:cBhvr>
                                        <p:cTn id="26" dur="2000"/>
                                        <p:tgtEl>
                                          <p:spTgt spid="3">
                                            <p:txEl>
                                              <p:pRg st="2" end="2"/>
                                            </p:txEl>
                                          </p:spTgt>
                                        </p:tgtEl>
                                      </p:cBhvr>
                                    </p:animEffect>
                                    <p:set>
                                      <p:cBhvr>
                                        <p:cTn id="27"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8" presetClass="exit" presetSubtype="16" fill="hold" nodeType="clickEffect">
                                  <p:stCondLst>
                                    <p:cond delay="0"/>
                                  </p:stCondLst>
                                  <p:childTnLst>
                                    <p:animEffect transition="out" filter="diamond(in)">
                                      <p:cBhvr>
                                        <p:cTn id="31" dur="2000"/>
                                        <p:tgtEl>
                                          <p:spTgt spid="3">
                                            <p:txEl>
                                              <p:pRg st="3" end="3"/>
                                            </p:txEl>
                                          </p:spTgt>
                                        </p:tgtEl>
                                      </p:cBhvr>
                                    </p:animEffect>
                                    <p:set>
                                      <p:cBhvr>
                                        <p:cTn id="32"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CE07A7A-35D0-4727-A1FE-84E16CF57969}"/>
              </a:ext>
            </a:extLst>
          </p:cNvPr>
          <p:cNvPicPr>
            <a:picLocks noChangeAspect="1"/>
          </p:cNvPicPr>
          <p:nvPr/>
        </p:nvPicPr>
        <p:blipFill>
          <a:blip r:embed="rId3"/>
          <a:stretch>
            <a:fillRect/>
          </a:stretch>
        </p:blipFill>
        <p:spPr>
          <a:xfrm>
            <a:off x="-381000" y="-304800"/>
            <a:ext cx="9144000" cy="6793462"/>
          </a:xfrm>
          <a:prstGeom prst="rect">
            <a:avLst/>
          </a:prstGeom>
        </p:spPr>
      </p:pic>
      <p:sp>
        <p:nvSpPr>
          <p:cNvPr id="2" name="Title 1"/>
          <p:cNvSpPr>
            <a:spLocks noGrp="1"/>
          </p:cNvSpPr>
          <p:nvPr>
            <p:ph type="title"/>
          </p:nvPr>
        </p:nvSpPr>
        <p:spPr/>
        <p:txBody>
          <a:bodyPr/>
          <a:lstStyle/>
          <a:p>
            <a:r>
              <a:rPr lang="en-US" dirty="0" smtClean="0"/>
              <a:t>Phiếu học tập</a:t>
            </a:r>
            <a:endParaRPr lang="en-US" dirty="0"/>
          </a:p>
        </p:txBody>
      </p:sp>
      <p:sp>
        <p:nvSpPr>
          <p:cNvPr id="3" name="Content Placeholder 2"/>
          <p:cNvSpPr>
            <a:spLocks noGrp="1"/>
          </p:cNvSpPr>
          <p:nvPr>
            <p:ph idx="1"/>
          </p:nvPr>
        </p:nvSpPr>
        <p:spPr/>
        <p:txBody>
          <a:bodyPr>
            <a:normAutofit fontScale="92500" lnSpcReduction="20000"/>
          </a:bodyPr>
          <a:lstStyle/>
          <a:p>
            <a:r>
              <a:rPr lang="en-US" dirty="0">
                <a:solidFill>
                  <a:srgbClr val="FF0000"/>
                </a:solidFill>
              </a:rPr>
              <a:t>Theo em, vì sao mỗi cách dưới đây có thể giúp tiết kiệm tiền?</a:t>
            </a:r>
          </a:p>
          <a:p>
            <a:r>
              <a:rPr lang="en-US" dirty="0"/>
              <a:t>1. Đặt mục tiêu tiết kiệm.</a:t>
            </a:r>
          </a:p>
          <a:p>
            <a:r>
              <a:rPr lang="en-US" dirty="0"/>
              <a:t>2. Mua sắm vừa đủ.</a:t>
            </a:r>
          </a:p>
          <a:p>
            <a:r>
              <a:rPr lang="en-US" dirty="0"/>
              <a:t>3. Bảo quản đồ dùng cá nhân, thiết bị gia đình.</a:t>
            </a:r>
          </a:p>
          <a:p>
            <a:r>
              <a:rPr lang="en-US" dirty="0"/>
              <a:t>4. Giảm bớt những hoạt động vui chơi bên ngoài.</a:t>
            </a:r>
          </a:p>
          <a:p>
            <a:r>
              <a:rPr lang="en-US" dirty="0"/>
              <a:t>5. Tập thói quen để dành một khoản tiền mỗi ngày, mỗi tuần.</a:t>
            </a:r>
          </a:p>
          <a:p>
            <a:r>
              <a:rPr lang="en-US" dirty="0"/>
              <a:t>6. Không sử dụng lãng phí điện, nước,...</a:t>
            </a:r>
          </a:p>
          <a:p>
            <a:r>
              <a:rPr lang="en-US" dirty="0"/>
              <a:t>7. Tái chế các vật dụng, đồ vật bi hư hỏng.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ox(i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ox(i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cture1.jpg"/>
          <p:cNvPicPr>
            <a:picLocks noChangeAspect="1"/>
          </p:cNvPicPr>
          <p:nvPr/>
        </p:nvPicPr>
        <p:blipFill>
          <a:blip r:embed="rId3"/>
          <a:stretch>
            <a:fillRect/>
          </a:stretch>
        </p:blipFill>
        <p:spPr>
          <a:xfrm>
            <a:off x="0" y="857250"/>
            <a:ext cx="9144000" cy="5143500"/>
          </a:xfrm>
          <a:prstGeom prst="rect">
            <a:avLst/>
          </a:prstGeom>
        </p:spPr>
      </p:pic>
      <p:sp>
        <p:nvSpPr>
          <p:cNvPr id="2" name="Title 1"/>
          <p:cNvSpPr>
            <a:spLocks noGrp="1"/>
          </p:cNvSpPr>
          <p:nvPr>
            <p:ph type="title"/>
          </p:nvPr>
        </p:nvSpPr>
        <p:spPr/>
        <p:txBody>
          <a:bodyPr>
            <a:normAutofit fontScale="90000"/>
          </a:bodyPr>
          <a:lstStyle/>
          <a:p>
            <a:r>
              <a:rPr lang="en-US" dirty="0" smtClean="0"/>
              <a:t>Theo em, mỗi cách dưới đây có thể tiết kiệm tiền vì:</a:t>
            </a:r>
            <a:br>
              <a:rPr lang="en-US" dirty="0" smtClean="0"/>
            </a:br>
            <a:endParaRPr lang="en-US" dirty="0"/>
          </a:p>
        </p:txBody>
      </p:sp>
      <p:sp>
        <p:nvSpPr>
          <p:cNvPr id="8" name="Content Placeholder 7"/>
          <p:cNvSpPr>
            <a:spLocks noGrp="1"/>
          </p:cNvSpPr>
          <p:nvPr>
            <p:ph idx="1"/>
          </p:nvPr>
        </p:nvSpPr>
        <p:spPr/>
        <p:txBody>
          <a:bodyPr>
            <a:normAutofit fontScale="92500" lnSpcReduction="10000"/>
          </a:bodyPr>
          <a:lstStyle/>
          <a:p>
            <a:r>
              <a:rPr lang="en-US" dirty="0" smtClean="0"/>
              <a:t>- </a:t>
            </a:r>
            <a:r>
              <a:rPr lang="en-US" dirty="0"/>
              <a:t>Đặt mục tiêu tiết kiệm: giúp chúng ta xác định được số tiền bản thân được phép sử dụng trong 1 thời gian cụ thể, từ đó lập kế hoạch chi tiêu hợp lí.</a:t>
            </a:r>
          </a:p>
          <a:p>
            <a:r>
              <a:rPr lang="en-US" dirty="0"/>
              <a:t>- Mua sắm vừa đủ: giúp chúng ta hạn chế chi tiêu quá đà, dân đến lãng phí (ví dụ: đồ ăn, nước uống,...).</a:t>
            </a:r>
          </a:p>
          <a:p>
            <a:r>
              <a:rPr lang="en-US" dirty="0"/>
              <a:t>- Bảo quản đồ dùng cá nhân, thiết bị gia đình: giúp tăng thời gian sử dụng đồ dùng, thiết bị đó, không phải thay mới quá nhiều lần gây tốn kém.</a:t>
            </a: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ox(i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ox(i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ox(in)">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CE07A7A-35D0-4727-A1FE-84E16CF57969}"/>
              </a:ext>
            </a:extLst>
          </p:cNvPr>
          <p:cNvPicPr>
            <a:picLocks noChangeAspect="1"/>
          </p:cNvPicPr>
          <p:nvPr/>
        </p:nvPicPr>
        <p:blipFill>
          <a:blip r:embed="rId3"/>
          <a:stretch>
            <a:fillRect/>
          </a:stretch>
        </p:blipFill>
        <p:spPr>
          <a:xfrm>
            <a:off x="-381000" y="-304800"/>
            <a:ext cx="9144000" cy="6793462"/>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dirty="0"/>
              <a:t>Giảm bớt những hoạt động vui chơi bên ngoài: giúp chúng ta giữ lại một khoản tiền nhất định để tiết kiệm hoặc chi tiêu vào những việc có ích hơn.</a:t>
            </a:r>
          </a:p>
          <a:p>
            <a:r>
              <a:rPr lang="en-US" dirty="0"/>
              <a:t>- Tập thói quen để dành một khoản tiền mỗi ngày, mỗi tuần: giúp chúng ta tích góp dần theo thời gian, từ một khoản tiền nhỏ có thể tiết kiệm thành một con số lớn.</a:t>
            </a:r>
          </a:p>
          <a:p>
            <a:r>
              <a:rPr lang="en-US" dirty="0"/>
              <a:t>- Không sử dụng lãng phí điện, nước: giúp giảm thiểu chi phí điện nước hằng tháng.</a:t>
            </a:r>
          </a:p>
          <a:p>
            <a:r>
              <a:rPr lang="en-US" dirty="0"/>
              <a:t>- Tái chế các vật dụng, đồ dùng bị hư hỏng: giúp tiết kiệm được khoản tiền dùng để thay mới một số đồ dùng, dụng cụ.</a:t>
            </a: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CE07A7A-35D0-4727-A1FE-84E16CF57969}"/>
              </a:ext>
            </a:extLst>
          </p:cNvPr>
          <p:cNvPicPr>
            <a:picLocks noChangeAspect="1"/>
          </p:cNvPicPr>
          <p:nvPr/>
        </p:nvPicPr>
        <p:blipFill>
          <a:blip r:embed="rId3"/>
          <a:stretch>
            <a:fillRect/>
          </a:stretch>
        </p:blipFill>
        <p:spPr>
          <a:xfrm>
            <a:off x="-381000" y="-304800"/>
            <a:ext cx="9144000" cy="6793462"/>
          </a:xfrm>
          <a:prstGeom prst="rect">
            <a:avLst/>
          </a:prstGeom>
        </p:spPr>
      </p:pic>
      <p:sp>
        <p:nvSpPr>
          <p:cNvPr id="2" name="Title 1"/>
          <p:cNvSpPr>
            <a:spLocks noGrp="1"/>
          </p:cNvSpPr>
          <p:nvPr>
            <p:ph type="title"/>
          </p:nvPr>
        </p:nvSpPr>
        <p:spPr/>
        <p:txBody>
          <a:bodyPr/>
          <a:lstStyle/>
          <a:p>
            <a:r>
              <a:rPr lang="en-US" dirty="0" smtClean="0"/>
              <a:t>Ghi nhớ</a:t>
            </a:r>
            <a:endParaRPr lang="en-US" dirty="0"/>
          </a:p>
        </p:txBody>
      </p:sp>
      <p:pic>
        <p:nvPicPr>
          <p:cNvPr id="4" name="Content Placeholder 3" descr="image (17).png"/>
          <p:cNvPicPr>
            <a:picLocks noGrp="1" noChangeAspect="1"/>
          </p:cNvPicPr>
          <p:nvPr>
            <p:ph idx="1"/>
          </p:nvPr>
        </p:nvPicPr>
        <p:blipFill>
          <a:blip r:embed="rId4"/>
          <a:stretch>
            <a:fillRect/>
          </a:stretch>
        </p:blipFill>
        <p:spPr>
          <a:xfrm>
            <a:off x="457200" y="1613805"/>
            <a:ext cx="8229600" cy="4498752"/>
          </a:xfr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3"/>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r>
              <a:rPr lang="en-US" dirty="0" smtClean="0"/>
              <a:t>Luyện tập</a:t>
            </a:r>
            <a:endParaRPr lang="en-US" dirty="0"/>
          </a:p>
        </p:txBody>
      </p:sp>
      <p:sp>
        <p:nvSpPr>
          <p:cNvPr id="3" name="Content Placeholder 2"/>
          <p:cNvSpPr>
            <a:spLocks noGrp="1"/>
          </p:cNvSpPr>
          <p:nvPr>
            <p:ph idx="1"/>
          </p:nvPr>
        </p:nvSpPr>
        <p:spPr/>
        <p:txBody>
          <a:bodyPr>
            <a:normAutofit lnSpcReduction="10000"/>
          </a:bodyPr>
          <a:lstStyle/>
          <a:p>
            <a:r>
              <a:rPr lang="vi-VN" b="1" dirty="0">
                <a:solidFill>
                  <a:srgbClr val="FF0000"/>
                </a:solidFill>
              </a:rPr>
              <a:t>Câu hỏi </a:t>
            </a:r>
            <a:r>
              <a:rPr lang="en-US" b="1" dirty="0">
                <a:solidFill>
                  <a:srgbClr val="FF0000"/>
                </a:solidFill>
              </a:rPr>
              <a:t>1</a:t>
            </a:r>
            <a:r>
              <a:rPr lang="vi-VN" b="1" dirty="0">
                <a:solidFill>
                  <a:srgbClr val="FF0000"/>
                </a:solidFill>
              </a:rPr>
              <a:t>: Em tán thành hay không tán thành với những ý kiến dưới đây? Vì sao?</a:t>
            </a:r>
            <a:endParaRPr lang="en-US" dirty="0">
              <a:solidFill>
                <a:srgbClr val="FF0000"/>
              </a:solidFill>
            </a:endParaRPr>
          </a:p>
          <a:p>
            <a:r>
              <a:rPr lang="vi-VN" dirty="0"/>
              <a:t>a. Lập kế hoạch chi tiêu chủ yếu để thực hiện mục tiêu tiết kiệm.</a:t>
            </a:r>
            <a:endParaRPr lang="en-US" dirty="0"/>
          </a:p>
          <a:p>
            <a:r>
              <a:rPr lang="vi-VN" dirty="0"/>
              <a:t>b. Đảm bảo các khoản chi thiết yếu là nội dung quan trọng trong kế hoạch chi tiêu.</a:t>
            </a:r>
            <a:endParaRPr lang="en-US" dirty="0"/>
          </a:p>
          <a:p>
            <a:r>
              <a:rPr lang="vi-VN" dirty="0"/>
              <a:t>c. Chỉ những người có thói quen chi tiêu tùy tiện mới cần lập kế hoạch chi tiêu.</a:t>
            </a:r>
            <a:endParaRPr lang="en-US" dirty="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nodeType="clickEffect">
                                  <p:stCondLst>
                                    <p:cond delay="0"/>
                                  </p:stCondLst>
                                  <p:childTnLst>
                                    <p:animEffect transition="out" filter="checkerboard(across)">
                                      <p:cBhvr>
                                        <p:cTn id="31" dur="500"/>
                                        <p:tgtEl>
                                          <p:spTgt spid="3">
                                            <p:txEl>
                                              <p:pRg st="3" end="3"/>
                                            </p:txEl>
                                          </p:spTgt>
                                        </p:tgtEl>
                                      </p:cBhvr>
                                    </p:animEffect>
                                    <p:set>
                                      <p:cBhvr>
                                        <p:cTn id="3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3"/>
          <a:stretch>
            <a:fillRect/>
          </a:stretch>
        </p:blipFill>
        <p:spPr>
          <a:xfrm>
            <a:off x="762000" y="647700"/>
            <a:ext cx="7620000" cy="5562600"/>
          </a:xfrm>
          <a:prstGeom prst="rect">
            <a:avLst/>
          </a:prstGeom>
        </p:spPr>
      </p:pic>
      <p:sp>
        <p:nvSpPr>
          <p:cNvPr id="2" name="Title 1"/>
          <p:cNvSpPr>
            <a:spLocks noGrp="1"/>
          </p:cNvSpPr>
          <p:nvPr>
            <p:ph type="title"/>
          </p:nvPr>
        </p:nvSpPr>
        <p:spPr/>
        <p:txBody>
          <a:bodyPr>
            <a:normAutofit fontScale="90000"/>
          </a:bodyPr>
          <a:lstStyle/>
          <a:p>
            <a:r>
              <a:rPr lang="vi-VN" b="1" i="1" dirty="0" smtClean="0">
                <a:solidFill>
                  <a:srgbClr val="FF0000"/>
                </a:solidFill>
              </a:rPr>
              <a:t>Em đồng tình hay không đồng tình với ý kiến nào dưới đây? Vì sao?</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buNone/>
            </a:pPr>
            <a:endParaRPr lang="en-US" dirty="0"/>
          </a:p>
          <a:p>
            <a:r>
              <a:rPr lang="vi-VN" dirty="0"/>
              <a:t>A. Lập kế hoạch chi tiêu giúp chúng ta tránh được các khoản chi tiêu không hợp lí.</a:t>
            </a:r>
            <a:endParaRPr lang="en-US" dirty="0"/>
          </a:p>
          <a:p>
            <a:r>
              <a:rPr lang="vi-VN" dirty="0"/>
              <a:t>B. Khi có ai đó rơi vào nợ nần, nếu biết lập kế hoạch chi tiêu và cân đối thu chi hợp lí thì có thể thoát khỏi tình trạng đó.</a:t>
            </a:r>
            <a:endParaRPr lang="en-US" dirty="0"/>
          </a:p>
          <a:p>
            <a:r>
              <a:rPr lang="vi-VN" dirty="0"/>
              <a:t>C. Lập kế hoạch chi tiêu làm cho việc sử dụng tiền không được thoải mái.</a:t>
            </a:r>
            <a:endParaRPr lang="en-US" dirty="0"/>
          </a:p>
          <a:p>
            <a:r>
              <a:rPr lang="vi-VN" dirty="0"/>
              <a:t>D. Lập kế hoạch chi tiêu giúp chúng ta có thể chủ động trong những hoàn cảnh bất ngờ phát sinh.</a:t>
            </a:r>
            <a:endParaRPr lang="en-US" dirty="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nodeType="clickEffect">
                                  <p:stCondLst>
                                    <p:cond delay="0"/>
                                  </p:stCondLst>
                                  <p:childTnLst>
                                    <p:animEffect transition="out" filter="checkerboard(across)">
                                      <p:cBhvr>
                                        <p:cTn id="31" dur="500"/>
                                        <p:tgtEl>
                                          <p:spTgt spid="3">
                                            <p:txEl>
                                              <p:pRg st="3" end="3"/>
                                            </p:txEl>
                                          </p:spTgt>
                                        </p:tgtEl>
                                      </p:cBhvr>
                                    </p:animEffect>
                                    <p:set>
                                      <p:cBhvr>
                                        <p:cTn id="3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3"/>
          <a:stretch>
            <a:fillRect/>
          </a:stretch>
        </p:blipFill>
        <p:spPr>
          <a:xfrm>
            <a:off x="762000" y="647700"/>
            <a:ext cx="7620000" cy="5562600"/>
          </a:xfrm>
          <a:prstGeom prst="rect">
            <a:avLst/>
          </a:prstGeom>
        </p:spPr>
      </p:pic>
      <p:sp>
        <p:nvSpPr>
          <p:cNvPr id="2" name="Title 1"/>
          <p:cNvSpPr>
            <a:spLocks noGrp="1"/>
          </p:cNvSpPr>
          <p:nvPr>
            <p:ph type="title"/>
          </p:nvPr>
        </p:nvSpPr>
        <p:spPr/>
        <p:txBody>
          <a:bodyPr>
            <a:noAutofit/>
          </a:bodyPr>
          <a:lstStyle/>
          <a:p>
            <a:r>
              <a:rPr lang="en-US" sz="2400" b="1" dirty="0" smtClean="0">
                <a:solidFill>
                  <a:srgbClr val="FF0000"/>
                </a:solidFill>
              </a:rPr>
              <a:t/>
            </a:r>
            <a:br>
              <a:rPr lang="en-US" sz="2400" b="1" dirty="0" smtClean="0">
                <a:solidFill>
                  <a:srgbClr val="FF0000"/>
                </a:solidFill>
              </a:rPr>
            </a:br>
            <a:r>
              <a:rPr lang="en-US" sz="2400" b="1" dirty="0" smtClean="0">
                <a:solidFill>
                  <a:srgbClr val="FF0000"/>
                </a:solidFill>
              </a:rPr>
              <a:t/>
            </a:r>
            <a:br>
              <a:rPr lang="en-US" sz="2400" b="1" dirty="0" smtClean="0">
                <a:solidFill>
                  <a:srgbClr val="FF0000"/>
                </a:solidFill>
              </a:rPr>
            </a:br>
            <a:r>
              <a:rPr lang="en-US" sz="2400" dirty="0" smtClean="0">
                <a:solidFill>
                  <a:srgbClr val="FF0000"/>
                </a:solidFill>
              </a:rPr>
              <a:t>Câu hỏi 2: Thực hành kiểm soát chi tiêu và tiết kiệm trong tình </a:t>
            </a:r>
            <a:r>
              <a:rPr lang="en-US" sz="3200" dirty="0" smtClean="0">
                <a:solidFill>
                  <a:srgbClr val="FF0000"/>
                </a:solidFill>
              </a:rPr>
              <a:t>huống</a:t>
            </a:r>
            <a:r>
              <a:rPr lang="en-US" sz="2400" dirty="0" smtClean="0">
                <a:solidFill>
                  <a:srgbClr val="FF0000"/>
                </a:solidFill>
              </a:rPr>
              <a:t> của D theo các bước:</a:t>
            </a:r>
            <a:r>
              <a:rPr lang="en-US" sz="2400" dirty="0" smtClean="0"/>
              <a:t/>
            </a:r>
            <a:br>
              <a:rPr lang="en-US" sz="2400" dirty="0" smtClean="0"/>
            </a:br>
            <a:r>
              <a:rPr lang="en-US" sz="2400" dirty="0"/>
              <a:t/>
            </a:r>
            <a:br>
              <a:rPr lang="en-US" sz="2400" dirty="0"/>
            </a:br>
            <a:endParaRPr lang="en-US" sz="2400" dirty="0"/>
          </a:p>
        </p:txBody>
      </p:sp>
      <p:sp>
        <p:nvSpPr>
          <p:cNvPr id="3" name="Content Placeholder 2"/>
          <p:cNvSpPr>
            <a:spLocks noGrp="1"/>
          </p:cNvSpPr>
          <p:nvPr>
            <p:ph idx="1"/>
          </p:nvPr>
        </p:nvSpPr>
        <p:spPr/>
        <p:txBody>
          <a:bodyPr/>
          <a:lstStyle/>
          <a:p>
            <a:r>
              <a:rPr lang="en-US" dirty="0" smtClean="0"/>
              <a:t>Bước </a:t>
            </a:r>
            <a:r>
              <a:rPr lang="en-US" dirty="0"/>
              <a:t>1: Xác định khoản tiền cần tiết kiệm.</a:t>
            </a:r>
          </a:p>
          <a:p>
            <a:r>
              <a:rPr lang="en-US" dirty="0"/>
              <a:t>Bước 2: Phân loại các khoản chi và tính mức chi tiêu phù hợp cho từng nhóm.</a:t>
            </a:r>
          </a:p>
          <a:p>
            <a:r>
              <a:rPr lang="en-US" dirty="0"/>
              <a:t>Bước 3: Xác định các khoản chi ưu tiên.</a:t>
            </a:r>
          </a:p>
          <a:p>
            <a:r>
              <a:rPr lang="en-US" dirty="0"/>
              <a:t>Bước 4: Xác định một số phương pháp giúp tăng khoản tiền tiết kiệm.</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hinh-nen-powerpoint-dep-don-gian-va-chuyen-nghiep4-800x584.jpg"/>
          <p:cNvPicPr>
            <a:picLocks noChangeAspect="1"/>
          </p:cNvPicPr>
          <p:nvPr/>
        </p:nvPicPr>
        <p:blipFill>
          <a:blip r:embed="rId3"/>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a:t>Mỗi tháng bố mẹ cho D. 50 000 đồng để chi tiêu cá nhân. D. muốn tiết kiệm tiền trong vòng 3 tháng để mua tặng mẹ một món quà sinh nhật trị giá 90 000 đồng. Số tiền còn lại D. dự định cho cho một số khoản </a:t>
            </a:r>
            <a:r>
              <a:rPr lang="en-US" sz="2400" dirty="0" err="1"/>
              <a:t>sau</a:t>
            </a:r>
            <a:r>
              <a:rPr lang="en-US" sz="2400" dirty="0" smtClean="0"/>
              <a:t>:</a:t>
            </a:r>
          </a:p>
          <a:p>
            <a:endParaRPr lang="en-US" sz="2400" dirty="0"/>
          </a:p>
          <a:p>
            <a:endParaRPr lang="en-US" dirty="0"/>
          </a:p>
        </p:txBody>
      </p:sp>
      <p:graphicFrame>
        <p:nvGraphicFramePr>
          <p:cNvPr id="4" name="Table 3"/>
          <p:cNvGraphicFramePr>
            <a:graphicFrameLocks noGrp="1"/>
          </p:cNvGraphicFramePr>
          <p:nvPr/>
        </p:nvGraphicFramePr>
        <p:xfrm>
          <a:off x="685800" y="3276600"/>
          <a:ext cx="7772400" cy="2997200"/>
        </p:xfrm>
        <a:graphic>
          <a:graphicData uri="http://schemas.openxmlformats.org/drawingml/2006/table">
            <a:tbl>
              <a:tblPr firstRow="1" bandRow="1">
                <a:tableStyleId>{5C22544A-7EE6-4342-B048-85BDC9FD1C3A}</a:tableStyleId>
              </a:tblPr>
              <a:tblGrid>
                <a:gridCol w="2590800"/>
                <a:gridCol w="2590800"/>
                <a:gridCol w="2590800"/>
              </a:tblGrid>
              <a:tr h="599440">
                <a:tc>
                  <a:txBody>
                    <a:bodyPr/>
                    <a:lstStyle/>
                    <a:p>
                      <a:pPr marL="0" marR="30480" algn="ctr">
                        <a:lnSpc>
                          <a:spcPct val="107000"/>
                        </a:lnSpc>
                        <a:spcBef>
                          <a:spcPts val="0"/>
                        </a:spcBef>
                        <a:spcAft>
                          <a:spcPts val="1200"/>
                        </a:spcAft>
                      </a:pPr>
                      <a:r>
                        <a:rPr lang="en-US" sz="1800" dirty="0">
                          <a:solidFill>
                            <a:srgbClr val="000000"/>
                          </a:solidFill>
                          <a:latin typeface="Times New Roman"/>
                          <a:ea typeface="Times New Roman"/>
                          <a:cs typeface="Times New Roman"/>
                        </a:rPr>
                        <a:t>STT</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dirty="0" err="1">
                          <a:solidFill>
                            <a:srgbClr val="000000"/>
                          </a:solidFill>
                          <a:latin typeface="Times New Roman"/>
                          <a:ea typeface="Times New Roman"/>
                          <a:cs typeface="Times New Roman"/>
                        </a:rPr>
                        <a:t>Dự</a:t>
                      </a:r>
                      <a:r>
                        <a:rPr lang="en-US" sz="1800" dirty="0">
                          <a:solidFill>
                            <a:srgbClr val="000000"/>
                          </a:solidFill>
                          <a:latin typeface="Times New Roman"/>
                          <a:ea typeface="Times New Roman"/>
                          <a:cs typeface="Times New Roman"/>
                        </a:rPr>
                        <a:t> </a:t>
                      </a:r>
                      <a:r>
                        <a:rPr lang="en-US" sz="1800" dirty="0" err="1">
                          <a:solidFill>
                            <a:srgbClr val="000000"/>
                          </a:solidFill>
                          <a:latin typeface="Times New Roman"/>
                          <a:ea typeface="Times New Roman"/>
                          <a:cs typeface="Times New Roman"/>
                        </a:rPr>
                        <a:t>định</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a:solidFill>
                            <a:srgbClr val="000000"/>
                          </a:solidFill>
                          <a:latin typeface="Times New Roman"/>
                          <a:ea typeface="Times New Roman"/>
                          <a:cs typeface="Times New Roman"/>
                        </a:rPr>
                        <a:t>Số tiền</a:t>
                      </a:r>
                      <a:endParaRPr lang="en-US" sz="18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9440">
                <a:tc>
                  <a:txBody>
                    <a:bodyPr/>
                    <a:lstStyle/>
                    <a:p>
                      <a:pPr marL="0" marR="30480" algn="ctr">
                        <a:lnSpc>
                          <a:spcPct val="107000"/>
                        </a:lnSpc>
                        <a:spcBef>
                          <a:spcPts val="0"/>
                        </a:spcBef>
                        <a:spcAft>
                          <a:spcPts val="1200"/>
                        </a:spcAft>
                      </a:pPr>
                      <a:r>
                        <a:rPr lang="en-US" sz="1800" dirty="0">
                          <a:solidFill>
                            <a:srgbClr val="000000"/>
                          </a:solidFill>
                          <a:latin typeface="Times New Roman"/>
                          <a:ea typeface="Times New Roman"/>
                          <a:cs typeface="Times New Roman"/>
                        </a:rPr>
                        <a:t>1</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dirty="0">
                          <a:solidFill>
                            <a:srgbClr val="000000"/>
                          </a:solidFill>
                          <a:latin typeface="Times New Roman"/>
                          <a:ea typeface="Times New Roman"/>
                          <a:cs typeface="Times New Roman"/>
                        </a:rPr>
                        <a:t>Truyện ngắn</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a:solidFill>
                            <a:srgbClr val="000000"/>
                          </a:solidFill>
                          <a:latin typeface="Times New Roman"/>
                          <a:ea typeface="Times New Roman"/>
                          <a:cs typeface="Times New Roman"/>
                        </a:rPr>
                        <a:t>25.000</a:t>
                      </a:r>
                      <a:endParaRPr lang="en-US" sz="18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9440">
                <a:tc>
                  <a:txBody>
                    <a:bodyPr/>
                    <a:lstStyle/>
                    <a:p>
                      <a:pPr marL="0" marR="30480" algn="ctr">
                        <a:lnSpc>
                          <a:spcPct val="107000"/>
                        </a:lnSpc>
                        <a:spcBef>
                          <a:spcPts val="0"/>
                        </a:spcBef>
                        <a:spcAft>
                          <a:spcPts val="1200"/>
                        </a:spcAft>
                      </a:pPr>
                      <a:r>
                        <a:rPr lang="en-US" sz="1800" dirty="0">
                          <a:solidFill>
                            <a:srgbClr val="000000"/>
                          </a:solidFill>
                          <a:latin typeface="Times New Roman"/>
                          <a:ea typeface="Times New Roman"/>
                          <a:cs typeface="Times New Roman"/>
                        </a:rPr>
                        <a:t>2</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dirty="0">
                          <a:solidFill>
                            <a:srgbClr val="000000"/>
                          </a:solidFill>
                          <a:latin typeface="Times New Roman"/>
                          <a:ea typeface="Times New Roman"/>
                          <a:cs typeface="Times New Roman"/>
                        </a:rPr>
                        <a:t>Đồ kẹp giấy trang trí</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dirty="0">
                          <a:solidFill>
                            <a:srgbClr val="000000"/>
                          </a:solidFill>
                          <a:latin typeface="Times New Roman"/>
                          <a:ea typeface="Times New Roman"/>
                          <a:cs typeface="Times New Roman"/>
                        </a:rPr>
                        <a:t>10.000</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9440">
                <a:tc>
                  <a:txBody>
                    <a:bodyPr/>
                    <a:lstStyle/>
                    <a:p>
                      <a:pPr marL="0" marR="30480" algn="ctr">
                        <a:lnSpc>
                          <a:spcPct val="107000"/>
                        </a:lnSpc>
                        <a:spcBef>
                          <a:spcPts val="0"/>
                        </a:spcBef>
                        <a:spcAft>
                          <a:spcPts val="1200"/>
                        </a:spcAft>
                      </a:pPr>
                      <a:r>
                        <a:rPr lang="en-US" sz="1800">
                          <a:solidFill>
                            <a:srgbClr val="000000"/>
                          </a:solidFill>
                          <a:latin typeface="Times New Roman"/>
                          <a:ea typeface="Times New Roman"/>
                          <a:cs typeface="Times New Roman"/>
                        </a:rPr>
                        <a:t>3</a:t>
                      </a:r>
                      <a:endParaRPr lang="en-US" sz="18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dirty="0">
                          <a:solidFill>
                            <a:srgbClr val="000000"/>
                          </a:solidFill>
                          <a:latin typeface="Times New Roman"/>
                          <a:ea typeface="Times New Roman"/>
                          <a:cs typeface="Times New Roman"/>
                        </a:rPr>
                        <a:t>Vở và bút</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dirty="0">
                          <a:solidFill>
                            <a:srgbClr val="000000"/>
                          </a:solidFill>
                          <a:latin typeface="Times New Roman"/>
                          <a:ea typeface="Times New Roman"/>
                          <a:cs typeface="Times New Roman"/>
                        </a:rPr>
                        <a:t>15.000</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9440">
                <a:tc>
                  <a:txBody>
                    <a:bodyPr/>
                    <a:lstStyle/>
                    <a:p>
                      <a:pPr marL="0" marR="30480" algn="ctr">
                        <a:lnSpc>
                          <a:spcPct val="107000"/>
                        </a:lnSpc>
                        <a:spcBef>
                          <a:spcPts val="0"/>
                        </a:spcBef>
                        <a:spcAft>
                          <a:spcPts val="1200"/>
                        </a:spcAft>
                      </a:pPr>
                      <a:r>
                        <a:rPr lang="en-US" sz="1800">
                          <a:solidFill>
                            <a:srgbClr val="000000"/>
                          </a:solidFill>
                          <a:latin typeface="Times New Roman"/>
                          <a:ea typeface="Times New Roman"/>
                          <a:cs typeface="Times New Roman"/>
                        </a:rPr>
                        <a:t>4</a:t>
                      </a:r>
                      <a:endParaRPr lang="en-US" sz="18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a:solidFill>
                            <a:srgbClr val="000000"/>
                          </a:solidFill>
                          <a:latin typeface="Times New Roman"/>
                          <a:ea typeface="Times New Roman"/>
                          <a:cs typeface="Times New Roman"/>
                        </a:rPr>
                        <a:t>Ủng hộ</a:t>
                      </a:r>
                      <a:endParaRPr lang="en-US" sz="18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dirty="0">
                          <a:solidFill>
                            <a:srgbClr val="000000"/>
                          </a:solidFill>
                          <a:latin typeface="Times New Roman"/>
                          <a:ea typeface="Times New Roman"/>
                          <a:cs typeface="Times New Roman"/>
                        </a:rPr>
                        <a:t>15.000</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3"/>
          <a:stretch>
            <a:fillRect/>
          </a:stretch>
        </p:blipFill>
        <p:spPr>
          <a:xfrm>
            <a:off x="0" y="857250"/>
            <a:ext cx="9144000" cy="5143500"/>
          </a:xfrm>
          <a:prstGeom prst="rect">
            <a:avLst/>
          </a:prstGeom>
        </p:spPr>
      </p:pic>
      <p:sp>
        <p:nvSpPr>
          <p:cNvPr id="2" name="Title 1"/>
          <p:cNvSpPr>
            <a:spLocks noGrp="1"/>
          </p:cNvSpPr>
          <p:nvPr>
            <p:ph type="title"/>
          </p:nvPr>
        </p:nvSpPr>
        <p:spPr/>
        <p:txBody>
          <a:bodyPr/>
          <a:lstStyle/>
          <a:p>
            <a:r>
              <a:rPr lang="en-US" dirty="0" smtClean="0"/>
              <a:t>Trả lời</a:t>
            </a:r>
            <a:endParaRPr lang="en-US" dirty="0"/>
          </a:p>
        </p:txBody>
      </p:sp>
      <p:sp>
        <p:nvSpPr>
          <p:cNvPr id="3" name="Content Placeholder 2"/>
          <p:cNvSpPr>
            <a:spLocks noGrp="1"/>
          </p:cNvSpPr>
          <p:nvPr>
            <p:ph idx="1"/>
          </p:nvPr>
        </p:nvSpPr>
        <p:spPr/>
        <p:txBody>
          <a:bodyPr>
            <a:normAutofit/>
          </a:bodyPr>
          <a:lstStyle/>
          <a:p>
            <a:r>
              <a:rPr lang="en-US" sz="2400" dirty="0"/>
              <a:t>Bước 1: Xác định khoản tiền cần tiết kiệm: 90 000 đồng</a:t>
            </a:r>
          </a:p>
          <a:p>
            <a:r>
              <a:rPr lang="en-US" sz="2400" dirty="0"/>
              <a:t>Bước 2: Phân loại các khoản chi và tính mức chi tiêu phù hợp cho từng nhóm</a:t>
            </a:r>
          </a:p>
        </p:txBody>
      </p:sp>
      <p:graphicFrame>
        <p:nvGraphicFramePr>
          <p:cNvPr id="4" name="Table 3"/>
          <p:cNvGraphicFramePr>
            <a:graphicFrameLocks noGrp="1"/>
          </p:cNvGraphicFramePr>
          <p:nvPr/>
        </p:nvGraphicFramePr>
        <p:xfrm>
          <a:off x="1066800" y="2895600"/>
          <a:ext cx="7467600" cy="2997200"/>
        </p:xfrm>
        <a:graphic>
          <a:graphicData uri="http://schemas.openxmlformats.org/drawingml/2006/table">
            <a:tbl>
              <a:tblPr firstRow="1" bandRow="1">
                <a:tableStyleId>{5C22544A-7EE6-4342-B048-85BDC9FD1C3A}</a:tableStyleId>
              </a:tblPr>
              <a:tblGrid>
                <a:gridCol w="2489200"/>
                <a:gridCol w="2489200"/>
                <a:gridCol w="2489200"/>
              </a:tblGrid>
              <a:tr h="599440">
                <a:tc>
                  <a:txBody>
                    <a:bodyPr/>
                    <a:lstStyle/>
                    <a:p>
                      <a:pPr marL="0" marR="30480" algn="ctr">
                        <a:lnSpc>
                          <a:spcPct val="107000"/>
                        </a:lnSpc>
                        <a:spcBef>
                          <a:spcPts val="0"/>
                        </a:spcBef>
                        <a:spcAft>
                          <a:spcPts val="1200"/>
                        </a:spcAft>
                      </a:pPr>
                      <a:r>
                        <a:rPr lang="en-US" sz="2000" dirty="0">
                          <a:solidFill>
                            <a:srgbClr val="000000"/>
                          </a:solidFill>
                          <a:latin typeface="Times New Roman"/>
                          <a:ea typeface="Times New Roman"/>
                          <a:cs typeface="Times New Roman"/>
                        </a:rPr>
                        <a:t>STT</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dirty="0" err="1">
                          <a:solidFill>
                            <a:srgbClr val="000000"/>
                          </a:solidFill>
                          <a:latin typeface="Times New Roman"/>
                          <a:ea typeface="Times New Roman"/>
                          <a:cs typeface="Times New Roman"/>
                        </a:rPr>
                        <a:t>Dự</a:t>
                      </a:r>
                      <a:r>
                        <a:rPr lang="en-US" sz="2000" dirty="0">
                          <a:solidFill>
                            <a:srgbClr val="000000"/>
                          </a:solidFill>
                          <a:latin typeface="Times New Roman"/>
                          <a:ea typeface="Times New Roman"/>
                          <a:cs typeface="Times New Roman"/>
                        </a:rPr>
                        <a:t> </a:t>
                      </a:r>
                      <a:r>
                        <a:rPr lang="en-US" sz="2000" dirty="0" err="1">
                          <a:solidFill>
                            <a:srgbClr val="000000"/>
                          </a:solidFill>
                          <a:latin typeface="Times New Roman"/>
                          <a:ea typeface="Times New Roman"/>
                          <a:cs typeface="Times New Roman"/>
                        </a:rPr>
                        <a:t>định</a:t>
                      </a:r>
                      <a:r>
                        <a:rPr lang="en-US" sz="2000" dirty="0">
                          <a:solidFill>
                            <a:srgbClr val="000000"/>
                          </a:solidFill>
                          <a:latin typeface="Times New Roman"/>
                          <a:ea typeface="Times New Roman"/>
                          <a:cs typeface="Times New Roman"/>
                        </a:rPr>
                        <a:t> chi</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a:solidFill>
                            <a:srgbClr val="000000"/>
                          </a:solidFill>
                          <a:latin typeface="Times New Roman"/>
                          <a:ea typeface="Times New Roman"/>
                          <a:cs typeface="Times New Roman"/>
                        </a:rPr>
                        <a:t>Số tiền</a:t>
                      </a:r>
                      <a:endParaRPr lang="en-US" sz="20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9440">
                <a:tc>
                  <a:txBody>
                    <a:bodyPr/>
                    <a:lstStyle/>
                    <a:p>
                      <a:pPr marL="0" marR="30480" algn="ctr">
                        <a:lnSpc>
                          <a:spcPct val="107000"/>
                        </a:lnSpc>
                        <a:spcBef>
                          <a:spcPts val="0"/>
                        </a:spcBef>
                        <a:spcAft>
                          <a:spcPts val="1200"/>
                        </a:spcAft>
                      </a:pPr>
                      <a:r>
                        <a:rPr lang="en-US" sz="2000" dirty="0">
                          <a:solidFill>
                            <a:srgbClr val="000000"/>
                          </a:solidFill>
                          <a:latin typeface="Times New Roman"/>
                          <a:ea typeface="Times New Roman"/>
                          <a:cs typeface="Times New Roman"/>
                        </a:rPr>
                        <a:t>1</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dirty="0">
                          <a:solidFill>
                            <a:srgbClr val="000000"/>
                          </a:solidFill>
                          <a:latin typeface="Times New Roman"/>
                          <a:ea typeface="Times New Roman"/>
                          <a:cs typeface="Times New Roman"/>
                        </a:rPr>
                        <a:t>Vở và bút</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a:solidFill>
                            <a:srgbClr val="000000"/>
                          </a:solidFill>
                          <a:latin typeface="Times New Roman"/>
                          <a:ea typeface="Times New Roman"/>
                          <a:cs typeface="Times New Roman"/>
                        </a:rPr>
                        <a:t>10.000</a:t>
                      </a:r>
                      <a:endParaRPr lang="en-US" sz="20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9440">
                <a:tc>
                  <a:txBody>
                    <a:bodyPr/>
                    <a:lstStyle/>
                    <a:p>
                      <a:pPr marL="0" marR="30480" algn="ctr">
                        <a:lnSpc>
                          <a:spcPct val="107000"/>
                        </a:lnSpc>
                        <a:spcBef>
                          <a:spcPts val="0"/>
                        </a:spcBef>
                        <a:spcAft>
                          <a:spcPts val="1200"/>
                        </a:spcAft>
                      </a:pPr>
                      <a:r>
                        <a:rPr lang="en-US" sz="2000">
                          <a:solidFill>
                            <a:srgbClr val="000000"/>
                          </a:solidFill>
                          <a:latin typeface="Times New Roman"/>
                          <a:ea typeface="Times New Roman"/>
                          <a:cs typeface="Times New Roman"/>
                        </a:rPr>
                        <a:t>2</a:t>
                      </a:r>
                      <a:endParaRPr lang="en-US" sz="20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dirty="0">
                          <a:solidFill>
                            <a:srgbClr val="000000"/>
                          </a:solidFill>
                          <a:latin typeface="Times New Roman"/>
                          <a:ea typeface="Times New Roman"/>
                          <a:cs typeface="Times New Roman"/>
                        </a:rPr>
                        <a:t>Đồ kẹp giấy trang trí</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dirty="0">
                          <a:solidFill>
                            <a:srgbClr val="000000"/>
                          </a:solidFill>
                          <a:latin typeface="Times New Roman"/>
                          <a:ea typeface="Times New Roman"/>
                          <a:cs typeface="Times New Roman"/>
                        </a:rPr>
                        <a:t>5.000</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9440">
                <a:tc>
                  <a:txBody>
                    <a:bodyPr/>
                    <a:lstStyle/>
                    <a:p>
                      <a:pPr marL="0" marR="30480" algn="ctr">
                        <a:lnSpc>
                          <a:spcPct val="107000"/>
                        </a:lnSpc>
                        <a:spcBef>
                          <a:spcPts val="0"/>
                        </a:spcBef>
                        <a:spcAft>
                          <a:spcPts val="1200"/>
                        </a:spcAft>
                      </a:pPr>
                      <a:r>
                        <a:rPr lang="en-US" sz="2000">
                          <a:solidFill>
                            <a:srgbClr val="000000"/>
                          </a:solidFill>
                          <a:latin typeface="Times New Roman"/>
                          <a:ea typeface="Times New Roman"/>
                          <a:cs typeface="Times New Roman"/>
                        </a:rPr>
                        <a:t>3</a:t>
                      </a:r>
                      <a:endParaRPr lang="en-US" sz="20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dirty="0">
                          <a:solidFill>
                            <a:srgbClr val="000000"/>
                          </a:solidFill>
                          <a:latin typeface="Times New Roman"/>
                          <a:ea typeface="Times New Roman"/>
                          <a:cs typeface="Times New Roman"/>
                        </a:rPr>
                        <a:t>Ủng hộ</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dirty="0">
                          <a:solidFill>
                            <a:srgbClr val="000000"/>
                          </a:solidFill>
                          <a:latin typeface="Times New Roman"/>
                          <a:ea typeface="Times New Roman"/>
                          <a:cs typeface="Times New Roman"/>
                        </a:rPr>
                        <a:t>5.000</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9440">
                <a:tc>
                  <a:txBody>
                    <a:bodyPr/>
                    <a:lstStyle/>
                    <a:p>
                      <a:pPr marL="0" marR="30480" algn="ctr">
                        <a:lnSpc>
                          <a:spcPct val="107000"/>
                        </a:lnSpc>
                        <a:spcBef>
                          <a:spcPts val="0"/>
                        </a:spcBef>
                        <a:spcAft>
                          <a:spcPts val="1200"/>
                        </a:spcAft>
                      </a:pPr>
                      <a:r>
                        <a:rPr lang="en-US" sz="2000">
                          <a:solidFill>
                            <a:srgbClr val="000000"/>
                          </a:solidFill>
                          <a:latin typeface="Times New Roman"/>
                          <a:ea typeface="Times New Roman"/>
                          <a:cs typeface="Times New Roman"/>
                        </a:rPr>
                        <a:t>4</a:t>
                      </a:r>
                      <a:endParaRPr lang="en-US" sz="20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dirty="0" err="1">
                          <a:solidFill>
                            <a:srgbClr val="000000"/>
                          </a:solidFill>
                          <a:latin typeface="Times New Roman"/>
                          <a:ea typeface="Times New Roman"/>
                          <a:cs typeface="Times New Roman"/>
                        </a:rPr>
                        <a:t>Truyện</a:t>
                      </a:r>
                      <a:r>
                        <a:rPr lang="en-US" sz="2000" dirty="0">
                          <a:solidFill>
                            <a:srgbClr val="000000"/>
                          </a:solidFill>
                          <a:latin typeface="Times New Roman"/>
                          <a:ea typeface="Times New Roman"/>
                          <a:cs typeface="Times New Roman"/>
                        </a:rPr>
                        <a:t> </a:t>
                      </a:r>
                      <a:r>
                        <a:rPr lang="en-US" sz="2000" dirty="0" err="1">
                          <a:solidFill>
                            <a:srgbClr val="000000"/>
                          </a:solidFill>
                          <a:latin typeface="Times New Roman"/>
                          <a:ea typeface="Times New Roman"/>
                          <a:cs typeface="Times New Roman"/>
                        </a:rPr>
                        <a:t>ngắn</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dirty="0">
                          <a:solidFill>
                            <a:srgbClr val="000000"/>
                          </a:solidFill>
                          <a:latin typeface="Times New Roman"/>
                          <a:ea typeface="Times New Roman"/>
                          <a:cs typeface="Times New Roman"/>
                        </a:rPr>
                        <a:t>0</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3"/>
          <a:stretch>
            <a:fillRect/>
          </a:stretch>
        </p:blipFill>
        <p:spPr>
          <a:xfrm>
            <a:off x="0" y="857250"/>
            <a:ext cx="9144000" cy="51435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a:t>Bước 3: Xác định các khoản chi ưu tiên.</a:t>
            </a:r>
          </a:p>
          <a:p>
            <a:r>
              <a:rPr lang="en-US" dirty="0"/>
              <a:t>Các khoản ưu tiên:</a:t>
            </a:r>
          </a:p>
          <a:p>
            <a:r>
              <a:rPr lang="en-US" dirty="0"/>
              <a:t>- Vở và bút</a:t>
            </a:r>
          </a:p>
          <a:p>
            <a:r>
              <a:rPr lang="en-US" dirty="0"/>
              <a:t>Bước 4: Xác định một số phương pháp giúp tăng khoản tiền tiết kiệm.</a:t>
            </a:r>
          </a:p>
          <a:p>
            <a:r>
              <a:rPr lang="en-US" dirty="0"/>
              <a:t>- Giảm số tiền chi cho vở và bút: 10 000</a:t>
            </a:r>
          </a:p>
          <a:p>
            <a:r>
              <a:rPr lang="en-US" dirty="0"/>
              <a:t>- Giảm số tiền chi cho ủng hộ đồng bào bị thiên tai: 5 000</a:t>
            </a:r>
          </a:p>
          <a:p>
            <a:r>
              <a:rPr lang="en-US" dirty="0"/>
              <a:t>- Giảm số tiền chi cho đồ kẹp giấy trang trí: 5 000</a:t>
            </a:r>
          </a:p>
          <a:p>
            <a:r>
              <a:rPr lang="en-US" dirty="0"/>
              <a:t>- Số tiền chi cho truyện ngắn: 0</a:t>
            </a: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CF5A2EE1-AA86-479F-A0F6-4B200ACB2B74}"/>
              </a:ext>
            </a:extLst>
          </p:cNvPr>
          <p:cNvPicPr>
            <a:picLocks noChangeAspect="1"/>
          </p:cNvPicPr>
          <p:nvPr/>
        </p:nvPicPr>
        <p:blipFill rotWithShape="1">
          <a:blip r:embed="rId3"/>
          <a:srcRect l="871" r="1" b="1"/>
          <a:stretch/>
        </p:blipFill>
        <p:spPr>
          <a:xfrm>
            <a:off x="15" y="1282"/>
            <a:ext cx="9143985" cy="6856718"/>
          </a:xfrm>
          <a:prstGeom prst="rect">
            <a:avLst/>
          </a:prstGeom>
        </p:spPr>
      </p:pic>
      <p:pic>
        <p:nvPicPr>
          <p:cNvPr id="4" name="图片 1">
            <a:extLst>
              <a:ext uri="{FF2B5EF4-FFF2-40B4-BE49-F238E27FC236}">
                <a16:creationId xmlns:a16="http://schemas.microsoft.com/office/drawing/2014/main" xmlns="" id="{E684F970-923A-4D54-900E-8A6D225EE2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140" y="91405"/>
            <a:ext cx="8021781" cy="6858000"/>
          </a:xfrm>
          <a:prstGeom prst="rect">
            <a:avLst/>
          </a:prstGeom>
        </p:spPr>
      </p:pic>
      <p:sp>
        <p:nvSpPr>
          <p:cNvPr id="5" name="文本框 4">
            <a:extLst>
              <a:ext uri="{FF2B5EF4-FFF2-40B4-BE49-F238E27FC236}">
                <a16:creationId xmlns:a16="http://schemas.microsoft.com/office/drawing/2014/main" xmlns="" id="{7D90C57D-D673-4D60-BCD5-CB64D8AC7D81}"/>
              </a:ext>
            </a:extLst>
          </p:cNvPr>
          <p:cNvSpPr txBox="1"/>
          <p:nvPr/>
        </p:nvSpPr>
        <p:spPr>
          <a:xfrm>
            <a:off x="1295400" y="152400"/>
            <a:ext cx="6858000" cy="2123658"/>
          </a:xfrm>
          <a:prstGeom prst="rect">
            <a:avLst/>
          </a:prstGeom>
          <a:solidFill>
            <a:schemeClr val="accent2">
              <a:lumMod val="40000"/>
              <a:lumOff val="60000"/>
            </a:schemeClr>
          </a:solidFill>
          <a:ln w="38100">
            <a:solidFill>
              <a:schemeClr val="tx1"/>
            </a:solidFill>
          </a:ln>
        </p:spPr>
        <p:txBody>
          <a:bodyPr wrap="square" rtlCol="0">
            <a:spAutoFit/>
          </a:bodyPr>
          <a:lstStyle/>
          <a:p>
            <a:r>
              <a:rPr kumimoji="1" lang="en-US" altLang="zh-CN" sz="6600" b="1" dirty="0">
                <a:solidFill>
                  <a:srgbClr val="7030A0"/>
                </a:solidFill>
                <a:latin typeface="#9Slide05 Brannboll Ny" panose="02000000000000000000" pitchFamily="2" charset="0"/>
                <a:ea typeface="inpin heiti" charset="-122"/>
                <a:cs typeface="inpin heiti" charset="-122"/>
              </a:rPr>
              <a:t>Trò chơi</a:t>
            </a:r>
            <a:r>
              <a:rPr kumimoji="1" lang="en-US" altLang="zh-CN" sz="6600" b="1" dirty="0" smtClean="0">
                <a:solidFill>
                  <a:srgbClr val="7030A0"/>
                </a:solidFill>
                <a:latin typeface="#9Slide05 Brannboll Ny" panose="02000000000000000000" pitchFamily="2" charset="0"/>
                <a:ea typeface="inpin heiti" charset="-122"/>
                <a:cs typeface="inpin heiti" charset="-122"/>
              </a:rPr>
              <a:t>: </a:t>
            </a:r>
          </a:p>
          <a:p>
            <a:r>
              <a:rPr kumimoji="1" lang="en-US" altLang="zh-CN" sz="6600" b="1" dirty="0" smtClean="0">
                <a:solidFill>
                  <a:srgbClr val="7030A0"/>
                </a:solidFill>
                <a:latin typeface="#9Slide05 Brannboll Ny" panose="02000000000000000000" pitchFamily="2" charset="0"/>
                <a:ea typeface="inpin heiti" charset="-122"/>
                <a:cs typeface="inpin heiti" charset="-122"/>
              </a:rPr>
              <a:t>Người nội trợ tài năng</a:t>
            </a:r>
            <a:endParaRPr kumimoji="1" lang="zh-CN" altLang="en-US" sz="6600" b="1" dirty="0">
              <a:solidFill>
                <a:srgbClr val="7030A0"/>
              </a:solidFill>
              <a:latin typeface="#9Slide05 Brannboll Ny" panose="02000000000000000000" pitchFamily="2" charset="0"/>
              <a:ea typeface="inpin heiti" charset="-122"/>
              <a:cs typeface="inpin heiti" charset="-122"/>
            </a:endParaRPr>
          </a:p>
        </p:txBody>
      </p:sp>
      <p:pic>
        <p:nvPicPr>
          <p:cNvPr id="6" name="图片 11">
            <a:extLst>
              <a:ext uri="{FF2B5EF4-FFF2-40B4-BE49-F238E27FC236}">
                <a16:creationId xmlns:a16="http://schemas.microsoft.com/office/drawing/2014/main" xmlns="" id="{22158275-793E-4BE1-A862-10544D902D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99638">
            <a:off x="-121633" y="78529"/>
            <a:ext cx="1406765" cy="2581516"/>
          </a:xfrm>
          <a:prstGeom prst="rect">
            <a:avLst/>
          </a:prstGeom>
        </p:spPr>
      </p:pic>
      <p:sp>
        <p:nvSpPr>
          <p:cNvPr id="8" name="Rectangle 1">
            <a:extLst>
              <a:ext uri="{FF2B5EF4-FFF2-40B4-BE49-F238E27FC236}">
                <a16:creationId xmlns:a16="http://schemas.microsoft.com/office/drawing/2014/main" xmlns="" id="{3AFE3E60-6692-4000-96D0-E8111C6F45A1}"/>
              </a:ext>
            </a:extLst>
          </p:cNvPr>
          <p:cNvSpPr>
            <a:spLocks noChangeArrowheads="1"/>
          </p:cNvSpPr>
          <p:nvPr/>
        </p:nvSpPr>
        <p:spPr bwMode="auto">
          <a:xfrm>
            <a:off x="0" y="2590801"/>
            <a:ext cx="8839200" cy="3970318"/>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r>
              <a:rPr lang="vi-VN" sz="2800" dirty="0"/>
              <a:t>- GV phổ biến cách chơi và luật chơi: Chia lớp thành 4 nhóm. </a:t>
            </a:r>
            <a:endParaRPr lang="en-US" sz="2800" dirty="0"/>
          </a:p>
          <a:p>
            <a:r>
              <a:rPr lang="en-US" sz="2800" dirty="0"/>
              <a:t>- Gv yêu cầu các nhóm lên danh sách thực đơn đi chợ và nấu ăn tối cho 1 gia đình 5 người . </a:t>
            </a:r>
            <a:r>
              <a:rPr lang="vi-VN" sz="2800" dirty="0"/>
              <a:t>Mỗi </a:t>
            </a:r>
            <a:r>
              <a:rPr lang="en-US" sz="2800" dirty="0"/>
              <a:t>nhóm</a:t>
            </a:r>
            <a:r>
              <a:rPr lang="vi-VN" sz="2800" dirty="0"/>
              <a:t> học sinh sẽ được phát cho một số tiền </a:t>
            </a:r>
            <a:r>
              <a:rPr lang="en-US" sz="2800" dirty="0"/>
              <a:t>350.000đ</a:t>
            </a:r>
            <a:r>
              <a:rPr lang="vi-VN" sz="2800" dirty="0"/>
              <a:t>. Trong vai trò một người đi mua sắm, HS sẽ tự mua cho mình những món đồ ưng ý. Nhóm nào mua được nhiều đồ và có số tiền còn dư nhiều nhất sẽ giành chiến thắng.</a:t>
            </a:r>
            <a:endParaRPr lang="en-US" sz="2800" dirty="0"/>
          </a:p>
          <a:p>
            <a:pPr lvl="0" fontAlgn="base">
              <a:buFont typeface="Arial" pitchFamily="34" charset="0"/>
              <a:buChar char="•"/>
            </a:pPr>
            <a:endParaRPr lang="en-US" sz="2800" dirty="0">
              <a:latin typeface="#9Slide05 Brannboll Ny" panose="02000000000000000000" pitchFamily="2" charset="0"/>
              <a:cs typeface="Times New Roman" pitchFamily="18" charset="0"/>
            </a:endParaRPr>
          </a:p>
        </p:txBody>
      </p:sp>
      <p:pic>
        <p:nvPicPr>
          <p:cNvPr id="9" name="Picture 8">
            <a:extLst>
              <a:ext uri="{FF2B5EF4-FFF2-40B4-BE49-F238E27FC236}">
                <a16:creationId xmlns:a16="http://schemas.microsoft.com/office/drawing/2014/main" xmlns="" id="{611F461A-49C0-450F-8E8C-B4EAA22EF334}"/>
              </a:ext>
            </a:extLst>
          </p:cNvPr>
          <p:cNvPicPr>
            <a:picLocks noChangeAspect="1"/>
          </p:cNvPicPr>
          <p:nvPr/>
        </p:nvPicPr>
        <p:blipFill>
          <a:blip r:embed="rId6"/>
          <a:stretch>
            <a:fillRect/>
          </a:stretch>
        </p:blipFill>
        <p:spPr>
          <a:xfrm>
            <a:off x="6502301" y="-452729"/>
            <a:ext cx="3108284" cy="3424530"/>
          </a:xfrm>
          <a:prstGeom prst="rect">
            <a:avLst/>
          </a:prstGeom>
        </p:spPr>
      </p:pic>
    </p:spTree>
    <p:custDataLst>
      <p:tags r:id="rId1"/>
    </p:custDataLst>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3"/>
          <a:stretch>
            <a:fillRect/>
          </a:stretch>
        </p:blipFill>
        <p:spPr>
          <a:xfrm>
            <a:off x="0" y="857250"/>
            <a:ext cx="9144000" cy="5143500"/>
          </a:xfrm>
          <a:prstGeom prst="rect">
            <a:avLst/>
          </a:prstGeom>
        </p:spPr>
      </p:pic>
      <p:sp>
        <p:nvSpPr>
          <p:cNvPr id="2" name="Title 1"/>
          <p:cNvSpPr>
            <a:spLocks noGrp="1"/>
          </p:cNvSpPr>
          <p:nvPr>
            <p:ph type="title"/>
          </p:nvPr>
        </p:nvSpPr>
        <p:spPr/>
        <p:txBody>
          <a:bodyPr>
            <a:normAutofit fontScale="90000"/>
          </a:bodyPr>
          <a:lstStyle/>
          <a:p>
            <a:r>
              <a:rPr lang="en-US" b="1" i="1" dirty="0"/>
              <a:t/>
            </a:r>
            <a:br>
              <a:rPr lang="en-US" b="1" i="1" dirty="0"/>
            </a:br>
            <a:r>
              <a:rPr lang="vi-VN" sz="3100" b="1" i="1" dirty="0" smtClean="0"/>
              <a:t>Em </a:t>
            </a:r>
            <a:r>
              <a:rPr lang="vi-VN" sz="3100" b="1" i="1" dirty="0"/>
              <a:t>hãy nhận xét việc làm của các bạn trong những trường hợp dưới đây:</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vi-VN" dirty="0"/>
              <a:t>a. Lan có thói quen ghi chép lại các khoản thu chi của mình để đảm bảo cân đối giữa thu và chi, tránh tình trạng chưa hết tháng đã tiêu hết tiền.</a:t>
            </a:r>
            <a:endParaRPr lang="en-US" dirty="0"/>
          </a:p>
          <a:p>
            <a:r>
              <a:rPr lang="vi-VN" dirty="0"/>
              <a:t>b. Thấy bạn thân hay mua đồ ăn vặt, Nam nhắc nhở và khuyên bạn không nên chi tiêu như vậy vì vừa tốn kém vừa ảnh hưởng đến sức khỏe.</a:t>
            </a:r>
            <a:endParaRPr lang="en-US" dirty="0"/>
          </a:p>
          <a:p>
            <a:r>
              <a:rPr lang="vi-VN" dirty="0"/>
              <a:t>c. Bạn H có thói quen chi tiêu không kiểm soát nên thường xuyên xin thêm tiền bố mẹ.</a:t>
            </a:r>
            <a:endParaRPr lang="en-US" dirty="0"/>
          </a:p>
          <a:p>
            <a:r>
              <a:rPr lang="vi-VN" dirty="0"/>
              <a:t>d. Bạn Bình lập kế hoạch chi tiêu hằng tháng. Sau một thời gian, Bình nhận thấy chi lớn hơn thu và đã xem lại phần chi tiêu của các tháng trước. Nhận ra một số khoản chi chưa hợp lí nên Bình cắt giảm ngay.</a:t>
            </a:r>
            <a:endParaRPr lang="en-US" dirty="0"/>
          </a:p>
          <a:p>
            <a:pPr>
              <a:buNone/>
            </a:pPr>
            <a:endParaRPr lang="en-US" dirty="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3"/>
          <a:stretch>
            <a:fillRect/>
          </a:stretch>
        </p:blipFill>
        <p:spPr>
          <a:xfrm>
            <a:off x="0" y="857250"/>
            <a:ext cx="9144000" cy="5143500"/>
          </a:xfrm>
          <a:prstGeom prst="rect">
            <a:avLst/>
          </a:prstGeom>
        </p:spPr>
      </p:pic>
      <p:sp>
        <p:nvSpPr>
          <p:cNvPr id="2" name="Title 1"/>
          <p:cNvSpPr>
            <a:spLocks noGrp="1"/>
          </p:cNvSpPr>
          <p:nvPr>
            <p:ph type="title"/>
          </p:nvPr>
        </p:nvSpPr>
        <p:spPr/>
        <p:txBody>
          <a:bodyPr>
            <a:normAutofit/>
          </a:bodyPr>
          <a:lstStyle/>
          <a:p>
            <a:r>
              <a:rPr lang="vi-VN" b="1" dirty="0" smtClean="0"/>
              <a:t>Bài giải:</a:t>
            </a:r>
            <a:endParaRPr lang="en-US" dirty="0"/>
          </a:p>
        </p:txBody>
      </p:sp>
      <p:sp>
        <p:nvSpPr>
          <p:cNvPr id="3" name="Content Placeholder 2"/>
          <p:cNvSpPr>
            <a:spLocks noGrp="1"/>
          </p:cNvSpPr>
          <p:nvPr>
            <p:ph idx="1"/>
          </p:nvPr>
        </p:nvSpPr>
        <p:spPr/>
        <p:txBody>
          <a:bodyPr>
            <a:normAutofit fontScale="85000" lnSpcReduction="10000"/>
          </a:bodyPr>
          <a:lstStyle/>
          <a:p>
            <a:r>
              <a:rPr lang="vi-VN" dirty="0" smtClean="0"/>
              <a:t>a</a:t>
            </a:r>
            <a:r>
              <a:rPr lang="vi-VN" dirty="0"/>
              <a:t>. Việc làm của Lan là đúng. Lan đã lập kế hoạch và dự phòng chi tiêu  cho bản thân.</a:t>
            </a:r>
            <a:endParaRPr lang="en-US" dirty="0"/>
          </a:p>
          <a:p>
            <a:r>
              <a:rPr lang="vi-VN" dirty="0"/>
              <a:t>b. Việc làm của Nam là đúng. Nam là một người bạn tốt, biết quan tâm đến bạn của mình.</a:t>
            </a:r>
            <a:endParaRPr lang="en-US" dirty="0"/>
          </a:p>
          <a:p>
            <a:r>
              <a:rPr lang="vi-VN" dirty="0"/>
              <a:t>c. Việc là của H là không đúng. Tiền bố mẹ kiếm được bằng lao động vất vả, bạn H làm như vậy là không biết trân trọng công sức lao động và giúp đỡ bố mẹ.</a:t>
            </a:r>
            <a:endParaRPr lang="en-US" dirty="0"/>
          </a:p>
          <a:p>
            <a:r>
              <a:rPr lang="vi-VN" dirty="0"/>
              <a:t>d. Việc làm của Bình đã thể hiện việc kiểm tra và điều chỉnh kế hoạch chi tiêu cho phù hợp.</a:t>
            </a:r>
            <a:endParaRPr lang="en-US" dirty="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3"/>
          <a:stretch>
            <a:fillRect/>
          </a:stretch>
        </p:blipFill>
        <p:spPr>
          <a:xfrm>
            <a:off x="0" y="857250"/>
            <a:ext cx="9144000" cy="5143500"/>
          </a:xfrm>
          <a:prstGeom prst="rect">
            <a:avLst/>
          </a:prstGeom>
        </p:spPr>
      </p:pic>
      <p:sp>
        <p:nvSpPr>
          <p:cNvPr id="2" name="Title 1"/>
          <p:cNvSpPr>
            <a:spLocks noGrp="1"/>
          </p:cNvSpPr>
          <p:nvPr>
            <p:ph type="title"/>
          </p:nvPr>
        </p:nvSpPr>
        <p:spPr/>
        <p:txBody>
          <a:bodyPr>
            <a:normAutofit fontScale="90000"/>
          </a:bodyPr>
          <a:lstStyle/>
          <a:p>
            <a:r>
              <a:rPr lang="vi-VN" b="1" i="1" dirty="0"/>
              <a:t>Em hãy đọc các tình huống dưới đây và trả lời câu hỏi</a:t>
            </a:r>
            <a:endParaRPr lang="en-US" dirty="0"/>
          </a:p>
        </p:txBody>
      </p:sp>
      <p:sp>
        <p:nvSpPr>
          <p:cNvPr id="3" name="Content Placeholder 2"/>
          <p:cNvSpPr>
            <a:spLocks noGrp="1"/>
          </p:cNvSpPr>
          <p:nvPr>
            <p:ph idx="1"/>
          </p:nvPr>
        </p:nvSpPr>
        <p:spPr/>
        <p:txBody>
          <a:bodyPr>
            <a:noAutofit/>
          </a:bodyPr>
          <a:lstStyle/>
          <a:p>
            <a:r>
              <a:rPr lang="vi-VN" sz="2400" dirty="0"/>
              <a:t>a. Thu nhập của anh trai bạn X tương đối cao nhưng tháng nào chi tiêu cũng không đủ. Cuối tháng, anh của X thường xuyên phải mua hàng chịu rồi đầu tháng có lương thanh toán sau.</a:t>
            </a:r>
            <a:endParaRPr lang="en-US" sz="2400" dirty="0"/>
          </a:p>
          <a:p>
            <a:r>
              <a:rPr lang="vi-VN" sz="2400" i="1" dirty="0"/>
              <a:t>Nếu em là X, em sẽ khuyên anh trai như thế nào?</a:t>
            </a:r>
            <a:endParaRPr lang="en-US" sz="2400" dirty="0"/>
          </a:p>
          <a:p>
            <a:r>
              <a:rPr lang="vi-VN" sz="2400" dirty="0"/>
              <a:t>b. Hễ có tiền là K tiêu hết luôn. Khi thấy bạn bè có món đồ nào trông lạ mắt, K lại đua đòi, xin tiền bố mẹ để mua bằng được. Thấy K nhiều lần mua đồ chỉ chơi một lần là chán, có nhiều thứ chưa dùng đến, bạn thân khuyên K không nên lãng phí như vậy nhưng K không nghe.</a:t>
            </a:r>
            <a:endParaRPr lang="en-US" sz="2400" dirty="0"/>
          </a:p>
          <a:p>
            <a:r>
              <a:rPr lang="vi-VN" sz="2400" i="1" dirty="0"/>
              <a:t>Em hãy nhận xét thói quen chi tiêu của K. Nếu là bạn của K, em sẽ khuyên K như thế nào?</a:t>
            </a:r>
            <a:endParaRPr lang="en-US" sz="2400" dirty="0"/>
          </a:p>
          <a:p>
            <a:pPr>
              <a:buNone/>
            </a:pPr>
            <a:r>
              <a:rPr lang="vi-VN" sz="2400" dirty="0"/>
              <a:t> </a:t>
            </a:r>
            <a:endParaRPr lang="en-US" sz="2400" dirty="0"/>
          </a:p>
          <a:p>
            <a:endParaRPr lang="en-US" sz="24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3"/>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r>
              <a:rPr lang="en-US" dirty="0" smtClean="0"/>
              <a:t>Trả lời</a:t>
            </a:r>
            <a:endParaRPr lang="en-US" dirty="0"/>
          </a:p>
        </p:txBody>
      </p:sp>
      <p:sp>
        <p:nvSpPr>
          <p:cNvPr id="3" name="Content Placeholder 2"/>
          <p:cNvSpPr>
            <a:spLocks noGrp="1"/>
          </p:cNvSpPr>
          <p:nvPr>
            <p:ph idx="1"/>
          </p:nvPr>
        </p:nvSpPr>
        <p:spPr/>
        <p:txBody>
          <a:bodyPr>
            <a:normAutofit fontScale="85000" lnSpcReduction="20000"/>
          </a:bodyPr>
          <a:lstStyle/>
          <a:p>
            <a:r>
              <a:rPr lang="vi-VN" dirty="0"/>
              <a:t>a. Nếu em là X, em sẽ khuyên anh trai nên chi tiêu hợp lý hơn bằng cách lập kế hoạch chi tiêu rõ răng, cụ thể.</a:t>
            </a:r>
            <a:endParaRPr lang="en-US" dirty="0"/>
          </a:p>
          <a:p>
            <a:r>
              <a:rPr lang="vi-VN" dirty="0"/>
              <a:t>b. Thói quen chi tiêu của K đang mất kiểm soát, đua đòi với các bạn. Nếu em là bạn của K, em sẽ khuyên K chi tiêu hợp lý hơn, không chỉ vì nhìn thấy các bạn có mình cũng muốn có mà xin bố mẹ mua bằng được; giải thích cho K hiểu về sự vất vả khi kiếm tiền của bố mẹ; đặc biệt sẽ cho K thấy được sẽ còn những bạn nhỏ, em nhỏ đáng thương hơn mình, không có đồ chơi để chơi, mình có thì nên trân trọng.</a:t>
            </a:r>
            <a:endParaRPr lang="en-US" dirty="0"/>
          </a:p>
          <a:p>
            <a:endParaRPr lang="en-US" dirty="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3"/>
          <a:stretch>
            <a:fillRect/>
          </a:stretch>
        </p:blipFill>
        <p:spPr>
          <a:xfrm>
            <a:off x="762000" y="647700"/>
            <a:ext cx="7620000" cy="5562600"/>
          </a:xfrm>
          <a:prstGeom prst="rect">
            <a:avLst/>
          </a:prstGeom>
        </p:spPr>
      </p:pic>
      <p:sp>
        <p:nvSpPr>
          <p:cNvPr id="2" name="Title 1"/>
          <p:cNvSpPr>
            <a:spLocks noGrp="1"/>
          </p:cNvSpPr>
          <p:nvPr>
            <p:ph type="title"/>
          </p:nvPr>
        </p:nvSpPr>
        <p:spPr/>
        <p:txBody>
          <a:bodyPr>
            <a:normAutofit/>
          </a:bodyPr>
          <a:lstStyle/>
          <a:p>
            <a:r>
              <a:rPr lang="vi-VN" sz="3200" b="1" i="1" dirty="0"/>
              <a:t>Em hãy nêu những thói quen chi tiêu không hợp lí và đề xuất cách khắc phục.</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Cách 1: </a:t>
            </a:r>
          </a:p>
          <a:p>
            <a:r>
              <a:rPr lang="vi-VN" dirty="0" smtClean="0"/>
              <a:t>Hay </a:t>
            </a:r>
            <a:r>
              <a:rPr lang="vi-VN" dirty="0"/>
              <a:t>mua đồ ăn vặt =&gt; Bỏ ngay thói quen này</a:t>
            </a:r>
            <a:endParaRPr lang="en-US" dirty="0"/>
          </a:p>
          <a:p>
            <a:r>
              <a:rPr lang="vi-VN" dirty="0"/>
              <a:t>Dành quá nhiều tiền cho giải trí =&gt; Thay vì việc mua đồ chơi, em có thể tự sáng tạo ra đồ chơi</a:t>
            </a:r>
            <a:endParaRPr lang="en-US" dirty="0"/>
          </a:p>
          <a:p>
            <a:r>
              <a:rPr lang="vi-VN" dirty="0"/>
              <a:t>Hay mua những thứ không thực sự cần thiết =&gt; Suy nghĩ và cân nhắc kỹ lưỡng trước khi mua</a:t>
            </a:r>
            <a:endParaRPr lang="en-US" dirty="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3"/>
          <a:stretch>
            <a:fillRect/>
          </a:stretch>
        </p:blipFill>
        <p:spPr>
          <a:xfrm>
            <a:off x="0" y="857250"/>
            <a:ext cx="9144000" cy="51435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Cách 2:</a:t>
            </a:r>
          </a:p>
          <a:p>
            <a:r>
              <a:rPr lang="vi-VN" dirty="0" smtClean="0"/>
              <a:t>Bước </a:t>
            </a:r>
            <a:r>
              <a:rPr lang="vi-VN" dirty="0"/>
              <a:t>1: Không vạch ra những khoản cần chi </a:t>
            </a:r>
            <a:endParaRPr lang="en-US" dirty="0"/>
          </a:p>
          <a:p>
            <a:r>
              <a:rPr lang="vi-VN" dirty="0"/>
              <a:t>Bước 2: Thích gì mua </a:t>
            </a:r>
            <a:r>
              <a:rPr lang="en-US" dirty="0"/>
              <a:t>đ</a:t>
            </a:r>
            <a:r>
              <a:rPr lang="vi-VN" dirty="0"/>
              <a:t>ấy dù đắt hay rẻ</a:t>
            </a:r>
            <a:endParaRPr lang="en-US" dirty="0"/>
          </a:p>
          <a:p>
            <a:r>
              <a:rPr lang="vi-VN" dirty="0"/>
              <a:t>Bước 3: Không thiết lặp những quy tắc cần thiết cho khoản thu chi tránh lãng  phí không cần thiết</a:t>
            </a:r>
            <a:endParaRPr lang="en-US" dirty="0"/>
          </a:p>
          <a:p>
            <a:r>
              <a:rPr lang="vi-VN" dirty="0"/>
              <a:t>Bước 4: Không đi mua đồ ăn, đồ sinh hoạt cần thiết và không so sánh bảng giá để mua đồ cần thiết.</a:t>
            </a:r>
            <a:endParaRPr lang="en-US" dirty="0"/>
          </a:p>
          <a:p>
            <a:r>
              <a:rPr lang="vi-VN" dirty="0"/>
              <a:t>Bước 5: Thậm thụt khoản chi tiêu và mất đi khả năng quản lí tài chính</a:t>
            </a:r>
            <a:endParaRPr lang="en-US" dirty="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3"/>
          <a:stretch>
            <a:fillRect/>
          </a:stretch>
        </p:blipFill>
        <p:spPr>
          <a:xfrm>
            <a:off x="762000" y="647700"/>
            <a:ext cx="7620000" cy="5562600"/>
          </a:xfrm>
          <a:prstGeom prst="rect">
            <a:avLst/>
          </a:prstGeom>
        </p:spPr>
      </p:pic>
      <p:sp>
        <p:nvSpPr>
          <p:cNvPr id="2" name="Title 1"/>
          <p:cNvSpPr>
            <a:spLocks noGrp="1"/>
          </p:cNvSpPr>
          <p:nvPr>
            <p:ph type="title"/>
          </p:nvPr>
        </p:nvSpPr>
        <p:spPr/>
        <p:txBody>
          <a:bodyPr>
            <a:noAutofit/>
          </a:bodyPr>
          <a:lstStyle/>
          <a:p>
            <a:r>
              <a:rPr lang="en-US" sz="3200" b="1" dirty="0"/>
              <a:t/>
            </a:r>
            <a:br>
              <a:rPr lang="en-US" sz="3200" b="1" dirty="0"/>
            </a:br>
            <a:r>
              <a:rPr lang="vi-VN" sz="3200" b="1" dirty="0" smtClean="0"/>
              <a:t>Em </a:t>
            </a:r>
            <a:r>
              <a:rPr lang="vi-VN" sz="3200" b="1" dirty="0"/>
              <a:t>hãy lập kế hoạch chi tiêu hàng tháng của bản thân cho hợp lí</a:t>
            </a:r>
            <a:r>
              <a:rPr lang="en-US" sz="3200" b="1" dirty="0"/>
              <a:t>  của tình huống</a:t>
            </a:r>
            <a:r>
              <a:rPr lang="en-US" sz="3200" dirty="0"/>
              <a:t/>
            </a:r>
            <a:br>
              <a:rPr lang="en-US" sz="3200" dirty="0"/>
            </a:br>
            <a:endParaRPr lang="en-US" sz="3200" dirty="0"/>
          </a:p>
        </p:txBody>
      </p:sp>
      <p:sp>
        <p:nvSpPr>
          <p:cNvPr id="3" name="Content Placeholder 2"/>
          <p:cNvSpPr>
            <a:spLocks noGrp="1"/>
          </p:cNvSpPr>
          <p:nvPr>
            <p:ph idx="1"/>
          </p:nvPr>
        </p:nvSpPr>
        <p:spPr/>
        <p:txBody>
          <a:bodyPr/>
          <a:lstStyle/>
          <a:p>
            <a:r>
              <a:rPr lang="vi-VN" dirty="0"/>
              <a:t>a. Em hãy cùng người thân lập kế hoạch chi tiêu của gia đình trong một tháng và nhận xét việc thực hiện chi tiêu của gia đình mình.</a:t>
            </a:r>
            <a:endParaRPr lang="en-US" dirty="0"/>
          </a:p>
          <a:p>
            <a:r>
              <a:rPr lang="vi-VN" dirty="0"/>
              <a:t>b. Tiết kiệm được 300.000 đồng, bạn M muốn tạo bất ngờ trong ngày sinh nhật mẹ sắp tới. Em hãy giúp bạn M lập kế hoạch chi tiêu để tổ chức buổi sinh nhật ý nghĩa.</a:t>
            </a:r>
            <a:endParaRPr lang="en-US" dirty="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3"/>
          <a:stretch>
            <a:fillRect/>
          </a:stretch>
        </p:blipFill>
        <p:spPr>
          <a:xfrm>
            <a:off x="0" y="857250"/>
            <a:ext cx="9144000" cy="5143500"/>
          </a:xfrm>
          <a:prstGeom prst="rect">
            <a:avLst/>
          </a:prstGeom>
        </p:spPr>
      </p:pic>
      <p:sp>
        <p:nvSpPr>
          <p:cNvPr id="2" name="Title 1"/>
          <p:cNvSpPr>
            <a:spLocks noGrp="1"/>
          </p:cNvSpPr>
          <p:nvPr>
            <p:ph type="title"/>
          </p:nvPr>
        </p:nvSpPr>
        <p:spPr/>
        <p:txBody>
          <a:bodyPr/>
          <a:lstStyle/>
          <a:p>
            <a:r>
              <a:rPr lang="en-US" dirty="0" smtClean="0"/>
              <a:t>Trả lời</a:t>
            </a:r>
            <a:endParaRPr lang="en-US" dirty="0"/>
          </a:p>
        </p:txBody>
      </p:sp>
      <p:sp>
        <p:nvSpPr>
          <p:cNvPr id="3" name="Content Placeholder 2"/>
          <p:cNvSpPr>
            <a:spLocks noGrp="1"/>
          </p:cNvSpPr>
          <p:nvPr>
            <p:ph idx="1"/>
          </p:nvPr>
        </p:nvSpPr>
        <p:spPr/>
        <p:txBody>
          <a:bodyPr>
            <a:normAutofit fontScale="92500" lnSpcReduction="20000"/>
          </a:bodyPr>
          <a:lstStyle/>
          <a:p>
            <a:r>
              <a:rPr lang="vi-VN" i="1" dirty="0"/>
              <a:t>Bước 1</a:t>
            </a:r>
            <a:r>
              <a:rPr lang="vi-VN" dirty="0"/>
              <a:t>: Xác định những khoản cần chi tiêu và những đồ dùng cần thiết</a:t>
            </a:r>
            <a:endParaRPr lang="en-US" dirty="0"/>
          </a:p>
          <a:p>
            <a:r>
              <a:rPr lang="vi-VN" i="1" dirty="0"/>
              <a:t>Bước 2:</a:t>
            </a:r>
            <a:r>
              <a:rPr lang="vi-VN" dirty="0"/>
              <a:t> Đưa ra đồ ăn cần thiết, những khoản phải chi</a:t>
            </a:r>
            <a:endParaRPr lang="en-US" dirty="0"/>
          </a:p>
          <a:p>
            <a:r>
              <a:rPr lang="vi-VN" i="1" dirty="0"/>
              <a:t>Bước 3:</a:t>
            </a:r>
            <a:r>
              <a:rPr lang="vi-VN" dirty="0"/>
              <a:t> Thiết l</a:t>
            </a:r>
            <a:r>
              <a:rPr lang="en-US" dirty="0"/>
              <a:t>ậ</a:t>
            </a:r>
            <a:r>
              <a:rPr lang="vi-VN" dirty="0"/>
              <a:t>p những quy tắc cần thiết cho khoản thu chi tránh lãng  phí không cần thiết</a:t>
            </a:r>
            <a:endParaRPr lang="en-US" dirty="0"/>
          </a:p>
          <a:p>
            <a:r>
              <a:rPr lang="vi-VN" i="1" dirty="0"/>
              <a:t>Bước 4</a:t>
            </a:r>
            <a:r>
              <a:rPr lang="vi-VN" dirty="0"/>
              <a:t>: Đi mua đồ ăn, đồ sinh hoạt cần thiết và so sánh bảng giá để mua đồ cần thiết.</a:t>
            </a:r>
            <a:endParaRPr lang="en-US" dirty="0"/>
          </a:p>
          <a:p>
            <a:r>
              <a:rPr lang="vi-VN" i="1" dirty="0"/>
              <a:t>Bước 5</a:t>
            </a:r>
            <a:r>
              <a:rPr lang="vi-VN" dirty="0"/>
              <a:t>: Kiểm tra các khoản chi trong ngày và đưa ra điều chỉnh mua sắm trong hôm sắp tới.</a:t>
            </a:r>
            <a:endParaRPr lang="en-US" dirty="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3"/>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r>
              <a:rPr lang="en-US" dirty="0" smtClean="0"/>
              <a:t>Vận Dụng</a:t>
            </a:r>
            <a:endParaRPr lang="en-US" dirty="0"/>
          </a:p>
        </p:txBody>
      </p:sp>
      <p:sp>
        <p:nvSpPr>
          <p:cNvPr id="3" name="Content Placeholder 2"/>
          <p:cNvSpPr>
            <a:spLocks noGrp="1"/>
          </p:cNvSpPr>
          <p:nvPr>
            <p:ph idx="1"/>
          </p:nvPr>
        </p:nvSpPr>
        <p:spPr/>
        <p:txBody>
          <a:bodyPr/>
          <a:lstStyle/>
          <a:p>
            <a:r>
              <a:rPr lang="en-US" b="1" dirty="0"/>
              <a:t>Bạn hãy chia sẻ với các bạn các công cụ chi tiêu hợp lí trên ứng dụng điện thoại....</a:t>
            </a:r>
            <a:endParaRPr lang="en-US" dirty="0"/>
          </a:p>
          <a:p>
            <a:r>
              <a:rPr lang="vi-VN" dirty="0"/>
              <a:t>Các ứng dụng trên điện thoại giúp chi tiêu hợp lí:</a:t>
            </a:r>
            <a:endParaRPr lang="en-US" dirty="0"/>
          </a:p>
          <a:p>
            <a:r>
              <a:rPr lang="vi-VN" dirty="0"/>
              <a:t>1. Money Lover</a:t>
            </a:r>
            <a:endParaRPr lang="en-US" dirty="0"/>
          </a:p>
          <a:p>
            <a:r>
              <a:rPr lang="vi-VN" dirty="0"/>
              <a:t>2. Sổ Thu Chi MISA</a:t>
            </a:r>
            <a:endParaRPr lang="en-US" dirty="0"/>
          </a:p>
          <a:p>
            <a:r>
              <a:rPr lang="vi-VN" dirty="0"/>
              <a:t>3. Fast Budget – Expense Manager</a:t>
            </a:r>
            <a:endParaRPr lang="en-US" dirty="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3"/>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r>
              <a:rPr lang="en-US" dirty="0" smtClean="0"/>
              <a:t>Bài tập dự án</a:t>
            </a:r>
            <a:endParaRPr lang="en-US" dirty="0"/>
          </a:p>
        </p:txBody>
      </p:sp>
      <p:sp>
        <p:nvSpPr>
          <p:cNvPr id="3" name="Content Placeholder 2"/>
          <p:cNvSpPr>
            <a:spLocks noGrp="1"/>
          </p:cNvSpPr>
          <p:nvPr>
            <p:ph idx="1"/>
          </p:nvPr>
        </p:nvSpPr>
        <p:spPr/>
        <p:txBody>
          <a:bodyPr/>
          <a:lstStyle/>
          <a:p>
            <a:r>
              <a:rPr lang="vi-VN" dirty="0"/>
              <a:t>Gia đình mỗi tuần cho em 50000 đồng tiền tiêu vặt. Em sẽ chi tiêu cho những khoản nào? Theo em, làm thế nào để chi tiêu số tiền đó hiệu quả?</a:t>
            </a:r>
            <a:endParaRPr lang="en-US" dirty="0"/>
          </a:p>
          <a:p>
            <a:pPr>
              <a:buNone/>
            </a:pP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0" y="0"/>
            <a:ext cx="9144000" cy="6553200"/>
          </a:xfrm>
          <a:prstGeom prst="rect">
            <a:avLst/>
          </a:prstGeom>
        </p:spPr>
      </p:pic>
      <p:sp>
        <p:nvSpPr>
          <p:cNvPr id="2" name="Title 1"/>
          <p:cNvSpPr>
            <a:spLocks noGrp="1"/>
          </p:cNvSpPr>
          <p:nvPr>
            <p:ph type="title"/>
          </p:nvPr>
        </p:nvSpPr>
        <p:spPr/>
        <p:txBody>
          <a:bodyPr/>
          <a:lstStyle/>
          <a:p>
            <a:endParaRPr lang="en-US" dirty="0"/>
          </a:p>
        </p:txBody>
      </p:sp>
      <p:sp>
        <p:nvSpPr>
          <p:cNvPr id="4" name="Cloud 3"/>
          <p:cNvSpPr/>
          <p:nvPr/>
        </p:nvSpPr>
        <p:spPr>
          <a:xfrm>
            <a:off x="2514600" y="3200400"/>
            <a:ext cx="4724400" cy="11430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smtClean="0"/>
              <a:t>Siêu thị </a:t>
            </a:r>
          </a:p>
          <a:p>
            <a:pPr algn="ctr"/>
            <a:r>
              <a:rPr lang="en-US" sz="3200" dirty="0" smtClean="0"/>
              <a:t>Gia Hưng</a:t>
            </a:r>
            <a:endParaRPr lang="en-US" sz="3200" dirty="0"/>
          </a:p>
        </p:txBody>
      </p:sp>
      <p:sp>
        <p:nvSpPr>
          <p:cNvPr id="5" name="Rectangle 4"/>
          <p:cNvSpPr/>
          <p:nvPr/>
        </p:nvSpPr>
        <p:spPr>
          <a:xfrm>
            <a:off x="2667000" y="4953000"/>
            <a:ext cx="4572000" cy="1219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i="1" dirty="0" smtClean="0">
                <a:solidFill>
                  <a:srgbClr val="FF0000"/>
                </a:solidFill>
              </a:rPr>
              <a:t>Chuyên cung cấp đồ ăn “sạch” cho các bạn</a:t>
            </a:r>
            <a:endParaRPr lang="en-US" sz="3200" b="1" i="1"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nvPr>
        </p:nvGraphicFramePr>
        <p:xfrm>
          <a:off x="457200" y="1600200"/>
          <a:ext cx="8229600" cy="5129163"/>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872136">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468034">
                <a:tc>
                  <a:txBody>
                    <a:bodyPr/>
                    <a:lstStyle/>
                    <a:p>
                      <a:pPr algn="ctr"/>
                      <a:r>
                        <a:rPr lang="en-US" sz="2400" b="1" dirty="0" smtClean="0"/>
                        <a:t>100.000đ/1kg</a:t>
                      </a:r>
                      <a:endParaRPr lang="en-US" sz="2400" b="1" dirty="0"/>
                    </a:p>
                  </a:txBody>
                  <a:tcPr/>
                </a:tc>
                <a:tc>
                  <a:txBody>
                    <a:bodyPr/>
                    <a:lstStyle/>
                    <a:p>
                      <a:pPr algn="ctr"/>
                      <a:r>
                        <a:rPr lang="en-US" sz="2400" b="1" dirty="0" smtClean="0"/>
                        <a:t>120.000đ/1kg</a:t>
                      </a:r>
                      <a:endParaRPr lang="en-US" sz="2400" b="1" dirty="0"/>
                    </a:p>
                  </a:txBody>
                  <a:tcPr/>
                </a:tc>
                <a:tc>
                  <a:txBody>
                    <a:bodyPr/>
                    <a:lstStyle/>
                    <a:p>
                      <a:pPr algn="ctr"/>
                      <a:r>
                        <a:rPr lang="en-US" sz="2400" b="1" dirty="0" smtClean="0"/>
                        <a:t>80.000đ/kg</a:t>
                      </a:r>
                      <a:endParaRPr lang="en-US" sz="2400" b="1" dirty="0"/>
                    </a:p>
                  </a:txBody>
                  <a:tcPr/>
                </a:tc>
                <a:tc>
                  <a:txBody>
                    <a:bodyPr/>
                    <a:lstStyle/>
                    <a:p>
                      <a:pPr algn="ctr"/>
                      <a:r>
                        <a:rPr lang="en-US" sz="2400" b="1" dirty="0" smtClean="0"/>
                        <a:t>230.000đ/kg</a:t>
                      </a:r>
                      <a:endParaRPr lang="en-US" sz="2400" b="1" dirty="0"/>
                    </a:p>
                  </a:txBody>
                  <a:tcPr/>
                </a:tc>
                <a:tc>
                  <a:txBody>
                    <a:bodyPr/>
                    <a:lstStyle/>
                    <a:p>
                      <a:pPr algn="ctr"/>
                      <a:r>
                        <a:rPr lang="en-US" sz="2400" b="1" dirty="0" smtClean="0"/>
                        <a:t>95.000đ/kg</a:t>
                      </a:r>
                      <a:endParaRPr lang="en-US" sz="2400" b="1" dirty="0"/>
                    </a:p>
                  </a:txBody>
                  <a:tcPr/>
                </a:tc>
              </a:tr>
              <a:tr h="192703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07037">
                <a:tc>
                  <a:txBody>
                    <a:bodyPr/>
                    <a:lstStyle/>
                    <a:p>
                      <a:pPr algn="ctr"/>
                      <a:r>
                        <a:rPr lang="en-US" sz="2400" b="1" dirty="0" smtClean="0"/>
                        <a:t>5.000đ/</a:t>
                      </a:r>
                      <a:r>
                        <a:rPr lang="en-US" sz="2400" b="1" baseline="0" dirty="0" smtClean="0"/>
                        <a:t> bó</a:t>
                      </a:r>
                      <a:endParaRPr lang="en-US" sz="2400" b="1" dirty="0"/>
                    </a:p>
                  </a:txBody>
                  <a:tcPr/>
                </a:tc>
                <a:tc>
                  <a:txBody>
                    <a:bodyPr/>
                    <a:lstStyle/>
                    <a:p>
                      <a:pPr algn="ctr"/>
                      <a:r>
                        <a:rPr lang="en-US" sz="2400" b="1" dirty="0" smtClean="0"/>
                        <a:t>8.000đ/bó</a:t>
                      </a:r>
                      <a:endParaRPr lang="en-US" sz="2400" b="1" dirty="0"/>
                    </a:p>
                  </a:txBody>
                  <a:tcPr/>
                </a:tc>
                <a:tc>
                  <a:txBody>
                    <a:bodyPr/>
                    <a:lstStyle/>
                    <a:p>
                      <a:pPr algn="ctr"/>
                      <a:r>
                        <a:rPr lang="en-US" sz="2400" b="1" dirty="0" smtClean="0"/>
                        <a:t>25.000đ/kg</a:t>
                      </a:r>
                      <a:endParaRPr lang="en-US" sz="2400" b="1" dirty="0"/>
                    </a:p>
                  </a:txBody>
                  <a:tcPr/>
                </a:tc>
                <a:tc>
                  <a:txBody>
                    <a:bodyPr/>
                    <a:lstStyle/>
                    <a:p>
                      <a:pPr algn="ctr"/>
                      <a:r>
                        <a:rPr lang="en-US" sz="2400" b="1" dirty="0" smtClean="0"/>
                        <a:t>12.000đ/kg</a:t>
                      </a:r>
                      <a:endParaRPr lang="en-US" sz="2400" b="1" dirty="0"/>
                    </a:p>
                  </a:txBody>
                  <a:tcPr/>
                </a:tc>
                <a:tc>
                  <a:txBody>
                    <a:bodyPr/>
                    <a:lstStyle/>
                    <a:p>
                      <a:pPr algn="ctr"/>
                      <a:r>
                        <a:rPr lang="en-US" sz="2400" b="1" dirty="0" smtClean="0"/>
                        <a:t>18.000đ/kg</a:t>
                      </a:r>
                      <a:endParaRPr lang="en-US" sz="2400" b="1" dirty="0"/>
                    </a:p>
                  </a:txBody>
                  <a:tcPr/>
                </a:tc>
              </a:tr>
            </a:tbl>
          </a:graphicData>
        </a:graphic>
      </p:graphicFrame>
      <p:pic>
        <p:nvPicPr>
          <p:cNvPr id="4" name="Picture 3"/>
          <p:cNvPicPr>
            <a:picLocks noChangeAspect="1"/>
          </p:cNvPicPr>
          <p:nvPr/>
        </p:nvPicPr>
        <p:blipFill>
          <a:blip r:embed="rId3"/>
          <a:stretch>
            <a:fillRect/>
          </a:stretch>
        </p:blipFill>
        <p:spPr>
          <a:xfrm>
            <a:off x="228600" y="-304800"/>
            <a:ext cx="8534400" cy="2426837"/>
          </a:xfrm>
          <a:prstGeom prst="rect">
            <a:avLst/>
          </a:prstGeom>
        </p:spPr>
      </p:pic>
      <p:pic>
        <p:nvPicPr>
          <p:cNvPr id="7" name="Picture 6" descr="e2aadadd8fa4cdd002c41794fc004fc1.jpg"/>
          <p:cNvPicPr>
            <a:picLocks noChangeAspect="1"/>
          </p:cNvPicPr>
          <p:nvPr/>
        </p:nvPicPr>
        <p:blipFill>
          <a:blip r:embed="rId4" cstate="print"/>
          <a:stretch>
            <a:fillRect/>
          </a:stretch>
        </p:blipFill>
        <p:spPr>
          <a:xfrm>
            <a:off x="457200" y="1524000"/>
            <a:ext cx="1676400" cy="1905000"/>
          </a:xfrm>
          <a:prstGeom prst="rect">
            <a:avLst/>
          </a:prstGeom>
        </p:spPr>
      </p:pic>
      <p:pic>
        <p:nvPicPr>
          <p:cNvPr id="8" name="Picture 7" descr="tải xuống (10).jpg"/>
          <p:cNvPicPr>
            <a:picLocks noChangeAspect="1"/>
          </p:cNvPicPr>
          <p:nvPr/>
        </p:nvPicPr>
        <p:blipFill>
          <a:blip r:embed="rId5"/>
          <a:stretch>
            <a:fillRect/>
          </a:stretch>
        </p:blipFill>
        <p:spPr>
          <a:xfrm>
            <a:off x="2133601" y="1600200"/>
            <a:ext cx="1600200" cy="1828800"/>
          </a:xfrm>
          <a:prstGeom prst="rect">
            <a:avLst/>
          </a:prstGeom>
        </p:spPr>
      </p:pic>
      <p:pic>
        <p:nvPicPr>
          <p:cNvPr id="9" name="Picture 8" descr="tải xuống (12).jpg"/>
          <p:cNvPicPr>
            <a:picLocks noChangeAspect="1"/>
          </p:cNvPicPr>
          <p:nvPr/>
        </p:nvPicPr>
        <p:blipFill>
          <a:blip r:embed="rId6"/>
          <a:stretch>
            <a:fillRect/>
          </a:stretch>
        </p:blipFill>
        <p:spPr>
          <a:xfrm>
            <a:off x="3733800" y="1600201"/>
            <a:ext cx="1676399" cy="1828800"/>
          </a:xfrm>
          <a:prstGeom prst="rect">
            <a:avLst/>
          </a:prstGeom>
        </p:spPr>
      </p:pic>
      <p:pic>
        <p:nvPicPr>
          <p:cNvPr id="10" name="Picture 9" descr="tải xuống (11).jpg"/>
          <p:cNvPicPr>
            <a:picLocks noChangeAspect="1"/>
          </p:cNvPicPr>
          <p:nvPr/>
        </p:nvPicPr>
        <p:blipFill>
          <a:blip r:embed="rId7"/>
          <a:stretch>
            <a:fillRect/>
          </a:stretch>
        </p:blipFill>
        <p:spPr>
          <a:xfrm>
            <a:off x="5410199" y="1600200"/>
            <a:ext cx="1600201" cy="1828800"/>
          </a:xfrm>
          <a:prstGeom prst="rect">
            <a:avLst/>
          </a:prstGeom>
        </p:spPr>
      </p:pic>
      <p:pic>
        <p:nvPicPr>
          <p:cNvPr id="11" name="Picture 10" descr="thit-ca-nganh-song-tuoi-song.png"/>
          <p:cNvPicPr>
            <a:picLocks noChangeAspect="1"/>
          </p:cNvPicPr>
          <p:nvPr/>
        </p:nvPicPr>
        <p:blipFill>
          <a:blip r:embed="rId8" cstate="print"/>
          <a:stretch>
            <a:fillRect/>
          </a:stretch>
        </p:blipFill>
        <p:spPr>
          <a:xfrm>
            <a:off x="7010400" y="1600200"/>
            <a:ext cx="1676400" cy="1905000"/>
          </a:xfrm>
          <a:prstGeom prst="rect">
            <a:avLst/>
          </a:prstGeom>
        </p:spPr>
      </p:pic>
      <p:pic>
        <p:nvPicPr>
          <p:cNvPr id="12" name="Picture 11" descr="images.jpg"/>
          <p:cNvPicPr>
            <a:picLocks noChangeAspect="1"/>
          </p:cNvPicPr>
          <p:nvPr/>
        </p:nvPicPr>
        <p:blipFill>
          <a:blip r:embed="rId9"/>
          <a:stretch>
            <a:fillRect/>
          </a:stretch>
        </p:blipFill>
        <p:spPr>
          <a:xfrm>
            <a:off x="457201" y="3886200"/>
            <a:ext cx="1676399" cy="1981200"/>
          </a:xfrm>
          <a:prstGeom prst="rect">
            <a:avLst/>
          </a:prstGeom>
        </p:spPr>
      </p:pic>
      <p:pic>
        <p:nvPicPr>
          <p:cNvPr id="13" name="Picture 12" descr="cai03.jpg"/>
          <p:cNvPicPr>
            <a:picLocks noChangeAspect="1"/>
          </p:cNvPicPr>
          <p:nvPr/>
        </p:nvPicPr>
        <p:blipFill>
          <a:blip r:embed="rId10" cstate="print"/>
          <a:stretch>
            <a:fillRect/>
          </a:stretch>
        </p:blipFill>
        <p:spPr>
          <a:xfrm>
            <a:off x="2133600" y="3886200"/>
            <a:ext cx="1600200" cy="1905000"/>
          </a:xfrm>
          <a:prstGeom prst="rect">
            <a:avLst/>
          </a:prstGeom>
        </p:spPr>
      </p:pic>
      <p:pic>
        <p:nvPicPr>
          <p:cNvPr id="14" name="Picture 13" descr="images (1).jpg"/>
          <p:cNvPicPr>
            <a:picLocks noChangeAspect="1"/>
          </p:cNvPicPr>
          <p:nvPr/>
        </p:nvPicPr>
        <p:blipFill>
          <a:blip r:embed="rId11"/>
          <a:stretch>
            <a:fillRect/>
          </a:stretch>
        </p:blipFill>
        <p:spPr>
          <a:xfrm>
            <a:off x="3809999" y="3962400"/>
            <a:ext cx="1524001" cy="1819275"/>
          </a:xfrm>
          <a:prstGeom prst="rect">
            <a:avLst/>
          </a:prstGeom>
        </p:spPr>
      </p:pic>
      <p:pic>
        <p:nvPicPr>
          <p:cNvPr id="15" name="Picture 14" descr="tải xuống (14).jpg"/>
          <p:cNvPicPr>
            <a:picLocks noChangeAspect="1"/>
          </p:cNvPicPr>
          <p:nvPr/>
        </p:nvPicPr>
        <p:blipFill>
          <a:blip r:embed="rId12"/>
          <a:stretch>
            <a:fillRect/>
          </a:stretch>
        </p:blipFill>
        <p:spPr>
          <a:xfrm>
            <a:off x="5410200" y="3962400"/>
            <a:ext cx="1524001" cy="1838325"/>
          </a:xfrm>
          <a:prstGeom prst="rect">
            <a:avLst/>
          </a:prstGeom>
        </p:spPr>
      </p:pic>
      <p:pic>
        <p:nvPicPr>
          <p:cNvPr id="16" name="Picture 15" descr="tải xuống (15).jpg"/>
          <p:cNvPicPr>
            <a:picLocks noChangeAspect="1"/>
          </p:cNvPicPr>
          <p:nvPr/>
        </p:nvPicPr>
        <p:blipFill>
          <a:blip r:embed="rId13"/>
          <a:stretch>
            <a:fillRect/>
          </a:stretch>
        </p:blipFill>
        <p:spPr>
          <a:xfrm>
            <a:off x="7010400" y="3962400"/>
            <a:ext cx="1600200" cy="1800225"/>
          </a:xfrm>
          <a:prstGeom prst="rect">
            <a:avLst/>
          </a:prstGeom>
        </p:spPr>
      </p:pic>
      <p:sp>
        <p:nvSpPr>
          <p:cNvPr id="17" name="Rectangle 16"/>
          <p:cNvSpPr/>
          <p:nvPr/>
        </p:nvSpPr>
        <p:spPr>
          <a:xfrm>
            <a:off x="2209800" y="838200"/>
            <a:ext cx="4495800"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t>Bảng giá</a:t>
            </a:r>
            <a:endParaRPr lang="en-US" sz="4400" dirty="0"/>
          </a:p>
        </p:txBody>
      </p:sp>
      <p:sp>
        <p:nvSpPr>
          <p:cNvPr id="18" name="Rectangle 17"/>
          <p:cNvSpPr/>
          <p:nvPr/>
        </p:nvSpPr>
        <p:spPr>
          <a:xfrm>
            <a:off x="3810000" y="990600"/>
            <a:ext cx="45719"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hinh-nen-powerpoint-dep-don-gian-va-chuyen-nghiep4-800x584.jpg"/>
          <p:cNvPicPr>
            <a:picLocks noChangeAspect="1"/>
          </p:cNvPicPr>
          <p:nvPr/>
        </p:nvPicPr>
        <p:blipFill>
          <a:blip r:embed="rId3"/>
          <a:stretch>
            <a:fillRect/>
          </a:stretch>
        </p:blipFill>
        <p:spPr>
          <a:xfrm>
            <a:off x="0" y="685800"/>
            <a:ext cx="8839200" cy="5867400"/>
          </a:xfrm>
          <a:prstGeom prst="rect">
            <a:avLst/>
          </a:prstGeom>
        </p:spPr>
      </p:pic>
      <p:sp>
        <p:nvSpPr>
          <p:cNvPr id="2" name="Title 1"/>
          <p:cNvSpPr>
            <a:spLocks noGrp="1"/>
          </p:cNvSpPr>
          <p:nvPr>
            <p:ph type="title"/>
          </p:nvPr>
        </p:nvSpPr>
        <p:spPr/>
        <p:txBody>
          <a:bodyPr>
            <a:noAutofit/>
          </a:bodyPr>
          <a:lstStyle/>
          <a:p>
            <a:r>
              <a:rPr lang="en-US" sz="2800" b="1" dirty="0" smtClean="0"/>
              <a:t/>
            </a:r>
            <a:br>
              <a:rPr lang="en-US" sz="2800" b="1" dirty="0" smtClean="0"/>
            </a:br>
            <a:r>
              <a:rPr lang="en-US" sz="2800" b="1" dirty="0"/>
              <a:t/>
            </a:r>
            <a:br>
              <a:rPr lang="en-US" sz="2800" b="1" dirty="0"/>
            </a:br>
            <a:r>
              <a:rPr lang="vi-VN" sz="2800" b="1" dirty="0" smtClean="0"/>
              <a:t>Hãy </a:t>
            </a:r>
            <a:r>
              <a:rPr lang="vi-VN" sz="2800" b="1" dirty="0"/>
              <a:t>chia sẻ suy nghĩ của em về việc chi tiêu có kế hoạch và chi tiêu không có kế </a:t>
            </a:r>
            <a:r>
              <a:rPr lang="vi-VN" sz="2800" b="1" dirty="0" smtClean="0"/>
              <a:t>hoạch</a:t>
            </a:r>
            <a:r>
              <a:rPr lang="en-US" sz="2800" b="1" dirty="0" smtClean="0"/>
              <a:t>?</a:t>
            </a:r>
            <a:r>
              <a:rPr lang="en-US" sz="2800" dirty="0"/>
              <a:t/>
            </a:r>
            <a:br>
              <a:rPr lang="en-US" sz="2800" dirty="0"/>
            </a:br>
            <a:r>
              <a:rPr lang="en-US" sz="2800" b="1" i="1" dirty="0"/>
              <a:t> </a:t>
            </a:r>
            <a:r>
              <a:rPr lang="en-US" sz="2800" dirty="0"/>
              <a:t/>
            </a:r>
            <a:br>
              <a:rPr lang="en-US" sz="2800" dirty="0"/>
            </a:br>
            <a:endParaRPr lang="en-US" sz="2800" dirty="0"/>
          </a:p>
        </p:txBody>
      </p:sp>
      <p:pic>
        <p:nvPicPr>
          <p:cNvPr id="5" name="图片 11">
            <a:extLst>
              <a:ext uri="{FF2B5EF4-FFF2-40B4-BE49-F238E27FC236}">
                <a16:creationId xmlns:a16="http://schemas.microsoft.com/office/drawing/2014/main" xmlns=""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91133">
            <a:off x="7775750" y="732585"/>
            <a:ext cx="1795598" cy="1933717"/>
          </a:xfrm>
          <a:prstGeom prst="rect">
            <a:avLst/>
          </a:prstGeom>
        </p:spPr>
      </p:pic>
      <p:graphicFrame>
        <p:nvGraphicFramePr>
          <p:cNvPr id="9" name="Content Placeholder 8"/>
          <p:cNvGraphicFramePr>
            <a:graphicFrameLocks noGrp="1"/>
          </p:cNvGraphicFramePr>
          <p:nvPr>
            <p:ph idx="1"/>
          </p:nvPr>
        </p:nvGraphicFramePr>
        <p:xfrm>
          <a:off x="1447800" y="1676400"/>
          <a:ext cx="73152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0" name="组合 452">
            <a:extLst>
              <a:ext uri="{FF2B5EF4-FFF2-40B4-BE49-F238E27FC236}">
                <a16:creationId xmlns:a16="http://schemas.microsoft.com/office/drawing/2014/main" xmlns="" id="{AD5D3D59-1A45-4C00-8B3D-8EE88C7AE176}"/>
              </a:ext>
            </a:extLst>
          </p:cNvPr>
          <p:cNvGrpSpPr/>
          <p:nvPr/>
        </p:nvGrpSpPr>
        <p:grpSpPr>
          <a:xfrm>
            <a:off x="0" y="2667000"/>
            <a:ext cx="2254016" cy="3217518"/>
            <a:chOff x="4427538" y="954088"/>
            <a:chExt cx="3333750" cy="3729038"/>
          </a:xfrm>
        </p:grpSpPr>
        <p:sp>
          <p:nvSpPr>
            <p:cNvPr id="11" name="Freeform 5">
              <a:extLst>
                <a:ext uri="{FF2B5EF4-FFF2-40B4-BE49-F238E27FC236}">
                  <a16:creationId xmlns:a16="http://schemas.microsoft.com/office/drawing/2014/main" xmlns=""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2" name="Freeform 6">
              <a:extLst>
                <a:ext uri="{FF2B5EF4-FFF2-40B4-BE49-F238E27FC236}">
                  <a16:creationId xmlns:a16="http://schemas.microsoft.com/office/drawing/2014/main" xmlns=""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 name="Freeform 7">
              <a:extLst>
                <a:ext uri="{FF2B5EF4-FFF2-40B4-BE49-F238E27FC236}">
                  <a16:creationId xmlns:a16="http://schemas.microsoft.com/office/drawing/2014/main" xmlns=""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 name="Freeform 8">
              <a:extLst>
                <a:ext uri="{FF2B5EF4-FFF2-40B4-BE49-F238E27FC236}">
                  <a16:creationId xmlns:a16="http://schemas.microsoft.com/office/drawing/2014/main" xmlns=""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 name="Freeform 9">
              <a:extLst>
                <a:ext uri="{FF2B5EF4-FFF2-40B4-BE49-F238E27FC236}">
                  <a16:creationId xmlns:a16="http://schemas.microsoft.com/office/drawing/2014/main" xmlns=""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6" name="Freeform 10">
              <a:extLst>
                <a:ext uri="{FF2B5EF4-FFF2-40B4-BE49-F238E27FC236}">
                  <a16:creationId xmlns:a16="http://schemas.microsoft.com/office/drawing/2014/main" xmlns=""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7" name="Freeform 11">
              <a:extLst>
                <a:ext uri="{FF2B5EF4-FFF2-40B4-BE49-F238E27FC236}">
                  <a16:creationId xmlns:a16="http://schemas.microsoft.com/office/drawing/2014/main" xmlns=""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8" name="Freeform 12">
              <a:extLst>
                <a:ext uri="{FF2B5EF4-FFF2-40B4-BE49-F238E27FC236}">
                  <a16:creationId xmlns:a16="http://schemas.microsoft.com/office/drawing/2014/main" xmlns=""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 name="Freeform 13">
              <a:extLst>
                <a:ext uri="{FF2B5EF4-FFF2-40B4-BE49-F238E27FC236}">
                  <a16:creationId xmlns:a16="http://schemas.microsoft.com/office/drawing/2014/main" xmlns=""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 name="Freeform 14">
              <a:extLst>
                <a:ext uri="{FF2B5EF4-FFF2-40B4-BE49-F238E27FC236}">
                  <a16:creationId xmlns:a16="http://schemas.microsoft.com/office/drawing/2014/main" xmlns=""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 name="Freeform 15">
              <a:extLst>
                <a:ext uri="{FF2B5EF4-FFF2-40B4-BE49-F238E27FC236}">
                  <a16:creationId xmlns:a16="http://schemas.microsoft.com/office/drawing/2014/main" xmlns=""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 name="Freeform 16">
              <a:extLst>
                <a:ext uri="{FF2B5EF4-FFF2-40B4-BE49-F238E27FC236}">
                  <a16:creationId xmlns:a16="http://schemas.microsoft.com/office/drawing/2014/main" xmlns=""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 name="Freeform 17">
              <a:extLst>
                <a:ext uri="{FF2B5EF4-FFF2-40B4-BE49-F238E27FC236}">
                  <a16:creationId xmlns:a16="http://schemas.microsoft.com/office/drawing/2014/main" xmlns=""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4" name="Freeform 18">
              <a:extLst>
                <a:ext uri="{FF2B5EF4-FFF2-40B4-BE49-F238E27FC236}">
                  <a16:creationId xmlns:a16="http://schemas.microsoft.com/office/drawing/2014/main" xmlns=""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5" name="Freeform 19">
              <a:extLst>
                <a:ext uri="{FF2B5EF4-FFF2-40B4-BE49-F238E27FC236}">
                  <a16:creationId xmlns:a16="http://schemas.microsoft.com/office/drawing/2014/main" xmlns=""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6" name="Freeform 20">
              <a:extLst>
                <a:ext uri="{FF2B5EF4-FFF2-40B4-BE49-F238E27FC236}">
                  <a16:creationId xmlns:a16="http://schemas.microsoft.com/office/drawing/2014/main" xmlns=""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7" name="Freeform 21">
              <a:extLst>
                <a:ext uri="{FF2B5EF4-FFF2-40B4-BE49-F238E27FC236}">
                  <a16:creationId xmlns:a16="http://schemas.microsoft.com/office/drawing/2014/main" xmlns=""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8" name="Freeform 22">
              <a:extLst>
                <a:ext uri="{FF2B5EF4-FFF2-40B4-BE49-F238E27FC236}">
                  <a16:creationId xmlns:a16="http://schemas.microsoft.com/office/drawing/2014/main" xmlns=""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 name="Freeform 23">
              <a:extLst>
                <a:ext uri="{FF2B5EF4-FFF2-40B4-BE49-F238E27FC236}">
                  <a16:creationId xmlns:a16="http://schemas.microsoft.com/office/drawing/2014/main" xmlns=""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 name="Freeform 24">
              <a:extLst>
                <a:ext uri="{FF2B5EF4-FFF2-40B4-BE49-F238E27FC236}">
                  <a16:creationId xmlns:a16="http://schemas.microsoft.com/office/drawing/2014/main" xmlns=""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 name="Freeform 25">
              <a:extLst>
                <a:ext uri="{FF2B5EF4-FFF2-40B4-BE49-F238E27FC236}">
                  <a16:creationId xmlns:a16="http://schemas.microsoft.com/office/drawing/2014/main" xmlns=""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2" name="Freeform 26">
              <a:extLst>
                <a:ext uri="{FF2B5EF4-FFF2-40B4-BE49-F238E27FC236}">
                  <a16:creationId xmlns:a16="http://schemas.microsoft.com/office/drawing/2014/main" xmlns=""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3" name="Freeform 27">
              <a:extLst>
                <a:ext uri="{FF2B5EF4-FFF2-40B4-BE49-F238E27FC236}">
                  <a16:creationId xmlns:a16="http://schemas.microsoft.com/office/drawing/2014/main" xmlns=""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4" name="Freeform 28">
              <a:extLst>
                <a:ext uri="{FF2B5EF4-FFF2-40B4-BE49-F238E27FC236}">
                  <a16:creationId xmlns:a16="http://schemas.microsoft.com/office/drawing/2014/main" xmlns=""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5" name="Freeform 29">
              <a:extLst>
                <a:ext uri="{FF2B5EF4-FFF2-40B4-BE49-F238E27FC236}">
                  <a16:creationId xmlns:a16="http://schemas.microsoft.com/office/drawing/2014/main" xmlns=""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6" name="Freeform 30">
              <a:extLst>
                <a:ext uri="{FF2B5EF4-FFF2-40B4-BE49-F238E27FC236}">
                  <a16:creationId xmlns:a16="http://schemas.microsoft.com/office/drawing/2014/main" xmlns=""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7" name="Freeform 31">
              <a:extLst>
                <a:ext uri="{FF2B5EF4-FFF2-40B4-BE49-F238E27FC236}">
                  <a16:creationId xmlns:a16="http://schemas.microsoft.com/office/drawing/2014/main" xmlns=""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8" name="Freeform 32">
              <a:extLst>
                <a:ext uri="{FF2B5EF4-FFF2-40B4-BE49-F238E27FC236}">
                  <a16:creationId xmlns:a16="http://schemas.microsoft.com/office/drawing/2014/main" xmlns=""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9" name="Freeform 33">
              <a:extLst>
                <a:ext uri="{FF2B5EF4-FFF2-40B4-BE49-F238E27FC236}">
                  <a16:creationId xmlns:a16="http://schemas.microsoft.com/office/drawing/2014/main" xmlns=""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0" name="Freeform 34">
              <a:extLst>
                <a:ext uri="{FF2B5EF4-FFF2-40B4-BE49-F238E27FC236}">
                  <a16:creationId xmlns:a16="http://schemas.microsoft.com/office/drawing/2014/main" xmlns=""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1" name="Freeform 35">
              <a:extLst>
                <a:ext uri="{FF2B5EF4-FFF2-40B4-BE49-F238E27FC236}">
                  <a16:creationId xmlns:a16="http://schemas.microsoft.com/office/drawing/2014/main" xmlns=""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2" name="Freeform 36">
              <a:extLst>
                <a:ext uri="{FF2B5EF4-FFF2-40B4-BE49-F238E27FC236}">
                  <a16:creationId xmlns:a16="http://schemas.microsoft.com/office/drawing/2014/main" xmlns=""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3" name="Freeform 37">
              <a:extLst>
                <a:ext uri="{FF2B5EF4-FFF2-40B4-BE49-F238E27FC236}">
                  <a16:creationId xmlns:a16="http://schemas.microsoft.com/office/drawing/2014/main" xmlns=""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4" name="Freeform 38">
              <a:extLst>
                <a:ext uri="{FF2B5EF4-FFF2-40B4-BE49-F238E27FC236}">
                  <a16:creationId xmlns:a16="http://schemas.microsoft.com/office/drawing/2014/main" xmlns=""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5" name="Freeform 39">
              <a:extLst>
                <a:ext uri="{FF2B5EF4-FFF2-40B4-BE49-F238E27FC236}">
                  <a16:creationId xmlns:a16="http://schemas.microsoft.com/office/drawing/2014/main" xmlns=""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6" name="Freeform 40">
              <a:extLst>
                <a:ext uri="{FF2B5EF4-FFF2-40B4-BE49-F238E27FC236}">
                  <a16:creationId xmlns:a16="http://schemas.microsoft.com/office/drawing/2014/main" xmlns=""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7" name="Freeform 41">
              <a:extLst>
                <a:ext uri="{FF2B5EF4-FFF2-40B4-BE49-F238E27FC236}">
                  <a16:creationId xmlns:a16="http://schemas.microsoft.com/office/drawing/2014/main" xmlns=""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8" name="Freeform 42">
              <a:extLst>
                <a:ext uri="{FF2B5EF4-FFF2-40B4-BE49-F238E27FC236}">
                  <a16:creationId xmlns:a16="http://schemas.microsoft.com/office/drawing/2014/main" xmlns=""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9" name="Freeform 43">
              <a:extLst>
                <a:ext uri="{FF2B5EF4-FFF2-40B4-BE49-F238E27FC236}">
                  <a16:creationId xmlns:a16="http://schemas.microsoft.com/office/drawing/2014/main" xmlns=""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50" name="Freeform 44">
              <a:extLst>
                <a:ext uri="{FF2B5EF4-FFF2-40B4-BE49-F238E27FC236}">
                  <a16:creationId xmlns:a16="http://schemas.microsoft.com/office/drawing/2014/main" xmlns=""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51" name="Freeform 45">
              <a:extLst>
                <a:ext uri="{FF2B5EF4-FFF2-40B4-BE49-F238E27FC236}">
                  <a16:creationId xmlns:a16="http://schemas.microsoft.com/office/drawing/2014/main" xmlns=""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52" name="Freeform 46">
              <a:extLst>
                <a:ext uri="{FF2B5EF4-FFF2-40B4-BE49-F238E27FC236}">
                  <a16:creationId xmlns:a16="http://schemas.microsoft.com/office/drawing/2014/main" xmlns=""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7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26F44A5-92A8-48E6-8F29-7E57BC15F2AC}"/>
              </a:ext>
            </a:extLst>
          </p:cNvPr>
          <p:cNvPicPr>
            <a:picLocks noChangeAspect="1"/>
          </p:cNvPicPr>
          <p:nvPr/>
        </p:nvPicPr>
        <p:blipFill>
          <a:blip r:embed="rId3"/>
          <a:stretch>
            <a:fillRect/>
          </a:stretch>
        </p:blipFill>
        <p:spPr>
          <a:xfrm>
            <a:off x="0" y="32269"/>
            <a:ext cx="9144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1377616" y="986157"/>
            <a:ext cx="7892716" cy="2663423"/>
          </a:xfrm>
          <a:prstGeom prst="rect">
            <a:avLst/>
          </a:prstGeom>
        </p:spPr>
      </p:pic>
      <p:sp>
        <p:nvSpPr>
          <p:cNvPr id="10" name="TextBox 9"/>
          <p:cNvSpPr txBox="1"/>
          <p:nvPr/>
        </p:nvSpPr>
        <p:spPr>
          <a:xfrm>
            <a:off x="2209800" y="1987015"/>
            <a:ext cx="6561222" cy="1775226"/>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smtClean="0">
                <a:solidFill>
                  <a:srgbClr val="FF0000"/>
                </a:solidFill>
                <a:latin typeface="Times New Roman" pitchFamily="18" charset="0"/>
                <a:ea typeface="Arial" panose="020B0604020202020204" pitchFamily="34" charset="0"/>
                <a:cs typeface="Times New Roman" pitchFamily="18" charset="0"/>
              </a:rPr>
              <a:t>1. Sự cần thiết phải lập kế hoạch chi tiêu</a:t>
            </a:r>
            <a:endParaRPr lang="en-US" sz="4400" b="1" dirty="0">
              <a:solidFill>
                <a:srgbClr val="FF0000"/>
              </a:solidFill>
              <a:latin typeface="Times New Roman" pitchFamily="18" charset="0"/>
              <a:ea typeface="Arial" panose="020B0604020202020204" pitchFamily="34" charset="0"/>
              <a:cs typeface="Times New Roman" pitchFamily="18" charset="0"/>
            </a:endParaRPr>
          </a:p>
        </p:txBody>
      </p:sp>
      <p:grpSp>
        <p:nvGrpSpPr>
          <p:cNvPr id="2" name="Group 2"/>
          <p:cNvGrpSpPr/>
          <p:nvPr/>
        </p:nvGrpSpPr>
        <p:grpSpPr>
          <a:xfrm>
            <a:off x="896447" y="116805"/>
            <a:ext cx="3261342" cy="6707996"/>
            <a:chOff x="385137" y="57164"/>
            <a:chExt cx="4348456" cy="6707996"/>
          </a:xfrm>
        </p:grpSpPr>
        <p:grpSp>
          <p:nvGrpSpPr>
            <p:cNvPr id="3"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5">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8338" y="3436670"/>
            <a:ext cx="2973036"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age (12).png"/>
          <p:cNvPicPr>
            <a:picLocks noGrp="1" noChangeAspect="1"/>
          </p:cNvPicPr>
          <p:nvPr>
            <p:ph idx="1"/>
          </p:nvPr>
        </p:nvPicPr>
        <p:blipFill>
          <a:blip r:embed="rId3" cstate="print"/>
          <a:stretch>
            <a:fillRect/>
          </a:stretch>
        </p:blipFill>
        <p:spPr>
          <a:xfrm>
            <a:off x="457200" y="381000"/>
            <a:ext cx="8305800" cy="6248400"/>
          </a:xfrm>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4C6CEEE-5B57-4B23-BF29-DE7E3507A315"/>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0FEC46BD-EA52-498C-833A-EADD844AA2B8}&quot;,&quot;C:\\Users\\Admin\\Desktop\\Giáo án Elearning&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Giáo án điện từ GDCD 8 - Bài 8 Lập kế hoạch chi tiêu"/>
</p:tagLst>
</file>

<file path=ppt/tags/tag10.xml><?xml version="1.0" encoding="utf-8"?>
<p:tagLst xmlns:a="http://schemas.openxmlformats.org/drawingml/2006/main" xmlns:r="http://schemas.openxmlformats.org/officeDocument/2006/relationships" xmlns:p="http://schemas.openxmlformats.org/presentationml/2006/main">
  <p:tag name="GENSWF_SLIDE_UID" val="{608E73FA-571B-482E-9A4F-1326EB72C083}:258"/>
</p:tagLst>
</file>

<file path=ppt/tags/tag11.xml><?xml version="1.0" encoding="utf-8"?>
<p:tagLst xmlns:a="http://schemas.openxmlformats.org/drawingml/2006/main" xmlns:r="http://schemas.openxmlformats.org/officeDocument/2006/relationships" xmlns:p="http://schemas.openxmlformats.org/presentationml/2006/main">
  <p:tag name="GENSWF_SLIDE_UID" val="{25F4D8A9-C73F-493E-B9DD-2CD449B3B5FE}:267"/>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GENSWF_SLIDE_UID" val="{3A7A0656-960F-43B6-9028-19BC0E4204E0}:266"/>
</p:tagLst>
</file>

<file path=ppt/tags/tag15.xml><?xml version="1.0" encoding="utf-8"?>
<p:tagLst xmlns:a="http://schemas.openxmlformats.org/drawingml/2006/main" xmlns:r="http://schemas.openxmlformats.org/officeDocument/2006/relationships" xmlns:p="http://schemas.openxmlformats.org/presentationml/2006/main">
  <p:tag name="GENSWF_SLIDE_UID" val="{63BA0CB6-0D5C-491E-8DA0-8CB4A9B577A4}:269"/>
</p:tagLst>
</file>

<file path=ppt/tags/tag16.xml><?xml version="1.0" encoding="utf-8"?>
<p:tagLst xmlns:a="http://schemas.openxmlformats.org/drawingml/2006/main" xmlns:r="http://schemas.openxmlformats.org/officeDocument/2006/relationships" xmlns:p="http://schemas.openxmlformats.org/presentationml/2006/main">
  <p:tag name="GENSWF_SLIDE_UID" val="{D9E76ABA-C119-47AC-8CA8-4ABFC1B0837B}:265"/>
</p:tagLst>
</file>

<file path=ppt/tags/tag17.xml><?xml version="1.0" encoding="utf-8"?>
<p:tagLst xmlns:a="http://schemas.openxmlformats.org/drawingml/2006/main" xmlns:r="http://schemas.openxmlformats.org/officeDocument/2006/relationships" xmlns:p="http://schemas.openxmlformats.org/presentationml/2006/main">
  <p:tag name="GENSWF_SLIDE_UID" val="{862FF5BA-4D2B-45CD-BAA0-A5AFF415355D}:270"/>
</p:tagLst>
</file>

<file path=ppt/tags/tag18.xml><?xml version="1.0" encoding="utf-8"?>
<p:tagLst xmlns:a="http://schemas.openxmlformats.org/drawingml/2006/main" xmlns:r="http://schemas.openxmlformats.org/officeDocument/2006/relationships" xmlns:p="http://schemas.openxmlformats.org/presentationml/2006/main">
  <p:tag name="GENSWF_SLIDE_UID" val="{45B67921-EE89-4638-9BCC-26DD101D8831}:271"/>
</p:tagLst>
</file>

<file path=ppt/tags/tag19.xml><?xml version="1.0" encoding="utf-8"?>
<p:tagLst xmlns:a="http://schemas.openxmlformats.org/drawingml/2006/main" xmlns:r="http://schemas.openxmlformats.org/officeDocument/2006/relationships" xmlns:p="http://schemas.openxmlformats.org/presentationml/2006/main">
  <p:tag name="GENSWF_SLIDE_UID" val="{161B5A9F-115C-4781-B69F-FD1025D52F2E}:274"/>
</p:tagLst>
</file>

<file path=ppt/tags/tag2.xml><?xml version="1.0" encoding="utf-8"?>
<p:tagLst xmlns:a="http://schemas.openxmlformats.org/drawingml/2006/main" xmlns:r="http://schemas.openxmlformats.org/officeDocument/2006/relationships" xmlns:p="http://schemas.openxmlformats.org/presentationml/2006/main">
  <p:tag name="GENSWF_SLIDE_UID" val="{6FFBFD61-86B2-4A21-BB9C-495F75FABCD4}:256"/>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GENSWF_SLIDE_UID" val="{9560A601-18F6-46F9-9DBE-BD0A092A1F11}:273"/>
</p:tagLst>
</file>

<file path=ppt/tags/tag23.xml><?xml version="1.0" encoding="utf-8"?>
<p:tagLst xmlns:a="http://schemas.openxmlformats.org/drawingml/2006/main" xmlns:r="http://schemas.openxmlformats.org/officeDocument/2006/relationships" xmlns:p="http://schemas.openxmlformats.org/presentationml/2006/main">
  <p:tag name="GENSWF_SLIDE_UID" val="{44B5DF04-4C4D-42D6-A907-B18D35B79F0C}:275"/>
</p:tagLst>
</file>

<file path=ppt/tags/tag24.xml><?xml version="1.0" encoding="utf-8"?>
<p:tagLst xmlns:a="http://schemas.openxmlformats.org/drawingml/2006/main" xmlns:r="http://schemas.openxmlformats.org/officeDocument/2006/relationships" xmlns:p="http://schemas.openxmlformats.org/presentationml/2006/main">
  <p:tag name="GENSWF_SLIDE_UID" val="{2C3C1B20-8771-449D-826A-C65D09AED705}:276"/>
</p:tagLst>
</file>

<file path=ppt/tags/tag25.xml><?xml version="1.0" encoding="utf-8"?>
<p:tagLst xmlns:a="http://schemas.openxmlformats.org/drawingml/2006/main" xmlns:r="http://schemas.openxmlformats.org/officeDocument/2006/relationships" xmlns:p="http://schemas.openxmlformats.org/presentationml/2006/main">
  <p:tag name="GENSWF_SLIDE_UID" val="{C2E2BE8D-5465-4C7B-B82D-C2EEE3421A83}:277"/>
</p:tagLst>
</file>

<file path=ppt/tags/tag26.xml><?xml version="1.0" encoding="utf-8"?>
<p:tagLst xmlns:a="http://schemas.openxmlformats.org/drawingml/2006/main" xmlns:r="http://schemas.openxmlformats.org/officeDocument/2006/relationships" xmlns:p="http://schemas.openxmlformats.org/presentationml/2006/main">
  <p:tag name="GENSWF_SLIDE_UID" val="{53714F69-4E96-4C4D-A270-D0944932A1CB}:278"/>
</p:tagLst>
</file>

<file path=ppt/tags/tag27.xml><?xml version="1.0" encoding="utf-8"?>
<p:tagLst xmlns:a="http://schemas.openxmlformats.org/drawingml/2006/main" xmlns:r="http://schemas.openxmlformats.org/officeDocument/2006/relationships" xmlns:p="http://schemas.openxmlformats.org/presentationml/2006/main">
  <p:tag name="GENSWF_SLIDE_UID" val="{C94094A7-CCD0-4ADF-BE8C-12AD2C9C8CE9}:279"/>
</p:tagLst>
</file>

<file path=ppt/tags/tag28.xml><?xml version="1.0" encoding="utf-8"?>
<p:tagLst xmlns:a="http://schemas.openxmlformats.org/drawingml/2006/main" xmlns:r="http://schemas.openxmlformats.org/officeDocument/2006/relationships" xmlns:p="http://schemas.openxmlformats.org/presentationml/2006/main">
  <p:tag name="GENSWF_SLIDE_UID" val="{E1129E9B-4737-4FCD-A576-C849F9767600}:280"/>
</p:tagLst>
</file>

<file path=ppt/tags/tag29.xml><?xml version="1.0" encoding="utf-8"?>
<p:tagLst xmlns:a="http://schemas.openxmlformats.org/drawingml/2006/main" xmlns:r="http://schemas.openxmlformats.org/officeDocument/2006/relationships" xmlns:p="http://schemas.openxmlformats.org/presentationml/2006/main">
  <p:tag name="GENSWF_SLIDE_UID" val="{0E8D1AFC-4396-440B-B705-ED66F6E8ACB4}:283"/>
</p:tagLst>
</file>

<file path=ppt/tags/tag3.xml><?xml version="1.0" encoding="utf-8"?>
<p:tagLst xmlns:a="http://schemas.openxmlformats.org/drawingml/2006/main" xmlns:r="http://schemas.openxmlformats.org/officeDocument/2006/relationships" xmlns:p="http://schemas.openxmlformats.org/presentationml/2006/main">
  <p:tag name="GENSWF_SLIDE_UID" val="{3B98D99B-07F0-41C6-8CE8-CB22BA37E76A}:257"/>
</p:tagLst>
</file>

<file path=ppt/tags/tag30.xml><?xml version="1.0" encoding="utf-8"?>
<p:tagLst xmlns:a="http://schemas.openxmlformats.org/drawingml/2006/main" xmlns:r="http://schemas.openxmlformats.org/officeDocument/2006/relationships" xmlns:p="http://schemas.openxmlformats.org/presentationml/2006/main">
  <p:tag name="GENSWF_SLIDE_UID" val="{F749A107-C8E9-4BCA-8195-DCCB9EDF5381}:282"/>
</p:tagLst>
</file>

<file path=ppt/tags/tag31.xml><?xml version="1.0" encoding="utf-8"?>
<p:tagLst xmlns:a="http://schemas.openxmlformats.org/drawingml/2006/main" xmlns:r="http://schemas.openxmlformats.org/officeDocument/2006/relationships" xmlns:p="http://schemas.openxmlformats.org/presentationml/2006/main">
  <p:tag name="GENSWF_SLIDE_UID" val="{3E4C6229-ECF5-45C5-B2E1-3AB5578A4A94}:284"/>
</p:tagLst>
</file>

<file path=ppt/tags/tag32.xml><?xml version="1.0" encoding="utf-8"?>
<p:tagLst xmlns:a="http://schemas.openxmlformats.org/drawingml/2006/main" xmlns:r="http://schemas.openxmlformats.org/officeDocument/2006/relationships" xmlns:p="http://schemas.openxmlformats.org/presentationml/2006/main">
  <p:tag name="GENSWF_SLIDE_UID" val="{972604DF-FCEA-4FC0-A085-0EB188AE256E}:285"/>
</p:tagLst>
</file>

<file path=ppt/tags/tag33.xml><?xml version="1.0" encoding="utf-8"?>
<p:tagLst xmlns:a="http://schemas.openxmlformats.org/drawingml/2006/main" xmlns:r="http://schemas.openxmlformats.org/officeDocument/2006/relationships" xmlns:p="http://schemas.openxmlformats.org/presentationml/2006/main">
  <p:tag name="GENSWF_SLIDE_UID" val="{55115B64-609C-4A83-90C0-A3C22AA94CEC}:286"/>
</p:tagLst>
</file>

<file path=ppt/tags/tag34.xml><?xml version="1.0" encoding="utf-8"?>
<p:tagLst xmlns:a="http://schemas.openxmlformats.org/drawingml/2006/main" xmlns:r="http://schemas.openxmlformats.org/officeDocument/2006/relationships" xmlns:p="http://schemas.openxmlformats.org/presentationml/2006/main">
  <p:tag name="GENSWF_SLIDE_UID" val="{07AE1D7E-22C4-44CC-909E-F845DAD6E914}:287"/>
</p:tagLst>
</file>

<file path=ppt/tags/tag35.xml><?xml version="1.0" encoding="utf-8"?>
<p:tagLst xmlns:a="http://schemas.openxmlformats.org/drawingml/2006/main" xmlns:r="http://schemas.openxmlformats.org/officeDocument/2006/relationships" xmlns:p="http://schemas.openxmlformats.org/presentationml/2006/main">
  <p:tag name="GENSWF_SLIDE_UID" val="{C4707EE7-EB5C-4365-919C-0FE48447F477}:290"/>
</p:tagLst>
</file>

<file path=ppt/tags/tag36.xml><?xml version="1.0" encoding="utf-8"?>
<p:tagLst xmlns:a="http://schemas.openxmlformats.org/drawingml/2006/main" xmlns:r="http://schemas.openxmlformats.org/officeDocument/2006/relationships" xmlns:p="http://schemas.openxmlformats.org/presentationml/2006/main">
  <p:tag name="GENSWF_SLIDE_UID" val="{015E0E7E-474E-4638-8A6B-A0F23266D673}:291"/>
</p:tagLst>
</file>

<file path=ppt/tags/tag37.xml><?xml version="1.0" encoding="utf-8"?>
<p:tagLst xmlns:a="http://schemas.openxmlformats.org/drawingml/2006/main" xmlns:r="http://schemas.openxmlformats.org/officeDocument/2006/relationships" xmlns:p="http://schemas.openxmlformats.org/presentationml/2006/main">
  <p:tag name="GENSWF_SLIDE_UID" val="{215C1F68-F2C4-4C82-9CBE-49759B397A7B}:292"/>
</p:tagLst>
</file>

<file path=ppt/tags/tag38.xml><?xml version="1.0" encoding="utf-8"?>
<p:tagLst xmlns:a="http://schemas.openxmlformats.org/drawingml/2006/main" xmlns:r="http://schemas.openxmlformats.org/officeDocument/2006/relationships" xmlns:p="http://schemas.openxmlformats.org/presentationml/2006/main">
  <p:tag name="GENSWF_SLIDE_UID" val="{7EB1F374-1D7C-415C-899E-E5606D3DA4A2}:288"/>
</p:tagLst>
</file>

<file path=ppt/tags/tag39.xml><?xml version="1.0" encoding="utf-8"?>
<p:tagLst xmlns:a="http://schemas.openxmlformats.org/drawingml/2006/main" xmlns:r="http://schemas.openxmlformats.org/officeDocument/2006/relationships" xmlns:p="http://schemas.openxmlformats.org/presentationml/2006/main">
  <p:tag name="GENSWF_SLIDE_UID" val="{66868FFD-E9E9-4CCF-863E-7AC7DB80835A}:289"/>
</p:tagLst>
</file>

<file path=ppt/tags/tag4.xml><?xml version="1.0" encoding="utf-8"?>
<p:tagLst xmlns:a="http://schemas.openxmlformats.org/drawingml/2006/main" xmlns:r="http://schemas.openxmlformats.org/officeDocument/2006/relationships" xmlns:p="http://schemas.openxmlformats.org/presentationml/2006/main">
  <p:tag name="GENSWF_SLIDE_UID" val="{8460B4DC-0C7C-470E-A67B-D3A0BC99D6FC}:259"/>
</p:tagLst>
</file>

<file path=ppt/tags/tag40.xml><?xml version="1.0" encoding="utf-8"?>
<p:tagLst xmlns:a="http://schemas.openxmlformats.org/drawingml/2006/main" xmlns:r="http://schemas.openxmlformats.org/officeDocument/2006/relationships" xmlns:p="http://schemas.openxmlformats.org/presentationml/2006/main">
  <p:tag name="GENSWF_SLIDE_UID" val="{7B42017D-7485-4D44-9953-F3765785F9D8}:293"/>
</p:tagLst>
</file>

<file path=ppt/tags/tag41.xml><?xml version="1.0" encoding="utf-8"?>
<p:tagLst xmlns:a="http://schemas.openxmlformats.org/drawingml/2006/main" xmlns:r="http://schemas.openxmlformats.org/officeDocument/2006/relationships" xmlns:p="http://schemas.openxmlformats.org/presentationml/2006/main">
  <p:tag name="GENSWF_SLIDE_UID" val="{92A51E3B-2E3C-45AB-AF44-F173235AF03F}:294"/>
</p:tagLst>
</file>

<file path=ppt/tags/tag42.xml><?xml version="1.0" encoding="utf-8"?>
<p:tagLst xmlns:a="http://schemas.openxmlformats.org/drawingml/2006/main" xmlns:r="http://schemas.openxmlformats.org/officeDocument/2006/relationships" xmlns:p="http://schemas.openxmlformats.org/presentationml/2006/main">
  <p:tag name="GENSWF_SLIDE_UID" val="{205DBCB8-669C-4EF0-AAEB-F90FB21F4463}:295"/>
</p:tagLst>
</file>

<file path=ppt/tags/tag43.xml><?xml version="1.0" encoding="utf-8"?>
<p:tagLst xmlns:a="http://schemas.openxmlformats.org/drawingml/2006/main" xmlns:r="http://schemas.openxmlformats.org/officeDocument/2006/relationships" xmlns:p="http://schemas.openxmlformats.org/presentationml/2006/main">
  <p:tag name="GENSWF_SLIDE_UID" val="{C906191E-02D7-4255-A665-C0686A599817}:296"/>
</p:tagLst>
</file>

<file path=ppt/tags/tag44.xml><?xml version="1.0" encoding="utf-8"?>
<p:tagLst xmlns:a="http://schemas.openxmlformats.org/drawingml/2006/main" xmlns:r="http://schemas.openxmlformats.org/officeDocument/2006/relationships" xmlns:p="http://schemas.openxmlformats.org/presentationml/2006/main">
  <p:tag name="GENSWF_SLIDE_UID" val="{A0EF2E8D-9F4F-400E-8A09-B003A9190ED9}:297"/>
</p:tagLst>
</file>

<file path=ppt/tags/tag45.xml><?xml version="1.0" encoding="utf-8"?>
<p:tagLst xmlns:a="http://schemas.openxmlformats.org/drawingml/2006/main" xmlns:r="http://schemas.openxmlformats.org/officeDocument/2006/relationships" xmlns:p="http://schemas.openxmlformats.org/presentationml/2006/main">
  <p:tag name="GENSWF_SLIDE_UID" val="{C6A0404D-B221-4E05-9C05-AECFEAF8479B}:298"/>
</p:tagLst>
</file>

<file path=ppt/tags/tag46.xml><?xml version="1.0" encoding="utf-8"?>
<p:tagLst xmlns:a="http://schemas.openxmlformats.org/drawingml/2006/main" xmlns:r="http://schemas.openxmlformats.org/officeDocument/2006/relationships" xmlns:p="http://schemas.openxmlformats.org/presentationml/2006/main">
  <p:tag name="GENSWF_SLIDE_UID" val="{55EFA7C9-B76D-4F5B-A280-6940B6413E55}:299"/>
</p:tagLst>
</file>

<file path=ppt/tags/tag47.xml><?xml version="1.0" encoding="utf-8"?>
<p:tagLst xmlns:a="http://schemas.openxmlformats.org/drawingml/2006/main" xmlns:r="http://schemas.openxmlformats.org/officeDocument/2006/relationships" xmlns:p="http://schemas.openxmlformats.org/presentationml/2006/main">
  <p:tag name="GENSWF_SLIDE_UID" val="{E7E21504-127C-4808-9709-F15CCC8E0762}:300"/>
</p:tagLst>
</file>

<file path=ppt/tags/tag48.xml><?xml version="1.0" encoding="utf-8"?>
<p:tagLst xmlns:a="http://schemas.openxmlformats.org/drawingml/2006/main" xmlns:r="http://schemas.openxmlformats.org/officeDocument/2006/relationships" xmlns:p="http://schemas.openxmlformats.org/presentationml/2006/main">
  <p:tag name="GENSWF_SLIDE_UID" val="{F071C682-42E1-44E9-BF91-337E2D56AB7F}:301"/>
</p:tagLst>
</file>

<file path=ppt/tags/tag49.xml><?xml version="1.0" encoding="utf-8"?>
<p:tagLst xmlns:a="http://schemas.openxmlformats.org/drawingml/2006/main" xmlns:r="http://schemas.openxmlformats.org/officeDocument/2006/relationships" xmlns:p="http://schemas.openxmlformats.org/presentationml/2006/main">
  <p:tag name="GENSWF_SLIDE_UID" val="{EAC39202-1194-49FA-AF12-0898B647F5D2}:302"/>
</p:tagLst>
</file>

<file path=ppt/tags/tag5.xml><?xml version="1.0" encoding="utf-8"?>
<p:tagLst xmlns:a="http://schemas.openxmlformats.org/drawingml/2006/main" xmlns:r="http://schemas.openxmlformats.org/officeDocument/2006/relationships" xmlns:p="http://schemas.openxmlformats.org/presentationml/2006/main">
  <p:tag name="GENSWF_SLIDE_UID" val="{6CD17C3E-DC1D-4CAC-B1FA-500F2DFEA02A}:261"/>
</p:tagLst>
</file>

<file path=ppt/tags/tag50.xml><?xml version="1.0" encoding="utf-8"?>
<p:tagLst xmlns:a="http://schemas.openxmlformats.org/drawingml/2006/main" xmlns:r="http://schemas.openxmlformats.org/officeDocument/2006/relationships" xmlns:p="http://schemas.openxmlformats.org/presentationml/2006/main">
  <p:tag name="GENSWF_SLIDE_UID" val="{FD0648C8-F8C2-4F59-BF0E-AAAD6598AE64}:306"/>
</p:tagLst>
</file>

<file path=ppt/tags/tag51.xml><?xml version="1.0" encoding="utf-8"?>
<p:tagLst xmlns:a="http://schemas.openxmlformats.org/drawingml/2006/main" xmlns:r="http://schemas.openxmlformats.org/officeDocument/2006/relationships" xmlns:p="http://schemas.openxmlformats.org/presentationml/2006/main">
  <p:tag name="GENSWF_SLIDE_UID" val="{477C02C8-51E0-477F-9787-676800EF32B8}:303"/>
</p:tagLst>
</file>

<file path=ppt/tags/tag52.xml><?xml version="1.0" encoding="utf-8"?>
<p:tagLst xmlns:a="http://schemas.openxmlformats.org/drawingml/2006/main" xmlns:r="http://schemas.openxmlformats.org/officeDocument/2006/relationships" xmlns:p="http://schemas.openxmlformats.org/presentationml/2006/main">
  <p:tag name="GENSWF_SLIDE_UID" val="{CBA4A0F6-8C79-4500-9FAD-E98EF97091BE}:304"/>
</p:tagLst>
</file>

<file path=ppt/tags/tag53.xml><?xml version="1.0" encoding="utf-8"?>
<p:tagLst xmlns:a="http://schemas.openxmlformats.org/drawingml/2006/main" xmlns:r="http://schemas.openxmlformats.org/officeDocument/2006/relationships" xmlns:p="http://schemas.openxmlformats.org/presentationml/2006/main">
  <p:tag name="GENSWF_SLIDE_UID" val="{D6ACA984-41DA-4966-94AA-C43E517B07C0}:305"/>
</p:tagLst>
</file>

<file path=ppt/tags/tag54.xml><?xml version="1.0" encoding="utf-8"?>
<p:tagLst xmlns:a="http://schemas.openxmlformats.org/drawingml/2006/main" xmlns:r="http://schemas.openxmlformats.org/officeDocument/2006/relationships" xmlns:p="http://schemas.openxmlformats.org/presentationml/2006/main">
  <p:tag name="GENSWF_SLIDE_UID" val="{3834A26D-A846-41F5-8343-25C2D8B01FCC}:307"/>
</p:tagLst>
</file>

<file path=ppt/tags/tag6.xml><?xml version="1.0" encoding="utf-8"?>
<p:tagLst xmlns:a="http://schemas.openxmlformats.org/drawingml/2006/main" xmlns:r="http://schemas.openxmlformats.org/officeDocument/2006/relationships" xmlns:p="http://schemas.openxmlformats.org/presentationml/2006/main">
  <p:tag name="GENSWF_SLIDE_UID" val="{950FA8C0-92EF-4E10-95B6-D8F309F6B98F}:262"/>
</p:tagLst>
</file>

<file path=ppt/tags/tag7.xml><?xml version="1.0" encoding="utf-8"?>
<p:tagLst xmlns:a="http://schemas.openxmlformats.org/drawingml/2006/main" xmlns:r="http://schemas.openxmlformats.org/officeDocument/2006/relationships" xmlns:p="http://schemas.openxmlformats.org/presentationml/2006/main">
  <p:tag name="GENSWF_SLIDE_UID" val="{B460646C-75B3-4269-BC83-3977B276952D}:263"/>
</p:tagLst>
</file>

<file path=ppt/tags/tag8.xml><?xml version="1.0" encoding="utf-8"?>
<p:tagLst xmlns:a="http://schemas.openxmlformats.org/drawingml/2006/main" xmlns:r="http://schemas.openxmlformats.org/officeDocument/2006/relationships" xmlns:p="http://schemas.openxmlformats.org/presentationml/2006/main">
  <p:tag name="GENSWF_SLIDE_UID" val="{26A3817D-07D3-4735-B259-68E8EE3D80A2}:260"/>
</p:tagLst>
</file>

<file path=ppt/tags/tag9.xml><?xml version="1.0" encoding="utf-8"?>
<p:tagLst xmlns:a="http://schemas.openxmlformats.org/drawingml/2006/main" xmlns:r="http://schemas.openxmlformats.org/officeDocument/2006/relationships" xmlns:p="http://schemas.openxmlformats.org/presentationml/2006/main">
  <p:tag name="GENSWF_SLIDE_UID" val="{9041ACA4-5017-4049-9B0B-88C0686475EB}:2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2478</TotalTime>
  <Words>3303</Words>
  <Application>Microsoft Office PowerPoint</Application>
  <PresentationFormat>On-screen Show (4:3)</PresentationFormat>
  <Paragraphs>277</Paragraphs>
  <Slides>49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SimSun</vt:lpstr>
      <vt:lpstr>#9Slide05 Brannboll Ny</vt:lpstr>
      <vt:lpstr>#9Slide07 Marbelia Regular</vt:lpstr>
      <vt:lpstr>Arial</vt:lpstr>
      <vt:lpstr>Calibri</vt:lpstr>
      <vt:lpstr>DengXian</vt:lpstr>
      <vt:lpstr>inpin heiti</vt:lpstr>
      <vt:lpstr>Times New Roman</vt:lpstr>
      <vt:lpstr>Verdana</vt:lpstr>
      <vt:lpstr>Office Theme</vt:lpstr>
      <vt:lpstr>PowerPoint Presentation</vt:lpstr>
      <vt:lpstr>        Phiếu học tập số 1:</vt:lpstr>
      <vt:lpstr>        Phiếu học tập :</vt:lpstr>
      <vt:lpstr>PowerPoint Presentation</vt:lpstr>
      <vt:lpstr>PowerPoint Presentation</vt:lpstr>
      <vt:lpstr>PowerPoint Presentation</vt:lpstr>
      <vt:lpstr>  Hãy chia sẻ suy nghĩ của em về việc chi tiêu có kế hoạch và chi tiêu không có kế hoạch?   </vt:lpstr>
      <vt:lpstr>PowerPoint Presentation</vt:lpstr>
      <vt:lpstr>PowerPoint Presentation</vt:lpstr>
      <vt:lpstr>PowerPoint Presentation</vt:lpstr>
      <vt:lpstr>  Em hãy quan sát mỗi hình ảnh và cho biết bạn học sinh nào chi tiêu không có kế hoạch. Theo em, chi tiêu có kế hoạch sẽ mang lại lợi ích gì cho các bạn học sinh đó? </vt:lpstr>
      <vt:lpstr>PowerPoint Presentation</vt:lpstr>
      <vt:lpstr>PowerPoint Presentation</vt:lpstr>
      <vt:lpstr>        Phiếu học tập :</vt:lpstr>
      <vt:lpstr>Phiếu học tập</vt:lpstr>
      <vt:lpstr>PowerPoint Presentation</vt:lpstr>
      <vt:lpstr>PowerPoint Presentation</vt:lpstr>
      <vt:lpstr>PowerPoint Presentation</vt:lpstr>
      <vt:lpstr>PowerPoint Presentation</vt:lpstr>
      <vt:lpstr> c. Em hãy nêu lí do cần lập kế hoạch chi tiêu rồi rút ra bài học. </vt:lpstr>
      <vt:lpstr>Bài học</vt:lpstr>
      <vt:lpstr>2. Cách lập kế hoạch và thực hiện kế hoạch chi tiêu</vt:lpstr>
      <vt:lpstr>PowerPoint Presentation</vt:lpstr>
      <vt:lpstr>PowerPoint Presentation</vt:lpstr>
      <vt:lpstr>PowerPoint Presentation</vt:lpstr>
      <vt:lpstr> Trường hợp 2. An ghi chép nhật kí chi tiêu mỗi tháng của mình theo bảng dưới đây: </vt:lpstr>
      <vt:lpstr>Thảo luận nhóm bàn</vt:lpstr>
      <vt:lpstr>a. Các bước lập kế hoạch chi tiêu: </vt:lpstr>
      <vt:lpstr>Kế hoạch của bản thân</vt:lpstr>
      <vt:lpstr>Phiếu học tập</vt:lpstr>
      <vt:lpstr>Theo em, mỗi cách dưới đây có thể tiết kiệm tiền vì: </vt:lpstr>
      <vt:lpstr>PowerPoint Presentation</vt:lpstr>
      <vt:lpstr>Ghi nhớ</vt:lpstr>
      <vt:lpstr>Luyện tập</vt:lpstr>
      <vt:lpstr>Em đồng tình hay không đồng tình với ý kiến nào dưới đây? Vì sao?</vt:lpstr>
      <vt:lpstr>  Câu hỏi 2: Thực hành kiểm soát chi tiêu và tiết kiệm trong tình huống của D theo các bước:  </vt:lpstr>
      <vt:lpstr>PowerPoint Presentation</vt:lpstr>
      <vt:lpstr>Trả lời</vt:lpstr>
      <vt:lpstr>PowerPoint Presentation</vt:lpstr>
      <vt:lpstr> Em hãy nhận xét việc làm của các bạn trong những trường hợp dưới đây: </vt:lpstr>
      <vt:lpstr>Bài giải:</vt:lpstr>
      <vt:lpstr>Em hãy đọc các tình huống dưới đây và trả lời câu hỏi</vt:lpstr>
      <vt:lpstr>Trả lời</vt:lpstr>
      <vt:lpstr>Em hãy nêu những thói quen chi tiêu không hợp lí và đề xuất cách khắc phục.</vt:lpstr>
      <vt:lpstr>PowerPoint Presentation</vt:lpstr>
      <vt:lpstr> Em hãy lập kế hoạch chi tiêu hàng tháng của bản thân cho hợp lí  của tình huống </vt:lpstr>
      <vt:lpstr>Trả lời</vt:lpstr>
      <vt:lpstr>Vận Dụng</vt:lpstr>
      <vt:lpstr>Bài tập dự án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điện từ GDCD 8 - Bài 8 Lập kế hoạch chi tiêu</dc:title>
  <dc:creator>MyPC One</dc:creator>
  <cp:lastModifiedBy>Admin</cp:lastModifiedBy>
  <cp:revision>26</cp:revision>
  <dcterms:created xsi:type="dcterms:W3CDTF">2023-08-22T08:43:51Z</dcterms:created>
  <dcterms:modified xsi:type="dcterms:W3CDTF">2025-02-15T10:20:42Z</dcterms:modified>
</cp:coreProperties>
</file>