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sldIdLst>
    <p:sldId id="256" r:id="rId4"/>
    <p:sldId id="270" r:id="rId5"/>
    <p:sldId id="268" r:id="rId6"/>
    <p:sldId id="261" r:id="rId7"/>
    <p:sldId id="306" r:id="rId8"/>
    <p:sldId id="265" r:id="rId9"/>
    <p:sldId id="269" r:id="rId10"/>
    <p:sldId id="302" r:id="rId11"/>
    <p:sldId id="273" r:id="rId12"/>
    <p:sldId id="307" r:id="rId13"/>
    <p:sldId id="284" r:id="rId14"/>
    <p:sldId id="295" r:id="rId15"/>
    <p:sldId id="276" r:id="rId16"/>
    <p:sldId id="282" r:id="rId17"/>
    <p:sldId id="303" r:id="rId18"/>
    <p:sldId id="304" r:id="rId19"/>
    <p:sldId id="305" r:id="rId20"/>
    <p:sldId id="271" r:id="rId21"/>
    <p:sldId id="290" r:id="rId22"/>
    <p:sldId id="301" r:id="rId23"/>
    <p:sldId id="287" r:id="rId24"/>
    <p:sldId id="280" r:id="rId2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EB8"/>
    <a:srgbClr val="FFCCCC"/>
    <a:srgbClr val="FFFFFF"/>
    <a:srgbClr val="F2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6" autoAdjust="0"/>
    <p:restoredTop sz="98934" autoAdjust="0"/>
  </p:normalViewPr>
  <p:slideViewPr>
    <p:cSldViewPr>
      <p:cViewPr varScale="1">
        <p:scale>
          <a:sx n="96" d="100"/>
          <a:sy n="96" d="100"/>
        </p:scale>
        <p:origin x="702" y="72"/>
      </p:cViewPr>
      <p:guideLst>
        <p:guide orient="horz" pos="1393"/>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51920" y="1794902"/>
            <a:ext cx="5292080" cy="1080121"/>
          </a:xfrm>
          <a:prstGeom prst="rect">
            <a:avLst/>
          </a:prstGeom>
        </p:spPr>
        <p:txBody>
          <a:bodyPr anchor="ctr"/>
          <a:lstStyle>
            <a:lvl1pPr marL="0" indent="0" algn="l">
              <a:lnSpc>
                <a:spcPct val="100000"/>
              </a:lnSpc>
              <a:buNone/>
              <a:defRPr b="0" baseline="0">
                <a:solidFill>
                  <a:schemeClr val="bg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3851772" y="2947030"/>
            <a:ext cx="5292080" cy="488816"/>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pic>
        <p:nvPicPr>
          <p:cNvPr id="1026" name="Picture 2" descr="E:\002-KIMS BUSINESS\007-02-Fullslidesppt-Contents\20161228\02-edu\bulb-ite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640" y="657349"/>
            <a:ext cx="1765300" cy="391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0013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44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95063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8887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42137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20939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652426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106909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572242"/>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14830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3311860" y="737642"/>
            <a:ext cx="2520280" cy="2520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2351" y="1139211"/>
            <a:ext cx="819298" cy="181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7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9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6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290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6085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596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26058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0" r:id="rId3"/>
    <p:sldLayoutId id="2147483652" r:id="rId4"/>
    <p:sldLayoutId id="2147483671" r:id="rId5"/>
    <p:sldLayoutId id="2147483655" r:id="rId6"/>
    <p:sldLayoutId id="2147483662" r:id="rId7"/>
    <p:sldLayoutId id="2147483663" r:id="rId8"/>
    <p:sldLayoutId id="2147483665" r:id="rId9"/>
    <p:sldLayoutId id="2147483666" r:id="rId10"/>
    <p:sldLayoutId id="2147483667" r:id="rId11"/>
    <p:sldLayoutId id="2147483664" r:id="rId12"/>
    <p:sldLayoutId id="2147483668" r:id="rId13"/>
    <p:sldLayoutId id="2147483669" r:id="rId14"/>
    <p:sldLayoutId id="2147483673" r:id="rId15"/>
    <p:sldLayoutId id="2147483656"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password.kaspersky.com/" TargetMode="External"/><Relationship Id="rId2" Type="http://schemas.openxmlformats.org/officeDocument/2006/relationships/hyperlink" Target="http://howsecureismypassword.net/"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67744" y="1794902"/>
            <a:ext cx="6876256" cy="1080121"/>
          </a:xfrm>
        </p:spPr>
        <p:txBody>
          <a:bodyPr/>
          <a:lstStyle/>
          <a:p>
            <a:pPr algn="ctr">
              <a:lnSpc>
                <a:spcPct val="150000"/>
              </a:lnSpc>
            </a:pPr>
            <a:r>
              <a:rPr lang="en-US" altLang="ko-KR" sz="3400" b="1" smtClean="0">
                <a:ea typeface="맑은 고딕" pitchFamily="50" charset="-127"/>
              </a:rPr>
              <a:t>CHÀO MỪNG CÁC EM</a:t>
            </a:r>
          </a:p>
          <a:p>
            <a:pPr algn="ctr">
              <a:lnSpc>
                <a:spcPct val="150000"/>
              </a:lnSpc>
            </a:pPr>
            <a:r>
              <a:rPr lang="en-US" altLang="ko-KR" sz="3400" b="1" smtClean="0">
                <a:ea typeface="맑은 고딕" pitchFamily="50" charset="-127"/>
              </a:rPr>
              <a:t>ĐẾN VỚI BÀI HỌC HÔM NAY!</a:t>
            </a:r>
            <a:endParaRPr lang="en-US" altLang="ko-KR" sz="3400" b="1" dirty="0"/>
          </a:p>
        </p:txBody>
      </p:sp>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55526"/>
            <a:ext cx="8424936" cy="4218784"/>
          </a:xfrm>
          <a:prstGeom prst="rect">
            <a:avLst/>
          </a:prstGeom>
        </p:spPr>
        <p:txBody>
          <a:bodyPr wrap="square">
            <a:spAutoFit/>
          </a:bodyPr>
          <a:lstStyle/>
          <a:p>
            <a:pPr algn="just">
              <a:lnSpc>
                <a:spcPct val="107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 Sử dụng phần mềm diệt virus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Bài 2. Thực hiện diệt virus bằng một phần mềm trang 56 SGK.</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Sử dụng phần mềm diệt virus: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Luôn sử dụng phần mềm diệt virus và cập nhật thường xuyên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Có thể sử dụng nhiều phần mềm diệt virus trên máy.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Luôn có động tác kiểm tra trước khi mở một file, đường link, mail lạ...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345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123478"/>
            <a:ext cx="5328592" cy="5040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2. Sử dụng phần mềm diệt virus</a:t>
            </a:r>
            <a:endParaRPr lang="en-US" sz="2400" b="1">
              <a:solidFill>
                <a:srgbClr val="002060"/>
              </a:solidFill>
            </a:endParaRPr>
          </a:p>
        </p:txBody>
      </p:sp>
      <p:pic>
        <p:nvPicPr>
          <p:cNvPr id="19" name="Picture Placeholder 18"/>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439810" y="411510"/>
            <a:ext cx="2700337" cy="4320480"/>
          </a:xfrm>
        </p:spPr>
      </p:pic>
      <p:sp>
        <p:nvSpPr>
          <p:cNvPr id="5" name="TextBox 4"/>
          <p:cNvSpPr txBox="1"/>
          <p:nvPr/>
        </p:nvSpPr>
        <p:spPr>
          <a:xfrm>
            <a:off x="107504" y="771550"/>
            <a:ext cx="4083169" cy="369332"/>
          </a:xfrm>
          <a:prstGeom prst="rect">
            <a:avLst/>
          </a:prstGeom>
          <a:noFill/>
        </p:spPr>
        <p:txBody>
          <a:bodyPr wrap="none" rtlCol="0">
            <a:spAutoFit/>
          </a:bodyPr>
          <a:lstStyle/>
          <a:p>
            <a:r>
              <a:rPr lang="en-US" smtClean="0">
                <a:solidFill>
                  <a:schemeClr val="bg1"/>
                </a:solidFill>
              </a:rPr>
              <a:t>Một số phần mềm diệt virus hiện nay</a:t>
            </a:r>
            <a:endParaRPr lang="en-US">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48" y="1563638"/>
            <a:ext cx="4084995" cy="2667934"/>
          </a:xfrm>
          <a:prstGeom prst="rect">
            <a:avLst/>
          </a:prstGeom>
        </p:spPr>
      </p:pic>
      <p:sp>
        <p:nvSpPr>
          <p:cNvPr id="10" name="Rounded Rectangle 9"/>
          <p:cNvSpPr/>
          <p:nvPr/>
        </p:nvSpPr>
        <p:spPr>
          <a:xfrm>
            <a:off x="971600" y="1140882"/>
            <a:ext cx="1080120"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Avast</a:t>
            </a:r>
          </a:p>
        </p:txBody>
      </p:sp>
      <p:sp>
        <p:nvSpPr>
          <p:cNvPr id="12" name="Rounded Rectangle 11"/>
          <p:cNvSpPr/>
          <p:nvPr/>
        </p:nvSpPr>
        <p:spPr>
          <a:xfrm>
            <a:off x="2229619" y="1153912"/>
            <a:ext cx="1150501"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360 Total</a:t>
            </a:r>
          </a:p>
        </p:txBody>
      </p:sp>
      <p:sp>
        <p:nvSpPr>
          <p:cNvPr id="13" name="Rounded Rectangle 12"/>
          <p:cNvSpPr/>
          <p:nvPr/>
        </p:nvSpPr>
        <p:spPr>
          <a:xfrm>
            <a:off x="3549901" y="1171447"/>
            <a:ext cx="1150501"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Kaspersky</a:t>
            </a:r>
          </a:p>
        </p:txBody>
      </p:sp>
      <p:sp>
        <p:nvSpPr>
          <p:cNvPr id="14" name="Rounded Rectangle 13"/>
          <p:cNvSpPr/>
          <p:nvPr/>
        </p:nvSpPr>
        <p:spPr>
          <a:xfrm>
            <a:off x="3549901" y="4294481"/>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rgbClr val="002060"/>
                </a:solidFill>
              </a:rPr>
              <a:t>Bkav home</a:t>
            </a:r>
            <a:endParaRPr lang="en-US" sz="1400" b="1">
              <a:solidFill>
                <a:srgbClr val="002060"/>
              </a:solidFill>
            </a:endParaRPr>
          </a:p>
        </p:txBody>
      </p:sp>
      <p:sp>
        <p:nvSpPr>
          <p:cNvPr id="15" name="Rounded Rectangle 14"/>
          <p:cNvSpPr/>
          <p:nvPr/>
        </p:nvSpPr>
        <p:spPr>
          <a:xfrm>
            <a:off x="903649" y="4314612"/>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rgbClr val="002060"/>
                </a:solidFill>
              </a:rPr>
              <a:t>CMC</a:t>
            </a:r>
            <a:endParaRPr lang="en-US" sz="1400" b="1">
              <a:solidFill>
                <a:srgbClr val="002060"/>
              </a:solidFill>
            </a:endParaRPr>
          </a:p>
        </p:txBody>
      </p:sp>
      <p:sp>
        <p:nvSpPr>
          <p:cNvPr id="16" name="Rounded Rectangle 15"/>
          <p:cNvSpPr/>
          <p:nvPr/>
        </p:nvSpPr>
        <p:spPr>
          <a:xfrm>
            <a:off x="2180934" y="4314612"/>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rgbClr val="002060"/>
                </a:solidFill>
              </a:rPr>
              <a:t>Trend Micro</a:t>
            </a:r>
          </a:p>
        </p:txBody>
      </p:sp>
      <p:cxnSp>
        <p:nvCxnSpPr>
          <p:cNvPr id="17" name="Straight Arrow Connector 16"/>
          <p:cNvCxnSpPr/>
          <p:nvPr/>
        </p:nvCxnSpPr>
        <p:spPr>
          <a:xfrm flipV="1">
            <a:off x="1511660" y="1397082"/>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788945" y="1434210"/>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067944" y="1432652"/>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52190" y="4095286"/>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64296" y="4144392"/>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89483" y="4144392"/>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380120" y="2897605"/>
            <a:ext cx="1320282" cy="1356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0" grpId="0" animBg="1"/>
      <p:bldP spid="12" grpId="0" animBg="1"/>
      <p:bldP spid="13" grpId="0" animBg="1"/>
      <p:bldP spid="14" grpId="0" animBg="1"/>
      <p:bldP spid="15" grpId="0" animBg="1"/>
      <p:bldP spid="1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14642"/>
            <a:ext cx="8334672" cy="756908"/>
          </a:xfrm>
        </p:spPr>
        <p:txBody>
          <a:bodyPr/>
          <a:lstStyle/>
          <a:p>
            <a:pPr>
              <a:lnSpc>
                <a:spcPct val="150000"/>
              </a:lnSpc>
            </a:pPr>
            <a:r>
              <a:rPr lang="en-US" sz="1800" b="1">
                <a:solidFill>
                  <a:srgbClr val="002060"/>
                </a:solidFill>
              </a:rPr>
              <a:t>K</a:t>
            </a:r>
            <a:r>
              <a:rPr lang="en-US" sz="1800" b="1" smtClean="0">
                <a:solidFill>
                  <a:srgbClr val="002060"/>
                </a:solidFill>
              </a:rPr>
              <a:t>ích </a:t>
            </a:r>
            <a:r>
              <a:rPr lang="en-US" sz="1800" b="1">
                <a:solidFill>
                  <a:srgbClr val="002060"/>
                </a:solidFill>
              </a:rPr>
              <a:t>hoạt, </a:t>
            </a:r>
            <a:r>
              <a:rPr lang="en-US" sz="1800" b="1" smtClean="0">
                <a:solidFill>
                  <a:srgbClr val="002060"/>
                </a:solidFill>
              </a:rPr>
              <a:t>sử </a:t>
            </a:r>
            <a:r>
              <a:rPr lang="en-US" sz="1800" b="1">
                <a:solidFill>
                  <a:srgbClr val="002060"/>
                </a:solidFill>
              </a:rPr>
              <a:t>dụng và quan sát hoạt động của phần mềm diệt virus BKAV</a:t>
            </a:r>
            <a:endParaRPr lang="ko-KR" altLang="en-US" sz="1800" b="1" dirty="0">
              <a:solidFill>
                <a:srgbClr val="002060"/>
              </a:solidFill>
            </a:endParaRPr>
          </a:p>
        </p:txBody>
      </p:sp>
      <p:sp>
        <p:nvSpPr>
          <p:cNvPr id="9" name="Oval 21"/>
          <p:cNvSpPr>
            <a:spLocks noChangeAspect="1"/>
          </p:cNvSpPr>
          <p:nvPr/>
        </p:nvSpPr>
        <p:spPr>
          <a:xfrm>
            <a:off x="7393223" y="1906808"/>
            <a:ext cx="405329" cy="4087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699542"/>
            <a:ext cx="6840760" cy="3347297"/>
          </a:xfrm>
          <a:prstGeom prst="rect">
            <a:avLst/>
          </a:prstGeom>
        </p:spPr>
      </p:pic>
      <p:sp>
        <p:nvSpPr>
          <p:cNvPr id="7" name="Rectangle 6"/>
          <p:cNvSpPr/>
          <p:nvPr/>
        </p:nvSpPr>
        <p:spPr>
          <a:xfrm>
            <a:off x="613994" y="4055578"/>
            <a:ext cx="7920880" cy="923330"/>
          </a:xfrm>
          <a:prstGeom prst="rect">
            <a:avLst/>
          </a:prstGeom>
        </p:spPr>
        <p:txBody>
          <a:bodyPr wrap="square">
            <a:spAutoFit/>
          </a:bodyPr>
          <a:lstStyle/>
          <a:p>
            <a:pPr>
              <a:lnSpc>
                <a:spcPct val="150000"/>
              </a:lnSpc>
            </a:pPr>
            <a:r>
              <a:rPr lang="en-US" b="1" i="1" u="sng" smtClean="0"/>
              <a:t>Lưu ý</a:t>
            </a:r>
            <a:r>
              <a:rPr lang="en-US" b="1" i="1" smtClean="0"/>
              <a:t>: </a:t>
            </a:r>
            <a:r>
              <a:rPr lang="en-US" i="1" smtClean="0"/>
              <a:t>Không </a:t>
            </a:r>
            <a:r>
              <a:rPr lang="en-US" i="1"/>
              <a:t>có phần mềm diệt virus vạn năng diệt được mọi virus, vì thế ý thức cảnh giác và hiểu biết của con người sử dụng là yếu tố quyết định.</a:t>
            </a:r>
            <a:endParaRPr lang="en-US"/>
          </a:p>
        </p:txBody>
      </p:sp>
    </p:spTree>
    <p:extLst>
      <p:ext uri="{BB962C8B-B14F-4D97-AF65-F5344CB8AC3E}">
        <p14:creationId xmlns:p14="http://schemas.microsoft.com/office/powerpoint/2010/main" val="37647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agon 24"/>
          <p:cNvSpPr/>
          <p:nvPr/>
        </p:nvSpPr>
        <p:spPr>
          <a:xfrm>
            <a:off x="0" y="123478"/>
            <a:ext cx="3635896" cy="5040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3. Tạo mật khẩu mạnh</a:t>
            </a:r>
            <a:endParaRPr lang="en-US" sz="2400" b="1">
              <a:solidFill>
                <a:srgbClr val="002060"/>
              </a:solidFill>
            </a:endParaRPr>
          </a:p>
        </p:txBody>
      </p:sp>
      <p:sp>
        <p:nvSpPr>
          <p:cNvPr id="4" name="Cloud Callout 3"/>
          <p:cNvSpPr/>
          <p:nvPr/>
        </p:nvSpPr>
        <p:spPr>
          <a:xfrm>
            <a:off x="107504" y="622412"/>
            <a:ext cx="3600400" cy="2016224"/>
          </a:xfrm>
          <a:prstGeom prst="cloud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solidFill>
                  <a:srgbClr val="002060"/>
                </a:solidFill>
              </a:rPr>
              <a:t>Làm sao để biết </a:t>
            </a:r>
          </a:p>
          <a:p>
            <a:pPr algn="ctr">
              <a:lnSpc>
                <a:spcPct val="150000"/>
              </a:lnSpc>
            </a:pPr>
            <a:r>
              <a:rPr lang="en-US" smtClean="0">
                <a:solidFill>
                  <a:srgbClr val="002060"/>
                </a:solidFill>
              </a:rPr>
              <a:t>được mật khẩu của mình mạnh hay yếu?</a:t>
            </a:r>
            <a:endParaRPr lang="en-US">
              <a:solidFill>
                <a:srgbClr val="002060"/>
              </a:solidFill>
            </a:endParaRPr>
          </a:p>
        </p:txBody>
      </p:sp>
      <p:sp>
        <p:nvSpPr>
          <p:cNvPr id="5" name="Rounded Rectangle 4"/>
          <p:cNvSpPr/>
          <p:nvPr/>
        </p:nvSpPr>
        <p:spPr>
          <a:xfrm>
            <a:off x="3923928" y="483518"/>
            <a:ext cx="4824536" cy="23042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t>Để kiểm tra độ mạnh của mật khẩu, ta truy cập vào một trong hai web sau để kiểm tra:</a:t>
            </a:r>
          </a:p>
          <a:p>
            <a:pPr marL="285750" indent="-285750">
              <a:lnSpc>
                <a:spcPct val="150000"/>
              </a:lnSpc>
              <a:buFont typeface="Wingdings" pitchFamily="2" charset="2"/>
              <a:buChar char="Ø"/>
            </a:pPr>
            <a:r>
              <a:rPr lang="en-US" u="sng">
                <a:hlinkClick r:id="rId2"/>
              </a:rPr>
              <a:t>http://howsecureismypassword.net/</a:t>
            </a:r>
            <a:endParaRPr lang="en-US"/>
          </a:p>
          <a:p>
            <a:pPr marL="285750" indent="-285750">
              <a:lnSpc>
                <a:spcPct val="150000"/>
              </a:lnSpc>
              <a:buFont typeface="Wingdings" pitchFamily="2" charset="2"/>
              <a:buChar char="Ø"/>
            </a:pPr>
            <a:r>
              <a:rPr lang="en-US" u="sng">
                <a:hlinkClick r:id="rId3"/>
              </a:rPr>
              <a:t>http://password.kaspersky.com/</a:t>
            </a: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03597"/>
            <a:ext cx="4320480" cy="31683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513" y="1203598"/>
            <a:ext cx="4375956" cy="3168352"/>
          </a:xfrm>
          <a:prstGeom prst="rect">
            <a:avLst/>
          </a:prstGeom>
        </p:spPr>
      </p:pic>
      <p:sp>
        <p:nvSpPr>
          <p:cNvPr id="8" name="TextBox 7"/>
          <p:cNvSpPr txBox="1"/>
          <p:nvPr/>
        </p:nvSpPr>
        <p:spPr>
          <a:xfrm>
            <a:off x="146246" y="652787"/>
            <a:ext cx="5364289" cy="677108"/>
          </a:xfrm>
          <a:prstGeom prst="rect">
            <a:avLst/>
          </a:prstGeom>
          <a:noFill/>
        </p:spPr>
        <p:txBody>
          <a:bodyPr wrap="none" rtlCol="0">
            <a:spAutoFit/>
          </a:bodyPr>
          <a:lstStyle/>
          <a:p>
            <a:r>
              <a:rPr lang="en-US" sz="2000" dirty="0" err="1" smtClean="0">
                <a:solidFill>
                  <a:srgbClr val="002060"/>
                </a:solidFill>
              </a:rPr>
              <a:t>Truy</a:t>
            </a:r>
            <a:r>
              <a:rPr lang="en-US" sz="2000" dirty="0" smtClean="0">
                <a:solidFill>
                  <a:srgbClr val="002060"/>
                </a:solidFill>
              </a:rPr>
              <a:t> </a:t>
            </a:r>
            <a:r>
              <a:rPr lang="en-US" sz="2000" dirty="0" err="1" smtClean="0">
                <a:solidFill>
                  <a:srgbClr val="002060"/>
                </a:solidFill>
              </a:rPr>
              <a:t>cập</a:t>
            </a:r>
            <a:r>
              <a:rPr lang="en-US" sz="2000" dirty="0" smtClean="0">
                <a:solidFill>
                  <a:srgbClr val="002060"/>
                </a:solidFill>
              </a:rPr>
              <a:t> </a:t>
            </a:r>
            <a:r>
              <a:rPr lang="en-US" sz="2000" dirty="0" err="1" smtClean="0">
                <a:solidFill>
                  <a:srgbClr val="002060"/>
                </a:solidFill>
              </a:rPr>
              <a:t>vào</a:t>
            </a:r>
            <a:r>
              <a:rPr lang="en-US" sz="2000" dirty="0" smtClean="0">
                <a:solidFill>
                  <a:srgbClr val="002060"/>
                </a:solidFill>
              </a:rPr>
              <a:t>: </a:t>
            </a:r>
            <a:r>
              <a:rPr lang="en-US" sz="2000" u="sng" dirty="0">
                <a:solidFill>
                  <a:srgbClr val="002060"/>
                </a:solidFill>
                <a:hlinkClick r:id="rId3"/>
              </a:rPr>
              <a:t>http://password.kaspersky.com/</a:t>
            </a:r>
            <a:endParaRPr lang="en-US" sz="2000" dirty="0">
              <a:solidFill>
                <a:srgbClr val="002060"/>
              </a:solidFill>
            </a:endParaRPr>
          </a:p>
          <a:p>
            <a:endParaRPr lang="en-US" dirty="0"/>
          </a:p>
        </p:txBody>
      </p:sp>
      <p:sp>
        <p:nvSpPr>
          <p:cNvPr id="9" name="Rounded Rectangle 8"/>
          <p:cNvSpPr/>
          <p:nvPr/>
        </p:nvSpPr>
        <p:spPr>
          <a:xfrm>
            <a:off x="1259632" y="4443958"/>
            <a:ext cx="2160240" cy="432048"/>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Mật khẩu yếu</a:t>
            </a:r>
            <a:endParaRPr lang="en-US"/>
          </a:p>
        </p:txBody>
      </p:sp>
      <p:sp>
        <p:nvSpPr>
          <p:cNvPr id="42" name="Rounded Rectangle 41"/>
          <p:cNvSpPr/>
          <p:nvPr/>
        </p:nvSpPr>
        <p:spPr>
          <a:xfrm>
            <a:off x="5759371" y="4443958"/>
            <a:ext cx="2160240" cy="432048"/>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Mật khẩu mạnh</a:t>
            </a:r>
            <a:endParaRPr lang="en-US"/>
          </a:p>
        </p:txBody>
      </p:sp>
      <p:cxnSp>
        <p:nvCxnSpPr>
          <p:cNvPr id="11" name="Straight Arrow Connector 10"/>
          <p:cNvCxnSpPr/>
          <p:nvPr/>
        </p:nvCxnSpPr>
        <p:spPr>
          <a:xfrm flipH="1">
            <a:off x="3635896" y="2662935"/>
            <a:ext cx="360040" cy="720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292080" y="2682111"/>
            <a:ext cx="360040" cy="105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995936" y="2427734"/>
            <a:ext cx="1296144"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002060"/>
                </a:solidFill>
              </a:rPr>
              <a:t>Nhập mật khẩu</a:t>
            </a:r>
            <a:endParaRPr lang="en-US">
              <a:solidFill>
                <a:srgbClr val="002060"/>
              </a:solidFill>
            </a:endParaRPr>
          </a:p>
        </p:txBody>
      </p:sp>
      <p:cxnSp>
        <p:nvCxnSpPr>
          <p:cNvPr id="44" name="Straight Arrow Connector 43"/>
          <p:cNvCxnSpPr/>
          <p:nvPr/>
        </p:nvCxnSpPr>
        <p:spPr>
          <a:xfrm flipH="1">
            <a:off x="3576430" y="3687873"/>
            <a:ext cx="360040" cy="720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64460" y="3635042"/>
            <a:ext cx="360040" cy="105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3936470" y="3363838"/>
            <a:ext cx="1296144"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002060"/>
                </a:solidFill>
              </a:rPr>
              <a:t>Kết quả</a:t>
            </a:r>
            <a:endParaRPr lang="en-US">
              <a:solidFill>
                <a:srgbClr val="002060"/>
              </a:solidFill>
            </a:endParaRPr>
          </a:p>
        </p:txBody>
      </p:sp>
    </p:spTree>
    <p:extLst>
      <p:ext uri="{BB962C8B-B14F-4D97-AF65-F5344CB8AC3E}">
        <p14:creationId xmlns:p14="http://schemas.microsoft.com/office/powerpoint/2010/main" val="188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ppt_x"/>
                                          </p:val>
                                        </p:tav>
                                      </p:tavLst>
                                    </p:anim>
                                    <p:anim calcmode="lin" valueType="num">
                                      <p:cBhvr additive="base">
                                        <p:cTn id="26" dur="500"/>
                                        <p:tgtEl>
                                          <p:spTgt spid="5"/>
                                        </p:tgtEl>
                                        <p:attrNameLst>
                                          <p:attrName>ppt_y</p:attrName>
                                        </p:attrNameLst>
                                      </p:cBhvr>
                                      <p:tavLst>
                                        <p:tav tm="0">
                                          <p:val>
                                            <p:strVal val="ppt_y"/>
                                          </p:val>
                                        </p:tav>
                                        <p:tav tm="100000">
                                          <p:val>
                                            <p:strVal val="1+ppt_h/2"/>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arn(inVertical)">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inVertic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4" grpId="1" animBg="1"/>
      <p:bldP spid="5" grpId="0" animBg="1"/>
      <p:bldP spid="5" grpId="1" animBg="1"/>
      <p:bldP spid="8" grpId="0"/>
      <p:bldP spid="9" grpId="0" animBg="1"/>
      <p:bldP spid="42" grpId="0" animBg="1"/>
      <p:bldP spid="13"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755576" y="2557120"/>
            <a:ext cx="3168352" cy="48611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ko-KR" sz="2400" b="1" dirty="0">
              <a:solidFill>
                <a:schemeClr val="bg1"/>
              </a:solidFill>
              <a:cs typeface="Arial" pitchFamily="34" charset="0"/>
            </a:endParaRP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21962" b="21962"/>
          <a:stretch>
            <a:fillRect/>
          </a:stretch>
        </p:blipFill>
        <p:spPr>
          <a:xfrm>
            <a:off x="0" y="-1"/>
            <a:ext cx="9144000" cy="3507855"/>
          </a:xfrm>
        </p:spPr>
      </p:pic>
      <p:sp>
        <p:nvSpPr>
          <p:cNvPr id="7" name="Rectangle 6"/>
          <p:cNvSpPr/>
          <p:nvPr/>
        </p:nvSpPr>
        <p:spPr>
          <a:xfrm>
            <a:off x="528837" y="3112647"/>
            <a:ext cx="3395091" cy="1152128"/>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smtClean="0"/>
              <a:t>LUYỆN TẬP</a:t>
            </a:r>
            <a:endParaRPr lang="ko-KR" altLang="en-US" sz="3200" b="1"/>
          </a:p>
        </p:txBody>
      </p:sp>
    </p:spTree>
    <p:extLst>
      <p:ext uri="{BB962C8B-B14F-4D97-AF65-F5344CB8AC3E}">
        <p14:creationId xmlns:p14="http://schemas.microsoft.com/office/powerpoint/2010/main" val="33691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Gửi từ địa chỉ lạ</a:t>
            </a:r>
            <a:endParaRPr lang="en-US" sz="2000">
              <a:solidFill>
                <a:srgbClr val="002060"/>
              </a:solidFill>
              <a:latin typeface="+mj-lt"/>
            </a:endParaRPr>
          </a:p>
        </p:txBody>
      </p:sp>
      <p:sp>
        <p:nvSpPr>
          <p:cNvPr id="14" name="Rectangle 13"/>
          <p:cNvSpPr/>
          <p:nvPr/>
        </p:nvSpPr>
        <p:spPr>
          <a:xfrm>
            <a:off x="3806723" y="2327172"/>
            <a:ext cx="3581558" cy="400110"/>
          </a:xfrm>
          <a:prstGeom prst="rect">
            <a:avLst/>
          </a:prstGeom>
        </p:spPr>
        <p:txBody>
          <a:bodyPr wrap="none">
            <a:spAutoFit/>
          </a:bodyPr>
          <a:lstStyle/>
          <a:p>
            <a:r>
              <a:rPr lang="en-US" sz="2000" smtClean="0">
                <a:solidFill>
                  <a:srgbClr val="002060"/>
                </a:solidFill>
                <a:latin typeface="+mj-lt"/>
                <a:cs typeface="Times New Roman" pitchFamily="18" charset="0"/>
              </a:rPr>
              <a:t>Tiêu đề xưng hô chung chung</a:t>
            </a:r>
            <a:endParaRPr lang="en-US" sz="2000">
              <a:solidFill>
                <a:srgbClr val="002060"/>
              </a:solidFill>
              <a:latin typeface="+mj-lt"/>
            </a:endParaRPr>
          </a:p>
        </p:txBody>
      </p:sp>
      <p:sp>
        <p:nvSpPr>
          <p:cNvPr id="15" name="Rectangle 14"/>
          <p:cNvSpPr/>
          <p:nvPr/>
        </p:nvSpPr>
        <p:spPr>
          <a:xfrm>
            <a:off x="3817473" y="3243711"/>
            <a:ext cx="2686954" cy="400110"/>
          </a:xfrm>
          <a:prstGeom prst="rect">
            <a:avLst/>
          </a:prstGeom>
        </p:spPr>
        <p:txBody>
          <a:bodyPr wrap="none">
            <a:spAutoFit/>
          </a:bodyPr>
          <a:lstStyle/>
          <a:p>
            <a:r>
              <a:rPr lang="en-US" sz="2000" smtClean="0">
                <a:solidFill>
                  <a:srgbClr val="002060"/>
                </a:solidFill>
                <a:latin typeface="+mj-lt"/>
                <a:cs typeface="Times New Roman" pitchFamily="18" charset="0"/>
              </a:rPr>
              <a:t>Lời mời chào hấp dẫn</a:t>
            </a:r>
            <a:endParaRPr lang="en-US" sz="2000">
              <a:solidFill>
                <a:srgbClr val="002060"/>
              </a:solidFill>
              <a:latin typeface="+mj-lt"/>
            </a:endParaRPr>
          </a:p>
        </p:txBody>
      </p:sp>
      <p:sp>
        <p:nvSpPr>
          <p:cNvPr id="16" name="Rectangle 15"/>
          <p:cNvSpPr/>
          <p:nvPr/>
        </p:nvSpPr>
        <p:spPr>
          <a:xfrm>
            <a:off x="3833092" y="4065099"/>
            <a:ext cx="3374642" cy="400110"/>
          </a:xfrm>
          <a:prstGeom prst="rect">
            <a:avLst/>
          </a:prstGeom>
        </p:spPr>
        <p:txBody>
          <a:bodyPr wrap="none">
            <a:spAutoFit/>
          </a:bodyPr>
          <a:lstStyle/>
          <a:p>
            <a:r>
              <a:rPr lang="en-US" sz="2000" smtClean="0">
                <a:solidFill>
                  <a:srgbClr val="002060"/>
                </a:solidFill>
                <a:latin typeface="+mj-lt"/>
                <a:cs typeface="Times New Roman" pitchFamily="18" charset="0"/>
              </a:rPr>
              <a:t>Cả ba đáp án trên đều đúng</a:t>
            </a:r>
            <a:endParaRPr lang="en-US" sz="2000">
              <a:solidFill>
                <a:srgbClr val="002060"/>
              </a:solidFill>
              <a:latin typeface="+mj-lt"/>
            </a:endParaRPr>
          </a:p>
        </p:txBody>
      </p:sp>
      <p:sp>
        <p:nvSpPr>
          <p:cNvPr id="39" name="Text Placeholder 38"/>
          <p:cNvSpPr>
            <a:spLocks noGrp="1"/>
          </p:cNvSpPr>
          <p:nvPr>
            <p:ph type="body" sz="quarter" idx="11"/>
          </p:nvPr>
        </p:nvSpPr>
        <p:spPr>
          <a:xfrm>
            <a:off x="-15861" y="483518"/>
            <a:ext cx="9144000" cy="496996"/>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1. </a:t>
            </a:r>
            <a:r>
              <a:rPr lang="en-US" sz="2000" smtClean="0">
                <a:solidFill>
                  <a:srgbClr val="002060"/>
                </a:solidFill>
                <a:latin typeface="+mj-lt"/>
                <a:cs typeface="Times New Roman" pitchFamily="18" charset="0"/>
              </a:rPr>
              <a:t>Đâu là cách để nhận diện gmail quảng cáo?</a:t>
            </a:r>
            <a:endParaRPr lang="en-US" sz="2000">
              <a:solidFill>
                <a:srgbClr val="002060"/>
              </a:solidFill>
              <a:latin typeface="+mj-lt"/>
              <a:cs typeface="Times New Roman" pitchFamily="18" charset="0"/>
            </a:endParaRPr>
          </a:p>
        </p:txBody>
      </p:sp>
      <p:sp>
        <p:nvSpPr>
          <p:cNvPr id="3" name="Rounded Rectangle 2"/>
          <p:cNvSpPr/>
          <p:nvPr/>
        </p:nvSpPr>
        <p:spPr>
          <a:xfrm>
            <a:off x="3103811" y="3867895"/>
            <a:ext cx="4284470"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2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Trêu đùa mọi người</a:t>
            </a:r>
            <a:endParaRPr lang="en-US" sz="2000">
              <a:solidFill>
                <a:srgbClr val="002060"/>
              </a:solidFill>
              <a:latin typeface="+mj-lt"/>
            </a:endParaRPr>
          </a:p>
        </p:txBody>
      </p:sp>
      <p:sp>
        <p:nvSpPr>
          <p:cNvPr id="14" name="Rectangle 13"/>
          <p:cNvSpPr/>
          <p:nvPr/>
        </p:nvSpPr>
        <p:spPr>
          <a:xfrm>
            <a:off x="3806723" y="2327172"/>
            <a:ext cx="3531736" cy="400110"/>
          </a:xfrm>
          <a:prstGeom prst="rect">
            <a:avLst/>
          </a:prstGeom>
        </p:spPr>
        <p:txBody>
          <a:bodyPr wrap="none">
            <a:spAutoFit/>
          </a:bodyPr>
          <a:lstStyle/>
          <a:p>
            <a:r>
              <a:rPr lang="en-US" sz="2000" smtClean="0">
                <a:solidFill>
                  <a:srgbClr val="002060"/>
                </a:solidFill>
                <a:latin typeface="+mj-lt"/>
                <a:cs typeface="Times New Roman" pitchFamily="18" charset="0"/>
              </a:rPr>
              <a:t>Chiếm đoạt thông tin cá nhân</a:t>
            </a:r>
            <a:endParaRPr lang="en-US" sz="2000">
              <a:solidFill>
                <a:srgbClr val="002060"/>
              </a:solidFill>
              <a:latin typeface="+mj-lt"/>
            </a:endParaRPr>
          </a:p>
        </p:txBody>
      </p:sp>
      <p:sp>
        <p:nvSpPr>
          <p:cNvPr id="15" name="Rectangle 14"/>
          <p:cNvSpPr/>
          <p:nvPr/>
        </p:nvSpPr>
        <p:spPr>
          <a:xfrm>
            <a:off x="3839190" y="4007972"/>
            <a:ext cx="4373313" cy="400110"/>
          </a:xfrm>
          <a:prstGeom prst="rect">
            <a:avLst/>
          </a:prstGeom>
        </p:spPr>
        <p:txBody>
          <a:bodyPr wrap="none">
            <a:spAutoFit/>
          </a:bodyPr>
          <a:lstStyle/>
          <a:p>
            <a:r>
              <a:rPr lang="en-US" sz="2000" smtClean="0">
                <a:solidFill>
                  <a:srgbClr val="002060"/>
                </a:solidFill>
                <a:latin typeface="+mj-lt"/>
                <a:cs typeface="Times New Roman" pitchFamily="18" charset="0"/>
              </a:rPr>
              <a:t>Lừa lọc những cá nhân có lòng tham</a:t>
            </a:r>
            <a:endParaRPr lang="en-US" sz="2000">
              <a:solidFill>
                <a:srgbClr val="002060"/>
              </a:solidFill>
              <a:latin typeface="+mj-lt"/>
            </a:endParaRPr>
          </a:p>
        </p:txBody>
      </p:sp>
      <p:sp>
        <p:nvSpPr>
          <p:cNvPr id="16" name="Rectangle 15"/>
          <p:cNvSpPr/>
          <p:nvPr/>
        </p:nvSpPr>
        <p:spPr>
          <a:xfrm>
            <a:off x="3833092" y="3099271"/>
            <a:ext cx="3688830" cy="400110"/>
          </a:xfrm>
          <a:prstGeom prst="rect">
            <a:avLst/>
          </a:prstGeom>
        </p:spPr>
        <p:txBody>
          <a:bodyPr wrap="none">
            <a:spAutoFit/>
          </a:bodyPr>
          <a:lstStyle/>
          <a:p>
            <a:r>
              <a:rPr lang="en-US" sz="2000" smtClean="0">
                <a:solidFill>
                  <a:srgbClr val="002060"/>
                </a:solidFill>
                <a:latin typeface="+mj-lt"/>
                <a:cs typeface="Times New Roman" pitchFamily="18" charset="0"/>
              </a:rPr>
              <a:t>Chiếm đoạt các tài khoản khác</a:t>
            </a:r>
            <a:endParaRPr lang="en-US" sz="2000">
              <a:solidFill>
                <a:srgbClr val="002060"/>
              </a:solidFill>
              <a:latin typeface="+mj-lt"/>
            </a:endParaRPr>
          </a:p>
        </p:txBody>
      </p:sp>
      <p:sp>
        <p:nvSpPr>
          <p:cNvPr id="39" name="Text Placeholder 38"/>
          <p:cNvSpPr>
            <a:spLocks noGrp="1"/>
          </p:cNvSpPr>
          <p:nvPr>
            <p:ph type="body" sz="quarter" idx="11"/>
          </p:nvPr>
        </p:nvSpPr>
        <p:spPr>
          <a:xfrm>
            <a:off x="-15861" y="455017"/>
            <a:ext cx="9144000" cy="553998"/>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2. </a:t>
            </a:r>
            <a:r>
              <a:rPr lang="en-US" sz="2000" smtClean="0">
                <a:solidFill>
                  <a:srgbClr val="002060"/>
                </a:solidFill>
                <a:latin typeface="+mj-lt"/>
                <a:cs typeface="Times New Roman" pitchFamily="18" charset="0"/>
              </a:rPr>
              <a:t>Tìm ý sai trong các ý sau: “Mục đích của những thông điệp lừa đảo là”</a:t>
            </a:r>
            <a:endParaRPr lang="en-US" sz="2000">
              <a:solidFill>
                <a:srgbClr val="002060"/>
              </a:solidFill>
              <a:latin typeface="+mj-lt"/>
              <a:cs typeface="Times New Roman" pitchFamily="18" charset="0"/>
            </a:endParaRPr>
          </a:p>
        </p:txBody>
      </p:sp>
      <p:sp>
        <p:nvSpPr>
          <p:cNvPr id="3" name="Rounded Rectangle 2"/>
          <p:cNvSpPr/>
          <p:nvPr/>
        </p:nvSpPr>
        <p:spPr>
          <a:xfrm>
            <a:off x="2977039" y="1337507"/>
            <a:ext cx="4284470"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5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hoa@123</a:t>
            </a:r>
            <a:endParaRPr lang="en-US" sz="2000">
              <a:solidFill>
                <a:srgbClr val="002060"/>
              </a:solidFill>
              <a:latin typeface="+mj-lt"/>
            </a:endParaRPr>
          </a:p>
        </p:txBody>
      </p:sp>
      <p:sp>
        <p:nvSpPr>
          <p:cNvPr id="14" name="Rectangle 13"/>
          <p:cNvSpPr/>
          <p:nvPr/>
        </p:nvSpPr>
        <p:spPr>
          <a:xfrm>
            <a:off x="3806723" y="2327172"/>
            <a:ext cx="1183337" cy="400110"/>
          </a:xfrm>
          <a:prstGeom prst="rect">
            <a:avLst/>
          </a:prstGeom>
        </p:spPr>
        <p:txBody>
          <a:bodyPr wrap="none">
            <a:spAutoFit/>
          </a:bodyPr>
          <a:lstStyle/>
          <a:p>
            <a:r>
              <a:rPr lang="en-US" sz="2000" smtClean="0">
                <a:solidFill>
                  <a:srgbClr val="002060"/>
                </a:solidFill>
                <a:latin typeface="+mj-lt"/>
                <a:cs typeface="Times New Roman" pitchFamily="18" charset="0"/>
              </a:rPr>
              <a:t>hoa2004</a:t>
            </a:r>
            <a:endParaRPr lang="en-US" sz="2000">
              <a:solidFill>
                <a:srgbClr val="002060"/>
              </a:solidFill>
              <a:latin typeface="+mj-lt"/>
            </a:endParaRPr>
          </a:p>
        </p:txBody>
      </p:sp>
      <p:sp>
        <p:nvSpPr>
          <p:cNvPr id="15" name="Rectangle 14"/>
          <p:cNvSpPr/>
          <p:nvPr/>
        </p:nvSpPr>
        <p:spPr>
          <a:xfrm>
            <a:off x="3839190" y="4007972"/>
            <a:ext cx="1826141" cy="400110"/>
          </a:xfrm>
          <a:prstGeom prst="rect">
            <a:avLst/>
          </a:prstGeom>
        </p:spPr>
        <p:txBody>
          <a:bodyPr wrap="none">
            <a:spAutoFit/>
          </a:bodyPr>
          <a:lstStyle/>
          <a:p>
            <a:r>
              <a:rPr lang="en-US" sz="2000" smtClean="0">
                <a:solidFill>
                  <a:srgbClr val="002060"/>
                </a:solidFill>
                <a:latin typeface="+mj-lt"/>
                <a:cs typeface="Times New Roman" pitchFamily="18" charset="0"/>
              </a:rPr>
              <a:t>Thuhien$1852</a:t>
            </a:r>
            <a:endParaRPr lang="en-US" sz="2000">
              <a:solidFill>
                <a:srgbClr val="002060"/>
              </a:solidFill>
              <a:latin typeface="+mj-lt"/>
            </a:endParaRPr>
          </a:p>
        </p:txBody>
      </p:sp>
      <p:sp>
        <p:nvSpPr>
          <p:cNvPr id="16" name="Rectangle 15"/>
          <p:cNvSpPr/>
          <p:nvPr/>
        </p:nvSpPr>
        <p:spPr>
          <a:xfrm>
            <a:off x="3833092" y="3099271"/>
            <a:ext cx="1582484" cy="400110"/>
          </a:xfrm>
          <a:prstGeom prst="rect">
            <a:avLst/>
          </a:prstGeom>
        </p:spPr>
        <p:txBody>
          <a:bodyPr wrap="none">
            <a:spAutoFit/>
          </a:bodyPr>
          <a:lstStyle/>
          <a:p>
            <a:r>
              <a:rPr lang="en-US" sz="2000" smtClean="0">
                <a:solidFill>
                  <a:srgbClr val="002060"/>
                </a:solidFill>
                <a:latin typeface="+mj-lt"/>
                <a:cs typeface="Times New Roman" pitchFamily="18" charset="0"/>
              </a:rPr>
              <a:t>nguyenngoc</a:t>
            </a:r>
            <a:endParaRPr lang="en-US" sz="2000">
              <a:solidFill>
                <a:srgbClr val="002060"/>
              </a:solidFill>
              <a:latin typeface="+mj-lt"/>
            </a:endParaRPr>
          </a:p>
        </p:txBody>
      </p:sp>
      <p:sp>
        <p:nvSpPr>
          <p:cNvPr id="39" name="Text Placeholder 38"/>
          <p:cNvSpPr>
            <a:spLocks noGrp="1"/>
          </p:cNvSpPr>
          <p:nvPr>
            <p:ph type="body" sz="quarter" idx="11"/>
          </p:nvPr>
        </p:nvSpPr>
        <p:spPr>
          <a:xfrm>
            <a:off x="-15861" y="455017"/>
            <a:ext cx="9144000" cy="553998"/>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3. </a:t>
            </a:r>
            <a:r>
              <a:rPr lang="en-US" sz="2000" smtClean="0">
                <a:solidFill>
                  <a:srgbClr val="002060"/>
                </a:solidFill>
                <a:latin typeface="+mj-lt"/>
                <a:cs typeface="Times New Roman" pitchFamily="18" charset="0"/>
              </a:rPr>
              <a:t>Theo em, mật khẩu nào sau đây là mật khẩu mạnh</a:t>
            </a:r>
            <a:endParaRPr lang="en-US" sz="2000">
              <a:solidFill>
                <a:srgbClr val="002060"/>
              </a:solidFill>
              <a:latin typeface="+mj-lt"/>
              <a:cs typeface="Times New Roman" pitchFamily="18" charset="0"/>
            </a:endParaRPr>
          </a:p>
        </p:txBody>
      </p:sp>
      <p:sp>
        <p:nvSpPr>
          <p:cNvPr id="3" name="Rounded Rectangle 2"/>
          <p:cNvSpPr/>
          <p:nvPr/>
        </p:nvSpPr>
        <p:spPr>
          <a:xfrm>
            <a:off x="3038295" y="3870265"/>
            <a:ext cx="3297108"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7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build="p"/>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48" y="195486"/>
            <a:ext cx="7612158" cy="864096"/>
            <a:chOff x="0" y="1270545"/>
            <a:chExt cx="4355976" cy="504056"/>
          </a:xfrm>
        </p:grpSpPr>
        <p:sp>
          <p:nvSpPr>
            <p:cNvPr id="5" name="Rectangle 4"/>
            <p:cNvSpPr/>
            <p:nvPr/>
          </p:nvSpPr>
          <p:spPr>
            <a:xfrm>
              <a:off x="323528" y="1270545"/>
              <a:ext cx="4032448"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p:cNvSpPr/>
            <p:nvPr/>
          </p:nvSpPr>
          <p:spPr>
            <a:xfrm>
              <a:off x="0" y="1270545"/>
              <a:ext cx="323528" cy="50405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2" name="Left Arrow 11"/>
          <p:cNvSpPr/>
          <p:nvPr/>
        </p:nvSpPr>
        <p:spPr>
          <a:xfrm rot="20722497">
            <a:off x="7857165" y="483134"/>
            <a:ext cx="185095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Left Arrow 17"/>
          <p:cNvSpPr/>
          <p:nvPr/>
        </p:nvSpPr>
        <p:spPr>
          <a:xfrm rot="20722497">
            <a:off x="7529908" y="1476278"/>
            <a:ext cx="2183595"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3" name="Left Arrow 22"/>
          <p:cNvSpPr/>
          <p:nvPr/>
        </p:nvSpPr>
        <p:spPr>
          <a:xfrm rot="20722497">
            <a:off x="7290878" y="2519099"/>
            <a:ext cx="2549659"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Left Arrow 27"/>
          <p:cNvSpPr/>
          <p:nvPr/>
        </p:nvSpPr>
        <p:spPr>
          <a:xfrm rot="20722497">
            <a:off x="7159688" y="3560336"/>
            <a:ext cx="2812043"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Rectangle 15"/>
          <p:cNvSpPr/>
          <p:nvPr/>
        </p:nvSpPr>
        <p:spPr>
          <a:xfrm>
            <a:off x="579773" y="195880"/>
            <a:ext cx="6833660" cy="923330"/>
          </a:xfrm>
          <a:prstGeom prst="rect">
            <a:avLst/>
          </a:prstGeom>
        </p:spPr>
        <p:txBody>
          <a:bodyPr wrap="square">
            <a:spAutoFit/>
          </a:bodyPr>
          <a:lstStyle/>
          <a:p>
            <a:pPr>
              <a:lnSpc>
                <a:spcPct val="150000"/>
              </a:lnSpc>
            </a:pPr>
            <a:r>
              <a:rPr lang="en-US" b="1" smtClean="0">
                <a:solidFill>
                  <a:schemeClr val="bg1"/>
                </a:solidFill>
                <a:latin typeface="+mj-lt"/>
                <a:cs typeface="Times New Roman" pitchFamily="18" charset="0"/>
              </a:rPr>
              <a:t>Câu 4. </a:t>
            </a:r>
            <a:r>
              <a:rPr lang="vi-VN">
                <a:solidFill>
                  <a:schemeClr val="bg1"/>
                </a:solidFill>
              </a:rPr>
              <a:t>Khi nhận được email mới, em nên làm việc nào trong các việc sau?</a:t>
            </a:r>
          </a:p>
        </p:txBody>
      </p:sp>
      <p:sp>
        <p:nvSpPr>
          <p:cNvPr id="2" name="Rectangle 1"/>
          <p:cNvSpPr/>
          <p:nvPr/>
        </p:nvSpPr>
        <p:spPr>
          <a:xfrm>
            <a:off x="179512" y="1173405"/>
            <a:ext cx="4320480" cy="3831818"/>
          </a:xfrm>
          <a:prstGeom prst="rect">
            <a:avLst/>
          </a:prstGeom>
        </p:spPr>
        <p:txBody>
          <a:bodyPr wrap="square">
            <a:spAutoFit/>
          </a:bodyPr>
          <a:lstStyle/>
          <a:p>
            <a:pPr>
              <a:lnSpc>
                <a:spcPct val="150000"/>
              </a:lnSpc>
            </a:pPr>
            <a:r>
              <a:rPr lang="vi-VN" smtClean="0">
                <a:solidFill>
                  <a:srgbClr val="002060"/>
                </a:solidFill>
              </a:rPr>
              <a:t>1</a:t>
            </a:r>
            <a:r>
              <a:rPr lang="en-US" smtClean="0">
                <a:solidFill>
                  <a:srgbClr val="002060"/>
                </a:solidFill>
              </a:rPr>
              <a:t>.</a:t>
            </a:r>
            <a:r>
              <a:rPr lang="vi-VN" smtClean="0">
                <a:solidFill>
                  <a:srgbClr val="002060"/>
                </a:solidFill>
              </a:rPr>
              <a:t> </a:t>
            </a:r>
            <a:r>
              <a:rPr lang="vi-VN">
                <a:solidFill>
                  <a:srgbClr val="002060"/>
                </a:solidFill>
              </a:rPr>
              <a:t>Mở thử ra xem</a:t>
            </a:r>
            <a:r>
              <a:rPr lang="vi-VN" smtClean="0">
                <a:solidFill>
                  <a:srgbClr val="002060"/>
                </a:solidFill>
              </a:rPr>
              <a:t>.</a:t>
            </a:r>
            <a:endParaRPr lang="vi-VN">
              <a:solidFill>
                <a:srgbClr val="002060"/>
              </a:solidFill>
            </a:endParaRPr>
          </a:p>
          <a:p>
            <a:pPr>
              <a:lnSpc>
                <a:spcPct val="150000"/>
              </a:lnSpc>
            </a:pPr>
            <a:r>
              <a:rPr lang="vi-VN" smtClean="0">
                <a:solidFill>
                  <a:srgbClr val="002060"/>
                </a:solidFill>
              </a:rPr>
              <a:t>2</a:t>
            </a:r>
            <a:r>
              <a:rPr lang="en-US">
                <a:solidFill>
                  <a:srgbClr val="002060"/>
                </a:solidFill>
              </a:rPr>
              <a:t>.</a:t>
            </a:r>
            <a:r>
              <a:rPr lang="vi-VN" smtClean="0">
                <a:solidFill>
                  <a:srgbClr val="002060"/>
                </a:solidFill>
              </a:rPr>
              <a:t> </a:t>
            </a:r>
            <a:r>
              <a:rPr lang="vi-VN">
                <a:solidFill>
                  <a:srgbClr val="002060"/>
                </a:solidFill>
              </a:rPr>
              <a:t>Quan sát kĩ địa chỉ gửi và tiêu </a:t>
            </a:r>
            <a:r>
              <a:rPr lang="vi-VN" smtClean="0">
                <a:solidFill>
                  <a:srgbClr val="002060"/>
                </a:solidFill>
              </a:rPr>
              <a:t>đ</a:t>
            </a:r>
            <a:r>
              <a:rPr lang="en-US" smtClean="0">
                <a:solidFill>
                  <a:srgbClr val="002060"/>
                </a:solidFill>
              </a:rPr>
              <a:t>ề</a:t>
            </a:r>
            <a:r>
              <a:rPr lang="vi-VN" smtClean="0">
                <a:solidFill>
                  <a:srgbClr val="002060"/>
                </a:solidFill>
              </a:rPr>
              <a:t> n</a:t>
            </a:r>
            <a:r>
              <a:rPr lang="en-US" smtClean="0">
                <a:solidFill>
                  <a:srgbClr val="002060"/>
                </a:solidFill>
              </a:rPr>
              <a:t>ế</a:t>
            </a:r>
            <a:r>
              <a:rPr lang="vi-VN" smtClean="0">
                <a:solidFill>
                  <a:srgbClr val="002060"/>
                </a:solidFill>
              </a:rPr>
              <a:t>u </a:t>
            </a:r>
            <a:r>
              <a:rPr lang="vi-VN">
                <a:solidFill>
                  <a:srgbClr val="002060"/>
                </a:solidFill>
              </a:rPr>
              <a:t>thấy email khả </a:t>
            </a:r>
            <a:r>
              <a:rPr lang="vi-VN" smtClean="0">
                <a:solidFill>
                  <a:srgbClr val="002060"/>
                </a:solidFill>
              </a:rPr>
              <a:t>ngh</a:t>
            </a:r>
            <a:r>
              <a:rPr lang="en-US" smtClean="0">
                <a:solidFill>
                  <a:srgbClr val="002060"/>
                </a:solidFill>
              </a:rPr>
              <a:t>i</a:t>
            </a:r>
            <a:r>
              <a:rPr lang="vi-VN" smtClean="0">
                <a:solidFill>
                  <a:srgbClr val="002060"/>
                </a:solidFill>
              </a:rPr>
              <a:t> </a:t>
            </a:r>
            <a:r>
              <a:rPr lang="vi-VN">
                <a:solidFill>
                  <a:srgbClr val="002060"/>
                </a:solidFill>
              </a:rPr>
              <a:t>thì </a:t>
            </a:r>
            <a:r>
              <a:rPr lang="en-US" smtClean="0">
                <a:solidFill>
                  <a:srgbClr val="002060"/>
                </a:solidFill>
              </a:rPr>
              <a:t>d</a:t>
            </a:r>
            <a:r>
              <a:rPr lang="vi-VN" smtClean="0">
                <a:solidFill>
                  <a:srgbClr val="002060"/>
                </a:solidFill>
              </a:rPr>
              <a:t>ứt khoát không</a:t>
            </a:r>
            <a:r>
              <a:rPr lang="en-US" smtClean="0">
                <a:solidFill>
                  <a:srgbClr val="002060"/>
                </a:solidFill>
              </a:rPr>
              <a:t> </a:t>
            </a:r>
            <a:r>
              <a:rPr lang="vi-VN" smtClean="0">
                <a:solidFill>
                  <a:srgbClr val="002060"/>
                </a:solidFill>
              </a:rPr>
              <a:t>mở m</a:t>
            </a:r>
            <a:r>
              <a:rPr lang="en-US">
                <a:solidFill>
                  <a:srgbClr val="002060"/>
                </a:solidFill>
              </a:rPr>
              <a:t>à</a:t>
            </a:r>
            <a:r>
              <a:rPr lang="vi-VN" smtClean="0">
                <a:solidFill>
                  <a:srgbClr val="002060"/>
                </a:solidFill>
              </a:rPr>
              <a:t> </a:t>
            </a:r>
            <a:r>
              <a:rPr lang="vi-VN">
                <a:solidFill>
                  <a:srgbClr val="002060"/>
                </a:solidFill>
              </a:rPr>
              <a:t>xoá ngay</a:t>
            </a:r>
            <a:r>
              <a:rPr lang="vi-VN" smtClean="0">
                <a:solidFill>
                  <a:srgbClr val="002060"/>
                </a:solidFill>
              </a:rPr>
              <a:t>.</a:t>
            </a:r>
            <a:endParaRPr lang="vi-VN">
              <a:solidFill>
                <a:srgbClr val="002060"/>
              </a:solidFill>
            </a:endParaRPr>
          </a:p>
          <a:p>
            <a:pPr>
              <a:lnSpc>
                <a:spcPct val="150000"/>
              </a:lnSpc>
            </a:pPr>
            <a:r>
              <a:rPr lang="vi-VN" smtClean="0">
                <a:solidFill>
                  <a:srgbClr val="002060"/>
                </a:solidFill>
              </a:rPr>
              <a:t>3</a:t>
            </a:r>
            <a:r>
              <a:rPr lang="en-US" smtClean="0">
                <a:solidFill>
                  <a:srgbClr val="002060"/>
                </a:solidFill>
              </a:rPr>
              <a:t>.</a:t>
            </a:r>
            <a:r>
              <a:rPr lang="vi-VN" smtClean="0">
                <a:solidFill>
                  <a:srgbClr val="002060"/>
                </a:solidFill>
              </a:rPr>
              <a:t> </a:t>
            </a:r>
            <a:r>
              <a:rPr lang="vi-VN">
                <a:solidFill>
                  <a:srgbClr val="002060"/>
                </a:solidFill>
              </a:rPr>
              <a:t>Yên tâm mở ra xem vì tin tưởng vào </a:t>
            </a:r>
            <a:endParaRPr lang="en-US" smtClean="0">
              <a:solidFill>
                <a:srgbClr val="002060"/>
              </a:solidFill>
            </a:endParaRPr>
          </a:p>
          <a:p>
            <a:pPr>
              <a:lnSpc>
                <a:spcPct val="150000"/>
              </a:lnSpc>
            </a:pPr>
            <a:r>
              <a:rPr lang="vi-VN" smtClean="0">
                <a:solidFill>
                  <a:srgbClr val="002060"/>
                </a:solidFill>
              </a:rPr>
              <a:t>chế </a:t>
            </a:r>
            <a:r>
              <a:rPr lang="vi-VN">
                <a:solidFill>
                  <a:srgbClr val="002060"/>
                </a:solidFill>
              </a:rPr>
              <a:t>độ chống virus của </a:t>
            </a:r>
            <a:r>
              <a:rPr lang="vi-VN" smtClean="0">
                <a:solidFill>
                  <a:srgbClr val="002060"/>
                </a:solidFill>
              </a:rPr>
              <a:t>Google</a:t>
            </a:r>
            <a:endParaRPr lang="vi-VN">
              <a:solidFill>
                <a:srgbClr val="002060"/>
              </a:solidFill>
            </a:endParaRPr>
          </a:p>
          <a:p>
            <a:pPr>
              <a:lnSpc>
                <a:spcPct val="150000"/>
              </a:lnSpc>
            </a:pPr>
            <a:r>
              <a:rPr lang="vi-VN" smtClean="0">
                <a:solidFill>
                  <a:srgbClr val="002060"/>
                </a:solidFill>
              </a:rPr>
              <a:t>4</a:t>
            </a:r>
            <a:r>
              <a:rPr lang="en-US" smtClean="0">
                <a:solidFill>
                  <a:srgbClr val="002060"/>
                </a:solidFill>
              </a:rPr>
              <a:t>.</a:t>
            </a:r>
            <a:r>
              <a:rPr lang="vi-VN" smtClean="0">
                <a:solidFill>
                  <a:srgbClr val="002060"/>
                </a:solidFill>
              </a:rPr>
              <a:t> </a:t>
            </a:r>
            <a:r>
              <a:rPr lang="vi-VN">
                <a:solidFill>
                  <a:srgbClr val="002060"/>
                </a:solidFill>
              </a:rPr>
              <a:t>Báo cáo rằng email là Spam (thư rác) bằng cách nháy chuột vào </a:t>
            </a:r>
            <a:r>
              <a:rPr lang="en-US" smtClean="0">
                <a:solidFill>
                  <a:srgbClr val="002060"/>
                </a:solidFill>
              </a:rPr>
              <a:t>n</a:t>
            </a:r>
            <a:r>
              <a:rPr lang="vi-VN" smtClean="0">
                <a:solidFill>
                  <a:srgbClr val="002060"/>
                </a:solidFill>
              </a:rPr>
              <a:t>út</a:t>
            </a:r>
            <a:r>
              <a:rPr lang="en-US" smtClean="0">
                <a:solidFill>
                  <a:srgbClr val="002060"/>
                </a:solidFill>
              </a:rPr>
              <a:t> </a:t>
            </a:r>
            <a:r>
              <a:rPr lang="vi-VN" smtClean="0">
                <a:solidFill>
                  <a:srgbClr val="002060"/>
                </a:solidFill>
              </a:rPr>
              <a:t>trong </a:t>
            </a:r>
            <a:endParaRPr lang="en-US" smtClean="0">
              <a:solidFill>
                <a:srgbClr val="002060"/>
              </a:solidFill>
            </a:endParaRPr>
          </a:p>
          <a:p>
            <a:pPr>
              <a:lnSpc>
                <a:spcPct val="150000"/>
              </a:lnSpc>
            </a:pPr>
            <a:r>
              <a:rPr lang="vi-VN" smtClean="0">
                <a:solidFill>
                  <a:srgbClr val="002060"/>
                </a:solidFill>
              </a:rPr>
              <a:t>Gmail</a:t>
            </a:r>
            <a:r>
              <a:rPr lang="vi-VN">
                <a:solidFill>
                  <a:srgbClr val="002060"/>
                </a:solidFill>
              </a:rPr>
              <a:t>.</a:t>
            </a:r>
            <a:endParaRPr lang="en-US">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173404"/>
            <a:ext cx="4532010" cy="3702602"/>
          </a:xfrm>
          <a:prstGeom prst="rect">
            <a:avLst/>
          </a:prstGeom>
        </p:spPr>
      </p:pic>
    </p:spTree>
    <p:extLst>
      <p:ext uri="{BB962C8B-B14F-4D97-AF65-F5344CB8AC3E}">
        <p14:creationId xmlns:p14="http://schemas.microsoft.com/office/powerpoint/2010/main" val="38040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79512" y="189959"/>
            <a:ext cx="8784976" cy="4680520"/>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smtClean="0">
                <a:latin typeface="+mj-lt"/>
                <a:cs typeface="Times New Roman" pitchFamily="18" charset="0"/>
              </a:rPr>
              <a:t>ĐÁP ÁN:</a:t>
            </a:r>
          </a:p>
          <a:p>
            <a:pPr>
              <a:lnSpc>
                <a:spcPct val="150000"/>
              </a:lnSpc>
            </a:pPr>
            <a:r>
              <a:rPr lang="en-US" sz="2000" smtClean="0">
                <a:latin typeface="+mj-lt"/>
                <a:cs typeface="Times New Roman" pitchFamily="18" charset="0"/>
              </a:rPr>
              <a:t>1. Không nên làm như vậy vì em có thể bị dụ dỗ bởi nội dung bên trongemail, ngoài ra có khả năng bị lây nhiễm virus máy tính.</a:t>
            </a:r>
          </a:p>
          <a:p>
            <a:pPr>
              <a:lnSpc>
                <a:spcPct val="150000"/>
              </a:lnSpc>
            </a:pPr>
            <a:r>
              <a:rPr lang="en-US" sz="2000" smtClean="0">
                <a:latin typeface="+mj-lt"/>
                <a:cs typeface="Times New Roman" pitchFamily="18" charset="0"/>
              </a:rPr>
              <a:t>2. Cách này nên làm theo vì sẽ hoàn toàn tránh được email xấu, độc </a:t>
            </a:r>
          </a:p>
          <a:p>
            <a:pPr>
              <a:lnSpc>
                <a:spcPct val="150000"/>
              </a:lnSpc>
            </a:pPr>
            <a:r>
              <a:rPr lang="en-US" sz="2000" smtClean="0">
                <a:latin typeface="+mj-lt"/>
                <a:cs typeface="Times New Roman" pitchFamily="18" charset="0"/>
              </a:rPr>
              <a:t>hại. Tuy nhiên cách này có nhược điểm là xóa nhầm một số email tốt.</a:t>
            </a:r>
          </a:p>
          <a:p>
            <a:pPr>
              <a:lnSpc>
                <a:spcPct val="150000"/>
              </a:lnSpc>
            </a:pPr>
            <a:r>
              <a:rPr lang="en-US" sz="2000" smtClean="0">
                <a:latin typeface="+mj-lt"/>
                <a:cs typeface="Times New Roman" pitchFamily="18" charset="0"/>
              </a:rPr>
              <a:t>3. Không nên làm như vậy vì chế độ kiểm tra virus không thể đảm bảo an toàn phát hiện ra được mọi virus.</a:t>
            </a:r>
          </a:p>
          <a:p>
            <a:pPr>
              <a:lnSpc>
                <a:spcPct val="150000"/>
              </a:lnSpc>
            </a:pPr>
            <a:r>
              <a:rPr lang="en-US" sz="2000" smtClean="0">
                <a:latin typeface="+mj-lt"/>
                <a:cs typeface="Times New Roman" pitchFamily="18" charset="0"/>
              </a:rPr>
              <a:t>4. Cách này nên làm theo vì vừa đảm bảo an toàn vừa không xóa </a:t>
            </a:r>
          </a:p>
          <a:p>
            <a:pPr>
              <a:lnSpc>
                <a:spcPct val="150000"/>
              </a:lnSpc>
            </a:pPr>
            <a:r>
              <a:rPr lang="en-US" sz="2000" smtClean="0">
                <a:latin typeface="+mj-lt"/>
                <a:cs typeface="Times New Roman" pitchFamily="18" charset="0"/>
              </a:rPr>
              <a:t>nhầm email tốt.</a:t>
            </a:r>
          </a:p>
          <a:p>
            <a:pPr marL="457200" indent="-457200">
              <a:lnSpc>
                <a:spcPct val="150000"/>
              </a:lnSpc>
              <a:buAutoNum type="arabicPeriod"/>
            </a:pPr>
            <a:endParaRPr lang="en-US" sz="2000">
              <a:latin typeface="+mj-lt"/>
              <a:cs typeface="Times New Roman" pitchFamily="18" charset="0"/>
            </a:endParaRPr>
          </a:p>
        </p:txBody>
      </p:sp>
    </p:spTree>
    <p:extLst>
      <p:ext uri="{BB962C8B-B14F-4D97-AF65-F5344CB8AC3E}">
        <p14:creationId xmlns:p14="http://schemas.microsoft.com/office/powerpoint/2010/main" val="12025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00" y="11511"/>
            <a:ext cx="9144000" cy="576064"/>
          </a:xfrm>
        </p:spPr>
        <p:txBody>
          <a:bodyPr/>
          <a:lstStyle/>
          <a:p>
            <a:r>
              <a:rPr lang="en-US" altLang="ko-KR" sz="2000" u="sng" smtClean="0">
                <a:solidFill>
                  <a:srgbClr val="00B0F0"/>
                </a:solidFill>
              </a:rPr>
              <a:t>Tìm hiểu chiêu thức lừa đảo đánh cắp tài khoản Facebook</a:t>
            </a:r>
            <a:endParaRPr lang="ko-KR" altLang="en-US" sz="2000" u="sng" dirty="0">
              <a:solidFill>
                <a:srgbClr val="00B0F0"/>
              </a:solidFill>
            </a:endParaRPr>
          </a:p>
        </p:txBody>
      </p:sp>
      <p:pic>
        <p:nvPicPr>
          <p:cNvPr id="3" name="chieu-thuc-lua-dao-danh-cap-tai-khoan-facebook-xuat-hien-tro-lai-voi-cap-do-tinh-vi-hon-_online-vi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555526"/>
            <a:ext cx="7678528" cy="4320480"/>
          </a:xfrm>
          <a:prstGeom prst="rect">
            <a:avLst/>
          </a:prstGeom>
        </p:spPr>
      </p:pic>
    </p:spTree>
    <p:extLst>
      <p:ext uri="{BB962C8B-B14F-4D97-AF65-F5344CB8AC3E}">
        <p14:creationId xmlns:p14="http://schemas.microsoft.com/office/powerpoint/2010/main" val="10903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0" y="0"/>
            <a:ext cx="9144000" cy="3043236"/>
          </a:xfrm>
        </p:spPr>
      </p:pic>
      <p:sp>
        <p:nvSpPr>
          <p:cNvPr id="5" name="Rectangle 4"/>
          <p:cNvSpPr/>
          <p:nvPr/>
        </p:nvSpPr>
        <p:spPr>
          <a:xfrm>
            <a:off x="251520" y="2355726"/>
            <a:ext cx="3395091"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smtClean="0"/>
              <a:t>VẬN DỤNG</a:t>
            </a:r>
            <a:endParaRPr lang="ko-KR" altLang="en-US" sz="3200" b="1"/>
          </a:p>
        </p:txBody>
      </p:sp>
      <p:sp>
        <p:nvSpPr>
          <p:cNvPr id="9" name="Text Placeholder 1"/>
          <p:cNvSpPr txBox="1">
            <a:spLocks/>
          </p:cNvSpPr>
          <p:nvPr/>
        </p:nvSpPr>
        <p:spPr>
          <a:xfrm>
            <a:off x="755576" y="2557120"/>
            <a:ext cx="3168352" cy="48611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ko-KR" sz="2400" b="1" dirty="0">
              <a:solidFill>
                <a:schemeClr val="bg1"/>
              </a:solidFill>
              <a:cs typeface="Arial" pitchFamily="34" charset="0"/>
            </a:endParaRPr>
          </a:p>
        </p:txBody>
      </p:sp>
      <p:sp>
        <p:nvSpPr>
          <p:cNvPr id="3" name="TextBox 2"/>
          <p:cNvSpPr txBox="1"/>
          <p:nvPr/>
        </p:nvSpPr>
        <p:spPr>
          <a:xfrm>
            <a:off x="395536" y="3291830"/>
            <a:ext cx="8255337" cy="1754326"/>
          </a:xfrm>
          <a:prstGeom prst="rect">
            <a:avLst/>
          </a:prstGeom>
          <a:noFill/>
        </p:spPr>
        <p:txBody>
          <a:bodyPr wrap="none" rtlCol="0">
            <a:spAutoFit/>
          </a:bodyPr>
          <a:lstStyle/>
          <a:p>
            <a:pPr>
              <a:lnSpc>
                <a:spcPct val="150000"/>
              </a:lnSpc>
            </a:pPr>
            <a:r>
              <a:rPr lang="en-US" smtClean="0">
                <a:solidFill>
                  <a:schemeClr val="bg1"/>
                </a:solidFill>
              </a:rPr>
              <a:t>Hầu hết những email quảng cáo sẽ bị bộ lọc tự động của Gmail hay Yahoo xếp</a:t>
            </a:r>
          </a:p>
          <a:p>
            <a:pPr>
              <a:lnSpc>
                <a:spcPct val="150000"/>
              </a:lnSpc>
            </a:pPr>
            <a:r>
              <a:rPr lang="en-US" smtClean="0">
                <a:solidFill>
                  <a:schemeClr val="bg1"/>
                </a:solidFill>
              </a:rPr>
              <a:t>vào hộp Spam. Em hãy mở hộp Spam, quan sát những Email trong đó và cho</a:t>
            </a:r>
          </a:p>
          <a:p>
            <a:pPr>
              <a:lnSpc>
                <a:spcPct val="150000"/>
              </a:lnSpc>
            </a:pPr>
            <a:r>
              <a:rPr lang="en-US" smtClean="0">
                <a:solidFill>
                  <a:schemeClr val="bg1"/>
                </a:solidFill>
              </a:rPr>
              <a:t>biết những dấu hiệu của một email quảng cáo (Chú ý: Không nên thử mở ra</a:t>
            </a:r>
          </a:p>
          <a:p>
            <a:pPr>
              <a:lnSpc>
                <a:spcPct val="150000"/>
              </a:lnSpc>
            </a:pPr>
            <a:r>
              <a:rPr lang="en-US" smtClean="0">
                <a:solidFill>
                  <a:schemeClr val="bg1"/>
                </a:solidFill>
              </a:rPr>
              <a:t>xem nội dung bên trong).</a:t>
            </a:r>
            <a:endParaRPr lang="en-US">
              <a:solidFill>
                <a:schemeClr val="bg1"/>
              </a:solidFill>
            </a:endParaRPr>
          </a:p>
        </p:txBody>
      </p:sp>
    </p:spTree>
    <p:extLst>
      <p:ext uri="{BB962C8B-B14F-4D97-AF65-F5344CB8AC3E}">
        <p14:creationId xmlns:p14="http://schemas.microsoft.com/office/powerpoint/2010/main" val="37804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16718"/>
            <a:ext cx="9144000" cy="2983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06" name="그룹 305">
            <a:extLst>
              <a:ext uri="{FF2B5EF4-FFF2-40B4-BE49-F238E27FC236}">
                <a16:creationId xmlns:a16="http://schemas.microsoft.com/office/drawing/2014/main" id="{ECE61CD3-8F4B-4A40-BC31-D5BBB3A6BA29}"/>
              </a:ext>
            </a:extLst>
          </p:cNvPr>
          <p:cNvGrpSpPr/>
          <p:nvPr/>
        </p:nvGrpSpPr>
        <p:grpSpPr>
          <a:xfrm>
            <a:off x="380218" y="1757103"/>
            <a:ext cx="3326084" cy="1940385"/>
            <a:chOff x="635000" y="1382713"/>
            <a:chExt cx="7869238" cy="4572000"/>
          </a:xfrm>
          <a:solidFill>
            <a:schemeClr val="bg1"/>
          </a:solidFill>
        </p:grpSpPr>
        <p:sp>
          <p:nvSpPr>
            <p:cNvPr id="307" name="Freeform 8">
              <a:extLst>
                <a:ext uri="{FF2B5EF4-FFF2-40B4-BE49-F238E27FC236}">
                  <a16:creationId xmlns:a16="http://schemas.microsoft.com/office/drawing/2014/main"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8" name="Freeform 9">
              <a:extLst>
                <a:ext uri="{FF2B5EF4-FFF2-40B4-BE49-F238E27FC236}">
                  <a16:creationId xmlns:a16="http://schemas.microsoft.com/office/drawing/2014/main"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9" name="Freeform 10">
              <a:extLst>
                <a:ext uri="{FF2B5EF4-FFF2-40B4-BE49-F238E27FC236}">
                  <a16:creationId xmlns:a16="http://schemas.microsoft.com/office/drawing/2014/main"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0" name="Freeform 11">
              <a:extLst>
                <a:ext uri="{FF2B5EF4-FFF2-40B4-BE49-F238E27FC236}">
                  <a16:creationId xmlns:a16="http://schemas.microsoft.com/office/drawing/2014/main"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483518"/>
            <a:ext cx="9144000" cy="576064"/>
          </a:xfrm>
        </p:spPr>
        <p:txBody>
          <a:bodyPr/>
          <a:lstStyle/>
          <a:p>
            <a:r>
              <a:rPr lang="en-US" altLang="ko-KR" sz="2400" b="1" smtClean="0">
                <a:solidFill>
                  <a:srgbClr val="002060"/>
                </a:solidFill>
              </a:rPr>
              <a:t>HƯỚNG DẪN VỀ NHÀ</a:t>
            </a:r>
            <a:endParaRPr lang="ko-KR" altLang="en-US" sz="2400" b="1" dirty="0">
              <a:solidFill>
                <a:srgbClr val="002060"/>
              </a:solidFill>
            </a:endParaRPr>
          </a:p>
        </p:txBody>
      </p:sp>
      <p:sp>
        <p:nvSpPr>
          <p:cNvPr id="5" name="Oval 4"/>
          <p:cNvSpPr/>
          <p:nvPr/>
        </p:nvSpPr>
        <p:spPr>
          <a:xfrm>
            <a:off x="4758624" y="1770690"/>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1</a:t>
            </a:r>
            <a:endParaRPr lang="ko-KR" altLang="en-US" b="1">
              <a:solidFill>
                <a:srgbClr val="002060"/>
              </a:solidFill>
            </a:endParaRPr>
          </a:p>
        </p:txBody>
      </p:sp>
      <p:sp>
        <p:nvSpPr>
          <p:cNvPr id="12" name="Oval 11"/>
          <p:cNvSpPr/>
          <p:nvPr/>
        </p:nvSpPr>
        <p:spPr>
          <a:xfrm>
            <a:off x="6228184" y="1761854"/>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2</a:t>
            </a:r>
            <a:endParaRPr lang="ko-KR" altLang="en-US" b="1">
              <a:solidFill>
                <a:srgbClr val="002060"/>
              </a:solidFill>
            </a:endParaRPr>
          </a:p>
        </p:txBody>
      </p:sp>
      <p:sp>
        <p:nvSpPr>
          <p:cNvPr id="14" name="Oval 13"/>
          <p:cNvSpPr/>
          <p:nvPr/>
        </p:nvSpPr>
        <p:spPr>
          <a:xfrm>
            <a:off x="7812360" y="1777152"/>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3</a:t>
            </a:r>
            <a:endParaRPr lang="ko-KR" altLang="en-US" b="1">
              <a:solidFill>
                <a:srgbClr val="002060"/>
              </a:solidFill>
            </a:endParaRPr>
          </a:p>
        </p:txBody>
      </p:sp>
      <p:sp>
        <p:nvSpPr>
          <p:cNvPr id="24" name="TextBox 23"/>
          <p:cNvSpPr txBox="1"/>
          <p:nvPr/>
        </p:nvSpPr>
        <p:spPr>
          <a:xfrm>
            <a:off x="4473894" y="2499945"/>
            <a:ext cx="1217532" cy="1338828"/>
          </a:xfrm>
          <a:prstGeom prst="rect">
            <a:avLst/>
          </a:prstGeom>
          <a:noFill/>
        </p:spPr>
        <p:txBody>
          <a:bodyPr wrap="square" rtlCol="0">
            <a:spAutoFit/>
          </a:bodyPr>
          <a:lstStyle/>
          <a:p>
            <a:pPr algn="ctr">
              <a:lnSpc>
                <a:spcPct val="150000"/>
              </a:lnSpc>
            </a:pPr>
            <a:r>
              <a:rPr lang="en-US" altLang="ko-KR" b="1" smtClean="0">
                <a:solidFill>
                  <a:schemeClr val="bg1"/>
                </a:solidFill>
                <a:cs typeface="Arial" pitchFamily="34" charset="0"/>
              </a:rPr>
              <a:t>Xem lại nội dung bài học</a:t>
            </a:r>
            <a:endParaRPr lang="ko-KR" altLang="en-US" b="1" dirty="0">
              <a:solidFill>
                <a:schemeClr val="bg1"/>
              </a:solidFill>
              <a:cs typeface="Arial" pitchFamily="34" charset="0"/>
            </a:endParaRPr>
          </a:p>
        </p:txBody>
      </p:sp>
      <p:sp>
        <p:nvSpPr>
          <p:cNvPr id="27" name="TextBox 26"/>
          <p:cNvSpPr txBox="1"/>
          <p:nvPr/>
        </p:nvSpPr>
        <p:spPr>
          <a:xfrm>
            <a:off x="5835442" y="2499944"/>
            <a:ext cx="1433556" cy="1154675"/>
          </a:xfrm>
          <a:prstGeom prst="rect">
            <a:avLst/>
          </a:prstGeom>
          <a:noFill/>
        </p:spPr>
        <p:txBody>
          <a:bodyPr wrap="square" rtlCol="0">
            <a:spAutoFit/>
          </a:bodyPr>
          <a:lstStyle/>
          <a:p>
            <a:pPr algn="ctr">
              <a:lnSpc>
                <a:spcPct val="150000"/>
              </a:lnSpc>
            </a:pPr>
            <a:r>
              <a:rPr lang="en-US" altLang="ko-KR" sz="1600" b="1" smtClean="0">
                <a:solidFill>
                  <a:schemeClr val="bg1"/>
                </a:solidFill>
                <a:cs typeface="Arial" pitchFamily="34" charset="0"/>
              </a:rPr>
              <a:t>Hoàn thành bài tập sgk và sbt</a:t>
            </a:r>
            <a:endParaRPr lang="ko-KR" altLang="en-US" sz="1600" b="1" dirty="0">
              <a:solidFill>
                <a:schemeClr val="bg1"/>
              </a:solidFill>
              <a:cs typeface="Arial" pitchFamily="34" charset="0"/>
            </a:endParaRPr>
          </a:p>
        </p:txBody>
      </p:sp>
      <p:sp>
        <p:nvSpPr>
          <p:cNvPr id="30" name="TextBox 29"/>
          <p:cNvSpPr txBox="1"/>
          <p:nvPr/>
        </p:nvSpPr>
        <p:spPr>
          <a:xfrm>
            <a:off x="7308304" y="2499945"/>
            <a:ext cx="1656184" cy="1200329"/>
          </a:xfrm>
          <a:prstGeom prst="rect">
            <a:avLst/>
          </a:prstGeom>
          <a:noFill/>
        </p:spPr>
        <p:txBody>
          <a:bodyPr wrap="square" rtlCol="0">
            <a:spAutoFit/>
          </a:bodyPr>
          <a:lstStyle/>
          <a:p>
            <a:pPr algn="ctr">
              <a:lnSpc>
                <a:spcPct val="150000"/>
              </a:lnSpc>
            </a:pPr>
            <a:r>
              <a:rPr lang="en-US" altLang="ko-KR" sz="1600" b="1" smtClean="0">
                <a:solidFill>
                  <a:schemeClr val="bg1"/>
                </a:solidFill>
                <a:cs typeface="Arial" pitchFamily="34" charset="0"/>
              </a:rPr>
              <a:t>Xem trước nội dung bài 1 chủ đề E</a:t>
            </a:r>
            <a:endParaRPr lang="ko-KR" altLang="en-US" sz="1600" b="1" dirty="0">
              <a:solidFill>
                <a:schemeClr val="bg1"/>
              </a:solidFill>
              <a:cs typeface="Arial" pitchFamily="34" charset="0"/>
            </a:endParaRPr>
          </a:p>
        </p:txBody>
      </p:sp>
    </p:spTree>
    <p:extLst>
      <p:ext uri="{BB962C8B-B14F-4D97-AF65-F5344CB8AC3E}">
        <p14:creationId xmlns:p14="http://schemas.microsoft.com/office/powerpoint/2010/main" val="3070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2" grpId="0" animBg="1"/>
      <p:bldP spid="14" grpId="0" animBg="1"/>
      <p:bldP spid="24" grpId="0"/>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Fullppt\PNG이미지\핸드폰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819" y="1128131"/>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flipH="1">
            <a:off x="5871186"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Oval 20"/>
          <p:cNvSpPr/>
          <p:nvPr/>
        </p:nvSpPr>
        <p:spPr>
          <a:xfrm flipH="1">
            <a:off x="684872"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Oval 21"/>
          <p:cNvSpPr/>
          <p:nvPr/>
        </p:nvSpPr>
        <p:spPr>
          <a:xfrm flipH="1">
            <a:off x="3278029"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ectangle 9"/>
          <p:cNvSpPr/>
          <p:nvPr/>
        </p:nvSpPr>
        <p:spPr>
          <a:xfrm flipH="1">
            <a:off x="811780" y="4393399"/>
            <a:ext cx="251661" cy="23557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16"/>
          <p:cNvSpPr/>
          <p:nvPr/>
        </p:nvSpPr>
        <p:spPr>
          <a:xfrm rot="18900000" flipH="1">
            <a:off x="6020558" y="4340278"/>
            <a:ext cx="190661" cy="34182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ound Same Side Corner Rectangle 6"/>
          <p:cNvSpPr>
            <a:spLocks noChangeAspect="1"/>
          </p:cNvSpPr>
          <p:nvPr/>
        </p:nvSpPr>
        <p:spPr>
          <a:xfrm rot="18900000" flipH="1">
            <a:off x="3488086" y="4353516"/>
            <a:ext cx="85363" cy="34223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19" name="Picture Placeholder 18"/>
          <p:cNvPicPr>
            <a:picLocks noGrp="1" noChangeAspect="1"/>
          </p:cNvPicPr>
          <p:nvPr>
            <p:ph type="pic" idx="1"/>
          </p:nvPr>
        </p:nvPicPr>
        <p:blipFill>
          <a:blip r:embed="rId3">
            <a:extLst>
              <a:ext uri="{28A0092B-C50C-407E-A947-70E740481C1C}">
                <a14:useLocalDpi xmlns:a14="http://schemas.microsoft.com/office/drawing/2010/main" val="0"/>
              </a:ext>
            </a:extLst>
          </a:blip>
          <a:srcRect l="39658" r="39658"/>
          <a:stretch>
            <a:fillRect/>
          </a:stretch>
        </p:blipFill>
        <p:spPr/>
      </p:pic>
      <p:pic>
        <p:nvPicPr>
          <p:cNvPr id="18" name="Picture Placeholder 17"/>
          <p:cNvPicPr>
            <a:picLocks noGrp="1" noChangeAspect="1"/>
          </p:cNvPicPr>
          <p:nvPr>
            <p:ph type="pic" idx="12"/>
          </p:nvPr>
        </p:nvPicPr>
        <p:blipFill>
          <a:blip r:embed="rId4">
            <a:extLst>
              <a:ext uri="{28A0092B-C50C-407E-A947-70E740481C1C}">
                <a14:useLocalDpi xmlns:a14="http://schemas.microsoft.com/office/drawing/2010/main" val="0"/>
              </a:ext>
            </a:extLst>
          </a:blip>
          <a:srcRect l="31839" r="31839"/>
          <a:stretch>
            <a:fillRect/>
          </a:stretch>
        </p:blipFill>
        <p:spPr>
          <a:xfrm>
            <a:off x="5652120" y="1275606"/>
            <a:ext cx="1654766" cy="2556104"/>
          </a:xfrm>
        </p:spPr>
      </p:pic>
      <p:sp>
        <p:nvSpPr>
          <p:cNvPr id="37" name="TextBox 36"/>
          <p:cNvSpPr txBox="1"/>
          <p:nvPr/>
        </p:nvSpPr>
        <p:spPr>
          <a:xfrm>
            <a:off x="179512" y="2700957"/>
            <a:ext cx="5322291" cy="461665"/>
          </a:xfrm>
          <a:prstGeom prst="rect">
            <a:avLst/>
          </a:prstGeom>
          <a:noFill/>
        </p:spPr>
        <p:txBody>
          <a:bodyPr wrap="none" rtlCol="0">
            <a:spAutoFit/>
          </a:bodyPr>
          <a:lstStyle/>
          <a:p>
            <a:r>
              <a:rPr lang="en-US" sz="2400" b="1" smtClean="0">
                <a:solidFill>
                  <a:schemeClr val="bg1"/>
                </a:solidFill>
              </a:rPr>
              <a:t>CẢM ƠN CÁC EM ĐÃ LẮNG NGHE!</a:t>
            </a:r>
            <a:endParaRPr lang="en-US" sz="2400" b="1">
              <a:solidFill>
                <a:schemeClr val="bg1"/>
              </a:solidFill>
            </a:endParaRPr>
          </a:p>
        </p:txBody>
      </p:sp>
    </p:spTree>
    <p:extLst>
      <p:ext uri="{BB962C8B-B14F-4D97-AF65-F5344CB8AC3E}">
        <p14:creationId xmlns:p14="http://schemas.microsoft.com/office/powerpoint/2010/main" val="19683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3" y="817500"/>
            <a:ext cx="745399" cy="1107996"/>
          </a:xfrm>
          <a:prstGeom prst="rect">
            <a:avLst/>
          </a:prstGeom>
          <a:noFill/>
        </p:spPr>
        <p:txBody>
          <a:bodyPr wrap="square" rtlCol="0">
            <a:spAutoFit/>
          </a:bodyPr>
          <a:lstStyle/>
          <a:p>
            <a:pPr algn="ctr"/>
            <a:r>
              <a:rPr lang="en-US" altLang="ko-KR" sz="6600" b="1" dirty="0">
                <a:solidFill>
                  <a:srgbClr val="FF0000"/>
                </a:solidFill>
                <a:latin typeface="Arial" pitchFamily="34" charset="0"/>
                <a:cs typeface="Arial" pitchFamily="34" charset="0"/>
              </a:rPr>
              <a:t>“</a:t>
            </a:r>
            <a:endParaRPr lang="ko-KR" altLang="en-US" sz="6600" b="1" dirty="0">
              <a:solidFill>
                <a:srgbClr val="FF0000"/>
              </a:solidFill>
              <a:latin typeface="Arial" pitchFamily="34" charset="0"/>
              <a:cs typeface="Arial" pitchFamily="34" charset="0"/>
            </a:endParaRPr>
          </a:p>
        </p:txBody>
      </p:sp>
      <p:sp>
        <p:nvSpPr>
          <p:cNvPr id="7" name="TextBox 6"/>
          <p:cNvSpPr txBox="1"/>
          <p:nvPr/>
        </p:nvSpPr>
        <p:spPr>
          <a:xfrm rot="10800000">
            <a:off x="7230617" y="1281556"/>
            <a:ext cx="745399" cy="1107996"/>
          </a:xfrm>
          <a:prstGeom prst="rect">
            <a:avLst/>
          </a:prstGeom>
          <a:noFill/>
        </p:spPr>
        <p:txBody>
          <a:bodyPr wrap="square" rtlCol="0">
            <a:spAutoFit/>
          </a:bodyPr>
          <a:lstStyle/>
          <a:p>
            <a:pPr algn="ctr"/>
            <a:r>
              <a:rPr lang="en-US" altLang="ko-KR" sz="6600" b="1" dirty="0">
                <a:solidFill>
                  <a:srgbClr val="FF0000"/>
                </a:solidFill>
                <a:latin typeface="Arial" pitchFamily="34" charset="0"/>
                <a:cs typeface="Arial" pitchFamily="34" charset="0"/>
              </a:rPr>
              <a:t>“</a:t>
            </a:r>
            <a:endParaRPr lang="ko-KR" altLang="en-US" sz="6600" b="1" dirty="0">
              <a:solidFill>
                <a:srgbClr val="FF0000"/>
              </a:solidFill>
              <a:latin typeface="Arial" pitchFamily="34" charset="0"/>
              <a:cs typeface="Arial" pitchFamily="34" charset="0"/>
            </a:endParaRPr>
          </a:p>
        </p:txBody>
      </p:sp>
      <p:sp>
        <p:nvSpPr>
          <p:cNvPr id="11" name="Rectangle 10"/>
          <p:cNvSpPr/>
          <p:nvPr/>
        </p:nvSpPr>
        <p:spPr>
          <a:xfrm>
            <a:off x="323528" y="219727"/>
            <a:ext cx="8208912" cy="2123658"/>
          </a:xfrm>
          <a:prstGeom prst="rect">
            <a:avLst/>
          </a:prstGeom>
        </p:spPr>
        <p:txBody>
          <a:bodyPr wrap="square">
            <a:spAutoFit/>
          </a:bodyPr>
          <a:lstStyle/>
          <a:p>
            <a:pPr algn="ctr">
              <a:lnSpc>
                <a:spcPct val="150000"/>
              </a:lnSpc>
            </a:pPr>
            <a:endParaRPr lang="en-US" sz="3200" b="1" smtClean="0">
              <a:solidFill>
                <a:srgbClr val="0070C0"/>
              </a:solidFill>
            </a:endParaRPr>
          </a:p>
          <a:p>
            <a:pPr algn="ctr">
              <a:lnSpc>
                <a:spcPct val="150000"/>
              </a:lnSpc>
            </a:pPr>
            <a:r>
              <a:rPr lang="nl-NL" sz="2800" b="1" smtClean="0">
                <a:solidFill>
                  <a:srgbClr val="FF0000"/>
                </a:solidFill>
              </a:rPr>
              <a:t> BÀI </a:t>
            </a:r>
            <a:r>
              <a:rPr lang="nl-NL" sz="2800" b="1">
                <a:solidFill>
                  <a:srgbClr val="FF0000"/>
                </a:solidFill>
              </a:rPr>
              <a:t>3. THỰC HÀNH PHÒNG VỆ TRƯỚC </a:t>
            </a:r>
            <a:endParaRPr lang="nl-NL" sz="2800" b="1" smtClean="0">
              <a:solidFill>
                <a:srgbClr val="FF0000"/>
              </a:solidFill>
            </a:endParaRPr>
          </a:p>
          <a:p>
            <a:pPr algn="ctr">
              <a:lnSpc>
                <a:spcPct val="150000"/>
              </a:lnSpc>
            </a:pPr>
            <a:r>
              <a:rPr lang="nl-NL" sz="2800" b="1" smtClean="0">
                <a:solidFill>
                  <a:srgbClr val="FF0000"/>
                </a:solidFill>
              </a:rPr>
              <a:t>ẢNH </a:t>
            </a:r>
            <a:r>
              <a:rPr lang="nl-NL" sz="2800" b="1">
                <a:solidFill>
                  <a:srgbClr val="FF0000"/>
                </a:solidFill>
              </a:rPr>
              <a:t>HƯỞNG XẤU TỪ INTERNET</a:t>
            </a:r>
            <a:endParaRPr lang="en-US" sz="2800" b="1">
              <a:solidFill>
                <a:srgbClr val="FF0000"/>
              </a:solidFill>
            </a:endParaRPr>
          </a:p>
        </p:txBody>
      </p:sp>
    </p:spTree>
    <p:extLst>
      <p:ext uri="{BB962C8B-B14F-4D97-AF65-F5344CB8AC3E}">
        <p14:creationId xmlns:p14="http://schemas.microsoft.com/office/powerpoint/2010/main" val="17667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260102" y="627534"/>
            <a:ext cx="4291066"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2800" b="1" u="sng" smtClean="0">
                <a:solidFill>
                  <a:srgbClr val="FF0000"/>
                </a:solidFill>
                <a:cs typeface="Arial" pitchFamily="34" charset="0"/>
              </a:rPr>
              <a:t>NỘI DUNG BÀI HỌC</a:t>
            </a:r>
            <a:endParaRPr lang="en-US" sz="2800" b="1" u="sng" dirty="0">
              <a:solidFill>
                <a:srgbClr val="FF0000"/>
              </a:solidFill>
              <a:cs typeface="Arial" pitchFamily="34" charset="0"/>
            </a:endParaRPr>
          </a:p>
        </p:txBody>
      </p:sp>
      <p:grpSp>
        <p:nvGrpSpPr>
          <p:cNvPr id="6" name="Group 5"/>
          <p:cNvGrpSpPr/>
          <p:nvPr/>
        </p:nvGrpSpPr>
        <p:grpSpPr>
          <a:xfrm>
            <a:off x="2554445" y="1335265"/>
            <a:ext cx="5759684" cy="928927"/>
            <a:chOff x="3131840" y="1491630"/>
            <a:chExt cx="5256584" cy="576064"/>
          </a:xfrm>
        </p:grpSpPr>
        <p:sp>
          <p:nvSpPr>
            <p:cNvPr id="2" name="Rectangle 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Right Triangle 4"/>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6" name="TextBox 25"/>
          <p:cNvSpPr txBox="1"/>
          <p:nvPr/>
        </p:nvSpPr>
        <p:spPr>
          <a:xfrm>
            <a:off x="2528939" y="1324185"/>
            <a:ext cx="533164" cy="461665"/>
          </a:xfrm>
          <a:prstGeom prst="rect">
            <a:avLst/>
          </a:prstGeom>
          <a:noFill/>
        </p:spPr>
        <p:txBody>
          <a:bodyPr wrap="square" rtlCol="0">
            <a:spAutoFit/>
          </a:bodyPr>
          <a:lstStyle/>
          <a:p>
            <a:r>
              <a:rPr lang="en-US" altLang="ko-KR" sz="2400" b="1" dirty="0">
                <a:solidFill>
                  <a:schemeClr val="bg1"/>
                </a:solidFill>
                <a:cs typeface="Arial" pitchFamily="34" charset="0"/>
              </a:rPr>
              <a:t>01</a:t>
            </a:r>
            <a:endParaRPr lang="ko-KR" altLang="en-US" sz="2400" b="1" dirty="0">
              <a:solidFill>
                <a:schemeClr val="bg1"/>
              </a:solidFill>
              <a:cs typeface="Arial" pitchFamily="34" charset="0"/>
            </a:endParaRPr>
          </a:p>
        </p:txBody>
      </p:sp>
      <p:sp>
        <p:nvSpPr>
          <p:cNvPr id="29" name="TextBox 28"/>
          <p:cNvSpPr txBox="1"/>
          <p:nvPr/>
        </p:nvSpPr>
        <p:spPr>
          <a:xfrm>
            <a:off x="2966680" y="4708738"/>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30" name="TextBox 29"/>
          <p:cNvSpPr txBox="1"/>
          <p:nvPr/>
        </p:nvSpPr>
        <p:spPr>
          <a:xfrm>
            <a:off x="3326011" y="1305532"/>
            <a:ext cx="4658318" cy="1015663"/>
          </a:xfrm>
          <a:prstGeom prst="rect">
            <a:avLst/>
          </a:prstGeom>
          <a:noFill/>
        </p:spPr>
        <p:txBody>
          <a:bodyPr wrap="square" rtlCol="0">
            <a:spAutoFit/>
          </a:bodyPr>
          <a:lstStyle/>
          <a:p>
            <a:pPr>
              <a:lnSpc>
                <a:spcPct val="150000"/>
              </a:lnSpc>
            </a:pPr>
            <a:r>
              <a:rPr lang="en-US" sz="2000" b="1" dirty="0" err="1">
                <a:solidFill>
                  <a:schemeClr val="accent5">
                    <a:lumMod val="75000"/>
                  </a:schemeClr>
                </a:solidFill>
              </a:rPr>
              <a:t>Phòng</a:t>
            </a:r>
            <a:r>
              <a:rPr lang="en-US" sz="2000" b="1" dirty="0">
                <a:solidFill>
                  <a:schemeClr val="accent5">
                    <a:lumMod val="75000"/>
                  </a:schemeClr>
                </a:solidFill>
              </a:rPr>
              <a:t> </a:t>
            </a:r>
            <a:r>
              <a:rPr lang="en-US" sz="2000" b="1" dirty="0" err="1">
                <a:solidFill>
                  <a:schemeClr val="accent5">
                    <a:lumMod val="75000"/>
                  </a:schemeClr>
                </a:solidFill>
              </a:rPr>
              <a:t>ngừa</a:t>
            </a:r>
            <a:r>
              <a:rPr lang="en-US" sz="2000" b="1" dirty="0">
                <a:solidFill>
                  <a:schemeClr val="accent5">
                    <a:lumMod val="75000"/>
                  </a:schemeClr>
                </a:solidFill>
              </a:rPr>
              <a:t> </a:t>
            </a:r>
            <a:r>
              <a:rPr lang="en-US" sz="2000" b="1" dirty="0" err="1">
                <a:solidFill>
                  <a:schemeClr val="accent5">
                    <a:lumMod val="75000"/>
                  </a:schemeClr>
                </a:solidFill>
              </a:rPr>
              <a:t>một</a:t>
            </a:r>
            <a:r>
              <a:rPr lang="en-US" sz="2000" b="1" dirty="0">
                <a:solidFill>
                  <a:schemeClr val="accent5">
                    <a:lumMod val="75000"/>
                  </a:schemeClr>
                </a:solidFill>
              </a:rPr>
              <a:t> </a:t>
            </a:r>
            <a:r>
              <a:rPr lang="en-US" sz="2000" b="1" dirty="0" err="1">
                <a:solidFill>
                  <a:schemeClr val="accent5">
                    <a:lumMod val="75000"/>
                  </a:schemeClr>
                </a:solidFill>
              </a:rPr>
              <a:t>số</a:t>
            </a:r>
            <a:r>
              <a:rPr lang="en-US" sz="2000" b="1" dirty="0">
                <a:solidFill>
                  <a:schemeClr val="accent5">
                    <a:lumMod val="75000"/>
                  </a:schemeClr>
                </a:solidFill>
              </a:rPr>
              <a:t> </a:t>
            </a:r>
            <a:r>
              <a:rPr lang="en-US" sz="2000" b="1" dirty="0" err="1">
                <a:solidFill>
                  <a:schemeClr val="accent5">
                    <a:lumMod val="75000"/>
                  </a:schemeClr>
                </a:solidFill>
              </a:rPr>
              <a:t>tác</a:t>
            </a:r>
            <a:r>
              <a:rPr lang="en-US" sz="2000" b="1" dirty="0">
                <a:solidFill>
                  <a:schemeClr val="accent5">
                    <a:lumMod val="75000"/>
                  </a:schemeClr>
                </a:solidFill>
              </a:rPr>
              <a:t> </a:t>
            </a:r>
            <a:r>
              <a:rPr lang="en-US" sz="2000" b="1" dirty="0" err="1">
                <a:solidFill>
                  <a:schemeClr val="accent5">
                    <a:lumMod val="75000"/>
                  </a:schemeClr>
                </a:solidFill>
              </a:rPr>
              <a:t>hại</a:t>
            </a:r>
            <a:r>
              <a:rPr lang="en-US" sz="2000" b="1" dirty="0">
                <a:solidFill>
                  <a:schemeClr val="accent5">
                    <a:lumMod val="75000"/>
                  </a:schemeClr>
                </a:solidFill>
              </a:rPr>
              <a:t> </a:t>
            </a:r>
            <a:r>
              <a:rPr lang="en-US" sz="2000" b="1" dirty="0" err="1">
                <a:solidFill>
                  <a:schemeClr val="accent5">
                    <a:lumMod val="75000"/>
                  </a:schemeClr>
                </a:solidFill>
              </a:rPr>
              <a:t>khi</a:t>
            </a:r>
            <a:r>
              <a:rPr lang="en-US" sz="2000" b="1" dirty="0">
                <a:solidFill>
                  <a:schemeClr val="accent5">
                    <a:lumMod val="75000"/>
                  </a:schemeClr>
                </a:solidFill>
              </a:rPr>
              <a:t> </a:t>
            </a:r>
            <a:r>
              <a:rPr lang="en-US" sz="2000" b="1" dirty="0" err="1">
                <a:solidFill>
                  <a:schemeClr val="accent5">
                    <a:lumMod val="75000"/>
                  </a:schemeClr>
                </a:solidFill>
              </a:rPr>
              <a:t>tham</a:t>
            </a:r>
            <a:r>
              <a:rPr lang="en-US" sz="2000" b="1" dirty="0">
                <a:solidFill>
                  <a:schemeClr val="accent5">
                    <a:lumMod val="75000"/>
                  </a:schemeClr>
                </a:solidFill>
              </a:rPr>
              <a:t> </a:t>
            </a:r>
            <a:endParaRPr lang="en-US" sz="2000" b="1" dirty="0" smtClean="0">
              <a:solidFill>
                <a:schemeClr val="accent5">
                  <a:lumMod val="75000"/>
                </a:schemeClr>
              </a:solidFill>
            </a:endParaRPr>
          </a:p>
          <a:p>
            <a:pPr>
              <a:lnSpc>
                <a:spcPct val="150000"/>
              </a:lnSpc>
            </a:pPr>
            <a:r>
              <a:rPr lang="en-US" sz="2000" b="1" dirty="0" err="1" smtClean="0">
                <a:solidFill>
                  <a:schemeClr val="accent5">
                    <a:lumMod val="75000"/>
                  </a:schemeClr>
                </a:solidFill>
              </a:rPr>
              <a:t>gia</a:t>
            </a:r>
            <a:r>
              <a:rPr lang="en-US" sz="2000" b="1" dirty="0" smtClean="0">
                <a:solidFill>
                  <a:schemeClr val="accent5">
                    <a:lumMod val="75000"/>
                  </a:schemeClr>
                </a:solidFill>
              </a:rPr>
              <a:t> </a:t>
            </a:r>
            <a:r>
              <a:rPr lang="en-US" sz="2000" b="1" dirty="0">
                <a:solidFill>
                  <a:schemeClr val="accent5">
                    <a:lumMod val="75000"/>
                  </a:schemeClr>
                </a:solidFill>
              </a:rPr>
              <a:t>internet</a:t>
            </a:r>
            <a:endParaRPr lang="ko-KR" altLang="en-US" sz="2000" b="1" dirty="0">
              <a:solidFill>
                <a:schemeClr val="accent5">
                  <a:lumMod val="75000"/>
                </a:schemeClr>
              </a:solidFill>
              <a:cs typeface="Arial" pitchFamily="34" charset="0"/>
            </a:endParaRPr>
          </a:p>
        </p:txBody>
      </p:sp>
      <p:grpSp>
        <p:nvGrpSpPr>
          <p:cNvPr id="21" name="Group 20"/>
          <p:cNvGrpSpPr/>
          <p:nvPr/>
        </p:nvGrpSpPr>
        <p:grpSpPr>
          <a:xfrm>
            <a:off x="2576282" y="2448761"/>
            <a:ext cx="5768272" cy="843070"/>
            <a:chOff x="3131840" y="1491630"/>
            <a:chExt cx="5256584" cy="576064"/>
          </a:xfrm>
        </p:grpSpPr>
        <p:sp>
          <p:nvSpPr>
            <p:cNvPr id="22" name="Rectangle 2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ight Triangle 22"/>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24" name="TextBox 23"/>
          <p:cNvSpPr txBox="1"/>
          <p:nvPr/>
        </p:nvSpPr>
        <p:spPr>
          <a:xfrm>
            <a:off x="2540838" y="2448661"/>
            <a:ext cx="585063" cy="461665"/>
          </a:xfrm>
          <a:prstGeom prst="rect">
            <a:avLst/>
          </a:prstGeom>
          <a:noFill/>
        </p:spPr>
        <p:txBody>
          <a:bodyPr wrap="square" rtlCol="0">
            <a:spAutoFit/>
          </a:bodyPr>
          <a:lstStyle/>
          <a:p>
            <a:r>
              <a:rPr lang="en-US" altLang="ko-KR" sz="24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25" name="TextBox 24"/>
          <p:cNvSpPr txBox="1"/>
          <p:nvPr/>
        </p:nvSpPr>
        <p:spPr>
          <a:xfrm>
            <a:off x="3336956" y="2670194"/>
            <a:ext cx="4647372" cy="400110"/>
          </a:xfrm>
          <a:prstGeom prst="rect">
            <a:avLst/>
          </a:prstGeom>
          <a:noFill/>
        </p:spPr>
        <p:txBody>
          <a:bodyPr wrap="square" rtlCol="0">
            <a:spAutoFit/>
          </a:bodyPr>
          <a:lstStyle/>
          <a:p>
            <a:r>
              <a:rPr lang="en-US" sz="2000" b="1">
                <a:solidFill>
                  <a:schemeClr val="accent5">
                    <a:lumMod val="75000"/>
                  </a:schemeClr>
                </a:solidFill>
              </a:rPr>
              <a:t>Sử dụng phần mềm diệt virus</a:t>
            </a:r>
            <a:endParaRPr lang="ko-KR" altLang="en-US" sz="2000" b="1" dirty="0">
              <a:solidFill>
                <a:schemeClr val="accent5">
                  <a:lumMod val="75000"/>
                </a:schemeClr>
              </a:solidFill>
              <a:cs typeface="Arial" pitchFamily="34" charset="0"/>
            </a:endParaRPr>
          </a:p>
        </p:txBody>
      </p:sp>
      <p:grpSp>
        <p:nvGrpSpPr>
          <p:cNvPr id="52" name="Group 51"/>
          <p:cNvGrpSpPr/>
          <p:nvPr/>
        </p:nvGrpSpPr>
        <p:grpSpPr>
          <a:xfrm>
            <a:off x="2566833" y="3576823"/>
            <a:ext cx="5768272" cy="843070"/>
            <a:chOff x="3131840" y="1491630"/>
            <a:chExt cx="5256584" cy="576064"/>
          </a:xfrm>
        </p:grpSpPr>
        <p:sp>
          <p:nvSpPr>
            <p:cNvPr id="53" name="Rectangle 52"/>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4" name="Right Triangle 53"/>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55" name="TextBox 54"/>
          <p:cNvSpPr txBox="1"/>
          <p:nvPr/>
        </p:nvSpPr>
        <p:spPr>
          <a:xfrm>
            <a:off x="2531389" y="3576723"/>
            <a:ext cx="585063" cy="461665"/>
          </a:xfrm>
          <a:prstGeom prst="rect">
            <a:avLst/>
          </a:prstGeom>
          <a:noFill/>
        </p:spPr>
        <p:txBody>
          <a:bodyPr wrap="square" rtlCol="0">
            <a:spAutoFit/>
          </a:bodyPr>
          <a:lstStyle/>
          <a:p>
            <a:r>
              <a:rPr lang="en-US" altLang="ko-KR" sz="2400" b="1" smtClean="0">
                <a:solidFill>
                  <a:schemeClr val="bg1"/>
                </a:solidFill>
                <a:cs typeface="Arial" pitchFamily="34" charset="0"/>
              </a:rPr>
              <a:t>03</a:t>
            </a:r>
            <a:endParaRPr lang="ko-KR" altLang="en-US" sz="2000" b="1" dirty="0">
              <a:solidFill>
                <a:schemeClr val="bg1"/>
              </a:solidFill>
              <a:cs typeface="Arial" pitchFamily="34" charset="0"/>
            </a:endParaRPr>
          </a:p>
        </p:txBody>
      </p:sp>
      <p:sp>
        <p:nvSpPr>
          <p:cNvPr id="56" name="TextBox 55"/>
          <p:cNvSpPr txBox="1"/>
          <p:nvPr/>
        </p:nvSpPr>
        <p:spPr>
          <a:xfrm>
            <a:off x="3327507" y="3798256"/>
            <a:ext cx="4647372" cy="400110"/>
          </a:xfrm>
          <a:prstGeom prst="rect">
            <a:avLst/>
          </a:prstGeom>
          <a:noFill/>
        </p:spPr>
        <p:txBody>
          <a:bodyPr wrap="square" rtlCol="0">
            <a:spAutoFit/>
          </a:bodyPr>
          <a:lstStyle/>
          <a:p>
            <a:r>
              <a:rPr lang="en-US" sz="2000" b="1" smtClean="0">
                <a:solidFill>
                  <a:schemeClr val="accent5">
                    <a:lumMod val="75000"/>
                  </a:schemeClr>
                </a:solidFill>
              </a:rPr>
              <a:t>Tạo mật khẩu mạnh</a:t>
            </a:r>
            <a:endParaRPr lang="ko-KR" altLang="en-US" sz="2000" b="1" dirty="0">
              <a:solidFill>
                <a:schemeClr val="accent5">
                  <a:lumMod val="75000"/>
                </a:schemeClr>
              </a:solidFill>
              <a:cs typeface="Arial" pitchFamily="34" charset="0"/>
            </a:endParaRPr>
          </a:p>
        </p:txBody>
      </p:sp>
      <p:sp>
        <p:nvSpPr>
          <p:cNvPr id="57" name="Trapezoid 56"/>
          <p:cNvSpPr/>
          <p:nvPr/>
        </p:nvSpPr>
        <p:spPr>
          <a:xfrm rot="4094915">
            <a:off x="6539839" y="3517707"/>
            <a:ext cx="1943340" cy="1155482"/>
          </a:xfrm>
          <a:prstGeom prst="trapezoid">
            <a:avLst>
              <a:gd name="adj" fmla="val 72234"/>
            </a:avLst>
          </a:prstGeom>
          <a:gradFill>
            <a:gsLst>
              <a:gs pos="0">
                <a:schemeClr val="accent1">
                  <a:lumMod val="50000"/>
                  <a:lumOff val="50000"/>
                </a:schemeClr>
              </a:gs>
              <a:gs pos="50000">
                <a:schemeClr val="accent1">
                  <a:lumMod val="40000"/>
                  <a:lumOff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Oval 57"/>
          <p:cNvSpPr/>
          <p:nvPr/>
        </p:nvSpPr>
        <p:spPr>
          <a:xfrm>
            <a:off x="7941822" y="3307720"/>
            <a:ext cx="817582" cy="843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9" name="Group 58"/>
          <p:cNvGrpSpPr/>
          <p:nvPr/>
        </p:nvGrpSpPr>
        <p:grpSpPr>
          <a:xfrm rot="3411746">
            <a:off x="8069321" y="3369009"/>
            <a:ext cx="480665" cy="679136"/>
            <a:chOff x="6777274" y="1831284"/>
            <a:chExt cx="552841" cy="1177414"/>
          </a:xfrm>
        </p:grpSpPr>
        <p:grpSp>
          <p:nvGrpSpPr>
            <p:cNvPr id="60" name="Group 59"/>
            <p:cNvGrpSpPr/>
            <p:nvPr/>
          </p:nvGrpSpPr>
          <p:grpSpPr>
            <a:xfrm>
              <a:off x="6939980" y="1831284"/>
              <a:ext cx="385719" cy="718117"/>
              <a:chOff x="6783521" y="1654812"/>
              <a:chExt cx="726841" cy="1353205"/>
            </a:xfrm>
          </p:grpSpPr>
          <p:sp>
            <p:nvSpPr>
              <p:cNvPr id="62" name="Freeform 61"/>
              <p:cNvSpPr/>
              <p:nvPr/>
            </p:nvSpPr>
            <p:spPr>
              <a:xfrm>
                <a:off x="6783521" y="1886618"/>
                <a:ext cx="726841" cy="1121399"/>
              </a:xfrm>
              <a:custGeom>
                <a:avLst/>
                <a:gdLst/>
                <a:ahLst/>
                <a:cxnLst/>
                <a:rect l="l" t="t" r="r" b="b"/>
                <a:pathLst>
                  <a:path w="726841" h="1121399">
                    <a:moveTo>
                      <a:pt x="236325" y="1049494"/>
                    </a:moveTo>
                    <a:lnTo>
                      <a:pt x="495287" y="1049494"/>
                    </a:lnTo>
                    <a:cubicBezTo>
                      <a:pt x="491080" y="1064561"/>
                      <a:pt x="487966" y="1079199"/>
                      <a:pt x="485273" y="1093187"/>
                    </a:cubicBezTo>
                    <a:lnTo>
                      <a:pt x="245258" y="1092728"/>
                    </a:lnTo>
                    <a:close/>
                    <a:moveTo>
                      <a:pt x="363421" y="203844"/>
                    </a:moveTo>
                    <a:cubicBezTo>
                      <a:pt x="401307" y="203844"/>
                      <a:pt x="432020" y="234557"/>
                      <a:pt x="432020" y="272443"/>
                    </a:cubicBezTo>
                    <a:cubicBezTo>
                      <a:pt x="432020" y="310329"/>
                      <a:pt x="401307" y="341042"/>
                      <a:pt x="363421" y="341042"/>
                    </a:cubicBezTo>
                    <a:cubicBezTo>
                      <a:pt x="325534" y="341042"/>
                      <a:pt x="294821" y="310329"/>
                      <a:pt x="294821" y="272443"/>
                    </a:cubicBezTo>
                    <a:cubicBezTo>
                      <a:pt x="294821" y="234557"/>
                      <a:pt x="325534" y="203844"/>
                      <a:pt x="363421" y="203844"/>
                    </a:cubicBezTo>
                    <a:close/>
                    <a:moveTo>
                      <a:pt x="363421" y="135244"/>
                    </a:moveTo>
                    <a:cubicBezTo>
                      <a:pt x="287648" y="135244"/>
                      <a:pt x="226222" y="196671"/>
                      <a:pt x="226222" y="272443"/>
                    </a:cubicBezTo>
                    <a:cubicBezTo>
                      <a:pt x="226222" y="348216"/>
                      <a:pt x="287648" y="409642"/>
                      <a:pt x="363421" y="409642"/>
                    </a:cubicBezTo>
                    <a:cubicBezTo>
                      <a:pt x="439193" y="409642"/>
                      <a:pt x="500619" y="348216"/>
                      <a:pt x="500619" y="272443"/>
                    </a:cubicBezTo>
                    <a:cubicBezTo>
                      <a:pt x="500619" y="196671"/>
                      <a:pt x="439193" y="135244"/>
                      <a:pt x="363421" y="135244"/>
                    </a:cubicBezTo>
                    <a:close/>
                    <a:moveTo>
                      <a:pt x="196200" y="0"/>
                    </a:moveTo>
                    <a:cubicBezTo>
                      <a:pt x="300307" y="58658"/>
                      <a:pt x="427219" y="59450"/>
                      <a:pt x="531959" y="2129"/>
                    </a:cubicBezTo>
                    <a:cubicBezTo>
                      <a:pt x="645195" y="251105"/>
                      <a:pt x="615578" y="521951"/>
                      <a:pt x="565642" y="749813"/>
                    </a:cubicBezTo>
                    <a:lnTo>
                      <a:pt x="726841" y="904479"/>
                    </a:lnTo>
                    <a:lnTo>
                      <a:pt x="700460" y="1113326"/>
                    </a:lnTo>
                    <a:lnTo>
                      <a:pt x="510728" y="982128"/>
                    </a:lnTo>
                    <a:lnTo>
                      <a:pt x="503274" y="1014651"/>
                    </a:lnTo>
                    <a:lnTo>
                      <a:pt x="228241" y="1014651"/>
                    </a:lnTo>
                    <a:cubicBezTo>
                      <a:pt x="226194" y="1005458"/>
                      <a:pt x="223902" y="996068"/>
                      <a:pt x="221524" y="986461"/>
                    </a:cubicBezTo>
                    <a:lnTo>
                      <a:pt x="26381" y="1121399"/>
                    </a:lnTo>
                    <a:lnTo>
                      <a:pt x="0" y="912552"/>
                    </a:lnTo>
                    <a:lnTo>
                      <a:pt x="162681" y="756465"/>
                    </a:lnTo>
                    <a:lnTo>
                      <a:pt x="163137" y="757906"/>
                    </a:lnTo>
                    <a:lnTo>
                      <a:pt x="165881" y="748957"/>
                    </a:lnTo>
                    <a:cubicBezTo>
                      <a:pt x="117348" y="521774"/>
                      <a:pt x="87568" y="246912"/>
                      <a:pt x="196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Freeform 62"/>
              <p:cNvSpPr/>
              <p:nvPr/>
            </p:nvSpPr>
            <p:spPr>
              <a:xfrm>
                <a:off x="6997804" y="1654812"/>
                <a:ext cx="298274" cy="244742"/>
              </a:xfrm>
              <a:custGeom>
                <a:avLst/>
                <a:gdLst/>
                <a:ahLst/>
                <a:cxnLst/>
                <a:rect l="l" t="t" r="r" b="b"/>
                <a:pathLst>
                  <a:path w="298274" h="244742">
                    <a:moveTo>
                      <a:pt x="147328" y="0"/>
                    </a:moveTo>
                    <a:cubicBezTo>
                      <a:pt x="212319" y="65590"/>
                      <a:pt x="261867" y="134854"/>
                      <a:pt x="298274" y="206570"/>
                    </a:cubicBezTo>
                    <a:cubicBezTo>
                      <a:pt x="205418" y="258299"/>
                      <a:pt x="92251" y="257374"/>
                      <a:pt x="0" y="204273"/>
                    </a:cubicBezTo>
                    <a:cubicBezTo>
                      <a:pt x="35363" y="132633"/>
                      <a:pt x="83678" y="64016"/>
                      <a:pt x="14732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1" name="Freeform 60"/>
            <p:cNvSpPr/>
            <p:nvPr/>
          </p:nvSpPr>
          <p:spPr>
            <a:xfrm>
              <a:off x="6777274" y="2572267"/>
              <a:ext cx="552841" cy="436431"/>
            </a:xfrm>
            <a:custGeom>
              <a:avLst/>
              <a:gdLst/>
              <a:ahLst/>
              <a:cxnLst/>
              <a:rect l="l" t="t" r="r" b="b"/>
              <a:pathLst>
                <a:path w="935319" h="738371">
                  <a:moveTo>
                    <a:pt x="570246" y="5904"/>
                  </a:moveTo>
                  <a:cubicBezTo>
                    <a:pt x="462283" y="64891"/>
                    <a:pt x="426421" y="317189"/>
                    <a:pt x="649701" y="474399"/>
                  </a:cubicBezTo>
                  <a:cubicBezTo>
                    <a:pt x="593836" y="327977"/>
                    <a:pt x="630970" y="255746"/>
                    <a:pt x="667057" y="182470"/>
                  </a:cubicBezTo>
                  <a:cubicBezTo>
                    <a:pt x="667659" y="219721"/>
                    <a:pt x="629598" y="299814"/>
                    <a:pt x="723199" y="346469"/>
                  </a:cubicBezTo>
                  <a:cubicBezTo>
                    <a:pt x="679394" y="206128"/>
                    <a:pt x="864427" y="161920"/>
                    <a:pt x="670152" y="6949"/>
                  </a:cubicBezTo>
                  <a:cubicBezTo>
                    <a:pt x="951156" y="47548"/>
                    <a:pt x="868526" y="190548"/>
                    <a:pt x="935319" y="334595"/>
                  </a:cubicBezTo>
                  <a:cubicBezTo>
                    <a:pt x="886447" y="343095"/>
                    <a:pt x="815632" y="212619"/>
                    <a:pt x="831546" y="274410"/>
                  </a:cubicBezTo>
                  <a:cubicBezTo>
                    <a:pt x="915063" y="518579"/>
                    <a:pt x="665249" y="525551"/>
                    <a:pt x="744586" y="738371"/>
                  </a:cubicBezTo>
                  <a:cubicBezTo>
                    <a:pt x="498005" y="724435"/>
                    <a:pt x="570128" y="495242"/>
                    <a:pt x="454164" y="439509"/>
                  </a:cubicBezTo>
                  <a:cubicBezTo>
                    <a:pt x="422689" y="433882"/>
                    <a:pt x="384944" y="459601"/>
                    <a:pt x="454829" y="574141"/>
                  </a:cubicBezTo>
                  <a:cubicBezTo>
                    <a:pt x="47812" y="270832"/>
                    <a:pt x="333584" y="22904"/>
                    <a:pt x="570246" y="5904"/>
                  </a:cubicBezTo>
                  <a:close/>
                  <a:moveTo>
                    <a:pt x="0" y="0"/>
                  </a:moveTo>
                  <a:lnTo>
                    <a:pt x="9284" y="0"/>
                  </a:lnTo>
                  <a:lnTo>
                    <a:pt x="746" y="59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0950559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Vertical)">
                                      <p:cBhvr>
                                        <p:cTn id="28" dur="500"/>
                                        <p:tgtEl>
                                          <p:spTgt spid="55"/>
                                        </p:tgtEl>
                                      </p:cBhvr>
                                    </p:animEffect>
                                  </p:childTnLst>
                                </p:cTn>
                              </p:par>
                              <p:par>
                                <p:cTn id="29" presetID="16" presetClass="entr" presetSubtype="21"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barn(inVertical)">
                                      <p:cBhvr>
                                        <p:cTn id="31" dur="500"/>
                                        <p:tgtEl>
                                          <p:spTgt spid="5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inVertical)">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par>
                                <p:cTn id="40" presetID="22" presetClass="entr" presetSubtype="4"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00"/>
                                        <p:tgtEl>
                                          <p:spTgt spid="5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down)">
                                      <p:cBhvr>
                                        <p:cTn id="4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30" grpId="0"/>
      <p:bldP spid="24" grpId="0"/>
      <p:bldP spid="25" grpId="0"/>
      <p:bldP spid="55" grpId="0"/>
      <p:bldP spid="56" grpId="0"/>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123478"/>
            <a:ext cx="6912768" cy="535531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Nhóm</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email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email </a:t>
            </a:r>
            <a:r>
              <a:rPr lang="en-US" sz="2600" dirty="0" err="1">
                <a:latin typeface="Times New Roman" panose="02020603050405020304" pitchFamily="18" charset="0"/>
                <a:cs typeface="Times New Roman" panose="02020603050405020304" pitchFamily="18" charset="0"/>
              </a:rPr>
              <a:t>quảng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email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a:t>
            </a:r>
          </a:p>
          <a:p>
            <a:pPr marL="457200" indent="-457200">
              <a:buFontTx/>
              <a:buChar char="-"/>
            </a:pPr>
            <a:r>
              <a:rPr lang="en-US" sz="2600" dirty="0" err="1" smtClean="0">
                <a:latin typeface="Times New Roman" panose="02020603050405020304" pitchFamily="18" charset="0"/>
                <a:cs typeface="Times New Roman" panose="02020603050405020304" pitchFamily="18" charset="0"/>
              </a:rPr>
              <a:t>Nhóm</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2: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r>
              <a:rPr lang="en-US" sz="2600" dirty="0" err="1" smtClean="0">
                <a:latin typeface="Times New Roman" panose="02020603050405020304" pitchFamily="18" charset="0"/>
                <a:cs typeface="Times New Roman" panose="02020603050405020304" pitchFamily="18" charset="0"/>
              </a:rPr>
              <a:t>thông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tin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email </a:t>
            </a:r>
            <a:r>
              <a:rPr lang="en-US" sz="2600" dirty="0" err="1">
                <a:latin typeface="Times New Roman" panose="02020603050405020304" pitchFamily="18" charset="0"/>
                <a:cs typeface="Times New Roman" panose="02020603050405020304" pitchFamily="18" charset="0"/>
              </a:rPr>
              <a:t>quảng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xấu</a:t>
            </a:r>
            <a:r>
              <a:rPr lang="en-US" sz="2600" dirty="0">
                <a:latin typeface="Times New Roman" panose="02020603050405020304" pitchFamily="18" charset="0"/>
                <a:cs typeface="Times New Roman" panose="02020603050405020304" pitchFamily="18" charset="0"/>
              </a:rPr>
              <a:t>?</a:t>
            </a:r>
          </a:p>
          <a:p>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web ở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nhằm</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r>
              <a:rPr lang="en-US" sz="2600" dirty="0" err="1" smtClean="0">
                <a:latin typeface="Times New Roman" panose="02020603050405020304" pitchFamily="18" charset="0"/>
                <a:cs typeface="Times New Roman" panose="02020603050405020304" pitchFamily="18" charset="0"/>
              </a:rPr>
              <a:t>mục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Nhóm</a:t>
            </a:r>
            <a:r>
              <a:rPr lang="en-US" sz="2600" dirty="0">
                <a:latin typeface="Times New Roman" panose="02020603050405020304" pitchFamily="18" charset="0"/>
                <a:cs typeface="Times New Roman" panose="02020603050405020304" pitchFamily="18" charset="0"/>
              </a:rPr>
              <a:t> 3: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web </a:t>
            </a:r>
            <a:r>
              <a:rPr lang="en-US" sz="2600" dirty="0" err="1">
                <a:latin typeface="Times New Roman" panose="02020603050405020304" pitchFamily="18" charset="0"/>
                <a:cs typeface="Times New Roman" panose="02020603050405020304" pitchFamily="18" charset="0"/>
              </a:rPr>
              <a:t>lừa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nhữngười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a:t>
            </a:r>
          </a:p>
          <a:p>
            <a:pPr>
              <a:lnSpc>
                <a:spcPct val="150000"/>
              </a:lnSpc>
            </a:pPr>
            <a:endParaRPr lang="ko-KR" altLang="en-US" sz="2000" b="1" dirty="0">
              <a:solidFill>
                <a:schemeClr val="accent5">
                  <a:lumMod val="75000"/>
                </a:schemeClr>
              </a:solidFill>
              <a:cs typeface="Arial" pitchFamily="34" charset="0"/>
            </a:endParaRPr>
          </a:p>
        </p:txBody>
      </p:sp>
    </p:spTree>
    <p:extLst>
      <p:ext uri="{BB962C8B-B14F-4D97-AF65-F5344CB8AC3E}">
        <p14:creationId xmlns:p14="http://schemas.microsoft.com/office/powerpoint/2010/main" val="10194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442" y="123478"/>
            <a:ext cx="9144000" cy="482758"/>
          </a:xfrm>
        </p:spPr>
        <p:txBody>
          <a:bodyPr/>
          <a:lstStyle/>
          <a:p>
            <a:pPr>
              <a:lnSpc>
                <a:spcPct val="150000"/>
              </a:lnSpc>
            </a:pPr>
            <a:r>
              <a:rPr lang="en-US" sz="2400" b="1" smtClean="0">
                <a:solidFill>
                  <a:schemeClr val="accent5">
                    <a:lumMod val="75000"/>
                  </a:schemeClr>
                </a:solidFill>
              </a:rPr>
              <a:t>1. Phòng </a:t>
            </a:r>
            <a:r>
              <a:rPr lang="en-US" sz="2400" b="1">
                <a:solidFill>
                  <a:schemeClr val="accent5">
                    <a:lumMod val="75000"/>
                  </a:schemeClr>
                </a:solidFill>
              </a:rPr>
              <a:t>ngừa một số tác hại khi tham </a:t>
            </a:r>
            <a:r>
              <a:rPr lang="en-US" sz="2400" b="1" smtClean="0">
                <a:solidFill>
                  <a:schemeClr val="accent5">
                    <a:lumMod val="75000"/>
                  </a:schemeClr>
                </a:solidFill>
              </a:rPr>
              <a:t>gia </a:t>
            </a:r>
            <a:r>
              <a:rPr lang="en-US" sz="2400" b="1">
                <a:solidFill>
                  <a:schemeClr val="accent5">
                    <a:lumMod val="75000"/>
                  </a:schemeClr>
                </a:solidFill>
              </a:rPr>
              <a:t>internet</a:t>
            </a:r>
            <a:endParaRPr lang="ko-KR" altLang="en-US" sz="2400" b="1" dirty="0">
              <a:solidFill>
                <a:schemeClr val="accent5">
                  <a:lumMod val="75000"/>
                </a:schemeClr>
              </a:solidFill>
            </a:endParaRPr>
          </a:p>
        </p:txBody>
      </p:sp>
      <p:sp>
        <p:nvSpPr>
          <p:cNvPr id="6" name="Rectangle 5"/>
          <p:cNvSpPr/>
          <p:nvPr/>
        </p:nvSpPr>
        <p:spPr>
          <a:xfrm>
            <a:off x="0" y="1084693"/>
            <a:ext cx="9144000" cy="3935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Rectangle 7"/>
          <p:cNvSpPr/>
          <p:nvPr/>
        </p:nvSpPr>
        <p:spPr>
          <a:xfrm>
            <a:off x="5292080" y="1476855"/>
            <a:ext cx="45719" cy="3151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6" name="TextBox 35"/>
          <p:cNvSpPr txBox="1"/>
          <p:nvPr/>
        </p:nvSpPr>
        <p:spPr>
          <a:xfrm>
            <a:off x="5217690" y="1779662"/>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04</a:t>
            </a:r>
            <a:endParaRPr lang="ko-KR" altLang="en-US" sz="2400" b="1" dirty="0">
              <a:solidFill>
                <a:schemeClr val="accent1"/>
              </a:solidFill>
              <a:cs typeface="Arial" pitchFamily="34" charset="0"/>
            </a:endParaRPr>
          </a:p>
        </p:txBody>
      </p:sp>
      <p:sp>
        <p:nvSpPr>
          <p:cNvPr id="37" name="TextBox 36"/>
          <p:cNvSpPr txBox="1"/>
          <p:nvPr/>
        </p:nvSpPr>
        <p:spPr>
          <a:xfrm>
            <a:off x="5181972" y="2779391"/>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05</a:t>
            </a:r>
            <a:endParaRPr lang="ko-KR" altLang="en-US" sz="2400" b="1" dirty="0">
              <a:solidFill>
                <a:schemeClr val="accent1"/>
              </a:solidFill>
              <a:cs typeface="Arial" pitchFamily="34" charset="0"/>
            </a:endParaRPr>
          </a:p>
        </p:txBody>
      </p:sp>
      <p:sp>
        <p:nvSpPr>
          <p:cNvPr id="38" name="TextBox 37"/>
          <p:cNvSpPr txBox="1"/>
          <p:nvPr/>
        </p:nvSpPr>
        <p:spPr>
          <a:xfrm>
            <a:off x="5181972" y="3787503"/>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06</a:t>
            </a:r>
            <a:endParaRPr lang="ko-KR" altLang="en-US" sz="2400" b="1" dirty="0">
              <a:solidFill>
                <a:schemeClr val="accent1"/>
              </a:solidFill>
              <a:cs typeface="Arial" pitchFamily="34" charset="0"/>
            </a:endParaRPr>
          </a:p>
        </p:txBody>
      </p:sp>
      <p:sp>
        <p:nvSpPr>
          <p:cNvPr id="4" name="Rectangle 3"/>
          <p:cNvSpPr/>
          <p:nvPr/>
        </p:nvSpPr>
        <p:spPr>
          <a:xfrm>
            <a:off x="107504" y="1328659"/>
            <a:ext cx="5074468" cy="369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smtClean="0">
                <a:solidFill>
                  <a:srgbClr val="002060"/>
                </a:solidFill>
              </a:rPr>
              <a:t>1. </a:t>
            </a:r>
            <a:r>
              <a:rPr lang="en-US" sz="1600" dirty="0" err="1" smtClean="0">
                <a:solidFill>
                  <a:srgbClr val="002060"/>
                </a:solidFill>
              </a:rPr>
              <a:t>Những</a:t>
            </a:r>
            <a:r>
              <a:rPr lang="en-US" sz="1600" dirty="0" smtClean="0">
                <a:solidFill>
                  <a:srgbClr val="002060"/>
                </a:solidFill>
              </a:rPr>
              <a:t> </a:t>
            </a:r>
            <a:r>
              <a:rPr lang="en-US" sz="1600" dirty="0">
                <a:solidFill>
                  <a:srgbClr val="002060"/>
                </a:solidFill>
              </a:rPr>
              <a:t>Mail </a:t>
            </a:r>
            <a:r>
              <a:rPr lang="en-US" sz="1600" dirty="0" err="1">
                <a:solidFill>
                  <a:srgbClr val="002060"/>
                </a:solidFill>
              </a:rPr>
              <a:t>trong</a:t>
            </a:r>
            <a:r>
              <a:rPr lang="en-US" sz="1600" dirty="0">
                <a:solidFill>
                  <a:srgbClr val="002060"/>
                </a:solidFill>
              </a:rPr>
              <a:t> </a:t>
            </a:r>
            <a:r>
              <a:rPr lang="en-US" sz="1600" dirty="0" err="1">
                <a:solidFill>
                  <a:srgbClr val="002060"/>
                </a:solidFill>
              </a:rPr>
              <a:t>hình</a:t>
            </a:r>
            <a:r>
              <a:rPr lang="en-US" sz="1600" dirty="0">
                <a:solidFill>
                  <a:srgbClr val="002060"/>
                </a:solidFill>
              </a:rPr>
              <a:t> 1 </a:t>
            </a:r>
            <a:r>
              <a:rPr lang="en-US" sz="1600" dirty="0" err="1">
                <a:solidFill>
                  <a:srgbClr val="002060"/>
                </a:solidFill>
              </a:rPr>
              <a:t>có</a:t>
            </a:r>
            <a:r>
              <a:rPr lang="en-US" sz="1600" dirty="0">
                <a:solidFill>
                  <a:srgbClr val="002060"/>
                </a:solidFill>
              </a:rPr>
              <a:t> </a:t>
            </a:r>
            <a:r>
              <a:rPr lang="en-US" sz="1600" dirty="0" err="1">
                <a:solidFill>
                  <a:srgbClr val="002060"/>
                </a:solidFill>
              </a:rPr>
              <a:t>mục</a:t>
            </a:r>
            <a:r>
              <a:rPr lang="en-US" sz="1600" dirty="0">
                <a:solidFill>
                  <a:srgbClr val="002060"/>
                </a:solidFill>
              </a:rPr>
              <a:t> </a:t>
            </a:r>
            <a:r>
              <a:rPr lang="en-US" sz="1600" dirty="0" err="1">
                <a:solidFill>
                  <a:srgbClr val="002060"/>
                </a:solidFill>
              </a:rPr>
              <a:t>đích</a:t>
            </a:r>
            <a:r>
              <a:rPr lang="en-US" sz="1600" dirty="0">
                <a:solidFill>
                  <a:srgbClr val="002060"/>
                </a:solidFill>
              </a:rPr>
              <a:t>  </a:t>
            </a:r>
            <a:r>
              <a:rPr lang="en-US" sz="1600" dirty="0" err="1" smtClean="0">
                <a:solidFill>
                  <a:srgbClr val="002060"/>
                </a:solidFill>
              </a:rPr>
              <a:t>gì</a:t>
            </a:r>
            <a:r>
              <a:rPr lang="en-US" sz="1600" dirty="0">
                <a:solidFill>
                  <a:srgbClr val="002060"/>
                </a:solidFill>
              </a:rPr>
              <a:t>, </a:t>
            </a:r>
            <a:r>
              <a:rPr lang="en-US" sz="1600" dirty="0" err="1">
                <a:solidFill>
                  <a:srgbClr val="002060"/>
                </a:solidFill>
              </a:rPr>
              <a:t>là</a:t>
            </a:r>
            <a:r>
              <a:rPr lang="en-US" sz="1600" dirty="0">
                <a:solidFill>
                  <a:srgbClr val="002060"/>
                </a:solidFill>
              </a:rPr>
              <a:t> </a:t>
            </a:r>
            <a:r>
              <a:rPr lang="en-US" sz="1600" dirty="0" err="1">
                <a:solidFill>
                  <a:srgbClr val="002060"/>
                </a:solidFill>
              </a:rPr>
              <a:t>thông</a:t>
            </a:r>
            <a:r>
              <a:rPr lang="en-US" sz="1600" dirty="0">
                <a:solidFill>
                  <a:srgbClr val="002060"/>
                </a:solidFill>
              </a:rPr>
              <a:t> </a:t>
            </a:r>
            <a:endParaRPr lang="en-US" sz="1600" dirty="0" smtClean="0">
              <a:solidFill>
                <a:srgbClr val="002060"/>
              </a:solidFill>
            </a:endParaRPr>
          </a:p>
          <a:p>
            <a:pPr>
              <a:lnSpc>
                <a:spcPct val="150000"/>
              </a:lnSpc>
            </a:pPr>
            <a:r>
              <a:rPr lang="en-US" sz="1600" dirty="0" smtClean="0">
                <a:solidFill>
                  <a:srgbClr val="002060"/>
                </a:solidFill>
              </a:rPr>
              <a:t>tin </a:t>
            </a:r>
            <a:r>
              <a:rPr lang="en-US" sz="1600" dirty="0" err="1">
                <a:solidFill>
                  <a:srgbClr val="002060"/>
                </a:solidFill>
              </a:rPr>
              <a:t>tốt</a:t>
            </a:r>
            <a:r>
              <a:rPr lang="en-US" sz="1600" dirty="0">
                <a:solidFill>
                  <a:srgbClr val="002060"/>
                </a:solidFill>
              </a:rPr>
              <a:t> hay </a:t>
            </a:r>
            <a:r>
              <a:rPr lang="en-US" sz="1600" dirty="0" err="1">
                <a:solidFill>
                  <a:srgbClr val="002060"/>
                </a:solidFill>
              </a:rPr>
              <a:t>xấu</a:t>
            </a:r>
            <a:r>
              <a:rPr lang="en-US" sz="1600" dirty="0">
                <a:solidFill>
                  <a:srgbClr val="002060"/>
                </a:solidFill>
              </a:rPr>
              <a:t>?</a:t>
            </a:r>
          </a:p>
          <a:p>
            <a:pPr>
              <a:lnSpc>
                <a:spcPct val="150000"/>
              </a:lnSpc>
            </a:pPr>
            <a:r>
              <a:rPr lang="en-US" sz="1600" dirty="0" smtClean="0">
                <a:solidFill>
                  <a:srgbClr val="002060"/>
                </a:solidFill>
              </a:rPr>
              <a:t>2. </a:t>
            </a:r>
            <a:r>
              <a:rPr lang="en-US" sz="1600" dirty="0" err="1">
                <a:solidFill>
                  <a:srgbClr val="002060"/>
                </a:solidFill>
              </a:rPr>
              <a:t>Hành</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thích</a:t>
            </a:r>
            <a:r>
              <a:rPr lang="en-US" sz="1600" dirty="0">
                <a:solidFill>
                  <a:srgbClr val="002060"/>
                </a:solidFill>
              </a:rPr>
              <a:t> </a:t>
            </a:r>
            <a:r>
              <a:rPr lang="en-US" sz="1600" dirty="0" err="1">
                <a:solidFill>
                  <a:srgbClr val="002060"/>
                </a:solidFill>
              </a:rPr>
              <a:t>hợp</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trường</a:t>
            </a:r>
            <a:r>
              <a:rPr lang="en-US" sz="1600" dirty="0">
                <a:solidFill>
                  <a:srgbClr val="002060"/>
                </a:solidFill>
              </a:rPr>
              <a:t>  </a:t>
            </a:r>
            <a:r>
              <a:rPr lang="en-US" sz="1600" dirty="0" err="1" smtClean="0">
                <a:solidFill>
                  <a:srgbClr val="002060"/>
                </a:solidFill>
              </a:rPr>
              <a:t>hợp</a:t>
            </a:r>
            <a:r>
              <a:rPr lang="en-US" sz="1600" dirty="0" smtClean="0">
                <a:solidFill>
                  <a:srgbClr val="002060"/>
                </a:solidFill>
              </a:rPr>
              <a:t> </a:t>
            </a:r>
            <a:r>
              <a:rPr lang="en-US" sz="1600" dirty="0" err="1">
                <a:solidFill>
                  <a:srgbClr val="002060"/>
                </a:solidFill>
              </a:rPr>
              <a:t>này</a:t>
            </a:r>
            <a:r>
              <a:rPr lang="en-US" sz="1600" dirty="0">
                <a:solidFill>
                  <a:srgbClr val="002060"/>
                </a:solidFill>
              </a:rPr>
              <a:t> </a:t>
            </a:r>
            <a:r>
              <a:rPr lang="en-US" sz="1600" dirty="0" err="1">
                <a:solidFill>
                  <a:srgbClr val="002060"/>
                </a:solidFill>
              </a:rPr>
              <a:t>là</a:t>
            </a:r>
            <a:r>
              <a:rPr lang="en-US" sz="1600" dirty="0">
                <a:solidFill>
                  <a:srgbClr val="002060"/>
                </a:solidFill>
              </a:rPr>
              <a:t> </a:t>
            </a:r>
            <a:r>
              <a:rPr lang="en-US" sz="1600" dirty="0" err="1">
                <a:solidFill>
                  <a:srgbClr val="002060"/>
                </a:solidFill>
              </a:rPr>
              <a:t>gì</a:t>
            </a:r>
            <a:r>
              <a:rPr lang="en-US" sz="1600" dirty="0" smtClean="0">
                <a:solidFill>
                  <a:srgbClr val="002060"/>
                </a:solidFill>
              </a:rPr>
              <a:t>?</a:t>
            </a:r>
          </a:p>
          <a:p>
            <a:pPr>
              <a:lnSpc>
                <a:spcPct val="150000"/>
              </a:lnSpc>
            </a:pPr>
            <a:endParaRPr lang="en-US" sz="1600" dirty="0">
              <a:solidFill>
                <a:srgbClr val="002060"/>
              </a:solidFill>
            </a:endParaRPr>
          </a:p>
          <a:p>
            <a:pPr>
              <a:lnSpc>
                <a:spcPct val="150000"/>
              </a:lnSpc>
            </a:pPr>
            <a:r>
              <a:rPr lang="en-US" sz="1600" dirty="0" smtClean="0">
                <a:solidFill>
                  <a:srgbClr val="002060"/>
                </a:solidFill>
              </a:rPr>
              <a:t> </a:t>
            </a:r>
          </a:p>
          <a:p>
            <a:pPr>
              <a:lnSpc>
                <a:spcPct val="150000"/>
              </a:lnSpc>
            </a:pPr>
            <a:endParaRPr lang="en-US" sz="2000" i="1" dirty="0">
              <a:solidFill>
                <a:srgbClr val="002060"/>
              </a:solidFill>
              <a:latin typeface="Times New Roman" pitchFamily="18" charset="0"/>
              <a:cs typeface="Times New Roman" pitchFamily="18" charset="0"/>
            </a:endParaRPr>
          </a:p>
          <a:p>
            <a:pPr>
              <a:lnSpc>
                <a:spcPct val="150000"/>
              </a:lnSpc>
            </a:pPr>
            <a:endParaRPr lang="en-US" sz="2000" i="1" dirty="0" smtClean="0">
              <a:solidFill>
                <a:srgbClr val="002060"/>
              </a:solidFill>
              <a:latin typeface="Times New Roman" pitchFamily="18" charset="0"/>
              <a:cs typeface="Times New Roman" pitchFamily="18" charset="0"/>
            </a:endParaRPr>
          </a:p>
          <a:p>
            <a:pPr>
              <a:lnSpc>
                <a:spcPct val="150000"/>
              </a:lnSpc>
            </a:pPr>
            <a:endParaRPr lang="en-US" sz="2000" i="1" dirty="0">
              <a:solidFill>
                <a:srgbClr val="002060"/>
              </a:solidFill>
              <a:latin typeface="Times New Roman" pitchFamily="18" charset="0"/>
              <a:cs typeface="Times New Roman" pitchFamily="18" charset="0"/>
            </a:endParaRPr>
          </a:p>
          <a:p>
            <a:pPr>
              <a:lnSpc>
                <a:spcPct val="150000"/>
              </a:lnSpc>
            </a:pPr>
            <a:endParaRPr lang="en-US" sz="2400" dirty="0">
              <a:solidFill>
                <a:srgbClr val="002060"/>
              </a:solidFill>
              <a:latin typeface="Times New Roman" pitchFamily="18" charset="0"/>
              <a:cs typeface="Times New Roman" pitchFamily="18" charset="0"/>
            </a:endParaRPr>
          </a:p>
        </p:txBody>
      </p:sp>
      <p:sp>
        <p:nvSpPr>
          <p:cNvPr id="39" name="Rectangle 38"/>
          <p:cNvSpPr/>
          <p:nvPr/>
        </p:nvSpPr>
        <p:spPr>
          <a:xfrm>
            <a:off x="5503408" y="1328659"/>
            <a:ext cx="3573150" cy="369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mtClean="0">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65" y="2468438"/>
            <a:ext cx="5003507" cy="2551013"/>
          </a:xfrm>
          <a:prstGeom prst="rect">
            <a:avLst/>
          </a:prstGeom>
        </p:spPr>
      </p:pic>
      <p:sp>
        <p:nvSpPr>
          <p:cNvPr id="10" name="TextBox 9"/>
          <p:cNvSpPr txBox="1"/>
          <p:nvPr/>
        </p:nvSpPr>
        <p:spPr>
          <a:xfrm>
            <a:off x="5545859" y="1458417"/>
            <a:ext cx="3575018" cy="1569660"/>
          </a:xfrm>
          <a:prstGeom prst="rect">
            <a:avLst/>
          </a:prstGeom>
          <a:noFill/>
        </p:spPr>
        <p:txBody>
          <a:bodyPr wrap="none" rtlCol="0">
            <a:spAutoFit/>
          </a:bodyPr>
          <a:lstStyle/>
          <a:p>
            <a:pPr>
              <a:lnSpc>
                <a:spcPct val="150000"/>
              </a:lnSpc>
            </a:pPr>
            <a:r>
              <a:rPr lang="en-US" sz="1600" dirty="0" err="1" smtClean="0">
                <a:solidFill>
                  <a:srgbClr val="002060"/>
                </a:solidFill>
              </a:rPr>
              <a:t>Tất</a:t>
            </a:r>
            <a:r>
              <a:rPr lang="en-US" sz="1600" dirty="0" smtClean="0">
                <a:solidFill>
                  <a:srgbClr val="002060"/>
                </a:solidFill>
              </a:rPr>
              <a:t> </a:t>
            </a:r>
            <a:r>
              <a:rPr lang="en-US" sz="1600" dirty="0" err="1" smtClean="0">
                <a:solidFill>
                  <a:srgbClr val="002060"/>
                </a:solidFill>
              </a:rPr>
              <a:t>cả</a:t>
            </a:r>
            <a:r>
              <a:rPr lang="en-US" sz="1600" dirty="0" smtClean="0">
                <a:solidFill>
                  <a:srgbClr val="002060"/>
                </a:solidFill>
              </a:rPr>
              <a:t> </a:t>
            </a:r>
            <a:r>
              <a:rPr lang="en-US" sz="1600" dirty="0" err="1" smtClean="0">
                <a:solidFill>
                  <a:srgbClr val="002060"/>
                </a:solidFill>
              </a:rPr>
              <a:t>các</a:t>
            </a:r>
            <a:r>
              <a:rPr lang="en-US" sz="1600" dirty="0" smtClean="0">
                <a:solidFill>
                  <a:srgbClr val="002060"/>
                </a:solidFill>
              </a:rPr>
              <a:t> </a:t>
            </a:r>
            <a:r>
              <a:rPr lang="en-US" sz="1600" dirty="0" err="1" smtClean="0">
                <a:solidFill>
                  <a:srgbClr val="002060"/>
                </a:solidFill>
              </a:rPr>
              <a:t>imail</a:t>
            </a:r>
            <a:r>
              <a:rPr lang="en-US" sz="1600" dirty="0" smtClean="0">
                <a:solidFill>
                  <a:srgbClr val="002060"/>
                </a:solidFill>
              </a:rPr>
              <a:t> </a:t>
            </a:r>
            <a:r>
              <a:rPr lang="en-US" sz="1600" dirty="0" err="1" smtClean="0">
                <a:solidFill>
                  <a:srgbClr val="002060"/>
                </a:solidFill>
              </a:rPr>
              <a:t>trong</a:t>
            </a:r>
            <a:r>
              <a:rPr lang="en-US" sz="1600" dirty="0" smtClean="0">
                <a:solidFill>
                  <a:srgbClr val="002060"/>
                </a:solidFill>
              </a:rPr>
              <a:t> </a:t>
            </a:r>
            <a:r>
              <a:rPr lang="en-US" sz="1600" dirty="0" err="1" smtClean="0">
                <a:solidFill>
                  <a:srgbClr val="002060"/>
                </a:solidFill>
              </a:rPr>
              <a:t>hình</a:t>
            </a:r>
            <a:r>
              <a:rPr lang="en-US" sz="1600" dirty="0" smtClean="0">
                <a:solidFill>
                  <a:srgbClr val="002060"/>
                </a:solidFill>
              </a:rPr>
              <a:t> 1 </a:t>
            </a:r>
            <a:r>
              <a:rPr lang="en-US" sz="1600" dirty="0" err="1" smtClean="0">
                <a:solidFill>
                  <a:srgbClr val="002060"/>
                </a:solidFill>
              </a:rPr>
              <a:t>gửi</a:t>
            </a:r>
            <a:r>
              <a:rPr lang="en-US" sz="1600" dirty="0" smtClean="0">
                <a:solidFill>
                  <a:srgbClr val="002060"/>
                </a:solidFill>
              </a:rPr>
              <a:t> </a:t>
            </a:r>
            <a:r>
              <a:rPr lang="en-US" sz="1600" dirty="0" err="1" smtClean="0">
                <a:solidFill>
                  <a:srgbClr val="002060"/>
                </a:solidFill>
              </a:rPr>
              <a:t>đến</a:t>
            </a:r>
            <a:r>
              <a:rPr lang="en-US" sz="1600" dirty="0" smtClean="0">
                <a:solidFill>
                  <a:srgbClr val="002060"/>
                </a:solidFill>
              </a:rPr>
              <a:t> </a:t>
            </a:r>
          </a:p>
          <a:p>
            <a:pPr>
              <a:lnSpc>
                <a:spcPct val="150000"/>
              </a:lnSpc>
            </a:pPr>
            <a:r>
              <a:rPr lang="en-US" sz="1600" dirty="0" err="1" smtClean="0">
                <a:solidFill>
                  <a:srgbClr val="002060"/>
                </a:solidFill>
              </a:rPr>
              <a:t>nhằm</a:t>
            </a:r>
            <a:r>
              <a:rPr lang="en-US" sz="1600" dirty="0" smtClean="0">
                <a:solidFill>
                  <a:srgbClr val="002060"/>
                </a:solidFill>
              </a:rPr>
              <a:t> </a:t>
            </a:r>
            <a:r>
              <a:rPr lang="en-US" sz="1600" dirty="0" err="1" smtClean="0">
                <a:solidFill>
                  <a:srgbClr val="002060"/>
                </a:solidFill>
              </a:rPr>
              <a:t>mục</a:t>
            </a:r>
            <a:r>
              <a:rPr lang="en-US" sz="1600" dirty="0" smtClean="0">
                <a:solidFill>
                  <a:srgbClr val="002060"/>
                </a:solidFill>
              </a:rPr>
              <a:t> </a:t>
            </a:r>
            <a:r>
              <a:rPr lang="en-US" sz="1600" dirty="0" err="1" smtClean="0">
                <a:solidFill>
                  <a:srgbClr val="002060"/>
                </a:solidFill>
              </a:rPr>
              <a:t>đích</a:t>
            </a:r>
            <a:r>
              <a:rPr lang="en-US" sz="1600" dirty="0" smtClean="0">
                <a:solidFill>
                  <a:srgbClr val="002060"/>
                </a:solidFill>
              </a:rPr>
              <a:t> </a:t>
            </a:r>
            <a:r>
              <a:rPr lang="en-US" sz="1600" dirty="0" err="1" smtClean="0">
                <a:solidFill>
                  <a:srgbClr val="002060"/>
                </a:solidFill>
              </a:rPr>
              <a:t>quảng</a:t>
            </a:r>
            <a:r>
              <a:rPr lang="en-US" sz="1600" dirty="0" smtClean="0">
                <a:solidFill>
                  <a:srgbClr val="002060"/>
                </a:solidFill>
              </a:rPr>
              <a:t> </a:t>
            </a:r>
            <a:r>
              <a:rPr lang="en-US" sz="1600" dirty="0" err="1" smtClean="0">
                <a:solidFill>
                  <a:srgbClr val="002060"/>
                </a:solidFill>
              </a:rPr>
              <a:t>cáo</a:t>
            </a:r>
            <a:r>
              <a:rPr lang="en-US" sz="1600" dirty="0" smtClean="0">
                <a:solidFill>
                  <a:srgbClr val="002060"/>
                </a:solidFill>
              </a:rPr>
              <a:t>, </a:t>
            </a:r>
            <a:r>
              <a:rPr lang="en-US" sz="1600" dirty="0" err="1" smtClean="0">
                <a:solidFill>
                  <a:srgbClr val="002060"/>
                </a:solidFill>
              </a:rPr>
              <a:t>có</a:t>
            </a:r>
            <a:r>
              <a:rPr lang="en-US" sz="1600" dirty="0" smtClean="0">
                <a:solidFill>
                  <a:srgbClr val="002060"/>
                </a:solidFill>
              </a:rPr>
              <a:t> </a:t>
            </a:r>
            <a:r>
              <a:rPr lang="en-US" sz="1600" dirty="0" err="1" smtClean="0">
                <a:solidFill>
                  <a:srgbClr val="002060"/>
                </a:solidFill>
              </a:rPr>
              <a:t>thể</a:t>
            </a:r>
            <a:endParaRPr lang="en-US" sz="1600" dirty="0" smtClean="0">
              <a:solidFill>
                <a:srgbClr val="002060"/>
              </a:solidFill>
            </a:endParaRPr>
          </a:p>
          <a:p>
            <a:pPr>
              <a:lnSpc>
                <a:spcPct val="150000"/>
              </a:lnSpc>
            </a:pPr>
            <a:r>
              <a:rPr lang="en-US" sz="1600" dirty="0" err="1" smtClean="0">
                <a:solidFill>
                  <a:srgbClr val="002060"/>
                </a:solidFill>
              </a:rPr>
              <a:t>còn</a:t>
            </a:r>
            <a:r>
              <a:rPr lang="en-US" sz="1600" dirty="0" smtClean="0">
                <a:solidFill>
                  <a:srgbClr val="002060"/>
                </a:solidFill>
              </a:rPr>
              <a:t> </a:t>
            </a:r>
            <a:r>
              <a:rPr lang="en-US" sz="1600" dirty="0" err="1" smtClean="0">
                <a:solidFill>
                  <a:srgbClr val="002060"/>
                </a:solidFill>
              </a:rPr>
              <a:t>mang</a:t>
            </a:r>
            <a:r>
              <a:rPr lang="en-US" sz="1600" dirty="0" smtClean="0">
                <a:solidFill>
                  <a:srgbClr val="002060"/>
                </a:solidFill>
              </a:rPr>
              <a:t> </a:t>
            </a:r>
            <a:r>
              <a:rPr lang="en-US" sz="1600" dirty="0" err="1" smtClean="0">
                <a:solidFill>
                  <a:srgbClr val="002060"/>
                </a:solidFill>
              </a:rPr>
              <a:t>theo</a:t>
            </a:r>
            <a:r>
              <a:rPr lang="en-US" sz="1600" dirty="0" smtClean="0">
                <a:solidFill>
                  <a:srgbClr val="002060"/>
                </a:solidFill>
              </a:rPr>
              <a:t> virus.</a:t>
            </a:r>
          </a:p>
          <a:p>
            <a:pPr>
              <a:lnSpc>
                <a:spcPct val="150000"/>
              </a:lnSpc>
            </a:pPr>
            <a:r>
              <a:rPr lang="en-US" sz="1600" b="1" dirty="0" smtClean="0">
                <a:solidFill>
                  <a:srgbClr val="FF0000"/>
                </a:solidFill>
              </a:rPr>
              <a:t>=&gt; </a:t>
            </a:r>
            <a:r>
              <a:rPr lang="en-US" sz="1600" b="1" dirty="0" err="1" smtClean="0">
                <a:solidFill>
                  <a:srgbClr val="FF0000"/>
                </a:solidFill>
              </a:rPr>
              <a:t>Thông</a:t>
            </a:r>
            <a:r>
              <a:rPr lang="en-US" sz="1600" b="1" dirty="0" smtClean="0">
                <a:solidFill>
                  <a:srgbClr val="FF0000"/>
                </a:solidFill>
              </a:rPr>
              <a:t> tin </a:t>
            </a:r>
            <a:r>
              <a:rPr lang="en-US" sz="1600" b="1" dirty="0" err="1" smtClean="0">
                <a:solidFill>
                  <a:srgbClr val="FF0000"/>
                </a:solidFill>
              </a:rPr>
              <a:t>xấu</a:t>
            </a:r>
            <a:r>
              <a:rPr lang="en-US" sz="1600" b="1" dirty="0" smtClean="0">
                <a:solidFill>
                  <a:srgbClr val="FF0000"/>
                </a:solidFill>
              </a:rPr>
              <a:t>.</a:t>
            </a:r>
            <a:endParaRPr lang="en-US" sz="1600" b="1" dirty="0">
              <a:solidFill>
                <a:srgbClr val="FF0000"/>
              </a:solidFill>
            </a:endParaRPr>
          </a:p>
        </p:txBody>
      </p:sp>
      <p:sp>
        <p:nvSpPr>
          <p:cNvPr id="17" name="TextBox 16"/>
          <p:cNvSpPr txBox="1"/>
          <p:nvPr/>
        </p:nvSpPr>
        <p:spPr>
          <a:xfrm>
            <a:off x="5550524" y="3170775"/>
            <a:ext cx="3594254" cy="1569660"/>
          </a:xfrm>
          <a:prstGeom prst="rect">
            <a:avLst/>
          </a:prstGeom>
          <a:noFill/>
        </p:spPr>
        <p:txBody>
          <a:bodyPr wrap="none" rtlCol="0">
            <a:spAutoFit/>
          </a:bodyPr>
          <a:lstStyle/>
          <a:p>
            <a:pPr>
              <a:lnSpc>
                <a:spcPct val="150000"/>
              </a:lnSpc>
            </a:pPr>
            <a:r>
              <a:rPr lang="en-US" sz="1600" b="1" smtClean="0">
                <a:solidFill>
                  <a:srgbClr val="002060"/>
                </a:solidFill>
              </a:rPr>
              <a:t>Hành động lúc này là</a:t>
            </a:r>
            <a:r>
              <a:rPr lang="en-US" sz="1600" smtClean="0">
                <a:solidFill>
                  <a:srgbClr val="002060"/>
                </a:solidFill>
              </a:rPr>
              <a:t>: Không xem </a:t>
            </a:r>
          </a:p>
          <a:p>
            <a:pPr>
              <a:lnSpc>
                <a:spcPct val="150000"/>
              </a:lnSpc>
            </a:pPr>
            <a:r>
              <a:rPr lang="en-US" sz="1600" smtClean="0">
                <a:solidFill>
                  <a:srgbClr val="002060"/>
                </a:solidFill>
              </a:rPr>
              <a:t>nội dung mà xóa ngay hoặc nháy vào</a:t>
            </a:r>
          </a:p>
          <a:p>
            <a:pPr>
              <a:lnSpc>
                <a:spcPct val="150000"/>
              </a:lnSpc>
            </a:pPr>
            <a:r>
              <a:rPr lang="en-US" sz="1600" smtClean="0">
                <a:solidFill>
                  <a:srgbClr val="002060"/>
                </a:solidFill>
              </a:rPr>
              <a:t>nút bấm Báo cáo Spam để chuyển</a:t>
            </a:r>
          </a:p>
          <a:p>
            <a:pPr>
              <a:lnSpc>
                <a:spcPct val="150000"/>
              </a:lnSpc>
            </a:pPr>
            <a:r>
              <a:rPr lang="en-US" sz="1600" smtClean="0">
                <a:solidFill>
                  <a:srgbClr val="002060"/>
                </a:solidFill>
              </a:rPr>
              <a:t>bức thư rác vào hộp Spam.</a:t>
            </a:r>
            <a:endParaRPr lang="en-US" sz="1600">
              <a:solidFill>
                <a:srgbClr val="FF0000"/>
              </a:solidFill>
            </a:endParaRPr>
          </a:p>
        </p:txBody>
      </p:sp>
    </p:spTree>
    <p:extLst>
      <p:ext uri="{BB962C8B-B14F-4D97-AF65-F5344CB8AC3E}">
        <p14:creationId xmlns:p14="http://schemas.microsoft.com/office/powerpoint/2010/main" val="32394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4" grpId="0" animBg="1"/>
      <p:bldP spid="39" grpId="0" animBg="1"/>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67544" y="172154"/>
            <a:ext cx="7982646" cy="507831"/>
          </a:xfrm>
          <a:prstGeom prst="rect">
            <a:avLst/>
          </a:prstGeom>
        </p:spPr>
        <p:txBody>
          <a:bodyPr wrap="square">
            <a:spAutoFit/>
          </a:bodyPr>
          <a:lstStyle/>
          <a:p>
            <a:pPr algn="ctr">
              <a:lnSpc>
                <a:spcPct val="150000"/>
              </a:lnSpc>
            </a:pPr>
            <a:r>
              <a:rPr lang="en-US" b="1" smtClean="0">
                <a:solidFill>
                  <a:schemeClr val="bg1"/>
                </a:solidFill>
                <a:latin typeface="+mj-lt"/>
                <a:cs typeface="Times New Roman" pitchFamily="18" charset="0"/>
              </a:rPr>
              <a:t>Cách nhận diện gmail quảng cáo</a:t>
            </a:r>
            <a:endParaRPr lang="en-US" b="1">
              <a:solidFill>
                <a:schemeClr val="bg1"/>
              </a:solidFill>
              <a:latin typeface="+mj-lt"/>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8" y="3147814"/>
            <a:ext cx="891641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323528" y="3975906"/>
            <a:ext cx="8496944" cy="972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solidFill>
                  <a:srgbClr val="002060"/>
                </a:solidFill>
              </a:rPr>
              <a:t>Thư rác thường có các đặc điểm: gửi từ địa chỉ lạ, tiêu đề xưng hô chung chung (“bạn thân mến”, “quý khách”) và mời chào hấp dẫn.</a:t>
            </a:r>
            <a:r>
              <a:rPr lang="en-US" smtClean="0"/>
              <a:t>t</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60" y="1203598"/>
            <a:ext cx="7560840" cy="2667000"/>
          </a:xfrm>
          <a:prstGeom prst="rect">
            <a:avLst/>
          </a:prstGeom>
        </p:spPr>
      </p:pic>
      <p:sp>
        <p:nvSpPr>
          <p:cNvPr id="8" name="Rectangle 7"/>
          <p:cNvSpPr/>
          <p:nvPr/>
        </p:nvSpPr>
        <p:spPr>
          <a:xfrm>
            <a:off x="763960" y="635918"/>
            <a:ext cx="8305972" cy="456535"/>
          </a:xfrm>
          <a:prstGeom prst="rect">
            <a:avLst/>
          </a:prstGeom>
        </p:spPr>
        <p:txBody>
          <a:bodyPr wrap="square">
            <a:spAutoFit/>
          </a:bodyPr>
          <a:lstStyle/>
          <a:p>
            <a:pPr algn="just">
              <a:lnSpc>
                <a:spcPct val="150000"/>
              </a:lnSpc>
            </a:pPr>
            <a:r>
              <a:rPr lang="en-US" smtClean="0">
                <a:solidFill>
                  <a:schemeClr val="bg1"/>
                </a:solidFill>
                <a:latin typeface="+mj-lt"/>
                <a:cs typeface="Times New Roman" pitchFamily="18" charset="0"/>
              </a:rPr>
              <a:t>Vậy theo em, làm thế nào để nhận diện được thư rác và email quảng cáo?</a:t>
            </a:r>
            <a:endParaRPr lang="en-US">
              <a:solidFill>
                <a:schemeClr val="bg1"/>
              </a:solidFill>
              <a:latin typeface="+mj-lt"/>
              <a:cs typeface="Times New Roman" pitchFamily="18" charset="0"/>
            </a:endParaRPr>
          </a:p>
        </p:txBody>
      </p:sp>
    </p:spTree>
    <p:extLst>
      <p:ext uri="{BB962C8B-B14F-4D97-AF65-F5344CB8AC3E}">
        <p14:creationId xmlns:p14="http://schemas.microsoft.com/office/powerpoint/2010/main" val="38603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8" y="3147814"/>
            <a:ext cx="891641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329815" y="3823320"/>
            <a:ext cx="8496944" cy="972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err="1" smtClean="0">
                <a:solidFill>
                  <a:srgbClr val="002060"/>
                </a:solidFill>
              </a:rPr>
              <a:t>Hình</a:t>
            </a:r>
            <a:r>
              <a:rPr lang="en-US" dirty="0" smtClean="0">
                <a:solidFill>
                  <a:srgbClr val="002060"/>
                </a:solidFill>
              </a:rPr>
              <a:t> 2 </a:t>
            </a:r>
            <a:r>
              <a:rPr lang="en-US" dirty="0" err="1" smtClean="0">
                <a:solidFill>
                  <a:srgbClr val="002060"/>
                </a:solidFill>
              </a:rPr>
              <a:t>là</a:t>
            </a:r>
            <a:r>
              <a:rPr lang="en-US" dirty="0" smtClean="0">
                <a:solidFill>
                  <a:srgbClr val="002060"/>
                </a:solidFill>
              </a:rPr>
              <a:t> </a:t>
            </a:r>
            <a:r>
              <a:rPr lang="en-US" dirty="0" err="1" smtClean="0">
                <a:solidFill>
                  <a:srgbClr val="002060"/>
                </a:solidFill>
              </a:rPr>
              <a:t>hình</a:t>
            </a:r>
            <a:r>
              <a:rPr lang="en-US" dirty="0" smtClean="0">
                <a:solidFill>
                  <a:srgbClr val="002060"/>
                </a:solidFill>
              </a:rPr>
              <a:t> </a:t>
            </a:r>
            <a:r>
              <a:rPr lang="en-US" dirty="0" err="1" smtClean="0">
                <a:solidFill>
                  <a:srgbClr val="002060"/>
                </a:solidFill>
              </a:rPr>
              <a:t>thức</a:t>
            </a:r>
            <a:r>
              <a:rPr lang="en-US" dirty="0" smtClean="0">
                <a:solidFill>
                  <a:srgbClr val="002060"/>
                </a:solidFill>
              </a:rPr>
              <a:t> </a:t>
            </a:r>
            <a:r>
              <a:rPr lang="en-US" dirty="0" err="1" smtClean="0">
                <a:solidFill>
                  <a:srgbClr val="002060"/>
                </a:solidFill>
              </a:rPr>
              <a:t>lừa</a:t>
            </a:r>
            <a:r>
              <a:rPr lang="en-US" dirty="0" smtClean="0">
                <a:solidFill>
                  <a:srgbClr val="002060"/>
                </a:solidFill>
              </a:rPr>
              <a:t> </a:t>
            </a:r>
            <a:r>
              <a:rPr lang="en-US" dirty="0" err="1" smtClean="0">
                <a:solidFill>
                  <a:srgbClr val="002060"/>
                </a:solidFill>
              </a:rPr>
              <a:t>đảo</a:t>
            </a:r>
            <a:r>
              <a:rPr lang="en-US" dirty="0" smtClean="0">
                <a:solidFill>
                  <a:srgbClr val="002060"/>
                </a:solidFill>
              </a:rPr>
              <a:t> Phishing </a:t>
            </a:r>
            <a:r>
              <a:rPr lang="en-US" dirty="0" err="1" smtClean="0">
                <a:solidFill>
                  <a:srgbClr val="002060"/>
                </a:solidFill>
              </a:rPr>
              <a:t>nhằm</a:t>
            </a:r>
            <a:r>
              <a:rPr lang="en-US" dirty="0" smtClean="0">
                <a:solidFill>
                  <a:srgbClr val="002060"/>
                </a:solidFill>
              </a:rPr>
              <a:t> </a:t>
            </a:r>
            <a:r>
              <a:rPr lang="en-US" dirty="0" err="1" smtClean="0">
                <a:solidFill>
                  <a:srgbClr val="002060"/>
                </a:solidFill>
              </a:rPr>
              <a:t>chiếm</a:t>
            </a:r>
            <a:r>
              <a:rPr lang="en-US" dirty="0" smtClean="0">
                <a:solidFill>
                  <a:srgbClr val="002060"/>
                </a:solidFill>
              </a:rPr>
              <a:t> </a:t>
            </a:r>
            <a:r>
              <a:rPr lang="en-US" dirty="0" err="1" smtClean="0">
                <a:solidFill>
                  <a:srgbClr val="002060"/>
                </a:solidFill>
              </a:rPr>
              <a:t>đoạt</a:t>
            </a:r>
            <a:r>
              <a:rPr lang="en-US" dirty="0" smtClean="0">
                <a:solidFill>
                  <a:srgbClr val="002060"/>
                </a:solidFill>
              </a:rPr>
              <a:t> </a:t>
            </a:r>
            <a:r>
              <a:rPr lang="en-US" dirty="0" err="1" smtClean="0">
                <a:solidFill>
                  <a:srgbClr val="002060"/>
                </a:solidFill>
              </a:rPr>
              <a:t>thông</a:t>
            </a:r>
            <a:r>
              <a:rPr lang="en-US" dirty="0" smtClean="0">
                <a:solidFill>
                  <a:srgbClr val="002060"/>
                </a:solidFill>
              </a:rPr>
              <a:t> tin </a:t>
            </a:r>
            <a:r>
              <a:rPr lang="en-US" dirty="0" err="1" smtClean="0">
                <a:solidFill>
                  <a:srgbClr val="002060"/>
                </a:solidFill>
              </a:rPr>
              <a:t>cá</a:t>
            </a:r>
            <a:r>
              <a:rPr lang="en-US" dirty="0" smtClean="0">
                <a:solidFill>
                  <a:srgbClr val="002060"/>
                </a:solidFill>
              </a:rPr>
              <a:t> </a:t>
            </a:r>
            <a:r>
              <a:rPr lang="en-US" dirty="0" err="1" smtClean="0">
                <a:solidFill>
                  <a:srgbClr val="002060"/>
                </a:solidFill>
              </a:rPr>
              <a:t>nhân</a:t>
            </a:r>
            <a:r>
              <a:rPr lang="en-US" dirty="0" smtClean="0">
                <a:solidFill>
                  <a:srgbClr val="002060"/>
                </a:solidFill>
              </a:rPr>
              <a:t> (</a:t>
            </a:r>
            <a:r>
              <a:rPr lang="en-US" dirty="0" err="1" smtClean="0">
                <a:solidFill>
                  <a:srgbClr val="002060"/>
                </a:solidFill>
              </a:rPr>
              <a:t>địa</a:t>
            </a:r>
            <a:r>
              <a:rPr lang="en-US" dirty="0" smtClean="0">
                <a:solidFill>
                  <a:srgbClr val="002060"/>
                </a:solidFill>
              </a:rPr>
              <a:t> </a:t>
            </a:r>
            <a:r>
              <a:rPr lang="en-US" dirty="0" err="1" smtClean="0">
                <a:solidFill>
                  <a:srgbClr val="002060"/>
                </a:solidFill>
              </a:rPr>
              <a:t>chỉ</a:t>
            </a:r>
            <a:r>
              <a:rPr lang="en-US" dirty="0" smtClean="0">
                <a:solidFill>
                  <a:srgbClr val="002060"/>
                </a:solidFill>
              </a:rPr>
              <a:t> email, </a:t>
            </a:r>
            <a:r>
              <a:rPr lang="en-US" dirty="0" err="1" smtClean="0">
                <a:solidFill>
                  <a:srgbClr val="002060"/>
                </a:solidFill>
              </a:rPr>
              <a:t>mật</a:t>
            </a:r>
            <a:r>
              <a:rPr lang="en-US" dirty="0" smtClean="0">
                <a:solidFill>
                  <a:srgbClr val="002060"/>
                </a:solidFill>
              </a:rPr>
              <a:t> </a:t>
            </a:r>
            <a:r>
              <a:rPr lang="en-US" dirty="0" err="1" smtClean="0">
                <a:solidFill>
                  <a:srgbClr val="002060"/>
                </a:solidFill>
              </a:rPr>
              <a:t>khẩu</a:t>
            </a:r>
            <a:r>
              <a:rPr lang="en-US" dirty="0" smtClean="0">
                <a:solidFill>
                  <a:srgbClr val="002060"/>
                </a:solidFill>
              </a:rPr>
              <a:t>) </a:t>
            </a:r>
            <a:r>
              <a:rPr lang="en-US" dirty="0" err="1" smtClean="0">
                <a:solidFill>
                  <a:srgbClr val="002060"/>
                </a:solidFill>
              </a:rPr>
              <a:t>và</a:t>
            </a:r>
            <a:r>
              <a:rPr lang="en-US" dirty="0" smtClean="0">
                <a:solidFill>
                  <a:srgbClr val="002060"/>
                </a:solidFill>
              </a:rPr>
              <a:t> </a:t>
            </a:r>
            <a:r>
              <a:rPr lang="en-US" dirty="0" err="1" smtClean="0">
                <a:solidFill>
                  <a:srgbClr val="002060"/>
                </a:solidFill>
              </a:rPr>
              <a:t>những</a:t>
            </a:r>
            <a:r>
              <a:rPr lang="en-US" dirty="0" smtClean="0">
                <a:solidFill>
                  <a:srgbClr val="002060"/>
                </a:solidFill>
              </a:rPr>
              <a:t> </a:t>
            </a:r>
            <a:r>
              <a:rPr lang="en-US" dirty="0" err="1" smtClean="0">
                <a:solidFill>
                  <a:srgbClr val="002060"/>
                </a:solidFill>
              </a:rPr>
              <a:t>tài</a:t>
            </a:r>
            <a:r>
              <a:rPr lang="en-US" dirty="0" smtClean="0">
                <a:solidFill>
                  <a:srgbClr val="002060"/>
                </a:solidFill>
              </a:rPr>
              <a:t> </a:t>
            </a:r>
            <a:r>
              <a:rPr lang="en-US" dirty="0" err="1" smtClean="0">
                <a:solidFill>
                  <a:srgbClr val="002060"/>
                </a:solidFill>
              </a:rPr>
              <a:t>sản</a:t>
            </a:r>
            <a:r>
              <a:rPr lang="en-US" dirty="0" smtClean="0">
                <a:solidFill>
                  <a:srgbClr val="002060"/>
                </a:solidFill>
              </a:rPr>
              <a:t> </a:t>
            </a:r>
            <a:r>
              <a:rPr lang="en-US" dirty="0" err="1" smtClean="0">
                <a:solidFill>
                  <a:srgbClr val="002060"/>
                </a:solidFill>
              </a:rPr>
              <a:t>khác</a:t>
            </a:r>
            <a:r>
              <a:rPr lang="en-US" dirty="0" smtClean="0">
                <a:solidFill>
                  <a:srgbClr val="002060"/>
                </a:solidFill>
              </a:rPr>
              <a:t> =&gt; </a:t>
            </a:r>
            <a:r>
              <a:rPr lang="en-US" dirty="0" err="1" smtClean="0">
                <a:solidFill>
                  <a:srgbClr val="FF0000"/>
                </a:solidFill>
              </a:rPr>
              <a:t>Đóng</a:t>
            </a:r>
            <a:r>
              <a:rPr lang="en-US" dirty="0" smtClean="0">
                <a:solidFill>
                  <a:srgbClr val="FF0000"/>
                </a:solidFill>
              </a:rPr>
              <a:t> </a:t>
            </a:r>
            <a:r>
              <a:rPr lang="en-US" dirty="0" err="1" smtClean="0">
                <a:solidFill>
                  <a:srgbClr val="FF0000"/>
                </a:solidFill>
              </a:rPr>
              <a:t>ngay</a:t>
            </a:r>
            <a:r>
              <a:rPr lang="en-US" dirty="0" smtClean="0">
                <a:solidFill>
                  <a:srgbClr val="FF0000"/>
                </a:solidFill>
              </a:rPr>
              <a:t> </a:t>
            </a:r>
            <a:r>
              <a:rPr lang="en-US" dirty="0" err="1" smtClean="0">
                <a:solidFill>
                  <a:srgbClr val="FF0000"/>
                </a:solidFill>
              </a:rPr>
              <a:t>trang</a:t>
            </a:r>
            <a:r>
              <a:rPr lang="en-US" dirty="0" smtClean="0">
                <a:solidFill>
                  <a:srgbClr val="FF0000"/>
                </a:solidFill>
              </a:rPr>
              <a:t> web </a:t>
            </a:r>
            <a:r>
              <a:rPr lang="en-US" dirty="0" err="1" smtClean="0">
                <a:solidFill>
                  <a:srgbClr val="FF0000"/>
                </a:solidFill>
              </a:rPr>
              <a:t>đang</a:t>
            </a:r>
            <a:r>
              <a:rPr lang="en-US" dirty="0" smtClean="0">
                <a:solidFill>
                  <a:srgbClr val="FF0000"/>
                </a:solidFill>
              </a:rPr>
              <a:t> </a:t>
            </a:r>
            <a:r>
              <a:rPr lang="en-US" dirty="0" err="1" smtClean="0">
                <a:solidFill>
                  <a:srgbClr val="FF0000"/>
                </a:solidFill>
              </a:rPr>
              <a:t>xem</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437245"/>
            <a:ext cx="5374395" cy="3024336"/>
          </a:xfrm>
          <a:prstGeom prst="rect">
            <a:avLst/>
          </a:prstGeom>
        </p:spPr>
      </p:pic>
    </p:spTree>
    <p:extLst>
      <p:ext uri="{BB962C8B-B14F-4D97-AF65-F5344CB8AC3E}">
        <p14:creationId xmlns:p14="http://schemas.microsoft.com/office/powerpoint/2010/main" val="14227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469773" y="929806"/>
            <a:ext cx="6768752" cy="36853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nSpc>
                <a:spcPct val="150000"/>
              </a:lnSpc>
              <a:buFont typeface="Wingdings" pitchFamily="2" charset="2"/>
              <a:buChar char="v"/>
            </a:pPr>
            <a:r>
              <a:rPr lang="en-US" altLang="ko-KR" smtClean="0"/>
              <a:t>Thông thường, kẻ xấu sẽ đưa ra mồi nhử hấp dẫn (may mắn trúng thưởng, tri ân khách hàng), nếu nạn nhân nổi lòng tham thì thực hiện bước tiếp theo là yêu cầu đăng nhập (để chiếm đoạt tài khoản) hoặc đóng phí bưu điện (để chiếm đoạt tiền).</a:t>
            </a:r>
          </a:p>
          <a:p>
            <a:pPr marL="285750" indent="-285750">
              <a:lnSpc>
                <a:spcPct val="150000"/>
              </a:lnSpc>
              <a:buFont typeface="Wingdings" pitchFamily="2" charset="2"/>
              <a:buChar char="v"/>
            </a:pPr>
            <a:r>
              <a:rPr lang="en-US" altLang="ko-KR" smtClean="0"/>
              <a:t>Kẻ xấu cũng có thể giả danh cơ quan công an, bưu điện, ngân hàng đe dọa nạn nhân, nếu nạn nhân tỏ ra sợ hãi thì buộc họ tiết lộ thông tin cá nhân hoặc chuyển tiền.</a:t>
            </a:r>
            <a:endParaRPr lang="ko-KR" altLang="en-US"/>
          </a:p>
        </p:txBody>
      </p:sp>
      <p:grpSp>
        <p:nvGrpSpPr>
          <p:cNvPr id="15" name="Group 14"/>
          <p:cNvGrpSpPr/>
          <p:nvPr/>
        </p:nvGrpSpPr>
        <p:grpSpPr>
          <a:xfrm>
            <a:off x="107504" y="1049241"/>
            <a:ext cx="1052368" cy="3696329"/>
            <a:chOff x="4058860" y="987781"/>
            <a:chExt cx="1052368" cy="3696329"/>
          </a:xfrm>
        </p:grpSpPr>
        <p:sp>
          <p:nvSpPr>
            <p:cNvPr id="6"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Isosceles Triangle 10"/>
            <p:cNvSpPr/>
            <p:nvPr/>
          </p:nvSpPr>
          <p:spPr>
            <a:xfrm rot="10800000">
              <a:off x="4468813" y="4423239"/>
              <a:ext cx="196906" cy="26087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40" name="Rounded Rectangle 39"/>
          <p:cNvSpPr/>
          <p:nvPr/>
        </p:nvSpPr>
        <p:spPr>
          <a:xfrm>
            <a:off x="2514721" y="617193"/>
            <a:ext cx="2232248"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smtClean="0"/>
              <a:t>LƯU Ý</a:t>
            </a:r>
            <a:endParaRPr lang="en-US" sz="2000" b="1" u="sng"/>
          </a:p>
        </p:txBody>
      </p:sp>
    </p:spTree>
    <p:extLst>
      <p:ext uri="{BB962C8B-B14F-4D97-AF65-F5344CB8AC3E}">
        <p14:creationId xmlns:p14="http://schemas.microsoft.com/office/powerpoint/2010/main" val="1462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animBg="1"/>
    </p:bldLst>
  </p:timing>
</p:sld>
</file>

<file path=ppt/theme/theme1.xml><?xml version="1.0" encoding="utf-8"?>
<a:theme xmlns:a="http://schemas.openxmlformats.org/drawingml/2006/main" name="Cover and End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2186</TotalTime>
  <Words>1125</Words>
  <Application>Microsoft Office PowerPoint</Application>
  <PresentationFormat>On-screen Show (16:9)</PresentationFormat>
  <Paragraphs>138</Paragraphs>
  <Slides>22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맑은 고딕</vt:lpstr>
      <vt:lpstr>Arial</vt:lpstr>
      <vt:lpstr>Arial Unicode MS</vt:lpstr>
      <vt:lpstr>Calibri</vt:lpstr>
      <vt:lpstr>Times New Roman</vt:lpstr>
      <vt:lpstr>Wingdings</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HP</cp:lastModifiedBy>
  <cp:revision>128</cp:revision>
  <dcterms:created xsi:type="dcterms:W3CDTF">2016-12-05T23:26:54Z</dcterms:created>
  <dcterms:modified xsi:type="dcterms:W3CDTF">2024-01-18T04:14:09Z</dcterms:modified>
</cp:coreProperties>
</file>