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2"/>
  </p:notesMasterIdLst>
  <p:sldIdLst>
    <p:sldId id="256" r:id="rId2"/>
    <p:sldId id="257" r:id="rId3"/>
    <p:sldId id="259" r:id="rId4"/>
    <p:sldId id="258" r:id="rId5"/>
    <p:sldId id="260" r:id="rId6"/>
    <p:sldId id="322" r:id="rId7"/>
    <p:sldId id="323" r:id="rId8"/>
    <p:sldId id="306" r:id="rId9"/>
    <p:sldId id="324" r:id="rId10"/>
    <p:sldId id="330" r:id="rId11"/>
    <p:sldId id="325" r:id="rId12"/>
    <p:sldId id="326" r:id="rId13"/>
    <p:sldId id="327" r:id="rId14"/>
    <p:sldId id="328" r:id="rId15"/>
    <p:sldId id="329" r:id="rId16"/>
    <p:sldId id="308" r:id="rId17"/>
    <p:sldId id="313" r:id="rId18"/>
    <p:sldId id="314" r:id="rId19"/>
    <p:sldId id="315" r:id="rId20"/>
    <p:sldId id="316" r:id="rId21"/>
    <p:sldId id="317" r:id="rId22"/>
    <p:sldId id="311" r:id="rId23"/>
    <p:sldId id="318" r:id="rId24"/>
    <p:sldId id="319" r:id="rId25"/>
    <p:sldId id="320" r:id="rId26"/>
    <p:sldId id="321" r:id="rId27"/>
    <p:sldId id="312" r:id="rId28"/>
    <p:sldId id="310" r:id="rId29"/>
    <p:sldId id="309" r:id="rId30"/>
    <p:sldId id="307" r:id="rId31"/>
  </p:sldIdLst>
  <p:sldSz cx="9144000" cy="5143500" type="screen16x9"/>
  <p:notesSz cx="6858000" cy="9144000"/>
  <p:embeddedFontLst>
    <p:embeddedFont>
      <p:font typeface="Didact Gothic" panose="00000500000000000000" pitchFamily="2" charset="0"/>
      <p:regular r:id="rId33"/>
    </p:embeddedFont>
    <p:embeddedFont>
      <p:font typeface="Oswald" panose="00000500000000000000" pitchFamily="2"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502"/>
    <a:srgbClr val="D5F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B165E6-6684-47CD-841E-6BAF6C53579B}">
  <a:tblStyle styleId="{F9B165E6-6684-47CD-841E-6BAF6C535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p:restoredTop sz="94629"/>
  </p:normalViewPr>
  <p:slideViewPr>
    <p:cSldViewPr snapToGrid="0">
      <p:cViewPr varScale="1">
        <p:scale>
          <a:sx n="107" d="100"/>
          <a:sy n="107" d="100"/>
        </p:scale>
        <p:origin x="7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aa819d0d9b_0_19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aa819d0d9b_0_19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7434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aa819d0d9b_0_19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aa819d0d9b_0_19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104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aa819d0d9b_0_19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aa819d0d9b_0_19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745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aa819d0d9b_0_19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aa819d0d9b_0_19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985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aa819d0d9b_0_19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aa819d0d9b_0_19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800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aa819d0d9b_0_19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aa819d0d9b_0_19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84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819d0d9b_0_19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a819d0d9b_0_19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691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819d0d9b_0_19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a819d0d9b_0_19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362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819d0d9b_0_19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a819d0d9b_0_19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163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819d0d9b_0_19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a819d0d9b_0_19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39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819d0d9b_0_19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a819d0d9b_0_19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9158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819d0d9b_0_19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a819d0d9b_0_19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474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819d0d9b_0_19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a819d0d9b_0_19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0847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819d0d9b_0_19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a819d0d9b_0_19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9217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819d0d9b_0_19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a819d0d9b_0_19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104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819d0d9b_0_19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a819d0d9b_0_19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572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819d0d9b_0_19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a819d0d9b_0_19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1952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819d0d9b_0_19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a819d0d9b_0_19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1628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819d0d9b_0_19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a819d0d9b_0_19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6783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819d0d9b_0_19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a819d0d9b_0_19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3593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a819d0d9b_0_20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aa819d0d9b_0_20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776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819d0d9b_0_19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a819d0d9b_0_19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aa819d0d9b_0_19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aa819d0d9b_0_19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aa819d0d9b_0_19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aa819d0d9b_0_19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4401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aa819d0d9b_0_19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aa819d0d9b_0_19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0768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aa819d0d9b_0_19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aa819d0d9b_0_19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8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aa819d0d9b_0_19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aa819d0d9b_0_19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9008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
          <p:cNvSpPr txBox="1">
            <a:spLocks noGrp="1"/>
          </p:cNvSpPr>
          <p:nvPr>
            <p:ph type="ctrTitle"/>
          </p:nvPr>
        </p:nvSpPr>
        <p:spPr>
          <a:xfrm>
            <a:off x="720001" y="1373825"/>
            <a:ext cx="5666700" cy="21648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72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3" name="Google Shape;23;p2"/>
          <p:cNvSpPr txBox="1">
            <a:spLocks noGrp="1"/>
          </p:cNvSpPr>
          <p:nvPr>
            <p:ph type="subTitle" idx="1"/>
          </p:nvPr>
        </p:nvSpPr>
        <p:spPr>
          <a:xfrm>
            <a:off x="720000" y="3538675"/>
            <a:ext cx="5666700" cy="458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4" name="Google Shape;24;p2"/>
          <p:cNvSpPr txBox="1">
            <a:spLocks noGrp="1"/>
          </p:cNvSpPr>
          <p:nvPr>
            <p:ph type="ctrTitle" idx="2"/>
          </p:nvPr>
        </p:nvSpPr>
        <p:spPr>
          <a:xfrm>
            <a:off x="3920575" y="2940775"/>
            <a:ext cx="1987500" cy="458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91919"/>
              </a:buClr>
              <a:buSzPts val="5200"/>
              <a:buNone/>
              <a:defRPr sz="2200">
                <a:solidFill>
                  <a:schemeClr val="accent4"/>
                </a:solidFill>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720000" y="2743625"/>
            <a:ext cx="2679900" cy="1203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633500" y="540000"/>
            <a:ext cx="2679900" cy="2290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 name="Google Shape;28;p3"/>
          <p:cNvSpPr txBox="1">
            <a:spLocks noGrp="1"/>
          </p:cNvSpPr>
          <p:nvPr>
            <p:ph type="subTitle" idx="1"/>
          </p:nvPr>
        </p:nvSpPr>
        <p:spPr>
          <a:xfrm>
            <a:off x="720025" y="3991200"/>
            <a:ext cx="2679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720000" y="539996"/>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2026950" y="1390375"/>
            <a:ext cx="50901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8"/>
        <p:cNvGrpSpPr/>
        <p:nvPr/>
      </p:nvGrpSpPr>
      <p:grpSpPr>
        <a:xfrm>
          <a:off x="0" y="0"/>
          <a:ext cx="0" cy="0"/>
          <a:chOff x="0" y="0"/>
          <a:chExt cx="0" cy="0"/>
        </a:xfrm>
      </p:grpSpPr>
      <p:sp>
        <p:nvSpPr>
          <p:cNvPr id="69" name="Google Shape;69;p12"/>
          <p:cNvSpPr/>
          <p:nvPr/>
        </p:nvSpPr>
        <p:spPr>
          <a:xfrm>
            <a:off x="10075"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1085300"/>
            <a:ext cx="2336400" cy="795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2" name="Google Shape;112;p16"/>
          <p:cNvSpPr txBox="1">
            <a:spLocks noGrp="1"/>
          </p:cNvSpPr>
          <p:nvPr>
            <p:ph type="title" idx="2" hasCustomPrompt="1"/>
          </p:nvPr>
        </p:nvSpPr>
        <p:spPr>
          <a:xfrm>
            <a:off x="720000" y="540000"/>
            <a:ext cx="12753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6"/>
          <p:cNvSpPr txBox="1">
            <a:spLocks noGrp="1"/>
          </p:cNvSpPr>
          <p:nvPr>
            <p:ph type="subTitle" idx="1"/>
          </p:nvPr>
        </p:nvSpPr>
        <p:spPr>
          <a:xfrm>
            <a:off x="720000" y="1872101"/>
            <a:ext cx="23364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6"/>
          <p:cNvSpPr txBox="1">
            <a:spLocks noGrp="1"/>
          </p:cNvSpPr>
          <p:nvPr>
            <p:ph type="title" idx="3"/>
          </p:nvPr>
        </p:nvSpPr>
        <p:spPr>
          <a:xfrm>
            <a:off x="3403800" y="1085300"/>
            <a:ext cx="2336400" cy="795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5" name="Google Shape;115;p16"/>
          <p:cNvSpPr txBox="1">
            <a:spLocks noGrp="1"/>
          </p:cNvSpPr>
          <p:nvPr>
            <p:ph type="title" idx="4" hasCustomPrompt="1"/>
          </p:nvPr>
        </p:nvSpPr>
        <p:spPr>
          <a:xfrm>
            <a:off x="3403800" y="540000"/>
            <a:ext cx="12753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6"/>
          <p:cNvSpPr txBox="1">
            <a:spLocks noGrp="1"/>
          </p:cNvSpPr>
          <p:nvPr>
            <p:ph type="subTitle" idx="5"/>
          </p:nvPr>
        </p:nvSpPr>
        <p:spPr>
          <a:xfrm>
            <a:off x="3403800" y="1872101"/>
            <a:ext cx="23364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7" name="Google Shape;117;p16"/>
          <p:cNvSpPr txBox="1">
            <a:spLocks noGrp="1"/>
          </p:cNvSpPr>
          <p:nvPr>
            <p:ph type="title" idx="6"/>
          </p:nvPr>
        </p:nvSpPr>
        <p:spPr>
          <a:xfrm>
            <a:off x="720000" y="3299500"/>
            <a:ext cx="2336400" cy="75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8" name="Google Shape;118;p16"/>
          <p:cNvSpPr txBox="1">
            <a:spLocks noGrp="1"/>
          </p:cNvSpPr>
          <p:nvPr>
            <p:ph type="title" idx="7" hasCustomPrompt="1"/>
          </p:nvPr>
        </p:nvSpPr>
        <p:spPr>
          <a:xfrm>
            <a:off x="720000" y="2754200"/>
            <a:ext cx="12753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6"/>
          <p:cNvSpPr txBox="1">
            <a:spLocks noGrp="1"/>
          </p:cNvSpPr>
          <p:nvPr>
            <p:ph type="subTitle" idx="8"/>
          </p:nvPr>
        </p:nvSpPr>
        <p:spPr>
          <a:xfrm>
            <a:off x="720000" y="4054500"/>
            <a:ext cx="23364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20" name="Google Shape;120;p16"/>
          <p:cNvSpPr txBox="1">
            <a:spLocks noGrp="1"/>
          </p:cNvSpPr>
          <p:nvPr>
            <p:ph type="title" idx="9"/>
          </p:nvPr>
        </p:nvSpPr>
        <p:spPr>
          <a:xfrm>
            <a:off x="3403800" y="3299500"/>
            <a:ext cx="2336400" cy="75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1" name="Google Shape;121;p16"/>
          <p:cNvSpPr txBox="1">
            <a:spLocks noGrp="1"/>
          </p:cNvSpPr>
          <p:nvPr>
            <p:ph type="title" idx="13" hasCustomPrompt="1"/>
          </p:nvPr>
        </p:nvSpPr>
        <p:spPr>
          <a:xfrm>
            <a:off x="3403800" y="2754200"/>
            <a:ext cx="12753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6"/>
          <p:cNvSpPr txBox="1">
            <a:spLocks noGrp="1"/>
          </p:cNvSpPr>
          <p:nvPr>
            <p:ph type="subTitle" idx="14"/>
          </p:nvPr>
        </p:nvSpPr>
        <p:spPr>
          <a:xfrm>
            <a:off x="3403800" y="4054500"/>
            <a:ext cx="23364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
    <p:spTree>
      <p:nvGrpSpPr>
        <p:cNvPr id="1" name="Shape 20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a:effectLst>
            <a:outerShdw dist="38100" dir="234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1pPr>
            <a:lvl2pPr lvl="1" rtl="0">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2pPr>
            <a:lvl3pPr lvl="2" rtl="0">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3pPr>
            <a:lvl4pPr lvl="3" rtl="0">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4pPr>
            <a:lvl5pPr lvl="4" rtl="0">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5pPr>
            <a:lvl6pPr lvl="5" rtl="0">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6pPr>
            <a:lvl7pPr lvl="6" rtl="0">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7pPr>
            <a:lvl8pPr lvl="7" rtl="0">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8pPr>
            <a:lvl9pPr lvl="8" rtl="0">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grpSp>
        <p:nvGrpSpPr>
          <p:cNvPr id="8" name="Google Shape;8;p1"/>
          <p:cNvGrpSpPr/>
          <p:nvPr/>
        </p:nvGrpSpPr>
        <p:grpSpPr>
          <a:xfrm>
            <a:off x="256853" y="190466"/>
            <a:ext cx="8630292" cy="4784103"/>
            <a:chOff x="256853" y="190466"/>
            <a:chExt cx="8630292" cy="4784103"/>
          </a:xfrm>
        </p:grpSpPr>
        <p:grpSp>
          <p:nvGrpSpPr>
            <p:cNvPr id="9" name="Google Shape;9;p1"/>
            <p:cNvGrpSpPr/>
            <p:nvPr/>
          </p:nvGrpSpPr>
          <p:grpSpPr>
            <a:xfrm>
              <a:off x="256853" y="190466"/>
              <a:ext cx="195829" cy="195753"/>
              <a:chOff x="3258600" y="2392325"/>
              <a:chExt cx="101550" cy="101500"/>
            </a:xfrm>
          </p:grpSpPr>
          <p:sp>
            <p:nvSpPr>
              <p:cNvPr id="10" name="Google Shape;10;p1"/>
              <p:cNvSpPr/>
              <p:nvPr/>
            </p:nvSpPr>
            <p:spPr>
              <a:xfrm>
                <a:off x="3258600" y="2435000"/>
                <a:ext cx="101550" cy="16225"/>
              </a:xfrm>
              <a:custGeom>
                <a:avLst/>
                <a:gdLst/>
                <a:ahLst/>
                <a:cxnLst/>
                <a:rect l="l" t="t" r="r" b="b"/>
                <a:pathLst>
                  <a:path w="4062" h="649" extrusionOk="0">
                    <a:moveTo>
                      <a:pt x="324" y="1"/>
                    </a:moveTo>
                    <a:cubicBezTo>
                      <a:pt x="146" y="1"/>
                      <a:pt x="0" y="145"/>
                      <a:pt x="0" y="324"/>
                    </a:cubicBezTo>
                    <a:cubicBezTo>
                      <a:pt x="0" y="503"/>
                      <a:pt x="146" y="648"/>
                      <a:pt x="324" y="648"/>
                    </a:cubicBezTo>
                    <a:lnTo>
                      <a:pt x="3738" y="648"/>
                    </a:lnTo>
                    <a:cubicBezTo>
                      <a:pt x="3916" y="648"/>
                      <a:pt x="4061" y="503"/>
                      <a:pt x="4061" y="324"/>
                    </a:cubicBezTo>
                    <a:cubicBezTo>
                      <a:pt x="4061" y="145"/>
                      <a:pt x="3916" y="1"/>
                      <a:pt x="3738" y="1"/>
                    </a:cubicBezTo>
                    <a:close/>
                  </a:path>
                </a:pathLst>
              </a:custGeom>
              <a:solidFill>
                <a:srgbClr val="FF2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3301275" y="2392325"/>
                <a:ext cx="16225" cy="101500"/>
              </a:xfrm>
              <a:custGeom>
                <a:avLst/>
                <a:gdLst/>
                <a:ahLst/>
                <a:cxnLst/>
                <a:rect l="l" t="t" r="r" b="b"/>
                <a:pathLst>
                  <a:path w="649" h="4060" extrusionOk="0">
                    <a:moveTo>
                      <a:pt x="325" y="0"/>
                    </a:moveTo>
                    <a:cubicBezTo>
                      <a:pt x="146" y="0"/>
                      <a:pt x="1" y="144"/>
                      <a:pt x="1" y="324"/>
                    </a:cubicBezTo>
                    <a:lnTo>
                      <a:pt x="1" y="3736"/>
                    </a:lnTo>
                    <a:cubicBezTo>
                      <a:pt x="1" y="3916"/>
                      <a:pt x="146" y="4060"/>
                      <a:pt x="325" y="4060"/>
                    </a:cubicBezTo>
                    <a:cubicBezTo>
                      <a:pt x="504" y="4060"/>
                      <a:pt x="647" y="3917"/>
                      <a:pt x="648" y="3736"/>
                    </a:cubicBezTo>
                    <a:lnTo>
                      <a:pt x="648" y="324"/>
                    </a:lnTo>
                    <a:cubicBezTo>
                      <a:pt x="648" y="144"/>
                      <a:pt x="504" y="0"/>
                      <a:pt x="325" y="0"/>
                    </a:cubicBezTo>
                    <a:close/>
                  </a:path>
                </a:pathLst>
              </a:custGeom>
              <a:solidFill>
                <a:srgbClr val="FF2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1"/>
            <p:cNvGrpSpPr/>
            <p:nvPr/>
          </p:nvGrpSpPr>
          <p:grpSpPr>
            <a:xfrm>
              <a:off x="8691316" y="190466"/>
              <a:ext cx="195829" cy="195753"/>
              <a:chOff x="3258600" y="2392325"/>
              <a:chExt cx="101550" cy="101500"/>
            </a:xfrm>
          </p:grpSpPr>
          <p:sp>
            <p:nvSpPr>
              <p:cNvPr id="13" name="Google Shape;13;p1"/>
              <p:cNvSpPr/>
              <p:nvPr/>
            </p:nvSpPr>
            <p:spPr>
              <a:xfrm>
                <a:off x="3258600" y="2435000"/>
                <a:ext cx="101550" cy="16225"/>
              </a:xfrm>
              <a:custGeom>
                <a:avLst/>
                <a:gdLst/>
                <a:ahLst/>
                <a:cxnLst/>
                <a:rect l="l" t="t" r="r" b="b"/>
                <a:pathLst>
                  <a:path w="4062" h="649" extrusionOk="0">
                    <a:moveTo>
                      <a:pt x="324" y="1"/>
                    </a:moveTo>
                    <a:cubicBezTo>
                      <a:pt x="146" y="1"/>
                      <a:pt x="0" y="145"/>
                      <a:pt x="0" y="324"/>
                    </a:cubicBezTo>
                    <a:cubicBezTo>
                      <a:pt x="0" y="503"/>
                      <a:pt x="146" y="648"/>
                      <a:pt x="324" y="648"/>
                    </a:cubicBezTo>
                    <a:lnTo>
                      <a:pt x="3738" y="648"/>
                    </a:lnTo>
                    <a:cubicBezTo>
                      <a:pt x="3916" y="648"/>
                      <a:pt x="4061" y="503"/>
                      <a:pt x="4061" y="324"/>
                    </a:cubicBezTo>
                    <a:cubicBezTo>
                      <a:pt x="4061" y="145"/>
                      <a:pt x="3916" y="1"/>
                      <a:pt x="3738" y="1"/>
                    </a:cubicBezTo>
                    <a:close/>
                  </a:path>
                </a:pathLst>
              </a:custGeom>
              <a:solidFill>
                <a:srgbClr val="FF2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3301275" y="2392325"/>
                <a:ext cx="16225" cy="101500"/>
              </a:xfrm>
              <a:custGeom>
                <a:avLst/>
                <a:gdLst/>
                <a:ahLst/>
                <a:cxnLst/>
                <a:rect l="l" t="t" r="r" b="b"/>
                <a:pathLst>
                  <a:path w="649" h="4060" extrusionOk="0">
                    <a:moveTo>
                      <a:pt x="325" y="0"/>
                    </a:moveTo>
                    <a:cubicBezTo>
                      <a:pt x="146" y="0"/>
                      <a:pt x="1" y="144"/>
                      <a:pt x="1" y="324"/>
                    </a:cubicBezTo>
                    <a:lnTo>
                      <a:pt x="1" y="3736"/>
                    </a:lnTo>
                    <a:cubicBezTo>
                      <a:pt x="1" y="3916"/>
                      <a:pt x="146" y="4060"/>
                      <a:pt x="325" y="4060"/>
                    </a:cubicBezTo>
                    <a:cubicBezTo>
                      <a:pt x="504" y="4060"/>
                      <a:pt x="647" y="3917"/>
                      <a:pt x="648" y="3736"/>
                    </a:cubicBezTo>
                    <a:lnTo>
                      <a:pt x="648" y="324"/>
                    </a:lnTo>
                    <a:cubicBezTo>
                      <a:pt x="648" y="144"/>
                      <a:pt x="504" y="0"/>
                      <a:pt x="325" y="0"/>
                    </a:cubicBezTo>
                    <a:close/>
                  </a:path>
                </a:pathLst>
              </a:custGeom>
              <a:solidFill>
                <a:srgbClr val="FF2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1"/>
            <p:cNvGrpSpPr/>
            <p:nvPr/>
          </p:nvGrpSpPr>
          <p:grpSpPr>
            <a:xfrm>
              <a:off x="256853" y="4778816"/>
              <a:ext cx="195829" cy="195753"/>
              <a:chOff x="3258600" y="2392325"/>
              <a:chExt cx="101550" cy="101500"/>
            </a:xfrm>
          </p:grpSpPr>
          <p:sp>
            <p:nvSpPr>
              <p:cNvPr id="16" name="Google Shape;16;p1"/>
              <p:cNvSpPr/>
              <p:nvPr/>
            </p:nvSpPr>
            <p:spPr>
              <a:xfrm>
                <a:off x="3258600" y="2435000"/>
                <a:ext cx="101550" cy="16225"/>
              </a:xfrm>
              <a:custGeom>
                <a:avLst/>
                <a:gdLst/>
                <a:ahLst/>
                <a:cxnLst/>
                <a:rect l="l" t="t" r="r" b="b"/>
                <a:pathLst>
                  <a:path w="4062" h="649" extrusionOk="0">
                    <a:moveTo>
                      <a:pt x="324" y="1"/>
                    </a:moveTo>
                    <a:cubicBezTo>
                      <a:pt x="146" y="1"/>
                      <a:pt x="0" y="145"/>
                      <a:pt x="0" y="324"/>
                    </a:cubicBezTo>
                    <a:cubicBezTo>
                      <a:pt x="0" y="503"/>
                      <a:pt x="146" y="648"/>
                      <a:pt x="324" y="648"/>
                    </a:cubicBezTo>
                    <a:lnTo>
                      <a:pt x="3738" y="648"/>
                    </a:lnTo>
                    <a:cubicBezTo>
                      <a:pt x="3916" y="648"/>
                      <a:pt x="4061" y="503"/>
                      <a:pt x="4061" y="324"/>
                    </a:cubicBezTo>
                    <a:cubicBezTo>
                      <a:pt x="4061" y="145"/>
                      <a:pt x="3916" y="1"/>
                      <a:pt x="3738" y="1"/>
                    </a:cubicBezTo>
                    <a:close/>
                  </a:path>
                </a:pathLst>
              </a:custGeom>
              <a:solidFill>
                <a:srgbClr val="FF2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3301275" y="2392325"/>
                <a:ext cx="16225" cy="101500"/>
              </a:xfrm>
              <a:custGeom>
                <a:avLst/>
                <a:gdLst/>
                <a:ahLst/>
                <a:cxnLst/>
                <a:rect l="l" t="t" r="r" b="b"/>
                <a:pathLst>
                  <a:path w="649" h="4060" extrusionOk="0">
                    <a:moveTo>
                      <a:pt x="325" y="0"/>
                    </a:moveTo>
                    <a:cubicBezTo>
                      <a:pt x="146" y="0"/>
                      <a:pt x="1" y="144"/>
                      <a:pt x="1" y="324"/>
                    </a:cubicBezTo>
                    <a:lnTo>
                      <a:pt x="1" y="3736"/>
                    </a:lnTo>
                    <a:cubicBezTo>
                      <a:pt x="1" y="3916"/>
                      <a:pt x="146" y="4060"/>
                      <a:pt x="325" y="4060"/>
                    </a:cubicBezTo>
                    <a:cubicBezTo>
                      <a:pt x="504" y="4060"/>
                      <a:pt x="647" y="3917"/>
                      <a:pt x="648" y="3736"/>
                    </a:cubicBezTo>
                    <a:lnTo>
                      <a:pt x="648" y="324"/>
                    </a:lnTo>
                    <a:cubicBezTo>
                      <a:pt x="648" y="144"/>
                      <a:pt x="504" y="0"/>
                      <a:pt x="325" y="0"/>
                    </a:cubicBezTo>
                    <a:close/>
                  </a:path>
                </a:pathLst>
              </a:custGeom>
              <a:solidFill>
                <a:srgbClr val="FF2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1"/>
            <p:cNvGrpSpPr/>
            <p:nvPr/>
          </p:nvGrpSpPr>
          <p:grpSpPr>
            <a:xfrm>
              <a:off x="8691316" y="4778816"/>
              <a:ext cx="195829" cy="195753"/>
              <a:chOff x="3258600" y="2392325"/>
              <a:chExt cx="101550" cy="101500"/>
            </a:xfrm>
          </p:grpSpPr>
          <p:sp>
            <p:nvSpPr>
              <p:cNvPr id="19" name="Google Shape;19;p1"/>
              <p:cNvSpPr/>
              <p:nvPr/>
            </p:nvSpPr>
            <p:spPr>
              <a:xfrm>
                <a:off x="3258600" y="2435000"/>
                <a:ext cx="101550" cy="16225"/>
              </a:xfrm>
              <a:custGeom>
                <a:avLst/>
                <a:gdLst/>
                <a:ahLst/>
                <a:cxnLst/>
                <a:rect l="l" t="t" r="r" b="b"/>
                <a:pathLst>
                  <a:path w="4062" h="649" extrusionOk="0">
                    <a:moveTo>
                      <a:pt x="324" y="1"/>
                    </a:moveTo>
                    <a:cubicBezTo>
                      <a:pt x="146" y="1"/>
                      <a:pt x="0" y="145"/>
                      <a:pt x="0" y="324"/>
                    </a:cubicBezTo>
                    <a:cubicBezTo>
                      <a:pt x="0" y="503"/>
                      <a:pt x="146" y="648"/>
                      <a:pt x="324" y="648"/>
                    </a:cubicBezTo>
                    <a:lnTo>
                      <a:pt x="3738" y="648"/>
                    </a:lnTo>
                    <a:cubicBezTo>
                      <a:pt x="3916" y="648"/>
                      <a:pt x="4061" y="503"/>
                      <a:pt x="4061" y="324"/>
                    </a:cubicBezTo>
                    <a:cubicBezTo>
                      <a:pt x="4061" y="145"/>
                      <a:pt x="3916" y="1"/>
                      <a:pt x="3738" y="1"/>
                    </a:cubicBezTo>
                    <a:close/>
                  </a:path>
                </a:pathLst>
              </a:custGeom>
              <a:solidFill>
                <a:srgbClr val="FF2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3301275" y="2392325"/>
                <a:ext cx="16225" cy="101500"/>
              </a:xfrm>
              <a:custGeom>
                <a:avLst/>
                <a:gdLst/>
                <a:ahLst/>
                <a:cxnLst/>
                <a:rect l="l" t="t" r="r" b="b"/>
                <a:pathLst>
                  <a:path w="649" h="4060" extrusionOk="0">
                    <a:moveTo>
                      <a:pt x="325" y="0"/>
                    </a:moveTo>
                    <a:cubicBezTo>
                      <a:pt x="146" y="0"/>
                      <a:pt x="1" y="144"/>
                      <a:pt x="1" y="324"/>
                    </a:cubicBezTo>
                    <a:lnTo>
                      <a:pt x="1" y="3736"/>
                    </a:lnTo>
                    <a:cubicBezTo>
                      <a:pt x="1" y="3916"/>
                      <a:pt x="146" y="4060"/>
                      <a:pt x="325" y="4060"/>
                    </a:cubicBezTo>
                    <a:cubicBezTo>
                      <a:pt x="504" y="4060"/>
                      <a:pt x="647" y="3917"/>
                      <a:pt x="648" y="3736"/>
                    </a:cubicBezTo>
                    <a:lnTo>
                      <a:pt x="648" y="324"/>
                    </a:lnTo>
                    <a:cubicBezTo>
                      <a:pt x="648" y="144"/>
                      <a:pt x="504" y="0"/>
                      <a:pt x="325" y="0"/>
                    </a:cubicBezTo>
                    <a:close/>
                  </a:path>
                </a:pathLst>
              </a:custGeom>
              <a:solidFill>
                <a:srgbClr val="FF2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8" r:id="rId5"/>
    <p:sldLayoutId id="2147483662" r:id="rId6"/>
    <p:sldLayoutId id="214748367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p3"/><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6.xml"/><Relationship Id="rId11" Type="http://schemas.openxmlformats.org/officeDocument/2006/relationships/image" Target="../media/image12.svg"/><Relationship Id="rId5" Type="http://schemas.openxmlformats.org/officeDocument/2006/relationships/slideLayout" Target="../slideLayouts/slideLayout6.xml"/><Relationship Id="rId10" Type="http://schemas.openxmlformats.org/officeDocument/2006/relationships/image" Target="../media/image11.png"/><Relationship Id="rId4" Type="http://schemas.openxmlformats.org/officeDocument/2006/relationships/audio" Target="../media/media2.mp3"/><Relationship Id="rId9" Type="http://schemas.openxmlformats.org/officeDocument/2006/relationships/image" Target="../media/image10.sv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p3"/><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7.xml"/><Relationship Id="rId11" Type="http://schemas.openxmlformats.org/officeDocument/2006/relationships/image" Target="../media/image12.svg"/><Relationship Id="rId5" Type="http://schemas.openxmlformats.org/officeDocument/2006/relationships/slideLayout" Target="../slideLayouts/slideLayout6.xml"/><Relationship Id="rId10" Type="http://schemas.openxmlformats.org/officeDocument/2006/relationships/image" Target="../media/image11.png"/><Relationship Id="rId4" Type="http://schemas.openxmlformats.org/officeDocument/2006/relationships/audio" Target="../media/media2.mp3"/><Relationship Id="rId9"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p3"/><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8.xml"/><Relationship Id="rId11" Type="http://schemas.openxmlformats.org/officeDocument/2006/relationships/image" Target="../media/image12.svg"/><Relationship Id="rId5" Type="http://schemas.openxmlformats.org/officeDocument/2006/relationships/slideLayout" Target="../slideLayouts/slideLayout6.xml"/><Relationship Id="rId10" Type="http://schemas.openxmlformats.org/officeDocument/2006/relationships/image" Target="../media/image11.png"/><Relationship Id="rId4" Type="http://schemas.openxmlformats.org/officeDocument/2006/relationships/audio" Target="../media/media2.mp3"/><Relationship Id="rId9" Type="http://schemas.openxmlformats.org/officeDocument/2006/relationships/image" Target="../media/image10.sv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p3"/><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9.xml"/><Relationship Id="rId11" Type="http://schemas.openxmlformats.org/officeDocument/2006/relationships/image" Target="../media/image12.svg"/><Relationship Id="rId5" Type="http://schemas.openxmlformats.org/officeDocument/2006/relationships/slideLayout" Target="../slideLayouts/slideLayout6.xml"/><Relationship Id="rId10" Type="http://schemas.openxmlformats.org/officeDocument/2006/relationships/image" Target="../media/image11.png"/><Relationship Id="rId4" Type="http://schemas.openxmlformats.org/officeDocument/2006/relationships/audio" Target="../media/media2.mp3"/><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p3"/><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0.xml"/><Relationship Id="rId11" Type="http://schemas.openxmlformats.org/officeDocument/2006/relationships/image" Target="../media/image12.svg"/><Relationship Id="rId5" Type="http://schemas.openxmlformats.org/officeDocument/2006/relationships/slideLayout" Target="../slideLayouts/slideLayout6.xml"/><Relationship Id="rId10" Type="http://schemas.openxmlformats.org/officeDocument/2006/relationships/image" Target="../media/image11.png"/><Relationship Id="rId4" Type="http://schemas.openxmlformats.org/officeDocument/2006/relationships/audio" Target="../media/media2.mp3"/><Relationship Id="rId9" Type="http://schemas.openxmlformats.org/officeDocument/2006/relationships/image" Target="../media/image10.sv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1.xml"/><Relationship Id="rId11" Type="http://schemas.openxmlformats.org/officeDocument/2006/relationships/image" Target="../media/image12.svg"/><Relationship Id="rId5" Type="http://schemas.openxmlformats.org/officeDocument/2006/relationships/slideLayout" Target="../slideLayouts/slideLayout6.xm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audio" Target="../media/media2.mp3"/><Relationship Id="rId9" Type="http://schemas.openxmlformats.org/officeDocument/2006/relationships/image" Target="../media/image10.svg"/><Relationship Id="rId1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ctrTitle"/>
          </p:nvPr>
        </p:nvSpPr>
        <p:spPr>
          <a:xfrm>
            <a:off x="972551" y="1491352"/>
            <a:ext cx="7203306" cy="21648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4000" dirty="0">
                <a:solidFill>
                  <a:schemeClr val="dk1"/>
                </a:solidFill>
                <a:latin typeface="Arial" panose="020B0604020202020204" pitchFamily="34" charset="0"/>
                <a:cs typeface="Arial" panose="020B0604020202020204" pitchFamily="34" charset="0"/>
              </a:rPr>
              <a:t>CHÀO MỪNG CÁC EM ĐẾN VỚI BÀI HỌC </a:t>
            </a:r>
            <a:r>
              <a:rPr lang="en" sz="4000" dirty="0">
                <a:solidFill>
                  <a:schemeClr val="accent4"/>
                </a:solidFill>
                <a:latin typeface="Arial" panose="020B0604020202020204" pitchFamily="34" charset="0"/>
                <a:cs typeface="Arial" panose="020B0604020202020204" pitchFamily="34" charset="0"/>
              </a:rPr>
              <a:t>MÔN TIN HỌC</a:t>
            </a:r>
            <a:endParaRPr sz="4000" dirty="0">
              <a:solidFill>
                <a:schemeClr val="accent4"/>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8" name="TextBox 7">
            <a:extLst>
              <a:ext uri="{FF2B5EF4-FFF2-40B4-BE49-F238E27FC236}">
                <a16:creationId xmlns:a16="http://schemas.microsoft.com/office/drawing/2014/main" id="{62F3A097-41A5-2A4C-ADC8-DF84E7D66FEB}"/>
              </a:ext>
            </a:extLst>
          </p:cNvPr>
          <p:cNvSpPr txBox="1"/>
          <p:nvPr/>
        </p:nvSpPr>
        <p:spPr>
          <a:xfrm>
            <a:off x="501161" y="245326"/>
            <a:ext cx="8141677" cy="5888279"/>
          </a:xfrm>
          <a:prstGeom prst="rect">
            <a:avLst/>
          </a:prstGeom>
          <a:noFill/>
        </p:spPr>
        <p:txBody>
          <a:bodyPr wrap="square">
            <a:spAutoFit/>
          </a:bodyPr>
          <a:lstStyle/>
          <a:p>
            <a:pPr algn="just">
              <a:lnSpc>
                <a:spcPct val="150000"/>
              </a:lnSpc>
            </a:pPr>
            <a:r>
              <a:rPr lang="en-US" sz="1950" kern="100" dirty="0">
                <a:effectLst/>
                <a:latin typeface="Arial" panose="020B0604020202020204" pitchFamily="34" charset="0"/>
                <a:ea typeface="Aptos" panose="020B0004020202020204" pitchFamily="34" charset="0"/>
                <a:cs typeface="Arial" panose="020B0604020202020204" pitchFamily="34" charset="0"/>
              </a:rPr>
              <a:t>📍</a:t>
            </a:r>
            <a:r>
              <a:rPr lang="en-US" sz="1950" i="1" kern="100" dirty="0">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Cần</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xác</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định</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Input, Output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của</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bài</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toán</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vì</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a:t>
            </a:r>
          </a:p>
          <a:p>
            <a:pPr marL="342900" indent="-342900" algn="just">
              <a:lnSpc>
                <a:spcPct val="150000"/>
              </a:lnSpc>
              <a:buFont typeface="Wingdings" pitchFamily="2" charset="2"/>
              <a:buChar char="§"/>
            </a:pPr>
            <a:r>
              <a:rPr lang="vi-VN" sz="1950" kern="100" dirty="0">
                <a:effectLst/>
                <a:latin typeface="Arial" panose="020B0604020202020204" pitchFamily="34" charset="0"/>
                <a:ea typeface="Aptos" panose="020B0004020202020204" pitchFamily="34" charset="0"/>
                <a:cs typeface="Arial" panose="020B0604020202020204" pitchFamily="34" charset="0"/>
              </a:rPr>
              <a:t>Muốn giải một bài toán thì cần biết những gì đã cho và những gì cần tìm?</a:t>
            </a:r>
          </a:p>
          <a:p>
            <a:pPr marL="342900" indent="-342900" algn="just">
              <a:lnSpc>
                <a:spcPct val="150000"/>
              </a:lnSpc>
              <a:buFont typeface="Wingdings" pitchFamily="2" charset="2"/>
              <a:buChar char="§"/>
            </a:pPr>
            <a:r>
              <a:rPr lang="vi-VN" sz="1950" kern="100" dirty="0">
                <a:effectLst/>
                <a:latin typeface="Arial" panose="020B0604020202020204" pitchFamily="34" charset="0"/>
                <a:ea typeface="Aptos" panose="020B0004020202020204" pitchFamily="34" charset="0"/>
                <a:cs typeface="Arial" panose="020B0604020202020204" pitchFamily="34" charset="0"/>
              </a:rPr>
              <a:t>Cần biết những dữ liệu nào được đưa vào cho máy tính xử lí và kết quả máy tính cần trả ra là gì.</a:t>
            </a:r>
          </a:p>
          <a:p>
            <a:pPr algn="just">
              <a:lnSpc>
                <a:spcPct val="150000"/>
              </a:lnSpc>
            </a:pPr>
            <a:r>
              <a:rPr lang="en-US" sz="1950" kern="100" dirty="0">
                <a:effectLst/>
                <a:latin typeface="Arial" panose="020B0604020202020204" pitchFamily="34" charset="0"/>
                <a:ea typeface="Aptos" panose="020B0004020202020204" pitchFamily="34" charset="0"/>
                <a:cs typeface="Arial" panose="020B0604020202020204" pitchFamily="34" charset="0"/>
              </a:rPr>
              <a:t>📍</a:t>
            </a:r>
            <a:r>
              <a:rPr lang="en-US" sz="1950" i="1" kern="100" dirty="0">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Cần</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tạo</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ra</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chương</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trình</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a:t>
            </a:r>
            <a:r>
              <a:rPr lang="en-US" sz="1950" i="1"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để</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điều</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khiển</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máy</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tính</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thực</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hiện</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theo</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thuật</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toán</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giải</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bài</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toán</a:t>
            </a:r>
            <a:r>
              <a:rPr lang="en-US" sz="1950" kern="100" dirty="0">
                <a:effectLst/>
                <a:latin typeface="Arial" panose="020B0604020202020204" pitchFamily="34" charset="0"/>
                <a:ea typeface="Aptos" panose="020B0004020202020204" pitchFamily="34" charset="0"/>
                <a:cs typeface="Arial" panose="020B0604020202020204" pitchFamily="34" charset="0"/>
              </a:rPr>
              <a:t>. </a:t>
            </a:r>
          </a:p>
          <a:p>
            <a:pPr algn="just">
              <a:lnSpc>
                <a:spcPct val="150000"/>
              </a:lnSpc>
            </a:pPr>
            <a:r>
              <a:rPr lang="en-US" sz="1950" kern="100" dirty="0">
                <a:effectLst/>
                <a:latin typeface="Arial" panose="020B0604020202020204" pitchFamily="34" charset="0"/>
                <a:ea typeface="Aptos" panose="020B0004020202020204" pitchFamily="34" charset="0"/>
                <a:cs typeface="Arial" panose="020B0604020202020204" pitchFamily="34" charset="0"/>
              </a:rPr>
              <a:t>📍</a:t>
            </a:r>
            <a:r>
              <a:rPr lang="en-US" sz="1950" i="1" kern="100" dirty="0">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Cần</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hiểu</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thuật</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toán</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trước</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khi</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tạo</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ra</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chương</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b="1" i="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trình</a:t>
            </a:r>
            <a:r>
              <a:rPr lang="en-US" sz="195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195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để</a:t>
            </a:r>
            <a:r>
              <a:rPr lang="en-US" sz="195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195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t</a:t>
            </a:r>
            <a:r>
              <a:rPr lang="en-US" sz="1950" kern="100" dirty="0" err="1">
                <a:effectLst/>
                <a:latin typeface="Arial" panose="020B0604020202020204" pitchFamily="34" charset="0"/>
                <a:ea typeface="Aptos" panose="020B0004020202020204" pitchFamily="34" charset="0"/>
                <a:cs typeface="Arial" panose="020B0604020202020204" pitchFamily="34" charset="0"/>
              </a:rPr>
              <a:t>ạo</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ra</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một</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chương</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trình</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thể</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hiện</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đúng</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thuật</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toán</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Nếu</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tạo</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ra</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chương</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trình</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không</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đúng</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với</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thuật</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toán</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thì</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máy</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tính</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sẽ</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cho</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ra</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kết</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quả</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không</a:t>
            </a:r>
            <a:r>
              <a:rPr lang="en-US" sz="1950" kern="100" dirty="0">
                <a:effectLst/>
                <a:latin typeface="Arial" panose="020B0604020202020204" pitchFamily="34" charset="0"/>
                <a:ea typeface="Aptos" panose="020B0004020202020204" pitchFamily="34" charset="0"/>
                <a:cs typeface="Arial" panose="020B0604020202020204" pitchFamily="34" charset="0"/>
              </a:rPr>
              <a:t> </a:t>
            </a:r>
            <a:r>
              <a:rPr lang="en-US" sz="1950" kern="100" dirty="0" err="1">
                <a:effectLst/>
                <a:latin typeface="Arial" panose="020B0604020202020204" pitchFamily="34" charset="0"/>
                <a:ea typeface="Aptos" panose="020B0004020202020204" pitchFamily="34" charset="0"/>
                <a:cs typeface="Arial" panose="020B0604020202020204" pitchFamily="34" charset="0"/>
              </a:rPr>
              <a:t>đúng</a:t>
            </a:r>
            <a:r>
              <a:rPr lang="en-US" sz="1950" kern="100" dirty="0">
                <a:effectLst/>
                <a:latin typeface="Arial" panose="020B0604020202020204" pitchFamily="34" charset="0"/>
                <a:ea typeface="Aptos" panose="020B0004020202020204" pitchFamily="34" charset="0"/>
                <a:cs typeface="Arial" panose="020B0604020202020204" pitchFamily="34" charset="0"/>
              </a:rPr>
              <a:t>.</a:t>
            </a:r>
          </a:p>
          <a:p>
            <a:pPr algn="just">
              <a:lnSpc>
                <a:spcPct val="150000"/>
              </a:lnSpc>
            </a:pPr>
            <a:endParaRPr lang="vi-VN" sz="195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50000"/>
              </a:lnSpc>
            </a:pPr>
            <a:endParaRPr lang="en-VN" sz="195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50000"/>
              </a:lnSpc>
            </a:pPr>
            <a:endParaRPr lang="en-VN" sz="1950" i="1"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66845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 name="TextBox 2">
            <a:extLst>
              <a:ext uri="{FF2B5EF4-FFF2-40B4-BE49-F238E27FC236}">
                <a16:creationId xmlns:a16="http://schemas.microsoft.com/office/drawing/2014/main" id="{7C9E3F5D-7291-9610-9539-58E4490C14F5}"/>
              </a:ext>
            </a:extLst>
          </p:cNvPr>
          <p:cNvSpPr txBox="1"/>
          <p:nvPr/>
        </p:nvSpPr>
        <p:spPr>
          <a:xfrm>
            <a:off x="463061" y="-1290764"/>
            <a:ext cx="7889631" cy="496931"/>
          </a:xfrm>
          <a:prstGeom prst="rect">
            <a:avLst/>
          </a:prstGeom>
          <a:noFill/>
        </p:spPr>
        <p:txBody>
          <a:bodyPr wrap="square">
            <a:spAutoFit/>
          </a:bodyPr>
          <a:lstStyle/>
          <a:p>
            <a:pPr algn="ctr">
              <a:lnSpc>
                <a:spcPct val="150000"/>
              </a:lnSpc>
              <a:spcAft>
                <a:spcPts val="800"/>
              </a:spcAft>
            </a:pPr>
            <a:endParaRPr lang="en-VN" sz="2000" kern="100" dirty="0">
              <a:solidFill>
                <a:srgbClr val="C0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4" name="Snip Diagonal Corner Rectangle 3">
            <a:extLst>
              <a:ext uri="{FF2B5EF4-FFF2-40B4-BE49-F238E27FC236}">
                <a16:creationId xmlns:a16="http://schemas.microsoft.com/office/drawing/2014/main" id="{490CB17E-2A04-8F6A-A9BB-DA6FAFF1D4DB}"/>
              </a:ext>
            </a:extLst>
          </p:cNvPr>
          <p:cNvSpPr/>
          <p:nvPr/>
        </p:nvSpPr>
        <p:spPr>
          <a:xfrm>
            <a:off x="375138" y="0"/>
            <a:ext cx="8393723" cy="961293"/>
          </a:xfrm>
          <a:prstGeom prst="snip2Diag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Quy</a:t>
            </a:r>
            <a:r>
              <a:rPr lang="en-US" sz="2000" b="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trình</a:t>
            </a:r>
            <a:r>
              <a:rPr lang="en-US" sz="2000" b="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giao</a:t>
            </a:r>
            <a:r>
              <a:rPr lang="en-US" sz="2000" b="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cho</a:t>
            </a:r>
            <a:r>
              <a:rPr lang="en-US" sz="2000" b="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máy</a:t>
            </a:r>
            <a:r>
              <a:rPr lang="en-US" sz="2000" b="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tính</a:t>
            </a:r>
            <a:r>
              <a:rPr lang="en-US" sz="2000" b="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giải</a:t>
            </a:r>
            <a:r>
              <a:rPr lang="en-US" sz="2000" b="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quyết</a:t>
            </a:r>
            <a:r>
              <a:rPr lang="en-US" sz="2000" b="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một</a:t>
            </a:r>
            <a:r>
              <a:rPr lang="en-US" sz="2000" b="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bài</a:t>
            </a:r>
            <a:r>
              <a:rPr lang="en-US" sz="2000" b="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toán</a:t>
            </a:r>
            <a:endParaRPr lang="en-VN" sz="2000" b="1" kern="100" dirty="0">
              <a:solidFill>
                <a:srgbClr val="C0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5" name="Chevron 4">
            <a:extLst>
              <a:ext uri="{FF2B5EF4-FFF2-40B4-BE49-F238E27FC236}">
                <a16:creationId xmlns:a16="http://schemas.microsoft.com/office/drawing/2014/main" id="{442A0614-38E5-BD3C-F3DE-2F834B9F06BA}"/>
              </a:ext>
            </a:extLst>
          </p:cNvPr>
          <p:cNvSpPr/>
          <p:nvPr/>
        </p:nvSpPr>
        <p:spPr>
          <a:xfrm>
            <a:off x="375138" y="1215864"/>
            <a:ext cx="1078524" cy="703385"/>
          </a:xfrm>
          <a:prstGeom prst="chevron">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500" b="1" dirty="0">
                <a:solidFill>
                  <a:schemeClr val="tx1"/>
                </a:solidFill>
                <a:latin typeface="Arial" panose="020B0604020202020204" pitchFamily="34" charset="0"/>
                <a:cs typeface="Arial" panose="020B0604020202020204" pitchFamily="34" charset="0"/>
              </a:rPr>
              <a:t>1</a:t>
            </a:r>
          </a:p>
        </p:txBody>
      </p:sp>
      <p:sp>
        <p:nvSpPr>
          <p:cNvPr id="6" name="Chevron 5">
            <a:extLst>
              <a:ext uri="{FF2B5EF4-FFF2-40B4-BE49-F238E27FC236}">
                <a16:creationId xmlns:a16="http://schemas.microsoft.com/office/drawing/2014/main" id="{1060962C-90BE-D244-D08B-D302A6F4D11B}"/>
              </a:ext>
            </a:extLst>
          </p:cNvPr>
          <p:cNvSpPr/>
          <p:nvPr/>
        </p:nvSpPr>
        <p:spPr>
          <a:xfrm>
            <a:off x="1277814" y="1215864"/>
            <a:ext cx="3057704" cy="703385"/>
          </a:xfrm>
          <a:prstGeom prst="chevron">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rPr>
              <a:t>Xác định bài toán</a:t>
            </a:r>
          </a:p>
        </p:txBody>
      </p:sp>
      <p:sp>
        <p:nvSpPr>
          <p:cNvPr id="13" name="TextBox 12">
            <a:extLst>
              <a:ext uri="{FF2B5EF4-FFF2-40B4-BE49-F238E27FC236}">
                <a16:creationId xmlns:a16="http://schemas.microsoft.com/office/drawing/2014/main" id="{C5BB2B2E-2390-4523-E038-3113F3532ED2}"/>
              </a:ext>
            </a:extLst>
          </p:cNvPr>
          <p:cNvSpPr txBox="1"/>
          <p:nvPr/>
        </p:nvSpPr>
        <p:spPr>
          <a:xfrm>
            <a:off x="2137719" y="2074819"/>
            <a:ext cx="5325762" cy="496931"/>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Aptos" panose="020B0004020202020204" pitchFamily="34" charset="0"/>
                <a:cs typeface="Arial" panose="020B0604020202020204" pitchFamily="34" charset="0"/>
              </a:rPr>
              <a:t>Cần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xác</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định</a:t>
            </a:r>
            <a:r>
              <a:rPr lang="en-US" sz="2000" kern="100" dirty="0">
                <a:effectLst/>
                <a:latin typeface="Arial" panose="020B0604020202020204" pitchFamily="34" charset="0"/>
                <a:ea typeface="Aptos" panose="020B0004020202020204" pitchFamily="34" charset="0"/>
                <a:cs typeface="Arial" panose="020B0604020202020204" pitchFamily="34" charset="0"/>
              </a:rPr>
              <a:t> Input </a:t>
            </a:r>
            <a:r>
              <a:rPr lang="en-US" sz="2000" kern="100" dirty="0" err="1">
                <a:effectLst/>
                <a:latin typeface="Arial" panose="020B0604020202020204" pitchFamily="34" charset="0"/>
                <a:ea typeface="Aptos" panose="020B0004020202020204" pitchFamily="34" charset="0"/>
                <a:cs typeface="Arial" panose="020B0604020202020204" pitchFamily="34" charset="0"/>
              </a:rPr>
              <a:t>và</a:t>
            </a:r>
            <a:r>
              <a:rPr lang="en-US" sz="2000" kern="100" dirty="0">
                <a:effectLst/>
                <a:latin typeface="Arial" panose="020B0604020202020204" pitchFamily="34" charset="0"/>
                <a:ea typeface="Aptos" panose="020B0004020202020204" pitchFamily="34" charset="0"/>
                <a:cs typeface="Arial" panose="020B0604020202020204" pitchFamily="34" charset="0"/>
              </a:rPr>
              <a:t> Output </a:t>
            </a:r>
            <a:r>
              <a:rPr lang="en-US" sz="2000" kern="100" dirty="0" err="1">
                <a:effectLst/>
                <a:latin typeface="Arial" panose="020B0604020202020204" pitchFamily="34" charset="0"/>
                <a:ea typeface="Aptos" panose="020B0004020202020204" pitchFamily="34" charset="0"/>
                <a:cs typeface="Arial" panose="020B0604020202020204" pitchFamily="34" charset="0"/>
              </a:rPr>
              <a:t>của</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bài</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toán</a:t>
            </a:r>
            <a:r>
              <a:rPr lang="en-US" sz="2000" kern="100" dirty="0">
                <a:effectLst/>
                <a:latin typeface="Arial" panose="020B0604020202020204" pitchFamily="34" charset="0"/>
                <a:ea typeface="Aptos" panose="020B0004020202020204" pitchFamily="34" charset="0"/>
                <a:cs typeface="Arial" panose="020B0604020202020204" pitchFamily="34" charset="0"/>
              </a:rPr>
              <a:t>.</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15" name="Picture 14" descr="A diagram of a computer&#10;&#10;Description automatically generated with medium confidence">
            <a:extLst>
              <a:ext uri="{FF2B5EF4-FFF2-40B4-BE49-F238E27FC236}">
                <a16:creationId xmlns:a16="http://schemas.microsoft.com/office/drawing/2014/main" id="{CE6AF4B9-716C-22E9-3D3A-DE786B8725FC}"/>
              </a:ext>
            </a:extLst>
          </p:cNvPr>
          <p:cNvPicPr>
            <a:picLocks noChangeAspect="1"/>
          </p:cNvPicPr>
          <p:nvPr/>
        </p:nvPicPr>
        <p:blipFill rotWithShape="1">
          <a:blip r:embed="rId3">
            <a:clrChange>
              <a:clrFrom>
                <a:srgbClr val="FFFFFF"/>
              </a:clrFrom>
              <a:clrTo>
                <a:srgbClr val="FFFFFF">
                  <a:alpha val="0"/>
                </a:srgbClr>
              </a:clrTo>
            </a:clrChange>
          </a:blip>
          <a:srcRect t="36618" b="3465"/>
          <a:stretch/>
        </p:blipFill>
        <p:spPr>
          <a:xfrm>
            <a:off x="-520630" y="2581936"/>
            <a:ext cx="10642460" cy="2410797"/>
          </a:xfrm>
          <a:prstGeom prst="rect">
            <a:avLst/>
          </a:prstGeom>
        </p:spPr>
      </p:pic>
    </p:spTree>
    <p:extLst>
      <p:ext uri="{BB962C8B-B14F-4D97-AF65-F5344CB8AC3E}">
        <p14:creationId xmlns:p14="http://schemas.microsoft.com/office/powerpoint/2010/main" val="276774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7" name="TextBox 6">
            <a:extLst>
              <a:ext uri="{FF2B5EF4-FFF2-40B4-BE49-F238E27FC236}">
                <a16:creationId xmlns:a16="http://schemas.microsoft.com/office/drawing/2014/main" id="{30C03E2C-3A6B-9CA9-90FE-3DC7677E46A6}"/>
              </a:ext>
            </a:extLst>
          </p:cNvPr>
          <p:cNvSpPr txBox="1"/>
          <p:nvPr/>
        </p:nvSpPr>
        <p:spPr>
          <a:xfrm>
            <a:off x="314651" y="223497"/>
            <a:ext cx="8514693" cy="2395464"/>
          </a:xfrm>
          <a:prstGeom prst="rect">
            <a:avLst/>
          </a:prstGeom>
          <a:noFill/>
        </p:spPr>
        <p:txBody>
          <a:bodyPr wrap="square">
            <a:spAutoFit/>
          </a:bodyPr>
          <a:lstStyle/>
          <a:p>
            <a:r>
              <a:rPr kumimoji="0" lang="en-VN" sz="1800" b="0" i="0" u="none" strike="noStrike" kern="0" cap="none" spc="0" normalizeH="0" baseline="0" noProof="0" dirty="0">
                <a:ln>
                  <a:noFill/>
                </a:ln>
                <a:solidFill>
                  <a:srgbClr val="000000"/>
                </a:solidFill>
                <a:effectLst/>
                <a:uLnTx/>
                <a:uFillTx/>
                <a:latin typeface="Arial"/>
                <a:cs typeface="Arial"/>
                <a:sym typeface="Arial"/>
              </a:rPr>
              <a:t>📍 </a:t>
            </a:r>
            <a:r>
              <a:rPr lang="vi-VN" sz="1800" b="1" dirty="0">
                <a:solidFill>
                  <a:srgbClr val="C00000"/>
                </a:solidFill>
              </a:rPr>
              <a:t>Ví dụ</a:t>
            </a:r>
          </a:p>
          <a:p>
            <a:pPr algn="just">
              <a:lnSpc>
                <a:spcPct val="150000"/>
              </a:lnSpc>
            </a:pPr>
            <a:r>
              <a:rPr lang="en-US" sz="1800" b="1" i="1" kern="100" dirty="0" err="1">
                <a:effectLst/>
                <a:latin typeface="Arial" panose="020B0604020202020204" pitchFamily="34" charset="0"/>
                <a:ea typeface="Aptos" panose="020B0004020202020204" pitchFamily="34" charset="0"/>
                <a:cs typeface="Arial" panose="020B0604020202020204" pitchFamily="34" charset="0"/>
              </a:rPr>
              <a:t>Bài</a:t>
            </a:r>
            <a:r>
              <a:rPr lang="en-US" sz="1800" b="1" i="1" kern="100" dirty="0">
                <a:effectLst/>
                <a:latin typeface="Arial" panose="020B0604020202020204" pitchFamily="34" charset="0"/>
                <a:ea typeface="Aptos" panose="020B0004020202020204" pitchFamily="34" charset="0"/>
                <a:cs typeface="Arial" panose="020B0604020202020204" pitchFamily="34" charset="0"/>
              </a:rPr>
              <a:t> </a:t>
            </a:r>
            <a:r>
              <a:rPr lang="en-US" sz="1800" b="1" i="1" kern="100" dirty="0" err="1">
                <a:effectLst/>
                <a:latin typeface="Arial" panose="020B0604020202020204" pitchFamily="34" charset="0"/>
                <a:ea typeface="Aptos" panose="020B0004020202020204" pitchFamily="34" charset="0"/>
                <a:cs typeface="Arial" panose="020B0604020202020204" pitchFamily="34" charset="0"/>
              </a:rPr>
              <a:t>toán</a:t>
            </a:r>
            <a:r>
              <a:rPr lang="en-US" sz="1800" b="1" i="1" kern="100" dirty="0">
                <a:effectLst/>
                <a:latin typeface="Arial" panose="020B0604020202020204" pitchFamily="34" charset="0"/>
                <a:ea typeface="Aptos" panose="020B0004020202020204" pitchFamily="34" charset="0"/>
                <a:cs typeface="Arial" panose="020B0604020202020204" pitchFamily="34" charset="0"/>
              </a:rPr>
              <a:t>:</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Hãy</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dùng</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môi</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trường</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lập</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trình</a:t>
            </a:r>
            <a:r>
              <a:rPr lang="en-US" sz="1800" kern="100" dirty="0">
                <a:effectLst/>
                <a:latin typeface="Arial" panose="020B0604020202020204" pitchFamily="34" charset="0"/>
                <a:ea typeface="Aptos" panose="020B0004020202020204" pitchFamily="34" charset="0"/>
                <a:cs typeface="Arial" panose="020B0604020202020204" pitchFamily="34" charset="0"/>
              </a:rPr>
              <a:t> Scratch </a:t>
            </a:r>
            <a:r>
              <a:rPr lang="en-US" sz="1800" kern="100" dirty="0" err="1">
                <a:effectLst/>
                <a:latin typeface="Arial" panose="020B0604020202020204" pitchFamily="34" charset="0"/>
                <a:ea typeface="Aptos" panose="020B0004020202020204" pitchFamily="34" charset="0"/>
                <a:cs typeface="Arial" panose="020B0604020202020204" pitchFamily="34" charset="0"/>
              </a:rPr>
              <a:t>để</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tạo</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một</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hoạt</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hình</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với</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mô</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tả</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như</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sau</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Trên</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màn</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hình</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xuất</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hiện</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hai</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nhân</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vật</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Mèo</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và</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Chuột</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Mỗi</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nhân</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vật</a:t>
            </a:r>
            <a:r>
              <a:rPr lang="en-US" sz="1800" kern="100" dirty="0">
                <a:effectLst/>
                <a:latin typeface="Arial" panose="020B0604020202020204" pitchFamily="34" charset="0"/>
                <a:ea typeface="Aptos" panose="020B0004020202020204" pitchFamily="34" charset="0"/>
                <a:cs typeface="Arial" panose="020B0604020202020204" pitchFamily="34" charset="0"/>
              </a:rPr>
              <a:t> di </a:t>
            </a:r>
            <a:r>
              <a:rPr lang="en-US" sz="1800" kern="100" dirty="0" err="1">
                <a:effectLst/>
                <a:latin typeface="Arial" panose="020B0604020202020204" pitchFamily="34" charset="0"/>
                <a:ea typeface="Aptos" panose="020B0004020202020204" pitchFamily="34" charset="0"/>
                <a:cs typeface="Arial" panose="020B0604020202020204" pitchFamily="34" charset="0"/>
              </a:rPr>
              <a:t>chuyển</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theo</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một</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hướng</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ngẫu</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nhiên</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một</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đoạn</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rồi</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đổi</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hướng</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ngẫu</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nhiên</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khác</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và</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liên</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tục</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như</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vậy</a:t>
            </a:r>
            <a:r>
              <a:rPr lang="en-US" sz="1800" kern="100" dirty="0">
                <a:effectLst/>
                <a:latin typeface="Arial" panose="020B0604020202020204" pitchFamily="34" charset="0"/>
                <a:ea typeface="Aptos" panose="020B0004020202020204" pitchFamily="34" charset="0"/>
                <a:cs typeface="Arial" panose="020B0604020202020204" pitchFamily="34" charset="0"/>
              </a:rPr>
              <a:t>. Khi </a:t>
            </a:r>
            <a:r>
              <a:rPr lang="en-US" sz="1800" kern="100" dirty="0" err="1">
                <a:effectLst/>
                <a:latin typeface="Arial" panose="020B0604020202020204" pitchFamily="34" charset="0"/>
                <a:ea typeface="Aptos" panose="020B0004020202020204" pitchFamily="34" charset="0"/>
                <a:cs typeface="Arial" panose="020B0604020202020204" pitchFamily="34" charset="0"/>
              </a:rPr>
              <a:t>Mèo</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chạm</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vào</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Chuột</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thì</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phát</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ra</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âm</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thanh</a:t>
            </a:r>
            <a:r>
              <a:rPr lang="en-US" sz="1800" kern="100" dirty="0">
                <a:effectLst/>
                <a:latin typeface="Arial" panose="020B0604020202020204" pitchFamily="34" charset="0"/>
                <a:ea typeface="Aptos" panose="020B0004020202020204" pitchFamily="34" charset="0"/>
                <a:cs typeface="Arial" panose="020B0604020202020204" pitchFamily="34" charset="0"/>
              </a:rPr>
              <a:t> "Meow”, </a:t>
            </a:r>
            <a:r>
              <a:rPr lang="en-US" sz="1800" kern="100" dirty="0" err="1">
                <a:effectLst/>
                <a:latin typeface="Arial" panose="020B0604020202020204" pitchFamily="34" charset="0"/>
                <a:ea typeface="Aptos" panose="020B0004020202020204" pitchFamily="34" charset="0"/>
                <a:cs typeface="Arial" panose="020B0604020202020204" pitchFamily="34" charset="0"/>
              </a:rPr>
              <a:t>lúc</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đó</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Chuột</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kêu</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Chít</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bằng</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cách</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hiện</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bóng</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nói</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và</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đoạn</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hoạt</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hình</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kết</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kern="100" dirty="0" err="1">
                <a:effectLst/>
                <a:latin typeface="Arial" panose="020B0604020202020204" pitchFamily="34" charset="0"/>
                <a:ea typeface="Aptos" panose="020B0004020202020204" pitchFamily="34" charset="0"/>
                <a:cs typeface="Arial" panose="020B0604020202020204" pitchFamily="34" charset="0"/>
              </a:rPr>
              <a:t>thúc</a:t>
            </a:r>
            <a:r>
              <a:rPr lang="en-US" sz="1800" kern="100" dirty="0">
                <a:effectLst/>
                <a:latin typeface="Arial" panose="020B0604020202020204" pitchFamily="34" charset="0"/>
                <a:ea typeface="Aptos" panose="020B0004020202020204" pitchFamily="34" charset="0"/>
                <a:cs typeface="Arial" panose="020B0604020202020204" pitchFamily="34" charset="0"/>
              </a:rPr>
              <a:t>."</a:t>
            </a:r>
            <a:endParaRPr lang="en-VN" sz="1800" kern="1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8D068DB4-AEA8-5A82-63F8-7BED0365739F}"/>
              </a:ext>
            </a:extLst>
          </p:cNvPr>
          <p:cNvGraphicFramePr>
            <a:graphicFrameLocks noGrp="1"/>
          </p:cNvGraphicFramePr>
          <p:nvPr>
            <p:extLst>
              <p:ext uri="{D42A27DB-BD31-4B8C-83A1-F6EECF244321}">
                <p14:modId xmlns:p14="http://schemas.microsoft.com/office/powerpoint/2010/main" val="1626108328"/>
              </p:ext>
            </p:extLst>
          </p:nvPr>
        </p:nvGraphicFramePr>
        <p:xfrm>
          <a:off x="314652" y="2775722"/>
          <a:ext cx="8514693" cy="2116963"/>
        </p:xfrm>
        <a:graphic>
          <a:graphicData uri="http://schemas.openxmlformats.org/drawingml/2006/table">
            <a:tbl>
              <a:tblPr firstRow="1" firstCol="1" bandRow="1">
                <a:tableStyleId>{F9B165E6-6684-47CD-841E-6BAF6C53579B}</a:tableStyleId>
              </a:tblPr>
              <a:tblGrid>
                <a:gridCol w="4346559">
                  <a:extLst>
                    <a:ext uri="{9D8B030D-6E8A-4147-A177-3AD203B41FA5}">
                      <a16:colId xmlns:a16="http://schemas.microsoft.com/office/drawing/2014/main" val="159731669"/>
                    </a:ext>
                  </a:extLst>
                </a:gridCol>
                <a:gridCol w="4168134">
                  <a:extLst>
                    <a:ext uri="{9D8B030D-6E8A-4147-A177-3AD203B41FA5}">
                      <a16:colId xmlns:a16="http://schemas.microsoft.com/office/drawing/2014/main" val="2554911231"/>
                    </a:ext>
                  </a:extLst>
                </a:gridCol>
              </a:tblGrid>
              <a:tr h="0">
                <a:tc>
                  <a:txBody>
                    <a:bodyPr/>
                    <a:lstStyle/>
                    <a:p>
                      <a:pPr algn="just">
                        <a:lnSpc>
                          <a:spcPct val="150000"/>
                        </a:lnSpc>
                        <a:spcAft>
                          <a:spcPts val="800"/>
                        </a:spcAft>
                      </a:pPr>
                      <a:r>
                        <a:rPr lang="en-US" sz="1800" b="1" kern="100" dirty="0">
                          <a:effectLst/>
                        </a:rPr>
                        <a:t>INPUT:</a:t>
                      </a:r>
                      <a:endParaRPr lang="en-VN" sz="1800" b="1" kern="100" dirty="0">
                        <a:effectLst/>
                      </a:endParaRPr>
                    </a:p>
                    <a:p>
                      <a:pPr algn="just">
                        <a:lnSpc>
                          <a:spcPct val="150000"/>
                        </a:lnSpc>
                        <a:spcAft>
                          <a:spcPts val="800"/>
                        </a:spcAft>
                      </a:pPr>
                      <a:r>
                        <a:rPr lang="en-US" sz="1800" kern="100" dirty="0" err="1">
                          <a:effectLst/>
                        </a:rPr>
                        <a:t>Dùng</a:t>
                      </a:r>
                      <a:r>
                        <a:rPr lang="en-US" sz="1800" kern="100" dirty="0">
                          <a:effectLst/>
                        </a:rPr>
                        <a:t> Scratch </a:t>
                      </a:r>
                      <a:r>
                        <a:rPr lang="en-US" sz="1800" kern="100" dirty="0" err="1">
                          <a:effectLst/>
                        </a:rPr>
                        <a:t>để</a:t>
                      </a:r>
                      <a:r>
                        <a:rPr lang="en-US" sz="1800" kern="100" dirty="0">
                          <a:effectLst/>
                        </a:rPr>
                        <a:t> </a:t>
                      </a:r>
                      <a:r>
                        <a:rPr lang="en-US" sz="1800" kern="100" dirty="0" err="1">
                          <a:effectLst/>
                        </a:rPr>
                        <a:t>tạo</a:t>
                      </a:r>
                      <a:r>
                        <a:rPr lang="en-US" sz="1800" kern="100" dirty="0">
                          <a:effectLst/>
                        </a:rPr>
                        <a:t> </a:t>
                      </a:r>
                      <a:r>
                        <a:rPr lang="en-US" sz="1800" kern="100" dirty="0" err="1">
                          <a:effectLst/>
                        </a:rPr>
                        <a:t>đoạn</a:t>
                      </a:r>
                      <a:r>
                        <a:rPr lang="en-US" sz="1800" kern="100" dirty="0">
                          <a:effectLst/>
                        </a:rPr>
                        <a:t> </a:t>
                      </a:r>
                      <a:r>
                        <a:rPr lang="en-US" sz="1800" kern="100" dirty="0" err="1">
                          <a:effectLst/>
                        </a:rPr>
                        <a:t>hoạt</a:t>
                      </a:r>
                      <a:r>
                        <a:rPr lang="en-US" sz="1800" kern="100" dirty="0">
                          <a:effectLst/>
                        </a:rPr>
                        <a:t> </a:t>
                      </a:r>
                      <a:r>
                        <a:rPr lang="en-US" sz="1800" kern="100" dirty="0" err="1">
                          <a:effectLst/>
                        </a:rPr>
                        <a:t>hình</a:t>
                      </a:r>
                      <a:r>
                        <a:rPr lang="en-US" sz="1800" kern="100" dirty="0">
                          <a:effectLst/>
                        </a:rPr>
                        <a:t> - </a:t>
                      </a:r>
                      <a:r>
                        <a:rPr lang="en-US" sz="1800" kern="100" dirty="0" err="1">
                          <a:effectLst/>
                        </a:rPr>
                        <a:t>Mô</a:t>
                      </a:r>
                      <a:r>
                        <a:rPr lang="en-US" sz="1800" kern="100" dirty="0">
                          <a:effectLst/>
                        </a:rPr>
                        <a:t> </a:t>
                      </a:r>
                      <a:r>
                        <a:rPr lang="en-US" sz="1800" kern="100" dirty="0" err="1">
                          <a:effectLst/>
                        </a:rPr>
                        <a:t>tả</a:t>
                      </a:r>
                      <a:r>
                        <a:rPr lang="en-US" sz="1800" kern="100" dirty="0">
                          <a:effectLst/>
                        </a:rPr>
                        <a:t> </a:t>
                      </a:r>
                      <a:r>
                        <a:rPr lang="en-US" sz="1800" kern="100" dirty="0" err="1">
                          <a:effectLst/>
                        </a:rPr>
                        <a:t>đoạn</a:t>
                      </a:r>
                      <a:r>
                        <a:rPr lang="en-US" sz="1800" kern="100" dirty="0">
                          <a:effectLst/>
                        </a:rPr>
                        <a:t> </a:t>
                      </a:r>
                      <a:r>
                        <a:rPr lang="en-US" sz="1800" kern="100" dirty="0" err="1">
                          <a:effectLst/>
                        </a:rPr>
                        <a:t>hoạt</a:t>
                      </a:r>
                      <a:r>
                        <a:rPr lang="en-US" sz="1800" kern="100" dirty="0">
                          <a:effectLst/>
                        </a:rPr>
                        <a:t> </a:t>
                      </a:r>
                      <a:r>
                        <a:rPr lang="en-US" sz="1800" kern="100" dirty="0" err="1">
                          <a:effectLst/>
                        </a:rPr>
                        <a:t>hình</a:t>
                      </a:r>
                      <a:r>
                        <a:rPr lang="en-US" sz="1800" kern="100" dirty="0">
                          <a:effectLst/>
                        </a:rPr>
                        <a:t>: “</a:t>
                      </a:r>
                      <a:r>
                        <a:rPr lang="en-US" sz="1800" kern="100" dirty="0" err="1">
                          <a:effectLst/>
                        </a:rPr>
                        <a:t>Trên</a:t>
                      </a:r>
                      <a:r>
                        <a:rPr lang="en-US" sz="1800" kern="100" dirty="0">
                          <a:effectLst/>
                        </a:rPr>
                        <a:t> </a:t>
                      </a:r>
                      <a:r>
                        <a:rPr lang="en-US" sz="1800" kern="100" dirty="0" err="1">
                          <a:effectLst/>
                        </a:rPr>
                        <a:t>màn</a:t>
                      </a:r>
                      <a:r>
                        <a:rPr lang="en-US" sz="1800" kern="100" dirty="0">
                          <a:effectLst/>
                        </a:rPr>
                        <a:t> </a:t>
                      </a:r>
                      <a:r>
                        <a:rPr lang="en-US" sz="1800" kern="100" dirty="0" err="1">
                          <a:effectLst/>
                        </a:rPr>
                        <a:t>hình</a:t>
                      </a:r>
                      <a:r>
                        <a:rPr lang="en-US" sz="1800" kern="100" dirty="0">
                          <a:effectLst/>
                        </a:rPr>
                        <a:t> </a:t>
                      </a:r>
                      <a:r>
                        <a:rPr lang="en-US" sz="1800" kern="100" dirty="0" err="1">
                          <a:effectLst/>
                        </a:rPr>
                        <a:t>xuất</a:t>
                      </a:r>
                      <a:r>
                        <a:rPr lang="en-US" sz="1800" kern="100" dirty="0">
                          <a:effectLst/>
                        </a:rPr>
                        <a:t> </a:t>
                      </a:r>
                      <a:r>
                        <a:rPr lang="en-US" sz="1800" kern="100" dirty="0" err="1">
                          <a:effectLst/>
                        </a:rPr>
                        <a:t>hiện</a:t>
                      </a:r>
                      <a:r>
                        <a:rPr lang="en-US" sz="1800" kern="100" dirty="0">
                          <a:effectLst/>
                        </a:rPr>
                        <a:t> </a:t>
                      </a:r>
                      <a:r>
                        <a:rPr lang="en-US" sz="1800" kern="100" dirty="0" err="1">
                          <a:effectLst/>
                        </a:rPr>
                        <a:t>hai</a:t>
                      </a:r>
                      <a:r>
                        <a:rPr lang="en-US" sz="1800" kern="100" dirty="0">
                          <a:effectLst/>
                        </a:rPr>
                        <a:t> </a:t>
                      </a:r>
                      <a:r>
                        <a:rPr lang="en-US" sz="1800" kern="100" dirty="0" err="1">
                          <a:effectLst/>
                        </a:rPr>
                        <a:t>nhân</a:t>
                      </a:r>
                      <a:r>
                        <a:rPr lang="en-US" sz="1800" kern="100" dirty="0">
                          <a:effectLst/>
                        </a:rPr>
                        <a:t> </a:t>
                      </a:r>
                      <a:r>
                        <a:rPr lang="en-US" sz="1800" kern="100" dirty="0" err="1">
                          <a:effectLst/>
                        </a:rPr>
                        <a:t>vật</a:t>
                      </a:r>
                      <a:r>
                        <a:rPr lang="en-US" sz="1800" kern="100" dirty="0">
                          <a:effectLst/>
                        </a:rPr>
                        <a:t> </a:t>
                      </a:r>
                      <a:r>
                        <a:rPr lang="en-US" sz="1800" kern="100" dirty="0" err="1">
                          <a:effectLst/>
                        </a:rPr>
                        <a:t>Mèo</a:t>
                      </a:r>
                      <a:r>
                        <a:rPr lang="en-US" sz="1800" kern="100" dirty="0">
                          <a:effectLst/>
                        </a:rPr>
                        <a:t> </a:t>
                      </a:r>
                      <a:r>
                        <a:rPr lang="en-US" sz="1800" kern="100" dirty="0" err="1">
                          <a:effectLst/>
                        </a:rPr>
                        <a:t>và</a:t>
                      </a:r>
                      <a:r>
                        <a:rPr lang="en-US" sz="1800" kern="100" dirty="0">
                          <a:effectLst/>
                        </a:rPr>
                        <a:t> </a:t>
                      </a:r>
                      <a:r>
                        <a:rPr lang="en-US" sz="1800" kern="100" dirty="0" err="1">
                          <a:effectLst/>
                        </a:rPr>
                        <a:t>Chuột</a:t>
                      </a:r>
                      <a:r>
                        <a:rPr lang="en-US" sz="1800" kern="100" dirty="0">
                          <a:effectLst/>
                        </a:rPr>
                        <a:t>. </a:t>
                      </a:r>
                      <a:r>
                        <a:rPr lang="en-US" sz="1800" kern="100" dirty="0" err="1">
                          <a:effectLst/>
                        </a:rPr>
                        <a:t>Mỗi</a:t>
                      </a:r>
                      <a:r>
                        <a:rPr lang="en-US" sz="1800" kern="100" dirty="0">
                          <a:effectLst/>
                        </a:rPr>
                        <a:t> </a:t>
                      </a:r>
                      <a:r>
                        <a:rPr lang="en-US" sz="1800" kern="100" dirty="0" err="1">
                          <a:effectLst/>
                        </a:rPr>
                        <a:t>nhân</a:t>
                      </a:r>
                      <a:r>
                        <a:rPr lang="en-US" sz="1800" kern="100" dirty="0">
                          <a:effectLst/>
                        </a:rPr>
                        <a:t> </a:t>
                      </a:r>
                      <a:r>
                        <a:rPr lang="en-US" sz="1800" kern="100" dirty="0" err="1">
                          <a:effectLst/>
                        </a:rPr>
                        <a:t>vật</a:t>
                      </a:r>
                      <a:r>
                        <a:rPr lang="en-US" sz="1800" kern="100" dirty="0">
                          <a:effectLst/>
                        </a:rPr>
                        <a:t> ... </a:t>
                      </a:r>
                      <a:r>
                        <a:rPr lang="en-US" sz="1800" kern="100" dirty="0" err="1">
                          <a:effectLst/>
                        </a:rPr>
                        <a:t>kết</a:t>
                      </a:r>
                      <a:r>
                        <a:rPr lang="en-US" sz="1800" kern="100" dirty="0">
                          <a:effectLst/>
                        </a:rPr>
                        <a:t> </a:t>
                      </a:r>
                      <a:r>
                        <a:rPr lang="en-US" sz="1800" kern="100" dirty="0" err="1">
                          <a:effectLst/>
                        </a:rPr>
                        <a:t>thúc</a:t>
                      </a:r>
                      <a:r>
                        <a:rPr lang="en-US" sz="1800" kern="100" dirty="0">
                          <a:effectLst/>
                        </a:rPr>
                        <a:t>."</a:t>
                      </a:r>
                      <a:endParaRPr lang="en-VN"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1">
                        <a:lumMod val="10000"/>
                        <a:lumOff val="90000"/>
                      </a:schemeClr>
                    </a:solidFill>
                  </a:tcPr>
                </a:tc>
                <a:tc>
                  <a:txBody>
                    <a:bodyPr/>
                    <a:lstStyle/>
                    <a:p>
                      <a:pPr algn="just">
                        <a:lnSpc>
                          <a:spcPct val="150000"/>
                        </a:lnSpc>
                        <a:spcAft>
                          <a:spcPts val="800"/>
                        </a:spcAft>
                      </a:pPr>
                      <a:r>
                        <a:rPr lang="en-US" sz="1800" b="1" kern="100" dirty="0">
                          <a:effectLst/>
                        </a:rPr>
                        <a:t>OUTPUT:</a:t>
                      </a:r>
                      <a:endParaRPr lang="en-VN" sz="1800" b="1" kern="100" dirty="0">
                        <a:effectLst/>
                      </a:endParaRPr>
                    </a:p>
                    <a:p>
                      <a:pPr algn="just">
                        <a:lnSpc>
                          <a:spcPct val="150000"/>
                        </a:lnSpc>
                        <a:spcAft>
                          <a:spcPts val="800"/>
                        </a:spcAft>
                      </a:pPr>
                      <a:r>
                        <a:rPr lang="en-US" sz="1800" kern="100" dirty="0">
                          <a:effectLst/>
                        </a:rPr>
                        <a:t>Khi </a:t>
                      </a:r>
                      <a:r>
                        <a:rPr lang="en-US" sz="1800" kern="100" dirty="0" err="1">
                          <a:effectLst/>
                        </a:rPr>
                        <a:t>thực</a:t>
                      </a:r>
                      <a:r>
                        <a:rPr lang="en-US" sz="1800" kern="100" dirty="0">
                          <a:effectLst/>
                        </a:rPr>
                        <a:t> </a:t>
                      </a:r>
                      <a:r>
                        <a:rPr lang="en-US" sz="1800" kern="100" dirty="0" err="1">
                          <a:effectLst/>
                        </a:rPr>
                        <a:t>hiện</a:t>
                      </a:r>
                      <a:r>
                        <a:rPr lang="en-US" sz="1800" kern="100" dirty="0">
                          <a:effectLst/>
                        </a:rPr>
                        <a:t> </a:t>
                      </a:r>
                      <a:r>
                        <a:rPr lang="en-US" sz="1800" kern="100" dirty="0" err="1">
                          <a:effectLst/>
                        </a:rPr>
                        <a:t>chương</a:t>
                      </a:r>
                      <a:r>
                        <a:rPr lang="en-US" sz="1800" kern="100" dirty="0">
                          <a:effectLst/>
                        </a:rPr>
                        <a:t> </a:t>
                      </a:r>
                      <a:r>
                        <a:rPr lang="en-US" sz="1800" kern="100" dirty="0" err="1">
                          <a:effectLst/>
                        </a:rPr>
                        <a:t>trình</a:t>
                      </a:r>
                      <a:r>
                        <a:rPr lang="en-US" sz="1800" kern="100" dirty="0">
                          <a:effectLst/>
                        </a:rPr>
                        <a:t> </a:t>
                      </a:r>
                      <a:r>
                        <a:rPr lang="en-US" sz="1800" kern="100" dirty="0" err="1">
                          <a:effectLst/>
                        </a:rPr>
                        <a:t>trên</a:t>
                      </a:r>
                      <a:r>
                        <a:rPr lang="en-US" sz="1800" kern="100" dirty="0">
                          <a:effectLst/>
                        </a:rPr>
                        <a:t> </a:t>
                      </a:r>
                      <a:r>
                        <a:rPr lang="en-US" sz="1800" kern="100" dirty="0" err="1">
                          <a:effectLst/>
                        </a:rPr>
                        <a:t>màn</a:t>
                      </a:r>
                      <a:r>
                        <a:rPr lang="en-US" sz="1800" kern="100" dirty="0">
                          <a:effectLst/>
                        </a:rPr>
                        <a:t> </a:t>
                      </a:r>
                      <a:r>
                        <a:rPr lang="en-US" sz="1800" kern="100" dirty="0" err="1">
                          <a:effectLst/>
                        </a:rPr>
                        <a:t>hình</a:t>
                      </a:r>
                      <a:r>
                        <a:rPr lang="en-US" sz="1800" kern="100" dirty="0">
                          <a:effectLst/>
                        </a:rPr>
                        <a:t> </a:t>
                      </a:r>
                      <a:r>
                        <a:rPr lang="en-US" sz="1800" kern="100" dirty="0" err="1">
                          <a:effectLst/>
                        </a:rPr>
                        <a:t>xuất</a:t>
                      </a:r>
                      <a:r>
                        <a:rPr lang="en-US" sz="1800" kern="100" dirty="0">
                          <a:effectLst/>
                        </a:rPr>
                        <a:t> </a:t>
                      </a:r>
                      <a:r>
                        <a:rPr lang="en-US" sz="1800" kern="100" dirty="0" err="1">
                          <a:effectLst/>
                        </a:rPr>
                        <a:t>hiện</a:t>
                      </a:r>
                      <a:r>
                        <a:rPr lang="en-US" sz="1800" kern="100" dirty="0">
                          <a:effectLst/>
                        </a:rPr>
                        <a:t> </a:t>
                      </a:r>
                      <a:r>
                        <a:rPr lang="en-US" sz="1800" kern="100" dirty="0" err="1">
                          <a:effectLst/>
                        </a:rPr>
                        <a:t>đoạn</a:t>
                      </a:r>
                      <a:r>
                        <a:rPr lang="en-US" sz="1800" kern="100" dirty="0">
                          <a:effectLst/>
                        </a:rPr>
                        <a:t> </a:t>
                      </a:r>
                      <a:r>
                        <a:rPr lang="en-US" sz="1800" kern="100" dirty="0" err="1">
                          <a:effectLst/>
                        </a:rPr>
                        <a:t>hoạt</a:t>
                      </a:r>
                      <a:r>
                        <a:rPr lang="en-US" sz="1800" kern="100" dirty="0">
                          <a:effectLst/>
                        </a:rPr>
                        <a:t> </a:t>
                      </a:r>
                      <a:r>
                        <a:rPr lang="en-US" sz="1800" kern="100" dirty="0" err="1">
                          <a:effectLst/>
                        </a:rPr>
                        <a:t>hình</a:t>
                      </a:r>
                      <a:r>
                        <a:rPr lang="en-US" sz="1800" kern="100" dirty="0">
                          <a:effectLst/>
                        </a:rPr>
                        <a:t> </a:t>
                      </a:r>
                      <a:r>
                        <a:rPr lang="en-US" sz="1800" kern="100" dirty="0" err="1">
                          <a:effectLst/>
                        </a:rPr>
                        <a:t>như</a:t>
                      </a:r>
                      <a:r>
                        <a:rPr lang="en-US" sz="1800" kern="100" dirty="0">
                          <a:effectLst/>
                        </a:rPr>
                        <a:t> </a:t>
                      </a:r>
                      <a:r>
                        <a:rPr lang="en-US" sz="1800" kern="100" dirty="0" err="1">
                          <a:effectLst/>
                        </a:rPr>
                        <a:t>đã</a:t>
                      </a:r>
                      <a:r>
                        <a:rPr lang="en-US" sz="1800" kern="100" dirty="0">
                          <a:effectLst/>
                        </a:rPr>
                        <a:t> </a:t>
                      </a:r>
                      <a:r>
                        <a:rPr lang="en-US" sz="1800" kern="100" dirty="0" err="1">
                          <a:effectLst/>
                        </a:rPr>
                        <a:t>mô</a:t>
                      </a:r>
                      <a:r>
                        <a:rPr lang="en-US" sz="1800" kern="100" dirty="0">
                          <a:effectLst/>
                        </a:rPr>
                        <a:t> </a:t>
                      </a:r>
                      <a:r>
                        <a:rPr lang="en-US" sz="1800" kern="100" dirty="0" err="1">
                          <a:effectLst/>
                        </a:rPr>
                        <a:t>tả</a:t>
                      </a:r>
                      <a:r>
                        <a:rPr lang="en-US" sz="1800" kern="100" dirty="0">
                          <a:effectLst/>
                        </a:rPr>
                        <a:t> </a:t>
                      </a:r>
                      <a:r>
                        <a:rPr lang="en-US" sz="1800" kern="100" dirty="0" err="1">
                          <a:effectLst/>
                        </a:rPr>
                        <a:t>đã</a:t>
                      </a:r>
                      <a:r>
                        <a:rPr lang="en-US" sz="1800" kern="100" dirty="0">
                          <a:effectLst/>
                        </a:rPr>
                        <a:t> </a:t>
                      </a:r>
                      <a:r>
                        <a:rPr lang="en-US" sz="1800" kern="100" dirty="0" err="1">
                          <a:effectLst/>
                        </a:rPr>
                        <a:t>nêu</a:t>
                      </a:r>
                      <a:r>
                        <a:rPr lang="en-US" sz="1800" kern="100" dirty="0">
                          <a:effectLst/>
                        </a:rPr>
                        <a:t> </a:t>
                      </a:r>
                      <a:r>
                        <a:rPr lang="en-US" sz="1800" kern="100" dirty="0" err="1">
                          <a:effectLst/>
                        </a:rPr>
                        <a:t>ở</a:t>
                      </a:r>
                      <a:r>
                        <a:rPr lang="en-US" sz="1800" kern="100" dirty="0">
                          <a:effectLst/>
                        </a:rPr>
                        <a:t> </a:t>
                      </a:r>
                      <a:r>
                        <a:rPr lang="en-US" sz="1800" kern="100" dirty="0" err="1">
                          <a:effectLst/>
                        </a:rPr>
                        <a:t>phát</a:t>
                      </a:r>
                      <a:r>
                        <a:rPr lang="en-US" sz="1800" kern="100" dirty="0">
                          <a:effectLst/>
                        </a:rPr>
                        <a:t> </a:t>
                      </a:r>
                      <a:r>
                        <a:rPr lang="en-US" sz="1800" kern="100" dirty="0" err="1">
                          <a:effectLst/>
                        </a:rPr>
                        <a:t>biểu</a:t>
                      </a:r>
                      <a:r>
                        <a:rPr lang="en-US" sz="1800" kern="100" dirty="0">
                          <a:effectLst/>
                        </a:rPr>
                        <a:t> </a:t>
                      </a:r>
                      <a:r>
                        <a:rPr lang="en-US" sz="1800" kern="100" dirty="0" err="1">
                          <a:effectLst/>
                        </a:rPr>
                        <a:t>bài</a:t>
                      </a:r>
                      <a:r>
                        <a:rPr lang="en-US" sz="1800" kern="100" dirty="0">
                          <a:effectLst/>
                        </a:rPr>
                        <a:t> </a:t>
                      </a:r>
                      <a:r>
                        <a:rPr lang="en-US" sz="1800" kern="100" dirty="0" err="1">
                          <a:effectLst/>
                        </a:rPr>
                        <a:t>toán</a:t>
                      </a:r>
                      <a:endParaRPr lang="en-VN"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1">
                        <a:lumMod val="10000"/>
                        <a:lumOff val="90000"/>
                      </a:schemeClr>
                    </a:solidFill>
                  </a:tcPr>
                </a:tc>
                <a:extLst>
                  <a:ext uri="{0D108BD9-81ED-4DB2-BD59-A6C34878D82A}">
                    <a16:rowId xmlns:a16="http://schemas.microsoft.com/office/drawing/2014/main" val="3082234112"/>
                  </a:ext>
                </a:extLst>
              </a:tr>
            </a:tbl>
          </a:graphicData>
        </a:graphic>
      </p:graphicFrame>
    </p:spTree>
    <p:extLst>
      <p:ext uri="{BB962C8B-B14F-4D97-AF65-F5344CB8AC3E}">
        <p14:creationId xmlns:p14="http://schemas.microsoft.com/office/powerpoint/2010/main" val="151944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 name="TextBox 2">
            <a:extLst>
              <a:ext uri="{FF2B5EF4-FFF2-40B4-BE49-F238E27FC236}">
                <a16:creationId xmlns:a16="http://schemas.microsoft.com/office/drawing/2014/main" id="{7C9E3F5D-7291-9610-9539-58E4490C14F5}"/>
              </a:ext>
            </a:extLst>
          </p:cNvPr>
          <p:cNvSpPr txBox="1"/>
          <p:nvPr/>
        </p:nvSpPr>
        <p:spPr>
          <a:xfrm>
            <a:off x="463061" y="-1290764"/>
            <a:ext cx="7889631" cy="496931"/>
          </a:xfrm>
          <a:prstGeom prst="rect">
            <a:avLst/>
          </a:prstGeom>
          <a:noFill/>
        </p:spPr>
        <p:txBody>
          <a:bodyPr wrap="square">
            <a:spAutoFit/>
          </a:bodyPr>
          <a:lstStyle/>
          <a:p>
            <a:pPr algn="ctr">
              <a:lnSpc>
                <a:spcPct val="150000"/>
              </a:lnSpc>
              <a:spcAft>
                <a:spcPts val="800"/>
              </a:spcAft>
            </a:pPr>
            <a:endParaRPr lang="en-VN" sz="2000" kern="100" dirty="0">
              <a:solidFill>
                <a:srgbClr val="C0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5" name="Chevron 4">
            <a:extLst>
              <a:ext uri="{FF2B5EF4-FFF2-40B4-BE49-F238E27FC236}">
                <a16:creationId xmlns:a16="http://schemas.microsoft.com/office/drawing/2014/main" id="{442A0614-38E5-BD3C-F3DE-2F834B9F06BA}"/>
              </a:ext>
            </a:extLst>
          </p:cNvPr>
          <p:cNvSpPr/>
          <p:nvPr/>
        </p:nvSpPr>
        <p:spPr>
          <a:xfrm>
            <a:off x="249014" y="288800"/>
            <a:ext cx="1078524" cy="703385"/>
          </a:xfrm>
          <a:prstGeom prst="chevron">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500" b="1" dirty="0">
                <a:solidFill>
                  <a:schemeClr val="tx1"/>
                </a:solidFill>
                <a:latin typeface="Arial" panose="020B0604020202020204" pitchFamily="34" charset="0"/>
                <a:cs typeface="Arial" panose="020B0604020202020204" pitchFamily="34" charset="0"/>
              </a:rPr>
              <a:t>2</a:t>
            </a:r>
          </a:p>
        </p:txBody>
      </p:sp>
      <p:sp>
        <p:nvSpPr>
          <p:cNvPr id="6" name="Chevron 5">
            <a:extLst>
              <a:ext uri="{FF2B5EF4-FFF2-40B4-BE49-F238E27FC236}">
                <a16:creationId xmlns:a16="http://schemas.microsoft.com/office/drawing/2014/main" id="{1060962C-90BE-D244-D08B-D302A6F4D11B}"/>
              </a:ext>
            </a:extLst>
          </p:cNvPr>
          <p:cNvSpPr/>
          <p:nvPr/>
        </p:nvSpPr>
        <p:spPr>
          <a:xfrm>
            <a:off x="1151689" y="288800"/>
            <a:ext cx="2843841" cy="703385"/>
          </a:xfrm>
          <a:prstGeom prst="chevron">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rPr>
              <a:t>Tìm thuật toán</a:t>
            </a:r>
          </a:p>
        </p:txBody>
      </p:sp>
      <p:sp>
        <p:nvSpPr>
          <p:cNvPr id="13" name="TextBox 12">
            <a:extLst>
              <a:ext uri="{FF2B5EF4-FFF2-40B4-BE49-F238E27FC236}">
                <a16:creationId xmlns:a16="http://schemas.microsoft.com/office/drawing/2014/main" id="{C5BB2B2E-2390-4523-E038-3113F3532ED2}"/>
              </a:ext>
            </a:extLst>
          </p:cNvPr>
          <p:cNvSpPr txBox="1"/>
          <p:nvPr/>
        </p:nvSpPr>
        <p:spPr>
          <a:xfrm>
            <a:off x="2137719" y="1039547"/>
            <a:ext cx="5325762" cy="498342"/>
          </a:xfrm>
          <a:prstGeom prst="rect">
            <a:avLst/>
          </a:prstGeom>
          <a:noFill/>
        </p:spPr>
        <p:txBody>
          <a:bodyPr wrap="square">
            <a:spAutoFit/>
          </a:bodyPr>
          <a:lstStyle/>
          <a:p>
            <a:pPr algn="ctr">
              <a:lnSpc>
                <a:spcPct val="150000"/>
              </a:lnSpc>
              <a:spcAft>
                <a:spcPts val="800"/>
              </a:spcAft>
            </a:pPr>
            <a:r>
              <a:rPr lang="en-US" sz="2000" dirty="0" err="1">
                <a:effectLst/>
                <a:latin typeface="Arial" panose="020B0604020202020204" pitchFamily="34" charset="0"/>
                <a:ea typeface="Aptos" panose="020B0004020202020204" pitchFamily="34" charset="0"/>
                <a:cs typeface="Arial" panose="020B0604020202020204" pitchFamily="34" charset="0"/>
              </a:rPr>
              <a:t>Cần</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tìm</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thuật</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toán</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tốt</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cho</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bài</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toán</a:t>
            </a:r>
            <a:r>
              <a:rPr lang="en-US" sz="2000" dirty="0">
                <a:effectLst/>
                <a:latin typeface="Arial" panose="020B0604020202020204" pitchFamily="34" charset="0"/>
                <a:ea typeface="Aptos" panose="020B0004020202020204" pitchFamily="34" charset="0"/>
                <a:cs typeface="Arial" panose="020B0604020202020204" pitchFamily="34" charset="0"/>
              </a:rPr>
              <a:t>.</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357B2FE-E256-E7A1-6CDB-DDA37C98FD9B}"/>
              </a:ext>
            </a:extLst>
          </p:cNvPr>
          <p:cNvSpPr txBox="1"/>
          <p:nvPr/>
        </p:nvSpPr>
        <p:spPr>
          <a:xfrm>
            <a:off x="463061" y="1524754"/>
            <a:ext cx="8680939" cy="3278462"/>
          </a:xfrm>
          <a:prstGeom prst="rect">
            <a:avLst/>
          </a:prstGeom>
          <a:noFill/>
        </p:spPr>
        <p:txBody>
          <a:bodyPr wrap="square" rtlCol="0">
            <a:spAutoFit/>
          </a:bodyPr>
          <a:lstStyle/>
          <a:p>
            <a:pPr>
              <a:lnSpc>
                <a:spcPct val="150000"/>
              </a:lnSpc>
            </a:pPr>
            <a:r>
              <a:rPr lang="en-VN" sz="2000" dirty="0"/>
              <a:t>📍</a:t>
            </a:r>
            <a:r>
              <a:rPr lang="en-VN" sz="2000" b="1" dirty="0">
                <a:solidFill>
                  <a:srgbClr val="C00000"/>
                </a:solidFill>
              </a:rPr>
              <a:t>Bước 1. </a:t>
            </a:r>
            <a:r>
              <a:rPr lang="en-VN" sz="2000" dirty="0"/>
              <a:t>Nhập giá trị của </a:t>
            </a:r>
            <a:r>
              <a:rPr lang="en-VN" sz="2000" i="1" dirty="0">
                <a:solidFill>
                  <a:srgbClr val="080502"/>
                </a:solidFill>
              </a:rPr>
              <a:t>N</a:t>
            </a:r>
          </a:p>
          <a:p>
            <a:pPr>
              <a:lnSpc>
                <a:spcPct val="150000"/>
              </a:lnSpc>
            </a:pPr>
            <a:r>
              <a:rPr lang="en-VN" sz="2000" b="1" dirty="0">
                <a:solidFill>
                  <a:srgbClr val="C00000"/>
                </a:solidFill>
              </a:rPr>
              <a:t>📍Bước 2</a:t>
            </a:r>
            <a:r>
              <a:rPr lang="en-VN" sz="2000" b="1" dirty="0"/>
              <a:t>. </a:t>
            </a:r>
            <a:r>
              <a:rPr lang="en-VN" sz="2000" i="1" dirty="0"/>
              <a:t>Tích</a:t>
            </a:r>
            <a:r>
              <a:rPr lang="en-VN" sz="2000" dirty="0"/>
              <a:t> = 1</a:t>
            </a:r>
          </a:p>
          <a:p>
            <a:pPr>
              <a:lnSpc>
                <a:spcPct val="150000"/>
              </a:lnSpc>
            </a:pPr>
            <a:r>
              <a:rPr lang="en-VN" sz="2000" b="1" dirty="0">
                <a:solidFill>
                  <a:srgbClr val="C00000"/>
                </a:solidFill>
              </a:rPr>
              <a:t>📍Bước 3. </a:t>
            </a:r>
            <a:r>
              <a:rPr lang="en-VN" sz="2000" dirty="0"/>
              <a:t>Lặp </a:t>
            </a:r>
            <a:r>
              <a:rPr lang="en-VN" sz="2000" i="1" dirty="0"/>
              <a:t>N</a:t>
            </a:r>
            <a:r>
              <a:rPr lang="en-VN" sz="2000" dirty="0"/>
              <a:t> lần: </a:t>
            </a:r>
          </a:p>
          <a:p>
            <a:pPr>
              <a:lnSpc>
                <a:spcPct val="150000"/>
              </a:lnSpc>
            </a:pPr>
            <a:r>
              <a:rPr lang="en-VN" sz="2000" dirty="0"/>
              <a:t>		Yêu cầu nhập một số, lưu vào biến </a:t>
            </a:r>
            <a:r>
              <a:rPr lang="en-VN" sz="2000" i="1" dirty="0"/>
              <a:t>x</a:t>
            </a:r>
          </a:p>
          <a:p>
            <a:pPr>
              <a:lnSpc>
                <a:spcPct val="150000"/>
              </a:lnSpc>
            </a:pPr>
            <a:r>
              <a:rPr lang="en-VN" sz="2000" dirty="0"/>
              <a:t>		</a:t>
            </a:r>
            <a:r>
              <a:rPr lang="en-VN" sz="2000" i="1" dirty="0"/>
              <a:t>Tích</a:t>
            </a:r>
            <a:r>
              <a:rPr lang="en-VN" sz="2000" dirty="0"/>
              <a:t> được nhận giá trị mới bằng </a:t>
            </a:r>
            <a:r>
              <a:rPr lang="en-VN" sz="2000" i="1" dirty="0"/>
              <a:t>Tích </a:t>
            </a:r>
            <a:r>
              <a:rPr lang="en-VN" sz="2000" dirty="0"/>
              <a:t>nhân với</a:t>
            </a:r>
            <a:r>
              <a:rPr lang="en-VN" sz="2000" i="1" dirty="0"/>
              <a:t> x</a:t>
            </a:r>
          </a:p>
          <a:p>
            <a:pPr>
              <a:lnSpc>
                <a:spcPct val="150000"/>
              </a:lnSpc>
            </a:pPr>
            <a:r>
              <a:rPr lang="en-VN" sz="2000" b="1" i="1" dirty="0"/>
              <a:t>	      </a:t>
            </a:r>
            <a:r>
              <a:rPr lang="en-VN" sz="2000" b="1" dirty="0"/>
              <a:t>Hết lặp</a:t>
            </a:r>
          </a:p>
          <a:p>
            <a:pPr>
              <a:lnSpc>
                <a:spcPct val="150000"/>
              </a:lnSpc>
            </a:pPr>
            <a:r>
              <a:rPr lang="en-VN" sz="2000" b="1" dirty="0">
                <a:solidFill>
                  <a:srgbClr val="C00000"/>
                </a:solidFill>
              </a:rPr>
              <a:t>📍Bước 4. </a:t>
            </a:r>
            <a:r>
              <a:rPr lang="en-VN" sz="2000" dirty="0"/>
              <a:t>Thông báo kết quả là </a:t>
            </a:r>
            <a:r>
              <a:rPr lang="en-VN" sz="2000" i="1" dirty="0"/>
              <a:t>Tích</a:t>
            </a:r>
          </a:p>
        </p:txBody>
      </p:sp>
    </p:spTree>
    <p:extLst>
      <p:ext uri="{BB962C8B-B14F-4D97-AF65-F5344CB8AC3E}">
        <p14:creationId xmlns:p14="http://schemas.microsoft.com/office/powerpoint/2010/main" val="249782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linds(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linds(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linds(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linds(horizont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linds(horizont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linds(horizontal)">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 name="TextBox 2">
            <a:extLst>
              <a:ext uri="{FF2B5EF4-FFF2-40B4-BE49-F238E27FC236}">
                <a16:creationId xmlns:a16="http://schemas.microsoft.com/office/drawing/2014/main" id="{7C9E3F5D-7291-9610-9539-58E4490C14F5}"/>
              </a:ext>
            </a:extLst>
          </p:cNvPr>
          <p:cNvSpPr txBox="1"/>
          <p:nvPr/>
        </p:nvSpPr>
        <p:spPr>
          <a:xfrm>
            <a:off x="463061" y="-1290764"/>
            <a:ext cx="7889631" cy="496931"/>
          </a:xfrm>
          <a:prstGeom prst="rect">
            <a:avLst/>
          </a:prstGeom>
          <a:noFill/>
        </p:spPr>
        <p:txBody>
          <a:bodyPr wrap="square">
            <a:spAutoFit/>
          </a:bodyPr>
          <a:lstStyle/>
          <a:p>
            <a:pPr algn="ctr">
              <a:lnSpc>
                <a:spcPct val="150000"/>
              </a:lnSpc>
              <a:spcAft>
                <a:spcPts val="800"/>
              </a:spcAft>
            </a:pPr>
            <a:endParaRPr lang="en-VN" sz="2000" kern="100" dirty="0">
              <a:solidFill>
                <a:srgbClr val="C0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5" name="Chevron 4">
            <a:extLst>
              <a:ext uri="{FF2B5EF4-FFF2-40B4-BE49-F238E27FC236}">
                <a16:creationId xmlns:a16="http://schemas.microsoft.com/office/drawing/2014/main" id="{442A0614-38E5-BD3C-F3DE-2F834B9F06BA}"/>
              </a:ext>
            </a:extLst>
          </p:cNvPr>
          <p:cNvSpPr/>
          <p:nvPr/>
        </p:nvSpPr>
        <p:spPr>
          <a:xfrm>
            <a:off x="249014" y="288800"/>
            <a:ext cx="1078524" cy="703385"/>
          </a:xfrm>
          <a:prstGeom prst="chevron">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500" b="1" dirty="0">
                <a:solidFill>
                  <a:schemeClr val="tx1"/>
                </a:solidFill>
                <a:latin typeface="Arial" panose="020B0604020202020204" pitchFamily="34" charset="0"/>
                <a:cs typeface="Arial" panose="020B0604020202020204" pitchFamily="34" charset="0"/>
              </a:rPr>
              <a:t>3</a:t>
            </a:r>
          </a:p>
        </p:txBody>
      </p:sp>
      <p:sp>
        <p:nvSpPr>
          <p:cNvPr id="6" name="Chevron 5">
            <a:extLst>
              <a:ext uri="{FF2B5EF4-FFF2-40B4-BE49-F238E27FC236}">
                <a16:creationId xmlns:a16="http://schemas.microsoft.com/office/drawing/2014/main" id="{1060962C-90BE-D244-D08B-D302A6F4D11B}"/>
              </a:ext>
            </a:extLst>
          </p:cNvPr>
          <p:cNvSpPr/>
          <p:nvPr/>
        </p:nvSpPr>
        <p:spPr>
          <a:xfrm>
            <a:off x="1151689" y="288800"/>
            <a:ext cx="3420311" cy="703385"/>
          </a:xfrm>
          <a:prstGeom prst="chevron">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rPr>
              <a:t>Viết chương trình</a:t>
            </a:r>
          </a:p>
        </p:txBody>
      </p:sp>
      <p:sp>
        <p:nvSpPr>
          <p:cNvPr id="13" name="TextBox 12">
            <a:extLst>
              <a:ext uri="{FF2B5EF4-FFF2-40B4-BE49-F238E27FC236}">
                <a16:creationId xmlns:a16="http://schemas.microsoft.com/office/drawing/2014/main" id="{C5BB2B2E-2390-4523-E038-3113F3532ED2}"/>
              </a:ext>
            </a:extLst>
          </p:cNvPr>
          <p:cNvSpPr txBox="1"/>
          <p:nvPr/>
        </p:nvSpPr>
        <p:spPr>
          <a:xfrm>
            <a:off x="249014" y="2059485"/>
            <a:ext cx="4560849" cy="1420261"/>
          </a:xfrm>
          <a:prstGeom prst="rect">
            <a:avLst/>
          </a:prstGeom>
          <a:noFill/>
        </p:spPr>
        <p:txBody>
          <a:bodyPr wrap="square">
            <a:spAutoFit/>
          </a:bodyPr>
          <a:lstStyle/>
          <a:p>
            <a:pPr algn="ctr">
              <a:lnSpc>
                <a:spcPct val="150000"/>
              </a:lnSpc>
              <a:spcAft>
                <a:spcPts val="800"/>
              </a:spcAft>
            </a:pPr>
            <a:r>
              <a:rPr lang="vi-VN" sz="2000" dirty="0">
                <a:effectLst/>
                <a:latin typeface="Arial" panose="020B0604020202020204" pitchFamily="34" charset="0"/>
                <a:ea typeface="Aptos" panose="020B0004020202020204" pitchFamily="34" charset="0"/>
                <a:cs typeface="Arial" panose="020B0604020202020204" pitchFamily="34" charset="0"/>
              </a:rPr>
              <a:t>Viết chương trình là để mô tả một thuật toán cho máy tính hiểu được và thực hiện được. </a:t>
            </a:r>
          </a:p>
        </p:txBody>
      </p:sp>
      <p:pic>
        <p:nvPicPr>
          <p:cNvPr id="7" name="Picture 6" descr="A screenshot of a chat&#10;&#10;Description automatically generated">
            <a:extLst>
              <a:ext uri="{FF2B5EF4-FFF2-40B4-BE49-F238E27FC236}">
                <a16:creationId xmlns:a16="http://schemas.microsoft.com/office/drawing/2014/main" id="{81D63BE1-8641-223D-C96F-8ECCA67D370A}"/>
              </a:ext>
            </a:extLst>
          </p:cNvPr>
          <p:cNvPicPr>
            <a:picLocks noChangeAspect="1"/>
          </p:cNvPicPr>
          <p:nvPr/>
        </p:nvPicPr>
        <p:blipFill rotWithShape="1">
          <a:blip r:embed="rId3">
            <a:clrChange>
              <a:clrFrom>
                <a:srgbClr val="FFFFFF"/>
              </a:clrFrom>
              <a:clrTo>
                <a:srgbClr val="FFFFFF">
                  <a:alpha val="0"/>
                </a:srgbClr>
              </a:clrTo>
            </a:clrChange>
          </a:blip>
          <a:srcRect l="1" r="-417" b="7859"/>
          <a:stretch/>
        </p:blipFill>
        <p:spPr>
          <a:xfrm>
            <a:off x="4795024" y="87935"/>
            <a:ext cx="4560849" cy="4940133"/>
          </a:xfrm>
          <a:prstGeom prst="rect">
            <a:avLst/>
          </a:prstGeom>
        </p:spPr>
      </p:pic>
    </p:spTree>
    <p:extLst>
      <p:ext uri="{BB962C8B-B14F-4D97-AF65-F5344CB8AC3E}">
        <p14:creationId xmlns:p14="http://schemas.microsoft.com/office/powerpoint/2010/main" val="250440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 name="TextBox 2">
            <a:extLst>
              <a:ext uri="{FF2B5EF4-FFF2-40B4-BE49-F238E27FC236}">
                <a16:creationId xmlns:a16="http://schemas.microsoft.com/office/drawing/2014/main" id="{7C9E3F5D-7291-9610-9539-58E4490C14F5}"/>
              </a:ext>
            </a:extLst>
          </p:cNvPr>
          <p:cNvSpPr txBox="1"/>
          <p:nvPr/>
        </p:nvSpPr>
        <p:spPr>
          <a:xfrm>
            <a:off x="463061" y="-1290764"/>
            <a:ext cx="7889631" cy="496931"/>
          </a:xfrm>
          <a:prstGeom prst="rect">
            <a:avLst/>
          </a:prstGeom>
          <a:noFill/>
        </p:spPr>
        <p:txBody>
          <a:bodyPr wrap="square">
            <a:spAutoFit/>
          </a:bodyPr>
          <a:lstStyle/>
          <a:p>
            <a:pPr algn="ctr">
              <a:lnSpc>
                <a:spcPct val="150000"/>
              </a:lnSpc>
              <a:spcAft>
                <a:spcPts val="800"/>
              </a:spcAft>
            </a:pPr>
            <a:endParaRPr lang="en-VN" sz="2000" kern="100" dirty="0">
              <a:solidFill>
                <a:srgbClr val="C0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5" name="Chevron 4">
            <a:extLst>
              <a:ext uri="{FF2B5EF4-FFF2-40B4-BE49-F238E27FC236}">
                <a16:creationId xmlns:a16="http://schemas.microsoft.com/office/drawing/2014/main" id="{442A0614-38E5-BD3C-F3DE-2F834B9F06BA}"/>
              </a:ext>
            </a:extLst>
          </p:cNvPr>
          <p:cNvSpPr/>
          <p:nvPr/>
        </p:nvSpPr>
        <p:spPr>
          <a:xfrm>
            <a:off x="124507" y="402798"/>
            <a:ext cx="1078524" cy="703385"/>
          </a:xfrm>
          <a:prstGeom prst="chevron">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500" b="1" dirty="0">
                <a:solidFill>
                  <a:schemeClr val="tx1"/>
                </a:solidFill>
                <a:latin typeface="Arial" panose="020B0604020202020204" pitchFamily="34" charset="0"/>
                <a:cs typeface="Arial" panose="020B0604020202020204" pitchFamily="34" charset="0"/>
              </a:rPr>
              <a:t>4</a:t>
            </a:r>
          </a:p>
        </p:txBody>
      </p:sp>
      <p:sp>
        <p:nvSpPr>
          <p:cNvPr id="6" name="Chevron 5">
            <a:extLst>
              <a:ext uri="{FF2B5EF4-FFF2-40B4-BE49-F238E27FC236}">
                <a16:creationId xmlns:a16="http://schemas.microsoft.com/office/drawing/2014/main" id="{1060962C-90BE-D244-D08B-D302A6F4D11B}"/>
              </a:ext>
            </a:extLst>
          </p:cNvPr>
          <p:cNvSpPr/>
          <p:nvPr/>
        </p:nvSpPr>
        <p:spPr>
          <a:xfrm>
            <a:off x="1027182" y="402798"/>
            <a:ext cx="3977872" cy="703385"/>
          </a:xfrm>
          <a:prstGeom prst="chevron">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rPr>
              <a:t>Chạy thử chương trình</a:t>
            </a:r>
          </a:p>
        </p:txBody>
      </p:sp>
      <p:sp>
        <p:nvSpPr>
          <p:cNvPr id="13" name="TextBox 12">
            <a:extLst>
              <a:ext uri="{FF2B5EF4-FFF2-40B4-BE49-F238E27FC236}">
                <a16:creationId xmlns:a16="http://schemas.microsoft.com/office/drawing/2014/main" id="{C5BB2B2E-2390-4523-E038-3113F3532ED2}"/>
              </a:ext>
            </a:extLst>
          </p:cNvPr>
          <p:cNvSpPr txBox="1"/>
          <p:nvPr/>
        </p:nvSpPr>
        <p:spPr>
          <a:xfrm>
            <a:off x="0" y="1134148"/>
            <a:ext cx="9300117" cy="958596"/>
          </a:xfrm>
          <a:prstGeom prst="rect">
            <a:avLst/>
          </a:prstGeom>
          <a:noFill/>
        </p:spPr>
        <p:txBody>
          <a:bodyPr wrap="square">
            <a:spAutoFit/>
          </a:bodyPr>
          <a:lstStyle/>
          <a:p>
            <a:pPr algn="ctr">
              <a:lnSpc>
                <a:spcPct val="150000"/>
              </a:lnSpc>
            </a:pPr>
            <a:r>
              <a:rPr lang="en-US" sz="2000" kern="100" dirty="0" err="1">
                <a:effectLst/>
                <a:latin typeface="Arial" panose="020B0604020202020204" pitchFamily="34" charset="0"/>
                <a:ea typeface="Aptos" panose="020B0004020202020204" pitchFamily="34" charset="0"/>
                <a:cs typeface="Arial" panose="020B0604020202020204" pitchFamily="34" charset="0"/>
              </a:rPr>
              <a:t>Cần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phải</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chạy</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thử</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chương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trình</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để</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phát</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hiện</a:t>
            </a:r>
            <a:r>
              <a:rPr lang="en-US" sz="2000" kern="100" dirty="0">
                <a:effectLst/>
                <a:latin typeface="Arial" panose="020B0604020202020204" pitchFamily="34" charset="0"/>
                <a:ea typeface="Aptos" panose="020B0004020202020204" pitchFamily="34" charset="0"/>
                <a:cs typeface="Arial" panose="020B0604020202020204" pitchFamily="34" charset="0"/>
              </a:rPr>
              <a:t> </a:t>
            </a:r>
          </a:p>
          <a:p>
            <a:pPr algn="ctr">
              <a:lnSpc>
                <a:spcPct val="150000"/>
              </a:lnSpc>
            </a:pPr>
            <a:r>
              <a:rPr lang="en-US" sz="2000" kern="100" dirty="0" err="1">
                <a:effectLst/>
                <a:latin typeface="Arial" panose="020B0604020202020204" pitchFamily="34" charset="0"/>
                <a:ea typeface="Aptos" panose="020B0004020202020204" pitchFamily="34" charset="0"/>
                <a:cs typeface="Arial" panose="020B0604020202020204" pitchFamily="34" charset="0"/>
              </a:rPr>
              <a:t>lỗi</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và</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sửa</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những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lỗi</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đã</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tìm</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thấy</a:t>
            </a:r>
            <a:r>
              <a:rPr lang="en-US" sz="2000" kern="100" dirty="0">
                <a:effectLst/>
                <a:latin typeface="Arial" panose="020B0604020202020204" pitchFamily="34" charset="0"/>
                <a:ea typeface="Aptos" panose="020B0004020202020204" pitchFamily="34" charset="0"/>
                <a:cs typeface="Arial" panose="020B0604020202020204" pitchFamily="34" charset="0"/>
              </a:rPr>
              <a:t>. </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D6D2FC6-D6D6-013F-7AB6-A70134F73EA7}"/>
              </a:ext>
            </a:extLst>
          </p:cNvPr>
          <p:cNvSpPr txBox="1"/>
          <p:nvPr/>
        </p:nvSpPr>
        <p:spPr>
          <a:xfrm>
            <a:off x="207304" y="2014860"/>
            <a:ext cx="5848529" cy="2907847"/>
          </a:xfrm>
          <a:prstGeom prst="rect">
            <a:avLst/>
          </a:prstGeom>
          <a:noFill/>
        </p:spPr>
        <p:txBody>
          <a:bodyPr wrap="square">
            <a:spAutoFit/>
          </a:bodyPr>
          <a:lstStyle/>
          <a:p>
            <a:pPr algn="just">
              <a:lnSpc>
                <a:spcPct val="150000"/>
              </a:lnSpc>
              <a:spcAft>
                <a:spcPts val="800"/>
              </a:spcAft>
            </a:pPr>
            <a:r>
              <a:rPr lang="en-US" sz="2000" b="1" kern="100" dirty="0">
                <a:effectLst/>
                <a:latin typeface="Arial" panose="020B0604020202020204" pitchFamily="34" charset="0"/>
                <a:ea typeface="Aptos" panose="020B0004020202020204" pitchFamily="34" charset="0"/>
                <a:cs typeface="Arial" panose="020B0604020202020204" pitchFamily="34" charset="0"/>
              </a:rPr>
              <a:t>📍</a:t>
            </a:r>
            <a:r>
              <a:rPr lang="en-US" sz="2000" b="1" kern="100" dirty="0" err="1">
                <a:effectLst/>
                <a:latin typeface="Arial" panose="020B0604020202020204" pitchFamily="34" charset="0"/>
                <a:ea typeface="Aptos" panose="020B0004020202020204" pitchFamily="34" charset="0"/>
                <a:cs typeface="Arial" panose="020B0604020202020204" pitchFamily="34" charset="0"/>
              </a:rPr>
              <a:t>Ví</a:t>
            </a:r>
            <a:r>
              <a:rPr lang="en-US" sz="2000" b="1" kern="100" dirty="0">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effectLst/>
                <a:latin typeface="Arial" panose="020B0604020202020204" pitchFamily="34" charset="0"/>
                <a:ea typeface="Aptos" panose="020B0004020202020204" pitchFamily="34" charset="0"/>
                <a:cs typeface="Arial" panose="020B0604020202020204" pitchFamily="34" charset="0"/>
              </a:rPr>
              <a:t>dụ</a:t>
            </a:r>
            <a:r>
              <a:rPr lang="en-US" sz="2000" b="1" kern="100" dirty="0">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effectLst/>
                <a:latin typeface="Arial" panose="020B0604020202020204" pitchFamily="34" charset="0"/>
                <a:ea typeface="Aptos" panose="020B0004020202020204" pitchFamily="34" charset="0"/>
                <a:cs typeface="Arial" panose="020B0604020202020204" pitchFamily="34" charset="0"/>
              </a:rPr>
              <a:t>Với</a:t>
            </a:r>
            <a:r>
              <a:rPr lang="en-US" sz="2000" b="1" kern="100" dirty="0">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effectLst/>
                <a:latin typeface="Arial" panose="020B0604020202020204" pitchFamily="34" charset="0"/>
                <a:ea typeface="Aptos" panose="020B0004020202020204" pitchFamily="34" charset="0"/>
                <a:cs typeface="Arial" panose="020B0604020202020204" pitchFamily="34" charset="0"/>
              </a:rPr>
              <a:t>bài</a:t>
            </a:r>
            <a:r>
              <a:rPr lang="en-US" sz="2000" b="1" kern="100" dirty="0">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effectLst/>
                <a:latin typeface="Arial" panose="020B0604020202020204" pitchFamily="34" charset="0"/>
                <a:ea typeface="Aptos" panose="020B0004020202020204" pitchFamily="34" charset="0"/>
                <a:cs typeface="Arial" panose="020B0604020202020204" pitchFamily="34" charset="0"/>
              </a:rPr>
              <a:t>toán</a:t>
            </a:r>
            <a:r>
              <a:rPr lang="en-US" sz="2000" b="1" kern="100" dirty="0">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effectLst/>
                <a:latin typeface="Arial" panose="020B0604020202020204" pitchFamily="34" charset="0"/>
                <a:ea typeface="Aptos" panose="020B0004020202020204" pitchFamily="34" charset="0"/>
                <a:cs typeface="Arial" panose="020B0604020202020204" pitchFamily="34" charset="0"/>
              </a:rPr>
              <a:t>trong</a:t>
            </a:r>
            <a:r>
              <a:rPr lang="en-US" sz="2000" b="1" kern="100" dirty="0">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effectLst/>
                <a:latin typeface="Arial" panose="020B0604020202020204" pitchFamily="34" charset="0"/>
                <a:ea typeface="Aptos" panose="020B0004020202020204" pitchFamily="34" charset="0"/>
                <a:cs typeface="Arial" panose="020B0604020202020204" pitchFamily="34" charset="0"/>
              </a:rPr>
              <a:t>ví</a:t>
            </a:r>
            <a:r>
              <a:rPr lang="en-US" sz="2000" b="1" kern="100" dirty="0">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effectLst/>
                <a:latin typeface="Arial" panose="020B0604020202020204" pitchFamily="34" charset="0"/>
                <a:ea typeface="Aptos" panose="020B0004020202020204" pitchFamily="34" charset="0"/>
                <a:cs typeface="Arial" panose="020B0604020202020204" pitchFamily="34" charset="0"/>
              </a:rPr>
              <a:t>dụ</a:t>
            </a:r>
            <a:r>
              <a:rPr lang="en-US" sz="2000" b="1" kern="100" dirty="0">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effectLst/>
                <a:latin typeface="Arial" panose="020B0604020202020204" pitchFamily="34" charset="0"/>
                <a:ea typeface="Aptos" panose="020B0004020202020204" pitchFamily="34" charset="0"/>
                <a:cs typeface="Arial" panose="020B0604020202020204" pitchFamily="34" charset="0"/>
              </a:rPr>
              <a:t>trên</a:t>
            </a:r>
            <a:r>
              <a:rPr lang="en-US" sz="2000" b="1" kern="100" dirty="0">
                <a:effectLst/>
                <a:latin typeface="Arial" panose="020B0604020202020204" pitchFamily="34" charset="0"/>
                <a:ea typeface="Aptos" panose="020B0004020202020204" pitchFamily="34" charset="0"/>
                <a:cs typeface="Arial" panose="020B0604020202020204" pitchFamily="34" charset="0"/>
              </a:rPr>
              <a:t>, </a:t>
            </a:r>
            <a:endParaRPr lang="en-VN" sz="2000" b="1"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50000"/>
              </a:lnSpc>
              <a:spcAft>
                <a:spcPts val="800"/>
              </a:spcAft>
            </a:pPr>
            <a:r>
              <a:rPr lang="en-US" sz="2000" kern="100" dirty="0" err="1">
                <a:effectLst/>
                <a:latin typeface="Arial" panose="020B0604020202020204" pitchFamily="34" charset="0"/>
                <a:ea typeface="Aptos" panose="020B0004020202020204" pitchFamily="34" charset="0"/>
                <a:cs typeface="Arial" panose="020B0604020202020204" pitchFamily="34" charset="0"/>
              </a:rPr>
              <a:t>Giả</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sử</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chương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trình</a:t>
            </a:r>
            <a:r>
              <a:rPr lang="en-US" sz="2000" kern="100" dirty="0">
                <a:effectLst/>
                <a:latin typeface="Arial" panose="020B0604020202020204" pitchFamily="34" charset="0"/>
                <a:ea typeface="Aptos" panose="020B0004020202020204" pitchFamily="34" charset="0"/>
                <a:cs typeface="Arial" panose="020B0604020202020204" pitchFamily="34" charset="0"/>
              </a:rPr>
              <a:t> Scratch </a:t>
            </a:r>
            <a:r>
              <a:rPr lang="en-US" sz="2000" kern="100" dirty="0" err="1">
                <a:effectLst/>
                <a:latin typeface="Arial" panose="020B0604020202020204" pitchFamily="34" charset="0"/>
                <a:ea typeface="Aptos" panose="020B0004020202020204" pitchFamily="34" charset="0"/>
                <a:cs typeface="Arial" panose="020B0604020202020204" pitchFamily="34" charset="0"/>
              </a:rPr>
              <a:t>tạo</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ra</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lúc</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đầu</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sai</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ở</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chỗ</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đã</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đặt</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biến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Tích</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có</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giá</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trị</a:t>
            </a:r>
            <a:r>
              <a:rPr lang="en-US" sz="2000" kern="100" dirty="0">
                <a:effectLst/>
                <a:latin typeface="Arial" panose="020B0604020202020204" pitchFamily="34" charset="0"/>
                <a:ea typeface="Aptos" panose="020B0004020202020204" pitchFamily="34" charset="0"/>
                <a:cs typeface="Arial" panose="020B0604020202020204" pitchFamily="34" charset="0"/>
              </a:rPr>
              <a:t> 0 </a:t>
            </a:r>
            <a:r>
              <a:rPr lang="en-US" sz="2000" kern="100" dirty="0" err="1">
                <a:effectLst/>
                <a:latin typeface="Arial" panose="020B0604020202020204" pitchFamily="34" charset="0"/>
                <a:ea typeface="Aptos" panose="020B0004020202020204" pitchFamily="34" charset="0"/>
                <a:cs typeface="Arial" panose="020B0604020202020204" pitchFamily="34" charset="0"/>
              </a:rPr>
              <a:t>trước</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khi</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vào</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vòng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lặp</a:t>
            </a:r>
            <a:r>
              <a:rPr lang="en-US" sz="2000" kern="100" dirty="0">
                <a:effectLst/>
                <a:latin typeface="Arial" panose="020B0604020202020204" pitchFamily="34" charset="0"/>
                <a:ea typeface="Aptos" panose="020B0004020202020204" pitchFamily="34" charset="0"/>
                <a:cs typeface="Arial" panose="020B0604020202020204" pitchFamily="34" charset="0"/>
              </a:rPr>
              <a:t>. Khi </a:t>
            </a:r>
            <a:r>
              <a:rPr lang="en-US" sz="2000" kern="100" dirty="0" err="1">
                <a:effectLst/>
                <a:latin typeface="Arial" panose="020B0604020202020204" pitchFamily="34" charset="0"/>
                <a:ea typeface="Aptos" panose="020B0004020202020204" pitchFamily="34" charset="0"/>
                <a:cs typeface="Arial" panose="020B0604020202020204" pitchFamily="34" charset="0"/>
              </a:rPr>
              <a:t>chạy</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thử</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chương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trình</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với</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một</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dãy</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số</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không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chứa</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số</a:t>
            </a:r>
            <a:r>
              <a:rPr lang="en-US" sz="2000" kern="100" dirty="0">
                <a:effectLst/>
                <a:latin typeface="Arial" panose="020B0604020202020204" pitchFamily="34" charset="0"/>
                <a:ea typeface="Aptos" panose="020B0004020202020204" pitchFamily="34" charset="0"/>
                <a:cs typeface="Arial" panose="020B0604020202020204" pitchFamily="34" charset="0"/>
              </a:rPr>
              <a:t> 0 ta </a:t>
            </a:r>
            <a:r>
              <a:rPr lang="en-US" sz="2000" kern="100" dirty="0" err="1">
                <a:effectLst/>
                <a:latin typeface="Arial" panose="020B0604020202020204" pitchFamily="34" charset="0"/>
                <a:ea typeface="Aptos" panose="020B0004020202020204" pitchFamily="34" charset="0"/>
                <a:cs typeface="Arial" panose="020B0604020202020204" pitchFamily="34" charset="0"/>
              </a:rPr>
              <a:t>nhận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được</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kết</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quả</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sai</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kết</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quả</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là</a:t>
            </a:r>
            <a:r>
              <a:rPr lang="en-US" sz="2000" kern="100" dirty="0">
                <a:effectLst/>
                <a:latin typeface="Arial" panose="020B0604020202020204" pitchFamily="34" charset="0"/>
                <a:ea typeface="Aptos" panose="020B0004020202020204" pitchFamily="34" charset="0"/>
                <a:cs typeface="Arial" panose="020B0604020202020204" pitchFamily="34" charset="0"/>
              </a:rPr>
              <a:t> 0). </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8" name="Picture 7" descr="A person sitting at a computer&#10;&#10;Description automatically generated">
            <a:extLst>
              <a:ext uri="{FF2B5EF4-FFF2-40B4-BE49-F238E27FC236}">
                <a16:creationId xmlns:a16="http://schemas.microsoft.com/office/drawing/2014/main" id="{0310FB88-9107-10E1-6DD3-B9CE5DD3973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99716" y="2208951"/>
            <a:ext cx="3244284" cy="2597548"/>
          </a:xfrm>
          <a:prstGeom prst="rect">
            <a:avLst/>
          </a:prstGeom>
        </p:spPr>
      </p:pic>
    </p:spTree>
    <p:extLst>
      <p:ext uri="{BB962C8B-B14F-4D97-AF65-F5344CB8AC3E}">
        <p14:creationId xmlns:p14="http://schemas.microsoft.com/office/powerpoint/2010/main" val="377588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linds(horizont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linds(horizontal)">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 name="Google Shape;243;p28">
            <a:extLst>
              <a:ext uri="{FF2B5EF4-FFF2-40B4-BE49-F238E27FC236}">
                <a16:creationId xmlns:a16="http://schemas.microsoft.com/office/drawing/2014/main" id="{AA9797F8-4296-E312-551F-1AAAF53DDFC2}"/>
              </a:ext>
            </a:extLst>
          </p:cNvPr>
          <p:cNvSpPr txBox="1">
            <a:spLocks/>
          </p:cNvSpPr>
          <p:nvPr/>
        </p:nvSpPr>
        <p:spPr>
          <a:xfrm>
            <a:off x="720000" y="266545"/>
            <a:ext cx="7704000" cy="564300"/>
          </a:xfrm>
          <a:prstGeom prst="rect">
            <a:avLst/>
          </a:prstGeom>
          <a:noFill/>
          <a:ln>
            <a:noFill/>
          </a:ln>
          <a:effectLst>
            <a:outerShdw dist="38100" dir="2340000" algn="bl" rotWithShape="0">
              <a:schemeClr val="lt1"/>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9pPr>
          </a:lstStyle>
          <a:p>
            <a:pPr algn="ctr"/>
            <a:r>
              <a:rPr lang="en-US" sz="3000" dirty="0">
                <a:solidFill>
                  <a:schemeClr val="dk2"/>
                </a:solidFill>
                <a:latin typeface="Arial" panose="020B0604020202020204" pitchFamily="34" charset="0"/>
                <a:cs typeface="Arial" panose="020B0604020202020204" pitchFamily="34" charset="0"/>
              </a:rPr>
              <a:t>LUYỆN </a:t>
            </a:r>
            <a:r>
              <a:rPr lang="en-US" sz="3000" dirty="0">
                <a:solidFill>
                  <a:schemeClr val="accent4"/>
                </a:solidFill>
                <a:latin typeface="Arial" panose="020B0604020202020204" pitchFamily="34" charset="0"/>
                <a:cs typeface="Arial" panose="020B0604020202020204" pitchFamily="34" charset="0"/>
              </a:rPr>
              <a:t>TẬP</a:t>
            </a:r>
          </a:p>
        </p:txBody>
      </p:sp>
      <p:sp>
        <p:nvSpPr>
          <p:cNvPr id="10" name="Chevron 9">
            <a:extLst>
              <a:ext uri="{FF2B5EF4-FFF2-40B4-BE49-F238E27FC236}">
                <a16:creationId xmlns:a16="http://schemas.microsoft.com/office/drawing/2014/main" id="{9DEEFA13-BBA7-162C-5965-2A0A36F908E3}"/>
              </a:ext>
            </a:extLst>
          </p:cNvPr>
          <p:cNvSpPr/>
          <p:nvPr/>
        </p:nvSpPr>
        <p:spPr>
          <a:xfrm>
            <a:off x="228704" y="830845"/>
            <a:ext cx="2411864" cy="484632"/>
          </a:xfrm>
          <a:prstGeom prst="chevron">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rPr>
              <a:t>Nhiệm vụ 1</a:t>
            </a:r>
          </a:p>
        </p:txBody>
      </p:sp>
      <p:sp>
        <p:nvSpPr>
          <p:cNvPr id="40" name="Câu hỏi">
            <a:extLst>
              <a:ext uri="{FF2B5EF4-FFF2-40B4-BE49-F238E27FC236}">
                <a16:creationId xmlns:a16="http://schemas.microsoft.com/office/drawing/2014/main" id="{4BFCFD58-CA8C-B6D4-A120-AFC4E1DE4932}"/>
              </a:ext>
            </a:extLst>
          </p:cNvPr>
          <p:cNvSpPr/>
          <p:nvPr/>
        </p:nvSpPr>
        <p:spPr>
          <a:xfrm>
            <a:off x="228704" y="1515056"/>
            <a:ext cx="8569856" cy="997527"/>
          </a:xfrm>
          <a:prstGeom prst="roundRect">
            <a:avLst/>
          </a:prstGeom>
          <a:solidFill>
            <a:schemeClr val="accent1">
              <a:lumMod val="20000"/>
              <a:lumOff val="80000"/>
            </a:schemeClr>
          </a:solidFill>
          <a:ln w="25400" cap="flat" cmpd="sng" algn="ctr">
            <a:noFill/>
            <a:prstDash val="solid"/>
          </a:ln>
          <a:effectLst/>
        </p:spPr>
        <p:txBody>
          <a:bodyPr rtlCol="0" anchor="ctr"/>
          <a:lstStyle/>
          <a:p>
            <a:pPr algn="ctr">
              <a:lnSpc>
                <a:spcPct val="150000"/>
              </a:lnSpc>
              <a:spcAft>
                <a:spcPts val="800"/>
              </a:spcAft>
            </a:pPr>
            <a:r>
              <a:rPr lang="vi-VN" sz="2000" b="1" kern="100" dirty="0">
                <a:latin typeface="Arial" panose="020B0604020202020204" pitchFamily="34" charset="0"/>
                <a:ea typeface="Times New Roman" panose="02020603050405020304" pitchFamily="18" charset="0"/>
                <a:cs typeface="Arial" panose="020B0604020202020204" pitchFamily="34" charset="0"/>
              </a:rPr>
              <a:t>Câu 1. </a:t>
            </a:r>
            <a:r>
              <a:rPr lang="vi-VN" sz="2000" kern="100" dirty="0">
                <a:latin typeface="Arial" panose="020B0604020202020204" pitchFamily="34" charset="0"/>
                <a:ea typeface="Times New Roman" panose="02020603050405020304" pitchFamily="18" charset="0"/>
                <a:cs typeface="Arial" panose="020B0604020202020204" pitchFamily="34" charset="0"/>
              </a:rPr>
              <a:t>Trong các câu dưới đây, câu nào không là phát biểu một bài toán tin học?</a:t>
            </a:r>
          </a:p>
        </p:txBody>
      </p:sp>
      <p:sp>
        <p:nvSpPr>
          <p:cNvPr id="41" name="Đáp án đúng">
            <a:extLst>
              <a:ext uri="{FF2B5EF4-FFF2-40B4-BE49-F238E27FC236}">
                <a16:creationId xmlns:a16="http://schemas.microsoft.com/office/drawing/2014/main" id="{39DCF64C-73C9-5546-5B7B-B2A78E047188}"/>
              </a:ext>
            </a:extLst>
          </p:cNvPr>
          <p:cNvSpPr/>
          <p:nvPr/>
        </p:nvSpPr>
        <p:spPr>
          <a:xfrm>
            <a:off x="273342" y="3879429"/>
            <a:ext cx="4038886" cy="9975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C. Thực hiện một thí nghiệm trong môn Hoá học.</a:t>
            </a:r>
          </a:p>
        </p:txBody>
      </p:sp>
      <p:sp>
        <p:nvSpPr>
          <p:cNvPr id="42" name="Đáp án sai 1">
            <a:extLst>
              <a:ext uri="{FF2B5EF4-FFF2-40B4-BE49-F238E27FC236}">
                <a16:creationId xmlns:a16="http://schemas.microsoft.com/office/drawing/2014/main" id="{3BACD658-B552-5797-A667-1815982524E7}"/>
              </a:ext>
            </a:extLst>
          </p:cNvPr>
          <p:cNvSpPr/>
          <p:nvPr/>
        </p:nvSpPr>
        <p:spPr>
          <a:xfrm>
            <a:off x="273342" y="2718854"/>
            <a:ext cx="4038883" cy="9975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A. Giải một phương trình bậc hai 𝑎𝑥² + 𝑏𝑥 + 𝑐 = 0.</a:t>
            </a:r>
          </a:p>
        </p:txBody>
      </p:sp>
      <p:sp>
        <p:nvSpPr>
          <p:cNvPr id="43" name="Đáp án sai 2">
            <a:extLst>
              <a:ext uri="{FF2B5EF4-FFF2-40B4-BE49-F238E27FC236}">
                <a16:creationId xmlns:a16="http://schemas.microsoft.com/office/drawing/2014/main" id="{122C0BA1-5184-FC6C-03F5-B00FE05F4093}"/>
              </a:ext>
            </a:extLst>
          </p:cNvPr>
          <p:cNvSpPr/>
          <p:nvPr/>
        </p:nvSpPr>
        <p:spPr>
          <a:xfrm>
            <a:off x="4831772" y="2718854"/>
            <a:ext cx="3978767" cy="9975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B. Tổng kết kết quả học tập Học kì I của học sinh lớp 9A.</a:t>
            </a:r>
          </a:p>
        </p:txBody>
      </p:sp>
      <p:sp>
        <p:nvSpPr>
          <p:cNvPr id="44" name="Đáp án sai 3">
            <a:extLst>
              <a:ext uri="{FF2B5EF4-FFF2-40B4-BE49-F238E27FC236}">
                <a16:creationId xmlns:a16="http://schemas.microsoft.com/office/drawing/2014/main" id="{EC3F2ECE-B670-7A2E-A97E-9FBD5B669856}"/>
              </a:ext>
            </a:extLst>
          </p:cNvPr>
          <p:cNvSpPr/>
          <p:nvPr/>
        </p:nvSpPr>
        <p:spPr>
          <a:xfrm>
            <a:off x="4831772" y="3879429"/>
            <a:ext cx="3966788" cy="9975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D. Viết chương trình máy tính để tạo một đoạn hoạt hình.</a:t>
            </a:r>
          </a:p>
        </p:txBody>
      </p:sp>
      <p:pic>
        <p:nvPicPr>
          <p:cNvPr id="45" name="Correct sound effect and wrong sound effect (mp3cut.net)">
            <a:hlinkClick r:id="" action="ppaction://media"/>
            <a:extLst>
              <a:ext uri="{FF2B5EF4-FFF2-40B4-BE49-F238E27FC236}">
                <a16:creationId xmlns:a16="http://schemas.microsoft.com/office/drawing/2014/main" id="{29F8A736-4AB8-265F-9416-AA8312BC756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1091224"/>
            <a:ext cx="365522" cy="365522"/>
          </a:xfrm>
          <a:prstGeom prst="rect">
            <a:avLst/>
          </a:prstGeom>
        </p:spPr>
      </p:pic>
      <p:pic>
        <p:nvPicPr>
          <p:cNvPr id="46" name="Picture 5">
            <a:extLst>
              <a:ext uri="{FF2B5EF4-FFF2-40B4-BE49-F238E27FC236}">
                <a16:creationId xmlns:a16="http://schemas.microsoft.com/office/drawing/2014/main" id="{DA6C6D82-FBC8-782A-A829-1AA4F7C8C63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4517" y="4069439"/>
            <a:ext cx="639785" cy="556871"/>
          </a:xfrm>
          <a:prstGeom prst="rect">
            <a:avLst/>
          </a:prstGeom>
        </p:spPr>
      </p:pic>
      <p:pic>
        <p:nvPicPr>
          <p:cNvPr id="47" name="Picture 12">
            <a:extLst>
              <a:ext uri="{FF2B5EF4-FFF2-40B4-BE49-F238E27FC236}">
                <a16:creationId xmlns:a16="http://schemas.microsoft.com/office/drawing/2014/main" id="{A711E764-8A2B-2EF6-E0D0-4C9BFDF7A40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233063" y="2933599"/>
            <a:ext cx="637592" cy="568036"/>
          </a:xfrm>
          <a:prstGeom prst="rect">
            <a:avLst/>
          </a:prstGeom>
        </p:spPr>
      </p:pic>
      <p:pic>
        <p:nvPicPr>
          <p:cNvPr id="48" name="Picture 10">
            <a:extLst>
              <a:ext uri="{FF2B5EF4-FFF2-40B4-BE49-F238E27FC236}">
                <a16:creationId xmlns:a16="http://schemas.microsoft.com/office/drawing/2014/main" id="{84887B89-0275-EAB1-5098-3A6ED08235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05204" y="4069439"/>
            <a:ext cx="637592" cy="568036"/>
          </a:xfrm>
          <a:prstGeom prst="rect">
            <a:avLst/>
          </a:prstGeom>
        </p:spPr>
      </p:pic>
      <p:pic>
        <p:nvPicPr>
          <p:cNvPr id="49" name="Picture 10">
            <a:extLst>
              <a:ext uri="{FF2B5EF4-FFF2-40B4-BE49-F238E27FC236}">
                <a16:creationId xmlns:a16="http://schemas.microsoft.com/office/drawing/2014/main" id="{991695B2-2100-9049-61FF-9EF30ECA40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7" y="2937822"/>
            <a:ext cx="637592" cy="568036"/>
          </a:xfrm>
          <a:prstGeom prst="rect">
            <a:avLst/>
          </a:prstGeom>
        </p:spPr>
      </p:pic>
      <p:pic>
        <p:nvPicPr>
          <p:cNvPr id="50" name="Correct sound effect and wrong sound effect (mp3cut.net) (1)">
            <a:hlinkClick r:id="" action="ppaction://media"/>
            <a:extLst>
              <a:ext uri="{FF2B5EF4-FFF2-40B4-BE49-F238E27FC236}">
                <a16:creationId xmlns:a16="http://schemas.microsoft.com/office/drawing/2014/main" id="{7EB6013E-D7A1-C803-A198-92D0DAE673F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1091224"/>
            <a:ext cx="365522" cy="365522"/>
          </a:xfrm>
          <a:prstGeom prst="rect">
            <a:avLst/>
          </a:prstGeom>
        </p:spPr>
      </p:pic>
    </p:spTree>
    <p:extLst>
      <p:ext uri="{BB962C8B-B14F-4D97-AF65-F5344CB8AC3E}">
        <p14:creationId xmlns:p14="http://schemas.microsoft.com/office/powerpoint/2010/main" val="118608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anim calcmode="lin" valueType="num">
                                      <p:cBhvr>
                                        <p:cTn id="12" dur="500" fill="hold"/>
                                        <p:tgtEl>
                                          <p:spTgt spid="42"/>
                                        </p:tgtEl>
                                        <p:attrNameLst>
                                          <p:attrName>ppt_x</p:attrName>
                                        </p:attrNameLst>
                                      </p:cBhvr>
                                      <p:tavLst>
                                        <p:tav tm="0">
                                          <p:val>
                                            <p:strVal val="#ppt_x"/>
                                          </p:val>
                                        </p:tav>
                                        <p:tav tm="100000">
                                          <p:val>
                                            <p:strVal val="#ppt_x"/>
                                          </p:val>
                                        </p:tav>
                                      </p:tavLst>
                                    </p:anim>
                                    <p:anim calcmode="lin" valueType="num">
                                      <p:cBhvr>
                                        <p:cTn id="13" dur="500" fill="hold"/>
                                        <p:tgtEl>
                                          <p:spTgt spid="4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anim calcmode="lin" valueType="num">
                                      <p:cBhvr>
                                        <p:cTn id="24" dur="500" fill="hold"/>
                                        <p:tgtEl>
                                          <p:spTgt spid="41"/>
                                        </p:tgtEl>
                                        <p:attrNameLst>
                                          <p:attrName>ppt_x</p:attrName>
                                        </p:attrNameLst>
                                      </p:cBhvr>
                                      <p:tavLst>
                                        <p:tav tm="0">
                                          <p:val>
                                            <p:strVal val="#ppt_x"/>
                                          </p:val>
                                        </p:tav>
                                        <p:tav tm="100000">
                                          <p:val>
                                            <p:strVal val="#ppt_x"/>
                                          </p:val>
                                        </p:tav>
                                      </p:tavLst>
                                    </p:anim>
                                    <p:anim calcmode="lin" valueType="num">
                                      <p:cBhvr>
                                        <p:cTn id="25" dur="500" fill="hold"/>
                                        <p:tgtEl>
                                          <p:spTgt spid="4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anim calcmode="lin" valueType="num">
                                      <p:cBhvr>
                                        <p:cTn id="30" dur="500" fill="hold"/>
                                        <p:tgtEl>
                                          <p:spTgt spid="44"/>
                                        </p:tgtEl>
                                        <p:attrNameLst>
                                          <p:attrName>ppt_x</p:attrName>
                                        </p:attrNameLst>
                                      </p:cBhvr>
                                      <p:tavLst>
                                        <p:tav tm="0">
                                          <p:val>
                                            <p:strVal val="#ppt_x"/>
                                          </p:val>
                                        </p:tav>
                                        <p:tav tm="100000">
                                          <p:val>
                                            <p:strVal val="#ppt_x"/>
                                          </p:val>
                                        </p:tav>
                                      </p:tavLst>
                                    </p:anim>
                                    <p:anim calcmode="lin" valueType="num">
                                      <p:cBhvr>
                                        <p:cTn id="31"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41"/>
                                        </p:tgtEl>
                                        <p:attrNameLst>
                                          <p:attrName>fillcolor</p:attrName>
                                        </p:attrNameLst>
                                      </p:cBhvr>
                                      <p:to>
                                        <a:srgbClr val="92D050"/>
                                      </p:to>
                                    </p:animClr>
                                    <p:set>
                                      <p:cBhvr>
                                        <p:cTn id="37" dur="500" fill="hold"/>
                                        <p:tgtEl>
                                          <p:spTgt spid="41"/>
                                        </p:tgtEl>
                                        <p:attrNameLst>
                                          <p:attrName>fill.type</p:attrName>
                                        </p:attrNameLst>
                                      </p:cBhvr>
                                      <p:to>
                                        <p:strVal val="solid"/>
                                      </p:to>
                                    </p:set>
                                    <p:set>
                                      <p:cBhvr>
                                        <p:cTn id="38" dur="500" fill="hold"/>
                                        <p:tgtEl>
                                          <p:spTgt spid="41"/>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45"/>
                                        </p:tgtEl>
                                      </p:cBhvr>
                                    </p:cmd>
                                  </p:childTnLst>
                                </p:cTn>
                              </p:par>
                              <p:par>
                                <p:cTn id="41" presetID="1" presetClass="entr" presetSubtype="0" fill="hold" nodeType="withEffect">
                                  <p:stCondLst>
                                    <p:cond delay="0"/>
                                  </p:stCondLst>
                                  <p:childTnLst>
                                    <p:set>
                                      <p:cBhvr>
                                        <p:cTn id="42" dur="1" fill="hold">
                                          <p:stCondLst>
                                            <p:cond delay="9"/>
                                          </p:stCondLst>
                                        </p:cTn>
                                        <p:tgtEl>
                                          <p:spTgt spid="46"/>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41"/>
                                        </p:tgtEl>
                                      </p:cBhvr>
                                    </p:animEffect>
                                    <p:animScale>
                                      <p:cBhvr>
                                        <p:cTn id="45" dur="250" autoRev="1" fill="hold"/>
                                        <p:tgtEl>
                                          <p:spTgt spid="41"/>
                                        </p:tgtEl>
                                      </p:cBhvr>
                                      <p:by x="105000" y="105000"/>
                                    </p:animScale>
                                  </p:childTnLst>
                                </p:cTn>
                              </p:par>
                            </p:childTnLst>
                          </p:cTn>
                        </p:par>
                      </p:childTnLst>
                    </p:cTn>
                  </p:par>
                </p:childTnLst>
              </p:cTn>
              <p:nextCondLst>
                <p:cond evt="onClick" delay="0">
                  <p:tgtEl>
                    <p:spTgt spid="41"/>
                  </p:tgtEl>
                </p:cond>
              </p:nextCondLst>
            </p:seq>
            <p:seq concurrent="1" nextAc="seek">
              <p:cTn id="46" restart="whenNotActive" fill="hold" evtFilter="cancelBubble" nodeType="interactiveSeq">
                <p:stCondLst>
                  <p:cond evt="onClick" delay="0">
                    <p:tgtEl>
                      <p:spTgt spid="42"/>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42"/>
                                        </p:tgtEl>
                                        <p:attrNameLst>
                                          <p:attrName>fillcolor</p:attrName>
                                        </p:attrNameLst>
                                      </p:cBhvr>
                                      <p:to>
                                        <a:srgbClr val="D99694"/>
                                      </p:to>
                                    </p:animClr>
                                    <p:set>
                                      <p:cBhvr>
                                        <p:cTn id="51" dur="500" fill="hold"/>
                                        <p:tgtEl>
                                          <p:spTgt spid="42"/>
                                        </p:tgtEl>
                                        <p:attrNameLst>
                                          <p:attrName>fill.type</p:attrName>
                                        </p:attrNameLst>
                                      </p:cBhvr>
                                      <p:to>
                                        <p:strVal val="solid"/>
                                      </p:to>
                                    </p:set>
                                    <p:set>
                                      <p:cBhvr>
                                        <p:cTn id="52" dur="500" fill="hold"/>
                                        <p:tgtEl>
                                          <p:spTgt spid="42"/>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50"/>
                                        </p:tgtEl>
                                      </p:cBhvr>
                                    </p:cmd>
                                  </p:childTnLst>
                                </p:cTn>
                              </p:par>
                              <p:par>
                                <p:cTn id="55" presetID="1"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42"/>
                                        </p:tgtEl>
                                      </p:cBhvr>
                                    </p:animEffect>
                                    <p:animScale>
                                      <p:cBhvr>
                                        <p:cTn id="59" dur="250" autoRev="1" fill="hold"/>
                                        <p:tgtEl>
                                          <p:spTgt spid="42"/>
                                        </p:tgtEl>
                                      </p:cBhvr>
                                      <p:by x="105000" y="105000"/>
                                    </p:animScale>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43"/>
                                        </p:tgtEl>
                                        <p:attrNameLst>
                                          <p:attrName>fillcolor</p:attrName>
                                        </p:attrNameLst>
                                      </p:cBhvr>
                                      <p:to>
                                        <a:srgbClr val="D99694"/>
                                      </p:to>
                                    </p:animClr>
                                    <p:set>
                                      <p:cBhvr>
                                        <p:cTn id="65" dur="500" fill="hold"/>
                                        <p:tgtEl>
                                          <p:spTgt spid="43"/>
                                        </p:tgtEl>
                                        <p:attrNameLst>
                                          <p:attrName>fill.type</p:attrName>
                                        </p:attrNameLst>
                                      </p:cBhvr>
                                      <p:to>
                                        <p:strVal val="solid"/>
                                      </p:to>
                                    </p:set>
                                    <p:set>
                                      <p:cBhvr>
                                        <p:cTn id="66" dur="500" fill="hold"/>
                                        <p:tgtEl>
                                          <p:spTgt spid="43"/>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50"/>
                                        </p:tgtEl>
                                      </p:cBhvr>
                                    </p:cmd>
                                  </p:childTnLst>
                                </p:cTn>
                              </p:par>
                              <p:par>
                                <p:cTn id="69" presetID="1" presetClass="entr" presetSubtype="0" fill="hold" nodeType="withEffect">
                                  <p:stCondLst>
                                    <p:cond delay="0"/>
                                  </p:stCondLst>
                                  <p:childTnLst>
                                    <p:set>
                                      <p:cBhvr>
                                        <p:cTn id="70" dur="1" fill="hold">
                                          <p:stCondLst>
                                            <p:cond delay="9"/>
                                          </p:stCondLst>
                                        </p:cTn>
                                        <p:tgtEl>
                                          <p:spTgt spid="47"/>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43"/>
                                        </p:tgtEl>
                                      </p:cBhvr>
                                    </p:animEffect>
                                    <p:animScale>
                                      <p:cBhvr>
                                        <p:cTn id="73" dur="250" autoRev="1" fill="hold"/>
                                        <p:tgtEl>
                                          <p:spTgt spid="43"/>
                                        </p:tgtEl>
                                      </p:cBhvr>
                                      <p:by x="105000" y="105000"/>
                                    </p:animScale>
                                  </p:childTnLst>
                                </p:cTn>
                              </p:par>
                            </p:childTnLst>
                          </p:cTn>
                        </p:par>
                      </p:childTnLst>
                    </p:cTn>
                  </p:par>
                </p:childTnLst>
              </p:cTn>
              <p:nextCondLst>
                <p:cond evt="onClick" delay="0">
                  <p:tgtEl>
                    <p:spTgt spid="43"/>
                  </p:tgtEl>
                </p:cond>
              </p:nextCondLst>
            </p:seq>
            <p:seq concurrent="1" nextAc="seek">
              <p:cTn id="74" restart="whenNotActive" fill="hold" evtFilter="cancelBubble" nodeType="interactiveSeq">
                <p:stCondLst>
                  <p:cond evt="onClick" delay="0">
                    <p:tgtEl>
                      <p:spTgt spid="44"/>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44"/>
                                        </p:tgtEl>
                                        <p:attrNameLst>
                                          <p:attrName>fillcolor</p:attrName>
                                        </p:attrNameLst>
                                      </p:cBhvr>
                                      <p:to>
                                        <a:srgbClr val="D99694"/>
                                      </p:to>
                                    </p:animClr>
                                    <p:set>
                                      <p:cBhvr>
                                        <p:cTn id="79" dur="500" fill="hold"/>
                                        <p:tgtEl>
                                          <p:spTgt spid="44"/>
                                        </p:tgtEl>
                                        <p:attrNameLst>
                                          <p:attrName>fill.type</p:attrName>
                                        </p:attrNameLst>
                                      </p:cBhvr>
                                      <p:to>
                                        <p:strVal val="solid"/>
                                      </p:to>
                                    </p:set>
                                    <p:set>
                                      <p:cBhvr>
                                        <p:cTn id="80" dur="500" fill="hold"/>
                                        <p:tgtEl>
                                          <p:spTgt spid="44"/>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50"/>
                                        </p:tgtEl>
                                      </p:cBhvr>
                                    </p:cmd>
                                  </p:childTnLst>
                                </p:cTn>
                              </p:par>
                              <p:par>
                                <p:cTn id="83" presetID="1" presetClass="entr" presetSubtype="0" fill="hold" nodeType="withEffect">
                                  <p:stCondLst>
                                    <p:cond delay="0"/>
                                  </p:stCondLst>
                                  <p:childTnLst>
                                    <p:set>
                                      <p:cBhvr>
                                        <p:cTn id="84" dur="1" fill="hold">
                                          <p:stCondLst>
                                            <p:cond delay="9"/>
                                          </p:stCondLst>
                                        </p:cTn>
                                        <p:tgtEl>
                                          <p:spTgt spid="48"/>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44"/>
                                        </p:tgtEl>
                                      </p:cBhvr>
                                    </p:animEffect>
                                    <p:animScale>
                                      <p:cBhvr>
                                        <p:cTn id="87" dur="250" autoRev="1" fill="hold"/>
                                        <p:tgtEl>
                                          <p:spTgt spid="44"/>
                                        </p:tgtEl>
                                      </p:cBhvr>
                                      <p:by x="105000" y="105000"/>
                                    </p:animScale>
                                  </p:childTnLst>
                                </p:cTn>
                              </p:par>
                            </p:childTnLst>
                          </p:cTn>
                        </p:par>
                      </p:childTnLst>
                    </p:cTn>
                  </p:par>
                </p:childTnLst>
              </p:cTn>
              <p:nextCondLst>
                <p:cond evt="onClick" delay="0">
                  <p:tgtEl>
                    <p:spTgt spid="44"/>
                  </p:tgtEl>
                </p:cond>
              </p:nextCondLst>
            </p:seq>
            <p:audio>
              <p:cMediaNode vol="80000">
                <p:cTn id="88" fill="hold" display="0">
                  <p:stCondLst>
                    <p:cond delay="indefinite"/>
                  </p:stCondLst>
                  <p:endCondLst>
                    <p:cond evt="onStopAudio" delay="0">
                      <p:tgtEl>
                        <p:sldTgt/>
                      </p:tgtEl>
                    </p:cond>
                  </p:endCondLst>
                </p:cTn>
                <p:tgtEl>
                  <p:spTgt spid="45"/>
                </p:tgtEl>
              </p:cMediaNode>
            </p:audio>
            <p:audio>
              <p:cMediaNode vol="80000">
                <p:cTn id="89" fill="hold" display="0">
                  <p:stCondLst>
                    <p:cond delay="indefinite"/>
                  </p:stCondLst>
                  <p:endCondLst>
                    <p:cond evt="onStopAudio" delay="0">
                      <p:tgtEl>
                        <p:sldTgt/>
                      </p:tgtEl>
                    </p:cond>
                  </p:endCondLst>
                </p:cTn>
                <p:tgtEl>
                  <p:spTgt spid="50"/>
                </p:tgtEl>
              </p:cMediaNode>
            </p:audio>
          </p:childTnLst>
        </p:cTn>
      </p:par>
    </p:tnLst>
    <p:bldLst>
      <p:bldP spid="40" grpId="0" animBg="1"/>
      <p:bldP spid="41" grpId="0" animBg="1"/>
      <p:bldP spid="41" grpId="1" animBg="1"/>
      <p:bldP spid="42" grpId="0" animBg="1"/>
      <p:bldP spid="42" grpId="1" animBg="1"/>
      <p:bldP spid="43" grpId="0" animBg="1"/>
      <p:bldP spid="43" grpId="1" animBg="1"/>
      <p:bldP spid="44" grpId="0" animBg="1"/>
      <p:bldP spid="4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40" name="Câu hỏi">
            <a:extLst>
              <a:ext uri="{FF2B5EF4-FFF2-40B4-BE49-F238E27FC236}">
                <a16:creationId xmlns:a16="http://schemas.microsoft.com/office/drawing/2014/main" id="{4BFCFD58-CA8C-B6D4-A120-AFC4E1DE4932}"/>
              </a:ext>
            </a:extLst>
          </p:cNvPr>
          <p:cNvSpPr/>
          <p:nvPr/>
        </p:nvSpPr>
        <p:spPr>
          <a:xfrm>
            <a:off x="240683" y="498146"/>
            <a:ext cx="8569856" cy="1088205"/>
          </a:xfrm>
          <a:prstGeom prst="roundRect">
            <a:avLst/>
          </a:prstGeom>
          <a:solidFill>
            <a:schemeClr val="accent1">
              <a:lumMod val="20000"/>
              <a:lumOff val="80000"/>
            </a:schemeClr>
          </a:solidFill>
          <a:ln w="25400" cap="flat" cmpd="sng" algn="ctr">
            <a:noFill/>
            <a:prstDash val="solid"/>
          </a:ln>
          <a:effectLst/>
        </p:spPr>
        <p:txBody>
          <a:bodyPr rtlCol="0" anchor="ctr"/>
          <a:lstStyle/>
          <a:p>
            <a:pPr algn="just">
              <a:lnSpc>
                <a:spcPct val="150000"/>
              </a:lnSpc>
              <a:spcAft>
                <a:spcPts val="800"/>
              </a:spcAft>
            </a:pPr>
            <a:r>
              <a:rPr lang="vi-VN" sz="1800" b="1" kern="100" dirty="0">
                <a:latin typeface="Arial" panose="020B0604020202020204" pitchFamily="34" charset="0"/>
                <a:ea typeface="Times New Roman" panose="02020603050405020304" pitchFamily="18" charset="0"/>
                <a:cs typeface="Arial" panose="020B0604020202020204" pitchFamily="34" charset="0"/>
              </a:rPr>
              <a:t>Câu 2. </a:t>
            </a:r>
            <a:r>
              <a:rPr lang="vi-VN" sz="1800" kern="100" dirty="0">
                <a:latin typeface="Arial" panose="020B0604020202020204" pitchFamily="34" charset="0"/>
                <a:ea typeface="Times New Roman" panose="02020603050405020304" pitchFamily="18" charset="0"/>
                <a:cs typeface="Arial" panose="020B0604020202020204" pitchFamily="34" charset="0"/>
              </a:rPr>
              <a:t>Chọn phương án đúng khi liệt kê tuần tự các bước của quy trình giao bài toán cho máy tính giải quyết. Vì sao không chọn những phương án còn lại?</a:t>
            </a:r>
          </a:p>
        </p:txBody>
      </p:sp>
      <p:sp>
        <p:nvSpPr>
          <p:cNvPr id="41" name="Đáp án đúng">
            <a:extLst>
              <a:ext uri="{FF2B5EF4-FFF2-40B4-BE49-F238E27FC236}">
                <a16:creationId xmlns:a16="http://schemas.microsoft.com/office/drawing/2014/main" id="{39DCF64C-73C9-5546-5B7B-B2A78E047188}"/>
              </a:ext>
            </a:extLst>
          </p:cNvPr>
          <p:cNvSpPr/>
          <p:nvPr/>
        </p:nvSpPr>
        <p:spPr>
          <a:xfrm>
            <a:off x="273342" y="3118595"/>
            <a:ext cx="3640932" cy="1901687"/>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C. Xác định Input và Output; Tìm thuật toán; Viết chương trình; Chạy chương trình để sửa lỗi và chạy chương trình để nhận kết quả.</a:t>
            </a:r>
          </a:p>
        </p:txBody>
      </p:sp>
      <p:sp>
        <p:nvSpPr>
          <p:cNvPr id="42" name="Đáp án sai 1">
            <a:extLst>
              <a:ext uri="{FF2B5EF4-FFF2-40B4-BE49-F238E27FC236}">
                <a16:creationId xmlns:a16="http://schemas.microsoft.com/office/drawing/2014/main" id="{3BACD658-B552-5797-A667-1815982524E7}"/>
              </a:ext>
            </a:extLst>
          </p:cNvPr>
          <p:cNvSpPr/>
          <p:nvPr/>
        </p:nvSpPr>
        <p:spPr>
          <a:xfrm>
            <a:off x="273342" y="1763896"/>
            <a:ext cx="3640932" cy="1211372"/>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A. Phát biểu bài toán; Mô tả thuật toán; Chạy chương trình; Đánh giá kết quả.</a:t>
            </a:r>
          </a:p>
        </p:txBody>
      </p:sp>
      <p:sp>
        <p:nvSpPr>
          <p:cNvPr id="43" name="Đáp án sai 2">
            <a:extLst>
              <a:ext uri="{FF2B5EF4-FFF2-40B4-BE49-F238E27FC236}">
                <a16:creationId xmlns:a16="http://schemas.microsoft.com/office/drawing/2014/main" id="{122C0BA1-5184-FC6C-03F5-B00FE05F4093}"/>
              </a:ext>
            </a:extLst>
          </p:cNvPr>
          <p:cNvSpPr/>
          <p:nvPr/>
        </p:nvSpPr>
        <p:spPr>
          <a:xfrm>
            <a:off x="4122822" y="1763896"/>
            <a:ext cx="4680090" cy="1211372"/>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B. Phát biểu bài toán; Xây dựng giải pháp; Viết chương trình; Chạy chương trình.</a:t>
            </a:r>
          </a:p>
        </p:txBody>
      </p:sp>
      <p:sp>
        <p:nvSpPr>
          <p:cNvPr id="44" name="Đáp án sai 3">
            <a:extLst>
              <a:ext uri="{FF2B5EF4-FFF2-40B4-BE49-F238E27FC236}">
                <a16:creationId xmlns:a16="http://schemas.microsoft.com/office/drawing/2014/main" id="{EC3F2ECE-B670-7A2E-A97E-9FBD5B669856}"/>
              </a:ext>
            </a:extLst>
          </p:cNvPr>
          <p:cNvSpPr/>
          <p:nvPr/>
        </p:nvSpPr>
        <p:spPr>
          <a:xfrm>
            <a:off x="4122822" y="3118595"/>
            <a:ext cx="4687718" cy="1901687"/>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D. Phát biểu bài toán để tìm Input và Output; Mô tả thuật toán bằng liệt kẻ các bước; Tìm cấu trúc điều khiển phù hợp để viết chương trình; Sửa lỗi chương trình; Chạy chương trình để lấy kết quả.</a:t>
            </a:r>
          </a:p>
        </p:txBody>
      </p:sp>
      <p:pic>
        <p:nvPicPr>
          <p:cNvPr id="45" name="Correct sound effect and wrong sound effect (mp3cut.net)">
            <a:hlinkClick r:id="" action="ppaction://media"/>
            <a:extLst>
              <a:ext uri="{FF2B5EF4-FFF2-40B4-BE49-F238E27FC236}">
                <a16:creationId xmlns:a16="http://schemas.microsoft.com/office/drawing/2014/main" id="{29F8A736-4AB8-265F-9416-AA8312BC756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1091224"/>
            <a:ext cx="365522" cy="365522"/>
          </a:xfrm>
          <a:prstGeom prst="rect">
            <a:avLst/>
          </a:prstGeom>
        </p:spPr>
      </p:pic>
      <p:pic>
        <p:nvPicPr>
          <p:cNvPr id="46" name="Picture 5">
            <a:extLst>
              <a:ext uri="{FF2B5EF4-FFF2-40B4-BE49-F238E27FC236}">
                <a16:creationId xmlns:a16="http://schemas.microsoft.com/office/drawing/2014/main" id="{DA6C6D82-FBC8-782A-A829-1AA4F7C8C63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04015" y="3796586"/>
            <a:ext cx="639785" cy="556871"/>
          </a:xfrm>
          <a:prstGeom prst="rect">
            <a:avLst/>
          </a:prstGeom>
        </p:spPr>
      </p:pic>
      <p:pic>
        <p:nvPicPr>
          <p:cNvPr id="47" name="Picture 12">
            <a:extLst>
              <a:ext uri="{FF2B5EF4-FFF2-40B4-BE49-F238E27FC236}">
                <a16:creationId xmlns:a16="http://schemas.microsoft.com/office/drawing/2014/main" id="{A711E764-8A2B-2EF6-E0D0-4C9BFDF7A40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65320" y="2075137"/>
            <a:ext cx="637592" cy="568036"/>
          </a:xfrm>
          <a:prstGeom prst="rect">
            <a:avLst/>
          </a:prstGeom>
        </p:spPr>
      </p:pic>
      <p:pic>
        <p:nvPicPr>
          <p:cNvPr id="48" name="Picture 10">
            <a:extLst>
              <a:ext uri="{FF2B5EF4-FFF2-40B4-BE49-F238E27FC236}">
                <a16:creationId xmlns:a16="http://schemas.microsoft.com/office/drawing/2014/main" id="{84887B89-0275-EAB1-5098-3A6ED08235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65320" y="3891399"/>
            <a:ext cx="637592" cy="568036"/>
          </a:xfrm>
          <a:prstGeom prst="rect">
            <a:avLst/>
          </a:prstGeom>
        </p:spPr>
      </p:pic>
      <p:pic>
        <p:nvPicPr>
          <p:cNvPr id="49" name="Picture 10">
            <a:extLst>
              <a:ext uri="{FF2B5EF4-FFF2-40B4-BE49-F238E27FC236}">
                <a16:creationId xmlns:a16="http://schemas.microsoft.com/office/drawing/2014/main" id="{991695B2-2100-9049-61FF-9EF30ECA40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276682" y="2022548"/>
            <a:ext cx="637592" cy="568036"/>
          </a:xfrm>
          <a:prstGeom prst="rect">
            <a:avLst/>
          </a:prstGeom>
        </p:spPr>
      </p:pic>
      <p:pic>
        <p:nvPicPr>
          <p:cNvPr id="50" name="Correct sound effect and wrong sound effect (mp3cut.net) (1)">
            <a:hlinkClick r:id="" action="ppaction://media"/>
            <a:extLst>
              <a:ext uri="{FF2B5EF4-FFF2-40B4-BE49-F238E27FC236}">
                <a16:creationId xmlns:a16="http://schemas.microsoft.com/office/drawing/2014/main" id="{7EB6013E-D7A1-C803-A198-92D0DAE673F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1091224"/>
            <a:ext cx="365522" cy="365522"/>
          </a:xfrm>
          <a:prstGeom prst="rect">
            <a:avLst/>
          </a:prstGeom>
        </p:spPr>
      </p:pic>
    </p:spTree>
    <p:extLst>
      <p:ext uri="{BB962C8B-B14F-4D97-AF65-F5344CB8AC3E}">
        <p14:creationId xmlns:p14="http://schemas.microsoft.com/office/powerpoint/2010/main" val="24196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anim calcmode="lin" valueType="num">
                                      <p:cBhvr>
                                        <p:cTn id="12" dur="500" fill="hold"/>
                                        <p:tgtEl>
                                          <p:spTgt spid="42"/>
                                        </p:tgtEl>
                                        <p:attrNameLst>
                                          <p:attrName>ppt_x</p:attrName>
                                        </p:attrNameLst>
                                      </p:cBhvr>
                                      <p:tavLst>
                                        <p:tav tm="0">
                                          <p:val>
                                            <p:strVal val="#ppt_x"/>
                                          </p:val>
                                        </p:tav>
                                        <p:tav tm="100000">
                                          <p:val>
                                            <p:strVal val="#ppt_x"/>
                                          </p:val>
                                        </p:tav>
                                      </p:tavLst>
                                    </p:anim>
                                    <p:anim calcmode="lin" valueType="num">
                                      <p:cBhvr>
                                        <p:cTn id="13" dur="500" fill="hold"/>
                                        <p:tgtEl>
                                          <p:spTgt spid="4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anim calcmode="lin" valueType="num">
                                      <p:cBhvr>
                                        <p:cTn id="24" dur="500" fill="hold"/>
                                        <p:tgtEl>
                                          <p:spTgt spid="41"/>
                                        </p:tgtEl>
                                        <p:attrNameLst>
                                          <p:attrName>ppt_x</p:attrName>
                                        </p:attrNameLst>
                                      </p:cBhvr>
                                      <p:tavLst>
                                        <p:tav tm="0">
                                          <p:val>
                                            <p:strVal val="#ppt_x"/>
                                          </p:val>
                                        </p:tav>
                                        <p:tav tm="100000">
                                          <p:val>
                                            <p:strVal val="#ppt_x"/>
                                          </p:val>
                                        </p:tav>
                                      </p:tavLst>
                                    </p:anim>
                                    <p:anim calcmode="lin" valueType="num">
                                      <p:cBhvr>
                                        <p:cTn id="25" dur="500" fill="hold"/>
                                        <p:tgtEl>
                                          <p:spTgt spid="4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anim calcmode="lin" valueType="num">
                                      <p:cBhvr>
                                        <p:cTn id="30" dur="500" fill="hold"/>
                                        <p:tgtEl>
                                          <p:spTgt spid="44"/>
                                        </p:tgtEl>
                                        <p:attrNameLst>
                                          <p:attrName>ppt_x</p:attrName>
                                        </p:attrNameLst>
                                      </p:cBhvr>
                                      <p:tavLst>
                                        <p:tav tm="0">
                                          <p:val>
                                            <p:strVal val="#ppt_x"/>
                                          </p:val>
                                        </p:tav>
                                        <p:tav tm="100000">
                                          <p:val>
                                            <p:strVal val="#ppt_x"/>
                                          </p:val>
                                        </p:tav>
                                      </p:tavLst>
                                    </p:anim>
                                    <p:anim calcmode="lin" valueType="num">
                                      <p:cBhvr>
                                        <p:cTn id="31"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41"/>
                                        </p:tgtEl>
                                        <p:attrNameLst>
                                          <p:attrName>fillcolor</p:attrName>
                                        </p:attrNameLst>
                                      </p:cBhvr>
                                      <p:to>
                                        <a:srgbClr val="92D050"/>
                                      </p:to>
                                    </p:animClr>
                                    <p:set>
                                      <p:cBhvr>
                                        <p:cTn id="37" dur="500" fill="hold"/>
                                        <p:tgtEl>
                                          <p:spTgt spid="41"/>
                                        </p:tgtEl>
                                        <p:attrNameLst>
                                          <p:attrName>fill.type</p:attrName>
                                        </p:attrNameLst>
                                      </p:cBhvr>
                                      <p:to>
                                        <p:strVal val="solid"/>
                                      </p:to>
                                    </p:set>
                                    <p:set>
                                      <p:cBhvr>
                                        <p:cTn id="38" dur="500" fill="hold"/>
                                        <p:tgtEl>
                                          <p:spTgt spid="41"/>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45"/>
                                        </p:tgtEl>
                                      </p:cBhvr>
                                    </p:cmd>
                                  </p:childTnLst>
                                </p:cTn>
                              </p:par>
                              <p:par>
                                <p:cTn id="41" presetID="1" presetClass="entr" presetSubtype="0" fill="hold" nodeType="withEffect">
                                  <p:stCondLst>
                                    <p:cond delay="0"/>
                                  </p:stCondLst>
                                  <p:childTnLst>
                                    <p:set>
                                      <p:cBhvr>
                                        <p:cTn id="42" dur="1" fill="hold">
                                          <p:stCondLst>
                                            <p:cond delay="9"/>
                                          </p:stCondLst>
                                        </p:cTn>
                                        <p:tgtEl>
                                          <p:spTgt spid="46"/>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41"/>
                                        </p:tgtEl>
                                      </p:cBhvr>
                                    </p:animEffect>
                                    <p:animScale>
                                      <p:cBhvr>
                                        <p:cTn id="45" dur="250" autoRev="1" fill="hold"/>
                                        <p:tgtEl>
                                          <p:spTgt spid="41"/>
                                        </p:tgtEl>
                                      </p:cBhvr>
                                      <p:by x="105000" y="105000"/>
                                    </p:animScale>
                                  </p:childTnLst>
                                </p:cTn>
                              </p:par>
                            </p:childTnLst>
                          </p:cTn>
                        </p:par>
                      </p:childTnLst>
                    </p:cTn>
                  </p:par>
                </p:childTnLst>
              </p:cTn>
              <p:nextCondLst>
                <p:cond evt="onClick" delay="0">
                  <p:tgtEl>
                    <p:spTgt spid="41"/>
                  </p:tgtEl>
                </p:cond>
              </p:nextCondLst>
            </p:seq>
            <p:seq concurrent="1" nextAc="seek">
              <p:cTn id="46" restart="whenNotActive" fill="hold" evtFilter="cancelBubble" nodeType="interactiveSeq">
                <p:stCondLst>
                  <p:cond evt="onClick" delay="0">
                    <p:tgtEl>
                      <p:spTgt spid="42"/>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42"/>
                                        </p:tgtEl>
                                        <p:attrNameLst>
                                          <p:attrName>fillcolor</p:attrName>
                                        </p:attrNameLst>
                                      </p:cBhvr>
                                      <p:to>
                                        <a:srgbClr val="D99694"/>
                                      </p:to>
                                    </p:animClr>
                                    <p:set>
                                      <p:cBhvr>
                                        <p:cTn id="51" dur="500" fill="hold"/>
                                        <p:tgtEl>
                                          <p:spTgt spid="42"/>
                                        </p:tgtEl>
                                        <p:attrNameLst>
                                          <p:attrName>fill.type</p:attrName>
                                        </p:attrNameLst>
                                      </p:cBhvr>
                                      <p:to>
                                        <p:strVal val="solid"/>
                                      </p:to>
                                    </p:set>
                                    <p:set>
                                      <p:cBhvr>
                                        <p:cTn id="52" dur="500" fill="hold"/>
                                        <p:tgtEl>
                                          <p:spTgt spid="42"/>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50"/>
                                        </p:tgtEl>
                                      </p:cBhvr>
                                    </p:cmd>
                                  </p:childTnLst>
                                </p:cTn>
                              </p:par>
                              <p:par>
                                <p:cTn id="55" presetID="1"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42"/>
                                        </p:tgtEl>
                                      </p:cBhvr>
                                    </p:animEffect>
                                    <p:animScale>
                                      <p:cBhvr>
                                        <p:cTn id="59" dur="250" autoRev="1" fill="hold"/>
                                        <p:tgtEl>
                                          <p:spTgt spid="42"/>
                                        </p:tgtEl>
                                      </p:cBhvr>
                                      <p:by x="105000" y="105000"/>
                                    </p:animScale>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43"/>
                                        </p:tgtEl>
                                        <p:attrNameLst>
                                          <p:attrName>fillcolor</p:attrName>
                                        </p:attrNameLst>
                                      </p:cBhvr>
                                      <p:to>
                                        <a:srgbClr val="D99694"/>
                                      </p:to>
                                    </p:animClr>
                                    <p:set>
                                      <p:cBhvr>
                                        <p:cTn id="65" dur="500" fill="hold"/>
                                        <p:tgtEl>
                                          <p:spTgt spid="43"/>
                                        </p:tgtEl>
                                        <p:attrNameLst>
                                          <p:attrName>fill.type</p:attrName>
                                        </p:attrNameLst>
                                      </p:cBhvr>
                                      <p:to>
                                        <p:strVal val="solid"/>
                                      </p:to>
                                    </p:set>
                                    <p:set>
                                      <p:cBhvr>
                                        <p:cTn id="66" dur="500" fill="hold"/>
                                        <p:tgtEl>
                                          <p:spTgt spid="43"/>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50"/>
                                        </p:tgtEl>
                                      </p:cBhvr>
                                    </p:cmd>
                                  </p:childTnLst>
                                </p:cTn>
                              </p:par>
                              <p:par>
                                <p:cTn id="69" presetID="1" presetClass="entr" presetSubtype="0" fill="hold" nodeType="withEffect">
                                  <p:stCondLst>
                                    <p:cond delay="0"/>
                                  </p:stCondLst>
                                  <p:childTnLst>
                                    <p:set>
                                      <p:cBhvr>
                                        <p:cTn id="70" dur="1" fill="hold">
                                          <p:stCondLst>
                                            <p:cond delay="9"/>
                                          </p:stCondLst>
                                        </p:cTn>
                                        <p:tgtEl>
                                          <p:spTgt spid="47"/>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43"/>
                                        </p:tgtEl>
                                      </p:cBhvr>
                                    </p:animEffect>
                                    <p:animScale>
                                      <p:cBhvr>
                                        <p:cTn id="73" dur="250" autoRev="1" fill="hold"/>
                                        <p:tgtEl>
                                          <p:spTgt spid="43"/>
                                        </p:tgtEl>
                                      </p:cBhvr>
                                      <p:by x="105000" y="105000"/>
                                    </p:animScale>
                                  </p:childTnLst>
                                </p:cTn>
                              </p:par>
                            </p:childTnLst>
                          </p:cTn>
                        </p:par>
                      </p:childTnLst>
                    </p:cTn>
                  </p:par>
                </p:childTnLst>
              </p:cTn>
              <p:nextCondLst>
                <p:cond evt="onClick" delay="0">
                  <p:tgtEl>
                    <p:spTgt spid="43"/>
                  </p:tgtEl>
                </p:cond>
              </p:nextCondLst>
            </p:seq>
            <p:seq concurrent="1" nextAc="seek">
              <p:cTn id="74" restart="whenNotActive" fill="hold" evtFilter="cancelBubble" nodeType="interactiveSeq">
                <p:stCondLst>
                  <p:cond evt="onClick" delay="0">
                    <p:tgtEl>
                      <p:spTgt spid="44"/>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44"/>
                                        </p:tgtEl>
                                        <p:attrNameLst>
                                          <p:attrName>fillcolor</p:attrName>
                                        </p:attrNameLst>
                                      </p:cBhvr>
                                      <p:to>
                                        <a:srgbClr val="D99694"/>
                                      </p:to>
                                    </p:animClr>
                                    <p:set>
                                      <p:cBhvr>
                                        <p:cTn id="79" dur="500" fill="hold"/>
                                        <p:tgtEl>
                                          <p:spTgt spid="44"/>
                                        </p:tgtEl>
                                        <p:attrNameLst>
                                          <p:attrName>fill.type</p:attrName>
                                        </p:attrNameLst>
                                      </p:cBhvr>
                                      <p:to>
                                        <p:strVal val="solid"/>
                                      </p:to>
                                    </p:set>
                                    <p:set>
                                      <p:cBhvr>
                                        <p:cTn id="80" dur="500" fill="hold"/>
                                        <p:tgtEl>
                                          <p:spTgt spid="44"/>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50"/>
                                        </p:tgtEl>
                                      </p:cBhvr>
                                    </p:cmd>
                                  </p:childTnLst>
                                </p:cTn>
                              </p:par>
                              <p:par>
                                <p:cTn id="83" presetID="1" presetClass="entr" presetSubtype="0" fill="hold" nodeType="withEffect">
                                  <p:stCondLst>
                                    <p:cond delay="0"/>
                                  </p:stCondLst>
                                  <p:childTnLst>
                                    <p:set>
                                      <p:cBhvr>
                                        <p:cTn id="84" dur="1" fill="hold">
                                          <p:stCondLst>
                                            <p:cond delay="9"/>
                                          </p:stCondLst>
                                        </p:cTn>
                                        <p:tgtEl>
                                          <p:spTgt spid="48"/>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44"/>
                                        </p:tgtEl>
                                      </p:cBhvr>
                                    </p:animEffect>
                                    <p:animScale>
                                      <p:cBhvr>
                                        <p:cTn id="87" dur="250" autoRev="1" fill="hold"/>
                                        <p:tgtEl>
                                          <p:spTgt spid="44"/>
                                        </p:tgtEl>
                                      </p:cBhvr>
                                      <p:by x="105000" y="105000"/>
                                    </p:animScale>
                                  </p:childTnLst>
                                </p:cTn>
                              </p:par>
                            </p:childTnLst>
                          </p:cTn>
                        </p:par>
                      </p:childTnLst>
                    </p:cTn>
                  </p:par>
                </p:childTnLst>
              </p:cTn>
              <p:nextCondLst>
                <p:cond evt="onClick" delay="0">
                  <p:tgtEl>
                    <p:spTgt spid="44"/>
                  </p:tgtEl>
                </p:cond>
              </p:nextCondLst>
            </p:seq>
            <p:audio>
              <p:cMediaNode vol="80000">
                <p:cTn id="88" fill="hold" display="0">
                  <p:stCondLst>
                    <p:cond delay="indefinite"/>
                  </p:stCondLst>
                  <p:endCondLst>
                    <p:cond evt="onStopAudio" delay="0">
                      <p:tgtEl>
                        <p:sldTgt/>
                      </p:tgtEl>
                    </p:cond>
                  </p:endCondLst>
                </p:cTn>
                <p:tgtEl>
                  <p:spTgt spid="45"/>
                </p:tgtEl>
              </p:cMediaNode>
            </p:audio>
            <p:audio>
              <p:cMediaNode vol="80000">
                <p:cTn id="89" fill="hold" display="0">
                  <p:stCondLst>
                    <p:cond delay="indefinite"/>
                  </p:stCondLst>
                  <p:endCondLst>
                    <p:cond evt="onStopAudio" delay="0">
                      <p:tgtEl>
                        <p:sldTgt/>
                      </p:tgtEl>
                    </p:cond>
                  </p:endCondLst>
                </p:cTn>
                <p:tgtEl>
                  <p:spTgt spid="50"/>
                </p:tgtEl>
              </p:cMediaNode>
            </p:audio>
          </p:childTnLst>
        </p:cTn>
      </p:par>
    </p:tnLst>
    <p:bldLst>
      <p:bldP spid="40" grpId="0" animBg="1"/>
      <p:bldP spid="41" grpId="0" animBg="1"/>
      <p:bldP spid="41" grpId="1" animBg="1"/>
      <p:bldP spid="42" grpId="0" animBg="1"/>
      <p:bldP spid="42" grpId="1" animBg="1"/>
      <p:bldP spid="43" grpId="0" animBg="1"/>
      <p:bldP spid="43" grpId="1" animBg="1"/>
      <p:bldP spid="44" grpId="0" animBg="1"/>
      <p:bldP spid="4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40" name="Câu hỏi">
            <a:extLst>
              <a:ext uri="{FF2B5EF4-FFF2-40B4-BE49-F238E27FC236}">
                <a16:creationId xmlns:a16="http://schemas.microsoft.com/office/drawing/2014/main" id="{4BFCFD58-CA8C-B6D4-A120-AFC4E1DE4932}"/>
              </a:ext>
            </a:extLst>
          </p:cNvPr>
          <p:cNvSpPr/>
          <p:nvPr/>
        </p:nvSpPr>
        <p:spPr>
          <a:xfrm>
            <a:off x="233056" y="305711"/>
            <a:ext cx="8569856" cy="598925"/>
          </a:xfrm>
          <a:prstGeom prst="roundRect">
            <a:avLst/>
          </a:prstGeom>
          <a:solidFill>
            <a:schemeClr val="accent1">
              <a:lumMod val="20000"/>
              <a:lumOff val="80000"/>
            </a:schemeClr>
          </a:solidFill>
          <a:ln w="25400" cap="flat" cmpd="sng" algn="ctr">
            <a:noFill/>
            <a:prstDash val="solid"/>
          </a:ln>
          <a:effectLst/>
        </p:spPr>
        <p:txBody>
          <a:bodyPr rtlCol="0" anchor="ctr"/>
          <a:lstStyle/>
          <a:p>
            <a:pPr algn="ctr">
              <a:lnSpc>
                <a:spcPct val="150000"/>
              </a:lnSpc>
              <a:spcAft>
                <a:spcPts val="800"/>
              </a:spcAft>
            </a:pPr>
            <a:r>
              <a:rPr lang="vi-VN" sz="1800" b="1" kern="100" dirty="0">
                <a:latin typeface="Arial" panose="020B0604020202020204" pitchFamily="34" charset="0"/>
                <a:ea typeface="Times New Roman" panose="02020603050405020304" pitchFamily="18" charset="0"/>
                <a:cs typeface="Arial" panose="020B0604020202020204" pitchFamily="34" charset="0"/>
              </a:rPr>
              <a:t>Câu 3. </a:t>
            </a:r>
            <a:r>
              <a:rPr lang="vi-VN" sz="1800" kern="100" dirty="0">
                <a:latin typeface="Arial" panose="020B0604020202020204" pitchFamily="34" charset="0"/>
                <a:ea typeface="Times New Roman" panose="02020603050405020304" pitchFamily="18" charset="0"/>
                <a:cs typeface="Arial" panose="020B0604020202020204" pitchFamily="34" charset="0"/>
              </a:rPr>
              <a:t>Hãy ghép đúng mỗi cụm từ ở Bảng 1 với một giải thích ở Bảng 2.</a:t>
            </a:r>
          </a:p>
        </p:txBody>
      </p:sp>
      <p:sp>
        <p:nvSpPr>
          <p:cNvPr id="41" name="Đáp án đúng">
            <a:extLst>
              <a:ext uri="{FF2B5EF4-FFF2-40B4-BE49-F238E27FC236}">
                <a16:creationId xmlns:a16="http://schemas.microsoft.com/office/drawing/2014/main" id="{39DCF64C-73C9-5546-5B7B-B2A78E047188}"/>
              </a:ext>
            </a:extLst>
          </p:cNvPr>
          <p:cNvSpPr/>
          <p:nvPr/>
        </p:nvSpPr>
        <p:spPr>
          <a:xfrm>
            <a:off x="182949" y="3758748"/>
            <a:ext cx="3640932" cy="556872"/>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ctr">
              <a:lnSpc>
                <a:spcPct val="130000"/>
              </a:lnSpc>
              <a:buClrTx/>
            </a:pPr>
            <a:r>
              <a:rPr lang="vi-VN" sz="1800" kern="1200" noProof="1">
                <a:solidFill>
                  <a:prstClr val="black"/>
                </a:solidFill>
                <a:latin typeface="Arial" panose="020B0604020202020204" pitchFamily="34" charset="0"/>
                <a:cs typeface="Arial" panose="020B0604020202020204" pitchFamily="34" charset="0"/>
              </a:rPr>
              <a:t>A. 1 – H, 2 – A, 3 – D, 4 – G.</a:t>
            </a:r>
          </a:p>
        </p:txBody>
      </p:sp>
      <p:sp>
        <p:nvSpPr>
          <p:cNvPr id="43" name="Đáp án sai 2">
            <a:extLst>
              <a:ext uri="{FF2B5EF4-FFF2-40B4-BE49-F238E27FC236}">
                <a16:creationId xmlns:a16="http://schemas.microsoft.com/office/drawing/2014/main" id="{122C0BA1-5184-FC6C-03F5-B00FE05F4093}"/>
              </a:ext>
            </a:extLst>
          </p:cNvPr>
          <p:cNvSpPr/>
          <p:nvPr/>
        </p:nvSpPr>
        <p:spPr>
          <a:xfrm>
            <a:off x="5092303" y="3778760"/>
            <a:ext cx="3640933" cy="556871"/>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ctr">
              <a:lnSpc>
                <a:spcPct val="130000"/>
              </a:lnSpc>
              <a:buClrTx/>
            </a:pPr>
            <a:r>
              <a:rPr lang="vi-VN" sz="1800" kern="1200" noProof="1">
                <a:solidFill>
                  <a:prstClr val="black"/>
                </a:solidFill>
                <a:latin typeface="Arial" panose="020B0604020202020204" pitchFamily="34" charset="0"/>
                <a:cs typeface="Arial" panose="020B0604020202020204" pitchFamily="34" charset="0"/>
              </a:rPr>
              <a:t>B. 1 – G, 2 – A, 3 – D, 4 – H.</a:t>
            </a:r>
          </a:p>
        </p:txBody>
      </p:sp>
      <p:sp>
        <p:nvSpPr>
          <p:cNvPr id="44" name="Đáp án sai 3">
            <a:extLst>
              <a:ext uri="{FF2B5EF4-FFF2-40B4-BE49-F238E27FC236}">
                <a16:creationId xmlns:a16="http://schemas.microsoft.com/office/drawing/2014/main" id="{EC3F2ECE-B670-7A2E-A97E-9FBD5B669856}"/>
              </a:ext>
            </a:extLst>
          </p:cNvPr>
          <p:cNvSpPr/>
          <p:nvPr/>
        </p:nvSpPr>
        <p:spPr>
          <a:xfrm>
            <a:off x="5115758" y="4458797"/>
            <a:ext cx="3646867" cy="556872"/>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ctr">
              <a:lnSpc>
                <a:spcPct val="130000"/>
              </a:lnSpc>
              <a:buClrTx/>
            </a:pPr>
            <a:r>
              <a:rPr lang="vi-VN" sz="1800" kern="1200" noProof="1">
                <a:solidFill>
                  <a:prstClr val="black"/>
                </a:solidFill>
                <a:latin typeface="Arial" panose="020B0604020202020204" pitchFamily="34" charset="0"/>
                <a:cs typeface="Arial" panose="020B0604020202020204" pitchFamily="34" charset="0"/>
              </a:rPr>
              <a:t>D. 1 – H, 2 – B, 3 – C, 4 – G.</a:t>
            </a:r>
          </a:p>
        </p:txBody>
      </p:sp>
      <p:pic>
        <p:nvPicPr>
          <p:cNvPr id="45" name="Correct sound effect and wrong sound effect (mp3cut.net)">
            <a:hlinkClick r:id="" action="ppaction://media"/>
            <a:extLst>
              <a:ext uri="{FF2B5EF4-FFF2-40B4-BE49-F238E27FC236}">
                <a16:creationId xmlns:a16="http://schemas.microsoft.com/office/drawing/2014/main" id="{29F8A736-4AB8-265F-9416-AA8312BC756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1091224"/>
            <a:ext cx="365522" cy="365522"/>
          </a:xfrm>
          <a:prstGeom prst="rect">
            <a:avLst/>
          </a:prstGeom>
        </p:spPr>
      </p:pic>
      <p:pic>
        <p:nvPicPr>
          <p:cNvPr id="46" name="Picture 5">
            <a:extLst>
              <a:ext uri="{FF2B5EF4-FFF2-40B4-BE49-F238E27FC236}">
                <a16:creationId xmlns:a16="http://schemas.microsoft.com/office/drawing/2014/main" id="{DA6C6D82-FBC8-782A-A829-1AA4F7C8C63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86289" y="3794658"/>
            <a:ext cx="639785" cy="556871"/>
          </a:xfrm>
          <a:prstGeom prst="rect">
            <a:avLst/>
          </a:prstGeom>
        </p:spPr>
      </p:pic>
      <p:pic>
        <p:nvPicPr>
          <p:cNvPr id="47" name="Picture 12">
            <a:extLst>
              <a:ext uri="{FF2B5EF4-FFF2-40B4-BE49-F238E27FC236}">
                <a16:creationId xmlns:a16="http://schemas.microsoft.com/office/drawing/2014/main" id="{A711E764-8A2B-2EF6-E0D0-4C9BFDF7A40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25033" y="3778760"/>
            <a:ext cx="637592" cy="568036"/>
          </a:xfrm>
          <a:prstGeom prst="rect">
            <a:avLst/>
          </a:prstGeom>
        </p:spPr>
      </p:pic>
      <p:pic>
        <p:nvPicPr>
          <p:cNvPr id="48" name="Picture 10">
            <a:extLst>
              <a:ext uri="{FF2B5EF4-FFF2-40B4-BE49-F238E27FC236}">
                <a16:creationId xmlns:a16="http://schemas.microsoft.com/office/drawing/2014/main" id="{84887B89-0275-EAB1-5098-3A6ED08235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46794" y="4462320"/>
            <a:ext cx="637592" cy="568036"/>
          </a:xfrm>
          <a:prstGeom prst="rect">
            <a:avLst/>
          </a:prstGeom>
        </p:spPr>
      </p:pic>
      <p:pic>
        <p:nvPicPr>
          <p:cNvPr id="50" name="Correct sound effect and wrong sound effect (mp3cut.net) (1)">
            <a:hlinkClick r:id="" action="ppaction://media"/>
            <a:extLst>
              <a:ext uri="{FF2B5EF4-FFF2-40B4-BE49-F238E27FC236}">
                <a16:creationId xmlns:a16="http://schemas.microsoft.com/office/drawing/2014/main" id="{7EB6013E-D7A1-C803-A198-92D0DAE673F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1091224"/>
            <a:ext cx="365522" cy="365522"/>
          </a:xfrm>
          <a:prstGeom prst="rect">
            <a:avLst/>
          </a:prstGeom>
        </p:spPr>
      </p:pic>
      <p:graphicFrame>
        <p:nvGraphicFramePr>
          <p:cNvPr id="2" name="Table 1">
            <a:extLst>
              <a:ext uri="{FF2B5EF4-FFF2-40B4-BE49-F238E27FC236}">
                <a16:creationId xmlns:a16="http://schemas.microsoft.com/office/drawing/2014/main" id="{FD0065C3-0A34-A6A2-606B-9219BC401710}"/>
              </a:ext>
            </a:extLst>
          </p:cNvPr>
          <p:cNvGraphicFramePr>
            <a:graphicFrameLocks noGrp="1"/>
          </p:cNvGraphicFramePr>
          <p:nvPr>
            <p:extLst>
              <p:ext uri="{D42A27DB-BD31-4B8C-83A1-F6EECF244321}">
                <p14:modId xmlns:p14="http://schemas.microsoft.com/office/powerpoint/2010/main" val="966478023"/>
              </p:ext>
            </p:extLst>
          </p:nvPr>
        </p:nvGraphicFramePr>
        <p:xfrm>
          <a:off x="254816" y="1083832"/>
          <a:ext cx="8529570" cy="2585530"/>
        </p:xfrm>
        <a:graphic>
          <a:graphicData uri="http://schemas.openxmlformats.org/drawingml/2006/table">
            <a:tbl>
              <a:tblPr firstRow="1" firstCol="1" bandRow="1">
                <a:tableStyleId>{F9B165E6-6684-47CD-841E-6BAF6C53579B}</a:tableStyleId>
              </a:tblPr>
              <a:tblGrid>
                <a:gridCol w="2137349">
                  <a:extLst>
                    <a:ext uri="{9D8B030D-6E8A-4147-A177-3AD203B41FA5}">
                      <a16:colId xmlns:a16="http://schemas.microsoft.com/office/drawing/2014/main" val="3182254038"/>
                    </a:ext>
                  </a:extLst>
                </a:gridCol>
                <a:gridCol w="6392221">
                  <a:extLst>
                    <a:ext uri="{9D8B030D-6E8A-4147-A177-3AD203B41FA5}">
                      <a16:colId xmlns:a16="http://schemas.microsoft.com/office/drawing/2014/main" val="5950196"/>
                    </a:ext>
                  </a:extLst>
                </a:gridCol>
              </a:tblGrid>
              <a:tr h="210982">
                <a:tc>
                  <a:txBody>
                    <a:bodyPr/>
                    <a:lstStyle/>
                    <a:p>
                      <a:pPr algn="ctr">
                        <a:lnSpc>
                          <a:spcPct val="150000"/>
                        </a:lnSpc>
                        <a:spcAft>
                          <a:spcPts val="800"/>
                        </a:spcAft>
                      </a:pPr>
                      <a:r>
                        <a:rPr lang="en-US" sz="1400" b="1" kern="100" dirty="0" err="1">
                          <a:effectLst/>
                        </a:rPr>
                        <a:t>Bảng</a:t>
                      </a:r>
                      <a:r>
                        <a:rPr lang="en-US" sz="1400" b="1" kern="100" dirty="0">
                          <a:effectLst/>
                        </a:rPr>
                        <a:t> 1. </a:t>
                      </a:r>
                      <a:r>
                        <a:rPr lang="en-US" sz="1400" b="1" kern="100" dirty="0" err="1">
                          <a:effectLst/>
                        </a:rPr>
                        <a:t>Các</a:t>
                      </a:r>
                      <a:r>
                        <a:rPr lang="en-US" sz="1400" b="1" kern="100" dirty="0">
                          <a:effectLst/>
                        </a:rPr>
                        <a:t> </a:t>
                      </a:r>
                      <a:r>
                        <a:rPr lang="en-US" sz="1400" b="1" kern="100" dirty="0" err="1">
                          <a:effectLst/>
                        </a:rPr>
                        <a:t>cụm</a:t>
                      </a:r>
                      <a:r>
                        <a:rPr lang="en-US" sz="1400" b="1" kern="100" dirty="0">
                          <a:effectLst/>
                        </a:rPr>
                        <a:t> </a:t>
                      </a:r>
                      <a:r>
                        <a:rPr lang="en-US" sz="1400" b="1" kern="100" dirty="0" err="1">
                          <a:effectLst/>
                        </a:rPr>
                        <a:t>từ</a:t>
                      </a:r>
                      <a:endParaRPr lang="en-VN"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1904" marR="61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800"/>
                        </a:spcAft>
                      </a:pPr>
                      <a:r>
                        <a:rPr lang="en-US" sz="1400" b="1" kern="100" dirty="0" err="1">
                          <a:effectLst/>
                        </a:rPr>
                        <a:t>Bảng</a:t>
                      </a:r>
                      <a:r>
                        <a:rPr lang="en-US" sz="1400" b="1" kern="100" dirty="0">
                          <a:effectLst/>
                        </a:rPr>
                        <a:t> 2. </a:t>
                      </a:r>
                      <a:r>
                        <a:rPr lang="en-US" sz="1400" b="1" kern="100" dirty="0" err="1">
                          <a:effectLst/>
                        </a:rPr>
                        <a:t>Các</a:t>
                      </a:r>
                      <a:r>
                        <a:rPr lang="en-US" sz="1400" b="1" kern="100" dirty="0">
                          <a:effectLst/>
                        </a:rPr>
                        <a:t> </a:t>
                      </a:r>
                      <a:r>
                        <a:rPr lang="en-US" sz="1400" b="1" kern="100" dirty="0" err="1">
                          <a:effectLst/>
                        </a:rPr>
                        <a:t>giải</a:t>
                      </a:r>
                      <a:r>
                        <a:rPr lang="en-US" sz="1400" b="1" kern="100" dirty="0">
                          <a:effectLst/>
                        </a:rPr>
                        <a:t> </a:t>
                      </a:r>
                      <a:r>
                        <a:rPr lang="en-US" sz="1400" b="1" kern="100" dirty="0" err="1">
                          <a:effectLst/>
                        </a:rPr>
                        <a:t>thích</a:t>
                      </a:r>
                      <a:endParaRPr lang="en-VN"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1904" marR="61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0438832"/>
                  </a:ext>
                </a:extLst>
              </a:tr>
              <a:tr h="233589">
                <a:tc>
                  <a:txBody>
                    <a:bodyPr/>
                    <a:lstStyle/>
                    <a:p>
                      <a:pPr algn="just">
                        <a:lnSpc>
                          <a:spcPct val="150000"/>
                        </a:lnSpc>
                        <a:spcAft>
                          <a:spcPts val="800"/>
                        </a:spcAft>
                      </a:pPr>
                      <a:r>
                        <a:rPr lang="en-US" sz="1400" kern="100" dirty="0">
                          <a:effectLst/>
                        </a:rPr>
                        <a:t>1) </a:t>
                      </a:r>
                      <a:r>
                        <a:rPr lang="en-US" sz="1400" kern="100" dirty="0" err="1">
                          <a:effectLst/>
                        </a:rPr>
                        <a:t>Xác</a:t>
                      </a:r>
                      <a:r>
                        <a:rPr lang="en-US" sz="1400" kern="100" dirty="0">
                          <a:effectLst/>
                        </a:rPr>
                        <a:t> </a:t>
                      </a:r>
                      <a:r>
                        <a:rPr lang="en-US" sz="1400" kern="100" dirty="0" err="1">
                          <a:effectLst/>
                        </a:rPr>
                        <a:t>định</a:t>
                      </a:r>
                      <a:r>
                        <a:rPr lang="en-US" sz="1400" kern="100" dirty="0">
                          <a:effectLst/>
                        </a:rPr>
                        <a:t> </a:t>
                      </a:r>
                      <a:r>
                        <a:rPr lang="en-US" sz="1400" kern="100" dirty="0" err="1">
                          <a:effectLst/>
                        </a:rPr>
                        <a:t>bài</a:t>
                      </a:r>
                      <a:r>
                        <a:rPr lang="en-US" sz="1400" kern="100" dirty="0">
                          <a:effectLst/>
                        </a:rPr>
                        <a:t> </a:t>
                      </a:r>
                      <a:r>
                        <a:rPr lang="en-US" sz="1400" kern="100" dirty="0" err="1">
                          <a:effectLst/>
                        </a:rPr>
                        <a:t>toán</a:t>
                      </a:r>
                      <a:endParaRPr lang="en-VN"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904" marR="61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800"/>
                        </a:spcAft>
                      </a:pPr>
                      <a:r>
                        <a:rPr lang="en-US" sz="1400" kern="100" dirty="0">
                          <a:effectLst/>
                        </a:rPr>
                        <a:t>A) </a:t>
                      </a:r>
                      <a:r>
                        <a:rPr lang="en-US" sz="1400" kern="100" dirty="0" err="1">
                          <a:effectLst/>
                        </a:rPr>
                        <a:t>Xây</a:t>
                      </a:r>
                      <a:r>
                        <a:rPr lang="en-US" sz="1400" kern="100" dirty="0">
                          <a:effectLst/>
                        </a:rPr>
                        <a:t> </a:t>
                      </a:r>
                      <a:r>
                        <a:rPr lang="en-US" sz="1400" kern="100" dirty="0" err="1">
                          <a:effectLst/>
                        </a:rPr>
                        <a:t>dựng</a:t>
                      </a:r>
                      <a:r>
                        <a:rPr lang="en-US" sz="1400" kern="100" dirty="0">
                          <a:effectLst/>
                        </a:rPr>
                        <a:t> </a:t>
                      </a:r>
                      <a:r>
                        <a:rPr lang="en-US" sz="1400" kern="100" dirty="0" err="1">
                          <a:effectLst/>
                        </a:rPr>
                        <a:t>một</a:t>
                      </a:r>
                      <a:r>
                        <a:rPr lang="en-US" sz="1400" kern="100" dirty="0">
                          <a:effectLst/>
                        </a:rPr>
                        <a:t> </a:t>
                      </a:r>
                      <a:r>
                        <a:rPr lang="en-US" sz="1400" kern="100" dirty="0" err="1">
                          <a:effectLst/>
                        </a:rPr>
                        <a:t>quy</a:t>
                      </a:r>
                      <a:r>
                        <a:rPr lang="en-US" sz="1400" kern="100" dirty="0">
                          <a:effectLst/>
                        </a:rPr>
                        <a:t> </a:t>
                      </a:r>
                      <a:r>
                        <a:rPr lang="en-US" sz="1400" kern="100" dirty="0" err="1">
                          <a:effectLst/>
                        </a:rPr>
                        <a:t>trình</a:t>
                      </a:r>
                      <a:r>
                        <a:rPr lang="en-US" sz="1400" kern="100" dirty="0">
                          <a:effectLst/>
                        </a:rPr>
                        <a:t> </a:t>
                      </a:r>
                      <a:r>
                        <a:rPr lang="en-US" sz="1400" kern="100" dirty="0" err="1">
                          <a:effectLst/>
                        </a:rPr>
                        <a:t>gồm</a:t>
                      </a:r>
                      <a:r>
                        <a:rPr lang="en-US" sz="1400" kern="100" dirty="0">
                          <a:effectLst/>
                        </a:rPr>
                        <a:t> </a:t>
                      </a:r>
                      <a:r>
                        <a:rPr lang="en-US" sz="1400" kern="100" dirty="0" err="1">
                          <a:effectLst/>
                        </a:rPr>
                        <a:t>một</a:t>
                      </a:r>
                      <a:r>
                        <a:rPr lang="en-US" sz="1400" kern="100" dirty="0">
                          <a:effectLst/>
                        </a:rPr>
                        <a:t> </a:t>
                      </a:r>
                      <a:r>
                        <a:rPr lang="en-US" sz="1400" kern="100" dirty="0" err="1">
                          <a:effectLst/>
                        </a:rPr>
                        <a:t>số</a:t>
                      </a:r>
                      <a:r>
                        <a:rPr lang="en-US" sz="1400" kern="100" dirty="0">
                          <a:effectLst/>
                        </a:rPr>
                        <a:t> </a:t>
                      </a:r>
                      <a:r>
                        <a:rPr lang="en-US" sz="1400" kern="100" dirty="0" err="1">
                          <a:effectLst/>
                        </a:rPr>
                        <a:t>bước</a:t>
                      </a:r>
                      <a:r>
                        <a:rPr lang="en-US" sz="1400" kern="100" dirty="0">
                          <a:effectLst/>
                        </a:rPr>
                        <a:t> </a:t>
                      </a:r>
                      <a:r>
                        <a:rPr lang="en-US" sz="1400" kern="100" dirty="0" err="1">
                          <a:effectLst/>
                        </a:rPr>
                        <a:t>có</a:t>
                      </a:r>
                      <a:r>
                        <a:rPr lang="en-US" sz="1400" kern="100" dirty="0">
                          <a:effectLst/>
                        </a:rPr>
                        <a:t> </a:t>
                      </a:r>
                      <a:r>
                        <a:rPr lang="en-US" sz="1400" kern="100" dirty="0" err="1">
                          <a:effectLst/>
                        </a:rPr>
                        <a:t>thứ</a:t>
                      </a:r>
                      <a:r>
                        <a:rPr lang="en-US" sz="1400" kern="100" dirty="0">
                          <a:effectLst/>
                        </a:rPr>
                        <a:t> </a:t>
                      </a:r>
                      <a:r>
                        <a:rPr lang="en-US" sz="1400" kern="100" dirty="0" err="1">
                          <a:effectLst/>
                        </a:rPr>
                        <a:t>tự</a:t>
                      </a:r>
                      <a:r>
                        <a:rPr lang="en-US" sz="1400" kern="100" dirty="0">
                          <a:effectLst/>
                        </a:rPr>
                        <a:t> </a:t>
                      </a:r>
                      <a:r>
                        <a:rPr lang="en-US" sz="1400" kern="100" dirty="0" err="1">
                          <a:effectLst/>
                        </a:rPr>
                        <a:t>để</a:t>
                      </a:r>
                      <a:r>
                        <a:rPr lang="en-US" sz="1400" kern="100" dirty="0">
                          <a:effectLst/>
                        </a:rPr>
                        <a:t> </a:t>
                      </a:r>
                      <a:r>
                        <a:rPr lang="en-US" sz="1400" kern="100" dirty="0" err="1">
                          <a:effectLst/>
                        </a:rPr>
                        <a:t>giải</a:t>
                      </a:r>
                      <a:r>
                        <a:rPr lang="en-US" sz="1400" kern="100" dirty="0">
                          <a:effectLst/>
                        </a:rPr>
                        <a:t> </a:t>
                      </a:r>
                      <a:r>
                        <a:rPr lang="en-US" sz="1400" kern="100" dirty="0" err="1">
                          <a:effectLst/>
                        </a:rPr>
                        <a:t>bài</a:t>
                      </a:r>
                      <a:r>
                        <a:rPr lang="en-US" sz="1400" kern="100" dirty="0">
                          <a:effectLst/>
                        </a:rPr>
                        <a:t> </a:t>
                      </a:r>
                      <a:r>
                        <a:rPr lang="en-US" sz="1400" kern="100" dirty="0" err="1">
                          <a:effectLst/>
                        </a:rPr>
                        <a:t>toán</a:t>
                      </a:r>
                      <a:endParaRPr lang="en-VN"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904" marR="61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5466338"/>
                  </a:ext>
                </a:extLst>
              </a:tr>
              <a:tr h="210982">
                <a:tc>
                  <a:txBody>
                    <a:bodyPr/>
                    <a:lstStyle/>
                    <a:p>
                      <a:pPr algn="just">
                        <a:lnSpc>
                          <a:spcPct val="150000"/>
                        </a:lnSpc>
                        <a:spcAft>
                          <a:spcPts val="800"/>
                        </a:spcAft>
                      </a:pPr>
                      <a:r>
                        <a:rPr lang="en-US" sz="1400" kern="100" dirty="0">
                          <a:effectLst/>
                        </a:rPr>
                        <a:t>2) </a:t>
                      </a:r>
                      <a:r>
                        <a:rPr lang="en-US" sz="1400" kern="100" dirty="0" err="1">
                          <a:effectLst/>
                        </a:rPr>
                        <a:t>Tìm</a:t>
                      </a:r>
                      <a:r>
                        <a:rPr lang="en-US" sz="1400" kern="100" dirty="0">
                          <a:effectLst/>
                        </a:rPr>
                        <a:t> </a:t>
                      </a:r>
                      <a:r>
                        <a:rPr lang="en-US" sz="1400" kern="100" dirty="0" err="1">
                          <a:effectLst/>
                        </a:rPr>
                        <a:t>thuật</a:t>
                      </a:r>
                      <a:r>
                        <a:rPr lang="en-US" sz="1400" kern="100" dirty="0">
                          <a:effectLst/>
                        </a:rPr>
                        <a:t> </a:t>
                      </a:r>
                      <a:r>
                        <a:rPr lang="en-US" sz="1400" kern="100" dirty="0" err="1">
                          <a:effectLst/>
                        </a:rPr>
                        <a:t>toán</a:t>
                      </a:r>
                      <a:endParaRPr lang="en-VN"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904" marR="61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800"/>
                        </a:spcAft>
                      </a:pPr>
                      <a:r>
                        <a:rPr lang="en-US" sz="1400" kern="100" dirty="0">
                          <a:effectLst/>
                        </a:rPr>
                        <a:t>B) </a:t>
                      </a:r>
                      <a:r>
                        <a:rPr lang="en-US" sz="1400" kern="100" dirty="0" err="1">
                          <a:effectLst/>
                        </a:rPr>
                        <a:t>Biểu</a:t>
                      </a:r>
                      <a:r>
                        <a:rPr lang="en-US" sz="1400" kern="100" dirty="0">
                          <a:effectLst/>
                        </a:rPr>
                        <a:t> </a:t>
                      </a:r>
                      <a:r>
                        <a:rPr lang="en-US" sz="1400" kern="100" dirty="0" err="1">
                          <a:effectLst/>
                        </a:rPr>
                        <a:t>diễn</a:t>
                      </a:r>
                      <a:r>
                        <a:rPr lang="en-US" sz="1400" kern="100" dirty="0">
                          <a:effectLst/>
                        </a:rPr>
                        <a:t> </a:t>
                      </a:r>
                      <a:r>
                        <a:rPr lang="en-US" sz="1400" kern="100" dirty="0" err="1">
                          <a:effectLst/>
                        </a:rPr>
                        <a:t>một</a:t>
                      </a:r>
                      <a:r>
                        <a:rPr lang="en-US" sz="1400" kern="100" dirty="0">
                          <a:effectLst/>
                        </a:rPr>
                        <a:t> </a:t>
                      </a:r>
                      <a:r>
                        <a:rPr lang="en-US" sz="1400" kern="100" dirty="0" err="1">
                          <a:effectLst/>
                        </a:rPr>
                        <a:t>cách</a:t>
                      </a:r>
                      <a:r>
                        <a:rPr lang="en-US" sz="1400" kern="100" dirty="0">
                          <a:effectLst/>
                        </a:rPr>
                        <a:t> </a:t>
                      </a:r>
                      <a:r>
                        <a:rPr lang="en-US" sz="1400" kern="100" dirty="0" err="1">
                          <a:effectLst/>
                        </a:rPr>
                        <a:t>giải</a:t>
                      </a:r>
                      <a:r>
                        <a:rPr lang="en-US" sz="1400" kern="100" dirty="0">
                          <a:effectLst/>
                        </a:rPr>
                        <a:t> </a:t>
                      </a:r>
                      <a:r>
                        <a:rPr lang="en-US" sz="1400" kern="100" dirty="0" err="1">
                          <a:effectLst/>
                        </a:rPr>
                        <a:t>bài</a:t>
                      </a:r>
                      <a:r>
                        <a:rPr lang="en-US" sz="1400" kern="100" dirty="0">
                          <a:effectLst/>
                        </a:rPr>
                        <a:t> </a:t>
                      </a:r>
                      <a:r>
                        <a:rPr lang="en-US" sz="1400" kern="100" dirty="0" err="1">
                          <a:effectLst/>
                        </a:rPr>
                        <a:t>toán</a:t>
                      </a:r>
                      <a:r>
                        <a:rPr lang="en-US" sz="1400" kern="100" dirty="0">
                          <a:effectLst/>
                        </a:rPr>
                        <a:t> </a:t>
                      </a:r>
                      <a:r>
                        <a:rPr lang="en-US" sz="1400" kern="100" dirty="0" err="1">
                          <a:effectLst/>
                        </a:rPr>
                        <a:t>bằng</a:t>
                      </a:r>
                      <a:r>
                        <a:rPr lang="en-US" sz="1400" kern="100" dirty="0">
                          <a:effectLst/>
                        </a:rPr>
                        <a:t> </a:t>
                      </a:r>
                      <a:r>
                        <a:rPr lang="en-US" sz="1400" kern="100" dirty="0" err="1">
                          <a:effectLst/>
                        </a:rPr>
                        <a:t>sơ</a:t>
                      </a:r>
                      <a:r>
                        <a:rPr lang="en-US" sz="1400" kern="100" dirty="0">
                          <a:effectLst/>
                        </a:rPr>
                        <a:t> </a:t>
                      </a:r>
                      <a:r>
                        <a:rPr lang="en-US" sz="1400" kern="100" dirty="0" err="1">
                          <a:effectLst/>
                        </a:rPr>
                        <a:t>đồ</a:t>
                      </a:r>
                      <a:r>
                        <a:rPr lang="en-US" sz="1400" kern="100" dirty="0">
                          <a:effectLst/>
                        </a:rPr>
                        <a:t> </a:t>
                      </a:r>
                      <a:r>
                        <a:rPr lang="en-US" sz="1400" kern="100" dirty="0" err="1">
                          <a:effectLst/>
                        </a:rPr>
                        <a:t>khối</a:t>
                      </a:r>
                      <a:endParaRPr lang="en-VN"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904" marR="61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8522613"/>
                  </a:ext>
                </a:extLst>
              </a:tr>
              <a:tr h="210982">
                <a:tc>
                  <a:txBody>
                    <a:bodyPr/>
                    <a:lstStyle/>
                    <a:p>
                      <a:pPr algn="just">
                        <a:lnSpc>
                          <a:spcPct val="150000"/>
                        </a:lnSpc>
                        <a:spcAft>
                          <a:spcPts val="800"/>
                        </a:spcAft>
                      </a:pPr>
                      <a:r>
                        <a:rPr lang="en-US" sz="1400" kern="100">
                          <a:effectLst/>
                        </a:rPr>
                        <a:t>3) Viết chương trình</a:t>
                      </a:r>
                      <a:endParaRPr lang="en-VN" sz="1400" kern="100">
                        <a:effectLst/>
                        <a:latin typeface="Aptos" panose="020B0004020202020204" pitchFamily="34" charset="0"/>
                        <a:ea typeface="Aptos" panose="020B0004020202020204" pitchFamily="34" charset="0"/>
                        <a:cs typeface="Times New Roman" panose="02020603050405020304" pitchFamily="18" charset="0"/>
                      </a:endParaRPr>
                    </a:p>
                  </a:txBody>
                  <a:tcPr marL="61904" marR="61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800"/>
                        </a:spcAft>
                      </a:pPr>
                      <a:r>
                        <a:rPr lang="vi-VN" sz="1400" kern="100" dirty="0">
                          <a:effectLst/>
                        </a:rPr>
                        <a:t>C) Thể hiện thuật toán bằng liệt kê các bước</a:t>
                      </a:r>
                      <a:endParaRPr lang="en-VN"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904" marR="61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1384039"/>
                  </a:ext>
                </a:extLst>
              </a:tr>
              <a:tr h="223621">
                <a:tc>
                  <a:txBody>
                    <a:bodyPr/>
                    <a:lstStyle/>
                    <a:p>
                      <a:pPr algn="just">
                        <a:lnSpc>
                          <a:spcPct val="150000"/>
                        </a:lnSpc>
                        <a:spcAft>
                          <a:spcPts val="800"/>
                        </a:spcAft>
                      </a:pPr>
                      <a:r>
                        <a:rPr lang="en-US" sz="1400" kern="100">
                          <a:effectLst/>
                        </a:rPr>
                        <a:t>4) Chạy thử chương trình</a:t>
                      </a:r>
                      <a:endParaRPr lang="en-VN" sz="1400" kern="100">
                        <a:effectLst/>
                        <a:latin typeface="Aptos" panose="020B0004020202020204" pitchFamily="34" charset="0"/>
                        <a:ea typeface="Aptos" panose="020B0004020202020204" pitchFamily="34" charset="0"/>
                        <a:cs typeface="Times New Roman" panose="02020603050405020304" pitchFamily="18" charset="0"/>
                      </a:endParaRPr>
                    </a:p>
                  </a:txBody>
                  <a:tcPr marL="61904" marR="61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800"/>
                        </a:spcAft>
                      </a:pPr>
                      <a:r>
                        <a:rPr lang="en-US" sz="1400" kern="100" dirty="0">
                          <a:effectLst/>
                        </a:rPr>
                        <a:t>D) </a:t>
                      </a:r>
                      <a:r>
                        <a:rPr lang="en-US" sz="1400" kern="100" dirty="0" err="1">
                          <a:effectLst/>
                        </a:rPr>
                        <a:t>Thể</a:t>
                      </a:r>
                      <a:r>
                        <a:rPr lang="en-US" sz="1400" kern="100" dirty="0">
                          <a:effectLst/>
                        </a:rPr>
                        <a:t> </a:t>
                      </a:r>
                      <a:r>
                        <a:rPr lang="en-US" sz="1400" kern="100" dirty="0" err="1">
                          <a:effectLst/>
                        </a:rPr>
                        <a:t>hiện</a:t>
                      </a:r>
                      <a:r>
                        <a:rPr lang="en-US" sz="1400" kern="100" dirty="0">
                          <a:effectLst/>
                        </a:rPr>
                        <a:t> </a:t>
                      </a:r>
                      <a:r>
                        <a:rPr lang="en-US" sz="1400" kern="100" dirty="0" err="1">
                          <a:effectLst/>
                        </a:rPr>
                        <a:t>thuật</a:t>
                      </a:r>
                      <a:r>
                        <a:rPr lang="en-US" sz="1400" kern="100" dirty="0">
                          <a:effectLst/>
                        </a:rPr>
                        <a:t> </a:t>
                      </a:r>
                      <a:r>
                        <a:rPr lang="en-US" sz="1400" kern="100" dirty="0" err="1">
                          <a:effectLst/>
                        </a:rPr>
                        <a:t>toán</a:t>
                      </a:r>
                      <a:r>
                        <a:rPr lang="en-US" sz="1400" kern="100" dirty="0">
                          <a:effectLst/>
                        </a:rPr>
                        <a:t> </a:t>
                      </a:r>
                      <a:r>
                        <a:rPr lang="en-US" sz="1400" kern="100" dirty="0" err="1">
                          <a:effectLst/>
                        </a:rPr>
                        <a:t>bằng</a:t>
                      </a:r>
                      <a:r>
                        <a:rPr lang="en-US" sz="1400" kern="100" dirty="0">
                          <a:effectLst/>
                        </a:rPr>
                        <a:t> </a:t>
                      </a:r>
                      <a:r>
                        <a:rPr lang="en-US" sz="1400" kern="100" dirty="0" err="1">
                          <a:effectLst/>
                        </a:rPr>
                        <a:t>một</a:t>
                      </a:r>
                      <a:r>
                        <a:rPr lang="en-US" sz="1400" kern="100" dirty="0">
                          <a:effectLst/>
                        </a:rPr>
                        <a:t> </a:t>
                      </a:r>
                      <a:r>
                        <a:rPr lang="en-US" sz="1400" kern="100" dirty="0" err="1">
                          <a:effectLst/>
                        </a:rPr>
                        <a:t>tập</a:t>
                      </a:r>
                      <a:r>
                        <a:rPr lang="en-US" sz="1400" kern="100" dirty="0">
                          <a:effectLst/>
                        </a:rPr>
                        <a:t> </a:t>
                      </a:r>
                      <a:r>
                        <a:rPr lang="en-US" sz="1400" kern="100" dirty="0" err="1">
                          <a:effectLst/>
                        </a:rPr>
                        <a:t>hợp</a:t>
                      </a:r>
                      <a:r>
                        <a:rPr lang="en-US" sz="1400" kern="100" dirty="0">
                          <a:effectLst/>
                        </a:rPr>
                        <a:t> </a:t>
                      </a:r>
                      <a:r>
                        <a:rPr lang="en-US" sz="1400" kern="100" dirty="0" err="1">
                          <a:effectLst/>
                        </a:rPr>
                        <a:t>các</a:t>
                      </a:r>
                      <a:r>
                        <a:rPr lang="en-US" sz="1400" kern="100" dirty="0">
                          <a:effectLst/>
                        </a:rPr>
                        <a:t> </a:t>
                      </a:r>
                      <a:r>
                        <a:rPr lang="en-US" sz="1400" kern="100" dirty="0" err="1">
                          <a:effectLst/>
                        </a:rPr>
                        <a:t>lệnh</a:t>
                      </a:r>
                      <a:r>
                        <a:rPr lang="en-US" sz="1400" kern="100" dirty="0">
                          <a:effectLst/>
                        </a:rPr>
                        <a:t> </a:t>
                      </a:r>
                      <a:r>
                        <a:rPr lang="en-US" sz="1400" kern="100" dirty="0" err="1">
                          <a:effectLst/>
                        </a:rPr>
                        <a:t>trong</a:t>
                      </a:r>
                      <a:r>
                        <a:rPr lang="en-US" sz="1400" kern="100" dirty="0">
                          <a:effectLst/>
                        </a:rPr>
                        <a:t> </a:t>
                      </a:r>
                      <a:r>
                        <a:rPr lang="en-US" sz="1400" kern="100" dirty="0" err="1">
                          <a:effectLst/>
                        </a:rPr>
                        <a:t>một</a:t>
                      </a:r>
                      <a:r>
                        <a:rPr lang="en-US" sz="1400" kern="100" dirty="0">
                          <a:effectLst/>
                        </a:rPr>
                        <a:t> </a:t>
                      </a:r>
                      <a:r>
                        <a:rPr lang="en-US" sz="1400" kern="100" dirty="0" err="1">
                          <a:effectLst/>
                        </a:rPr>
                        <a:t>ngôn</a:t>
                      </a:r>
                      <a:r>
                        <a:rPr lang="en-US" sz="1400" kern="100" dirty="0">
                          <a:effectLst/>
                        </a:rPr>
                        <a:t> </a:t>
                      </a:r>
                      <a:r>
                        <a:rPr lang="en-US" sz="1400" kern="100" dirty="0" err="1">
                          <a:effectLst/>
                        </a:rPr>
                        <a:t>ngữ</a:t>
                      </a:r>
                      <a:r>
                        <a:rPr lang="en-US" sz="1400" kern="100" dirty="0">
                          <a:effectLst/>
                        </a:rPr>
                        <a:t> </a:t>
                      </a:r>
                      <a:r>
                        <a:rPr lang="en-US" sz="1400" kern="100" dirty="0" err="1">
                          <a:effectLst/>
                        </a:rPr>
                        <a:t>lập</a:t>
                      </a:r>
                      <a:r>
                        <a:rPr lang="en-US" sz="1400" kern="100" dirty="0">
                          <a:effectLst/>
                        </a:rPr>
                        <a:t> </a:t>
                      </a:r>
                      <a:r>
                        <a:rPr lang="en-US" sz="1400" kern="100" dirty="0" err="1">
                          <a:effectLst/>
                        </a:rPr>
                        <a:t>trình</a:t>
                      </a:r>
                      <a:endParaRPr lang="en-VN"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904" marR="61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3894375"/>
                  </a:ext>
                </a:extLst>
              </a:tr>
              <a:tr h="210982">
                <a:tc>
                  <a:txBody>
                    <a:bodyPr/>
                    <a:lstStyle/>
                    <a:p>
                      <a:pPr algn="just">
                        <a:lnSpc>
                          <a:spcPct val="150000"/>
                        </a:lnSpc>
                        <a:spcAft>
                          <a:spcPts val="800"/>
                        </a:spcAft>
                      </a:pPr>
                      <a:r>
                        <a:rPr lang="vi-VN" sz="1400" kern="100">
                          <a:effectLst/>
                        </a:rPr>
                        <a:t> </a:t>
                      </a:r>
                      <a:endParaRPr lang="en-VN" sz="1400" kern="100">
                        <a:effectLst/>
                        <a:latin typeface="Aptos" panose="020B0004020202020204" pitchFamily="34" charset="0"/>
                        <a:ea typeface="Aptos" panose="020B0004020202020204" pitchFamily="34" charset="0"/>
                        <a:cs typeface="Times New Roman" panose="02020603050405020304" pitchFamily="18" charset="0"/>
                      </a:endParaRPr>
                    </a:p>
                  </a:txBody>
                  <a:tcPr marL="61904" marR="61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800"/>
                        </a:spcAft>
                      </a:pPr>
                      <a:r>
                        <a:rPr lang="en-US" sz="1400" kern="100" dirty="0">
                          <a:effectLst/>
                        </a:rPr>
                        <a:t>E) </a:t>
                      </a:r>
                      <a:r>
                        <a:rPr lang="en-US" sz="1400" kern="100" dirty="0" err="1">
                          <a:effectLst/>
                        </a:rPr>
                        <a:t>Sửa</a:t>
                      </a:r>
                      <a:r>
                        <a:rPr lang="en-US" sz="1400" kern="100" dirty="0">
                          <a:effectLst/>
                        </a:rPr>
                        <a:t> </a:t>
                      </a:r>
                      <a:r>
                        <a:rPr lang="en-US" sz="1400" kern="100" dirty="0" err="1">
                          <a:effectLst/>
                        </a:rPr>
                        <a:t>lỗi</a:t>
                      </a:r>
                      <a:r>
                        <a:rPr lang="en-US" sz="1400" kern="100" dirty="0">
                          <a:effectLst/>
                        </a:rPr>
                        <a:t> </a:t>
                      </a:r>
                      <a:r>
                        <a:rPr lang="en-US" sz="1400" kern="100" dirty="0" err="1">
                          <a:effectLst/>
                        </a:rPr>
                        <a:t>cho</a:t>
                      </a:r>
                      <a:r>
                        <a:rPr lang="en-US" sz="1400" kern="100" dirty="0">
                          <a:effectLst/>
                        </a:rPr>
                        <a:t> </a:t>
                      </a:r>
                      <a:r>
                        <a:rPr lang="en-US" sz="1400" kern="100" dirty="0" err="1">
                          <a:effectLst/>
                        </a:rPr>
                        <a:t>chương</a:t>
                      </a:r>
                      <a:r>
                        <a:rPr lang="en-US" sz="1400" kern="100" dirty="0">
                          <a:effectLst/>
                        </a:rPr>
                        <a:t> </a:t>
                      </a:r>
                      <a:r>
                        <a:rPr lang="en-US" sz="1400" kern="100" dirty="0" err="1">
                          <a:effectLst/>
                        </a:rPr>
                        <a:t>trình</a:t>
                      </a:r>
                      <a:endParaRPr lang="en-VN"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904" marR="61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4242810"/>
                  </a:ext>
                </a:extLst>
              </a:tr>
              <a:tr h="262615">
                <a:tc>
                  <a:txBody>
                    <a:bodyPr/>
                    <a:lstStyle/>
                    <a:p>
                      <a:pPr algn="just">
                        <a:lnSpc>
                          <a:spcPct val="150000"/>
                        </a:lnSpc>
                        <a:spcAft>
                          <a:spcPts val="800"/>
                        </a:spcAft>
                      </a:pPr>
                      <a:r>
                        <a:rPr lang="vi-VN" sz="1400" kern="100">
                          <a:effectLst/>
                        </a:rPr>
                        <a:t> </a:t>
                      </a:r>
                      <a:endParaRPr lang="en-VN" sz="1400" kern="100">
                        <a:effectLst/>
                        <a:latin typeface="Aptos" panose="020B0004020202020204" pitchFamily="34" charset="0"/>
                        <a:ea typeface="Aptos" panose="020B0004020202020204" pitchFamily="34" charset="0"/>
                        <a:cs typeface="Times New Roman" panose="02020603050405020304" pitchFamily="18" charset="0"/>
                      </a:endParaRPr>
                    </a:p>
                  </a:txBody>
                  <a:tcPr marL="61904" marR="61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800"/>
                        </a:spcAft>
                      </a:pPr>
                      <a:r>
                        <a:rPr lang="en-US" sz="1400" kern="100" dirty="0">
                          <a:effectLst/>
                        </a:rPr>
                        <a:t>G) Cho </a:t>
                      </a:r>
                      <a:r>
                        <a:rPr lang="en-US" sz="1400" kern="100" dirty="0" err="1">
                          <a:effectLst/>
                        </a:rPr>
                        <a:t>máy</a:t>
                      </a:r>
                      <a:r>
                        <a:rPr lang="en-US" sz="1400" kern="100" dirty="0">
                          <a:effectLst/>
                        </a:rPr>
                        <a:t> </a:t>
                      </a:r>
                      <a:r>
                        <a:rPr lang="en-US" sz="1400" kern="100" dirty="0" err="1">
                          <a:effectLst/>
                        </a:rPr>
                        <a:t>tính</a:t>
                      </a:r>
                      <a:r>
                        <a:rPr lang="en-US" sz="1400" kern="100" dirty="0">
                          <a:effectLst/>
                        </a:rPr>
                        <a:t> </a:t>
                      </a:r>
                      <a:r>
                        <a:rPr lang="en-US" sz="1400" kern="100" dirty="0" err="1">
                          <a:effectLst/>
                        </a:rPr>
                        <a:t>thực</a:t>
                      </a:r>
                      <a:r>
                        <a:rPr lang="en-US" sz="1400" kern="100" dirty="0">
                          <a:effectLst/>
                        </a:rPr>
                        <a:t> </a:t>
                      </a:r>
                      <a:r>
                        <a:rPr lang="en-US" sz="1400" kern="100" dirty="0" err="1">
                          <a:effectLst/>
                        </a:rPr>
                        <a:t>hiện</a:t>
                      </a:r>
                      <a:r>
                        <a:rPr lang="en-US" sz="1400" kern="100" dirty="0">
                          <a:effectLst/>
                        </a:rPr>
                        <a:t> </a:t>
                      </a:r>
                      <a:r>
                        <a:rPr lang="en-US" sz="1400" kern="100" dirty="0" err="1">
                          <a:effectLst/>
                        </a:rPr>
                        <a:t>chương</a:t>
                      </a:r>
                      <a:r>
                        <a:rPr lang="en-US" sz="1400" kern="100" dirty="0">
                          <a:effectLst/>
                        </a:rPr>
                        <a:t> </a:t>
                      </a:r>
                      <a:r>
                        <a:rPr lang="en-US" sz="1400" kern="100" dirty="0" err="1">
                          <a:effectLst/>
                        </a:rPr>
                        <a:t>trình</a:t>
                      </a:r>
                      <a:r>
                        <a:rPr lang="en-US" sz="1400" kern="100" dirty="0">
                          <a:effectLst/>
                        </a:rPr>
                        <a:t> </a:t>
                      </a:r>
                      <a:r>
                        <a:rPr lang="en-US" sz="1400" kern="100" dirty="0" err="1">
                          <a:effectLst/>
                        </a:rPr>
                        <a:t>để</a:t>
                      </a:r>
                      <a:r>
                        <a:rPr lang="en-US" sz="1400" kern="100" dirty="0">
                          <a:effectLst/>
                        </a:rPr>
                        <a:t> </a:t>
                      </a:r>
                      <a:r>
                        <a:rPr lang="en-US" sz="1400" kern="100" dirty="0" err="1">
                          <a:effectLst/>
                        </a:rPr>
                        <a:t>từ</a:t>
                      </a:r>
                      <a:r>
                        <a:rPr lang="en-US" sz="1400" kern="100" dirty="0">
                          <a:effectLst/>
                        </a:rPr>
                        <a:t> Input </a:t>
                      </a:r>
                      <a:r>
                        <a:rPr lang="en-US" sz="1400" kern="100" dirty="0" err="1">
                          <a:effectLst/>
                        </a:rPr>
                        <a:t>ra</a:t>
                      </a:r>
                      <a:r>
                        <a:rPr lang="en-US" sz="1400" kern="100" dirty="0">
                          <a:effectLst/>
                        </a:rPr>
                        <a:t> Output</a:t>
                      </a:r>
                      <a:endParaRPr lang="en-VN"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904" marR="61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942905"/>
                  </a:ext>
                </a:extLst>
              </a:tr>
              <a:tr h="265814">
                <a:tc>
                  <a:txBody>
                    <a:bodyPr/>
                    <a:lstStyle/>
                    <a:p>
                      <a:pPr algn="just">
                        <a:lnSpc>
                          <a:spcPct val="150000"/>
                        </a:lnSpc>
                        <a:spcAft>
                          <a:spcPts val="800"/>
                        </a:spcAft>
                      </a:pPr>
                      <a:r>
                        <a:rPr lang="vi-VN" sz="1400" kern="100">
                          <a:effectLst/>
                        </a:rPr>
                        <a:t> </a:t>
                      </a:r>
                      <a:endParaRPr lang="en-VN" sz="1400" kern="100">
                        <a:effectLst/>
                        <a:latin typeface="Aptos" panose="020B0004020202020204" pitchFamily="34" charset="0"/>
                        <a:ea typeface="Aptos" panose="020B0004020202020204" pitchFamily="34" charset="0"/>
                        <a:cs typeface="Times New Roman" panose="02020603050405020304" pitchFamily="18" charset="0"/>
                      </a:endParaRPr>
                    </a:p>
                  </a:txBody>
                  <a:tcPr marL="61904" marR="61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800"/>
                        </a:spcAft>
                      </a:pPr>
                      <a:r>
                        <a:rPr lang="en-US" sz="1400" kern="100" dirty="0">
                          <a:effectLst/>
                        </a:rPr>
                        <a:t>H) </a:t>
                      </a:r>
                      <a:r>
                        <a:rPr lang="en-US" sz="1400" kern="100" dirty="0" err="1">
                          <a:effectLst/>
                        </a:rPr>
                        <a:t>Từ</a:t>
                      </a:r>
                      <a:r>
                        <a:rPr lang="en-US" sz="1400" kern="100" dirty="0">
                          <a:effectLst/>
                        </a:rPr>
                        <a:t> </a:t>
                      </a:r>
                      <a:r>
                        <a:rPr lang="en-US" sz="1400" kern="100" dirty="0" err="1">
                          <a:effectLst/>
                        </a:rPr>
                        <a:t>phát</a:t>
                      </a:r>
                      <a:r>
                        <a:rPr lang="en-US" sz="1400" kern="100" dirty="0">
                          <a:effectLst/>
                        </a:rPr>
                        <a:t> </a:t>
                      </a:r>
                      <a:r>
                        <a:rPr lang="en-US" sz="1400" kern="100" dirty="0" err="1">
                          <a:effectLst/>
                        </a:rPr>
                        <a:t>biểu</a:t>
                      </a:r>
                      <a:r>
                        <a:rPr lang="en-US" sz="1400" kern="100" dirty="0">
                          <a:effectLst/>
                        </a:rPr>
                        <a:t> </a:t>
                      </a:r>
                      <a:r>
                        <a:rPr lang="en-US" sz="1400" kern="100" dirty="0" err="1">
                          <a:effectLst/>
                        </a:rPr>
                        <a:t>bài</a:t>
                      </a:r>
                      <a:r>
                        <a:rPr lang="en-US" sz="1400" kern="100" dirty="0">
                          <a:effectLst/>
                        </a:rPr>
                        <a:t> </a:t>
                      </a:r>
                      <a:r>
                        <a:rPr lang="en-US" sz="1400" kern="100" dirty="0" err="1">
                          <a:effectLst/>
                        </a:rPr>
                        <a:t>toán</a:t>
                      </a:r>
                      <a:r>
                        <a:rPr lang="en-US" sz="1400" kern="100" dirty="0">
                          <a:effectLst/>
                        </a:rPr>
                        <a:t> tin </a:t>
                      </a:r>
                      <a:r>
                        <a:rPr lang="en-US" sz="1400" kern="100" dirty="0" err="1">
                          <a:effectLst/>
                        </a:rPr>
                        <a:t>học</a:t>
                      </a:r>
                      <a:r>
                        <a:rPr lang="en-US" sz="1400" kern="100" dirty="0">
                          <a:effectLst/>
                        </a:rPr>
                        <a:t> </a:t>
                      </a:r>
                      <a:r>
                        <a:rPr lang="en-US" sz="1400" kern="100" dirty="0" err="1">
                          <a:effectLst/>
                        </a:rPr>
                        <a:t>đưa</a:t>
                      </a:r>
                      <a:r>
                        <a:rPr lang="en-US" sz="1400" kern="100" dirty="0">
                          <a:effectLst/>
                        </a:rPr>
                        <a:t> </a:t>
                      </a:r>
                      <a:r>
                        <a:rPr lang="en-US" sz="1400" kern="100" dirty="0" err="1">
                          <a:effectLst/>
                        </a:rPr>
                        <a:t>ra</a:t>
                      </a:r>
                      <a:r>
                        <a:rPr lang="en-US" sz="1400" kern="100" dirty="0">
                          <a:effectLst/>
                        </a:rPr>
                        <a:t> Input </a:t>
                      </a:r>
                      <a:r>
                        <a:rPr lang="en-US" sz="1400" kern="100" dirty="0" err="1">
                          <a:effectLst/>
                        </a:rPr>
                        <a:t>và</a:t>
                      </a:r>
                      <a:r>
                        <a:rPr lang="en-US" sz="1400" kern="100" dirty="0">
                          <a:effectLst/>
                        </a:rPr>
                        <a:t> Output</a:t>
                      </a:r>
                      <a:endParaRPr lang="en-VN"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904" marR="61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4412974"/>
                  </a:ext>
                </a:extLst>
              </a:tr>
              <a:tr h="210982">
                <a:tc>
                  <a:txBody>
                    <a:bodyPr/>
                    <a:lstStyle/>
                    <a:p>
                      <a:pPr algn="just">
                        <a:lnSpc>
                          <a:spcPct val="150000"/>
                        </a:lnSpc>
                        <a:spcAft>
                          <a:spcPts val="800"/>
                        </a:spcAft>
                      </a:pPr>
                      <a:r>
                        <a:rPr lang="vi-VN" sz="1400" kern="100">
                          <a:effectLst/>
                        </a:rPr>
                        <a:t> </a:t>
                      </a:r>
                      <a:endParaRPr lang="en-VN" sz="1400" kern="100">
                        <a:effectLst/>
                        <a:latin typeface="Aptos" panose="020B0004020202020204" pitchFamily="34" charset="0"/>
                        <a:ea typeface="Aptos" panose="020B0004020202020204" pitchFamily="34" charset="0"/>
                        <a:cs typeface="Times New Roman" panose="02020603050405020304" pitchFamily="18" charset="0"/>
                      </a:endParaRPr>
                    </a:p>
                  </a:txBody>
                  <a:tcPr marL="61904" marR="61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just">
                        <a:lnSpc>
                          <a:spcPct val="150000"/>
                        </a:lnSpc>
                        <a:spcAft>
                          <a:spcPts val="800"/>
                        </a:spcAft>
                      </a:pPr>
                      <a:r>
                        <a:rPr lang="en-US" sz="1400" kern="100" dirty="0">
                          <a:effectLst/>
                        </a:rPr>
                        <a:t>I) </a:t>
                      </a:r>
                      <a:r>
                        <a:rPr lang="en-US" sz="1400" kern="100" dirty="0" err="1">
                          <a:effectLst/>
                        </a:rPr>
                        <a:t>Thực</a:t>
                      </a:r>
                      <a:r>
                        <a:rPr lang="en-US" sz="1400" kern="100" dirty="0">
                          <a:effectLst/>
                        </a:rPr>
                        <a:t> </a:t>
                      </a:r>
                      <a:r>
                        <a:rPr lang="en-US" sz="1400" kern="100" dirty="0" err="1">
                          <a:effectLst/>
                        </a:rPr>
                        <a:t>hiện</a:t>
                      </a:r>
                      <a:r>
                        <a:rPr lang="en-US" sz="1400" kern="100" dirty="0">
                          <a:effectLst/>
                        </a:rPr>
                        <a:t> </a:t>
                      </a:r>
                      <a:r>
                        <a:rPr lang="en-US" sz="1400" kern="100" dirty="0" err="1">
                          <a:effectLst/>
                        </a:rPr>
                        <a:t>chương</a:t>
                      </a:r>
                      <a:r>
                        <a:rPr lang="en-US" sz="1400" kern="100" dirty="0">
                          <a:effectLst/>
                        </a:rPr>
                        <a:t> </a:t>
                      </a:r>
                      <a:r>
                        <a:rPr lang="en-US" sz="1400" kern="100" dirty="0" err="1">
                          <a:effectLst/>
                        </a:rPr>
                        <a:t>trình</a:t>
                      </a:r>
                      <a:r>
                        <a:rPr lang="en-US" sz="1400" kern="100" dirty="0">
                          <a:effectLst/>
                        </a:rPr>
                        <a:t> </a:t>
                      </a:r>
                      <a:r>
                        <a:rPr lang="en-US" sz="1400" kern="100" dirty="0" err="1">
                          <a:effectLst/>
                        </a:rPr>
                        <a:t>để</a:t>
                      </a:r>
                      <a:r>
                        <a:rPr lang="en-US" sz="1400" kern="100" dirty="0">
                          <a:effectLst/>
                        </a:rPr>
                        <a:t> </a:t>
                      </a:r>
                      <a:r>
                        <a:rPr lang="en-US" sz="1400" kern="100" dirty="0" err="1">
                          <a:effectLst/>
                        </a:rPr>
                        <a:t>nhận</a:t>
                      </a:r>
                      <a:r>
                        <a:rPr lang="en-US" sz="1400" kern="100" dirty="0">
                          <a:effectLst/>
                        </a:rPr>
                        <a:t> </a:t>
                      </a:r>
                      <a:r>
                        <a:rPr lang="en-US" sz="1400" kern="100" dirty="0" err="1">
                          <a:effectLst/>
                        </a:rPr>
                        <a:t>kết</a:t>
                      </a:r>
                      <a:r>
                        <a:rPr lang="en-US" sz="1400" kern="100" dirty="0">
                          <a:effectLst/>
                        </a:rPr>
                        <a:t> </a:t>
                      </a:r>
                      <a:r>
                        <a:rPr lang="en-US" sz="1400" kern="100" dirty="0" err="1">
                          <a:effectLst/>
                        </a:rPr>
                        <a:t>quả</a:t>
                      </a:r>
                      <a:endParaRPr lang="en-VN"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904" marR="619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74260708"/>
                  </a:ext>
                </a:extLst>
              </a:tr>
            </a:tbl>
          </a:graphicData>
        </a:graphic>
      </p:graphicFrame>
      <p:sp>
        <p:nvSpPr>
          <p:cNvPr id="3" name="Đáp án sai 1">
            <a:extLst>
              <a:ext uri="{FF2B5EF4-FFF2-40B4-BE49-F238E27FC236}">
                <a16:creationId xmlns:a16="http://schemas.microsoft.com/office/drawing/2014/main" id="{F7019DE5-D212-F4F6-BBE8-2C29CE7CEA82}"/>
              </a:ext>
            </a:extLst>
          </p:cNvPr>
          <p:cNvSpPr/>
          <p:nvPr/>
        </p:nvSpPr>
        <p:spPr>
          <a:xfrm>
            <a:off x="185142" y="4445936"/>
            <a:ext cx="3640932" cy="556871"/>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ctr">
              <a:lnSpc>
                <a:spcPct val="130000"/>
              </a:lnSpc>
              <a:buClrTx/>
            </a:pPr>
            <a:r>
              <a:rPr lang="vi-VN" sz="1800" kern="1200" noProof="1">
                <a:solidFill>
                  <a:prstClr val="black"/>
                </a:solidFill>
                <a:latin typeface="Arial" panose="020B0604020202020204" pitchFamily="34" charset="0"/>
                <a:cs typeface="Arial" panose="020B0604020202020204" pitchFamily="34" charset="0"/>
              </a:rPr>
              <a:t>C. 1 – H, 2 – C, 3 – D, 4 – G.</a:t>
            </a:r>
          </a:p>
        </p:txBody>
      </p:sp>
      <p:pic>
        <p:nvPicPr>
          <p:cNvPr id="4" name="Picture 10">
            <a:extLst>
              <a:ext uri="{FF2B5EF4-FFF2-40B4-BE49-F238E27FC236}">
                <a16:creationId xmlns:a16="http://schemas.microsoft.com/office/drawing/2014/main" id="{CFCE7249-56AE-EB45-F461-BEBC2372F36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188482" y="4445936"/>
            <a:ext cx="637592" cy="568036"/>
          </a:xfrm>
          <a:prstGeom prst="rect">
            <a:avLst/>
          </a:prstGeom>
        </p:spPr>
      </p:pic>
    </p:spTree>
    <p:extLst>
      <p:ext uri="{BB962C8B-B14F-4D97-AF65-F5344CB8AC3E}">
        <p14:creationId xmlns:p14="http://schemas.microsoft.com/office/powerpoint/2010/main" val="58001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anim calcmode="lin" valueType="num">
                                      <p:cBhvr>
                                        <p:cTn id="12" dur="500" fill="hold"/>
                                        <p:tgtEl>
                                          <p:spTgt spid="41"/>
                                        </p:tgtEl>
                                        <p:attrNameLst>
                                          <p:attrName>ppt_x</p:attrName>
                                        </p:attrNameLst>
                                      </p:cBhvr>
                                      <p:tavLst>
                                        <p:tav tm="0">
                                          <p:val>
                                            <p:strVal val="#ppt_x"/>
                                          </p:val>
                                        </p:tav>
                                        <p:tav tm="100000">
                                          <p:val>
                                            <p:strVal val="#ppt_x"/>
                                          </p:val>
                                        </p:tav>
                                      </p:tavLst>
                                    </p:anim>
                                    <p:anim calcmode="lin" valueType="num">
                                      <p:cBhvr>
                                        <p:cTn id="13" dur="500" fill="hold"/>
                                        <p:tgtEl>
                                          <p:spTgt spid="4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anim calcmode="lin" valueType="num">
                                      <p:cBhvr>
                                        <p:cTn id="30" dur="500" fill="hold"/>
                                        <p:tgtEl>
                                          <p:spTgt spid="44"/>
                                        </p:tgtEl>
                                        <p:attrNameLst>
                                          <p:attrName>ppt_x</p:attrName>
                                        </p:attrNameLst>
                                      </p:cBhvr>
                                      <p:tavLst>
                                        <p:tav tm="0">
                                          <p:val>
                                            <p:strVal val="#ppt_x"/>
                                          </p:val>
                                        </p:tav>
                                        <p:tav tm="100000">
                                          <p:val>
                                            <p:strVal val="#ppt_x"/>
                                          </p:val>
                                        </p:tav>
                                      </p:tavLst>
                                    </p:anim>
                                    <p:anim calcmode="lin" valueType="num">
                                      <p:cBhvr>
                                        <p:cTn id="31"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41"/>
                                        </p:tgtEl>
                                        <p:attrNameLst>
                                          <p:attrName>fillcolor</p:attrName>
                                        </p:attrNameLst>
                                      </p:cBhvr>
                                      <p:to>
                                        <a:srgbClr val="92D050"/>
                                      </p:to>
                                    </p:animClr>
                                    <p:set>
                                      <p:cBhvr>
                                        <p:cTn id="37" dur="500" fill="hold"/>
                                        <p:tgtEl>
                                          <p:spTgt spid="41"/>
                                        </p:tgtEl>
                                        <p:attrNameLst>
                                          <p:attrName>fill.type</p:attrName>
                                        </p:attrNameLst>
                                      </p:cBhvr>
                                      <p:to>
                                        <p:strVal val="solid"/>
                                      </p:to>
                                    </p:set>
                                    <p:set>
                                      <p:cBhvr>
                                        <p:cTn id="38" dur="500" fill="hold"/>
                                        <p:tgtEl>
                                          <p:spTgt spid="41"/>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45"/>
                                        </p:tgtEl>
                                      </p:cBhvr>
                                    </p:cmd>
                                  </p:childTnLst>
                                </p:cTn>
                              </p:par>
                              <p:par>
                                <p:cTn id="41" presetID="1" presetClass="entr" presetSubtype="0" fill="hold" nodeType="withEffect">
                                  <p:stCondLst>
                                    <p:cond delay="0"/>
                                  </p:stCondLst>
                                  <p:childTnLst>
                                    <p:set>
                                      <p:cBhvr>
                                        <p:cTn id="42" dur="1" fill="hold">
                                          <p:stCondLst>
                                            <p:cond delay="9"/>
                                          </p:stCondLst>
                                        </p:cTn>
                                        <p:tgtEl>
                                          <p:spTgt spid="46"/>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41"/>
                                        </p:tgtEl>
                                      </p:cBhvr>
                                    </p:animEffect>
                                    <p:animScale>
                                      <p:cBhvr>
                                        <p:cTn id="45" dur="250" autoRev="1" fill="hold"/>
                                        <p:tgtEl>
                                          <p:spTgt spid="41"/>
                                        </p:tgtEl>
                                      </p:cBhvr>
                                      <p:by x="105000" y="105000"/>
                                    </p:animScale>
                                  </p:childTnLst>
                                </p:cTn>
                              </p:par>
                            </p:childTnLst>
                          </p:cTn>
                        </p:par>
                      </p:childTnLst>
                    </p:cTn>
                  </p:par>
                </p:childTnLst>
              </p:cTn>
              <p:nextCondLst>
                <p:cond evt="onClick" delay="0">
                  <p:tgtEl>
                    <p:spTgt spid="41"/>
                  </p:tgtEl>
                </p:cond>
              </p:nextCondLst>
            </p:seq>
            <p:seq concurrent="1" nextAc="seek">
              <p:cTn id="46" restart="whenNotActive" fill="hold" evtFilter="cancelBubble" nodeType="interactiveSeq">
                <p:stCondLst>
                  <p:cond evt="onClick" delay="0">
                    <p:tgtEl>
                      <p:spTgt spid="43"/>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43"/>
                                        </p:tgtEl>
                                        <p:attrNameLst>
                                          <p:attrName>fillcolor</p:attrName>
                                        </p:attrNameLst>
                                      </p:cBhvr>
                                      <p:to>
                                        <a:srgbClr val="D99694"/>
                                      </p:to>
                                    </p:animClr>
                                    <p:set>
                                      <p:cBhvr>
                                        <p:cTn id="51" dur="500" fill="hold"/>
                                        <p:tgtEl>
                                          <p:spTgt spid="43"/>
                                        </p:tgtEl>
                                        <p:attrNameLst>
                                          <p:attrName>fill.type</p:attrName>
                                        </p:attrNameLst>
                                      </p:cBhvr>
                                      <p:to>
                                        <p:strVal val="solid"/>
                                      </p:to>
                                    </p:set>
                                    <p:set>
                                      <p:cBhvr>
                                        <p:cTn id="52" dur="500" fill="hold"/>
                                        <p:tgtEl>
                                          <p:spTgt spid="43"/>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50"/>
                                        </p:tgtEl>
                                      </p:cBhvr>
                                    </p:cmd>
                                  </p:childTnLst>
                                </p:cTn>
                              </p:par>
                              <p:par>
                                <p:cTn id="55" presetID="1" presetClass="entr" presetSubtype="0" fill="hold" nodeType="withEffect">
                                  <p:stCondLst>
                                    <p:cond delay="0"/>
                                  </p:stCondLst>
                                  <p:childTnLst>
                                    <p:set>
                                      <p:cBhvr>
                                        <p:cTn id="56" dur="1" fill="hold">
                                          <p:stCondLst>
                                            <p:cond delay="9"/>
                                          </p:stCondLst>
                                        </p:cTn>
                                        <p:tgtEl>
                                          <p:spTgt spid="47"/>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43"/>
                                        </p:tgtEl>
                                      </p:cBhvr>
                                    </p:animEffect>
                                    <p:animScale>
                                      <p:cBhvr>
                                        <p:cTn id="59" dur="250" autoRev="1" fill="hold"/>
                                        <p:tgtEl>
                                          <p:spTgt spid="43"/>
                                        </p:tgtEl>
                                      </p:cBhvr>
                                      <p:by x="105000" y="105000"/>
                                    </p:animScale>
                                  </p:childTnLst>
                                </p:cTn>
                              </p:par>
                            </p:childTnLst>
                          </p:cTn>
                        </p:par>
                      </p:childTnLst>
                    </p:cTn>
                  </p:par>
                </p:childTnLst>
              </p:cTn>
              <p:nextCondLst>
                <p:cond evt="onClick" delay="0">
                  <p:tgtEl>
                    <p:spTgt spid="43"/>
                  </p:tgtEl>
                </p:cond>
              </p:nextCondLst>
            </p:seq>
            <p:seq concurrent="1" nextAc="seek">
              <p:cTn id="60" restart="whenNotActive" fill="hold" evtFilter="cancelBubble" nodeType="interactiveSeq">
                <p:stCondLst>
                  <p:cond evt="onClick" delay="0">
                    <p:tgtEl>
                      <p:spTgt spid="44"/>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44"/>
                                        </p:tgtEl>
                                        <p:attrNameLst>
                                          <p:attrName>fillcolor</p:attrName>
                                        </p:attrNameLst>
                                      </p:cBhvr>
                                      <p:to>
                                        <a:srgbClr val="D99694"/>
                                      </p:to>
                                    </p:animClr>
                                    <p:set>
                                      <p:cBhvr>
                                        <p:cTn id="65" dur="500" fill="hold"/>
                                        <p:tgtEl>
                                          <p:spTgt spid="44"/>
                                        </p:tgtEl>
                                        <p:attrNameLst>
                                          <p:attrName>fill.type</p:attrName>
                                        </p:attrNameLst>
                                      </p:cBhvr>
                                      <p:to>
                                        <p:strVal val="solid"/>
                                      </p:to>
                                    </p:set>
                                    <p:set>
                                      <p:cBhvr>
                                        <p:cTn id="66" dur="500" fill="hold"/>
                                        <p:tgtEl>
                                          <p:spTgt spid="44"/>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50"/>
                                        </p:tgtEl>
                                      </p:cBhvr>
                                    </p:cmd>
                                  </p:childTnLst>
                                </p:cTn>
                              </p:par>
                              <p:par>
                                <p:cTn id="69" presetID="1" presetClass="entr" presetSubtype="0" fill="hold" nodeType="withEffect">
                                  <p:stCondLst>
                                    <p:cond delay="0"/>
                                  </p:stCondLst>
                                  <p:childTnLst>
                                    <p:set>
                                      <p:cBhvr>
                                        <p:cTn id="70" dur="1" fill="hold">
                                          <p:stCondLst>
                                            <p:cond delay="9"/>
                                          </p:stCondLst>
                                        </p:cTn>
                                        <p:tgtEl>
                                          <p:spTgt spid="48"/>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44"/>
                                        </p:tgtEl>
                                      </p:cBhvr>
                                    </p:animEffect>
                                    <p:animScale>
                                      <p:cBhvr>
                                        <p:cTn id="73" dur="250" autoRev="1" fill="hold"/>
                                        <p:tgtEl>
                                          <p:spTgt spid="44"/>
                                        </p:tgtEl>
                                      </p:cBhvr>
                                      <p:by x="105000" y="105000"/>
                                    </p:animScale>
                                  </p:childTnLst>
                                </p:cTn>
                              </p:par>
                            </p:childTnLst>
                          </p:cTn>
                        </p:par>
                      </p:childTnLst>
                    </p:cTn>
                  </p:par>
                </p:childTnLst>
              </p:cTn>
              <p:nextCondLst>
                <p:cond evt="onClick" delay="0">
                  <p:tgtEl>
                    <p:spTgt spid="44"/>
                  </p:tgtEl>
                </p:cond>
              </p:nextCondLst>
            </p:seq>
            <p:audio>
              <p:cMediaNode vol="80000">
                <p:cTn id="74" fill="hold" display="0">
                  <p:stCondLst>
                    <p:cond delay="indefinite"/>
                  </p:stCondLst>
                  <p:endCondLst>
                    <p:cond evt="onStopAudio" delay="0">
                      <p:tgtEl>
                        <p:sldTgt/>
                      </p:tgtEl>
                    </p:cond>
                  </p:endCondLst>
                </p:cTn>
                <p:tgtEl>
                  <p:spTgt spid="45"/>
                </p:tgtEl>
              </p:cMediaNode>
            </p:audio>
            <p:audio>
              <p:cMediaNode vol="80000">
                <p:cTn id="75" fill="hold" display="0">
                  <p:stCondLst>
                    <p:cond delay="indefinite"/>
                  </p:stCondLst>
                  <p:endCondLst>
                    <p:cond evt="onStopAudio" delay="0">
                      <p:tgtEl>
                        <p:sldTgt/>
                      </p:tgtEl>
                    </p:cond>
                  </p:endCondLst>
                </p:cTn>
                <p:tgtEl>
                  <p:spTgt spid="50"/>
                </p:tgtEl>
              </p:cMediaNode>
            </p:audio>
            <p:seq concurrent="1" nextAc="seek">
              <p:cTn id="76" restart="whenNotActive" fill="hold" evtFilter="cancelBubble" nodeType="interactiveSeq">
                <p:stCondLst>
                  <p:cond evt="onClick" delay="0">
                    <p:tgtEl>
                      <p:spTgt spid="3"/>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500" fill="hold"/>
                                        <p:tgtEl>
                                          <p:spTgt spid="3"/>
                                        </p:tgtEl>
                                        <p:attrNameLst>
                                          <p:attrName>fillcolor</p:attrName>
                                        </p:attrNameLst>
                                      </p:cBhvr>
                                      <p:to>
                                        <a:srgbClr val="D99694"/>
                                      </p:to>
                                    </p:animClr>
                                    <p:set>
                                      <p:cBhvr>
                                        <p:cTn id="81" dur="500" fill="hold"/>
                                        <p:tgtEl>
                                          <p:spTgt spid="3"/>
                                        </p:tgtEl>
                                        <p:attrNameLst>
                                          <p:attrName>fill.type</p:attrName>
                                        </p:attrNameLst>
                                      </p:cBhvr>
                                      <p:to>
                                        <p:strVal val="solid"/>
                                      </p:to>
                                    </p:set>
                                    <p:set>
                                      <p:cBhvr>
                                        <p:cTn id="82" dur="500" fill="hold"/>
                                        <p:tgtEl>
                                          <p:spTgt spid="3"/>
                                        </p:tgtEl>
                                        <p:attrNameLst>
                                          <p:attrName>fill.on</p:attrName>
                                        </p:attrNameLst>
                                      </p:cBhvr>
                                      <p:to>
                                        <p:strVal val="true"/>
                                      </p:to>
                                    </p:set>
                                  </p:childTnLst>
                                </p:cTn>
                              </p:par>
                              <p:par>
                                <p:cTn id="83" presetID="1" presetClass="entr" presetSubtype="0" fill="hold" nodeType="withEffect">
                                  <p:stCondLst>
                                    <p:cond delay="0"/>
                                  </p:stCondLst>
                                  <p:childTnLst>
                                    <p:set>
                                      <p:cBhvr>
                                        <p:cTn id="84" dur="1" fill="hold">
                                          <p:stCondLst>
                                            <p:cond delay="0"/>
                                          </p:stCondLst>
                                        </p:cTn>
                                        <p:tgtEl>
                                          <p:spTgt spid="4"/>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3"/>
                                        </p:tgtEl>
                                      </p:cBhvr>
                                    </p:animEffect>
                                    <p:animScale>
                                      <p:cBhvr>
                                        <p:cTn id="87" dur="250" autoRev="1" fill="hold"/>
                                        <p:tgtEl>
                                          <p:spTgt spid="3"/>
                                        </p:tgtEl>
                                      </p:cBhvr>
                                      <p:by x="105000" y="105000"/>
                                    </p:animScale>
                                  </p:childTnLst>
                                </p:cTn>
                              </p:par>
                            </p:childTnLst>
                          </p:cTn>
                        </p:par>
                      </p:childTnLst>
                    </p:cTn>
                  </p:par>
                </p:childTnLst>
              </p:cTn>
              <p:nextCondLst>
                <p:cond evt="onClick" delay="0">
                  <p:tgtEl>
                    <p:spTgt spid="3"/>
                  </p:tgtEl>
                </p:cond>
              </p:nextCondLst>
            </p:seq>
          </p:childTnLst>
        </p:cTn>
      </p:par>
    </p:tnLst>
    <p:bldLst>
      <p:bldP spid="40" grpId="0" animBg="1"/>
      <p:bldP spid="41" grpId="0" animBg="1"/>
      <p:bldP spid="41" grpId="1" animBg="1"/>
      <p:bldP spid="43" grpId="0" animBg="1"/>
      <p:bldP spid="43" grpId="1" animBg="1"/>
      <p:bldP spid="44" grpId="0" animBg="1"/>
      <p:bldP spid="44" grpId="1" animBg="1"/>
      <p:bldP spid="3" grpId="0" animBg="1"/>
      <p:bldP spid="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40" name="Câu hỏi">
            <a:extLst>
              <a:ext uri="{FF2B5EF4-FFF2-40B4-BE49-F238E27FC236}">
                <a16:creationId xmlns:a16="http://schemas.microsoft.com/office/drawing/2014/main" id="{4BFCFD58-CA8C-B6D4-A120-AFC4E1DE4932}"/>
              </a:ext>
            </a:extLst>
          </p:cNvPr>
          <p:cNvSpPr/>
          <p:nvPr/>
        </p:nvSpPr>
        <p:spPr>
          <a:xfrm>
            <a:off x="213223" y="297959"/>
            <a:ext cx="8569856" cy="1228958"/>
          </a:xfrm>
          <a:prstGeom prst="roundRect">
            <a:avLst/>
          </a:prstGeom>
          <a:solidFill>
            <a:schemeClr val="accent1">
              <a:lumMod val="20000"/>
              <a:lumOff val="80000"/>
            </a:schemeClr>
          </a:solidFill>
          <a:ln w="25400" cap="flat" cmpd="sng" algn="ctr">
            <a:noFill/>
            <a:prstDash val="solid"/>
          </a:ln>
          <a:effectLst/>
        </p:spPr>
        <p:txBody>
          <a:bodyPr rtlCol="0" anchor="ctr"/>
          <a:lstStyle/>
          <a:p>
            <a:pPr algn="ctr">
              <a:lnSpc>
                <a:spcPct val="150000"/>
              </a:lnSpc>
            </a:pPr>
            <a:r>
              <a:rPr lang="vi-VN" sz="1700" b="1" kern="100" dirty="0">
                <a:latin typeface="Arial" panose="020B0604020202020204" pitchFamily="34" charset="0"/>
                <a:ea typeface="Times New Roman" panose="02020603050405020304" pitchFamily="18" charset="0"/>
                <a:cs typeface="Arial" panose="020B0604020202020204" pitchFamily="34" charset="0"/>
              </a:rPr>
              <a:t>Câu 4. </a:t>
            </a:r>
            <a:r>
              <a:rPr lang="vi-VN" sz="1700" kern="100" dirty="0">
                <a:latin typeface="Arial" panose="020B0604020202020204" pitchFamily="34" charset="0"/>
                <a:ea typeface="Times New Roman" panose="02020603050405020304" pitchFamily="18" charset="0"/>
                <a:cs typeface="Arial" panose="020B0604020202020204" pitchFamily="34" charset="0"/>
              </a:rPr>
              <a:t>Xét bài toán sau: Cho bảng điểm thi Học kì I môn Tin học của học sinh trong lớp, hãy cho biết trung bình cộng điểm thi của cả lớp.</a:t>
            </a:r>
          </a:p>
          <a:p>
            <a:pPr algn="ctr">
              <a:lnSpc>
                <a:spcPct val="150000"/>
              </a:lnSpc>
            </a:pPr>
            <a:r>
              <a:rPr lang="vi-VN" sz="1700" kern="100" dirty="0">
                <a:latin typeface="Arial" panose="020B0604020202020204" pitchFamily="34" charset="0"/>
                <a:ea typeface="Times New Roman" panose="02020603050405020304" pitchFamily="18" charset="0"/>
                <a:cs typeface="Arial" panose="020B0604020202020204" pitchFamily="34" charset="0"/>
              </a:rPr>
              <a:t>Tìm phát biểu đúng:</a:t>
            </a:r>
          </a:p>
        </p:txBody>
      </p:sp>
      <p:sp>
        <p:nvSpPr>
          <p:cNvPr id="41" name="Đáp án đúng">
            <a:extLst>
              <a:ext uri="{FF2B5EF4-FFF2-40B4-BE49-F238E27FC236}">
                <a16:creationId xmlns:a16="http://schemas.microsoft.com/office/drawing/2014/main" id="{39DCF64C-73C9-5546-5B7B-B2A78E047188}"/>
              </a:ext>
            </a:extLst>
          </p:cNvPr>
          <p:cNvSpPr/>
          <p:nvPr/>
        </p:nvSpPr>
        <p:spPr>
          <a:xfrm>
            <a:off x="213222" y="1745383"/>
            <a:ext cx="4358777" cy="1794743"/>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700" kern="1200" noProof="1">
                <a:solidFill>
                  <a:prstClr val="black"/>
                </a:solidFill>
                <a:latin typeface="Arial" panose="020B0604020202020204" pitchFamily="34" charset="0"/>
                <a:cs typeface="Arial" panose="020B0604020202020204" pitchFamily="34" charset="0"/>
              </a:rPr>
              <a:t>A. Có thể gọi bài toán này là một bài toán tin học.</a:t>
            </a:r>
          </a:p>
        </p:txBody>
      </p:sp>
      <p:sp>
        <p:nvSpPr>
          <p:cNvPr id="42" name="Đáp án sai 1">
            <a:extLst>
              <a:ext uri="{FF2B5EF4-FFF2-40B4-BE49-F238E27FC236}">
                <a16:creationId xmlns:a16="http://schemas.microsoft.com/office/drawing/2014/main" id="{3BACD658-B552-5797-A667-1815982524E7}"/>
              </a:ext>
            </a:extLst>
          </p:cNvPr>
          <p:cNvSpPr/>
          <p:nvPr/>
        </p:nvSpPr>
        <p:spPr>
          <a:xfrm>
            <a:off x="213222" y="3647997"/>
            <a:ext cx="4358777" cy="1228958"/>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700" kern="1200" noProof="1">
                <a:solidFill>
                  <a:prstClr val="black"/>
                </a:solidFill>
                <a:latin typeface="Arial" panose="020B0604020202020204" pitchFamily="34" charset="0"/>
                <a:cs typeface="Arial" panose="020B0604020202020204" pitchFamily="34" charset="0"/>
              </a:rPr>
              <a:t>C. Thuật toán của bài toán này chỉ có thể biểu diễn bằng sơ đồ khối vì thuật toán có cấu trúc lặp và cấu trúc rẽ nhánh.</a:t>
            </a:r>
          </a:p>
        </p:txBody>
      </p:sp>
      <p:sp>
        <p:nvSpPr>
          <p:cNvPr id="43" name="Đáp án sai 2">
            <a:extLst>
              <a:ext uri="{FF2B5EF4-FFF2-40B4-BE49-F238E27FC236}">
                <a16:creationId xmlns:a16="http://schemas.microsoft.com/office/drawing/2014/main" id="{122C0BA1-5184-FC6C-03F5-B00FE05F4093}"/>
              </a:ext>
            </a:extLst>
          </p:cNvPr>
          <p:cNvSpPr/>
          <p:nvPr/>
        </p:nvSpPr>
        <p:spPr>
          <a:xfrm>
            <a:off x="4831772" y="1745384"/>
            <a:ext cx="4038888" cy="1806442"/>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700" kern="1200" noProof="1">
                <a:solidFill>
                  <a:prstClr val="black"/>
                </a:solidFill>
                <a:latin typeface="Arial" panose="020B0604020202020204" pitchFamily="34" charset="0"/>
                <a:cs typeface="Arial" panose="020B0604020202020204" pitchFamily="34" charset="0"/>
              </a:rPr>
              <a:t>B. Kết quả xác định bài toán như sau:</a:t>
            </a:r>
          </a:p>
          <a:p>
            <a:pPr lvl="0" algn="just">
              <a:lnSpc>
                <a:spcPct val="130000"/>
              </a:lnSpc>
              <a:buClrTx/>
            </a:pPr>
            <a:r>
              <a:rPr lang="vi-VN" sz="1700" kern="1200" noProof="1">
                <a:solidFill>
                  <a:prstClr val="black"/>
                </a:solidFill>
                <a:latin typeface="Arial" panose="020B0604020202020204" pitchFamily="34" charset="0"/>
                <a:cs typeface="Arial" panose="020B0604020202020204" pitchFamily="34" charset="0"/>
              </a:rPr>
              <a:t>Input: Tờ bảng điểm thi Học kì I môn Tin học của lớp.</a:t>
            </a:r>
          </a:p>
          <a:p>
            <a:pPr lvl="0" algn="just">
              <a:lnSpc>
                <a:spcPct val="130000"/>
              </a:lnSpc>
              <a:buClrTx/>
            </a:pPr>
            <a:r>
              <a:rPr lang="vi-VN" sz="1700" kern="1200" noProof="1">
                <a:solidFill>
                  <a:prstClr val="black"/>
                </a:solidFill>
                <a:latin typeface="Arial" panose="020B0604020202020204" pitchFamily="34" charset="0"/>
                <a:cs typeface="Arial" panose="020B0604020202020204" pitchFamily="34" charset="0"/>
              </a:rPr>
              <a:t>Output: Trung bình cộng điểm thi của cả lớp.</a:t>
            </a:r>
          </a:p>
        </p:txBody>
      </p:sp>
      <p:sp>
        <p:nvSpPr>
          <p:cNvPr id="44" name="Đáp án sai 3">
            <a:extLst>
              <a:ext uri="{FF2B5EF4-FFF2-40B4-BE49-F238E27FC236}">
                <a16:creationId xmlns:a16="http://schemas.microsoft.com/office/drawing/2014/main" id="{EC3F2ECE-B670-7A2E-A97E-9FBD5B669856}"/>
              </a:ext>
            </a:extLst>
          </p:cNvPr>
          <p:cNvSpPr/>
          <p:nvPr/>
        </p:nvSpPr>
        <p:spPr>
          <a:xfrm>
            <a:off x="4831772" y="3647997"/>
            <a:ext cx="3966788" cy="1228958"/>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700" kern="1200" noProof="1">
                <a:solidFill>
                  <a:prstClr val="black"/>
                </a:solidFill>
                <a:latin typeface="Arial" panose="020B0604020202020204" pitchFamily="34" charset="0"/>
                <a:cs typeface="Arial" panose="020B0604020202020204" pitchFamily="34" charset="0"/>
              </a:rPr>
              <a:t>D.  Khi kiểm tra thấy thuật toán đã đúng thì không cần thiết phải chạy thử chương trình để tìm lỗi.</a:t>
            </a:r>
          </a:p>
        </p:txBody>
      </p:sp>
      <p:pic>
        <p:nvPicPr>
          <p:cNvPr id="45" name="Correct sound effect and wrong sound effect (mp3cut.net)">
            <a:hlinkClick r:id="" action="ppaction://media"/>
            <a:extLst>
              <a:ext uri="{FF2B5EF4-FFF2-40B4-BE49-F238E27FC236}">
                <a16:creationId xmlns:a16="http://schemas.microsoft.com/office/drawing/2014/main" id="{29F8A736-4AB8-265F-9416-AA8312BC756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1091224"/>
            <a:ext cx="365522" cy="365522"/>
          </a:xfrm>
          <a:prstGeom prst="rect">
            <a:avLst/>
          </a:prstGeom>
        </p:spPr>
      </p:pic>
      <p:pic>
        <p:nvPicPr>
          <p:cNvPr id="46" name="Picture 5">
            <a:extLst>
              <a:ext uri="{FF2B5EF4-FFF2-40B4-BE49-F238E27FC236}">
                <a16:creationId xmlns:a16="http://schemas.microsoft.com/office/drawing/2014/main" id="{DA6C6D82-FBC8-782A-A829-1AA4F7C8C63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742208" y="2366260"/>
            <a:ext cx="639785" cy="556871"/>
          </a:xfrm>
          <a:prstGeom prst="rect">
            <a:avLst/>
          </a:prstGeom>
        </p:spPr>
      </p:pic>
      <p:pic>
        <p:nvPicPr>
          <p:cNvPr id="47" name="Picture 12">
            <a:extLst>
              <a:ext uri="{FF2B5EF4-FFF2-40B4-BE49-F238E27FC236}">
                <a16:creationId xmlns:a16="http://schemas.microsoft.com/office/drawing/2014/main" id="{A711E764-8A2B-2EF6-E0D0-4C9BFDF7A40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00985" y="2406113"/>
            <a:ext cx="637592" cy="568036"/>
          </a:xfrm>
          <a:prstGeom prst="rect">
            <a:avLst/>
          </a:prstGeom>
        </p:spPr>
      </p:pic>
      <p:pic>
        <p:nvPicPr>
          <p:cNvPr id="48" name="Picture 10">
            <a:extLst>
              <a:ext uri="{FF2B5EF4-FFF2-40B4-BE49-F238E27FC236}">
                <a16:creationId xmlns:a16="http://schemas.microsoft.com/office/drawing/2014/main" id="{84887B89-0275-EAB1-5098-3A6ED08235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00985" y="3978458"/>
            <a:ext cx="637592" cy="568036"/>
          </a:xfrm>
          <a:prstGeom prst="rect">
            <a:avLst/>
          </a:prstGeom>
        </p:spPr>
      </p:pic>
      <p:pic>
        <p:nvPicPr>
          <p:cNvPr id="49" name="Picture 10">
            <a:extLst>
              <a:ext uri="{FF2B5EF4-FFF2-40B4-BE49-F238E27FC236}">
                <a16:creationId xmlns:a16="http://schemas.microsoft.com/office/drawing/2014/main" id="{991695B2-2100-9049-61FF-9EF30ECA40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44401" y="3978458"/>
            <a:ext cx="637592" cy="568036"/>
          </a:xfrm>
          <a:prstGeom prst="rect">
            <a:avLst/>
          </a:prstGeom>
        </p:spPr>
      </p:pic>
      <p:pic>
        <p:nvPicPr>
          <p:cNvPr id="50" name="Correct sound effect and wrong sound effect (mp3cut.net) (1)">
            <a:hlinkClick r:id="" action="ppaction://media"/>
            <a:extLst>
              <a:ext uri="{FF2B5EF4-FFF2-40B4-BE49-F238E27FC236}">
                <a16:creationId xmlns:a16="http://schemas.microsoft.com/office/drawing/2014/main" id="{7EB6013E-D7A1-C803-A198-92D0DAE673F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1091224"/>
            <a:ext cx="365522" cy="365522"/>
          </a:xfrm>
          <a:prstGeom prst="rect">
            <a:avLst/>
          </a:prstGeom>
        </p:spPr>
      </p:pic>
    </p:spTree>
    <p:extLst>
      <p:ext uri="{BB962C8B-B14F-4D97-AF65-F5344CB8AC3E}">
        <p14:creationId xmlns:p14="http://schemas.microsoft.com/office/powerpoint/2010/main" val="41260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anim calcmode="lin" valueType="num">
                                      <p:cBhvr>
                                        <p:cTn id="12" dur="500" fill="hold"/>
                                        <p:tgtEl>
                                          <p:spTgt spid="41"/>
                                        </p:tgtEl>
                                        <p:attrNameLst>
                                          <p:attrName>ppt_x</p:attrName>
                                        </p:attrNameLst>
                                      </p:cBhvr>
                                      <p:tavLst>
                                        <p:tav tm="0">
                                          <p:val>
                                            <p:strVal val="#ppt_x"/>
                                          </p:val>
                                        </p:tav>
                                        <p:tav tm="100000">
                                          <p:val>
                                            <p:strVal val="#ppt_x"/>
                                          </p:val>
                                        </p:tav>
                                      </p:tavLst>
                                    </p:anim>
                                    <p:anim calcmode="lin" valueType="num">
                                      <p:cBhvr>
                                        <p:cTn id="13" dur="500" fill="hold"/>
                                        <p:tgtEl>
                                          <p:spTgt spid="4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anim calcmode="lin" valueType="num">
                                      <p:cBhvr>
                                        <p:cTn id="24" dur="500" fill="hold"/>
                                        <p:tgtEl>
                                          <p:spTgt spid="42"/>
                                        </p:tgtEl>
                                        <p:attrNameLst>
                                          <p:attrName>ppt_x</p:attrName>
                                        </p:attrNameLst>
                                      </p:cBhvr>
                                      <p:tavLst>
                                        <p:tav tm="0">
                                          <p:val>
                                            <p:strVal val="#ppt_x"/>
                                          </p:val>
                                        </p:tav>
                                        <p:tav tm="100000">
                                          <p:val>
                                            <p:strVal val="#ppt_x"/>
                                          </p:val>
                                        </p:tav>
                                      </p:tavLst>
                                    </p:anim>
                                    <p:anim calcmode="lin" valueType="num">
                                      <p:cBhvr>
                                        <p:cTn id="25" dur="500" fill="hold"/>
                                        <p:tgtEl>
                                          <p:spTgt spid="4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anim calcmode="lin" valueType="num">
                                      <p:cBhvr>
                                        <p:cTn id="30" dur="500" fill="hold"/>
                                        <p:tgtEl>
                                          <p:spTgt spid="44"/>
                                        </p:tgtEl>
                                        <p:attrNameLst>
                                          <p:attrName>ppt_x</p:attrName>
                                        </p:attrNameLst>
                                      </p:cBhvr>
                                      <p:tavLst>
                                        <p:tav tm="0">
                                          <p:val>
                                            <p:strVal val="#ppt_x"/>
                                          </p:val>
                                        </p:tav>
                                        <p:tav tm="100000">
                                          <p:val>
                                            <p:strVal val="#ppt_x"/>
                                          </p:val>
                                        </p:tav>
                                      </p:tavLst>
                                    </p:anim>
                                    <p:anim calcmode="lin" valueType="num">
                                      <p:cBhvr>
                                        <p:cTn id="31"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41"/>
                                        </p:tgtEl>
                                        <p:attrNameLst>
                                          <p:attrName>fillcolor</p:attrName>
                                        </p:attrNameLst>
                                      </p:cBhvr>
                                      <p:to>
                                        <a:srgbClr val="92D050"/>
                                      </p:to>
                                    </p:animClr>
                                    <p:set>
                                      <p:cBhvr>
                                        <p:cTn id="37" dur="500" fill="hold"/>
                                        <p:tgtEl>
                                          <p:spTgt spid="41"/>
                                        </p:tgtEl>
                                        <p:attrNameLst>
                                          <p:attrName>fill.type</p:attrName>
                                        </p:attrNameLst>
                                      </p:cBhvr>
                                      <p:to>
                                        <p:strVal val="solid"/>
                                      </p:to>
                                    </p:set>
                                    <p:set>
                                      <p:cBhvr>
                                        <p:cTn id="38" dur="500" fill="hold"/>
                                        <p:tgtEl>
                                          <p:spTgt spid="41"/>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45"/>
                                        </p:tgtEl>
                                      </p:cBhvr>
                                    </p:cmd>
                                  </p:childTnLst>
                                </p:cTn>
                              </p:par>
                              <p:par>
                                <p:cTn id="41" presetID="1" presetClass="entr" presetSubtype="0" fill="hold" nodeType="withEffect">
                                  <p:stCondLst>
                                    <p:cond delay="0"/>
                                  </p:stCondLst>
                                  <p:childTnLst>
                                    <p:set>
                                      <p:cBhvr>
                                        <p:cTn id="42" dur="1" fill="hold">
                                          <p:stCondLst>
                                            <p:cond delay="9"/>
                                          </p:stCondLst>
                                        </p:cTn>
                                        <p:tgtEl>
                                          <p:spTgt spid="46"/>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41"/>
                                        </p:tgtEl>
                                      </p:cBhvr>
                                    </p:animEffect>
                                    <p:animScale>
                                      <p:cBhvr>
                                        <p:cTn id="45" dur="250" autoRev="1" fill="hold"/>
                                        <p:tgtEl>
                                          <p:spTgt spid="41"/>
                                        </p:tgtEl>
                                      </p:cBhvr>
                                      <p:by x="105000" y="105000"/>
                                    </p:animScale>
                                  </p:childTnLst>
                                </p:cTn>
                              </p:par>
                            </p:childTnLst>
                          </p:cTn>
                        </p:par>
                      </p:childTnLst>
                    </p:cTn>
                  </p:par>
                </p:childTnLst>
              </p:cTn>
              <p:nextCondLst>
                <p:cond evt="onClick" delay="0">
                  <p:tgtEl>
                    <p:spTgt spid="41"/>
                  </p:tgtEl>
                </p:cond>
              </p:nextCondLst>
            </p:seq>
            <p:seq concurrent="1" nextAc="seek">
              <p:cTn id="46" restart="whenNotActive" fill="hold" evtFilter="cancelBubble" nodeType="interactiveSeq">
                <p:stCondLst>
                  <p:cond evt="onClick" delay="0">
                    <p:tgtEl>
                      <p:spTgt spid="42"/>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42"/>
                                        </p:tgtEl>
                                        <p:attrNameLst>
                                          <p:attrName>fillcolor</p:attrName>
                                        </p:attrNameLst>
                                      </p:cBhvr>
                                      <p:to>
                                        <a:srgbClr val="D99694"/>
                                      </p:to>
                                    </p:animClr>
                                    <p:set>
                                      <p:cBhvr>
                                        <p:cTn id="51" dur="500" fill="hold"/>
                                        <p:tgtEl>
                                          <p:spTgt spid="42"/>
                                        </p:tgtEl>
                                        <p:attrNameLst>
                                          <p:attrName>fill.type</p:attrName>
                                        </p:attrNameLst>
                                      </p:cBhvr>
                                      <p:to>
                                        <p:strVal val="solid"/>
                                      </p:to>
                                    </p:set>
                                    <p:set>
                                      <p:cBhvr>
                                        <p:cTn id="52" dur="500" fill="hold"/>
                                        <p:tgtEl>
                                          <p:spTgt spid="42"/>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50"/>
                                        </p:tgtEl>
                                      </p:cBhvr>
                                    </p:cmd>
                                  </p:childTnLst>
                                </p:cTn>
                              </p:par>
                              <p:par>
                                <p:cTn id="55" presetID="1"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42"/>
                                        </p:tgtEl>
                                      </p:cBhvr>
                                    </p:animEffect>
                                    <p:animScale>
                                      <p:cBhvr>
                                        <p:cTn id="59" dur="250" autoRev="1" fill="hold"/>
                                        <p:tgtEl>
                                          <p:spTgt spid="42"/>
                                        </p:tgtEl>
                                      </p:cBhvr>
                                      <p:by x="105000" y="105000"/>
                                    </p:animScale>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43"/>
                                        </p:tgtEl>
                                        <p:attrNameLst>
                                          <p:attrName>fillcolor</p:attrName>
                                        </p:attrNameLst>
                                      </p:cBhvr>
                                      <p:to>
                                        <a:srgbClr val="D99694"/>
                                      </p:to>
                                    </p:animClr>
                                    <p:set>
                                      <p:cBhvr>
                                        <p:cTn id="65" dur="500" fill="hold"/>
                                        <p:tgtEl>
                                          <p:spTgt spid="43"/>
                                        </p:tgtEl>
                                        <p:attrNameLst>
                                          <p:attrName>fill.type</p:attrName>
                                        </p:attrNameLst>
                                      </p:cBhvr>
                                      <p:to>
                                        <p:strVal val="solid"/>
                                      </p:to>
                                    </p:set>
                                    <p:set>
                                      <p:cBhvr>
                                        <p:cTn id="66" dur="500" fill="hold"/>
                                        <p:tgtEl>
                                          <p:spTgt spid="43"/>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50"/>
                                        </p:tgtEl>
                                      </p:cBhvr>
                                    </p:cmd>
                                  </p:childTnLst>
                                </p:cTn>
                              </p:par>
                              <p:par>
                                <p:cTn id="69" presetID="1" presetClass="entr" presetSubtype="0" fill="hold" nodeType="withEffect">
                                  <p:stCondLst>
                                    <p:cond delay="0"/>
                                  </p:stCondLst>
                                  <p:childTnLst>
                                    <p:set>
                                      <p:cBhvr>
                                        <p:cTn id="70" dur="1" fill="hold">
                                          <p:stCondLst>
                                            <p:cond delay="9"/>
                                          </p:stCondLst>
                                        </p:cTn>
                                        <p:tgtEl>
                                          <p:spTgt spid="47"/>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43"/>
                                        </p:tgtEl>
                                      </p:cBhvr>
                                    </p:animEffect>
                                    <p:animScale>
                                      <p:cBhvr>
                                        <p:cTn id="73" dur="250" autoRev="1" fill="hold"/>
                                        <p:tgtEl>
                                          <p:spTgt spid="43"/>
                                        </p:tgtEl>
                                      </p:cBhvr>
                                      <p:by x="105000" y="105000"/>
                                    </p:animScale>
                                  </p:childTnLst>
                                </p:cTn>
                              </p:par>
                            </p:childTnLst>
                          </p:cTn>
                        </p:par>
                      </p:childTnLst>
                    </p:cTn>
                  </p:par>
                </p:childTnLst>
              </p:cTn>
              <p:nextCondLst>
                <p:cond evt="onClick" delay="0">
                  <p:tgtEl>
                    <p:spTgt spid="43"/>
                  </p:tgtEl>
                </p:cond>
              </p:nextCondLst>
            </p:seq>
            <p:seq concurrent="1" nextAc="seek">
              <p:cTn id="74" restart="whenNotActive" fill="hold" evtFilter="cancelBubble" nodeType="interactiveSeq">
                <p:stCondLst>
                  <p:cond evt="onClick" delay="0">
                    <p:tgtEl>
                      <p:spTgt spid="44"/>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44"/>
                                        </p:tgtEl>
                                        <p:attrNameLst>
                                          <p:attrName>fillcolor</p:attrName>
                                        </p:attrNameLst>
                                      </p:cBhvr>
                                      <p:to>
                                        <a:srgbClr val="D99694"/>
                                      </p:to>
                                    </p:animClr>
                                    <p:set>
                                      <p:cBhvr>
                                        <p:cTn id="79" dur="500" fill="hold"/>
                                        <p:tgtEl>
                                          <p:spTgt spid="44"/>
                                        </p:tgtEl>
                                        <p:attrNameLst>
                                          <p:attrName>fill.type</p:attrName>
                                        </p:attrNameLst>
                                      </p:cBhvr>
                                      <p:to>
                                        <p:strVal val="solid"/>
                                      </p:to>
                                    </p:set>
                                    <p:set>
                                      <p:cBhvr>
                                        <p:cTn id="80" dur="500" fill="hold"/>
                                        <p:tgtEl>
                                          <p:spTgt spid="44"/>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50"/>
                                        </p:tgtEl>
                                      </p:cBhvr>
                                    </p:cmd>
                                  </p:childTnLst>
                                </p:cTn>
                              </p:par>
                              <p:par>
                                <p:cTn id="83" presetID="1" presetClass="entr" presetSubtype="0" fill="hold" nodeType="withEffect">
                                  <p:stCondLst>
                                    <p:cond delay="0"/>
                                  </p:stCondLst>
                                  <p:childTnLst>
                                    <p:set>
                                      <p:cBhvr>
                                        <p:cTn id="84" dur="1" fill="hold">
                                          <p:stCondLst>
                                            <p:cond delay="9"/>
                                          </p:stCondLst>
                                        </p:cTn>
                                        <p:tgtEl>
                                          <p:spTgt spid="48"/>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44"/>
                                        </p:tgtEl>
                                      </p:cBhvr>
                                    </p:animEffect>
                                    <p:animScale>
                                      <p:cBhvr>
                                        <p:cTn id="87" dur="250" autoRev="1" fill="hold"/>
                                        <p:tgtEl>
                                          <p:spTgt spid="44"/>
                                        </p:tgtEl>
                                      </p:cBhvr>
                                      <p:by x="105000" y="105000"/>
                                    </p:animScale>
                                  </p:childTnLst>
                                </p:cTn>
                              </p:par>
                            </p:childTnLst>
                          </p:cTn>
                        </p:par>
                      </p:childTnLst>
                    </p:cTn>
                  </p:par>
                </p:childTnLst>
              </p:cTn>
              <p:nextCondLst>
                <p:cond evt="onClick" delay="0">
                  <p:tgtEl>
                    <p:spTgt spid="44"/>
                  </p:tgtEl>
                </p:cond>
              </p:nextCondLst>
            </p:seq>
            <p:audio>
              <p:cMediaNode vol="80000">
                <p:cTn id="88" fill="hold" display="0">
                  <p:stCondLst>
                    <p:cond delay="indefinite"/>
                  </p:stCondLst>
                  <p:endCondLst>
                    <p:cond evt="onStopAudio" delay="0">
                      <p:tgtEl>
                        <p:sldTgt/>
                      </p:tgtEl>
                    </p:cond>
                  </p:endCondLst>
                </p:cTn>
                <p:tgtEl>
                  <p:spTgt spid="45"/>
                </p:tgtEl>
              </p:cMediaNode>
            </p:audio>
            <p:audio>
              <p:cMediaNode vol="80000">
                <p:cTn id="89" fill="hold" display="0">
                  <p:stCondLst>
                    <p:cond delay="indefinite"/>
                  </p:stCondLst>
                  <p:endCondLst>
                    <p:cond evt="onStopAudio" delay="0">
                      <p:tgtEl>
                        <p:sldTgt/>
                      </p:tgtEl>
                    </p:cond>
                  </p:endCondLst>
                </p:cTn>
                <p:tgtEl>
                  <p:spTgt spid="50"/>
                </p:tgtEl>
              </p:cMediaNode>
            </p:audio>
          </p:childTnLst>
        </p:cTn>
      </p:par>
    </p:tnLst>
    <p:bldLst>
      <p:bldP spid="40" grpId="0" animBg="1"/>
      <p:bldP spid="41" grpId="0" animBg="1"/>
      <p:bldP spid="41" grpId="1" animBg="1"/>
      <p:bldP spid="42" grpId="0" animBg="1"/>
      <p:bldP spid="42" grpId="1" animBg="1"/>
      <p:bldP spid="43" grpId="0" animBg="1"/>
      <p:bldP spid="43" grpId="1" animBg="1"/>
      <p:bldP spid="44" grpId="0" animBg="1"/>
      <p:bldP spid="4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title"/>
          </p:nvPr>
        </p:nvSpPr>
        <p:spPr>
          <a:xfrm>
            <a:off x="720000" y="579441"/>
            <a:ext cx="7704000" cy="564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dk2"/>
                </a:solidFill>
                <a:latin typeface="Arial" panose="020B0604020202020204" pitchFamily="34" charset="0"/>
                <a:cs typeface="Arial" panose="020B0604020202020204" pitchFamily="34" charset="0"/>
              </a:rPr>
              <a:t>KHỞI </a:t>
            </a:r>
            <a:r>
              <a:rPr lang="en" sz="3000" dirty="0">
                <a:solidFill>
                  <a:schemeClr val="accent4"/>
                </a:solidFill>
                <a:latin typeface="Arial" panose="020B0604020202020204" pitchFamily="34" charset="0"/>
                <a:cs typeface="Arial" panose="020B0604020202020204" pitchFamily="34" charset="0"/>
              </a:rPr>
              <a:t>ĐỘNG</a:t>
            </a:r>
            <a:endParaRPr sz="3000" dirty="0">
              <a:solidFill>
                <a:schemeClr val="accent4"/>
              </a:solidFill>
              <a:latin typeface="Arial" panose="020B0604020202020204" pitchFamily="34" charset="0"/>
              <a:cs typeface="Arial" panose="020B0604020202020204" pitchFamily="34" charset="0"/>
            </a:endParaRPr>
          </a:p>
        </p:txBody>
      </p:sp>
      <p:pic>
        <p:nvPicPr>
          <p:cNvPr id="2" name="Picture 1" descr="A cartoon of a person holding a book&#10;&#10;Description automatically generated">
            <a:extLst>
              <a:ext uri="{FF2B5EF4-FFF2-40B4-BE49-F238E27FC236}">
                <a16:creationId xmlns:a16="http://schemas.microsoft.com/office/drawing/2014/main" id="{756AA5AD-EDF0-D554-B8A4-83D1C6799D7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036"/>
          <a:stretch/>
        </p:blipFill>
        <p:spPr>
          <a:xfrm>
            <a:off x="-795423" y="1508760"/>
            <a:ext cx="4938475" cy="3634740"/>
          </a:xfrm>
          <a:prstGeom prst="rect">
            <a:avLst/>
          </a:prstGeom>
        </p:spPr>
      </p:pic>
      <p:sp>
        <p:nvSpPr>
          <p:cNvPr id="3" name="Oval Callout 2">
            <a:extLst>
              <a:ext uri="{FF2B5EF4-FFF2-40B4-BE49-F238E27FC236}">
                <a16:creationId xmlns:a16="http://schemas.microsoft.com/office/drawing/2014/main" id="{86BA9907-D87C-A866-824F-239BD0D58C1C}"/>
              </a:ext>
            </a:extLst>
          </p:cNvPr>
          <p:cNvSpPr/>
          <p:nvPr/>
        </p:nvSpPr>
        <p:spPr>
          <a:xfrm>
            <a:off x="3238500" y="1508760"/>
            <a:ext cx="5734050" cy="2019300"/>
          </a:xfrm>
          <a:prstGeom prst="wedgeEllipseCallout">
            <a:avLst>
              <a:gd name="adj1" fmla="val -52272"/>
              <a:gd name="adj2" fmla="val 39919"/>
            </a:avLst>
          </a:prstGeom>
          <a:solidFill>
            <a:schemeClr val="tx2">
              <a:lumMod val="75000"/>
            </a:schemeClr>
          </a:soli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Hãy</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nêu</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bài</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toán</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cụ</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mà</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em</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đã</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dùng</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máy</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giải</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quyết</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và</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cho</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biết</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việc</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em</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đã</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làm</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giải</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bài</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toán</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đó</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1900" kern="100" dirty="0">
              <a:effectLst/>
              <a:latin typeface="Arial" panose="020B0604020202020204" pitchFamily="34" charset="0"/>
              <a:ea typeface="Aptos" panose="020B00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up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40" name="Câu hỏi">
            <a:extLst>
              <a:ext uri="{FF2B5EF4-FFF2-40B4-BE49-F238E27FC236}">
                <a16:creationId xmlns:a16="http://schemas.microsoft.com/office/drawing/2014/main" id="{4BFCFD58-CA8C-B6D4-A120-AFC4E1DE4932}"/>
              </a:ext>
            </a:extLst>
          </p:cNvPr>
          <p:cNvSpPr/>
          <p:nvPr/>
        </p:nvSpPr>
        <p:spPr>
          <a:xfrm>
            <a:off x="269887" y="522697"/>
            <a:ext cx="8569856" cy="1255994"/>
          </a:xfrm>
          <a:prstGeom prst="roundRect">
            <a:avLst/>
          </a:prstGeom>
          <a:solidFill>
            <a:schemeClr val="accent1">
              <a:lumMod val="20000"/>
              <a:lumOff val="80000"/>
            </a:schemeClr>
          </a:solidFill>
          <a:ln w="25400" cap="flat" cmpd="sng" algn="ctr">
            <a:noFill/>
            <a:prstDash val="solid"/>
          </a:ln>
          <a:effectLst/>
        </p:spPr>
        <p:txBody>
          <a:bodyPr rtlCol="0" anchor="ctr"/>
          <a:lstStyle/>
          <a:p>
            <a:pPr algn="just">
              <a:lnSpc>
                <a:spcPct val="150000"/>
              </a:lnSpc>
            </a:pPr>
            <a:r>
              <a:rPr lang="vi-VN" sz="1800" i="1" kern="100" dirty="0">
                <a:latin typeface="Arial" panose="020B0604020202020204" pitchFamily="34" charset="0"/>
                <a:ea typeface="Times New Roman" panose="02020603050405020304" pitchFamily="18" charset="0"/>
                <a:cs typeface="Arial" panose="020B0604020202020204" pitchFamily="34" charset="0"/>
              </a:rPr>
              <a:t>Cho dãy số gồm N số. Hãy tìm tổng của bình phương các số trong dãy số đơ.</a:t>
            </a:r>
          </a:p>
          <a:p>
            <a:pPr algn="just">
              <a:lnSpc>
                <a:spcPct val="150000"/>
              </a:lnSpc>
            </a:pPr>
            <a:r>
              <a:rPr lang="vi-VN" sz="1800" b="1" kern="100" dirty="0">
                <a:latin typeface="Arial" panose="020B0604020202020204" pitchFamily="34" charset="0"/>
                <a:ea typeface="Times New Roman" panose="02020603050405020304" pitchFamily="18" charset="0"/>
                <a:cs typeface="Arial" panose="020B0604020202020204" pitchFamily="34" charset="0"/>
              </a:rPr>
              <a:t>Câu 5. </a:t>
            </a:r>
            <a:r>
              <a:rPr lang="vi-VN" sz="1800" kern="100" dirty="0">
                <a:latin typeface="Arial" panose="020B0604020202020204" pitchFamily="34" charset="0"/>
                <a:ea typeface="Times New Roman" panose="02020603050405020304" pitchFamily="18" charset="0"/>
                <a:cs typeface="Arial" panose="020B0604020202020204" pitchFamily="34" charset="0"/>
              </a:rPr>
              <a:t>Hãy chọn phương án đúng của bước Xác định bài toán cho bài toán trên.</a:t>
            </a:r>
          </a:p>
        </p:txBody>
      </p:sp>
      <p:sp>
        <p:nvSpPr>
          <p:cNvPr id="41" name="Đáp án đúng">
            <a:extLst>
              <a:ext uri="{FF2B5EF4-FFF2-40B4-BE49-F238E27FC236}">
                <a16:creationId xmlns:a16="http://schemas.microsoft.com/office/drawing/2014/main" id="{39DCF64C-73C9-5546-5B7B-B2A78E047188}"/>
              </a:ext>
            </a:extLst>
          </p:cNvPr>
          <p:cNvSpPr/>
          <p:nvPr/>
        </p:nvSpPr>
        <p:spPr>
          <a:xfrm>
            <a:off x="273341" y="3297015"/>
            <a:ext cx="4298659" cy="1211371"/>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C. Đầu vào: Số nguyên dương 𝑁, dãy số 𝑎_1,𝑎_2,…., 𝑎_𝑁.</a:t>
            </a:r>
          </a:p>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     Đầu ra: 𝑎_1^2   + 𝑎_2^2+...+𝑎_𝑁^2</a:t>
            </a:r>
          </a:p>
        </p:txBody>
      </p:sp>
      <p:sp>
        <p:nvSpPr>
          <p:cNvPr id="42" name="Đáp án sai 1">
            <a:extLst>
              <a:ext uri="{FF2B5EF4-FFF2-40B4-BE49-F238E27FC236}">
                <a16:creationId xmlns:a16="http://schemas.microsoft.com/office/drawing/2014/main" id="{3BACD658-B552-5797-A667-1815982524E7}"/>
              </a:ext>
            </a:extLst>
          </p:cNvPr>
          <p:cNvSpPr/>
          <p:nvPr/>
        </p:nvSpPr>
        <p:spPr>
          <a:xfrm>
            <a:off x="273342" y="1942315"/>
            <a:ext cx="4298658" cy="1211372"/>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A. Đầu vào: Dãy số 𝑎_1,𝑎_2,…., 𝑎_𝑁.</a:t>
            </a:r>
          </a:p>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     Đầu ra: ( 𝑎_1+ 𝑎_2+...+𝑎_𝑁  )^2  .</a:t>
            </a:r>
          </a:p>
        </p:txBody>
      </p:sp>
      <p:sp>
        <p:nvSpPr>
          <p:cNvPr id="43" name="Đáp án sai 2">
            <a:extLst>
              <a:ext uri="{FF2B5EF4-FFF2-40B4-BE49-F238E27FC236}">
                <a16:creationId xmlns:a16="http://schemas.microsoft.com/office/drawing/2014/main" id="{122C0BA1-5184-FC6C-03F5-B00FE05F4093}"/>
              </a:ext>
            </a:extLst>
          </p:cNvPr>
          <p:cNvSpPr/>
          <p:nvPr/>
        </p:nvSpPr>
        <p:spPr>
          <a:xfrm>
            <a:off x="4831772" y="1942315"/>
            <a:ext cx="3971140" cy="1211372"/>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B. Đầu vào: Số nguyên dương 𝑁, dãy số 𝑎_1,𝑎_2,…., 𝑎_𝑁.</a:t>
            </a:r>
          </a:p>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     Đầu ra: ( 𝑎_1+ 𝑎_2+...+𝑎_𝑁  )^2 </a:t>
            </a:r>
          </a:p>
        </p:txBody>
      </p:sp>
      <p:sp>
        <p:nvSpPr>
          <p:cNvPr id="44" name="Đáp án sai 3">
            <a:extLst>
              <a:ext uri="{FF2B5EF4-FFF2-40B4-BE49-F238E27FC236}">
                <a16:creationId xmlns:a16="http://schemas.microsoft.com/office/drawing/2014/main" id="{EC3F2ECE-B670-7A2E-A97E-9FBD5B669856}"/>
              </a:ext>
            </a:extLst>
          </p:cNvPr>
          <p:cNvSpPr/>
          <p:nvPr/>
        </p:nvSpPr>
        <p:spPr>
          <a:xfrm>
            <a:off x="4831772" y="3297014"/>
            <a:ext cx="3978768" cy="1211372"/>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D. Đầu vào: 𝑁, 𝑎_1,𝑎_2,…., 𝑎_𝑁.</a:t>
            </a:r>
          </a:p>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     Đầu ra: Tổng của bình phương các số trong dãy số.</a:t>
            </a:r>
          </a:p>
        </p:txBody>
      </p:sp>
      <p:pic>
        <p:nvPicPr>
          <p:cNvPr id="45" name="Correct sound effect and wrong sound effect (mp3cut.net)">
            <a:hlinkClick r:id="" action="ppaction://media"/>
            <a:extLst>
              <a:ext uri="{FF2B5EF4-FFF2-40B4-BE49-F238E27FC236}">
                <a16:creationId xmlns:a16="http://schemas.microsoft.com/office/drawing/2014/main" id="{29F8A736-4AB8-265F-9416-AA8312BC756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1091224"/>
            <a:ext cx="365522" cy="365522"/>
          </a:xfrm>
          <a:prstGeom prst="rect">
            <a:avLst/>
          </a:prstGeom>
        </p:spPr>
      </p:pic>
      <p:pic>
        <p:nvPicPr>
          <p:cNvPr id="46" name="Picture 5">
            <a:extLst>
              <a:ext uri="{FF2B5EF4-FFF2-40B4-BE49-F238E27FC236}">
                <a16:creationId xmlns:a16="http://schemas.microsoft.com/office/drawing/2014/main" id="{DA6C6D82-FBC8-782A-A829-1AA4F7C8C63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9295" y="3624264"/>
            <a:ext cx="639785" cy="556871"/>
          </a:xfrm>
          <a:prstGeom prst="rect">
            <a:avLst/>
          </a:prstGeom>
        </p:spPr>
      </p:pic>
      <p:pic>
        <p:nvPicPr>
          <p:cNvPr id="47" name="Picture 12">
            <a:extLst>
              <a:ext uri="{FF2B5EF4-FFF2-40B4-BE49-F238E27FC236}">
                <a16:creationId xmlns:a16="http://schemas.microsoft.com/office/drawing/2014/main" id="{A711E764-8A2B-2EF6-E0D0-4C9BFDF7A40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62574" y="2316791"/>
            <a:ext cx="637592" cy="568036"/>
          </a:xfrm>
          <a:prstGeom prst="rect">
            <a:avLst/>
          </a:prstGeom>
        </p:spPr>
      </p:pic>
      <p:pic>
        <p:nvPicPr>
          <p:cNvPr id="48" name="Picture 10">
            <a:extLst>
              <a:ext uri="{FF2B5EF4-FFF2-40B4-BE49-F238E27FC236}">
                <a16:creationId xmlns:a16="http://schemas.microsoft.com/office/drawing/2014/main" id="{84887B89-0275-EAB1-5098-3A6ED08235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25034" y="3618681"/>
            <a:ext cx="637592" cy="568036"/>
          </a:xfrm>
          <a:prstGeom prst="rect">
            <a:avLst/>
          </a:prstGeom>
        </p:spPr>
      </p:pic>
      <p:pic>
        <p:nvPicPr>
          <p:cNvPr id="49" name="Picture 10">
            <a:extLst>
              <a:ext uri="{FF2B5EF4-FFF2-40B4-BE49-F238E27FC236}">
                <a16:creationId xmlns:a16="http://schemas.microsoft.com/office/drawing/2014/main" id="{991695B2-2100-9049-61FF-9EF30ECA40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880392" y="2313378"/>
            <a:ext cx="637592" cy="568036"/>
          </a:xfrm>
          <a:prstGeom prst="rect">
            <a:avLst/>
          </a:prstGeom>
        </p:spPr>
      </p:pic>
      <p:pic>
        <p:nvPicPr>
          <p:cNvPr id="50" name="Correct sound effect and wrong sound effect (mp3cut.net) (1)">
            <a:hlinkClick r:id="" action="ppaction://media"/>
            <a:extLst>
              <a:ext uri="{FF2B5EF4-FFF2-40B4-BE49-F238E27FC236}">
                <a16:creationId xmlns:a16="http://schemas.microsoft.com/office/drawing/2014/main" id="{7EB6013E-D7A1-C803-A198-92D0DAE673F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1091224"/>
            <a:ext cx="365522" cy="365522"/>
          </a:xfrm>
          <a:prstGeom prst="rect">
            <a:avLst/>
          </a:prstGeom>
        </p:spPr>
      </p:pic>
    </p:spTree>
    <p:extLst>
      <p:ext uri="{BB962C8B-B14F-4D97-AF65-F5344CB8AC3E}">
        <p14:creationId xmlns:p14="http://schemas.microsoft.com/office/powerpoint/2010/main" val="239800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anim calcmode="lin" valueType="num">
                                      <p:cBhvr>
                                        <p:cTn id="12" dur="500" fill="hold"/>
                                        <p:tgtEl>
                                          <p:spTgt spid="42"/>
                                        </p:tgtEl>
                                        <p:attrNameLst>
                                          <p:attrName>ppt_x</p:attrName>
                                        </p:attrNameLst>
                                      </p:cBhvr>
                                      <p:tavLst>
                                        <p:tav tm="0">
                                          <p:val>
                                            <p:strVal val="#ppt_x"/>
                                          </p:val>
                                        </p:tav>
                                        <p:tav tm="100000">
                                          <p:val>
                                            <p:strVal val="#ppt_x"/>
                                          </p:val>
                                        </p:tav>
                                      </p:tavLst>
                                    </p:anim>
                                    <p:anim calcmode="lin" valueType="num">
                                      <p:cBhvr>
                                        <p:cTn id="13" dur="500" fill="hold"/>
                                        <p:tgtEl>
                                          <p:spTgt spid="4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anim calcmode="lin" valueType="num">
                                      <p:cBhvr>
                                        <p:cTn id="24" dur="500" fill="hold"/>
                                        <p:tgtEl>
                                          <p:spTgt spid="41"/>
                                        </p:tgtEl>
                                        <p:attrNameLst>
                                          <p:attrName>ppt_x</p:attrName>
                                        </p:attrNameLst>
                                      </p:cBhvr>
                                      <p:tavLst>
                                        <p:tav tm="0">
                                          <p:val>
                                            <p:strVal val="#ppt_x"/>
                                          </p:val>
                                        </p:tav>
                                        <p:tav tm="100000">
                                          <p:val>
                                            <p:strVal val="#ppt_x"/>
                                          </p:val>
                                        </p:tav>
                                      </p:tavLst>
                                    </p:anim>
                                    <p:anim calcmode="lin" valueType="num">
                                      <p:cBhvr>
                                        <p:cTn id="25" dur="500" fill="hold"/>
                                        <p:tgtEl>
                                          <p:spTgt spid="4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anim calcmode="lin" valueType="num">
                                      <p:cBhvr>
                                        <p:cTn id="30" dur="500" fill="hold"/>
                                        <p:tgtEl>
                                          <p:spTgt spid="44"/>
                                        </p:tgtEl>
                                        <p:attrNameLst>
                                          <p:attrName>ppt_x</p:attrName>
                                        </p:attrNameLst>
                                      </p:cBhvr>
                                      <p:tavLst>
                                        <p:tav tm="0">
                                          <p:val>
                                            <p:strVal val="#ppt_x"/>
                                          </p:val>
                                        </p:tav>
                                        <p:tav tm="100000">
                                          <p:val>
                                            <p:strVal val="#ppt_x"/>
                                          </p:val>
                                        </p:tav>
                                      </p:tavLst>
                                    </p:anim>
                                    <p:anim calcmode="lin" valueType="num">
                                      <p:cBhvr>
                                        <p:cTn id="31"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41"/>
                                        </p:tgtEl>
                                        <p:attrNameLst>
                                          <p:attrName>fillcolor</p:attrName>
                                        </p:attrNameLst>
                                      </p:cBhvr>
                                      <p:to>
                                        <a:srgbClr val="92D050"/>
                                      </p:to>
                                    </p:animClr>
                                    <p:set>
                                      <p:cBhvr>
                                        <p:cTn id="37" dur="500" fill="hold"/>
                                        <p:tgtEl>
                                          <p:spTgt spid="41"/>
                                        </p:tgtEl>
                                        <p:attrNameLst>
                                          <p:attrName>fill.type</p:attrName>
                                        </p:attrNameLst>
                                      </p:cBhvr>
                                      <p:to>
                                        <p:strVal val="solid"/>
                                      </p:to>
                                    </p:set>
                                    <p:set>
                                      <p:cBhvr>
                                        <p:cTn id="38" dur="500" fill="hold"/>
                                        <p:tgtEl>
                                          <p:spTgt spid="41"/>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45"/>
                                        </p:tgtEl>
                                      </p:cBhvr>
                                    </p:cmd>
                                  </p:childTnLst>
                                </p:cTn>
                              </p:par>
                              <p:par>
                                <p:cTn id="41" presetID="1" presetClass="entr" presetSubtype="0" fill="hold" nodeType="withEffect">
                                  <p:stCondLst>
                                    <p:cond delay="0"/>
                                  </p:stCondLst>
                                  <p:childTnLst>
                                    <p:set>
                                      <p:cBhvr>
                                        <p:cTn id="42" dur="1" fill="hold">
                                          <p:stCondLst>
                                            <p:cond delay="9"/>
                                          </p:stCondLst>
                                        </p:cTn>
                                        <p:tgtEl>
                                          <p:spTgt spid="46"/>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41"/>
                                        </p:tgtEl>
                                      </p:cBhvr>
                                    </p:animEffect>
                                    <p:animScale>
                                      <p:cBhvr>
                                        <p:cTn id="45" dur="250" autoRev="1" fill="hold"/>
                                        <p:tgtEl>
                                          <p:spTgt spid="41"/>
                                        </p:tgtEl>
                                      </p:cBhvr>
                                      <p:by x="105000" y="105000"/>
                                    </p:animScale>
                                  </p:childTnLst>
                                </p:cTn>
                              </p:par>
                            </p:childTnLst>
                          </p:cTn>
                        </p:par>
                      </p:childTnLst>
                    </p:cTn>
                  </p:par>
                </p:childTnLst>
              </p:cTn>
              <p:nextCondLst>
                <p:cond evt="onClick" delay="0">
                  <p:tgtEl>
                    <p:spTgt spid="41"/>
                  </p:tgtEl>
                </p:cond>
              </p:nextCondLst>
            </p:seq>
            <p:seq concurrent="1" nextAc="seek">
              <p:cTn id="46" restart="whenNotActive" fill="hold" evtFilter="cancelBubble" nodeType="interactiveSeq">
                <p:stCondLst>
                  <p:cond evt="onClick" delay="0">
                    <p:tgtEl>
                      <p:spTgt spid="42"/>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42"/>
                                        </p:tgtEl>
                                        <p:attrNameLst>
                                          <p:attrName>fillcolor</p:attrName>
                                        </p:attrNameLst>
                                      </p:cBhvr>
                                      <p:to>
                                        <a:srgbClr val="D99694"/>
                                      </p:to>
                                    </p:animClr>
                                    <p:set>
                                      <p:cBhvr>
                                        <p:cTn id="51" dur="500" fill="hold"/>
                                        <p:tgtEl>
                                          <p:spTgt spid="42"/>
                                        </p:tgtEl>
                                        <p:attrNameLst>
                                          <p:attrName>fill.type</p:attrName>
                                        </p:attrNameLst>
                                      </p:cBhvr>
                                      <p:to>
                                        <p:strVal val="solid"/>
                                      </p:to>
                                    </p:set>
                                    <p:set>
                                      <p:cBhvr>
                                        <p:cTn id="52" dur="500" fill="hold"/>
                                        <p:tgtEl>
                                          <p:spTgt spid="42"/>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50"/>
                                        </p:tgtEl>
                                      </p:cBhvr>
                                    </p:cmd>
                                  </p:childTnLst>
                                </p:cTn>
                              </p:par>
                              <p:par>
                                <p:cTn id="55" presetID="1"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42"/>
                                        </p:tgtEl>
                                      </p:cBhvr>
                                    </p:animEffect>
                                    <p:animScale>
                                      <p:cBhvr>
                                        <p:cTn id="59" dur="250" autoRev="1" fill="hold"/>
                                        <p:tgtEl>
                                          <p:spTgt spid="42"/>
                                        </p:tgtEl>
                                      </p:cBhvr>
                                      <p:by x="105000" y="105000"/>
                                    </p:animScale>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43"/>
                                        </p:tgtEl>
                                        <p:attrNameLst>
                                          <p:attrName>fillcolor</p:attrName>
                                        </p:attrNameLst>
                                      </p:cBhvr>
                                      <p:to>
                                        <a:srgbClr val="D99694"/>
                                      </p:to>
                                    </p:animClr>
                                    <p:set>
                                      <p:cBhvr>
                                        <p:cTn id="65" dur="500" fill="hold"/>
                                        <p:tgtEl>
                                          <p:spTgt spid="43"/>
                                        </p:tgtEl>
                                        <p:attrNameLst>
                                          <p:attrName>fill.type</p:attrName>
                                        </p:attrNameLst>
                                      </p:cBhvr>
                                      <p:to>
                                        <p:strVal val="solid"/>
                                      </p:to>
                                    </p:set>
                                    <p:set>
                                      <p:cBhvr>
                                        <p:cTn id="66" dur="500" fill="hold"/>
                                        <p:tgtEl>
                                          <p:spTgt spid="43"/>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50"/>
                                        </p:tgtEl>
                                      </p:cBhvr>
                                    </p:cmd>
                                  </p:childTnLst>
                                </p:cTn>
                              </p:par>
                              <p:par>
                                <p:cTn id="69" presetID="1" presetClass="entr" presetSubtype="0" fill="hold" nodeType="withEffect">
                                  <p:stCondLst>
                                    <p:cond delay="0"/>
                                  </p:stCondLst>
                                  <p:childTnLst>
                                    <p:set>
                                      <p:cBhvr>
                                        <p:cTn id="70" dur="1" fill="hold">
                                          <p:stCondLst>
                                            <p:cond delay="9"/>
                                          </p:stCondLst>
                                        </p:cTn>
                                        <p:tgtEl>
                                          <p:spTgt spid="47"/>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43"/>
                                        </p:tgtEl>
                                      </p:cBhvr>
                                    </p:animEffect>
                                    <p:animScale>
                                      <p:cBhvr>
                                        <p:cTn id="73" dur="250" autoRev="1" fill="hold"/>
                                        <p:tgtEl>
                                          <p:spTgt spid="43"/>
                                        </p:tgtEl>
                                      </p:cBhvr>
                                      <p:by x="105000" y="105000"/>
                                    </p:animScale>
                                  </p:childTnLst>
                                </p:cTn>
                              </p:par>
                            </p:childTnLst>
                          </p:cTn>
                        </p:par>
                      </p:childTnLst>
                    </p:cTn>
                  </p:par>
                </p:childTnLst>
              </p:cTn>
              <p:nextCondLst>
                <p:cond evt="onClick" delay="0">
                  <p:tgtEl>
                    <p:spTgt spid="43"/>
                  </p:tgtEl>
                </p:cond>
              </p:nextCondLst>
            </p:seq>
            <p:seq concurrent="1" nextAc="seek">
              <p:cTn id="74" restart="whenNotActive" fill="hold" evtFilter="cancelBubble" nodeType="interactiveSeq">
                <p:stCondLst>
                  <p:cond evt="onClick" delay="0">
                    <p:tgtEl>
                      <p:spTgt spid="44"/>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44"/>
                                        </p:tgtEl>
                                        <p:attrNameLst>
                                          <p:attrName>fillcolor</p:attrName>
                                        </p:attrNameLst>
                                      </p:cBhvr>
                                      <p:to>
                                        <a:srgbClr val="D99694"/>
                                      </p:to>
                                    </p:animClr>
                                    <p:set>
                                      <p:cBhvr>
                                        <p:cTn id="79" dur="500" fill="hold"/>
                                        <p:tgtEl>
                                          <p:spTgt spid="44"/>
                                        </p:tgtEl>
                                        <p:attrNameLst>
                                          <p:attrName>fill.type</p:attrName>
                                        </p:attrNameLst>
                                      </p:cBhvr>
                                      <p:to>
                                        <p:strVal val="solid"/>
                                      </p:to>
                                    </p:set>
                                    <p:set>
                                      <p:cBhvr>
                                        <p:cTn id="80" dur="500" fill="hold"/>
                                        <p:tgtEl>
                                          <p:spTgt spid="44"/>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50"/>
                                        </p:tgtEl>
                                      </p:cBhvr>
                                    </p:cmd>
                                  </p:childTnLst>
                                </p:cTn>
                              </p:par>
                              <p:par>
                                <p:cTn id="83" presetID="1" presetClass="entr" presetSubtype="0" fill="hold" nodeType="withEffect">
                                  <p:stCondLst>
                                    <p:cond delay="0"/>
                                  </p:stCondLst>
                                  <p:childTnLst>
                                    <p:set>
                                      <p:cBhvr>
                                        <p:cTn id="84" dur="1" fill="hold">
                                          <p:stCondLst>
                                            <p:cond delay="9"/>
                                          </p:stCondLst>
                                        </p:cTn>
                                        <p:tgtEl>
                                          <p:spTgt spid="48"/>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44"/>
                                        </p:tgtEl>
                                      </p:cBhvr>
                                    </p:animEffect>
                                    <p:animScale>
                                      <p:cBhvr>
                                        <p:cTn id="87" dur="250" autoRev="1" fill="hold"/>
                                        <p:tgtEl>
                                          <p:spTgt spid="44"/>
                                        </p:tgtEl>
                                      </p:cBhvr>
                                      <p:by x="105000" y="105000"/>
                                    </p:animScale>
                                  </p:childTnLst>
                                </p:cTn>
                              </p:par>
                            </p:childTnLst>
                          </p:cTn>
                        </p:par>
                      </p:childTnLst>
                    </p:cTn>
                  </p:par>
                </p:childTnLst>
              </p:cTn>
              <p:nextCondLst>
                <p:cond evt="onClick" delay="0">
                  <p:tgtEl>
                    <p:spTgt spid="44"/>
                  </p:tgtEl>
                </p:cond>
              </p:nextCondLst>
            </p:seq>
            <p:audio>
              <p:cMediaNode vol="80000">
                <p:cTn id="88" fill="hold" display="0">
                  <p:stCondLst>
                    <p:cond delay="indefinite"/>
                  </p:stCondLst>
                  <p:endCondLst>
                    <p:cond evt="onStopAudio" delay="0">
                      <p:tgtEl>
                        <p:sldTgt/>
                      </p:tgtEl>
                    </p:cond>
                  </p:endCondLst>
                </p:cTn>
                <p:tgtEl>
                  <p:spTgt spid="45"/>
                </p:tgtEl>
              </p:cMediaNode>
            </p:audio>
            <p:audio>
              <p:cMediaNode vol="80000">
                <p:cTn id="89" fill="hold" display="0">
                  <p:stCondLst>
                    <p:cond delay="indefinite"/>
                  </p:stCondLst>
                  <p:endCondLst>
                    <p:cond evt="onStopAudio" delay="0">
                      <p:tgtEl>
                        <p:sldTgt/>
                      </p:tgtEl>
                    </p:cond>
                  </p:endCondLst>
                </p:cTn>
                <p:tgtEl>
                  <p:spTgt spid="50"/>
                </p:tgtEl>
              </p:cMediaNode>
            </p:audio>
          </p:childTnLst>
        </p:cTn>
      </p:par>
    </p:tnLst>
    <p:bldLst>
      <p:bldP spid="40" grpId="0" animBg="1"/>
      <p:bldP spid="41" grpId="0" animBg="1"/>
      <p:bldP spid="41" grpId="1" animBg="1"/>
      <p:bldP spid="42" grpId="0" animBg="1"/>
      <p:bldP spid="42" grpId="1" animBg="1"/>
      <p:bldP spid="43" grpId="0" animBg="1"/>
      <p:bldP spid="43" grpId="1" animBg="1"/>
      <p:bldP spid="44" grpId="0" animBg="1"/>
      <p:bldP spid="4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40" name="Câu hỏi">
            <a:extLst>
              <a:ext uri="{FF2B5EF4-FFF2-40B4-BE49-F238E27FC236}">
                <a16:creationId xmlns:a16="http://schemas.microsoft.com/office/drawing/2014/main" id="{4BFCFD58-CA8C-B6D4-A120-AFC4E1DE4932}"/>
              </a:ext>
            </a:extLst>
          </p:cNvPr>
          <p:cNvSpPr/>
          <p:nvPr/>
        </p:nvSpPr>
        <p:spPr>
          <a:xfrm>
            <a:off x="273341" y="193216"/>
            <a:ext cx="8569856" cy="964346"/>
          </a:xfrm>
          <a:prstGeom prst="roundRect">
            <a:avLst/>
          </a:prstGeom>
          <a:solidFill>
            <a:schemeClr val="accent1">
              <a:lumMod val="20000"/>
              <a:lumOff val="80000"/>
            </a:schemeClr>
          </a:solidFill>
          <a:ln w="25400" cap="flat" cmpd="sng" algn="ctr">
            <a:noFill/>
            <a:prstDash val="solid"/>
          </a:ln>
          <a:effectLst/>
        </p:spPr>
        <p:txBody>
          <a:bodyPr rtlCol="0" anchor="ctr"/>
          <a:lstStyle/>
          <a:p>
            <a:pPr algn="just">
              <a:lnSpc>
                <a:spcPct val="150000"/>
              </a:lnSpc>
            </a:pPr>
            <a:r>
              <a:rPr lang="vi-VN" sz="1800" i="1" kern="100" dirty="0">
                <a:latin typeface="Arial" panose="020B0604020202020204" pitchFamily="34" charset="0"/>
                <a:ea typeface="Times New Roman" panose="02020603050405020304" pitchFamily="18" charset="0"/>
                <a:cs typeface="Arial" panose="020B0604020202020204" pitchFamily="34" charset="0"/>
              </a:rPr>
              <a:t>Cho dãy số gồm N số. Hãy tìm tổng của bình phương các số trong dãy số đơ.</a:t>
            </a:r>
          </a:p>
          <a:p>
            <a:pPr algn="just">
              <a:lnSpc>
                <a:spcPct val="150000"/>
              </a:lnSpc>
            </a:pPr>
            <a:r>
              <a:rPr lang="vi-VN" sz="1800" b="1" kern="100" dirty="0">
                <a:latin typeface="Arial" panose="020B0604020202020204" pitchFamily="34" charset="0"/>
                <a:ea typeface="Times New Roman" panose="02020603050405020304" pitchFamily="18" charset="0"/>
                <a:cs typeface="Arial" panose="020B0604020202020204" pitchFamily="34" charset="0"/>
              </a:rPr>
              <a:t>Câu 6. </a:t>
            </a:r>
            <a:r>
              <a:rPr lang="vi-VN" sz="1800" kern="100" dirty="0">
                <a:latin typeface="Arial" panose="020B0604020202020204" pitchFamily="34" charset="0"/>
                <a:ea typeface="Times New Roman" panose="02020603050405020304" pitchFamily="18" charset="0"/>
                <a:cs typeface="Arial" panose="020B0604020202020204" pitchFamily="34" charset="0"/>
              </a:rPr>
              <a:t>Hãy chọn phương án đúng của bước Tìm thuật toán cho bài toán trên. </a:t>
            </a:r>
          </a:p>
        </p:txBody>
      </p:sp>
      <p:sp>
        <p:nvSpPr>
          <p:cNvPr id="41" name="Đáp án đúng">
            <a:extLst>
              <a:ext uri="{FF2B5EF4-FFF2-40B4-BE49-F238E27FC236}">
                <a16:creationId xmlns:a16="http://schemas.microsoft.com/office/drawing/2014/main" id="{39DCF64C-73C9-5546-5B7B-B2A78E047188}"/>
              </a:ext>
            </a:extLst>
          </p:cNvPr>
          <p:cNvSpPr/>
          <p:nvPr/>
        </p:nvSpPr>
        <p:spPr>
          <a:xfrm>
            <a:off x="273341" y="3204795"/>
            <a:ext cx="4298659" cy="16596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C.</a:t>
            </a:r>
          </a:p>
        </p:txBody>
      </p:sp>
      <p:sp>
        <p:nvSpPr>
          <p:cNvPr id="42" name="Đáp án sai 1">
            <a:extLst>
              <a:ext uri="{FF2B5EF4-FFF2-40B4-BE49-F238E27FC236}">
                <a16:creationId xmlns:a16="http://schemas.microsoft.com/office/drawing/2014/main" id="{3BACD658-B552-5797-A667-1815982524E7}"/>
              </a:ext>
            </a:extLst>
          </p:cNvPr>
          <p:cNvSpPr/>
          <p:nvPr/>
        </p:nvSpPr>
        <p:spPr>
          <a:xfrm>
            <a:off x="273342" y="1365233"/>
            <a:ext cx="4298658" cy="16596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A.</a:t>
            </a:r>
          </a:p>
        </p:txBody>
      </p:sp>
      <p:sp>
        <p:nvSpPr>
          <p:cNvPr id="43" name="Đáp án sai 2">
            <a:extLst>
              <a:ext uri="{FF2B5EF4-FFF2-40B4-BE49-F238E27FC236}">
                <a16:creationId xmlns:a16="http://schemas.microsoft.com/office/drawing/2014/main" id="{122C0BA1-5184-FC6C-03F5-B00FE05F4093}"/>
              </a:ext>
            </a:extLst>
          </p:cNvPr>
          <p:cNvSpPr/>
          <p:nvPr/>
        </p:nvSpPr>
        <p:spPr>
          <a:xfrm>
            <a:off x="4831772" y="1365233"/>
            <a:ext cx="3971140" cy="16596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B.</a:t>
            </a:r>
          </a:p>
        </p:txBody>
      </p:sp>
      <p:sp>
        <p:nvSpPr>
          <p:cNvPr id="44" name="Đáp án sai 3">
            <a:extLst>
              <a:ext uri="{FF2B5EF4-FFF2-40B4-BE49-F238E27FC236}">
                <a16:creationId xmlns:a16="http://schemas.microsoft.com/office/drawing/2014/main" id="{EC3F2ECE-B670-7A2E-A97E-9FBD5B669856}"/>
              </a:ext>
            </a:extLst>
          </p:cNvPr>
          <p:cNvSpPr/>
          <p:nvPr/>
        </p:nvSpPr>
        <p:spPr>
          <a:xfrm>
            <a:off x="4831772" y="3204795"/>
            <a:ext cx="3978768" cy="16596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D.</a:t>
            </a:r>
          </a:p>
        </p:txBody>
      </p:sp>
      <p:pic>
        <p:nvPicPr>
          <p:cNvPr id="45" name="Correct sound effect and wrong sound effect (mp3cut.net)">
            <a:hlinkClick r:id="" action="ppaction://media"/>
            <a:extLst>
              <a:ext uri="{FF2B5EF4-FFF2-40B4-BE49-F238E27FC236}">
                <a16:creationId xmlns:a16="http://schemas.microsoft.com/office/drawing/2014/main" id="{29F8A736-4AB8-265F-9416-AA8312BC756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1091224"/>
            <a:ext cx="365522" cy="365522"/>
          </a:xfrm>
          <a:prstGeom prst="rect">
            <a:avLst/>
          </a:prstGeom>
        </p:spPr>
      </p:pic>
      <p:pic>
        <p:nvPicPr>
          <p:cNvPr id="46" name="Picture 5">
            <a:extLst>
              <a:ext uri="{FF2B5EF4-FFF2-40B4-BE49-F238E27FC236}">
                <a16:creationId xmlns:a16="http://schemas.microsoft.com/office/drawing/2014/main" id="{DA6C6D82-FBC8-782A-A829-1AA4F7C8C63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9295" y="3624264"/>
            <a:ext cx="639785" cy="556871"/>
          </a:xfrm>
          <a:prstGeom prst="rect">
            <a:avLst/>
          </a:prstGeom>
        </p:spPr>
      </p:pic>
      <p:pic>
        <p:nvPicPr>
          <p:cNvPr id="47" name="Picture 12">
            <a:extLst>
              <a:ext uri="{FF2B5EF4-FFF2-40B4-BE49-F238E27FC236}">
                <a16:creationId xmlns:a16="http://schemas.microsoft.com/office/drawing/2014/main" id="{A711E764-8A2B-2EF6-E0D0-4C9BFDF7A40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62574" y="2316791"/>
            <a:ext cx="637592" cy="568036"/>
          </a:xfrm>
          <a:prstGeom prst="rect">
            <a:avLst/>
          </a:prstGeom>
        </p:spPr>
      </p:pic>
      <p:pic>
        <p:nvPicPr>
          <p:cNvPr id="48" name="Picture 10">
            <a:extLst>
              <a:ext uri="{FF2B5EF4-FFF2-40B4-BE49-F238E27FC236}">
                <a16:creationId xmlns:a16="http://schemas.microsoft.com/office/drawing/2014/main" id="{84887B89-0275-EAB1-5098-3A6ED08235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25034" y="3618681"/>
            <a:ext cx="637592" cy="568036"/>
          </a:xfrm>
          <a:prstGeom prst="rect">
            <a:avLst/>
          </a:prstGeom>
        </p:spPr>
      </p:pic>
      <p:pic>
        <p:nvPicPr>
          <p:cNvPr id="49" name="Picture 10">
            <a:extLst>
              <a:ext uri="{FF2B5EF4-FFF2-40B4-BE49-F238E27FC236}">
                <a16:creationId xmlns:a16="http://schemas.microsoft.com/office/drawing/2014/main" id="{991695B2-2100-9049-61FF-9EF30ECA40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880392" y="2313378"/>
            <a:ext cx="637592" cy="568036"/>
          </a:xfrm>
          <a:prstGeom prst="rect">
            <a:avLst/>
          </a:prstGeom>
        </p:spPr>
      </p:pic>
      <p:pic>
        <p:nvPicPr>
          <p:cNvPr id="50" name="Correct sound effect and wrong sound effect (mp3cut.net) (1)">
            <a:hlinkClick r:id="" action="ppaction://media"/>
            <a:extLst>
              <a:ext uri="{FF2B5EF4-FFF2-40B4-BE49-F238E27FC236}">
                <a16:creationId xmlns:a16="http://schemas.microsoft.com/office/drawing/2014/main" id="{7EB6013E-D7A1-C803-A198-92D0DAE673F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1091224"/>
            <a:ext cx="365522" cy="365522"/>
          </a:xfrm>
          <a:prstGeom prst="rect">
            <a:avLst/>
          </a:prstGeom>
        </p:spPr>
      </p:pic>
      <p:pic>
        <p:nvPicPr>
          <p:cNvPr id="2" name="Picture 1">
            <a:extLst>
              <a:ext uri="{FF2B5EF4-FFF2-40B4-BE49-F238E27FC236}">
                <a16:creationId xmlns:a16="http://schemas.microsoft.com/office/drawing/2014/main" id="{5D878587-1732-58D0-95D8-63EB4B35B0E0}"/>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295592" y="1460713"/>
            <a:ext cx="2424617" cy="1508882"/>
          </a:xfrm>
          <a:prstGeom prst="rect">
            <a:avLst/>
          </a:prstGeom>
        </p:spPr>
      </p:pic>
      <p:pic>
        <p:nvPicPr>
          <p:cNvPr id="3" name="Picture 2">
            <a:extLst>
              <a:ext uri="{FF2B5EF4-FFF2-40B4-BE49-F238E27FC236}">
                <a16:creationId xmlns:a16="http://schemas.microsoft.com/office/drawing/2014/main" id="{04B28F00-41D4-BB30-34A3-27BC8FCE7B14}"/>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5613128" y="1440605"/>
            <a:ext cx="2463562" cy="1508881"/>
          </a:xfrm>
          <a:prstGeom prst="rect">
            <a:avLst/>
          </a:prstGeom>
        </p:spPr>
      </p:pic>
      <p:pic>
        <p:nvPicPr>
          <p:cNvPr id="4" name="Picture 3">
            <a:extLst>
              <a:ext uri="{FF2B5EF4-FFF2-40B4-BE49-F238E27FC236}">
                <a16:creationId xmlns:a16="http://schemas.microsoft.com/office/drawing/2014/main" id="{69672328-A8E5-32CC-A76B-6FE09AA96A3A}"/>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1322793" y="3267435"/>
            <a:ext cx="2397416" cy="1534346"/>
          </a:xfrm>
          <a:prstGeom prst="rect">
            <a:avLst/>
          </a:prstGeom>
        </p:spPr>
      </p:pic>
      <p:pic>
        <p:nvPicPr>
          <p:cNvPr id="5" name="Picture 4">
            <a:extLst>
              <a:ext uri="{FF2B5EF4-FFF2-40B4-BE49-F238E27FC236}">
                <a16:creationId xmlns:a16="http://schemas.microsoft.com/office/drawing/2014/main" id="{A1C5AA50-EA0D-1A37-20CB-06896BB9B006}"/>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5613128" y="3269990"/>
            <a:ext cx="2563194" cy="1532972"/>
          </a:xfrm>
          <a:prstGeom prst="rect">
            <a:avLst/>
          </a:prstGeom>
        </p:spPr>
      </p:pic>
    </p:spTree>
    <p:extLst>
      <p:ext uri="{BB962C8B-B14F-4D97-AF65-F5344CB8AC3E}">
        <p14:creationId xmlns:p14="http://schemas.microsoft.com/office/powerpoint/2010/main" val="204280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anim calcmode="lin" valueType="num">
                                      <p:cBhvr>
                                        <p:cTn id="12" dur="500" fill="hold"/>
                                        <p:tgtEl>
                                          <p:spTgt spid="42"/>
                                        </p:tgtEl>
                                        <p:attrNameLst>
                                          <p:attrName>ppt_x</p:attrName>
                                        </p:attrNameLst>
                                      </p:cBhvr>
                                      <p:tavLst>
                                        <p:tav tm="0">
                                          <p:val>
                                            <p:strVal val="#ppt_x"/>
                                          </p:val>
                                        </p:tav>
                                        <p:tav tm="100000">
                                          <p:val>
                                            <p:strVal val="#ppt_x"/>
                                          </p:val>
                                        </p:tav>
                                      </p:tavLst>
                                    </p:anim>
                                    <p:anim calcmode="lin" valueType="num">
                                      <p:cBhvr>
                                        <p:cTn id="13" dur="500" fill="hold"/>
                                        <p:tgtEl>
                                          <p:spTgt spid="42"/>
                                        </p:tgtEl>
                                        <p:attrNameLst>
                                          <p:attrName>ppt_y</p:attrName>
                                        </p:attrNameLst>
                                      </p:cBhvr>
                                      <p:tavLst>
                                        <p:tav tm="0">
                                          <p:val>
                                            <p:strVal val="#ppt_y+.1"/>
                                          </p:val>
                                        </p:tav>
                                        <p:tav tm="100000">
                                          <p:val>
                                            <p:strVal val="#ppt_y"/>
                                          </p:val>
                                        </p:tav>
                                      </p:tavLst>
                                    </p:anim>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anim calcmode="lin" valueType="num">
                                      <p:cBhvr>
                                        <p:cTn id="21" dur="500" fill="hold"/>
                                        <p:tgtEl>
                                          <p:spTgt spid="43"/>
                                        </p:tgtEl>
                                        <p:attrNameLst>
                                          <p:attrName>ppt_x</p:attrName>
                                        </p:attrNameLst>
                                      </p:cBhvr>
                                      <p:tavLst>
                                        <p:tav tm="0">
                                          <p:val>
                                            <p:strVal val="#ppt_x"/>
                                          </p:val>
                                        </p:tav>
                                        <p:tav tm="100000">
                                          <p:val>
                                            <p:strVal val="#ppt_x"/>
                                          </p:val>
                                        </p:tav>
                                      </p:tavLst>
                                    </p:anim>
                                    <p:anim calcmode="lin" valueType="num">
                                      <p:cBhvr>
                                        <p:cTn id="22" dur="500" fill="hold"/>
                                        <p:tgtEl>
                                          <p:spTgt spid="43"/>
                                        </p:tgtEl>
                                        <p:attrNameLst>
                                          <p:attrName>ppt_y</p:attrName>
                                        </p:attrNameLst>
                                      </p:cBhvr>
                                      <p:tavLst>
                                        <p:tav tm="0">
                                          <p:val>
                                            <p:strVal val="#ppt_y+.1"/>
                                          </p:val>
                                        </p:tav>
                                        <p:tav tm="100000">
                                          <p:val>
                                            <p:strVal val="#ppt_y"/>
                                          </p:val>
                                        </p:tav>
                                      </p:tavLst>
                                    </p:anim>
                                  </p:childTnLst>
                                </p:cTn>
                              </p:par>
                              <p:par>
                                <p:cTn id="23" presetID="3"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anim calcmode="lin" valueType="num">
                                      <p:cBhvr>
                                        <p:cTn id="30" dur="500" fill="hold"/>
                                        <p:tgtEl>
                                          <p:spTgt spid="41"/>
                                        </p:tgtEl>
                                        <p:attrNameLst>
                                          <p:attrName>ppt_x</p:attrName>
                                        </p:attrNameLst>
                                      </p:cBhvr>
                                      <p:tavLst>
                                        <p:tav tm="0">
                                          <p:val>
                                            <p:strVal val="#ppt_x"/>
                                          </p:val>
                                        </p:tav>
                                        <p:tav tm="100000">
                                          <p:val>
                                            <p:strVal val="#ppt_x"/>
                                          </p:val>
                                        </p:tav>
                                      </p:tavLst>
                                    </p:anim>
                                    <p:anim calcmode="lin" valueType="num">
                                      <p:cBhvr>
                                        <p:cTn id="31" dur="500" fill="hold"/>
                                        <p:tgtEl>
                                          <p:spTgt spid="41"/>
                                        </p:tgtEl>
                                        <p:attrNameLst>
                                          <p:attrName>ppt_y</p:attrName>
                                        </p:attrNameLst>
                                      </p:cBhvr>
                                      <p:tavLst>
                                        <p:tav tm="0">
                                          <p:val>
                                            <p:strVal val="#ppt_y+.1"/>
                                          </p:val>
                                        </p:tav>
                                        <p:tav tm="100000">
                                          <p:val>
                                            <p:strVal val="#ppt_y"/>
                                          </p:val>
                                        </p:tav>
                                      </p:tavLst>
                                    </p:anim>
                                  </p:childTnLst>
                                </p:cTn>
                              </p:par>
                              <p:par>
                                <p:cTn id="32" presetID="3" presetClass="entr" presetSubtype="1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linds(horizontal)">
                                      <p:cBhvr>
                                        <p:cTn id="34" dur="500"/>
                                        <p:tgtEl>
                                          <p:spTgt spid="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anim calcmode="lin" valueType="num">
                                      <p:cBhvr>
                                        <p:cTn id="39" dur="500" fill="hold"/>
                                        <p:tgtEl>
                                          <p:spTgt spid="44"/>
                                        </p:tgtEl>
                                        <p:attrNameLst>
                                          <p:attrName>ppt_x</p:attrName>
                                        </p:attrNameLst>
                                      </p:cBhvr>
                                      <p:tavLst>
                                        <p:tav tm="0">
                                          <p:val>
                                            <p:strVal val="#ppt_x"/>
                                          </p:val>
                                        </p:tav>
                                        <p:tav tm="100000">
                                          <p:val>
                                            <p:strVal val="#ppt_x"/>
                                          </p:val>
                                        </p:tav>
                                      </p:tavLst>
                                    </p:anim>
                                    <p:anim calcmode="lin" valueType="num">
                                      <p:cBhvr>
                                        <p:cTn id="40" dur="500" fill="hold"/>
                                        <p:tgtEl>
                                          <p:spTgt spid="44"/>
                                        </p:tgtEl>
                                        <p:attrNameLst>
                                          <p:attrName>ppt_y</p:attrName>
                                        </p:attrNameLst>
                                      </p:cBhvr>
                                      <p:tavLst>
                                        <p:tav tm="0">
                                          <p:val>
                                            <p:strVal val="#ppt_y+.1"/>
                                          </p:val>
                                        </p:tav>
                                        <p:tav tm="100000">
                                          <p:val>
                                            <p:strVal val="#ppt_y"/>
                                          </p:val>
                                        </p:tav>
                                      </p:tavLst>
                                    </p:anim>
                                  </p:childTnLst>
                                </p:cTn>
                              </p:par>
                              <p:par>
                                <p:cTn id="41" presetID="3" presetClass="entr" presetSubtype="1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linds(horizont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4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41"/>
                                        </p:tgtEl>
                                        <p:attrNameLst>
                                          <p:attrName>fillcolor</p:attrName>
                                        </p:attrNameLst>
                                      </p:cBhvr>
                                      <p:to>
                                        <a:srgbClr val="92D050"/>
                                      </p:to>
                                    </p:animClr>
                                    <p:set>
                                      <p:cBhvr>
                                        <p:cTn id="49" dur="500" fill="hold"/>
                                        <p:tgtEl>
                                          <p:spTgt spid="41"/>
                                        </p:tgtEl>
                                        <p:attrNameLst>
                                          <p:attrName>fill.type</p:attrName>
                                        </p:attrNameLst>
                                      </p:cBhvr>
                                      <p:to>
                                        <p:strVal val="solid"/>
                                      </p:to>
                                    </p:set>
                                    <p:set>
                                      <p:cBhvr>
                                        <p:cTn id="50" dur="500" fill="hold"/>
                                        <p:tgtEl>
                                          <p:spTgt spid="41"/>
                                        </p:tgtEl>
                                        <p:attrNameLst>
                                          <p:attrName>fill.on</p:attrName>
                                        </p:attrNameLst>
                                      </p:cBhvr>
                                      <p:to>
                                        <p:strVal val="true"/>
                                      </p:to>
                                    </p:set>
                                  </p:childTnLst>
                                </p:cTn>
                              </p:par>
                              <p:par>
                                <p:cTn id="51" presetID="1" presetClass="mediacall" presetSubtype="0" fill="hold" nodeType="withEffect">
                                  <p:stCondLst>
                                    <p:cond delay="0"/>
                                  </p:stCondLst>
                                  <p:childTnLst>
                                    <p:cmd type="call" cmd="playFrom(0.0)">
                                      <p:cBhvr>
                                        <p:cTn id="52" dur="835" fill="hold"/>
                                        <p:tgtEl>
                                          <p:spTgt spid="45"/>
                                        </p:tgtEl>
                                      </p:cBhvr>
                                    </p:cmd>
                                  </p:childTnLst>
                                </p:cTn>
                              </p:par>
                              <p:par>
                                <p:cTn id="53" presetID="1" presetClass="entr" presetSubtype="0" fill="hold" nodeType="withEffect">
                                  <p:stCondLst>
                                    <p:cond delay="0"/>
                                  </p:stCondLst>
                                  <p:childTnLst>
                                    <p:set>
                                      <p:cBhvr>
                                        <p:cTn id="54" dur="1" fill="hold">
                                          <p:stCondLst>
                                            <p:cond delay="9"/>
                                          </p:stCondLst>
                                        </p:cTn>
                                        <p:tgtEl>
                                          <p:spTgt spid="46"/>
                                        </p:tgtEl>
                                        <p:attrNameLst>
                                          <p:attrName>style.visibility</p:attrName>
                                        </p:attrNameLst>
                                      </p:cBhvr>
                                      <p:to>
                                        <p:strVal val="visible"/>
                                      </p:to>
                                    </p:set>
                                  </p:childTnLst>
                                </p:cTn>
                              </p:par>
                              <p:par>
                                <p:cTn id="55" presetID="26" presetClass="emph" presetSubtype="0" repeatCount="4000" fill="hold" grpId="1" nodeType="withEffect">
                                  <p:stCondLst>
                                    <p:cond delay="0"/>
                                  </p:stCondLst>
                                  <p:childTnLst>
                                    <p:animEffect transition="out" filter="fade">
                                      <p:cBhvr>
                                        <p:cTn id="56" dur="500" tmFilter="0, 0; .2, .5; .8, .5; 1, 0"/>
                                        <p:tgtEl>
                                          <p:spTgt spid="41"/>
                                        </p:tgtEl>
                                      </p:cBhvr>
                                    </p:animEffect>
                                    <p:animScale>
                                      <p:cBhvr>
                                        <p:cTn id="57" dur="250" autoRev="1" fill="hold"/>
                                        <p:tgtEl>
                                          <p:spTgt spid="41"/>
                                        </p:tgtEl>
                                      </p:cBhvr>
                                      <p:by x="105000" y="105000"/>
                                    </p:animScale>
                                  </p:childTnLst>
                                </p:cTn>
                              </p:par>
                            </p:childTnLst>
                          </p:cTn>
                        </p:par>
                      </p:childTnLst>
                    </p:cTn>
                  </p:par>
                </p:childTnLst>
              </p:cTn>
              <p:nextCondLst>
                <p:cond evt="onClick" delay="0">
                  <p:tgtEl>
                    <p:spTgt spid="41"/>
                  </p:tgtEl>
                </p:cond>
              </p:nextCondLst>
            </p:seq>
            <p:seq concurrent="1" nextAc="seek">
              <p:cTn id="58" restart="whenNotActive" fill="hold" evtFilter="cancelBubble" nodeType="interactiveSeq">
                <p:stCondLst>
                  <p:cond evt="onClick" delay="0">
                    <p:tgtEl>
                      <p:spTgt spid="42"/>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500" fill="hold"/>
                                        <p:tgtEl>
                                          <p:spTgt spid="42"/>
                                        </p:tgtEl>
                                        <p:attrNameLst>
                                          <p:attrName>fillcolor</p:attrName>
                                        </p:attrNameLst>
                                      </p:cBhvr>
                                      <p:to>
                                        <a:srgbClr val="D99694"/>
                                      </p:to>
                                    </p:animClr>
                                    <p:set>
                                      <p:cBhvr>
                                        <p:cTn id="63" dur="500" fill="hold"/>
                                        <p:tgtEl>
                                          <p:spTgt spid="42"/>
                                        </p:tgtEl>
                                        <p:attrNameLst>
                                          <p:attrName>fill.type</p:attrName>
                                        </p:attrNameLst>
                                      </p:cBhvr>
                                      <p:to>
                                        <p:strVal val="solid"/>
                                      </p:to>
                                    </p:set>
                                    <p:set>
                                      <p:cBhvr>
                                        <p:cTn id="64" dur="500" fill="hold"/>
                                        <p:tgtEl>
                                          <p:spTgt spid="42"/>
                                        </p:tgtEl>
                                        <p:attrNameLst>
                                          <p:attrName>fill.on</p:attrName>
                                        </p:attrNameLst>
                                      </p:cBhvr>
                                      <p:to>
                                        <p:strVal val="true"/>
                                      </p:to>
                                    </p:set>
                                  </p:childTnLst>
                                </p:cTn>
                              </p:par>
                              <p:par>
                                <p:cTn id="65" presetID="1" presetClass="mediacall" presetSubtype="0" fill="hold" nodeType="withEffect">
                                  <p:stCondLst>
                                    <p:cond delay="0"/>
                                  </p:stCondLst>
                                  <p:childTnLst>
                                    <p:cmd type="call" cmd="playFrom(0.0)">
                                      <p:cBhvr>
                                        <p:cTn id="66" dur="862" fill="hold"/>
                                        <p:tgtEl>
                                          <p:spTgt spid="50"/>
                                        </p:tgtEl>
                                      </p:cBhvr>
                                    </p:cmd>
                                  </p:childTnLst>
                                </p:cTn>
                              </p:par>
                              <p:par>
                                <p:cTn id="67" presetID="1" presetClass="entr" presetSubtype="0"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26" presetClass="emph" presetSubtype="0" repeatCount="4000" fill="hold" grpId="1" nodeType="withEffect">
                                  <p:stCondLst>
                                    <p:cond delay="0"/>
                                  </p:stCondLst>
                                  <p:childTnLst>
                                    <p:animEffect transition="out" filter="fade">
                                      <p:cBhvr>
                                        <p:cTn id="70" dur="500" tmFilter="0, 0; .2, .5; .8, .5; 1, 0"/>
                                        <p:tgtEl>
                                          <p:spTgt spid="42"/>
                                        </p:tgtEl>
                                      </p:cBhvr>
                                    </p:animEffect>
                                    <p:animScale>
                                      <p:cBhvr>
                                        <p:cTn id="71" dur="250" autoRev="1" fill="hold"/>
                                        <p:tgtEl>
                                          <p:spTgt spid="42"/>
                                        </p:tgtEl>
                                      </p:cBhvr>
                                      <p:by x="105000" y="105000"/>
                                    </p:animScale>
                                  </p:childTnLst>
                                </p:cTn>
                              </p:par>
                            </p:childTnLst>
                          </p:cTn>
                        </p:par>
                      </p:childTnLst>
                    </p:cTn>
                  </p:par>
                </p:childTnLst>
              </p:cTn>
              <p:nextCondLst>
                <p:cond evt="onClick" delay="0">
                  <p:tgtEl>
                    <p:spTgt spid="42"/>
                  </p:tgtEl>
                </p:cond>
              </p:nextCondLst>
            </p:seq>
            <p:seq concurrent="1" nextAc="seek">
              <p:cTn id="72" restart="whenNotActive" fill="hold" evtFilter="cancelBubble" nodeType="interactiveSeq">
                <p:stCondLst>
                  <p:cond evt="onClick" delay="0">
                    <p:tgtEl>
                      <p:spTgt spid="43"/>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dir="cw">
                                      <p:cBhvr>
                                        <p:cTn id="76" dur="500" fill="hold"/>
                                        <p:tgtEl>
                                          <p:spTgt spid="43"/>
                                        </p:tgtEl>
                                        <p:attrNameLst>
                                          <p:attrName>fillcolor</p:attrName>
                                        </p:attrNameLst>
                                      </p:cBhvr>
                                      <p:to>
                                        <a:srgbClr val="D99694"/>
                                      </p:to>
                                    </p:animClr>
                                    <p:set>
                                      <p:cBhvr>
                                        <p:cTn id="77" dur="500" fill="hold"/>
                                        <p:tgtEl>
                                          <p:spTgt spid="43"/>
                                        </p:tgtEl>
                                        <p:attrNameLst>
                                          <p:attrName>fill.type</p:attrName>
                                        </p:attrNameLst>
                                      </p:cBhvr>
                                      <p:to>
                                        <p:strVal val="solid"/>
                                      </p:to>
                                    </p:set>
                                    <p:set>
                                      <p:cBhvr>
                                        <p:cTn id="78" dur="500" fill="hold"/>
                                        <p:tgtEl>
                                          <p:spTgt spid="43"/>
                                        </p:tgtEl>
                                        <p:attrNameLst>
                                          <p:attrName>fill.on</p:attrName>
                                        </p:attrNameLst>
                                      </p:cBhvr>
                                      <p:to>
                                        <p:strVal val="true"/>
                                      </p:to>
                                    </p:set>
                                  </p:childTnLst>
                                </p:cTn>
                              </p:par>
                              <p:par>
                                <p:cTn id="79" presetID="1" presetClass="mediacall" presetSubtype="0" fill="hold" nodeType="withEffect">
                                  <p:stCondLst>
                                    <p:cond delay="0"/>
                                  </p:stCondLst>
                                  <p:childTnLst>
                                    <p:cmd type="call" cmd="playFrom(0.0)">
                                      <p:cBhvr>
                                        <p:cTn id="80" dur="862" fill="hold"/>
                                        <p:tgtEl>
                                          <p:spTgt spid="50"/>
                                        </p:tgtEl>
                                      </p:cBhvr>
                                    </p:cmd>
                                  </p:childTnLst>
                                </p:cTn>
                              </p:par>
                              <p:par>
                                <p:cTn id="81" presetID="1" presetClass="entr" presetSubtype="0" fill="hold" nodeType="withEffect">
                                  <p:stCondLst>
                                    <p:cond delay="0"/>
                                  </p:stCondLst>
                                  <p:childTnLst>
                                    <p:set>
                                      <p:cBhvr>
                                        <p:cTn id="82" dur="1" fill="hold">
                                          <p:stCondLst>
                                            <p:cond delay="9"/>
                                          </p:stCondLst>
                                        </p:cTn>
                                        <p:tgtEl>
                                          <p:spTgt spid="47"/>
                                        </p:tgtEl>
                                        <p:attrNameLst>
                                          <p:attrName>style.visibility</p:attrName>
                                        </p:attrNameLst>
                                      </p:cBhvr>
                                      <p:to>
                                        <p:strVal val="visible"/>
                                      </p:to>
                                    </p:set>
                                  </p:childTnLst>
                                </p:cTn>
                              </p:par>
                              <p:par>
                                <p:cTn id="83" presetID="26" presetClass="emph" presetSubtype="0" repeatCount="4000" fill="hold" grpId="1" nodeType="withEffect">
                                  <p:stCondLst>
                                    <p:cond delay="0"/>
                                  </p:stCondLst>
                                  <p:childTnLst>
                                    <p:animEffect transition="out" filter="fade">
                                      <p:cBhvr>
                                        <p:cTn id="84" dur="500" tmFilter="0, 0; .2, .5; .8, .5; 1, 0"/>
                                        <p:tgtEl>
                                          <p:spTgt spid="43"/>
                                        </p:tgtEl>
                                      </p:cBhvr>
                                    </p:animEffect>
                                    <p:animScale>
                                      <p:cBhvr>
                                        <p:cTn id="85" dur="250" autoRev="1" fill="hold"/>
                                        <p:tgtEl>
                                          <p:spTgt spid="43"/>
                                        </p:tgtEl>
                                      </p:cBhvr>
                                      <p:by x="105000" y="105000"/>
                                    </p:animScale>
                                  </p:childTnLst>
                                </p:cTn>
                              </p:par>
                            </p:childTnLst>
                          </p:cTn>
                        </p:par>
                      </p:childTnLst>
                    </p:cTn>
                  </p:par>
                </p:childTnLst>
              </p:cTn>
              <p:nextCondLst>
                <p:cond evt="onClick" delay="0">
                  <p:tgtEl>
                    <p:spTgt spid="43"/>
                  </p:tgtEl>
                </p:cond>
              </p:nextCondLst>
            </p:seq>
            <p:seq concurrent="1" nextAc="seek">
              <p:cTn id="86" restart="whenNotActive" fill="hold" evtFilter="cancelBubble" nodeType="interactiveSeq">
                <p:stCondLst>
                  <p:cond evt="onClick" delay="0">
                    <p:tgtEl>
                      <p:spTgt spid="44"/>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dir="cw">
                                      <p:cBhvr>
                                        <p:cTn id="90" dur="500" fill="hold"/>
                                        <p:tgtEl>
                                          <p:spTgt spid="44"/>
                                        </p:tgtEl>
                                        <p:attrNameLst>
                                          <p:attrName>fillcolor</p:attrName>
                                        </p:attrNameLst>
                                      </p:cBhvr>
                                      <p:to>
                                        <a:srgbClr val="D99694"/>
                                      </p:to>
                                    </p:animClr>
                                    <p:set>
                                      <p:cBhvr>
                                        <p:cTn id="91" dur="500" fill="hold"/>
                                        <p:tgtEl>
                                          <p:spTgt spid="44"/>
                                        </p:tgtEl>
                                        <p:attrNameLst>
                                          <p:attrName>fill.type</p:attrName>
                                        </p:attrNameLst>
                                      </p:cBhvr>
                                      <p:to>
                                        <p:strVal val="solid"/>
                                      </p:to>
                                    </p:set>
                                    <p:set>
                                      <p:cBhvr>
                                        <p:cTn id="92" dur="500" fill="hold"/>
                                        <p:tgtEl>
                                          <p:spTgt spid="44"/>
                                        </p:tgtEl>
                                        <p:attrNameLst>
                                          <p:attrName>fill.on</p:attrName>
                                        </p:attrNameLst>
                                      </p:cBhvr>
                                      <p:to>
                                        <p:strVal val="true"/>
                                      </p:to>
                                    </p:set>
                                  </p:childTnLst>
                                </p:cTn>
                              </p:par>
                              <p:par>
                                <p:cTn id="93" presetID="1" presetClass="mediacall" presetSubtype="0" fill="hold" nodeType="withEffect">
                                  <p:stCondLst>
                                    <p:cond delay="0"/>
                                  </p:stCondLst>
                                  <p:childTnLst>
                                    <p:cmd type="call" cmd="playFrom(0.0)">
                                      <p:cBhvr>
                                        <p:cTn id="94" dur="862" fill="hold"/>
                                        <p:tgtEl>
                                          <p:spTgt spid="50"/>
                                        </p:tgtEl>
                                      </p:cBhvr>
                                    </p:cmd>
                                  </p:childTnLst>
                                </p:cTn>
                              </p:par>
                              <p:par>
                                <p:cTn id="95" presetID="1" presetClass="entr" presetSubtype="0" fill="hold" nodeType="withEffect">
                                  <p:stCondLst>
                                    <p:cond delay="0"/>
                                  </p:stCondLst>
                                  <p:childTnLst>
                                    <p:set>
                                      <p:cBhvr>
                                        <p:cTn id="96" dur="1" fill="hold">
                                          <p:stCondLst>
                                            <p:cond delay="9"/>
                                          </p:stCondLst>
                                        </p:cTn>
                                        <p:tgtEl>
                                          <p:spTgt spid="48"/>
                                        </p:tgtEl>
                                        <p:attrNameLst>
                                          <p:attrName>style.visibility</p:attrName>
                                        </p:attrNameLst>
                                      </p:cBhvr>
                                      <p:to>
                                        <p:strVal val="visible"/>
                                      </p:to>
                                    </p:set>
                                  </p:childTnLst>
                                </p:cTn>
                              </p:par>
                              <p:par>
                                <p:cTn id="97" presetID="26" presetClass="emph" presetSubtype="0" repeatCount="4000" fill="hold" grpId="1" nodeType="withEffect">
                                  <p:stCondLst>
                                    <p:cond delay="0"/>
                                  </p:stCondLst>
                                  <p:childTnLst>
                                    <p:animEffect transition="out" filter="fade">
                                      <p:cBhvr>
                                        <p:cTn id="98" dur="500" tmFilter="0, 0; .2, .5; .8, .5; 1, 0"/>
                                        <p:tgtEl>
                                          <p:spTgt spid="44"/>
                                        </p:tgtEl>
                                      </p:cBhvr>
                                    </p:animEffect>
                                    <p:animScale>
                                      <p:cBhvr>
                                        <p:cTn id="99" dur="250" autoRev="1" fill="hold"/>
                                        <p:tgtEl>
                                          <p:spTgt spid="44"/>
                                        </p:tgtEl>
                                      </p:cBhvr>
                                      <p:by x="105000" y="105000"/>
                                    </p:animScale>
                                  </p:childTnLst>
                                </p:cTn>
                              </p:par>
                            </p:childTnLst>
                          </p:cTn>
                        </p:par>
                      </p:childTnLst>
                    </p:cTn>
                  </p:par>
                </p:childTnLst>
              </p:cTn>
              <p:nextCondLst>
                <p:cond evt="onClick" delay="0">
                  <p:tgtEl>
                    <p:spTgt spid="44"/>
                  </p:tgtEl>
                </p:cond>
              </p:nextCondLst>
            </p:seq>
            <p:audio>
              <p:cMediaNode vol="80000">
                <p:cTn id="100" fill="hold" display="0">
                  <p:stCondLst>
                    <p:cond delay="indefinite"/>
                  </p:stCondLst>
                  <p:endCondLst>
                    <p:cond evt="onStopAudio" delay="0">
                      <p:tgtEl>
                        <p:sldTgt/>
                      </p:tgtEl>
                    </p:cond>
                  </p:endCondLst>
                </p:cTn>
                <p:tgtEl>
                  <p:spTgt spid="45"/>
                </p:tgtEl>
              </p:cMediaNode>
            </p:audio>
            <p:audio>
              <p:cMediaNode vol="80000">
                <p:cTn id="101" fill="hold" display="0">
                  <p:stCondLst>
                    <p:cond delay="indefinite"/>
                  </p:stCondLst>
                  <p:endCondLst>
                    <p:cond evt="onStopAudio" delay="0">
                      <p:tgtEl>
                        <p:sldTgt/>
                      </p:tgtEl>
                    </p:cond>
                  </p:endCondLst>
                </p:cTn>
                <p:tgtEl>
                  <p:spTgt spid="50"/>
                </p:tgtEl>
              </p:cMediaNode>
            </p:audio>
          </p:childTnLst>
        </p:cTn>
      </p:par>
    </p:tnLst>
    <p:bldLst>
      <p:bldP spid="40" grpId="0" animBg="1"/>
      <p:bldP spid="41" grpId="0" animBg="1"/>
      <p:bldP spid="41" grpId="1" animBg="1"/>
      <p:bldP spid="42" grpId="0" animBg="1"/>
      <p:bldP spid="42" grpId="1" animBg="1"/>
      <p:bldP spid="43" grpId="0" animBg="1"/>
      <p:bldP spid="43" grpId="1" animBg="1"/>
      <p:bldP spid="44" grpId="0" animBg="1"/>
      <p:bldP spid="4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3" name="Chevron 2">
            <a:extLst>
              <a:ext uri="{FF2B5EF4-FFF2-40B4-BE49-F238E27FC236}">
                <a16:creationId xmlns:a16="http://schemas.microsoft.com/office/drawing/2014/main" id="{27725AE0-E506-39F9-1014-A64C5C1A8380}"/>
              </a:ext>
            </a:extLst>
          </p:cNvPr>
          <p:cNvSpPr/>
          <p:nvPr/>
        </p:nvSpPr>
        <p:spPr>
          <a:xfrm>
            <a:off x="3366068" y="364518"/>
            <a:ext cx="2411864" cy="484632"/>
          </a:xfrm>
          <a:prstGeom prst="chevron">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rPr>
              <a:t>Nhiệm vụ 2</a:t>
            </a:r>
          </a:p>
        </p:txBody>
      </p:sp>
      <p:sp>
        <p:nvSpPr>
          <p:cNvPr id="5" name="TextBox 4">
            <a:extLst>
              <a:ext uri="{FF2B5EF4-FFF2-40B4-BE49-F238E27FC236}">
                <a16:creationId xmlns:a16="http://schemas.microsoft.com/office/drawing/2014/main" id="{1596BBC3-BA0F-6960-19A4-671A732C4665}"/>
              </a:ext>
            </a:extLst>
          </p:cNvPr>
          <p:cNvSpPr txBox="1"/>
          <p:nvPr/>
        </p:nvSpPr>
        <p:spPr>
          <a:xfrm>
            <a:off x="398832" y="1066498"/>
            <a:ext cx="8346336" cy="3010440"/>
          </a:xfrm>
          <a:prstGeom prst="rect">
            <a:avLst/>
          </a:prstGeom>
          <a:noFill/>
        </p:spPr>
        <p:txBody>
          <a:bodyPr wrap="square">
            <a:spAutoFit/>
          </a:bodyPr>
          <a:lstStyle/>
          <a:p>
            <a:pPr algn="just">
              <a:lnSpc>
                <a:spcPct val="150000"/>
              </a:lnSpc>
              <a:spcAft>
                <a:spcPts val="800"/>
              </a:spcAft>
            </a:pPr>
            <a:r>
              <a:rPr lang="en-US" sz="2000" b="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2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toán</a:t>
            </a:r>
            <a:r>
              <a:rPr lang="en-US" sz="2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Cho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dãy</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gồm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N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Em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hãy</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lập</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chương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tìm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ra</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các</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lẻ</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dãy</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đã</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cho</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bội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5. </a:t>
            </a:r>
            <a:r>
              <a:rPr lang="en-US" sz="2000" i="1" kern="100" dirty="0" err="1">
                <a:effectLst/>
                <a:latin typeface="Arial" panose="020B0604020202020204" pitchFamily="34" charset="0"/>
                <a:ea typeface="Times New Roman" panose="02020603050405020304" pitchFamily="18" charset="0"/>
                <a:cs typeface="Arial" panose="020B0604020202020204" pitchFamily="34" charset="0"/>
              </a:rPr>
              <a:t>Yêu</a:t>
            </a:r>
            <a:r>
              <a:rPr lang="en-US" sz="2000" i="1"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i="1" kern="100" dirty="0" err="1">
                <a:effectLst/>
                <a:latin typeface="Arial" panose="020B0604020202020204" pitchFamily="34" charset="0"/>
                <a:ea typeface="Times New Roman" panose="02020603050405020304" pitchFamily="18" charset="0"/>
                <a:cs typeface="Arial" panose="020B0604020202020204" pitchFamily="34" charset="0"/>
              </a:rPr>
              <a:t>cầu</a:t>
            </a:r>
            <a:r>
              <a:rPr lang="en-US" sz="2000" i="1"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2000" i="1"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lgn="just">
              <a:lnSpc>
                <a:spcPct val="150000"/>
              </a:lnSpc>
              <a:spcAft>
                <a:spcPts val="800"/>
              </a:spcAft>
              <a:buFont typeface="+mj-lt"/>
              <a:buAutoNum type="arabicPeriod"/>
            </a:pPr>
            <a:r>
              <a:rPr lang="en-US" sz="2000" kern="100" dirty="0" err="1">
                <a:latin typeface="Arial" panose="020B0604020202020204" pitchFamily="34" charset="0"/>
                <a:ea typeface="Times New Roman" panose="02020603050405020304" pitchFamily="18" charset="0"/>
                <a:cs typeface="Arial" panose="020B0604020202020204" pitchFamily="34" charset="0"/>
              </a:rPr>
              <a:t>T</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rình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bày</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kết</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quả</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từng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bước</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quy</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giải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bài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toán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máy</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2000" kern="1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spcAft>
                <a:spcPts val="800"/>
              </a:spcAft>
              <a:buFont typeface="+mj-lt"/>
              <a:buAutoNum type="arabicPeriod"/>
            </a:pP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Đưa</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ra</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kết</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quả</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chạy</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chương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viết</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bằng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Scratch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dãy</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5, - 5, 12, 6, 75, 3, 50, 1, 35, 15.</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8042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4" name="TextBox 3">
            <a:extLst>
              <a:ext uri="{FF2B5EF4-FFF2-40B4-BE49-F238E27FC236}">
                <a16:creationId xmlns:a16="http://schemas.microsoft.com/office/drawing/2014/main" id="{22819D8D-DDB1-10F3-9E6E-592558184FB0}"/>
              </a:ext>
            </a:extLst>
          </p:cNvPr>
          <p:cNvSpPr txBox="1"/>
          <p:nvPr/>
        </p:nvSpPr>
        <p:spPr>
          <a:xfrm>
            <a:off x="318407" y="1168935"/>
            <a:ext cx="5584372" cy="615553"/>
          </a:xfrm>
          <a:prstGeom prst="rect">
            <a:avLst/>
          </a:prstGeom>
          <a:noFill/>
        </p:spPr>
        <p:txBody>
          <a:bodyPr wrap="square" rtlCol="0">
            <a:spAutoFit/>
          </a:bodyPr>
          <a:lstStyle/>
          <a:p>
            <a:r>
              <a:rPr lang="en-US" sz="2000" i="1" kern="100" dirty="0">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Xác</a:t>
            </a:r>
            <a:r>
              <a:rPr lang="en-US" sz="2000" b="1" i="1" kern="1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000" b="1" i="1" kern="1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bài</a:t>
            </a:r>
            <a:r>
              <a:rPr lang="en-US" sz="2000" b="1" i="1" kern="1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toán</a:t>
            </a:r>
            <a:r>
              <a:rPr lang="en-US" sz="2000" b="1" i="1" kern="1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b="1" i="1" kern="1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kết</a:t>
            </a:r>
            <a:r>
              <a:rPr lang="en-US" sz="2000" b="1" i="1" kern="1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quả</a:t>
            </a:r>
            <a:r>
              <a:rPr lang="en-US" sz="2000" b="1" i="1" kern="1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là</a:t>
            </a:r>
            <a:r>
              <a:rPr lang="en-US" sz="2000" b="1" i="1" kern="1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en-VN" sz="2000" b="1" i="1" kern="100" dirty="0">
              <a:solidFill>
                <a:srgbClr val="0070C0"/>
              </a:solidFill>
              <a:effectLst/>
              <a:latin typeface="Arial" panose="020B0604020202020204" pitchFamily="34" charset="0"/>
              <a:ea typeface="Aptos" panose="020B0004020202020204" pitchFamily="34" charset="0"/>
              <a:cs typeface="Arial" panose="020B0604020202020204" pitchFamily="34" charset="0"/>
            </a:endParaRPr>
          </a:p>
          <a:p>
            <a:endParaRPr lang="en-VN" dirty="0"/>
          </a:p>
        </p:txBody>
      </p:sp>
      <p:sp>
        <p:nvSpPr>
          <p:cNvPr id="11" name="Pentagon 10">
            <a:extLst>
              <a:ext uri="{FF2B5EF4-FFF2-40B4-BE49-F238E27FC236}">
                <a16:creationId xmlns:a16="http://schemas.microsoft.com/office/drawing/2014/main" id="{D48B022A-F316-DE9D-1DD5-9850D9B92BE5}"/>
              </a:ext>
            </a:extLst>
          </p:cNvPr>
          <p:cNvSpPr/>
          <p:nvPr/>
        </p:nvSpPr>
        <p:spPr>
          <a:xfrm>
            <a:off x="318406" y="382772"/>
            <a:ext cx="5125463" cy="531628"/>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80502"/>
                </a:solidFill>
                <a:latin typeface="Arial" panose="020B0604020202020204" pitchFamily="34" charset="0"/>
                <a:cs typeface="Arial" panose="020B0604020202020204" pitchFamily="34" charset="0"/>
              </a:rPr>
              <a:t>1. </a:t>
            </a:r>
            <a:r>
              <a:rPr lang="en-US" sz="2000" b="1" dirty="0" err="1">
                <a:solidFill>
                  <a:srgbClr val="080502"/>
                </a:solidFill>
                <a:latin typeface="Arial" panose="020B0604020202020204" pitchFamily="34" charset="0"/>
                <a:cs typeface="Arial" panose="020B0604020202020204" pitchFamily="34" charset="0"/>
              </a:rPr>
              <a:t>Quy</a:t>
            </a:r>
            <a:r>
              <a:rPr lang="en-US" sz="2000" b="1" dirty="0">
                <a:solidFill>
                  <a:srgbClr val="080502"/>
                </a:solidFill>
                <a:latin typeface="Arial" panose="020B0604020202020204" pitchFamily="34" charset="0"/>
                <a:cs typeface="Arial" panose="020B0604020202020204" pitchFamily="34" charset="0"/>
              </a:rPr>
              <a:t> </a:t>
            </a:r>
            <a:r>
              <a:rPr lang="en-US" sz="2000" b="1" dirty="0" err="1">
                <a:solidFill>
                  <a:srgbClr val="080502"/>
                </a:solidFill>
                <a:latin typeface="Arial" panose="020B0604020202020204" pitchFamily="34" charset="0"/>
                <a:cs typeface="Arial" panose="020B0604020202020204" pitchFamily="34" charset="0"/>
              </a:rPr>
              <a:t>trình</a:t>
            </a:r>
            <a:r>
              <a:rPr lang="en-US" sz="2000" b="1" dirty="0">
                <a:solidFill>
                  <a:srgbClr val="080502"/>
                </a:solidFill>
                <a:latin typeface="Arial" panose="020B0604020202020204" pitchFamily="34" charset="0"/>
                <a:cs typeface="Arial" panose="020B0604020202020204" pitchFamily="34" charset="0"/>
              </a:rPr>
              <a:t> </a:t>
            </a:r>
            <a:r>
              <a:rPr lang="en-US" sz="2000" b="1" dirty="0" err="1">
                <a:solidFill>
                  <a:srgbClr val="080502"/>
                </a:solidFill>
                <a:latin typeface="Arial" panose="020B0604020202020204" pitchFamily="34" charset="0"/>
                <a:cs typeface="Arial" panose="020B0604020202020204" pitchFamily="34" charset="0"/>
              </a:rPr>
              <a:t>giải</a:t>
            </a:r>
            <a:r>
              <a:rPr lang="en-US" sz="2000" b="1" dirty="0">
                <a:solidFill>
                  <a:srgbClr val="080502"/>
                </a:solidFill>
                <a:latin typeface="Arial" panose="020B0604020202020204" pitchFamily="34" charset="0"/>
                <a:cs typeface="Arial" panose="020B0604020202020204" pitchFamily="34" charset="0"/>
              </a:rPr>
              <a:t> </a:t>
            </a:r>
            <a:r>
              <a:rPr lang="en-US" sz="2000" b="1" dirty="0" err="1">
                <a:solidFill>
                  <a:srgbClr val="080502"/>
                </a:solidFill>
                <a:latin typeface="Arial" panose="020B0604020202020204" pitchFamily="34" charset="0"/>
                <a:cs typeface="Arial" panose="020B0604020202020204" pitchFamily="34" charset="0"/>
              </a:rPr>
              <a:t>bài</a:t>
            </a:r>
            <a:r>
              <a:rPr lang="en-US" sz="2000" b="1" dirty="0">
                <a:solidFill>
                  <a:srgbClr val="080502"/>
                </a:solidFill>
                <a:latin typeface="Arial" panose="020B0604020202020204" pitchFamily="34" charset="0"/>
                <a:cs typeface="Arial" panose="020B0604020202020204" pitchFamily="34" charset="0"/>
              </a:rPr>
              <a:t> </a:t>
            </a:r>
            <a:r>
              <a:rPr lang="en-US" sz="2000" b="1" dirty="0" err="1">
                <a:solidFill>
                  <a:srgbClr val="080502"/>
                </a:solidFill>
                <a:latin typeface="Arial" panose="020B0604020202020204" pitchFamily="34" charset="0"/>
                <a:cs typeface="Arial" panose="020B0604020202020204" pitchFamily="34" charset="0"/>
              </a:rPr>
              <a:t>toán</a:t>
            </a:r>
            <a:r>
              <a:rPr lang="en-US" sz="2000" b="1" dirty="0">
                <a:solidFill>
                  <a:srgbClr val="080502"/>
                </a:solidFill>
                <a:latin typeface="Arial" panose="020B0604020202020204" pitchFamily="34" charset="0"/>
                <a:cs typeface="Arial" panose="020B0604020202020204" pitchFamily="34" charset="0"/>
              </a:rPr>
              <a:t> </a:t>
            </a:r>
            <a:r>
              <a:rPr lang="en-US" sz="2000" b="1" dirty="0" err="1">
                <a:solidFill>
                  <a:srgbClr val="080502"/>
                </a:solidFill>
                <a:latin typeface="Arial" panose="020B0604020202020204" pitchFamily="34" charset="0"/>
                <a:cs typeface="Arial" panose="020B0604020202020204" pitchFamily="34" charset="0"/>
              </a:rPr>
              <a:t>trên</a:t>
            </a:r>
            <a:r>
              <a:rPr lang="en-US" sz="2000" b="1" dirty="0">
                <a:solidFill>
                  <a:srgbClr val="080502"/>
                </a:solidFill>
                <a:latin typeface="Arial" panose="020B0604020202020204" pitchFamily="34" charset="0"/>
                <a:cs typeface="Arial" panose="020B0604020202020204" pitchFamily="34" charset="0"/>
              </a:rPr>
              <a:t> </a:t>
            </a:r>
            <a:r>
              <a:rPr lang="en-US" sz="2000" b="1" dirty="0" err="1">
                <a:solidFill>
                  <a:srgbClr val="080502"/>
                </a:solidFill>
                <a:latin typeface="Arial" panose="020B0604020202020204" pitchFamily="34" charset="0"/>
                <a:cs typeface="Arial" panose="020B0604020202020204" pitchFamily="34" charset="0"/>
              </a:rPr>
              <a:t>máy</a:t>
            </a:r>
            <a:r>
              <a:rPr lang="en-US" sz="2000" b="1" dirty="0">
                <a:solidFill>
                  <a:srgbClr val="080502"/>
                </a:solidFill>
                <a:latin typeface="Arial" panose="020B0604020202020204" pitchFamily="34" charset="0"/>
                <a:cs typeface="Arial" panose="020B0604020202020204" pitchFamily="34" charset="0"/>
              </a:rPr>
              <a:t> </a:t>
            </a:r>
            <a:r>
              <a:rPr lang="en-US" sz="2000" b="1" dirty="0" err="1">
                <a:solidFill>
                  <a:srgbClr val="080502"/>
                </a:solidFill>
                <a:latin typeface="Arial" panose="020B0604020202020204" pitchFamily="34" charset="0"/>
                <a:cs typeface="Arial" panose="020B0604020202020204" pitchFamily="34" charset="0"/>
              </a:rPr>
              <a:t>tính</a:t>
            </a:r>
            <a:endParaRPr lang="en-US" sz="2000" b="1" dirty="0">
              <a:solidFill>
                <a:srgbClr val="080502"/>
              </a:solidFill>
              <a:latin typeface="Arial" panose="020B0604020202020204" pitchFamily="34" charset="0"/>
              <a:cs typeface="Arial" panose="020B0604020202020204" pitchFamily="34" charset="0"/>
            </a:endParaRPr>
          </a:p>
        </p:txBody>
      </p:sp>
      <p:pic>
        <p:nvPicPr>
          <p:cNvPr id="16386" name="Picture 2" descr="Icon output input, outline logo, arrow submit save data button 20714741  Vector Art at Vecteezy">
            <a:extLst>
              <a:ext uri="{FF2B5EF4-FFF2-40B4-BE49-F238E27FC236}">
                <a16:creationId xmlns:a16="http://schemas.microsoft.com/office/drawing/2014/main" id="{CCF72922-A854-414C-0722-C7C6B0D9B96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8921"/>
          <a:stretch/>
        </p:blipFill>
        <p:spPr bwMode="auto">
          <a:xfrm>
            <a:off x="1583964" y="1714808"/>
            <a:ext cx="1137972" cy="125338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9EEC0FB-17CF-393C-6AF8-F1CE6CA6AA94}"/>
              </a:ext>
            </a:extLst>
          </p:cNvPr>
          <p:cNvSpPr txBox="1"/>
          <p:nvPr/>
        </p:nvSpPr>
        <p:spPr>
          <a:xfrm>
            <a:off x="824593" y="2723705"/>
            <a:ext cx="4572000" cy="1420261"/>
          </a:xfrm>
          <a:prstGeom prst="rect">
            <a:avLst/>
          </a:prstGeom>
          <a:noFill/>
        </p:spPr>
        <p:txBody>
          <a:bodyPr wrap="square">
            <a:spAutoFit/>
          </a:bodyPr>
          <a:lstStyle/>
          <a:p>
            <a:pPr>
              <a:lnSpc>
                <a:spcPct val="150000"/>
              </a:lnSpc>
            </a:pPr>
            <a:r>
              <a:rPr lang="en-US" sz="2000" b="1" dirty="0"/>
              <a:t>INPUT:</a:t>
            </a:r>
          </a:p>
          <a:p>
            <a:pPr>
              <a:lnSpc>
                <a:spcPct val="150000"/>
              </a:lnSpc>
            </a:pPr>
            <a:r>
              <a:rPr lang="en-US" sz="2000" dirty="0" err="1"/>
              <a:t>Số</a:t>
            </a:r>
            <a:r>
              <a:rPr lang="en-US" sz="2000" dirty="0"/>
              <a:t> </a:t>
            </a:r>
            <a:r>
              <a:rPr lang="en-US" sz="2000" dirty="0" err="1"/>
              <a:t>nguyên</a:t>
            </a:r>
            <a:r>
              <a:rPr lang="en-US" sz="2000" dirty="0"/>
              <a:t> N</a:t>
            </a:r>
          </a:p>
          <a:p>
            <a:pPr>
              <a:lnSpc>
                <a:spcPct val="150000"/>
              </a:lnSpc>
            </a:pPr>
            <a:r>
              <a:rPr lang="en-US" sz="2000" dirty="0"/>
              <a:t>– N </a:t>
            </a:r>
            <a:r>
              <a:rPr lang="en-US" sz="2000" dirty="0" err="1"/>
              <a:t>số</a:t>
            </a:r>
            <a:r>
              <a:rPr lang="en-US" sz="2000" dirty="0"/>
              <a:t> </a:t>
            </a:r>
            <a:r>
              <a:rPr lang="en-US" sz="2000" dirty="0" err="1"/>
              <a:t>của</a:t>
            </a:r>
            <a:r>
              <a:rPr lang="en-US" sz="2000" dirty="0"/>
              <a:t> </a:t>
            </a:r>
            <a:r>
              <a:rPr lang="en-US" sz="2000" dirty="0" err="1"/>
              <a:t>dãy</a:t>
            </a:r>
            <a:r>
              <a:rPr lang="en-US" sz="2000" dirty="0"/>
              <a:t> </a:t>
            </a:r>
            <a:r>
              <a:rPr lang="en-US" sz="2000" dirty="0" err="1"/>
              <a:t>số</a:t>
            </a:r>
            <a:r>
              <a:rPr lang="en-US" sz="2000" dirty="0"/>
              <a:t> </a:t>
            </a:r>
            <a:r>
              <a:rPr lang="en-US" sz="2000" dirty="0" err="1"/>
              <a:t>đã</a:t>
            </a:r>
            <a:r>
              <a:rPr lang="en-US" sz="2000" dirty="0"/>
              <a:t> </a:t>
            </a:r>
            <a:r>
              <a:rPr lang="en-US" sz="2000" dirty="0" err="1"/>
              <a:t>cho</a:t>
            </a:r>
            <a:endParaRPr lang="en-US" sz="2000" dirty="0"/>
          </a:p>
        </p:txBody>
      </p:sp>
      <p:pic>
        <p:nvPicPr>
          <p:cNvPr id="15" name="Picture 2" descr="Icon output input, outline logo, arrow submit save data button 20714741  Vector Art at Vecteezy">
            <a:extLst>
              <a:ext uri="{FF2B5EF4-FFF2-40B4-BE49-F238E27FC236}">
                <a16:creationId xmlns:a16="http://schemas.microsoft.com/office/drawing/2014/main" id="{2A565AA1-89ED-AA39-4997-265A74179659}"/>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921"/>
          <a:stretch/>
        </p:blipFill>
        <p:spPr bwMode="auto">
          <a:xfrm>
            <a:off x="6135354" y="3083712"/>
            <a:ext cx="1111303" cy="122401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2562E63-401B-9655-8911-286A7EC1BC79}"/>
              </a:ext>
            </a:extLst>
          </p:cNvPr>
          <p:cNvSpPr txBox="1"/>
          <p:nvPr/>
        </p:nvSpPr>
        <p:spPr>
          <a:xfrm>
            <a:off x="4572000" y="1714808"/>
            <a:ext cx="4064099" cy="153266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0" u="none" strike="noStrike" kern="100" cap="none" spc="0" normalizeH="0" baseline="0" noProof="0" dirty="0">
                <a:ln>
                  <a:noFill/>
                </a:ln>
                <a:solidFill>
                  <a:srgbClr val="000000"/>
                </a:solidFill>
                <a:effectLst/>
                <a:uLnTx/>
                <a:uFillTx/>
                <a:latin typeface="Arial"/>
                <a:cs typeface="Arial"/>
                <a:sym typeface="Arial"/>
              </a:rPr>
              <a:t>OUTPUT:</a:t>
            </a:r>
            <a:endParaRPr kumimoji="0" lang="en-VN" sz="2000" b="1" i="0" u="none" strike="noStrike" kern="10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0" i="0" u="none" strike="noStrike" kern="10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100" cap="none" spc="0" normalizeH="0" baseline="0" noProof="0" dirty="0">
                <a:ln>
                  <a:noFill/>
                </a:ln>
                <a:solidFill>
                  <a:srgbClr val="000000"/>
                </a:solidFill>
                <a:effectLst/>
                <a:uLnTx/>
                <a:uFillTx/>
                <a:latin typeface="Arial"/>
                <a:cs typeface="Arial"/>
                <a:sym typeface="Arial"/>
              </a:rPr>
              <a:t> </a:t>
            </a:r>
            <a:r>
              <a:rPr kumimoji="0" lang="en-US" sz="2000" b="0" i="0" u="none" strike="noStrike" kern="10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100" cap="none" spc="0" normalizeH="0" baseline="0" noProof="0" dirty="0">
                <a:ln>
                  <a:noFill/>
                </a:ln>
                <a:solidFill>
                  <a:srgbClr val="000000"/>
                </a:solidFill>
                <a:effectLst/>
                <a:uLnTx/>
                <a:uFillTx/>
                <a:latin typeface="Arial"/>
                <a:cs typeface="Arial"/>
                <a:sym typeface="Arial"/>
              </a:rPr>
              <a:t> </a:t>
            </a:r>
            <a:r>
              <a:rPr kumimoji="0" lang="en-US" sz="2000" b="0" i="0" u="none" strike="noStrike" kern="100" cap="none" spc="0" normalizeH="0" baseline="0" noProof="0" dirty="0" err="1">
                <a:ln>
                  <a:noFill/>
                </a:ln>
                <a:solidFill>
                  <a:srgbClr val="000000"/>
                </a:solidFill>
                <a:effectLst/>
                <a:uLnTx/>
                <a:uFillTx/>
                <a:latin typeface="Arial"/>
                <a:cs typeface="Arial"/>
                <a:sym typeface="Arial"/>
              </a:rPr>
              <a:t>lẻ</a:t>
            </a:r>
            <a:r>
              <a:rPr kumimoji="0" lang="en-US" sz="2000" b="0" i="0" u="none" strike="noStrike" kern="100" cap="none" spc="0" normalizeH="0" baseline="0" noProof="0" dirty="0">
                <a:ln>
                  <a:noFill/>
                </a:ln>
                <a:solidFill>
                  <a:srgbClr val="000000"/>
                </a:solidFill>
                <a:effectLst/>
                <a:uLnTx/>
                <a:uFillTx/>
                <a:latin typeface="Arial"/>
                <a:cs typeface="Arial"/>
                <a:sym typeface="Arial"/>
              </a:rPr>
              <a:t> </a:t>
            </a:r>
            <a:r>
              <a:rPr kumimoji="0" lang="en-US" sz="2000" b="0" i="0" u="none" strike="noStrike" kern="100" cap="none" spc="0" normalizeH="0" baseline="0" noProof="0" dirty="0" err="1">
                <a:ln>
                  <a:noFill/>
                </a:ln>
                <a:solidFill>
                  <a:srgbClr val="000000"/>
                </a:solidFill>
                <a:effectLst/>
                <a:uLnTx/>
                <a:uFillTx/>
                <a:latin typeface="Arial"/>
                <a:cs typeface="Arial"/>
                <a:sym typeface="Arial"/>
              </a:rPr>
              <a:t>trong</a:t>
            </a:r>
            <a:r>
              <a:rPr kumimoji="0" lang="en-US" sz="2000" b="0" i="0" u="none" strike="noStrike" kern="100" cap="none" spc="0" normalizeH="0" baseline="0" noProof="0" dirty="0">
                <a:ln>
                  <a:noFill/>
                </a:ln>
                <a:solidFill>
                  <a:srgbClr val="000000"/>
                </a:solidFill>
                <a:effectLst/>
                <a:uLnTx/>
                <a:uFillTx/>
                <a:latin typeface="Arial"/>
                <a:cs typeface="Arial"/>
                <a:sym typeface="Arial"/>
              </a:rPr>
              <a:t> </a:t>
            </a:r>
            <a:r>
              <a:rPr kumimoji="0" lang="en-US" sz="2000" b="0" i="0" u="none" strike="noStrike" kern="100" cap="none" spc="0" normalizeH="0" baseline="0" noProof="0" dirty="0" err="1">
                <a:ln>
                  <a:noFill/>
                </a:ln>
                <a:solidFill>
                  <a:srgbClr val="000000"/>
                </a:solidFill>
                <a:effectLst/>
                <a:uLnTx/>
                <a:uFillTx/>
                <a:latin typeface="Arial"/>
                <a:cs typeface="Arial"/>
                <a:sym typeface="Arial"/>
              </a:rPr>
              <a:t>dãy</a:t>
            </a:r>
            <a:r>
              <a:rPr kumimoji="0" lang="en-US" sz="2000" b="0" i="0" u="none" strike="noStrike" kern="100" cap="none" spc="0" normalizeH="0" baseline="0" noProof="0" dirty="0">
                <a:ln>
                  <a:noFill/>
                </a:ln>
                <a:solidFill>
                  <a:srgbClr val="000000"/>
                </a:solidFill>
                <a:effectLst/>
                <a:uLnTx/>
                <a:uFillTx/>
                <a:latin typeface="Arial"/>
                <a:cs typeface="Arial"/>
                <a:sym typeface="Arial"/>
              </a:rPr>
              <a:t> </a:t>
            </a:r>
            <a:r>
              <a:rPr kumimoji="0" lang="en-US" sz="2000" b="0" i="0" u="none" strike="noStrike" kern="10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100" cap="none" spc="0" normalizeH="0" baseline="0" noProof="0" dirty="0">
                <a:ln>
                  <a:noFill/>
                </a:ln>
                <a:solidFill>
                  <a:srgbClr val="000000"/>
                </a:solidFill>
                <a:effectLst/>
                <a:uLnTx/>
                <a:uFillTx/>
                <a:latin typeface="Arial"/>
                <a:cs typeface="Arial"/>
                <a:sym typeface="Arial"/>
              </a:rPr>
              <a:t> </a:t>
            </a:r>
            <a:r>
              <a:rPr kumimoji="0" lang="en-US" sz="2000" b="0" i="0" u="none" strike="noStrike" kern="100" cap="none" spc="0" normalizeH="0" baseline="0" noProof="0" dirty="0" err="1">
                <a:ln>
                  <a:noFill/>
                </a:ln>
                <a:solidFill>
                  <a:srgbClr val="000000"/>
                </a:solidFill>
                <a:effectLst/>
                <a:uLnTx/>
                <a:uFillTx/>
                <a:latin typeface="Arial"/>
                <a:cs typeface="Arial"/>
                <a:sym typeface="Arial"/>
              </a:rPr>
              <a:t>đã</a:t>
            </a:r>
            <a:r>
              <a:rPr kumimoji="0" lang="en-US" sz="2000" b="0" i="0" u="none" strike="noStrike" kern="100" cap="none" spc="0" normalizeH="0" baseline="0" noProof="0" dirty="0">
                <a:ln>
                  <a:noFill/>
                </a:ln>
                <a:solidFill>
                  <a:srgbClr val="000000"/>
                </a:solidFill>
                <a:effectLst/>
                <a:uLnTx/>
                <a:uFillTx/>
                <a:latin typeface="Arial"/>
                <a:cs typeface="Arial"/>
                <a:sym typeface="Arial"/>
              </a:rPr>
              <a:t> </a:t>
            </a:r>
            <a:r>
              <a:rPr kumimoji="0" lang="en-US" sz="2000" b="0" i="0" u="none" strike="noStrike" kern="100" cap="none" spc="0" normalizeH="0" baseline="0" noProof="0" dirty="0" err="1">
                <a:ln>
                  <a:noFill/>
                </a:ln>
                <a:solidFill>
                  <a:srgbClr val="000000"/>
                </a:solidFill>
                <a:effectLst/>
                <a:uLnTx/>
                <a:uFillTx/>
                <a:latin typeface="Arial"/>
                <a:cs typeface="Arial"/>
                <a:sym typeface="Arial"/>
              </a:rPr>
              <a:t>cho</a:t>
            </a:r>
            <a:r>
              <a:rPr kumimoji="0" lang="en-US" sz="2000" b="0" i="0" u="none" strike="noStrike" kern="100" cap="none" spc="0" normalizeH="0" baseline="0" noProof="0" dirty="0">
                <a:ln>
                  <a:noFill/>
                </a:ln>
                <a:solidFill>
                  <a:srgbClr val="000000"/>
                </a:solidFill>
                <a:effectLst/>
                <a:uLnTx/>
                <a:uFillTx/>
                <a:latin typeface="Arial"/>
                <a:cs typeface="Arial"/>
                <a:sym typeface="Arial"/>
              </a:rPr>
              <a:t> </a:t>
            </a:r>
            <a:r>
              <a:rPr kumimoji="0" lang="en-US" sz="2000" b="0" i="0" u="none" strike="noStrike" kern="10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100" cap="none" spc="0" normalizeH="0" baseline="0" noProof="0" dirty="0">
                <a:ln>
                  <a:noFill/>
                </a:ln>
                <a:solidFill>
                  <a:srgbClr val="000000"/>
                </a:solidFill>
                <a:effectLst/>
                <a:uLnTx/>
                <a:uFillTx/>
                <a:latin typeface="Arial"/>
                <a:cs typeface="Arial"/>
                <a:sym typeface="Arial"/>
              </a:rPr>
              <a:t> </a:t>
            </a:r>
            <a:r>
              <a:rPr kumimoji="0" lang="en-US" sz="2000" b="0" i="0" u="none" strike="noStrike" kern="100" cap="none" spc="0" normalizeH="0" baseline="0" noProof="0" dirty="0" err="1">
                <a:ln>
                  <a:noFill/>
                </a:ln>
                <a:solidFill>
                  <a:srgbClr val="000000"/>
                </a:solidFill>
                <a:effectLst/>
                <a:uLnTx/>
                <a:uFillTx/>
                <a:latin typeface="Arial"/>
                <a:cs typeface="Arial"/>
                <a:sym typeface="Arial"/>
              </a:rPr>
              <a:t>bội</a:t>
            </a:r>
            <a:r>
              <a:rPr kumimoji="0" lang="en-US" sz="2000" b="0" i="0" u="none" strike="noStrike" kern="100" cap="none" spc="0" normalizeH="0" baseline="0" noProof="0" dirty="0">
                <a:ln>
                  <a:noFill/>
                </a:ln>
                <a:solidFill>
                  <a:srgbClr val="000000"/>
                </a:solidFill>
                <a:effectLst/>
                <a:uLnTx/>
                <a:uFillTx/>
                <a:latin typeface="Arial"/>
                <a:cs typeface="Arial"/>
                <a:sym typeface="Arial"/>
              </a:rPr>
              <a:t> </a:t>
            </a:r>
            <a:r>
              <a:rPr kumimoji="0" lang="en-US" sz="2000" b="0" i="0" u="none" strike="noStrike" kern="10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100" cap="none" spc="0" normalizeH="0" baseline="0" noProof="0" dirty="0">
                <a:ln>
                  <a:noFill/>
                </a:ln>
                <a:solidFill>
                  <a:srgbClr val="000000"/>
                </a:solidFill>
                <a:effectLst/>
                <a:uLnTx/>
                <a:uFillTx/>
                <a:latin typeface="Arial"/>
                <a:cs typeface="Arial"/>
                <a:sym typeface="Arial"/>
              </a:rPr>
              <a:t> </a:t>
            </a:r>
            <a:r>
              <a:rPr kumimoji="0" lang="en-US" sz="2000" b="0" i="0" u="none" strike="noStrike" kern="100" cap="none" spc="0" normalizeH="0" baseline="0" noProof="0" dirty="0" err="1">
                <a:ln>
                  <a:noFill/>
                </a:ln>
                <a:solidFill>
                  <a:srgbClr val="000000"/>
                </a:solidFill>
                <a:effectLst/>
                <a:uLnTx/>
                <a:uFillTx/>
                <a:latin typeface="Arial"/>
                <a:cs typeface="Arial"/>
                <a:sym typeface="Arial"/>
              </a:rPr>
              <a:t>của</a:t>
            </a:r>
            <a:r>
              <a:rPr kumimoji="0" lang="en-US" sz="2000" b="0" i="0" u="none" strike="noStrike" kern="100" cap="none" spc="0" normalizeH="0" baseline="0" noProof="0" dirty="0">
                <a:ln>
                  <a:noFill/>
                </a:ln>
                <a:solidFill>
                  <a:srgbClr val="000000"/>
                </a:solidFill>
                <a:effectLst/>
                <a:uLnTx/>
                <a:uFillTx/>
                <a:latin typeface="Arial"/>
                <a:cs typeface="Arial"/>
                <a:sym typeface="Arial"/>
              </a:rPr>
              <a:t> 5</a:t>
            </a:r>
            <a:endParaRPr kumimoji="0" lang="en-VN" sz="20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96037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nodeType="withEffect">
                                  <p:stCondLst>
                                    <p:cond delay="0"/>
                                  </p:stCondLst>
                                  <p:childTnLst>
                                    <p:set>
                                      <p:cBhvr>
                                        <p:cTn id="14" dur="1" fill="hold">
                                          <p:stCondLst>
                                            <p:cond delay="0"/>
                                          </p:stCondLst>
                                        </p:cTn>
                                        <p:tgtEl>
                                          <p:spTgt spid="16386"/>
                                        </p:tgtEl>
                                        <p:attrNameLst>
                                          <p:attrName>style.visibility</p:attrName>
                                        </p:attrNameLst>
                                      </p:cBhvr>
                                      <p:to>
                                        <p:strVal val="visible"/>
                                      </p:to>
                                    </p:set>
                                    <p:animEffect transition="in" filter="blinds(horizontal)">
                                      <p:cBhvr>
                                        <p:cTn id="15" dur="500"/>
                                        <p:tgtEl>
                                          <p:spTgt spid="1638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par>
                                <p:cTn id="21" presetID="3"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3" name="TextBox 2">
            <a:extLst>
              <a:ext uri="{FF2B5EF4-FFF2-40B4-BE49-F238E27FC236}">
                <a16:creationId xmlns:a16="http://schemas.microsoft.com/office/drawing/2014/main" id="{3D712160-0A1F-AC15-DDD9-73DA2FBEFF0A}"/>
              </a:ext>
            </a:extLst>
          </p:cNvPr>
          <p:cNvSpPr txBox="1"/>
          <p:nvPr/>
        </p:nvSpPr>
        <p:spPr>
          <a:xfrm>
            <a:off x="393052" y="495054"/>
            <a:ext cx="6433050" cy="400110"/>
          </a:xfrm>
          <a:prstGeom prst="rect">
            <a:avLst/>
          </a:prstGeom>
          <a:noFill/>
        </p:spPr>
        <p:txBody>
          <a:bodyPr wrap="square" rtlCol="0">
            <a:spAutoFit/>
          </a:bodyPr>
          <a:lstStyle/>
          <a:p>
            <a:r>
              <a:rPr lang="en-US" sz="2000" i="1" kern="100" dirty="0">
                <a:latin typeface="Arial" panose="020B0604020202020204" pitchFamily="34" charset="0"/>
                <a:ea typeface="Times New Roman" panose="02020603050405020304" pitchFamily="18" charset="0"/>
                <a:cs typeface="Arial" panose="020B0604020202020204" pitchFamily="34" charset="0"/>
              </a:rPr>
              <a:t>📍 </a:t>
            </a:r>
            <a:r>
              <a:rPr lang="vi-VN" sz="2000" b="1" i="1" kern="1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Tìm thuật toán có thể được kết quả như sau: </a:t>
            </a:r>
            <a:endParaRPr lang="en-VN" b="1" i="1" dirty="0">
              <a:solidFill>
                <a:srgbClr val="0070C0"/>
              </a:solidFill>
            </a:endParaRPr>
          </a:p>
        </p:txBody>
      </p:sp>
      <p:sp>
        <p:nvSpPr>
          <p:cNvPr id="5" name="TextBox 4">
            <a:extLst>
              <a:ext uri="{FF2B5EF4-FFF2-40B4-BE49-F238E27FC236}">
                <a16:creationId xmlns:a16="http://schemas.microsoft.com/office/drawing/2014/main" id="{7817BBF3-C16C-D9FA-C6C1-22DA3A3B8429}"/>
              </a:ext>
            </a:extLst>
          </p:cNvPr>
          <p:cNvSpPr txBox="1"/>
          <p:nvPr/>
        </p:nvSpPr>
        <p:spPr>
          <a:xfrm>
            <a:off x="636815" y="1035411"/>
            <a:ext cx="8507185" cy="3785652"/>
          </a:xfrm>
          <a:prstGeom prst="rect">
            <a:avLst/>
          </a:prstGeom>
          <a:noFill/>
        </p:spPr>
        <p:txBody>
          <a:bodyPr wrap="square">
            <a:spAutoFit/>
          </a:bodyPr>
          <a:lstStyle/>
          <a:p>
            <a:pPr algn="just">
              <a:lnSpc>
                <a:spcPct val="150000"/>
              </a:lnSpc>
              <a:spcAft>
                <a:spcPts val="800"/>
              </a:spcAft>
            </a:pPr>
            <a:r>
              <a:rPr lang="en-US" sz="2000" b="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Bước</a:t>
            </a:r>
            <a:r>
              <a:rPr lang="en-US" sz="2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1.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Nhập</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giá</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trị</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N</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50000"/>
              </a:lnSpc>
              <a:spcAft>
                <a:spcPts val="800"/>
              </a:spcAft>
            </a:pPr>
            <a:r>
              <a:rPr lang="en-US" sz="2000" b="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Bước</a:t>
            </a:r>
            <a:r>
              <a:rPr lang="en-US" sz="2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2. </a:t>
            </a:r>
            <a:r>
              <a:rPr lang="en-US" sz="2000" b="1" kern="100" dirty="0" err="1">
                <a:effectLst/>
                <a:latin typeface="Arial" panose="020B0604020202020204" pitchFamily="34" charset="0"/>
                <a:ea typeface="Times New Roman" panose="02020603050405020304" pitchFamily="18" charset="0"/>
                <a:cs typeface="Arial" panose="020B0604020202020204" pitchFamily="34" charset="0"/>
              </a:rPr>
              <a:t>Lặp</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N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lần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Yêu</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cầu</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nhập</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lưu</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vào</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biến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x </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(x chia 2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dư</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1)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(x chia 5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dư</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0): </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Arial" panose="020B0604020202020204" pitchFamily="34" charset="0"/>
              </a:rPr>
              <a:t>             In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thông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báo</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x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lẻ</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chia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hết</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cho</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5</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effectLst/>
                <a:latin typeface="Arial" panose="020B0604020202020204" pitchFamily="34" charset="0"/>
                <a:ea typeface="Times New Roman" panose="02020603050405020304" pitchFamily="18" charset="0"/>
                <a:cs typeface="Arial" panose="020B0604020202020204" pitchFamily="34" charset="0"/>
              </a:rPr>
              <a:t>Hết</a:t>
            </a:r>
            <a:r>
              <a:rPr lang="en-US" sz="2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effectLst/>
                <a:latin typeface="Arial" panose="020B0604020202020204" pitchFamily="34" charset="0"/>
                <a:ea typeface="Times New Roman" panose="02020603050405020304" pitchFamily="18" charset="0"/>
                <a:cs typeface="Arial" panose="020B0604020202020204" pitchFamily="34" charset="0"/>
              </a:rPr>
              <a:t>nhánh</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a:p>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Hết</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lặp</a:t>
            </a:r>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p:pic>
        <p:nvPicPr>
          <p:cNvPr id="8" name="Picture 7" descr="A magnifying glass over a computer monitor&#10;&#10;Description automatically generated">
            <a:extLst>
              <a:ext uri="{FF2B5EF4-FFF2-40B4-BE49-F238E27FC236}">
                <a16:creationId xmlns:a16="http://schemas.microsoft.com/office/drawing/2014/main" id="{2EDCFBAE-4F16-640C-992A-3B79DC9B3DC6}"/>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5731284" y="1235730"/>
            <a:ext cx="3412716" cy="3412716"/>
          </a:xfrm>
          <a:prstGeom prst="rect">
            <a:avLst/>
          </a:prstGeom>
        </p:spPr>
      </p:pic>
    </p:spTree>
    <p:extLst>
      <p:ext uri="{BB962C8B-B14F-4D97-AF65-F5344CB8AC3E}">
        <p14:creationId xmlns:p14="http://schemas.microsoft.com/office/powerpoint/2010/main" val="49114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3" name="TextBox 2">
            <a:extLst>
              <a:ext uri="{FF2B5EF4-FFF2-40B4-BE49-F238E27FC236}">
                <a16:creationId xmlns:a16="http://schemas.microsoft.com/office/drawing/2014/main" id="{3D712160-0A1F-AC15-DDD9-73DA2FBEFF0A}"/>
              </a:ext>
            </a:extLst>
          </p:cNvPr>
          <p:cNvSpPr txBox="1"/>
          <p:nvPr/>
        </p:nvSpPr>
        <p:spPr>
          <a:xfrm>
            <a:off x="326951" y="387683"/>
            <a:ext cx="5584372" cy="400110"/>
          </a:xfrm>
          <a:prstGeom prst="rect">
            <a:avLst/>
          </a:prstGeom>
          <a:noFill/>
        </p:spPr>
        <p:txBody>
          <a:bodyPr wrap="square" rtlCol="0">
            <a:spAutoFit/>
          </a:bodyPr>
          <a:lstStyle/>
          <a:p>
            <a:r>
              <a:rPr lang="en-US" sz="2000" i="1" kern="100" dirty="0">
                <a:latin typeface="Arial" panose="020B0604020202020204" pitchFamily="34" charset="0"/>
                <a:ea typeface="Times New Roman" panose="02020603050405020304" pitchFamily="18" charset="0"/>
                <a:cs typeface="Arial" panose="020B0604020202020204" pitchFamily="34" charset="0"/>
              </a:rPr>
              <a:t>📍 </a:t>
            </a:r>
            <a:r>
              <a:rPr lang="en-US" sz="2000" b="1" i="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Viết</a:t>
            </a:r>
            <a:r>
              <a:rPr lang="en-US" sz="20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chương</a:t>
            </a:r>
            <a:r>
              <a:rPr lang="en-US" sz="20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trình</a:t>
            </a:r>
            <a:r>
              <a:rPr lang="en-US" sz="20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thuật</a:t>
            </a:r>
            <a:r>
              <a:rPr lang="en-US" sz="20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toán</a:t>
            </a:r>
            <a:r>
              <a:rPr lang="en-US" sz="20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ở</a:t>
            </a:r>
            <a:r>
              <a:rPr lang="en-US" sz="20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câu</a:t>
            </a:r>
            <a:r>
              <a:rPr lang="en-US" sz="20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b</a:t>
            </a:r>
            <a:r>
              <a:rPr lang="en-VN" sz="2000" b="1" i="1" dirty="0">
                <a:solidFill>
                  <a:srgbClr val="0070C0"/>
                </a:solidFill>
                <a:effectLst/>
                <a:latin typeface="Arial" panose="020B0604020202020204" pitchFamily="34" charset="0"/>
                <a:cs typeface="Arial" panose="020B0604020202020204" pitchFamily="34" charset="0"/>
              </a:rPr>
              <a:t> </a:t>
            </a:r>
            <a:endParaRPr lang="en-VN" sz="2000" b="1" i="1" dirty="0">
              <a:solidFill>
                <a:srgbClr val="0070C0"/>
              </a:solidFill>
              <a:latin typeface="Arial" panose="020B0604020202020204" pitchFamily="34" charset="0"/>
              <a:cs typeface="Arial" panose="020B0604020202020204" pitchFamily="34" charset="0"/>
            </a:endParaRPr>
          </a:p>
        </p:txBody>
      </p:sp>
      <p:pic>
        <p:nvPicPr>
          <p:cNvPr id="6" name="Picture 5" descr="A screenshot of a chat&#10;&#10;Description automatically generated">
            <a:extLst>
              <a:ext uri="{FF2B5EF4-FFF2-40B4-BE49-F238E27FC236}">
                <a16:creationId xmlns:a16="http://schemas.microsoft.com/office/drawing/2014/main" id="{7123ABDA-FDCE-8C5A-B67D-05300A440930}"/>
              </a:ext>
            </a:extLst>
          </p:cNvPr>
          <p:cNvPicPr>
            <a:picLocks noChangeAspect="1"/>
          </p:cNvPicPr>
          <p:nvPr/>
        </p:nvPicPr>
        <p:blipFill>
          <a:blip r:embed="rId3">
            <a:clrChange>
              <a:clrFrom>
                <a:srgbClr val="F9F9F9"/>
              </a:clrFrom>
              <a:clrTo>
                <a:srgbClr val="F9F9F9">
                  <a:alpha val="0"/>
                </a:srgbClr>
              </a:clrTo>
            </a:clrChange>
          </a:blip>
          <a:stretch>
            <a:fillRect/>
          </a:stretch>
        </p:blipFill>
        <p:spPr>
          <a:xfrm>
            <a:off x="2148149" y="787792"/>
            <a:ext cx="5710775" cy="4124449"/>
          </a:xfrm>
          <a:prstGeom prst="rect">
            <a:avLst/>
          </a:prstGeom>
        </p:spPr>
      </p:pic>
    </p:spTree>
    <p:extLst>
      <p:ext uri="{BB962C8B-B14F-4D97-AF65-F5344CB8AC3E}">
        <p14:creationId xmlns:p14="http://schemas.microsoft.com/office/powerpoint/2010/main" val="335906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3" name="TextBox 2">
            <a:extLst>
              <a:ext uri="{FF2B5EF4-FFF2-40B4-BE49-F238E27FC236}">
                <a16:creationId xmlns:a16="http://schemas.microsoft.com/office/drawing/2014/main" id="{3D712160-0A1F-AC15-DDD9-73DA2FBEFF0A}"/>
              </a:ext>
            </a:extLst>
          </p:cNvPr>
          <p:cNvSpPr txBox="1"/>
          <p:nvPr/>
        </p:nvSpPr>
        <p:spPr>
          <a:xfrm>
            <a:off x="322964" y="521138"/>
            <a:ext cx="5584372" cy="400110"/>
          </a:xfrm>
          <a:prstGeom prst="rect">
            <a:avLst/>
          </a:prstGeom>
          <a:noFill/>
        </p:spPr>
        <p:txBody>
          <a:bodyPr wrap="square" rtlCol="0">
            <a:spAutoFit/>
          </a:bodyPr>
          <a:lstStyle/>
          <a:p>
            <a:r>
              <a:rPr lang="en-US" sz="2000" i="1" kern="100" dirty="0">
                <a:latin typeface="Arial" panose="020B0604020202020204" pitchFamily="34" charset="0"/>
                <a:ea typeface="Times New Roman" panose="02020603050405020304" pitchFamily="18" charset="0"/>
                <a:cs typeface="Arial" panose="020B0604020202020204" pitchFamily="34" charset="0"/>
              </a:rPr>
              <a:t>📍 </a:t>
            </a:r>
            <a:r>
              <a:rPr lang="en-US" sz="2000" b="1" i="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Chạy</a:t>
            </a:r>
            <a:r>
              <a:rPr lang="en-US" sz="20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thử</a:t>
            </a:r>
            <a:r>
              <a:rPr lang="en-US" sz="20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chương</a:t>
            </a:r>
            <a:r>
              <a:rPr lang="en-US" sz="20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trình</a:t>
            </a:r>
            <a:r>
              <a:rPr lang="en-US" sz="20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r>
              <a:rPr lang="en-VN" sz="2000" b="1" i="1" dirty="0">
                <a:solidFill>
                  <a:srgbClr val="0070C0"/>
                </a:solidFill>
                <a:effectLst/>
                <a:latin typeface="Arial" panose="020B0604020202020204" pitchFamily="34" charset="0"/>
                <a:cs typeface="Arial" panose="020B0604020202020204" pitchFamily="34" charset="0"/>
              </a:rPr>
              <a:t> </a:t>
            </a:r>
            <a:endParaRPr lang="en-VN" sz="2000" b="1" i="1" dirty="0">
              <a:solidFill>
                <a:srgbClr val="0070C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99E088D-33B4-D0B3-5A16-7A27B9745DB9}"/>
              </a:ext>
            </a:extLst>
          </p:cNvPr>
          <p:cNvSpPr txBox="1"/>
          <p:nvPr/>
        </p:nvSpPr>
        <p:spPr>
          <a:xfrm>
            <a:off x="322964" y="1054703"/>
            <a:ext cx="8498072" cy="1984518"/>
          </a:xfrm>
          <a:prstGeom prst="rect">
            <a:avLst/>
          </a:prstGeom>
          <a:noFill/>
        </p:spPr>
        <p:txBody>
          <a:bodyPr wrap="square">
            <a:spAutoFit/>
          </a:bodyPr>
          <a:lstStyle/>
          <a:p>
            <a:pPr marL="342900" indent="-342900" algn="just">
              <a:lnSpc>
                <a:spcPct val="150000"/>
              </a:lnSpc>
              <a:spcAft>
                <a:spcPts val="800"/>
              </a:spcAft>
              <a:buFont typeface="Wingdings" pitchFamily="2" charset="2"/>
              <a:buChar char="ü"/>
            </a:pP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tìm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lỗi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cho</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chương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mình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hoặc</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chỉnh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sửa</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thêm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Chẳng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hạn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chương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kết</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quả</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ở</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câu</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c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đây</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điều</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chỉnh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200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báo</a:t>
            </a:r>
            <a:r>
              <a:rPr lang="en-US" sz="200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dấu</a:t>
            </a:r>
            <a:r>
              <a:rPr lang="en-US" sz="200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200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giữa</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giá</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trị</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biến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x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điều</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chỉnh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00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giây</a:t>
            </a:r>
            <a:r>
              <a:rPr lang="en-US" sz="200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hiển</a:t>
            </a:r>
            <a:r>
              <a:rPr lang="en-US" sz="200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thị</a:t>
            </a:r>
            <a:r>
              <a:rPr lang="en-US" sz="200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200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báo</a:t>
            </a:r>
            <a:r>
              <a:rPr lang="en-US" sz="200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quan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sát</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lâu</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hơn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thông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báo</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đó</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Pentagon 4">
            <a:extLst>
              <a:ext uri="{FF2B5EF4-FFF2-40B4-BE49-F238E27FC236}">
                <a16:creationId xmlns:a16="http://schemas.microsoft.com/office/drawing/2014/main" id="{2DECB198-9ED9-0CB0-861A-AE5682AB8286}"/>
              </a:ext>
            </a:extLst>
          </p:cNvPr>
          <p:cNvSpPr/>
          <p:nvPr/>
        </p:nvSpPr>
        <p:spPr>
          <a:xfrm>
            <a:off x="322965" y="3306131"/>
            <a:ext cx="2377706" cy="531628"/>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80502"/>
                </a:solidFill>
                <a:latin typeface="Arial" panose="020B0604020202020204" pitchFamily="34" charset="0"/>
                <a:cs typeface="Arial" panose="020B0604020202020204" pitchFamily="34" charset="0"/>
              </a:rPr>
              <a:t>2. </a:t>
            </a:r>
            <a:r>
              <a:rPr lang="en-US" sz="2000" b="1" dirty="0" err="1">
                <a:solidFill>
                  <a:srgbClr val="080502"/>
                </a:solidFill>
                <a:latin typeface="Arial" panose="020B0604020202020204" pitchFamily="34" charset="0"/>
                <a:cs typeface="Arial" panose="020B0604020202020204" pitchFamily="34" charset="0"/>
              </a:rPr>
              <a:t>Kết</a:t>
            </a:r>
            <a:r>
              <a:rPr lang="en-US" sz="2000" b="1" dirty="0">
                <a:solidFill>
                  <a:srgbClr val="080502"/>
                </a:solidFill>
                <a:latin typeface="Arial" panose="020B0604020202020204" pitchFamily="34" charset="0"/>
                <a:cs typeface="Arial" panose="020B0604020202020204" pitchFamily="34" charset="0"/>
              </a:rPr>
              <a:t> </a:t>
            </a:r>
            <a:r>
              <a:rPr lang="en-US" sz="2000" b="1" dirty="0" err="1">
                <a:solidFill>
                  <a:srgbClr val="080502"/>
                </a:solidFill>
                <a:latin typeface="Arial" panose="020B0604020202020204" pitchFamily="34" charset="0"/>
                <a:cs typeface="Arial" panose="020B0604020202020204" pitchFamily="34" charset="0"/>
              </a:rPr>
              <a:t>quả</a:t>
            </a:r>
            <a:endParaRPr lang="en-US" sz="2000" b="1" dirty="0">
              <a:solidFill>
                <a:srgbClr val="08050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EDC841C-0C1C-A4AB-5B78-91A2B48B6743}"/>
              </a:ext>
            </a:extLst>
          </p:cNvPr>
          <p:cNvSpPr txBox="1"/>
          <p:nvPr/>
        </p:nvSpPr>
        <p:spPr>
          <a:xfrm>
            <a:off x="914400" y="6103088"/>
            <a:ext cx="184731" cy="307777"/>
          </a:xfrm>
          <a:prstGeom prst="rect">
            <a:avLst/>
          </a:prstGeom>
          <a:noFill/>
        </p:spPr>
        <p:txBody>
          <a:bodyPr wrap="none" rtlCol="0">
            <a:spAutoFit/>
          </a:bodyPr>
          <a:lstStyle/>
          <a:p>
            <a:endParaRPr lang="en-VN" dirty="0"/>
          </a:p>
        </p:txBody>
      </p:sp>
      <p:sp>
        <p:nvSpPr>
          <p:cNvPr id="9" name="TextBox 8">
            <a:extLst>
              <a:ext uri="{FF2B5EF4-FFF2-40B4-BE49-F238E27FC236}">
                <a16:creationId xmlns:a16="http://schemas.microsoft.com/office/drawing/2014/main" id="{227671A9-22CA-FE1C-187E-41256D6423A0}"/>
              </a:ext>
            </a:extLst>
          </p:cNvPr>
          <p:cNvSpPr txBox="1"/>
          <p:nvPr/>
        </p:nvSpPr>
        <p:spPr>
          <a:xfrm>
            <a:off x="2286000" y="3923420"/>
            <a:ext cx="4572000" cy="496931"/>
          </a:xfrm>
          <a:prstGeom prst="rect">
            <a:avLst/>
          </a:prstGeom>
          <a:noFill/>
        </p:spPr>
        <p:txBody>
          <a:bodyPr wrap="square">
            <a:spAutoFit/>
          </a:bodyPr>
          <a:lstStyle/>
          <a:p>
            <a:pPr algn="ctr">
              <a:lnSpc>
                <a:spcPct val="150000"/>
              </a:lnSpc>
              <a:spcAft>
                <a:spcPts val="800"/>
              </a:spcAft>
            </a:pPr>
            <a:r>
              <a:rPr lang="en-US" sz="2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5, -5, -75, 35, 15.</a:t>
            </a:r>
            <a:endParaRPr lang="en-VN" sz="2000" b="1" kern="100" dirty="0">
              <a:solidFill>
                <a:srgbClr val="C00000"/>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0118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3" name="Chevron 2">
            <a:extLst>
              <a:ext uri="{FF2B5EF4-FFF2-40B4-BE49-F238E27FC236}">
                <a16:creationId xmlns:a16="http://schemas.microsoft.com/office/drawing/2014/main" id="{27725AE0-E506-39F9-1014-A64C5C1A8380}"/>
              </a:ext>
            </a:extLst>
          </p:cNvPr>
          <p:cNvSpPr/>
          <p:nvPr/>
        </p:nvSpPr>
        <p:spPr>
          <a:xfrm>
            <a:off x="3366068" y="235053"/>
            <a:ext cx="2411864" cy="484632"/>
          </a:xfrm>
          <a:prstGeom prst="chevron">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rPr>
              <a:t>Nhiệm vụ 3</a:t>
            </a:r>
          </a:p>
        </p:txBody>
      </p:sp>
      <p:sp>
        <p:nvSpPr>
          <p:cNvPr id="4" name="TextBox 3">
            <a:extLst>
              <a:ext uri="{FF2B5EF4-FFF2-40B4-BE49-F238E27FC236}">
                <a16:creationId xmlns:a16="http://schemas.microsoft.com/office/drawing/2014/main" id="{8AB6E768-9ADE-0411-64D2-37956DE0FBC1}"/>
              </a:ext>
            </a:extLst>
          </p:cNvPr>
          <p:cNvSpPr txBox="1"/>
          <p:nvPr/>
        </p:nvSpPr>
        <p:spPr>
          <a:xfrm>
            <a:off x="269344" y="750708"/>
            <a:ext cx="8605312" cy="4087786"/>
          </a:xfrm>
          <a:prstGeom prst="rect">
            <a:avLst/>
          </a:prstGeom>
          <a:noFill/>
        </p:spPr>
        <p:txBody>
          <a:bodyPr wrap="square">
            <a:spAutoFit/>
          </a:bodyPr>
          <a:lstStyle/>
          <a:p>
            <a:pPr algn="ctr">
              <a:lnSpc>
                <a:spcPct val="150000"/>
              </a:lnSpc>
            </a:pPr>
            <a:r>
              <a:rPr lang="en-US" sz="195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195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195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câu</a:t>
            </a:r>
            <a:r>
              <a:rPr lang="en-US" sz="195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sau</a:t>
            </a:r>
            <a:r>
              <a:rPr lang="en-US" sz="195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195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câu</a:t>
            </a:r>
            <a:r>
              <a:rPr lang="en-US" sz="195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195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i="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đúng</a:t>
            </a:r>
            <a:r>
              <a:rPr lang="en-US" sz="1950" i="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1950" i="1" kern="100" dirty="0">
              <a:solidFill>
                <a:srgbClr val="C00000"/>
              </a:solidFill>
              <a:effectLst/>
              <a:latin typeface="Arial" panose="020B0604020202020204" pitchFamily="34" charset="0"/>
              <a:ea typeface="Aptos" panose="020B0004020202020204" pitchFamily="34" charset="0"/>
              <a:cs typeface="Arial" panose="020B0604020202020204" pitchFamily="34" charset="0"/>
            </a:endParaRPr>
          </a:p>
          <a:p>
            <a:pPr marL="457200" indent="-457200" algn="just">
              <a:lnSpc>
                <a:spcPct val="150000"/>
              </a:lnSpc>
              <a:buFont typeface="+mj-lt"/>
              <a:buAutoNum type="arabicPeriod"/>
            </a:pP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Việc</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chia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nhỏ</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vấn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đề</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giúp</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ta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nhận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thấy</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giao</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số</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vấn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đề</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nhỏ</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hơn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cho</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máy</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giải</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quyết</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giúp</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1950" kern="1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buFont typeface="+mj-lt"/>
              <a:buAutoNum type="arabicPeriod"/>
            </a:pP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Bài</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toán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tin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chỉ</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là</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bài</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toán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toán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hiện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trên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máy</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1950" kern="1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buFont typeface="+mj-lt"/>
              <a:buAutoNum type="arabicPeriod"/>
            </a:pP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Quy</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giao</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cho</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máy</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giải</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quyết</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vấn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đề</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gồm</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hai</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bước</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xác</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định</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bài</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toán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và</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viết</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chương</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điều</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khiển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máy</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1950" kern="1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buFont typeface="+mj-lt"/>
              <a:buAutoNum type="arabicPeriod"/>
            </a:pP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Trước</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khi</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viết</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chương</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máy</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giải</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quyết</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bài</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toán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tin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cần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phải</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thuật</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toán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giải</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bài</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toán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đó</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195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6" name="Decagon 5">
            <a:extLst>
              <a:ext uri="{FF2B5EF4-FFF2-40B4-BE49-F238E27FC236}">
                <a16:creationId xmlns:a16="http://schemas.microsoft.com/office/drawing/2014/main" id="{FF927A14-44A7-68AF-A436-F34E5590920B}"/>
              </a:ext>
            </a:extLst>
          </p:cNvPr>
          <p:cNvSpPr/>
          <p:nvPr/>
        </p:nvSpPr>
        <p:spPr>
          <a:xfrm>
            <a:off x="177800" y="1263753"/>
            <a:ext cx="520700" cy="484632"/>
          </a:xfrm>
          <a:prstGeom prst="decagon">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VN"/>
          </a:p>
        </p:txBody>
      </p:sp>
      <p:sp>
        <p:nvSpPr>
          <p:cNvPr id="7" name="Decagon 6">
            <a:extLst>
              <a:ext uri="{FF2B5EF4-FFF2-40B4-BE49-F238E27FC236}">
                <a16:creationId xmlns:a16="http://schemas.microsoft.com/office/drawing/2014/main" id="{4BBB43C1-F4D6-4421-15C4-680E8403A439}"/>
              </a:ext>
            </a:extLst>
          </p:cNvPr>
          <p:cNvSpPr/>
          <p:nvPr/>
        </p:nvSpPr>
        <p:spPr>
          <a:xfrm>
            <a:off x="177800" y="3908160"/>
            <a:ext cx="520700" cy="484632"/>
          </a:xfrm>
          <a:prstGeom prst="decagon">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VN"/>
          </a:p>
        </p:txBody>
      </p:sp>
    </p:spTree>
    <p:extLst>
      <p:ext uri="{BB962C8B-B14F-4D97-AF65-F5344CB8AC3E}">
        <p14:creationId xmlns:p14="http://schemas.microsoft.com/office/powerpoint/2010/main" val="95841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strips(downLeft)">
                                      <p:cBhvr>
                                        <p:cTn id="11" dur="500"/>
                                        <p:tgtEl>
                                          <p:spTgt spid="4">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trips(downLeft)">
                                      <p:cBhvr>
                                        <p:cTn id="15" dur="500"/>
                                        <p:tgtEl>
                                          <p:spTgt spid="4">
                                            <p:txEl>
                                              <p:pRg st="2" end="2"/>
                                            </p:txEl>
                                          </p:spTgt>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strips(downLeft)">
                                      <p:cBhvr>
                                        <p:cTn id="19" dur="500"/>
                                        <p:tgtEl>
                                          <p:spTgt spid="4">
                                            <p:txEl>
                                              <p:pRg st="3" end="3"/>
                                            </p:txEl>
                                          </p:spTgt>
                                        </p:tgtEl>
                                      </p:cBhvr>
                                    </p:animEffect>
                                  </p:childTnLst>
                                </p:cTn>
                              </p:par>
                            </p:childTnLst>
                          </p:cTn>
                        </p:par>
                        <p:par>
                          <p:cTn id="20" fill="hold">
                            <p:stCondLst>
                              <p:cond delay="2000"/>
                            </p:stCondLst>
                            <p:childTnLst>
                              <p:par>
                                <p:cTn id="21" presetID="18" presetClass="entr" presetSubtype="12"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strips(downLeft)">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downLef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 name="Google Shape;243;p28">
            <a:extLst>
              <a:ext uri="{FF2B5EF4-FFF2-40B4-BE49-F238E27FC236}">
                <a16:creationId xmlns:a16="http://schemas.microsoft.com/office/drawing/2014/main" id="{AA9797F8-4296-E312-551F-1AAAF53DDFC2}"/>
              </a:ext>
            </a:extLst>
          </p:cNvPr>
          <p:cNvSpPr txBox="1">
            <a:spLocks/>
          </p:cNvSpPr>
          <p:nvPr/>
        </p:nvSpPr>
        <p:spPr>
          <a:xfrm>
            <a:off x="739050" y="571345"/>
            <a:ext cx="7704000" cy="564300"/>
          </a:xfrm>
          <a:prstGeom prst="rect">
            <a:avLst/>
          </a:prstGeom>
          <a:noFill/>
          <a:ln>
            <a:noFill/>
          </a:ln>
          <a:effectLst>
            <a:outerShdw dist="38100" dir="2340000" algn="bl" rotWithShape="0">
              <a:schemeClr val="lt1"/>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9pPr>
          </a:lstStyle>
          <a:p>
            <a:pPr algn="ctr"/>
            <a:r>
              <a:rPr lang="en-US" sz="3000" dirty="0">
                <a:solidFill>
                  <a:schemeClr val="dk2"/>
                </a:solidFill>
                <a:latin typeface="Arial" panose="020B0604020202020204" pitchFamily="34" charset="0"/>
                <a:cs typeface="Arial" panose="020B0604020202020204" pitchFamily="34" charset="0"/>
              </a:rPr>
              <a:t>VẬN </a:t>
            </a:r>
            <a:r>
              <a:rPr lang="en-US" sz="3000" dirty="0">
                <a:solidFill>
                  <a:schemeClr val="accent4"/>
                </a:solidFill>
                <a:latin typeface="Arial" panose="020B0604020202020204" pitchFamily="34" charset="0"/>
                <a:cs typeface="Arial" panose="020B0604020202020204" pitchFamily="34" charset="0"/>
              </a:rPr>
              <a:t>DỤNG</a:t>
            </a:r>
          </a:p>
        </p:txBody>
      </p:sp>
      <p:pic>
        <p:nvPicPr>
          <p:cNvPr id="3" name="Picture 2" descr="A cartoon of a person holding a book&#10;&#10;Description automatically generated">
            <a:extLst>
              <a:ext uri="{FF2B5EF4-FFF2-40B4-BE49-F238E27FC236}">
                <a16:creationId xmlns:a16="http://schemas.microsoft.com/office/drawing/2014/main" id="{F5BA9F52-B254-5A82-96E2-7A7E578DAED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036"/>
          <a:stretch/>
        </p:blipFill>
        <p:spPr>
          <a:xfrm>
            <a:off x="-795423" y="1866054"/>
            <a:ext cx="4453023" cy="3277445"/>
          </a:xfrm>
          <a:prstGeom prst="rect">
            <a:avLst/>
          </a:prstGeom>
        </p:spPr>
      </p:pic>
      <p:sp>
        <p:nvSpPr>
          <p:cNvPr id="5" name="Rounded Rectangular Callout 4">
            <a:extLst>
              <a:ext uri="{FF2B5EF4-FFF2-40B4-BE49-F238E27FC236}">
                <a16:creationId xmlns:a16="http://schemas.microsoft.com/office/drawing/2014/main" id="{04465CC9-D3DB-AD1A-BE5C-6212E2C2FEED}"/>
              </a:ext>
            </a:extLst>
          </p:cNvPr>
          <p:cNvSpPr/>
          <p:nvPr/>
        </p:nvSpPr>
        <p:spPr>
          <a:xfrm>
            <a:off x="2211365" y="1454908"/>
            <a:ext cx="6420255" cy="1070043"/>
          </a:xfrm>
          <a:prstGeom prst="wedgeRoundRectCallout">
            <a:avLst>
              <a:gd name="adj1" fmla="val -52045"/>
              <a:gd name="adj2" fmla="val 37045"/>
              <a:gd name="adj3" fmla="val 16667"/>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Em</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hãy</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đề</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xuất</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bài</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toán</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thực</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tế</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mà</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em</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tạo</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chương</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giao</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máy</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tính</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giải</a:t>
            </a:r>
            <a:r>
              <a:rPr lang="en-US" sz="2000" dirty="0">
                <a:solidFill>
                  <a:srgbClr val="080502"/>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80502"/>
                </a:solidFill>
                <a:effectLst/>
                <a:latin typeface="Arial" panose="020B0604020202020204" pitchFamily="34" charset="0"/>
                <a:ea typeface="Times New Roman" panose="02020603050405020304" pitchFamily="18" charset="0"/>
                <a:cs typeface="Arial" panose="020B0604020202020204" pitchFamily="34" charset="0"/>
              </a:rPr>
              <a:t>quyết</a:t>
            </a:r>
            <a:r>
              <a:rPr lang="en-VN" sz="2000" dirty="0">
                <a:solidFill>
                  <a:srgbClr val="080502"/>
                </a:solidFill>
                <a:effectLst/>
                <a:latin typeface="Arial" panose="020B0604020202020204" pitchFamily="34" charset="0"/>
                <a:cs typeface="Arial" panose="020B0604020202020204" pitchFamily="34" charset="0"/>
              </a:rPr>
              <a:t> </a:t>
            </a:r>
            <a:endParaRPr lang="en-VN" sz="2000" dirty="0">
              <a:solidFill>
                <a:srgbClr val="080502"/>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9FC98264-A934-C696-116D-146CF8518658}"/>
              </a:ext>
            </a:extLst>
          </p:cNvPr>
          <p:cNvGrpSpPr/>
          <p:nvPr/>
        </p:nvGrpSpPr>
        <p:grpSpPr>
          <a:xfrm>
            <a:off x="2516474" y="2717848"/>
            <a:ext cx="6115146" cy="1497058"/>
            <a:chOff x="2516474" y="2717848"/>
            <a:chExt cx="6115146" cy="1497058"/>
          </a:xfrm>
        </p:grpSpPr>
        <p:pic>
          <p:nvPicPr>
            <p:cNvPr id="6" name="Picture 5" descr="A light bulb with rays of light&#10;&#10;Description automatically generated">
              <a:extLst>
                <a:ext uri="{FF2B5EF4-FFF2-40B4-BE49-F238E27FC236}">
                  <a16:creationId xmlns:a16="http://schemas.microsoft.com/office/drawing/2014/main" id="{280DFA5F-5F53-0AFE-757F-94E1DC34184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6474" y="2717848"/>
              <a:ext cx="1393679" cy="1393679"/>
            </a:xfrm>
            <a:prstGeom prst="rect">
              <a:avLst/>
            </a:prstGeom>
          </p:spPr>
        </p:pic>
        <p:sp>
          <p:nvSpPr>
            <p:cNvPr id="8" name="TextBox 7">
              <a:extLst>
                <a:ext uri="{FF2B5EF4-FFF2-40B4-BE49-F238E27FC236}">
                  <a16:creationId xmlns:a16="http://schemas.microsoft.com/office/drawing/2014/main" id="{64024113-121D-1FBF-002C-0F0E05DB6FB2}"/>
                </a:ext>
              </a:extLst>
            </p:cNvPr>
            <p:cNvSpPr txBox="1"/>
            <p:nvPr/>
          </p:nvSpPr>
          <p:spPr>
            <a:xfrm>
              <a:off x="3657600" y="2794645"/>
              <a:ext cx="4974020" cy="1420261"/>
            </a:xfrm>
            <a:prstGeom prst="rect">
              <a:avLst/>
            </a:prstGeom>
            <a:noFill/>
          </p:spPr>
          <p:txBody>
            <a:bodyPr wrap="square">
              <a:spAutoFit/>
            </a:bodyPr>
            <a:lstStyle/>
            <a:p>
              <a:pPr algn="just">
                <a:lnSpc>
                  <a:spcPct val="150000"/>
                </a:lnSpc>
              </a:pPr>
              <a:r>
                <a:rPr lang="en-US" sz="20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Gợi</a:t>
              </a: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ý</a:t>
              </a: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Tính</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tiền</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điện</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mỗi</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tháng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cho</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gia</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đình</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theo</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điện</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tiêu</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thụ</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gia</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đình</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Tạo</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một</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hoạt</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hình</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mà</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em</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thích</a:t>
              </a:r>
              <a:r>
                <a:rPr lang="en-VN" sz="2000" i="1" dirty="0">
                  <a:effectLst/>
                  <a:latin typeface="Arial" panose="020B0604020202020204" pitchFamily="34" charset="0"/>
                  <a:cs typeface="Arial" panose="020B0604020202020204" pitchFamily="34" charset="0"/>
                </a:rPr>
                <a:t> </a:t>
              </a:r>
              <a:endParaRPr lang="en-VN" sz="2000" i="1" dirty="0">
                <a:latin typeface="Arial" panose="020B0604020202020204" pitchFamily="34" charset="0"/>
                <a:cs typeface="Arial" panose="020B0604020202020204" pitchFamily="34" charset="0"/>
              </a:endParaRPr>
            </a:p>
          </p:txBody>
        </p:sp>
      </p:grpSp>
      <p:sp>
        <p:nvSpPr>
          <p:cNvPr id="9" name="Cloud 8">
            <a:extLst>
              <a:ext uri="{FF2B5EF4-FFF2-40B4-BE49-F238E27FC236}">
                <a16:creationId xmlns:a16="http://schemas.microsoft.com/office/drawing/2014/main" id="{78E8DBB0-C957-C21D-FDFC-5CFB83529CBF}"/>
              </a:ext>
            </a:extLst>
          </p:cNvPr>
          <p:cNvSpPr/>
          <p:nvPr/>
        </p:nvSpPr>
        <p:spPr>
          <a:xfrm>
            <a:off x="6144610" y="-860591"/>
            <a:ext cx="3585410" cy="199623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2000" dirty="0">
              <a:solidFill>
                <a:srgbClr val="080502"/>
              </a:solidFill>
              <a:latin typeface="Arial" panose="020B0604020202020204" pitchFamily="34" charset="0"/>
              <a:cs typeface="Arial" panose="020B0604020202020204" pitchFamily="34" charset="0"/>
            </a:endParaRPr>
          </a:p>
          <a:p>
            <a:pPr algn="ctr"/>
            <a:endParaRPr lang="en-VN" sz="2000" dirty="0">
              <a:solidFill>
                <a:srgbClr val="080502"/>
              </a:solidFill>
              <a:latin typeface="Arial" panose="020B0604020202020204" pitchFamily="34" charset="0"/>
              <a:cs typeface="Arial" panose="020B0604020202020204" pitchFamily="34" charset="0"/>
            </a:endParaRPr>
          </a:p>
          <a:p>
            <a:pPr algn="ctr"/>
            <a:r>
              <a:rPr lang="en-VN" sz="2000" b="1" dirty="0">
                <a:solidFill>
                  <a:srgbClr val="080502"/>
                </a:solidFill>
                <a:latin typeface="Arial" panose="020B0604020202020204" pitchFamily="34" charset="0"/>
                <a:cs typeface="Arial" panose="020B0604020202020204" pitchFamily="34" charset="0"/>
              </a:rPr>
              <a:t>Nhiệm vụ về nhà</a:t>
            </a:r>
          </a:p>
        </p:txBody>
      </p:sp>
    </p:spTree>
    <p:extLst>
      <p:ext uri="{BB962C8B-B14F-4D97-AF65-F5344CB8AC3E}">
        <p14:creationId xmlns:p14="http://schemas.microsoft.com/office/powerpoint/2010/main" val="320313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500"/>
                                        <p:tgtEl>
                                          <p:spTgt spid="3"/>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 name="Google Shape;243;p28">
            <a:extLst>
              <a:ext uri="{FF2B5EF4-FFF2-40B4-BE49-F238E27FC236}">
                <a16:creationId xmlns:a16="http://schemas.microsoft.com/office/drawing/2014/main" id="{AA9797F8-4296-E312-551F-1AAAF53DDFC2}"/>
              </a:ext>
            </a:extLst>
          </p:cNvPr>
          <p:cNvSpPr txBox="1">
            <a:spLocks/>
          </p:cNvSpPr>
          <p:nvPr/>
        </p:nvSpPr>
        <p:spPr>
          <a:xfrm>
            <a:off x="739050" y="571345"/>
            <a:ext cx="7704000" cy="564300"/>
          </a:xfrm>
          <a:prstGeom prst="rect">
            <a:avLst/>
          </a:prstGeom>
          <a:noFill/>
          <a:ln>
            <a:noFill/>
          </a:ln>
          <a:effectLst>
            <a:outerShdw dist="38100" dir="2340000" algn="bl" rotWithShape="0">
              <a:schemeClr val="lt1"/>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9pPr>
          </a:lstStyle>
          <a:p>
            <a:pPr algn="ctr"/>
            <a:r>
              <a:rPr lang="en-US" sz="3000" dirty="0">
                <a:solidFill>
                  <a:schemeClr val="dk2"/>
                </a:solidFill>
                <a:latin typeface="Arial" panose="020B0604020202020204" pitchFamily="34" charset="0"/>
                <a:cs typeface="Arial" panose="020B0604020202020204" pitchFamily="34" charset="0"/>
              </a:rPr>
              <a:t>HƯỚNG DẪN </a:t>
            </a:r>
            <a:r>
              <a:rPr lang="en-US" sz="3000" dirty="0">
                <a:solidFill>
                  <a:schemeClr val="accent4"/>
                </a:solidFill>
                <a:latin typeface="Arial" panose="020B0604020202020204" pitchFamily="34" charset="0"/>
                <a:cs typeface="Arial" panose="020B0604020202020204" pitchFamily="34" charset="0"/>
              </a:rPr>
              <a:t>VỀ NHÀ</a:t>
            </a:r>
          </a:p>
        </p:txBody>
      </p:sp>
      <p:grpSp>
        <p:nvGrpSpPr>
          <p:cNvPr id="32" name="Group 31">
            <a:extLst>
              <a:ext uri="{FF2B5EF4-FFF2-40B4-BE49-F238E27FC236}">
                <a16:creationId xmlns:a16="http://schemas.microsoft.com/office/drawing/2014/main" id="{DAD606BF-F33A-EB53-C878-D5258D323BD4}"/>
              </a:ext>
            </a:extLst>
          </p:cNvPr>
          <p:cNvGrpSpPr/>
          <p:nvPr/>
        </p:nvGrpSpPr>
        <p:grpSpPr>
          <a:xfrm>
            <a:off x="732642" y="1499671"/>
            <a:ext cx="7716816" cy="2761043"/>
            <a:chOff x="560847" y="1643955"/>
            <a:chExt cx="3114984" cy="1871782"/>
          </a:xfrm>
        </p:grpSpPr>
        <p:sp>
          <p:nvSpPr>
            <p:cNvPr id="28" name="Snip Diagonal Corner Rectangle 27">
              <a:extLst>
                <a:ext uri="{FF2B5EF4-FFF2-40B4-BE49-F238E27FC236}">
                  <a16:creationId xmlns:a16="http://schemas.microsoft.com/office/drawing/2014/main" id="{4FD0D070-3037-3CD5-D0FA-1EE3EFA683CD}"/>
                </a:ext>
              </a:extLst>
            </p:cNvPr>
            <p:cNvSpPr/>
            <p:nvPr/>
          </p:nvSpPr>
          <p:spPr>
            <a:xfrm>
              <a:off x="560847" y="1643955"/>
              <a:ext cx="3007048" cy="1710869"/>
            </a:xfrm>
            <a:prstGeom prst="snip2Diag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9" name="Snip Diagonal Corner Rectangle 28">
              <a:extLst>
                <a:ext uri="{FF2B5EF4-FFF2-40B4-BE49-F238E27FC236}">
                  <a16:creationId xmlns:a16="http://schemas.microsoft.com/office/drawing/2014/main" id="{A7AEA45B-CDFF-85A9-F8DA-4117E5109165}"/>
                </a:ext>
              </a:extLst>
            </p:cNvPr>
            <p:cNvSpPr/>
            <p:nvPr/>
          </p:nvSpPr>
          <p:spPr>
            <a:xfrm>
              <a:off x="668783" y="1804868"/>
              <a:ext cx="3007048" cy="1710869"/>
            </a:xfrm>
            <a:prstGeom prst="snip2Diag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vi-VN" sz="2000" dirty="0">
                  <a:solidFill>
                    <a:srgbClr val="080502"/>
                  </a:solidFill>
                  <a:latin typeface="Arial" panose="020B0604020202020204" pitchFamily="34" charset="0"/>
                  <a:cs typeface="Arial" panose="020B0604020202020204" pitchFamily="34" charset="0"/>
                </a:rPr>
                <a:t>Ôn lại kiến thức đã học.</a:t>
              </a:r>
            </a:p>
            <a:p>
              <a:pPr marL="342900" indent="-342900" algn="just">
                <a:lnSpc>
                  <a:spcPct val="150000"/>
                </a:lnSpc>
                <a:buFont typeface="Wingdings" pitchFamily="2" charset="2"/>
                <a:buChar char="ü"/>
              </a:pPr>
              <a:r>
                <a:rPr lang="vi-VN" sz="2000" dirty="0">
                  <a:solidFill>
                    <a:srgbClr val="080502"/>
                  </a:solidFill>
                  <a:latin typeface="Arial" panose="020B0604020202020204" pitchFamily="34" charset="0"/>
                  <a:cs typeface="Arial" panose="020B0604020202020204" pitchFamily="34" charset="0"/>
                </a:rPr>
                <a:t>Làm bài tập được giao và bài tập Bài 1 trong Sách bài tập Tin học 9 - Cánh Diều.</a:t>
              </a:r>
            </a:p>
            <a:p>
              <a:pPr marL="342900" indent="-342900" algn="just">
                <a:lnSpc>
                  <a:spcPct val="150000"/>
                </a:lnSpc>
                <a:buFont typeface="Wingdings" pitchFamily="2" charset="2"/>
                <a:buChar char="ü"/>
              </a:pPr>
              <a:r>
                <a:rPr lang="vi-VN" sz="2000" dirty="0">
                  <a:solidFill>
                    <a:srgbClr val="080502"/>
                  </a:solidFill>
                  <a:latin typeface="Arial" panose="020B0604020202020204" pitchFamily="34" charset="0"/>
                  <a:cs typeface="Arial" panose="020B0604020202020204" pitchFamily="34" charset="0"/>
                </a:rPr>
                <a:t>Đọc và tìm hiểu trước </a:t>
              </a:r>
              <a:r>
                <a:rPr lang="vi-VN" sz="2000" b="1" i="1" dirty="0">
                  <a:solidFill>
                    <a:srgbClr val="080502"/>
                  </a:solidFill>
                  <a:latin typeface="Arial" panose="020B0604020202020204" pitchFamily="34" charset="0"/>
                  <a:cs typeface="Arial" panose="020B0604020202020204" pitchFamily="34" charset="0"/>
                </a:rPr>
                <a:t>Bài 2: Thực hành xác định bài toán và tìm thuật toán.</a:t>
              </a:r>
            </a:p>
          </p:txBody>
        </p:sp>
      </p:grpSp>
    </p:spTree>
    <p:extLst>
      <p:ext uri="{BB962C8B-B14F-4D97-AF65-F5344CB8AC3E}">
        <p14:creationId xmlns:p14="http://schemas.microsoft.com/office/powerpoint/2010/main" val="392992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0"/>
          <p:cNvSpPr txBox="1">
            <a:spLocks noGrp="1"/>
          </p:cNvSpPr>
          <p:nvPr>
            <p:ph type="title"/>
          </p:nvPr>
        </p:nvSpPr>
        <p:spPr>
          <a:xfrm>
            <a:off x="0" y="611912"/>
            <a:ext cx="9410700" cy="391967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3500" dirty="0">
                <a:solidFill>
                  <a:srgbClr val="0070C0"/>
                </a:solidFill>
                <a:latin typeface="Arial" panose="020B0604020202020204" pitchFamily="34" charset="0"/>
                <a:cs typeface="Arial" panose="020B0604020202020204" pitchFamily="34" charset="0"/>
              </a:rPr>
              <a:t>CHỦ ĐỀ F: GIẢI QUYẾT VẤN ĐỀN </a:t>
            </a:r>
            <a:br>
              <a:rPr lang="en" sz="3500" dirty="0">
                <a:solidFill>
                  <a:srgbClr val="0070C0"/>
                </a:solidFill>
                <a:latin typeface="Arial" panose="020B0604020202020204" pitchFamily="34" charset="0"/>
                <a:cs typeface="Arial" panose="020B0604020202020204" pitchFamily="34" charset="0"/>
              </a:rPr>
            </a:br>
            <a:r>
              <a:rPr lang="en" sz="3500" dirty="0">
                <a:solidFill>
                  <a:srgbClr val="0070C0"/>
                </a:solidFill>
                <a:latin typeface="Arial" panose="020B0604020202020204" pitchFamily="34" charset="0"/>
                <a:cs typeface="Arial" panose="020B0604020202020204" pitchFamily="34" charset="0"/>
              </a:rPr>
              <a:t>VỚI SỰ TRỢ GIÚP CỦA MÁY TÍNH</a:t>
            </a:r>
            <a:br>
              <a:rPr lang="en" sz="4000" dirty="0">
                <a:solidFill>
                  <a:srgbClr val="080502"/>
                </a:solidFill>
                <a:latin typeface="Arial" panose="020B0604020202020204" pitchFamily="34" charset="0"/>
                <a:cs typeface="Arial" panose="020B0604020202020204" pitchFamily="34" charset="0"/>
              </a:rPr>
            </a:br>
            <a:r>
              <a:rPr lang="en" sz="4000" dirty="0">
                <a:solidFill>
                  <a:srgbClr val="C00000"/>
                </a:solidFill>
                <a:latin typeface="Arial" panose="020B0604020202020204" pitchFamily="34" charset="0"/>
                <a:cs typeface="Arial" panose="020B0604020202020204" pitchFamily="34" charset="0"/>
              </a:rPr>
              <a:t>BÀI 1: CÁC BƯỚC GIẢI BÀI TOÁN BẰNG MÁY TÍNH </a:t>
            </a:r>
            <a:endParaRPr sz="4000" dirty="0">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randombar(horizontal)">
                                      <p:cBhvr>
                                        <p:cTn id="7"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ctrTitle"/>
          </p:nvPr>
        </p:nvSpPr>
        <p:spPr>
          <a:xfrm>
            <a:off x="486275" y="1489350"/>
            <a:ext cx="8171449" cy="21648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4000" dirty="0">
                <a:solidFill>
                  <a:schemeClr val="dk1"/>
                </a:solidFill>
                <a:latin typeface="Arial" panose="020B0604020202020204" pitchFamily="34" charset="0"/>
                <a:cs typeface="Arial" panose="020B0604020202020204" pitchFamily="34" charset="0"/>
              </a:rPr>
              <a:t>CẢM ƠN CÁC EM ĐÃ THAM GIA BUỔI HỌC NGÀY HÔM NAY!</a:t>
            </a:r>
            <a:endParaRPr sz="4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65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 name="Google Shape;243;p28">
            <a:extLst>
              <a:ext uri="{FF2B5EF4-FFF2-40B4-BE49-F238E27FC236}">
                <a16:creationId xmlns:a16="http://schemas.microsoft.com/office/drawing/2014/main" id="{AA9797F8-4296-E312-551F-1AAAF53DDFC2}"/>
              </a:ext>
            </a:extLst>
          </p:cNvPr>
          <p:cNvSpPr txBox="1">
            <a:spLocks/>
          </p:cNvSpPr>
          <p:nvPr/>
        </p:nvSpPr>
        <p:spPr>
          <a:xfrm>
            <a:off x="739050" y="571345"/>
            <a:ext cx="7704000" cy="564300"/>
          </a:xfrm>
          <a:prstGeom prst="rect">
            <a:avLst/>
          </a:prstGeom>
          <a:noFill/>
          <a:ln>
            <a:noFill/>
          </a:ln>
          <a:effectLst>
            <a:outerShdw dist="38100" dir="2340000" algn="bl" rotWithShape="0">
              <a:schemeClr val="lt1"/>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9pPr>
          </a:lstStyle>
          <a:p>
            <a:pPr algn="ctr"/>
            <a:r>
              <a:rPr lang="en-US" sz="3000" dirty="0">
                <a:solidFill>
                  <a:schemeClr val="dk2"/>
                </a:solidFill>
                <a:latin typeface="Arial" panose="020B0604020202020204" pitchFamily="34" charset="0"/>
                <a:cs typeface="Arial" panose="020B0604020202020204" pitchFamily="34" charset="0"/>
              </a:rPr>
              <a:t>NỘI DUNG </a:t>
            </a:r>
            <a:r>
              <a:rPr lang="en-US" sz="3000" dirty="0">
                <a:solidFill>
                  <a:schemeClr val="accent4"/>
                </a:solidFill>
                <a:latin typeface="Arial" panose="020B0604020202020204" pitchFamily="34" charset="0"/>
                <a:cs typeface="Arial" panose="020B0604020202020204" pitchFamily="34" charset="0"/>
              </a:rPr>
              <a:t>BÀI HỌC</a:t>
            </a:r>
          </a:p>
        </p:txBody>
      </p:sp>
      <p:grpSp>
        <p:nvGrpSpPr>
          <p:cNvPr id="32" name="Group 31">
            <a:extLst>
              <a:ext uri="{FF2B5EF4-FFF2-40B4-BE49-F238E27FC236}">
                <a16:creationId xmlns:a16="http://schemas.microsoft.com/office/drawing/2014/main" id="{DAD606BF-F33A-EB53-C878-D5258D323BD4}"/>
              </a:ext>
            </a:extLst>
          </p:cNvPr>
          <p:cNvGrpSpPr/>
          <p:nvPr/>
        </p:nvGrpSpPr>
        <p:grpSpPr>
          <a:xfrm>
            <a:off x="579897" y="1635859"/>
            <a:ext cx="3166201" cy="1871782"/>
            <a:chOff x="560847" y="1643955"/>
            <a:chExt cx="3166201" cy="1871782"/>
          </a:xfrm>
        </p:grpSpPr>
        <p:sp>
          <p:nvSpPr>
            <p:cNvPr id="28" name="Snip Diagonal Corner Rectangle 27">
              <a:extLst>
                <a:ext uri="{FF2B5EF4-FFF2-40B4-BE49-F238E27FC236}">
                  <a16:creationId xmlns:a16="http://schemas.microsoft.com/office/drawing/2014/main" id="{4FD0D070-3037-3CD5-D0FA-1EE3EFA683CD}"/>
                </a:ext>
              </a:extLst>
            </p:cNvPr>
            <p:cNvSpPr/>
            <p:nvPr/>
          </p:nvSpPr>
          <p:spPr>
            <a:xfrm>
              <a:off x="560847" y="1643955"/>
              <a:ext cx="3007048" cy="1710869"/>
            </a:xfrm>
            <a:prstGeom prst="snip2Diag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9" name="Snip Diagonal Corner Rectangle 28">
              <a:extLst>
                <a:ext uri="{FF2B5EF4-FFF2-40B4-BE49-F238E27FC236}">
                  <a16:creationId xmlns:a16="http://schemas.microsoft.com/office/drawing/2014/main" id="{A7AEA45B-CDFF-85A9-F8DA-4117E5109165}"/>
                </a:ext>
              </a:extLst>
            </p:cNvPr>
            <p:cNvSpPr/>
            <p:nvPr/>
          </p:nvSpPr>
          <p:spPr>
            <a:xfrm>
              <a:off x="720000" y="1804868"/>
              <a:ext cx="3007048" cy="1710869"/>
            </a:xfrm>
            <a:prstGeom prst="snip2Diag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solidFill>
                    <a:srgbClr val="080502"/>
                  </a:solidFill>
                  <a:latin typeface="Arial" panose="020B0604020202020204" pitchFamily="34" charset="0"/>
                  <a:cs typeface="Arial" panose="020B0604020202020204" pitchFamily="34" charset="0"/>
                </a:rPr>
                <a:t>01. </a:t>
              </a:r>
              <a:r>
                <a:rPr lang="en-VN" sz="2000" dirty="0">
                  <a:solidFill>
                    <a:srgbClr val="080502"/>
                  </a:solidFill>
                  <a:latin typeface="Arial" panose="020B0604020202020204" pitchFamily="34" charset="0"/>
                  <a:cs typeface="Arial" panose="020B0604020202020204" pitchFamily="34" charset="0"/>
                </a:rPr>
                <a:t>Máy tính hỗ trợ giải quyết vấn đề</a:t>
              </a:r>
            </a:p>
          </p:txBody>
        </p:sp>
      </p:grpSp>
      <p:grpSp>
        <p:nvGrpSpPr>
          <p:cNvPr id="33" name="Group 32">
            <a:extLst>
              <a:ext uri="{FF2B5EF4-FFF2-40B4-BE49-F238E27FC236}">
                <a16:creationId xmlns:a16="http://schemas.microsoft.com/office/drawing/2014/main" id="{6C2DACFD-80E1-03BF-D34E-4291A27ED9A9}"/>
              </a:ext>
            </a:extLst>
          </p:cNvPr>
          <p:cNvGrpSpPr/>
          <p:nvPr/>
        </p:nvGrpSpPr>
        <p:grpSpPr>
          <a:xfrm>
            <a:off x="4193613" y="1635859"/>
            <a:ext cx="4408589" cy="1871782"/>
            <a:chOff x="4174563" y="1643955"/>
            <a:chExt cx="4408589" cy="1871782"/>
          </a:xfrm>
        </p:grpSpPr>
        <p:sp>
          <p:nvSpPr>
            <p:cNvPr id="30" name="Snip Diagonal Corner Rectangle 29">
              <a:extLst>
                <a:ext uri="{FF2B5EF4-FFF2-40B4-BE49-F238E27FC236}">
                  <a16:creationId xmlns:a16="http://schemas.microsoft.com/office/drawing/2014/main" id="{DD5F714E-0759-0D54-C1D6-A9D3B2F75EF6}"/>
                </a:ext>
              </a:extLst>
            </p:cNvPr>
            <p:cNvSpPr/>
            <p:nvPr/>
          </p:nvSpPr>
          <p:spPr>
            <a:xfrm>
              <a:off x="4174563" y="1643955"/>
              <a:ext cx="4249436" cy="1710869"/>
            </a:xfrm>
            <a:prstGeom prst="snip2Diag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Snip Diagonal Corner Rectangle 30">
              <a:extLst>
                <a:ext uri="{FF2B5EF4-FFF2-40B4-BE49-F238E27FC236}">
                  <a16:creationId xmlns:a16="http://schemas.microsoft.com/office/drawing/2014/main" id="{641FFED0-2172-D3A2-4578-B013BA586E3D}"/>
                </a:ext>
              </a:extLst>
            </p:cNvPr>
            <p:cNvSpPr/>
            <p:nvPr/>
          </p:nvSpPr>
          <p:spPr>
            <a:xfrm>
              <a:off x="4333716" y="1804868"/>
              <a:ext cx="4249436" cy="1710869"/>
            </a:xfrm>
            <a:prstGeom prst="snip2Diag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solidFill>
                    <a:srgbClr val="080502"/>
                  </a:solidFill>
                  <a:latin typeface="Arial" panose="020B0604020202020204" pitchFamily="34" charset="0"/>
                  <a:cs typeface="Arial" panose="020B0604020202020204" pitchFamily="34" charset="0"/>
                </a:rPr>
                <a:t>02. </a:t>
              </a:r>
              <a:r>
                <a:rPr lang="en-VN" sz="2000" dirty="0">
                  <a:solidFill>
                    <a:srgbClr val="080502"/>
                  </a:solidFill>
                  <a:latin typeface="Arial" panose="020B0604020202020204" pitchFamily="34" charset="0"/>
                  <a:cs typeface="Arial" panose="020B0604020202020204" pitchFamily="34" charset="0"/>
                </a:rPr>
                <a:t>Các bước con người giao bài toán cho máy tính giải quyết</a:t>
              </a:r>
            </a:p>
          </p:txBody>
        </p:sp>
      </p:grpSp>
      <p:pic>
        <p:nvPicPr>
          <p:cNvPr id="1026" name="Picture 2" descr="Thiết Kế Vector Biểu Tượng Máy Tính | Công cụ đồ họa PNG Tải xuống miễn phí  - Pikbest">
            <a:extLst>
              <a:ext uri="{FF2B5EF4-FFF2-40B4-BE49-F238E27FC236}">
                <a16:creationId xmlns:a16="http://schemas.microsoft.com/office/drawing/2014/main" id="{F566AADA-2CC9-E53B-C4EB-039FD5219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164" y="2504331"/>
            <a:ext cx="3007048" cy="300704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A person sitting at a computer&#10;&#10;Description automatically generated">
            <a:extLst>
              <a:ext uri="{FF2B5EF4-FFF2-40B4-BE49-F238E27FC236}">
                <a16:creationId xmlns:a16="http://schemas.microsoft.com/office/drawing/2014/main" id="{0E81F4D5-4323-8CE8-6FC7-0DF2B2175A5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48361" y="2571750"/>
            <a:ext cx="3244284" cy="25975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500"/>
                                        <p:tgtEl>
                                          <p:spTgt spid="33"/>
                                        </p:tgtEl>
                                      </p:cBhvr>
                                    </p:animEffect>
                                  </p:childTnLst>
                                </p:cTn>
                              </p:par>
                              <p:par>
                                <p:cTn id="16" presetID="3" presetClass="entr" presetSubtype="1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linds(horizontal)">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1"/>
          <p:cNvSpPr txBox="1">
            <a:spLocks noGrp="1"/>
          </p:cNvSpPr>
          <p:nvPr>
            <p:ph type="title"/>
          </p:nvPr>
        </p:nvSpPr>
        <p:spPr>
          <a:xfrm>
            <a:off x="3047011" y="2431148"/>
            <a:ext cx="5749387" cy="1203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000" dirty="0">
                <a:latin typeface="Arial" panose="020B0604020202020204" pitchFamily="34" charset="0"/>
                <a:cs typeface="Arial" panose="020B0604020202020204" pitchFamily="34" charset="0"/>
              </a:rPr>
              <a:t>MÁY TÍNH HỖ TRỢ GIẢI QUYẾT VẤN ĐỀ</a:t>
            </a:r>
            <a:endParaRPr sz="4000" dirty="0">
              <a:solidFill>
                <a:schemeClr val="accent4"/>
              </a:solidFill>
              <a:latin typeface="Arial" panose="020B0604020202020204" pitchFamily="34" charset="0"/>
              <a:cs typeface="Arial" panose="020B0604020202020204" pitchFamily="34" charset="0"/>
            </a:endParaRPr>
          </a:p>
        </p:txBody>
      </p:sp>
      <p:sp>
        <p:nvSpPr>
          <p:cNvPr id="326" name="Google Shape;326;p31"/>
          <p:cNvSpPr txBox="1">
            <a:spLocks noGrp="1"/>
          </p:cNvSpPr>
          <p:nvPr>
            <p:ph type="title" idx="2"/>
          </p:nvPr>
        </p:nvSpPr>
        <p:spPr>
          <a:xfrm>
            <a:off x="5273560" y="-19455"/>
            <a:ext cx="2679900" cy="229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000" dirty="0">
                <a:latin typeface="Arial" panose="020B0604020202020204" pitchFamily="34" charset="0"/>
                <a:cs typeface="Arial" panose="020B0604020202020204" pitchFamily="34" charset="0"/>
              </a:rPr>
              <a:t>01</a:t>
            </a:r>
            <a:endParaRPr sz="7000" dirty="0">
              <a:latin typeface="Arial" panose="020B0604020202020204" pitchFamily="34" charset="0"/>
              <a:cs typeface="Arial" panose="020B0604020202020204" pitchFamily="34" charset="0"/>
            </a:endParaRPr>
          </a:p>
        </p:txBody>
      </p:sp>
      <p:grpSp>
        <p:nvGrpSpPr>
          <p:cNvPr id="343" name="Google Shape;343;p31"/>
          <p:cNvGrpSpPr/>
          <p:nvPr/>
        </p:nvGrpSpPr>
        <p:grpSpPr>
          <a:xfrm>
            <a:off x="4332763" y="2564100"/>
            <a:ext cx="101550" cy="101500"/>
            <a:chOff x="3258600" y="2392325"/>
            <a:chExt cx="101550" cy="101500"/>
          </a:xfrm>
        </p:grpSpPr>
        <p:sp>
          <p:nvSpPr>
            <p:cNvPr id="344" name="Google Shape;344;p31"/>
            <p:cNvSpPr/>
            <p:nvPr/>
          </p:nvSpPr>
          <p:spPr>
            <a:xfrm>
              <a:off x="3258600" y="2435000"/>
              <a:ext cx="101550" cy="16225"/>
            </a:xfrm>
            <a:custGeom>
              <a:avLst/>
              <a:gdLst/>
              <a:ahLst/>
              <a:cxnLst/>
              <a:rect l="l" t="t" r="r" b="b"/>
              <a:pathLst>
                <a:path w="4062" h="649" extrusionOk="0">
                  <a:moveTo>
                    <a:pt x="324" y="1"/>
                  </a:moveTo>
                  <a:cubicBezTo>
                    <a:pt x="146" y="1"/>
                    <a:pt x="0" y="145"/>
                    <a:pt x="0" y="324"/>
                  </a:cubicBezTo>
                  <a:cubicBezTo>
                    <a:pt x="0" y="503"/>
                    <a:pt x="146" y="648"/>
                    <a:pt x="324" y="648"/>
                  </a:cubicBezTo>
                  <a:lnTo>
                    <a:pt x="3738" y="648"/>
                  </a:lnTo>
                  <a:cubicBezTo>
                    <a:pt x="3916" y="648"/>
                    <a:pt x="4061" y="503"/>
                    <a:pt x="4061" y="324"/>
                  </a:cubicBezTo>
                  <a:cubicBezTo>
                    <a:pt x="4061" y="145"/>
                    <a:pt x="3916" y="1"/>
                    <a:pt x="3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3301275" y="2392325"/>
              <a:ext cx="16225" cy="101500"/>
            </a:xfrm>
            <a:custGeom>
              <a:avLst/>
              <a:gdLst/>
              <a:ahLst/>
              <a:cxnLst/>
              <a:rect l="l" t="t" r="r" b="b"/>
              <a:pathLst>
                <a:path w="649" h="4060" extrusionOk="0">
                  <a:moveTo>
                    <a:pt x="325" y="0"/>
                  </a:moveTo>
                  <a:cubicBezTo>
                    <a:pt x="146" y="0"/>
                    <a:pt x="1" y="144"/>
                    <a:pt x="1" y="324"/>
                  </a:cubicBezTo>
                  <a:lnTo>
                    <a:pt x="1" y="3736"/>
                  </a:lnTo>
                  <a:cubicBezTo>
                    <a:pt x="1" y="3916"/>
                    <a:pt x="146" y="4060"/>
                    <a:pt x="325" y="4060"/>
                  </a:cubicBezTo>
                  <a:cubicBezTo>
                    <a:pt x="504" y="4060"/>
                    <a:pt x="647" y="3917"/>
                    <a:pt x="648" y="3736"/>
                  </a:cubicBezTo>
                  <a:lnTo>
                    <a:pt x="648" y="324"/>
                  </a:lnTo>
                  <a:cubicBezTo>
                    <a:pt x="648" y="144"/>
                    <a:pt x="504"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1"/>
          <p:cNvGrpSpPr/>
          <p:nvPr/>
        </p:nvGrpSpPr>
        <p:grpSpPr>
          <a:xfrm>
            <a:off x="7325988" y="1179950"/>
            <a:ext cx="101550" cy="101500"/>
            <a:chOff x="3258600" y="2392325"/>
            <a:chExt cx="101550" cy="101500"/>
          </a:xfrm>
        </p:grpSpPr>
        <p:sp>
          <p:nvSpPr>
            <p:cNvPr id="347" name="Google Shape;347;p31"/>
            <p:cNvSpPr/>
            <p:nvPr/>
          </p:nvSpPr>
          <p:spPr>
            <a:xfrm>
              <a:off x="3258600" y="2435000"/>
              <a:ext cx="101550" cy="16225"/>
            </a:xfrm>
            <a:custGeom>
              <a:avLst/>
              <a:gdLst/>
              <a:ahLst/>
              <a:cxnLst/>
              <a:rect l="l" t="t" r="r" b="b"/>
              <a:pathLst>
                <a:path w="4062" h="649" extrusionOk="0">
                  <a:moveTo>
                    <a:pt x="324" y="1"/>
                  </a:moveTo>
                  <a:cubicBezTo>
                    <a:pt x="146" y="1"/>
                    <a:pt x="0" y="145"/>
                    <a:pt x="0" y="324"/>
                  </a:cubicBezTo>
                  <a:cubicBezTo>
                    <a:pt x="0" y="503"/>
                    <a:pt x="146" y="648"/>
                    <a:pt x="324" y="648"/>
                  </a:cubicBezTo>
                  <a:lnTo>
                    <a:pt x="3738" y="648"/>
                  </a:lnTo>
                  <a:cubicBezTo>
                    <a:pt x="3916" y="648"/>
                    <a:pt x="4061" y="503"/>
                    <a:pt x="4061" y="324"/>
                  </a:cubicBezTo>
                  <a:cubicBezTo>
                    <a:pt x="4061" y="145"/>
                    <a:pt x="3916" y="1"/>
                    <a:pt x="3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3301275" y="2392325"/>
              <a:ext cx="16225" cy="101500"/>
            </a:xfrm>
            <a:custGeom>
              <a:avLst/>
              <a:gdLst/>
              <a:ahLst/>
              <a:cxnLst/>
              <a:rect l="l" t="t" r="r" b="b"/>
              <a:pathLst>
                <a:path w="649" h="4060" extrusionOk="0">
                  <a:moveTo>
                    <a:pt x="325" y="0"/>
                  </a:moveTo>
                  <a:cubicBezTo>
                    <a:pt x="146" y="0"/>
                    <a:pt x="1" y="144"/>
                    <a:pt x="1" y="324"/>
                  </a:cubicBezTo>
                  <a:lnTo>
                    <a:pt x="1" y="3736"/>
                  </a:lnTo>
                  <a:cubicBezTo>
                    <a:pt x="1" y="3916"/>
                    <a:pt x="146" y="4060"/>
                    <a:pt x="325" y="4060"/>
                  </a:cubicBezTo>
                  <a:cubicBezTo>
                    <a:pt x="504" y="4060"/>
                    <a:pt x="647" y="3917"/>
                    <a:pt x="648" y="3736"/>
                  </a:cubicBezTo>
                  <a:lnTo>
                    <a:pt x="648" y="324"/>
                  </a:lnTo>
                  <a:cubicBezTo>
                    <a:pt x="648" y="144"/>
                    <a:pt x="504"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1"/>
          <p:cNvGrpSpPr/>
          <p:nvPr/>
        </p:nvGrpSpPr>
        <p:grpSpPr>
          <a:xfrm>
            <a:off x="6322488" y="4217050"/>
            <a:ext cx="101550" cy="101500"/>
            <a:chOff x="3258600" y="2392325"/>
            <a:chExt cx="101550" cy="101500"/>
          </a:xfrm>
        </p:grpSpPr>
        <p:sp>
          <p:nvSpPr>
            <p:cNvPr id="350" name="Google Shape;350;p31"/>
            <p:cNvSpPr/>
            <p:nvPr/>
          </p:nvSpPr>
          <p:spPr>
            <a:xfrm>
              <a:off x="3258600" y="2435000"/>
              <a:ext cx="101550" cy="16225"/>
            </a:xfrm>
            <a:custGeom>
              <a:avLst/>
              <a:gdLst/>
              <a:ahLst/>
              <a:cxnLst/>
              <a:rect l="l" t="t" r="r" b="b"/>
              <a:pathLst>
                <a:path w="4062" h="649" extrusionOk="0">
                  <a:moveTo>
                    <a:pt x="324" y="1"/>
                  </a:moveTo>
                  <a:cubicBezTo>
                    <a:pt x="146" y="1"/>
                    <a:pt x="0" y="145"/>
                    <a:pt x="0" y="324"/>
                  </a:cubicBezTo>
                  <a:cubicBezTo>
                    <a:pt x="0" y="503"/>
                    <a:pt x="146" y="648"/>
                    <a:pt x="324" y="648"/>
                  </a:cubicBezTo>
                  <a:lnTo>
                    <a:pt x="3738" y="648"/>
                  </a:lnTo>
                  <a:cubicBezTo>
                    <a:pt x="3916" y="648"/>
                    <a:pt x="4061" y="503"/>
                    <a:pt x="4061" y="324"/>
                  </a:cubicBezTo>
                  <a:cubicBezTo>
                    <a:pt x="4061" y="145"/>
                    <a:pt x="3916" y="1"/>
                    <a:pt x="3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3301275" y="2392325"/>
              <a:ext cx="16225" cy="101500"/>
            </a:xfrm>
            <a:custGeom>
              <a:avLst/>
              <a:gdLst/>
              <a:ahLst/>
              <a:cxnLst/>
              <a:rect l="l" t="t" r="r" b="b"/>
              <a:pathLst>
                <a:path w="649" h="4060" extrusionOk="0">
                  <a:moveTo>
                    <a:pt x="325" y="0"/>
                  </a:moveTo>
                  <a:cubicBezTo>
                    <a:pt x="146" y="0"/>
                    <a:pt x="1" y="144"/>
                    <a:pt x="1" y="324"/>
                  </a:cubicBezTo>
                  <a:lnTo>
                    <a:pt x="1" y="3736"/>
                  </a:lnTo>
                  <a:cubicBezTo>
                    <a:pt x="1" y="3916"/>
                    <a:pt x="146" y="4060"/>
                    <a:pt x="325" y="4060"/>
                  </a:cubicBezTo>
                  <a:cubicBezTo>
                    <a:pt x="504" y="4060"/>
                    <a:pt x="647" y="3917"/>
                    <a:pt x="648" y="3736"/>
                  </a:cubicBezTo>
                  <a:lnTo>
                    <a:pt x="648" y="324"/>
                  </a:lnTo>
                  <a:cubicBezTo>
                    <a:pt x="648" y="144"/>
                    <a:pt x="504"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2" descr="Thiết Kế Vector Biểu Tượng Máy Tính | Công cụ đồ họa PNG Tải xuống miễn phí  - Pikbest">
            <a:extLst>
              <a:ext uri="{FF2B5EF4-FFF2-40B4-BE49-F238E27FC236}">
                <a16:creationId xmlns:a16="http://schemas.microsoft.com/office/drawing/2014/main" id="{A610E07C-3C54-9AAF-7889-AEF92C1F0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5" y="788581"/>
            <a:ext cx="3752607" cy="37526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pSp>
        <p:nvGrpSpPr>
          <p:cNvPr id="5" name="Group 4">
            <a:extLst>
              <a:ext uri="{FF2B5EF4-FFF2-40B4-BE49-F238E27FC236}">
                <a16:creationId xmlns:a16="http://schemas.microsoft.com/office/drawing/2014/main" id="{517CA3D9-8E2E-B1FC-78CA-7AC8F1E9C866}"/>
              </a:ext>
            </a:extLst>
          </p:cNvPr>
          <p:cNvGrpSpPr/>
          <p:nvPr/>
        </p:nvGrpSpPr>
        <p:grpSpPr>
          <a:xfrm>
            <a:off x="540320" y="416659"/>
            <a:ext cx="8063360" cy="802541"/>
            <a:chOff x="560847" y="1643955"/>
            <a:chExt cx="3166201" cy="1871782"/>
          </a:xfrm>
        </p:grpSpPr>
        <p:sp>
          <p:nvSpPr>
            <p:cNvPr id="6" name="Snip Diagonal Corner Rectangle 5">
              <a:extLst>
                <a:ext uri="{FF2B5EF4-FFF2-40B4-BE49-F238E27FC236}">
                  <a16:creationId xmlns:a16="http://schemas.microsoft.com/office/drawing/2014/main" id="{DA5D9FE2-DD5C-2C29-A740-208B70A257BB}"/>
                </a:ext>
              </a:extLst>
            </p:cNvPr>
            <p:cNvSpPr/>
            <p:nvPr/>
          </p:nvSpPr>
          <p:spPr>
            <a:xfrm>
              <a:off x="560847" y="1643955"/>
              <a:ext cx="3007048" cy="1710869"/>
            </a:xfrm>
            <a:prstGeom prst="snip2Diag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Snip Diagonal Corner Rectangle 6">
              <a:extLst>
                <a:ext uri="{FF2B5EF4-FFF2-40B4-BE49-F238E27FC236}">
                  <a16:creationId xmlns:a16="http://schemas.microsoft.com/office/drawing/2014/main" id="{0FAC1A33-F69E-4D6A-2589-0AD9ACB81B0F}"/>
                </a:ext>
              </a:extLst>
            </p:cNvPr>
            <p:cNvSpPr/>
            <p:nvPr/>
          </p:nvSpPr>
          <p:spPr>
            <a:xfrm>
              <a:off x="720000" y="1804868"/>
              <a:ext cx="3007048" cy="1710869"/>
            </a:xfrm>
            <a:prstGeom prst="snip2Diag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Các</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giai</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đoạn</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của</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quá</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trình</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giải</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quyết</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vấn</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đề</a:t>
              </a:r>
              <a:r>
                <a:rPr lang="en-US" sz="2000" kern="100" dirty="0">
                  <a:solidFill>
                    <a:schemeClr val="tx1"/>
                  </a:solidFill>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latin typeface="Arial" panose="020B0604020202020204" pitchFamily="34" charset="0"/>
                  <a:ea typeface="Aptos" panose="020B0004020202020204" pitchFamily="34" charset="0"/>
                  <a:cs typeface="Arial" panose="020B0604020202020204" pitchFamily="34" charset="0"/>
                </a:rPr>
                <a:t>là</a:t>
              </a:r>
              <a:r>
                <a:rPr lang="en-US" sz="2000" kern="100" dirty="0">
                  <a:solidFill>
                    <a:schemeClr val="tx1"/>
                  </a:solidFill>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latin typeface="Arial" panose="020B0604020202020204" pitchFamily="34" charset="0"/>
                  <a:ea typeface="Aptos" panose="020B0004020202020204" pitchFamily="34" charset="0"/>
                  <a:cs typeface="Arial" panose="020B0604020202020204" pitchFamily="34" charset="0"/>
                </a:rPr>
                <a:t>gì</a:t>
              </a:r>
              <a:r>
                <a:rPr lang="en-US" sz="2000" kern="100" dirty="0">
                  <a:solidFill>
                    <a:schemeClr val="tx1"/>
                  </a:solidFill>
                  <a:latin typeface="Arial" panose="020B0604020202020204" pitchFamily="34" charset="0"/>
                  <a:ea typeface="Aptos" panose="020B0004020202020204" pitchFamily="34" charset="0"/>
                  <a:cs typeface="Arial" panose="020B0604020202020204" pitchFamily="34" charset="0"/>
                </a:rPr>
                <a:t>?</a:t>
              </a:r>
              <a:endParaRPr lang="en-VN"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grpSp>
      <p:pic>
        <p:nvPicPr>
          <p:cNvPr id="13" name="Picture 24">
            <a:extLst>
              <a:ext uri="{FF2B5EF4-FFF2-40B4-BE49-F238E27FC236}">
                <a16:creationId xmlns:a16="http://schemas.microsoft.com/office/drawing/2014/main" id="{198782AD-A488-86A0-6B1A-FF537CE7828B}"/>
              </a:ext>
            </a:extLst>
          </p:cNvPr>
          <p:cNvPicPr>
            <a:picLocks noChangeAspect="1"/>
          </p:cNvPicPr>
          <p:nvPr/>
        </p:nvPicPr>
        <p:blipFill>
          <a:blip r:embed="rId3"/>
          <a:srcRect/>
          <a:stretch>
            <a:fillRect/>
          </a:stretch>
        </p:blipFill>
        <p:spPr>
          <a:xfrm>
            <a:off x="7525873" y="-52373"/>
            <a:ext cx="1344984" cy="1007057"/>
          </a:xfrm>
          <a:prstGeom prst="rect">
            <a:avLst/>
          </a:prstGeom>
        </p:spPr>
      </p:pic>
      <p:grpSp>
        <p:nvGrpSpPr>
          <p:cNvPr id="11" name="Group 10">
            <a:extLst>
              <a:ext uri="{FF2B5EF4-FFF2-40B4-BE49-F238E27FC236}">
                <a16:creationId xmlns:a16="http://schemas.microsoft.com/office/drawing/2014/main" id="{BC8351F8-3D94-3E56-0F4A-EF60CCB7797A}"/>
              </a:ext>
            </a:extLst>
          </p:cNvPr>
          <p:cNvGrpSpPr/>
          <p:nvPr/>
        </p:nvGrpSpPr>
        <p:grpSpPr>
          <a:xfrm>
            <a:off x="-3070932" y="1386664"/>
            <a:ext cx="12548663" cy="3298731"/>
            <a:chOff x="-3070932" y="1386664"/>
            <a:chExt cx="12548663" cy="3298731"/>
          </a:xfrm>
        </p:grpSpPr>
        <p:grpSp>
          <p:nvGrpSpPr>
            <p:cNvPr id="4" name="Group 3">
              <a:extLst>
                <a:ext uri="{FF2B5EF4-FFF2-40B4-BE49-F238E27FC236}">
                  <a16:creationId xmlns:a16="http://schemas.microsoft.com/office/drawing/2014/main" id="{C1AF3B7E-E057-303F-3DF1-69FF36E2745F}"/>
                </a:ext>
              </a:extLst>
            </p:cNvPr>
            <p:cNvGrpSpPr/>
            <p:nvPr/>
          </p:nvGrpSpPr>
          <p:grpSpPr>
            <a:xfrm>
              <a:off x="-3070932" y="1386664"/>
              <a:ext cx="12548663" cy="2835075"/>
              <a:chOff x="-3048630" y="739666"/>
              <a:chExt cx="12548663" cy="2835075"/>
            </a:xfrm>
          </p:grpSpPr>
          <p:pic>
            <p:nvPicPr>
              <p:cNvPr id="2" name="Picture 1" descr="A text with colorful arrows&#10;&#10;Description automatically generated with medium confidence">
                <a:extLst>
                  <a:ext uri="{FF2B5EF4-FFF2-40B4-BE49-F238E27FC236}">
                    <a16:creationId xmlns:a16="http://schemas.microsoft.com/office/drawing/2014/main" id="{C8CF3ACD-84BB-A307-E019-D11508C19E66}"/>
                  </a:ext>
                </a:extLst>
              </p:cNvPr>
              <p:cNvPicPr>
                <a:picLocks noChangeAspect="1"/>
              </p:cNvPicPr>
              <p:nvPr/>
            </p:nvPicPr>
            <p:blipFill rotWithShape="1">
              <a:blip r:embed="rId4">
                <a:clrChange>
                  <a:clrFrom>
                    <a:srgbClr val="FFFFFF"/>
                  </a:clrFrom>
                  <a:clrTo>
                    <a:srgbClr val="FFFFFF">
                      <a:alpha val="0"/>
                    </a:srgbClr>
                  </a:clrTo>
                </a:clrChange>
              </a:blip>
              <a:srcRect t="11295" r="3665" b="62113"/>
              <a:stretch/>
            </p:blipFill>
            <p:spPr>
              <a:xfrm>
                <a:off x="-519445" y="739666"/>
                <a:ext cx="10019478" cy="2346047"/>
              </a:xfrm>
              <a:prstGeom prst="rect">
                <a:avLst/>
              </a:prstGeom>
            </p:spPr>
          </p:pic>
          <p:pic>
            <p:nvPicPr>
              <p:cNvPr id="3" name="Picture 2" descr="A text with colorful arrows&#10;&#10;Description automatically generated with medium confidence">
                <a:extLst>
                  <a:ext uri="{FF2B5EF4-FFF2-40B4-BE49-F238E27FC236}">
                    <a16:creationId xmlns:a16="http://schemas.microsoft.com/office/drawing/2014/main" id="{2379140B-83AB-2FE4-8759-764259B0ADAA}"/>
                  </a:ext>
                </a:extLst>
              </p:cNvPr>
              <p:cNvPicPr>
                <a:picLocks noChangeAspect="1"/>
              </p:cNvPicPr>
              <p:nvPr/>
            </p:nvPicPr>
            <p:blipFill rotWithShape="1">
              <a:blip r:embed="rId4">
                <a:clrChange>
                  <a:clrFrom>
                    <a:srgbClr val="FFFFFF"/>
                  </a:clrFrom>
                  <a:clrTo>
                    <a:srgbClr val="FFFFFF">
                      <a:alpha val="0"/>
                    </a:srgbClr>
                  </a:clrTo>
                </a:clrChange>
              </a:blip>
              <a:srcRect l="-24296" t="27854" r="69713" b="56518"/>
              <a:stretch/>
            </p:blipFill>
            <p:spPr>
              <a:xfrm>
                <a:off x="-3048630" y="2196050"/>
                <a:ext cx="5676948" cy="1378691"/>
              </a:xfrm>
              <a:prstGeom prst="rect">
                <a:avLst/>
              </a:prstGeom>
            </p:spPr>
          </p:pic>
        </p:grpSp>
        <p:sp>
          <p:nvSpPr>
            <p:cNvPr id="10" name="TextBox 9">
              <a:extLst>
                <a:ext uri="{FF2B5EF4-FFF2-40B4-BE49-F238E27FC236}">
                  <a16:creationId xmlns:a16="http://schemas.microsoft.com/office/drawing/2014/main" id="{14FF1686-DE8C-B298-04F0-B7A3898CF0D3}"/>
                </a:ext>
              </a:extLst>
            </p:cNvPr>
            <p:cNvSpPr txBox="1"/>
            <p:nvPr/>
          </p:nvSpPr>
          <p:spPr>
            <a:xfrm>
              <a:off x="1915131" y="4285285"/>
              <a:ext cx="6283234" cy="400110"/>
            </a:xfrm>
            <a:prstGeom prst="rect">
              <a:avLst/>
            </a:prstGeom>
            <a:noFill/>
          </p:spPr>
          <p:txBody>
            <a:bodyPr wrap="square">
              <a:spAutoFit/>
            </a:bodyPr>
            <a:lstStyle/>
            <a:p>
              <a:r>
                <a:rPr lang="en-US" sz="2000" i="1"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Hình</a:t>
              </a:r>
              <a:r>
                <a:rPr lang="en-US" sz="2000" i="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1. </a:t>
              </a:r>
              <a:r>
                <a:rPr lang="en-US" sz="2000" i="1"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Các</a:t>
              </a:r>
              <a:r>
                <a:rPr lang="en-US" sz="2000" i="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giai</a:t>
              </a:r>
              <a:r>
                <a:rPr lang="en-US" sz="2000" i="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đoạn</a:t>
              </a:r>
              <a:r>
                <a:rPr lang="en-US" sz="2000" i="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của</a:t>
              </a:r>
              <a:r>
                <a:rPr lang="en-US" sz="2000" i="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quá</a:t>
              </a:r>
              <a:r>
                <a:rPr lang="en-US" sz="2000" i="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trình</a:t>
              </a:r>
              <a:r>
                <a:rPr lang="en-US" sz="2000" i="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giải</a:t>
              </a:r>
              <a:r>
                <a:rPr lang="en-US" sz="2000" i="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quyết</a:t>
              </a:r>
              <a:r>
                <a:rPr lang="en-US" sz="2000" i="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vấn</a:t>
              </a:r>
              <a:r>
                <a:rPr lang="en-US" sz="2000" i="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đề</a:t>
              </a:r>
              <a:endParaRPr lang="en-VN" sz="2000" i="1" dirty="0"/>
            </a:p>
          </p:txBody>
        </p:sp>
      </p:grpSp>
    </p:spTree>
    <p:extLst>
      <p:ext uri="{BB962C8B-B14F-4D97-AF65-F5344CB8AC3E}">
        <p14:creationId xmlns:p14="http://schemas.microsoft.com/office/powerpoint/2010/main" val="61340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pSp>
        <p:nvGrpSpPr>
          <p:cNvPr id="5" name="Group 4">
            <a:extLst>
              <a:ext uri="{FF2B5EF4-FFF2-40B4-BE49-F238E27FC236}">
                <a16:creationId xmlns:a16="http://schemas.microsoft.com/office/drawing/2014/main" id="{517CA3D9-8E2E-B1FC-78CA-7AC8F1E9C866}"/>
              </a:ext>
            </a:extLst>
          </p:cNvPr>
          <p:cNvGrpSpPr/>
          <p:nvPr/>
        </p:nvGrpSpPr>
        <p:grpSpPr>
          <a:xfrm>
            <a:off x="540320" y="602560"/>
            <a:ext cx="8063360" cy="802541"/>
            <a:chOff x="560847" y="1643955"/>
            <a:chExt cx="3166201" cy="1871782"/>
          </a:xfrm>
        </p:grpSpPr>
        <p:sp>
          <p:nvSpPr>
            <p:cNvPr id="6" name="Snip Diagonal Corner Rectangle 5">
              <a:extLst>
                <a:ext uri="{FF2B5EF4-FFF2-40B4-BE49-F238E27FC236}">
                  <a16:creationId xmlns:a16="http://schemas.microsoft.com/office/drawing/2014/main" id="{DA5D9FE2-DD5C-2C29-A740-208B70A257BB}"/>
                </a:ext>
              </a:extLst>
            </p:cNvPr>
            <p:cNvSpPr/>
            <p:nvPr/>
          </p:nvSpPr>
          <p:spPr>
            <a:xfrm>
              <a:off x="560847" y="1643955"/>
              <a:ext cx="3007048" cy="1710869"/>
            </a:xfrm>
            <a:prstGeom prst="snip2Diag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Snip Diagonal Corner Rectangle 6">
              <a:extLst>
                <a:ext uri="{FF2B5EF4-FFF2-40B4-BE49-F238E27FC236}">
                  <a16:creationId xmlns:a16="http://schemas.microsoft.com/office/drawing/2014/main" id="{0FAC1A33-F69E-4D6A-2589-0AD9ACB81B0F}"/>
                </a:ext>
              </a:extLst>
            </p:cNvPr>
            <p:cNvSpPr/>
            <p:nvPr/>
          </p:nvSpPr>
          <p:spPr>
            <a:xfrm>
              <a:off x="720000" y="1804868"/>
              <a:ext cx="3007048" cy="1710869"/>
            </a:xfrm>
            <a:prstGeom prst="snip2Diag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Thế</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nào</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là</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bài</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toán</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tin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học</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Cho </a:t>
              </a:r>
              <a:r>
                <a:rPr lang="en-US" sz="2000" kern="100" dirty="0" err="1">
                  <a:solidFill>
                    <a:schemeClr val="tx1"/>
                  </a:solidFill>
                  <a:latin typeface="Arial" panose="020B0604020202020204" pitchFamily="34" charset="0"/>
                  <a:ea typeface="Aptos" panose="020B0004020202020204" pitchFamily="34" charset="0"/>
                  <a:cs typeface="Arial" panose="020B0604020202020204" pitchFamily="34" charset="0"/>
                </a:rPr>
                <a:t>v</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í</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dụ</a:t>
              </a:r>
              <a:endPar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grpSp>
      <p:pic>
        <p:nvPicPr>
          <p:cNvPr id="13" name="Picture 24">
            <a:extLst>
              <a:ext uri="{FF2B5EF4-FFF2-40B4-BE49-F238E27FC236}">
                <a16:creationId xmlns:a16="http://schemas.microsoft.com/office/drawing/2014/main" id="{198782AD-A488-86A0-6B1A-FF537CE7828B}"/>
              </a:ext>
            </a:extLst>
          </p:cNvPr>
          <p:cNvPicPr>
            <a:picLocks noChangeAspect="1"/>
          </p:cNvPicPr>
          <p:nvPr/>
        </p:nvPicPr>
        <p:blipFill>
          <a:blip r:embed="rId3"/>
          <a:srcRect/>
          <a:stretch>
            <a:fillRect/>
          </a:stretch>
        </p:blipFill>
        <p:spPr>
          <a:xfrm>
            <a:off x="7525873" y="-52373"/>
            <a:ext cx="1344984" cy="1007057"/>
          </a:xfrm>
          <a:prstGeom prst="rect">
            <a:avLst/>
          </a:prstGeom>
        </p:spPr>
      </p:pic>
      <p:sp>
        <p:nvSpPr>
          <p:cNvPr id="2" name="TextBox 1">
            <a:extLst>
              <a:ext uri="{FF2B5EF4-FFF2-40B4-BE49-F238E27FC236}">
                <a16:creationId xmlns:a16="http://schemas.microsoft.com/office/drawing/2014/main" id="{01EF6678-CB9F-5D80-C8C3-5A5BAC11EA82}"/>
              </a:ext>
            </a:extLst>
          </p:cNvPr>
          <p:cNvSpPr txBox="1"/>
          <p:nvPr/>
        </p:nvSpPr>
        <p:spPr>
          <a:xfrm>
            <a:off x="540320" y="1619239"/>
            <a:ext cx="8063360" cy="1074012"/>
          </a:xfrm>
          <a:prstGeom prst="rect">
            <a:avLst/>
          </a:prstGeom>
          <a:noFill/>
        </p:spPr>
        <p:txBody>
          <a:bodyPr wrap="square" rtlCol="0">
            <a:spAutoFit/>
          </a:bodyPr>
          <a:lstStyle/>
          <a:p>
            <a:pPr algn="just">
              <a:lnSpc>
                <a:spcPct val="150000"/>
              </a:lnSpc>
            </a:pPr>
            <a:r>
              <a:rPr lang="en-VN" sz="2500" dirty="0"/>
              <a:t>📍 </a:t>
            </a:r>
            <a:r>
              <a:rPr lang="vi-VN" sz="2000" b="1" dirty="0">
                <a:solidFill>
                  <a:srgbClr val="C00000"/>
                </a:solidFill>
              </a:rPr>
              <a:t>Bài toán tin học </a:t>
            </a:r>
            <a:r>
              <a:rPr lang="vi-VN" sz="2000" dirty="0"/>
              <a:t>là một nhiệm vụ có thể giao cho máy tính giải quyết hoặc giải quyết được một bài toán con của nó. </a:t>
            </a:r>
            <a:endParaRPr lang="en-VN" sz="2000" dirty="0"/>
          </a:p>
        </p:txBody>
      </p:sp>
      <p:sp>
        <p:nvSpPr>
          <p:cNvPr id="3" name="TextBox 2">
            <a:extLst>
              <a:ext uri="{FF2B5EF4-FFF2-40B4-BE49-F238E27FC236}">
                <a16:creationId xmlns:a16="http://schemas.microsoft.com/office/drawing/2014/main" id="{802BECB4-C4DF-1E20-CA17-321E5E46541F}"/>
              </a:ext>
            </a:extLst>
          </p:cNvPr>
          <p:cNvSpPr txBox="1"/>
          <p:nvPr/>
        </p:nvSpPr>
        <p:spPr>
          <a:xfrm>
            <a:off x="540320" y="2795828"/>
            <a:ext cx="8063360" cy="1535677"/>
          </a:xfrm>
          <a:prstGeom prst="rect">
            <a:avLst/>
          </a:prstGeom>
          <a:noFill/>
        </p:spPr>
        <p:txBody>
          <a:bodyPr wrap="square" rtlCol="0">
            <a:spAutoFit/>
          </a:bodyPr>
          <a:lstStyle/>
          <a:p>
            <a:pPr algn="just">
              <a:lnSpc>
                <a:spcPct val="150000"/>
              </a:lnSpc>
            </a:pPr>
            <a:r>
              <a:rPr lang="en-VN" sz="2500" dirty="0"/>
              <a:t>📍 </a:t>
            </a:r>
            <a:r>
              <a:rPr lang="vi-VN" sz="2000" b="1" dirty="0">
                <a:solidFill>
                  <a:srgbClr val="C00000"/>
                </a:solidFill>
              </a:rPr>
              <a:t>Ví dụ: bài toán </a:t>
            </a:r>
          </a:p>
          <a:p>
            <a:pPr marL="342900" indent="-342900" algn="just">
              <a:lnSpc>
                <a:spcPct val="150000"/>
              </a:lnSpc>
              <a:buFont typeface="Arial" panose="020B0604020202020204" pitchFamily="34" charset="0"/>
              <a:buChar char="•"/>
            </a:pPr>
            <a:r>
              <a:rPr lang="vi-VN" sz="2000" dirty="0"/>
              <a:t>Tìm tất cả các ước số của một số nguyên.</a:t>
            </a:r>
          </a:p>
          <a:p>
            <a:pPr marL="342900" indent="-342900" algn="just">
              <a:lnSpc>
                <a:spcPct val="150000"/>
              </a:lnSpc>
              <a:buFont typeface="Arial" panose="020B0604020202020204" pitchFamily="34" charset="0"/>
              <a:buChar char="•"/>
            </a:pPr>
            <a:r>
              <a:rPr lang="vi-VN" sz="2000" dirty="0"/>
              <a:t>Tính tiền nước sạch đã tiêu thụ của mỗi hộ gia đình. </a:t>
            </a:r>
            <a:endParaRPr lang="en-VN" sz="2000" dirty="0"/>
          </a:p>
        </p:txBody>
      </p:sp>
    </p:spTree>
    <p:extLst>
      <p:ext uri="{BB962C8B-B14F-4D97-AF65-F5344CB8AC3E}">
        <p14:creationId xmlns:p14="http://schemas.microsoft.com/office/powerpoint/2010/main" val="381406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1"/>
          <p:cNvSpPr txBox="1">
            <a:spLocks noGrp="1"/>
          </p:cNvSpPr>
          <p:nvPr>
            <p:ph type="title"/>
          </p:nvPr>
        </p:nvSpPr>
        <p:spPr>
          <a:xfrm>
            <a:off x="223717" y="1580138"/>
            <a:ext cx="6366211" cy="3035797"/>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dirty="0">
                <a:latin typeface="Arial" panose="020B0604020202020204" pitchFamily="34" charset="0"/>
                <a:cs typeface="Arial" panose="020B0604020202020204" pitchFamily="34" charset="0"/>
              </a:rPr>
              <a:t>CÁC BƯỚC CON NGƯỜI GIAO BÀI TOÁN CHO MÁY TÍNH GIẢI QUYẾT</a:t>
            </a:r>
            <a:endParaRPr lang="vi-VN" sz="4000" dirty="0">
              <a:solidFill>
                <a:schemeClr val="accent4"/>
              </a:solidFill>
              <a:latin typeface="Arial" panose="020B0604020202020204" pitchFamily="34" charset="0"/>
              <a:cs typeface="Arial" panose="020B0604020202020204" pitchFamily="34" charset="0"/>
            </a:endParaRPr>
          </a:p>
        </p:txBody>
      </p:sp>
      <p:sp>
        <p:nvSpPr>
          <p:cNvPr id="326" name="Google Shape;326;p31"/>
          <p:cNvSpPr txBox="1">
            <a:spLocks noGrp="1"/>
          </p:cNvSpPr>
          <p:nvPr>
            <p:ph type="title" idx="2"/>
          </p:nvPr>
        </p:nvSpPr>
        <p:spPr>
          <a:xfrm>
            <a:off x="2745176" y="-483046"/>
            <a:ext cx="2679900" cy="229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000" dirty="0">
                <a:latin typeface="Arial" panose="020B0604020202020204" pitchFamily="34" charset="0"/>
                <a:cs typeface="Arial" panose="020B0604020202020204" pitchFamily="34" charset="0"/>
              </a:rPr>
              <a:t>02</a:t>
            </a:r>
            <a:endParaRPr sz="7000" dirty="0">
              <a:latin typeface="Arial" panose="020B0604020202020204" pitchFamily="34" charset="0"/>
              <a:cs typeface="Arial" panose="020B0604020202020204" pitchFamily="34" charset="0"/>
            </a:endParaRPr>
          </a:p>
        </p:txBody>
      </p:sp>
      <p:grpSp>
        <p:nvGrpSpPr>
          <p:cNvPr id="343" name="Google Shape;343;p31"/>
          <p:cNvGrpSpPr/>
          <p:nvPr/>
        </p:nvGrpSpPr>
        <p:grpSpPr>
          <a:xfrm>
            <a:off x="2095401" y="2603010"/>
            <a:ext cx="101550" cy="101500"/>
            <a:chOff x="3258600" y="2392325"/>
            <a:chExt cx="101550" cy="101500"/>
          </a:xfrm>
        </p:grpSpPr>
        <p:sp>
          <p:nvSpPr>
            <p:cNvPr id="344" name="Google Shape;344;p31"/>
            <p:cNvSpPr/>
            <p:nvPr/>
          </p:nvSpPr>
          <p:spPr>
            <a:xfrm>
              <a:off x="3258600" y="2435000"/>
              <a:ext cx="101550" cy="16225"/>
            </a:xfrm>
            <a:custGeom>
              <a:avLst/>
              <a:gdLst/>
              <a:ahLst/>
              <a:cxnLst/>
              <a:rect l="l" t="t" r="r" b="b"/>
              <a:pathLst>
                <a:path w="4062" h="649" extrusionOk="0">
                  <a:moveTo>
                    <a:pt x="324" y="1"/>
                  </a:moveTo>
                  <a:cubicBezTo>
                    <a:pt x="146" y="1"/>
                    <a:pt x="0" y="145"/>
                    <a:pt x="0" y="324"/>
                  </a:cubicBezTo>
                  <a:cubicBezTo>
                    <a:pt x="0" y="503"/>
                    <a:pt x="146" y="648"/>
                    <a:pt x="324" y="648"/>
                  </a:cubicBezTo>
                  <a:lnTo>
                    <a:pt x="3738" y="648"/>
                  </a:lnTo>
                  <a:cubicBezTo>
                    <a:pt x="3916" y="648"/>
                    <a:pt x="4061" y="503"/>
                    <a:pt x="4061" y="324"/>
                  </a:cubicBezTo>
                  <a:cubicBezTo>
                    <a:pt x="4061" y="145"/>
                    <a:pt x="3916" y="1"/>
                    <a:pt x="3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3301275" y="2392325"/>
              <a:ext cx="16225" cy="101500"/>
            </a:xfrm>
            <a:custGeom>
              <a:avLst/>
              <a:gdLst/>
              <a:ahLst/>
              <a:cxnLst/>
              <a:rect l="l" t="t" r="r" b="b"/>
              <a:pathLst>
                <a:path w="649" h="4060" extrusionOk="0">
                  <a:moveTo>
                    <a:pt x="325" y="0"/>
                  </a:moveTo>
                  <a:cubicBezTo>
                    <a:pt x="146" y="0"/>
                    <a:pt x="1" y="144"/>
                    <a:pt x="1" y="324"/>
                  </a:cubicBezTo>
                  <a:lnTo>
                    <a:pt x="1" y="3736"/>
                  </a:lnTo>
                  <a:cubicBezTo>
                    <a:pt x="1" y="3916"/>
                    <a:pt x="146" y="4060"/>
                    <a:pt x="325" y="4060"/>
                  </a:cubicBezTo>
                  <a:cubicBezTo>
                    <a:pt x="504" y="4060"/>
                    <a:pt x="647" y="3917"/>
                    <a:pt x="648" y="3736"/>
                  </a:cubicBezTo>
                  <a:lnTo>
                    <a:pt x="648" y="324"/>
                  </a:lnTo>
                  <a:cubicBezTo>
                    <a:pt x="648" y="144"/>
                    <a:pt x="504"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1"/>
          <p:cNvGrpSpPr/>
          <p:nvPr/>
        </p:nvGrpSpPr>
        <p:grpSpPr>
          <a:xfrm>
            <a:off x="5088626" y="1218860"/>
            <a:ext cx="101550" cy="101500"/>
            <a:chOff x="3258600" y="2392325"/>
            <a:chExt cx="101550" cy="101500"/>
          </a:xfrm>
        </p:grpSpPr>
        <p:sp>
          <p:nvSpPr>
            <p:cNvPr id="347" name="Google Shape;347;p31"/>
            <p:cNvSpPr/>
            <p:nvPr/>
          </p:nvSpPr>
          <p:spPr>
            <a:xfrm>
              <a:off x="3258600" y="2435000"/>
              <a:ext cx="101550" cy="16225"/>
            </a:xfrm>
            <a:custGeom>
              <a:avLst/>
              <a:gdLst/>
              <a:ahLst/>
              <a:cxnLst/>
              <a:rect l="l" t="t" r="r" b="b"/>
              <a:pathLst>
                <a:path w="4062" h="649" extrusionOk="0">
                  <a:moveTo>
                    <a:pt x="324" y="1"/>
                  </a:moveTo>
                  <a:cubicBezTo>
                    <a:pt x="146" y="1"/>
                    <a:pt x="0" y="145"/>
                    <a:pt x="0" y="324"/>
                  </a:cubicBezTo>
                  <a:cubicBezTo>
                    <a:pt x="0" y="503"/>
                    <a:pt x="146" y="648"/>
                    <a:pt x="324" y="648"/>
                  </a:cubicBezTo>
                  <a:lnTo>
                    <a:pt x="3738" y="648"/>
                  </a:lnTo>
                  <a:cubicBezTo>
                    <a:pt x="3916" y="648"/>
                    <a:pt x="4061" y="503"/>
                    <a:pt x="4061" y="324"/>
                  </a:cubicBezTo>
                  <a:cubicBezTo>
                    <a:pt x="4061" y="145"/>
                    <a:pt x="3916" y="1"/>
                    <a:pt x="3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3301275" y="2392325"/>
              <a:ext cx="16225" cy="101500"/>
            </a:xfrm>
            <a:custGeom>
              <a:avLst/>
              <a:gdLst/>
              <a:ahLst/>
              <a:cxnLst/>
              <a:rect l="l" t="t" r="r" b="b"/>
              <a:pathLst>
                <a:path w="649" h="4060" extrusionOk="0">
                  <a:moveTo>
                    <a:pt x="325" y="0"/>
                  </a:moveTo>
                  <a:cubicBezTo>
                    <a:pt x="146" y="0"/>
                    <a:pt x="1" y="144"/>
                    <a:pt x="1" y="324"/>
                  </a:cubicBezTo>
                  <a:lnTo>
                    <a:pt x="1" y="3736"/>
                  </a:lnTo>
                  <a:cubicBezTo>
                    <a:pt x="1" y="3916"/>
                    <a:pt x="146" y="4060"/>
                    <a:pt x="325" y="4060"/>
                  </a:cubicBezTo>
                  <a:cubicBezTo>
                    <a:pt x="504" y="4060"/>
                    <a:pt x="647" y="3917"/>
                    <a:pt x="648" y="3736"/>
                  </a:cubicBezTo>
                  <a:lnTo>
                    <a:pt x="648" y="324"/>
                  </a:lnTo>
                  <a:cubicBezTo>
                    <a:pt x="648" y="144"/>
                    <a:pt x="504"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1"/>
          <p:cNvGrpSpPr/>
          <p:nvPr/>
        </p:nvGrpSpPr>
        <p:grpSpPr>
          <a:xfrm>
            <a:off x="4085126" y="4255960"/>
            <a:ext cx="101550" cy="101500"/>
            <a:chOff x="3258600" y="2392325"/>
            <a:chExt cx="101550" cy="101500"/>
          </a:xfrm>
        </p:grpSpPr>
        <p:sp>
          <p:nvSpPr>
            <p:cNvPr id="350" name="Google Shape;350;p31"/>
            <p:cNvSpPr/>
            <p:nvPr/>
          </p:nvSpPr>
          <p:spPr>
            <a:xfrm>
              <a:off x="3258600" y="2435000"/>
              <a:ext cx="101550" cy="16225"/>
            </a:xfrm>
            <a:custGeom>
              <a:avLst/>
              <a:gdLst/>
              <a:ahLst/>
              <a:cxnLst/>
              <a:rect l="l" t="t" r="r" b="b"/>
              <a:pathLst>
                <a:path w="4062" h="649" extrusionOk="0">
                  <a:moveTo>
                    <a:pt x="324" y="1"/>
                  </a:moveTo>
                  <a:cubicBezTo>
                    <a:pt x="146" y="1"/>
                    <a:pt x="0" y="145"/>
                    <a:pt x="0" y="324"/>
                  </a:cubicBezTo>
                  <a:cubicBezTo>
                    <a:pt x="0" y="503"/>
                    <a:pt x="146" y="648"/>
                    <a:pt x="324" y="648"/>
                  </a:cubicBezTo>
                  <a:lnTo>
                    <a:pt x="3738" y="648"/>
                  </a:lnTo>
                  <a:cubicBezTo>
                    <a:pt x="3916" y="648"/>
                    <a:pt x="4061" y="503"/>
                    <a:pt x="4061" y="324"/>
                  </a:cubicBezTo>
                  <a:cubicBezTo>
                    <a:pt x="4061" y="145"/>
                    <a:pt x="3916" y="1"/>
                    <a:pt x="3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3301275" y="2392325"/>
              <a:ext cx="16225" cy="101500"/>
            </a:xfrm>
            <a:custGeom>
              <a:avLst/>
              <a:gdLst/>
              <a:ahLst/>
              <a:cxnLst/>
              <a:rect l="l" t="t" r="r" b="b"/>
              <a:pathLst>
                <a:path w="649" h="4060" extrusionOk="0">
                  <a:moveTo>
                    <a:pt x="325" y="0"/>
                  </a:moveTo>
                  <a:cubicBezTo>
                    <a:pt x="146" y="0"/>
                    <a:pt x="1" y="144"/>
                    <a:pt x="1" y="324"/>
                  </a:cubicBezTo>
                  <a:lnTo>
                    <a:pt x="1" y="3736"/>
                  </a:lnTo>
                  <a:cubicBezTo>
                    <a:pt x="1" y="3916"/>
                    <a:pt x="146" y="4060"/>
                    <a:pt x="325" y="4060"/>
                  </a:cubicBezTo>
                  <a:cubicBezTo>
                    <a:pt x="504" y="4060"/>
                    <a:pt x="647" y="3917"/>
                    <a:pt x="648" y="3736"/>
                  </a:cubicBezTo>
                  <a:lnTo>
                    <a:pt x="648" y="324"/>
                  </a:lnTo>
                  <a:cubicBezTo>
                    <a:pt x="648" y="144"/>
                    <a:pt x="504"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A person sitting at a computer&#10;&#10;Description automatically generated">
            <a:extLst>
              <a:ext uri="{FF2B5EF4-FFF2-40B4-BE49-F238E27FC236}">
                <a16:creationId xmlns:a16="http://schemas.microsoft.com/office/drawing/2014/main" id="{622E8B65-CD72-2C20-DC58-BB9B3A46AD5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01280" y="1580138"/>
            <a:ext cx="3244284" cy="2597548"/>
          </a:xfrm>
          <a:prstGeom prst="rect">
            <a:avLst/>
          </a:prstGeom>
        </p:spPr>
      </p:pic>
    </p:spTree>
    <p:extLst>
      <p:ext uri="{BB962C8B-B14F-4D97-AF65-F5344CB8AC3E}">
        <p14:creationId xmlns:p14="http://schemas.microsoft.com/office/powerpoint/2010/main" val="333770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8" name="TextBox 7">
            <a:extLst>
              <a:ext uri="{FF2B5EF4-FFF2-40B4-BE49-F238E27FC236}">
                <a16:creationId xmlns:a16="http://schemas.microsoft.com/office/drawing/2014/main" id="{62F3A097-41A5-2A4C-ADC8-DF84E7D66FEB}"/>
              </a:ext>
            </a:extLst>
          </p:cNvPr>
          <p:cNvSpPr txBox="1"/>
          <p:nvPr/>
        </p:nvSpPr>
        <p:spPr>
          <a:xfrm>
            <a:off x="556845" y="559006"/>
            <a:ext cx="8141677" cy="1189493"/>
          </a:xfrm>
          <a:prstGeom prst="rect">
            <a:avLst/>
          </a:prstGeom>
          <a:noFill/>
        </p:spPr>
        <p:txBody>
          <a:bodyPr wrap="square">
            <a:spAutoFit/>
          </a:bodyPr>
          <a:lstStyle/>
          <a:p>
            <a:pPr algn="just">
              <a:lnSpc>
                <a:spcPct val="150000"/>
              </a:lnSpc>
              <a:spcAft>
                <a:spcPts val="800"/>
              </a:spcAft>
            </a:pPr>
            <a:r>
              <a:rPr lang="en-US" sz="3000" kern="100" dirty="0">
                <a:effectLst/>
                <a:latin typeface="Arial" panose="020B0604020202020204" pitchFamily="34" charset="0"/>
                <a:ea typeface="Aptos" panose="020B0004020202020204" pitchFamily="34" charset="0"/>
                <a:cs typeface="Arial" panose="020B0604020202020204" pitchFamily="34" charset="0"/>
              </a:rPr>
              <a:t>📍</a:t>
            </a:r>
            <a:r>
              <a:rPr lang="en-US" sz="2000" i="1" kern="100" dirty="0">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effectLst/>
                <a:latin typeface="Arial" panose="020B0604020202020204" pitchFamily="34" charset="0"/>
                <a:ea typeface="Aptos" panose="020B0004020202020204" pitchFamily="34" charset="0"/>
                <a:cs typeface="Arial" panose="020B0604020202020204" pitchFamily="34" charset="0"/>
              </a:rPr>
              <a:t>Em</a:t>
            </a:r>
            <a:r>
              <a:rPr lang="en-US" sz="2000" i="1" kern="100" dirty="0">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effectLst/>
                <a:latin typeface="Arial" panose="020B0604020202020204" pitchFamily="34" charset="0"/>
                <a:ea typeface="Aptos" panose="020B0004020202020204" pitchFamily="34" charset="0"/>
                <a:cs typeface="Arial" panose="020B0604020202020204" pitchFamily="34" charset="0"/>
              </a:rPr>
              <a:t>hãy</a:t>
            </a:r>
            <a:r>
              <a:rPr lang="en-US" sz="2000" i="1" kern="100" dirty="0">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effectLst/>
                <a:latin typeface="Arial" panose="020B0604020202020204" pitchFamily="34" charset="0"/>
                <a:ea typeface="Aptos" panose="020B0004020202020204" pitchFamily="34" charset="0"/>
                <a:cs typeface="Arial" panose="020B0604020202020204" pitchFamily="34" charset="0"/>
              </a:rPr>
              <a:t>trả</a:t>
            </a:r>
            <a:r>
              <a:rPr lang="en-US" sz="2000" i="1" kern="100" dirty="0">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effectLst/>
                <a:latin typeface="Arial" panose="020B0604020202020204" pitchFamily="34" charset="0"/>
                <a:ea typeface="Aptos" panose="020B0004020202020204" pitchFamily="34" charset="0"/>
                <a:cs typeface="Arial" panose="020B0604020202020204" pitchFamily="34" charset="0"/>
              </a:rPr>
              <a:t>lời</a:t>
            </a:r>
            <a:r>
              <a:rPr lang="en-US" sz="2000" i="1" kern="100" dirty="0">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effectLst/>
                <a:latin typeface="Arial" panose="020B0604020202020204" pitchFamily="34" charset="0"/>
                <a:ea typeface="Aptos" panose="020B0004020202020204" pitchFamily="34" charset="0"/>
                <a:cs typeface="Arial" panose="020B0604020202020204" pitchFamily="34" charset="0"/>
              </a:rPr>
              <a:t>các</a:t>
            </a:r>
            <a:r>
              <a:rPr lang="en-US" sz="2000" i="1" kern="100" dirty="0">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effectLst/>
                <a:latin typeface="Arial" panose="020B0604020202020204" pitchFamily="34" charset="0"/>
                <a:ea typeface="Aptos" panose="020B0004020202020204" pitchFamily="34" charset="0"/>
                <a:cs typeface="Arial" panose="020B0604020202020204" pitchFamily="34" charset="0"/>
              </a:rPr>
              <a:t>câu</a:t>
            </a:r>
            <a:r>
              <a:rPr lang="en-US" sz="2000" i="1" kern="100" dirty="0">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effectLst/>
                <a:latin typeface="Arial" panose="020B0604020202020204" pitchFamily="34" charset="0"/>
                <a:ea typeface="Aptos" panose="020B0004020202020204" pitchFamily="34" charset="0"/>
                <a:cs typeface="Arial" panose="020B0604020202020204" pitchFamily="34" charset="0"/>
              </a:rPr>
              <a:t>hỏi</a:t>
            </a:r>
            <a:r>
              <a:rPr lang="en-US" sz="2000" i="1" kern="100" dirty="0">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effectLst/>
                <a:latin typeface="Arial" panose="020B0604020202020204" pitchFamily="34" charset="0"/>
                <a:ea typeface="Aptos" panose="020B0004020202020204" pitchFamily="34" charset="0"/>
                <a:cs typeface="Arial" panose="020B0604020202020204" pitchFamily="34" charset="0"/>
              </a:rPr>
              <a:t>sau</a:t>
            </a:r>
            <a:r>
              <a:rPr lang="en-US" sz="2000" i="1" kern="100" dirty="0">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effectLst/>
                <a:latin typeface="Arial" panose="020B0604020202020204" pitchFamily="34" charset="0"/>
                <a:ea typeface="Aptos" panose="020B0004020202020204" pitchFamily="34" charset="0"/>
                <a:cs typeface="Arial" panose="020B0604020202020204" pitchFamily="34" charset="0"/>
              </a:rPr>
              <a:t>về</a:t>
            </a:r>
            <a:r>
              <a:rPr lang="en-US" sz="2000" i="1" kern="100" dirty="0">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effectLst/>
                <a:latin typeface="Arial" panose="020B0604020202020204" pitchFamily="34" charset="0"/>
                <a:ea typeface="Aptos" panose="020B0004020202020204" pitchFamily="34" charset="0"/>
                <a:cs typeface="Arial" panose="020B0604020202020204" pitchFamily="34" charset="0"/>
              </a:rPr>
              <a:t>việc</a:t>
            </a:r>
            <a:r>
              <a:rPr lang="en-US" sz="2000" i="1" kern="100" dirty="0">
                <a:effectLst/>
                <a:latin typeface="Arial" panose="020B0604020202020204" pitchFamily="34" charset="0"/>
                <a:ea typeface="Aptos" panose="020B0004020202020204" pitchFamily="34" charset="0"/>
                <a:cs typeface="Arial" panose="020B0604020202020204" pitchFamily="34" charset="0"/>
              </a:rPr>
              <a:t> con </a:t>
            </a:r>
            <a:r>
              <a:rPr lang="en-US" sz="2000" i="1" kern="100" dirty="0" err="1">
                <a:effectLst/>
                <a:latin typeface="Arial" panose="020B0604020202020204" pitchFamily="34" charset="0"/>
                <a:ea typeface="Aptos" panose="020B0004020202020204" pitchFamily="34" charset="0"/>
                <a:cs typeface="Arial" panose="020B0604020202020204" pitchFamily="34" charset="0"/>
              </a:rPr>
              <a:t>người</a:t>
            </a:r>
            <a:r>
              <a:rPr lang="en-US" sz="2000" i="1" kern="100" dirty="0">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effectLst/>
                <a:latin typeface="Arial" panose="020B0604020202020204" pitchFamily="34" charset="0"/>
                <a:ea typeface="Aptos" panose="020B0004020202020204" pitchFamily="34" charset="0"/>
                <a:cs typeface="Arial" panose="020B0604020202020204" pitchFamily="34" charset="0"/>
              </a:rPr>
              <a:t>giao</a:t>
            </a:r>
            <a:r>
              <a:rPr lang="en-US" sz="2000" i="1" kern="100" dirty="0">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effectLst/>
                <a:latin typeface="Arial" panose="020B0604020202020204" pitchFamily="34" charset="0"/>
                <a:ea typeface="Aptos" panose="020B0004020202020204" pitchFamily="34" charset="0"/>
                <a:cs typeface="Arial" panose="020B0604020202020204" pitchFamily="34" charset="0"/>
              </a:rPr>
              <a:t>cho</a:t>
            </a:r>
            <a:r>
              <a:rPr lang="en-US" sz="2000" i="1" kern="100" dirty="0">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effectLst/>
                <a:latin typeface="Arial" panose="020B0604020202020204" pitchFamily="34" charset="0"/>
                <a:ea typeface="Aptos" panose="020B0004020202020204" pitchFamily="34" charset="0"/>
                <a:cs typeface="Arial" panose="020B0604020202020204" pitchFamily="34" charset="0"/>
              </a:rPr>
              <a:t>máy</a:t>
            </a:r>
            <a:r>
              <a:rPr lang="en-US" sz="2000" i="1" kern="100" dirty="0">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effectLst/>
                <a:latin typeface="Arial" panose="020B0604020202020204" pitchFamily="34" charset="0"/>
                <a:ea typeface="Aptos" panose="020B0004020202020204" pitchFamily="34" charset="0"/>
                <a:cs typeface="Arial" panose="020B0604020202020204" pitchFamily="34" charset="0"/>
              </a:rPr>
              <a:t>tính</a:t>
            </a:r>
            <a:r>
              <a:rPr lang="en-US" sz="2000" i="1" kern="100" dirty="0">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effectLst/>
                <a:latin typeface="Arial" panose="020B0604020202020204" pitchFamily="34" charset="0"/>
                <a:ea typeface="Aptos" panose="020B0004020202020204" pitchFamily="34" charset="0"/>
                <a:cs typeface="Arial" panose="020B0604020202020204" pitchFamily="34" charset="0"/>
              </a:rPr>
              <a:t>giải</a:t>
            </a:r>
            <a:r>
              <a:rPr lang="en-US" sz="2000" i="1" kern="100" dirty="0">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effectLst/>
                <a:latin typeface="Arial" panose="020B0604020202020204" pitchFamily="34" charset="0"/>
                <a:ea typeface="Aptos" panose="020B0004020202020204" pitchFamily="34" charset="0"/>
                <a:cs typeface="Arial" panose="020B0604020202020204" pitchFamily="34" charset="0"/>
              </a:rPr>
              <a:t>quyết</a:t>
            </a:r>
            <a:r>
              <a:rPr lang="en-US" sz="2000" i="1" kern="100" dirty="0">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effectLst/>
                <a:latin typeface="Arial" panose="020B0604020202020204" pitchFamily="34" charset="0"/>
                <a:ea typeface="Aptos" panose="020B0004020202020204" pitchFamily="34" charset="0"/>
                <a:cs typeface="Arial" panose="020B0604020202020204" pitchFamily="34" charset="0"/>
              </a:rPr>
              <a:t>bài</a:t>
            </a:r>
            <a:r>
              <a:rPr lang="en-US" sz="2000" i="1" kern="100" dirty="0">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effectLst/>
                <a:latin typeface="Arial" panose="020B0604020202020204" pitchFamily="34" charset="0"/>
                <a:ea typeface="Aptos" panose="020B0004020202020204" pitchFamily="34" charset="0"/>
                <a:cs typeface="Arial" panose="020B0604020202020204" pitchFamily="34" charset="0"/>
              </a:rPr>
              <a:t>toán</a:t>
            </a:r>
            <a:r>
              <a:rPr lang="en-US" sz="2000" i="1" kern="100" dirty="0">
                <a:effectLst/>
                <a:latin typeface="Arial" panose="020B0604020202020204" pitchFamily="34" charset="0"/>
                <a:ea typeface="Aptos" panose="020B0004020202020204" pitchFamily="34" charset="0"/>
                <a:cs typeface="Arial" panose="020B0604020202020204" pitchFamily="34" charset="0"/>
              </a:rPr>
              <a:t>:</a:t>
            </a:r>
            <a:endParaRPr lang="en-VN" sz="2000" i="1" kern="100" dirty="0">
              <a:effectLst/>
              <a:latin typeface="Arial" panose="020B0604020202020204" pitchFamily="34" charset="0"/>
              <a:ea typeface="Aptos" panose="020B00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2E627571-C700-8C77-60BE-5F4A83AD42F5}"/>
              </a:ext>
            </a:extLst>
          </p:cNvPr>
          <p:cNvGrpSpPr/>
          <p:nvPr/>
        </p:nvGrpSpPr>
        <p:grpSpPr>
          <a:xfrm>
            <a:off x="540320" y="1980225"/>
            <a:ext cx="8063360" cy="2260015"/>
            <a:chOff x="560847" y="1643955"/>
            <a:chExt cx="3166201" cy="1871782"/>
          </a:xfrm>
        </p:grpSpPr>
        <p:sp>
          <p:nvSpPr>
            <p:cNvPr id="10" name="Snip Diagonal Corner Rectangle 9">
              <a:extLst>
                <a:ext uri="{FF2B5EF4-FFF2-40B4-BE49-F238E27FC236}">
                  <a16:creationId xmlns:a16="http://schemas.microsoft.com/office/drawing/2014/main" id="{88082B3F-2BB5-3BC6-C843-4CA170062172}"/>
                </a:ext>
              </a:extLst>
            </p:cNvPr>
            <p:cNvSpPr/>
            <p:nvPr/>
          </p:nvSpPr>
          <p:spPr>
            <a:xfrm>
              <a:off x="560847" y="1643955"/>
              <a:ext cx="3007048" cy="1710869"/>
            </a:xfrm>
            <a:prstGeom prst="snip2Diag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Snip Diagonal Corner Rectangle 10">
              <a:extLst>
                <a:ext uri="{FF2B5EF4-FFF2-40B4-BE49-F238E27FC236}">
                  <a16:creationId xmlns:a16="http://schemas.microsoft.com/office/drawing/2014/main" id="{27E38F3C-8BA9-F592-E7DD-7508A82BB5CD}"/>
                </a:ext>
              </a:extLst>
            </p:cNvPr>
            <p:cNvSpPr/>
            <p:nvPr/>
          </p:nvSpPr>
          <p:spPr>
            <a:xfrm>
              <a:off x="720000" y="1804869"/>
              <a:ext cx="3007048" cy="1710868"/>
            </a:xfrm>
            <a:prstGeom prst="snip2Diag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buFont typeface="Arial" panose="020B0604020202020204" pitchFamily="34" charset="0"/>
                <a:buChar char="•"/>
              </a:pP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Vì</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sao</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cần</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phải</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xác</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định</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dữ</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liệu</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vào</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(Input)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và</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kết</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quả</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cần</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đưa</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ra</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(Output)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của</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bài</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toán</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a:t>
              </a:r>
              <a:endParaRPr lang="en-VN" sz="2000" kern="100" dirty="0">
                <a:solidFill>
                  <a:srgbClr val="080502"/>
                </a:solidFill>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Vì</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sao</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cần</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tạo</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ra</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chương</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trình</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a:t>
              </a:r>
              <a:endParaRPr lang="en-VN" sz="2000" kern="100" dirty="0">
                <a:solidFill>
                  <a:srgbClr val="080502"/>
                </a:solidFill>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Vì</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sao</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cần</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hiểu</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thuật</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toán</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trước</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khi</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tạo</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ra</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chương</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trình</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a:t>
              </a:r>
              <a:endParaRPr lang="en-VN"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endParaRPr>
            </a:p>
          </p:txBody>
        </p:sp>
      </p:grpSp>
      <p:pic>
        <p:nvPicPr>
          <p:cNvPr id="12" name="Picture 24">
            <a:extLst>
              <a:ext uri="{FF2B5EF4-FFF2-40B4-BE49-F238E27FC236}">
                <a16:creationId xmlns:a16="http://schemas.microsoft.com/office/drawing/2014/main" id="{81EC50E6-D704-0568-C0F7-B5495B7EE2F6}"/>
              </a:ext>
            </a:extLst>
          </p:cNvPr>
          <p:cNvPicPr>
            <a:picLocks noChangeAspect="1"/>
          </p:cNvPicPr>
          <p:nvPr/>
        </p:nvPicPr>
        <p:blipFill>
          <a:blip r:embed="rId3"/>
          <a:srcRect/>
          <a:stretch>
            <a:fillRect/>
          </a:stretch>
        </p:blipFill>
        <p:spPr>
          <a:xfrm>
            <a:off x="7525873" y="1325292"/>
            <a:ext cx="1344984" cy="1007057"/>
          </a:xfrm>
          <a:prstGeom prst="rect">
            <a:avLst/>
          </a:prstGeom>
        </p:spPr>
      </p:pic>
    </p:spTree>
    <p:extLst>
      <p:ext uri="{BB962C8B-B14F-4D97-AF65-F5344CB8AC3E}">
        <p14:creationId xmlns:p14="http://schemas.microsoft.com/office/powerpoint/2010/main" val="163227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ology Bundle by Slidesgo">
  <a:themeElements>
    <a:clrScheme name="Simple Light">
      <a:dk1>
        <a:srgbClr val="202237"/>
      </a:dk1>
      <a:lt1>
        <a:srgbClr val="FFFFFF"/>
      </a:lt1>
      <a:dk2>
        <a:srgbClr val="252A51"/>
      </a:dk2>
      <a:lt2>
        <a:srgbClr val="F1E0DA"/>
      </a:lt2>
      <a:accent1>
        <a:srgbClr val="D6C3BD"/>
      </a:accent1>
      <a:accent2>
        <a:srgbClr val="EFEFEF"/>
      </a:accent2>
      <a:accent3>
        <a:srgbClr val="E8A19D"/>
      </a:accent3>
      <a:accent4>
        <a:srgbClr val="FF2C58"/>
      </a:accent4>
      <a:accent5>
        <a:srgbClr val="A00A35"/>
      </a:accent5>
      <a:accent6>
        <a:srgbClr val="630216"/>
      </a:accent6>
      <a:hlink>
        <a:srgbClr val="202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2794</TotalTime>
  <Words>2178</Words>
  <Application>Microsoft Office PowerPoint</Application>
  <PresentationFormat>On-screen Show (16:9)</PresentationFormat>
  <Paragraphs>158</Paragraphs>
  <Slides>30</Slides>
  <Notes>30</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Aptos</vt:lpstr>
      <vt:lpstr>Didact Gothic</vt:lpstr>
      <vt:lpstr>Wingdings</vt:lpstr>
      <vt:lpstr>Arial</vt:lpstr>
      <vt:lpstr>Oswald</vt:lpstr>
      <vt:lpstr>Technology Bundle by Slidesgo</vt:lpstr>
      <vt:lpstr>CHÀO MỪNG CÁC EM ĐẾN VỚI BÀI HỌC MÔN TIN HỌC</vt:lpstr>
      <vt:lpstr>KHỞI ĐỘNG</vt:lpstr>
      <vt:lpstr>CHỦ ĐỀ F: GIẢI QUYẾT VẤN ĐỀN  VỚI SỰ TRỢ GIÚP CỦA MÁY TÍNH BÀI 1: CÁC BƯỚC GIẢI BÀI TOÁN BẰNG MÁY TÍNH </vt:lpstr>
      <vt:lpstr>PowerPoint Presentation</vt:lpstr>
      <vt:lpstr>MÁY TÍNH HỖ TRỢ GIẢI QUYẾT VẤN ĐỀ</vt:lpstr>
      <vt:lpstr>PowerPoint Presentation</vt:lpstr>
      <vt:lpstr>PowerPoint Presentation</vt:lpstr>
      <vt:lpstr>CÁC BƯỚC CON NGƯỜI GIAO BÀI TOÁN CHO MÁY TÍNH GIẢI QUYẾT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THAM GIA BUỔI HỌC NGÀY HÔM NAY!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MÔN TIN HỌC</dc:title>
  <dc:creator>DELL</dc:creator>
  <cp:lastModifiedBy>DELL INPIRON</cp:lastModifiedBy>
  <cp:revision>13</cp:revision>
  <dcterms:modified xsi:type="dcterms:W3CDTF">2025-03-07T07:30:17Z</dcterms:modified>
</cp:coreProperties>
</file>