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42"/>
  </p:notesMasterIdLst>
  <p:sldIdLst>
    <p:sldId id="256" r:id="rId2"/>
    <p:sldId id="321" r:id="rId3"/>
    <p:sldId id="354" r:id="rId4"/>
    <p:sldId id="280" r:id="rId5"/>
    <p:sldId id="284" r:id="rId6"/>
    <p:sldId id="270" r:id="rId7"/>
    <p:sldId id="330" r:id="rId8"/>
    <p:sldId id="346" r:id="rId9"/>
    <p:sldId id="357" r:id="rId10"/>
    <p:sldId id="360" r:id="rId11"/>
    <p:sldId id="358" r:id="rId12"/>
    <p:sldId id="355" r:id="rId13"/>
    <p:sldId id="356" r:id="rId14"/>
    <p:sldId id="361" r:id="rId15"/>
    <p:sldId id="362" r:id="rId16"/>
    <p:sldId id="285" r:id="rId17"/>
    <p:sldId id="363" r:id="rId18"/>
    <p:sldId id="364" r:id="rId19"/>
    <p:sldId id="365" r:id="rId20"/>
    <p:sldId id="366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08" r:id="rId29"/>
    <p:sldId id="307" r:id="rId30"/>
    <p:sldId id="378" r:id="rId31"/>
    <p:sldId id="379" r:id="rId32"/>
    <p:sldId id="382" r:id="rId33"/>
    <p:sldId id="383" r:id="rId34"/>
    <p:sldId id="350" r:id="rId35"/>
    <p:sldId id="345" r:id="rId36"/>
    <p:sldId id="348" r:id="rId37"/>
    <p:sldId id="351" r:id="rId38"/>
    <p:sldId id="376" r:id="rId39"/>
    <p:sldId id="316" r:id="rId40"/>
    <p:sldId id="319" r:id="rId41"/>
  </p:sldIdLst>
  <p:sldSz cx="9144000" cy="5143500" type="screen16x9"/>
  <p:notesSz cx="6858000" cy="9144000"/>
  <p:embeddedFontLst>
    <p:embeddedFont>
      <p:font typeface="Nunito Light" charset="0"/>
      <p:regular r:id="rId43"/>
      <p:italic r:id="rId44"/>
    </p:embeddedFont>
    <p:embeddedFont>
      <p:font typeface="Agency FB" pitchFamily="34" charset="0"/>
      <p:regular r:id="rId45"/>
      <p:bold r:id="rId46"/>
    </p:embeddedFont>
    <p:embeddedFont>
      <p:font typeface="Lato" charset="0"/>
      <p:regular r:id="rId47"/>
      <p:bold r:id="rId48"/>
      <p:italic r:id="rId49"/>
      <p:boldItalic r:id="rId50"/>
    </p:embeddedFont>
    <p:embeddedFont>
      <p:font typeface="Days One" charset="0"/>
      <p:regular r:id="rId51"/>
      <p:bold r:id="rId52"/>
      <p:italic r:id="rId53"/>
      <p:boldItalic r:id="rId54"/>
    </p:embeddedFont>
    <p:embeddedFont>
      <p:font typeface="Calibri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FFFAEB"/>
    <a:srgbClr val="F7CDCD"/>
    <a:srgbClr val="F0FEFE"/>
    <a:srgbClr val="E9F0FF"/>
    <a:srgbClr val="FFFFEB"/>
    <a:srgbClr val="F7F7F7"/>
    <a:srgbClr val="FAEBEB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094C4B-AAB2-4462-8C59-31036ED39E73}">
  <a:tblStyle styleId="{3C094C4B-AAB2-4462-8C59-31036ED39E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15" autoAdjust="0"/>
    <p:restoredTop sz="95915"/>
  </p:normalViewPr>
  <p:slideViewPr>
    <p:cSldViewPr snapToGrid="0">
      <p:cViewPr>
        <p:scale>
          <a:sx n="104" d="100"/>
          <a:sy n="104" d="100"/>
        </p:scale>
        <p:origin x="-468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3569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2aa3d063a2b_0_3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2aa3d063a2b_0_3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17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2aa3d063a2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2aa3d063a2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2aa3d063a2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2aa3d063a2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14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2aa3d063a2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2aa3d063a2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50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2aa3d063a2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2aa3d063a2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881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75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10" name="Google Shape;10;p2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" name="Google Shape;36;p2"/>
          <p:cNvGrpSpPr/>
          <p:nvPr/>
        </p:nvGrpSpPr>
        <p:grpSpPr>
          <a:xfrm>
            <a:off x="473650" y="274900"/>
            <a:ext cx="8349800" cy="4746124"/>
            <a:chOff x="473650" y="274900"/>
            <a:chExt cx="8349800" cy="4746124"/>
          </a:xfrm>
        </p:grpSpPr>
        <p:grpSp>
          <p:nvGrpSpPr>
            <p:cNvPr id="37" name="Google Shape;37;p2"/>
            <p:cNvGrpSpPr/>
            <p:nvPr/>
          </p:nvGrpSpPr>
          <p:grpSpPr>
            <a:xfrm>
              <a:off x="626050" y="427300"/>
              <a:ext cx="8197400" cy="4593724"/>
              <a:chOff x="-280802" y="20880"/>
              <a:chExt cx="10622522" cy="5952733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73650" y="274900"/>
              <a:ext cx="8197400" cy="4593724"/>
              <a:chOff x="-280802" y="20880"/>
              <a:chExt cx="10622522" cy="5952733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814850" y="1633725"/>
            <a:ext cx="5514300" cy="20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Day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2301625" y="3686200"/>
            <a:ext cx="4540800" cy="460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186" name="Google Shape;186;p6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6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6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6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6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6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6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6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6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6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6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6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6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6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6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6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6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6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6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2" name="Google Shape;212;p6"/>
          <p:cNvGrpSpPr/>
          <p:nvPr/>
        </p:nvGrpSpPr>
        <p:grpSpPr>
          <a:xfrm>
            <a:off x="473650" y="274900"/>
            <a:ext cx="8349800" cy="4746124"/>
            <a:chOff x="473650" y="274900"/>
            <a:chExt cx="8349800" cy="4746124"/>
          </a:xfrm>
        </p:grpSpPr>
        <p:grpSp>
          <p:nvGrpSpPr>
            <p:cNvPr id="213" name="Google Shape;213;p6"/>
            <p:cNvGrpSpPr/>
            <p:nvPr/>
          </p:nvGrpSpPr>
          <p:grpSpPr>
            <a:xfrm>
              <a:off x="626050" y="427300"/>
              <a:ext cx="8197400" cy="4593724"/>
              <a:chOff x="-280802" y="20880"/>
              <a:chExt cx="10622522" cy="5952733"/>
            </a:xfrm>
          </p:grpSpPr>
          <p:sp>
            <p:nvSpPr>
              <p:cNvPr id="214" name="Google Shape;214;p6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" name="Google Shape;219;p6"/>
            <p:cNvGrpSpPr/>
            <p:nvPr/>
          </p:nvGrpSpPr>
          <p:grpSpPr>
            <a:xfrm>
              <a:off x="473650" y="274900"/>
              <a:ext cx="8197400" cy="4593724"/>
              <a:chOff x="-280802" y="20880"/>
              <a:chExt cx="10622522" cy="5952733"/>
            </a:xfrm>
          </p:grpSpPr>
          <p:sp>
            <p:nvSpPr>
              <p:cNvPr id="220" name="Google Shape;220;p6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5" name="Google Shape;225;p6"/>
          <p:cNvSpPr txBox="1">
            <a:spLocks noGrp="1"/>
          </p:cNvSpPr>
          <p:nvPr>
            <p:ph type="title"/>
          </p:nvPr>
        </p:nvSpPr>
        <p:spPr>
          <a:xfrm>
            <a:off x="896750" y="941350"/>
            <a:ext cx="7351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latin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11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361" name="Google Shape;361;p11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1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1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1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1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1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1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1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1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1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1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1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1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1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1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1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1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1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1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1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1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1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1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1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1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1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87" name="Google Shape;387;p11"/>
          <p:cNvGrpSpPr/>
          <p:nvPr/>
        </p:nvGrpSpPr>
        <p:grpSpPr>
          <a:xfrm>
            <a:off x="473650" y="274900"/>
            <a:ext cx="8349800" cy="4746124"/>
            <a:chOff x="473650" y="274900"/>
            <a:chExt cx="8349800" cy="4746124"/>
          </a:xfrm>
        </p:grpSpPr>
        <p:grpSp>
          <p:nvGrpSpPr>
            <p:cNvPr id="388" name="Google Shape;388;p11"/>
            <p:cNvGrpSpPr/>
            <p:nvPr/>
          </p:nvGrpSpPr>
          <p:grpSpPr>
            <a:xfrm>
              <a:off x="626050" y="427300"/>
              <a:ext cx="8197400" cy="4593724"/>
              <a:chOff x="-280802" y="20880"/>
              <a:chExt cx="10622522" cy="5952733"/>
            </a:xfrm>
          </p:grpSpPr>
          <p:sp>
            <p:nvSpPr>
              <p:cNvPr id="389" name="Google Shape;389;p11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1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1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1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1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" name="Google Shape;394;p11"/>
            <p:cNvGrpSpPr/>
            <p:nvPr/>
          </p:nvGrpSpPr>
          <p:grpSpPr>
            <a:xfrm>
              <a:off x="473650" y="274900"/>
              <a:ext cx="8197400" cy="4593724"/>
              <a:chOff x="-280802" y="20880"/>
              <a:chExt cx="10622522" cy="5952733"/>
            </a:xfrm>
          </p:grpSpPr>
          <p:sp>
            <p:nvSpPr>
              <p:cNvPr id="395" name="Google Shape;395;p11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1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11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11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0" name="Google Shape;400;p11"/>
          <p:cNvSpPr txBox="1">
            <a:spLocks noGrp="1"/>
          </p:cNvSpPr>
          <p:nvPr>
            <p:ph type="title" hasCustomPrompt="1"/>
          </p:nvPr>
        </p:nvSpPr>
        <p:spPr>
          <a:xfrm>
            <a:off x="1880700" y="1752675"/>
            <a:ext cx="5382600" cy="1504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4500">
                <a:latin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01" name="Google Shape;401;p11"/>
          <p:cNvSpPr txBox="1">
            <a:spLocks noGrp="1"/>
          </p:cNvSpPr>
          <p:nvPr>
            <p:ph type="subTitle" idx="1"/>
          </p:nvPr>
        </p:nvSpPr>
        <p:spPr>
          <a:xfrm>
            <a:off x="1880700" y="3422100"/>
            <a:ext cx="53826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9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4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449" name="Google Shape;449;p14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4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4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4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4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4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4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4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4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4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4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4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4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4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4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4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4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4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4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4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4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4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4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4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4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4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5" name="Google Shape;475;p14"/>
          <p:cNvGrpSpPr/>
          <p:nvPr/>
        </p:nvGrpSpPr>
        <p:grpSpPr>
          <a:xfrm>
            <a:off x="473650" y="274900"/>
            <a:ext cx="8349800" cy="4746124"/>
            <a:chOff x="473650" y="274900"/>
            <a:chExt cx="8349800" cy="4746124"/>
          </a:xfrm>
        </p:grpSpPr>
        <p:grpSp>
          <p:nvGrpSpPr>
            <p:cNvPr id="476" name="Google Shape;476;p14"/>
            <p:cNvGrpSpPr/>
            <p:nvPr/>
          </p:nvGrpSpPr>
          <p:grpSpPr>
            <a:xfrm>
              <a:off x="626050" y="427300"/>
              <a:ext cx="8197400" cy="4593724"/>
              <a:chOff x="-280802" y="20880"/>
              <a:chExt cx="10622522" cy="5952733"/>
            </a:xfrm>
          </p:grpSpPr>
          <p:sp>
            <p:nvSpPr>
              <p:cNvPr id="477" name="Google Shape;477;p14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4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4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4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4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2" name="Google Shape;482;p14"/>
            <p:cNvGrpSpPr/>
            <p:nvPr/>
          </p:nvGrpSpPr>
          <p:grpSpPr>
            <a:xfrm>
              <a:off x="473650" y="274900"/>
              <a:ext cx="8197400" cy="4593724"/>
              <a:chOff x="-280802" y="20880"/>
              <a:chExt cx="10622522" cy="5952733"/>
            </a:xfrm>
          </p:grpSpPr>
          <p:sp>
            <p:nvSpPr>
              <p:cNvPr id="483" name="Google Shape;483;p14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4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8" name="Google Shape;488;p14"/>
          <p:cNvSpPr txBox="1">
            <a:spLocks noGrp="1"/>
          </p:cNvSpPr>
          <p:nvPr>
            <p:ph type="body" idx="1"/>
          </p:nvPr>
        </p:nvSpPr>
        <p:spPr>
          <a:xfrm>
            <a:off x="896875" y="1978550"/>
            <a:ext cx="3675600" cy="26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Bitter Light"/>
              <a:buChar char="●"/>
              <a:defRPr>
                <a:latin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14"/>
          <p:cNvSpPr txBox="1">
            <a:spLocks noGrp="1"/>
          </p:cNvSpPr>
          <p:nvPr>
            <p:ph type="body" idx="2"/>
          </p:nvPr>
        </p:nvSpPr>
        <p:spPr>
          <a:xfrm>
            <a:off x="4572419" y="1978550"/>
            <a:ext cx="3675600" cy="26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>
                <a:latin typeface="Arial" panose="020B0604020202020204" pitchFamily="34" charset="0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0" name="Google Shape;490;p14"/>
          <p:cNvSpPr txBox="1">
            <a:spLocks noGrp="1"/>
          </p:cNvSpPr>
          <p:nvPr>
            <p:ph type="title"/>
          </p:nvPr>
        </p:nvSpPr>
        <p:spPr>
          <a:xfrm>
            <a:off x="896750" y="941350"/>
            <a:ext cx="7351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latin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19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686" name="Google Shape;686;p19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9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9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9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9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9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9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9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9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9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9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9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9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9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9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9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9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9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9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9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9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9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9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9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9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9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12" name="Google Shape;712;p19"/>
          <p:cNvGrpSpPr/>
          <p:nvPr/>
        </p:nvGrpSpPr>
        <p:grpSpPr>
          <a:xfrm>
            <a:off x="473650" y="274900"/>
            <a:ext cx="8349800" cy="4746124"/>
            <a:chOff x="473650" y="274900"/>
            <a:chExt cx="8349800" cy="4746124"/>
          </a:xfrm>
        </p:grpSpPr>
        <p:grpSp>
          <p:nvGrpSpPr>
            <p:cNvPr id="713" name="Google Shape;713;p19"/>
            <p:cNvGrpSpPr/>
            <p:nvPr/>
          </p:nvGrpSpPr>
          <p:grpSpPr>
            <a:xfrm>
              <a:off x="626050" y="427300"/>
              <a:ext cx="8197400" cy="4593724"/>
              <a:chOff x="-280802" y="20880"/>
              <a:chExt cx="10622522" cy="5952733"/>
            </a:xfrm>
          </p:grpSpPr>
          <p:sp>
            <p:nvSpPr>
              <p:cNvPr id="714" name="Google Shape;714;p19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9" name="Google Shape;719;p19"/>
            <p:cNvGrpSpPr/>
            <p:nvPr/>
          </p:nvGrpSpPr>
          <p:grpSpPr>
            <a:xfrm>
              <a:off x="473650" y="274900"/>
              <a:ext cx="8197400" cy="4593724"/>
              <a:chOff x="-280802" y="20880"/>
              <a:chExt cx="10622522" cy="5952733"/>
            </a:xfrm>
          </p:grpSpPr>
          <p:sp>
            <p:nvSpPr>
              <p:cNvPr id="720" name="Google Shape;720;p19"/>
              <p:cNvSpPr/>
              <p:nvPr/>
            </p:nvSpPr>
            <p:spPr>
              <a:xfrm>
                <a:off x="-280802" y="549713"/>
                <a:ext cx="10622520" cy="5423901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157" extrusionOk="0">
                    <a:moveTo>
                      <a:pt x="0" y="14157"/>
                    </a:moveTo>
                    <a:lnTo>
                      <a:pt x="29507" y="14157"/>
                    </a:lnTo>
                    <a:lnTo>
                      <a:pt x="29507" y="0"/>
                    </a:lnTo>
                    <a:lnTo>
                      <a:pt x="0" y="0"/>
                    </a:lnTo>
                    <a:lnTo>
                      <a:pt x="0" y="14157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-280800" y="20880"/>
                <a:ext cx="10622520" cy="528840"/>
              </a:xfrm>
              <a:custGeom>
                <a:avLst/>
                <a:gdLst/>
                <a:ahLst/>
                <a:cxnLst/>
                <a:rect l="l" t="t" r="r" b="b"/>
                <a:pathLst>
                  <a:path w="29507" h="1469" extrusionOk="0">
                    <a:moveTo>
                      <a:pt x="28655" y="0"/>
                    </a:moveTo>
                    <a:lnTo>
                      <a:pt x="851" y="0"/>
                    </a:lnTo>
                    <a:cubicBezTo>
                      <a:pt x="381" y="0"/>
                      <a:pt x="0" y="312"/>
                      <a:pt x="0" y="698"/>
                    </a:cubicBezTo>
                    <a:lnTo>
                      <a:pt x="0" y="1469"/>
                    </a:lnTo>
                    <a:lnTo>
                      <a:pt x="29507" y="1469"/>
                    </a:lnTo>
                    <a:lnTo>
                      <a:pt x="29507" y="698"/>
                    </a:lnTo>
                    <a:cubicBezTo>
                      <a:pt x="29507" y="312"/>
                      <a:pt x="29126" y="0"/>
                      <a:pt x="28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-4788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32796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703800" y="163440"/>
                <a:ext cx="243000" cy="24336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76" extrusionOk="0">
                    <a:moveTo>
                      <a:pt x="675" y="338"/>
                    </a:moveTo>
                    <a:cubicBezTo>
                      <a:pt x="675" y="525"/>
                      <a:pt x="524" y="676"/>
                      <a:pt x="337" y="676"/>
                    </a:cubicBezTo>
                    <a:cubicBezTo>
                      <a:pt x="151" y="676"/>
                      <a:pt x="0" y="525"/>
                      <a:pt x="0" y="338"/>
                    </a:cubicBezTo>
                    <a:cubicBezTo>
                      <a:pt x="0" y="152"/>
                      <a:pt x="151" y="0"/>
                      <a:pt x="337" y="0"/>
                    </a:cubicBezTo>
                    <a:cubicBezTo>
                      <a:pt x="524" y="0"/>
                      <a:pt x="675" y="152"/>
                      <a:pt x="675" y="338"/>
                    </a:cubicBezTo>
                    <a:close/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25" name="Google Shape;725;p19"/>
          <p:cNvGrpSpPr/>
          <p:nvPr/>
        </p:nvGrpSpPr>
        <p:grpSpPr>
          <a:xfrm>
            <a:off x="7359430" y="819685"/>
            <a:ext cx="1132714" cy="1645290"/>
            <a:chOff x="7359430" y="819685"/>
            <a:chExt cx="1132714" cy="1645290"/>
          </a:xfrm>
        </p:grpSpPr>
        <p:sp>
          <p:nvSpPr>
            <p:cNvPr id="726" name="Google Shape;726;p19"/>
            <p:cNvSpPr/>
            <p:nvPr/>
          </p:nvSpPr>
          <p:spPr>
            <a:xfrm rot="3600003">
              <a:off x="7508612" y="974409"/>
              <a:ext cx="834351" cy="826229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9"/>
            <p:cNvSpPr/>
            <p:nvPr/>
          </p:nvSpPr>
          <p:spPr>
            <a:xfrm rot="3600020">
              <a:off x="7893347" y="1918241"/>
              <a:ext cx="465027" cy="460495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0"/>
          <p:cNvGrpSpPr/>
          <p:nvPr/>
        </p:nvGrpSpPr>
        <p:grpSpPr>
          <a:xfrm>
            <a:off x="-199950" y="-327450"/>
            <a:ext cx="9543900" cy="5646000"/>
            <a:chOff x="-199950" y="-251250"/>
            <a:chExt cx="9543900" cy="5646000"/>
          </a:xfrm>
        </p:grpSpPr>
        <p:cxnSp>
          <p:nvCxnSpPr>
            <p:cNvPr id="730" name="Google Shape;730;p20"/>
            <p:cNvCxnSpPr/>
            <p:nvPr/>
          </p:nvCxnSpPr>
          <p:spPr>
            <a:xfrm rot="10800000">
              <a:off x="31462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0"/>
            <p:cNvCxnSpPr/>
            <p:nvPr/>
          </p:nvCxnSpPr>
          <p:spPr>
            <a:xfrm rot="10800000">
              <a:off x="88232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0"/>
            <p:cNvCxnSpPr/>
            <p:nvPr/>
          </p:nvCxnSpPr>
          <p:spPr>
            <a:xfrm rot="10800000">
              <a:off x="145002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0"/>
            <p:cNvCxnSpPr/>
            <p:nvPr/>
          </p:nvCxnSpPr>
          <p:spPr>
            <a:xfrm rot="10800000">
              <a:off x="201773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0"/>
            <p:cNvCxnSpPr/>
            <p:nvPr/>
          </p:nvCxnSpPr>
          <p:spPr>
            <a:xfrm rot="10800000">
              <a:off x="258543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0"/>
            <p:cNvCxnSpPr/>
            <p:nvPr/>
          </p:nvCxnSpPr>
          <p:spPr>
            <a:xfrm rot="10800000">
              <a:off x="315313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0"/>
            <p:cNvCxnSpPr/>
            <p:nvPr/>
          </p:nvCxnSpPr>
          <p:spPr>
            <a:xfrm rot="10800000">
              <a:off x="372083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0"/>
            <p:cNvCxnSpPr/>
            <p:nvPr/>
          </p:nvCxnSpPr>
          <p:spPr>
            <a:xfrm rot="10800000">
              <a:off x="428853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0"/>
            <p:cNvCxnSpPr/>
            <p:nvPr/>
          </p:nvCxnSpPr>
          <p:spPr>
            <a:xfrm rot="10800000">
              <a:off x="485623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0"/>
            <p:cNvCxnSpPr/>
            <p:nvPr/>
          </p:nvCxnSpPr>
          <p:spPr>
            <a:xfrm rot="10800000">
              <a:off x="542394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0"/>
            <p:cNvCxnSpPr/>
            <p:nvPr/>
          </p:nvCxnSpPr>
          <p:spPr>
            <a:xfrm rot="10800000">
              <a:off x="5991642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0"/>
            <p:cNvCxnSpPr/>
            <p:nvPr/>
          </p:nvCxnSpPr>
          <p:spPr>
            <a:xfrm rot="10800000">
              <a:off x="6559343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0"/>
            <p:cNvCxnSpPr/>
            <p:nvPr/>
          </p:nvCxnSpPr>
          <p:spPr>
            <a:xfrm rot="10800000">
              <a:off x="7127045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0"/>
            <p:cNvCxnSpPr/>
            <p:nvPr/>
          </p:nvCxnSpPr>
          <p:spPr>
            <a:xfrm rot="10800000">
              <a:off x="7694747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0"/>
            <p:cNvCxnSpPr/>
            <p:nvPr/>
          </p:nvCxnSpPr>
          <p:spPr>
            <a:xfrm rot="10800000">
              <a:off x="8262448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0"/>
            <p:cNvCxnSpPr/>
            <p:nvPr/>
          </p:nvCxnSpPr>
          <p:spPr>
            <a:xfrm>
              <a:off x="-199950" y="2341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0"/>
            <p:cNvCxnSpPr/>
            <p:nvPr/>
          </p:nvCxnSpPr>
          <p:spPr>
            <a:xfrm>
              <a:off x="-199950" y="753635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0"/>
            <p:cNvCxnSpPr/>
            <p:nvPr/>
          </p:nvCxnSpPr>
          <p:spPr>
            <a:xfrm>
              <a:off x="-199950" y="1273157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0"/>
            <p:cNvCxnSpPr/>
            <p:nvPr/>
          </p:nvCxnSpPr>
          <p:spPr>
            <a:xfrm>
              <a:off x="-199950" y="1792679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0"/>
            <p:cNvCxnSpPr/>
            <p:nvPr/>
          </p:nvCxnSpPr>
          <p:spPr>
            <a:xfrm>
              <a:off x="-199950" y="2312201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0"/>
            <p:cNvCxnSpPr/>
            <p:nvPr/>
          </p:nvCxnSpPr>
          <p:spPr>
            <a:xfrm>
              <a:off x="-199950" y="2831724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0"/>
            <p:cNvCxnSpPr/>
            <p:nvPr/>
          </p:nvCxnSpPr>
          <p:spPr>
            <a:xfrm>
              <a:off x="-199950" y="3351246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0"/>
            <p:cNvCxnSpPr/>
            <p:nvPr/>
          </p:nvCxnSpPr>
          <p:spPr>
            <a:xfrm>
              <a:off x="-199950" y="3870768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0"/>
            <p:cNvCxnSpPr/>
            <p:nvPr/>
          </p:nvCxnSpPr>
          <p:spPr>
            <a:xfrm>
              <a:off x="-199950" y="4390290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0"/>
            <p:cNvCxnSpPr/>
            <p:nvPr/>
          </p:nvCxnSpPr>
          <p:spPr>
            <a:xfrm>
              <a:off x="-199950" y="4909813"/>
              <a:ext cx="9543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0"/>
            <p:cNvCxnSpPr/>
            <p:nvPr/>
          </p:nvCxnSpPr>
          <p:spPr>
            <a:xfrm rot="10800000">
              <a:off x="8830150" y="-251250"/>
              <a:ext cx="0" cy="5646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6" name="Google Shape;756;p20"/>
          <p:cNvGrpSpPr/>
          <p:nvPr/>
        </p:nvGrpSpPr>
        <p:grpSpPr>
          <a:xfrm>
            <a:off x="626050" y="427300"/>
            <a:ext cx="8197400" cy="4593724"/>
            <a:chOff x="-280802" y="20880"/>
            <a:chExt cx="10622522" cy="5952733"/>
          </a:xfrm>
        </p:grpSpPr>
        <p:sp>
          <p:nvSpPr>
            <p:cNvPr id="757" name="Google Shape;757;p20"/>
            <p:cNvSpPr/>
            <p:nvPr/>
          </p:nvSpPr>
          <p:spPr>
            <a:xfrm>
              <a:off x="-280802" y="549713"/>
              <a:ext cx="10622520" cy="5423901"/>
            </a:xfrm>
            <a:custGeom>
              <a:avLst/>
              <a:gdLst/>
              <a:ahLst/>
              <a:cxnLst/>
              <a:rect l="l" t="t" r="r" b="b"/>
              <a:pathLst>
                <a:path w="29507" h="14157" extrusionOk="0">
                  <a:moveTo>
                    <a:pt x="0" y="14157"/>
                  </a:moveTo>
                  <a:lnTo>
                    <a:pt x="29507" y="14157"/>
                  </a:lnTo>
                  <a:lnTo>
                    <a:pt x="29507" y="0"/>
                  </a:lnTo>
                  <a:lnTo>
                    <a:pt x="0" y="0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-280800" y="20880"/>
              <a:ext cx="10622520" cy="528840"/>
            </a:xfrm>
            <a:custGeom>
              <a:avLst/>
              <a:gdLst/>
              <a:ahLst/>
              <a:cxnLst/>
              <a:rect l="l" t="t" r="r" b="b"/>
              <a:pathLst>
                <a:path w="29507" h="1469" extrusionOk="0">
                  <a:moveTo>
                    <a:pt x="28655" y="0"/>
                  </a:moveTo>
                  <a:lnTo>
                    <a:pt x="851" y="0"/>
                  </a:lnTo>
                  <a:cubicBezTo>
                    <a:pt x="381" y="0"/>
                    <a:pt x="0" y="312"/>
                    <a:pt x="0" y="698"/>
                  </a:cubicBezTo>
                  <a:lnTo>
                    <a:pt x="0" y="1469"/>
                  </a:lnTo>
                  <a:lnTo>
                    <a:pt x="29507" y="1469"/>
                  </a:lnTo>
                  <a:lnTo>
                    <a:pt x="29507" y="698"/>
                  </a:lnTo>
                  <a:cubicBezTo>
                    <a:pt x="29507" y="312"/>
                    <a:pt x="29126" y="0"/>
                    <a:pt x="28655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-4788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32796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70380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2" name="Google Shape;762;p20"/>
          <p:cNvGrpSpPr/>
          <p:nvPr/>
        </p:nvGrpSpPr>
        <p:grpSpPr>
          <a:xfrm>
            <a:off x="473650" y="274900"/>
            <a:ext cx="8197400" cy="4593724"/>
            <a:chOff x="-280802" y="20880"/>
            <a:chExt cx="10622522" cy="5952733"/>
          </a:xfrm>
        </p:grpSpPr>
        <p:sp>
          <p:nvSpPr>
            <p:cNvPr id="763" name="Google Shape;763;p20"/>
            <p:cNvSpPr/>
            <p:nvPr/>
          </p:nvSpPr>
          <p:spPr>
            <a:xfrm>
              <a:off x="-280802" y="549713"/>
              <a:ext cx="10622520" cy="5423901"/>
            </a:xfrm>
            <a:custGeom>
              <a:avLst/>
              <a:gdLst/>
              <a:ahLst/>
              <a:cxnLst/>
              <a:rect l="l" t="t" r="r" b="b"/>
              <a:pathLst>
                <a:path w="29507" h="14157" extrusionOk="0">
                  <a:moveTo>
                    <a:pt x="0" y="14157"/>
                  </a:moveTo>
                  <a:lnTo>
                    <a:pt x="29507" y="14157"/>
                  </a:lnTo>
                  <a:lnTo>
                    <a:pt x="29507" y="0"/>
                  </a:lnTo>
                  <a:lnTo>
                    <a:pt x="0" y="0"/>
                  </a:lnTo>
                  <a:lnTo>
                    <a:pt x="0" y="141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0"/>
            <p:cNvSpPr/>
            <p:nvPr/>
          </p:nvSpPr>
          <p:spPr>
            <a:xfrm>
              <a:off x="-280800" y="20880"/>
              <a:ext cx="10622520" cy="528840"/>
            </a:xfrm>
            <a:custGeom>
              <a:avLst/>
              <a:gdLst/>
              <a:ahLst/>
              <a:cxnLst/>
              <a:rect l="l" t="t" r="r" b="b"/>
              <a:pathLst>
                <a:path w="29507" h="1469" extrusionOk="0">
                  <a:moveTo>
                    <a:pt x="28655" y="0"/>
                  </a:moveTo>
                  <a:lnTo>
                    <a:pt x="851" y="0"/>
                  </a:lnTo>
                  <a:cubicBezTo>
                    <a:pt x="381" y="0"/>
                    <a:pt x="0" y="312"/>
                    <a:pt x="0" y="698"/>
                  </a:cubicBezTo>
                  <a:lnTo>
                    <a:pt x="0" y="1469"/>
                  </a:lnTo>
                  <a:lnTo>
                    <a:pt x="29507" y="1469"/>
                  </a:lnTo>
                  <a:lnTo>
                    <a:pt x="29507" y="698"/>
                  </a:lnTo>
                  <a:cubicBezTo>
                    <a:pt x="29507" y="312"/>
                    <a:pt x="29126" y="0"/>
                    <a:pt x="2865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0"/>
            <p:cNvSpPr/>
            <p:nvPr/>
          </p:nvSpPr>
          <p:spPr>
            <a:xfrm>
              <a:off x="-4788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0"/>
            <p:cNvSpPr/>
            <p:nvPr/>
          </p:nvSpPr>
          <p:spPr>
            <a:xfrm>
              <a:off x="32796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0"/>
            <p:cNvSpPr/>
            <p:nvPr/>
          </p:nvSpPr>
          <p:spPr>
            <a:xfrm>
              <a:off x="703800" y="163440"/>
              <a:ext cx="243000" cy="24336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675" y="338"/>
                  </a:moveTo>
                  <a:cubicBezTo>
                    <a:pt x="675" y="525"/>
                    <a:pt x="524" y="676"/>
                    <a:pt x="337" y="676"/>
                  </a:cubicBezTo>
                  <a:cubicBezTo>
                    <a:pt x="151" y="676"/>
                    <a:pt x="0" y="525"/>
                    <a:pt x="0" y="338"/>
                  </a:cubicBezTo>
                  <a:cubicBezTo>
                    <a:pt x="0" y="152"/>
                    <a:pt x="151" y="0"/>
                    <a:pt x="337" y="0"/>
                  </a:cubicBezTo>
                  <a:cubicBezTo>
                    <a:pt x="524" y="0"/>
                    <a:pt x="675" y="152"/>
                    <a:pt x="675" y="338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8" name="Google Shape;768;p20"/>
          <p:cNvGrpSpPr/>
          <p:nvPr/>
        </p:nvGrpSpPr>
        <p:grpSpPr>
          <a:xfrm>
            <a:off x="7527566" y="3702226"/>
            <a:ext cx="1212401" cy="1240945"/>
            <a:chOff x="8264880" y="1119240"/>
            <a:chExt cx="1865520" cy="1909440"/>
          </a:xfrm>
        </p:grpSpPr>
        <p:sp>
          <p:nvSpPr>
            <p:cNvPr id="769" name="Google Shape;769;p20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0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0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0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0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11063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ays One"/>
              <a:buNone/>
              <a:defRPr sz="30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7" r:id="rId3"/>
    <p:sldLayoutId id="2147483660" r:id="rId4"/>
    <p:sldLayoutId id="2147483665" r:id="rId5"/>
    <p:sldLayoutId id="2147483666" r:id="rId6"/>
    <p:sldLayoutId id="2147483670" r:id="rId7"/>
  </p:sldLayoutIdLst>
  <p:transition spd="med"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gency FB" panose="020B0503020202020204" pitchFamily="34" charset="0"/>
          <a:ea typeface="Agency FB" panose="020B0503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gency FB" panose="020B0503020202020204" pitchFamily="34" charset="0"/>
          <a:ea typeface="Agency FB" panose="020B0503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963686"/>
            <a:ext cx="9141097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THÂN MẾN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CHÀO CÁC EM HỌC SINH ĐẾN VỚI BÀI HỌC MỚI</a:t>
            </a:r>
            <a:endParaRPr lang="vi-VN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88" name="Google Shape;788;p24"/>
          <p:cNvGrpSpPr/>
          <p:nvPr/>
        </p:nvGrpSpPr>
        <p:grpSpPr>
          <a:xfrm>
            <a:off x="7926702" y="3910183"/>
            <a:ext cx="1212401" cy="1240945"/>
            <a:chOff x="8264880" y="1119240"/>
            <a:chExt cx="1865520" cy="1909440"/>
          </a:xfrm>
        </p:grpSpPr>
        <p:sp>
          <p:nvSpPr>
            <p:cNvPr id="789" name="Google Shape;789;p24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24"/>
          <p:cNvGrpSpPr/>
          <p:nvPr/>
        </p:nvGrpSpPr>
        <p:grpSpPr>
          <a:xfrm rot="20700095">
            <a:off x="159969" y="3770497"/>
            <a:ext cx="795061" cy="1340934"/>
            <a:chOff x="6814440" y="1026720"/>
            <a:chExt cx="1223280" cy="2063160"/>
          </a:xfrm>
        </p:grpSpPr>
        <p:sp>
          <p:nvSpPr>
            <p:cNvPr id="796" name="Google Shape;796;p24"/>
            <p:cNvSpPr/>
            <p:nvPr/>
          </p:nvSpPr>
          <p:spPr>
            <a:xfrm>
              <a:off x="6814440" y="1026720"/>
              <a:ext cx="1223280" cy="1574640"/>
            </a:xfrm>
            <a:custGeom>
              <a:avLst/>
              <a:gdLst/>
              <a:ahLst/>
              <a:cxnLst/>
              <a:rect l="l" t="t" r="r" b="b"/>
              <a:pathLst>
                <a:path w="3398" h="4374" extrusionOk="0">
                  <a:moveTo>
                    <a:pt x="3398" y="1699"/>
                  </a:moveTo>
                  <a:cubicBezTo>
                    <a:pt x="3398" y="761"/>
                    <a:pt x="2638" y="0"/>
                    <a:pt x="1699" y="0"/>
                  </a:cubicBezTo>
                  <a:cubicBezTo>
                    <a:pt x="761" y="0"/>
                    <a:pt x="0" y="761"/>
                    <a:pt x="0" y="1699"/>
                  </a:cubicBezTo>
                  <a:cubicBezTo>
                    <a:pt x="0" y="2031"/>
                    <a:pt x="95" y="2339"/>
                    <a:pt x="259" y="2600"/>
                  </a:cubicBezTo>
                  <a:lnTo>
                    <a:pt x="258" y="2601"/>
                  </a:lnTo>
                  <a:cubicBezTo>
                    <a:pt x="258" y="2601"/>
                    <a:pt x="267" y="2613"/>
                    <a:pt x="281" y="2635"/>
                  </a:cubicBezTo>
                  <a:cubicBezTo>
                    <a:pt x="286" y="2642"/>
                    <a:pt x="291" y="2650"/>
                    <a:pt x="295" y="2657"/>
                  </a:cubicBezTo>
                  <a:cubicBezTo>
                    <a:pt x="436" y="2870"/>
                    <a:pt x="927" y="3665"/>
                    <a:pt x="927" y="4374"/>
                  </a:cubicBezTo>
                  <a:lnTo>
                    <a:pt x="1467" y="4374"/>
                  </a:lnTo>
                  <a:lnTo>
                    <a:pt x="2034" y="4374"/>
                  </a:lnTo>
                  <a:lnTo>
                    <a:pt x="2473" y="4374"/>
                  </a:lnTo>
                  <a:cubicBezTo>
                    <a:pt x="2473" y="3547"/>
                    <a:pt x="3142" y="2601"/>
                    <a:pt x="3142" y="2601"/>
                  </a:cubicBezTo>
                  <a:lnTo>
                    <a:pt x="3140" y="2600"/>
                  </a:lnTo>
                  <a:cubicBezTo>
                    <a:pt x="3304" y="2339"/>
                    <a:pt x="3398" y="2030"/>
                    <a:pt x="3398" y="169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7145280" y="2540880"/>
              <a:ext cx="576720" cy="412560"/>
            </a:xfrm>
            <a:custGeom>
              <a:avLst/>
              <a:gdLst/>
              <a:ahLst/>
              <a:cxnLst/>
              <a:rect l="l" t="t" r="r" b="b"/>
              <a:pathLst>
                <a:path w="1602" h="1146" extrusionOk="0">
                  <a:moveTo>
                    <a:pt x="935" y="0"/>
                  </a:moveTo>
                  <a:lnTo>
                    <a:pt x="667" y="0"/>
                  </a:lnTo>
                  <a:lnTo>
                    <a:pt x="0" y="0"/>
                  </a:lnTo>
                  <a:lnTo>
                    <a:pt x="0" y="794"/>
                  </a:lnTo>
                  <a:lnTo>
                    <a:pt x="427" y="1146"/>
                  </a:lnTo>
                  <a:lnTo>
                    <a:pt x="667" y="1146"/>
                  </a:lnTo>
                  <a:lnTo>
                    <a:pt x="935" y="1146"/>
                  </a:lnTo>
                  <a:lnTo>
                    <a:pt x="1176" y="1146"/>
                  </a:lnTo>
                  <a:lnTo>
                    <a:pt x="1602" y="794"/>
                  </a:lnTo>
                  <a:lnTo>
                    <a:pt x="1602" y="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7115040" y="1859400"/>
              <a:ext cx="583200" cy="661320"/>
            </a:xfrm>
            <a:custGeom>
              <a:avLst/>
              <a:gdLst/>
              <a:ahLst/>
              <a:cxnLst/>
              <a:rect l="l" t="t" r="r" b="b"/>
              <a:pathLst>
                <a:path w="1620" h="1837" extrusionOk="0">
                  <a:moveTo>
                    <a:pt x="1068" y="53"/>
                  </a:moveTo>
                  <a:cubicBezTo>
                    <a:pt x="1066" y="53"/>
                    <a:pt x="1065" y="53"/>
                    <a:pt x="1063" y="53"/>
                  </a:cubicBezTo>
                  <a:cubicBezTo>
                    <a:pt x="1003" y="54"/>
                    <a:pt x="964" y="76"/>
                    <a:pt x="953" y="114"/>
                  </a:cubicBezTo>
                  <a:cubicBezTo>
                    <a:pt x="936" y="173"/>
                    <a:pt x="983" y="255"/>
                    <a:pt x="1062" y="305"/>
                  </a:cubicBezTo>
                  <a:cubicBezTo>
                    <a:pt x="1083" y="319"/>
                    <a:pt x="1104" y="329"/>
                    <a:pt x="1125" y="336"/>
                  </a:cubicBezTo>
                  <a:cubicBezTo>
                    <a:pt x="1164" y="258"/>
                    <a:pt x="1180" y="177"/>
                    <a:pt x="1165" y="122"/>
                  </a:cubicBezTo>
                  <a:cubicBezTo>
                    <a:pt x="1153" y="76"/>
                    <a:pt x="1120" y="53"/>
                    <a:pt x="1068" y="53"/>
                  </a:cubicBezTo>
                  <a:moveTo>
                    <a:pt x="584" y="37"/>
                  </a:moveTo>
                  <a:cubicBezTo>
                    <a:pt x="546" y="37"/>
                    <a:pt x="506" y="55"/>
                    <a:pt x="481" y="86"/>
                  </a:cubicBezTo>
                  <a:cubicBezTo>
                    <a:pt x="432" y="148"/>
                    <a:pt x="446" y="245"/>
                    <a:pt x="518" y="356"/>
                  </a:cubicBezTo>
                  <a:cubicBezTo>
                    <a:pt x="584" y="336"/>
                    <a:pt x="634" y="286"/>
                    <a:pt x="667" y="207"/>
                  </a:cubicBezTo>
                  <a:cubicBezTo>
                    <a:pt x="695" y="134"/>
                    <a:pt x="684" y="77"/>
                    <a:pt x="638" y="50"/>
                  </a:cubicBezTo>
                  <a:cubicBezTo>
                    <a:pt x="622" y="41"/>
                    <a:pt x="603" y="37"/>
                    <a:pt x="584" y="37"/>
                  </a:cubicBezTo>
                  <a:moveTo>
                    <a:pt x="449" y="1837"/>
                  </a:moveTo>
                  <a:lnTo>
                    <a:pt x="0" y="165"/>
                  </a:lnTo>
                  <a:lnTo>
                    <a:pt x="43" y="199"/>
                  </a:lnTo>
                  <a:cubicBezTo>
                    <a:pt x="46" y="201"/>
                    <a:pt x="287" y="388"/>
                    <a:pt x="479" y="364"/>
                  </a:cubicBezTo>
                  <a:cubicBezTo>
                    <a:pt x="375" y="198"/>
                    <a:pt x="422" y="101"/>
                    <a:pt x="452" y="63"/>
                  </a:cubicBezTo>
                  <a:cubicBezTo>
                    <a:pt x="500" y="2"/>
                    <a:pt x="592" y="-18"/>
                    <a:pt x="656" y="18"/>
                  </a:cubicBezTo>
                  <a:cubicBezTo>
                    <a:pt x="719" y="54"/>
                    <a:pt x="736" y="129"/>
                    <a:pt x="702" y="220"/>
                  </a:cubicBezTo>
                  <a:cubicBezTo>
                    <a:pt x="666" y="306"/>
                    <a:pt x="611" y="362"/>
                    <a:pt x="540" y="388"/>
                  </a:cubicBezTo>
                  <a:cubicBezTo>
                    <a:pt x="560" y="415"/>
                    <a:pt x="583" y="443"/>
                    <a:pt x="609" y="472"/>
                  </a:cubicBezTo>
                  <a:cubicBezTo>
                    <a:pt x="738" y="611"/>
                    <a:pt x="859" y="588"/>
                    <a:pt x="938" y="544"/>
                  </a:cubicBezTo>
                  <a:cubicBezTo>
                    <a:pt x="1008" y="505"/>
                    <a:pt x="1067" y="439"/>
                    <a:pt x="1108" y="368"/>
                  </a:cubicBezTo>
                  <a:cubicBezTo>
                    <a:pt x="1078" y="358"/>
                    <a:pt x="1056" y="345"/>
                    <a:pt x="1042" y="336"/>
                  </a:cubicBezTo>
                  <a:cubicBezTo>
                    <a:pt x="948" y="277"/>
                    <a:pt x="896" y="180"/>
                    <a:pt x="917" y="104"/>
                  </a:cubicBezTo>
                  <a:cubicBezTo>
                    <a:pt x="933" y="49"/>
                    <a:pt x="986" y="17"/>
                    <a:pt x="1063" y="16"/>
                  </a:cubicBezTo>
                  <a:cubicBezTo>
                    <a:pt x="1134" y="14"/>
                    <a:pt x="1183" y="49"/>
                    <a:pt x="1201" y="112"/>
                  </a:cubicBezTo>
                  <a:cubicBezTo>
                    <a:pt x="1217" y="174"/>
                    <a:pt x="1202" y="262"/>
                    <a:pt x="1161" y="347"/>
                  </a:cubicBezTo>
                  <a:cubicBezTo>
                    <a:pt x="1344" y="388"/>
                    <a:pt x="1522" y="250"/>
                    <a:pt x="1579" y="200"/>
                  </a:cubicBezTo>
                  <a:lnTo>
                    <a:pt x="1620" y="164"/>
                  </a:lnTo>
                  <a:lnTo>
                    <a:pt x="1286" y="1835"/>
                  </a:lnTo>
                  <a:lnTo>
                    <a:pt x="1250" y="1828"/>
                  </a:lnTo>
                  <a:lnTo>
                    <a:pt x="1563" y="261"/>
                  </a:lnTo>
                  <a:cubicBezTo>
                    <a:pt x="1387" y="398"/>
                    <a:pt x="1240" y="403"/>
                    <a:pt x="1145" y="379"/>
                  </a:cubicBezTo>
                  <a:cubicBezTo>
                    <a:pt x="1100" y="459"/>
                    <a:pt x="1035" y="533"/>
                    <a:pt x="956" y="577"/>
                  </a:cubicBezTo>
                  <a:cubicBezTo>
                    <a:pt x="828" y="648"/>
                    <a:pt x="695" y="619"/>
                    <a:pt x="582" y="497"/>
                  </a:cubicBezTo>
                  <a:cubicBezTo>
                    <a:pt x="550" y="462"/>
                    <a:pt x="523" y="429"/>
                    <a:pt x="501" y="398"/>
                  </a:cubicBezTo>
                  <a:cubicBezTo>
                    <a:pt x="339" y="429"/>
                    <a:pt x="147" y="316"/>
                    <a:pt x="63" y="259"/>
                  </a:cubicBezTo>
                  <a:lnTo>
                    <a:pt x="485" y="1827"/>
                  </a:lnTo>
                  <a:lnTo>
                    <a:pt x="449" y="1837"/>
                  </a:lnTo>
                  <a:close/>
                </a:path>
              </a:pathLst>
            </a:custGeom>
            <a:solidFill>
              <a:srgbClr val="3E282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7079040" y="2500560"/>
              <a:ext cx="709560" cy="73800"/>
            </a:xfrm>
            <a:custGeom>
              <a:avLst/>
              <a:gdLst/>
              <a:ahLst/>
              <a:cxnLst/>
              <a:rect l="l" t="t" r="r" b="b"/>
              <a:pathLst>
                <a:path w="1971" h="205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5"/>
                    <a:pt x="110" y="205"/>
                  </a:cubicBezTo>
                  <a:lnTo>
                    <a:pt x="1861" y="205"/>
                  </a:lnTo>
                  <a:cubicBezTo>
                    <a:pt x="1922" y="205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800" rIns="90000" bIns="28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7079040" y="2613600"/>
              <a:ext cx="709560" cy="73440"/>
            </a:xfrm>
            <a:custGeom>
              <a:avLst/>
              <a:gdLst/>
              <a:ahLst/>
              <a:cxnLst/>
              <a:rect l="l" t="t" r="r" b="b"/>
              <a:pathLst>
                <a:path w="1971" h="204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7079040" y="2726640"/>
              <a:ext cx="709560" cy="73440"/>
            </a:xfrm>
            <a:custGeom>
              <a:avLst/>
              <a:gdLst/>
              <a:ahLst/>
              <a:cxnLst/>
              <a:rect l="l" t="t" r="r" b="b"/>
              <a:pathLst>
                <a:path w="1971" h="204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5"/>
                    <a:pt x="0" y="102"/>
                  </a:cubicBezTo>
                  <a:cubicBezTo>
                    <a:pt x="0" y="158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8"/>
                    <a:pt x="1971" y="102"/>
                  </a:cubicBezTo>
                  <a:cubicBezTo>
                    <a:pt x="1971" y="45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7299000" y="2953440"/>
              <a:ext cx="269280" cy="136440"/>
            </a:xfrm>
            <a:custGeom>
              <a:avLst/>
              <a:gdLst/>
              <a:ahLst/>
              <a:cxnLst/>
              <a:rect l="l" t="t" r="r" b="b"/>
              <a:pathLst>
                <a:path w="748" h="379" extrusionOk="0">
                  <a:moveTo>
                    <a:pt x="0" y="0"/>
                  </a:moveTo>
                  <a:lnTo>
                    <a:pt x="0" y="5"/>
                  </a:lnTo>
                  <a:cubicBezTo>
                    <a:pt x="0" y="211"/>
                    <a:pt x="168" y="379"/>
                    <a:pt x="374" y="379"/>
                  </a:cubicBezTo>
                  <a:cubicBezTo>
                    <a:pt x="581" y="379"/>
                    <a:pt x="748" y="211"/>
                    <a:pt x="748" y="5"/>
                  </a:cubicBezTo>
                  <a:lnTo>
                    <a:pt x="7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3" name="Google Shape;803;p24"/>
          <p:cNvGrpSpPr/>
          <p:nvPr/>
        </p:nvGrpSpPr>
        <p:grpSpPr>
          <a:xfrm>
            <a:off x="3704573" y="-233231"/>
            <a:ext cx="1408745" cy="850581"/>
            <a:chOff x="3704573" y="-233231"/>
            <a:chExt cx="1408745" cy="850581"/>
          </a:xfrm>
        </p:grpSpPr>
        <p:sp>
          <p:nvSpPr>
            <p:cNvPr id="804" name="Google Shape;804;p24"/>
            <p:cNvSpPr/>
            <p:nvPr/>
          </p:nvSpPr>
          <p:spPr>
            <a:xfrm>
              <a:off x="3704573" y="-233231"/>
              <a:ext cx="834349" cy="82623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4648285" y="15684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94432" y="4702663"/>
            <a:ext cx="362749" cy="36274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A3C84498-3430-5B72-A16B-4C93E4782B78}"/>
              </a:ext>
            </a:extLst>
          </p:cNvPr>
          <p:cNvSpPr/>
          <p:nvPr/>
        </p:nvSpPr>
        <p:spPr>
          <a:xfrm>
            <a:off x="223315" y="463209"/>
            <a:ext cx="8697369" cy="4217082"/>
          </a:xfrm>
          <a:prstGeom prst="round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F0AE57-9F48-A0C4-A942-26D98B77EB84}"/>
              </a:ext>
            </a:extLst>
          </p:cNvPr>
          <p:cNvSpPr txBox="1"/>
          <p:nvPr/>
        </p:nvSpPr>
        <p:spPr>
          <a:xfrm>
            <a:off x="536702" y="585323"/>
            <a:ext cx="8070594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 chép công thức từ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I3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xuống các ô trong khối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I4:I8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thu được kết quả như sau: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7.png">
            <a:extLst>
              <a:ext uri="{FF2B5EF4-FFF2-40B4-BE49-F238E27FC236}">
                <a16:creationId xmlns="" xmlns:a16="http://schemas.microsoft.com/office/drawing/2014/main" id="{E6E2CCD7-6E80-854E-3A2F-8AA84CBBC5A2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61231" y="1666033"/>
            <a:ext cx="8221535" cy="270594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54523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96326A8-D9E3-2D21-D917-F397389867A9}"/>
              </a:ext>
            </a:extLst>
          </p:cNvPr>
          <p:cNvSpPr/>
          <p:nvPr/>
        </p:nvSpPr>
        <p:spPr>
          <a:xfrm>
            <a:off x="0" y="206477"/>
            <a:ext cx="9144000" cy="87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B61289-1EE8-9159-C18A-9539DE47240C}"/>
              </a:ext>
            </a:extLst>
          </p:cNvPr>
          <p:cNvSpPr txBox="1"/>
          <p:nvPr/>
        </p:nvSpPr>
        <p:spPr>
          <a:xfrm>
            <a:off x="412593" y="379945"/>
            <a:ext cx="831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800" b="1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2: Giải thích quy tắc thực hiện hàm IF</a:t>
            </a:r>
            <a:endParaRPr lang="x-none" sz="2800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5C3934CF-9649-6D0C-4287-53C39BF62CF8}"/>
              </a:ext>
            </a:extLst>
          </p:cNvPr>
          <p:cNvSpPr/>
          <p:nvPr/>
        </p:nvSpPr>
        <p:spPr>
          <a:xfrm>
            <a:off x="755327" y="1293527"/>
            <a:ext cx="7633343" cy="155162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2AE734FE-23C5-A137-1725-12E1F6183952}"/>
              </a:ext>
            </a:extLst>
          </p:cNvPr>
          <p:cNvSpPr/>
          <p:nvPr/>
        </p:nvSpPr>
        <p:spPr>
          <a:xfrm>
            <a:off x="755328" y="3297358"/>
            <a:ext cx="7633343" cy="139680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2B76BB-6B4A-82DD-7477-4022742D81D0}"/>
              </a:ext>
            </a:extLst>
          </p:cNvPr>
          <p:cNvSpPr txBox="1"/>
          <p:nvPr/>
        </p:nvSpPr>
        <p:spPr>
          <a:xfrm>
            <a:off x="755327" y="1520398"/>
            <a:ext cx="7633343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iải thích các thành phần trong câu lệnh IF đã lập trong phần hoạt động tương ứng với các thành phần trong quy tắc chung.</a:t>
            </a:r>
            <a:endParaRPr lang="x-non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B22C7F-3F97-CA50-D5D5-096F0C6A9846}"/>
              </a:ext>
            </a:extLst>
          </p:cNvPr>
          <p:cNvSpPr txBox="1"/>
          <p:nvPr/>
        </p:nvSpPr>
        <p:spPr>
          <a:xfrm>
            <a:off x="755328" y="3516431"/>
            <a:ext cx="7633342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 trên quy tắc thực hiện, thảo luận cặp đôi và giải thích quy tắc trả về kết quả của một ô tính bất kì trong khối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I3:I8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3DD23F5-7465-1AA1-C4D4-09C5F275D5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 t="1851" r="23939" b="3334"/>
          <a:stretch/>
        </p:blipFill>
        <p:spPr>
          <a:xfrm>
            <a:off x="7751482" y="2363040"/>
            <a:ext cx="979925" cy="11833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F801E5B-86D2-CAC0-DE5B-2143787F6F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 t="1851" r="23939" b="3334"/>
          <a:stretch/>
        </p:blipFill>
        <p:spPr>
          <a:xfrm>
            <a:off x="412590" y="2470397"/>
            <a:ext cx="979925" cy="1183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C90F121-C7D8-3215-3729-F19D899C5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44519">
            <a:off x="231216" y="896905"/>
            <a:ext cx="362749" cy="3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11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2138307" y="411975"/>
            <a:ext cx="362749" cy="362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B36B2A-A578-8415-6778-BABEAB383242}"/>
              </a:ext>
            </a:extLst>
          </p:cNvPr>
          <p:cNvSpPr txBox="1"/>
          <p:nvPr/>
        </p:nvSpPr>
        <p:spPr>
          <a:xfrm>
            <a:off x="597209" y="2214116"/>
            <a:ext cx="7949580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đó, &lt;ĐK&gt; ở dạng đơn giản là một biểu thức so sánh được viết như sau: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7871309-5DC9-7049-0466-06A1CB1F7E62}"/>
              </a:ext>
            </a:extLst>
          </p:cNvPr>
          <p:cNvSpPr txBox="1"/>
          <p:nvPr/>
        </p:nvSpPr>
        <p:spPr>
          <a:xfrm>
            <a:off x="1829621" y="3022543"/>
            <a:ext cx="5819212" cy="1330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&lt;Biểu thức 1&gt;&lt;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so sánh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&gt;&lt;Biểu thức 2&gt;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so sánh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là một toán tử.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agon 1">
            <a:extLst>
              <a:ext uri="{FF2B5EF4-FFF2-40B4-BE49-F238E27FC236}">
                <a16:creationId xmlns="" xmlns:a16="http://schemas.microsoft.com/office/drawing/2014/main" id="{0D2D0F2E-E0D4-6C44-DB9C-3162E6DE0BEC}"/>
              </a:ext>
            </a:extLst>
          </p:cNvPr>
          <p:cNvSpPr/>
          <p:nvPr/>
        </p:nvSpPr>
        <p:spPr>
          <a:xfrm>
            <a:off x="-123032" y="300164"/>
            <a:ext cx="2187407" cy="496931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Quy tắc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BF1AC3C-B354-98C0-7981-4CAED8630AE2}"/>
              </a:ext>
            </a:extLst>
          </p:cNvPr>
          <p:cNvSpPr/>
          <p:nvPr/>
        </p:nvSpPr>
        <p:spPr>
          <a:xfrm>
            <a:off x="1930942" y="1085476"/>
            <a:ext cx="5282115" cy="84026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20F407-6351-75E2-085D-F94FA3069412}"/>
              </a:ext>
            </a:extLst>
          </p:cNvPr>
          <p:cNvSpPr txBox="1"/>
          <p:nvPr/>
        </p:nvSpPr>
        <p:spPr>
          <a:xfrm>
            <a:off x="2234380" y="1274773"/>
            <a:ext cx="4675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400" b="1" dirty="0">
                <a:solidFill>
                  <a:srgbClr val="2C649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400" dirty="0">
                <a:solidFill>
                  <a:srgbClr val="B427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&lt;ĐK&gt;,&lt;GT1&gt;,&lt;GT2&gt;</a:t>
            </a:r>
            <a:r>
              <a:rPr lang="vi-VN" sz="2400" dirty="0">
                <a:solidFill>
                  <a:srgbClr val="B4277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x-non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93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508171" y="320015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F754AF-E565-7160-9AAD-E49B3B6ED569}"/>
              </a:ext>
            </a:extLst>
          </p:cNvPr>
          <p:cNvSpPr txBox="1"/>
          <p:nvPr/>
        </p:nvSpPr>
        <p:spPr>
          <a:xfrm>
            <a:off x="2234381" y="297644"/>
            <a:ext cx="46752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 1. Các phép so sánh</a:t>
            </a:r>
            <a:endParaRPr lang="x-non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15F51702-7DF9-F09F-C47D-E9B5DB886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572428"/>
              </p:ext>
            </p:extLst>
          </p:nvPr>
        </p:nvGraphicFramePr>
        <p:xfrm>
          <a:off x="1145832" y="1006196"/>
          <a:ext cx="6852336" cy="3753162"/>
        </p:xfrm>
        <a:graphic>
          <a:graphicData uri="http://schemas.openxmlformats.org/drawingml/2006/table">
            <a:tbl>
              <a:tblPr>
                <a:tableStyleId>{3C094C4B-AAB2-4462-8C59-31036ED39E73}</a:tableStyleId>
              </a:tblPr>
              <a:tblGrid>
                <a:gridCol w="2238351">
                  <a:extLst>
                    <a:ext uri="{9D8B030D-6E8A-4147-A177-3AD203B41FA5}">
                      <a16:colId xmlns="" xmlns:a16="http://schemas.microsoft.com/office/drawing/2014/main" val="1696065229"/>
                    </a:ext>
                  </a:extLst>
                </a:gridCol>
                <a:gridCol w="4613985">
                  <a:extLst>
                    <a:ext uri="{9D8B030D-6E8A-4147-A177-3AD203B41FA5}">
                      <a16:colId xmlns="" xmlns:a16="http://schemas.microsoft.com/office/drawing/2014/main" val="1591110489"/>
                    </a:ext>
                  </a:extLst>
                </a:gridCol>
              </a:tblGrid>
              <a:tr h="536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Kí hiệu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Ý nghĩa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7891077"/>
                  </a:ext>
                </a:extLst>
              </a:tr>
              <a:tr h="536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&lt;&gt; 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So sánh khác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2837549"/>
                  </a:ext>
                </a:extLst>
              </a:tr>
              <a:tr h="536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&gt;=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Lớn hơn hoặc bằng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7037666"/>
                  </a:ext>
                </a:extLst>
              </a:tr>
              <a:tr h="536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&gt; 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Lớn hơn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6270481"/>
                  </a:ext>
                </a:extLst>
              </a:tr>
              <a:tr h="536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&lt;=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Nhỏ hơn hoặc bằng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1606941"/>
                  </a:ext>
                </a:extLst>
              </a:tr>
              <a:tr h="536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&lt; 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Nhỏ hơn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3463948"/>
                  </a:ext>
                </a:extLst>
              </a:tr>
              <a:tr h="536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=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Bằng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9927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824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371532" y="749740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376466-11CE-30B4-4D57-01018CA50459}"/>
              </a:ext>
            </a:extLst>
          </p:cNvPr>
          <p:cNvSpPr txBox="1"/>
          <p:nvPr/>
        </p:nvSpPr>
        <p:spPr>
          <a:xfrm>
            <a:off x="756652" y="265263"/>
            <a:ext cx="7630696" cy="2695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&lt;Biểu thức 1&gt;, &lt;Biểu thức 2&gt;, &lt;GT1&gt;, &lt;GT2&gt; có thể là một giá trị dữ liệu cụ thể (như một giá trị số, một cụm từ), hoặc một địa chỉ ô tính, hoặc kết quả của một biểu thức tính toán.</a:t>
            </a:r>
            <a:endParaRPr lang="x-none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A2D5642-9A0E-91CD-3C09-033A298D9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41382" y="3226200"/>
            <a:ext cx="3092419" cy="19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14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274450" y="592544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7C008AF-B425-D3B0-A204-304D3902203F}"/>
              </a:ext>
            </a:extLst>
          </p:cNvPr>
          <p:cNvSpPr txBox="1"/>
          <p:nvPr/>
        </p:nvSpPr>
        <p:spPr>
          <a:xfrm>
            <a:off x="584618" y="242249"/>
            <a:ext cx="4631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thực hiện như sau: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88E0A074-59E8-AA56-937B-88B75BC8B2AA}"/>
              </a:ext>
            </a:extLst>
          </p:cNvPr>
          <p:cNvSpPr/>
          <p:nvPr/>
        </p:nvSpPr>
        <p:spPr>
          <a:xfrm>
            <a:off x="1030216" y="3601948"/>
            <a:ext cx="7083563" cy="97859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spcAft>
                <a:spcPts val="800"/>
              </a:spcAft>
              <a:buFont typeface="Wingdings" pitchFamily="2" charset="2"/>
              <a:buChar char="Ø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 tiên, tính toán giá trị của điều kiện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&lt;ĐK&gt;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DE8B5D3B-CBE7-D102-D562-B588B27F4DFE}"/>
              </a:ext>
            </a:extLst>
          </p:cNvPr>
          <p:cNvSpPr/>
          <p:nvPr/>
        </p:nvSpPr>
        <p:spPr>
          <a:xfrm>
            <a:off x="380871" y="2018487"/>
            <a:ext cx="8409482" cy="13773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20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&lt;ĐK&gt;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giá trị TRUE (đúng) thì kết quả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&lt;GT1&gt;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Nếu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&lt;ĐK&gt;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giá trị TRUE (đúng) thì kết quả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&lt;GT1&gt;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D3FD4849-8157-5C12-FEE4-31B3888C94BB}"/>
              </a:ext>
            </a:extLst>
          </p:cNvPr>
          <p:cNvSpPr/>
          <p:nvPr/>
        </p:nvSpPr>
        <p:spPr>
          <a:xfrm>
            <a:off x="1631090" y="848509"/>
            <a:ext cx="5881817" cy="96382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800"/>
              </a:spcAft>
              <a:buFont typeface="Wingdings" pitchFamily="2" charset="2"/>
              <a:buChar char="Ø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 tiên, tính toán giá trị của điều kiện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&lt;ĐK&gt;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AD092B-C500-4FC6-EB32-2D1264D55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511" y="178091"/>
            <a:ext cx="1139842" cy="11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3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38"/>
          <p:cNvGrpSpPr/>
          <p:nvPr/>
        </p:nvGrpSpPr>
        <p:grpSpPr>
          <a:xfrm rot="10585751">
            <a:off x="7512285" y="903676"/>
            <a:ext cx="893332" cy="978575"/>
            <a:chOff x="7029323" y="927919"/>
            <a:chExt cx="1174645" cy="1286731"/>
          </a:xfrm>
        </p:grpSpPr>
        <p:sp>
          <p:nvSpPr>
            <p:cNvPr id="1304" name="Google Shape;1304;p38"/>
            <p:cNvSpPr/>
            <p:nvPr/>
          </p:nvSpPr>
          <p:spPr>
            <a:xfrm>
              <a:off x="7029323" y="927919"/>
              <a:ext cx="834349" cy="82623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7738935" y="175414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74" name="Picture 2" descr="https://static.vecteezy.com/system/resources/previews/024/744/017/non_2x/modern-laptop-icon-isolated-design-vecto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91" y="3389121"/>
            <a:ext cx="2397228" cy="19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vectorportal.com/storage/lHTzkE8snjLFfX7x63u5S5QUnmMbRiVWUS0uvjx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E6"/>
              </a:clrFrom>
              <a:clrTo>
                <a:srgbClr val="FFFD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497">
            <a:off x="311412" y="633195"/>
            <a:ext cx="1618644" cy="1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300;p38">
            <a:extLst>
              <a:ext uri="{FF2B5EF4-FFF2-40B4-BE49-F238E27FC236}">
                <a16:creationId xmlns="" xmlns:a16="http://schemas.microsoft.com/office/drawing/2014/main" id="{0A6345E3-450C-5935-30CA-127326EA2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3408" y="1339204"/>
            <a:ext cx="1801290" cy="866087"/>
          </a:xfrm>
          <a:prstGeom prst="rect">
            <a:avLst/>
          </a:prstGeom>
          <a:solidFill>
            <a:srgbClr val="F0FEFE"/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2132F3-EFBD-B35B-79D1-AD61DC76FEAD}"/>
              </a:ext>
            </a:extLst>
          </p:cNvPr>
          <p:cNvSpPr txBox="1"/>
          <p:nvPr/>
        </p:nvSpPr>
        <p:spPr>
          <a:xfrm>
            <a:off x="4206398" y="1356748"/>
            <a:ext cx="715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1A9C878-AC28-F22F-A85C-C6022D9F9906}"/>
              </a:ext>
            </a:extLst>
          </p:cNvPr>
          <p:cNvSpPr txBox="1"/>
          <p:nvPr/>
        </p:nvSpPr>
        <p:spPr>
          <a:xfrm>
            <a:off x="1025013" y="2306176"/>
            <a:ext cx="709397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x-none" sz="4000" b="1" dirty="0"/>
              <a:t>TÌM HIỂU VỀ HÀM LIÊN KẾT NHIỀU ĐIỀU KIỆN </a:t>
            </a:r>
            <a:r>
              <a:rPr lang="x-none" sz="4000" b="1" i="1" dirty="0"/>
              <a:t>AND, OR</a:t>
            </a:r>
          </a:p>
        </p:txBody>
      </p:sp>
    </p:spTree>
    <p:extLst>
      <p:ext uri="{BB962C8B-B14F-4D97-AF65-F5344CB8AC3E}">
        <p14:creationId xmlns:p14="http://schemas.microsoft.com/office/powerpoint/2010/main" val="166531959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8673772" y="97482"/>
            <a:ext cx="362749" cy="362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0467267-5408-2AD3-D674-1B5B88DEDA2C}"/>
              </a:ext>
            </a:extLst>
          </p:cNvPr>
          <p:cNvSpPr txBox="1"/>
          <p:nvPr/>
        </p:nvSpPr>
        <p:spPr>
          <a:xfrm>
            <a:off x="1483155" y="171996"/>
            <a:ext cx="6971926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 giá trị TRUE/FALSE vào dưới mỗi biểu thức hoặc hàm trong bảng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 đây:</a:t>
            </a:r>
            <a:endParaRPr lang="x-non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145932D-147E-AE87-EFC8-6BADFF0D3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358643"/>
              </p:ext>
            </p:extLst>
          </p:nvPr>
        </p:nvGraphicFramePr>
        <p:xfrm>
          <a:off x="0" y="1747157"/>
          <a:ext cx="9144000" cy="3396345"/>
        </p:xfrm>
        <a:graphic>
          <a:graphicData uri="http://schemas.openxmlformats.org/drawingml/2006/table">
            <a:tbl>
              <a:tblPr>
                <a:tableStyleId>{3C094C4B-AAB2-4462-8C59-31036ED39E73}</a:tableStyleId>
              </a:tblPr>
              <a:tblGrid>
                <a:gridCol w="557784">
                  <a:extLst>
                    <a:ext uri="{9D8B030D-6E8A-4147-A177-3AD203B41FA5}">
                      <a16:colId xmlns="" xmlns:a16="http://schemas.microsoft.com/office/drawing/2014/main" val="1140468014"/>
                    </a:ext>
                  </a:extLst>
                </a:gridCol>
                <a:gridCol w="1289304">
                  <a:extLst>
                    <a:ext uri="{9D8B030D-6E8A-4147-A177-3AD203B41FA5}">
                      <a16:colId xmlns="" xmlns:a16="http://schemas.microsoft.com/office/drawing/2014/main" val="3130512750"/>
                    </a:ext>
                  </a:extLst>
                </a:gridCol>
                <a:gridCol w="1289304">
                  <a:extLst>
                    <a:ext uri="{9D8B030D-6E8A-4147-A177-3AD203B41FA5}">
                      <a16:colId xmlns="" xmlns:a16="http://schemas.microsoft.com/office/drawing/2014/main" val="2036976312"/>
                    </a:ext>
                  </a:extLst>
                </a:gridCol>
                <a:gridCol w="1289304">
                  <a:extLst>
                    <a:ext uri="{9D8B030D-6E8A-4147-A177-3AD203B41FA5}">
                      <a16:colId xmlns="" xmlns:a16="http://schemas.microsoft.com/office/drawing/2014/main" val="640809455"/>
                    </a:ext>
                  </a:extLst>
                </a:gridCol>
                <a:gridCol w="3328416">
                  <a:extLst>
                    <a:ext uri="{9D8B030D-6E8A-4147-A177-3AD203B41FA5}">
                      <a16:colId xmlns="" xmlns:a16="http://schemas.microsoft.com/office/drawing/2014/main" val="53790822"/>
                    </a:ext>
                  </a:extLst>
                </a:gridCol>
                <a:gridCol w="1389888">
                  <a:extLst>
                    <a:ext uri="{9D8B030D-6E8A-4147-A177-3AD203B41FA5}">
                      <a16:colId xmlns="" xmlns:a16="http://schemas.microsoft.com/office/drawing/2014/main" val="3995510660"/>
                    </a:ext>
                  </a:extLst>
                </a:gridCol>
              </a:tblGrid>
              <a:tr h="10034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STT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Biểu thức điều kiện 1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Biểu thức điều kiện 2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Biểu thức điều kiện 3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Công thức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Kết quả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6370949"/>
                  </a:ext>
                </a:extLst>
              </a:tr>
              <a:tr h="598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1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D3&gt;=8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E3&gt;=8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F3&gt;=8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AND(D3&gt;=8, E3&gt;=8, F3&gt;=8)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3353082"/>
                  </a:ext>
                </a:extLst>
              </a:tr>
              <a:tr h="598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2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D4&gt;=8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E4&gt;=8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F4&gt;=8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AND(D4&gt;=8, E4&gt;=8, F4&gt;=8)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2954629"/>
                  </a:ext>
                </a:extLst>
              </a:tr>
              <a:tr h="598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3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D3&gt;=9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E3&gt;=9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F3&gt;=9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OR(D3&gt;=9, E3&gt;=9, F3&gt;=9)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383235"/>
                  </a:ext>
                </a:extLst>
              </a:tr>
              <a:tr h="5982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4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D4&gt;=9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E4&gt;=9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</a:rPr>
                        <a:t>F4&gt;=9</a:t>
                      </a:r>
                      <a:endParaRPr lang="x-non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dirty="0">
                          <a:effectLst/>
                        </a:rPr>
                        <a:t>OR(D4&gt;=9, E4&gt;=9, F4&gt;=9)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x-non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5662616"/>
                  </a:ext>
                </a:extLst>
              </a:tr>
            </a:tbl>
          </a:graphicData>
        </a:graphic>
      </p:graphicFrame>
      <p:pic>
        <p:nvPicPr>
          <p:cNvPr id="2" name="Picture 42" descr="https://cdn-icons-png.flaticon.com/128/5726/5726235.png">
            <a:extLst>
              <a:ext uri="{FF2B5EF4-FFF2-40B4-BE49-F238E27FC236}">
                <a16:creationId xmlns="" xmlns:a16="http://schemas.microsoft.com/office/drawing/2014/main" id="{7C33DE13-5DFE-CDE4-FC82-FE8C7DAC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9" y="278857"/>
            <a:ext cx="744873" cy="74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4D14B1-E3DF-3056-77F8-2CD19389D68D}"/>
              </a:ext>
            </a:extLst>
          </p:cNvPr>
          <p:cNvSpPr txBox="1"/>
          <p:nvPr/>
        </p:nvSpPr>
        <p:spPr>
          <a:xfrm>
            <a:off x="2188029" y="1238819"/>
            <a:ext cx="47679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 2. Ví dụ sử dụng hàm </a:t>
            </a:r>
            <a:r>
              <a:rPr lang="vi-VN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vi-VN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 </a:t>
            </a:r>
            <a:r>
              <a:rPr lang="vi-VN" sz="20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9CA04C-0CB1-D2F6-A572-933781B3ABB1}"/>
              </a:ext>
            </a:extLst>
          </p:cNvPr>
          <p:cNvSpPr txBox="1"/>
          <p:nvPr/>
        </p:nvSpPr>
        <p:spPr>
          <a:xfrm>
            <a:off x="8012490" y="2864630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289E0D3-99FE-B7E2-DAE0-819E2E55FDC5}"/>
              </a:ext>
            </a:extLst>
          </p:cNvPr>
          <p:cNvSpPr txBox="1"/>
          <p:nvPr/>
        </p:nvSpPr>
        <p:spPr>
          <a:xfrm>
            <a:off x="7971804" y="3451345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83C9888-D676-8F65-2118-2BCE3FD781CE}"/>
              </a:ext>
            </a:extLst>
          </p:cNvPr>
          <p:cNvSpPr txBox="1"/>
          <p:nvPr/>
        </p:nvSpPr>
        <p:spPr>
          <a:xfrm>
            <a:off x="7973275" y="4050274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94C0B2F-C9C8-1CEE-322D-0B32117BAE1F}"/>
              </a:ext>
            </a:extLst>
          </p:cNvPr>
          <p:cNvSpPr txBox="1"/>
          <p:nvPr/>
        </p:nvSpPr>
        <p:spPr>
          <a:xfrm>
            <a:off x="7955583" y="4649203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0891298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182785" y="268053"/>
            <a:ext cx="362749" cy="36274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9B37ABAC-AD53-D2C8-011E-0A1EE255C7B0}"/>
              </a:ext>
            </a:extLst>
          </p:cNvPr>
          <p:cNvSpPr/>
          <p:nvPr/>
        </p:nvSpPr>
        <p:spPr>
          <a:xfrm>
            <a:off x="383720" y="653173"/>
            <a:ext cx="8376557" cy="321669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465DEF6-AC11-A77E-F6A7-5A797246AD6E}"/>
              </a:ext>
            </a:extLst>
          </p:cNvPr>
          <p:cNvSpPr txBox="1"/>
          <p:nvPr/>
        </p:nvSpPr>
        <p:spPr>
          <a:xfrm>
            <a:off x="657354" y="813305"/>
            <a:ext cx="7829287" cy="289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sử dụng số liệu trong tệp bảng tính để thực hành.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đó, nhập lại các hàm </a:t>
            </a:r>
            <a:r>
              <a:rPr lang="vi-VN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</a:t>
            </a:r>
            <a:r>
              <a:rPr lang="vi-VN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cột </a:t>
            </a:r>
            <a:r>
              <a:rPr lang="vi-VN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 thức </a:t>
            </a: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 một ô tính cùng dòng với địa chỉ dòng trong hàm để kiểm tra kết quả.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59B673-4911-DE05-C07B-CFA5A6E2F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05" y="3239759"/>
            <a:ext cx="2883699" cy="190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52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CC2D0F92-78D4-28AF-17B1-795938C730B0}"/>
              </a:ext>
            </a:extLst>
          </p:cNvPr>
          <p:cNvSpPr/>
          <p:nvPr/>
        </p:nvSpPr>
        <p:spPr>
          <a:xfrm>
            <a:off x="604157" y="1012371"/>
            <a:ext cx="8017329" cy="174715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5B7196-A93F-8EDA-C525-76A8FFD0BC82}"/>
              </a:ext>
            </a:extLst>
          </p:cNvPr>
          <p:cNvSpPr txBox="1"/>
          <p:nvPr/>
        </p:nvSpPr>
        <p:spPr>
          <a:xfrm>
            <a:off x="861463" y="1116736"/>
            <a:ext cx="7421073" cy="1455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 trên kết quả so sánh, các em khái quát quy tắc thực hiện của các hàm </a:t>
            </a:r>
            <a:r>
              <a:rPr lang="vi-VN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</a:t>
            </a:r>
            <a:r>
              <a:rPr lang="vi-VN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362304C-01A3-6209-17EC-B217F8E20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22914" y="2126708"/>
            <a:ext cx="1859622" cy="24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35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00;p38">
            <a:extLst>
              <a:ext uri="{FF2B5EF4-FFF2-40B4-BE49-F238E27FC236}">
                <a16:creationId xmlns="" xmlns:a16="http://schemas.microsoft.com/office/drawing/2014/main" id="{B4582BE4-D071-4FC1-BE0E-55602B247C90}"/>
              </a:ext>
            </a:extLst>
          </p:cNvPr>
          <p:cNvSpPr txBox="1">
            <a:spLocks/>
          </p:cNvSpPr>
          <p:nvPr/>
        </p:nvSpPr>
        <p:spPr>
          <a:xfrm>
            <a:off x="496710" y="124476"/>
            <a:ext cx="8150575" cy="738140"/>
          </a:xfrm>
          <a:prstGeom prst="rect">
            <a:avLst/>
          </a:prstGeom>
          <a:solidFill>
            <a:srgbClr val="F0FEFE"/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gency FB" panose="020B0503020202020204" pitchFamily="34" charset="0"/>
                <a:ea typeface="Agency FB" panose="020B0503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2379D80-590C-C1AE-370F-FE3C8D6FA590}"/>
              </a:ext>
            </a:extLst>
          </p:cNvPr>
          <p:cNvSpPr txBox="1"/>
          <p:nvPr/>
        </p:nvSpPr>
        <p:spPr>
          <a:xfrm>
            <a:off x="2043213" y="139603"/>
            <a:ext cx="505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KHỞI ĐỘNG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E21AC67-E67E-9F55-9943-B616CE0A30B1}"/>
              </a:ext>
            </a:extLst>
          </p:cNvPr>
          <p:cNvSpPr txBox="1"/>
          <p:nvPr/>
        </p:nvSpPr>
        <p:spPr>
          <a:xfrm>
            <a:off x="144885" y="1063564"/>
            <a:ext cx="42822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vi-VN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uan sát Hình 1 SGK trang 35: </a:t>
            </a:r>
            <a:endParaRPr lang="x-none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15.png">
            <a:extLst>
              <a:ext uri="{FF2B5EF4-FFF2-40B4-BE49-F238E27FC236}">
                <a16:creationId xmlns="" xmlns:a16="http://schemas.microsoft.com/office/drawing/2014/main" id="{C7A92F26-7E6B-080E-FC3E-0C40AFD0550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6709" y="1664622"/>
            <a:ext cx="8150574" cy="2469799"/>
          </a:xfrm>
          <a:prstGeom prst="rect">
            <a:avLst/>
          </a:prstGeom>
          <a:ln/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3616100-94C6-94D7-5EE8-45B0F995AACC}"/>
              </a:ext>
            </a:extLst>
          </p:cNvPr>
          <p:cNvSpPr txBox="1"/>
          <p:nvPr/>
        </p:nvSpPr>
        <p:spPr>
          <a:xfrm>
            <a:off x="2285998" y="436416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 1. Một phần bảng điểm thi học kì</a:t>
            </a:r>
            <a:endParaRPr lang="x-non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0" descr="https://lh5.googleusercontent.com/3S-EmRhxSIBwxQrvKCjshaYzv_wFR24429feKHmQM-cfjEZKZUU-_XvMVOSb6EOnbdjdex3VwNbGc-cQTTKpgyF1FkoA3iliMRwRbTfesM9l99thXv0kdu9QVwJLTB8VDbgmo9hudE998_gTJeZqng=s2048">
            <a:extLst>
              <a:ext uri="{FF2B5EF4-FFF2-40B4-BE49-F238E27FC236}">
                <a16:creationId xmlns="" xmlns:a16="http://schemas.microsoft.com/office/drawing/2014/main" id="{71DFCAB0-6960-036E-7379-EF8928ED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125" y="1218607"/>
            <a:ext cx="538316" cy="6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212;p3">
            <a:extLst>
              <a:ext uri="{FF2B5EF4-FFF2-40B4-BE49-F238E27FC236}">
                <a16:creationId xmlns="" xmlns:a16="http://schemas.microsoft.com/office/drawing/2014/main" id="{68841FC0-268A-1C8D-6FDB-8D18019DB6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885" y="4701773"/>
            <a:ext cx="2066202" cy="469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6925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252856" y="385696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68581F2-3350-4024-E9A8-A62E8362B90D}"/>
              </a:ext>
            </a:extLst>
          </p:cNvPr>
          <p:cNvSpPr txBox="1"/>
          <p:nvPr/>
        </p:nvSpPr>
        <p:spPr>
          <a:xfrm>
            <a:off x="276438" y="180215"/>
            <a:ext cx="8591121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 về giá trị TRUE khi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 cả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biểu thức logic trong danh sách tham số đều có giá trị TRUE.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 về giá trị FALSE trong các trường hợp khác.</a:t>
            </a:r>
            <a:endParaRPr lang="x-non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CDE1DE-E42E-BADC-9EB6-0629F10F183D}"/>
              </a:ext>
            </a:extLst>
          </p:cNvPr>
          <p:cNvSpPr txBox="1"/>
          <p:nvPr/>
        </p:nvSpPr>
        <p:spPr>
          <a:xfrm>
            <a:off x="276438" y="1722401"/>
            <a:ext cx="1070062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</a:t>
            </a:r>
            <a:endParaRPr lang="x-non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11.png">
            <a:extLst>
              <a:ext uri="{FF2B5EF4-FFF2-40B4-BE49-F238E27FC236}">
                <a16:creationId xmlns="" xmlns:a16="http://schemas.microsoft.com/office/drawing/2014/main" id="{8B8256F0-BCDB-D0CD-978B-B96D736A938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7976" y="2183600"/>
            <a:ext cx="7868043" cy="271884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04810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169880" y="336708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39A9D8-0A49-7B4B-2923-069561A1538D}"/>
              </a:ext>
            </a:extLst>
          </p:cNvPr>
          <p:cNvSpPr txBox="1"/>
          <p:nvPr/>
        </p:nvSpPr>
        <p:spPr>
          <a:xfrm>
            <a:off x="351254" y="144403"/>
            <a:ext cx="8441492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 về giá trị FALSE khi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 cả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biểu thức logic trong danh sách tham số đều có giá trị FALSE.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 về giá trị TRUE trong các trường hợp các.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AF13929-20CB-01B6-6D29-B382F791CD55}"/>
              </a:ext>
            </a:extLst>
          </p:cNvPr>
          <p:cNvSpPr txBox="1"/>
          <p:nvPr/>
        </p:nvSpPr>
        <p:spPr>
          <a:xfrm>
            <a:off x="351254" y="1729841"/>
            <a:ext cx="957439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</a:t>
            </a:r>
            <a:endParaRPr lang="x-none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3.png">
            <a:extLst>
              <a:ext uri="{FF2B5EF4-FFF2-40B4-BE49-F238E27FC236}">
                <a16:creationId xmlns="" xmlns:a16="http://schemas.microsoft.com/office/drawing/2014/main" id="{DCEDC85B-6DB1-BB54-DC10-AAF7E3892A4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89306" y="2261640"/>
            <a:ext cx="7765387" cy="263439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19231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38"/>
          <p:cNvGrpSpPr/>
          <p:nvPr/>
        </p:nvGrpSpPr>
        <p:grpSpPr>
          <a:xfrm rot="10585751">
            <a:off x="7512285" y="903676"/>
            <a:ext cx="893332" cy="978575"/>
            <a:chOff x="7029323" y="927919"/>
            <a:chExt cx="1174645" cy="1286731"/>
          </a:xfrm>
        </p:grpSpPr>
        <p:sp>
          <p:nvSpPr>
            <p:cNvPr id="1304" name="Google Shape;1304;p38"/>
            <p:cNvSpPr/>
            <p:nvPr/>
          </p:nvSpPr>
          <p:spPr>
            <a:xfrm>
              <a:off x="7029323" y="927919"/>
              <a:ext cx="834349" cy="82623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7738935" y="175414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74" name="Picture 2" descr="https://static.vecteezy.com/system/resources/previews/024/744/017/non_2x/modern-laptop-icon-isolated-design-vecto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91" y="3389121"/>
            <a:ext cx="2397228" cy="19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vectorportal.com/storage/lHTzkE8snjLFfX7x63u5S5QUnmMbRiVWUS0uvjx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E6"/>
              </a:clrFrom>
              <a:clrTo>
                <a:srgbClr val="FFFD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497">
            <a:off x="311412" y="633195"/>
            <a:ext cx="1618644" cy="1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300;p38">
            <a:extLst>
              <a:ext uri="{FF2B5EF4-FFF2-40B4-BE49-F238E27FC236}">
                <a16:creationId xmlns="" xmlns:a16="http://schemas.microsoft.com/office/drawing/2014/main" id="{0A6345E3-450C-5935-30CA-127326EA25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71354" y="1450188"/>
            <a:ext cx="1801290" cy="866087"/>
          </a:xfrm>
          <a:prstGeom prst="rect">
            <a:avLst/>
          </a:prstGeom>
          <a:solidFill>
            <a:srgbClr val="F0FEFE"/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2132F3-EFBD-B35B-79D1-AD61DC76FEAD}"/>
              </a:ext>
            </a:extLst>
          </p:cNvPr>
          <p:cNvSpPr txBox="1"/>
          <p:nvPr/>
        </p:nvSpPr>
        <p:spPr>
          <a:xfrm>
            <a:off x="4214344" y="1467732"/>
            <a:ext cx="715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1A9C878-AC28-F22F-A85C-C6022D9F9906}"/>
              </a:ext>
            </a:extLst>
          </p:cNvPr>
          <p:cNvSpPr txBox="1"/>
          <p:nvPr/>
        </p:nvSpPr>
        <p:spPr>
          <a:xfrm>
            <a:off x="2623651" y="2627736"/>
            <a:ext cx="3896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/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13123573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-181377" y="-659335"/>
            <a:ext cx="362749" cy="362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12255D-1B48-60F5-20C0-122CC7F9A173}"/>
              </a:ext>
            </a:extLst>
          </p:cNvPr>
          <p:cNvSpPr txBox="1"/>
          <p:nvPr/>
        </p:nvSpPr>
        <p:spPr>
          <a:xfrm>
            <a:off x="371475" y="885123"/>
            <a:ext cx="8401049" cy="3933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bảng dữ liệu, đã có cột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Tặng quà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phần Hoạt động, em hãy thực hiện các yêu cầu sau: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Tạo thêm cột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Nhắc việc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tại cột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điền dữ liệu theo quy tắc: Nếu điểm trung bình nhỏ hơn 8 thì ghi là “Tìm hiểu nguyên nhân", ngược lại ghi là “Đạt".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Tạo thêm cột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 thi đua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tại cột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diễn dữ liệu theo quy tắc: Nếu tổng điểm từ 24 trở lên và không có môn nào dưới 7.5 thì điền giá trị 10, ngược lại thì điểm giá trị 0.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agon 1">
            <a:extLst>
              <a:ext uri="{FF2B5EF4-FFF2-40B4-BE49-F238E27FC236}">
                <a16:creationId xmlns="" xmlns:a16="http://schemas.microsoft.com/office/drawing/2014/main" id="{4DCB1698-AF5C-4385-25D5-1D7CFACB5366}"/>
              </a:ext>
            </a:extLst>
          </p:cNvPr>
          <p:cNvSpPr/>
          <p:nvPr/>
        </p:nvSpPr>
        <p:spPr>
          <a:xfrm>
            <a:off x="-203749" y="112618"/>
            <a:ext cx="3038389" cy="606829"/>
          </a:xfrm>
          <a:prstGeom prst="homePlat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NHIỆM VỤ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A935D4-AD7F-0FC6-65C0-78B4F80BD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8D7DE"/>
              </a:clrFrom>
              <a:clrTo>
                <a:srgbClr val="98D7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12" y="-435919"/>
            <a:ext cx="1703902" cy="170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90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-181377" y="-659335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0B73B9-02D4-6F17-A63F-BFAFB4650499}"/>
              </a:ext>
            </a:extLst>
          </p:cNvPr>
          <p:cNvSpPr txBox="1"/>
          <p:nvPr/>
        </p:nvSpPr>
        <p:spPr>
          <a:xfrm>
            <a:off x="214036" y="10087"/>
            <a:ext cx="8715928" cy="2561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giá trị cần diễn tuỳ thuộc vào kết quả so sánh điểm trung bình và giá trị 8 nên ta cần sử dụng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Các tham số của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tại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J3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như sau: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&lt;ĐK&gt;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H3&lt;8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&lt;GTI&gt;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"Tìm hiểu nguyên nhân";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&lt;GT2&gt;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"Đạt".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571502D-2976-1236-FB04-79AC8E8C3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48" y="2377730"/>
            <a:ext cx="5022704" cy="27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93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146202" y="598503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3EC5E8-6523-0C45-F059-EDFD8D48AC35}"/>
              </a:ext>
            </a:extLst>
          </p:cNvPr>
          <p:cNvSpPr txBox="1"/>
          <p:nvPr/>
        </p:nvSpPr>
        <p:spPr>
          <a:xfrm>
            <a:off x="327577" y="176022"/>
            <a:ext cx="7403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 chép công thức từ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J3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xuống các ô trong khối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J4:J8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2.png">
            <a:extLst>
              <a:ext uri="{FF2B5EF4-FFF2-40B4-BE49-F238E27FC236}">
                <a16:creationId xmlns="" xmlns:a16="http://schemas.microsoft.com/office/drawing/2014/main" id="{D27266FE-4FDF-403C-F6BD-5D0115F12D1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02862" y="707619"/>
            <a:ext cx="7538275" cy="2085456"/>
          </a:xfrm>
          <a:prstGeom prst="rect">
            <a:avLst/>
          </a:prstGeom>
          <a:ln/>
        </p:spPr>
      </p:pic>
      <p:pic>
        <p:nvPicPr>
          <p:cNvPr id="5" name="image4.png">
            <a:extLst>
              <a:ext uri="{FF2B5EF4-FFF2-40B4-BE49-F238E27FC236}">
                <a16:creationId xmlns="" xmlns:a16="http://schemas.microsoft.com/office/drawing/2014/main" id="{52507E36-C1A7-9AA5-6D03-445BB58E989D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02862" y="2924562"/>
            <a:ext cx="7538275" cy="197298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71695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140136" y="689011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F094D0-2D3E-A726-C6E4-AF8D8DED5213}"/>
              </a:ext>
            </a:extLst>
          </p:cNvPr>
          <p:cNvSpPr txBox="1"/>
          <p:nvPr/>
        </p:nvSpPr>
        <p:spPr>
          <a:xfrm>
            <a:off x="478843" y="152373"/>
            <a:ext cx="8186310" cy="184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 tự như 1), ta cần sử dụng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Tuy nhiên, điều kiện là liên kết của nhiều điều kiện nên cần sử dụng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tham số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&lt;ĐK&gt;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58C13F-1A94-66A6-72F8-83189B29398B}"/>
              </a:ext>
            </a:extLst>
          </p:cNvPr>
          <p:cNvSpPr txBox="1"/>
          <p:nvPr/>
        </p:nvSpPr>
        <p:spPr>
          <a:xfrm>
            <a:off x="478843" y="1915262"/>
            <a:ext cx="8186311" cy="256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 thể, hàm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tại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K3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các tham số như sau: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&lt;ĐK&gt;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AND(G3&gt;=24, D3&gt;=7.5, E3&gt;=7.5, F3&gt;=7.5)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&lt;GT1&gt;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&lt;GT2&gt;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 ý: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giá trị 10 và 0 là kiểu số nên số 10 và số 0 không để trong cặp ngoặc kép.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Người Phụ Nữ Hoạt Hình Với Máy Tính Xách Tay Trên Thiết Kế Vector Máy Tính  | Công cụ đồ họa PSD Tải xuống miễn phí - Pikbest">
            <a:extLst>
              <a:ext uri="{FF2B5EF4-FFF2-40B4-BE49-F238E27FC236}">
                <a16:creationId xmlns="" xmlns:a16="http://schemas.microsoft.com/office/drawing/2014/main" id="{1E47E00A-7986-20D2-6163-A36EAFC63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90" y="3734029"/>
            <a:ext cx="1485663" cy="148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46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2.png">
            <a:extLst>
              <a:ext uri="{FF2B5EF4-FFF2-40B4-BE49-F238E27FC236}">
                <a16:creationId xmlns="" xmlns:a16="http://schemas.microsoft.com/office/drawing/2014/main" id="{6C3100A5-846B-B054-B567-2A9ECB7A01F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78594" y="221563"/>
            <a:ext cx="8786812" cy="2183131"/>
          </a:xfrm>
          <a:prstGeom prst="rect">
            <a:avLst/>
          </a:prstGeom>
          <a:ln/>
        </p:spPr>
      </p:pic>
      <p:pic>
        <p:nvPicPr>
          <p:cNvPr id="3" name="image6.png">
            <a:extLst>
              <a:ext uri="{FF2B5EF4-FFF2-40B4-BE49-F238E27FC236}">
                <a16:creationId xmlns="" xmlns:a16="http://schemas.microsoft.com/office/drawing/2014/main" id="{A11C4BF6-F4AE-01EC-238B-0DD5A6A951F9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78594" y="2738806"/>
            <a:ext cx="8786812" cy="218313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09759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7D3C92-2C06-7BD3-C8F2-15B86EBE8E7E}"/>
              </a:ext>
            </a:extLst>
          </p:cNvPr>
          <p:cNvSpPr txBox="1"/>
          <p:nvPr/>
        </p:nvSpPr>
        <p:spPr>
          <a:xfrm>
            <a:off x="2623652" y="812260"/>
            <a:ext cx="3896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0070C0"/>
                </a:solidFill>
              </a:rPr>
              <a:t>LUYỆN 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61B837-964B-127C-5C8D-AA3C59A19935}"/>
              </a:ext>
            </a:extLst>
          </p:cNvPr>
          <p:cNvSpPr txBox="1"/>
          <p:nvPr/>
        </p:nvSpPr>
        <p:spPr>
          <a:xfrm>
            <a:off x="743179" y="1727091"/>
            <a:ext cx="7657639" cy="1061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 vụ 1: Câu hỏi trắc nghiệm nhiều phương án lựa chọn</a:t>
            </a:r>
            <a:endParaRPr lang="x-none" sz="20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Khoanh tròn vào đáp án đặt trước câu trả lời đúng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8190F74-9E83-BA0D-2613-7994934B029A}"/>
              </a:ext>
            </a:extLst>
          </p:cNvPr>
          <p:cNvSpPr txBox="1"/>
          <p:nvPr/>
        </p:nvSpPr>
        <p:spPr>
          <a:xfrm>
            <a:off x="743179" y="3153590"/>
            <a:ext cx="52799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0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 vụ 2: Câu hỏi tự kiểm tra SGK tr.40</a:t>
            </a:r>
            <a:endParaRPr lang="x-none" sz="20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6">
            <a:extLst>
              <a:ext uri="{FF2B5EF4-FFF2-40B4-BE49-F238E27FC236}">
                <a16:creationId xmlns="" xmlns:a16="http://schemas.microsoft.com/office/drawing/2014/main" id="{80A9F175-1D3F-2F1F-EEFB-FB8B19CB5D25}"/>
              </a:ext>
            </a:extLst>
          </p:cNvPr>
          <p:cNvSpPr/>
          <p:nvPr/>
        </p:nvSpPr>
        <p:spPr>
          <a:xfrm>
            <a:off x="6267655" y="3641369"/>
            <a:ext cx="2609439" cy="1379741"/>
          </a:xfrm>
          <a:custGeom>
            <a:avLst/>
            <a:gdLst/>
            <a:ahLst/>
            <a:cxnLst/>
            <a:rect l="l" t="t" r="r" b="b"/>
            <a:pathLst>
              <a:path w="2609439" h="1379741">
                <a:moveTo>
                  <a:pt x="0" y="0"/>
                </a:moveTo>
                <a:lnTo>
                  <a:pt x="2609439" y="0"/>
                </a:lnTo>
                <a:lnTo>
                  <a:pt x="2609439" y="1379741"/>
                </a:lnTo>
                <a:lnTo>
                  <a:pt x="0" y="13797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1" name="Picture 2" descr="Mano Escribiendo Vector Icono Diseño De Logotipo Teclado Computadora  Ilustración Mínima De Trabajar En Una Computadora">
            <a:extLst>
              <a:ext uri="{FF2B5EF4-FFF2-40B4-BE49-F238E27FC236}">
                <a16:creationId xmlns="" xmlns:a16="http://schemas.microsoft.com/office/drawing/2014/main" id="{668EC9DA-B050-F124-AFC8-E4F8B6B6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09" y="3353645"/>
            <a:ext cx="2362746" cy="236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78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âu hỏi">
            <a:extLst>
              <a:ext uri="{FF2B5EF4-FFF2-40B4-BE49-F238E27FC236}">
                <a16:creationId xmlns=""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628734" y="917185"/>
            <a:ext cx="7886532" cy="1470741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từ thích hợp vào chỗ trống: “Hàm … được sử dụng trong các tình huống cần điền dữ liệu tự động tùy thuộc vào kết quả đúng hay sai của một điều kiện”.</a:t>
            </a:r>
            <a:endParaRPr lang="x-non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đúng">
            <a:extLst>
              <a:ext uri="{FF2B5EF4-FFF2-40B4-BE49-F238E27FC236}">
                <a16:creationId xmlns=""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938739" y="2660109"/>
            <a:ext cx="3344437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IF.</a:t>
            </a:r>
          </a:p>
        </p:txBody>
      </p:sp>
      <p:sp>
        <p:nvSpPr>
          <p:cNvPr id="7" name="Đáp án sai 1">
            <a:extLst>
              <a:ext uri="{FF2B5EF4-FFF2-40B4-BE49-F238E27FC236}">
                <a16:creationId xmlns=""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938739" y="3769675"/>
            <a:ext cx="3344437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OR.</a:t>
            </a:r>
          </a:p>
        </p:txBody>
      </p:sp>
      <p:sp>
        <p:nvSpPr>
          <p:cNvPr id="8" name="Đáp án sai 2">
            <a:extLst>
              <a:ext uri="{FF2B5EF4-FFF2-40B4-BE49-F238E27FC236}">
                <a16:creationId xmlns=""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4860823" y="2660109"/>
            <a:ext cx="3344437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AND.</a:t>
            </a:r>
          </a:p>
        </p:txBody>
      </p:sp>
      <p:sp>
        <p:nvSpPr>
          <p:cNvPr id="9" name="Đáp án sai 3">
            <a:extLst>
              <a:ext uri="{FF2B5EF4-FFF2-40B4-BE49-F238E27FC236}">
                <a16:creationId xmlns=""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4860824" y="3769675"/>
            <a:ext cx="3344437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SUM.</a:t>
            </a:r>
          </a:p>
        </p:txBody>
      </p:sp>
      <p:sp>
        <p:nvSpPr>
          <p:cNvPr id="10" name="Đáp án đúng">
            <a:extLst>
              <a:ext uri="{FF2B5EF4-FFF2-40B4-BE49-F238E27FC236}">
                <a16:creationId xmlns="" xmlns:a16="http://schemas.microsoft.com/office/drawing/2014/main" id="{73F5B725-A6FC-F5A2-F2A4-6047B0B0A3CC}"/>
              </a:ext>
            </a:extLst>
          </p:cNvPr>
          <p:cNvSpPr/>
          <p:nvPr/>
        </p:nvSpPr>
        <p:spPr>
          <a:xfrm>
            <a:off x="938739" y="2660110"/>
            <a:ext cx="3344437" cy="913280"/>
          </a:xfrm>
          <a:prstGeom prst="roundRect">
            <a:avLst/>
          </a:prstGeom>
          <a:solidFill>
            <a:srgbClr val="F7CDC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FF0000"/>
                </a:solidFill>
                <a:cs typeface="Arial" panose="020B0604020202020204" pitchFamily="34" charset="0"/>
              </a:rPr>
              <a:t>A. IF.</a:t>
            </a:r>
          </a:p>
        </p:txBody>
      </p:sp>
    </p:spTree>
    <p:extLst>
      <p:ext uri="{BB962C8B-B14F-4D97-AF65-F5344CB8AC3E}">
        <p14:creationId xmlns:p14="http://schemas.microsoft.com/office/powerpoint/2010/main" val="2089740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DA8F62-A520-31EC-2F2D-DA23E26C8AAD}"/>
              </a:ext>
            </a:extLst>
          </p:cNvPr>
          <p:cNvSpPr txBox="1"/>
          <p:nvPr/>
        </p:nvSpPr>
        <p:spPr>
          <a:xfrm>
            <a:off x="495354" y="3231536"/>
            <a:ext cx="4572000" cy="1234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 ý đáp án:</a:t>
            </a:r>
            <a:endParaRPr lang="x-none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Sử dụng hàm điều kiện IF.  </a:t>
            </a:r>
            <a:endParaRPr lang="x-non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6AB7E13A-F707-AA9B-DB45-717A98C62499}"/>
              </a:ext>
            </a:extLst>
          </p:cNvPr>
          <p:cNvSpPr/>
          <p:nvPr/>
        </p:nvSpPr>
        <p:spPr>
          <a:xfrm>
            <a:off x="539646" y="245935"/>
            <a:ext cx="8064708" cy="253413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A6F2A9-EB0B-8CA3-D261-5E409D891235}"/>
              </a:ext>
            </a:extLst>
          </p:cNvPr>
          <p:cNvSpPr txBox="1"/>
          <p:nvPr/>
        </p:nvSpPr>
        <p:spPr>
          <a:xfrm>
            <a:off x="898301" y="261726"/>
            <a:ext cx="7347397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bảng điểm của lớp em như ở Hình 1, hãy thêm cột Tặng quà vào ngay bên trái cột Ghi chú. Muốn điền vào cột Tặng quà từ “Tặng vở” hoặc “-“ tùy theo tổng điểm của từng học sinh, em có biết cách nào để nhanh chóng thực hiện được không? 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0516405-9D28-3269-95E2-BC24CC51A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44" y="2143651"/>
            <a:ext cx="3060709" cy="16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77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âu hỏi">
            <a:extLst>
              <a:ext uri="{FF2B5EF4-FFF2-40B4-BE49-F238E27FC236}">
                <a16:creationId xmlns=""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628734" y="917186"/>
            <a:ext cx="7886532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 </a:t>
            </a:r>
            <a:r>
              <a:rPr lang="vi-VN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viết theo quy tắc như thế nào?</a:t>
            </a:r>
            <a:endParaRPr lang="x-none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đúng">
            <a:extLst>
              <a:ext uri="{FF2B5EF4-FFF2-40B4-BE49-F238E27FC236}">
                <a16:creationId xmlns=""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250724" y="2203469"/>
            <a:ext cx="4032454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&lt;ĐK&gt;, “&lt;GT1&gt;”, “&lt;GT2&gt;”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1">
            <a:extLst>
              <a:ext uri="{FF2B5EF4-FFF2-40B4-BE49-F238E27FC236}">
                <a16:creationId xmlns=""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250724" y="3489752"/>
            <a:ext cx="4032454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“&lt;ĐK&gt;”,&lt;GT1&gt;,&lt;GT2&gt;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vi-VN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2">
            <a:extLst>
              <a:ext uri="{FF2B5EF4-FFF2-40B4-BE49-F238E27FC236}">
                <a16:creationId xmlns=""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4860824" y="2203469"/>
            <a:ext cx="4032454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&lt;ĐK&gt;,&lt;GT1&gt;,&lt;GT2&gt;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x-non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sai 3">
            <a:extLst>
              <a:ext uri="{FF2B5EF4-FFF2-40B4-BE49-F238E27FC236}">
                <a16:creationId xmlns=""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4860822" y="3489752"/>
            <a:ext cx="4032454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&lt;ĐK&gt;, ‘&lt;GT1&gt;’, ‘&lt;GT2&gt;’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x-non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="" xmlns:a16="http://schemas.microsoft.com/office/drawing/2014/main" id="{73F5B725-A6FC-F5A2-F2A4-6047B0B0A3CC}"/>
              </a:ext>
            </a:extLst>
          </p:cNvPr>
          <p:cNvSpPr/>
          <p:nvPr/>
        </p:nvSpPr>
        <p:spPr>
          <a:xfrm>
            <a:off x="4860822" y="2203470"/>
            <a:ext cx="4032454" cy="913280"/>
          </a:xfrm>
          <a:prstGeom prst="roundRect">
            <a:avLst/>
          </a:prstGeom>
          <a:solidFill>
            <a:srgbClr val="F7CDC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FF0000"/>
                </a:solidFill>
                <a:cs typeface="Arial" panose="020B0604020202020204" pitchFamily="34" charset="0"/>
              </a:rPr>
              <a:t>B. </a:t>
            </a:r>
            <a:r>
              <a:rPr 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IF</a:t>
            </a:r>
            <a:r>
              <a:rPr lang="vi-VN" sz="2000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vi-VN" sz="2000" i="1" dirty="0">
                <a:solidFill>
                  <a:srgbClr val="FF0000"/>
                </a:solidFill>
                <a:cs typeface="Arial" panose="020B0604020202020204" pitchFamily="34" charset="0"/>
              </a:rPr>
              <a:t>&lt;ĐK&gt;,&lt;GT1&gt;,&lt;GT2&gt;</a:t>
            </a:r>
            <a:r>
              <a:rPr lang="vi-VN" sz="2000" dirty="0">
                <a:solidFill>
                  <a:srgbClr val="FF0000"/>
                </a:solidFill>
                <a:cs typeface="Arial" panose="020B0604020202020204" pitchFamily="34" charset="0"/>
              </a:rPr>
              <a:t>).</a:t>
            </a:r>
            <a:endParaRPr lang="x-none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71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âu hỏi">
            <a:extLst>
              <a:ext uri="{FF2B5EF4-FFF2-40B4-BE49-F238E27FC236}">
                <a16:creationId xmlns=""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628734" y="917187"/>
            <a:ext cx="7886532" cy="102292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 hiệu &lt;&gt; có ý nghĩa là</a:t>
            </a:r>
            <a:endParaRPr lang="x-non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đúng">
            <a:extLst>
              <a:ext uri="{FF2B5EF4-FFF2-40B4-BE49-F238E27FC236}">
                <a16:creationId xmlns=""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938739" y="2398251"/>
            <a:ext cx="3344437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hơn hoặc bằng.</a:t>
            </a:r>
            <a:endParaRPr lang="vi-VN" sz="2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1">
            <a:extLst>
              <a:ext uri="{FF2B5EF4-FFF2-40B4-BE49-F238E27FC236}">
                <a16:creationId xmlns=""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938739" y="3607442"/>
            <a:ext cx="3344437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khác.</a:t>
            </a:r>
            <a:endParaRPr lang="vi-VN" sz="22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2">
            <a:extLst>
              <a:ext uri="{FF2B5EF4-FFF2-40B4-BE49-F238E27FC236}">
                <a16:creationId xmlns=""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4860824" y="2393551"/>
            <a:ext cx="3344437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 hơn hoặc bằng.</a:t>
            </a:r>
            <a:endParaRPr lang="x-none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sai 3">
            <a:extLst>
              <a:ext uri="{FF2B5EF4-FFF2-40B4-BE49-F238E27FC236}">
                <a16:creationId xmlns=""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4860824" y="3607442"/>
            <a:ext cx="3344437" cy="913280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bằng.</a:t>
            </a:r>
            <a:endParaRPr lang="x-none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="" xmlns:a16="http://schemas.microsoft.com/office/drawing/2014/main" id="{73F5B725-A6FC-F5A2-F2A4-6047B0B0A3CC}"/>
              </a:ext>
            </a:extLst>
          </p:cNvPr>
          <p:cNvSpPr/>
          <p:nvPr/>
        </p:nvSpPr>
        <p:spPr>
          <a:xfrm>
            <a:off x="938739" y="3607443"/>
            <a:ext cx="3344437" cy="913280"/>
          </a:xfrm>
          <a:prstGeom prst="roundRect">
            <a:avLst/>
          </a:prstGeom>
          <a:solidFill>
            <a:srgbClr val="F7CDC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noProof="1">
                <a:solidFill>
                  <a:srgbClr val="FF0000"/>
                </a:solidFill>
                <a:cs typeface="Arial" panose="020B0604020202020204" pitchFamily="34" charset="0"/>
              </a:rPr>
              <a:t>C. </a:t>
            </a:r>
            <a:r>
              <a:rPr lang="vi-VN" sz="2200" dirty="0">
                <a:solidFill>
                  <a:srgbClr val="FF0000"/>
                </a:solidFill>
                <a:cs typeface="Arial" panose="020B0604020202020204" pitchFamily="34" charset="0"/>
              </a:rPr>
              <a:t>so sánh khác.</a:t>
            </a:r>
            <a:endParaRPr lang="vi-VN" sz="2200" noProof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2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1F8740E8-CB57-36BB-DFED-18C1E4224164}"/>
              </a:ext>
            </a:extLst>
          </p:cNvPr>
          <p:cNvSpPr/>
          <p:nvPr/>
        </p:nvSpPr>
        <p:spPr>
          <a:xfrm>
            <a:off x="215489" y="135191"/>
            <a:ext cx="8713021" cy="1022919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4: 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điều kiện điều kiện tặng quà là tổng điểm lớn hơn hoặc bằng 25 thì có bao nhiêu học sinh dưới đây được tặng vở?</a:t>
            </a:r>
            <a:endParaRPr lang="x-non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Đáp án đúng">
            <a:extLst>
              <a:ext uri="{FF2B5EF4-FFF2-40B4-BE49-F238E27FC236}">
                <a16:creationId xmlns="" xmlns:a16="http://schemas.microsoft.com/office/drawing/2014/main" id="{802EB052-EC59-E237-3D72-DE03F4E91D79}"/>
              </a:ext>
            </a:extLst>
          </p:cNvPr>
          <p:cNvSpPr/>
          <p:nvPr/>
        </p:nvSpPr>
        <p:spPr>
          <a:xfrm>
            <a:off x="572800" y="4154192"/>
            <a:ext cx="1362996" cy="771072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</a:t>
            </a:r>
          </a:p>
        </p:txBody>
      </p:sp>
      <p:sp>
        <p:nvSpPr>
          <p:cNvPr id="4" name="Đáp án sai 1">
            <a:extLst>
              <a:ext uri="{FF2B5EF4-FFF2-40B4-BE49-F238E27FC236}">
                <a16:creationId xmlns="" xmlns:a16="http://schemas.microsoft.com/office/drawing/2014/main" id="{6613DA1E-225F-9781-514C-0A3DD6C7D865}"/>
              </a:ext>
            </a:extLst>
          </p:cNvPr>
          <p:cNvSpPr/>
          <p:nvPr/>
        </p:nvSpPr>
        <p:spPr>
          <a:xfrm>
            <a:off x="4963385" y="4154192"/>
            <a:ext cx="1362996" cy="771072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5" name="Đáp án sai 2">
            <a:extLst>
              <a:ext uri="{FF2B5EF4-FFF2-40B4-BE49-F238E27FC236}">
                <a16:creationId xmlns="" xmlns:a16="http://schemas.microsoft.com/office/drawing/2014/main" id="{4626BB6D-E0D1-D27C-4441-EC089A88558D}"/>
              </a:ext>
            </a:extLst>
          </p:cNvPr>
          <p:cNvSpPr/>
          <p:nvPr/>
        </p:nvSpPr>
        <p:spPr>
          <a:xfrm>
            <a:off x="2817619" y="4154192"/>
            <a:ext cx="1362996" cy="771072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="" xmlns:a16="http://schemas.microsoft.com/office/drawing/2014/main" id="{9B9455BE-586F-14B9-6AC9-FF8233D1F699}"/>
              </a:ext>
            </a:extLst>
          </p:cNvPr>
          <p:cNvSpPr/>
          <p:nvPr/>
        </p:nvSpPr>
        <p:spPr>
          <a:xfrm>
            <a:off x="7208204" y="4154192"/>
            <a:ext cx="1362996" cy="771072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pic>
        <p:nvPicPr>
          <p:cNvPr id="7" name="image1.png">
            <a:extLst>
              <a:ext uri="{FF2B5EF4-FFF2-40B4-BE49-F238E27FC236}">
                <a16:creationId xmlns="" xmlns:a16="http://schemas.microsoft.com/office/drawing/2014/main" id="{04403BF9-645E-BEAA-2499-8A266B2DA8B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59886" y="1255196"/>
            <a:ext cx="7824225" cy="2801910"/>
          </a:xfrm>
          <a:prstGeom prst="rect">
            <a:avLst/>
          </a:prstGeom>
          <a:ln/>
        </p:spPr>
      </p:pic>
      <p:sp>
        <p:nvSpPr>
          <p:cNvPr id="8" name="Đáp án sai 1">
            <a:extLst>
              <a:ext uri="{FF2B5EF4-FFF2-40B4-BE49-F238E27FC236}">
                <a16:creationId xmlns="" xmlns:a16="http://schemas.microsoft.com/office/drawing/2014/main" id="{BC725C16-5CF9-ACA1-39B9-67EC68B13496}"/>
              </a:ext>
            </a:extLst>
          </p:cNvPr>
          <p:cNvSpPr/>
          <p:nvPr/>
        </p:nvSpPr>
        <p:spPr>
          <a:xfrm>
            <a:off x="4963385" y="4154192"/>
            <a:ext cx="1362996" cy="771072"/>
          </a:xfrm>
          <a:prstGeom prst="roundRect">
            <a:avLst/>
          </a:prstGeom>
          <a:solidFill>
            <a:srgbClr val="F7CDC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</p:spTree>
    <p:extLst>
      <p:ext uri="{BB962C8B-B14F-4D97-AF65-F5344CB8AC3E}">
        <p14:creationId xmlns:p14="http://schemas.microsoft.com/office/powerpoint/2010/main" val="516482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="" xmlns:a16="http://schemas.microsoft.com/office/drawing/2014/main" id="{546AA23F-32C6-703D-41CE-9FDC73E05E9E}"/>
              </a:ext>
            </a:extLst>
          </p:cNvPr>
          <p:cNvSpPr/>
          <p:nvPr/>
        </p:nvSpPr>
        <p:spPr>
          <a:xfrm>
            <a:off x="215488" y="196605"/>
            <a:ext cx="8713021" cy="1207191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5: 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tổng điểm từ 24 trở lên và không có môn nào dưới 8.0 thì có bao nhiêu học sinh được cộng 10 điểm thi đua?</a:t>
            </a:r>
            <a:endParaRPr lang="x-non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Đáp án đúng">
            <a:extLst>
              <a:ext uri="{FF2B5EF4-FFF2-40B4-BE49-F238E27FC236}">
                <a16:creationId xmlns="" xmlns:a16="http://schemas.microsoft.com/office/drawing/2014/main" id="{AC4BBC95-5EB6-DAB7-6B41-198AA30629ED}"/>
              </a:ext>
            </a:extLst>
          </p:cNvPr>
          <p:cNvSpPr/>
          <p:nvPr/>
        </p:nvSpPr>
        <p:spPr>
          <a:xfrm>
            <a:off x="324353" y="3894181"/>
            <a:ext cx="1362996" cy="756719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</a:t>
            </a:r>
          </a:p>
        </p:txBody>
      </p:sp>
      <p:sp>
        <p:nvSpPr>
          <p:cNvPr id="4" name="Đáp án sai 1">
            <a:extLst>
              <a:ext uri="{FF2B5EF4-FFF2-40B4-BE49-F238E27FC236}">
                <a16:creationId xmlns="" xmlns:a16="http://schemas.microsoft.com/office/drawing/2014/main" id="{CD4DFEE8-BF58-41AC-E2CB-E91E9D7C11FC}"/>
              </a:ext>
            </a:extLst>
          </p:cNvPr>
          <p:cNvSpPr/>
          <p:nvPr/>
        </p:nvSpPr>
        <p:spPr>
          <a:xfrm>
            <a:off x="4821533" y="3894181"/>
            <a:ext cx="1362996" cy="756719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5" name="Đáp án sai 2">
            <a:extLst>
              <a:ext uri="{FF2B5EF4-FFF2-40B4-BE49-F238E27FC236}">
                <a16:creationId xmlns="" xmlns:a16="http://schemas.microsoft.com/office/drawing/2014/main" id="{607AB487-67A0-BF29-4AFE-5D18C508BCEB}"/>
              </a:ext>
            </a:extLst>
          </p:cNvPr>
          <p:cNvSpPr/>
          <p:nvPr/>
        </p:nvSpPr>
        <p:spPr>
          <a:xfrm>
            <a:off x="2572943" y="3894181"/>
            <a:ext cx="1362996" cy="756719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="" xmlns:a16="http://schemas.microsoft.com/office/drawing/2014/main" id="{3AC7B88C-CBA4-6C68-3FB6-FCEA1A904F1F}"/>
              </a:ext>
            </a:extLst>
          </p:cNvPr>
          <p:cNvSpPr/>
          <p:nvPr/>
        </p:nvSpPr>
        <p:spPr>
          <a:xfrm>
            <a:off x="7070123" y="3894180"/>
            <a:ext cx="1362996" cy="756719"/>
          </a:xfrm>
          <a:prstGeom prst="roundRect">
            <a:avLst/>
          </a:prstGeom>
          <a:solidFill>
            <a:srgbClr val="FFFCF3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pic>
        <p:nvPicPr>
          <p:cNvPr id="8" name="image9.png">
            <a:extLst>
              <a:ext uri="{FF2B5EF4-FFF2-40B4-BE49-F238E27FC236}">
                <a16:creationId xmlns="" xmlns:a16="http://schemas.microsoft.com/office/drawing/2014/main" id="{63F5B947-7560-05AA-52D5-B74459AB012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9258" y="1627679"/>
            <a:ext cx="8825479" cy="2042617"/>
          </a:xfrm>
          <a:prstGeom prst="rect">
            <a:avLst/>
          </a:prstGeom>
          <a:ln/>
        </p:spPr>
      </p:pic>
      <p:sp>
        <p:nvSpPr>
          <p:cNvPr id="9" name="Đáp án sai 1">
            <a:extLst>
              <a:ext uri="{FF2B5EF4-FFF2-40B4-BE49-F238E27FC236}">
                <a16:creationId xmlns="" xmlns:a16="http://schemas.microsoft.com/office/drawing/2014/main" id="{5176EA93-DAF4-C914-991E-1F6E3BD6B777}"/>
              </a:ext>
            </a:extLst>
          </p:cNvPr>
          <p:cNvSpPr/>
          <p:nvPr/>
        </p:nvSpPr>
        <p:spPr>
          <a:xfrm>
            <a:off x="4821533" y="3894180"/>
            <a:ext cx="1362996" cy="756719"/>
          </a:xfrm>
          <a:prstGeom prst="roundRect">
            <a:avLst/>
          </a:prstGeom>
          <a:solidFill>
            <a:srgbClr val="F7CDCD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</p:spTree>
    <p:extLst>
      <p:ext uri="{BB962C8B-B14F-4D97-AF65-F5344CB8AC3E}">
        <p14:creationId xmlns:p14="http://schemas.microsoft.com/office/powerpoint/2010/main" val="534484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E9FE17-B5BC-00F1-FF79-FC8CB6E4A43F}"/>
              </a:ext>
            </a:extLst>
          </p:cNvPr>
          <p:cNvSpPr txBox="1"/>
          <p:nvPr/>
        </p:nvSpPr>
        <p:spPr>
          <a:xfrm>
            <a:off x="2230694" y="203927"/>
            <a:ext cx="4682612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hỏi tự kiểm tra SGK tr.40</a:t>
            </a:r>
            <a:endParaRPr lang="x-none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946F1E2-0E3A-0F30-469E-F5D026949683}"/>
              </a:ext>
            </a:extLst>
          </p:cNvPr>
          <p:cNvSpPr txBox="1"/>
          <p:nvPr/>
        </p:nvSpPr>
        <p:spPr>
          <a:xfrm>
            <a:off x="281238" y="800619"/>
            <a:ext cx="8581524" cy="4138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các câu sau, những câu nào đúng?</a:t>
            </a:r>
            <a:endParaRPr lang="x-none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Không thể sao chép công thức có nhiều hàm IF lồng nhau.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Trong công thức có hai hàm IF lồng nhau, &lt;ĐK1&gt; và &lt;ĐK2&gt; được xác định kết quả trước, từ đó xác định kết quả của hàm IF.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Khi dùng ba hàm IF lồng nhau, kết quả trả về có tối đa bốn giá trị khác nhau.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Trong một công thức có các hàm IF lồng nhau, số lượng điều kiện cần bằng số lượng hàm IF.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AB10682-8B97-4F6F-1B8F-68BFFB36C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7E7"/>
              </a:clrFrom>
              <a:clrTo>
                <a:srgbClr val="FFF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09" b="55929"/>
          <a:stretch/>
        </p:blipFill>
        <p:spPr>
          <a:xfrm>
            <a:off x="6796018" y="-74937"/>
            <a:ext cx="2181044" cy="1751112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="" xmlns:a16="http://schemas.microsoft.com/office/drawing/2014/main" id="{B8C0CEB5-EAEB-D297-912D-A07A1F16E10F}"/>
              </a:ext>
            </a:extLst>
          </p:cNvPr>
          <p:cNvSpPr/>
          <p:nvPr/>
        </p:nvSpPr>
        <p:spPr>
          <a:xfrm>
            <a:off x="42862" y="2870096"/>
            <a:ext cx="661737" cy="6715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95E3B462-EAC3-A43E-EE11-364264A67AF3}"/>
              </a:ext>
            </a:extLst>
          </p:cNvPr>
          <p:cNvSpPr/>
          <p:nvPr/>
        </p:nvSpPr>
        <p:spPr>
          <a:xfrm>
            <a:off x="42862" y="1340418"/>
            <a:ext cx="661737" cy="6715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4451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E32CDE7-B78F-940E-C783-B5593FE6A289}"/>
              </a:ext>
            </a:extLst>
          </p:cNvPr>
          <p:cNvSpPr txBox="1"/>
          <p:nvPr/>
        </p:nvSpPr>
        <p:spPr>
          <a:xfrm>
            <a:off x="2623652" y="468237"/>
            <a:ext cx="3896695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0070C0"/>
                </a:solidFill>
              </a:rPr>
              <a:t>VẬN DỤNG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35325A-7E06-F0E8-9B1F-96E80994DFB6}"/>
              </a:ext>
            </a:extLst>
          </p:cNvPr>
          <p:cNvSpPr txBox="1"/>
          <p:nvPr/>
        </p:nvSpPr>
        <p:spPr>
          <a:xfrm>
            <a:off x="577766" y="794848"/>
            <a:ext cx="1311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tr.40 SGK</a:t>
            </a:r>
            <a:endParaRPr lang="x-none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E526E5-7C46-786D-DDE7-2FC673E0635B}"/>
              </a:ext>
            </a:extLst>
          </p:cNvPr>
          <p:cNvSpPr txBox="1"/>
          <p:nvPr/>
        </p:nvSpPr>
        <p:spPr>
          <a:xfrm>
            <a:off x="494532" y="1194958"/>
            <a:ext cx="8154936" cy="358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 dụng bảng t</a:t>
            </a: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ính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ít nhất 4 mặt hàng mà em đã tạo ra trong phần Vận dụng (trang 37), hãy thực hiện các yêu cầu sau: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 cột </a:t>
            </a:r>
            <a:r>
              <a:rPr lang="vi-VN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 giá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ngay bên phải cột </a:t>
            </a:r>
            <a:r>
              <a:rPr lang="vi-VN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 tiền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điền giá trị cho cột </a:t>
            </a:r>
            <a:r>
              <a:rPr lang="vi-VN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 giá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theo quy tắc: Nếu số lượng của một mặt hàng từ 3 trở lên thì giảm giá bằng 30% của thành tiền, còn lại giảm giá bằng 0.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ính tổng số tiền đã giảm và số tiền khách hàng cần trả.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247E6D1-2B1F-EF4E-00FD-AFFC911444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0"/>
          <a:stretch/>
        </p:blipFill>
        <p:spPr>
          <a:xfrm>
            <a:off x="7628458" y="4331350"/>
            <a:ext cx="1515542" cy="812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32D9055-F4CB-533F-B047-BE84AB1D4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621" y="112691"/>
            <a:ext cx="951215" cy="9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12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F991B9-6878-2910-40E9-A336AFE8A277}"/>
              </a:ext>
            </a:extLst>
          </p:cNvPr>
          <p:cNvSpPr txBox="1"/>
          <p:nvPr/>
        </p:nvSpPr>
        <p:spPr>
          <a:xfrm>
            <a:off x="1680622" y="189538"/>
            <a:ext cx="5782751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hực hiện các thao tác theo yêu cầu của bài tập:</a:t>
            </a:r>
            <a:endParaRPr lang="x-none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13.png">
            <a:extLst>
              <a:ext uri="{FF2B5EF4-FFF2-40B4-BE49-F238E27FC236}">
                <a16:creationId xmlns="" xmlns:a16="http://schemas.microsoft.com/office/drawing/2014/main" id="{21EB4621-D304-EFE5-0A99-10D60B575BF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12032" y="695486"/>
            <a:ext cx="8319930" cy="40978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99187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0.png">
            <a:extLst>
              <a:ext uri="{FF2B5EF4-FFF2-40B4-BE49-F238E27FC236}">
                <a16:creationId xmlns="" xmlns:a16="http://schemas.microsoft.com/office/drawing/2014/main" id="{8267B99D-9B0E-52B3-3505-664132CC132F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8581" y="342105"/>
            <a:ext cx="8986837" cy="445928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29678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png">
            <a:extLst>
              <a:ext uri="{FF2B5EF4-FFF2-40B4-BE49-F238E27FC236}">
                <a16:creationId xmlns="" xmlns:a16="http://schemas.microsoft.com/office/drawing/2014/main" id="{C5449989-F55E-D058-B03E-BD8CEA8996E9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7484" y="545152"/>
            <a:ext cx="8849032" cy="405319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52604313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" name="Google Shape;1525;p42"/>
          <p:cNvGrpSpPr/>
          <p:nvPr/>
        </p:nvGrpSpPr>
        <p:grpSpPr>
          <a:xfrm>
            <a:off x="248185" y="1005538"/>
            <a:ext cx="8782986" cy="2188763"/>
            <a:chOff x="248185" y="1005538"/>
            <a:chExt cx="8782986" cy="2188763"/>
          </a:xfrm>
        </p:grpSpPr>
        <p:sp>
          <p:nvSpPr>
            <p:cNvPr id="1526" name="Google Shape;1526;p42"/>
            <p:cNvSpPr/>
            <p:nvPr/>
          </p:nvSpPr>
          <p:spPr>
            <a:xfrm>
              <a:off x="8299775" y="1005538"/>
              <a:ext cx="731396" cy="72428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248185" y="273379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8515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>
                <a:solidFill>
                  <a:schemeClr val="accent3">
                    <a:lumMod val="50000"/>
                  </a:schemeClr>
                </a:solidFill>
              </a:rPr>
              <a:t>HƯỚNG DẪN VỀ NHÀ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6229" y="1729818"/>
            <a:ext cx="7495458" cy="2913482"/>
            <a:chOff x="2032000" y="1729818"/>
            <a:chExt cx="7495458" cy="2913482"/>
          </a:xfrm>
        </p:grpSpPr>
        <p:sp>
          <p:nvSpPr>
            <p:cNvPr id="2" name="Rectangle 1"/>
            <p:cNvSpPr/>
            <p:nvPr/>
          </p:nvSpPr>
          <p:spPr>
            <a:xfrm>
              <a:off x="2032000" y="1729818"/>
              <a:ext cx="622300" cy="622300"/>
            </a:xfrm>
            <a:prstGeom prst="rect">
              <a:avLst/>
            </a:prstGeom>
            <a:solidFill>
              <a:srgbClr val="FAEBE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0E2B3F39-AABD-4749-9521-BE8DE451189E}"/>
                </a:ext>
              </a:extLst>
            </p:cNvPr>
            <p:cNvSpPr/>
            <p:nvPr/>
          </p:nvSpPr>
          <p:spPr>
            <a:xfrm>
              <a:off x="2923981" y="1817830"/>
              <a:ext cx="4594419" cy="44627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vi-VN" sz="2300" dirty="0"/>
                <a:t>Ôn lại kiến thức đã học.</a:t>
              </a:r>
              <a:endParaRPr lang="en-US" sz="23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32000" y="2670846"/>
              <a:ext cx="622300" cy="622300"/>
            </a:xfrm>
            <a:prstGeom prst="rect">
              <a:avLst/>
            </a:prstGeom>
            <a:solidFill>
              <a:srgbClr val="FAEBE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0E2B3F39-AABD-4749-9521-BE8DE451189E}"/>
                </a:ext>
              </a:extLst>
            </p:cNvPr>
            <p:cNvSpPr/>
            <p:nvPr/>
          </p:nvSpPr>
          <p:spPr>
            <a:xfrm>
              <a:off x="2923981" y="2437744"/>
              <a:ext cx="6603477" cy="108850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vi-VN" sz="2300" dirty="0"/>
                <a:t>Làm bài tập Bài 2 (E3) trong </a:t>
              </a:r>
              <a:r>
                <a:rPr lang="en-US" sz="2300" dirty="0"/>
                <a:t>SBT </a:t>
              </a:r>
              <a:r>
                <a:rPr lang="vi-VN" sz="2300" dirty="0"/>
                <a:t>Tin học 9 – Cánh diều.</a:t>
              </a:r>
              <a:endParaRPr lang="en-US" sz="23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32000" y="3787899"/>
              <a:ext cx="622300" cy="622300"/>
            </a:xfrm>
            <a:prstGeom prst="rect">
              <a:avLst/>
            </a:prstGeom>
            <a:solidFill>
              <a:srgbClr val="FAEBE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2B3F39-AABD-4749-9521-BE8DE451189E}"/>
                </a:ext>
              </a:extLst>
            </p:cNvPr>
            <p:cNvSpPr/>
            <p:nvPr/>
          </p:nvSpPr>
          <p:spPr>
            <a:xfrm>
              <a:off x="2923981" y="3554797"/>
              <a:ext cx="6603477" cy="108850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vi-VN" sz="2300" dirty="0"/>
                <a:t>Đọc và tìm hiểu trước </a:t>
              </a:r>
              <a:r>
                <a:rPr lang="vi-VN" sz="2300" b="1" i="1" dirty="0"/>
                <a:t>Bài 3: Hàm điều kiện IF (tiếp theo).</a:t>
              </a:r>
              <a:endParaRPr lang="en-US" sz="2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76739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42723"/>
            <a:ext cx="9141097" cy="225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>
                <a:solidFill>
                  <a:schemeClr val="bg1"/>
                </a:solidFill>
              </a:rPr>
              <a:t>BÀI 2: </a:t>
            </a:r>
          </a:p>
          <a:p>
            <a:pPr algn="ctr">
              <a:lnSpc>
                <a:spcPct val="150000"/>
              </a:lnSpc>
            </a:pPr>
            <a:r>
              <a:rPr lang="en-US" sz="5000" b="1" dirty="0"/>
              <a:t>HÀM ĐIỀU KIỆN IF</a:t>
            </a:r>
            <a:endParaRPr lang="vi-VN" sz="5000" b="1" dirty="0"/>
          </a:p>
        </p:txBody>
      </p:sp>
      <p:grpSp>
        <p:nvGrpSpPr>
          <p:cNvPr id="10" name="Google Shape;1401;p40"/>
          <p:cNvGrpSpPr/>
          <p:nvPr/>
        </p:nvGrpSpPr>
        <p:grpSpPr>
          <a:xfrm>
            <a:off x="8038222" y="3905207"/>
            <a:ext cx="990031" cy="1013340"/>
            <a:chOff x="8264880" y="1119240"/>
            <a:chExt cx="1865520" cy="1909440"/>
          </a:xfrm>
        </p:grpSpPr>
        <p:sp>
          <p:nvSpPr>
            <p:cNvPr id="11" name="Google Shape;1402;p40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403;p40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404;p40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05;p40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406;p40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07;p40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30" name="Picture 6" descr="https://cdn-icons-png.flaticon.com/128/16001/160018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2" y="842281"/>
            <a:ext cx="595064" cy="59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596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903" y="1151576"/>
            <a:ext cx="9141097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schemeClr val="tx2">
                    <a:lumMod val="75000"/>
                  </a:schemeClr>
                </a:solidFill>
              </a:rPr>
              <a:t>BÀI HỌC KẾT THÚC, </a:t>
            </a:r>
          </a:p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schemeClr val="tx2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schemeClr val="tx2">
                    <a:lumMod val="75000"/>
                  </a:schemeClr>
                </a:solidFill>
              </a:rPr>
              <a:t>ĐÃ LẮNG NGHE</a:t>
            </a:r>
            <a:endParaRPr lang="vi-VN" sz="4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88" name="Google Shape;788;p24"/>
          <p:cNvGrpSpPr/>
          <p:nvPr/>
        </p:nvGrpSpPr>
        <p:grpSpPr>
          <a:xfrm>
            <a:off x="7736141" y="3454806"/>
            <a:ext cx="1212401" cy="1240945"/>
            <a:chOff x="8264880" y="1119240"/>
            <a:chExt cx="1865520" cy="1909440"/>
          </a:xfrm>
        </p:grpSpPr>
        <p:sp>
          <p:nvSpPr>
            <p:cNvPr id="789" name="Google Shape;789;p24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24"/>
          <p:cNvGrpSpPr/>
          <p:nvPr/>
        </p:nvGrpSpPr>
        <p:grpSpPr>
          <a:xfrm rot="20700095">
            <a:off x="388413" y="3308121"/>
            <a:ext cx="795061" cy="1340934"/>
            <a:chOff x="6814440" y="1026720"/>
            <a:chExt cx="1223280" cy="2063160"/>
          </a:xfrm>
        </p:grpSpPr>
        <p:sp>
          <p:nvSpPr>
            <p:cNvPr id="796" name="Google Shape;796;p24"/>
            <p:cNvSpPr/>
            <p:nvPr/>
          </p:nvSpPr>
          <p:spPr>
            <a:xfrm>
              <a:off x="6814440" y="1026720"/>
              <a:ext cx="1223280" cy="1574640"/>
            </a:xfrm>
            <a:custGeom>
              <a:avLst/>
              <a:gdLst/>
              <a:ahLst/>
              <a:cxnLst/>
              <a:rect l="l" t="t" r="r" b="b"/>
              <a:pathLst>
                <a:path w="3398" h="4374" extrusionOk="0">
                  <a:moveTo>
                    <a:pt x="3398" y="1699"/>
                  </a:moveTo>
                  <a:cubicBezTo>
                    <a:pt x="3398" y="761"/>
                    <a:pt x="2638" y="0"/>
                    <a:pt x="1699" y="0"/>
                  </a:cubicBezTo>
                  <a:cubicBezTo>
                    <a:pt x="761" y="0"/>
                    <a:pt x="0" y="761"/>
                    <a:pt x="0" y="1699"/>
                  </a:cubicBezTo>
                  <a:cubicBezTo>
                    <a:pt x="0" y="2031"/>
                    <a:pt x="95" y="2339"/>
                    <a:pt x="259" y="2600"/>
                  </a:cubicBezTo>
                  <a:lnTo>
                    <a:pt x="258" y="2601"/>
                  </a:lnTo>
                  <a:cubicBezTo>
                    <a:pt x="258" y="2601"/>
                    <a:pt x="267" y="2613"/>
                    <a:pt x="281" y="2635"/>
                  </a:cubicBezTo>
                  <a:cubicBezTo>
                    <a:pt x="286" y="2642"/>
                    <a:pt x="291" y="2650"/>
                    <a:pt x="295" y="2657"/>
                  </a:cubicBezTo>
                  <a:cubicBezTo>
                    <a:pt x="436" y="2870"/>
                    <a:pt x="927" y="3665"/>
                    <a:pt x="927" y="4374"/>
                  </a:cubicBezTo>
                  <a:lnTo>
                    <a:pt x="1467" y="4374"/>
                  </a:lnTo>
                  <a:lnTo>
                    <a:pt x="2034" y="4374"/>
                  </a:lnTo>
                  <a:lnTo>
                    <a:pt x="2473" y="4374"/>
                  </a:lnTo>
                  <a:cubicBezTo>
                    <a:pt x="2473" y="3547"/>
                    <a:pt x="3142" y="2601"/>
                    <a:pt x="3142" y="2601"/>
                  </a:cubicBezTo>
                  <a:lnTo>
                    <a:pt x="3140" y="2600"/>
                  </a:lnTo>
                  <a:cubicBezTo>
                    <a:pt x="3304" y="2339"/>
                    <a:pt x="3398" y="2030"/>
                    <a:pt x="3398" y="169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7145280" y="2540880"/>
              <a:ext cx="576720" cy="412560"/>
            </a:xfrm>
            <a:custGeom>
              <a:avLst/>
              <a:gdLst/>
              <a:ahLst/>
              <a:cxnLst/>
              <a:rect l="l" t="t" r="r" b="b"/>
              <a:pathLst>
                <a:path w="1602" h="1146" extrusionOk="0">
                  <a:moveTo>
                    <a:pt x="935" y="0"/>
                  </a:moveTo>
                  <a:lnTo>
                    <a:pt x="667" y="0"/>
                  </a:lnTo>
                  <a:lnTo>
                    <a:pt x="0" y="0"/>
                  </a:lnTo>
                  <a:lnTo>
                    <a:pt x="0" y="794"/>
                  </a:lnTo>
                  <a:lnTo>
                    <a:pt x="427" y="1146"/>
                  </a:lnTo>
                  <a:lnTo>
                    <a:pt x="667" y="1146"/>
                  </a:lnTo>
                  <a:lnTo>
                    <a:pt x="935" y="1146"/>
                  </a:lnTo>
                  <a:lnTo>
                    <a:pt x="1176" y="1146"/>
                  </a:lnTo>
                  <a:lnTo>
                    <a:pt x="1602" y="794"/>
                  </a:lnTo>
                  <a:lnTo>
                    <a:pt x="1602" y="0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7115040" y="1859400"/>
              <a:ext cx="583200" cy="661320"/>
            </a:xfrm>
            <a:custGeom>
              <a:avLst/>
              <a:gdLst/>
              <a:ahLst/>
              <a:cxnLst/>
              <a:rect l="l" t="t" r="r" b="b"/>
              <a:pathLst>
                <a:path w="1620" h="1837" extrusionOk="0">
                  <a:moveTo>
                    <a:pt x="1068" y="53"/>
                  </a:moveTo>
                  <a:cubicBezTo>
                    <a:pt x="1066" y="53"/>
                    <a:pt x="1065" y="53"/>
                    <a:pt x="1063" y="53"/>
                  </a:cubicBezTo>
                  <a:cubicBezTo>
                    <a:pt x="1003" y="54"/>
                    <a:pt x="964" y="76"/>
                    <a:pt x="953" y="114"/>
                  </a:cubicBezTo>
                  <a:cubicBezTo>
                    <a:pt x="936" y="173"/>
                    <a:pt x="983" y="255"/>
                    <a:pt x="1062" y="305"/>
                  </a:cubicBezTo>
                  <a:cubicBezTo>
                    <a:pt x="1083" y="319"/>
                    <a:pt x="1104" y="329"/>
                    <a:pt x="1125" y="336"/>
                  </a:cubicBezTo>
                  <a:cubicBezTo>
                    <a:pt x="1164" y="258"/>
                    <a:pt x="1180" y="177"/>
                    <a:pt x="1165" y="122"/>
                  </a:cubicBezTo>
                  <a:cubicBezTo>
                    <a:pt x="1153" y="76"/>
                    <a:pt x="1120" y="53"/>
                    <a:pt x="1068" y="53"/>
                  </a:cubicBezTo>
                  <a:moveTo>
                    <a:pt x="584" y="37"/>
                  </a:moveTo>
                  <a:cubicBezTo>
                    <a:pt x="546" y="37"/>
                    <a:pt x="506" y="55"/>
                    <a:pt x="481" y="86"/>
                  </a:cubicBezTo>
                  <a:cubicBezTo>
                    <a:pt x="432" y="148"/>
                    <a:pt x="446" y="245"/>
                    <a:pt x="518" y="356"/>
                  </a:cubicBezTo>
                  <a:cubicBezTo>
                    <a:pt x="584" y="336"/>
                    <a:pt x="634" y="286"/>
                    <a:pt x="667" y="207"/>
                  </a:cubicBezTo>
                  <a:cubicBezTo>
                    <a:pt x="695" y="134"/>
                    <a:pt x="684" y="77"/>
                    <a:pt x="638" y="50"/>
                  </a:cubicBezTo>
                  <a:cubicBezTo>
                    <a:pt x="622" y="41"/>
                    <a:pt x="603" y="37"/>
                    <a:pt x="584" y="37"/>
                  </a:cubicBezTo>
                  <a:moveTo>
                    <a:pt x="449" y="1837"/>
                  </a:moveTo>
                  <a:lnTo>
                    <a:pt x="0" y="165"/>
                  </a:lnTo>
                  <a:lnTo>
                    <a:pt x="43" y="199"/>
                  </a:lnTo>
                  <a:cubicBezTo>
                    <a:pt x="46" y="201"/>
                    <a:pt x="287" y="388"/>
                    <a:pt x="479" y="364"/>
                  </a:cubicBezTo>
                  <a:cubicBezTo>
                    <a:pt x="375" y="198"/>
                    <a:pt x="422" y="101"/>
                    <a:pt x="452" y="63"/>
                  </a:cubicBezTo>
                  <a:cubicBezTo>
                    <a:pt x="500" y="2"/>
                    <a:pt x="592" y="-18"/>
                    <a:pt x="656" y="18"/>
                  </a:cubicBezTo>
                  <a:cubicBezTo>
                    <a:pt x="719" y="54"/>
                    <a:pt x="736" y="129"/>
                    <a:pt x="702" y="220"/>
                  </a:cubicBezTo>
                  <a:cubicBezTo>
                    <a:pt x="666" y="306"/>
                    <a:pt x="611" y="362"/>
                    <a:pt x="540" y="388"/>
                  </a:cubicBezTo>
                  <a:cubicBezTo>
                    <a:pt x="560" y="415"/>
                    <a:pt x="583" y="443"/>
                    <a:pt x="609" y="472"/>
                  </a:cubicBezTo>
                  <a:cubicBezTo>
                    <a:pt x="738" y="611"/>
                    <a:pt x="859" y="588"/>
                    <a:pt x="938" y="544"/>
                  </a:cubicBezTo>
                  <a:cubicBezTo>
                    <a:pt x="1008" y="505"/>
                    <a:pt x="1067" y="439"/>
                    <a:pt x="1108" y="368"/>
                  </a:cubicBezTo>
                  <a:cubicBezTo>
                    <a:pt x="1078" y="358"/>
                    <a:pt x="1056" y="345"/>
                    <a:pt x="1042" y="336"/>
                  </a:cubicBezTo>
                  <a:cubicBezTo>
                    <a:pt x="948" y="277"/>
                    <a:pt x="896" y="180"/>
                    <a:pt x="917" y="104"/>
                  </a:cubicBezTo>
                  <a:cubicBezTo>
                    <a:pt x="933" y="49"/>
                    <a:pt x="986" y="17"/>
                    <a:pt x="1063" y="16"/>
                  </a:cubicBezTo>
                  <a:cubicBezTo>
                    <a:pt x="1134" y="14"/>
                    <a:pt x="1183" y="49"/>
                    <a:pt x="1201" y="112"/>
                  </a:cubicBezTo>
                  <a:cubicBezTo>
                    <a:pt x="1217" y="174"/>
                    <a:pt x="1202" y="262"/>
                    <a:pt x="1161" y="347"/>
                  </a:cubicBezTo>
                  <a:cubicBezTo>
                    <a:pt x="1344" y="388"/>
                    <a:pt x="1522" y="250"/>
                    <a:pt x="1579" y="200"/>
                  </a:cubicBezTo>
                  <a:lnTo>
                    <a:pt x="1620" y="164"/>
                  </a:lnTo>
                  <a:lnTo>
                    <a:pt x="1286" y="1835"/>
                  </a:lnTo>
                  <a:lnTo>
                    <a:pt x="1250" y="1828"/>
                  </a:lnTo>
                  <a:lnTo>
                    <a:pt x="1563" y="261"/>
                  </a:lnTo>
                  <a:cubicBezTo>
                    <a:pt x="1387" y="398"/>
                    <a:pt x="1240" y="403"/>
                    <a:pt x="1145" y="379"/>
                  </a:cubicBezTo>
                  <a:cubicBezTo>
                    <a:pt x="1100" y="459"/>
                    <a:pt x="1035" y="533"/>
                    <a:pt x="956" y="577"/>
                  </a:cubicBezTo>
                  <a:cubicBezTo>
                    <a:pt x="828" y="648"/>
                    <a:pt x="695" y="619"/>
                    <a:pt x="582" y="497"/>
                  </a:cubicBezTo>
                  <a:cubicBezTo>
                    <a:pt x="550" y="462"/>
                    <a:pt x="523" y="429"/>
                    <a:pt x="501" y="398"/>
                  </a:cubicBezTo>
                  <a:cubicBezTo>
                    <a:pt x="339" y="429"/>
                    <a:pt x="147" y="316"/>
                    <a:pt x="63" y="259"/>
                  </a:cubicBezTo>
                  <a:lnTo>
                    <a:pt x="485" y="1827"/>
                  </a:lnTo>
                  <a:lnTo>
                    <a:pt x="449" y="1837"/>
                  </a:lnTo>
                  <a:close/>
                </a:path>
              </a:pathLst>
            </a:custGeom>
            <a:solidFill>
              <a:srgbClr val="3E282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7079040" y="2500560"/>
              <a:ext cx="709560" cy="73800"/>
            </a:xfrm>
            <a:custGeom>
              <a:avLst/>
              <a:gdLst/>
              <a:ahLst/>
              <a:cxnLst/>
              <a:rect l="l" t="t" r="r" b="b"/>
              <a:pathLst>
                <a:path w="1971" h="205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5"/>
                    <a:pt x="110" y="205"/>
                  </a:cubicBezTo>
                  <a:lnTo>
                    <a:pt x="1861" y="205"/>
                  </a:lnTo>
                  <a:cubicBezTo>
                    <a:pt x="1922" y="205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800" rIns="90000" bIns="28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7079040" y="2613600"/>
              <a:ext cx="709560" cy="73440"/>
            </a:xfrm>
            <a:custGeom>
              <a:avLst/>
              <a:gdLst/>
              <a:ahLst/>
              <a:cxnLst/>
              <a:rect l="l" t="t" r="r" b="b"/>
              <a:pathLst>
                <a:path w="1971" h="204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6"/>
                    <a:pt x="0" y="102"/>
                  </a:cubicBezTo>
                  <a:cubicBezTo>
                    <a:pt x="0" y="159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9"/>
                    <a:pt x="1971" y="102"/>
                  </a:cubicBezTo>
                  <a:cubicBezTo>
                    <a:pt x="1971" y="46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7079040" y="2726640"/>
              <a:ext cx="709560" cy="73440"/>
            </a:xfrm>
            <a:custGeom>
              <a:avLst/>
              <a:gdLst/>
              <a:ahLst/>
              <a:cxnLst/>
              <a:rect l="l" t="t" r="r" b="b"/>
              <a:pathLst>
                <a:path w="1971" h="204" extrusionOk="0">
                  <a:moveTo>
                    <a:pt x="1861" y="0"/>
                  </a:moveTo>
                  <a:lnTo>
                    <a:pt x="110" y="0"/>
                  </a:lnTo>
                  <a:cubicBezTo>
                    <a:pt x="49" y="0"/>
                    <a:pt x="0" y="45"/>
                    <a:pt x="0" y="102"/>
                  </a:cubicBezTo>
                  <a:cubicBezTo>
                    <a:pt x="0" y="158"/>
                    <a:pt x="49" y="204"/>
                    <a:pt x="110" y="204"/>
                  </a:cubicBezTo>
                  <a:lnTo>
                    <a:pt x="1861" y="204"/>
                  </a:lnTo>
                  <a:cubicBezTo>
                    <a:pt x="1922" y="204"/>
                    <a:pt x="1971" y="158"/>
                    <a:pt x="1971" y="102"/>
                  </a:cubicBezTo>
                  <a:cubicBezTo>
                    <a:pt x="1971" y="45"/>
                    <a:pt x="1922" y="0"/>
                    <a:pt x="1861" y="0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28425" rIns="90000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7299000" y="2953440"/>
              <a:ext cx="269280" cy="136440"/>
            </a:xfrm>
            <a:custGeom>
              <a:avLst/>
              <a:gdLst/>
              <a:ahLst/>
              <a:cxnLst/>
              <a:rect l="l" t="t" r="r" b="b"/>
              <a:pathLst>
                <a:path w="748" h="379" extrusionOk="0">
                  <a:moveTo>
                    <a:pt x="0" y="0"/>
                  </a:moveTo>
                  <a:lnTo>
                    <a:pt x="0" y="5"/>
                  </a:lnTo>
                  <a:cubicBezTo>
                    <a:pt x="0" y="211"/>
                    <a:pt x="168" y="379"/>
                    <a:pt x="374" y="379"/>
                  </a:cubicBezTo>
                  <a:cubicBezTo>
                    <a:pt x="581" y="379"/>
                    <a:pt x="748" y="211"/>
                    <a:pt x="748" y="5"/>
                  </a:cubicBezTo>
                  <a:lnTo>
                    <a:pt x="7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3" name="Google Shape;803;p24"/>
          <p:cNvGrpSpPr/>
          <p:nvPr/>
        </p:nvGrpSpPr>
        <p:grpSpPr>
          <a:xfrm>
            <a:off x="3704573" y="-233231"/>
            <a:ext cx="1408745" cy="850581"/>
            <a:chOff x="3704573" y="-233231"/>
            <a:chExt cx="1408745" cy="850581"/>
          </a:xfrm>
        </p:grpSpPr>
        <p:sp>
          <p:nvSpPr>
            <p:cNvPr id="804" name="Google Shape;804;p24"/>
            <p:cNvSpPr/>
            <p:nvPr/>
          </p:nvSpPr>
          <p:spPr>
            <a:xfrm>
              <a:off x="3704573" y="-233231"/>
              <a:ext cx="834349" cy="82623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4648285" y="15684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92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39"/>
          <p:cNvSpPr/>
          <p:nvPr/>
        </p:nvSpPr>
        <p:spPr>
          <a:xfrm>
            <a:off x="113525" y="1005538"/>
            <a:ext cx="731396" cy="724280"/>
          </a:xfrm>
          <a:custGeom>
            <a:avLst/>
            <a:gdLst/>
            <a:ahLst/>
            <a:cxnLst/>
            <a:rect l="l" t="t" r="r" b="b"/>
            <a:pathLst>
              <a:path w="4515" h="4471" extrusionOk="0">
                <a:moveTo>
                  <a:pt x="1821" y="3126"/>
                </a:moveTo>
                <a:cubicBezTo>
                  <a:pt x="1330" y="2885"/>
                  <a:pt x="1126" y="2290"/>
                  <a:pt x="1367" y="1799"/>
                </a:cubicBezTo>
                <a:cubicBezTo>
                  <a:pt x="1608" y="1308"/>
                  <a:pt x="2204" y="1105"/>
                  <a:pt x="2695" y="1345"/>
                </a:cubicBezTo>
                <a:cubicBezTo>
                  <a:pt x="3186" y="1587"/>
                  <a:pt x="3389" y="2182"/>
                  <a:pt x="3148" y="2673"/>
                </a:cubicBezTo>
                <a:cubicBezTo>
                  <a:pt x="2907" y="3164"/>
                  <a:pt x="2312" y="3367"/>
                  <a:pt x="1821" y="3126"/>
                </a:cubicBezTo>
                <a:moveTo>
                  <a:pt x="3878" y="3808"/>
                </a:moveTo>
                <a:cubicBezTo>
                  <a:pt x="4043" y="3638"/>
                  <a:pt x="4179" y="3444"/>
                  <a:pt x="4284" y="3230"/>
                </a:cubicBezTo>
                <a:lnTo>
                  <a:pt x="4287" y="3225"/>
                </a:lnTo>
                <a:lnTo>
                  <a:pt x="3946" y="3058"/>
                </a:lnTo>
                <a:cubicBezTo>
                  <a:pt x="4035" y="2876"/>
                  <a:pt x="4091" y="2687"/>
                  <a:pt x="4118" y="2496"/>
                </a:cubicBezTo>
                <a:lnTo>
                  <a:pt x="4494" y="2549"/>
                </a:lnTo>
                <a:cubicBezTo>
                  <a:pt x="4526" y="2315"/>
                  <a:pt x="4522" y="2077"/>
                  <a:pt x="4481" y="1843"/>
                </a:cubicBezTo>
                <a:lnTo>
                  <a:pt x="4106" y="1909"/>
                </a:lnTo>
                <a:cubicBezTo>
                  <a:pt x="4072" y="1716"/>
                  <a:pt x="4007" y="1528"/>
                  <a:pt x="3915" y="1354"/>
                </a:cubicBezTo>
                <a:lnTo>
                  <a:pt x="4251" y="1176"/>
                </a:lnTo>
                <a:cubicBezTo>
                  <a:pt x="4139" y="966"/>
                  <a:pt x="3996" y="776"/>
                  <a:pt x="3826" y="612"/>
                </a:cubicBezTo>
                <a:lnTo>
                  <a:pt x="3562" y="885"/>
                </a:lnTo>
                <a:cubicBezTo>
                  <a:pt x="3425" y="752"/>
                  <a:pt x="3266" y="638"/>
                  <a:pt x="3085" y="550"/>
                </a:cubicBezTo>
                <a:cubicBezTo>
                  <a:pt x="3084" y="549"/>
                  <a:pt x="3083" y="549"/>
                  <a:pt x="3081" y="548"/>
                </a:cubicBezTo>
                <a:lnTo>
                  <a:pt x="3248" y="207"/>
                </a:lnTo>
                <a:cubicBezTo>
                  <a:pt x="3034" y="103"/>
                  <a:pt x="2807" y="33"/>
                  <a:pt x="2573" y="0"/>
                </a:cubicBezTo>
                <a:lnTo>
                  <a:pt x="2520" y="376"/>
                </a:lnTo>
                <a:cubicBezTo>
                  <a:pt x="2323" y="349"/>
                  <a:pt x="2125" y="353"/>
                  <a:pt x="1933" y="387"/>
                </a:cubicBezTo>
                <a:lnTo>
                  <a:pt x="1867" y="13"/>
                </a:lnTo>
                <a:cubicBezTo>
                  <a:pt x="1633" y="54"/>
                  <a:pt x="1409" y="131"/>
                  <a:pt x="1200" y="242"/>
                </a:cubicBezTo>
                <a:lnTo>
                  <a:pt x="1378" y="578"/>
                </a:lnTo>
                <a:cubicBezTo>
                  <a:pt x="1205" y="669"/>
                  <a:pt x="1046" y="787"/>
                  <a:pt x="908" y="930"/>
                </a:cubicBezTo>
                <a:lnTo>
                  <a:pt x="635" y="666"/>
                </a:lnTo>
                <a:cubicBezTo>
                  <a:pt x="472" y="835"/>
                  <a:pt x="336" y="1029"/>
                  <a:pt x="232" y="1241"/>
                </a:cubicBezTo>
                <a:lnTo>
                  <a:pt x="230" y="1244"/>
                </a:lnTo>
                <a:lnTo>
                  <a:pt x="571" y="1409"/>
                </a:lnTo>
                <a:cubicBezTo>
                  <a:pt x="482" y="1592"/>
                  <a:pt x="425" y="1782"/>
                  <a:pt x="398" y="1972"/>
                </a:cubicBezTo>
                <a:lnTo>
                  <a:pt x="23" y="1919"/>
                </a:lnTo>
                <a:cubicBezTo>
                  <a:pt x="-11" y="2153"/>
                  <a:pt x="-7" y="2391"/>
                  <a:pt x="35" y="2625"/>
                </a:cubicBezTo>
                <a:lnTo>
                  <a:pt x="409" y="2559"/>
                </a:lnTo>
                <a:cubicBezTo>
                  <a:pt x="443" y="2753"/>
                  <a:pt x="507" y="2941"/>
                  <a:pt x="599" y="3115"/>
                </a:cubicBezTo>
                <a:lnTo>
                  <a:pt x="263" y="3293"/>
                </a:lnTo>
                <a:cubicBezTo>
                  <a:pt x="374" y="3503"/>
                  <a:pt x="517" y="3693"/>
                  <a:pt x="687" y="3857"/>
                </a:cubicBezTo>
                <a:lnTo>
                  <a:pt x="951" y="3585"/>
                </a:lnTo>
                <a:cubicBezTo>
                  <a:pt x="1089" y="3718"/>
                  <a:pt x="1249" y="3833"/>
                  <a:pt x="1430" y="3922"/>
                </a:cubicBezTo>
                <a:cubicBezTo>
                  <a:pt x="1431" y="3922"/>
                  <a:pt x="1431" y="3922"/>
                  <a:pt x="1432" y="3923"/>
                </a:cubicBezTo>
                <a:lnTo>
                  <a:pt x="1265" y="4263"/>
                </a:lnTo>
                <a:cubicBezTo>
                  <a:pt x="1479" y="4367"/>
                  <a:pt x="1705" y="4438"/>
                  <a:pt x="1939" y="4471"/>
                </a:cubicBezTo>
                <a:lnTo>
                  <a:pt x="1993" y="4095"/>
                </a:lnTo>
                <a:cubicBezTo>
                  <a:pt x="2190" y="4123"/>
                  <a:pt x="2388" y="4119"/>
                  <a:pt x="2580" y="4085"/>
                </a:cubicBezTo>
                <a:lnTo>
                  <a:pt x="2645" y="4460"/>
                </a:lnTo>
                <a:cubicBezTo>
                  <a:pt x="2879" y="4419"/>
                  <a:pt x="3103" y="4342"/>
                  <a:pt x="3313" y="4231"/>
                </a:cubicBezTo>
                <a:lnTo>
                  <a:pt x="3135" y="3895"/>
                </a:lnTo>
                <a:cubicBezTo>
                  <a:pt x="3308" y="3804"/>
                  <a:pt x="3467" y="3686"/>
                  <a:pt x="3606" y="3544"/>
                </a:cubicBezTo>
                <a:lnTo>
                  <a:pt x="3878" y="3808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9143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NỘI DUNG BÀI HỌC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90769" y="2035861"/>
            <a:ext cx="6585038" cy="2234674"/>
            <a:chOff x="1290769" y="2035861"/>
            <a:chExt cx="6585038" cy="2234674"/>
          </a:xfrm>
        </p:grpSpPr>
        <p:sp>
          <p:nvSpPr>
            <p:cNvPr id="66" name="Google Shape;1320;p39"/>
            <p:cNvSpPr txBox="1"/>
            <p:nvPr/>
          </p:nvSpPr>
          <p:spPr>
            <a:xfrm>
              <a:off x="2045315" y="2035861"/>
              <a:ext cx="2183785" cy="1071777"/>
            </a:xfrm>
            <a:prstGeom prst="rect">
              <a:avLst/>
            </a:prstGeom>
            <a:solidFill>
              <a:srgbClr val="F0FEF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Arial" panose="020B0604020202020204" pitchFamily="34" charset="0"/>
                <a:ea typeface="Days One"/>
                <a:cs typeface="Days One"/>
                <a:sym typeface="Days One"/>
              </a:endParaRPr>
            </a:p>
          </p:txBody>
        </p:sp>
        <p:grpSp>
          <p:nvGrpSpPr>
            <p:cNvPr id="57" name="Google Shape;1035;p32"/>
            <p:cNvGrpSpPr/>
            <p:nvPr/>
          </p:nvGrpSpPr>
          <p:grpSpPr>
            <a:xfrm>
              <a:off x="1293812" y="2287421"/>
              <a:ext cx="545683" cy="472921"/>
              <a:chOff x="2137005" y="1523256"/>
              <a:chExt cx="415817" cy="355734"/>
            </a:xfrm>
          </p:grpSpPr>
          <p:sp>
            <p:nvSpPr>
              <p:cNvPr id="58" name="Google Shape;1036;p32"/>
              <p:cNvSpPr/>
              <p:nvPr/>
            </p:nvSpPr>
            <p:spPr>
              <a:xfrm>
                <a:off x="2143027" y="1845139"/>
                <a:ext cx="403643" cy="27934"/>
              </a:xfrm>
              <a:custGeom>
                <a:avLst/>
                <a:gdLst/>
                <a:ahLst/>
                <a:cxnLst/>
                <a:rect l="l" t="t" r="r" b="b"/>
                <a:pathLst>
                  <a:path w="15418" h="1067" extrusionOk="0">
                    <a:moveTo>
                      <a:pt x="294" y="0"/>
                    </a:moveTo>
                    <a:cubicBezTo>
                      <a:pt x="131" y="0"/>
                      <a:pt x="1" y="130"/>
                      <a:pt x="1" y="289"/>
                    </a:cubicBezTo>
                    <a:lnTo>
                      <a:pt x="1" y="774"/>
                    </a:lnTo>
                    <a:cubicBezTo>
                      <a:pt x="1" y="937"/>
                      <a:pt x="131" y="1062"/>
                      <a:pt x="294" y="1067"/>
                    </a:cubicBezTo>
                    <a:lnTo>
                      <a:pt x="15129" y="1067"/>
                    </a:lnTo>
                    <a:cubicBezTo>
                      <a:pt x="15287" y="1067"/>
                      <a:pt x="15417" y="937"/>
                      <a:pt x="15417" y="774"/>
                    </a:cubicBezTo>
                    <a:lnTo>
                      <a:pt x="15417" y="289"/>
                    </a:lnTo>
                    <a:cubicBezTo>
                      <a:pt x="15417" y="130"/>
                      <a:pt x="15287" y="0"/>
                      <a:pt x="15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037;p32"/>
              <p:cNvSpPr/>
              <p:nvPr/>
            </p:nvSpPr>
            <p:spPr>
              <a:xfrm>
                <a:off x="2158499" y="1612975"/>
                <a:ext cx="372803" cy="232190"/>
              </a:xfrm>
              <a:custGeom>
                <a:avLst/>
                <a:gdLst/>
                <a:ahLst/>
                <a:cxnLst/>
                <a:rect l="l" t="t" r="r" b="b"/>
                <a:pathLst>
                  <a:path w="14240" h="8869" extrusionOk="0">
                    <a:moveTo>
                      <a:pt x="294" y="0"/>
                    </a:moveTo>
                    <a:cubicBezTo>
                      <a:pt x="130" y="0"/>
                      <a:pt x="1" y="130"/>
                      <a:pt x="1" y="293"/>
                    </a:cubicBezTo>
                    <a:lnTo>
                      <a:pt x="1" y="8580"/>
                    </a:lnTo>
                    <a:cubicBezTo>
                      <a:pt x="1" y="8739"/>
                      <a:pt x="130" y="8868"/>
                      <a:pt x="294" y="8868"/>
                    </a:cubicBezTo>
                    <a:lnTo>
                      <a:pt x="13947" y="8868"/>
                    </a:lnTo>
                    <a:cubicBezTo>
                      <a:pt x="14110" y="8868"/>
                      <a:pt x="14240" y="8734"/>
                      <a:pt x="14235" y="8575"/>
                    </a:cubicBezTo>
                    <a:lnTo>
                      <a:pt x="14235" y="288"/>
                    </a:lnTo>
                    <a:cubicBezTo>
                      <a:pt x="14235" y="130"/>
                      <a:pt x="14105" y="0"/>
                      <a:pt x="13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038;p32"/>
              <p:cNvSpPr/>
              <p:nvPr/>
            </p:nvSpPr>
            <p:spPr>
              <a:xfrm>
                <a:off x="2182899" y="1637244"/>
                <a:ext cx="324030" cy="183522"/>
              </a:xfrm>
              <a:custGeom>
                <a:avLst/>
                <a:gdLst/>
                <a:ahLst/>
                <a:cxnLst/>
                <a:rect l="l" t="t" r="r" b="b"/>
                <a:pathLst>
                  <a:path w="12377" h="7010" extrusionOk="0">
                    <a:moveTo>
                      <a:pt x="1" y="0"/>
                    </a:moveTo>
                    <a:lnTo>
                      <a:pt x="1" y="7009"/>
                    </a:lnTo>
                    <a:lnTo>
                      <a:pt x="12376" y="7009"/>
                    </a:lnTo>
                    <a:lnTo>
                      <a:pt x="123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039;p32"/>
              <p:cNvSpPr/>
              <p:nvPr/>
            </p:nvSpPr>
            <p:spPr>
              <a:xfrm>
                <a:off x="2238505" y="1808671"/>
                <a:ext cx="81263" cy="3649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94" extrusionOk="0">
                    <a:moveTo>
                      <a:pt x="586" y="0"/>
                    </a:moveTo>
                    <a:cubicBezTo>
                      <a:pt x="260" y="0"/>
                      <a:pt x="0" y="264"/>
                      <a:pt x="0" y="591"/>
                    </a:cubicBezTo>
                    <a:lnTo>
                      <a:pt x="0" y="1393"/>
                    </a:lnTo>
                    <a:lnTo>
                      <a:pt x="3104" y="1393"/>
                    </a:lnTo>
                    <a:lnTo>
                      <a:pt x="3099" y="591"/>
                    </a:lnTo>
                    <a:cubicBezTo>
                      <a:pt x="3099" y="264"/>
                      <a:pt x="2835" y="0"/>
                      <a:pt x="25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040;p32"/>
              <p:cNvSpPr/>
              <p:nvPr/>
            </p:nvSpPr>
            <p:spPr>
              <a:xfrm>
                <a:off x="2326417" y="1529330"/>
                <a:ext cx="32332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055" extrusionOk="0">
                    <a:moveTo>
                      <a:pt x="706" y="0"/>
                    </a:moveTo>
                    <a:cubicBezTo>
                      <a:pt x="236" y="0"/>
                      <a:pt x="0" y="567"/>
                      <a:pt x="332" y="899"/>
                    </a:cubicBezTo>
                    <a:cubicBezTo>
                      <a:pt x="439" y="1007"/>
                      <a:pt x="573" y="1055"/>
                      <a:pt x="703" y="1055"/>
                    </a:cubicBezTo>
                    <a:cubicBezTo>
                      <a:pt x="974" y="1055"/>
                      <a:pt x="1235" y="847"/>
                      <a:pt x="1235" y="529"/>
                    </a:cubicBezTo>
                    <a:cubicBezTo>
                      <a:pt x="1235" y="236"/>
                      <a:pt x="995" y="0"/>
                      <a:pt x="7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041;p32"/>
              <p:cNvSpPr/>
              <p:nvPr/>
            </p:nvSpPr>
            <p:spPr>
              <a:xfrm>
                <a:off x="2137005" y="1523256"/>
                <a:ext cx="415817" cy="355734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13588" extrusionOk="0">
                    <a:moveTo>
                      <a:pt x="7940" y="465"/>
                    </a:moveTo>
                    <a:cubicBezTo>
                      <a:pt x="7953" y="465"/>
                      <a:pt x="7966" y="466"/>
                      <a:pt x="7980" y="468"/>
                    </a:cubicBezTo>
                    <a:cubicBezTo>
                      <a:pt x="8124" y="487"/>
                      <a:pt x="8234" y="612"/>
                      <a:pt x="8234" y="761"/>
                    </a:cubicBezTo>
                    <a:cubicBezTo>
                      <a:pt x="8234" y="939"/>
                      <a:pt x="8087" y="1056"/>
                      <a:pt x="7935" y="1056"/>
                    </a:cubicBezTo>
                    <a:cubicBezTo>
                      <a:pt x="7858" y="1056"/>
                      <a:pt x="7780" y="1026"/>
                      <a:pt x="7720" y="958"/>
                    </a:cubicBezTo>
                    <a:cubicBezTo>
                      <a:pt x="7547" y="761"/>
                      <a:pt x="7690" y="465"/>
                      <a:pt x="7940" y="465"/>
                    </a:cubicBezTo>
                    <a:close/>
                    <a:moveTo>
                      <a:pt x="8681" y="929"/>
                    </a:moveTo>
                    <a:lnTo>
                      <a:pt x="10963" y="3196"/>
                    </a:lnTo>
                    <a:lnTo>
                      <a:pt x="4920" y="3196"/>
                    </a:lnTo>
                    <a:lnTo>
                      <a:pt x="7202" y="929"/>
                    </a:lnTo>
                    <a:cubicBezTo>
                      <a:pt x="7278" y="1275"/>
                      <a:pt x="7586" y="1520"/>
                      <a:pt x="7941" y="1520"/>
                    </a:cubicBezTo>
                    <a:cubicBezTo>
                      <a:pt x="8297" y="1520"/>
                      <a:pt x="8604" y="1275"/>
                      <a:pt x="8681" y="929"/>
                    </a:cubicBezTo>
                    <a:close/>
                    <a:moveTo>
                      <a:pt x="6210" y="11136"/>
                    </a:moveTo>
                    <a:cubicBezTo>
                      <a:pt x="6445" y="11136"/>
                      <a:pt x="6431" y="11138"/>
                      <a:pt x="6457" y="11142"/>
                    </a:cubicBezTo>
                    <a:cubicBezTo>
                      <a:pt x="6625" y="11176"/>
                      <a:pt x="6745" y="11320"/>
                      <a:pt x="6745" y="11493"/>
                    </a:cubicBezTo>
                    <a:lnTo>
                      <a:pt x="6745" y="12060"/>
                    </a:lnTo>
                    <a:lnTo>
                      <a:pt x="4113" y="12060"/>
                    </a:lnTo>
                    <a:lnTo>
                      <a:pt x="4113" y="11493"/>
                    </a:lnTo>
                    <a:cubicBezTo>
                      <a:pt x="4113" y="11296"/>
                      <a:pt x="4271" y="11138"/>
                      <a:pt x="4468" y="11138"/>
                    </a:cubicBezTo>
                    <a:cubicBezTo>
                      <a:pt x="5491" y="11138"/>
                      <a:pt x="5975" y="11136"/>
                      <a:pt x="6210" y="11136"/>
                    </a:cubicBezTo>
                    <a:close/>
                    <a:moveTo>
                      <a:pt x="14768" y="3658"/>
                    </a:moveTo>
                    <a:cubicBezTo>
                      <a:pt x="14802" y="3662"/>
                      <a:pt x="14826" y="3686"/>
                      <a:pt x="14826" y="3715"/>
                    </a:cubicBezTo>
                    <a:lnTo>
                      <a:pt x="14826" y="12002"/>
                    </a:lnTo>
                    <a:cubicBezTo>
                      <a:pt x="14826" y="12031"/>
                      <a:pt x="14802" y="12055"/>
                      <a:pt x="14768" y="12060"/>
                    </a:cubicBezTo>
                    <a:lnTo>
                      <a:pt x="7211" y="12060"/>
                    </a:lnTo>
                    <a:lnTo>
                      <a:pt x="7211" y="11594"/>
                    </a:lnTo>
                    <a:lnTo>
                      <a:pt x="14129" y="11594"/>
                    </a:lnTo>
                    <a:cubicBezTo>
                      <a:pt x="14254" y="11594"/>
                      <a:pt x="14360" y="11488"/>
                      <a:pt x="14360" y="11363"/>
                    </a:cubicBezTo>
                    <a:lnTo>
                      <a:pt x="14360" y="4354"/>
                    </a:lnTo>
                    <a:cubicBezTo>
                      <a:pt x="14360" y="4229"/>
                      <a:pt x="14254" y="4124"/>
                      <a:pt x="14129" y="4124"/>
                    </a:cubicBezTo>
                    <a:lnTo>
                      <a:pt x="4189" y="4124"/>
                    </a:lnTo>
                    <a:cubicBezTo>
                      <a:pt x="3877" y="4124"/>
                      <a:pt x="3877" y="4590"/>
                      <a:pt x="4189" y="4590"/>
                    </a:cubicBezTo>
                    <a:lnTo>
                      <a:pt x="13894" y="4590"/>
                    </a:lnTo>
                    <a:lnTo>
                      <a:pt x="13894" y="11133"/>
                    </a:lnTo>
                    <a:lnTo>
                      <a:pt x="7130" y="11133"/>
                    </a:lnTo>
                    <a:cubicBezTo>
                      <a:pt x="7000" y="10873"/>
                      <a:pt x="6750" y="10696"/>
                      <a:pt x="6462" y="10672"/>
                    </a:cubicBezTo>
                    <a:cubicBezTo>
                      <a:pt x="6430" y="10670"/>
                      <a:pt x="6193" y="10669"/>
                      <a:pt x="5891" y="10669"/>
                    </a:cubicBezTo>
                    <a:cubicBezTo>
                      <a:pt x="5286" y="10669"/>
                      <a:pt x="4418" y="10672"/>
                      <a:pt x="4396" y="10672"/>
                    </a:cubicBezTo>
                    <a:cubicBezTo>
                      <a:pt x="4108" y="10696"/>
                      <a:pt x="3853" y="10873"/>
                      <a:pt x="3728" y="11133"/>
                    </a:cubicBezTo>
                    <a:lnTo>
                      <a:pt x="1984" y="11133"/>
                    </a:lnTo>
                    <a:lnTo>
                      <a:pt x="1984" y="4590"/>
                    </a:lnTo>
                    <a:lnTo>
                      <a:pt x="3320" y="4590"/>
                    </a:lnTo>
                    <a:cubicBezTo>
                      <a:pt x="3627" y="4590"/>
                      <a:pt x="3627" y="4124"/>
                      <a:pt x="3320" y="4124"/>
                    </a:cubicBezTo>
                    <a:lnTo>
                      <a:pt x="1754" y="4124"/>
                    </a:lnTo>
                    <a:cubicBezTo>
                      <a:pt x="1624" y="4124"/>
                      <a:pt x="1523" y="4229"/>
                      <a:pt x="1523" y="4354"/>
                    </a:cubicBezTo>
                    <a:lnTo>
                      <a:pt x="1523" y="11363"/>
                    </a:lnTo>
                    <a:cubicBezTo>
                      <a:pt x="1523" y="11488"/>
                      <a:pt x="1624" y="11594"/>
                      <a:pt x="1754" y="11594"/>
                    </a:cubicBezTo>
                    <a:lnTo>
                      <a:pt x="3647" y="11594"/>
                    </a:lnTo>
                    <a:lnTo>
                      <a:pt x="3647" y="12060"/>
                    </a:lnTo>
                    <a:lnTo>
                      <a:pt x="1115" y="12060"/>
                    </a:lnTo>
                    <a:cubicBezTo>
                      <a:pt x="1081" y="12055"/>
                      <a:pt x="1057" y="12031"/>
                      <a:pt x="1057" y="12002"/>
                    </a:cubicBezTo>
                    <a:lnTo>
                      <a:pt x="1057" y="3715"/>
                    </a:lnTo>
                    <a:cubicBezTo>
                      <a:pt x="1057" y="3686"/>
                      <a:pt x="1081" y="3662"/>
                      <a:pt x="1115" y="3658"/>
                    </a:cubicBezTo>
                    <a:close/>
                    <a:moveTo>
                      <a:pt x="7941" y="1"/>
                    </a:moveTo>
                    <a:cubicBezTo>
                      <a:pt x="7654" y="1"/>
                      <a:pt x="7367" y="110"/>
                      <a:pt x="7149" y="328"/>
                    </a:cubicBezTo>
                    <a:lnTo>
                      <a:pt x="4257" y="3196"/>
                    </a:lnTo>
                    <a:lnTo>
                      <a:pt x="1115" y="3196"/>
                    </a:lnTo>
                    <a:cubicBezTo>
                      <a:pt x="827" y="3196"/>
                      <a:pt x="591" y="3427"/>
                      <a:pt x="591" y="3715"/>
                    </a:cubicBezTo>
                    <a:lnTo>
                      <a:pt x="591" y="12002"/>
                    </a:lnTo>
                    <a:cubicBezTo>
                      <a:pt x="591" y="12021"/>
                      <a:pt x="591" y="12041"/>
                      <a:pt x="591" y="12060"/>
                    </a:cubicBezTo>
                    <a:lnTo>
                      <a:pt x="524" y="12060"/>
                    </a:lnTo>
                    <a:cubicBezTo>
                      <a:pt x="236" y="12060"/>
                      <a:pt x="0" y="12295"/>
                      <a:pt x="0" y="12584"/>
                    </a:cubicBezTo>
                    <a:lnTo>
                      <a:pt x="0" y="13069"/>
                    </a:lnTo>
                    <a:cubicBezTo>
                      <a:pt x="0" y="13357"/>
                      <a:pt x="236" y="13588"/>
                      <a:pt x="524" y="13588"/>
                    </a:cubicBezTo>
                    <a:lnTo>
                      <a:pt x="9897" y="13588"/>
                    </a:lnTo>
                    <a:cubicBezTo>
                      <a:pt x="10204" y="13588"/>
                      <a:pt x="10204" y="13122"/>
                      <a:pt x="9897" y="13122"/>
                    </a:cubicBezTo>
                    <a:lnTo>
                      <a:pt x="524" y="13122"/>
                    </a:lnTo>
                    <a:cubicBezTo>
                      <a:pt x="490" y="13122"/>
                      <a:pt x="466" y="13098"/>
                      <a:pt x="466" y="13069"/>
                    </a:cubicBezTo>
                    <a:lnTo>
                      <a:pt x="466" y="12579"/>
                    </a:lnTo>
                    <a:cubicBezTo>
                      <a:pt x="466" y="12550"/>
                      <a:pt x="490" y="12526"/>
                      <a:pt x="524" y="12526"/>
                    </a:cubicBezTo>
                    <a:lnTo>
                      <a:pt x="15359" y="12526"/>
                    </a:lnTo>
                    <a:cubicBezTo>
                      <a:pt x="15392" y="12526"/>
                      <a:pt x="15417" y="12550"/>
                      <a:pt x="15417" y="12579"/>
                    </a:cubicBezTo>
                    <a:lnTo>
                      <a:pt x="15417" y="13069"/>
                    </a:lnTo>
                    <a:cubicBezTo>
                      <a:pt x="15417" y="13098"/>
                      <a:pt x="15392" y="13122"/>
                      <a:pt x="15359" y="13122"/>
                    </a:cubicBezTo>
                    <a:lnTo>
                      <a:pt x="10761" y="13122"/>
                    </a:lnTo>
                    <a:cubicBezTo>
                      <a:pt x="10454" y="13122"/>
                      <a:pt x="10454" y="13588"/>
                      <a:pt x="10761" y="13588"/>
                    </a:cubicBezTo>
                    <a:lnTo>
                      <a:pt x="15359" y="13588"/>
                    </a:lnTo>
                    <a:cubicBezTo>
                      <a:pt x="15647" y="13588"/>
                      <a:pt x="15882" y="13357"/>
                      <a:pt x="15882" y="13069"/>
                    </a:cubicBezTo>
                    <a:lnTo>
                      <a:pt x="15882" y="12584"/>
                    </a:lnTo>
                    <a:cubicBezTo>
                      <a:pt x="15878" y="12295"/>
                      <a:pt x="15647" y="12065"/>
                      <a:pt x="15359" y="12060"/>
                    </a:cubicBezTo>
                    <a:lnTo>
                      <a:pt x="15287" y="12060"/>
                    </a:lnTo>
                    <a:cubicBezTo>
                      <a:pt x="15292" y="12041"/>
                      <a:pt x="15292" y="12026"/>
                      <a:pt x="15292" y="12007"/>
                    </a:cubicBezTo>
                    <a:lnTo>
                      <a:pt x="15292" y="3720"/>
                    </a:lnTo>
                    <a:cubicBezTo>
                      <a:pt x="15292" y="3432"/>
                      <a:pt x="15056" y="3196"/>
                      <a:pt x="14768" y="3196"/>
                    </a:cubicBezTo>
                    <a:lnTo>
                      <a:pt x="11621" y="3196"/>
                    </a:lnTo>
                    <a:lnTo>
                      <a:pt x="8734" y="328"/>
                    </a:lnTo>
                    <a:cubicBezTo>
                      <a:pt x="8515" y="110"/>
                      <a:pt x="8228" y="1"/>
                      <a:pt x="79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2090873" y="2069491"/>
              <a:ext cx="2183785" cy="97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Tìm hiểu về hàm điều kiện IF</a:t>
              </a:r>
              <a:endParaRPr lang="x-none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1320;p39"/>
            <p:cNvSpPr txBox="1"/>
            <p:nvPr/>
          </p:nvSpPr>
          <p:spPr>
            <a:xfrm>
              <a:off x="5677515" y="2035861"/>
              <a:ext cx="2183785" cy="2234674"/>
            </a:xfrm>
            <a:prstGeom prst="rect">
              <a:avLst/>
            </a:prstGeom>
            <a:solidFill>
              <a:srgbClr val="F0FEF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Arial" panose="020B0604020202020204" pitchFamily="34" charset="0"/>
                <a:ea typeface="Days One"/>
                <a:cs typeface="Days One"/>
                <a:sym typeface="Days One"/>
              </a:endParaRPr>
            </a:p>
          </p:txBody>
        </p:sp>
        <p:grpSp>
          <p:nvGrpSpPr>
            <p:cNvPr id="23" name="Google Shape;1035;p32"/>
            <p:cNvGrpSpPr/>
            <p:nvPr/>
          </p:nvGrpSpPr>
          <p:grpSpPr>
            <a:xfrm>
              <a:off x="4926012" y="2287238"/>
              <a:ext cx="545683" cy="472921"/>
              <a:chOff x="2137005" y="1523256"/>
              <a:chExt cx="415817" cy="355734"/>
            </a:xfrm>
          </p:grpSpPr>
          <p:sp>
            <p:nvSpPr>
              <p:cNvPr id="24" name="Google Shape;1036;p32"/>
              <p:cNvSpPr/>
              <p:nvPr/>
            </p:nvSpPr>
            <p:spPr>
              <a:xfrm>
                <a:off x="2143027" y="1845139"/>
                <a:ext cx="403643" cy="27934"/>
              </a:xfrm>
              <a:custGeom>
                <a:avLst/>
                <a:gdLst/>
                <a:ahLst/>
                <a:cxnLst/>
                <a:rect l="l" t="t" r="r" b="b"/>
                <a:pathLst>
                  <a:path w="15418" h="1067" extrusionOk="0">
                    <a:moveTo>
                      <a:pt x="294" y="0"/>
                    </a:moveTo>
                    <a:cubicBezTo>
                      <a:pt x="131" y="0"/>
                      <a:pt x="1" y="130"/>
                      <a:pt x="1" y="289"/>
                    </a:cubicBezTo>
                    <a:lnTo>
                      <a:pt x="1" y="774"/>
                    </a:lnTo>
                    <a:cubicBezTo>
                      <a:pt x="1" y="937"/>
                      <a:pt x="131" y="1062"/>
                      <a:pt x="294" y="1067"/>
                    </a:cubicBezTo>
                    <a:lnTo>
                      <a:pt x="15129" y="1067"/>
                    </a:lnTo>
                    <a:cubicBezTo>
                      <a:pt x="15287" y="1067"/>
                      <a:pt x="15417" y="937"/>
                      <a:pt x="15417" y="774"/>
                    </a:cubicBezTo>
                    <a:lnTo>
                      <a:pt x="15417" y="289"/>
                    </a:lnTo>
                    <a:cubicBezTo>
                      <a:pt x="15417" y="130"/>
                      <a:pt x="15287" y="0"/>
                      <a:pt x="15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37;p32"/>
              <p:cNvSpPr/>
              <p:nvPr/>
            </p:nvSpPr>
            <p:spPr>
              <a:xfrm>
                <a:off x="2158499" y="1612975"/>
                <a:ext cx="372803" cy="232190"/>
              </a:xfrm>
              <a:custGeom>
                <a:avLst/>
                <a:gdLst/>
                <a:ahLst/>
                <a:cxnLst/>
                <a:rect l="l" t="t" r="r" b="b"/>
                <a:pathLst>
                  <a:path w="14240" h="8869" extrusionOk="0">
                    <a:moveTo>
                      <a:pt x="294" y="0"/>
                    </a:moveTo>
                    <a:cubicBezTo>
                      <a:pt x="130" y="0"/>
                      <a:pt x="1" y="130"/>
                      <a:pt x="1" y="293"/>
                    </a:cubicBezTo>
                    <a:lnTo>
                      <a:pt x="1" y="8580"/>
                    </a:lnTo>
                    <a:cubicBezTo>
                      <a:pt x="1" y="8739"/>
                      <a:pt x="130" y="8868"/>
                      <a:pt x="294" y="8868"/>
                    </a:cubicBezTo>
                    <a:lnTo>
                      <a:pt x="13947" y="8868"/>
                    </a:lnTo>
                    <a:cubicBezTo>
                      <a:pt x="14110" y="8868"/>
                      <a:pt x="14240" y="8734"/>
                      <a:pt x="14235" y="8575"/>
                    </a:cubicBezTo>
                    <a:lnTo>
                      <a:pt x="14235" y="288"/>
                    </a:lnTo>
                    <a:cubicBezTo>
                      <a:pt x="14235" y="130"/>
                      <a:pt x="14105" y="0"/>
                      <a:pt x="13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38;p32"/>
              <p:cNvSpPr/>
              <p:nvPr/>
            </p:nvSpPr>
            <p:spPr>
              <a:xfrm>
                <a:off x="2182899" y="1637244"/>
                <a:ext cx="324030" cy="183522"/>
              </a:xfrm>
              <a:custGeom>
                <a:avLst/>
                <a:gdLst/>
                <a:ahLst/>
                <a:cxnLst/>
                <a:rect l="l" t="t" r="r" b="b"/>
                <a:pathLst>
                  <a:path w="12377" h="7010" extrusionOk="0">
                    <a:moveTo>
                      <a:pt x="1" y="0"/>
                    </a:moveTo>
                    <a:lnTo>
                      <a:pt x="1" y="7009"/>
                    </a:lnTo>
                    <a:lnTo>
                      <a:pt x="12376" y="7009"/>
                    </a:lnTo>
                    <a:lnTo>
                      <a:pt x="123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39;p32"/>
              <p:cNvSpPr/>
              <p:nvPr/>
            </p:nvSpPr>
            <p:spPr>
              <a:xfrm>
                <a:off x="2238505" y="1808671"/>
                <a:ext cx="81263" cy="3649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94" extrusionOk="0">
                    <a:moveTo>
                      <a:pt x="586" y="0"/>
                    </a:moveTo>
                    <a:cubicBezTo>
                      <a:pt x="260" y="0"/>
                      <a:pt x="0" y="264"/>
                      <a:pt x="0" y="591"/>
                    </a:cubicBezTo>
                    <a:lnTo>
                      <a:pt x="0" y="1393"/>
                    </a:lnTo>
                    <a:lnTo>
                      <a:pt x="3104" y="1393"/>
                    </a:lnTo>
                    <a:lnTo>
                      <a:pt x="3099" y="591"/>
                    </a:lnTo>
                    <a:cubicBezTo>
                      <a:pt x="3099" y="264"/>
                      <a:pt x="2835" y="0"/>
                      <a:pt x="25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40;p32"/>
              <p:cNvSpPr/>
              <p:nvPr/>
            </p:nvSpPr>
            <p:spPr>
              <a:xfrm>
                <a:off x="2326417" y="1529330"/>
                <a:ext cx="32332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055" extrusionOk="0">
                    <a:moveTo>
                      <a:pt x="706" y="0"/>
                    </a:moveTo>
                    <a:cubicBezTo>
                      <a:pt x="236" y="0"/>
                      <a:pt x="0" y="567"/>
                      <a:pt x="332" y="899"/>
                    </a:cubicBezTo>
                    <a:cubicBezTo>
                      <a:pt x="439" y="1007"/>
                      <a:pt x="573" y="1055"/>
                      <a:pt x="703" y="1055"/>
                    </a:cubicBezTo>
                    <a:cubicBezTo>
                      <a:pt x="974" y="1055"/>
                      <a:pt x="1235" y="847"/>
                      <a:pt x="1235" y="529"/>
                    </a:cubicBezTo>
                    <a:cubicBezTo>
                      <a:pt x="1235" y="236"/>
                      <a:pt x="995" y="0"/>
                      <a:pt x="7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041;p32"/>
              <p:cNvSpPr/>
              <p:nvPr/>
            </p:nvSpPr>
            <p:spPr>
              <a:xfrm>
                <a:off x="2137005" y="1523256"/>
                <a:ext cx="415817" cy="355734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13588" extrusionOk="0">
                    <a:moveTo>
                      <a:pt x="7940" y="465"/>
                    </a:moveTo>
                    <a:cubicBezTo>
                      <a:pt x="7953" y="465"/>
                      <a:pt x="7966" y="466"/>
                      <a:pt x="7980" y="468"/>
                    </a:cubicBezTo>
                    <a:cubicBezTo>
                      <a:pt x="8124" y="487"/>
                      <a:pt x="8234" y="612"/>
                      <a:pt x="8234" y="761"/>
                    </a:cubicBezTo>
                    <a:cubicBezTo>
                      <a:pt x="8234" y="939"/>
                      <a:pt x="8087" y="1056"/>
                      <a:pt x="7935" y="1056"/>
                    </a:cubicBezTo>
                    <a:cubicBezTo>
                      <a:pt x="7858" y="1056"/>
                      <a:pt x="7780" y="1026"/>
                      <a:pt x="7720" y="958"/>
                    </a:cubicBezTo>
                    <a:cubicBezTo>
                      <a:pt x="7547" y="761"/>
                      <a:pt x="7690" y="465"/>
                      <a:pt x="7940" y="465"/>
                    </a:cubicBezTo>
                    <a:close/>
                    <a:moveTo>
                      <a:pt x="8681" y="929"/>
                    </a:moveTo>
                    <a:lnTo>
                      <a:pt x="10963" y="3196"/>
                    </a:lnTo>
                    <a:lnTo>
                      <a:pt x="4920" y="3196"/>
                    </a:lnTo>
                    <a:lnTo>
                      <a:pt x="7202" y="929"/>
                    </a:lnTo>
                    <a:cubicBezTo>
                      <a:pt x="7278" y="1275"/>
                      <a:pt x="7586" y="1520"/>
                      <a:pt x="7941" y="1520"/>
                    </a:cubicBezTo>
                    <a:cubicBezTo>
                      <a:pt x="8297" y="1520"/>
                      <a:pt x="8604" y="1275"/>
                      <a:pt x="8681" y="929"/>
                    </a:cubicBezTo>
                    <a:close/>
                    <a:moveTo>
                      <a:pt x="6210" y="11136"/>
                    </a:moveTo>
                    <a:cubicBezTo>
                      <a:pt x="6445" y="11136"/>
                      <a:pt x="6431" y="11138"/>
                      <a:pt x="6457" y="11142"/>
                    </a:cubicBezTo>
                    <a:cubicBezTo>
                      <a:pt x="6625" y="11176"/>
                      <a:pt x="6745" y="11320"/>
                      <a:pt x="6745" y="11493"/>
                    </a:cubicBezTo>
                    <a:lnTo>
                      <a:pt x="6745" y="12060"/>
                    </a:lnTo>
                    <a:lnTo>
                      <a:pt x="4113" y="12060"/>
                    </a:lnTo>
                    <a:lnTo>
                      <a:pt x="4113" y="11493"/>
                    </a:lnTo>
                    <a:cubicBezTo>
                      <a:pt x="4113" y="11296"/>
                      <a:pt x="4271" y="11138"/>
                      <a:pt x="4468" y="11138"/>
                    </a:cubicBezTo>
                    <a:cubicBezTo>
                      <a:pt x="5491" y="11138"/>
                      <a:pt x="5975" y="11136"/>
                      <a:pt x="6210" y="11136"/>
                    </a:cubicBezTo>
                    <a:close/>
                    <a:moveTo>
                      <a:pt x="14768" y="3658"/>
                    </a:moveTo>
                    <a:cubicBezTo>
                      <a:pt x="14802" y="3662"/>
                      <a:pt x="14826" y="3686"/>
                      <a:pt x="14826" y="3715"/>
                    </a:cubicBezTo>
                    <a:lnTo>
                      <a:pt x="14826" y="12002"/>
                    </a:lnTo>
                    <a:cubicBezTo>
                      <a:pt x="14826" y="12031"/>
                      <a:pt x="14802" y="12055"/>
                      <a:pt x="14768" y="12060"/>
                    </a:cubicBezTo>
                    <a:lnTo>
                      <a:pt x="7211" y="12060"/>
                    </a:lnTo>
                    <a:lnTo>
                      <a:pt x="7211" y="11594"/>
                    </a:lnTo>
                    <a:lnTo>
                      <a:pt x="14129" y="11594"/>
                    </a:lnTo>
                    <a:cubicBezTo>
                      <a:pt x="14254" y="11594"/>
                      <a:pt x="14360" y="11488"/>
                      <a:pt x="14360" y="11363"/>
                    </a:cubicBezTo>
                    <a:lnTo>
                      <a:pt x="14360" y="4354"/>
                    </a:lnTo>
                    <a:cubicBezTo>
                      <a:pt x="14360" y="4229"/>
                      <a:pt x="14254" y="4124"/>
                      <a:pt x="14129" y="4124"/>
                    </a:cubicBezTo>
                    <a:lnTo>
                      <a:pt x="4189" y="4124"/>
                    </a:lnTo>
                    <a:cubicBezTo>
                      <a:pt x="3877" y="4124"/>
                      <a:pt x="3877" y="4590"/>
                      <a:pt x="4189" y="4590"/>
                    </a:cubicBezTo>
                    <a:lnTo>
                      <a:pt x="13894" y="4590"/>
                    </a:lnTo>
                    <a:lnTo>
                      <a:pt x="13894" y="11133"/>
                    </a:lnTo>
                    <a:lnTo>
                      <a:pt x="7130" y="11133"/>
                    </a:lnTo>
                    <a:cubicBezTo>
                      <a:pt x="7000" y="10873"/>
                      <a:pt x="6750" y="10696"/>
                      <a:pt x="6462" y="10672"/>
                    </a:cubicBezTo>
                    <a:cubicBezTo>
                      <a:pt x="6430" y="10670"/>
                      <a:pt x="6193" y="10669"/>
                      <a:pt x="5891" y="10669"/>
                    </a:cubicBezTo>
                    <a:cubicBezTo>
                      <a:pt x="5286" y="10669"/>
                      <a:pt x="4418" y="10672"/>
                      <a:pt x="4396" y="10672"/>
                    </a:cubicBezTo>
                    <a:cubicBezTo>
                      <a:pt x="4108" y="10696"/>
                      <a:pt x="3853" y="10873"/>
                      <a:pt x="3728" y="11133"/>
                    </a:cubicBezTo>
                    <a:lnTo>
                      <a:pt x="1984" y="11133"/>
                    </a:lnTo>
                    <a:lnTo>
                      <a:pt x="1984" y="4590"/>
                    </a:lnTo>
                    <a:lnTo>
                      <a:pt x="3320" y="4590"/>
                    </a:lnTo>
                    <a:cubicBezTo>
                      <a:pt x="3627" y="4590"/>
                      <a:pt x="3627" y="4124"/>
                      <a:pt x="3320" y="4124"/>
                    </a:cubicBezTo>
                    <a:lnTo>
                      <a:pt x="1754" y="4124"/>
                    </a:lnTo>
                    <a:cubicBezTo>
                      <a:pt x="1624" y="4124"/>
                      <a:pt x="1523" y="4229"/>
                      <a:pt x="1523" y="4354"/>
                    </a:cubicBezTo>
                    <a:lnTo>
                      <a:pt x="1523" y="11363"/>
                    </a:lnTo>
                    <a:cubicBezTo>
                      <a:pt x="1523" y="11488"/>
                      <a:pt x="1624" y="11594"/>
                      <a:pt x="1754" y="11594"/>
                    </a:cubicBezTo>
                    <a:lnTo>
                      <a:pt x="3647" y="11594"/>
                    </a:lnTo>
                    <a:lnTo>
                      <a:pt x="3647" y="12060"/>
                    </a:lnTo>
                    <a:lnTo>
                      <a:pt x="1115" y="12060"/>
                    </a:lnTo>
                    <a:cubicBezTo>
                      <a:pt x="1081" y="12055"/>
                      <a:pt x="1057" y="12031"/>
                      <a:pt x="1057" y="12002"/>
                    </a:cubicBezTo>
                    <a:lnTo>
                      <a:pt x="1057" y="3715"/>
                    </a:lnTo>
                    <a:cubicBezTo>
                      <a:pt x="1057" y="3686"/>
                      <a:pt x="1081" y="3662"/>
                      <a:pt x="1115" y="3658"/>
                    </a:cubicBezTo>
                    <a:close/>
                    <a:moveTo>
                      <a:pt x="7941" y="1"/>
                    </a:moveTo>
                    <a:cubicBezTo>
                      <a:pt x="7654" y="1"/>
                      <a:pt x="7367" y="110"/>
                      <a:pt x="7149" y="328"/>
                    </a:cubicBezTo>
                    <a:lnTo>
                      <a:pt x="4257" y="3196"/>
                    </a:lnTo>
                    <a:lnTo>
                      <a:pt x="1115" y="3196"/>
                    </a:lnTo>
                    <a:cubicBezTo>
                      <a:pt x="827" y="3196"/>
                      <a:pt x="591" y="3427"/>
                      <a:pt x="591" y="3715"/>
                    </a:cubicBezTo>
                    <a:lnTo>
                      <a:pt x="591" y="12002"/>
                    </a:lnTo>
                    <a:cubicBezTo>
                      <a:pt x="591" y="12021"/>
                      <a:pt x="591" y="12041"/>
                      <a:pt x="591" y="12060"/>
                    </a:cubicBezTo>
                    <a:lnTo>
                      <a:pt x="524" y="12060"/>
                    </a:lnTo>
                    <a:cubicBezTo>
                      <a:pt x="236" y="12060"/>
                      <a:pt x="0" y="12295"/>
                      <a:pt x="0" y="12584"/>
                    </a:cubicBezTo>
                    <a:lnTo>
                      <a:pt x="0" y="13069"/>
                    </a:lnTo>
                    <a:cubicBezTo>
                      <a:pt x="0" y="13357"/>
                      <a:pt x="236" y="13588"/>
                      <a:pt x="524" y="13588"/>
                    </a:cubicBezTo>
                    <a:lnTo>
                      <a:pt x="9897" y="13588"/>
                    </a:lnTo>
                    <a:cubicBezTo>
                      <a:pt x="10204" y="13588"/>
                      <a:pt x="10204" y="13122"/>
                      <a:pt x="9897" y="13122"/>
                    </a:cubicBezTo>
                    <a:lnTo>
                      <a:pt x="524" y="13122"/>
                    </a:lnTo>
                    <a:cubicBezTo>
                      <a:pt x="490" y="13122"/>
                      <a:pt x="466" y="13098"/>
                      <a:pt x="466" y="13069"/>
                    </a:cubicBezTo>
                    <a:lnTo>
                      <a:pt x="466" y="12579"/>
                    </a:lnTo>
                    <a:cubicBezTo>
                      <a:pt x="466" y="12550"/>
                      <a:pt x="490" y="12526"/>
                      <a:pt x="524" y="12526"/>
                    </a:cubicBezTo>
                    <a:lnTo>
                      <a:pt x="15359" y="12526"/>
                    </a:lnTo>
                    <a:cubicBezTo>
                      <a:pt x="15392" y="12526"/>
                      <a:pt x="15417" y="12550"/>
                      <a:pt x="15417" y="12579"/>
                    </a:cubicBezTo>
                    <a:lnTo>
                      <a:pt x="15417" y="13069"/>
                    </a:lnTo>
                    <a:cubicBezTo>
                      <a:pt x="15417" y="13098"/>
                      <a:pt x="15392" y="13122"/>
                      <a:pt x="15359" y="13122"/>
                    </a:cubicBezTo>
                    <a:lnTo>
                      <a:pt x="10761" y="13122"/>
                    </a:lnTo>
                    <a:cubicBezTo>
                      <a:pt x="10454" y="13122"/>
                      <a:pt x="10454" y="13588"/>
                      <a:pt x="10761" y="13588"/>
                    </a:cubicBezTo>
                    <a:lnTo>
                      <a:pt x="15359" y="13588"/>
                    </a:lnTo>
                    <a:cubicBezTo>
                      <a:pt x="15647" y="13588"/>
                      <a:pt x="15882" y="13357"/>
                      <a:pt x="15882" y="13069"/>
                    </a:cubicBezTo>
                    <a:lnTo>
                      <a:pt x="15882" y="12584"/>
                    </a:lnTo>
                    <a:cubicBezTo>
                      <a:pt x="15878" y="12295"/>
                      <a:pt x="15647" y="12065"/>
                      <a:pt x="15359" y="12060"/>
                    </a:cubicBezTo>
                    <a:lnTo>
                      <a:pt x="15287" y="12060"/>
                    </a:lnTo>
                    <a:cubicBezTo>
                      <a:pt x="15292" y="12041"/>
                      <a:pt x="15292" y="12026"/>
                      <a:pt x="15292" y="12007"/>
                    </a:cubicBezTo>
                    <a:lnTo>
                      <a:pt x="15292" y="3720"/>
                    </a:lnTo>
                    <a:cubicBezTo>
                      <a:pt x="15292" y="3432"/>
                      <a:pt x="15056" y="3196"/>
                      <a:pt x="14768" y="3196"/>
                    </a:cubicBezTo>
                    <a:lnTo>
                      <a:pt x="11621" y="3196"/>
                    </a:lnTo>
                    <a:lnTo>
                      <a:pt x="8734" y="328"/>
                    </a:lnTo>
                    <a:cubicBezTo>
                      <a:pt x="8515" y="110"/>
                      <a:pt x="8228" y="1"/>
                      <a:pt x="79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692022" y="2256276"/>
              <a:ext cx="2183785" cy="1881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vi-VN" sz="2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Tìm hiểu về hàm liên kết nhiều điều kiện AND, OR</a:t>
              </a:r>
              <a:endParaRPr lang="x-none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Google Shape;1320;p39"/>
            <p:cNvSpPr txBox="1"/>
            <p:nvPr/>
          </p:nvSpPr>
          <p:spPr>
            <a:xfrm>
              <a:off x="2042270" y="3534047"/>
              <a:ext cx="2183785" cy="736488"/>
            </a:xfrm>
            <a:prstGeom prst="rect">
              <a:avLst/>
            </a:prstGeom>
            <a:solidFill>
              <a:srgbClr val="F0FEF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Arial" panose="020B0604020202020204" pitchFamily="34" charset="0"/>
                <a:ea typeface="Days One"/>
                <a:cs typeface="Days One"/>
                <a:sym typeface="Days One"/>
              </a:endParaRPr>
            </a:p>
          </p:txBody>
        </p:sp>
        <p:grpSp>
          <p:nvGrpSpPr>
            <p:cNvPr id="32" name="Google Shape;1035;p32"/>
            <p:cNvGrpSpPr/>
            <p:nvPr/>
          </p:nvGrpSpPr>
          <p:grpSpPr>
            <a:xfrm>
              <a:off x="1290769" y="3662358"/>
              <a:ext cx="545683" cy="472921"/>
              <a:chOff x="2137006" y="1523258"/>
              <a:chExt cx="415817" cy="355734"/>
            </a:xfrm>
          </p:grpSpPr>
          <p:sp>
            <p:nvSpPr>
              <p:cNvPr id="33" name="Google Shape;1036;p32"/>
              <p:cNvSpPr/>
              <p:nvPr/>
            </p:nvSpPr>
            <p:spPr>
              <a:xfrm>
                <a:off x="2143027" y="1845139"/>
                <a:ext cx="403643" cy="27934"/>
              </a:xfrm>
              <a:custGeom>
                <a:avLst/>
                <a:gdLst/>
                <a:ahLst/>
                <a:cxnLst/>
                <a:rect l="l" t="t" r="r" b="b"/>
                <a:pathLst>
                  <a:path w="15418" h="1067" extrusionOk="0">
                    <a:moveTo>
                      <a:pt x="294" y="0"/>
                    </a:moveTo>
                    <a:cubicBezTo>
                      <a:pt x="131" y="0"/>
                      <a:pt x="1" y="130"/>
                      <a:pt x="1" y="289"/>
                    </a:cubicBezTo>
                    <a:lnTo>
                      <a:pt x="1" y="774"/>
                    </a:lnTo>
                    <a:cubicBezTo>
                      <a:pt x="1" y="937"/>
                      <a:pt x="131" y="1062"/>
                      <a:pt x="294" y="1067"/>
                    </a:cubicBezTo>
                    <a:lnTo>
                      <a:pt x="15129" y="1067"/>
                    </a:lnTo>
                    <a:cubicBezTo>
                      <a:pt x="15287" y="1067"/>
                      <a:pt x="15417" y="937"/>
                      <a:pt x="15417" y="774"/>
                    </a:cubicBezTo>
                    <a:lnTo>
                      <a:pt x="15417" y="289"/>
                    </a:lnTo>
                    <a:cubicBezTo>
                      <a:pt x="15417" y="130"/>
                      <a:pt x="15287" y="0"/>
                      <a:pt x="151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37;p32"/>
              <p:cNvSpPr/>
              <p:nvPr/>
            </p:nvSpPr>
            <p:spPr>
              <a:xfrm>
                <a:off x="2158499" y="1612975"/>
                <a:ext cx="372803" cy="232190"/>
              </a:xfrm>
              <a:custGeom>
                <a:avLst/>
                <a:gdLst/>
                <a:ahLst/>
                <a:cxnLst/>
                <a:rect l="l" t="t" r="r" b="b"/>
                <a:pathLst>
                  <a:path w="14240" h="8869" extrusionOk="0">
                    <a:moveTo>
                      <a:pt x="294" y="0"/>
                    </a:moveTo>
                    <a:cubicBezTo>
                      <a:pt x="130" y="0"/>
                      <a:pt x="1" y="130"/>
                      <a:pt x="1" y="293"/>
                    </a:cubicBezTo>
                    <a:lnTo>
                      <a:pt x="1" y="8580"/>
                    </a:lnTo>
                    <a:cubicBezTo>
                      <a:pt x="1" y="8739"/>
                      <a:pt x="130" y="8868"/>
                      <a:pt x="294" y="8868"/>
                    </a:cubicBezTo>
                    <a:lnTo>
                      <a:pt x="13947" y="8868"/>
                    </a:lnTo>
                    <a:cubicBezTo>
                      <a:pt x="14110" y="8868"/>
                      <a:pt x="14240" y="8734"/>
                      <a:pt x="14235" y="8575"/>
                    </a:cubicBezTo>
                    <a:lnTo>
                      <a:pt x="14235" y="288"/>
                    </a:lnTo>
                    <a:cubicBezTo>
                      <a:pt x="14235" y="130"/>
                      <a:pt x="14105" y="0"/>
                      <a:pt x="139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038;p32"/>
              <p:cNvSpPr/>
              <p:nvPr/>
            </p:nvSpPr>
            <p:spPr>
              <a:xfrm>
                <a:off x="2182899" y="1637244"/>
                <a:ext cx="324030" cy="183522"/>
              </a:xfrm>
              <a:custGeom>
                <a:avLst/>
                <a:gdLst/>
                <a:ahLst/>
                <a:cxnLst/>
                <a:rect l="l" t="t" r="r" b="b"/>
                <a:pathLst>
                  <a:path w="12377" h="7010" extrusionOk="0">
                    <a:moveTo>
                      <a:pt x="1" y="0"/>
                    </a:moveTo>
                    <a:lnTo>
                      <a:pt x="1" y="7009"/>
                    </a:lnTo>
                    <a:lnTo>
                      <a:pt x="12376" y="7009"/>
                    </a:lnTo>
                    <a:lnTo>
                      <a:pt x="123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039;p32"/>
              <p:cNvSpPr/>
              <p:nvPr/>
            </p:nvSpPr>
            <p:spPr>
              <a:xfrm>
                <a:off x="2238505" y="1808671"/>
                <a:ext cx="81263" cy="36495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94" extrusionOk="0">
                    <a:moveTo>
                      <a:pt x="586" y="0"/>
                    </a:moveTo>
                    <a:cubicBezTo>
                      <a:pt x="260" y="0"/>
                      <a:pt x="0" y="264"/>
                      <a:pt x="0" y="591"/>
                    </a:cubicBezTo>
                    <a:lnTo>
                      <a:pt x="0" y="1393"/>
                    </a:lnTo>
                    <a:lnTo>
                      <a:pt x="3104" y="1393"/>
                    </a:lnTo>
                    <a:lnTo>
                      <a:pt x="3099" y="591"/>
                    </a:lnTo>
                    <a:cubicBezTo>
                      <a:pt x="3099" y="264"/>
                      <a:pt x="2835" y="0"/>
                      <a:pt x="25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40;p32"/>
              <p:cNvSpPr/>
              <p:nvPr/>
            </p:nvSpPr>
            <p:spPr>
              <a:xfrm>
                <a:off x="2326417" y="1529330"/>
                <a:ext cx="32332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055" extrusionOk="0">
                    <a:moveTo>
                      <a:pt x="706" y="0"/>
                    </a:moveTo>
                    <a:cubicBezTo>
                      <a:pt x="236" y="0"/>
                      <a:pt x="0" y="567"/>
                      <a:pt x="332" y="899"/>
                    </a:cubicBezTo>
                    <a:cubicBezTo>
                      <a:pt x="439" y="1007"/>
                      <a:pt x="573" y="1055"/>
                      <a:pt x="703" y="1055"/>
                    </a:cubicBezTo>
                    <a:cubicBezTo>
                      <a:pt x="974" y="1055"/>
                      <a:pt x="1235" y="847"/>
                      <a:pt x="1235" y="529"/>
                    </a:cubicBezTo>
                    <a:cubicBezTo>
                      <a:pt x="1235" y="236"/>
                      <a:pt x="995" y="0"/>
                      <a:pt x="7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041;p32"/>
              <p:cNvSpPr/>
              <p:nvPr/>
            </p:nvSpPr>
            <p:spPr>
              <a:xfrm>
                <a:off x="2137006" y="1523258"/>
                <a:ext cx="415817" cy="355734"/>
              </a:xfrm>
              <a:custGeom>
                <a:avLst/>
                <a:gdLst/>
                <a:ahLst/>
                <a:cxnLst/>
                <a:rect l="l" t="t" r="r" b="b"/>
                <a:pathLst>
                  <a:path w="15883" h="13588" extrusionOk="0">
                    <a:moveTo>
                      <a:pt x="7940" y="465"/>
                    </a:moveTo>
                    <a:cubicBezTo>
                      <a:pt x="7953" y="465"/>
                      <a:pt x="7966" y="466"/>
                      <a:pt x="7980" y="468"/>
                    </a:cubicBezTo>
                    <a:cubicBezTo>
                      <a:pt x="8124" y="487"/>
                      <a:pt x="8234" y="612"/>
                      <a:pt x="8234" y="761"/>
                    </a:cubicBezTo>
                    <a:cubicBezTo>
                      <a:pt x="8234" y="939"/>
                      <a:pt x="8087" y="1056"/>
                      <a:pt x="7935" y="1056"/>
                    </a:cubicBezTo>
                    <a:cubicBezTo>
                      <a:pt x="7858" y="1056"/>
                      <a:pt x="7780" y="1026"/>
                      <a:pt x="7720" y="958"/>
                    </a:cubicBezTo>
                    <a:cubicBezTo>
                      <a:pt x="7547" y="761"/>
                      <a:pt x="7690" y="465"/>
                      <a:pt x="7940" y="465"/>
                    </a:cubicBezTo>
                    <a:close/>
                    <a:moveTo>
                      <a:pt x="8681" y="929"/>
                    </a:moveTo>
                    <a:lnTo>
                      <a:pt x="10963" y="3196"/>
                    </a:lnTo>
                    <a:lnTo>
                      <a:pt x="4920" y="3196"/>
                    </a:lnTo>
                    <a:lnTo>
                      <a:pt x="7202" y="929"/>
                    </a:lnTo>
                    <a:cubicBezTo>
                      <a:pt x="7278" y="1275"/>
                      <a:pt x="7586" y="1520"/>
                      <a:pt x="7941" y="1520"/>
                    </a:cubicBezTo>
                    <a:cubicBezTo>
                      <a:pt x="8297" y="1520"/>
                      <a:pt x="8604" y="1275"/>
                      <a:pt x="8681" y="929"/>
                    </a:cubicBezTo>
                    <a:close/>
                    <a:moveTo>
                      <a:pt x="6210" y="11136"/>
                    </a:moveTo>
                    <a:cubicBezTo>
                      <a:pt x="6445" y="11136"/>
                      <a:pt x="6431" y="11138"/>
                      <a:pt x="6457" y="11142"/>
                    </a:cubicBezTo>
                    <a:cubicBezTo>
                      <a:pt x="6625" y="11176"/>
                      <a:pt x="6745" y="11320"/>
                      <a:pt x="6745" y="11493"/>
                    </a:cubicBezTo>
                    <a:lnTo>
                      <a:pt x="6745" y="12060"/>
                    </a:lnTo>
                    <a:lnTo>
                      <a:pt x="4113" y="12060"/>
                    </a:lnTo>
                    <a:lnTo>
                      <a:pt x="4113" y="11493"/>
                    </a:lnTo>
                    <a:cubicBezTo>
                      <a:pt x="4113" y="11296"/>
                      <a:pt x="4271" y="11138"/>
                      <a:pt x="4468" y="11138"/>
                    </a:cubicBezTo>
                    <a:cubicBezTo>
                      <a:pt x="5491" y="11138"/>
                      <a:pt x="5975" y="11136"/>
                      <a:pt x="6210" y="11136"/>
                    </a:cubicBezTo>
                    <a:close/>
                    <a:moveTo>
                      <a:pt x="14768" y="3658"/>
                    </a:moveTo>
                    <a:cubicBezTo>
                      <a:pt x="14802" y="3662"/>
                      <a:pt x="14826" y="3686"/>
                      <a:pt x="14826" y="3715"/>
                    </a:cubicBezTo>
                    <a:lnTo>
                      <a:pt x="14826" y="12002"/>
                    </a:lnTo>
                    <a:cubicBezTo>
                      <a:pt x="14826" y="12031"/>
                      <a:pt x="14802" y="12055"/>
                      <a:pt x="14768" y="12060"/>
                    </a:cubicBezTo>
                    <a:lnTo>
                      <a:pt x="7211" y="12060"/>
                    </a:lnTo>
                    <a:lnTo>
                      <a:pt x="7211" y="11594"/>
                    </a:lnTo>
                    <a:lnTo>
                      <a:pt x="14129" y="11594"/>
                    </a:lnTo>
                    <a:cubicBezTo>
                      <a:pt x="14254" y="11594"/>
                      <a:pt x="14360" y="11488"/>
                      <a:pt x="14360" y="11363"/>
                    </a:cubicBezTo>
                    <a:lnTo>
                      <a:pt x="14360" y="4354"/>
                    </a:lnTo>
                    <a:cubicBezTo>
                      <a:pt x="14360" y="4229"/>
                      <a:pt x="14254" y="4124"/>
                      <a:pt x="14129" y="4124"/>
                    </a:cubicBezTo>
                    <a:lnTo>
                      <a:pt x="4189" y="4124"/>
                    </a:lnTo>
                    <a:cubicBezTo>
                      <a:pt x="3877" y="4124"/>
                      <a:pt x="3877" y="4590"/>
                      <a:pt x="4189" y="4590"/>
                    </a:cubicBezTo>
                    <a:lnTo>
                      <a:pt x="13894" y="4590"/>
                    </a:lnTo>
                    <a:lnTo>
                      <a:pt x="13894" y="11133"/>
                    </a:lnTo>
                    <a:lnTo>
                      <a:pt x="7130" y="11133"/>
                    </a:lnTo>
                    <a:cubicBezTo>
                      <a:pt x="7000" y="10873"/>
                      <a:pt x="6750" y="10696"/>
                      <a:pt x="6462" y="10672"/>
                    </a:cubicBezTo>
                    <a:cubicBezTo>
                      <a:pt x="6430" y="10670"/>
                      <a:pt x="6193" y="10669"/>
                      <a:pt x="5891" y="10669"/>
                    </a:cubicBezTo>
                    <a:cubicBezTo>
                      <a:pt x="5286" y="10669"/>
                      <a:pt x="4418" y="10672"/>
                      <a:pt x="4396" y="10672"/>
                    </a:cubicBezTo>
                    <a:cubicBezTo>
                      <a:pt x="4108" y="10696"/>
                      <a:pt x="3853" y="10873"/>
                      <a:pt x="3728" y="11133"/>
                    </a:cubicBezTo>
                    <a:lnTo>
                      <a:pt x="1984" y="11133"/>
                    </a:lnTo>
                    <a:lnTo>
                      <a:pt x="1984" y="4590"/>
                    </a:lnTo>
                    <a:lnTo>
                      <a:pt x="3320" y="4590"/>
                    </a:lnTo>
                    <a:cubicBezTo>
                      <a:pt x="3627" y="4590"/>
                      <a:pt x="3627" y="4124"/>
                      <a:pt x="3320" y="4124"/>
                    </a:cubicBezTo>
                    <a:lnTo>
                      <a:pt x="1754" y="4124"/>
                    </a:lnTo>
                    <a:cubicBezTo>
                      <a:pt x="1624" y="4124"/>
                      <a:pt x="1523" y="4229"/>
                      <a:pt x="1523" y="4354"/>
                    </a:cubicBezTo>
                    <a:lnTo>
                      <a:pt x="1523" y="11363"/>
                    </a:lnTo>
                    <a:cubicBezTo>
                      <a:pt x="1523" y="11488"/>
                      <a:pt x="1624" y="11594"/>
                      <a:pt x="1754" y="11594"/>
                    </a:cubicBezTo>
                    <a:lnTo>
                      <a:pt x="3647" y="11594"/>
                    </a:lnTo>
                    <a:lnTo>
                      <a:pt x="3647" y="12060"/>
                    </a:lnTo>
                    <a:lnTo>
                      <a:pt x="1115" y="12060"/>
                    </a:lnTo>
                    <a:cubicBezTo>
                      <a:pt x="1081" y="12055"/>
                      <a:pt x="1057" y="12031"/>
                      <a:pt x="1057" y="12002"/>
                    </a:cubicBezTo>
                    <a:lnTo>
                      <a:pt x="1057" y="3715"/>
                    </a:lnTo>
                    <a:cubicBezTo>
                      <a:pt x="1057" y="3686"/>
                      <a:pt x="1081" y="3662"/>
                      <a:pt x="1115" y="3658"/>
                    </a:cubicBezTo>
                    <a:close/>
                    <a:moveTo>
                      <a:pt x="7941" y="1"/>
                    </a:moveTo>
                    <a:cubicBezTo>
                      <a:pt x="7654" y="1"/>
                      <a:pt x="7367" y="110"/>
                      <a:pt x="7149" y="328"/>
                    </a:cubicBezTo>
                    <a:lnTo>
                      <a:pt x="4257" y="3196"/>
                    </a:lnTo>
                    <a:lnTo>
                      <a:pt x="1115" y="3196"/>
                    </a:lnTo>
                    <a:cubicBezTo>
                      <a:pt x="827" y="3196"/>
                      <a:pt x="591" y="3427"/>
                      <a:pt x="591" y="3715"/>
                    </a:cubicBezTo>
                    <a:lnTo>
                      <a:pt x="591" y="12002"/>
                    </a:lnTo>
                    <a:cubicBezTo>
                      <a:pt x="591" y="12021"/>
                      <a:pt x="591" y="12041"/>
                      <a:pt x="591" y="12060"/>
                    </a:cubicBezTo>
                    <a:lnTo>
                      <a:pt x="524" y="12060"/>
                    </a:lnTo>
                    <a:cubicBezTo>
                      <a:pt x="236" y="12060"/>
                      <a:pt x="0" y="12295"/>
                      <a:pt x="0" y="12584"/>
                    </a:cubicBezTo>
                    <a:lnTo>
                      <a:pt x="0" y="13069"/>
                    </a:lnTo>
                    <a:cubicBezTo>
                      <a:pt x="0" y="13357"/>
                      <a:pt x="236" y="13588"/>
                      <a:pt x="524" y="13588"/>
                    </a:cubicBezTo>
                    <a:lnTo>
                      <a:pt x="9897" y="13588"/>
                    </a:lnTo>
                    <a:cubicBezTo>
                      <a:pt x="10204" y="13588"/>
                      <a:pt x="10204" y="13122"/>
                      <a:pt x="9897" y="13122"/>
                    </a:cubicBezTo>
                    <a:lnTo>
                      <a:pt x="524" y="13122"/>
                    </a:lnTo>
                    <a:cubicBezTo>
                      <a:pt x="490" y="13122"/>
                      <a:pt x="466" y="13098"/>
                      <a:pt x="466" y="13069"/>
                    </a:cubicBezTo>
                    <a:lnTo>
                      <a:pt x="466" y="12579"/>
                    </a:lnTo>
                    <a:cubicBezTo>
                      <a:pt x="466" y="12550"/>
                      <a:pt x="490" y="12526"/>
                      <a:pt x="524" y="12526"/>
                    </a:cubicBezTo>
                    <a:lnTo>
                      <a:pt x="15359" y="12526"/>
                    </a:lnTo>
                    <a:cubicBezTo>
                      <a:pt x="15392" y="12526"/>
                      <a:pt x="15417" y="12550"/>
                      <a:pt x="15417" y="12579"/>
                    </a:cubicBezTo>
                    <a:lnTo>
                      <a:pt x="15417" y="13069"/>
                    </a:lnTo>
                    <a:cubicBezTo>
                      <a:pt x="15417" y="13098"/>
                      <a:pt x="15392" y="13122"/>
                      <a:pt x="15359" y="13122"/>
                    </a:cubicBezTo>
                    <a:lnTo>
                      <a:pt x="10761" y="13122"/>
                    </a:lnTo>
                    <a:cubicBezTo>
                      <a:pt x="10454" y="13122"/>
                      <a:pt x="10454" y="13588"/>
                      <a:pt x="10761" y="13588"/>
                    </a:cubicBezTo>
                    <a:lnTo>
                      <a:pt x="15359" y="13588"/>
                    </a:lnTo>
                    <a:cubicBezTo>
                      <a:pt x="15647" y="13588"/>
                      <a:pt x="15882" y="13357"/>
                      <a:pt x="15882" y="13069"/>
                    </a:cubicBezTo>
                    <a:lnTo>
                      <a:pt x="15882" y="12584"/>
                    </a:lnTo>
                    <a:cubicBezTo>
                      <a:pt x="15878" y="12295"/>
                      <a:pt x="15647" y="12065"/>
                      <a:pt x="15359" y="12060"/>
                    </a:cubicBezTo>
                    <a:lnTo>
                      <a:pt x="15287" y="12060"/>
                    </a:lnTo>
                    <a:cubicBezTo>
                      <a:pt x="15292" y="12041"/>
                      <a:pt x="15292" y="12026"/>
                      <a:pt x="15292" y="12007"/>
                    </a:cubicBezTo>
                    <a:lnTo>
                      <a:pt x="15292" y="3720"/>
                    </a:lnTo>
                    <a:cubicBezTo>
                      <a:pt x="15292" y="3432"/>
                      <a:pt x="15056" y="3196"/>
                      <a:pt x="14768" y="3196"/>
                    </a:cubicBezTo>
                    <a:lnTo>
                      <a:pt x="11621" y="3196"/>
                    </a:lnTo>
                    <a:lnTo>
                      <a:pt x="8734" y="328"/>
                    </a:lnTo>
                    <a:cubicBezTo>
                      <a:pt x="8515" y="110"/>
                      <a:pt x="8228" y="1"/>
                      <a:pt x="79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042270" y="3698761"/>
              <a:ext cx="21837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3. </a:t>
              </a:r>
              <a:r>
                <a:rPr lang="en-US" sz="2000" dirty="0" err="1"/>
                <a:t>Thực</a:t>
              </a:r>
              <a:r>
                <a:rPr lang="en-US" sz="2000" dirty="0"/>
                <a:t> </a:t>
              </a:r>
              <a:r>
                <a:rPr lang="en-US" sz="2000" dirty="0" err="1"/>
                <a:t>hành</a:t>
              </a:r>
              <a:endParaRPr lang="vi-VN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6347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38"/>
          <p:cNvSpPr txBox="1">
            <a:spLocks noGrp="1"/>
          </p:cNvSpPr>
          <p:nvPr>
            <p:ph type="title"/>
          </p:nvPr>
        </p:nvSpPr>
        <p:spPr>
          <a:xfrm>
            <a:off x="3663408" y="1339204"/>
            <a:ext cx="1801290" cy="866087"/>
          </a:xfrm>
          <a:prstGeom prst="rect">
            <a:avLst/>
          </a:prstGeom>
          <a:solidFill>
            <a:srgbClr val="F0FEFE"/>
          </a:solidFill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grpSp>
        <p:nvGrpSpPr>
          <p:cNvPr id="1303" name="Google Shape;1303;p38"/>
          <p:cNvGrpSpPr/>
          <p:nvPr/>
        </p:nvGrpSpPr>
        <p:grpSpPr>
          <a:xfrm>
            <a:off x="7448784" y="1033338"/>
            <a:ext cx="893332" cy="978575"/>
            <a:chOff x="7029323" y="927919"/>
            <a:chExt cx="1174645" cy="1286731"/>
          </a:xfrm>
        </p:grpSpPr>
        <p:sp>
          <p:nvSpPr>
            <p:cNvPr id="1304" name="Google Shape;1304;p38"/>
            <p:cNvSpPr/>
            <p:nvPr/>
          </p:nvSpPr>
          <p:spPr>
            <a:xfrm>
              <a:off x="7029323" y="927919"/>
              <a:ext cx="834349" cy="826230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7738935" y="1754149"/>
              <a:ext cx="465034" cy="460502"/>
            </a:xfrm>
            <a:custGeom>
              <a:avLst/>
              <a:gdLst/>
              <a:ahLst/>
              <a:cxnLst/>
              <a:rect l="l" t="t" r="r" b="b"/>
              <a:pathLst>
                <a:path w="4515" h="4471" extrusionOk="0">
                  <a:moveTo>
                    <a:pt x="1821" y="3126"/>
                  </a:moveTo>
                  <a:cubicBezTo>
                    <a:pt x="1330" y="2885"/>
                    <a:pt x="1126" y="2290"/>
                    <a:pt x="1367" y="1799"/>
                  </a:cubicBezTo>
                  <a:cubicBezTo>
                    <a:pt x="1608" y="1308"/>
                    <a:pt x="2204" y="1105"/>
                    <a:pt x="2695" y="1345"/>
                  </a:cubicBezTo>
                  <a:cubicBezTo>
                    <a:pt x="3186" y="1587"/>
                    <a:pt x="3389" y="2182"/>
                    <a:pt x="3148" y="2673"/>
                  </a:cubicBezTo>
                  <a:cubicBezTo>
                    <a:pt x="2907" y="3164"/>
                    <a:pt x="2312" y="3367"/>
                    <a:pt x="1821" y="3126"/>
                  </a:cubicBezTo>
                  <a:moveTo>
                    <a:pt x="3878" y="3808"/>
                  </a:moveTo>
                  <a:cubicBezTo>
                    <a:pt x="4043" y="3638"/>
                    <a:pt x="4179" y="3444"/>
                    <a:pt x="4284" y="3230"/>
                  </a:cubicBezTo>
                  <a:lnTo>
                    <a:pt x="4287" y="3225"/>
                  </a:lnTo>
                  <a:lnTo>
                    <a:pt x="3946" y="3058"/>
                  </a:lnTo>
                  <a:cubicBezTo>
                    <a:pt x="4035" y="2876"/>
                    <a:pt x="4091" y="2687"/>
                    <a:pt x="4118" y="2496"/>
                  </a:cubicBezTo>
                  <a:lnTo>
                    <a:pt x="4494" y="2549"/>
                  </a:lnTo>
                  <a:cubicBezTo>
                    <a:pt x="4526" y="2315"/>
                    <a:pt x="4522" y="2077"/>
                    <a:pt x="4481" y="1843"/>
                  </a:cubicBezTo>
                  <a:lnTo>
                    <a:pt x="4106" y="1909"/>
                  </a:lnTo>
                  <a:cubicBezTo>
                    <a:pt x="4072" y="1716"/>
                    <a:pt x="4007" y="1528"/>
                    <a:pt x="3915" y="1354"/>
                  </a:cubicBezTo>
                  <a:lnTo>
                    <a:pt x="4251" y="1176"/>
                  </a:lnTo>
                  <a:cubicBezTo>
                    <a:pt x="4139" y="966"/>
                    <a:pt x="3996" y="776"/>
                    <a:pt x="3826" y="612"/>
                  </a:cubicBezTo>
                  <a:lnTo>
                    <a:pt x="3562" y="885"/>
                  </a:lnTo>
                  <a:cubicBezTo>
                    <a:pt x="3425" y="752"/>
                    <a:pt x="3266" y="638"/>
                    <a:pt x="3085" y="550"/>
                  </a:cubicBezTo>
                  <a:cubicBezTo>
                    <a:pt x="3084" y="549"/>
                    <a:pt x="3083" y="549"/>
                    <a:pt x="3081" y="548"/>
                  </a:cubicBezTo>
                  <a:lnTo>
                    <a:pt x="3248" y="207"/>
                  </a:lnTo>
                  <a:cubicBezTo>
                    <a:pt x="3034" y="103"/>
                    <a:pt x="2807" y="33"/>
                    <a:pt x="2573" y="0"/>
                  </a:cubicBezTo>
                  <a:lnTo>
                    <a:pt x="2520" y="376"/>
                  </a:lnTo>
                  <a:cubicBezTo>
                    <a:pt x="2323" y="349"/>
                    <a:pt x="2125" y="353"/>
                    <a:pt x="1933" y="387"/>
                  </a:cubicBezTo>
                  <a:lnTo>
                    <a:pt x="1867" y="13"/>
                  </a:lnTo>
                  <a:cubicBezTo>
                    <a:pt x="1633" y="54"/>
                    <a:pt x="1409" y="131"/>
                    <a:pt x="1200" y="242"/>
                  </a:cubicBezTo>
                  <a:lnTo>
                    <a:pt x="1378" y="578"/>
                  </a:lnTo>
                  <a:cubicBezTo>
                    <a:pt x="1205" y="669"/>
                    <a:pt x="1046" y="787"/>
                    <a:pt x="908" y="930"/>
                  </a:cubicBezTo>
                  <a:lnTo>
                    <a:pt x="635" y="666"/>
                  </a:lnTo>
                  <a:cubicBezTo>
                    <a:pt x="472" y="835"/>
                    <a:pt x="336" y="1029"/>
                    <a:pt x="232" y="1241"/>
                  </a:cubicBezTo>
                  <a:lnTo>
                    <a:pt x="230" y="1244"/>
                  </a:lnTo>
                  <a:lnTo>
                    <a:pt x="571" y="1409"/>
                  </a:lnTo>
                  <a:cubicBezTo>
                    <a:pt x="482" y="1592"/>
                    <a:pt x="425" y="1782"/>
                    <a:pt x="398" y="1972"/>
                  </a:cubicBezTo>
                  <a:lnTo>
                    <a:pt x="23" y="1919"/>
                  </a:lnTo>
                  <a:cubicBezTo>
                    <a:pt x="-11" y="2153"/>
                    <a:pt x="-7" y="2391"/>
                    <a:pt x="35" y="2625"/>
                  </a:cubicBezTo>
                  <a:lnTo>
                    <a:pt x="409" y="2559"/>
                  </a:lnTo>
                  <a:cubicBezTo>
                    <a:pt x="443" y="2753"/>
                    <a:pt x="507" y="2941"/>
                    <a:pt x="599" y="3115"/>
                  </a:cubicBezTo>
                  <a:lnTo>
                    <a:pt x="263" y="3293"/>
                  </a:lnTo>
                  <a:cubicBezTo>
                    <a:pt x="374" y="3503"/>
                    <a:pt x="517" y="3693"/>
                    <a:pt x="687" y="3857"/>
                  </a:cubicBezTo>
                  <a:lnTo>
                    <a:pt x="951" y="3585"/>
                  </a:lnTo>
                  <a:cubicBezTo>
                    <a:pt x="1089" y="3718"/>
                    <a:pt x="1249" y="3833"/>
                    <a:pt x="1430" y="3922"/>
                  </a:cubicBezTo>
                  <a:cubicBezTo>
                    <a:pt x="1431" y="3922"/>
                    <a:pt x="1431" y="3922"/>
                    <a:pt x="1432" y="3923"/>
                  </a:cubicBezTo>
                  <a:lnTo>
                    <a:pt x="1265" y="4263"/>
                  </a:lnTo>
                  <a:cubicBezTo>
                    <a:pt x="1479" y="4367"/>
                    <a:pt x="1705" y="4438"/>
                    <a:pt x="1939" y="4471"/>
                  </a:cubicBezTo>
                  <a:lnTo>
                    <a:pt x="1993" y="4095"/>
                  </a:lnTo>
                  <a:cubicBezTo>
                    <a:pt x="2190" y="4123"/>
                    <a:pt x="2388" y="4119"/>
                    <a:pt x="2580" y="4085"/>
                  </a:cubicBezTo>
                  <a:lnTo>
                    <a:pt x="2645" y="4460"/>
                  </a:lnTo>
                  <a:cubicBezTo>
                    <a:pt x="2879" y="4419"/>
                    <a:pt x="3103" y="4342"/>
                    <a:pt x="3313" y="4231"/>
                  </a:cubicBezTo>
                  <a:lnTo>
                    <a:pt x="3135" y="3895"/>
                  </a:lnTo>
                  <a:cubicBezTo>
                    <a:pt x="3308" y="3804"/>
                    <a:pt x="3467" y="3686"/>
                    <a:pt x="3606" y="3544"/>
                  </a:cubicBezTo>
                  <a:lnTo>
                    <a:pt x="3878" y="3808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74" name="Picture 2" descr="https://static.vecteezy.com/system/resources/previews/024/744/017/non_2x/modern-laptop-icon-isolated-design-vecto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57" y="3015094"/>
            <a:ext cx="2921186" cy="243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06398" y="1356748"/>
            <a:ext cx="715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1</a:t>
            </a:r>
          </a:p>
        </p:txBody>
      </p:sp>
      <p:grpSp>
        <p:nvGrpSpPr>
          <p:cNvPr id="21" name="Google Shape;1307;p38"/>
          <p:cNvGrpSpPr/>
          <p:nvPr/>
        </p:nvGrpSpPr>
        <p:grpSpPr>
          <a:xfrm rot="16362549" flipH="1">
            <a:off x="457686" y="4101550"/>
            <a:ext cx="864906" cy="885269"/>
            <a:chOff x="8264880" y="1119240"/>
            <a:chExt cx="1865520" cy="1909440"/>
          </a:xfrm>
        </p:grpSpPr>
        <p:sp>
          <p:nvSpPr>
            <p:cNvPr id="22" name="Google Shape;1308;p38"/>
            <p:cNvSpPr/>
            <p:nvPr/>
          </p:nvSpPr>
          <p:spPr>
            <a:xfrm>
              <a:off x="9336240" y="2202840"/>
              <a:ext cx="190080" cy="199080"/>
            </a:xfrm>
            <a:custGeom>
              <a:avLst/>
              <a:gdLst/>
              <a:ahLst/>
              <a:cxnLst/>
              <a:rect l="l" t="t" r="r" b="b"/>
              <a:pathLst>
                <a:path w="528" h="553" extrusionOk="0">
                  <a:moveTo>
                    <a:pt x="0" y="0"/>
                  </a:moveTo>
                  <a:lnTo>
                    <a:pt x="528" y="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309;p38"/>
            <p:cNvSpPr/>
            <p:nvPr/>
          </p:nvSpPr>
          <p:spPr>
            <a:xfrm>
              <a:off x="9298800" y="2167200"/>
              <a:ext cx="264960" cy="270360"/>
            </a:xfrm>
            <a:custGeom>
              <a:avLst/>
              <a:gdLst/>
              <a:ahLst/>
              <a:cxnLst/>
              <a:rect l="l" t="t" r="r" b="b"/>
              <a:pathLst>
                <a:path w="736" h="751" extrusionOk="0">
                  <a:moveTo>
                    <a:pt x="527" y="751"/>
                  </a:moveTo>
                  <a:lnTo>
                    <a:pt x="736" y="553"/>
                  </a:lnTo>
                  <a:lnTo>
                    <a:pt x="208" y="0"/>
                  </a:lnTo>
                  <a:lnTo>
                    <a:pt x="0" y="198"/>
                  </a:lnTo>
                  <a:lnTo>
                    <a:pt x="527" y="751"/>
                  </a:ln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310;p38"/>
            <p:cNvSpPr/>
            <p:nvPr/>
          </p:nvSpPr>
          <p:spPr>
            <a:xfrm>
              <a:off x="9428400" y="2303640"/>
              <a:ext cx="702000" cy="725040"/>
            </a:xfrm>
            <a:custGeom>
              <a:avLst/>
              <a:gdLst/>
              <a:ahLst/>
              <a:cxnLst/>
              <a:rect l="l" t="t" r="r" b="b"/>
              <a:pathLst>
                <a:path w="1950" h="2014" extrusionOk="0">
                  <a:moveTo>
                    <a:pt x="1950" y="1606"/>
                  </a:moveTo>
                  <a:cubicBezTo>
                    <a:pt x="1950" y="1660"/>
                    <a:pt x="1930" y="1713"/>
                    <a:pt x="1889" y="1752"/>
                  </a:cubicBezTo>
                  <a:lnTo>
                    <a:pt x="1747" y="1887"/>
                  </a:lnTo>
                  <a:lnTo>
                    <a:pt x="1671" y="1959"/>
                  </a:lnTo>
                  <a:cubicBezTo>
                    <a:pt x="1591" y="2036"/>
                    <a:pt x="1460" y="2030"/>
                    <a:pt x="1380" y="1946"/>
                  </a:cubicBezTo>
                  <a:lnTo>
                    <a:pt x="0" y="499"/>
                  </a:lnTo>
                  <a:lnTo>
                    <a:pt x="1" y="207"/>
                  </a:lnTo>
                  <a:lnTo>
                    <a:pt x="72" y="139"/>
                  </a:lnTo>
                  <a:lnTo>
                    <a:pt x="72" y="139"/>
                  </a:lnTo>
                  <a:lnTo>
                    <a:pt x="218" y="0"/>
                  </a:lnTo>
                  <a:lnTo>
                    <a:pt x="510" y="13"/>
                  </a:lnTo>
                  <a:lnTo>
                    <a:pt x="1890" y="1461"/>
                  </a:lnTo>
                  <a:cubicBezTo>
                    <a:pt x="1929" y="1501"/>
                    <a:pt x="1949" y="1554"/>
                    <a:pt x="1950" y="1606"/>
                  </a:cubicBezTo>
                  <a:close/>
                </a:path>
              </a:pathLst>
            </a:custGeom>
            <a:solidFill>
              <a:srgbClr val="00909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311;p38"/>
            <p:cNvSpPr/>
            <p:nvPr/>
          </p:nvSpPr>
          <p:spPr>
            <a:xfrm>
              <a:off x="9428400" y="2483280"/>
              <a:ext cx="702000" cy="545400"/>
            </a:xfrm>
            <a:custGeom>
              <a:avLst/>
              <a:gdLst/>
              <a:ahLst/>
              <a:cxnLst/>
              <a:rect l="l" t="t" r="r" b="b"/>
              <a:pathLst>
                <a:path w="1950" h="1515" extrusionOk="0">
                  <a:moveTo>
                    <a:pt x="1950" y="1107"/>
                  </a:moveTo>
                  <a:cubicBezTo>
                    <a:pt x="1950" y="1161"/>
                    <a:pt x="1930" y="1214"/>
                    <a:pt x="1889" y="1253"/>
                  </a:cubicBezTo>
                  <a:lnTo>
                    <a:pt x="1747" y="1388"/>
                  </a:lnTo>
                  <a:lnTo>
                    <a:pt x="1671" y="1460"/>
                  </a:lnTo>
                  <a:cubicBezTo>
                    <a:pt x="1591" y="1537"/>
                    <a:pt x="1460" y="1531"/>
                    <a:pt x="1380" y="1447"/>
                  </a:cubicBezTo>
                  <a:lnTo>
                    <a:pt x="0" y="0"/>
                  </a:lnTo>
                  <a:lnTo>
                    <a:pt x="1950" y="1107"/>
                  </a:lnTo>
                  <a:close/>
                </a:path>
              </a:pathLst>
            </a:custGeom>
            <a:solidFill>
              <a:srgbClr val="3E282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312;p38"/>
            <p:cNvSpPr/>
            <p:nvPr/>
          </p:nvSpPr>
          <p:spPr>
            <a:xfrm>
              <a:off x="8338680" y="1193040"/>
              <a:ext cx="1150920" cy="1151280"/>
            </a:xfrm>
            <a:custGeom>
              <a:avLst/>
              <a:gdLst/>
              <a:ahLst/>
              <a:cxnLst/>
              <a:rect l="l" t="t" r="r" b="b"/>
              <a:pathLst>
                <a:path w="3197" h="3198" extrusionOk="0">
                  <a:moveTo>
                    <a:pt x="3197" y="1599"/>
                  </a:moveTo>
                  <a:cubicBezTo>
                    <a:pt x="3197" y="2404"/>
                    <a:pt x="2602" y="3070"/>
                    <a:pt x="1828" y="3181"/>
                  </a:cubicBezTo>
                  <a:cubicBezTo>
                    <a:pt x="1754" y="3192"/>
                    <a:pt x="1677" y="3198"/>
                    <a:pt x="1599" y="3198"/>
                  </a:cubicBezTo>
                  <a:cubicBezTo>
                    <a:pt x="1278" y="3198"/>
                    <a:pt x="979" y="3103"/>
                    <a:pt x="729" y="2940"/>
                  </a:cubicBezTo>
                  <a:cubicBezTo>
                    <a:pt x="622" y="2871"/>
                    <a:pt x="524" y="2789"/>
                    <a:pt x="437" y="2698"/>
                  </a:cubicBezTo>
                  <a:cubicBezTo>
                    <a:pt x="306" y="2558"/>
                    <a:pt x="198" y="2396"/>
                    <a:pt x="124" y="2216"/>
                  </a:cubicBezTo>
                  <a:cubicBezTo>
                    <a:pt x="44" y="2026"/>
                    <a:pt x="0" y="1818"/>
                    <a:pt x="0" y="1599"/>
                  </a:cubicBezTo>
                  <a:cubicBezTo>
                    <a:pt x="0" y="725"/>
                    <a:pt x="702" y="14"/>
                    <a:pt x="1573" y="1"/>
                  </a:cubicBezTo>
                  <a:cubicBezTo>
                    <a:pt x="1581" y="0"/>
                    <a:pt x="1590" y="0"/>
                    <a:pt x="1599" y="0"/>
                  </a:cubicBezTo>
                  <a:cubicBezTo>
                    <a:pt x="1789" y="0"/>
                    <a:pt x="1971" y="34"/>
                    <a:pt x="2140" y="94"/>
                  </a:cubicBezTo>
                  <a:cubicBezTo>
                    <a:pt x="2261" y="138"/>
                    <a:pt x="2374" y="195"/>
                    <a:pt x="2479" y="264"/>
                  </a:cubicBezTo>
                  <a:cubicBezTo>
                    <a:pt x="2798" y="475"/>
                    <a:pt x="3037" y="797"/>
                    <a:pt x="3141" y="1175"/>
                  </a:cubicBezTo>
                  <a:cubicBezTo>
                    <a:pt x="3178" y="1310"/>
                    <a:pt x="3197" y="1452"/>
                    <a:pt x="3197" y="1599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313;p38"/>
            <p:cNvSpPr/>
            <p:nvPr/>
          </p:nvSpPr>
          <p:spPr>
            <a:xfrm>
              <a:off x="8264880" y="1119240"/>
              <a:ext cx="1298880" cy="129852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3152" y="2387"/>
                  </a:moveTo>
                  <a:cubicBezTo>
                    <a:pt x="2830" y="3130"/>
                    <a:pt x="1964" y="3473"/>
                    <a:pt x="1221" y="3152"/>
                  </a:cubicBezTo>
                  <a:cubicBezTo>
                    <a:pt x="478" y="2830"/>
                    <a:pt x="135" y="1964"/>
                    <a:pt x="456" y="1221"/>
                  </a:cubicBezTo>
                  <a:cubicBezTo>
                    <a:pt x="778" y="478"/>
                    <a:pt x="1644" y="135"/>
                    <a:pt x="2387" y="456"/>
                  </a:cubicBezTo>
                  <a:cubicBezTo>
                    <a:pt x="3130" y="778"/>
                    <a:pt x="3473" y="1644"/>
                    <a:pt x="3152" y="2387"/>
                  </a:cubicBezTo>
                  <a:moveTo>
                    <a:pt x="1088" y="3459"/>
                  </a:moveTo>
                  <a:cubicBezTo>
                    <a:pt x="2002" y="3854"/>
                    <a:pt x="3063" y="3434"/>
                    <a:pt x="3459" y="2520"/>
                  </a:cubicBezTo>
                  <a:cubicBezTo>
                    <a:pt x="3854" y="1606"/>
                    <a:pt x="3434" y="544"/>
                    <a:pt x="2520" y="149"/>
                  </a:cubicBezTo>
                  <a:cubicBezTo>
                    <a:pt x="1606" y="-246"/>
                    <a:pt x="544" y="174"/>
                    <a:pt x="149" y="1088"/>
                  </a:cubicBezTo>
                  <a:cubicBezTo>
                    <a:pt x="-247" y="2002"/>
                    <a:pt x="174" y="3064"/>
                    <a:pt x="1088" y="3459"/>
                  </a:cubicBezTo>
                  <a:close/>
                </a:path>
              </a:pathLst>
            </a:custGeom>
            <a:solidFill>
              <a:srgbClr val="FCB1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" name="Picture 2" descr="https://vectorportal.com/storage/lHTzkE8snjLFfX7x63u5S5QUnmMbRiVWUS0uvjx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E6"/>
              </a:clrFrom>
              <a:clrTo>
                <a:srgbClr val="FFFD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497">
            <a:off x="381608" y="614169"/>
            <a:ext cx="1618644" cy="16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E4FD07-4255-4909-FB6D-3A2C17BDF183}"/>
              </a:ext>
            </a:extLst>
          </p:cNvPr>
          <p:cNvSpPr txBox="1"/>
          <p:nvPr/>
        </p:nvSpPr>
        <p:spPr>
          <a:xfrm>
            <a:off x="619636" y="2593551"/>
            <a:ext cx="7904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 dirty="0"/>
              <a:t>TÌM HIỂU VỀ HÀM ĐIỀU KIỆN IF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E1DBF6D-F4B4-6088-DCFE-6F3A42CECAA1}"/>
              </a:ext>
            </a:extLst>
          </p:cNvPr>
          <p:cNvSpPr/>
          <p:nvPr/>
        </p:nvSpPr>
        <p:spPr>
          <a:xfrm>
            <a:off x="0" y="105359"/>
            <a:ext cx="9144000" cy="8701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03A11F-3BBC-A29D-CC9B-97042DEED0C0}"/>
              </a:ext>
            </a:extLst>
          </p:cNvPr>
          <p:cNvSpPr txBox="1"/>
          <p:nvPr/>
        </p:nvSpPr>
        <p:spPr>
          <a:xfrm>
            <a:off x="530218" y="278827"/>
            <a:ext cx="808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vi-VN" sz="2800" b="1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1: Tìm hiểu quy tắc viết hàm IF</a:t>
            </a:r>
            <a:endParaRPr lang="x-none" sz="2800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16E40C6-8778-4B31-7A8E-A80DA1FDAD9D}"/>
              </a:ext>
            </a:extLst>
          </p:cNvPr>
          <p:cNvSpPr txBox="1"/>
          <p:nvPr/>
        </p:nvSpPr>
        <p:spPr>
          <a:xfrm>
            <a:off x="457198" y="977775"/>
            <a:ext cx="8229601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tạo một bản sao của tệp bảng tính sau phần Luyện tập ở bài 1 (bảng tính đã có cột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 điểm, Điểm trung bình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và tạo thêm cột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Tặng quà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5.png">
            <a:extLst>
              <a:ext uri="{FF2B5EF4-FFF2-40B4-BE49-F238E27FC236}">
                <a16:creationId xmlns="" xmlns:a16="http://schemas.microsoft.com/office/drawing/2014/main" id="{0A1B1AF1-B25C-A422-2517-25AA58A9F61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7624" y="2496894"/>
            <a:ext cx="8908750" cy="254124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0961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210576" y="573219"/>
            <a:ext cx="362749" cy="362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A89A7D-5C62-9700-7AAF-96C259C34B24}"/>
              </a:ext>
            </a:extLst>
          </p:cNvPr>
          <p:cNvSpPr txBox="1"/>
          <p:nvPr/>
        </p:nvSpPr>
        <p:spPr>
          <a:xfrm>
            <a:off x="788577" y="266177"/>
            <a:ext cx="7566844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tr.38: 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thực hiện các yêu cầu sau trên bảng dữ liệu có cột </a:t>
            </a:r>
            <a:r>
              <a:rPr lang="vi-VN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Tặng quà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(cột </a:t>
            </a:r>
            <a:r>
              <a:rPr lang="vi-VN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vi-VN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endParaRPr lang="x-none" sz="20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61595F82-E0E4-3C07-C038-6D638C368D80}"/>
              </a:ext>
            </a:extLst>
          </p:cNvPr>
          <p:cNvSpPr/>
          <p:nvPr/>
        </p:nvSpPr>
        <p:spPr>
          <a:xfrm>
            <a:off x="452969" y="1476602"/>
            <a:ext cx="8238060" cy="158387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F468883E-4B7C-E4FA-2831-536FC51686D2}"/>
              </a:ext>
            </a:extLst>
          </p:cNvPr>
          <p:cNvSpPr/>
          <p:nvPr/>
        </p:nvSpPr>
        <p:spPr>
          <a:xfrm>
            <a:off x="452969" y="3266099"/>
            <a:ext cx="8238060" cy="158387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8CAC9C8-693C-3971-3A02-C34D68279C8B}"/>
              </a:ext>
            </a:extLst>
          </p:cNvPr>
          <p:cNvSpPr txBox="1"/>
          <p:nvPr/>
        </p:nvSpPr>
        <p:spPr>
          <a:xfrm>
            <a:off x="595696" y="1558407"/>
            <a:ext cx="7952607" cy="142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Tại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I3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nhập công thức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=IF(G3&gt;=27, "Tặng vở", "-")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rồi nhấn phím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Em hãy quan sát nội dung tại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I3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cho biết có thay đổi gì.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175A5EC-E1AB-79F0-7EF7-2421E02ED924}"/>
              </a:ext>
            </a:extLst>
          </p:cNvPr>
          <p:cNvSpPr txBox="1"/>
          <p:nvPr/>
        </p:nvSpPr>
        <p:spPr>
          <a:xfrm>
            <a:off x="595696" y="3578736"/>
            <a:ext cx="7952607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Thực hiện sao chép công thức từ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I3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xuống các ô trong khối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I4:I8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nêu nhận xét về kết quả tại các ô này.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80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44519">
            <a:off x="-181377" y="-659335"/>
            <a:ext cx="362749" cy="3627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B8FC83-5669-20B0-9C31-C251FF6933FC}"/>
              </a:ext>
            </a:extLst>
          </p:cNvPr>
          <p:cNvSpPr txBox="1"/>
          <p:nvPr/>
        </p:nvSpPr>
        <p:spPr>
          <a:xfrm>
            <a:off x="1864903" y="175247"/>
            <a:ext cx="5414194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 dẫn thực hiện hoạt động SGK tr.38:</a:t>
            </a:r>
            <a:endParaRPr lang="x-none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AAF916A-5391-C284-7A6B-895C84BB17E1}"/>
              </a:ext>
            </a:extLst>
          </p:cNvPr>
          <p:cNvSpPr/>
          <p:nvPr/>
        </p:nvSpPr>
        <p:spPr>
          <a:xfrm>
            <a:off x="223314" y="751171"/>
            <a:ext cx="8697369" cy="4217082"/>
          </a:xfrm>
          <a:prstGeom prst="roundRect">
            <a:avLst/>
          </a:prstGeom>
          <a:solidFill>
            <a:srgbClr val="FFF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96F83F-11B6-38C4-686E-FBA6FA3A2DF3}"/>
              </a:ext>
            </a:extLst>
          </p:cNvPr>
          <p:cNvSpPr txBox="1"/>
          <p:nvPr/>
        </p:nvSpPr>
        <p:spPr>
          <a:xfrm>
            <a:off x="435763" y="865227"/>
            <a:ext cx="8272463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 công thức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=IF(G3&gt;=27, "Tặng vở", "-")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vào ô </a:t>
            </a: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I3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 kết quả như sau:</a:t>
            </a:r>
            <a:endParaRPr lang="x-none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8.png">
            <a:extLst>
              <a:ext uri="{FF2B5EF4-FFF2-40B4-BE49-F238E27FC236}">
                <a16:creationId xmlns="" xmlns:a16="http://schemas.microsoft.com/office/drawing/2014/main" id="{A89F793C-0150-F42E-0561-FC5F1C00B25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5462" y="1947240"/>
            <a:ext cx="8533063" cy="271048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52965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Data Analysis and Statistics - 5th grade by Slidesgo">
  <a:themeElements>
    <a:clrScheme name="Simple Light">
      <a:dk1>
        <a:srgbClr val="3C2C31"/>
      </a:dk1>
      <a:lt1>
        <a:srgbClr val="E24E42"/>
      </a:lt1>
      <a:dk2>
        <a:srgbClr val="E9B000"/>
      </a:dk2>
      <a:lt2>
        <a:srgbClr val="008F95"/>
      </a:lt2>
      <a:accent1>
        <a:srgbClr val="DDFBFC"/>
      </a:accent1>
      <a:accent2>
        <a:srgbClr val="EB6E80"/>
      </a:accent2>
      <a:accent3>
        <a:srgbClr val="F8D2D2"/>
      </a:accent3>
      <a:accent4>
        <a:srgbClr val="FAEBEB"/>
      </a:accent4>
      <a:accent5>
        <a:srgbClr val="FFFFFF"/>
      </a:accent5>
      <a:accent6>
        <a:srgbClr val="FFFFFF"/>
      </a:accent6>
      <a:hlink>
        <a:srgbClr val="3C2C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1832</Words>
  <Application>Microsoft Office PowerPoint</Application>
  <PresentationFormat>On-screen Show (16:9)</PresentationFormat>
  <Paragraphs>166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Nunito Light</vt:lpstr>
      <vt:lpstr>Times New Roman</vt:lpstr>
      <vt:lpstr>Wingdings</vt:lpstr>
      <vt:lpstr>Agency FB</vt:lpstr>
      <vt:lpstr>Lato</vt:lpstr>
      <vt:lpstr>Bitter Light</vt:lpstr>
      <vt:lpstr>Days One</vt:lpstr>
      <vt:lpstr>Calibri</vt:lpstr>
      <vt:lpstr>Data Analysis and Statistics - 5th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and Statistics</dc:title>
  <cp:lastModifiedBy>Admin</cp:lastModifiedBy>
  <cp:revision>59</cp:revision>
  <dcterms:modified xsi:type="dcterms:W3CDTF">2024-10-31T03:32:01Z</dcterms:modified>
</cp:coreProperties>
</file>