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7" r:id="rId31"/>
    <p:sldId id="285" r:id="rId32"/>
    <p:sldId id="286" r:id="rId33"/>
    <p:sldId id="289" r:id="rId34"/>
  </p:sldIdLst>
  <p:sldSz cx="31089600" cy="17830800"/>
  <p:notesSz cx="6858000" cy="9144000"/>
  <p:defaultTextStyle>
    <a:defPPr>
      <a:defRPr lang="vi-VN"/>
    </a:defPPr>
    <a:lvl1pPr marL="0" algn="l" defTabSz="2348179" rtl="0" eaLnBrk="1" latinLnBrk="0" hangingPunct="1">
      <a:defRPr sz="4622" kern="1200">
        <a:solidFill>
          <a:schemeClr val="tx1"/>
        </a:solidFill>
        <a:latin typeface="+mn-lt"/>
        <a:ea typeface="+mn-ea"/>
        <a:cs typeface="+mn-cs"/>
      </a:defRPr>
    </a:lvl1pPr>
    <a:lvl2pPr marL="1174090" algn="l" defTabSz="2348179" rtl="0" eaLnBrk="1" latinLnBrk="0" hangingPunct="1">
      <a:defRPr sz="4622" kern="1200">
        <a:solidFill>
          <a:schemeClr val="tx1"/>
        </a:solidFill>
        <a:latin typeface="+mn-lt"/>
        <a:ea typeface="+mn-ea"/>
        <a:cs typeface="+mn-cs"/>
      </a:defRPr>
    </a:lvl2pPr>
    <a:lvl3pPr marL="2348179" algn="l" defTabSz="2348179" rtl="0" eaLnBrk="1" latinLnBrk="0" hangingPunct="1">
      <a:defRPr sz="4622" kern="1200">
        <a:solidFill>
          <a:schemeClr val="tx1"/>
        </a:solidFill>
        <a:latin typeface="+mn-lt"/>
        <a:ea typeface="+mn-ea"/>
        <a:cs typeface="+mn-cs"/>
      </a:defRPr>
    </a:lvl3pPr>
    <a:lvl4pPr marL="3522269" algn="l" defTabSz="2348179" rtl="0" eaLnBrk="1" latinLnBrk="0" hangingPunct="1">
      <a:defRPr sz="4622" kern="1200">
        <a:solidFill>
          <a:schemeClr val="tx1"/>
        </a:solidFill>
        <a:latin typeface="+mn-lt"/>
        <a:ea typeface="+mn-ea"/>
        <a:cs typeface="+mn-cs"/>
      </a:defRPr>
    </a:lvl4pPr>
    <a:lvl5pPr marL="4696358" algn="l" defTabSz="2348179" rtl="0" eaLnBrk="1" latinLnBrk="0" hangingPunct="1">
      <a:defRPr sz="4622" kern="1200">
        <a:solidFill>
          <a:schemeClr val="tx1"/>
        </a:solidFill>
        <a:latin typeface="+mn-lt"/>
        <a:ea typeface="+mn-ea"/>
        <a:cs typeface="+mn-cs"/>
      </a:defRPr>
    </a:lvl5pPr>
    <a:lvl6pPr marL="5870448" algn="l" defTabSz="2348179" rtl="0" eaLnBrk="1" latinLnBrk="0" hangingPunct="1">
      <a:defRPr sz="4622" kern="1200">
        <a:solidFill>
          <a:schemeClr val="tx1"/>
        </a:solidFill>
        <a:latin typeface="+mn-lt"/>
        <a:ea typeface="+mn-ea"/>
        <a:cs typeface="+mn-cs"/>
      </a:defRPr>
    </a:lvl6pPr>
    <a:lvl7pPr marL="7044538" algn="l" defTabSz="2348179" rtl="0" eaLnBrk="1" latinLnBrk="0" hangingPunct="1">
      <a:defRPr sz="4622" kern="1200">
        <a:solidFill>
          <a:schemeClr val="tx1"/>
        </a:solidFill>
        <a:latin typeface="+mn-lt"/>
        <a:ea typeface="+mn-ea"/>
        <a:cs typeface="+mn-cs"/>
      </a:defRPr>
    </a:lvl7pPr>
    <a:lvl8pPr marL="8218627" algn="l" defTabSz="2348179" rtl="0" eaLnBrk="1" latinLnBrk="0" hangingPunct="1">
      <a:defRPr sz="4622" kern="1200">
        <a:solidFill>
          <a:schemeClr val="tx1"/>
        </a:solidFill>
        <a:latin typeface="+mn-lt"/>
        <a:ea typeface="+mn-ea"/>
        <a:cs typeface="+mn-cs"/>
      </a:defRPr>
    </a:lvl8pPr>
    <a:lvl9pPr marL="9392717" algn="l" defTabSz="2348179" rtl="0" eaLnBrk="1" latinLnBrk="0" hangingPunct="1">
      <a:defRPr sz="462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30" autoAdjust="0"/>
    <p:restoredTop sz="94660"/>
  </p:normalViewPr>
  <p:slideViewPr>
    <p:cSldViewPr snapToGrid="0">
      <p:cViewPr varScale="1">
        <p:scale>
          <a:sx n="29" d="100"/>
          <a:sy n="29" d="100"/>
        </p:scale>
        <p:origin x="1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baseline="0">
                <a:solidFill>
                  <a:schemeClr val="dk1">
                    <a:lumMod val="75000"/>
                    <a:lumOff val="25000"/>
                  </a:schemeClr>
                </a:solidFill>
                <a:latin typeface="+mn-lt"/>
                <a:ea typeface="+mn-ea"/>
                <a:cs typeface="+mn-cs"/>
              </a:defRPr>
            </a:pPr>
            <a:r>
              <a:rPr lang="en-US" sz="4000"/>
              <a:t>BIỂU ĐỒ PHÂN BỔ SỐ LƯỢNG HỌC SINH</a:t>
            </a:r>
          </a:p>
        </c:rich>
      </c:tx>
      <c:layout/>
      <c:overlay val="0"/>
      <c:spPr>
        <a:noFill/>
        <a:ln>
          <a:noFill/>
        </a:ln>
        <a:effectLst/>
      </c:spPr>
      <c:txPr>
        <a:bodyPr rot="0" spcFirstLastPara="1" vertOverflow="ellipsis" vert="horz" wrap="square" anchor="ctr" anchorCtr="1"/>
        <a:lstStyle/>
        <a:p>
          <a:pPr>
            <a:defRPr sz="4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C8E-418C-9E3B-9CD9D6C8394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C8E-418C-9E3B-9CD9D6C8394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C8E-418C-9E3B-9CD9D6C8394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Sheet1!$A$3:$A$5</c:f>
              <c:strCache>
                <c:ptCount val="3"/>
                <c:pt idx="0">
                  <c:v>12% phân luồng học sinh</c:v>
                </c:pt>
                <c:pt idx="1">
                  <c:v>THPT Công lập (75% của số còn lại)</c:v>
                </c:pt>
                <c:pt idx="2">
                  <c:v>Ngoài công lập ( 25% của số còn lại)</c:v>
                </c:pt>
              </c:strCache>
            </c:strRef>
          </c:cat>
          <c:val>
            <c:numRef>
              <c:f>Sheet1!$B$3:$B$5</c:f>
              <c:numCache>
                <c:formatCode>General</c:formatCode>
                <c:ptCount val="3"/>
                <c:pt idx="0">
                  <c:v>3966</c:v>
                </c:pt>
                <c:pt idx="1">
                  <c:v>21814</c:v>
                </c:pt>
                <c:pt idx="2">
                  <c:v>7272</c:v>
                </c:pt>
              </c:numCache>
            </c:numRef>
          </c:val>
          <c:extLst>
            <c:ext xmlns:c16="http://schemas.microsoft.com/office/drawing/2014/chart" uri="{C3380CC4-5D6E-409C-BE32-E72D297353CC}">
              <c16:uniqueId val="{00000006-9C8E-418C-9E3B-9CD9D6C8394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4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baseline="0">
                <a:solidFill>
                  <a:schemeClr val="dk1">
                    <a:lumMod val="75000"/>
                    <a:lumOff val="25000"/>
                  </a:schemeClr>
                </a:solidFill>
                <a:latin typeface="+mn-lt"/>
                <a:ea typeface="+mn-ea"/>
                <a:cs typeface="+mn-cs"/>
              </a:defRPr>
            </a:pPr>
            <a:r>
              <a:rPr lang="en-US" sz="4000"/>
              <a:t>BIỂU ĐỒ PHƯƠNG ÁN LỰA CHỌN MÔN THI</a:t>
            </a:r>
          </a:p>
        </c:rich>
      </c:tx>
      <c:layout/>
      <c:overlay val="0"/>
      <c:spPr>
        <a:noFill/>
        <a:ln>
          <a:noFill/>
        </a:ln>
        <a:effectLst/>
      </c:spPr>
      <c:txPr>
        <a:bodyPr rot="0" spcFirstLastPara="1" vertOverflow="ellipsis" vert="horz" wrap="square" anchor="ctr" anchorCtr="1"/>
        <a:lstStyle/>
        <a:p>
          <a:pPr>
            <a:defRPr sz="4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4FC-4D29-A0D5-E0FBBCFC853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4FC-4D29-A0D5-E0FBBCFC853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Sheet2!$A$1:$A$2</c:f>
              <c:strCache>
                <c:ptCount val="2"/>
                <c:pt idx="0">
                  <c:v>Chọn môn thi thứ 3</c:v>
                </c:pt>
                <c:pt idx="1">
                  <c:v>Chọn bài thi thứ 3</c:v>
                </c:pt>
              </c:strCache>
            </c:strRef>
          </c:cat>
          <c:val>
            <c:numRef>
              <c:f>Sheet2!$B$1:$B$2</c:f>
              <c:numCache>
                <c:formatCode>General</c:formatCode>
                <c:ptCount val="2"/>
                <c:pt idx="0">
                  <c:v>71382</c:v>
                </c:pt>
                <c:pt idx="1">
                  <c:v>1266</c:v>
                </c:pt>
              </c:numCache>
            </c:numRef>
          </c:val>
          <c:extLst>
            <c:ext xmlns:c16="http://schemas.microsoft.com/office/drawing/2014/chart" uri="{C3380CC4-5D6E-409C-BE32-E72D297353CC}">
              <c16:uniqueId val="{00000004-C4FC-4D29-A0D5-E0FBBCFC853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4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baseline="0">
                <a:solidFill>
                  <a:schemeClr val="dk1">
                    <a:lumMod val="75000"/>
                    <a:lumOff val="25000"/>
                  </a:schemeClr>
                </a:solidFill>
                <a:latin typeface="+mn-lt"/>
                <a:ea typeface="+mn-ea"/>
                <a:cs typeface="+mn-cs"/>
              </a:defRPr>
            </a:pPr>
            <a:r>
              <a:rPr lang="en-US" sz="4000"/>
              <a:t>BIỂU ĐỒ KHẢO SÁT CHỌN MÔN THI THỨ 3</a:t>
            </a:r>
          </a:p>
        </c:rich>
      </c:tx>
      <c:layout/>
      <c:overlay val="0"/>
      <c:spPr>
        <a:noFill/>
        <a:ln>
          <a:noFill/>
        </a:ln>
        <a:effectLst/>
      </c:spPr>
      <c:txPr>
        <a:bodyPr rot="0" spcFirstLastPara="1" vertOverflow="ellipsis" vert="horz" wrap="square" anchor="ctr" anchorCtr="1"/>
        <a:lstStyle/>
        <a:p>
          <a:pPr>
            <a:defRPr sz="4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2EE-409B-8889-3472FF4A8BE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2EE-409B-8889-3472FF4A8BE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2EE-409B-8889-3472FF4A8BE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Sheet3!$A$1:$A$3</c:f>
              <c:strCache>
                <c:ptCount val="3"/>
                <c:pt idx="0">
                  <c:v>Môn Ngoại ngữ</c:v>
                </c:pt>
                <c:pt idx="1">
                  <c:v>Môn GDCD </c:v>
                </c:pt>
                <c:pt idx="2">
                  <c:v>Các môn khác</c:v>
                </c:pt>
              </c:strCache>
            </c:strRef>
          </c:cat>
          <c:val>
            <c:numRef>
              <c:f>Sheet3!$B$1:$B$3</c:f>
              <c:numCache>
                <c:formatCode>General</c:formatCode>
                <c:ptCount val="3"/>
                <c:pt idx="0">
                  <c:v>38433</c:v>
                </c:pt>
                <c:pt idx="1">
                  <c:v>28031</c:v>
                </c:pt>
                <c:pt idx="2">
                  <c:v>6188</c:v>
                </c:pt>
              </c:numCache>
            </c:numRef>
          </c:val>
          <c:extLst>
            <c:ext xmlns:c16="http://schemas.microsoft.com/office/drawing/2014/chart" uri="{C3380CC4-5D6E-409C-BE32-E72D297353CC}">
              <c16:uniqueId val="{00000006-82EE-409B-8889-3472FF4A8BE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4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2918144"/>
            <a:ext cx="23317200" cy="6207760"/>
          </a:xfrm>
        </p:spPr>
        <p:txBody>
          <a:bodyPr anchor="b"/>
          <a:lstStyle>
            <a:lvl1pPr algn="ctr">
              <a:defRPr sz="15299"/>
            </a:lvl1pPr>
          </a:lstStyle>
          <a:p>
            <a:r>
              <a:rPr lang="en-US"/>
              <a:t>Click to edit Master title style</a:t>
            </a:r>
            <a:endParaRPr lang="en-US" dirty="0"/>
          </a:p>
        </p:txBody>
      </p:sp>
      <p:sp>
        <p:nvSpPr>
          <p:cNvPr id="3" name="Subtitle 2"/>
          <p:cNvSpPr>
            <a:spLocks noGrp="1"/>
          </p:cNvSpPr>
          <p:nvPr>
            <p:ph type="subTitle" idx="1"/>
          </p:nvPr>
        </p:nvSpPr>
        <p:spPr>
          <a:xfrm>
            <a:off x="3886200" y="9365300"/>
            <a:ext cx="23317200" cy="4304981"/>
          </a:xfrm>
        </p:spPr>
        <p:txBody>
          <a:bodyPr/>
          <a:lstStyle>
            <a:lvl1pPr marL="0" indent="0" algn="ctr">
              <a:buNone/>
              <a:defRPr sz="6120"/>
            </a:lvl1pPr>
            <a:lvl2pPr marL="1165807" indent="0" algn="ctr">
              <a:buNone/>
              <a:defRPr sz="5100"/>
            </a:lvl2pPr>
            <a:lvl3pPr marL="2331614" indent="0" algn="ctr">
              <a:buNone/>
              <a:defRPr sz="4590"/>
            </a:lvl3pPr>
            <a:lvl4pPr marL="3497421" indent="0" algn="ctr">
              <a:buNone/>
              <a:defRPr sz="4080"/>
            </a:lvl4pPr>
            <a:lvl5pPr marL="4663228" indent="0" algn="ctr">
              <a:buNone/>
              <a:defRPr sz="4080"/>
            </a:lvl5pPr>
            <a:lvl6pPr marL="5829035" indent="0" algn="ctr">
              <a:buNone/>
              <a:defRPr sz="4080"/>
            </a:lvl6pPr>
            <a:lvl7pPr marL="6994842" indent="0" algn="ctr">
              <a:buNone/>
              <a:defRPr sz="4080"/>
            </a:lvl7pPr>
            <a:lvl8pPr marL="8160649" indent="0" algn="ctr">
              <a:buNone/>
              <a:defRPr sz="4080"/>
            </a:lvl8pPr>
            <a:lvl9pPr marL="9326457" indent="0" algn="ctr">
              <a:buNone/>
              <a:defRPr sz="40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41DC73-CE2F-40FB-8520-8270F123AF1A}" type="datetimeFigureOut">
              <a:rPr lang="vi-VN" smtClean="0"/>
              <a:t>25/03/2025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992871C-E123-4F07-A92B-B9A11B0C5BF1}" type="slidenum">
              <a:rPr lang="vi-VN" smtClean="0"/>
              <a:t>‹#›</a:t>
            </a:fld>
            <a:endParaRPr lang="vi-VN"/>
          </a:p>
        </p:txBody>
      </p:sp>
    </p:spTree>
    <p:extLst>
      <p:ext uri="{BB962C8B-B14F-4D97-AF65-F5344CB8AC3E}">
        <p14:creationId xmlns:p14="http://schemas.microsoft.com/office/powerpoint/2010/main" val="3661384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1DC73-CE2F-40FB-8520-8270F123AF1A}" type="datetimeFigureOut">
              <a:rPr lang="vi-VN" smtClean="0"/>
              <a:t>25/03/2025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992871C-E123-4F07-A92B-B9A11B0C5BF1}" type="slidenum">
              <a:rPr lang="vi-VN" smtClean="0"/>
              <a:t>‹#›</a:t>
            </a:fld>
            <a:endParaRPr lang="vi-VN"/>
          </a:p>
        </p:txBody>
      </p:sp>
    </p:spTree>
    <p:extLst>
      <p:ext uri="{BB962C8B-B14F-4D97-AF65-F5344CB8AC3E}">
        <p14:creationId xmlns:p14="http://schemas.microsoft.com/office/powerpoint/2010/main" val="97171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248496" y="949326"/>
            <a:ext cx="6703695" cy="151107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137411" y="949326"/>
            <a:ext cx="19722465" cy="151107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1DC73-CE2F-40FB-8520-8270F123AF1A}" type="datetimeFigureOut">
              <a:rPr lang="vi-VN" smtClean="0"/>
              <a:t>25/03/2025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992871C-E123-4F07-A92B-B9A11B0C5BF1}" type="slidenum">
              <a:rPr lang="vi-VN" smtClean="0"/>
              <a:t>‹#›</a:t>
            </a:fld>
            <a:endParaRPr lang="vi-VN"/>
          </a:p>
        </p:txBody>
      </p:sp>
    </p:spTree>
    <p:extLst>
      <p:ext uri="{BB962C8B-B14F-4D97-AF65-F5344CB8AC3E}">
        <p14:creationId xmlns:p14="http://schemas.microsoft.com/office/powerpoint/2010/main" val="595569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1DC73-CE2F-40FB-8520-8270F123AF1A}" type="datetimeFigureOut">
              <a:rPr lang="vi-VN" smtClean="0"/>
              <a:t>25/03/2025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992871C-E123-4F07-A92B-B9A11B0C5BF1}" type="slidenum">
              <a:rPr lang="vi-VN" smtClean="0"/>
              <a:t>‹#›</a:t>
            </a:fld>
            <a:endParaRPr lang="vi-VN"/>
          </a:p>
        </p:txBody>
      </p:sp>
    </p:spTree>
    <p:extLst>
      <p:ext uri="{BB962C8B-B14F-4D97-AF65-F5344CB8AC3E}">
        <p14:creationId xmlns:p14="http://schemas.microsoft.com/office/powerpoint/2010/main" val="3565159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21219" y="4445321"/>
            <a:ext cx="26814780" cy="7417116"/>
          </a:xfrm>
        </p:spPr>
        <p:txBody>
          <a:bodyPr anchor="b"/>
          <a:lstStyle>
            <a:lvl1pPr>
              <a:defRPr sz="15299"/>
            </a:lvl1pPr>
          </a:lstStyle>
          <a:p>
            <a:r>
              <a:rPr lang="en-US"/>
              <a:t>Click to edit Master title style</a:t>
            </a:r>
            <a:endParaRPr lang="en-US" dirty="0"/>
          </a:p>
        </p:txBody>
      </p:sp>
      <p:sp>
        <p:nvSpPr>
          <p:cNvPr id="3" name="Text Placeholder 2"/>
          <p:cNvSpPr>
            <a:spLocks noGrp="1"/>
          </p:cNvSpPr>
          <p:nvPr>
            <p:ph type="body" idx="1"/>
          </p:nvPr>
        </p:nvSpPr>
        <p:spPr>
          <a:xfrm>
            <a:off x="2121219" y="11932605"/>
            <a:ext cx="26814780" cy="3900486"/>
          </a:xfrm>
        </p:spPr>
        <p:txBody>
          <a:bodyPr/>
          <a:lstStyle>
            <a:lvl1pPr marL="0" indent="0">
              <a:buNone/>
              <a:defRPr sz="6120">
                <a:solidFill>
                  <a:schemeClr val="tx1">
                    <a:tint val="75000"/>
                  </a:schemeClr>
                </a:solidFill>
              </a:defRPr>
            </a:lvl1pPr>
            <a:lvl2pPr marL="1165807" indent="0">
              <a:buNone/>
              <a:defRPr sz="5100">
                <a:solidFill>
                  <a:schemeClr val="tx1">
                    <a:tint val="75000"/>
                  </a:schemeClr>
                </a:solidFill>
              </a:defRPr>
            </a:lvl2pPr>
            <a:lvl3pPr marL="2331614" indent="0">
              <a:buNone/>
              <a:defRPr sz="4590">
                <a:solidFill>
                  <a:schemeClr val="tx1">
                    <a:tint val="75000"/>
                  </a:schemeClr>
                </a:solidFill>
              </a:defRPr>
            </a:lvl3pPr>
            <a:lvl4pPr marL="3497421" indent="0">
              <a:buNone/>
              <a:defRPr sz="4080">
                <a:solidFill>
                  <a:schemeClr val="tx1">
                    <a:tint val="75000"/>
                  </a:schemeClr>
                </a:solidFill>
              </a:defRPr>
            </a:lvl4pPr>
            <a:lvl5pPr marL="4663228" indent="0">
              <a:buNone/>
              <a:defRPr sz="4080">
                <a:solidFill>
                  <a:schemeClr val="tx1">
                    <a:tint val="75000"/>
                  </a:schemeClr>
                </a:solidFill>
              </a:defRPr>
            </a:lvl5pPr>
            <a:lvl6pPr marL="5829035" indent="0">
              <a:buNone/>
              <a:defRPr sz="4080">
                <a:solidFill>
                  <a:schemeClr val="tx1">
                    <a:tint val="75000"/>
                  </a:schemeClr>
                </a:solidFill>
              </a:defRPr>
            </a:lvl6pPr>
            <a:lvl7pPr marL="6994842" indent="0">
              <a:buNone/>
              <a:defRPr sz="4080">
                <a:solidFill>
                  <a:schemeClr val="tx1">
                    <a:tint val="75000"/>
                  </a:schemeClr>
                </a:solidFill>
              </a:defRPr>
            </a:lvl7pPr>
            <a:lvl8pPr marL="8160649" indent="0">
              <a:buNone/>
              <a:defRPr sz="4080">
                <a:solidFill>
                  <a:schemeClr val="tx1">
                    <a:tint val="75000"/>
                  </a:schemeClr>
                </a:solidFill>
              </a:defRPr>
            </a:lvl8pPr>
            <a:lvl9pPr marL="9326457" indent="0">
              <a:buNone/>
              <a:defRPr sz="40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41DC73-CE2F-40FB-8520-8270F123AF1A}" type="datetimeFigureOut">
              <a:rPr lang="vi-VN" smtClean="0"/>
              <a:t>25/03/2025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992871C-E123-4F07-A92B-B9A11B0C5BF1}" type="slidenum">
              <a:rPr lang="vi-VN" smtClean="0"/>
              <a:t>‹#›</a:t>
            </a:fld>
            <a:endParaRPr lang="vi-VN"/>
          </a:p>
        </p:txBody>
      </p:sp>
    </p:spTree>
    <p:extLst>
      <p:ext uri="{BB962C8B-B14F-4D97-AF65-F5344CB8AC3E}">
        <p14:creationId xmlns:p14="http://schemas.microsoft.com/office/powerpoint/2010/main" val="2257755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37411" y="4746626"/>
            <a:ext cx="13213080" cy="11313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739111" y="4746626"/>
            <a:ext cx="13213080" cy="11313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41DC73-CE2F-40FB-8520-8270F123AF1A}" type="datetimeFigureOut">
              <a:rPr lang="vi-VN" smtClean="0"/>
              <a:t>25/03/2025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992871C-E123-4F07-A92B-B9A11B0C5BF1}" type="slidenum">
              <a:rPr lang="vi-VN" smtClean="0"/>
              <a:t>‹#›</a:t>
            </a:fld>
            <a:endParaRPr lang="vi-VN"/>
          </a:p>
        </p:txBody>
      </p:sp>
    </p:spTree>
    <p:extLst>
      <p:ext uri="{BB962C8B-B14F-4D97-AF65-F5344CB8AC3E}">
        <p14:creationId xmlns:p14="http://schemas.microsoft.com/office/powerpoint/2010/main" val="514591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1460" y="949326"/>
            <a:ext cx="26814780" cy="344646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41461" y="4371025"/>
            <a:ext cx="13152358" cy="2142171"/>
          </a:xfrm>
        </p:spPr>
        <p:txBody>
          <a:bodyPr anchor="b"/>
          <a:lstStyle>
            <a:lvl1pPr marL="0" indent="0">
              <a:buNone/>
              <a:defRPr sz="6120" b="1"/>
            </a:lvl1pPr>
            <a:lvl2pPr marL="1165807" indent="0">
              <a:buNone/>
              <a:defRPr sz="5100" b="1"/>
            </a:lvl2pPr>
            <a:lvl3pPr marL="2331614" indent="0">
              <a:buNone/>
              <a:defRPr sz="4590" b="1"/>
            </a:lvl3pPr>
            <a:lvl4pPr marL="3497421" indent="0">
              <a:buNone/>
              <a:defRPr sz="4080" b="1"/>
            </a:lvl4pPr>
            <a:lvl5pPr marL="4663228" indent="0">
              <a:buNone/>
              <a:defRPr sz="4080" b="1"/>
            </a:lvl5pPr>
            <a:lvl6pPr marL="5829035" indent="0">
              <a:buNone/>
              <a:defRPr sz="4080" b="1"/>
            </a:lvl6pPr>
            <a:lvl7pPr marL="6994842" indent="0">
              <a:buNone/>
              <a:defRPr sz="4080" b="1"/>
            </a:lvl7pPr>
            <a:lvl8pPr marL="8160649" indent="0">
              <a:buNone/>
              <a:defRPr sz="4080" b="1"/>
            </a:lvl8pPr>
            <a:lvl9pPr marL="9326457" indent="0">
              <a:buNone/>
              <a:defRPr sz="4080" b="1"/>
            </a:lvl9pPr>
          </a:lstStyle>
          <a:p>
            <a:pPr lvl="0"/>
            <a:r>
              <a:rPr lang="en-US"/>
              <a:t>Click to edit Master text styles</a:t>
            </a:r>
          </a:p>
        </p:txBody>
      </p:sp>
      <p:sp>
        <p:nvSpPr>
          <p:cNvPr id="4" name="Content Placeholder 3"/>
          <p:cNvSpPr>
            <a:spLocks noGrp="1"/>
          </p:cNvSpPr>
          <p:nvPr>
            <p:ph sz="half" idx="2"/>
          </p:nvPr>
        </p:nvSpPr>
        <p:spPr>
          <a:xfrm>
            <a:off x="2141461" y="6513196"/>
            <a:ext cx="13152358" cy="95799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739111" y="4371025"/>
            <a:ext cx="13217129" cy="2142171"/>
          </a:xfrm>
        </p:spPr>
        <p:txBody>
          <a:bodyPr anchor="b"/>
          <a:lstStyle>
            <a:lvl1pPr marL="0" indent="0">
              <a:buNone/>
              <a:defRPr sz="6120" b="1"/>
            </a:lvl1pPr>
            <a:lvl2pPr marL="1165807" indent="0">
              <a:buNone/>
              <a:defRPr sz="5100" b="1"/>
            </a:lvl2pPr>
            <a:lvl3pPr marL="2331614" indent="0">
              <a:buNone/>
              <a:defRPr sz="4590" b="1"/>
            </a:lvl3pPr>
            <a:lvl4pPr marL="3497421" indent="0">
              <a:buNone/>
              <a:defRPr sz="4080" b="1"/>
            </a:lvl4pPr>
            <a:lvl5pPr marL="4663228" indent="0">
              <a:buNone/>
              <a:defRPr sz="4080" b="1"/>
            </a:lvl5pPr>
            <a:lvl6pPr marL="5829035" indent="0">
              <a:buNone/>
              <a:defRPr sz="4080" b="1"/>
            </a:lvl6pPr>
            <a:lvl7pPr marL="6994842" indent="0">
              <a:buNone/>
              <a:defRPr sz="4080" b="1"/>
            </a:lvl7pPr>
            <a:lvl8pPr marL="8160649" indent="0">
              <a:buNone/>
              <a:defRPr sz="4080" b="1"/>
            </a:lvl8pPr>
            <a:lvl9pPr marL="9326457" indent="0">
              <a:buNone/>
              <a:defRPr sz="4080" b="1"/>
            </a:lvl9pPr>
          </a:lstStyle>
          <a:p>
            <a:pPr lvl="0"/>
            <a:r>
              <a:rPr lang="en-US"/>
              <a:t>Click to edit Master text styles</a:t>
            </a:r>
          </a:p>
        </p:txBody>
      </p:sp>
      <p:sp>
        <p:nvSpPr>
          <p:cNvPr id="6" name="Content Placeholder 5"/>
          <p:cNvSpPr>
            <a:spLocks noGrp="1"/>
          </p:cNvSpPr>
          <p:nvPr>
            <p:ph sz="quarter" idx="4"/>
          </p:nvPr>
        </p:nvSpPr>
        <p:spPr>
          <a:xfrm>
            <a:off x="15739111" y="6513196"/>
            <a:ext cx="13217129" cy="95799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41DC73-CE2F-40FB-8520-8270F123AF1A}" type="datetimeFigureOut">
              <a:rPr lang="vi-VN" smtClean="0"/>
              <a:t>25/03/2025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992871C-E123-4F07-A92B-B9A11B0C5BF1}" type="slidenum">
              <a:rPr lang="vi-VN" smtClean="0"/>
              <a:t>‹#›</a:t>
            </a:fld>
            <a:endParaRPr lang="vi-VN"/>
          </a:p>
        </p:txBody>
      </p:sp>
    </p:spTree>
    <p:extLst>
      <p:ext uri="{BB962C8B-B14F-4D97-AF65-F5344CB8AC3E}">
        <p14:creationId xmlns:p14="http://schemas.microsoft.com/office/powerpoint/2010/main" val="1860688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41DC73-CE2F-40FB-8520-8270F123AF1A}" type="datetimeFigureOut">
              <a:rPr lang="vi-VN" smtClean="0"/>
              <a:t>25/03/2025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992871C-E123-4F07-A92B-B9A11B0C5BF1}" type="slidenum">
              <a:rPr lang="vi-VN" smtClean="0"/>
              <a:t>‹#›</a:t>
            </a:fld>
            <a:endParaRPr lang="vi-VN"/>
          </a:p>
        </p:txBody>
      </p:sp>
    </p:spTree>
    <p:extLst>
      <p:ext uri="{BB962C8B-B14F-4D97-AF65-F5344CB8AC3E}">
        <p14:creationId xmlns:p14="http://schemas.microsoft.com/office/powerpoint/2010/main" val="1137395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1DC73-CE2F-40FB-8520-8270F123AF1A}" type="datetimeFigureOut">
              <a:rPr lang="vi-VN" smtClean="0"/>
              <a:t>25/03/2025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992871C-E123-4F07-A92B-B9A11B0C5BF1}" type="slidenum">
              <a:rPr lang="vi-VN" smtClean="0"/>
              <a:t>‹#›</a:t>
            </a:fld>
            <a:endParaRPr lang="vi-VN"/>
          </a:p>
        </p:txBody>
      </p:sp>
    </p:spTree>
    <p:extLst>
      <p:ext uri="{BB962C8B-B14F-4D97-AF65-F5344CB8AC3E}">
        <p14:creationId xmlns:p14="http://schemas.microsoft.com/office/powerpoint/2010/main" val="2120261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461" y="1188720"/>
            <a:ext cx="10027203" cy="4160520"/>
          </a:xfrm>
        </p:spPr>
        <p:txBody>
          <a:bodyPr anchor="b"/>
          <a:lstStyle>
            <a:lvl1pPr>
              <a:defRPr sz="8160"/>
            </a:lvl1pPr>
          </a:lstStyle>
          <a:p>
            <a:r>
              <a:rPr lang="en-US"/>
              <a:t>Click to edit Master title style</a:t>
            </a:r>
            <a:endParaRPr lang="en-US" dirty="0"/>
          </a:p>
        </p:txBody>
      </p:sp>
      <p:sp>
        <p:nvSpPr>
          <p:cNvPr id="3" name="Content Placeholder 2"/>
          <p:cNvSpPr>
            <a:spLocks noGrp="1"/>
          </p:cNvSpPr>
          <p:nvPr>
            <p:ph idx="1"/>
          </p:nvPr>
        </p:nvSpPr>
        <p:spPr>
          <a:xfrm>
            <a:off x="13217129" y="2567307"/>
            <a:ext cx="15739111" cy="12671425"/>
          </a:xfrm>
        </p:spPr>
        <p:txBody>
          <a:bodyPr/>
          <a:lstStyle>
            <a:lvl1pPr>
              <a:defRPr sz="8160"/>
            </a:lvl1pPr>
            <a:lvl2pPr>
              <a:defRPr sz="7140"/>
            </a:lvl2pPr>
            <a:lvl3pPr>
              <a:defRPr sz="6120"/>
            </a:lvl3pPr>
            <a:lvl4pPr>
              <a:defRPr sz="5100"/>
            </a:lvl4pPr>
            <a:lvl5pPr>
              <a:defRPr sz="5100"/>
            </a:lvl5pPr>
            <a:lvl6pPr>
              <a:defRPr sz="5100"/>
            </a:lvl6pPr>
            <a:lvl7pPr>
              <a:defRPr sz="5100"/>
            </a:lvl7pPr>
            <a:lvl8pPr>
              <a:defRPr sz="5100"/>
            </a:lvl8pPr>
            <a:lvl9pPr>
              <a:defRPr sz="5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41461" y="5349241"/>
            <a:ext cx="10027203" cy="9910129"/>
          </a:xfrm>
        </p:spPr>
        <p:txBody>
          <a:bodyPr/>
          <a:lstStyle>
            <a:lvl1pPr marL="0" indent="0">
              <a:buNone/>
              <a:defRPr sz="4080"/>
            </a:lvl1pPr>
            <a:lvl2pPr marL="1165807" indent="0">
              <a:buNone/>
              <a:defRPr sz="3570"/>
            </a:lvl2pPr>
            <a:lvl3pPr marL="2331614" indent="0">
              <a:buNone/>
              <a:defRPr sz="3060"/>
            </a:lvl3pPr>
            <a:lvl4pPr marL="3497421" indent="0">
              <a:buNone/>
              <a:defRPr sz="2550"/>
            </a:lvl4pPr>
            <a:lvl5pPr marL="4663228" indent="0">
              <a:buNone/>
              <a:defRPr sz="2550"/>
            </a:lvl5pPr>
            <a:lvl6pPr marL="5829035" indent="0">
              <a:buNone/>
              <a:defRPr sz="2550"/>
            </a:lvl6pPr>
            <a:lvl7pPr marL="6994842" indent="0">
              <a:buNone/>
              <a:defRPr sz="2550"/>
            </a:lvl7pPr>
            <a:lvl8pPr marL="8160649" indent="0">
              <a:buNone/>
              <a:defRPr sz="2550"/>
            </a:lvl8pPr>
            <a:lvl9pPr marL="9326457" indent="0">
              <a:buNone/>
              <a:defRPr sz="2550"/>
            </a:lvl9pPr>
          </a:lstStyle>
          <a:p>
            <a:pPr lvl="0"/>
            <a:r>
              <a:rPr lang="en-US"/>
              <a:t>Click to edit Master text styles</a:t>
            </a:r>
          </a:p>
        </p:txBody>
      </p:sp>
      <p:sp>
        <p:nvSpPr>
          <p:cNvPr id="5" name="Date Placeholder 4"/>
          <p:cNvSpPr>
            <a:spLocks noGrp="1"/>
          </p:cNvSpPr>
          <p:nvPr>
            <p:ph type="dt" sz="half" idx="10"/>
          </p:nvPr>
        </p:nvSpPr>
        <p:spPr/>
        <p:txBody>
          <a:bodyPr/>
          <a:lstStyle/>
          <a:p>
            <a:fld id="{B641DC73-CE2F-40FB-8520-8270F123AF1A}" type="datetimeFigureOut">
              <a:rPr lang="vi-VN" smtClean="0"/>
              <a:t>25/03/2025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992871C-E123-4F07-A92B-B9A11B0C5BF1}" type="slidenum">
              <a:rPr lang="vi-VN" smtClean="0"/>
              <a:t>‹#›</a:t>
            </a:fld>
            <a:endParaRPr lang="vi-VN"/>
          </a:p>
        </p:txBody>
      </p:sp>
    </p:spTree>
    <p:extLst>
      <p:ext uri="{BB962C8B-B14F-4D97-AF65-F5344CB8AC3E}">
        <p14:creationId xmlns:p14="http://schemas.microsoft.com/office/powerpoint/2010/main" val="1628214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461" y="1188720"/>
            <a:ext cx="10027203" cy="4160520"/>
          </a:xfrm>
        </p:spPr>
        <p:txBody>
          <a:bodyPr anchor="b"/>
          <a:lstStyle>
            <a:lvl1pPr>
              <a:defRPr sz="81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217129" y="2567307"/>
            <a:ext cx="15739111" cy="12671425"/>
          </a:xfrm>
        </p:spPr>
        <p:txBody>
          <a:bodyPr anchor="t"/>
          <a:lstStyle>
            <a:lvl1pPr marL="0" indent="0">
              <a:buNone/>
              <a:defRPr sz="8160"/>
            </a:lvl1pPr>
            <a:lvl2pPr marL="1165807" indent="0">
              <a:buNone/>
              <a:defRPr sz="7140"/>
            </a:lvl2pPr>
            <a:lvl3pPr marL="2331614" indent="0">
              <a:buNone/>
              <a:defRPr sz="6120"/>
            </a:lvl3pPr>
            <a:lvl4pPr marL="3497421" indent="0">
              <a:buNone/>
              <a:defRPr sz="5100"/>
            </a:lvl4pPr>
            <a:lvl5pPr marL="4663228" indent="0">
              <a:buNone/>
              <a:defRPr sz="5100"/>
            </a:lvl5pPr>
            <a:lvl6pPr marL="5829035" indent="0">
              <a:buNone/>
              <a:defRPr sz="5100"/>
            </a:lvl6pPr>
            <a:lvl7pPr marL="6994842" indent="0">
              <a:buNone/>
              <a:defRPr sz="5100"/>
            </a:lvl7pPr>
            <a:lvl8pPr marL="8160649" indent="0">
              <a:buNone/>
              <a:defRPr sz="5100"/>
            </a:lvl8pPr>
            <a:lvl9pPr marL="9326457" indent="0">
              <a:buNone/>
              <a:defRPr sz="5100"/>
            </a:lvl9pPr>
          </a:lstStyle>
          <a:p>
            <a:r>
              <a:rPr lang="en-US"/>
              <a:t>Click icon to add picture</a:t>
            </a:r>
            <a:endParaRPr lang="en-US" dirty="0"/>
          </a:p>
        </p:txBody>
      </p:sp>
      <p:sp>
        <p:nvSpPr>
          <p:cNvPr id="4" name="Text Placeholder 3"/>
          <p:cNvSpPr>
            <a:spLocks noGrp="1"/>
          </p:cNvSpPr>
          <p:nvPr>
            <p:ph type="body" sz="half" idx="2"/>
          </p:nvPr>
        </p:nvSpPr>
        <p:spPr>
          <a:xfrm>
            <a:off x="2141461" y="5349241"/>
            <a:ext cx="10027203" cy="9910129"/>
          </a:xfrm>
        </p:spPr>
        <p:txBody>
          <a:bodyPr/>
          <a:lstStyle>
            <a:lvl1pPr marL="0" indent="0">
              <a:buNone/>
              <a:defRPr sz="4080"/>
            </a:lvl1pPr>
            <a:lvl2pPr marL="1165807" indent="0">
              <a:buNone/>
              <a:defRPr sz="3570"/>
            </a:lvl2pPr>
            <a:lvl3pPr marL="2331614" indent="0">
              <a:buNone/>
              <a:defRPr sz="3060"/>
            </a:lvl3pPr>
            <a:lvl4pPr marL="3497421" indent="0">
              <a:buNone/>
              <a:defRPr sz="2550"/>
            </a:lvl4pPr>
            <a:lvl5pPr marL="4663228" indent="0">
              <a:buNone/>
              <a:defRPr sz="2550"/>
            </a:lvl5pPr>
            <a:lvl6pPr marL="5829035" indent="0">
              <a:buNone/>
              <a:defRPr sz="2550"/>
            </a:lvl6pPr>
            <a:lvl7pPr marL="6994842" indent="0">
              <a:buNone/>
              <a:defRPr sz="2550"/>
            </a:lvl7pPr>
            <a:lvl8pPr marL="8160649" indent="0">
              <a:buNone/>
              <a:defRPr sz="2550"/>
            </a:lvl8pPr>
            <a:lvl9pPr marL="9326457" indent="0">
              <a:buNone/>
              <a:defRPr sz="2550"/>
            </a:lvl9pPr>
          </a:lstStyle>
          <a:p>
            <a:pPr lvl="0"/>
            <a:r>
              <a:rPr lang="en-US"/>
              <a:t>Click to edit Master text styles</a:t>
            </a:r>
          </a:p>
        </p:txBody>
      </p:sp>
      <p:sp>
        <p:nvSpPr>
          <p:cNvPr id="5" name="Date Placeholder 4"/>
          <p:cNvSpPr>
            <a:spLocks noGrp="1"/>
          </p:cNvSpPr>
          <p:nvPr>
            <p:ph type="dt" sz="half" idx="10"/>
          </p:nvPr>
        </p:nvSpPr>
        <p:spPr/>
        <p:txBody>
          <a:bodyPr/>
          <a:lstStyle/>
          <a:p>
            <a:fld id="{B641DC73-CE2F-40FB-8520-8270F123AF1A}" type="datetimeFigureOut">
              <a:rPr lang="vi-VN" smtClean="0"/>
              <a:t>25/03/2025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992871C-E123-4F07-A92B-B9A11B0C5BF1}" type="slidenum">
              <a:rPr lang="vi-VN" smtClean="0"/>
              <a:t>‹#›</a:t>
            </a:fld>
            <a:endParaRPr lang="vi-VN"/>
          </a:p>
        </p:txBody>
      </p:sp>
    </p:spTree>
    <p:extLst>
      <p:ext uri="{BB962C8B-B14F-4D97-AF65-F5344CB8AC3E}">
        <p14:creationId xmlns:p14="http://schemas.microsoft.com/office/powerpoint/2010/main" val="325278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7412" y="949326"/>
            <a:ext cx="26814780" cy="34464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37412" y="4746626"/>
            <a:ext cx="26814780" cy="113134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137411" y="16526512"/>
            <a:ext cx="6995160" cy="949325"/>
          </a:xfrm>
          <a:prstGeom prst="rect">
            <a:avLst/>
          </a:prstGeom>
        </p:spPr>
        <p:txBody>
          <a:bodyPr vert="horz" lIns="91440" tIns="45720" rIns="91440" bIns="45720" rtlCol="0" anchor="ctr"/>
          <a:lstStyle>
            <a:lvl1pPr algn="l">
              <a:defRPr sz="3060">
                <a:solidFill>
                  <a:schemeClr val="tx1">
                    <a:tint val="75000"/>
                  </a:schemeClr>
                </a:solidFill>
              </a:defRPr>
            </a:lvl1pPr>
          </a:lstStyle>
          <a:p>
            <a:fld id="{B641DC73-CE2F-40FB-8520-8270F123AF1A}" type="datetimeFigureOut">
              <a:rPr lang="vi-VN" smtClean="0"/>
              <a:t>25/03/2025</a:t>
            </a:fld>
            <a:endParaRPr lang="vi-VN"/>
          </a:p>
        </p:txBody>
      </p:sp>
      <p:sp>
        <p:nvSpPr>
          <p:cNvPr id="5" name="Footer Placeholder 4"/>
          <p:cNvSpPr>
            <a:spLocks noGrp="1"/>
          </p:cNvSpPr>
          <p:nvPr>
            <p:ph type="ftr" sz="quarter" idx="3"/>
          </p:nvPr>
        </p:nvSpPr>
        <p:spPr>
          <a:xfrm>
            <a:off x="10298432" y="16526512"/>
            <a:ext cx="10492740" cy="949325"/>
          </a:xfrm>
          <a:prstGeom prst="rect">
            <a:avLst/>
          </a:prstGeom>
        </p:spPr>
        <p:txBody>
          <a:bodyPr vert="horz" lIns="91440" tIns="45720" rIns="91440" bIns="45720" rtlCol="0" anchor="ctr"/>
          <a:lstStyle>
            <a:lvl1pPr algn="ctr">
              <a:defRPr sz="306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21957031" y="16526512"/>
            <a:ext cx="6995160" cy="949325"/>
          </a:xfrm>
          <a:prstGeom prst="rect">
            <a:avLst/>
          </a:prstGeom>
        </p:spPr>
        <p:txBody>
          <a:bodyPr vert="horz" lIns="91440" tIns="45720" rIns="91440" bIns="45720" rtlCol="0" anchor="ctr"/>
          <a:lstStyle>
            <a:lvl1pPr algn="r">
              <a:defRPr sz="3060">
                <a:solidFill>
                  <a:schemeClr val="tx1">
                    <a:tint val="75000"/>
                  </a:schemeClr>
                </a:solidFill>
              </a:defRPr>
            </a:lvl1pPr>
          </a:lstStyle>
          <a:p>
            <a:fld id="{C992871C-E123-4F07-A92B-B9A11B0C5BF1}" type="slidenum">
              <a:rPr lang="vi-VN" smtClean="0"/>
              <a:t>‹#›</a:t>
            </a:fld>
            <a:endParaRPr lang="vi-VN"/>
          </a:p>
        </p:txBody>
      </p:sp>
    </p:spTree>
    <p:extLst>
      <p:ext uri="{BB962C8B-B14F-4D97-AF65-F5344CB8AC3E}">
        <p14:creationId xmlns:p14="http://schemas.microsoft.com/office/powerpoint/2010/main" val="803989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331614" rtl="0" eaLnBrk="1" latinLnBrk="0" hangingPunct="1">
        <a:lnSpc>
          <a:spcPct val="90000"/>
        </a:lnSpc>
        <a:spcBef>
          <a:spcPct val="0"/>
        </a:spcBef>
        <a:buNone/>
        <a:defRPr sz="11219" kern="1200">
          <a:solidFill>
            <a:schemeClr val="tx1"/>
          </a:solidFill>
          <a:latin typeface="+mj-lt"/>
          <a:ea typeface="+mj-ea"/>
          <a:cs typeface="+mj-cs"/>
        </a:defRPr>
      </a:lvl1pPr>
    </p:titleStyle>
    <p:bodyStyle>
      <a:lvl1pPr marL="582904" indent="-582904" algn="l" defTabSz="2331614" rtl="0" eaLnBrk="1" latinLnBrk="0" hangingPunct="1">
        <a:lnSpc>
          <a:spcPct val="90000"/>
        </a:lnSpc>
        <a:spcBef>
          <a:spcPts val="2550"/>
        </a:spcBef>
        <a:buFont typeface="Arial" panose="020B0604020202020204" pitchFamily="34" charset="0"/>
        <a:buChar char="•"/>
        <a:defRPr sz="7140" kern="1200">
          <a:solidFill>
            <a:schemeClr val="tx1"/>
          </a:solidFill>
          <a:latin typeface="+mn-lt"/>
          <a:ea typeface="+mn-ea"/>
          <a:cs typeface="+mn-cs"/>
        </a:defRPr>
      </a:lvl1pPr>
      <a:lvl2pPr marL="1748710" indent="-582904" algn="l" defTabSz="2331614" rtl="0" eaLnBrk="1" latinLnBrk="0" hangingPunct="1">
        <a:lnSpc>
          <a:spcPct val="90000"/>
        </a:lnSpc>
        <a:spcBef>
          <a:spcPts val="1275"/>
        </a:spcBef>
        <a:buFont typeface="Arial" panose="020B0604020202020204" pitchFamily="34" charset="0"/>
        <a:buChar char="•"/>
        <a:defRPr sz="6120" kern="1200">
          <a:solidFill>
            <a:schemeClr val="tx1"/>
          </a:solidFill>
          <a:latin typeface="+mn-lt"/>
          <a:ea typeface="+mn-ea"/>
          <a:cs typeface="+mn-cs"/>
        </a:defRPr>
      </a:lvl2pPr>
      <a:lvl3pPr marL="2914518" indent="-582904" algn="l" defTabSz="2331614" rtl="0" eaLnBrk="1" latinLnBrk="0" hangingPunct="1">
        <a:lnSpc>
          <a:spcPct val="90000"/>
        </a:lnSpc>
        <a:spcBef>
          <a:spcPts val="1275"/>
        </a:spcBef>
        <a:buFont typeface="Arial" panose="020B0604020202020204" pitchFamily="34" charset="0"/>
        <a:buChar char="•"/>
        <a:defRPr sz="5100" kern="1200">
          <a:solidFill>
            <a:schemeClr val="tx1"/>
          </a:solidFill>
          <a:latin typeface="+mn-lt"/>
          <a:ea typeface="+mn-ea"/>
          <a:cs typeface="+mn-cs"/>
        </a:defRPr>
      </a:lvl3pPr>
      <a:lvl4pPr marL="4080325" indent="-582904" algn="l" defTabSz="2331614" rtl="0" eaLnBrk="1" latinLnBrk="0" hangingPunct="1">
        <a:lnSpc>
          <a:spcPct val="90000"/>
        </a:lnSpc>
        <a:spcBef>
          <a:spcPts val="1275"/>
        </a:spcBef>
        <a:buFont typeface="Arial" panose="020B0604020202020204" pitchFamily="34" charset="0"/>
        <a:buChar char="•"/>
        <a:defRPr sz="4590" kern="1200">
          <a:solidFill>
            <a:schemeClr val="tx1"/>
          </a:solidFill>
          <a:latin typeface="+mn-lt"/>
          <a:ea typeface="+mn-ea"/>
          <a:cs typeface="+mn-cs"/>
        </a:defRPr>
      </a:lvl4pPr>
      <a:lvl5pPr marL="5246132" indent="-582904" algn="l" defTabSz="2331614" rtl="0" eaLnBrk="1" latinLnBrk="0" hangingPunct="1">
        <a:lnSpc>
          <a:spcPct val="90000"/>
        </a:lnSpc>
        <a:spcBef>
          <a:spcPts val="1275"/>
        </a:spcBef>
        <a:buFont typeface="Arial" panose="020B0604020202020204" pitchFamily="34" charset="0"/>
        <a:buChar char="•"/>
        <a:defRPr sz="4590" kern="1200">
          <a:solidFill>
            <a:schemeClr val="tx1"/>
          </a:solidFill>
          <a:latin typeface="+mn-lt"/>
          <a:ea typeface="+mn-ea"/>
          <a:cs typeface="+mn-cs"/>
        </a:defRPr>
      </a:lvl5pPr>
      <a:lvl6pPr marL="6411939" indent="-582904" algn="l" defTabSz="2331614" rtl="0" eaLnBrk="1" latinLnBrk="0" hangingPunct="1">
        <a:lnSpc>
          <a:spcPct val="90000"/>
        </a:lnSpc>
        <a:spcBef>
          <a:spcPts val="1275"/>
        </a:spcBef>
        <a:buFont typeface="Arial" panose="020B0604020202020204" pitchFamily="34" charset="0"/>
        <a:buChar char="•"/>
        <a:defRPr sz="4590" kern="1200">
          <a:solidFill>
            <a:schemeClr val="tx1"/>
          </a:solidFill>
          <a:latin typeface="+mn-lt"/>
          <a:ea typeface="+mn-ea"/>
          <a:cs typeface="+mn-cs"/>
        </a:defRPr>
      </a:lvl6pPr>
      <a:lvl7pPr marL="7577746" indent="-582904" algn="l" defTabSz="2331614" rtl="0" eaLnBrk="1" latinLnBrk="0" hangingPunct="1">
        <a:lnSpc>
          <a:spcPct val="90000"/>
        </a:lnSpc>
        <a:spcBef>
          <a:spcPts val="1275"/>
        </a:spcBef>
        <a:buFont typeface="Arial" panose="020B0604020202020204" pitchFamily="34" charset="0"/>
        <a:buChar char="•"/>
        <a:defRPr sz="4590" kern="1200">
          <a:solidFill>
            <a:schemeClr val="tx1"/>
          </a:solidFill>
          <a:latin typeface="+mn-lt"/>
          <a:ea typeface="+mn-ea"/>
          <a:cs typeface="+mn-cs"/>
        </a:defRPr>
      </a:lvl7pPr>
      <a:lvl8pPr marL="8743553" indent="-582904" algn="l" defTabSz="2331614" rtl="0" eaLnBrk="1" latinLnBrk="0" hangingPunct="1">
        <a:lnSpc>
          <a:spcPct val="90000"/>
        </a:lnSpc>
        <a:spcBef>
          <a:spcPts val="1275"/>
        </a:spcBef>
        <a:buFont typeface="Arial" panose="020B0604020202020204" pitchFamily="34" charset="0"/>
        <a:buChar char="•"/>
        <a:defRPr sz="4590" kern="1200">
          <a:solidFill>
            <a:schemeClr val="tx1"/>
          </a:solidFill>
          <a:latin typeface="+mn-lt"/>
          <a:ea typeface="+mn-ea"/>
          <a:cs typeface="+mn-cs"/>
        </a:defRPr>
      </a:lvl8pPr>
      <a:lvl9pPr marL="9909360" indent="-582904" algn="l" defTabSz="2331614" rtl="0" eaLnBrk="1" latinLnBrk="0" hangingPunct="1">
        <a:lnSpc>
          <a:spcPct val="90000"/>
        </a:lnSpc>
        <a:spcBef>
          <a:spcPts val="1275"/>
        </a:spcBef>
        <a:buFont typeface="Arial" panose="020B0604020202020204" pitchFamily="34" charset="0"/>
        <a:buChar char="•"/>
        <a:defRPr sz="4590" kern="1200">
          <a:solidFill>
            <a:schemeClr val="tx1"/>
          </a:solidFill>
          <a:latin typeface="+mn-lt"/>
          <a:ea typeface="+mn-ea"/>
          <a:cs typeface="+mn-cs"/>
        </a:defRPr>
      </a:lvl9pPr>
    </p:bodyStyle>
    <p:otherStyle>
      <a:defPPr>
        <a:defRPr lang="en-US"/>
      </a:defPPr>
      <a:lvl1pPr marL="0" algn="l" defTabSz="2331614" rtl="0" eaLnBrk="1" latinLnBrk="0" hangingPunct="1">
        <a:defRPr sz="4590" kern="1200">
          <a:solidFill>
            <a:schemeClr val="tx1"/>
          </a:solidFill>
          <a:latin typeface="+mn-lt"/>
          <a:ea typeface="+mn-ea"/>
          <a:cs typeface="+mn-cs"/>
        </a:defRPr>
      </a:lvl1pPr>
      <a:lvl2pPr marL="1165807" algn="l" defTabSz="2331614" rtl="0" eaLnBrk="1" latinLnBrk="0" hangingPunct="1">
        <a:defRPr sz="4590" kern="1200">
          <a:solidFill>
            <a:schemeClr val="tx1"/>
          </a:solidFill>
          <a:latin typeface="+mn-lt"/>
          <a:ea typeface="+mn-ea"/>
          <a:cs typeface="+mn-cs"/>
        </a:defRPr>
      </a:lvl2pPr>
      <a:lvl3pPr marL="2331614" algn="l" defTabSz="2331614" rtl="0" eaLnBrk="1" latinLnBrk="0" hangingPunct="1">
        <a:defRPr sz="4590" kern="1200">
          <a:solidFill>
            <a:schemeClr val="tx1"/>
          </a:solidFill>
          <a:latin typeface="+mn-lt"/>
          <a:ea typeface="+mn-ea"/>
          <a:cs typeface="+mn-cs"/>
        </a:defRPr>
      </a:lvl3pPr>
      <a:lvl4pPr marL="3497421" algn="l" defTabSz="2331614" rtl="0" eaLnBrk="1" latinLnBrk="0" hangingPunct="1">
        <a:defRPr sz="4590" kern="1200">
          <a:solidFill>
            <a:schemeClr val="tx1"/>
          </a:solidFill>
          <a:latin typeface="+mn-lt"/>
          <a:ea typeface="+mn-ea"/>
          <a:cs typeface="+mn-cs"/>
        </a:defRPr>
      </a:lvl4pPr>
      <a:lvl5pPr marL="4663228" algn="l" defTabSz="2331614" rtl="0" eaLnBrk="1" latinLnBrk="0" hangingPunct="1">
        <a:defRPr sz="4590" kern="1200">
          <a:solidFill>
            <a:schemeClr val="tx1"/>
          </a:solidFill>
          <a:latin typeface="+mn-lt"/>
          <a:ea typeface="+mn-ea"/>
          <a:cs typeface="+mn-cs"/>
        </a:defRPr>
      </a:lvl5pPr>
      <a:lvl6pPr marL="5829035" algn="l" defTabSz="2331614" rtl="0" eaLnBrk="1" latinLnBrk="0" hangingPunct="1">
        <a:defRPr sz="4590" kern="1200">
          <a:solidFill>
            <a:schemeClr val="tx1"/>
          </a:solidFill>
          <a:latin typeface="+mn-lt"/>
          <a:ea typeface="+mn-ea"/>
          <a:cs typeface="+mn-cs"/>
        </a:defRPr>
      </a:lvl6pPr>
      <a:lvl7pPr marL="6994842" algn="l" defTabSz="2331614" rtl="0" eaLnBrk="1" latinLnBrk="0" hangingPunct="1">
        <a:defRPr sz="4590" kern="1200">
          <a:solidFill>
            <a:schemeClr val="tx1"/>
          </a:solidFill>
          <a:latin typeface="+mn-lt"/>
          <a:ea typeface="+mn-ea"/>
          <a:cs typeface="+mn-cs"/>
        </a:defRPr>
      </a:lvl7pPr>
      <a:lvl8pPr marL="8160649" algn="l" defTabSz="2331614" rtl="0" eaLnBrk="1" latinLnBrk="0" hangingPunct="1">
        <a:defRPr sz="4590" kern="1200">
          <a:solidFill>
            <a:schemeClr val="tx1"/>
          </a:solidFill>
          <a:latin typeface="+mn-lt"/>
          <a:ea typeface="+mn-ea"/>
          <a:cs typeface="+mn-cs"/>
        </a:defRPr>
      </a:lvl8pPr>
      <a:lvl9pPr marL="9326457" algn="l" defTabSz="2331614" rtl="0" eaLnBrk="1" latinLnBrk="0" hangingPunct="1">
        <a:defRPr sz="45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9125" y="8878676"/>
            <a:ext cx="131353" cy="734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9125" y="8878676"/>
            <a:ext cx="131353" cy="73450"/>
          </a:xfrm>
          <a:prstGeom prst="rect">
            <a:avLst/>
          </a:prstGeom>
        </p:spPr>
      </p:pic>
      <p:sp>
        <p:nvSpPr>
          <p:cNvPr id="12" name="TextBox 18">
            <a:extLst>
              <a:ext uri="{FF2B5EF4-FFF2-40B4-BE49-F238E27FC236}">
                <a16:creationId xmlns:a16="http://schemas.microsoft.com/office/drawing/2014/main" id="{81930A31-BBE2-4161-A1A6-0741604FACEE}"/>
              </a:ext>
            </a:extLst>
          </p:cNvPr>
          <p:cNvSpPr txBox="1"/>
          <p:nvPr/>
        </p:nvSpPr>
        <p:spPr>
          <a:xfrm>
            <a:off x="131356" y="15840759"/>
            <a:ext cx="31089600" cy="1323439"/>
          </a:xfrm>
          <a:prstGeom prst="rect">
            <a:avLst/>
          </a:prstGeom>
          <a:noFill/>
        </p:spPr>
        <p:txBody>
          <a:bodyPr wrap="square" rtlCol="0">
            <a:spAutoFit/>
          </a:bodyPr>
          <a:lstStyle/>
          <a:p>
            <a:pPr algn="ctr"/>
            <a:r>
              <a:rPr lang="en-US" sz="8000" i="1" dirty="0">
                <a:solidFill>
                  <a:srgbClr val="1858D8"/>
                </a:solidFill>
                <a:latin typeface="Times New Roman" panose="02020603050405020304" pitchFamily="18" charset="0"/>
                <a:cs typeface="Times New Roman" panose="02020603050405020304" pitchFamily="18" charset="0"/>
              </a:rPr>
              <a:t>Hải Phòng, </a:t>
            </a:r>
            <a:r>
              <a:rPr lang="en-US" sz="8000" i="1" dirty="0" err="1">
                <a:solidFill>
                  <a:srgbClr val="1858D8"/>
                </a:solidFill>
                <a:latin typeface="Times New Roman" panose="02020603050405020304" pitchFamily="18" charset="0"/>
                <a:cs typeface="Times New Roman" panose="02020603050405020304" pitchFamily="18" charset="0"/>
              </a:rPr>
              <a:t>ngày</a:t>
            </a:r>
            <a:r>
              <a:rPr lang="en-US" sz="8000" i="1" dirty="0">
                <a:solidFill>
                  <a:srgbClr val="1858D8"/>
                </a:solidFill>
                <a:latin typeface="Times New Roman" panose="02020603050405020304" pitchFamily="18" charset="0"/>
                <a:cs typeface="Times New Roman" panose="02020603050405020304" pitchFamily="18" charset="0"/>
              </a:rPr>
              <a:t> </a:t>
            </a:r>
            <a:r>
              <a:rPr lang="en-US" sz="8000" i="1" dirty="0" smtClean="0">
                <a:solidFill>
                  <a:srgbClr val="1858D8"/>
                </a:solidFill>
                <a:latin typeface="Times New Roman" panose="02020603050405020304" pitchFamily="18" charset="0"/>
                <a:cs typeface="Times New Roman" panose="02020603050405020304" pitchFamily="18" charset="0"/>
              </a:rPr>
              <a:t>25 </a:t>
            </a:r>
            <a:r>
              <a:rPr lang="en-US" sz="8000" i="1" dirty="0" err="1">
                <a:solidFill>
                  <a:srgbClr val="1858D8"/>
                </a:solidFill>
                <a:latin typeface="Times New Roman" panose="02020603050405020304" pitchFamily="18" charset="0"/>
                <a:cs typeface="Times New Roman" panose="02020603050405020304" pitchFamily="18" charset="0"/>
              </a:rPr>
              <a:t>tháng</a:t>
            </a:r>
            <a:r>
              <a:rPr lang="en-US" sz="8000" i="1" dirty="0">
                <a:solidFill>
                  <a:srgbClr val="1858D8"/>
                </a:solidFill>
                <a:latin typeface="Times New Roman" panose="02020603050405020304" pitchFamily="18" charset="0"/>
                <a:cs typeface="Times New Roman" panose="02020603050405020304" pitchFamily="18" charset="0"/>
              </a:rPr>
              <a:t> </a:t>
            </a:r>
            <a:r>
              <a:rPr lang="en-US" sz="8000" i="1" dirty="0" smtClean="0">
                <a:solidFill>
                  <a:srgbClr val="1858D8"/>
                </a:solidFill>
                <a:latin typeface="Times New Roman" panose="02020603050405020304" pitchFamily="18" charset="0"/>
                <a:cs typeface="Times New Roman" panose="02020603050405020304" pitchFamily="18" charset="0"/>
              </a:rPr>
              <a:t>3 </a:t>
            </a:r>
            <a:r>
              <a:rPr lang="en-US" sz="8000" i="1" dirty="0">
                <a:solidFill>
                  <a:srgbClr val="1858D8"/>
                </a:solidFill>
                <a:latin typeface="Times New Roman" panose="02020603050405020304" pitchFamily="18" charset="0"/>
                <a:cs typeface="Times New Roman" panose="02020603050405020304" pitchFamily="18" charset="0"/>
              </a:rPr>
              <a:t>năm </a:t>
            </a:r>
            <a:r>
              <a:rPr lang="en-US" sz="8000" i="1" dirty="0" smtClean="0">
                <a:solidFill>
                  <a:srgbClr val="1858D8"/>
                </a:solidFill>
                <a:latin typeface="Times New Roman" panose="02020603050405020304" pitchFamily="18" charset="0"/>
                <a:cs typeface="Times New Roman" panose="02020603050405020304" pitchFamily="18" charset="0"/>
              </a:rPr>
              <a:t>2025</a:t>
            </a:r>
            <a:endParaRPr lang="vi-VN" sz="8000" i="1" dirty="0">
              <a:solidFill>
                <a:srgbClr val="1858D8"/>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4A5E6B2-13FB-48C6-9319-285BD1BDF5A2}"/>
              </a:ext>
            </a:extLst>
          </p:cNvPr>
          <p:cNvSpPr txBox="1"/>
          <p:nvPr/>
        </p:nvSpPr>
        <p:spPr>
          <a:xfrm>
            <a:off x="65679" y="677789"/>
            <a:ext cx="31023922" cy="1569660"/>
          </a:xfrm>
          <a:prstGeom prst="rect">
            <a:avLst/>
          </a:prstGeom>
          <a:noFill/>
        </p:spPr>
        <p:txBody>
          <a:bodyPr wrap="square" rtlCol="0">
            <a:spAutoFit/>
          </a:bodyPr>
          <a:lstStyle/>
          <a:p>
            <a:pPr algn="ctr"/>
            <a:r>
              <a:rPr lang="en-US" sz="4800" b="1" dirty="0" smtClean="0">
                <a:solidFill>
                  <a:srgbClr val="1858D8"/>
                </a:solidFill>
                <a:latin typeface="Times New Roman" panose="02020603050405020304" pitchFamily="18" charset="0"/>
                <a:cs typeface="Times New Roman" panose="02020603050405020304" pitchFamily="18" charset="0"/>
              </a:rPr>
              <a:t>ỦY BAN NHÂN DÂN THÀNH PHỐ HẢI PHÒNG</a:t>
            </a:r>
            <a:endParaRPr lang="en-US" sz="4800" b="1" dirty="0">
              <a:solidFill>
                <a:srgbClr val="1858D8"/>
              </a:solidFill>
              <a:latin typeface="Times New Roman" panose="02020603050405020304" pitchFamily="18" charset="0"/>
              <a:cs typeface="Times New Roman" panose="02020603050405020304" pitchFamily="18" charset="0"/>
            </a:endParaRPr>
          </a:p>
          <a:p>
            <a:pPr algn="ctr"/>
            <a:r>
              <a:rPr lang="en-US" sz="4800" b="1" dirty="0" smtClean="0">
                <a:solidFill>
                  <a:srgbClr val="1858D8"/>
                </a:solidFill>
                <a:latin typeface="Times New Roman" panose="02020603050405020304" pitchFamily="18" charset="0"/>
                <a:cs typeface="Times New Roman" panose="02020603050405020304" pitchFamily="18" charset="0"/>
              </a:rPr>
              <a:t>SỞ GIÁO DỤC VÀ ĐÀO TẠO</a:t>
            </a:r>
            <a:endParaRPr lang="en-US" sz="4800" b="1" dirty="0">
              <a:solidFill>
                <a:srgbClr val="1858D8"/>
              </a:solidFill>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16A0BFCD-889C-482E-A1D8-002BCD8A527D}"/>
              </a:ext>
            </a:extLst>
          </p:cNvPr>
          <p:cNvCxnSpPr>
            <a:cxnSpLocks/>
          </p:cNvCxnSpPr>
          <p:nvPr/>
        </p:nvCxnSpPr>
        <p:spPr>
          <a:xfrm>
            <a:off x="14073920" y="2326965"/>
            <a:ext cx="281041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1767024-9C2F-403D-A498-50F53FBDCC7F}"/>
              </a:ext>
            </a:extLst>
          </p:cNvPr>
          <p:cNvSpPr txBox="1"/>
          <p:nvPr/>
        </p:nvSpPr>
        <p:spPr>
          <a:xfrm>
            <a:off x="131356" y="7945318"/>
            <a:ext cx="31023922" cy="2800767"/>
          </a:xfrm>
          <a:prstGeom prst="rect">
            <a:avLst/>
          </a:prstGeom>
          <a:noFill/>
        </p:spPr>
        <p:txBody>
          <a:bodyPr wrap="square" rtlCol="0">
            <a:spAutoFit/>
          </a:bodyPr>
          <a:lstStyle/>
          <a:p>
            <a:pPr algn="ctr"/>
            <a:r>
              <a:rPr lang="en-US" sz="8800" b="1" dirty="0" smtClean="0">
                <a:solidFill>
                  <a:srgbClr val="1858D8"/>
                </a:solidFill>
                <a:latin typeface="Times New Roman" panose="02020603050405020304" pitchFamily="18" charset="0"/>
                <a:cs typeface="Times New Roman" panose="02020603050405020304" pitchFamily="18" charset="0"/>
              </a:rPr>
              <a:t>THÔNG </a:t>
            </a:r>
            <a:r>
              <a:rPr lang="en-US" sz="8800" b="1" dirty="0">
                <a:solidFill>
                  <a:srgbClr val="1858D8"/>
                </a:solidFill>
                <a:latin typeface="Times New Roman" panose="02020603050405020304" pitchFamily="18" charset="0"/>
                <a:cs typeface="Times New Roman" panose="02020603050405020304" pitchFamily="18" charset="0"/>
              </a:rPr>
              <a:t>TIN VỀ KỲ THI TUYỂN SINH VÀO LỚP 10 THPT NĂM HỌC 2025-2026 VÀ KỲ THI TN </a:t>
            </a:r>
            <a:r>
              <a:rPr lang="en-US" sz="8800" b="1" dirty="0" smtClean="0">
                <a:solidFill>
                  <a:srgbClr val="1858D8"/>
                </a:solidFill>
                <a:latin typeface="Times New Roman" panose="02020603050405020304" pitchFamily="18" charset="0"/>
                <a:cs typeface="Times New Roman" panose="02020603050405020304" pitchFamily="18" charset="0"/>
              </a:rPr>
              <a:t>THPT NĂM 2025</a:t>
            </a:r>
            <a:endParaRPr lang="en-US" sz="8800" b="1" dirty="0">
              <a:solidFill>
                <a:srgbClr val="1858D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732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108" y="351690"/>
            <a:ext cx="28627754" cy="15327273"/>
          </a:xfrm>
          <a:prstGeom prst="rect">
            <a:avLst/>
          </a:prstGeom>
        </p:spPr>
        <p:txBody>
          <a:bodyPr wrap="square">
            <a:spAutoFit/>
          </a:bodyPr>
          <a:lstStyle/>
          <a:p>
            <a:pPr>
              <a:lnSpc>
                <a:spcPct val="150000"/>
              </a:lnSpc>
              <a:spcBef>
                <a:spcPts val="600"/>
              </a:spcBef>
              <a:spcAft>
                <a:spcPts val="600"/>
              </a:spcAft>
            </a:pP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I.2.</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endParaRPr lang="en-US" sz="8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I.2.2.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THPT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Chuyên</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TP</a:t>
            </a:r>
            <a:r>
              <a:rPr lang="en-US" sz="8000" b="1" kern="100"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Bef>
                <a:spcPts val="600"/>
              </a:spcBef>
              <a:spcAft>
                <a:spcPts val="600"/>
              </a:spcAft>
            </a:pPr>
            <a:r>
              <a:rPr lang="en-US" sz="8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Đăng</a:t>
            </a:r>
            <a:r>
              <a:rPr lang="en-US" sz="8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ký</a:t>
            </a:r>
            <a:r>
              <a:rPr lang="en-US" sz="8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a:t>
            </a:r>
            <a:r>
              <a:rPr lang="en-US" sz="8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trực</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tuyến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8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en-US" sz="8000"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ừ</a:t>
            </a:r>
            <a:r>
              <a:rPr lang="en-US" sz="8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21/4/2025- 08/5/2025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thí</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đăng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09/5/2025-13/5/2025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thí</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thay</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nguyện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vọng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16/5/2025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19/5/2025;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thí</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nộp</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sơ</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THPT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lập</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8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8000" kern="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smtClean="0">
                <a:latin typeface="Times New Roman" panose="02020603050405020304" pitchFamily="18" charset="0"/>
                <a:ea typeface="Calibri" panose="020F0502020204030204" pitchFamily="34" charset="0"/>
                <a:cs typeface="Times New Roman" panose="02020603050405020304" pitchFamily="18" charset="0"/>
              </a:rPr>
              <a:t>Ngày</a:t>
            </a:r>
            <a:r>
              <a:rPr lang="en-US" sz="8000" b="1"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05.06-07.06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05.06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họp</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HĐ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coi</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06,07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là</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hai</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8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3026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107" y="351690"/>
            <a:ext cx="28944277" cy="16613779"/>
          </a:xfrm>
          <a:prstGeom prst="rect">
            <a:avLst/>
          </a:prstGeom>
        </p:spPr>
        <p:txBody>
          <a:bodyPr wrap="square">
            <a:spAutoFit/>
          </a:bodyPr>
          <a:lstStyle/>
          <a:p>
            <a:pPr algn="just">
              <a:lnSpc>
                <a:spcPct val="150000"/>
              </a:lnSpc>
            </a:pP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I.2.</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endParaRPr lang="en-US" sz="8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8000" b="1" dirty="0" smtClean="0">
                <a:latin typeface="Times New Roman" panose="02020603050405020304" pitchFamily="18" charset="0"/>
                <a:ea typeface="Calibri" panose="020F0502020204030204" pitchFamily="34" charset="0"/>
                <a:cs typeface="Times New Roman" panose="02020603050405020304" pitchFamily="18" charset="0"/>
              </a:rPr>
              <a:t>  I.2.3</a:t>
            </a:r>
            <a:r>
              <a:rPr lang="en-US" sz="8000" b="1"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8000" b="1"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8000" b="1"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8000" b="1"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8000" b="1"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latin typeface="Times New Roman" panose="02020603050405020304" pitchFamily="18" charset="0"/>
                <a:ea typeface="Calibri" panose="020F0502020204030204" pitchFamily="34" charset="0"/>
                <a:cs typeface="Times New Roman" panose="02020603050405020304" pitchFamily="18" charset="0"/>
              </a:rPr>
              <a:t>lập</a:t>
            </a:r>
            <a:endParaRPr lang="en-US" sz="8000" dirty="0">
              <a:latin typeface="Times New Roman" panose="02020603050405020304" pitchFamily="18" charset="0"/>
              <a:cs typeface="Times New Roman" panose="02020603050405020304" pitchFamily="18" charset="0"/>
            </a:endParaRPr>
          </a:p>
          <a:p>
            <a:pPr algn="just">
              <a:lnSpc>
                <a:spcPct val="107000"/>
              </a:lnSpc>
            </a:pPr>
            <a:r>
              <a:rPr lang="en-US" sz="8000" b="1"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30" dirty="0" err="1" smtClean="0">
                <a:latin typeface="Times New Roman" panose="02020603050405020304" pitchFamily="18" charset="0"/>
                <a:ea typeface="Calibri" panose="020F0502020204030204" pitchFamily="34" charset="0"/>
                <a:cs typeface="Times New Roman" panose="02020603050405020304" pitchFamily="18" charset="0"/>
              </a:rPr>
              <a:t>Sử</a:t>
            </a:r>
            <a:r>
              <a:rPr lang="en-US" sz="8000" kern="100" spc="3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3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8000"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3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8000"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3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8000"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30" dirty="0" err="1">
                <a:latin typeface="Times New Roman" panose="02020603050405020304" pitchFamily="18" charset="0"/>
                <a:ea typeface="Calibri" panose="020F0502020204030204" pitchFamily="34" charset="0"/>
                <a:cs typeface="Times New Roman" panose="02020603050405020304" pitchFamily="18" charset="0"/>
              </a:rPr>
              <a:t>hai</a:t>
            </a:r>
            <a:r>
              <a:rPr lang="en-US" sz="8000"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3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8000"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30" dirty="0" err="1">
                <a:latin typeface="Times New Roman" panose="02020603050405020304" pitchFamily="18" charset="0"/>
                <a:ea typeface="Calibri" panose="020F0502020204030204" pitchFamily="34" charset="0"/>
                <a:cs typeface="Times New Roman" panose="02020603050405020304" pitchFamily="18" charset="0"/>
              </a:rPr>
              <a:t>án</a:t>
            </a:r>
            <a:r>
              <a:rPr lang="en-US" sz="8000"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3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8000"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30" dirty="0" err="1">
                <a:latin typeface="Times New Roman" panose="02020603050405020304" pitchFamily="18" charset="0"/>
                <a:ea typeface="Calibri" panose="020F0502020204030204" pitchFamily="34" charset="0"/>
                <a:cs typeface="Times New Roman" panose="02020603050405020304" pitchFamily="18" charset="0"/>
              </a:rPr>
              <a:t>sinh</a:t>
            </a:r>
            <a:r>
              <a:rPr lang="en-US" sz="8000" kern="100" spc="30" dirty="0">
                <a:latin typeface="Times New Roman" panose="02020603050405020304" pitchFamily="18" charset="0"/>
                <a:ea typeface="Calibri" panose="020F0502020204030204" pitchFamily="34" charset="0"/>
                <a:cs typeface="Times New Roman" panose="02020603050405020304" pitchFamily="18" charset="0"/>
              </a:rPr>
              <a:t>. </a:t>
            </a:r>
            <a:endParaRPr lang="en-US" sz="8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8000" b="1"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spc="30" dirty="0" err="1" smtClean="0">
                <a:latin typeface="Times New Roman" panose="02020603050405020304" pitchFamily="18" charset="0"/>
                <a:ea typeface="Calibri" panose="020F0502020204030204" pitchFamily="34" charset="0"/>
                <a:cs typeface="Times New Roman" panose="02020603050405020304" pitchFamily="18" charset="0"/>
              </a:rPr>
              <a:t>Phương</a:t>
            </a:r>
            <a:r>
              <a:rPr lang="en-US" sz="8000" b="1" kern="100" spc="3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spc="30" dirty="0" err="1">
                <a:latin typeface="Times New Roman" panose="02020603050405020304" pitchFamily="18" charset="0"/>
                <a:ea typeface="Calibri" panose="020F0502020204030204" pitchFamily="34" charset="0"/>
                <a:cs typeface="Times New Roman" panose="02020603050405020304" pitchFamily="18" charset="0"/>
              </a:rPr>
              <a:t>án</a:t>
            </a:r>
            <a:r>
              <a:rPr lang="en-US" sz="8000" b="1"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spc="3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8000" b="1"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spc="3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8000"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30" dirty="0" err="1">
                <a:latin typeface="Times New Roman" panose="02020603050405020304" pitchFamily="18" charset="0"/>
                <a:ea typeface="Calibri" panose="020F0502020204030204" pitchFamily="34" charset="0"/>
                <a:cs typeface="Times New Roman" panose="02020603050405020304" pitchFamily="18" charset="0"/>
              </a:rPr>
              <a:t>là</a:t>
            </a:r>
            <a:r>
              <a:rPr lang="en-US" sz="8000"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30" dirty="0" err="1">
                <a:latin typeface="Times New Roman" panose="02020603050405020304" pitchFamily="18" charset="0"/>
                <a:ea typeface="Calibri" panose="020F0502020204030204" pitchFamily="34" charset="0"/>
                <a:cs typeface="Times New Roman" panose="02020603050405020304" pitchFamily="18" charset="0"/>
              </a:rPr>
              <a:t>dựa</a:t>
            </a:r>
            <a:r>
              <a:rPr lang="en-US" sz="8000"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30" dirty="0" err="1">
                <a:latin typeface="Times New Roman" panose="02020603050405020304" pitchFamily="18" charset="0"/>
                <a:ea typeface="Calibri" panose="020F0502020204030204" pitchFamily="34" charset="0"/>
                <a:cs typeface="Times New Roman" panose="02020603050405020304" pitchFamily="18" charset="0"/>
              </a:rPr>
              <a:t>vào</a:t>
            </a:r>
            <a:r>
              <a:rPr lang="en-US" sz="8000"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3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8000"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3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8000"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30" dirty="0" err="1">
                <a:latin typeface="Times New Roman" panose="02020603050405020304" pitchFamily="18" charset="0"/>
                <a:ea typeface="Calibri" panose="020F0502020204030204" pitchFamily="34" charset="0"/>
                <a:cs typeface="Times New Roman" panose="02020603050405020304" pitchFamily="18" charset="0"/>
              </a:rPr>
              <a:t>thi</a:t>
            </a:r>
            <a:r>
              <a:rPr lang="en-US" sz="8000"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3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8000"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30" dirty="0" err="1">
                <a:latin typeface="Times New Roman" panose="02020603050405020304" pitchFamily="18" charset="0"/>
                <a:ea typeface="Calibri" panose="020F0502020204030204" pitchFamily="34" charset="0"/>
                <a:cs typeface="Times New Roman" panose="02020603050405020304" pitchFamily="18" charset="0"/>
              </a:rPr>
              <a:t>thí</a:t>
            </a:r>
            <a:r>
              <a:rPr lang="en-US" sz="8000"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30" dirty="0" err="1">
                <a:latin typeface="Times New Roman" panose="02020603050405020304" pitchFamily="18" charset="0"/>
                <a:ea typeface="Calibri" panose="020F0502020204030204" pitchFamily="34" charset="0"/>
                <a:cs typeface="Times New Roman" panose="02020603050405020304" pitchFamily="18" charset="0"/>
              </a:rPr>
              <a:t>sinh</a:t>
            </a:r>
            <a:r>
              <a:rPr lang="en-US" sz="8000"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30" dirty="0" err="1">
                <a:latin typeface="Times New Roman" panose="02020603050405020304" pitchFamily="18" charset="0"/>
                <a:ea typeface="Calibri" panose="020F0502020204030204" pitchFamily="34" charset="0"/>
                <a:cs typeface="Times New Roman" panose="02020603050405020304" pitchFamily="18" charset="0"/>
              </a:rPr>
              <a:t>vào</a:t>
            </a:r>
            <a:r>
              <a:rPr lang="en-US" sz="8000"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3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8000" kern="100" spc="30" dirty="0">
                <a:latin typeface="Times New Roman" panose="02020603050405020304" pitchFamily="18" charset="0"/>
                <a:ea typeface="Calibri" panose="020F0502020204030204" pitchFamily="34" charset="0"/>
                <a:cs typeface="Times New Roman" panose="02020603050405020304" pitchFamily="18" charset="0"/>
              </a:rPr>
              <a:t> 10 THPT </a:t>
            </a:r>
            <a:endParaRPr lang="en-US" sz="8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8000"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spc="30" dirty="0" err="1" smtClean="0">
                <a:latin typeface="Times New Roman" panose="02020603050405020304" pitchFamily="18" charset="0"/>
                <a:ea typeface="Calibri" panose="020F0502020204030204" pitchFamily="34" charset="0"/>
                <a:cs typeface="Times New Roman" panose="02020603050405020304" pitchFamily="18" charset="0"/>
              </a:rPr>
              <a:t>Phương</a:t>
            </a:r>
            <a:r>
              <a:rPr lang="en-US" sz="8000" b="1" kern="100" spc="3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spc="30" dirty="0" err="1">
                <a:latin typeface="Times New Roman" panose="02020603050405020304" pitchFamily="18" charset="0"/>
                <a:ea typeface="Calibri" panose="020F0502020204030204" pitchFamily="34" charset="0"/>
                <a:cs typeface="Times New Roman" panose="02020603050405020304" pitchFamily="18" charset="0"/>
              </a:rPr>
              <a:t>án</a:t>
            </a:r>
            <a:r>
              <a:rPr lang="en-US" sz="8000" b="1"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spc="3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8000" b="1"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spc="30" dirty="0" err="1">
                <a:latin typeface="Times New Roman" panose="02020603050405020304" pitchFamily="18" charset="0"/>
                <a:ea typeface="Calibri" panose="020F0502020204030204" pitchFamily="34" charset="0"/>
                <a:cs typeface="Times New Roman" panose="02020603050405020304" pitchFamily="18" charset="0"/>
              </a:rPr>
              <a:t>hai</a:t>
            </a:r>
            <a:r>
              <a:rPr lang="en-US" sz="8000" b="1" kern="100" spc="30" dirty="0">
                <a:latin typeface="Times New Roman" panose="02020603050405020304" pitchFamily="18" charset="0"/>
                <a:ea typeface="Calibri" panose="020F0502020204030204" pitchFamily="34" charset="0"/>
                <a:cs typeface="Times New Roman" panose="02020603050405020304" pitchFamily="18" charset="0"/>
              </a:rPr>
              <a:t>:</a:t>
            </a:r>
            <a:r>
              <a:rPr lang="en-US" sz="8000"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3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8000"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30" dirty="0" err="1">
                <a:latin typeface="Times New Roman" panose="02020603050405020304" pitchFamily="18" charset="0"/>
                <a:ea typeface="Calibri" panose="020F0502020204030204" pitchFamily="34" charset="0"/>
                <a:cs typeface="Times New Roman" panose="02020603050405020304" pitchFamily="18" charset="0"/>
              </a:rPr>
              <a:t>sinh</a:t>
            </a:r>
            <a:r>
              <a:rPr lang="en-US" sz="8000" kern="100" spc="30" dirty="0">
                <a:latin typeface="Times New Roman" panose="02020603050405020304" pitchFamily="18" charset="0"/>
                <a:ea typeface="Calibri" panose="020F0502020204030204" pitchFamily="34" charset="0"/>
                <a:cs typeface="Times New Roman" panose="02020603050405020304" pitchFamily="18" charset="0"/>
              </a:rPr>
              <a:t> qua </a:t>
            </a:r>
            <a:r>
              <a:rPr lang="en-US" sz="8000" kern="100" spc="3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8000" kern="100" spc="3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30" dirty="0" err="1">
                <a:latin typeface="Times New Roman" panose="02020603050405020304" pitchFamily="18" charset="0"/>
                <a:ea typeface="Calibri" panose="020F0502020204030204" pitchFamily="34" charset="0"/>
                <a:cs typeface="Times New Roman" panose="02020603050405020304" pitchFamily="18" charset="0"/>
              </a:rPr>
              <a:t>x</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ét</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kiểm</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04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cơ</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(THCS)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quy</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ra</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endParaRPr lang="en-US" sz="8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THPT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lập</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xây</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án</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báo</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20" dirty="0" err="1">
                <a:latin typeface="Times New Roman" panose="02020603050405020304" pitchFamily="18" charset="0"/>
                <a:ea typeface="Calibri" panose="020F0502020204030204" pitchFamily="34" charset="0"/>
                <a:cs typeface="Times New Roman" panose="02020603050405020304" pitchFamily="18" charset="0"/>
              </a:rPr>
              <a:t>Sở</a:t>
            </a:r>
            <a:r>
              <a:rPr lang="en-US" sz="8000" kern="100" spc="-20" dirty="0">
                <a:latin typeface="Times New Roman" panose="02020603050405020304" pitchFamily="18" charset="0"/>
                <a:ea typeface="Calibri" panose="020F0502020204030204" pitchFamily="34" charset="0"/>
                <a:cs typeface="Times New Roman" panose="02020603050405020304" pitchFamily="18" charset="0"/>
              </a:rPr>
              <a:t> GDĐT </a:t>
            </a:r>
            <a:r>
              <a:rPr lang="en-US" sz="8000" kern="100" spc="-20" dirty="0" err="1">
                <a:latin typeface="Times New Roman" panose="02020603050405020304" pitchFamily="18" charset="0"/>
                <a:ea typeface="Calibri" panose="020F0502020204030204" pitchFamily="34" charset="0"/>
                <a:cs typeface="Times New Roman" panose="02020603050405020304" pitchFamily="18" charset="0"/>
              </a:rPr>
              <a:t>phê</a:t>
            </a:r>
            <a:r>
              <a:rPr lang="en-US" sz="8000" kern="100" spc="-2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20" dirty="0" err="1">
                <a:latin typeface="Times New Roman" panose="02020603050405020304" pitchFamily="18" charset="0"/>
                <a:ea typeface="Calibri" panose="020F0502020204030204" pitchFamily="34" charset="0"/>
                <a:cs typeface="Times New Roman" panose="02020603050405020304" pitchFamily="18" charset="0"/>
              </a:rPr>
              <a:t>duyệt</a:t>
            </a:r>
            <a:r>
              <a:rPr lang="en-US" sz="8000" kern="100" spc="-2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2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8000" kern="100" spc="-2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20" dirty="0" err="1">
                <a:latin typeface="Times New Roman" panose="02020603050405020304" pitchFamily="18" charset="0"/>
                <a:ea typeface="Calibri" panose="020F0502020204030204" pitchFamily="34" charset="0"/>
                <a:cs typeface="Times New Roman" panose="02020603050405020304" pitchFamily="18" charset="0"/>
              </a:rPr>
              <a:t>án</a:t>
            </a:r>
            <a:r>
              <a:rPr lang="en-US" sz="8000" kern="100" spc="-2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2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8000" kern="100" spc="-2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20" dirty="0" err="1">
                <a:latin typeface="Times New Roman" panose="02020603050405020304" pitchFamily="18" charset="0"/>
                <a:ea typeface="Calibri" panose="020F0502020204030204" pitchFamily="34" charset="0"/>
                <a:cs typeface="Times New Roman" panose="02020603050405020304" pitchFamily="18" charset="0"/>
              </a:rPr>
              <a:t>sinh</a:t>
            </a:r>
            <a:r>
              <a:rPr lang="en-US" sz="8000" kern="100" spc="-2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2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8000" kern="100" spc="-2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20" dirty="0" err="1">
                <a:latin typeface="Times New Roman" panose="02020603050405020304" pitchFamily="18" charset="0"/>
                <a:ea typeface="Calibri" panose="020F0502020204030204" pitchFamily="34" charset="0"/>
                <a:cs typeface="Times New Roman" panose="02020603050405020304" pitchFamily="18" charset="0"/>
              </a:rPr>
              <a:t>khi</a:t>
            </a:r>
            <a:r>
              <a:rPr lang="en-US" sz="8000" kern="100" spc="-2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2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8000" kern="100" spc="-2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20" dirty="0" err="1">
                <a:latin typeface="Times New Roman" panose="02020603050405020304" pitchFamily="18" charset="0"/>
                <a:ea typeface="Calibri" panose="020F0502020204030204" pitchFamily="34" charset="0"/>
                <a:cs typeface="Times New Roman" panose="02020603050405020304" pitchFamily="18" charset="0"/>
              </a:rPr>
              <a:t>vị</a:t>
            </a:r>
            <a:r>
              <a:rPr lang="en-US" sz="8000" kern="100" spc="-2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2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8000" kern="100" spc="-2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2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8000" kern="100" spc="-2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20" dirty="0" err="1">
                <a:latin typeface="Times New Roman" panose="02020603050405020304" pitchFamily="18" charset="0"/>
                <a:ea typeface="Calibri" panose="020F0502020204030204" pitchFamily="34" charset="0"/>
                <a:cs typeface="Times New Roman" panose="02020603050405020304" pitchFamily="18" charset="0"/>
              </a:rPr>
              <a:t>tổ</a:t>
            </a:r>
            <a:r>
              <a:rPr lang="en-US" sz="8000" kern="100" spc="-2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2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8000" kern="100" spc="-2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2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8000" kern="100" spc="-2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20" dirty="0" err="1">
                <a:latin typeface="Times New Roman" panose="02020603050405020304" pitchFamily="18" charset="0"/>
                <a:ea typeface="Calibri" panose="020F0502020204030204" pitchFamily="34" charset="0"/>
                <a:cs typeface="Times New Roman" panose="02020603050405020304" pitchFamily="18" charset="0"/>
              </a:rPr>
              <a:t>bố</a:t>
            </a:r>
            <a:r>
              <a:rPr lang="en-US" sz="8000" kern="100" spc="-2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2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8000" kern="100" spc="-2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20" dirty="0" err="1">
                <a:latin typeface="Times New Roman" panose="02020603050405020304" pitchFamily="18" charset="0"/>
                <a:ea typeface="Calibri" panose="020F0502020204030204" pitchFamily="34" charset="0"/>
                <a:cs typeface="Times New Roman" panose="02020603050405020304" pitchFamily="18" charset="0"/>
              </a:rPr>
              <a:t>khai</a:t>
            </a:r>
            <a:r>
              <a:rPr lang="en-US" sz="8000" kern="100" spc="-2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2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8000" kern="100" spc="-2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spc="-20" dirty="0" err="1">
                <a:latin typeface="Times New Roman" panose="02020603050405020304" pitchFamily="18" charset="0"/>
                <a:ea typeface="Calibri" panose="020F0502020204030204" pitchFamily="34" charset="0"/>
                <a:cs typeface="Times New Roman" panose="02020603050405020304" pitchFamily="18" charset="0"/>
              </a:rPr>
              <a:t>án</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phụ</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huynh</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sinh</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8000" kern="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5725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107" y="351690"/>
            <a:ext cx="28944277" cy="6247864"/>
          </a:xfrm>
          <a:prstGeom prst="rect">
            <a:avLst/>
          </a:prstGeom>
        </p:spPr>
        <p:txBody>
          <a:bodyPr wrap="square">
            <a:spAutoFit/>
          </a:bodyPr>
          <a:lstStyle/>
          <a:p>
            <a:pPr algn="just">
              <a:lnSpc>
                <a:spcPct val="150000"/>
              </a:lnSpc>
            </a:pP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I.2.</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endParaRPr lang="en-US" sz="8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8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a:latin typeface="Times New Roman" panose="02020603050405020304" pitchFamily="18" charset="0"/>
                <a:ea typeface="Calibri" panose="020F0502020204030204" pitchFamily="34" charset="0"/>
              </a:rPr>
              <a:t>I.2.4. </a:t>
            </a:r>
            <a:r>
              <a:rPr lang="en-US" sz="8000" b="1" kern="100" dirty="0" err="1">
                <a:latin typeface="Times New Roman" panose="02020603050405020304" pitchFamily="18" charset="0"/>
                <a:ea typeface="Calibri" panose="020F0502020204030204" pitchFamily="34" charset="0"/>
              </a:rPr>
              <a:t>Các</a:t>
            </a:r>
            <a:r>
              <a:rPr lang="en-US" sz="8000" b="1" kern="100" dirty="0">
                <a:latin typeface="Times New Roman" panose="02020603050405020304" pitchFamily="18" charset="0"/>
                <a:ea typeface="Calibri" panose="020F0502020204030204" pitchFamily="34" charset="0"/>
              </a:rPr>
              <a:t> </a:t>
            </a:r>
            <a:r>
              <a:rPr lang="en-US" sz="8000" b="1" kern="100" dirty="0" err="1">
                <a:latin typeface="Times New Roman" panose="02020603050405020304" pitchFamily="18" charset="0"/>
                <a:ea typeface="Calibri" panose="020F0502020204030204" pitchFamily="34" charset="0"/>
              </a:rPr>
              <a:t>trung</a:t>
            </a:r>
            <a:r>
              <a:rPr lang="en-US" sz="8000" b="1" kern="100" dirty="0">
                <a:latin typeface="Times New Roman" panose="02020603050405020304" pitchFamily="18" charset="0"/>
                <a:ea typeface="Calibri" panose="020F0502020204030204" pitchFamily="34" charset="0"/>
              </a:rPr>
              <a:t> </a:t>
            </a:r>
            <a:r>
              <a:rPr lang="en-US" sz="8000" b="1" kern="100" dirty="0" err="1">
                <a:latin typeface="Times New Roman" panose="02020603050405020304" pitchFamily="18" charset="0"/>
                <a:ea typeface="Calibri" panose="020F0502020204030204" pitchFamily="34" charset="0"/>
              </a:rPr>
              <a:t>tâm</a:t>
            </a:r>
            <a:r>
              <a:rPr lang="en-US" sz="8000" b="1" kern="100" dirty="0">
                <a:latin typeface="Times New Roman" panose="02020603050405020304" pitchFamily="18" charset="0"/>
                <a:ea typeface="Calibri" panose="020F0502020204030204" pitchFamily="34" charset="0"/>
              </a:rPr>
              <a:t> </a:t>
            </a:r>
            <a:r>
              <a:rPr lang="en-US" sz="8000" b="1" kern="100" dirty="0" smtClean="0">
                <a:latin typeface="Times New Roman" panose="02020603050405020304" pitchFamily="18" charset="0"/>
                <a:ea typeface="Calibri" panose="020F0502020204030204" pitchFamily="34" charset="0"/>
              </a:rPr>
              <a:t>GDTX-GDNN</a:t>
            </a:r>
            <a:endParaRPr lang="en-US" sz="8000" dirty="0">
              <a:latin typeface="Times New Roman" panose="02020603050405020304" pitchFamily="18" charset="0"/>
              <a:cs typeface="Times New Roman" panose="02020603050405020304" pitchFamily="18" charset="0"/>
            </a:endParaRPr>
          </a:p>
          <a:p>
            <a:r>
              <a:rPr lang="en-US" sz="8000" b="1"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rPr>
              <a:t>Tuyển</a:t>
            </a:r>
            <a:r>
              <a:rPr lang="en-US" sz="8000" kern="100" dirty="0">
                <a:latin typeface="Times New Roman" panose="02020603050405020304" pitchFamily="18" charset="0"/>
                <a:ea typeface="Calibri" panose="020F0502020204030204" pitchFamily="34" charset="0"/>
              </a:rPr>
              <a:t> </a:t>
            </a:r>
            <a:r>
              <a:rPr lang="en-US" sz="8000" kern="100" dirty="0" err="1">
                <a:latin typeface="Times New Roman" panose="02020603050405020304" pitchFamily="18" charset="0"/>
                <a:ea typeface="Calibri" panose="020F0502020204030204" pitchFamily="34" charset="0"/>
              </a:rPr>
              <a:t>sinh</a:t>
            </a:r>
            <a:r>
              <a:rPr lang="en-US" sz="8000" kern="100" dirty="0">
                <a:latin typeface="Times New Roman" panose="02020603050405020304" pitchFamily="18" charset="0"/>
                <a:ea typeface="Calibri" panose="020F0502020204030204" pitchFamily="34" charset="0"/>
              </a:rPr>
              <a:t> </a:t>
            </a:r>
            <a:r>
              <a:rPr lang="en-US" sz="8000" kern="100" dirty="0" err="1">
                <a:latin typeface="Times New Roman" panose="02020603050405020304" pitchFamily="18" charset="0"/>
                <a:ea typeface="Calibri" panose="020F0502020204030204" pitchFamily="34" charset="0"/>
              </a:rPr>
              <a:t>bằng</a:t>
            </a:r>
            <a:r>
              <a:rPr lang="en-US" sz="8000" kern="100" dirty="0">
                <a:latin typeface="Times New Roman" panose="02020603050405020304" pitchFamily="18" charset="0"/>
                <a:ea typeface="Calibri" panose="020F0502020204030204" pitchFamily="34" charset="0"/>
              </a:rPr>
              <a:t> </a:t>
            </a:r>
            <a:r>
              <a:rPr lang="en-US" sz="8000" kern="100" dirty="0" err="1">
                <a:latin typeface="Times New Roman" panose="02020603050405020304" pitchFamily="18" charset="0"/>
                <a:ea typeface="Calibri" panose="020F0502020204030204" pitchFamily="34" charset="0"/>
              </a:rPr>
              <a:t>cách</a:t>
            </a:r>
            <a:r>
              <a:rPr lang="en-US" sz="8000" kern="100" dirty="0">
                <a:latin typeface="Times New Roman" panose="02020603050405020304" pitchFamily="18" charset="0"/>
                <a:ea typeface="Calibri" panose="020F0502020204030204" pitchFamily="34" charset="0"/>
              </a:rPr>
              <a:t> </a:t>
            </a:r>
            <a:r>
              <a:rPr lang="en-US" sz="8000" kern="100" dirty="0" err="1">
                <a:latin typeface="Times New Roman" panose="02020603050405020304" pitchFamily="18" charset="0"/>
                <a:ea typeface="Calibri" panose="020F0502020204030204" pitchFamily="34" charset="0"/>
              </a:rPr>
              <a:t>xét</a:t>
            </a:r>
            <a:r>
              <a:rPr lang="en-US" sz="8000" kern="100" dirty="0">
                <a:latin typeface="Times New Roman" panose="02020603050405020304" pitchFamily="18" charset="0"/>
                <a:ea typeface="Calibri" panose="020F0502020204030204" pitchFamily="34" charset="0"/>
              </a:rPr>
              <a:t> </a:t>
            </a:r>
            <a:r>
              <a:rPr lang="en-US" sz="8000" kern="100" dirty="0" err="1">
                <a:latin typeface="Times New Roman" panose="02020603050405020304" pitchFamily="18" charset="0"/>
                <a:ea typeface="Calibri" panose="020F0502020204030204" pitchFamily="34" charset="0"/>
              </a:rPr>
              <a:t>tuyển</a:t>
            </a:r>
            <a:r>
              <a:rPr lang="en-US" sz="8000" kern="100" dirty="0">
                <a:latin typeface="Times New Roman" panose="02020603050405020304" pitchFamily="18" charset="0"/>
                <a:ea typeface="Calibri" panose="020F0502020204030204" pitchFamily="34" charset="0"/>
              </a:rPr>
              <a:t> </a:t>
            </a:r>
            <a:r>
              <a:rPr lang="en-US" sz="8000" kern="100" dirty="0" err="1">
                <a:latin typeface="Times New Roman" panose="02020603050405020304" pitchFamily="18" charset="0"/>
                <a:ea typeface="Calibri" panose="020F0502020204030204" pitchFamily="34" charset="0"/>
              </a:rPr>
              <a:t>kết</a:t>
            </a:r>
            <a:r>
              <a:rPr lang="en-US" sz="8000" kern="100" dirty="0">
                <a:latin typeface="Times New Roman" panose="02020603050405020304" pitchFamily="18" charset="0"/>
                <a:ea typeface="Calibri" panose="020F0502020204030204" pitchFamily="34" charset="0"/>
              </a:rPr>
              <a:t> </a:t>
            </a:r>
            <a:r>
              <a:rPr lang="en-US" sz="8000" kern="100" dirty="0" err="1">
                <a:latin typeface="Times New Roman" panose="02020603050405020304" pitchFamily="18" charset="0"/>
                <a:ea typeface="Calibri" panose="020F0502020204030204" pitchFamily="34" charset="0"/>
              </a:rPr>
              <a:t>quả</a:t>
            </a:r>
            <a:r>
              <a:rPr lang="en-US" sz="8000" kern="100" dirty="0">
                <a:latin typeface="Times New Roman" panose="02020603050405020304" pitchFamily="18" charset="0"/>
                <a:ea typeface="Calibri" panose="020F0502020204030204" pitchFamily="34" charset="0"/>
              </a:rPr>
              <a:t> </a:t>
            </a:r>
            <a:r>
              <a:rPr lang="en-US" sz="8000" kern="100" dirty="0" err="1">
                <a:latin typeface="Times New Roman" panose="02020603050405020304" pitchFamily="18" charset="0"/>
                <a:ea typeface="Calibri" panose="020F0502020204030204" pitchFamily="34" charset="0"/>
              </a:rPr>
              <a:t>học</a:t>
            </a:r>
            <a:r>
              <a:rPr lang="en-US" sz="8000" kern="100" dirty="0">
                <a:latin typeface="Times New Roman" panose="02020603050405020304" pitchFamily="18" charset="0"/>
                <a:ea typeface="Calibri" panose="020F0502020204030204" pitchFamily="34" charset="0"/>
              </a:rPr>
              <a:t> </a:t>
            </a:r>
            <a:r>
              <a:rPr lang="en-US" sz="8000" kern="100" dirty="0" err="1">
                <a:latin typeface="Times New Roman" panose="02020603050405020304" pitchFamily="18" charset="0"/>
                <a:ea typeface="Calibri" panose="020F0502020204030204" pitchFamily="34" charset="0"/>
              </a:rPr>
              <a:t>lực</a:t>
            </a:r>
            <a:r>
              <a:rPr lang="en-US" sz="8000" kern="100" dirty="0">
                <a:latin typeface="Times New Roman" panose="02020603050405020304" pitchFamily="18" charset="0"/>
                <a:ea typeface="Calibri" panose="020F0502020204030204" pitchFamily="34" charset="0"/>
              </a:rPr>
              <a:t>, </a:t>
            </a:r>
            <a:r>
              <a:rPr lang="en-US" sz="8000" kern="100" dirty="0" err="1">
                <a:latin typeface="Times New Roman" panose="02020603050405020304" pitchFamily="18" charset="0"/>
                <a:ea typeface="Calibri" panose="020F0502020204030204" pitchFamily="34" charset="0"/>
              </a:rPr>
              <a:t>hạnh</a:t>
            </a:r>
            <a:r>
              <a:rPr lang="en-US" sz="8000" kern="100" dirty="0">
                <a:latin typeface="Times New Roman" panose="02020603050405020304" pitchFamily="18" charset="0"/>
                <a:ea typeface="Calibri" panose="020F0502020204030204" pitchFamily="34" charset="0"/>
              </a:rPr>
              <a:t> </a:t>
            </a:r>
            <a:r>
              <a:rPr lang="en-US" sz="8000" kern="100" dirty="0" err="1">
                <a:latin typeface="Times New Roman" panose="02020603050405020304" pitchFamily="18" charset="0"/>
                <a:ea typeface="Calibri" panose="020F0502020204030204" pitchFamily="34" charset="0"/>
              </a:rPr>
              <a:t>kiểm</a:t>
            </a:r>
            <a:r>
              <a:rPr lang="en-US" sz="8000" kern="100" dirty="0">
                <a:latin typeface="Times New Roman" panose="02020603050405020304" pitchFamily="18" charset="0"/>
                <a:ea typeface="Calibri" panose="020F0502020204030204" pitchFamily="34" charset="0"/>
              </a:rPr>
              <a:t> 4 </a:t>
            </a:r>
            <a:r>
              <a:rPr lang="en-US" sz="8000" kern="100" dirty="0" err="1">
                <a:latin typeface="Times New Roman" panose="02020603050405020304" pitchFamily="18" charset="0"/>
                <a:ea typeface="Calibri" panose="020F0502020204030204" pitchFamily="34" charset="0"/>
              </a:rPr>
              <a:t>năm</a:t>
            </a:r>
            <a:r>
              <a:rPr lang="en-US" sz="8000" kern="100" dirty="0">
                <a:latin typeface="Times New Roman" panose="02020603050405020304" pitchFamily="18" charset="0"/>
                <a:ea typeface="Calibri" panose="020F0502020204030204" pitchFamily="34" charset="0"/>
              </a:rPr>
              <a:t> </a:t>
            </a:r>
            <a:r>
              <a:rPr lang="en-US" sz="8000" kern="100" dirty="0" err="1">
                <a:latin typeface="Times New Roman" panose="02020603050405020304" pitchFamily="18" charset="0"/>
                <a:ea typeface="Calibri" panose="020F0502020204030204" pitchFamily="34" charset="0"/>
              </a:rPr>
              <a:t>học</a:t>
            </a:r>
            <a:r>
              <a:rPr lang="en-US" sz="8000" kern="100" dirty="0">
                <a:latin typeface="Times New Roman" panose="02020603050405020304" pitchFamily="18" charset="0"/>
                <a:ea typeface="Calibri" panose="020F0502020204030204" pitchFamily="34" charset="0"/>
              </a:rPr>
              <a:t> </a:t>
            </a:r>
            <a:r>
              <a:rPr lang="en-US" sz="8000" kern="100" dirty="0" err="1">
                <a:latin typeface="Times New Roman" panose="02020603050405020304" pitchFamily="18" charset="0"/>
                <a:ea typeface="Calibri" panose="020F0502020204030204" pitchFamily="34" charset="0"/>
              </a:rPr>
              <a:t>cấp</a:t>
            </a:r>
            <a:r>
              <a:rPr lang="en-US" sz="8000" kern="100" dirty="0">
                <a:latin typeface="Times New Roman" panose="02020603050405020304" pitchFamily="18" charset="0"/>
                <a:ea typeface="Calibri" panose="020F0502020204030204" pitchFamily="34" charset="0"/>
              </a:rPr>
              <a:t> THCS </a:t>
            </a:r>
            <a:r>
              <a:rPr lang="en-US" sz="8000" kern="100" dirty="0" err="1">
                <a:latin typeface="Times New Roman" panose="02020603050405020304" pitchFamily="18" charset="0"/>
                <a:ea typeface="Calibri" panose="020F0502020204030204" pitchFamily="34" charset="0"/>
              </a:rPr>
              <a:t>của</a:t>
            </a:r>
            <a:r>
              <a:rPr lang="en-US" sz="8000" kern="100" dirty="0">
                <a:latin typeface="Times New Roman" panose="02020603050405020304" pitchFamily="18" charset="0"/>
                <a:ea typeface="Calibri" panose="020F0502020204030204" pitchFamily="34" charset="0"/>
              </a:rPr>
              <a:t> </a:t>
            </a:r>
            <a:r>
              <a:rPr lang="en-US" sz="8000" kern="100" dirty="0" err="1">
                <a:latin typeface="Times New Roman" panose="02020603050405020304" pitchFamily="18" charset="0"/>
                <a:ea typeface="Calibri" panose="020F0502020204030204" pitchFamily="34" charset="0"/>
              </a:rPr>
              <a:t>các</a:t>
            </a:r>
            <a:r>
              <a:rPr lang="en-US" sz="8000" kern="100" dirty="0">
                <a:latin typeface="Times New Roman" panose="02020603050405020304" pitchFamily="18" charset="0"/>
                <a:ea typeface="Calibri" panose="020F0502020204030204" pitchFamily="34" charset="0"/>
              </a:rPr>
              <a:t> </a:t>
            </a:r>
            <a:r>
              <a:rPr lang="en-US" sz="8000" kern="100" dirty="0" err="1">
                <a:latin typeface="Times New Roman" panose="02020603050405020304" pitchFamily="18" charset="0"/>
                <a:ea typeface="Calibri" panose="020F0502020204030204" pitchFamily="34" charset="0"/>
              </a:rPr>
              <a:t>em</a:t>
            </a:r>
            <a:r>
              <a:rPr lang="en-US" sz="8000" kern="100" dirty="0" smtClean="0">
                <a:latin typeface="Times New Roman" panose="02020603050405020304" pitchFamily="18" charset="0"/>
                <a:ea typeface="Calibri" panose="020F0502020204030204" pitchFamily="34" charset="0"/>
              </a:rPr>
              <a:t>.</a:t>
            </a:r>
            <a:endParaRPr lang="en-US" sz="8000" kern="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8391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107" y="351690"/>
            <a:ext cx="28944277" cy="17337438"/>
          </a:xfrm>
          <a:prstGeom prst="rect">
            <a:avLst/>
          </a:prstGeom>
        </p:spPr>
        <p:txBody>
          <a:bodyPr wrap="square">
            <a:spAutoFit/>
          </a:bodyPr>
          <a:lstStyle/>
          <a:p>
            <a:pPr algn="just">
              <a:lnSpc>
                <a:spcPts val="12000"/>
              </a:lnSpc>
              <a:spcBef>
                <a:spcPts val="600"/>
              </a:spcBef>
              <a:spcAft>
                <a:spcPts val="600"/>
              </a:spcAft>
            </a:pP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pt-BR" sz="8000" b="1" dirty="0">
                <a:latin typeface="Times New Roman" panose="02020603050405020304" pitchFamily="18" charset="0"/>
                <a:ea typeface="Calibri" panose="020F0502020204030204" pitchFamily="34" charset="0"/>
                <a:cs typeface="Times New Roman" panose="02020603050405020304" pitchFamily="18" charset="0"/>
              </a:rPr>
              <a:t>I.3.  Một số điểm mới về kỳ thi TS vào lớp 10 năm học </a:t>
            </a:r>
            <a:r>
              <a:rPr lang="pt-BR" sz="8000" b="1" dirty="0" smtClean="0">
                <a:latin typeface="Times New Roman" panose="02020603050405020304" pitchFamily="18" charset="0"/>
                <a:ea typeface="Calibri" panose="020F0502020204030204" pitchFamily="34" charset="0"/>
                <a:cs typeface="Times New Roman" panose="02020603050405020304" pitchFamily="18" charset="0"/>
              </a:rPr>
              <a:t>2025-2026</a:t>
            </a:r>
            <a:endParaRPr lang="en-US" sz="8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2000"/>
              </a:lnSpc>
              <a:spcBef>
                <a:spcPts val="600"/>
              </a:spcBef>
              <a:spcAft>
                <a:spcPts val="600"/>
              </a:spcAft>
            </a:pPr>
            <a:r>
              <a:rPr lang="en-US" sz="8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I.3.1. </a:t>
            </a:r>
            <a:r>
              <a:rPr lang="en-US" sz="8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8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8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8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8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THPT </a:t>
            </a:r>
            <a:r>
              <a:rPr lang="en-US" sz="8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8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lập</a:t>
            </a:r>
            <a:endParaRPr lang="en-US" sz="80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2000"/>
              </a:lnSpc>
              <a:spcBef>
                <a:spcPts val="600"/>
              </a:spcBef>
              <a:spcAft>
                <a:spcPts val="600"/>
              </a:spcAft>
            </a:pP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8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chương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mới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chương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GDPT 2018,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kỹ</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sang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2000"/>
              </a:lnSpc>
              <a:spcBef>
                <a:spcPts val="600"/>
              </a:spcBef>
              <a:spcAft>
                <a:spcPts val="600"/>
              </a:spcAft>
            </a:pP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Cấu</a:t>
            </a:r>
            <a:r>
              <a:rPr lang="en-US" sz="8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trúc</a:t>
            </a:r>
            <a:r>
              <a:rPr lang="en-US" sz="8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8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mới</a:t>
            </a:r>
            <a:r>
              <a:rPr lang="en-US" sz="8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SGD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xây</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dựng</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cấu</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trúc</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minh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báo</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khai</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tin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toàn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CB-GV-HS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PHHS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ban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Quyết</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1038/QĐ-SGDĐT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31/7/2024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Sở</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GDĐT)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trắc</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7219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107" y="351690"/>
            <a:ext cx="28944277" cy="16417828"/>
          </a:xfrm>
          <a:prstGeom prst="rect">
            <a:avLst/>
          </a:prstGeom>
        </p:spPr>
        <p:txBody>
          <a:bodyPr wrap="square">
            <a:spAutoFit/>
          </a:bodyPr>
          <a:lstStyle/>
          <a:p>
            <a:pPr algn="just">
              <a:lnSpc>
                <a:spcPts val="12000"/>
              </a:lnSpc>
              <a:spcBef>
                <a:spcPts val="600"/>
              </a:spcBef>
              <a:spcAft>
                <a:spcPts val="600"/>
              </a:spcAft>
            </a:pP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pt-BR" sz="8000" b="1" dirty="0">
                <a:latin typeface="Times New Roman" panose="02020603050405020304" pitchFamily="18" charset="0"/>
                <a:ea typeface="Calibri" panose="020F0502020204030204" pitchFamily="34" charset="0"/>
                <a:cs typeface="Times New Roman" panose="02020603050405020304" pitchFamily="18" charset="0"/>
              </a:rPr>
              <a:t>I.3.  Một số điểm mới về kỳ thi TS vào lớp 10 năm học </a:t>
            </a:r>
            <a:r>
              <a:rPr lang="pt-BR" sz="8000" b="1" dirty="0" smtClean="0">
                <a:latin typeface="Times New Roman" panose="02020603050405020304" pitchFamily="18" charset="0"/>
                <a:ea typeface="Calibri" panose="020F0502020204030204" pitchFamily="34" charset="0"/>
                <a:cs typeface="Times New Roman" panose="02020603050405020304" pitchFamily="18" charset="0"/>
              </a:rPr>
              <a:t>2025-2026</a:t>
            </a:r>
            <a:endParaRPr lang="en-US" sz="8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2000"/>
              </a:lnSpc>
              <a:spcBef>
                <a:spcPts val="600"/>
              </a:spcBef>
              <a:spcAft>
                <a:spcPts val="600"/>
              </a:spcAft>
            </a:pPr>
            <a:r>
              <a:rPr lang="en-US" sz="8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I.3.1. </a:t>
            </a:r>
            <a:r>
              <a:rPr lang="en-US" sz="8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8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8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8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8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THPT </a:t>
            </a:r>
            <a:r>
              <a:rPr lang="en-US" sz="8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8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lập</a:t>
            </a:r>
            <a:endParaRPr lang="en-US" sz="80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8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8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8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8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8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03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trắc</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Trắc</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trắc</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đúng</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sai</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trắc</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trả</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ngắn</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01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trắc</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nhưng</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lấy</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SGK.</a:t>
            </a:r>
            <a:b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8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8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tuyển</a:t>
            </a:r>
            <a:r>
              <a:rPr lang="en-US" sz="8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Văn ,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đều</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ưu</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tiên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khuyến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khích</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nếu</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a:p>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lần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mới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nộp</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phức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khảo</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nếu</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chấm</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phúc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khảo</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xong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mới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lần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a:t>
            </a:r>
            <a:r>
              <a:rPr lang="en-US" sz="8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755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107" y="351690"/>
            <a:ext cx="28944277" cy="17555319"/>
          </a:xfrm>
          <a:prstGeom prst="rect">
            <a:avLst/>
          </a:prstGeom>
        </p:spPr>
        <p:txBody>
          <a:bodyPr wrap="square">
            <a:spAutoFit/>
          </a:bodyPr>
          <a:lstStyle/>
          <a:p>
            <a:pPr algn="just">
              <a:lnSpc>
                <a:spcPts val="12000"/>
              </a:lnSpc>
            </a:pP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pt-BR" sz="7700" b="1" dirty="0">
                <a:latin typeface="Times New Roman" panose="02020603050405020304" pitchFamily="18" charset="0"/>
                <a:ea typeface="Calibri" panose="020F0502020204030204" pitchFamily="34" charset="0"/>
                <a:cs typeface="Times New Roman" panose="02020603050405020304" pitchFamily="18" charset="0"/>
              </a:rPr>
              <a:t>I.3.  Một số điểm mới về kỳ thi TS vào lớp 10 năm học </a:t>
            </a:r>
            <a:r>
              <a:rPr lang="pt-BR" sz="7700" b="1" dirty="0" smtClean="0">
                <a:latin typeface="Times New Roman" panose="02020603050405020304" pitchFamily="18" charset="0"/>
                <a:ea typeface="Calibri" panose="020F0502020204030204" pitchFamily="34" charset="0"/>
                <a:cs typeface="Times New Roman" panose="02020603050405020304" pitchFamily="18" charset="0"/>
              </a:rPr>
              <a:t>2025-2026</a:t>
            </a:r>
            <a:endParaRPr lang="en-US" sz="77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2000"/>
              </a:lnSpc>
            </a:pP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I.3.1. </a:t>
            </a:r>
            <a:r>
              <a:rPr lang="en-US" sz="77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THPT </a:t>
            </a:r>
            <a:r>
              <a:rPr lang="en-US" sz="77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b="1"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lập</a:t>
            </a:r>
            <a:endParaRPr lang="en-US" sz="77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77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Đăng</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ký</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trực</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tuyến</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nộp</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sơ</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THPT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nơi</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đăng</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ký</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endParaRPr lang="en-US" sz="77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khuyến</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khích</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mở</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rộng</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tuyển</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7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khuyến</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khích</a:t>
            </a:r>
            <a:r>
              <a:rPr lang="en-US" sz="77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thí</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đạt</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cấp</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phố</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Sở</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GDĐT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phối</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sở</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ngành</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cấp</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thí</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đoạt</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Kỳ</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mức</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khuyến</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khích</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tuyển</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lớp</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tuyển</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mở</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rồng</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đạt</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KK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Tuổi</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trẻ</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tấm</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gương</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đạo</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đức</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HCM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7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UPU). </a:t>
            </a:r>
            <a:endParaRPr lang="en-US" sz="7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8001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107" y="914394"/>
            <a:ext cx="28944277" cy="16031055"/>
          </a:xfrm>
          <a:prstGeom prst="rect">
            <a:avLst/>
          </a:prstGeom>
        </p:spPr>
        <p:txBody>
          <a:bodyPr wrap="square">
            <a:spAutoFit/>
          </a:bodyPr>
          <a:lstStyle/>
          <a:p>
            <a:pPr algn="just">
              <a:lnSpc>
                <a:spcPts val="12000"/>
              </a:lnSpc>
            </a:pP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pt-BR" sz="7700" b="1" dirty="0">
                <a:latin typeface="Times New Roman" panose="02020603050405020304" pitchFamily="18" charset="0"/>
                <a:ea typeface="Calibri" panose="020F0502020204030204" pitchFamily="34" charset="0"/>
                <a:cs typeface="Times New Roman" panose="02020603050405020304" pitchFamily="18" charset="0"/>
              </a:rPr>
              <a:t>I.3.  Một số điểm mới về kỳ thi TS vào lớp 10 năm học </a:t>
            </a:r>
            <a:r>
              <a:rPr lang="pt-BR" sz="7700" b="1" dirty="0" smtClean="0">
                <a:latin typeface="Times New Roman" panose="02020603050405020304" pitchFamily="18" charset="0"/>
                <a:ea typeface="Calibri" panose="020F0502020204030204" pitchFamily="34" charset="0"/>
                <a:cs typeface="Times New Roman" panose="02020603050405020304" pitchFamily="18" charset="0"/>
              </a:rPr>
              <a:t>2025-2026</a:t>
            </a:r>
            <a:endParaRPr lang="en-US" sz="77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2000"/>
              </a:lnSpc>
            </a:pP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I.3.2. </a:t>
            </a:r>
            <a:r>
              <a:rPr lang="en-US" sz="77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TS </a:t>
            </a:r>
            <a:r>
              <a:rPr lang="en-US" sz="77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THPT </a:t>
            </a:r>
            <a:r>
              <a:rPr lang="en-US" sz="77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Trần</a:t>
            </a: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b="1"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Phú</a:t>
            </a:r>
            <a:endParaRPr lang="en-US" sz="77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8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8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Theo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chương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mới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chương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GDPT 2018,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kỹ</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sang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8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8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8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a:t>
            </a:r>
            <a:r>
              <a:rPr lang="en-US" sz="8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8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8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8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8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8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8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6600" b="1" dirty="0">
              <a:latin typeface="Times New Roman" panose="02020603050405020304" pitchFamily="18" charset="0"/>
              <a:ea typeface="Calibri" panose="020F0502020204030204" pitchFamily="34" charset="0"/>
              <a:cs typeface="Times New Roman" panose="02020603050405020304" pitchFamily="18" charset="0"/>
            </a:endParaRPr>
          </a:p>
          <a:p>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Cấu</a:t>
            </a:r>
            <a:r>
              <a:rPr lang="en-US" sz="8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trúc</a:t>
            </a:r>
            <a:r>
              <a:rPr lang="en-US" sz="8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8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mới</a:t>
            </a:r>
            <a:r>
              <a:rPr lang="en-US" sz="8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ban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Quyết</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1038/QĐ-SGDĐT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31/7/2024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Sở</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GDĐT</a:t>
            </a:r>
            <a:r>
              <a:rPr lang="en-US" sz="8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THPT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lập</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hội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cấu</a:t>
            </a:r>
            <a:r>
              <a:rPr lang="en-US" sz="8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trúc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Lý</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Hoá</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8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8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thay</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30%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8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KHTN 70</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sâu</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8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7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5375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107" y="351690"/>
            <a:ext cx="28944277" cy="17104682"/>
          </a:xfrm>
          <a:prstGeom prst="rect">
            <a:avLst/>
          </a:prstGeom>
        </p:spPr>
        <p:txBody>
          <a:bodyPr wrap="square">
            <a:spAutoFit/>
          </a:bodyPr>
          <a:lstStyle/>
          <a:p>
            <a:pPr algn="just">
              <a:lnSpc>
                <a:spcPct val="150000"/>
              </a:lnSpc>
              <a:spcBef>
                <a:spcPts val="600"/>
              </a:spcBef>
              <a:spcAft>
                <a:spcPts val="600"/>
              </a:spcAft>
            </a:pP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pt-BR" sz="7700" b="1" dirty="0">
                <a:latin typeface="Times New Roman" panose="02020603050405020304" pitchFamily="18" charset="0"/>
                <a:ea typeface="Calibri" panose="020F0502020204030204" pitchFamily="34" charset="0"/>
                <a:cs typeface="Times New Roman" panose="02020603050405020304" pitchFamily="18" charset="0"/>
              </a:rPr>
              <a:t>I.3.  Một số điểm mới về kỳ thi TS vào lớp 10 năm học </a:t>
            </a:r>
            <a:r>
              <a:rPr lang="pt-BR" sz="7700" b="1" dirty="0" smtClean="0">
                <a:latin typeface="Times New Roman" panose="02020603050405020304" pitchFamily="18" charset="0"/>
                <a:ea typeface="Calibri" panose="020F0502020204030204" pitchFamily="34" charset="0"/>
                <a:cs typeface="Times New Roman" panose="02020603050405020304" pitchFamily="18" charset="0"/>
              </a:rPr>
              <a:t>2025-2026</a:t>
            </a:r>
            <a:endParaRPr lang="en-US" sz="77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I.3.2. </a:t>
            </a:r>
            <a:r>
              <a:rPr lang="en-US" sz="77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TS </a:t>
            </a:r>
            <a:r>
              <a:rPr lang="en-US" sz="77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THPT </a:t>
            </a:r>
            <a:r>
              <a:rPr lang="en-US" sz="77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Trần</a:t>
            </a: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b="1"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Phú</a:t>
            </a:r>
            <a:endParaRPr lang="en-US" sz="77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8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lần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mới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nộp</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phức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khảo</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nếu</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chấm</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phúc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khảo</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xong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mới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lần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nguyện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vọng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năm</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8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tuyển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trà</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a:t>
            </a:r>
            <a:r>
              <a:rPr lang="en-US" sz="8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7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679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107" y="351690"/>
            <a:ext cx="28944277" cy="16866156"/>
          </a:xfrm>
          <a:prstGeom prst="rect">
            <a:avLst/>
          </a:prstGeom>
        </p:spPr>
        <p:txBody>
          <a:bodyPr wrap="square">
            <a:spAutoFit/>
          </a:bodyPr>
          <a:lstStyle/>
          <a:p>
            <a:pPr algn="just">
              <a:lnSpc>
                <a:spcPts val="13000"/>
              </a:lnSpc>
            </a:pP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pt-BR" sz="7700" b="1" dirty="0">
                <a:latin typeface="Times New Roman" panose="02020603050405020304" pitchFamily="18" charset="0"/>
                <a:ea typeface="Calibri" panose="020F0502020204030204" pitchFamily="34" charset="0"/>
                <a:cs typeface="Times New Roman" panose="02020603050405020304" pitchFamily="18" charset="0"/>
              </a:rPr>
              <a:t>I.3.  Một số điểm mới về kỳ thi TS vào lớp 10 năm học </a:t>
            </a:r>
            <a:r>
              <a:rPr lang="pt-BR" sz="7700" b="1" dirty="0" smtClean="0">
                <a:latin typeface="Times New Roman" panose="02020603050405020304" pitchFamily="18" charset="0"/>
                <a:ea typeface="Calibri" panose="020F0502020204030204" pitchFamily="34" charset="0"/>
                <a:cs typeface="Times New Roman" panose="02020603050405020304" pitchFamily="18" charset="0"/>
              </a:rPr>
              <a:t>2025-2026</a:t>
            </a:r>
            <a:endParaRPr lang="en-US" sz="77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3000"/>
              </a:lnSpc>
            </a:pP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I.3.2. </a:t>
            </a:r>
            <a:r>
              <a:rPr lang="en-US" sz="77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TS </a:t>
            </a:r>
            <a:r>
              <a:rPr lang="en-US" sz="77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THPT </a:t>
            </a:r>
            <a:r>
              <a:rPr lang="en-US" sz="77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Trần</a:t>
            </a:r>
            <a:r>
              <a:rPr lang="en-US" sz="77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7700" b="1"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Phú</a:t>
            </a:r>
            <a:endParaRPr lang="en-US" sz="77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ts val="13000"/>
              </a:lnSpc>
              <a:spcAft>
                <a:spcPts val="800"/>
              </a:spcAft>
            </a:pPr>
            <a:r>
              <a:rPr lang="en-US" sz="8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tuyển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lớp</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tin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tin.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Lấy</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xuống</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thấp</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tối</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15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thí</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tuyển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Tin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thí</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còn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lấy</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xuống</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thấp</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đăng</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ký</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tuyển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lớp</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Tin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tuyển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tổng</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13000"/>
              </a:lnSpc>
            </a:pP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Đăng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ký</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trực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tuyến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nộp</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sơ</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THPT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nơi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đăng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ký</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endParaRPr lang="en-US" sz="7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2615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107" y="351690"/>
            <a:ext cx="28944277" cy="16653662"/>
          </a:xfrm>
          <a:prstGeom prst="rect">
            <a:avLst/>
          </a:prstGeom>
        </p:spPr>
        <p:txBody>
          <a:bodyPr wrap="square">
            <a:spAutoFit/>
          </a:bodyPr>
          <a:lstStyle/>
          <a:p>
            <a:pPr algn="just">
              <a:lnSpc>
                <a:spcPct val="107000"/>
              </a:lnSpc>
              <a:spcAft>
                <a:spcPts val="800"/>
              </a:spcAft>
            </a:pPr>
            <a:r>
              <a:rPr lang="en-US" sz="77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700" b="1" dirty="0">
                <a:latin typeface="Times New Roman" panose="02020603050405020304" pitchFamily="18" charset="0"/>
                <a:ea typeface="Calibri" panose="020F0502020204030204" pitchFamily="34" charset="0"/>
                <a:cs typeface="Times New Roman" panose="02020603050405020304" pitchFamily="18" charset="0"/>
              </a:rPr>
              <a:t>I.4. </a:t>
            </a:r>
            <a:r>
              <a:rPr lang="en-US" sz="7700" b="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7700" b="1" dirty="0">
                <a:latin typeface="Times New Roman" panose="02020603050405020304" pitchFamily="18" charset="0"/>
                <a:ea typeface="Calibri" panose="020F0502020204030204" pitchFamily="34" charset="0"/>
                <a:cs typeface="Times New Roman" panose="02020603050405020304" pitchFamily="18" charset="0"/>
              </a:rPr>
              <a:t> </a:t>
            </a:r>
            <a:r>
              <a:rPr lang="en-US" sz="77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7700" b="1" dirty="0">
                <a:latin typeface="Times New Roman" panose="02020603050405020304" pitchFamily="18" charset="0"/>
                <a:ea typeface="Calibri" panose="020F0502020204030204" pitchFamily="34" charset="0"/>
                <a:cs typeface="Times New Roman" panose="02020603050405020304" pitchFamily="18" charset="0"/>
              </a:rPr>
              <a:t> </a:t>
            </a:r>
            <a:r>
              <a:rPr lang="en-US" sz="7700" b="1" dirty="0" err="1">
                <a:latin typeface="Times New Roman" panose="02020603050405020304" pitchFamily="18" charset="0"/>
                <a:ea typeface="Calibri" panose="020F0502020204030204" pitchFamily="34" charset="0"/>
                <a:cs typeface="Times New Roman" panose="02020603050405020304" pitchFamily="18" charset="0"/>
              </a:rPr>
              <a:t>tham</a:t>
            </a:r>
            <a:r>
              <a:rPr lang="en-US" sz="7700" b="1" dirty="0">
                <a:latin typeface="Times New Roman" panose="02020603050405020304" pitchFamily="18" charset="0"/>
                <a:ea typeface="Calibri" panose="020F0502020204030204" pitchFamily="34" charset="0"/>
                <a:cs typeface="Times New Roman" panose="02020603050405020304" pitchFamily="18" charset="0"/>
              </a:rPr>
              <a:t> </a:t>
            </a:r>
            <a:r>
              <a:rPr lang="en-US" sz="7700" b="1" dirty="0" err="1">
                <a:latin typeface="Times New Roman" panose="02020603050405020304" pitchFamily="18" charset="0"/>
                <a:ea typeface="Calibri" panose="020F0502020204030204" pitchFamily="34" charset="0"/>
                <a:cs typeface="Times New Roman" panose="02020603050405020304" pitchFamily="18" charset="0"/>
              </a:rPr>
              <a:t>mưu</a:t>
            </a:r>
            <a:r>
              <a:rPr lang="en-US" sz="7700" b="1" dirty="0">
                <a:latin typeface="Times New Roman" panose="02020603050405020304" pitchFamily="18" charset="0"/>
                <a:ea typeface="Calibri" panose="020F0502020204030204" pitchFamily="34" charset="0"/>
                <a:cs typeface="Times New Roman" panose="02020603050405020304" pitchFamily="18" charset="0"/>
              </a:rPr>
              <a:t>, </a:t>
            </a:r>
            <a:r>
              <a:rPr lang="en-US" sz="7700" b="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7700" b="1" dirty="0">
                <a:latin typeface="Times New Roman" panose="02020603050405020304" pitchFamily="18" charset="0"/>
                <a:ea typeface="Calibri" panose="020F0502020204030204" pitchFamily="34" charset="0"/>
                <a:cs typeface="Times New Roman" panose="02020603050405020304" pitchFamily="18" charset="0"/>
              </a:rPr>
              <a:t> </a:t>
            </a:r>
            <a:r>
              <a:rPr lang="en-US" sz="77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7700" b="1" dirty="0">
                <a:latin typeface="Times New Roman" panose="02020603050405020304" pitchFamily="18" charset="0"/>
                <a:ea typeface="Calibri" panose="020F0502020204030204" pitchFamily="34" charset="0"/>
                <a:cs typeface="Times New Roman" panose="02020603050405020304" pitchFamily="18" charset="0"/>
              </a:rPr>
              <a:t> </a:t>
            </a:r>
            <a:r>
              <a:rPr lang="en-US" sz="7700" b="1" dirty="0" err="1">
                <a:latin typeface="Times New Roman" panose="02020603050405020304" pitchFamily="18" charset="0"/>
                <a:ea typeface="Calibri" panose="020F0502020204030204" pitchFamily="34" charset="0"/>
                <a:cs typeface="Times New Roman" panose="02020603050405020304" pitchFamily="18" charset="0"/>
              </a:rPr>
              <a:t>lãnh</a:t>
            </a:r>
            <a:r>
              <a:rPr lang="en-US" sz="7700" b="1" dirty="0">
                <a:latin typeface="Times New Roman" panose="02020603050405020304" pitchFamily="18" charset="0"/>
                <a:ea typeface="Calibri" panose="020F0502020204030204" pitchFamily="34" charset="0"/>
                <a:cs typeface="Times New Roman" panose="02020603050405020304" pitchFamily="18" charset="0"/>
              </a:rPr>
              <a:t> </a:t>
            </a:r>
            <a:r>
              <a:rPr lang="en-US" sz="7700" b="1" dirty="0" err="1">
                <a:latin typeface="Times New Roman" panose="02020603050405020304" pitchFamily="18" charset="0"/>
                <a:ea typeface="Calibri" panose="020F0502020204030204" pitchFamily="34" charset="0"/>
                <a:cs typeface="Times New Roman" panose="02020603050405020304" pitchFamily="18" charset="0"/>
              </a:rPr>
              <a:t>đạo</a:t>
            </a:r>
            <a:r>
              <a:rPr lang="en-US" sz="7700" b="1" dirty="0">
                <a:latin typeface="Times New Roman" panose="02020603050405020304" pitchFamily="18" charset="0"/>
                <a:ea typeface="Calibri" panose="020F0502020204030204" pitchFamily="34" charset="0"/>
                <a:cs typeface="Times New Roman" panose="02020603050405020304" pitchFamily="18" charset="0"/>
              </a:rPr>
              <a:t> </a:t>
            </a:r>
            <a:r>
              <a:rPr lang="en-US" sz="7700" b="1" dirty="0" err="1">
                <a:latin typeface="Times New Roman" panose="02020603050405020304" pitchFamily="18" charset="0"/>
                <a:ea typeface="Calibri" panose="020F0502020204030204" pitchFamily="34" charset="0"/>
                <a:cs typeface="Times New Roman" panose="02020603050405020304" pitchFamily="18" charset="0"/>
              </a:rPr>
              <a:t>chỉ</a:t>
            </a:r>
            <a:r>
              <a:rPr lang="en-US" sz="7700" b="1" dirty="0">
                <a:latin typeface="Times New Roman" panose="02020603050405020304" pitchFamily="18" charset="0"/>
                <a:ea typeface="Calibri" panose="020F0502020204030204" pitchFamily="34" charset="0"/>
                <a:cs typeface="Times New Roman" panose="02020603050405020304" pitchFamily="18" charset="0"/>
              </a:rPr>
              <a:t> </a:t>
            </a:r>
            <a:r>
              <a:rPr lang="en-US" sz="7700" b="1" dirty="0" err="1">
                <a:latin typeface="Times New Roman" panose="02020603050405020304" pitchFamily="18" charset="0"/>
                <a:ea typeface="Calibri" panose="020F0502020204030204" pitchFamily="34" charset="0"/>
                <a:cs typeface="Times New Roman" panose="02020603050405020304" pitchFamily="18" charset="0"/>
              </a:rPr>
              <a:t>đạo</a:t>
            </a:r>
            <a:endParaRPr lang="en-US" sz="77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7700" b="1" dirty="0">
                <a:latin typeface="Times New Roman" panose="02020603050405020304" pitchFamily="18" charset="0"/>
                <a:ea typeface="Calibri" panose="020F0502020204030204" pitchFamily="34" charset="0"/>
              </a:rPr>
              <a:t>     I.4.1. </a:t>
            </a:r>
            <a:r>
              <a:rPr lang="en-US" sz="7700" b="1" dirty="0" err="1">
                <a:latin typeface="Times New Roman" panose="02020603050405020304" pitchFamily="18" charset="0"/>
                <a:ea typeface="Calibri" panose="020F0502020204030204" pitchFamily="34" charset="0"/>
              </a:rPr>
              <a:t>Công</a:t>
            </a:r>
            <a:r>
              <a:rPr lang="en-US" sz="7700" b="1" dirty="0">
                <a:latin typeface="Times New Roman" panose="02020603050405020304" pitchFamily="18" charset="0"/>
                <a:ea typeface="Calibri" panose="020F0502020204030204" pitchFamily="34" charset="0"/>
              </a:rPr>
              <a:t> </a:t>
            </a:r>
            <a:r>
              <a:rPr lang="en-US" sz="7700" b="1" dirty="0" err="1">
                <a:latin typeface="Times New Roman" panose="02020603050405020304" pitchFamily="18" charset="0"/>
                <a:ea typeface="Calibri" panose="020F0502020204030204" pitchFamily="34" charset="0"/>
              </a:rPr>
              <a:t>tác</a:t>
            </a:r>
            <a:r>
              <a:rPr lang="en-US" sz="7700" b="1" dirty="0">
                <a:latin typeface="Times New Roman" panose="02020603050405020304" pitchFamily="18" charset="0"/>
                <a:ea typeface="Calibri" panose="020F0502020204030204" pitchFamily="34" charset="0"/>
              </a:rPr>
              <a:t> </a:t>
            </a:r>
            <a:r>
              <a:rPr lang="en-US" sz="7700" b="1" dirty="0" err="1">
                <a:latin typeface="Times New Roman" panose="02020603050405020304" pitchFamily="18" charset="0"/>
                <a:ea typeface="Calibri" panose="020F0502020204030204" pitchFamily="34" charset="0"/>
              </a:rPr>
              <a:t>tham</a:t>
            </a:r>
            <a:r>
              <a:rPr lang="en-US" sz="7700" b="1" dirty="0">
                <a:latin typeface="Times New Roman" panose="02020603050405020304" pitchFamily="18" charset="0"/>
                <a:ea typeface="Calibri" panose="020F0502020204030204" pitchFamily="34" charset="0"/>
              </a:rPr>
              <a:t> </a:t>
            </a:r>
            <a:r>
              <a:rPr lang="en-US" sz="7700" b="1" dirty="0" err="1">
                <a:latin typeface="Times New Roman" panose="02020603050405020304" pitchFamily="18" charset="0"/>
                <a:ea typeface="Calibri" panose="020F0502020204030204" pitchFamily="34" charset="0"/>
              </a:rPr>
              <a:t>mưu</a:t>
            </a:r>
            <a:r>
              <a:rPr lang="en-US" sz="7700" b="1" dirty="0">
                <a:latin typeface="Times New Roman" panose="02020603050405020304" pitchFamily="18" charset="0"/>
                <a:ea typeface="Calibri" panose="020F0502020204030204" pitchFamily="34" charset="0"/>
              </a:rPr>
              <a:t>, </a:t>
            </a:r>
            <a:r>
              <a:rPr lang="en-US" sz="7700" b="1" dirty="0" err="1">
                <a:latin typeface="Times New Roman" panose="02020603050405020304" pitchFamily="18" charset="0"/>
                <a:ea typeface="Calibri" panose="020F0502020204030204" pitchFamily="34" charset="0"/>
              </a:rPr>
              <a:t>chỉ</a:t>
            </a:r>
            <a:r>
              <a:rPr lang="en-US" sz="7700" b="1" dirty="0">
                <a:latin typeface="Times New Roman" panose="02020603050405020304" pitchFamily="18" charset="0"/>
                <a:ea typeface="Calibri" panose="020F0502020204030204" pitchFamily="34" charset="0"/>
              </a:rPr>
              <a:t> </a:t>
            </a:r>
            <a:r>
              <a:rPr lang="en-US" sz="7700" b="1" dirty="0" err="1">
                <a:latin typeface="Times New Roman" panose="02020603050405020304" pitchFamily="18" charset="0"/>
                <a:ea typeface="Calibri" panose="020F0502020204030204" pitchFamily="34" charset="0"/>
              </a:rPr>
              <a:t>đạo</a:t>
            </a:r>
            <a:r>
              <a:rPr lang="en-US" sz="7700" b="1" dirty="0">
                <a:latin typeface="Times New Roman" panose="02020603050405020304" pitchFamily="18" charset="0"/>
                <a:ea typeface="Calibri" panose="020F0502020204030204" pitchFamily="34" charset="0"/>
              </a:rPr>
              <a:t>, </a:t>
            </a:r>
            <a:r>
              <a:rPr lang="en-US" sz="7700" b="1" dirty="0" err="1">
                <a:latin typeface="Times New Roman" panose="02020603050405020304" pitchFamily="18" charset="0"/>
                <a:ea typeface="Calibri" panose="020F0502020204030204" pitchFamily="34" charset="0"/>
              </a:rPr>
              <a:t>xây</a:t>
            </a:r>
            <a:r>
              <a:rPr lang="en-US" sz="7700" b="1" dirty="0">
                <a:latin typeface="Times New Roman" panose="02020603050405020304" pitchFamily="18" charset="0"/>
                <a:ea typeface="Calibri" panose="020F0502020204030204" pitchFamily="34" charset="0"/>
              </a:rPr>
              <a:t> </a:t>
            </a:r>
            <a:r>
              <a:rPr lang="en-US" sz="7700" b="1" dirty="0" err="1">
                <a:latin typeface="Times New Roman" panose="02020603050405020304" pitchFamily="18" charset="0"/>
                <a:ea typeface="Calibri" panose="020F0502020204030204" pitchFamily="34" charset="0"/>
              </a:rPr>
              <a:t>dựng</a:t>
            </a:r>
            <a:r>
              <a:rPr lang="en-US" sz="7700" b="1" dirty="0">
                <a:latin typeface="Times New Roman" panose="02020603050405020304" pitchFamily="18" charset="0"/>
                <a:ea typeface="Calibri" panose="020F0502020204030204" pitchFamily="34" charset="0"/>
              </a:rPr>
              <a:t> </a:t>
            </a:r>
            <a:r>
              <a:rPr lang="en-US" sz="7700" b="1" dirty="0" err="1">
                <a:latin typeface="Times New Roman" panose="02020603050405020304" pitchFamily="18" charset="0"/>
                <a:ea typeface="Calibri" panose="020F0502020204030204" pitchFamily="34" charset="0"/>
              </a:rPr>
              <a:t>kế</a:t>
            </a:r>
            <a:r>
              <a:rPr lang="en-US" sz="7700" b="1" dirty="0">
                <a:latin typeface="Times New Roman" panose="02020603050405020304" pitchFamily="18" charset="0"/>
                <a:ea typeface="Calibri" panose="020F0502020204030204" pitchFamily="34" charset="0"/>
              </a:rPr>
              <a:t> </a:t>
            </a:r>
            <a:r>
              <a:rPr lang="en-US" sz="7700" b="1" dirty="0" err="1" smtClean="0">
                <a:latin typeface="Times New Roman" panose="02020603050405020304" pitchFamily="18" charset="0"/>
                <a:ea typeface="Calibri" panose="020F0502020204030204" pitchFamily="34" charset="0"/>
              </a:rPr>
              <a:t>hoạch</a:t>
            </a:r>
            <a:endParaRPr lang="en-US" sz="7700" b="1" dirty="0" smtClean="0">
              <a:latin typeface="Times New Roman" panose="02020603050405020304" pitchFamily="18" charset="0"/>
              <a:ea typeface="Calibri" panose="020F0502020204030204" pitchFamily="34" charset="0"/>
            </a:endParaRPr>
          </a:p>
          <a:p>
            <a:pPr algn="just">
              <a:lnSpc>
                <a:spcPct val="107000"/>
              </a:lnSpc>
              <a:spcAft>
                <a:spcPts val="800"/>
              </a:spcAft>
            </a:pPr>
            <a:r>
              <a:rPr lang="en-US" sz="7700"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77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7700" dirty="0">
                <a:latin typeface="Times New Roman" panose="02020603050405020304" pitchFamily="18" charset="0"/>
                <a:ea typeface="Calibri" panose="020F0502020204030204" pitchFamily="34" charset="0"/>
                <a:cs typeface="Times New Roman" panose="02020603050405020304" pitchFamily="18" charset="0"/>
              </a:rPr>
              <a:t> 07.10.2024 </a:t>
            </a:r>
            <a:r>
              <a:rPr lang="en-US" sz="7700" dirty="0" err="1">
                <a:latin typeface="Times New Roman" panose="02020603050405020304" pitchFamily="18" charset="0"/>
                <a:ea typeface="Calibri" panose="020F0502020204030204" pitchFamily="34" charset="0"/>
                <a:cs typeface="Times New Roman" panose="02020603050405020304" pitchFamily="18" charset="0"/>
              </a:rPr>
              <a:t>thủ</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tướng</a:t>
            </a:r>
            <a:r>
              <a:rPr lang="en-US" sz="7700" dirty="0">
                <a:latin typeface="Times New Roman" panose="02020603050405020304" pitchFamily="18" charset="0"/>
                <a:ea typeface="Calibri" panose="020F0502020204030204" pitchFamily="34" charset="0"/>
                <a:cs typeface="Times New Roman" panose="02020603050405020304" pitchFamily="18" charset="0"/>
              </a:rPr>
              <a:t> CP </a:t>
            </a:r>
            <a:r>
              <a:rPr lang="en-US" sz="77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7700" dirty="0">
                <a:latin typeface="Times New Roman" panose="02020603050405020304" pitchFamily="18" charset="0"/>
                <a:ea typeface="Calibri" panose="020F0502020204030204" pitchFamily="34" charset="0"/>
                <a:cs typeface="Times New Roman" panose="02020603050405020304" pitchFamily="18" charset="0"/>
              </a:rPr>
              <a:t> ban </a:t>
            </a:r>
            <a:r>
              <a:rPr lang="en-US" sz="77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7700" dirty="0">
                <a:latin typeface="Times New Roman" panose="02020603050405020304" pitchFamily="18" charset="0"/>
                <a:ea typeface="Calibri" panose="020F0502020204030204" pitchFamily="34" charset="0"/>
                <a:cs typeface="Times New Roman" panose="02020603050405020304" pitchFamily="18" charset="0"/>
              </a:rPr>
              <a:t> 37 “ </a:t>
            </a:r>
            <a:r>
              <a:rPr lang="en-US" sz="77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tăng</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cường</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đạo</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phối</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kỳ</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thi</a:t>
            </a:r>
            <a:r>
              <a:rPr lang="en-US" sz="7700" dirty="0">
                <a:latin typeface="Times New Roman" panose="02020603050405020304" pitchFamily="18" charset="0"/>
                <a:ea typeface="Calibri" panose="020F0502020204030204" pitchFamily="34" charset="0"/>
                <a:cs typeface="Times New Roman" panose="02020603050405020304" pitchFamily="18" charset="0"/>
              </a:rPr>
              <a:t> TN THPT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và</a:t>
            </a:r>
            <a:r>
              <a:rPr lang="en-US" sz="7700" dirty="0">
                <a:latin typeface="Times New Roman" panose="02020603050405020304" pitchFamily="18" charset="0"/>
                <a:ea typeface="Calibri" panose="020F0502020204030204" pitchFamily="34" charset="0"/>
                <a:cs typeface="Times New Roman" panose="02020603050405020304" pitchFamily="18" charset="0"/>
              </a:rPr>
              <a:t> TS </a:t>
            </a:r>
            <a:r>
              <a:rPr lang="en-US" sz="77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7700" dirty="0">
                <a:latin typeface="Times New Roman" panose="02020603050405020304" pitchFamily="18" charset="0"/>
                <a:ea typeface="Calibri" panose="020F0502020204030204" pitchFamily="34" charset="0"/>
                <a:cs typeface="Times New Roman" panose="02020603050405020304" pitchFamily="18" charset="0"/>
              </a:rPr>
              <a:t> , </a:t>
            </a:r>
            <a:r>
              <a:rPr lang="en-US" sz="77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nghề</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nghiệp</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7700" dirty="0">
                <a:latin typeface="Times New Roman" panose="02020603050405020304" pitchFamily="18" charset="0"/>
                <a:ea typeface="Calibri" panose="020F0502020204030204" pitchFamily="34" charset="0"/>
                <a:cs typeface="Times New Roman" panose="02020603050405020304" pitchFamily="18" charset="0"/>
              </a:rPr>
              <a:t> 2025</a:t>
            </a:r>
            <a:r>
              <a:rPr lang="en-US" sz="77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7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7700"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77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7700" dirty="0">
                <a:latin typeface="Times New Roman" panose="02020603050405020304" pitchFamily="18" charset="0"/>
                <a:ea typeface="Calibri" panose="020F0502020204030204" pitchFamily="34" charset="0"/>
                <a:cs typeface="Times New Roman" panose="02020603050405020304" pitchFamily="18" charset="0"/>
              </a:rPr>
              <a:t> 07.02.2025 </a:t>
            </a:r>
            <a:r>
              <a:rPr lang="en-US" sz="7700" dirty="0" err="1">
                <a:latin typeface="Times New Roman" panose="02020603050405020304" pitchFamily="18" charset="0"/>
                <a:ea typeface="Calibri" panose="020F0502020204030204" pitchFamily="34" charset="0"/>
                <a:cs typeface="Times New Roman" panose="02020603050405020304" pitchFamily="18" charset="0"/>
              </a:rPr>
              <a:t>thủ</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tướng</a:t>
            </a:r>
            <a:r>
              <a:rPr lang="en-US" sz="7700" dirty="0">
                <a:latin typeface="Times New Roman" panose="02020603050405020304" pitchFamily="18" charset="0"/>
                <a:ea typeface="Calibri" panose="020F0502020204030204" pitchFamily="34" charset="0"/>
                <a:cs typeface="Times New Roman" panose="02020603050405020304" pitchFamily="18" charset="0"/>
              </a:rPr>
              <a:t> CP </a:t>
            </a:r>
            <a:r>
              <a:rPr lang="en-US" sz="7700" dirty="0" err="1">
                <a:latin typeface="Times New Roman" panose="02020603050405020304" pitchFamily="18" charset="0"/>
                <a:ea typeface="Calibri" panose="020F0502020204030204" pitchFamily="34" charset="0"/>
                <a:cs typeface="Times New Roman" panose="02020603050405020304" pitchFamily="18" charset="0"/>
              </a:rPr>
              <a:t>có</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7700" dirty="0">
                <a:latin typeface="Times New Roman" panose="02020603050405020304" pitchFamily="18" charset="0"/>
                <a:ea typeface="Calibri" panose="020F0502020204030204" pitchFamily="34" charset="0"/>
                <a:cs typeface="Times New Roman" panose="02020603050405020304" pitchFamily="18" charset="0"/>
              </a:rPr>
              <a:t> 10 “ </a:t>
            </a:r>
            <a:r>
              <a:rPr lang="en-US" sz="77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tăng</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cường</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đạo</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7700" dirty="0">
                <a:latin typeface="Times New Roman" panose="02020603050405020304" pitchFamily="18" charset="0"/>
                <a:ea typeface="Calibri" panose="020F0502020204030204" pitchFamily="34" charset="0"/>
                <a:cs typeface="Times New Roman" panose="02020603050405020304" pitchFamily="18" charset="0"/>
              </a:rPr>
              <a:t> THCS, </a:t>
            </a:r>
            <a:r>
              <a:rPr lang="en-US" sz="77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7700" dirty="0">
                <a:latin typeface="Times New Roman" panose="02020603050405020304" pitchFamily="18" charset="0"/>
                <a:ea typeface="Calibri" panose="020F0502020204030204" pitchFamily="34" charset="0"/>
                <a:cs typeface="Times New Roman" panose="02020603050405020304" pitchFamily="18" charset="0"/>
              </a:rPr>
              <a:t> THPT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và</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quản</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lý</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dạy</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thêm</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thêm</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endParaRPr lang="en-US" sz="7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7700"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7700" dirty="0" err="1" smtClean="0">
                <a:latin typeface="Times New Roman" panose="02020603050405020304" pitchFamily="18" charset="0"/>
                <a:ea typeface="Calibri" panose="020F0502020204030204" pitchFamily="34" charset="0"/>
                <a:cs typeface="Times New Roman" panose="02020603050405020304" pitchFamily="18" charset="0"/>
              </a:rPr>
              <a:t>Tham</a:t>
            </a:r>
            <a:r>
              <a:rPr lang="en-US" sz="77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smtClean="0">
                <a:latin typeface="Times New Roman" panose="02020603050405020304" pitchFamily="18" charset="0"/>
                <a:ea typeface="Calibri" panose="020F0502020204030204" pitchFamily="34" charset="0"/>
                <a:cs typeface="Times New Roman" panose="02020603050405020304" pitchFamily="18" charset="0"/>
              </a:rPr>
              <a:t>mưu</a:t>
            </a:r>
            <a:r>
              <a:rPr lang="en-US" sz="7700" dirty="0" smtClean="0">
                <a:latin typeface="Times New Roman" panose="02020603050405020304" pitchFamily="18" charset="0"/>
                <a:ea typeface="Calibri" panose="020F0502020204030204" pitchFamily="34" charset="0"/>
                <a:cs typeface="Times New Roman" panose="02020603050405020304" pitchFamily="18" charset="0"/>
              </a:rPr>
              <a:t> UBND </a:t>
            </a:r>
            <a:r>
              <a:rPr lang="en-US" sz="7700" dirty="0">
                <a:latin typeface="Times New Roman" panose="02020603050405020304" pitchFamily="18" charset="0"/>
                <a:ea typeface="Calibri" panose="020F0502020204030204" pitchFamily="34" charset="0"/>
                <a:cs typeface="Times New Roman" panose="02020603050405020304" pitchFamily="18" charset="0"/>
              </a:rPr>
              <a:t>TP ban </a:t>
            </a:r>
            <a:r>
              <a:rPr lang="en-US" sz="77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7700" dirty="0">
                <a:latin typeface="Times New Roman" panose="02020603050405020304" pitchFamily="18" charset="0"/>
                <a:ea typeface="Calibri" panose="020F0502020204030204" pitchFamily="34" charset="0"/>
                <a:cs typeface="Times New Roman" panose="02020603050405020304" pitchFamily="18" charset="0"/>
              </a:rPr>
              <a:t> 14 </a:t>
            </a:r>
            <a:r>
              <a:rPr lang="en-US" sz="77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7700" dirty="0">
                <a:latin typeface="Times New Roman" panose="02020603050405020304" pitchFamily="18" charset="0"/>
                <a:ea typeface="Calibri" panose="020F0502020204030204" pitchFamily="34" charset="0"/>
                <a:cs typeface="Times New Roman" panose="02020603050405020304" pitchFamily="18" charset="0"/>
              </a:rPr>
              <a:t> 22.11.2024 </a:t>
            </a:r>
            <a:r>
              <a:rPr lang="en-US" sz="7700" dirty="0" err="1">
                <a:latin typeface="Times New Roman" panose="02020603050405020304" pitchFamily="18" charset="0"/>
                <a:ea typeface="Calibri" panose="020F0502020204030204" pitchFamily="34" charset="0"/>
                <a:cs typeface="Times New Roman" panose="02020603050405020304" pitchFamily="18" charset="0"/>
              </a:rPr>
              <a:t>và</a:t>
            </a:r>
            <a:r>
              <a:rPr lang="en-US" sz="7700" dirty="0">
                <a:latin typeface="Times New Roman" panose="02020603050405020304" pitchFamily="18" charset="0"/>
                <a:ea typeface="Calibri" panose="020F0502020204030204" pitchFamily="34" charset="0"/>
                <a:cs typeface="Times New Roman" panose="02020603050405020304" pitchFamily="18" charset="0"/>
              </a:rPr>
              <a:t> VB </a:t>
            </a:r>
            <a:r>
              <a:rPr lang="en-US" sz="77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đạo</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thủ</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tướng</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bàn</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r>
              <a:rPr lang="en-US" sz="7700" dirty="0" err="1">
                <a:latin typeface="Times New Roman" panose="02020603050405020304" pitchFamily="18" charset="0"/>
                <a:ea typeface="Calibri" panose="020F0502020204030204" pitchFamily="34" charset="0"/>
                <a:cs typeface="Times New Roman" panose="02020603050405020304" pitchFamily="18" charset="0"/>
              </a:rPr>
              <a:t>phố</a:t>
            </a:r>
            <a:r>
              <a:rPr lang="en-US" sz="7700" dirty="0">
                <a:latin typeface="Times New Roman" panose="02020603050405020304" pitchFamily="18" charset="0"/>
                <a:ea typeface="Calibri" panose="020F0502020204030204" pitchFamily="34" charset="0"/>
                <a:cs typeface="Times New Roman" panose="02020603050405020304" pitchFamily="18" charset="0"/>
              </a:rPr>
              <a:t>.  </a:t>
            </a:r>
            <a:endParaRPr lang="en-US" sz="77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7700" kern="100" dirty="0" smtClean="0">
                <a:solidFill>
                  <a:srgbClr val="212529"/>
                </a:solidFill>
                <a:latin typeface="Times New Roman" panose="02020603050405020304" pitchFamily="18" charset="0"/>
                <a:ea typeface="Calibri" panose="020F0502020204030204" pitchFamily="34" charset="0"/>
              </a:rPr>
              <a:t>	- </a:t>
            </a:r>
            <a:r>
              <a:rPr lang="en-US" sz="7700" kern="100" dirty="0" err="1" smtClean="0">
                <a:solidFill>
                  <a:srgbClr val="212529"/>
                </a:solidFill>
                <a:latin typeface="Times New Roman" panose="02020603050405020304" pitchFamily="18" charset="0"/>
                <a:ea typeface="Calibri" panose="020F0502020204030204" pitchFamily="34" charset="0"/>
              </a:rPr>
              <a:t>Tham</a:t>
            </a:r>
            <a:r>
              <a:rPr lang="en-US" sz="7700" kern="100" dirty="0" smtClean="0">
                <a:solidFill>
                  <a:srgbClr val="212529"/>
                </a:solidFill>
                <a:latin typeface="Times New Roman" panose="02020603050405020304" pitchFamily="18" charset="0"/>
                <a:ea typeface="Calibri" panose="020F0502020204030204" pitchFamily="34" charset="0"/>
              </a:rPr>
              <a:t> </a:t>
            </a:r>
            <a:r>
              <a:rPr lang="en-US" sz="7700" kern="100" dirty="0" err="1" smtClean="0">
                <a:solidFill>
                  <a:srgbClr val="212529"/>
                </a:solidFill>
                <a:latin typeface="Times New Roman" panose="02020603050405020304" pitchFamily="18" charset="0"/>
                <a:ea typeface="Calibri" panose="020F0502020204030204" pitchFamily="34" charset="0"/>
              </a:rPr>
              <a:t>mưu</a:t>
            </a:r>
            <a:r>
              <a:rPr lang="en-US" sz="7700" kern="100" dirty="0" smtClean="0">
                <a:solidFill>
                  <a:srgbClr val="212529"/>
                </a:solidFill>
                <a:latin typeface="Times New Roman" panose="02020603050405020304" pitchFamily="18" charset="0"/>
                <a:ea typeface="Calibri" panose="020F0502020204030204" pitchFamily="34" charset="0"/>
              </a:rPr>
              <a:t> UBND </a:t>
            </a:r>
            <a:r>
              <a:rPr lang="en-US" sz="7700" kern="100" dirty="0" err="1">
                <a:solidFill>
                  <a:srgbClr val="212529"/>
                </a:solidFill>
                <a:latin typeface="Times New Roman" panose="02020603050405020304" pitchFamily="18" charset="0"/>
                <a:ea typeface="Calibri" panose="020F0502020204030204" pitchFamily="34" charset="0"/>
              </a:rPr>
              <a:t>thành</a:t>
            </a:r>
            <a:r>
              <a:rPr lang="en-US" sz="7700" kern="100" dirty="0">
                <a:solidFill>
                  <a:srgbClr val="212529"/>
                </a:solidFill>
                <a:latin typeface="Times New Roman" panose="02020603050405020304" pitchFamily="18" charset="0"/>
                <a:ea typeface="Calibri" panose="020F0502020204030204" pitchFamily="34" charset="0"/>
              </a:rPr>
              <a:t> </a:t>
            </a:r>
            <a:r>
              <a:rPr lang="en-US" sz="7700" kern="100" dirty="0" err="1">
                <a:solidFill>
                  <a:srgbClr val="212529"/>
                </a:solidFill>
                <a:latin typeface="Times New Roman" panose="02020603050405020304" pitchFamily="18" charset="0"/>
                <a:ea typeface="Calibri" panose="020F0502020204030204" pitchFamily="34" charset="0"/>
              </a:rPr>
              <a:t>phố</a:t>
            </a:r>
            <a:r>
              <a:rPr lang="en-US" sz="7700" kern="100" dirty="0">
                <a:solidFill>
                  <a:srgbClr val="212529"/>
                </a:solidFill>
                <a:latin typeface="Times New Roman" panose="02020603050405020304" pitchFamily="18" charset="0"/>
                <a:ea typeface="Calibri" panose="020F0502020204030204" pitchFamily="34" charset="0"/>
              </a:rPr>
              <a:t> </a:t>
            </a:r>
            <a:r>
              <a:rPr lang="en-US" sz="7700" kern="100" dirty="0" err="1">
                <a:solidFill>
                  <a:srgbClr val="212529"/>
                </a:solidFill>
                <a:latin typeface="Times New Roman" panose="02020603050405020304" pitchFamily="18" charset="0"/>
                <a:ea typeface="Calibri" panose="020F0502020204030204" pitchFamily="34" charset="0"/>
              </a:rPr>
              <a:t>quyết</a:t>
            </a:r>
            <a:r>
              <a:rPr lang="en-US" sz="7700" kern="100" dirty="0">
                <a:solidFill>
                  <a:srgbClr val="212529"/>
                </a:solidFill>
                <a:latin typeface="Times New Roman" panose="02020603050405020304" pitchFamily="18" charset="0"/>
                <a:ea typeface="Calibri" panose="020F0502020204030204" pitchFamily="34" charset="0"/>
              </a:rPr>
              <a:t> </a:t>
            </a:r>
            <a:r>
              <a:rPr lang="en-US" sz="7700" kern="100" dirty="0" err="1">
                <a:solidFill>
                  <a:srgbClr val="212529"/>
                </a:solidFill>
                <a:latin typeface="Times New Roman" panose="02020603050405020304" pitchFamily="18" charset="0"/>
                <a:ea typeface="Calibri" panose="020F0502020204030204" pitchFamily="34" charset="0"/>
              </a:rPr>
              <a:t>định</a:t>
            </a:r>
            <a:r>
              <a:rPr lang="en-US" sz="7700" kern="100" dirty="0">
                <a:solidFill>
                  <a:srgbClr val="212529"/>
                </a:solidFill>
                <a:latin typeface="Times New Roman" panose="02020603050405020304" pitchFamily="18" charset="0"/>
                <a:ea typeface="Calibri" panose="020F0502020204030204" pitchFamily="34" charset="0"/>
              </a:rPr>
              <a:t> </a:t>
            </a:r>
            <a:r>
              <a:rPr lang="en-US" sz="7700" kern="100" dirty="0" err="1">
                <a:solidFill>
                  <a:srgbClr val="212529"/>
                </a:solidFill>
                <a:latin typeface="Times New Roman" panose="02020603050405020304" pitchFamily="18" charset="0"/>
                <a:ea typeface="Calibri" panose="020F0502020204030204" pitchFamily="34" charset="0"/>
              </a:rPr>
              <a:t>môn</a:t>
            </a:r>
            <a:r>
              <a:rPr lang="en-US" sz="7700" kern="100" dirty="0">
                <a:solidFill>
                  <a:srgbClr val="212529"/>
                </a:solidFill>
                <a:latin typeface="Times New Roman" panose="02020603050405020304" pitchFamily="18" charset="0"/>
                <a:ea typeface="Calibri" panose="020F0502020204030204" pitchFamily="34" charset="0"/>
              </a:rPr>
              <a:t> </a:t>
            </a:r>
            <a:r>
              <a:rPr lang="en-US" sz="7700" kern="100" dirty="0" err="1">
                <a:solidFill>
                  <a:srgbClr val="212529"/>
                </a:solidFill>
                <a:latin typeface="Times New Roman" panose="02020603050405020304" pitchFamily="18" charset="0"/>
                <a:ea typeface="Calibri" panose="020F0502020204030204" pitchFamily="34" charset="0"/>
              </a:rPr>
              <a:t>thi</a:t>
            </a:r>
            <a:r>
              <a:rPr lang="en-US" sz="7700" kern="100" dirty="0">
                <a:solidFill>
                  <a:srgbClr val="212529"/>
                </a:solidFill>
                <a:latin typeface="Times New Roman" panose="02020603050405020304" pitchFamily="18" charset="0"/>
                <a:ea typeface="Calibri" panose="020F0502020204030204" pitchFamily="34" charset="0"/>
              </a:rPr>
              <a:t> </a:t>
            </a:r>
            <a:r>
              <a:rPr lang="en-US" sz="7700" kern="100" dirty="0" err="1">
                <a:solidFill>
                  <a:srgbClr val="212529"/>
                </a:solidFill>
                <a:latin typeface="Times New Roman" panose="02020603050405020304" pitchFamily="18" charset="0"/>
                <a:ea typeface="Calibri" panose="020F0502020204030204" pitchFamily="34" charset="0"/>
              </a:rPr>
              <a:t>thứ</a:t>
            </a:r>
            <a:r>
              <a:rPr lang="en-US" sz="7700" kern="100" dirty="0">
                <a:solidFill>
                  <a:srgbClr val="212529"/>
                </a:solidFill>
                <a:latin typeface="Times New Roman" panose="02020603050405020304" pitchFamily="18" charset="0"/>
                <a:ea typeface="Calibri" panose="020F0502020204030204" pitchFamily="34" charset="0"/>
              </a:rPr>
              <a:t> 3 </a:t>
            </a:r>
            <a:r>
              <a:rPr lang="en-US" sz="7700" kern="100" dirty="0" err="1">
                <a:solidFill>
                  <a:srgbClr val="212529"/>
                </a:solidFill>
                <a:latin typeface="Times New Roman" panose="02020603050405020304" pitchFamily="18" charset="0"/>
                <a:ea typeface="Calibri" panose="020F0502020204030204" pitchFamily="34" charset="0"/>
              </a:rPr>
              <a:t>là</a:t>
            </a:r>
            <a:r>
              <a:rPr lang="en-US" sz="7700" kern="100" dirty="0">
                <a:solidFill>
                  <a:srgbClr val="212529"/>
                </a:solidFill>
                <a:latin typeface="Times New Roman" panose="02020603050405020304" pitchFamily="18" charset="0"/>
                <a:ea typeface="Calibri" panose="020F0502020204030204" pitchFamily="34" charset="0"/>
              </a:rPr>
              <a:t> </a:t>
            </a:r>
            <a:r>
              <a:rPr lang="en-US" sz="7700" kern="100" dirty="0" err="1">
                <a:solidFill>
                  <a:srgbClr val="212529"/>
                </a:solidFill>
                <a:latin typeface="Times New Roman" panose="02020603050405020304" pitchFamily="18" charset="0"/>
                <a:ea typeface="Calibri" panose="020F0502020204030204" pitchFamily="34" charset="0"/>
              </a:rPr>
              <a:t>môn</a:t>
            </a:r>
            <a:r>
              <a:rPr lang="en-US" sz="7700" kern="100" dirty="0">
                <a:solidFill>
                  <a:srgbClr val="212529"/>
                </a:solidFill>
                <a:latin typeface="Times New Roman" panose="02020603050405020304" pitchFamily="18" charset="0"/>
                <a:ea typeface="Calibri" panose="020F0502020204030204" pitchFamily="34" charset="0"/>
              </a:rPr>
              <a:t> </a:t>
            </a:r>
            <a:r>
              <a:rPr lang="en-US" sz="7700" kern="100" dirty="0" err="1">
                <a:solidFill>
                  <a:srgbClr val="212529"/>
                </a:solidFill>
                <a:latin typeface="Times New Roman" panose="02020603050405020304" pitchFamily="18" charset="0"/>
                <a:ea typeface="Calibri" panose="020F0502020204030204" pitchFamily="34" charset="0"/>
              </a:rPr>
              <a:t>thi</a:t>
            </a:r>
            <a:r>
              <a:rPr lang="en-US" sz="7700" kern="100" dirty="0">
                <a:solidFill>
                  <a:srgbClr val="212529"/>
                </a:solidFill>
                <a:latin typeface="Times New Roman" panose="02020603050405020304" pitchFamily="18" charset="0"/>
                <a:ea typeface="Calibri" panose="020F0502020204030204" pitchFamily="34" charset="0"/>
              </a:rPr>
              <a:t> </a:t>
            </a:r>
            <a:r>
              <a:rPr lang="en-US" sz="7700" kern="100" dirty="0" err="1">
                <a:solidFill>
                  <a:srgbClr val="212529"/>
                </a:solidFill>
                <a:latin typeface="Times New Roman" panose="02020603050405020304" pitchFamily="18" charset="0"/>
                <a:ea typeface="Calibri" panose="020F0502020204030204" pitchFamily="34" charset="0"/>
              </a:rPr>
              <a:t>ngoại</a:t>
            </a:r>
            <a:r>
              <a:rPr lang="en-US" sz="7700" kern="100" dirty="0">
                <a:solidFill>
                  <a:srgbClr val="212529"/>
                </a:solidFill>
                <a:latin typeface="Times New Roman" panose="02020603050405020304" pitchFamily="18" charset="0"/>
                <a:ea typeface="Calibri" panose="020F0502020204030204" pitchFamily="34" charset="0"/>
              </a:rPr>
              <a:t> </a:t>
            </a:r>
            <a:r>
              <a:rPr lang="en-US" sz="7700" kern="100" dirty="0" err="1">
                <a:solidFill>
                  <a:srgbClr val="212529"/>
                </a:solidFill>
                <a:latin typeface="Times New Roman" panose="02020603050405020304" pitchFamily="18" charset="0"/>
                <a:ea typeface="Calibri" panose="020F0502020204030204" pitchFamily="34" charset="0"/>
              </a:rPr>
              <a:t>ngữ</a:t>
            </a:r>
            <a:r>
              <a:rPr lang="en-US" sz="7700" kern="100" dirty="0">
                <a:solidFill>
                  <a:srgbClr val="212529"/>
                </a:solidFill>
                <a:latin typeface="Times New Roman" panose="02020603050405020304" pitchFamily="18" charset="0"/>
                <a:ea typeface="Calibri" panose="020F0502020204030204" pitchFamily="34" charset="0"/>
              </a:rPr>
              <a:t> </a:t>
            </a:r>
            <a:r>
              <a:rPr lang="en-US" sz="7700" kern="100" dirty="0" err="1">
                <a:solidFill>
                  <a:srgbClr val="212529"/>
                </a:solidFill>
                <a:latin typeface="Times New Roman" panose="02020603050405020304" pitchFamily="18" charset="0"/>
                <a:ea typeface="Calibri" panose="020F0502020204030204" pitchFamily="34" charset="0"/>
              </a:rPr>
              <a:t>đồng</a:t>
            </a:r>
            <a:r>
              <a:rPr lang="en-US" sz="7700" kern="100" dirty="0">
                <a:solidFill>
                  <a:srgbClr val="212529"/>
                </a:solidFill>
                <a:latin typeface="Times New Roman" panose="02020603050405020304" pitchFamily="18" charset="0"/>
                <a:ea typeface="Calibri" panose="020F0502020204030204" pitchFamily="34" charset="0"/>
              </a:rPr>
              <a:t> </a:t>
            </a:r>
            <a:r>
              <a:rPr lang="en-US" sz="7700" kern="100" dirty="0" err="1">
                <a:solidFill>
                  <a:srgbClr val="212529"/>
                </a:solidFill>
                <a:latin typeface="Times New Roman" panose="02020603050405020304" pitchFamily="18" charset="0"/>
                <a:ea typeface="Calibri" panose="020F0502020204030204" pitchFamily="34" charset="0"/>
              </a:rPr>
              <a:t>thời</a:t>
            </a:r>
            <a:r>
              <a:rPr lang="en-US" sz="7700" kern="100" dirty="0">
                <a:solidFill>
                  <a:srgbClr val="212529"/>
                </a:solidFill>
                <a:latin typeface="Times New Roman" panose="02020603050405020304" pitchFamily="18" charset="0"/>
                <a:ea typeface="Calibri" panose="020F0502020204030204" pitchFamily="34" charset="0"/>
              </a:rPr>
              <a:t> ban </a:t>
            </a:r>
            <a:r>
              <a:rPr lang="en-US" sz="7700" kern="100" dirty="0" err="1">
                <a:solidFill>
                  <a:srgbClr val="212529"/>
                </a:solidFill>
                <a:latin typeface="Times New Roman" panose="02020603050405020304" pitchFamily="18" charset="0"/>
                <a:ea typeface="Calibri" panose="020F0502020204030204" pitchFamily="34" charset="0"/>
              </a:rPr>
              <a:t>hành</a:t>
            </a:r>
            <a:r>
              <a:rPr lang="en-US" sz="7700" kern="100" dirty="0">
                <a:solidFill>
                  <a:srgbClr val="212529"/>
                </a:solidFill>
                <a:latin typeface="Times New Roman" panose="02020603050405020304" pitchFamily="18" charset="0"/>
                <a:ea typeface="Calibri" panose="020F0502020204030204" pitchFamily="34" charset="0"/>
              </a:rPr>
              <a:t> KH </a:t>
            </a:r>
            <a:r>
              <a:rPr lang="en-US" sz="7700" kern="100" dirty="0" err="1">
                <a:solidFill>
                  <a:srgbClr val="212529"/>
                </a:solidFill>
                <a:latin typeface="Times New Roman" panose="02020603050405020304" pitchFamily="18" charset="0"/>
                <a:ea typeface="Calibri" panose="020F0502020204030204" pitchFamily="34" charset="0"/>
              </a:rPr>
              <a:t>số</a:t>
            </a:r>
            <a:r>
              <a:rPr lang="en-US" sz="7700" kern="100" dirty="0">
                <a:solidFill>
                  <a:srgbClr val="212529"/>
                </a:solidFill>
                <a:latin typeface="Times New Roman" panose="02020603050405020304" pitchFamily="18" charset="0"/>
                <a:ea typeface="Calibri" panose="020F0502020204030204" pitchFamily="34" charset="0"/>
              </a:rPr>
              <a:t> 839 , </a:t>
            </a:r>
            <a:r>
              <a:rPr lang="en-US" sz="7700" kern="100" dirty="0" err="1">
                <a:solidFill>
                  <a:srgbClr val="212529"/>
                </a:solidFill>
                <a:latin typeface="Times New Roman" panose="02020603050405020304" pitchFamily="18" charset="0"/>
                <a:ea typeface="Calibri" panose="020F0502020204030204" pitchFamily="34" charset="0"/>
              </a:rPr>
              <a:t>kế</a:t>
            </a:r>
            <a:r>
              <a:rPr lang="en-US" sz="7700" kern="100" dirty="0">
                <a:solidFill>
                  <a:srgbClr val="212529"/>
                </a:solidFill>
                <a:latin typeface="Times New Roman" panose="02020603050405020304" pitchFamily="18" charset="0"/>
                <a:ea typeface="Calibri" panose="020F0502020204030204" pitchFamily="34" charset="0"/>
              </a:rPr>
              <a:t> </a:t>
            </a:r>
            <a:r>
              <a:rPr lang="en-US" sz="7700" kern="100" dirty="0" err="1">
                <a:solidFill>
                  <a:srgbClr val="212529"/>
                </a:solidFill>
                <a:latin typeface="Times New Roman" panose="02020603050405020304" pitchFamily="18" charset="0"/>
                <a:ea typeface="Calibri" panose="020F0502020204030204" pitchFamily="34" charset="0"/>
              </a:rPr>
              <a:t>hoạch</a:t>
            </a:r>
            <a:r>
              <a:rPr lang="en-US" sz="7700" kern="100" dirty="0">
                <a:solidFill>
                  <a:srgbClr val="212529"/>
                </a:solidFill>
                <a:latin typeface="Times New Roman" panose="02020603050405020304" pitchFamily="18" charset="0"/>
                <a:ea typeface="Calibri" panose="020F0502020204030204" pitchFamily="34" charset="0"/>
              </a:rPr>
              <a:t> TS </a:t>
            </a:r>
            <a:r>
              <a:rPr lang="en-US" sz="7700" kern="100" dirty="0" err="1">
                <a:solidFill>
                  <a:srgbClr val="212529"/>
                </a:solidFill>
                <a:latin typeface="Times New Roman" panose="02020603050405020304" pitchFamily="18" charset="0"/>
                <a:ea typeface="Calibri" panose="020F0502020204030204" pitchFamily="34" charset="0"/>
              </a:rPr>
              <a:t>vào</a:t>
            </a:r>
            <a:r>
              <a:rPr lang="en-US" sz="7700" kern="100" dirty="0">
                <a:solidFill>
                  <a:srgbClr val="212529"/>
                </a:solidFill>
                <a:latin typeface="Times New Roman" panose="02020603050405020304" pitchFamily="18" charset="0"/>
                <a:ea typeface="Calibri" panose="020F0502020204030204" pitchFamily="34" charset="0"/>
              </a:rPr>
              <a:t> </a:t>
            </a:r>
            <a:r>
              <a:rPr lang="en-US" sz="7700" kern="100" dirty="0" err="1">
                <a:solidFill>
                  <a:srgbClr val="212529"/>
                </a:solidFill>
                <a:latin typeface="Times New Roman" panose="02020603050405020304" pitchFamily="18" charset="0"/>
                <a:ea typeface="Calibri" panose="020F0502020204030204" pitchFamily="34" charset="0"/>
              </a:rPr>
              <a:t>lớp</a:t>
            </a:r>
            <a:r>
              <a:rPr lang="en-US" sz="7700" kern="100" dirty="0">
                <a:solidFill>
                  <a:srgbClr val="212529"/>
                </a:solidFill>
                <a:latin typeface="Times New Roman" panose="02020603050405020304" pitchFamily="18" charset="0"/>
                <a:ea typeface="Calibri" panose="020F0502020204030204" pitchFamily="34" charset="0"/>
              </a:rPr>
              <a:t> 10 THPT </a:t>
            </a:r>
            <a:r>
              <a:rPr lang="en-US" sz="7700" kern="100" dirty="0" err="1">
                <a:solidFill>
                  <a:srgbClr val="212529"/>
                </a:solidFill>
                <a:latin typeface="Times New Roman" panose="02020603050405020304" pitchFamily="18" charset="0"/>
                <a:ea typeface="Calibri" panose="020F0502020204030204" pitchFamily="34" charset="0"/>
              </a:rPr>
              <a:t>năm</a:t>
            </a:r>
            <a:r>
              <a:rPr lang="en-US" sz="7700" kern="100" dirty="0">
                <a:solidFill>
                  <a:srgbClr val="212529"/>
                </a:solidFill>
                <a:latin typeface="Times New Roman" panose="02020603050405020304" pitchFamily="18" charset="0"/>
                <a:ea typeface="Calibri" panose="020F0502020204030204" pitchFamily="34" charset="0"/>
              </a:rPr>
              <a:t> </a:t>
            </a:r>
            <a:r>
              <a:rPr lang="en-US" sz="7700" kern="100" dirty="0" err="1">
                <a:solidFill>
                  <a:srgbClr val="212529"/>
                </a:solidFill>
                <a:latin typeface="Times New Roman" panose="02020603050405020304" pitchFamily="18" charset="0"/>
                <a:ea typeface="Calibri" panose="020F0502020204030204" pitchFamily="34" charset="0"/>
              </a:rPr>
              <a:t>học</a:t>
            </a:r>
            <a:r>
              <a:rPr lang="en-US" sz="7700" kern="100" dirty="0">
                <a:solidFill>
                  <a:srgbClr val="212529"/>
                </a:solidFill>
                <a:latin typeface="Times New Roman" panose="02020603050405020304" pitchFamily="18" charset="0"/>
                <a:ea typeface="Calibri" panose="020F0502020204030204" pitchFamily="34" charset="0"/>
              </a:rPr>
              <a:t> 2025-2026</a:t>
            </a:r>
            <a:r>
              <a:rPr lang="en-US" sz="7700" kern="100" dirty="0" smtClean="0">
                <a:solidFill>
                  <a:srgbClr val="212529"/>
                </a:solidFill>
                <a:latin typeface="Times New Roman" panose="02020603050405020304" pitchFamily="18" charset="0"/>
                <a:ea typeface="Calibri" panose="020F0502020204030204" pitchFamily="34" charset="0"/>
              </a:rPr>
              <a:t>.</a:t>
            </a:r>
            <a:endParaRPr lang="en-US" sz="7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3768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0922" y="974706"/>
            <a:ext cx="29858678" cy="3385542"/>
          </a:xfrm>
          <a:prstGeom prst="rect">
            <a:avLst/>
          </a:prstGeom>
        </p:spPr>
        <p:txBody>
          <a:bodyPr wrap="square">
            <a:spAutoFit/>
          </a:bodyPr>
          <a:lstStyle/>
          <a:p>
            <a:pPr>
              <a:lnSpc>
                <a:spcPct val="107000"/>
              </a:lnSpc>
              <a:spcAft>
                <a:spcPts val="800"/>
              </a:spcAft>
            </a:pPr>
            <a:r>
              <a:rPr lang="en-US" sz="10000" b="1"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I. </a:t>
            </a:r>
            <a:r>
              <a:rPr lang="en-US" sz="10000" b="1" dirty="0" smtClean="0">
                <a:solidFill>
                  <a:srgbClr val="212529"/>
                </a:solidFill>
                <a:latin typeface="Times New Roman" panose="02020603050405020304" pitchFamily="18" charset="0"/>
                <a:ea typeface="Calibri" panose="020F0502020204030204" pitchFamily="34" charset="0"/>
                <a:cs typeface="Times New Roman" panose="02020603050405020304" pitchFamily="18" charset="0"/>
              </a:rPr>
              <a:t>PHẦN I – MỘT SỐ THÔNG TIN VỀ KỲ THI TUYỂN SINH VÀO LỚP 10 NĂM HỌC 2024 - 2025</a:t>
            </a:r>
            <a:endParaRPr lang="en-US" sz="10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934306" y="5303468"/>
            <a:ext cx="11007971" cy="8886535"/>
          </a:xfrm>
          <a:prstGeom prst="rect">
            <a:avLst/>
          </a:prstGeom>
        </p:spPr>
        <p:txBody>
          <a:bodyPr wrap="square">
            <a:spAutoFit/>
          </a:bodyPr>
          <a:lstStyle/>
          <a:p>
            <a:pPr algn="just">
              <a:lnSpc>
                <a:spcPct val="106000"/>
              </a:lnSpc>
              <a:spcAft>
                <a:spcPts val="800"/>
              </a:spcAft>
            </a:pPr>
            <a:r>
              <a:rPr lang="en-US" sz="8000" b="1"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I.1.</a:t>
            </a:r>
            <a:r>
              <a:rPr lang="en-US" sz="8000"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solidFill>
                  <a:srgbClr val="212529"/>
                </a:solidFill>
                <a:latin typeface="Times New Roman" panose="02020603050405020304" pitchFamily="18" charset="0"/>
                <a:ea typeface="Calibri" panose="020F0502020204030204" pitchFamily="34" charset="0"/>
                <a:cs typeface="Times New Roman" panose="02020603050405020304" pitchFamily="18" charset="0"/>
              </a:rPr>
              <a:t>Thông</a:t>
            </a:r>
            <a:r>
              <a:rPr lang="en-US" sz="8000" b="1"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 tin </a:t>
            </a:r>
            <a:r>
              <a:rPr lang="en-US" sz="8000" b="1" dirty="0" err="1">
                <a:solidFill>
                  <a:srgbClr val="212529"/>
                </a:solidFill>
                <a:latin typeface="Times New Roman" panose="02020603050405020304" pitchFamily="18" charset="0"/>
                <a:ea typeface="Calibri" panose="020F0502020204030204" pitchFamily="34" charset="0"/>
                <a:cs typeface="Times New Roman" panose="02020603050405020304" pitchFamily="18" charset="0"/>
              </a:rPr>
              <a:t>chung</a:t>
            </a:r>
            <a:r>
              <a:rPr lang="en-US" sz="8000"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 </a:t>
            </a:r>
            <a:endParaRPr lang="en-US" sz="8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8000" dirty="0" smtClean="0">
                <a:solidFill>
                  <a:srgbClr val="212529"/>
                </a:solidFill>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Số</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9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nay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là</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33.052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905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so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là</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dirty="0">
                <a:latin typeface="Times New Roman" panose="02020603050405020304" pitchFamily="18" charset="0"/>
                <a:ea typeface="Calibri" panose="020F0502020204030204" pitchFamily="34" charset="0"/>
                <a:cs typeface="Times New Roman" panose="02020603050405020304" pitchFamily="18" charset="0"/>
              </a:rPr>
              <a:t>33.957 </a:t>
            </a:r>
            <a:r>
              <a:rPr lang="en-US" sz="8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8000" dirty="0">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80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8000" dirty="0">
              <a:latin typeface="Times New Roman" panose="02020603050405020304" pitchFamily="18" charset="0"/>
              <a:cs typeface="Times New Roman" panose="02020603050405020304"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2382660264"/>
              </p:ext>
            </p:extLst>
          </p:nvPr>
        </p:nvGraphicFramePr>
        <p:xfrm>
          <a:off x="14138030" y="5420920"/>
          <a:ext cx="16072339" cy="120581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8161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107" y="351690"/>
            <a:ext cx="28944277" cy="16799984"/>
          </a:xfrm>
          <a:prstGeom prst="rect">
            <a:avLst/>
          </a:prstGeom>
        </p:spPr>
        <p:txBody>
          <a:bodyPr wrap="square">
            <a:spAutoFit/>
          </a:bodyPr>
          <a:lstStyle/>
          <a:p>
            <a:pPr algn="just">
              <a:lnSpc>
                <a:spcPct val="107000"/>
              </a:lnSpc>
              <a:spcAft>
                <a:spcPts val="800"/>
              </a:spcAft>
            </a:pPr>
            <a:r>
              <a:rPr lang="en-US" sz="77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700" b="1" dirty="0">
                <a:latin typeface="Times New Roman" panose="02020603050405020304" pitchFamily="18" charset="0"/>
                <a:ea typeface="Calibri" panose="020F0502020204030204" pitchFamily="34" charset="0"/>
                <a:cs typeface="Times New Roman" panose="02020603050405020304" pitchFamily="18" charset="0"/>
              </a:rPr>
              <a:t>I.4. </a:t>
            </a:r>
            <a:r>
              <a:rPr lang="en-US" sz="7700" b="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7700" b="1" dirty="0">
                <a:latin typeface="Times New Roman" panose="02020603050405020304" pitchFamily="18" charset="0"/>
                <a:ea typeface="Calibri" panose="020F0502020204030204" pitchFamily="34" charset="0"/>
                <a:cs typeface="Times New Roman" panose="02020603050405020304" pitchFamily="18" charset="0"/>
              </a:rPr>
              <a:t> </a:t>
            </a:r>
            <a:r>
              <a:rPr lang="en-US" sz="77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7700" b="1" dirty="0">
                <a:latin typeface="Times New Roman" panose="02020603050405020304" pitchFamily="18" charset="0"/>
                <a:ea typeface="Calibri" panose="020F0502020204030204" pitchFamily="34" charset="0"/>
                <a:cs typeface="Times New Roman" panose="02020603050405020304" pitchFamily="18" charset="0"/>
              </a:rPr>
              <a:t> </a:t>
            </a:r>
            <a:r>
              <a:rPr lang="en-US" sz="7700" b="1" dirty="0" err="1">
                <a:latin typeface="Times New Roman" panose="02020603050405020304" pitchFamily="18" charset="0"/>
                <a:ea typeface="Calibri" panose="020F0502020204030204" pitchFamily="34" charset="0"/>
                <a:cs typeface="Times New Roman" panose="02020603050405020304" pitchFamily="18" charset="0"/>
              </a:rPr>
              <a:t>tham</a:t>
            </a:r>
            <a:r>
              <a:rPr lang="en-US" sz="7700" b="1" dirty="0">
                <a:latin typeface="Times New Roman" panose="02020603050405020304" pitchFamily="18" charset="0"/>
                <a:ea typeface="Calibri" panose="020F0502020204030204" pitchFamily="34" charset="0"/>
                <a:cs typeface="Times New Roman" panose="02020603050405020304" pitchFamily="18" charset="0"/>
              </a:rPr>
              <a:t> </a:t>
            </a:r>
            <a:r>
              <a:rPr lang="en-US" sz="7700" b="1" dirty="0" err="1">
                <a:latin typeface="Times New Roman" panose="02020603050405020304" pitchFamily="18" charset="0"/>
                <a:ea typeface="Calibri" panose="020F0502020204030204" pitchFamily="34" charset="0"/>
                <a:cs typeface="Times New Roman" panose="02020603050405020304" pitchFamily="18" charset="0"/>
              </a:rPr>
              <a:t>mưu</a:t>
            </a:r>
            <a:r>
              <a:rPr lang="en-US" sz="7700" b="1" dirty="0">
                <a:latin typeface="Times New Roman" panose="02020603050405020304" pitchFamily="18" charset="0"/>
                <a:ea typeface="Calibri" panose="020F0502020204030204" pitchFamily="34" charset="0"/>
                <a:cs typeface="Times New Roman" panose="02020603050405020304" pitchFamily="18" charset="0"/>
              </a:rPr>
              <a:t>, </a:t>
            </a:r>
            <a:r>
              <a:rPr lang="en-US" sz="7700" b="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7700" b="1" dirty="0">
                <a:latin typeface="Times New Roman" panose="02020603050405020304" pitchFamily="18" charset="0"/>
                <a:ea typeface="Calibri" panose="020F0502020204030204" pitchFamily="34" charset="0"/>
                <a:cs typeface="Times New Roman" panose="02020603050405020304" pitchFamily="18" charset="0"/>
              </a:rPr>
              <a:t> </a:t>
            </a:r>
            <a:r>
              <a:rPr lang="en-US" sz="77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7700" b="1" dirty="0">
                <a:latin typeface="Times New Roman" panose="02020603050405020304" pitchFamily="18" charset="0"/>
                <a:ea typeface="Calibri" panose="020F0502020204030204" pitchFamily="34" charset="0"/>
                <a:cs typeface="Times New Roman" panose="02020603050405020304" pitchFamily="18" charset="0"/>
              </a:rPr>
              <a:t> </a:t>
            </a:r>
            <a:r>
              <a:rPr lang="en-US" sz="7700" b="1" dirty="0" err="1">
                <a:latin typeface="Times New Roman" panose="02020603050405020304" pitchFamily="18" charset="0"/>
                <a:ea typeface="Calibri" panose="020F0502020204030204" pitchFamily="34" charset="0"/>
                <a:cs typeface="Times New Roman" panose="02020603050405020304" pitchFamily="18" charset="0"/>
              </a:rPr>
              <a:t>lãnh</a:t>
            </a:r>
            <a:r>
              <a:rPr lang="en-US" sz="7700" b="1" dirty="0">
                <a:latin typeface="Times New Roman" panose="02020603050405020304" pitchFamily="18" charset="0"/>
                <a:ea typeface="Calibri" panose="020F0502020204030204" pitchFamily="34" charset="0"/>
                <a:cs typeface="Times New Roman" panose="02020603050405020304" pitchFamily="18" charset="0"/>
              </a:rPr>
              <a:t> </a:t>
            </a:r>
            <a:r>
              <a:rPr lang="en-US" sz="7700" b="1" dirty="0" err="1">
                <a:latin typeface="Times New Roman" panose="02020603050405020304" pitchFamily="18" charset="0"/>
                <a:ea typeface="Calibri" panose="020F0502020204030204" pitchFamily="34" charset="0"/>
                <a:cs typeface="Times New Roman" panose="02020603050405020304" pitchFamily="18" charset="0"/>
              </a:rPr>
              <a:t>đạo</a:t>
            </a:r>
            <a:r>
              <a:rPr lang="en-US" sz="7700" b="1" dirty="0">
                <a:latin typeface="Times New Roman" panose="02020603050405020304" pitchFamily="18" charset="0"/>
                <a:ea typeface="Calibri" panose="020F0502020204030204" pitchFamily="34" charset="0"/>
                <a:cs typeface="Times New Roman" panose="02020603050405020304" pitchFamily="18" charset="0"/>
              </a:rPr>
              <a:t> </a:t>
            </a:r>
            <a:r>
              <a:rPr lang="en-US" sz="7700" b="1" dirty="0" err="1">
                <a:latin typeface="Times New Roman" panose="02020603050405020304" pitchFamily="18" charset="0"/>
                <a:ea typeface="Calibri" panose="020F0502020204030204" pitchFamily="34" charset="0"/>
                <a:cs typeface="Times New Roman" panose="02020603050405020304" pitchFamily="18" charset="0"/>
              </a:rPr>
              <a:t>chỉ</a:t>
            </a:r>
            <a:r>
              <a:rPr lang="en-US" sz="7700" b="1" dirty="0">
                <a:latin typeface="Times New Roman" panose="02020603050405020304" pitchFamily="18" charset="0"/>
                <a:ea typeface="Calibri" panose="020F0502020204030204" pitchFamily="34" charset="0"/>
                <a:cs typeface="Times New Roman" panose="02020603050405020304" pitchFamily="18" charset="0"/>
              </a:rPr>
              <a:t> </a:t>
            </a:r>
            <a:r>
              <a:rPr lang="en-US" sz="7700" b="1" dirty="0" err="1">
                <a:latin typeface="Times New Roman" panose="02020603050405020304" pitchFamily="18" charset="0"/>
                <a:ea typeface="Calibri" panose="020F0502020204030204" pitchFamily="34" charset="0"/>
                <a:cs typeface="Times New Roman" panose="02020603050405020304" pitchFamily="18" charset="0"/>
              </a:rPr>
              <a:t>đạo</a:t>
            </a:r>
            <a:endParaRPr lang="en-US" sz="77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7700" b="1" dirty="0">
                <a:latin typeface="Times New Roman" panose="02020603050405020304" pitchFamily="18" charset="0"/>
                <a:ea typeface="Calibri" panose="020F0502020204030204" pitchFamily="34" charset="0"/>
                <a:cs typeface="Times New Roman" panose="02020603050405020304" pitchFamily="18" charset="0"/>
              </a:rPr>
              <a:t>     </a:t>
            </a:r>
            <a:r>
              <a:rPr lang="pt-BR" sz="7700" b="1" dirty="0">
                <a:latin typeface="Times New Roman" panose="02020603050405020304" pitchFamily="18" charset="0"/>
                <a:ea typeface="Calibri" panose="020F0502020204030204" pitchFamily="34" charset="0"/>
                <a:cs typeface="Times New Roman" panose="02020603050405020304" pitchFamily="18" charset="0"/>
              </a:rPr>
              <a:t>I.4.2. Công tác chỉ đạo các phòng ban chuyên </a:t>
            </a:r>
            <a:r>
              <a:rPr lang="pt-BR" sz="7700" b="1" dirty="0" smtClean="0">
                <a:latin typeface="Times New Roman" panose="02020603050405020304" pitchFamily="18" charset="0"/>
                <a:ea typeface="Calibri" panose="020F0502020204030204" pitchFamily="34" charset="0"/>
                <a:cs typeface="Times New Roman" panose="02020603050405020304" pitchFamily="18" charset="0"/>
              </a:rPr>
              <a:t>môn</a:t>
            </a:r>
          </a:p>
          <a:p>
            <a:pPr algn="just">
              <a:lnSpc>
                <a:spcPct val="107000"/>
              </a:lnSpc>
              <a:spcAft>
                <a:spcPts val="800"/>
              </a:spcAft>
            </a:pPr>
            <a:r>
              <a:rPr lang="pt-BR" sz="7700" dirty="0" smtClean="0">
                <a:latin typeface="Times New Roman" panose="02020603050405020304" pitchFamily="18" charset="0"/>
                <a:ea typeface="Calibri" panose="020F0502020204030204" pitchFamily="34" charset="0"/>
                <a:cs typeface="Times New Roman" panose="02020603050405020304" pitchFamily="18" charset="0"/>
              </a:rPr>
              <a:t>	Sở </a:t>
            </a:r>
            <a:r>
              <a:rPr lang="pt-BR" sz="7700" dirty="0">
                <a:latin typeface="Times New Roman" panose="02020603050405020304" pitchFamily="18" charset="0"/>
                <a:ea typeface="Calibri" panose="020F0502020204030204" pitchFamily="34" charset="0"/>
                <a:cs typeface="Times New Roman" panose="02020603050405020304" pitchFamily="18" charset="0"/>
              </a:rPr>
              <a:t>GD đã chỉ đạo các đơn vị xây dựng chương trình nhà trường, bố trí sắp xếp giảng dạy đảm bảo tiến độ, chất lượng của tất cả các môn học; hoàn thành xét công nhận tốt nghiệp </a:t>
            </a:r>
            <a:r>
              <a:rPr lang="pt-BR" sz="7700" dirty="0" smtClean="0">
                <a:latin typeface="Times New Roman" panose="02020603050405020304" pitchFamily="18" charset="0"/>
                <a:ea typeface="Calibri" panose="020F0502020204030204" pitchFamily="34" charset="0"/>
                <a:cs typeface="Times New Roman" panose="02020603050405020304" pitchFamily="18" charset="0"/>
              </a:rPr>
              <a:t>THCS</a:t>
            </a:r>
            <a:r>
              <a:rPr lang="pt-BR" sz="7700" spc="-20" dirty="0" smtClean="0">
                <a:latin typeface="Times New Roman" panose="02020603050405020304" pitchFamily="18" charset="0"/>
                <a:ea typeface="Calibri" panose="020F0502020204030204" pitchFamily="34" charset="0"/>
                <a:cs typeface="Times New Roman" panose="02020603050405020304" pitchFamily="18" charset="0"/>
              </a:rPr>
              <a:t>, </a:t>
            </a:r>
            <a:r>
              <a:rPr lang="pt-BR" sz="7700" spc="-20" dirty="0">
                <a:latin typeface="Times New Roman" panose="02020603050405020304" pitchFamily="18" charset="0"/>
                <a:ea typeface="Calibri" panose="020F0502020204030204" pitchFamily="34" charset="0"/>
                <a:cs typeface="Times New Roman" panose="02020603050405020304" pitchFamily="18" charset="0"/>
              </a:rPr>
              <a:t>cập nhật kết quả học tập</a:t>
            </a:r>
            <a:r>
              <a:rPr lang="pt-BR" sz="7700" dirty="0">
                <a:latin typeface="Times New Roman" panose="02020603050405020304" pitchFamily="18" charset="0"/>
                <a:ea typeface="Calibri" panose="020F0502020204030204" pitchFamily="34" charset="0"/>
                <a:cs typeface="Times New Roman" panose="02020603050405020304" pitchFamily="18" charset="0"/>
              </a:rPr>
              <a:t>, rèn luyện của thí sinh lên cơ sở dữ liệu ngành và đồng bộ với phần mềm tuyển sinh;</a:t>
            </a:r>
            <a:endParaRPr lang="en-US" sz="77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pt-BR" sz="7700" dirty="0" smtClean="0">
                <a:latin typeface="Times New Roman" panose="02020603050405020304" pitchFamily="18" charset="0"/>
                <a:ea typeface="Calibri" panose="020F0502020204030204" pitchFamily="34" charset="0"/>
                <a:cs typeface="Times New Roman" panose="02020603050405020304" pitchFamily="18" charset="0"/>
              </a:rPr>
              <a:t>	Sở </a:t>
            </a:r>
            <a:r>
              <a:rPr lang="pt-BR" sz="7700" dirty="0">
                <a:latin typeface="Times New Roman" panose="02020603050405020304" pitchFamily="18" charset="0"/>
                <a:ea typeface="Calibri" panose="020F0502020204030204" pitchFamily="34" charset="0"/>
                <a:cs typeface="Times New Roman" panose="02020603050405020304" pitchFamily="18" charset="0"/>
              </a:rPr>
              <a:t>GD đã tổ chức xây dựng cấu trúc đề thi, ngân hàng đề thi; </a:t>
            </a:r>
            <a:endParaRPr lang="en-US" sz="77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pt-BR" sz="7700" dirty="0" smtClean="0">
                <a:latin typeface="Times New Roman" panose="02020603050405020304" pitchFamily="18" charset="0"/>
                <a:ea typeface="Calibri" panose="020F0502020204030204" pitchFamily="34" charset="0"/>
                <a:cs typeface="Times New Roman" panose="02020603050405020304" pitchFamily="18" charset="0"/>
              </a:rPr>
              <a:t>	Trong </a:t>
            </a:r>
            <a:r>
              <a:rPr lang="pt-BR" sz="7700" dirty="0">
                <a:latin typeface="Times New Roman" panose="02020603050405020304" pitchFamily="18" charset="0"/>
                <a:ea typeface="Calibri" panose="020F0502020204030204" pitchFamily="34" charset="0"/>
                <a:cs typeface="Times New Roman" panose="02020603050405020304" pitchFamily="18" charset="0"/>
              </a:rPr>
              <a:t>thời gian tiếp theo SGD sẽ t</a:t>
            </a:r>
            <a:r>
              <a:rPr lang="pt-BR" sz="7700" spc="-20" dirty="0">
                <a:latin typeface="Times New Roman" panose="02020603050405020304" pitchFamily="18" charset="0"/>
                <a:ea typeface="Calibri" panose="020F0502020204030204" pitchFamily="34" charset="0"/>
                <a:cs typeface="Times New Roman" panose="02020603050405020304" pitchFamily="18" charset="0"/>
              </a:rPr>
              <a:t>ổ chức tập huấn về nghiệp vụ tổ chức thi và tập huấn sử dụng phần mềm</a:t>
            </a:r>
            <a:r>
              <a:rPr lang="pt-BR" sz="7700" dirty="0">
                <a:latin typeface="Times New Roman" panose="02020603050405020304" pitchFamily="18" charset="0"/>
                <a:ea typeface="Calibri" panose="020F0502020204030204" pitchFamily="34" charset="0"/>
                <a:cs typeface="Times New Roman" panose="02020603050405020304" pitchFamily="18" charset="0"/>
              </a:rPr>
              <a:t> quản lý thi; tổ chức cho học sinh đăng ký dự thi trên phần mềm tuyển </a:t>
            </a:r>
            <a:r>
              <a:rPr lang="pt-BR" sz="7700" dirty="0" smtClean="0">
                <a:latin typeface="Times New Roman" panose="02020603050405020304" pitchFamily="18" charset="0"/>
                <a:ea typeface="Calibri" panose="020F0502020204030204" pitchFamily="34" charset="0"/>
                <a:cs typeface="Times New Roman" panose="02020603050405020304" pitchFamily="18" charset="0"/>
              </a:rPr>
              <a:t>sinh. Tổ </a:t>
            </a:r>
            <a:r>
              <a:rPr lang="pt-BR" sz="7700" dirty="0">
                <a:latin typeface="Times New Roman" panose="02020603050405020304" pitchFamily="18" charset="0"/>
                <a:ea typeface="Calibri" panose="020F0502020204030204" pitchFamily="34" charset="0"/>
                <a:cs typeface="Times New Roman" panose="02020603050405020304" pitchFamily="18" charset="0"/>
              </a:rPr>
              <a:t>chức các hội nghị tập huấn quy chế, nghiệp vụ coi thi, chấm thi, thanh tra, kiểm tra; thành lập hội đồng xét tuyển thẳng; thành lập các ban ra đề thi, </a:t>
            </a:r>
            <a:r>
              <a:rPr lang="pt-BR" sz="77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7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4265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107" y="351690"/>
            <a:ext cx="28944277" cy="2726900"/>
          </a:xfrm>
          <a:prstGeom prst="rect">
            <a:avLst/>
          </a:prstGeom>
        </p:spPr>
        <p:txBody>
          <a:bodyPr wrap="square">
            <a:spAutoFit/>
          </a:bodyPr>
          <a:lstStyle/>
          <a:p>
            <a:pPr algn="just">
              <a:lnSpc>
                <a:spcPct val="107000"/>
              </a:lnSpc>
              <a:spcAft>
                <a:spcPts val="800"/>
              </a:spcAft>
            </a:pPr>
            <a:r>
              <a:rPr lang="en-US" sz="77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smtClean="0">
                <a:latin typeface="Times New Roman" panose="02020603050405020304" pitchFamily="18" charset="0"/>
                <a:ea typeface="Calibri" panose="020F0502020204030204" pitchFamily="34" charset="0"/>
              </a:rPr>
              <a:t>PHẦN II – MỘT SỐ ĐIỂM MỚI TRONG KỲ THI TN THPT NĂM 2025</a:t>
            </a:r>
            <a:endParaRPr lang="en-US" sz="77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2"/>
          <a:srcRect l="31165" t="20062" r="30406" b="12167"/>
          <a:stretch/>
        </p:blipFill>
        <p:spPr>
          <a:xfrm>
            <a:off x="246186" y="3131810"/>
            <a:ext cx="14824983" cy="14698990"/>
          </a:xfrm>
          <a:prstGeom prst="rect">
            <a:avLst/>
          </a:prstGeom>
        </p:spPr>
      </p:pic>
      <p:pic>
        <p:nvPicPr>
          <p:cNvPr id="9" name="Picture 8"/>
          <p:cNvPicPr>
            <a:picLocks noChangeAspect="1"/>
          </p:cNvPicPr>
          <p:nvPr/>
        </p:nvPicPr>
        <p:blipFill rotWithShape="1">
          <a:blip r:embed="rId3"/>
          <a:srcRect l="30538" t="24760" r="30340" b="33361"/>
          <a:stretch/>
        </p:blipFill>
        <p:spPr>
          <a:xfrm>
            <a:off x="15289046" y="3024550"/>
            <a:ext cx="15719228" cy="9460527"/>
          </a:xfrm>
          <a:prstGeom prst="rect">
            <a:avLst/>
          </a:prstGeom>
        </p:spPr>
      </p:pic>
    </p:spTree>
    <p:extLst>
      <p:ext uri="{BB962C8B-B14F-4D97-AF65-F5344CB8AC3E}">
        <p14:creationId xmlns:p14="http://schemas.microsoft.com/office/powerpoint/2010/main" val="3957110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7107" y="2626107"/>
            <a:ext cx="28135385" cy="14929728"/>
          </a:xfrm>
          <a:prstGeom prst="rect">
            <a:avLst/>
          </a:prstGeom>
        </p:spPr>
        <p:txBody>
          <a:bodyPr wrap="square">
            <a:spAutoFit/>
          </a:bodyPr>
          <a:lstStyle/>
          <a:p>
            <a:pPr algn="just">
              <a:lnSpc>
                <a:spcPct val="150000"/>
              </a:lnSpc>
              <a:spcBef>
                <a:spcPts val="800"/>
              </a:spcBef>
              <a:spcAft>
                <a:spcPts val="0"/>
              </a:spcAft>
            </a:pPr>
            <a:r>
              <a:rPr lang="en-US" sz="8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II.1. MÔN THI </a:t>
            </a:r>
          </a:p>
          <a:p>
            <a:pPr algn="just">
              <a:lnSpc>
                <a:spcPct val="150000"/>
              </a:lnSpc>
              <a:spcBef>
                <a:spcPts val="200"/>
              </a:spcBef>
              <a:spcAft>
                <a:spcPts val="0"/>
              </a:spcAft>
            </a:pP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II.1.1.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Giảm</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spcBef>
                <a:spcPts val="300"/>
              </a:spcBef>
              <a:spcAft>
                <a:spcPts val="0"/>
              </a:spcAft>
            </a:pPr>
            <a:r>
              <a:rPr lang="en-US" sz="80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Thí</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4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môn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môn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bắt</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buộc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Toán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môn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thí</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môn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THPT (9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môn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gồm</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Ngoại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Lịch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lý</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lý</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dục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kinh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luật</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đăng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ký</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ở 36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môn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8000" dirty="0">
              <a:latin typeface="Times New Roman" panose="02020603050405020304" pitchFamily="18" charset="0"/>
              <a:cs typeface="Times New Roman" panose="02020603050405020304" pitchFamily="18" charset="0"/>
            </a:endParaRPr>
          </a:p>
        </p:txBody>
      </p:sp>
      <p:sp>
        <p:nvSpPr>
          <p:cNvPr id="5" name="Rectangle 4"/>
          <p:cNvSpPr/>
          <p:nvPr/>
        </p:nvSpPr>
        <p:spPr>
          <a:xfrm>
            <a:off x="1477107" y="351690"/>
            <a:ext cx="28944277" cy="2726900"/>
          </a:xfrm>
          <a:prstGeom prst="rect">
            <a:avLst/>
          </a:prstGeom>
        </p:spPr>
        <p:txBody>
          <a:bodyPr wrap="square">
            <a:spAutoFit/>
          </a:bodyPr>
          <a:lstStyle/>
          <a:p>
            <a:pPr algn="just">
              <a:lnSpc>
                <a:spcPct val="107000"/>
              </a:lnSpc>
              <a:spcAft>
                <a:spcPts val="800"/>
              </a:spcAft>
            </a:pPr>
            <a:r>
              <a:rPr lang="en-US" sz="77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smtClean="0">
                <a:latin typeface="Times New Roman" panose="02020603050405020304" pitchFamily="18" charset="0"/>
                <a:ea typeface="Calibri" panose="020F0502020204030204" pitchFamily="34" charset="0"/>
              </a:rPr>
              <a:t>PHẦN II – MỘT SỐ ĐIỂM MỚI TRONG KỲ THI TN THPT NĂM 2025</a:t>
            </a:r>
            <a:endParaRPr lang="en-US" sz="7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751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6769" y="2696445"/>
            <a:ext cx="28698093" cy="14968200"/>
          </a:xfrm>
          <a:prstGeom prst="rect">
            <a:avLst/>
          </a:prstGeom>
        </p:spPr>
        <p:txBody>
          <a:bodyPr wrap="square">
            <a:spAutoFit/>
          </a:bodyPr>
          <a:lstStyle/>
          <a:p>
            <a:pPr algn="just">
              <a:lnSpc>
                <a:spcPct val="150000"/>
              </a:lnSpc>
              <a:spcBef>
                <a:spcPts val="800"/>
              </a:spcBef>
              <a:spcAft>
                <a:spcPts val="0"/>
              </a:spcAft>
            </a:pPr>
            <a:r>
              <a:rPr lang="en-US" sz="8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II.1. MÔN THI </a:t>
            </a:r>
          </a:p>
          <a:p>
            <a:pPr algn="just">
              <a:lnSpc>
                <a:spcPct val="150000"/>
              </a:lnSpc>
              <a:spcBef>
                <a:spcPts val="200"/>
              </a:spcBef>
              <a:spcAft>
                <a:spcPts val="0"/>
              </a:spcAft>
            </a:pPr>
            <a:r>
              <a:rPr lang="en-US" sz="8000"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II.1.2.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Giảm</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Kỳ</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giảm</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8000"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indent="571500" algn="just">
              <a:lnSpc>
                <a:spcPct val="150000"/>
              </a:lnSpc>
              <a:spcBef>
                <a:spcPts val="300"/>
              </a:spcBef>
              <a:spcAft>
                <a:spcPts val="0"/>
              </a:spcAft>
            </a:pP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Buổi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1: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Môn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Văn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120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phút</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8000" dirty="0">
              <a:latin typeface="Times New Roman" panose="02020603050405020304" pitchFamily="18" charset="0"/>
              <a:ea typeface="Calibri" panose="020F0502020204030204" pitchFamily="34" charset="0"/>
              <a:cs typeface="Times New Roman" panose="02020603050405020304" pitchFamily="18" charset="0"/>
            </a:endParaRPr>
          </a:p>
          <a:p>
            <a:pPr indent="571500" algn="just">
              <a:lnSpc>
                <a:spcPct val="150000"/>
              </a:lnSpc>
              <a:spcBef>
                <a:spcPts val="300"/>
              </a:spcBef>
              <a:spcAft>
                <a:spcPts val="0"/>
              </a:spcAft>
            </a:pP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Buổi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Môn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Toán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trắc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90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phút</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8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8000" dirty="0" smtClean="0">
                <a:latin typeface="Times New Roman" panose="02020603050405020304" pitchFamily="18" charset="0"/>
                <a:ea typeface="Times New Roman" panose="02020603050405020304" pitchFamily="18" charset="0"/>
                <a:cs typeface="Times New Roman" panose="02020603050405020304" pitchFamily="18" charset="0"/>
              </a:rPr>
              <a:t>  -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Buổi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3: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gồm</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ea typeface="Times New Roman" panose="02020603050405020304" pitchFamily="18" charset="0"/>
                <a:cs typeface="Times New Roman" panose="02020603050405020304" pitchFamily="18" charset="0"/>
              </a:rPr>
              <a:t>môn</a:t>
            </a:r>
            <a:r>
              <a:rPr lang="en-US" sz="8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Ngoại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Lịch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lý</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lý</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dục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kinh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luật</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trắc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50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phút</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môn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8000" dirty="0">
              <a:latin typeface="Times New Roman" panose="02020603050405020304" pitchFamily="18" charset="0"/>
              <a:cs typeface="Times New Roman" panose="02020603050405020304" pitchFamily="18" charset="0"/>
            </a:endParaRPr>
          </a:p>
        </p:txBody>
      </p:sp>
      <p:sp>
        <p:nvSpPr>
          <p:cNvPr id="4" name="Rectangle 3"/>
          <p:cNvSpPr/>
          <p:nvPr/>
        </p:nvSpPr>
        <p:spPr>
          <a:xfrm>
            <a:off x="1477107" y="351690"/>
            <a:ext cx="28944277" cy="2726900"/>
          </a:xfrm>
          <a:prstGeom prst="rect">
            <a:avLst/>
          </a:prstGeom>
        </p:spPr>
        <p:txBody>
          <a:bodyPr wrap="square">
            <a:spAutoFit/>
          </a:bodyPr>
          <a:lstStyle/>
          <a:p>
            <a:pPr algn="just">
              <a:lnSpc>
                <a:spcPct val="107000"/>
              </a:lnSpc>
              <a:spcAft>
                <a:spcPts val="800"/>
              </a:spcAft>
            </a:pPr>
            <a:r>
              <a:rPr lang="en-US" sz="77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smtClean="0">
                <a:latin typeface="Times New Roman" panose="02020603050405020304" pitchFamily="18" charset="0"/>
                <a:ea typeface="Calibri" panose="020F0502020204030204" pitchFamily="34" charset="0"/>
              </a:rPr>
              <a:t>PHẦN II – MỘT SỐ ĐIỂM MỚI TRONG KỲ THI TN THPT NĂM 2025</a:t>
            </a:r>
            <a:endParaRPr lang="en-US" sz="7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6167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69477" y="2743197"/>
            <a:ext cx="27432000" cy="14865608"/>
          </a:xfrm>
          <a:prstGeom prst="rect">
            <a:avLst/>
          </a:prstGeom>
        </p:spPr>
        <p:txBody>
          <a:bodyPr wrap="square">
            <a:spAutoFit/>
          </a:bodyPr>
          <a:lstStyle/>
          <a:p>
            <a:pPr indent="575945" algn="just">
              <a:lnSpc>
                <a:spcPct val="150000"/>
              </a:lnSpc>
              <a:spcBef>
                <a:spcPts val="800"/>
              </a:spcBef>
              <a:spcAft>
                <a:spcPts val="0"/>
              </a:spcAft>
            </a:pPr>
            <a:r>
              <a:rPr lang="en-US" sz="8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II.2. THAY ĐỔI CÁCH TÍNH ĐIỂM XÉT TỐT </a:t>
            </a:r>
            <a:r>
              <a:rPr lang="en-US" sz="8000" b="1" kern="0"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NGHIỆP </a:t>
            </a:r>
            <a:endParaRPr lang="en-US" sz="8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50000"/>
              </a:lnSpc>
            </a:pPr>
            <a:r>
              <a:rPr lang="en-US" sz="8000" b="1" spc="-30"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II.2.1</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Tỉ</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bạ</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a:latin typeface="Times New Roman" panose="02020603050405020304" pitchFamily="18" charset="0"/>
                <a:ea typeface="Times New Roman" panose="02020603050405020304" pitchFamily="18" charset="0"/>
              </a:rPr>
              <a:t>Theo </a:t>
            </a:r>
            <a:r>
              <a:rPr lang="en-US" sz="8000" spc="-10" dirty="0" err="1">
                <a:latin typeface="Times New Roman" panose="02020603050405020304" pitchFamily="18" charset="0"/>
                <a:ea typeface="Times New Roman" panose="02020603050405020304" pitchFamily="18" charset="0"/>
              </a:rPr>
              <a:t>tỷ</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lệ</a:t>
            </a:r>
            <a:r>
              <a:rPr lang="en-US" sz="8000" spc="-10" dirty="0">
                <a:latin typeface="Times New Roman" panose="02020603050405020304" pitchFamily="18" charset="0"/>
                <a:ea typeface="Times New Roman" panose="02020603050405020304" pitchFamily="18" charset="0"/>
              </a:rPr>
              <a:t> 50-50. </a:t>
            </a:r>
            <a:r>
              <a:rPr lang="en-US" sz="8000" spc="-10" dirty="0" err="1">
                <a:latin typeface="Times New Roman" panose="02020603050405020304" pitchFamily="18" charset="0"/>
                <a:ea typeface="Times New Roman" panose="02020603050405020304" pitchFamily="18" charset="0"/>
              </a:rPr>
              <a:t>Như</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vậy</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Tăng</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tỷ</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lệ</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sử</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dụng</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điểm</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học</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bạ</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trong</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xét</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tốt</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nghiệp</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tăng</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từ</a:t>
            </a:r>
            <a:r>
              <a:rPr lang="en-US" sz="8000" spc="-10" dirty="0">
                <a:latin typeface="Times New Roman" panose="02020603050405020304" pitchFamily="18" charset="0"/>
                <a:ea typeface="Times New Roman" panose="02020603050405020304" pitchFamily="18" charset="0"/>
              </a:rPr>
              <a:t> 30% </a:t>
            </a:r>
            <a:r>
              <a:rPr lang="en-US" sz="8000" spc="-10" dirty="0" err="1">
                <a:latin typeface="Times New Roman" panose="02020603050405020304" pitchFamily="18" charset="0"/>
                <a:ea typeface="Times New Roman" panose="02020603050405020304" pitchFamily="18" charset="0"/>
              </a:rPr>
              <a:t>như</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trước</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đây</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lên</a:t>
            </a:r>
            <a:r>
              <a:rPr lang="en-US" sz="8000" spc="-10" dirty="0">
                <a:latin typeface="Times New Roman" panose="02020603050405020304" pitchFamily="18" charset="0"/>
                <a:ea typeface="Times New Roman" panose="02020603050405020304" pitchFamily="18" charset="0"/>
              </a:rPr>
              <a:t> 50% </a:t>
            </a:r>
            <a:r>
              <a:rPr lang="en-US" sz="8000" spc="-10" dirty="0" err="1">
                <a:latin typeface="Times New Roman" panose="02020603050405020304" pitchFamily="18" charset="0"/>
                <a:ea typeface="Times New Roman" panose="02020603050405020304" pitchFamily="18" charset="0"/>
              </a:rPr>
              <a:t>từ</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năm</a:t>
            </a:r>
            <a:r>
              <a:rPr lang="en-US" sz="8000" spc="-10" dirty="0">
                <a:latin typeface="Times New Roman" panose="02020603050405020304" pitchFamily="18" charset="0"/>
                <a:ea typeface="Times New Roman" panose="02020603050405020304" pitchFamily="18" charset="0"/>
              </a:rPr>
              <a:t> 2025, </a:t>
            </a:r>
            <a:r>
              <a:rPr lang="en-US" sz="8000" spc="-10" dirty="0" err="1">
                <a:latin typeface="Times New Roman" panose="02020603050405020304" pitchFamily="18" charset="0"/>
                <a:ea typeface="Times New Roman" panose="02020603050405020304" pitchFamily="18" charset="0"/>
              </a:rPr>
              <a:t>điểm</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học</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bạ</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được</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tính</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cả</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ba</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năm</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lớp</a:t>
            </a:r>
            <a:r>
              <a:rPr lang="en-US" sz="8000" spc="-10" dirty="0">
                <a:latin typeface="Times New Roman" panose="02020603050405020304" pitchFamily="18" charset="0"/>
                <a:ea typeface="Times New Roman" panose="02020603050405020304" pitchFamily="18" charset="0"/>
              </a:rPr>
              <a:t> 10,11 </a:t>
            </a:r>
            <a:r>
              <a:rPr lang="en-US" sz="8000" spc="-10" dirty="0" err="1">
                <a:latin typeface="Times New Roman" panose="02020603050405020304" pitchFamily="18" charset="0"/>
                <a:ea typeface="Times New Roman" panose="02020603050405020304" pitchFamily="18" charset="0"/>
              </a:rPr>
              <a:t>và</a:t>
            </a:r>
            <a:r>
              <a:rPr lang="en-US" sz="8000" spc="-10" dirty="0">
                <a:latin typeface="Times New Roman" panose="02020603050405020304" pitchFamily="18" charset="0"/>
                <a:ea typeface="Times New Roman" panose="02020603050405020304" pitchFamily="18" charset="0"/>
              </a:rPr>
              <a:t> 12. </a:t>
            </a:r>
            <a:r>
              <a:rPr lang="en-US" sz="8000" spc="-10" dirty="0" err="1">
                <a:latin typeface="Times New Roman" panose="02020603050405020304" pitchFamily="18" charset="0"/>
                <a:ea typeface="Times New Roman" panose="02020603050405020304" pitchFamily="18" charset="0"/>
              </a:rPr>
              <a:t>Điều</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này</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nhằm</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khuyến</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khích</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học</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sinh</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duy</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trì</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kết</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quả</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học</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tập</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ổn</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định</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trong</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suốt</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ba</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năm</a:t>
            </a:r>
            <a:r>
              <a:rPr lang="en-US" sz="8000" spc="-10" dirty="0">
                <a:latin typeface="Times New Roman" panose="02020603050405020304" pitchFamily="18" charset="0"/>
                <a:ea typeface="Times New Roman" panose="02020603050405020304" pitchFamily="18" charset="0"/>
              </a:rPr>
              <a:t> THPT </a:t>
            </a:r>
            <a:r>
              <a:rPr lang="en-US" sz="8000" spc="-10" dirty="0" err="1">
                <a:latin typeface="Times New Roman" panose="02020603050405020304" pitchFamily="18" charset="0"/>
                <a:ea typeface="Times New Roman" panose="02020603050405020304" pitchFamily="18" charset="0"/>
              </a:rPr>
              <a:t>và</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giảm</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thiểu</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việc</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học</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tủ</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học</a:t>
            </a:r>
            <a:r>
              <a:rPr lang="en-US" sz="8000" spc="-10" dirty="0">
                <a:latin typeface="Times New Roman" panose="02020603050405020304" pitchFamily="18" charset="0"/>
                <a:ea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rPr>
              <a:t>lệch</a:t>
            </a:r>
            <a:r>
              <a:rPr lang="en-US" sz="8000" spc="-10" dirty="0">
                <a:latin typeface="Times New Roman" panose="02020603050405020304" pitchFamily="18" charset="0"/>
                <a:ea typeface="Times New Roman" panose="02020603050405020304" pitchFamily="18" charset="0"/>
              </a:rPr>
              <a:t>.</a:t>
            </a:r>
            <a:endParaRPr lang="en-US" sz="8000" dirty="0"/>
          </a:p>
        </p:txBody>
      </p:sp>
      <p:sp>
        <p:nvSpPr>
          <p:cNvPr id="5" name="Rectangle 4"/>
          <p:cNvSpPr/>
          <p:nvPr/>
        </p:nvSpPr>
        <p:spPr>
          <a:xfrm>
            <a:off x="1477107" y="351690"/>
            <a:ext cx="28944277" cy="2726900"/>
          </a:xfrm>
          <a:prstGeom prst="rect">
            <a:avLst/>
          </a:prstGeom>
        </p:spPr>
        <p:txBody>
          <a:bodyPr wrap="square">
            <a:spAutoFit/>
          </a:bodyPr>
          <a:lstStyle/>
          <a:p>
            <a:pPr algn="just">
              <a:lnSpc>
                <a:spcPct val="107000"/>
              </a:lnSpc>
              <a:spcAft>
                <a:spcPts val="800"/>
              </a:spcAft>
            </a:pPr>
            <a:r>
              <a:rPr lang="en-US" sz="77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smtClean="0">
                <a:latin typeface="Times New Roman" panose="02020603050405020304" pitchFamily="18" charset="0"/>
                <a:ea typeface="Calibri" panose="020F0502020204030204" pitchFamily="34" charset="0"/>
              </a:rPr>
              <a:t>PHẦN II – MỘT SỐ ĐIỂM MỚI TRONG KỲ THI TN THPT NĂM 2025</a:t>
            </a:r>
            <a:endParaRPr lang="en-US" sz="7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097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9477" y="3130063"/>
            <a:ext cx="28803600" cy="14338797"/>
          </a:xfrm>
          <a:prstGeom prst="rect">
            <a:avLst/>
          </a:prstGeom>
        </p:spPr>
        <p:txBody>
          <a:bodyPr wrap="square">
            <a:spAutoFit/>
          </a:bodyPr>
          <a:lstStyle/>
          <a:p>
            <a:pPr indent="575945" algn="just">
              <a:lnSpc>
                <a:spcPct val="150000"/>
              </a:lnSpc>
              <a:spcBef>
                <a:spcPts val="800"/>
              </a:spcBef>
              <a:spcAft>
                <a:spcPts val="0"/>
              </a:spcAft>
            </a:pPr>
            <a:r>
              <a:rPr lang="en-US" sz="8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II.2. THAY ĐỔI CÁCH TÍNH ĐIỂM XÉT TỐT NGHIỆP</a:t>
            </a:r>
            <a:r>
              <a:rPr lang="en-US" sz="8000" b="1" kern="0"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t>
            </a:r>
          </a:p>
          <a:p>
            <a:pPr indent="571500" algn="just">
              <a:lnSpc>
                <a:spcPct val="106000"/>
              </a:lnSpc>
              <a:spcBef>
                <a:spcPts val="200"/>
              </a:spcBef>
              <a:spcAft>
                <a:spcPts val="0"/>
              </a:spcAft>
            </a:pPr>
            <a:r>
              <a:rPr lang="en-US" sz="8000" b="1" spc="-30"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II.2.2</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ngoại</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ưu</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spc="-3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8000" b="1" spc="-3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80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indent="571500" algn="just">
              <a:lnSpc>
                <a:spcPct val="115000"/>
              </a:lnSpc>
              <a:spcBef>
                <a:spcPts val="300"/>
              </a:spcBef>
              <a:spcAft>
                <a:spcPts val="0"/>
              </a:spcAft>
            </a:pP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Chứng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ngoại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10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chứng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ngoại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miễn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môn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Ngoại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THPT.</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thí</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đủ</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miễn</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môn</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Ngoại</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vẫn</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dự</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ngoại</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spc="-1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8000" spc="-10" dirty="0">
                <a:latin typeface="Times New Roman" panose="02020603050405020304" pitchFamily="18" charset="0"/>
                <a:ea typeface="Times New Roman" panose="02020603050405020304" pitchFamily="18" charset="0"/>
                <a:cs typeface="Times New Roman" panose="02020603050405020304" pitchFamily="18" charset="0"/>
              </a:rPr>
              <a:t> THPT.</a:t>
            </a:r>
            <a:endParaRPr lang="en-US" sz="6600" dirty="0">
              <a:latin typeface="Calibri" panose="020F0502020204030204" pitchFamily="34" charset="0"/>
              <a:ea typeface="Calibri" panose="020F0502020204030204" pitchFamily="34" charset="0"/>
              <a:cs typeface="Times New Roman" panose="02020603050405020304" pitchFamily="18" charset="0"/>
            </a:endParaRPr>
          </a:p>
          <a:p>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Bỏ</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cộng</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điểm</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khuyến</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khích</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các</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chứng</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chỉ</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nghề</a:t>
            </a:r>
            <a:r>
              <a:rPr lang="en-US" sz="8000" dirty="0">
                <a:latin typeface="Times New Roman" panose="02020603050405020304" pitchFamily="18" charset="0"/>
                <a:ea typeface="Times New Roman" panose="02020603050405020304" pitchFamily="18" charset="0"/>
              </a:rPr>
              <a:t>, tin </a:t>
            </a:r>
            <a:r>
              <a:rPr lang="en-US" sz="8000" dirty="0" err="1">
                <a:latin typeface="Times New Roman" panose="02020603050405020304" pitchFamily="18" charset="0"/>
                <a:ea typeface="Times New Roman" panose="02020603050405020304" pitchFamily="18" charset="0"/>
              </a:rPr>
              <a:t>học</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ngoại</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ngữ</a:t>
            </a:r>
            <a:r>
              <a:rPr lang="en-US" sz="8000" dirty="0" smtClean="0">
                <a:latin typeface="Times New Roman" panose="02020603050405020304" pitchFamily="18" charset="0"/>
                <a:ea typeface="Times New Roman" panose="02020603050405020304" pitchFamily="18" charset="0"/>
              </a:rPr>
              <a:t>.</a:t>
            </a:r>
            <a:r>
              <a:rPr lang="en-US" sz="8000" b="1" kern="0"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8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1477107" y="351690"/>
            <a:ext cx="28944277" cy="2726900"/>
          </a:xfrm>
          <a:prstGeom prst="rect">
            <a:avLst/>
          </a:prstGeom>
        </p:spPr>
        <p:txBody>
          <a:bodyPr wrap="square">
            <a:spAutoFit/>
          </a:bodyPr>
          <a:lstStyle/>
          <a:p>
            <a:pPr algn="just">
              <a:lnSpc>
                <a:spcPct val="107000"/>
              </a:lnSpc>
              <a:spcAft>
                <a:spcPts val="800"/>
              </a:spcAft>
            </a:pPr>
            <a:r>
              <a:rPr lang="en-US" sz="77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smtClean="0">
                <a:latin typeface="Times New Roman" panose="02020603050405020304" pitchFamily="18" charset="0"/>
                <a:ea typeface="Calibri" panose="020F0502020204030204" pitchFamily="34" charset="0"/>
              </a:rPr>
              <a:t>PHẦN II – MỘT SỐ ĐIỂM MỚI TRONG KỲ THI TN THPT NĂM 2025</a:t>
            </a:r>
            <a:endParaRPr lang="en-US" sz="7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5907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7106" y="3516896"/>
            <a:ext cx="28944277" cy="13877132"/>
          </a:xfrm>
          <a:prstGeom prst="rect">
            <a:avLst/>
          </a:prstGeom>
        </p:spPr>
        <p:txBody>
          <a:bodyPr wrap="square">
            <a:spAutoFit/>
          </a:bodyPr>
          <a:lstStyle/>
          <a:p>
            <a:pPr indent="575945" algn="just">
              <a:lnSpc>
                <a:spcPct val="106000"/>
              </a:lnSpc>
              <a:spcBef>
                <a:spcPts val="800"/>
              </a:spcBef>
              <a:spcAft>
                <a:spcPts val="0"/>
              </a:spcAft>
            </a:pPr>
            <a:r>
              <a:rPr lang="en-US" sz="8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II.3. ĐỀ THI </a:t>
            </a:r>
            <a:endParaRPr lang="en-US" sz="8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indent="571500" algn="just">
              <a:lnSpc>
                <a:spcPct val="106000"/>
              </a:lnSpc>
              <a:spcBef>
                <a:spcPts val="200"/>
              </a:spcBef>
              <a:spcAft>
                <a:spcPts val="0"/>
              </a:spcAft>
            </a:pP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II.3.1.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THPT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2025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80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marL="571500" algn="just">
              <a:lnSpc>
                <a:spcPct val="115000"/>
              </a:lnSpc>
              <a:spcBef>
                <a:spcPts val="300"/>
              </a:spcBef>
              <a:spcAft>
                <a:spcPts val="0"/>
              </a:spcAft>
            </a:pP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ea typeface="Times New Roman" panose="02020603050405020304" pitchFamily="18" charset="0"/>
                <a:cs typeface="Times New Roman" panose="02020603050405020304" pitchFamily="18" charset="0"/>
              </a:rPr>
              <a:t>dục</a:t>
            </a: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ea typeface="Times New Roman" panose="02020603050405020304" pitchFamily="18" charset="0"/>
                <a:cs typeface="Times New Roman" panose="02020603050405020304" pitchFamily="18" charset="0"/>
              </a:rPr>
              <a:t>phổ</a:t>
            </a: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smtClean="0">
                <a:latin typeface="Times New Roman" panose="02020603050405020304" pitchFamily="18" charset="0"/>
                <a:ea typeface="Times New Roman" panose="02020603050405020304" pitchFamily="18" charset="0"/>
                <a:cs typeface="Times New Roman" panose="02020603050405020304" pitchFamily="18" charset="0"/>
              </a:rPr>
              <a:t>2018</a:t>
            </a:r>
            <a:endParaRPr lang="en-US" sz="8000" dirty="0">
              <a:latin typeface="Calibri" panose="020F0502020204030204" pitchFamily="34" charset="0"/>
              <a:ea typeface="Calibri" panose="020F0502020204030204" pitchFamily="34" charset="0"/>
              <a:cs typeface="Times New Roman" panose="02020603050405020304" pitchFamily="18" charset="0"/>
            </a:endParaRPr>
          </a:p>
          <a:p>
            <a:pPr marL="571500" algn="just">
              <a:lnSpc>
                <a:spcPct val="115000"/>
              </a:lnSpc>
              <a:spcBef>
                <a:spcPts val="300"/>
              </a:spcBef>
              <a:spcAft>
                <a:spcPts val="0"/>
              </a:spcAft>
            </a:pP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Dành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thí</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dục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phổ</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8000" dirty="0">
              <a:latin typeface="Calibri" panose="020F0502020204030204" pitchFamily="34" charset="0"/>
              <a:ea typeface="Calibri" panose="020F0502020204030204" pitchFamily="34" charset="0"/>
              <a:cs typeface="Times New Roman" panose="02020603050405020304" pitchFamily="18" charset="0"/>
            </a:endParaRPr>
          </a:p>
          <a:p>
            <a:pPr marL="571500" algn="just">
              <a:lnSpc>
                <a:spcPct val="115000"/>
              </a:lnSpc>
              <a:spcBef>
                <a:spcPts val="300"/>
              </a:spcBef>
              <a:spcAft>
                <a:spcPts val="0"/>
              </a:spcAft>
            </a:pP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bám</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sát</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8000" dirty="0">
              <a:latin typeface="Calibri" panose="020F0502020204030204" pitchFamily="34" charset="0"/>
              <a:ea typeface="Calibri" panose="020F0502020204030204" pitchFamily="34" charset="0"/>
              <a:cs typeface="Times New Roman" panose="02020603050405020304" pitchFamily="18" charset="0"/>
            </a:endParaRPr>
          </a:p>
          <a:p>
            <a:pPr marL="571500" algn="just">
              <a:lnSpc>
                <a:spcPct val="115000"/>
              </a:lnSpc>
              <a:spcBef>
                <a:spcPts val="300"/>
              </a:spcBef>
              <a:spcAft>
                <a:spcPts val="0"/>
              </a:spcAft>
            </a:pP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ea typeface="Times New Roman" panose="02020603050405020304" pitchFamily="18" charset="0"/>
                <a:cs typeface="Times New Roman" panose="02020603050405020304" pitchFamily="18" charset="0"/>
              </a:rPr>
              <a:t>dục</a:t>
            </a: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ea typeface="Times New Roman" panose="02020603050405020304" pitchFamily="18" charset="0"/>
                <a:cs typeface="Times New Roman" panose="02020603050405020304" pitchFamily="18" charset="0"/>
              </a:rPr>
              <a:t>phổ</a:t>
            </a: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smtClean="0">
                <a:latin typeface="Times New Roman" panose="02020603050405020304" pitchFamily="18" charset="0"/>
                <a:ea typeface="Times New Roman" panose="02020603050405020304" pitchFamily="18" charset="0"/>
                <a:cs typeface="Times New Roman" panose="02020603050405020304" pitchFamily="18" charset="0"/>
              </a:rPr>
              <a:t>2006</a:t>
            </a:r>
            <a:endParaRPr lang="en-US" sz="8000" dirty="0">
              <a:latin typeface="Calibri" panose="020F0502020204030204" pitchFamily="34" charset="0"/>
              <a:ea typeface="Calibri" panose="020F0502020204030204" pitchFamily="34" charset="0"/>
              <a:cs typeface="Times New Roman" panose="02020603050405020304" pitchFamily="18" charset="0"/>
            </a:endParaRPr>
          </a:p>
          <a:p>
            <a:pPr indent="571500" algn="just">
              <a:lnSpc>
                <a:spcPct val="115000"/>
              </a:lnSpc>
              <a:spcBef>
                <a:spcPts val="300"/>
              </a:spcBef>
              <a:spcAft>
                <a:spcPts val="0"/>
              </a:spcAft>
            </a:pP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Dành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thí</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thí</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THPT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nguyện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vọng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tuyển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Cao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đẳng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80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Nội</a:t>
            </a:r>
            <a:r>
              <a:rPr lang="en-US" sz="8000" dirty="0">
                <a:latin typeface="Times New Roman" panose="02020603050405020304" pitchFamily="18" charset="0"/>
                <a:ea typeface="Times New Roman" panose="02020603050405020304" pitchFamily="18" charset="0"/>
              </a:rPr>
              <a:t> dung </a:t>
            </a:r>
            <a:r>
              <a:rPr lang="en-US" sz="8000" dirty="0" err="1">
                <a:latin typeface="Times New Roman" panose="02020603050405020304" pitchFamily="18" charset="0"/>
                <a:ea typeface="Times New Roman" panose="02020603050405020304" pitchFamily="18" charset="0"/>
              </a:rPr>
              <a:t>đề</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thi</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sẽ</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bám</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sát</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chương</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trình</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và</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sách</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giáo</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khoa</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theo</a:t>
            </a:r>
            <a:r>
              <a:rPr lang="en-US" sz="8000" dirty="0">
                <a:latin typeface="Times New Roman" panose="02020603050405020304" pitchFamily="18" charset="0"/>
                <a:ea typeface="Times New Roman" panose="02020603050405020304" pitchFamily="18" charset="0"/>
              </a:rPr>
              <a:t> CT GDPT 2006.</a:t>
            </a:r>
            <a:endParaRPr lang="en-US" sz="8000" dirty="0"/>
          </a:p>
        </p:txBody>
      </p:sp>
      <p:sp>
        <p:nvSpPr>
          <p:cNvPr id="5" name="Rectangle 4"/>
          <p:cNvSpPr/>
          <p:nvPr/>
        </p:nvSpPr>
        <p:spPr>
          <a:xfrm>
            <a:off x="1477107" y="351690"/>
            <a:ext cx="28944277" cy="2726900"/>
          </a:xfrm>
          <a:prstGeom prst="rect">
            <a:avLst/>
          </a:prstGeom>
        </p:spPr>
        <p:txBody>
          <a:bodyPr wrap="square">
            <a:spAutoFit/>
          </a:bodyPr>
          <a:lstStyle/>
          <a:p>
            <a:pPr algn="just">
              <a:lnSpc>
                <a:spcPct val="107000"/>
              </a:lnSpc>
              <a:spcAft>
                <a:spcPts val="800"/>
              </a:spcAft>
            </a:pPr>
            <a:r>
              <a:rPr lang="en-US" sz="77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smtClean="0">
                <a:latin typeface="Times New Roman" panose="02020603050405020304" pitchFamily="18" charset="0"/>
                <a:ea typeface="Calibri" panose="020F0502020204030204" pitchFamily="34" charset="0"/>
              </a:rPr>
              <a:t>PHẦN II – MỘT SỐ ĐIỂM MỚI TRONG KỲ THI TN THPT NĂM 2025</a:t>
            </a:r>
            <a:endParaRPr lang="en-US" sz="7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2901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7692" y="2757048"/>
            <a:ext cx="27783691" cy="14995259"/>
          </a:xfrm>
          <a:prstGeom prst="rect">
            <a:avLst/>
          </a:prstGeom>
        </p:spPr>
        <p:txBody>
          <a:bodyPr wrap="square">
            <a:spAutoFit/>
          </a:bodyPr>
          <a:lstStyle/>
          <a:p>
            <a:pPr indent="571500" algn="just">
              <a:lnSpc>
                <a:spcPts val="13000"/>
              </a:lnSpc>
              <a:spcBef>
                <a:spcPts val="200"/>
              </a:spcBef>
            </a:pPr>
            <a:r>
              <a:rPr lang="en-US" sz="8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II.3. ĐỀ THI </a:t>
            </a:r>
            <a:endParaRPr lang="en-US" sz="8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indent="571500" algn="just">
              <a:lnSpc>
                <a:spcPts val="13000"/>
              </a:lnSpc>
              <a:spcBef>
                <a:spcPts val="200"/>
              </a:spcBef>
              <a:spcAft>
                <a:spcPts val="0"/>
              </a:spcAft>
            </a:pPr>
            <a:r>
              <a:rPr lang="en-US" sz="8000"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II.3.2</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80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indent="571500" algn="just">
              <a:lnSpc>
                <a:spcPts val="13000"/>
              </a:lnSpc>
              <a:spcAft>
                <a:spcPts val="0"/>
              </a:spcAft>
            </a:pP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Đề</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thi</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sẽ</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được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thiết</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kế</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để</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đánh</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giá</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năng</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lực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vận</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dụng</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kiến</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thức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của</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học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sinh</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vào</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thực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tiễn</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thay</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vì</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chỉ</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kiểm</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tra</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kiến</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thức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kỹ</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năng</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theo</a:t>
            </a:r>
            <a:r>
              <a:rPr lang="en-US" sz="8000" dirty="0">
                <a:latin typeface="Times New Roman" panose="02020603050405020304" pitchFamily="18" charset="0"/>
                <a:ea typeface="Calibri" panose="020F0502020204030204" pitchFamily="34" charset="0"/>
              </a:rPr>
              <a:t> CT 2006.</a:t>
            </a:r>
          </a:p>
          <a:p>
            <a:pPr indent="571500" algn="just">
              <a:lnSpc>
                <a:spcPts val="13000"/>
              </a:lnSpc>
              <a:spcBef>
                <a:spcPts val="200"/>
              </a:spcBef>
              <a:spcAft>
                <a:spcPts val="0"/>
              </a:spcAft>
            </a:pP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Cấu</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trúc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đề</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thi</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sẽ</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bao</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gồm</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các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câu</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hỏi</a:t>
            </a:r>
            <a:r>
              <a:rPr lang="en-US" sz="8000" dirty="0">
                <a:latin typeface="Times New Roman" panose="02020603050405020304" pitchFamily="18" charset="0"/>
                <a:ea typeface="Calibri" panose="020F0502020204030204" pitchFamily="34" charset="0"/>
              </a:rPr>
              <a:t> ở </a:t>
            </a:r>
            <a:r>
              <a:rPr lang="en-US" sz="8000" dirty="0" err="1">
                <a:latin typeface="Times New Roman" panose="02020603050405020304" pitchFamily="18" charset="0"/>
                <a:ea typeface="Calibri" panose="020F0502020204030204" pitchFamily="34" charset="0"/>
              </a:rPr>
              <a:t>các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mức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độ</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biết</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hiểu</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và</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vận</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dụng</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với</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tỷ</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lệ</a:t>
            </a:r>
            <a:r>
              <a:rPr lang="en-US" sz="8000" dirty="0">
                <a:latin typeface="Times New Roman" panose="02020603050405020304" pitchFamily="18" charset="0"/>
                <a:ea typeface="Calibri" panose="020F0502020204030204" pitchFamily="34" charset="0"/>
              </a:rPr>
              <a:t> 4:3:3, </a:t>
            </a:r>
            <a:r>
              <a:rPr lang="en-US" sz="8000" dirty="0" err="1">
                <a:latin typeface="Times New Roman" panose="02020603050405020304" pitchFamily="18" charset="0"/>
                <a:ea typeface="Calibri" panose="020F0502020204030204" pitchFamily="34" charset="0"/>
              </a:rPr>
              <a:t>nhằm</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phân</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hóa</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trình</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độ</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thí</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sinh</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và</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phục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vụ</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cho</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cả</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mục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đích</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xét</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tốt</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nghiệp</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và</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tuyển</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sinh</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nội</a:t>
            </a:r>
            <a:r>
              <a:rPr lang="en-US" sz="8000" dirty="0">
                <a:latin typeface="Times New Roman" panose="02020603050405020304" pitchFamily="18" charset="0"/>
                <a:ea typeface="Calibri" panose="020F0502020204030204" pitchFamily="34" charset="0"/>
              </a:rPr>
              <a:t> dung </a:t>
            </a:r>
            <a:r>
              <a:rPr lang="en-US" sz="8000" dirty="0" err="1">
                <a:latin typeface="Times New Roman" panose="02020603050405020304" pitchFamily="18" charset="0"/>
                <a:ea typeface="Calibri" panose="020F0502020204030204" pitchFamily="34" charset="0"/>
              </a:rPr>
              <a:t>chủ</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yếu</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trong</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chương</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trình</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lớp</a:t>
            </a:r>
            <a:r>
              <a:rPr lang="en-US" sz="8000" dirty="0">
                <a:latin typeface="Times New Roman" panose="02020603050405020304" pitchFamily="18" charset="0"/>
                <a:ea typeface="Calibri" panose="020F0502020204030204" pitchFamily="34" charset="0"/>
              </a:rPr>
              <a:t> 12</a:t>
            </a:r>
            <a:r>
              <a:rPr lang="en-US" sz="8000" dirty="0" smtClean="0">
                <a:latin typeface="Times New Roman" panose="02020603050405020304" pitchFamily="18" charset="0"/>
                <a:ea typeface="Calibri" panose="020F0502020204030204" pitchFamily="34" charset="0"/>
              </a:rPr>
              <a:t>.             </a:t>
            </a:r>
            <a:endParaRPr lang="en-US" sz="8000" dirty="0"/>
          </a:p>
        </p:txBody>
      </p:sp>
      <p:sp>
        <p:nvSpPr>
          <p:cNvPr id="5" name="Rectangle 4"/>
          <p:cNvSpPr/>
          <p:nvPr/>
        </p:nvSpPr>
        <p:spPr>
          <a:xfrm>
            <a:off x="1477107" y="351690"/>
            <a:ext cx="28944277" cy="2726900"/>
          </a:xfrm>
          <a:prstGeom prst="rect">
            <a:avLst/>
          </a:prstGeom>
        </p:spPr>
        <p:txBody>
          <a:bodyPr wrap="square">
            <a:spAutoFit/>
          </a:bodyPr>
          <a:lstStyle/>
          <a:p>
            <a:pPr algn="just">
              <a:lnSpc>
                <a:spcPct val="107000"/>
              </a:lnSpc>
              <a:spcAft>
                <a:spcPts val="800"/>
              </a:spcAft>
            </a:pPr>
            <a:r>
              <a:rPr lang="en-US" sz="77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smtClean="0">
                <a:latin typeface="Times New Roman" panose="02020603050405020304" pitchFamily="18" charset="0"/>
                <a:ea typeface="Calibri" panose="020F0502020204030204" pitchFamily="34" charset="0"/>
              </a:rPr>
              <a:t>PHẦN II – MỘT SỐ ĐIỂM MỚI TRONG KỲ THI TN THPT NĂM 2025</a:t>
            </a:r>
            <a:endParaRPr lang="en-US" sz="7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0602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1509" y="2686709"/>
            <a:ext cx="27783691" cy="14995259"/>
          </a:xfrm>
          <a:prstGeom prst="rect">
            <a:avLst/>
          </a:prstGeom>
        </p:spPr>
        <p:txBody>
          <a:bodyPr wrap="square">
            <a:spAutoFit/>
          </a:bodyPr>
          <a:lstStyle/>
          <a:p>
            <a:pPr indent="571500" algn="just">
              <a:lnSpc>
                <a:spcPts val="13000"/>
              </a:lnSpc>
              <a:spcBef>
                <a:spcPts val="200"/>
              </a:spcBef>
            </a:pPr>
            <a:r>
              <a:rPr lang="en-US" sz="8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II.3. ĐỀ THI </a:t>
            </a:r>
            <a:endParaRPr lang="en-US" sz="8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indent="571500" algn="just">
              <a:lnSpc>
                <a:spcPts val="13000"/>
              </a:lnSpc>
              <a:spcBef>
                <a:spcPts val="200"/>
              </a:spcBef>
              <a:spcAft>
                <a:spcPts val="0"/>
              </a:spcAft>
            </a:pPr>
            <a:r>
              <a:rPr lang="en-US" sz="8000"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II.3.2</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80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indent="571500" algn="just">
              <a:lnSpc>
                <a:spcPts val="13000"/>
              </a:lnSpc>
              <a:spcBef>
                <a:spcPts val="200"/>
              </a:spcBef>
              <a:spcAft>
                <a:spcPts val="0"/>
              </a:spcAft>
            </a:pPr>
            <a:r>
              <a:rPr lang="en-US" sz="8000" dirty="0" smtClean="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Môn</a:t>
            </a:r>
            <a:r>
              <a:rPr lang="en-US" sz="8000" dirty="0">
                <a:latin typeface="Times New Roman" panose="02020603050405020304" pitchFamily="18" charset="0"/>
                <a:ea typeface="Calibri" panose="020F0502020204030204" pitchFamily="34" charset="0"/>
              </a:rPr>
              <a:t> Văn </a:t>
            </a:r>
            <a:r>
              <a:rPr lang="en-US" sz="8000" dirty="0" err="1">
                <a:latin typeface="Times New Roman" panose="02020603050405020304" pitchFamily="18" charset="0"/>
                <a:ea typeface="Calibri" panose="020F0502020204030204" pitchFamily="34" charset="0"/>
              </a:rPr>
              <a:t>thi</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theo</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hình</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thức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thi</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tự</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luận</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trong</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đó</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không</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dùng</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ngữ</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liệu</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trong</a:t>
            </a:r>
            <a:r>
              <a:rPr lang="en-US" sz="8000" dirty="0">
                <a:latin typeface="Times New Roman" panose="02020603050405020304" pitchFamily="18" charset="0"/>
                <a:ea typeface="Calibri" panose="020F0502020204030204" pitchFamily="34" charset="0"/>
              </a:rPr>
              <a:t> SGK, </a:t>
            </a:r>
            <a:r>
              <a:rPr lang="en-US" sz="8000" dirty="0" err="1">
                <a:latin typeface="Times New Roman" panose="02020603050405020304" pitchFamily="18" charset="0"/>
                <a:ea typeface="Calibri" panose="020F0502020204030204" pitchFamily="34" charset="0"/>
              </a:rPr>
              <a:t>các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môn</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còn</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lại</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thi</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theo</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hình</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thức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thi</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trắc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nghiệm</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Các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môn</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tự</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nhiên</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như</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toán</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lý</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hoá</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sinh</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sẽ</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có</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ba</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dạng</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thức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trắc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nghiệm</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Trắc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nghiệm</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nhiều</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lựa</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chọn</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trắc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nghiệm</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đúng</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sai</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và</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trắc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nghiệm</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điền</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kết</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quả</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các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môn</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xã</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hội</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có</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hai</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dạng</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thức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trắc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nghiệm</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là</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trắc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nghiệm</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nhiều</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lựa</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chọn</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và</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trắc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nghiệm</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đúng</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sai</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môn</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ngoại</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ngữ</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có</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một</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dạng</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thức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trắc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nghiệm</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là</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trắc</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nghiệm</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nhiều</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lựa</a:t>
            </a:r>
            <a:r>
              <a:rPr lang="en-US" sz="8000" dirty="0">
                <a:latin typeface="Times New Roman" panose="02020603050405020304" pitchFamily="18" charset="0"/>
                <a:ea typeface="Calibri" panose="020F0502020204030204" pitchFamily="34" charset="0"/>
              </a:rPr>
              <a:t> </a:t>
            </a:r>
            <a:r>
              <a:rPr lang="en-US" sz="8000" dirty="0" err="1">
                <a:latin typeface="Times New Roman" panose="02020603050405020304" pitchFamily="18" charset="0"/>
                <a:ea typeface="Calibri" panose="020F0502020204030204" pitchFamily="34" charset="0"/>
              </a:rPr>
              <a:t>chọn</a:t>
            </a:r>
            <a:r>
              <a:rPr lang="en-US" sz="8000" dirty="0">
                <a:latin typeface="Times New Roman" panose="02020603050405020304" pitchFamily="18" charset="0"/>
                <a:ea typeface="Calibri" panose="020F0502020204030204" pitchFamily="34" charset="0"/>
              </a:rPr>
              <a:t>.</a:t>
            </a:r>
            <a:endParaRPr lang="en-US" sz="8000" dirty="0"/>
          </a:p>
        </p:txBody>
      </p:sp>
      <p:sp>
        <p:nvSpPr>
          <p:cNvPr id="4" name="Rectangle 3"/>
          <p:cNvSpPr/>
          <p:nvPr/>
        </p:nvSpPr>
        <p:spPr>
          <a:xfrm>
            <a:off x="1477107" y="351690"/>
            <a:ext cx="28944277" cy="2726900"/>
          </a:xfrm>
          <a:prstGeom prst="rect">
            <a:avLst/>
          </a:prstGeom>
        </p:spPr>
        <p:txBody>
          <a:bodyPr wrap="square">
            <a:spAutoFit/>
          </a:bodyPr>
          <a:lstStyle/>
          <a:p>
            <a:pPr algn="just">
              <a:lnSpc>
                <a:spcPct val="107000"/>
              </a:lnSpc>
              <a:spcAft>
                <a:spcPts val="800"/>
              </a:spcAft>
            </a:pPr>
            <a:r>
              <a:rPr lang="en-US" sz="77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smtClean="0">
                <a:latin typeface="Times New Roman" panose="02020603050405020304" pitchFamily="18" charset="0"/>
                <a:ea typeface="Calibri" panose="020F0502020204030204" pitchFamily="34" charset="0"/>
              </a:rPr>
              <a:t>PHẦN II – MỘT SỐ ĐIỂM MỚI TRONG KỲ THI TN THPT NĂM 2025</a:t>
            </a:r>
            <a:endParaRPr lang="en-US" sz="7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3199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7060" y="3325387"/>
            <a:ext cx="27871617" cy="14380796"/>
          </a:xfrm>
          <a:prstGeom prst="rect">
            <a:avLst/>
          </a:prstGeom>
        </p:spPr>
        <p:txBody>
          <a:bodyPr wrap="square">
            <a:spAutoFit/>
          </a:bodyPr>
          <a:lstStyle/>
          <a:p>
            <a:pPr indent="575945" algn="just">
              <a:lnSpc>
                <a:spcPct val="150000"/>
              </a:lnSpc>
              <a:spcBef>
                <a:spcPts val="800"/>
              </a:spcBef>
              <a:spcAft>
                <a:spcPts val="0"/>
              </a:spcAft>
            </a:pPr>
            <a:r>
              <a:rPr lang="en-US" sz="78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II.4. ĐĂNG KÝ DỰ THI</a:t>
            </a:r>
            <a:endParaRPr lang="en-US" sz="7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indent="571500" algn="just">
              <a:lnSpc>
                <a:spcPct val="150000"/>
              </a:lnSpc>
              <a:spcBef>
                <a:spcPts val="300"/>
              </a:spcBef>
              <a:spcAft>
                <a:spcPts val="0"/>
              </a:spcAft>
            </a:pP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Đăng</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ký</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dự</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THPT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2025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cường</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chuyển</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7800" dirty="0">
              <a:latin typeface="Calibri" panose="020F0502020204030204" pitchFamily="34" charset="0"/>
              <a:ea typeface="Calibri" panose="020F0502020204030204" pitchFamily="34" charset="0"/>
              <a:cs typeface="Times New Roman" panose="02020603050405020304" pitchFamily="18" charset="0"/>
            </a:endParaRPr>
          </a:p>
          <a:p>
            <a:pPr indent="571500" algn="just">
              <a:lnSpc>
                <a:spcPct val="150000"/>
              </a:lnSpc>
              <a:spcBef>
                <a:spcPts val="300"/>
              </a:spcBef>
              <a:spcAft>
                <a:spcPts val="0"/>
              </a:spcAft>
            </a:pPr>
            <a:r>
              <a:rPr lang="en-US" sz="78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II.4.1. </a:t>
            </a:r>
            <a:r>
              <a:rPr lang="en-US" sz="78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Đăng</a:t>
            </a:r>
            <a:r>
              <a:rPr lang="en-US" sz="78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78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ký</a:t>
            </a:r>
            <a:r>
              <a:rPr lang="en-US" sz="78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78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78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78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78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78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78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78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en-US" sz="78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Tất</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tham</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dự</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kỳ</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đều</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đăng</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ký</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dự</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trực</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so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thí</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nộp</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hồ</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trực</a:t>
            </a:r>
            <a:r>
              <a:rPr lang="en-US" sz="7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8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7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7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477107" y="351690"/>
            <a:ext cx="28944277" cy="2726900"/>
          </a:xfrm>
          <a:prstGeom prst="rect">
            <a:avLst/>
          </a:prstGeom>
        </p:spPr>
        <p:txBody>
          <a:bodyPr wrap="square">
            <a:spAutoFit/>
          </a:bodyPr>
          <a:lstStyle/>
          <a:p>
            <a:pPr algn="just">
              <a:lnSpc>
                <a:spcPct val="107000"/>
              </a:lnSpc>
              <a:spcAft>
                <a:spcPts val="800"/>
              </a:spcAft>
            </a:pPr>
            <a:r>
              <a:rPr lang="en-US" sz="77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smtClean="0">
                <a:latin typeface="Times New Roman" panose="02020603050405020304" pitchFamily="18" charset="0"/>
                <a:ea typeface="Calibri" panose="020F0502020204030204" pitchFamily="34" charset="0"/>
              </a:rPr>
              <a:t>PHẦN II – MỘT SỐ ĐIỂM MỚI TRONG KỲ THI TN THPT NĂM 2025</a:t>
            </a:r>
            <a:endParaRPr lang="en-US" sz="7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6250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7108" y="597873"/>
            <a:ext cx="17584615" cy="16973108"/>
          </a:xfrm>
          <a:prstGeom prst="rect">
            <a:avLst/>
          </a:prstGeom>
        </p:spPr>
        <p:txBody>
          <a:bodyPr wrap="square">
            <a:spAutoFit/>
          </a:bodyPr>
          <a:lstStyle/>
          <a:p>
            <a:pPr>
              <a:lnSpc>
                <a:spcPct val="106000"/>
              </a:lnSpc>
              <a:spcAft>
                <a:spcPts val="800"/>
              </a:spcAft>
            </a:pP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b="1" kern="100" dirty="0">
                <a:latin typeface="Times New Roman" panose="02020603050405020304" pitchFamily="18" charset="0"/>
                <a:ea typeface="Calibri" panose="020F0502020204030204" pitchFamily="34" charset="0"/>
                <a:cs typeface="Times New Roman" panose="02020603050405020304" pitchFamily="18" charset="0"/>
              </a:rPr>
              <a:t>I.2.</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b="1" kern="1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78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b="1" kern="1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78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b="1" kern="1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78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b="1" kern="1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78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b="1" kern="1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78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b="1"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78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b="1" kern="1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78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b="1" kern="1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78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b="1"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78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b="1" kern="1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78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b="1" kern="1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endParaRPr lang="en-US" sz="7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6000"/>
              </a:lnSpc>
              <a:spcAft>
                <a:spcPts val="800"/>
              </a:spcAft>
            </a:pP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b="1" kern="100" dirty="0">
                <a:latin typeface="Times New Roman" panose="02020603050405020304" pitchFamily="18" charset="0"/>
                <a:ea typeface="Calibri" panose="020F0502020204030204" pitchFamily="34" charset="0"/>
                <a:cs typeface="Times New Roman" panose="02020603050405020304" pitchFamily="18" charset="0"/>
              </a:rPr>
              <a:t>I.2.1. </a:t>
            </a:r>
            <a:r>
              <a:rPr lang="en-US" sz="7800" b="1" kern="1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78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b="1" kern="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78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b="1" kern="1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78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b="1" kern="1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7800" b="1" kern="100" dirty="0">
                <a:latin typeface="Times New Roman" panose="02020603050405020304" pitchFamily="18" charset="0"/>
                <a:ea typeface="Calibri" panose="020F0502020204030204" pitchFamily="34" charset="0"/>
                <a:cs typeface="Times New Roman" panose="02020603050405020304" pitchFamily="18" charset="0"/>
              </a:rPr>
              <a:t> THPT </a:t>
            </a:r>
            <a:r>
              <a:rPr lang="en-US" sz="7800" b="1" kern="1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78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b="1" kern="100" dirty="0" err="1">
                <a:latin typeface="Times New Roman" panose="02020603050405020304" pitchFamily="18" charset="0"/>
                <a:ea typeface="Calibri" panose="020F0502020204030204" pitchFamily="34" charset="0"/>
                <a:cs typeface="Times New Roman" panose="02020603050405020304" pitchFamily="18" charset="0"/>
              </a:rPr>
              <a:t>lập</a:t>
            </a:r>
            <a:r>
              <a:rPr lang="en-US" sz="7800" b="1" kern="100" dirty="0">
                <a:latin typeface="Times New Roman" panose="02020603050405020304" pitchFamily="18" charset="0"/>
                <a:ea typeface="Calibri" panose="020F0502020204030204" pitchFamily="34" charset="0"/>
                <a:cs typeface="Times New Roman" panose="02020603050405020304" pitchFamily="18" charset="0"/>
              </a:rPr>
              <a:t> </a:t>
            </a:r>
            <a:endParaRPr lang="en-US" sz="7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pPr>
            <a:r>
              <a:rPr lang="en-US" sz="7800" kern="100"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smtClean="0">
                <a:solidFill>
                  <a:srgbClr val="212529"/>
                </a:solidFill>
                <a:latin typeface="Times New Roman" panose="02020603050405020304" pitchFamily="18" charset="0"/>
                <a:ea typeface="Calibri" panose="020F0502020204030204" pitchFamily="34" charset="0"/>
                <a:cs typeface="Times New Roman" panose="02020603050405020304" pitchFamily="18" charset="0"/>
              </a:rPr>
              <a:t>Sở</a:t>
            </a:r>
            <a:r>
              <a:rPr lang="en-US" sz="7800" kern="100" dirty="0" smtClean="0">
                <a:solidFill>
                  <a:srgbClr val="212529"/>
                </a:solidFill>
                <a:latin typeface="Times New Roman" panose="02020603050405020304" pitchFamily="18" charset="0"/>
                <a:ea typeface="Calibri" panose="020F0502020204030204" pitchFamily="34" charset="0"/>
                <a:cs typeface="Times New Roman" panose="02020603050405020304" pitchFamily="18" charset="0"/>
              </a:rPr>
              <a:t> GD </a:t>
            </a:r>
            <a:r>
              <a:rPr lang="vi-VN" sz="7800" kern="100" dirty="0" smtClean="0">
                <a:latin typeface="Times New Roman" panose="02020603050405020304" pitchFamily="18" charset="0"/>
                <a:ea typeface="Calibri" panose="020F0502020204030204" pitchFamily="34" charset="0"/>
                <a:cs typeface="Times New Roman" panose="02020603050405020304" pitchFamily="18" charset="0"/>
              </a:rPr>
              <a:t>đã </a:t>
            </a:r>
            <a:r>
              <a:rPr lang="vi-VN" sz="7800" kern="100" dirty="0">
                <a:latin typeface="Times New Roman" panose="02020603050405020304" pitchFamily="18" charset="0"/>
                <a:ea typeface="Calibri" panose="020F0502020204030204" pitchFamily="34" charset="0"/>
                <a:cs typeface="Times New Roman" panose="02020603050405020304" pitchFamily="18" charset="0"/>
              </a:rPr>
              <a:t>tổ chức khảo sát lấy ý kiến học sinh, cha mẹ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cán</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quản</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lý</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vi-VN" sz="7800" kern="100" dirty="0">
                <a:latin typeface="Times New Roman" panose="02020603050405020304" pitchFamily="18" charset="0"/>
                <a:ea typeface="Calibri" panose="020F0502020204030204" pitchFamily="34" charset="0"/>
                <a:cs typeface="Times New Roman" panose="02020603050405020304" pitchFamily="18" charset="0"/>
              </a:rPr>
              <a:t>thầy cô giáo</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THCS, THPT</a:t>
            </a:r>
            <a:r>
              <a:rPr lang="vi-VN" sz="7800" kern="100" dirty="0">
                <a:latin typeface="Times New Roman" panose="02020603050405020304" pitchFamily="18" charset="0"/>
                <a:ea typeface="Calibri" panose="020F0502020204030204" pitchFamily="34" charset="0"/>
                <a:cs typeface="Times New Roman" panose="02020603050405020304" pitchFamily="18" charset="0"/>
              </a:rPr>
              <a:t> về phương án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lựa</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3. </a:t>
            </a:r>
            <a:endParaRPr lang="en-US" sz="7800" kern="1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pP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smtClean="0">
                <a:latin typeface="Times New Roman" panose="02020603050405020304" pitchFamily="18" charset="0"/>
                <a:ea typeface="Calibri" panose="020F0502020204030204" pitchFamily="34" charset="0"/>
                <a:cs typeface="Times New Roman" panose="02020603050405020304" pitchFamily="18" charset="0"/>
              </a:rPr>
              <a:t>Sở</a:t>
            </a:r>
            <a:r>
              <a:rPr lang="en-US" sz="78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GD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tờ</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UBND TP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án</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TS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10 THPT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2025-2026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ba</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Toán</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Văn,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Ngoại</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UBND TP </a:t>
            </a:r>
            <a:r>
              <a:rPr lang="en-US" sz="7800" kern="100" dirty="0" err="1">
                <a:latin typeface="Times New Roman" panose="02020603050405020304" pitchFamily="18" charset="0"/>
                <a:ea typeface="Calibri" panose="020F0502020204030204" pitchFamily="34" charset="0"/>
                <a:cs typeface="Times New Roman" panose="02020603050405020304" pitchFamily="18" charset="0"/>
              </a:rPr>
              <a:t>chấp</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800" kern="100" dirty="0" err="1" smtClean="0">
                <a:latin typeface="Times New Roman" panose="02020603050405020304" pitchFamily="18" charset="0"/>
                <a:ea typeface="Calibri" panose="020F0502020204030204" pitchFamily="34" charset="0"/>
                <a:cs typeface="Times New Roman" panose="02020603050405020304" pitchFamily="18" charset="0"/>
              </a:rPr>
              <a:t>thuận</a:t>
            </a:r>
            <a:r>
              <a:rPr lang="en-US" sz="7800" kern="100" dirty="0">
                <a:latin typeface="Times New Roman" panose="02020603050405020304" pitchFamily="18" charset="0"/>
                <a:ea typeface="Calibri" panose="020F0502020204030204" pitchFamily="34" charset="0"/>
                <a:cs typeface="Times New Roman" panose="02020603050405020304" pitchFamily="18" charset="0"/>
              </a:rPr>
              <a:t>.</a:t>
            </a:r>
            <a:r>
              <a:rPr lang="en-US" sz="7800" kern="1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7800" dirty="0">
              <a:latin typeface="Times New Roman" panose="02020603050405020304" pitchFamily="18" charset="0"/>
              <a:cs typeface="Times New Roman" panose="02020603050405020304"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3345273202"/>
              </p:ext>
            </p:extLst>
          </p:nvPr>
        </p:nvGraphicFramePr>
        <p:xfrm>
          <a:off x="19554091" y="597873"/>
          <a:ext cx="11289323" cy="89681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377999579"/>
              </p:ext>
            </p:extLst>
          </p:nvPr>
        </p:nvGraphicFramePr>
        <p:xfrm>
          <a:off x="19554090" y="9566031"/>
          <a:ext cx="11289323" cy="83175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33954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938954"/>
            <a:ext cx="26904462" cy="9230860"/>
          </a:xfrm>
          <a:prstGeom prst="rect">
            <a:avLst/>
          </a:prstGeom>
        </p:spPr>
        <p:txBody>
          <a:bodyPr wrap="square">
            <a:spAutoFit/>
          </a:bodyPr>
          <a:lstStyle/>
          <a:p>
            <a:pPr indent="571500" algn="just">
              <a:lnSpc>
                <a:spcPct val="150000"/>
              </a:lnSpc>
              <a:spcBef>
                <a:spcPts val="200"/>
              </a:spcBef>
            </a:pPr>
            <a:r>
              <a:rPr lang="en-US" sz="8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II.4. ĐĂNG KÝ DỰ THI</a:t>
            </a:r>
            <a:endParaRPr lang="en-US" sz="8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indent="571500" algn="just">
              <a:lnSpc>
                <a:spcPct val="150000"/>
              </a:lnSpc>
              <a:spcBef>
                <a:spcPts val="600"/>
              </a:spcBef>
              <a:spcAft>
                <a:spcPts val="0"/>
              </a:spcAft>
            </a:pPr>
            <a:r>
              <a:rPr lang="en-US" sz="8000"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II.4.2</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số</a:t>
            </a:r>
            <a:endParaRPr lang="en-US" sz="8000"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indent="571500" algn="just">
              <a:lnSpc>
                <a:spcPct val="150000"/>
              </a:lnSpc>
              <a:spcBef>
                <a:spcPts val="200"/>
              </a:spcBef>
              <a:spcAft>
                <a:spcPts val="0"/>
              </a:spcAft>
            </a:pPr>
            <a:r>
              <a:rPr lang="en-US" sz="8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ea typeface="Times New Roman" panose="02020603050405020304" pitchFamily="18" charset="0"/>
                <a:cs typeface="Times New Roman" panose="02020603050405020304" pitchFamily="18" charset="0"/>
              </a:rPr>
              <a:t>Việc</a:t>
            </a:r>
            <a:r>
              <a:rPr lang="en-US" sz="8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cá</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ưu</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tiên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cộng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kỳ</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sở</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bạch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quá</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đăng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ký</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dự</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800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477107" y="351690"/>
            <a:ext cx="28944277" cy="2726900"/>
          </a:xfrm>
          <a:prstGeom prst="rect">
            <a:avLst/>
          </a:prstGeom>
        </p:spPr>
        <p:txBody>
          <a:bodyPr wrap="square">
            <a:spAutoFit/>
          </a:bodyPr>
          <a:lstStyle/>
          <a:p>
            <a:pPr algn="just">
              <a:lnSpc>
                <a:spcPct val="107000"/>
              </a:lnSpc>
              <a:spcAft>
                <a:spcPts val="800"/>
              </a:spcAft>
            </a:pPr>
            <a:r>
              <a:rPr lang="en-US" sz="77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smtClean="0">
                <a:latin typeface="Times New Roman" panose="02020603050405020304" pitchFamily="18" charset="0"/>
                <a:ea typeface="Calibri" panose="020F0502020204030204" pitchFamily="34" charset="0"/>
              </a:rPr>
              <a:t>PHẦN II – MỘT SỐ ĐIỂM MỚI TRONG KỲ THI TN THPT NĂM 2025</a:t>
            </a:r>
            <a:endParaRPr lang="en-US" sz="7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6870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04646" y="4205995"/>
            <a:ext cx="27643016" cy="13180531"/>
          </a:xfrm>
          <a:prstGeom prst="rect">
            <a:avLst/>
          </a:prstGeom>
        </p:spPr>
        <p:txBody>
          <a:bodyPr wrap="square">
            <a:spAutoFit/>
          </a:bodyPr>
          <a:lstStyle/>
          <a:p>
            <a:pPr indent="575945" algn="just">
              <a:lnSpc>
                <a:spcPct val="150000"/>
              </a:lnSpc>
              <a:spcAft>
                <a:spcPts val="0"/>
              </a:spcAft>
            </a:pPr>
            <a:r>
              <a:rPr lang="en-US" sz="8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II.5. ỨNG DỤNG PHẦN MỀM, CHÚ TRỌNG NHẰM TĂNG CƯỜNG TÍNH MINH BẠCH, CÔNG BẰNG VÀ HIỆU QUẢ CỦA KỲ </a:t>
            </a:r>
            <a:r>
              <a:rPr lang="en-US" sz="8000" b="1" kern="0"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THI </a:t>
            </a:r>
          </a:p>
          <a:p>
            <a:pPr indent="575945" algn="just">
              <a:lnSpc>
                <a:spcPct val="150000"/>
              </a:lnSpc>
              <a:spcAft>
                <a:spcPts val="0"/>
              </a:spcAft>
            </a:pPr>
            <a:r>
              <a:rPr lang="en-US" sz="8000"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II.5.1</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Hỗ</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trợ</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thi</a:t>
            </a:r>
            <a:endParaRPr lang="en-US" sz="80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indent="571500" algn="just">
              <a:lnSpc>
                <a:spcPct val="115000"/>
              </a:lnSpc>
              <a:spcBef>
                <a:spcPts val="300"/>
              </a:spcBef>
              <a:spcAft>
                <a:spcPts val="0"/>
              </a:spcAft>
            </a:pPr>
            <a:r>
              <a:rPr lang="en-US" sz="8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ea typeface="Times New Roman" panose="02020603050405020304" pitchFamily="18" charset="0"/>
                <a:cs typeface="Times New Roman" panose="02020603050405020304" pitchFamily="18" charset="0"/>
              </a:rPr>
              <a:t>Bộ</a:t>
            </a:r>
            <a:r>
              <a:rPr lang="en-US" sz="8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GD&amp;ĐT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đang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khai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xây</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dựng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ngân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hỗ</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trợ</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80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8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477107" y="351690"/>
            <a:ext cx="28944277" cy="2726900"/>
          </a:xfrm>
          <a:prstGeom prst="rect">
            <a:avLst/>
          </a:prstGeom>
        </p:spPr>
        <p:txBody>
          <a:bodyPr wrap="square">
            <a:spAutoFit/>
          </a:bodyPr>
          <a:lstStyle/>
          <a:p>
            <a:pPr algn="just">
              <a:lnSpc>
                <a:spcPct val="107000"/>
              </a:lnSpc>
              <a:spcAft>
                <a:spcPts val="800"/>
              </a:spcAft>
            </a:pPr>
            <a:r>
              <a:rPr lang="en-US" sz="77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smtClean="0">
                <a:latin typeface="Times New Roman" panose="02020603050405020304" pitchFamily="18" charset="0"/>
                <a:ea typeface="Calibri" panose="020F0502020204030204" pitchFamily="34" charset="0"/>
              </a:rPr>
              <a:t>PHẦN II – MỘT SỐ ĐIỂM MỚI TRONG KỲ THI TN THPT NĂM 2025</a:t>
            </a:r>
            <a:endParaRPr lang="en-US" sz="7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59763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4646" y="4065320"/>
            <a:ext cx="27643016" cy="13416493"/>
          </a:xfrm>
          <a:prstGeom prst="rect">
            <a:avLst/>
          </a:prstGeom>
        </p:spPr>
        <p:txBody>
          <a:bodyPr wrap="square">
            <a:spAutoFit/>
          </a:bodyPr>
          <a:lstStyle/>
          <a:p>
            <a:pPr indent="575945" algn="just">
              <a:lnSpc>
                <a:spcPct val="106000"/>
              </a:lnSpc>
              <a:spcBef>
                <a:spcPts val="800"/>
              </a:spcBef>
              <a:spcAft>
                <a:spcPts val="0"/>
              </a:spcAft>
            </a:pPr>
            <a:r>
              <a:rPr lang="en-US" sz="8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II.5. ỨNG DỤNG PHẦN MỀM, CHÚ TRỌNG NHẰM TĂNG CƯỜNG TÍNH MINH BẠCH, CÔNG BẰNG VÀ HIỆU QUẢ CỦA KỲ </a:t>
            </a:r>
            <a:r>
              <a:rPr lang="en-US" sz="8000" b="1" kern="0"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THI</a:t>
            </a:r>
            <a:endParaRPr lang="en-US" sz="8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indent="575945" algn="just">
              <a:lnSpc>
                <a:spcPct val="106000"/>
              </a:lnSpc>
              <a:spcBef>
                <a:spcPts val="200"/>
              </a:spcBef>
              <a:spcAft>
                <a:spcPts val="0"/>
              </a:spcAft>
            </a:pPr>
            <a:r>
              <a:rPr lang="en-US" sz="8000"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II.5.2</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thi</a:t>
            </a:r>
            <a:endParaRPr lang="en-US" sz="80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indent="571500" algn="just">
              <a:lnSpc>
                <a:spcPct val="115000"/>
              </a:lnSpc>
              <a:spcBef>
                <a:spcPts val="300"/>
              </a:spcBef>
              <a:spcAft>
                <a:spcPts val="0"/>
              </a:spcAft>
            </a:pPr>
            <a:r>
              <a:rPr lang="en-US" sz="8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ea typeface="Times New Roman" panose="02020603050405020304" pitchFamily="18" charset="0"/>
                <a:cs typeface="Times New Roman" panose="02020603050405020304" pitchFamily="18" charset="0"/>
              </a:rPr>
              <a:t>Việc</a:t>
            </a:r>
            <a:r>
              <a:rPr lang="en-US" sz="8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chuyển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2025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Ban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phủ</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thay</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chuyển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trực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góp</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mật</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8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8000" dirty="0">
              <a:latin typeface="Calibri" panose="020F0502020204030204" pitchFamily="34" charset="0"/>
              <a:ea typeface="Calibri" panose="020F0502020204030204" pitchFamily="34" charset="0"/>
              <a:cs typeface="Times New Roman" panose="02020603050405020304" pitchFamily="18" charset="0"/>
            </a:endParaRPr>
          </a:p>
          <a:p>
            <a:pPr indent="575945" algn="just">
              <a:lnSpc>
                <a:spcPct val="106000"/>
              </a:lnSpc>
              <a:spcBef>
                <a:spcPts val="200"/>
              </a:spcBef>
              <a:spcAft>
                <a:spcPts val="0"/>
              </a:spcAft>
            </a:pP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II.5.3.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8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80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r>
              <a:rPr lang="en-US" sz="8000" dirty="0" smtClean="0">
                <a:latin typeface="Times New Roman" panose="02020603050405020304" pitchFamily="18" charset="0"/>
                <a:ea typeface="Times New Roman" panose="02020603050405020304" pitchFamily="18" charset="0"/>
              </a:rPr>
              <a:t>	</a:t>
            </a:r>
            <a:r>
              <a:rPr lang="en-US" sz="8000" dirty="0" err="1" smtClean="0">
                <a:latin typeface="Times New Roman" panose="02020603050405020304" pitchFamily="18" charset="0"/>
                <a:ea typeface="Times New Roman" panose="02020603050405020304" pitchFamily="18" charset="0"/>
              </a:rPr>
              <a:t>Kết</a:t>
            </a:r>
            <a:r>
              <a:rPr lang="en-US" sz="8000" dirty="0" smtClean="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quả</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thi</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sẽ</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được</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công</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bố</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trực</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tuyến</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thông</a:t>
            </a:r>
            <a:r>
              <a:rPr lang="en-US" sz="8000" dirty="0">
                <a:latin typeface="Times New Roman" panose="02020603050405020304" pitchFamily="18" charset="0"/>
                <a:ea typeface="Times New Roman" panose="02020603050405020304" pitchFamily="18" charset="0"/>
              </a:rPr>
              <a:t> qua </a:t>
            </a:r>
            <a:r>
              <a:rPr lang="en-US" sz="8000" dirty="0" err="1">
                <a:latin typeface="Times New Roman" panose="02020603050405020304" pitchFamily="18" charset="0"/>
                <a:ea typeface="Times New Roman" panose="02020603050405020304" pitchFamily="18" charset="0"/>
              </a:rPr>
              <a:t>phần</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mềm</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giúp</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thí</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sinh</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dễ</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dàng</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tra</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cứu</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điểm</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thi</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của</a:t>
            </a:r>
            <a:r>
              <a:rPr lang="en-US" sz="8000" dirty="0">
                <a:latin typeface="Times New Roman" panose="02020603050405020304" pitchFamily="18" charset="0"/>
                <a:ea typeface="Times New Roman" panose="02020603050405020304" pitchFamily="18" charset="0"/>
              </a:rPr>
              <a:t> </a:t>
            </a:r>
            <a:r>
              <a:rPr lang="en-US" sz="8000" dirty="0" err="1">
                <a:latin typeface="Times New Roman" panose="02020603050405020304" pitchFamily="18" charset="0"/>
                <a:ea typeface="Times New Roman" panose="02020603050405020304" pitchFamily="18" charset="0"/>
              </a:rPr>
              <a:t>mình</a:t>
            </a:r>
            <a:r>
              <a:rPr lang="en-US" sz="8000" dirty="0">
                <a:latin typeface="Times New Roman" panose="02020603050405020304" pitchFamily="18" charset="0"/>
                <a:ea typeface="Times New Roman" panose="02020603050405020304" pitchFamily="18" charset="0"/>
              </a:rPr>
              <a:t>.</a:t>
            </a:r>
            <a:endParaRPr lang="en-US" sz="8000" dirty="0"/>
          </a:p>
        </p:txBody>
      </p:sp>
      <p:sp>
        <p:nvSpPr>
          <p:cNvPr id="4" name="Rectangle 3"/>
          <p:cNvSpPr/>
          <p:nvPr/>
        </p:nvSpPr>
        <p:spPr>
          <a:xfrm>
            <a:off x="1477107" y="351690"/>
            <a:ext cx="28944277" cy="2726900"/>
          </a:xfrm>
          <a:prstGeom prst="rect">
            <a:avLst/>
          </a:prstGeom>
        </p:spPr>
        <p:txBody>
          <a:bodyPr wrap="square">
            <a:spAutoFit/>
          </a:bodyPr>
          <a:lstStyle/>
          <a:p>
            <a:pPr algn="just">
              <a:lnSpc>
                <a:spcPct val="107000"/>
              </a:lnSpc>
              <a:spcAft>
                <a:spcPts val="800"/>
              </a:spcAft>
            </a:pPr>
            <a:r>
              <a:rPr lang="en-US" sz="77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smtClean="0">
                <a:latin typeface="Times New Roman" panose="02020603050405020304" pitchFamily="18" charset="0"/>
                <a:ea typeface="Calibri" panose="020F0502020204030204" pitchFamily="34" charset="0"/>
              </a:rPr>
              <a:t>PHẦN II – MỘT SỐ ĐIỂM MỚI TRONG KỲ THI TN THPT NĂM 2025</a:t>
            </a:r>
            <a:endParaRPr lang="en-US" sz="7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35401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9125" y="8878676"/>
            <a:ext cx="131353" cy="734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9125" y="8878676"/>
            <a:ext cx="131353" cy="73450"/>
          </a:xfrm>
          <a:prstGeom prst="rect">
            <a:avLst/>
          </a:prstGeom>
        </p:spPr>
      </p:pic>
      <p:sp>
        <p:nvSpPr>
          <p:cNvPr id="12" name="TextBox 18">
            <a:extLst>
              <a:ext uri="{FF2B5EF4-FFF2-40B4-BE49-F238E27FC236}">
                <a16:creationId xmlns:a16="http://schemas.microsoft.com/office/drawing/2014/main" id="{81930A31-BBE2-4161-A1A6-0741604FACEE}"/>
              </a:ext>
            </a:extLst>
          </p:cNvPr>
          <p:cNvSpPr txBox="1"/>
          <p:nvPr/>
        </p:nvSpPr>
        <p:spPr>
          <a:xfrm>
            <a:off x="131356" y="15840759"/>
            <a:ext cx="31089600" cy="1323439"/>
          </a:xfrm>
          <a:prstGeom prst="rect">
            <a:avLst/>
          </a:prstGeom>
          <a:noFill/>
        </p:spPr>
        <p:txBody>
          <a:bodyPr wrap="square" rtlCol="0">
            <a:spAutoFit/>
          </a:bodyPr>
          <a:lstStyle/>
          <a:p>
            <a:pPr algn="ctr"/>
            <a:r>
              <a:rPr lang="en-US" sz="8000" i="1" dirty="0">
                <a:solidFill>
                  <a:srgbClr val="1858D8"/>
                </a:solidFill>
                <a:latin typeface="Times New Roman" panose="02020603050405020304" pitchFamily="18" charset="0"/>
                <a:cs typeface="Times New Roman" panose="02020603050405020304" pitchFamily="18" charset="0"/>
              </a:rPr>
              <a:t>Hải Phòng, </a:t>
            </a:r>
            <a:r>
              <a:rPr lang="en-US" sz="8000" i="1" dirty="0" err="1">
                <a:solidFill>
                  <a:srgbClr val="1858D8"/>
                </a:solidFill>
                <a:latin typeface="Times New Roman" panose="02020603050405020304" pitchFamily="18" charset="0"/>
                <a:cs typeface="Times New Roman" panose="02020603050405020304" pitchFamily="18" charset="0"/>
              </a:rPr>
              <a:t>ngày</a:t>
            </a:r>
            <a:r>
              <a:rPr lang="en-US" sz="8000" i="1" dirty="0">
                <a:solidFill>
                  <a:srgbClr val="1858D8"/>
                </a:solidFill>
                <a:latin typeface="Times New Roman" panose="02020603050405020304" pitchFamily="18" charset="0"/>
                <a:cs typeface="Times New Roman" panose="02020603050405020304" pitchFamily="18" charset="0"/>
              </a:rPr>
              <a:t> </a:t>
            </a:r>
            <a:r>
              <a:rPr lang="en-US" sz="8000" i="1" dirty="0" smtClean="0">
                <a:solidFill>
                  <a:srgbClr val="1858D8"/>
                </a:solidFill>
                <a:latin typeface="Times New Roman" panose="02020603050405020304" pitchFamily="18" charset="0"/>
                <a:cs typeface="Times New Roman" panose="02020603050405020304" pitchFamily="18" charset="0"/>
              </a:rPr>
              <a:t>25 </a:t>
            </a:r>
            <a:r>
              <a:rPr lang="en-US" sz="8000" i="1" dirty="0" err="1">
                <a:solidFill>
                  <a:srgbClr val="1858D8"/>
                </a:solidFill>
                <a:latin typeface="Times New Roman" panose="02020603050405020304" pitchFamily="18" charset="0"/>
                <a:cs typeface="Times New Roman" panose="02020603050405020304" pitchFamily="18" charset="0"/>
              </a:rPr>
              <a:t>tháng</a:t>
            </a:r>
            <a:r>
              <a:rPr lang="en-US" sz="8000" i="1" dirty="0">
                <a:solidFill>
                  <a:srgbClr val="1858D8"/>
                </a:solidFill>
                <a:latin typeface="Times New Roman" panose="02020603050405020304" pitchFamily="18" charset="0"/>
                <a:cs typeface="Times New Roman" panose="02020603050405020304" pitchFamily="18" charset="0"/>
              </a:rPr>
              <a:t> </a:t>
            </a:r>
            <a:r>
              <a:rPr lang="en-US" sz="8000" i="1" dirty="0" smtClean="0">
                <a:solidFill>
                  <a:srgbClr val="1858D8"/>
                </a:solidFill>
                <a:latin typeface="Times New Roman" panose="02020603050405020304" pitchFamily="18" charset="0"/>
                <a:cs typeface="Times New Roman" panose="02020603050405020304" pitchFamily="18" charset="0"/>
              </a:rPr>
              <a:t>3 </a:t>
            </a:r>
            <a:r>
              <a:rPr lang="en-US" sz="8000" i="1" dirty="0">
                <a:solidFill>
                  <a:srgbClr val="1858D8"/>
                </a:solidFill>
                <a:latin typeface="Times New Roman" panose="02020603050405020304" pitchFamily="18" charset="0"/>
                <a:cs typeface="Times New Roman" panose="02020603050405020304" pitchFamily="18" charset="0"/>
              </a:rPr>
              <a:t>năm </a:t>
            </a:r>
            <a:r>
              <a:rPr lang="en-US" sz="8000" i="1" dirty="0" smtClean="0">
                <a:solidFill>
                  <a:srgbClr val="1858D8"/>
                </a:solidFill>
                <a:latin typeface="Times New Roman" panose="02020603050405020304" pitchFamily="18" charset="0"/>
                <a:cs typeface="Times New Roman" panose="02020603050405020304" pitchFamily="18" charset="0"/>
              </a:rPr>
              <a:t>2025</a:t>
            </a:r>
            <a:endParaRPr lang="vi-VN" sz="8000" i="1" dirty="0">
              <a:solidFill>
                <a:srgbClr val="1858D8"/>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4A5E6B2-13FB-48C6-9319-285BD1BDF5A2}"/>
              </a:ext>
            </a:extLst>
          </p:cNvPr>
          <p:cNvSpPr txBox="1"/>
          <p:nvPr/>
        </p:nvSpPr>
        <p:spPr>
          <a:xfrm>
            <a:off x="65679" y="677789"/>
            <a:ext cx="31023922" cy="1569660"/>
          </a:xfrm>
          <a:prstGeom prst="rect">
            <a:avLst/>
          </a:prstGeom>
          <a:noFill/>
        </p:spPr>
        <p:txBody>
          <a:bodyPr wrap="square" rtlCol="0">
            <a:spAutoFit/>
          </a:bodyPr>
          <a:lstStyle/>
          <a:p>
            <a:pPr algn="ctr"/>
            <a:r>
              <a:rPr lang="en-US" sz="4800" b="1" dirty="0" smtClean="0">
                <a:solidFill>
                  <a:srgbClr val="1858D8"/>
                </a:solidFill>
                <a:latin typeface="Times New Roman" panose="02020603050405020304" pitchFamily="18" charset="0"/>
                <a:cs typeface="Times New Roman" panose="02020603050405020304" pitchFamily="18" charset="0"/>
              </a:rPr>
              <a:t>ỦY BAN NHÂN DÂN THÀNH PHỐ HẢI PHÒNG</a:t>
            </a:r>
            <a:endParaRPr lang="en-US" sz="4800" b="1" dirty="0">
              <a:solidFill>
                <a:srgbClr val="1858D8"/>
              </a:solidFill>
              <a:latin typeface="Times New Roman" panose="02020603050405020304" pitchFamily="18" charset="0"/>
              <a:cs typeface="Times New Roman" panose="02020603050405020304" pitchFamily="18" charset="0"/>
            </a:endParaRPr>
          </a:p>
          <a:p>
            <a:pPr algn="ctr"/>
            <a:r>
              <a:rPr lang="en-US" sz="4800" b="1" dirty="0" smtClean="0">
                <a:solidFill>
                  <a:srgbClr val="1858D8"/>
                </a:solidFill>
                <a:latin typeface="Times New Roman" panose="02020603050405020304" pitchFamily="18" charset="0"/>
                <a:cs typeface="Times New Roman" panose="02020603050405020304" pitchFamily="18" charset="0"/>
              </a:rPr>
              <a:t>SỞ GIÁO DỤC VÀ ĐÀO TẠO</a:t>
            </a:r>
            <a:endParaRPr lang="en-US" sz="4800" b="1" dirty="0">
              <a:solidFill>
                <a:srgbClr val="1858D8"/>
              </a:solidFill>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16A0BFCD-889C-482E-A1D8-002BCD8A527D}"/>
              </a:ext>
            </a:extLst>
          </p:cNvPr>
          <p:cNvCxnSpPr>
            <a:cxnSpLocks/>
          </p:cNvCxnSpPr>
          <p:nvPr/>
        </p:nvCxnSpPr>
        <p:spPr>
          <a:xfrm>
            <a:off x="14073920" y="2326965"/>
            <a:ext cx="281041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1767024-9C2F-403D-A498-50F53FBDCC7F}"/>
              </a:ext>
            </a:extLst>
          </p:cNvPr>
          <p:cNvSpPr txBox="1"/>
          <p:nvPr/>
        </p:nvSpPr>
        <p:spPr>
          <a:xfrm>
            <a:off x="131356" y="5066650"/>
            <a:ext cx="31023922" cy="4460708"/>
          </a:xfrm>
          <a:prstGeom prst="rect">
            <a:avLst/>
          </a:prstGeom>
          <a:noFill/>
        </p:spPr>
        <p:txBody>
          <a:bodyPr wrap="square" rtlCol="0">
            <a:spAutoFit/>
          </a:bodyPr>
          <a:lstStyle/>
          <a:p>
            <a:pPr algn="ctr">
              <a:lnSpc>
                <a:spcPct val="115000"/>
              </a:lnSpc>
              <a:spcAft>
                <a:spcPts val="800"/>
              </a:spcAft>
            </a:pPr>
            <a:r>
              <a:rPr lang="en-US" sz="8800" b="1" dirty="0" smtClean="0">
                <a:solidFill>
                  <a:srgbClr val="1858D8"/>
                </a:solidFill>
                <a:latin typeface="Times New Roman" panose="02020603050405020304" pitchFamily="18" charset="0"/>
                <a:cs typeface="Times New Roman" panose="02020603050405020304" pitchFamily="18" charset="0"/>
              </a:rPr>
              <a:t> </a:t>
            </a:r>
          </a:p>
          <a:p>
            <a:pPr algn="ctr"/>
            <a:r>
              <a:rPr lang="en-US" sz="8800" b="1" dirty="0" smtClean="0">
                <a:solidFill>
                  <a:srgbClr val="1858D8"/>
                </a:solidFill>
                <a:latin typeface="Times New Roman" panose="02020603050405020304" pitchFamily="18" charset="0"/>
                <a:cs typeface="Times New Roman" panose="02020603050405020304" pitchFamily="18" charset="0"/>
              </a:rPr>
              <a:t>THÔNG </a:t>
            </a:r>
            <a:r>
              <a:rPr lang="en-US" sz="8800" b="1" dirty="0">
                <a:solidFill>
                  <a:srgbClr val="1858D8"/>
                </a:solidFill>
                <a:latin typeface="Times New Roman" panose="02020603050405020304" pitchFamily="18" charset="0"/>
                <a:cs typeface="Times New Roman" panose="02020603050405020304" pitchFamily="18" charset="0"/>
              </a:rPr>
              <a:t>TIN VỀ KỲ THI TUYỂN SINH VÀO LỚP 10 THPT NĂM HỌC 2025-2026 VÀ KỲ THI TN </a:t>
            </a:r>
            <a:r>
              <a:rPr lang="en-US" sz="8800" b="1" dirty="0" smtClean="0">
                <a:solidFill>
                  <a:srgbClr val="1858D8"/>
                </a:solidFill>
                <a:latin typeface="Times New Roman" panose="02020603050405020304" pitchFamily="18" charset="0"/>
                <a:cs typeface="Times New Roman" panose="02020603050405020304" pitchFamily="18" charset="0"/>
              </a:rPr>
              <a:t>THPT NĂM 2025</a:t>
            </a:r>
            <a:endParaRPr lang="en-US" sz="8800" b="1" dirty="0">
              <a:solidFill>
                <a:srgbClr val="1858D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825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108" y="984736"/>
            <a:ext cx="29190460" cy="15296495"/>
          </a:xfrm>
          <a:prstGeom prst="rect">
            <a:avLst/>
          </a:prstGeom>
        </p:spPr>
        <p:txBody>
          <a:bodyPr wrap="square">
            <a:spAutoFit/>
          </a:bodyPr>
          <a:lstStyle/>
          <a:p>
            <a:pPr>
              <a:lnSpc>
                <a:spcPct val="150000"/>
              </a:lnSpc>
              <a:spcAft>
                <a:spcPts val="800"/>
              </a:spcAft>
            </a:pP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I.2.</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endParaRPr lang="en-US" sz="8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6000"/>
              </a:lnSpc>
              <a:spcAft>
                <a:spcPts val="800"/>
              </a:spcAft>
            </a:pP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I.2.1.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THPT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lập</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6000"/>
              </a:lnSpc>
              <a:spcAft>
                <a:spcPts val="800"/>
              </a:spcAft>
            </a:pPr>
            <a:r>
              <a:rPr lang="en-US" sz="8000" b="1"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smtClean="0">
                <a:latin typeface="Times New Roman" panose="02020603050405020304" pitchFamily="18" charset="0"/>
                <a:ea typeface="Calibri" panose="020F0502020204030204" pitchFamily="34" charset="0"/>
                <a:cs typeface="Times New Roman" panose="02020603050405020304" pitchFamily="18" charset="0"/>
              </a:rPr>
              <a:t>Môn</a:t>
            </a:r>
            <a:r>
              <a:rPr lang="en-US" sz="8000" b="1"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smtClean="0">
                <a:latin typeface="Times New Roman" panose="02020603050405020304" pitchFamily="18" charset="0"/>
                <a:ea typeface="Calibri" panose="020F0502020204030204" pitchFamily="34" charset="0"/>
                <a:cs typeface="Times New Roman" panose="02020603050405020304" pitchFamily="18" charset="0"/>
              </a:rPr>
              <a:t>Thi</a:t>
            </a:r>
            <a:r>
              <a:rPr lang="en-US" sz="8000" b="1" kern="1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Toán</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Văn,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Ngoại</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ngữ</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Riêng</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ngoại</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ngữ</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học</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sinh</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có</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thể</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lựa</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chọn</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một</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6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ngoại</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ngữ</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Tiếng</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anh</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Tiếng</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nga</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Tiếng</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Pháp</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Tiếng</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Trung</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Tiếng</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Nhật</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Tiếng</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Hàn</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làm</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môn</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đăng</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ký</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dự</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thi</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Môn</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Văn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thi</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theo</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thức</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tự</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luận</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thời</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gian</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120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phút</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Môn</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toán</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thi</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theo</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thức</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trắc</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nghiệm</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thời</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gian</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90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phút</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môn</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ngoại</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ngữ</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thi</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theo</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thức</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trắc</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nghiệm</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thời</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gian</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làm</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bài</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60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phút</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8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6000"/>
              </a:lnSpc>
              <a:spcAft>
                <a:spcPts val="800"/>
              </a:spcAft>
            </a:pPr>
            <a:r>
              <a:rPr lang="en-US" sz="8000" b="1"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smtClean="0">
                <a:latin typeface="Times New Roman" panose="02020603050405020304" pitchFamily="18" charset="0"/>
                <a:ea typeface="Calibri" panose="020F0502020204030204" pitchFamily="34" charset="0"/>
                <a:cs typeface="Times New Roman" panose="02020603050405020304" pitchFamily="18" charset="0"/>
              </a:rPr>
              <a:t>Về</a:t>
            </a:r>
            <a:r>
              <a:rPr lang="en-US" sz="8000" b="1"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thí</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có</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02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THPT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lập</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xếp</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ưu</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tiên</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là</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cao</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8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7502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108" y="351690"/>
            <a:ext cx="29190460" cy="17081599"/>
          </a:xfrm>
          <a:prstGeom prst="rect">
            <a:avLst/>
          </a:prstGeom>
        </p:spPr>
        <p:txBody>
          <a:bodyPr wrap="square">
            <a:spAutoFit/>
          </a:bodyPr>
          <a:lstStyle/>
          <a:p>
            <a:pPr>
              <a:lnSpc>
                <a:spcPct val="106000"/>
              </a:lnSpc>
              <a:spcBef>
                <a:spcPts val="600"/>
              </a:spcBef>
              <a:spcAft>
                <a:spcPts val="600"/>
              </a:spcAft>
            </a:pP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I.2.</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endParaRPr lang="en-US" sz="8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6000"/>
              </a:lnSpc>
              <a:spcBef>
                <a:spcPts val="600"/>
              </a:spcBef>
              <a:spcAft>
                <a:spcPts val="600"/>
              </a:spcAft>
            </a:pP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I.2.1.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THPT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lập</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6000"/>
              </a:lnSpc>
              <a:spcBef>
                <a:spcPts val="600"/>
              </a:spcBef>
              <a:spcAft>
                <a:spcPts val="600"/>
              </a:spcAft>
            </a:pPr>
            <a:r>
              <a:rPr lang="en-US" sz="8000" b="1"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smtClean="0">
                <a:latin typeface="Times New Roman" panose="02020603050405020304" pitchFamily="18" charset="0"/>
                <a:ea typeface="Calibri" panose="020F0502020204030204" pitchFamily="34" charset="0"/>
                <a:cs typeface="Times New Roman" panose="02020603050405020304" pitchFamily="18" charset="0"/>
              </a:rPr>
              <a:t>Về</a:t>
            </a:r>
            <a:r>
              <a:rPr lang="en-US" sz="8000" b="1"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là</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tổng</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ba</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toán</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ngoại</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tính</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thang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10)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ưu</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tiên</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khuyến</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khích</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có</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Bef>
                <a:spcPts val="600"/>
              </a:spcBef>
              <a:spcAft>
                <a:spcPts val="600"/>
              </a:spcAft>
            </a:pPr>
            <a:r>
              <a:rPr lang="en-US" sz="8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Đăng</a:t>
            </a:r>
            <a:r>
              <a:rPr lang="en-US" sz="8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ký</a:t>
            </a:r>
            <a:r>
              <a:rPr lang="en-US" sz="8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a:t>
            </a:r>
            <a:r>
              <a:rPr lang="en-US" sz="8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trực</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tuyến</a:t>
            </a: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8000" dirty="0">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en-US" sz="8000"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ừ</a:t>
            </a:r>
            <a:r>
              <a:rPr lang="en-US" sz="8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21/4/2025- 08/5/2025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thí</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đăng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09/5/2025-13/5/2025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thí</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thay</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nguyện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vọng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16/5/2025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19/5/2025,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thí</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nộp</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sơ</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THPT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lập</a:t>
            </a:r>
            <a:r>
              <a:rPr lang="en-US" sz="8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80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8000" b="1"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smtClean="0">
                <a:latin typeface="Times New Roman" panose="02020603050405020304" pitchFamily="18" charset="0"/>
                <a:ea typeface="Calibri" panose="020F0502020204030204" pitchFamily="34" charset="0"/>
                <a:cs typeface="Times New Roman" panose="02020603050405020304" pitchFamily="18" charset="0"/>
              </a:rPr>
              <a:t>Ngày</a:t>
            </a:r>
            <a:r>
              <a:rPr lang="en-US" sz="8000" b="1"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02.06-04.06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02.06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họp</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HĐ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coi</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03,04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là</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hai</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8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5453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108" y="351690"/>
            <a:ext cx="29225630" cy="17527875"/>
          </a:xfrm>
          <a:prstGeom prst="rect">
            <a:avLst/>
          </a:prstGeom>
        </p:spPr>
        <p:txBody>
          <a:bodyPr wrap="square">
            <a:spAutoFit/>
          </a:bodyPr>
          <a:lstStyle/>
          <a:p>
            <a:pPr>
              <a:lnSpc>
                <a:spcPct val="106000"/>
              </a:lnSpc>
              <a:spcAft>
                <a:spcPts val="800"/>
              </a:spcAft>
            </a:pP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I.2.</a:t>
            </a:r>
            <a:r>
              <a:rPr lang="en-US" sz="75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7500" kern="100" dirty="0">
                <a:latin typeface="Times New Roman" panose="02020603050405020304" pitchFamily="18" charset="0"/>
                <a:ea typeface="Calibri" panose="020F0502020204030204" pitchFamily="34" charset="0"/>
                <a:cs typeface="Times New Roman" panose="02020603050405020304" pitchFamily="18" charset="0"/>
              </a:rPr>
              <a:t>  </a:t>
            </a:r>
            <a:endParaRPr lang="en-US" sz="75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6000"/>
              </a:lnSpc>
              <a:spcAft>
                <a:spcPts val="800"/>
              </a:spcAft>
            </a:pPr>
            <a:r>
              <a:rPr lang="en-US" sz="75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a:latin typeface="Times New Roman" panose="02020603050405020304" pitchFamily="18" charset="0"/>
                <a:ea typeface="Calibri" panose="020F0502020204030204" pitchFamily="34" charset="0"/>
              </a:rPr>
              <a:t>I.2.2. </a:t>
            </a:r>
            <a:r>
              <a:rPr lang="en-US" sz="7500" b="1" kern="100" dirty="0" err="1" smtClean="0">
                <a:latin typeface="Times New Roman" panose="02020603050405020304" pitchFamily="18" charset="0"/>
                <a:ea typeface="Calibri" panose="020F0502020204030204" pitchFamily="34" charset="0"/>
              </a:rPr>
              <a:t>Đối</a:t>
            </a:r>
            <a:r>
              <a:rPr lang="en-US" sz="7500" b="1" kern="100" dirty="0" smtClean="0">
                <a:latin typeface="Times New Roman" panose="02020603050405020304" pitchFamily="18" charset="0"/>
                <a:ea typeface="Calibri" panose="020F0502020204030204" pitchFamily="34" charset="0"/>
              </a:rPr>
              <a:t> </a:t>
            </a:r>
            <a:r>
              <a:rPr lang="en-US" sz="7500" b="1" kern="100" dirty="0" err="1" smtClean="0">
                <a:latin typeface="Times New Roman" panose="02020603050405020304" pitchFamily="18" charset="0"/>
                <a:ea typeface="Calibri" panose="020F0502020204030204" pitchFamily="34" charset="0"/>
              </a:rPr>
              <a:t>với</a:t>
            </a:r>
            <a:r>
              <a:rPr lang="en-US" sz="7500" b="1" kern="100" dirty="0" smtClean="0">
                <a:latin typeface="Times New Roman" panose="02020603050405020304" pitchFamily="18" charset="0"/>
                <a:ea typeface="Calibri" panose="020F0502020204030204" pitchFamily="34" charset="0"/>
              </a:rPr>
              <a:t> </a:t>
            </a:r>
            <a:r>
              <a:rPr lang="en-US" sz="7500" b="1" kern="100" dirty="0" err="1" smtClean="0">
                <a:latin typeface="Times New Roman" panose="02020603050405020304" pitchFamily="18" charset="0"/>
                <a:ea typeface="Calibri" panose="020F0502020204030204" pitchFamily="34" charset="0"/>
              </a:rPr>
              <a:t>trường</a:t>
            </a:r>
            <a:r>
              <a:rPr lang="en-US" sz="7500" b="1" kern="100" dirty="0" smtClean="0">
                <a:latin typeface="Times New Roman" panose="02020603050405020304" pitchFamily="18" charset="0"/>
                <a:ea typeface="Calibri" panose="020F0502020204030204" pitchFamily="34" charset="0"/>
              </a:rPr>
              <a:t> </a:t>
            </a:r>
            <a:r>
              <a:rPr lang="en-US" sz="7500" b="1" kern="100" dirty="0">
                <a:latin typeface="Times New Roman" panose="02020603050405020304" pitchFamily="18" charset="0"/>
                <a:ea typeface="Calibri" panose="020F0502020204030204" pitchFamily="34" charset="0"/>
              </a:rPr>
              <a:t>THPT </a:t>
            </a:r>
            <a:r>
              <a:rPr lang="en-US" sz="7500" b="1" kern="100" dirty="0" err="1">
                <a:latin typeface="Times New Roman" panose="02020603050405020304" pitchFamily="18" charset="0"/>
                <a:ea typeface="Calibri" panose="020F0502020204030204" pitchFamily="34" charset="0"/>
              </a:rPr>
              <a:t>Chuyên</a:t>
            </a:r>
            <a:r>
              <a:rPr lang="en-US" sz="7500" b="1" kern="100" dirty="0">
                <a:latin typeface="Times New Roman" panose="02020603050405020304" pitchFamily="18" charset="0"/>
                <a:ea typeface="Calibri" panose="020F0502020204030204" pitchFamily="34" charset="0"/>
              </a:rPr>
              <a:t> TP</a:t>
            </a:r>
            <a:r>
              <a:rPr lang="en-US" sz="7500" b="1" kern="1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7500" b="1"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pPr>
            <a:r>
              <a:rPr lang="en-US" sz="7500" b="1"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7500" kern="100" dirty="0">
                <a:latin typeface="Times New Roman" panose="02020603050405020304" pitchFamily="18" charset="0"/>
                <a:ea typeface="Calibri" panose="020F0502020204030204" pitchFamily="34" charset="0"/>
              </a:rPr>
              <a:t> </a:t>
            </a:r>
            <a:r>
              <a:rPr lang="en-US" sz="7500" b="1" kern="100" dirty="0" err="1">
                <a:latin typeface="Times New Roman" panose="02020603050405020304" pitchFamily="18" charset="0"/>
                <a:ea typeface="Calibri" panose="020F0502020204030204" pitchFamily="34" charset="0"/>
              </a:rPr>
              <a:t>Về</a:t>
            </a:r>
            <a:r>
              <a:rPr lang="en-US" sz="7500" b="1" kern="100" dirty="0">
                <a:latin typeface="Times New Roman" panose="02020603050405020304" pitchFamily="18" charset="0"/>
                <a:ea typeface="Calibri" panose="020F0502020204030204" pitchFamily="34" charset="0"/>
              </a:rPr>
              <a:t> </a:t>
            </a:r>
            <a:r>
              <a:rPr lang="en-US" sz="7500" b="1" kern="100" dirty="0" err="1">
                <a:latin typeface="Times New Roman" panose="02020603050405020304" pitchFamily="18" charset="0"/>
                <a:ea typeface="Calibri" panose="020F0502020204030204" pitchFamily="34" charset="0"/>
              </a:rPr>
              <a:t>chỉ</a:t>
            </a:r>
            <a:r>
              <a:rPr lang="en-US" sz="7500" b="1" kern="100" dirty="0">
                <a:latin typeface="Times New Roman" panose="02020603050405020304" pitchFamily="18" charset="0"/>
                <a:ea typeface="Calibri" panose="020F0502020204030204" pitchFamily="34" charset="0"/>
              </a:rPr>
              <a:t> </a:t>
            </a:r>
            <a:r>
              <a:rPr lang="en-US" sz="7500" b="1" kern="100" dirty="0" err="1">
                <a:latin typeface="Times New Roman" panose="02020603050405020304" pitchFamily="18" charset="0"/>
                <a:ea typeface="Calibri" panose="020F0502020204030204" pitchFamily="34" charset="0"/>
              </a:rPr>
              <a:t>tiêu</a:t>
            </a:r>
            <a:r>
              <a:rPr lang="en-US" sz="7500" b="1" kern="100" dirty="0">
                <a:latin typeface="Times New Roman" panose="02020603050405020304" pitchFamily="18" charset="0"/>
                <a:ea typeface="Calibri" panose="020F0502020204030204" pitchFamily="34" charset="0"/>
              </a:rPr>
              <a:t> TS</a:t>
            </a:r>
            <a:r>
              <a:rPr lang="en-US" sz="7500" kern="100" dirty="0">
                <a:latin typeface="Times New Roman" panose="02020603050405020304" pitchFamily="18" charset="0"/>
                <a:ea typeface="Calibri" panose="020F0502020204030204" pitchFamily="34" charset="0"/>
              </a:rPr>
              <a:t>:</a:t>
            </a:r>
            <a:r>
              <a:rPr lang="en-US" sz="7500" dirty="0">
                <a:latin typeface="Calibri" panose="020F0502020204030204" pitchFamily="34"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rPr>
              <a:t>Dự</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kiến</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trường</a:t>
            </a:r>
            <a:r>
              <a:rPr lang="en-US" sz="7500" dirty="0">
                <a:latin typeface="Times New Roman" panose="02020603050405020304" pitchFamily="18" charset="0"/>
                <a:ea typeface="Calibri" panose="020F0502020204030204" pitchFamily="34" charset="0"/>
              </a:rPr>
              <a:t> THPT </a:t>
            </a:r>
            <a:r>
              <a:rPr lang="en-US" sz="7500" dirty="0" err="1">
                <a:latin typeface="Times New Roman" panose="02020603050405020304" pitchFamily="18" charset="0"/>
                <a:ea typeface="Calibri" panose="020F0502020204030204" pitchFamily="34" charset="0"/>
              </a:rPr>
              <a:t>chuyên</a:t>
            </a:r>
            <a:r>
              <a:rPr lang="en-US" sz="7500" dirty="0">
                <a:latin typeface="Times New Roman" panose="02020603050405020304" pitchFamily="18" charset="0"/>
                <a:ea typeface="Calibri" panose="020F0502020204030204" pitchFamily="34" charset="0"/>
              </a:rPr>
              <a:t> TP </a:t>
            </a:r>
            <a:r>
              <a:rPr lang="en-US" sz="7500" dirty="0" err="1">
                <a:latin typeface="Times New Roman" panose="02020603050405020304" pitchFamily="18" charset="0"/>
                <a:ea typeface="Calibri" panose="020F0502020204030204" pitchFamily="34" charset="0"/>
              </a:rPr>
              <a:t>năm</a:t>
            </a:r>
            <a:r>
              <a:rPr lang="en-US" sz="7500" dirty="0">
                <a:latin typeface="Times New Roman" panose="02020603050405020304" pitchFamily="18" charset="0"/>
                <a:ea typeface="Calibri" panose="020F0502020204030204" pitchFamily="34" charset="0"/>
              </a:rPr>
              <a:t> nay </a:t>
            </a:r>
            <a:r>
              <a:rPr lang="en-US" sz="7500" dirty="0" err="1">
                <a:latin typeface="Times New Roman" panose="02020603050405020304" pitchFamily="18" charset="0"/>
                <a:ea typeface="Calibri" panose="020F0502020204030204" pitchFamily="34" charset="0"/>
              </a:rPr>
              <a:t>tuyển</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sinh</a:t>
            </a:r>
            <a:r>
              <a:rPr lang="en-US" sz="7500" dirty="0">
                <a:latin typeface="Times New Roman" panose="02020603050405020304" pitchFamily="18" charset="0"/>
                <a:ea typeface="Calibri" panose="020F0502020204030204" pitchFamily="34" charset="0"/>
              </a:rPr>
              <a:t> 14 </a:t>
            </a:r>
            <a:r>
              <a:rPr lang="en-US" sz="7500" dirty="0" err="1">
                <a:latin typeface="Times New Roman" panose="02020603050405020304" pitchFamily="18" charset="0"/>
                <a:ea typeface="Calibri" panose="020F0502020204030204" pitchFamily="34" charset="0"/>
              </a:rPr>
              <a:t>môn</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chuyên</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với</a:t>
            </a:r>
            <a:r>
              <a:rPr lang="en-US" sz="7500" dirty="0">
                <a:latin typeface="Times New Roman" panose="02020603050405020304" pitchFamily="18" charset="0"/>
                <a:ea typeface="Calibri" panose="020F0502020204030204" pitchFamily="34" charset="0"/>
              </a:rPr>
              <a:t> 18 </a:t>
            </a:r>
            <a:r>
              <a:rPr lang="en-US" sz="7500" dirty="0" err="1">
                <a:latin typeface="Times New Roman" panose="02020603050405020304" pitchFamily="18" charset="0"/>
                <a:ea typeface="Calibri" panose="020F0502020204030204" pitchFamily="34" charset="0"/>
              </a:rPr>
              <a:t>lớp</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và</a:t>
            </a:r>
            <a:r>
              <a:rPr lang="en-US" sz="7500" dirty="0">
                <a:latin typeface="Times New Roman" panose="02020603050405020304" pitchFamily="18" charset="0"/>
                <a:ea typeface="Calibri" panose="020F0502020204030204" pitchFamily="34" charset="0"/>
              </a:rPr>
              <a:t> 630 </a:t>
            </a:r>
            <a:r>
              <a:rPr lang="en-US" sz="7500" dirty="0" err="1">
                <a:latin typeface="Times New Roman" panose="02020603050405020304" pitchFamily="18" charset="0"/>
                <a:ea typeface="Calibri" panose="020F0502020204030204" pitchFamily="34" charset="0"/>
              </a:rPr>
              <a:t>học</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sinh</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trong</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đó</a:t>
            </a:r>
            <a:r>
              <a:rPr lang="en-US" sz="7500" dirty="0">
                <a:latin typeface="Times New Roman" panose="02020603050405020304" pitchFamily="18" charset="0"/>
                <a:ea typeface="Calibri" panose="020F0502020204030204" pitchFamily="34" charset="0"/>
              </a:rPr>
              <a:t> : </a:t>
            </a:r>
            <a:r>
              <a:rPr lang="en-US" sz="7500" dirty="0" err="1">
                <a:latin typeface="Times New Roman" panose="02020603050405020304" pitchFamily="18" charset="0"/>
                <a:ea typeface="Calibri" panose="020F0502020204030204" pitchFamily="34" charset="0"/>
              </a:rPr>
              <a:t>các</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lớp</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chuyên</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Vật</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lý</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Hoá</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học</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Sinh</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học</a:t>
            </a:r>
            <a:r>
              <a:rPr lang="en-US" sz="7500" dirty="0">
                <a:latin typeface="Times New Roman" panose="02020603050405020304" pitchFamily="18" charset="0"/>
                <a:ea typeface="Calibri" panose="020F0502020204030204" pitchFamily="34" charset="0"/>
              </a:rPr>
              <a:t>, Tin </a:t>
            </a:r>
            <a:r>
              <a:rPr lang="en-US" sz="7500" dirty="0" err="1">
                <a:latin typeface="Times New Roman" panose="02020603050405020304" pitchFamily="18" charset="0"/>
                <a:ea typeface="Calibri" panose="020F0502020204030204" pitchFamily="34" charset="0"/>
              </a:rPr>
              <a:t>học</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Lịch</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sử</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Địa</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lý</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Tiếng</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Nga</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Tiếng</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Trung</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Tiếng</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Nhật</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Tiếng</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Hàn</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tuyển</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sinh</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một</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lớp</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các</a:t>
            </a:r>
            <a:r>
              <a:rPr lang="en-US" sz="7500" dirty="0">
                <a:latin typeface="Times New Roman" panose="02020603050405020304" pitchFamily="18" charset="0"/>
                <a:ea typeface="Calibri" panose="020F0502020204030204" pitchFamily="34" charset="0"/>
              </a:rPr>
              <a:t> </a:t>
            </a:r>
            <a:r>
              <a:rPr lang="en-US" sz="7500" dirty="0" err="1" smtClean="0">
                <a:latin typeface="Times New Roman" panose="02020603050405020304" pitchFamily="18" charset="0"/>
                <a:ea typeface="Calibri" panose="020F0502020204030204" pitchFamily="34" charset="0"/>
              </a:rPr>
              <a:t>lớp</a:t>
            </a:r>
            <a:r>
              <a:rPr lang="en-US" sz="7500" dirty="0" smtClean="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Toán</a:t>
            </a:r>
            <a:r>
              <a:rPr lang="en-US" sz="7500" dirty="0">
                <a:latin typeface="Times New Roman" panose="02020603050405020304" pitchFamily="18" charset="0"/>
                <a:ea typeface="Calibri" panose="020F0502020204030204" pitchFamily="34" charset="0"/>
              </a:rPr>
              <a:t> , </a:t>
            </a:r>
            <a:r>
              <a:rPr lang="en-US" sz="7500" dirty="0" err="1">
                <a:latin typeface="Times New Roman" panose="02020603050405020304" pitchFamily="18" charset="0"/>
                <a:ea typeface="Calibri" panose="020F0502020204030204" pitchFamily="34" charset="0"/>
              </a:rPr>
              <a:t>Ngữ</a:t>
            </a:r>
            <a:r>
              <a:rPr lang="en-US" sz="7500" dirty="0">
                <a:latin typeface="Times New Roman" panose="02020603050405020304" pitchFamily="18" charset="0"/>
                <a:ea typeface="Calibri" panose="020F0502020204030204" pitchFamily="34" charset="0"/>
              </a:rPr>
              <a:t> Văn, </a:t>
            </a:r>
            <a:r>
              <a:rPr lang="en-US" sz="7500" dirty="0" err="1">
                <a:latin typeface="Times New Roman" panose="02020603050405020304" pitchFamily="18" charset="0"/>
                <a:ea typeface="Calibri" panose="020F0502020204030204" pitchFamily="34" charset="0"/>
              </a:rPr>
              <a:t>Tiếng</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Anh</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Tiếng</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Pháp</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tuyển</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sinh</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hai</a:t>
            </a:r>
            <a:r>
              <a:rPr lang="en-US" sz="7500" dirty="0">
                <a:latin typeface="Times New Roman" panose="02020603050405020304" pitchFamily="18" charset="0"/>
                <a:ea typeface="Calibri" panose="020F0502020204030204" pitchFamily="34" charset="0"/>
              </a:rPr>
              <a:t> </a:t>
            </a:r>
            <a:r>
              <a:rPr lang="en-US" sz="7500" dirty="0" err="1" smtClean="0">
                <a:latin typeface="Times New Roman" panose="02020603050405020304" pitchFamily="18" charset="0"/>
                <a:ea typeface="Calibri" panose="020F0502020204030204" pitchFamily="34" charset="0"/>
              </a:rPr>
              <a:t>lớp</a:t>
            </a:r>
            <a:r>
              <a:rPr lang="en-US" sz="7500" kern="1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6000"/>
              </a:lnSpc>
              <a:spcAft>
                <a:spcPts val="800"/>
              </a:spcAft>
            </a:pPr>
            <a:r>
              <a:rPr lang="en-US" sz="7500" dirty="0" smtClean="0">
                <a:latin typeface="Times New Roman" panose="02020603050405020304" pitchFamily="18" charset="0"/>
                <a:ea typeface="Calibri" panose="020F0502020204030204" pitchFamily="34" charset="0"/>
              </a:rPr>
              <a:t>	</a:t>
            </a:r>
            <a:r>
              <a:rPr lang="vi-VN" sz="7500" dirty="0" smtClean="0">
                <a:latin typeface="Times New Roman" panose="02020603050405020304" pitchFamily="18" charset="0"/>
                <a:ea typeface="Calibri" panose="020F0502020204030204" pitchFamily="34" charset="0"/>
              </a:rPr>
              <a:t>Thí </a:t>
            </a:r>
            <a:r>
              <a:rPr lang="vi-VN" sz="7500" dirty="0">
                <a:latin typeface="Times New Roman" panose="02020603050405020304" pitchFamily="18" charset="0"/>
                <a:ea typeface="Calibri" panose="020F0502020204030204" pitchFamily="34" charset="0"/>
              </a:rPr>
              <a:t>sinh dự thi vào chuyên trần phú phải qua hai vòng sơ tuyển và thi tuyển. Vòng sơ tuyển sẽ căn cứ vào kết quả học tập, hạnh kiểm của 4 năm học cấp THCS, kết quả tốt nghiệp</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cấp</a:t>
            </a:r>
            <a:r>
              <a:rPr lang="en-US" sz="7500" dirty="0">
                <a:latin typeface="Times New Roman" panose="02020603050405020304" pitchFamily="18" charset="0"/>
                <a:ea typeface="Calibri" panose="020F0502020204030204" pitchFamily="34" charset="0"/>
              </a:rPr>
              <a:t> THCS</a:t>
            </a:r>
            <a:r>
              <a:rPr lang="vi-VN" sz="7500" dirty="0">
                <a:latin typeface="Times New Roman" panose="02020603050405020304" pitchFamily="18" charset="0"/>
                <a:ea typeface="Calibri" panose="020F0502020204030204" pitchFamily="34" charset="0"/>
              </a:rPr>
              <a:t> và các thành tích thi học sinh giỏi</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quy</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ra</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điểm</a:t>
            </a:r>
            <a:r>
              <a:rPr lang="en-US" sz="7500" dirty="0">
                <a:latin typeface="Times New Roman" panose="02020603050405020304" pitchFamily="18" charset="0"/>
                <a:ea typeface="Calibri" panose="020F0502020204030204" pitchFamily="34" charset="0"/>
              </a:rPr>
              <a:t> (Chi </a:t>
            </a:r>
            <a:r>
              <a:rPr lang="en-US" sz="7500" dirty="0" err="1">
                <a:latin typeface="Times New Roman" panose="02020603050405020304" pitchFamily="18" charset="0"/>
                <a:ea typeface="Calibri" panose="020F0502020204030204" pitchFamily="34" charset="0"/>
              </a:rPr>
              <a:t>tiết</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trong</a:t>
            </a:r>
            <a:r>
              <a:rPr lang="en-US" sz="7500" dirty="0">
                <a:latin typeface="Times New Roman" panose="02020603050405020304" pitchFamily="18" charset="0"/>
                <a:ea typeface="Calibri" panose="020F0502020204030204" pitchFamily="34" charset="0"/>
              </a:rPr>
              <a:t> KH </a:t>
            </a:r>
            <a:r>
              <a:rPr lang="en-US" sz="7500" dirty="0" smtClean="0">
                <a:latin typeface="Times New Roman" panose="02020603050405020304" pitchFamily="18" charset="0"/>
                <a:ea typeface="Calibri" panose="020F0502020204030204" pitchFamily="34" charset="0"/>
              </a:rPr>
              <a:t>839) </a:t>
            </a:r>
            <a:r>
              <a:rPr lang="vi-VN" sz="7500" dirty="0">
                <a:latin typeface="Times New Roman" panose="02020603050405020304" pitchFamily="18" charset="0"/>
                <a:ea typeface="Calibri" panose="020F0502020204030204" pitchFamily="34" charset="0"/>
              </a:rPr>
              <a:t>. Khi thí sinh đủ điều kiện qua vòng sơ tuyển thì việc đăng ký dự thi, đăng ký nguyện vọng được thực hiện cùng thời điểm với đăng ký dự thi và đăng ký nguyện vọng vào các trường THPT công lập</a:t>
            </a:r>
            <a:r>
              <a:rPr lang="vi-VN" sz="7500" dirty="0" smtClean="0">
                <a:latin typeface="Times New Roman" panose="02020603050405020304" pitchFamily="18" charset="0"/>
                <a:ea typeface="Calibri" panose="020F0502020204030204" pitchFamily="34" charset="0"/>
              </a:rPr>
              <a:t>.</a:t>
            </a:r>
            <a:endParaRPr lang="en-US" sz="75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2709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108" y="351690"/>
            <a:ext cx="29225630" cy="17096988"/>
          </a:xfrm>
          <a:prstGeom prst="rect">
            <a:avLst/>
          </a:prstGeom>
        </p:spPr>
        <p:txBody>
          <a:bodyPr wrap="square">
            <a:spAutoFit/>
          </a:bodyPr>
          <a:lstStyle/>
          <a:p>
            <a:pPr>
              <a:lnSpc>
                <a:spcPct val="106000"/>
              </a:lnSpc>
              <a:spcAft>
                <a:spcPts val="800"/>
              </a:spcAft>
            </a:pP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I.2.</a:t>
            </a:r>
            <a:r>
              <a:rPr lang="en-US" sz="75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7500" kern="100" dirty="0">
                <a:latin typeface="Times New Roman" panose="02020603050405020304" pitchFamily="18" charset="0"/>
                <a:ea typeface="Calibri" panose="020F0502020204030204" pitchFamily="34" charset="0"/>
                <a:cs typeface="Times New Roman" panose="02020603050405020304" pitchFamily="18" charset="0"/>
              </a:rPr>
              <a:t>  </a:t>
            </a:r>
            <a:endParaRPr lang="en-US" sz="75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6000"/>
              </a:lnSpc>
              <a:spcAft>
                <a:spcPts val="800"/>
              </a:spcAft>
            </a:pPr>
            <a:r>
              <a:rPr lang="en-US" sz="75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a:latin typeface="Times New Roman" panose="02020603050405020304" pitchFamily="18" charset="0"/>
                <a:ea typeface="Calibri" panose="020F0502020204030204" pitchFamily="34" charset="0"/>
              </a:rPr>
              <a:t>I.2.2. </a:t>
            </a:r>
            <a:r>
              <a:rPr lang="en-US" sz="7500" b="1" kern="100" dirty="0" err="1">
                <a:latin typeface="Times New Roman" panose="02020603050405020304" pitchFamily="18" charset="0"/>
                <a:ea typeface="Calibri" panose="020F0502020204030204" pitchFamily="34" charset="0"/>
              </a:rPr>
              <a:t>Trường</a:t>
            </a:r>
            <a:r>
              <a:rPr lang="en-US" sz="7500" b="1" kern="100" dirty="0">
                <a:latin typeface="Times New Roman" panose="02020603050405020304" pitchFamily="18" charset="0"/>
                <a:ea typeface="Calibri" panose="020F0502020204030204" pitchFamily="34" charset="0"/>
              </a:rPr>
              <a:t> THPT </a:t>
            </a:r>
            <a:r>
              <a:rPr lang="en-US" sz="7500" b="1" kern="100" dirty="0" err="1">
                <a:latin typeface="Times New Roman" panose="02020603050405020304" pitchFamily="18" charset="0"/>
                <a:ea typeface="Calibri" panose="020F0502020204030204" pitchFamily="34" charset="0"/>
              </a:rPr>
              <a:t>Chuyên</a:t>
            </a:r>
            <a:r>
              <a:rPr lang="en-US" sz="7500" b="1" kern="100" dirty="0">
                <a:latin typeface="Times New Roman" panose="02020603050405020304" pitchFamily="18" charset="0"/>
                <a:ea typeface="Calibri" panose="020F0502020204030204" pitchFamily="34" charset="0"/>
              </a:rPr>
              <a:t> TP</a:t>
            </a:r>
            <a:r>
              <a:rPr lang="en-US" sz="7500" b="1" kern="100"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75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7500" b="1" dirty="0" err="1" smtClean="0">
                <a:latin typeface="Times New Roman" panose="02020603050405020304" pitchFamily="18" charset="0"/>
                <a:ea typeface="Calibri" panose="020F0502020204030204" pitchFamily="34" charset="0"/>
                <a:cs typeface="Times New Roman" panose="02020603050405020304" pitchFamily="18" charset="0"/>
              </a:rPr>
              <a:t>Môn</a:t>
            </a:r>
            <a:r>
              <a:rPr lang="en-US" sz="75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7500" b="1" dirty="0" err="1">
                <a:latin typeface="Times New Roman" panose="02020603050405020304" pitchFamily="18" charset="0"/>
                <a:ea typeface="Calibri" panose="020F0502020204030204" pitchFamily="34" charset="0"/>
                <a:cs typeface="Times New Roman" panose="02020603050405020304" pitchFamily="18" charset="0"/>
              </a:rPr>
              <a:t>thi</a:t>
            </a:r>
            <a:r>
              <a:rPr lang="en-US" sz="7500" b="1" dirty="0">
                <a:latin typeface="Times New Roman" panose="02020603050405020304" pitchFamily="18" charset="0"/>
                <a:ea typeface="Calibri" panose="020F0502020204030204" pitchFamily="34" charset="0"/>
                <a:cs typeface="Times New Roman" panose="02020603050405020304" pitchFamily="18" charset="0"/>
              </a:rPr>
              <a:t>:</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Thí</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dự</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thi</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ba</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toán</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7500" dirty="0">
                <a:latin typeface="Times New Roman" panose="02020603050405020304" pitchFamily="18" charset="0"/>
                <a:ea typeface="Calibri" panose="020F0502020204030204" pitchFamily="34" charset="0"/>
                <a:cs typeface="Times New Roman" panose="02020603050405020304" pitchFamily="18" charset="0"/>
              </a:rPr>
              <a:t> , </a:t>
            </a:r>
            <a:r>
              <a:rPr lang="en-US" sz="7500" dirty="0" err="1">
                <a:latin typeface="Times New Roman" panose="02020603050405020304" pitchFamily="18" charset="0"/>
                <a:ea typeface="Calibri" panose="020F0502020204030204" pitchFamily="34" charset="0"/>
                <a:cs typeface="Times New Roman" panose="02020603050405020304" pitchFamily="18" charset="0"/>
              </a:rPr>
              <a:t>ngoại</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thi</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7500" dirty="0">
                <a:latin typeface="Times New Roman" panose="02020603050405020304" pitchFamily="18" charset="0"/>
                <a:ea typeface="Calibri" panose="020F0502020204030204" pitchFamily="34" charset="0"/>
                <a:cs typeface="Times New Roman" panose="02020603050405020304" pitchFamily="18" charset="0"/>
              </a:rPr>
              <a:t> 10 THPT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lập</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và</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dự</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thi</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chuyên</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thi</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chuyên</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thí</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đăng</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ký</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dự</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thi</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ba</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chuyên</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trùng</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lịch</a:t>
            </a:r>
            <a:r>
              <a:rPr lang="en-US" sz="7500" dirty="0">
                <a:latin typeface="Times New Roman" panose="02020603050405020304" pitchFamily="18" charset="0"/>
                <a:ea typeface="Calibri" panose="020F0502020204030204" pitchFamily="34" charset="0"/>
                <a:cs typeface="Times New Roman" panose="02020603050405020304" pitchFamily="18" charset="0"/>
              </a:rPr>
              <a:t> </a:t>
            </a:r>
            <a:r>
              <a:rPr lang="en-US" sz="7500" dirty="0" err="1">
                <a:latin typeface="Times New Roman" panose="02020603050405020304" pitchFamily="18" charset="0"/>
                <a:ea typeface="Calibri" panose="020F0502020204030204" pitchFamily="34" charset="0"/>
                <a:cs typeface="Times New Roman" panose="02020603050405020304" pitchFamily="18" charset="0"/>
              </a:rPr>
              <a:t>thi</a:t>
            </a:r>
            <a:r>
              <a:rPr lang="en-US" sz="7500" dirty="0">
                <a:latin typeface="Times New Roman" panose="02020603050405020304" pitchFamily="18" charset="0"/>
                <a:ea typeface="Calibri" panose="020F0502020204030204" pitchFamily="34" charset="0"/>
                <a:cs typeface="Times New Roman" panose="02020603050405020304" pitchFamily="18" charset="0"/>
              </a:rPr>
              <a:t>).</a:t>
            </a:r>
            <a:endParaRPr lang="en-US" sz="75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7500" dirty="0">
                <a:latin typeface="Times New Roman" panose="02020603050405020304" pitchFamily="18" charset="0"/>
                <a:ea typeface="Calibri" panose="020F0502020204030204" pitchFamily="34" charset="0"/>
              </a:rPr>
              <a:t> </a:t>
            </a:r>
            <a:r>
              <a:rPr lang="en-US" sz="7500" dirty="0" smtClean="0">
                <a:latin typeface="Times New Roman" panose="02020603050405020304" pitchFamily="18" charset="0"/>
                <a:ea typeface="Calibri" panose="020F0502020204030204" pitchFamily="34" charset="0"/>
              </a:rPr>
              <a:t>	</a:t>
            </a:r>
            <a:r>
              <a:rPr lang="en-US" sz="7500" b="1" dirty="0" err="1" smtClean="0">
                <a:latin typeface="Times New Roman" panose="02020603050405020304" pitchFamily="18" charset="0"/>
                <a:ea typeface="Calibri" panose="020F0502020204030204" pitchFamily="34" charset="0"/>
              </a:rPr>
              <a:t>Đăng</a:t>
            </a:r>
            <a:r>
              <a:rPr lang="en-US" sz="7500" b="1" dirty="0" smtClean="0">
                <a:latin typeface="Times New Roman" panose="02020603050405020304" pitchFamily="18" charset="0"/>
                <a:ea typeface="Calibri" panose="020F0502020204030204" pitchFamily="34" charset="0"/>
              </a:rPr>
              <a:t> </a:t>
            </a:r>
            <a:r>
              <a:rPr lang="en-US" sz="7500" b="1" dirty="0" err="1">
                <a:latin typeface="Times New Roman" panose="02020603050405020304" pitchFamily="18" charset="0"/>
                <a:ea typeface="Calibri" panose="020F0502020204030204" pitchFamily="34" charset="0"/>
              </a:rPr>
              <a:t>ký</a:t>
            </a:r>
            <a:r>
              <a:rPr lang="en-US" sz="7500" b="1" dirty="0">
                <a:latin typeface="Times New Roman" panose="02020603050405020304" pitchFamily="18" charset="0"/>
                <a:ea typeface="Calibri" panose="020F0502020204030204" pitchFamily="34" charset="0"/>
              </a:rPr>
              <a:t> </a:t>
            </a:r>
            <a:r>
              <a:rPr lang="en-US" sz="7500" b="1" dirty="0" err="1">
                <a:latin typeface="Times New Roman" panose="02020603050405020304" pitchFamily="18" charset="0"/>
                <a:ea typeface="Calibri" panose="020F0502020204030204" pitchFamily="34" charset="0"/>
              </a:rPr>
              <a:t>dự</a:t>
            </a:r>
            <a:r>
              <a:rPr lang="en-US" sz="7500" b="1" dirty="0">
                <a:latin typeface="Times New Roman" panose="02020603050405020304" pitchFamily="18" charset="0"/>
                <a:ea typeface="Calibri" panose="020F0502020204030204" pitchFamily="34" charset="0"/>
              </a:rPr>
              <a:t> </a:t>
            </a:r>
            <a:r>
              <a:rPr lang="en-US" sz="7500" b="1" dirty="0" err="1">
                <a:latin typeface="Times New Roman" panose="02020603050405020304" pitchFamily="18" charset="0"/>
                <a:ea typeface="Calibri" panose="020F0502020204030204" pitchFamily="34" charset="0"/>
              </a:rPr>
              <a:t>thi</a:t>
            </a:r>
            <a:r>
              <a:rPr lang="en-US" sz="7500" b="1" dirty="0">
                <a:latin typeface="Times New Roman" panose="02020603050405020304" pitchFamily="18" charset="0"/>
                <a:ea typeface="Calibri" panose="020F0502020204030204" pitchFamily="34" charset="0"/>
              </a:rPr>
              <a:t>:</a:t>
            </a:r>
            <a:r>
              <a:rPr lang="en-US" sz="7500" dirty="0">
                <a:latin typeface="Times New Roman" panose="02020603050405020304" pitchFamily="18" charset="0"/>
                <a:ea typeface="Calibri" panose="020F0502020204030204" pitchFamily="34" charset="0"/>
              </a:rPr>
              <a:t> </a:t>
            </a:r>
            <a:r>
              <a:rPr lang="vi-VN" sz="7500" dirty="0">
                <a:latin typeface="Times New Roman" panose="02020603050405020304" pitchFamily="18" charset="0"/>
                <a:ea typeface="Calibri" panose="020F0502020204030204" pitchFamily="34" charset="0"/>
              </a:rPr>
              <a:t>Thí sinh dự thi vào trường THPT chuyên </a:t>
            </a:r>
            <a:r>
              <a:rPr lang="en-US" sz="7500" dirty="0">
                <a:latin typeface="Times New Roman" panose="02020603050405020304" pitchFamily="18" charset="0"/>
                <a:ea typeface="Calibri" panose="020F0502020204030204" pitchFamily="34" charset="0"/>
              </a:rPr>
              <a:t>TP (</a:t>
            </a:r>
            <a:r>
              <a:rPr lang="en-US" sz="7500" dirty="0" err="1" smtClean="0">
                <a:latin typeface="Times New Roman" panose="02020603050405020304" pitchFamily="18" charset="0"/>
                <a:ea typeface="Calibri" panose="020F0502020204030204" pitchFamily="34" charset="0"/>
              </a:rPr>
              <a:t>có</a:t>
            </a:r>
            <a:r>
              <a:rPr lang="en-US" sz="7500" dirty="0" smtClean="0">
                <a:latin typeface="Times New Roman" panose="02020603050405020304" pitchFamily="18" charset="0"/>
                <a:ea typeface="Calibri" panose="020F0502020204030204" pitchFamily="34" charset="0"/>
              </a:rPr>
              <a:t> </a:t>
            </a:r>
            <a:r>
              <a:rPr lang="en-US" sz="7500" dirty="0" err="1" smtClean="0">
                <a:latin typeface="Times New Roman" panose="02020603050405020304" pitchFamily="18" charset="0"/>
                <a:ea typeface="Calibri" panose="020F0502020204030204" pitchFamily="34" charset="0"/>
              </a:rPr>
              <a:t>hoặc</a:t>
            </a:r>
            <a:r>
              <a:rPr lang="en-US" sz="7500" dirty="0" smtClean="0">
                <a:latin typeface="Times New Roman" panose="02020603050405020304" pitchFamily="18" charset="0"/>
                <a:ea typeface="Calibri" panose="020F0502020204030204" pitchFamily="34" charset="0"/>
              </a:rPr>
              <a:t> </a:t>
            </a:r>
            <a:r>
              <a:rPr lang="en-US" sz="7500" dirty="0" err="1" smtClean="0">
                <a:latin typeface="Times New Roman" panose="02020603050405020304" pitchFamily="18" charset="0"/>
                <a:ea typeface="Calibri" panose="020F0502020204030204" pitchFamily="34" charset="0"/>
              </a:rPr>
              <a:t>không</a:t>
            </a:r>
            <a:r>
              <a:rPr lang="en-US" sz="7500" dirty="0" smtClean="0">
                <a:latin typeface="Times New Roman" panose="02020603050405020304" pitchFamily="18" charset="0"/>
                <a:ea typeface="Calibri" panose="020F0502020204030204" pitchFamily="34" charset="0"/>
              </a:rPr>
              <a:t> </a:t>
            </a:r>
            <a:r>
              <a:rPr lang="en-US" sz="7500" dirty="0" err="1" smtClean="0">
                <a:latin typeface="Times New Roman" panose="02020603050405020304" pitchFamily="18" charset="0"/>
                <a:ea typeface="Calibri" panose="020F0502020204030204" pitchFamily="34" charset="0"/>
              </a:rPr>
              <a:t>có</a:t>
            </a:r>
            <a:r>
              <a:rPr lang="en-US" sz="7500" dirty="0" smtClean="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nguyện</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vọng</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xét</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tuyển</a:t>
            </a:r>
            <a:r>
              <a:rPr lang="en-US" sz="7500" dirty="0">
                <a:latin typeface="Times New Roman" panose="02020603050405020304" pitchFamily="18" charset="0"/>
                <a:ea typeface="Calibri" panose="020F0502020204030204" pitchFamily="34" charset="0"/>
              </a:rPr>
              <a:t> </a:t>
            </a:r>
            <a:r>
              <a:rPr lang="en-US" sz="7500" dirty="0" err="1" smtClean="0">
                <a:latin typeface="Times New Roman" panose="02020603050405020304" pitchFamily="18" charset="0"/>
                <a:ea typeface="Calibri" panose="020F0502020204030204" pitchFamily="34" charset="0"/>
              </a:rPr>
              <a:t>vào</a:t>
            </a:r>
            <a:r>
              <a:rPr lang="en-US" sz="7500" dirty="0" smtClean="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trường</a:t>
            </a:r>
            <a:r>
              <a:rPr lang="en-US" sz="7500" dirty="0">
                <a:latin typeface="Times New Roman" panose="02020603050405020304" pitchFamily="18" charset="0"/>
                <a:ea typeface="Calibri" panose="020F0502020204030204" pitchFamily="34" charset="0"/>
              </a:rPr>
              <a:t> THPT </a:t>
            </a:r>
            <a:r>
              <a:rPr lang="en-US" sz="7500" dirty="0" err="1">
                <a:latin typeface="Times New Roman" panose="02020603050405020304" pitchFamily="18" charset="0"/>
                <a:ea typeface="Calibri" panose="020F0502020204030204" pitchFamily="34" charset="0"/>
              </a:rPr>
              <a:t>công</a:t>
            </a:r>
            <a:r>
              <a:rPr lang="en-US" sz="7500" dirty="0">
                <a:latin typeface="Times New Roman" panose="02020603050405020304" pitchFamily="18" charset="0"/>
                <a:ea typeface="Calibri" panose="020F0502020204030204" pitchFamily="34" charset="0"/>
              </a:rPr>
              <a:t> </a:t>
            </a:r>
            <a:r>
              <a:rPr lang="en-US" sz="7500" dirty="0" err="1" smtClean="0">
                <a:latin typeface="Times New Roman" panose="02020603050405020304" pitchFamily="18" charset="0"/>
                <a:ea typeface="Calibri" panose="020F0502020204030204" pitchFamily="34" charset="0"/>
              </a:rPr>
              <a:t>lập</a:t>
            </a:r>
            <a:r>
              <a:rPr lang="en-US" sz="7500" dirty="0" smtClean="0">
                <a:latin typeface="Times New Roman" panose="02020603050405020304" pitchFamily="18" charset="0"/>
                <a:ea typeface="Calibri" panose="020F0502020204030204" pitchFamily="34" charset="0"/>
              </a:rPr>
              <a:t>)</a:t>
            </a:r>
            <a:r>
              <a:rPr lang="vi-VN" sz="7500" dirty="0" smtClean="0">
                <a:latin typeface="Times New Roman" panose="02020603050405020304" pitchFamily="18" charset="0"/>
                <a:ea typeface="Calibri" panose="020F0502020204030204" pitchFamily="34" charset="0"/>
              </a:rPr>
              <a:t> </a:t>
            </a:r>
            <a:r>
              <a:rPr lang="vi-VN" sz="7500" dirty="0">
                <a:latin typeface="Times New Roman" panose="02020603050405020304" pitchFamily="18" charset="0"/>
                <a:ea typeface="Calibri" panose="020F0502020204030204" pitchFamily="34" charset="0"/>
              </a:rPr>
              <a:t>vẫn phải đăng ký dự thi tại một trường THPT công lập </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đăng</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ký</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tại</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trường</a:t>
            </a:r>
            <a:r>
              <a:rPr lang="en-US" sz="7500" dirty="0">
                <a:latin typeface="Times New Roman" panose="02020603050405020304" pitchFamily="18" charset="0"/>
                <a:ea typeface="Calibri" panose="020F0502020204030204" pitchFamily="34" charset="0"/>
              </a:rPr>
              <a:t> THPT </a:t>
            </a:r>
            <a:r>
              <a:rPr lang="en-US" sz="7500" dirty="0" err="1">
                <a:latin typeface="Times New Roman" panose="02020603050405020304" pitchFamily="18" charset="0"/>
                <a:ea typeface="Calibri" panose="020F0502020204030204" pitchFamily="34" charset="0"/>
              </a:rPr>
              <a:t>công</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lập</a:t>
            </a:r>
            <a:r>
              <a:rPr lang="en-US" sz="7500" dirty="0">
                <a:latin typeface="Times New Roman" panose="02020603050405020304" pitchFamily="18" charset="0"/>
                <a:ea typeface="Calibri" panose="020F0502020204030204" pitchFamily="34" charset="0"/>
              </a:rPr>
              <a:t> </a:t>
            </a:r>
            <a:r>
              <a:rPr lang="vi-VN" sz="7500" dirty="0">
                <a:latin typeface="Times New Roman" panose="02020603050405020304" pitchFamily="18" charset="0"/>
                <a:ea typeface="Calibri" panose="020F0502020204030204" pitchFamily="34" charset="0"/>
              </a:rPr>
              <a:t>bất kỳ </a:t>
            </a:r>
            <a:r>
              <a:rPr lang="en-US" sz="7500" dirty="0" err="1">
                <a:latin typeface="Times New Roman" panose="02020603050405020304" pitchFamily="18" charset="0"/>
                <a:ea typeface="Calibri" panose="020F0502020204030204" pitchFamily="34" charset="0"/>
              </a:rPr>
              <a:t>nếu</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thí</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sinh</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không</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có</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nguyện</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vọng</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xét</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tuyển</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vào</a:t>
            </a:r>
            <a:r>
              <a:rPr lang="en-US" sz="7500" dirty="0">
                <a:latin typeface="Times New Roman" panose="02020603050405020304" pitchFamily="18" charset="0"/>
                <a:ea typeface="Calibri" panose="020F0502020204030204" pitchFamily="34" charset="0"/>
              </a:rPr>
              <a:t> THPT </a:t>
            </a:r>
            <a:r>
              <a:rPr lang="en-US" sz="7500" dirty="0" err="1">
                <a:latin typeface="Times New Roman" panose="02020603050405020304" pitchFamily="18" charset="0"/>
                <a:ea typeface="Calibri" panose="020F0502020204030204" pitchFamily="34" charset="0"/>
              </a:rPr>
              <a:t>công</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lập</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đăng</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ký</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tại</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trường</a:t>
            </a:r>
            <a:r>
              <a:rPr lang="en-US" sz="7500" dirty="0">
                <a:latin typeface="Times New Roman" panose="02020603050405020304" pitchFamily="18" charset="0"/>
                <a:ea typeface="Calibri" panose="020F0502020204030204" pitchFamily="34" charset="0"/>
              </a:rPr>
              <a:t> THPT </a:t>
            </a:r>
            <a:r>
              <a:rPr lang="en-US" sz="7500" dirty="0" err="1">
                <a:latin typeface="Times New Roman" panose="02020603050405020304" pitchFamily="18" charset="0"/>
                <a:ea typeface="Calibri" panose="020F0502020204030204" pitchFamily="34" charset="0"/>
              </a:rPr>
              <a:t>có</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nguyện</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vọng</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xếp</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trên</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nếu</a:t>
            </a:r>
            <a:r>
              <a:rPr lang="en-US" sz="7500" dirty="0">
                <a:latin typeface="Times New Roman" panose="02020603050405020304" pitchFamily="18" charset="0"/>
                <a:ea typeface="Calibri" panose="020F0502020204030204" pitchFamily="34" charset="0"/>
              </a:rPr>
              <a:t> HS </a:t>
            </a:r>
            <a:r>
              <a:rPr lang="en-US" sz="7500" dirty="0" err="1">
                <a:latin typeface="Times New Roman" panose="02020603050405020304" pitchFamily="18" charset="0"/>
                <a:ea typeface="Calibri" panose="020F0502020204030204" pitchFamily="34" charset="0"/>
              </a:rPr>
              <a:t>có</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nguyện</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vọng</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xét</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tuyển</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vào</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trường</a:t>
            </a:r>
            <a:r>
              <a:rPr lang="en-US" sz="7500" dirty="0">
                <a:latin typeface="Times New Roman" panose="02020603050405020304" pitchFamily="18" charset="0"/>
                <a:ea typeface="Calibri" panose="020F0502020204030204" pitchFamily="34" charset="0"/>
              </a:rPr>
              <a:t> THPT </a:t>
            </a:r>
            <a:r>
              <a:rPr lang="en-US" sz="7500" dirty="0" err="1">
                <a:latin typeface="Times New Roman" panose="02020603050405020304" pitchFamily="18" charset="0"/>
                <a:ea typeface="Calibri" panose="020F0502020204030204" pitchFamily="34" charset="0"/>
              </a:rPr>
              <a:t>công</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lập</a:t>
            </a:r>
            <a:r>
              <a:rPr lang="en-US" sz="7500" dirty="0">
                <a:latin typeface="Times New Roman" panose="02020603050405020304" pitchFamily="18" charset="0"/>
                <a:ea typeface="Calibri" panose="020F0502020204030204" pitchFamily="34" charset="0"/>
              </a:rPr>
              <a:t>) </a:t>
            </a:r>
            <a:r>
              <a:rPr lang="vi-VN" sz="7500" dirty="0">
                <a:latin typeface="Times New Roman" panose="02020603050405020304" pitchFamily="18" charset="0"/>
                <a:ea typeface="Calibri" panose="020F0502020204030204" pitchFamily="34" charset="0"/>
              </a:rPr>
              <a:t>và dự thi </a:t>
            </a:r>
            <a:r>
              <a:rPr lang="en-US" sz="7500" dirty="0" err="1">
                <a:latin typeface="Times New Roman" panose="02020603050405020304" pitchFamily="18" charset="0"/>
                <a:ea typeface="Calibri" panose="020F0502020204030204" pitchFamily="34" charset="0"/>
              </a:rPr>
              <a:t>đầy</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đủ</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ba</a:t>
            </a:r>
            <a:r>
              <a:rPr lang="vi-VN" sz="7500" dirty="0">
                <a:latin typeface="Times New Roman" panose="02020603050405020304" pitchFamily="18" charset="0"/>
                <a:ea typeface="Calibri" panose="020F0502020204030204" pitchFamily="34" charset="0"/>
              </a:rPr>
              <a:t> môn toán , văn</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ngoại</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ngữ</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đồng</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thời</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dự</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thi</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môn</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chuyên</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tại</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hội</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đồng</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thi</a:t>
            </a:r>
            <a:r>
              <a:rPr lang="en-US" sz="7500" dirty="0">
                <a:latin typeface="Times New Roman" panose="02020603050405020304" pitchFamily="18" charset="0"/>
                <a:ea typeface="Calibri" panose="020F0502020204030204" pitchFamily="34" charset="0"/>
              </a:rPr>
              <a:t> </a:t>
            </a:r>
            <a:r>
              <a:rPr lang="en-US" sz="7500" dirty="0" err="1">
                <a:latin typeface="Times New Roman" panose="02020603050405020304" pitchFamily="18" charset="0"/>
                <a:ea typeface="Calibri" panose="020F0502020204030204" pitchFamily="34" charset="0"/>
              </a:rPr>
              <a:t>chuyên</a:t>
            </a:r>
            <a:r>
              <a:rPr lang="en-US" sz="7500" dirty="0">
                <a:latin typeface="Times New Roman" panose="02020603050405020304" pitchFamily="18" charset="0"/>
                <a:ea typeface="Calibri" panose="020F0502020204030204" pitchFamily="34" charset="0"/>
              </a:rPr>
              <a:t> TP</a:t>
            </a:r>
            <a:r>
              <a:rPr lang="vi-VN" sz="7500" dirty="0">
                <a:latin typeface="Times New Roman" panose="02020603050405020304" pitchFamily="18" charset="0"/>
                <a:ea typeface="Calibri" panose="020F0502020204030204" pitchFamily="34" charset="0"/>
              </a:rPr>
              <a:t>.</a:t>
            </a:r>
            <a:r>
              <a:rPr lang="vi-VN" sz="8000" dirty="0">
                <a:latin typeface="Times New Roman" panose="02020603050405020304" pitchFamily="18" charset="0"/>
                <a:ea typeface="Calibri" panose="020F0502020204030204" pitchFamily="34" charset="0"/>
              </a:rPr>
              <a:t> </a:t>
            </a:r>
            <a:endParaRPr lang="en-US" sz="75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2186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108" y="351690"/>
            <a:ext cx="28592584" cy="16244447"/>
          </a:xfrm>
          <a:prstGeom prst="rect">
            <a:avLst/>
          </a:prstGeom>
        </p:spPr>
        <p:txBody>
          <a:bodyPr wrap="square">
            <a:spAutoFit/>
          </a:bodyPr>
          <a:lstStyle/>
          <a:p>
            <a:pPr>
              <a:lnSpc>
                <a:spcPct val="106000"/>
              </a:lnSpc>
              <a:spcAft>
                <a:spcPts val="800"/>
              </a:spcAft>
            </a:pP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I.2.</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endParaRPr lang="en-US" sz="8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6000"/>
              </a:lnSpc>
              <a:spcAft>
                <a:spcPts val="800"/>
              </a:spcAft>
            </a:pP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I.2.2.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THPT </a:t>
            </a:r>
            <a:r>
              <a:rPr lang="en-US" sz="8000" b="1" kern="100" dirty="0" err="1">
                <a:latin typeface="Times New Roman" panose="02020603050405020304" pitchFamily="18" charset="0"/>
                <a:ea typeface="Calibri" panose="020F0502020204030204" pitchFamily="34" charset="0"/>
                <a:cs typeface="Times New Roman" panose="02020603050405020304" pitchFamily="18" charset="0"/>
              </a:rPr>
              <a:t>Chuyên</a:t>
            </a: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 TP</a:t>
            </a:r>
            <a:r>
              <a:rPr lang="en-US" sz="8000" b="1" kern="100"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ts val="13000"/>
              </a:lnSpc>
              <a:spcAft>
                <a:spcPts val="800"/>
              </a:spcAft>
            </a:pPr>
            <a:r>
              <a:rPr lang="en-US" sz="8000" b="1"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8000" b="1" dirty="0" smtClean="0">
                <a:latin typeface="Times New Roman" panose="02020603050405020304" pitchFamily="18" charset="0"/>
                <a:ea typeface="Calibri" panose="020F0502020204030204" pitchFamily="34" charset="0"/>
                <a:cs typeface="Times New Roman" panose="02020603050405020304" pitchFamily="18" charset="0"/>
              </a:rPr>
              <a:t>Về </a:t>
            </a:r>
            <a:r>
              <a:rPr lang="vi-VN" sz="8000" b="1" dirty="0">
                <a:latin typeface="Times New Roman" panose="02020603050405020304" pitchFamily="18" charset="0"/>
                <a:ea typeface="Calibri" panose="020F0502020204030204" pitchFamily="34" charset="0"/>
                <a:cs typeface="Times New Roman" panose="02020603050405020304" pitchFamily="18" charset="0"/>
              </a:rPr>
              <a:t>nguyện vọng</a:t>
            </a:r>
            <a:r>
              <a:rPr lang="vi-VN" sz="8000" dirty="0">
                <a:latin typeface="Times New Roman" panose="02020603050405020304" pitchFamily="18" charset="0"/>
                <a:ea typeface="Calibri" panose="020F0502020204030204" pitchFamily="34" charset="0"/>
                <a:cs typeface="Times New Roman" panose="02020603050405020304" pitchFamily="18" charset="0"/>
              </a:rPr>
              <a:t>: Nếu học sinh chỉ dự thi vào trường THPT </a:t>
            </a:r>
            <a:r>
              <a:rPr lang="en-US" sz="8000" dirty="0" err="1">
                <a:latin typeface="Times New Roman" panose="02020603050405020304" pitchFamily="18" charset="0"/>
                <a:ea typeface="Calibri" panose="020F0502020204030204" pitchFamily="34" charset="0"/>
                <a:cs typeface="Times New Roman" panose="02020603050405020304" pitchFamily="18" charset="0"/>
              </a:rPr>
              <a:t>chuyên</a:t>
            </a:r>
            <a:r>
              <a:rPr lang="en-US" sz="8000" dirty="0">
                <a:latin typeface="Times New Roman" panose="02020603050405020304" pitchFamily="18" charset="0"/>
                <a:ea typeface="Calibri" panose="020F0502020204030204" pitchFamily="34" charset="0"/>
                <a:cs typeface="Times New Roman" panose="02020603050405020304" pitchFamily="18" charset="0"/>
              </a:rPr>
              <a:t> TP</a:t>
            </a:r>
            <a:r>
              <a:rPr lang="vi-VN" sz="8000" dirty="0">
                <a:latin typeface="Times New Roman" panose="02020603050405020304" pitchFamily="18" charset="0"/>
                <a:ea typeface="Calibri" panose="020F0502020204030204" pitchFamily="34" charset="0"/>
                <a:cs typeface="Times New Roman" panose="02020603050405020304" pitchFamily="18" charset="0"/>
              </a:rPr>
              <a:t>, mỗi thí sinh được đăng ký tối đa </a:t>
            </a:r>
            <a:r>
              <a:rPr lang="en-US" sz="8000" dirty="0">
                <a:latin typeface="Times New Roman" panose="02020603050405020304" pitchFamily="18" charset="0"/>
                <a:ea typeface="Calibri" panose="020F0502020204030204" pitchFamily="34" charset="0"/>
                <a:cs typeface="Times New Roman" panose="02020603050405020304" pitchFamily="18" charset="0"/>
              </a:rPr>
              <a:t>5</a:t>
            </a:r>
            <a:r>
              <a:rPr lang="vi-VN" sz="8000" dirty="0">
                <a:latin typeface="Times New Roman" panose="02020603050405020304" pitchFamily="18" charset="0"/>
                <a:ea typeface="Calibri" panose="020F0502020204030204" pitchFamily="34" charset="0"/>
                <a:cs typeface="Times New Roman" panose="02020603050405020304" pitchFamily="18" charset="0"/>
              </a:rPr>
              <a:t> nguyện vọng; nếu thí sinh đăng ký dự thi vào cả trường THPT công lập và trường THPT chuyên mỗi thí sinh được đăng ký tối đa 7 nguyện vọng, trong đó 5 nguyện vọng vào các lớp chuyên của trường chuyên trần phú ( phù hợp với môn thi chuyên) và hai nguyện vọng vào trường THPT công lập. các nguyện vọng được xếp theo thứ tự ưu tiên, nguyện vọng 1 là nguyện vọng cao </a:t>
            </a:r>
            <a:r>
              <a:rPr lang="vi-VN" sz="8000" dirty="0" smtClean="0">
                <a:latin typeface="Times New Roman" panose="02020603050405020304" pitchFamily="18" charset="0"/>
                <a:ea typeface="Calibri" panose="020F0502020204030204" pitchFamily="34" charset="0"/>
                <a:cs typeface="Times New Roman" panose="02020603050405020304" pitchFamily="18" charset="0"/>
              </a:rPr>
              <a:t>nhất</a:t>
            </a:r>
            <a:r>
              <a:rPr lang="en-US" sz="8000" dirty="0">
                <a:latin typeface="Times New Roman" panose="02020603050405020304" pitchFamily="18" charset="0"/>
                <a:ea typeface="Calibri" panose="020F0502020204030204" pitchFamily="34" charset="0"/>
                <a:cs typeface="Times New Roman" panose="02020603050405020304" pitchFamily="18" charset="0"/>
              </a:rPr>
              <a:t>.</a:t>
            </a:r>
            <a:endParaRPr lang="en-US" sz="8000"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9933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108" y="351690"/>
            <a:ext cx="29225630" cy="17234462"/>
          </a:xfrm>
          <a:prstGeom prst="rect">
            <a:avLst/>
          </a:prstGeom>
        </p:spPr>
        <p:txBody>
          <a:bodyPr wrap="square">
            <a:spAutoFit/>
          </a:bodyPr>
          <a:lstStyle/>
          <a:p>
            <a:pPr>
              <a:lnSpc>
                <a:spcPct val="106000"/>
              </a:lnSpc>
              <a:spcAft>
                <a:spcPts val="800"/>
              </a:spcAft>
            </a:pP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I.2.</a:t>
            </a:r>
            <a:r>
              <a:rPr lang="en-US" sz="75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tuyển</a:t>
            </a:r>
            <a:r>
              <a:rPr lang="en-US" sz="7500" kern="100" dirty="0">
                <a:latin typeface="Times New Roman" panose="02020603050405020304" pitchFamily="18" charset="0"/>
                <a:ea typeface="Calibri" panose="020F0502020204030204" pitchFamily="34" charset="0"/>
                <a:cs typeface="Times New Roman" panose="02020603050405020304" pitchFamily="18" charset="0"/>
              </a:rPr>
              <a:t>  </a:t>
            </a:r>
            <a:endParaRPr lang="en-US" sz="75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6000"/>
              </a:lnSpc>
              <a:spcAft>
                <a:spcPts val="800"/>
              </a:spcAft>
            </a:pPr>
            <a:r>
              <a:rPr lang="en-US" sz="75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I.2.2.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THPT </a:t>
            </a:r>
            <a:r>
              <a:rPr lang="en-US" sz="7500" b="1" kern="100" dirty="0" err="1">
                <a:latin typeface="Times New Roman" panose="02020603050405020304" pitchFamily="18" charset="0"/>
                <a:ea typeface="Calibri" panose="020F0502020204030204" pitchFamily="34" charset="0"/>
                <a:cs typeface="Times New Roman" panose="02020603050405020304" pitchFamily="18" charset="0"/>
              </a:rPr>
              <a:t>Chuyên</a:t>
            </a:r>
            <a:r>
              <a:rPr lang="en-US" sz="7500" b="1" kern="100" dirty="0">
                <a:latin typeface="Times New Roman" panose="02020603050405020304" pitchFamily="18" charset="0"/>
                <a:ea typeface="Calibri" panose="020F0502020204030204" pitchFamily="34" charset="0"/>
                <a:cs typeface="Times New Roman" panose="02020603050405020304" pitchFamily="18" charset="0"/>
              </a:rPr>
              <a:t> TP</a:t>
            </a:r>
            <a:r>
              <a:rPr lang="en-US" sz="7500" b="1" kern="100"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8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smtClean="0">
                <a:latin typeface="Times New Roman" panose="02020603050405020304" pitchFamily="18" charset="0"/>
                <a:ea typeface="Calibri" panose="020F0502020204030204" pitchFamily="34" charset="0"/>
                <a:cs typeface="Times New Roman" panose="02020603050405020304" pitchFamily="18" charset="0"/>
              </a:rPr>
              <a:t>Điểm</a:t>
            </a:r>
            <a:r>
              <a:rPr lang="en-US" sz="8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smtClean="0">
                <a:latin typeface="Times New Roman" panose="02020603050405020304" pitchFamily="18" charset="0"/>
                <a:ea typeface="Calibri" panose="020F0502020204030204" pitchFamily="34" charset="0"/>
                <a:cs typeface="Times New Roman" panose="02020603050405020304" pitchFamily="18" charset="0"/>
              </a:rPr>
              <a:t>xét</a:t>
            </a:r>
            <a:r>
              <a:rPr lang="en-US" sz="8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smtClean="0">
                <a:latin typeface="Times New Roman" panose="02020603050405020304" pitchFamily="18" charset="0"/>
                <a:ea typeface="Calibri" panose="020F0502020204030204" pitchFamily="34" charset="0"/>
                <a:cs typeface="Times New Roman" panose="02020603050405020304" pitchFamily="18" charset="0"/>
              </a:rPr>
              <a:t>tuyển</a:t>
            </a:r>
            <a:r>
              <a:rPr lang="en-US" sz="8000"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sz="8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8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latin typeface="Times New Roman" panose="02020603050405020304" pitchFamily="18" charset="0"/>
                <a:ea typeface="Calibri" panose="020F0502020204030204" pitchFamily="34" charset="0"/>
                <a:cs typeface="Times New Roman" panose="02020603050405020304" pitchFamily="18" charset="0"/>
              </a:rPr>
              <a:t>tổng</a:t>
            </a:r>
            <a:r>
              <a:rPr lang="en-US" sz="8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latin typeface="Times New Roman" panose="02020603050405020304" pitchFamily="18" charset="0"/>
                <a:ea typeface="Calibri" panose="020F0502020204030204" pitchFamily="34" charset="0"/>
                <a:cs typeface="Times New Roman" panose="02020603050405020304" pitchFamily="18" charset="0"/>
              </a:rPr>
              <a:t>điểm</a:t>
            </a:r>
            <a:r>
              <a:rPr lang="en-US" sz="8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8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latin typeface="Times New Roman" panose="02020603050405020304" pitchFamily="18" charset="0"/>
                <a:ea typeface="Calibri" panose="020F0502020204030204" pitchFamily="34" charset="0"/>
                <a:cs typeface="Times New Roman" panose="02020603050405020304" pitchFamily="18" charset="0"/>
              </a:rPr>
              <a:t>môn</a:t>
            </a:r>
            <a:r>
              <a:rPr lang="en-US" sz="8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latin typeface="Times New Roman" panose="02020603050405020304" pitchFamily="18" charset="0"/>
                <a:ea typeface="Calibri" panose="020F0502020204030204" pitchFamily="34" charset="0"/>
                <a:cs typeface="Times New Roman" panose="02020603050405020304" pitchFamily="18" charset="0"/>
              </a:rPr>
              <a:t>chuyên</a:t>
            </a:r>
            <a:r>
              <a:rPr lang="en-US" sz="8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latin typeface="Times New Roman" panose="02020603050405020304" pitchFamily="18" charset="0"/>
                <a:ea typeface="Calibri" panose="020F0502020204030204" pitchFamily="34" charset="0"/>
                <a:cs typeface="Times New Roman" panose="02020603050405020304" pitchFamily="18" charset="0"/>
              </a:rPr>
              <a:t>hệ</a:t>
            </a:r>
            <a:r>
              <a:rPr lang="en-US" sz="8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latin typeface="Times New Roman" panose="02020603050405020304" pitchFamily="18" charset="0"/>
                <a:ea typeface="Calibri" panose="020F0502020204030204" pitchFamily="34" charset="0"/>
                <a:cs typeface="Times New Roman" panose="02020603050405020304" pitchFamily="18" charset="0"/>
              </a:rPr>
              <a:t>số</a:t>
            </a:r>
            <a:r>
              <a:rPr lang="en-US" sz="8000" dirty="0" smtClean="0">
                <a:latin typeface="Times New Roman" panose="02020603050405020304" pitchFamily="18" charset="0"/>
                <a:ea typeface="Calibri" panose="020F0502020204030204" pitchFamily="34" charset="0"/>
                <a:cs typeface="Times New Roman" panose="02020603050405020304" pitchFamily="18" charset="0"/>
              </a:rPr>
              <a:t> 2) </a:t>
            </a:r>
            <a:r>
              <a:rPr lang="en-US" sz="800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8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latin typeface="Times New Roman" panose="02020603050405020304" pitchFamily="18" charset="0"/>
                <a:ea typeface="Calibri" panose="020F0502020204030204" pitchFamily="34" charset="0"/>
                <a:cs typeface="Times New Roman" panose="02020603050405020304" pitchFamily="18" charset="0"/>
              </a:rPr>
              <a:t>điểm</a:t>
            </a:r>
            <a:r>
              <a:rPr lang="en-US" sz="8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latin typeface="Times New Roman" panose="02020603050405020304" pitchFamily="18" charset="0"/>
                <a:ea typeface="Calibri" panose="020F0502020204030204" pitchFamily="34" charset="0"/>
                <a:cs typeface="Times New Roman" panose="02020603050405020304" pitchFamily="18" charset="0"/>
              </a:rPr>
              <a:t>ba</a:t>
            </a:r>
            <a:r>
              <a:rPr lang="en-US" sz="8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latin typeface="Times New Roman" panose="02020603050405020304" pitchFamily="18" charset="0"/>
                <a:ea typeface="Calibri" panose="020F0502020204030204" pitchFamily="34" charset="0"/>
                <a:cs typeface="Times New Roman" panose="02020603050405020304" pitchFamily="18" charset="0"/>
              </a:rPr>
              <a:t>môn</a:t>
            </a:r>
            <a:r>
              <a:rPr lang="en-US" sz="8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latin typeface="Times New Roman" panose="02020603050405020304" pitchFamily="18" charset="0"/>
                <a:ea typeface="Calibri" panose="020F0502020204030204" pitchFamily="34" charset="0"/>
                <a:cs typeface="Times New Roman" panose="02020603050405020304" pitchFamily="18" charset="0"/>
              </a:rPr>
              <a:t>toán</a:t>
            </a:r>
            <a:r>
              <a:rPr lang="en-US" sz="8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latin typeface="Times New Roman" panose="02020603050405020304" pitchFamily="18" charset="0"/>
                <a:ea typeface="Calibri" panose="020F0502020204030204" pitchFamily="34" charset="0"/>
                <a:cs typeface="Times New Roman" panose="02020603050405020304" pitchFamily="18" charset="0"/>
              </a:rPr>
              <a:t>văn</a:t>
            </a:r>
            <a:r>
              <a:rPr lang="en-US" sz="8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latin typeface="Times New Roman" panose="02020603050405020304" pitchFamily="18" charset="0"/>
                <a:ea typeface="Calibri" panose="020F0502020204030204" pitchFamily="34" charset="0"/>
                <a:cs typeface="Times New Roman" panose="02020603050405020304" pitchFamily="18" charset="0"/>
              </a:rPr>
              <a:t>ngoại</a:t>
            </a:r>
            <a:r>
              <a:rPr lang="en-US" sz="8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latin typeface="Times New Roman" panose="02020603050405020304" pitchFamily="18" charset="0"/>
                <a:ea typeface="Calibri" panose="020F0502020204030204" pitchFamily="34" charset="0"/>
                <a:cs typeface="Times New Roman" panose="02020603050405020304" pitchFamily="18" charset="0"/>
              </a:rPr>
              <a:t>ngữ</a:t>
            </a:r>
            <a:r>
              <a:rPr lang="en-US" sz="8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latin typeface="Times New Roman" panose="02020603050405020304" pitchFamily="18" charset="0"/>
                <a:ea typeface="Calibri" panose="020F0502020204030204" pitchFamily="34" charset="0"/>
                <a:cs typeface="Times New Roman" panose="02020603050405020304" pitchFamily="18" charset="0"/>
              </a:rPr>
              <a:t>hệ</a:t>
            </a:r>
            <a:r>
              <a:rPr lang="en-US" sz="8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latin typeface="Times New Roman" panose="02020603050405020304" pitchFamily="18" charset="0"/>
                <a:ea typeface="Calibri" panose="020F0502020204030204" pitchFamily="34" charset="0"/>
                <a:cs typeface="Times New Roman" panose="02020603050405020304" pitchFamily="18" charset="0"/>
              </a:rPr>
              <a:t>số</a:t>
            </a:r>
            <a:r>
              <a:rPr lang="en-US" sz="8000" dirty="0" smtClean="0">
                <a:latin typeface="Times New Roman" panose="02020603050405020304" pitchFamily="18" charset="0"/>
                <a:ea typeface="Calibri" panose="020F0502020204030204" pitchFamily="34" charset="0"/>
                <a:cs typeface="Times New Roman" panose="02020603050405020304" pitchFamily="18" charset="0"/>
              </a:rPr>
              <a:t> 1) </a:t>
            </a:r>
            <a:r>
              <a:rPr lang="en-US" sz="8000" dirty="0" err="1" smtClean="0">
                <a:latin typeface="Times New Roman" panose="02020603050405020304" pitchFamily="18" charset="0"/>
                <a:ea typeface="Calibri" panose="020F0502020204030204" pitchFamily="34" charset="0"/>
                <a:cs typeface="Times New Roman" panose="02020603050405020304" pitchFamily="18" charset="0"/>
              </a:rPr>
              <a:t>theo</a:t>
            </a:r>
            <a:r>
              <a:rPr lang="en-US" sz="8000" dirty="0" smtClean="0">
                <a:latin typeface="Times New Roman" panose="02020603050405020304" pitchFamily="18" charset="0"/>
                <a:ea typeface="Calibri" panose="020F0502020204030204" pitchFamily="34" charset="0"/>
                <a:cs typeface="Times New Roman" panose="02020603050405020304" pitchFamily="18" charset="0"/>
              </a:rPr>
              <a:t> thang </a:t>
            </a:r>
            <a:r>
              <a:rPr lang="en-US" sz="8000" dirty="0" err="1" smtClean="0">
                <a:latin typeface="Times New Roman" panose="02020603050405020304" pitchFamily="18" charset="0"/>
                <a:ea typeface="Calibri" panose="020F0502020204030204" pitchFamily="34" charset="0"/>
                <a:cs typeface="Times New Roman" panose="02020603050405020304" pitchFamily="18" charset="0"/>
              </a:rPr>
              <a:t>điểm</a:t>
            </a:r>
            <a:r>
              <a:rPr lang="en-US" sz="8000" dirty="0" smtClean="0">
                <a:latin typeface="Times New Roman" panose="02020603050405020304" pitchFamily="18" charset="0"/>
                <a:ea typeface="Calibri" panose="020F0502020204030204" pitchFamily="34" charset="0"/>
                <a:cs typeface="Times New Roman" panose="02020603050405020304" pitchFamily="18" charset="0"/>
              </a:rPr>
              <a:t> 10 .</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Xét</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tuyển</a:t>
            </a:r>
            <a:r>
              <a:rPr lang="en-US" sz="8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smtClean="0">
                <a:latin typeface="Times New Roman" panose="02020603050405020304" pitchFamily="18" charset="0"/>
                <a:ea typeface="Calibri" panose="020F0502020204030204" pitchFamily="34" charset="0"/>
                <a:cs typeface="Times New Roman" panose="02020603050405020304" pitchFamily="18" charset="0"/>
              </a:rPr>
              <a:t>t</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heo</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tắc</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lấy</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xuống</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thấp</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tuyển</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đủ</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TS.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cuối</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tuyển</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ưu</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tiên</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TB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năm</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lớp</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tuyển</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nguyện</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vọng</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đăng</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ký</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ưu</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tiên</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trúng</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tuyển</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nguyện</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vọng</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nguyện</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vọng</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8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endParaRPr lang="en-US" sz="75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89487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1123</TotalTime>
  <Words>1582</Words>
  <Application>Microsoft Office PowerPoint</Application>
  <PresentationFormat>Custom</PresentationFormat>
  <Paragraphs>146</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Thinh Nguyen Trong</dc:creator>
  <cp:lastModifiedBy>Admin</cp:lastModifiedBy>
  <cp:revision>111</cp:revision>
  <dcterms:created xsi:type="dcterms:W3CDTF">2015-07-27T07:28:26Z</dcterms:created>
  <dcterms:modified xsi:type="dcterms:W3CDTF">2025-03-25T07:02:24Z</dcterms:modified>
</cp:coreProperties>
</file>