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70" r:id="rId3"/>
    <p:sldId id="271" r:id="rId4"/>
    <p:sldId id="272" r:id="rId5"/>
    <p:sldId id="273" r:id="rId6"/>
    <p:sldId id="274" r:id="rId7"/>
    <p:sldId id="275" r:id="rId8"/>
    <p:sldId id="257" r:id="rId9"/>
    <p:sldId id="258" r:id="rId10"/>
    <p:sldId id="261" r:id="rId11"/>
    <p:sldId id="277" r:id="rId12"/>
    <p:sldId id="259" r:id="rId13"/>
    <p:sldId id="260" r:id="rId14"/>
    <p:sldId id="262" r:id="rId15"/>
    <p:sldId id="263" r:id="rId16"/>
    <p:sldId id="264" r:id="rId17"/>
    <p:sldId id="265" r:id="rId18"/>
    <p:sldId id="266" r:id="rId19"/>
    <p:sldId id="267" r:id="rId20"/>
    <p:sldId id="268" r:id="rId21"/>
    <p:sldId id="278" r:id="rId22"/>
  </p:sldIdLst>
  <p:sldSz cx="18288000" cy="10287000"/>
  <p:notesSz cx="6858000" cy="9144000"/>
  <p:embeddedFontLst>
    <p:embeddedFont>
      <p:font typeface="Calibri" pitchFamily="34" charset="0"/>
      <p:regular r:id="rId24"/>
      <p:bold r:id="rId25"/>
      <p:italic r:id="rId26"/>
      <p:boldItalic r:id="rId27"/>
    </p:embeddedFont>
    <p:embeddedFont>
      <p:font typeface="Sriracha" charset="-3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ạm Quang Đẩu" initials="PQĐ"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6" d="100"/>
          <a:sy n="46" d="100"/>
        </p:scale>
        <p:origin x="-3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8-04T18:21:50.093"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6B4FC-4229-4EF8-9674-9685A4483B67}" type="datetimeFigureOut">
              <a:rPr lang="en-US" smtClean="0"/>
              <a:t>11/10/2021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964A5-B3DE-4C7B-97DC-338953756FEC}" type="slidenum">
              <a:rPr lang="en-US" smtClean="0"/>
              <a:t>‹#›</a:t>
            </a:fld>
            <a:endParaRPr lang="en-US"/>
          </a:p>
        </p:txBody>
      </p:sp>
    </p:spTree>
    <p:extLst>
      <p:ext uri="{BB962C8B-B14F-4D97-AF65-F5344CB8AC3E}">
        <p14:creationId xmlns:p14="http://schemas.microsoft.com/office/powerpoint/2010/main" val="112533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Game: Thầy Toán Họa</a:t>
            </a:r>
          </a:p>
        </p:txBody>
      </p:sp>
      <p:sp>
        <p:nvSpPr>
          <p:cNvPr id="819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D8E6300-A692-473E-8076-7B83789508DC}" type="slidenum">
              <a:rPr lang="vi-VN" altLang="en-US"/>
              <a:pPr/>
              <a:t>2</a:t>
            </a:fld>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Bấm vào các số bất kì để liên kết tới câu hỏi. Sau khi trả lời xong, quay về thì bấm vào con vật của câu hỏi đó, câu hỏi sẽ mất.</a:t>
            </a:r>
          </a:p>
          <a:p>
            <a:r>
              <a:rPr lang="en-US" altLang="en-US" smtClean="0"/>
              <a:t>Khi thực hiện hết các câu hỏi bấm vào mũi tên bên góc phải để liên kết đến Slide 9.</a:t>
            </a:r>
          </a:p>
        </p:txBody>
      </p:sp>
      <p:sp>
        <p:nvSpPr>
          <p:cNvPr id="1024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DBFDAB3-C6D6-4711-985E-901174134708}" type="slidenum">
              <a:rPr lang="vi-VN" altLang="en-US"/>
              <a:pPr/>
              <a:t>3</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4.svg"/><Relationship Id="rId15" Type="http://schemas.openxmlformats.org/officeDocument/2006/relationships/image" Target="../media/image7.png"/><Relationship Id="rId10" Type="http://schemas.openxmlformats.org/officeDocument/2006/relationships/image" Target="../media/image9.svg"/><Relationship Id="rId19" Type="http://schemas.openxmlformats.org/officeDocument/2006/relationships/image" Target="../media/image9.png"/><Relationship Id="rId4" Type="http://schemas.openxmlformats.org/officeDocument/2006/relationships/image" Target="../media/image2.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5.svg"/><Relationship Id="rId7"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73.svg"/></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48.svg"/><Relationship Id="rId18" Type="http://schemas.openxmlformats.org/officeDocument/2006/relationships/image" Target="../media/image58.pn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55.png"/><Relationship Id="rId17" Type="http://schemas.openxmlformats.org/officeDocument/2006/relationships/image" Target="../media/image52.svg"/><Relationship Id="rId2" Type="http://schemas.openxmlformats.org/officeDocument/2006/relationships/image" Target="../media/image50.png"/><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54.png"/><Relationship Id="rId19" Type="http://schemas.openxmlformats.org/officeDocument/2006/relationships/image" Target="../media/image54.svg"/><Relationship Id="rId4" Type="http://schemas.openxmlformats.org/officeDocument/2006/relationships/image" Target="../media/image51.png"/><Relationship Id="rId9" Type="http://schemas.openxmlformats.org/officeDocument/2006/relationships/image" Target="../media/image44.svg"/><Relationship Id="rId1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sv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7" Type="http://schemas.openxmlformats.org/officeDocument/2006/relationships/image" Target="../media/image89.svg"/><Relationship Id="rId2" Type="http://schemas.openxmlformats.org/officeDocument/2006/relationships/image" Target="../media/image62.png"/><Relationship Id="rId1" Type="http://schemas.openxmlformats.org/officeDocument/2006/relationships/slideLayout" Target="../slideLayouts/slideLayout7.xml"/><Relationship Id="rId9" Type="http://schemas.openxmlformats.org/officeDocument/2006/relationships/image" Target="../media/image91.svg"/></Relationships>
</file>

<file path=ppt/slides/_rels/slide16.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64.png"/><Relationship Id="rId1" Type="http://schemas.openxmlformats.org/officeDocument/2006/relationships/slideLayout" Target="../slideLayouts/slideLayout7.xml"/><Relationship Id="rId11" Type="http://schemas.openxmlformats.org/officeDocument/2006/relationships/image" Target="../media/image99.sv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56.sv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18" Type="http://schemas.openxmlformats.org/officeDocument/2006/relationships/image" Target="../media/image65.png"/><Relationship Id="rId26" Type="http://schemas.openxmlformats.org/officeDocument/2006/relationships/image" Target="../media/image73.png"/><Relationship Id="rId21" Type="http://schemas.openxmlformats.org/officeDocument/2006/relationships/image" Target="../media/image113.svg"/><Relationship Id="rId34" Type="http://schemas.openxmlformats.org/officeDocument/2006/relationships/image" Target="../media/image76.png"/><Relationship Id="rId7" Type="http://schemas.openxmlformats.org/officeDocument/2006/relationships/image" Target="../media/image25.svg"/><Relationship Id="rId12" Type="http://schemas.openxmlformats.org/officeDocument/2006/relationships/image" Target="../media/image69.png"/><Relationship Id="rId17" Type="http://schemas.openxmlformats.org/officeDocument/2006/relationships/image" Target="../media/image13.svg"/><Relationship Id="rId25" Type="http://schemas.openxmlformats.org/officeDocument/2006/relationships/image" Target="../media/image117.svg"/><Relationship Id="rId33" Type="http://schemas.openxmlformats.org/officeDocument/2006/relationships/image" Target="../media/image123.svg"/><Relationship Id="rId2" Type="http://schemas.openxmlformats.org/officeDocument/2006/relationships/image" Target="../media/image66.png"/><Relationship Id="rId16" Type="http://schemas.openxmlformats.org/officeDocument/2006/relationships/image" Target="../media/image6.png"/><Relationship Id="rId20" Type="http://schemas.openxmlformats.org/officeDocument/2006/relationships/image" Target="../media/image70.png"/><Relationship Id="rId29" Type="http://schemas.openxmlformats.org/officeDocument/2006/relationships/image" Target="../media/image15.svg"/><Relationship Id="rId1" Type="http://schemas.openxmlformats.org/officeDocument/2006/relationships/slideLayout" Target="../slideLayouts/slideLayout7.xml"/><Relationship Id="rId11" Type="http://schemas.openxmlformats.org/officeDocument/2006/relationships/image" Target="../media/image107.svg"/><Relationship Id="rId24" Type="http://schemas.openxmlformats.org/officeDocument/2006/relationships/image" Target="../media/image72.png"/><Relationship Id="rId32" Type="http://schemas.openxmlformats.org/officeDocument/2006/relationships/image" Target="../media/image75.png"/><Relationship Id="rId37" Type="http://schemas.openxmlformats.org/officeDocument/2006/relationships/image" Target="../media/image127.svg"/><Relationship Id="rId15" Type="http://schemas.openxmlformats.org/officeDocument/2006/relationships/image" Target="../media/image111.svg"/><Relationship Id="rId23" Type="http://schemas.openxmlformats.org/officeDocument/2006/relationships/image" Target="../media/image115.svg"/><Relationship Id="rId28" Type="http://schemas.openxmlformats.org/officeDocument/2006/relationships/image" Target="../media/image7.png"/><Relationship Id="rId36" Type="http://schemas.openxmlformats.org/officeDocument/2006/relationships/image" Target="../media/image77.png"/><Relationship Id="rId10" Type="http://schemas.openxmlformats.org/officeDocument/2006/relationships/image" Target="../media/image68.png"/><Relationship Id="rId19" Type="http://schemas.openxmlformats.org/officeDocument/2006/relationships/image" Target="../media/image99.svg"/><Relationship Id="rId31" Type="http://schemas.openxmlformats.org/officeDocument/2006/relationships/image" Target="../media/image121.svg"/><Relationship Id="rId9" Type="http://schemas.openxmlformats.org/officeDocument/2006/relationships/image" Target="../media/image105.svg"/><Relationship Id="rId22" Type="http://schemas.openxmlformats.org/officeDocument/2006/relationships/image" Target="../media/image71.png"/><Relationship Id="rId27" Type="http://schemas.openxmlformats.org/officeDocument/2006/relationships/image" Target="../media/image119.svg"/><Relationship Id="rId30" Type="http://schemas.openxmlformats.org/officeDocument/2006/relationships/image" Target="../media/image74.png"/><Relationship Id="rId35" Type="http://schemas.openxmlformats.org/officeDocument/2006/relationships/image" Target="../media/image125.svg"/></Relationships>
</file>

<file path=ppt/slides/_rels/slide18.xml.rels><?xml version="1.0" encoding="UTF-8" standalone="yes"?>
<Relationships xmlns="http://schemas.openxmlformats.org/package/2006/relationships"><Relationship Id="rId34" Type="http://schemas.openxmlformats.org/officeDocument/2006/relationships/image" Target="../media/image80.png"/><Relationship Id="rId33" Type="http://schemas.openxmlformats.org/officeDocument/2006/relationships/image" Target="../media/image153.svg"/><Relationship Id="rId2" Type="http://schemas.openxmlformats.org/officeDocument/2006/relationships/image" Target="../media/image78.png"/><Relationship Id="rId20" Type="http://schemas.openxmlformats.org/officeDocument/2006/relationships/image" Target="../media/image79.png"/><Relationship Id="rId1" Type="http://schemas.openxmlformats.org/officeDocument/2006/relationships/slideLayout" Target="../slideLayouts/slideLayout7.xml"/><Relationship Id="rId19" Type="http://schemas.openxmlformats.org/officeDocument/2006/relationships/image" Target="../media/image143.svg"/><Relationship Id="rId43" Type="http://schemas.openxmlformats.org/officeDocument/2006/relationships/image" Target="../media/image161.svg"/></Relationships>
</file>

<file path=ppt/slides/_rels/slide1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slide" Target="slide5.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gif"/><Relationship Id="rId1" Type="http://schemas.openxmlformats.org/officeDocument/2006/relationships/slideLayout" Target="../slideLayouts/slideLayout7.xml"/><Relationship Id="rId4" Type="http://schemas.openxmlformats.org/officeDocument/2006/relationships/image" Target="../media/image86.gif"/></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4.svg"/><Relationship Id="rId15" Type="http://schemas.openxmlformats.org/officeDocument/2006/relationships/image" Target="../media/image7.png"/><Relationship Id="rId10" Type="http://schemas.openxmlformats.org/officeDocument/2006/relationships/image" Target="../media/image9.svg"/><Relationship Id="rId19" Type="http://schemas.openxmlformats.org/officeDocument/2006/relationships/image" Target="../media/image9.png"/><Relationship Id="rId4" Type="http://schemas.openxmlformats.org/officeDocument/2006/relationships/image" Target="../media/image2.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4.png"/><Relationship Id="rId3" Type="http://schemas.openxmlformats.org/officeDocument/2006/relationships/image" Target="../media/image14.png"/><Relationship Id="rId21" Type="http://schemas.openxmlformats.org/officeDocument/2006/relationships/slide" Target="slide6.xml"/><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slide" Target="slide8.xml"/><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3.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slide" Target="slide9.xml"/><Relationship Id="rId28" Type="http://schemas.openxmlformats.org/officeDocument/2006/relationships/image" Target="../media/image35.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2.png"/><Relationship Id="rId27" Type="http://schemas.openxmlformats.org/officeDocument/2006/relationships/slide" Target="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27.sv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499" b="30850"/>
          <a:stretch>
            <a:fillRect/>
          </a:stretch>
        </p:blipFill>
        <p:spPr>
          <a:xfrm rot="-1382617">
            <a:off x="1615147" y="3222468"/>
            <a:ext cx="4398805" cy="67666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32364">
            <a:off x="12364205" y="933258"/>
            <a:ext cx="4622817" cy="47524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4640231" y="-524471"/>
            <a:ext cx="8725546" cy="10524233"/>
          </a:xfrm>
          <a:prstGeom prst="rect">
            <a:avLst/>
          </a:prstGeom>
        </p:spPr>
      </p:pic>
      <p:grpSp>
        <p:nvGrpSpPr>
          <p:cNvPr id="5" name="Group 5"/>
          <p:cNvGrpSpPr/>
          <p:nvPr/>
        </p:nvGrpSpPr>
        <p:grpSpPr>
          <a:xfrm>
            <a:off x="4727473" y="2257308"/>
            <a:ext cx="9070541" cy="5909150"/>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sp>
        <p:nvSpPr>
          <p:cNvPr id="7" name="TextBox 7"/>
          <p:cNvSpPr txBox="1"/>
          <p:nvPr/>
        </p:nvSpPr>
        <p:spPr>
          <a:xfrm>
            <a:off x="5153929" y="3867034"/>
            <a:ext cx="8269741" cy="2462213"/>
          </a:xfrm>
          <a:prstGeom prst="rect">
            <a:avLst/>
          </a:prstGeom>
        </p:spPr>
        <p:txBody>
          <a:bodyPr wrap="square" lIns="0" tIns="0" rIns="0" bIns="0" rtlCol="0" anchor="t">
            <a:spAutoFit/>
          </a:bodyPr>
          <a:lstStyle/>
          <a:p>
            <a:pPr marL="0" lvl="0" indent="0" algn="ctr">
              <a:lnSpc>
                <a:spcPts val="9600"/>
              </a:lnSpc>
              <a:spcBef>
                <a:spcPct val="0"/>
              </a:spcBef>
            </a:pPr>
            <a:r>
              <a:rPr lang="en-US" sz="6000" b="1" u="none" spc="-200" smtClean="0">
                <a:solidFill>
                  <a:srgbClr val="0070C0"/>
                </a:solidFill>
                <a:latin typeface="Arial" pitchFamily="34" charset="0"/>
                <a:cs typeface="Arial" pitchFamily="34" charset="0"/>
              </a:rPr>
              <a:t>Chào mừng các em đến với bài học hôm nay!</a:t>
            </a:r>
            <a:endParaRPr lang="en-US" sz="6000" b="1" u="none" spc="-200">
              <a:solidFill>
                <a:srgbClr val="0070C0"/>
              </a:solidFill>
              <a:latin typeface="Arial" pitchFamily="34" charset="0"/>
              <a:cs typeface="Arial" pitchFamily="34" charset="0"/>
            </a:endParaRPr>
          </a:p>
        </p:txBody>
      </p:sp>
      <p:grpSp>
        <p:nvGrpSpPr>
          <p:cNvPr id="11" name="Group 11"/>
          <p:cNvGrpSpPr/>
          <p:nvPr/>
        </p:nvGrpSpPr>
        <p:grpSpPr>
          <a:xfrm>
            <a:off x="7775306" y="2708190"/>
            <a:ext cx="2803439" cy="606864"/>
            <a:chOff x="0" y="0"/>
            <a:chExt cx="3737918" cy="809152"/>
          </a:xfrm>
        </p:grpSpPr>
        <p:grpSp>
          <p:nvGrpSpPr>
            <p:cNvPr id="12" name="Group 12"/>
            <p:cNvGrpSpPr/>
            <p:nvPr/>
          </p:nvGrpSpPr>
          <p:grpSpPr>
            <a:xfrm>
              <a:off x="0" y="61568"/>
              <a:ext cx="747584" cy="747584"/>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14" name="TextBox 14"/>
            <p:cNvSpPr txBox="1"/>
            <p:nvPr/>
          </p:nvSpPr>
          <p:spPr>
            <a:xfrm>
              <a:off x="255209" y="175159"/>
              <a:ext cx="330858" cy="625722"/>
            </a:xfrm>
            <a:prstGeom prst="rect">
              <a:avLst/>
            </a:prstGeom>
          </p:spPr>
          <p:txBody>
            <a:bodyPr lIns="0" tIns="0" rIns="0" bIns="0" rtlCol="0" anchor="t">
              <a:spAutoFit/>
            </a:bodyPr>
            <a:lstStyle/>
            <a:p>
              <a:pPr algn="ctr">
                <a:lnSpc>
                  <a:spcPts val="3751"/>
                </a:lnSpc>
                <a:spcBef>
                  <a:spcPct val="0"/>
                </a:spcBef>
              </a:pPr>
              <a:r>
                <a:rPr lang="en-US" sz="3126">
                  <a:solidFill>
                    <a:srgbClr val="FFFEFE"/>
                  </a:solidFill>
                  <a:latin typeface="Sriracha"/>
                </a:rPr>
                <a:t>H</a:t>
              </a:r>
            </a:p>
          </p:txBody>
        </p:sp>
        <p:grpSp>
          <p:nvGrpSpPr>
            <p:cNvPr id="15" name="Group 15"/>
            <p:cNvGrpSpPr/>
            <p:nvPr/>
          </p:nvGrpSpPr>
          <p:grpSpPr>
            <a:xfrm>
              <a:off x="747584" y="61568"/>
              <a:ext cx="747584" cy="747584"/>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grpSp>
          <p:nvGrpSpPr>
            <p:cNvPr id="17" name="Group 17"/>
            <p:cNvGrpSpPr/>
            <p:nvPr/>
          </p:nvGrpSpPr>
          <p:grpSpPr>
            <a:xfrm>
              <a:off x="2990334" y="61568"/>
              <a:ext cx="747584" cy="74758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19" name="TextBox 19"/>
            <p:cNvSpPr txBox="1"/>
            <p:nvPr/>
          </p:nvSpPr>
          <p:spPr>
            <a:xfrm>
              <a:off x="841276" y="137660"/>
              <a:ext cx="560198" cy="625722"/>
            </a:xfrm>
            <a:prstGeom prst="rect">
              <a:avLst/>
            </a:prstGeom>
          </p:spPr>
          <p:txBody>
            <a:bodyPr lIns="0" tIns="0" rIns="0" bIns="0" rtlCol="0" anchor="t">
              <a:spAutoFit/>
            </a:bodyPr>
            <a:lstStyle/>
            <a:p>
              <a:pPr algn="ctr">
                <a:lnSpc>
                  <a:spcPts val="3751"/>
                </a:lnSpc>
                <a:spcBef>
                  <a:spcPct val="0"/>
                </a:spcBef>
              </a:pPr>
              <a:r>
                <a:rPr lang="en-US" sz="3126">
                  <a:solidFill>
                    <a:srgbClr val="FFFEFE"/>
                  </a:solidFill>
                  <a:latin typeface="Sriracha"/>
                </a:rPr>
                <a:t>E</a:t>
              </a:r>
            </a:p>
          </p:txBody>
        </p:sp>
        <p:sp>
          <p:nvSpPr>
            <p:cNvPr id="20" name="TextBox 20"/>
            <p:cNvSpPr txBox="1"/>
            <p:nvPr/>
          </p:nvSpPr>
          <p:spPr>
            <a:xfrm>
              <a:off x="3084027" y="137660"/>
              <a:ext cx="560198" cy="625722"/>
            </a:xfrm>
            <a:prstGeom prst="rect">
              <a:avLst/>
            </a:prstGeom>
          </p:spPr>
          <p:txBody>
            <a:bodyPr lIns="0" tIns="0" rIns="0" bIns="0" rtlCol="0" anchor="t">
              <a:spAutoFit/>
            </a:bodyPr>
            <a:lstStyle/>
            <a:p>
              <a:pPr algn="ctr">
                <a:lnSpc>
                  <a:spcPts val="3751"/>
                </a:lnSpc>
                <a:spcBef>
                  <a:spcPct val="0"/>
                </a:spcBef>
              </a:pPr>
              <a:r>
                <a:rPr lang="en-US" sz="3126">
                  <a:solidFill>
                    <a:srgbClr val="FFFEFE"/>
                  </a:solidFill>
                  <a:latin typeface="Sriracha"/>
                </a:rPr>
                <a:t>O</a:t>
              </a:r>
            </a:p>
          </p:txBody>
        </p:sp>
        <p:grpSp>
          <p:nvGrpSpPr>
            <p:cNvPr id="21" name="Group 21"/>
            <p:cNvGrpSpPr/>
            <p:nvPr/>
          </p:nvGrpSpPr>
          <p:grpSpPr>
            <a:xfrm>
              <a:off x="1495167" y="0"/>
              <a:ext cx="747584" cy="74758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23" name="TextBox 23"/>
            <p:cNvSpPr txBox="1"/>
            <p:nvPr/>
          </p:nvSpPr>
          <p:spPr>
            <a:xfrm>
              <a:off x="1719925" y="76092"/>
              <a:ext cx="298067" cy="625722"/>
            </a:xfrm>
            <a:prstGeom prst="rect">
              <a:avLst/>
            </a:prstGeom>
          </p:spPr>
          <p:txBody>
            <a:bodyPr lIns="0" tIns="0" rIns="0" bIns="0" rtlCol="0" anchor="t">
              <a:spAutoFit/>
            </a:bodyPr>
            <a:lstStyle/>
            <a:p>
              <a:pPr algn="ctr">
                <a:lnSpc>
                  <a:spcPts val="3751"/>
                </a:lnSpc>
                <a:spcBef>
                  <a:spcPct val="0"/>
                </a:spcBef>
              </a:pPr>
              <a:r>
                <a:rPr lang="en-US" sz="3126">
                  <a:solidFill>
                    <a:srgbClr val="FFFEFE"/>
                  </a:solidFill>
                  <a:latin typeface="Sriracha"/>
                </a:rPr>
                <a:t>L</a:t>
              </a:r>
            </a:p>
          </p:txBody>
        </p:sp>
        <p:grpSp>
          <p:nvGrpSpPr>
            <p:cNvPr id="24" name="Group 24"/>
            <p:cNvGrpSpPr/>
            <p:nvPr/>
          </p:nvGrpSpPr>
          <p:grpSpPr>
            <a:xfrm>
              <a:off x="2242751" y="37227"/>
              <a:ext cx="747584" cy="747584"/>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26" name="TextBox 26"/>
            <p:cNvSpPr txBox="1"/>
            <p:nvPr/>
          </p:nvSpPr>
          <p:spPr>
            <a:xfrm>
              <a:off x="2336444" y="108593"/>
              <a:ext cx="560198" cy="625722"/>
            </a:xfrm>
            <a:prstGeom prst="rect">
              <a:avLst/>
            </a:prstGeom>
          </p:spPr>
          <p:txBody>
            <a:bodyPr lIns="0" tIns="0" rIns="0" bIns="0" rtlCol="0" anchor="t">
              <a:spAutoFit/>
            </a:bodyPr>
            <a:lstStyle/>
            <a:p>
              <a:pPr algn="ctr">
                <a:lnSpc>
                  <a:spcPts val="3751"/>
                </a:lnSpc>
                <a:spcBef>
                  <a:spcPct val="0"/>
                </a:spcBef>
              </a:pPr>
              <a:r>
                <a:rPr lang="en-US" sz="3126">
                  <a:solidFill>
                    <a:srgbClr val="FFFEFE"/>
                  </a:solidFill>
                  <a:latin typeface="Sriracha"/>
                </a:rPr>
                <a:t>L</a:t>
              </a:r>
            </a:p>
          </p:txBody>
        </p:sp>
      </p:grpSp>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180231">
            <a:off x="2190417" y="2244404"/>
            <a:ext cx="831833" cy="831833"/>
          </a:xfrm>
          <a:prstGeom prst="rect">
            <a:avLst/>
          </a:prstGeom>
        </p:spPr>
      </p:pic>
      <p:pic>
        <p:nvPicPr>
          <p:cNvPr id="28" name="Picture 2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180231">
            <a:off x="3159205" y="1284245"/>
            <a:ext cx="1223634" cy="1250927"/>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682344">
            <a:off x="900474" y="1213133"/>
            <a:ext cx="2348424" cy="768575"/>
          </a:xfrm>
          <a:prstGeom prst="rect">
            <a:avLst/>
          </a:prstGeom>
        </p:spPr>
      </p:pic>
      <p:pic>
        <p:nvPicPr>
          <p:cNvPr id="30" name="Picture 3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4958080" y="3247533"/>
            <a:ext cx="1110597" cy="1239003"/>
          </a:xfrm>
          <a:prstGeom prst="rect">
            <a:avLst/>
          </a:prstGeom>
        </p:spPr>
      </p:pic>
      <p:pic>
        <p:nvPicPr>
          <p:cNvPr id="31" name="Picture 31"/>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016542" y="4553394"/>
            <a:ext cx="831833" cy="831833"/>
          </a:xfrm>
          <a:prstGeom prst="rect">
            <a:avLst/>
          </a:prstGeom>
        </p:spPr>
      </p:pic>
      <p:pic>
        <p:nvPicPr>
          <p:cNvPr id="32" name="Picture 32"/>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0185448">
            <a:off x="1797196" y="6745508"/>
            <a:ext cx="2793450" cy="27934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923270" y="1028700"/>
            <a:ext cx="16441461" cy="836133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sp>
        <p:nvSpPr>
          <p:cNvPr id="16" name="TextBox 16"/>
          <p:cNvSpPr txBox="1"/>
          <p:nvPr/>
        </p:nvSpPr>
        <p:spPr>
          <a:xfrm>
            <a:off x="2743200" y="1207127"/>
            <a:ext cx="13109279" cy="948016"/>
          </a:xfrm>
          <a:prstGeom prst="rect">
            <a:avLst/>
          </a:prstGeom>
        </p:spPr>
        <p:txBody>
          <a:bodyPr lIns="0" tIns="0" rIns="0" bIns="0" rtlCol="0" anchor="t">
            <a:spAutoFit/>
          </a:bodyPr>
          <a:lstStyle/>
          <a:p>
            <a:pPr marL="0" lvl="0" indent="0" algn="ctr">
              <a:lnSpc>
                <a:spcPts val="8399"/>
              </a:lnSpc>
              <a:spcBef>
                <a:spcPct val="0"/>
              </a:spcBef>
            </a:pPr>
            <a:r>
              <a:rPr lang="en-US" sz="4800" b="1" u="sng"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MÔ PHỎNG THUẬT TOÁN</a:t>
            </a:r>
            <a:endParaRPr lang="en-US" sz="4800" b="1" u="sng">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37182">
            <a:off x="14742592" y="8133903"/>
            <a:ext cx="3508956" cy="1103726"/>
          </a:xfrm>
          <a:prstGeom prst="rect">
            <a:avLst/>
          </a:prstGeom>
        </p:spPr>
      </p:pic>
      <p:sp>
        <p:nvSpPr>
          <p:cNvPr id="19" name="Rounded Rectangle 18"/>
          <p:cNvSpPr/>
          <p:nvPr/>
        </p:nvSpPr>
        <p:spPr>
          <a:xfrm>
            <a:off x="2610142" y="5607627"/>
            <a:ext cx="1219200" cy="9906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2</a:t>
            </a:r>
            <a:endParaRPr lang="en-US" sz="4000" b="1">
              <a:latin typeface="Arial" pitchFamily="34" charset="0"/>
              <a:cs typeface="Arial" pitchFamily="34" charset="0"/>
            </a:endParaRPr>
          </a:p>
        </p:txBody>
      </p:sp>
      <p:sp>
        <p:nvSpPr>
          <p:cNvPr id="20" name="Rounded Rectangle 19"/>
          <p:cNvSpPr/>
          <p:nvPr/>
        </p:nvSpPr>
        <p:spPr>
          <a:xfrm>
            <a:off x="5181600" y="5586845"/>
            <a:ext cx="1219200" cy="9906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5</a:t>
            </a:r>
            <a:endParaRPr lang="en-US" sz="4000" b="1">
              <a:latin typeface="Arial" pitchFamily="34" charset="0"/>
              <a:cs typeface="Arial" pitchFamily="34" charset="0"/>
            </a:endParaRPr>
          </a:p>
        </p:txBody>
      </p:sp>
      <p:sp>
        <p:nvSpPr>
          <p:cNvPr id="21" name="Rounded Rectangle 20"/>
          <p:cNvSpPr/>
          <p:nvPr/>
        </p:nvSpPr>
        <p:spPr>
          <a:xfrm>
            <a:off x="7927592" y="5607627"/>
            <a:ext cx="1219200" cy="9906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6</a:t>
            </a:r>
            <a:endParaRPr lang="en-US" sz="4000" b="1">
              <a:latin typeface="Arial" pitchFamily="34" charset="0"/>
              <a:cs typeface="Arial" pitchFamily="34" charset="0"/>
            </a:endParaRPr>
          </a:p>
        </p:txBody>
      </p:sp>
      <p:sp>
        <p:nvSpPr>
          <p:cNvPr id="22" name="Rounded Rectangle 21"/>
          <p:cNvSpPr/>
          <p:nvPr/>
        </p:nvSpPr>
        <p:spPr>
          <a:xfrm>
            <a:off x="10515600" y="5607627"/>
            <a:ext cx="1219200" cy="9906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8</a:t>
            </a:r>
            <a:endParaRPr lang="en-US" sz="4000" b="1">
              <a:latin typeface="Arial" pitchFamily="34" charset="0"/>
              <a:cs typeface="Arial" pitchFamily="34" charset="0"/>
            </a:endParaRPr>
          </a:p>
        </p:txBody>
      </p:sp>
      <p:sp>
        <p:nvSpPr>
          <p:cNvPr id="23" name="Rounded Rectangle 22"/>
          <p:cNvSpPr/>
          <p:nvPr/>
        </p:nvSpPr>
        <p:spPr>
          <a:xfrm>
            <a:off x="13106400" y="5607627"/>
            <a:ext cx="1219200" cy="9906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9</a:t>
            </a:r>
            <a:endParaRPr lang="en-US" sz="4000" b="1">
              <a:latin typeface="Arial" pitchFamily="34" charset="0"/>
              <a:cs typeface="Arial" pitchFamily="34" charset="0"/>
            </a:endParaRPr>
          </a:p>
        </p:txBody>
      </p:sp>
      <p:sp>
        <p:nvSpPr>
          <p:cNvPr id="24" name="Rectangle 23"/>
          <p:cNvSpPr/>
          <p:nvPr/>
        </p:nvSpPr>
        <p:spPr>
          <a:xfrm>
            <a:off x="2191042" y="8380966"/>
            <a:ext cx="20574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smtClean="0">
                <a:latin typeface="Arial" pitchFamily="34" charset="0"/>
                <a:cs typeface="Arial" pitchFamily="34" charset="0"/>
              </a:rPr>
              <a:t>Số chẵn</a:t>
            </a:r>
            <a:endParaRPr lang="en-US" sz="3200">
              <a:latin typeface="Arial" pitchFamily="34" charset="0"/>
              <a:cs typeface="Arial" pitchFamily="34" charset="0"/>
            </a:endParaRPr>
          </a:p>
        </p:txBody>
      </p:sp>
      <p:sp>
        <p:nvSpPr>
          <p:cNvPr id="25" name="Up Arrow 24"/>
          <p:cNvSpPr/>
          <p:nvPr/>
        </p:nvSpPr>
        <p:spPr>
          <a:xfrm>
            <a:off x="2914942" y="7200900"/>
            <a:ext cx="609600" cy="99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utoShape 9"/>
          <p:cNvSpPr>
            <a:spLocks noChangeArrowheads="1"/>
          </p:cNvSpPr>
          <p:nvPr/>
        </p:nvSpPr>
        <p:spPr bwMode="auto">
          <a:xfrm>
            <a:off x="2610142" y="2985655"/>
            <a:ext cx="2685758" cy="1701800"/>
          </a:xfrm>
          <a:prstGeom prst="cloudCallout">
            <a:avLst>
              <a:gd name="adj1" fmla="val -30042"/>
              <a:gd name="adj2" fmla="val 94731"/>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en-US" altLang="en-US" sz="2400" smtClean="0">
                <a:solidFill>
                  <a:srgbClr val="C00000"/>
                </a:solidFill>
                <a:latin typeface="Arial" pitchFamily="34" charset="0"/>
                <a:cs typeface="Arial" pitchFamily="34" charset="0"/>
              </a:rPr>
              <a:t>A </a:t>
            </a:r>
            <a:r>
              <a:rPr lang="en-US" altLang="en-US" sz="2400">
                <a:solidFill>
                  <a:srgbClr val="C00000"/>
                </a:solidFill>
                <a:latin typeface="Arial" pitchFamily="34" charset="0"/>
                <a:cs typeface="Arial" pitchFamily="34" charset="0"/>
              </a:rPr>
              <a:t>đây là số chẵn thứ 1</a:t>
            </a:r>
          </a:p>
        </p:txBody>
      </p:sp>
      <p:sp>
        <p:nvSpPr>
          <p:cNvPr id="27" name="AutoShape 9"/>
          <p:cNvSpPr>
            <a:spLocks noChangeArrowheads="1"/>
          </p:cNvSpPr>
          <p:nvPr/>
        </p:nvSpPr>
        <p:spPr bwMode="auto">
          <a:xfrm>
            <a:off x="7791070" y="2781300"/>
            <a:ext cx="2685758" cy="1701800"/>
          </a:xfrm>
          <a:prstGeom prst="cloudCallout">
            <a:avLst>
              <a:gd name="adj1" fmla="val -30042"/>
              <a:gd name="adj2" fmla="val 94731"/>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en-US" altLang="en-US" sz="2400" smtClean="0">
                <a:solidFill>
                  <a:srgbClr val="C00000"/>
                </a:solidFill>
                <a:latin typeface="Arial" pitchFamily="34" charset="0"/>
                <a:cs typeface="Arial" pitchFamily="34" charset="0"/>
              </a:rPr>
              <a:t>A </a:t>
            </a:r>
            <a:r>
              <a:rPr lang="en-US" altLang="en-US" sz="2400">
                <a:solidFill>
                  <a:srgbClr val="C00000"/>
                </a:solidFill>
                <a:latin typeface="Arial" pitchFamily="34" charset="0"/>
                <a:cs typeface="Arial" pitchFamily="34" charset="0"/>
              </a:rPr>
              <a:t>đây là số chẵn </a:t>
            </a:r>
            <a:r>
              <a:rPr lang="en-US" altLang="en-US" sz="2400">
                <a:solidFill>
                  <a:srgbClr val="C00000"/>
                </a:solidFill>
                <a:latin typeface="Arial" pitchFamily="34" charset="0"/>
                <a:cs typeface="Arial" pitchFamily="34" charset="0"/>
              </a:rPr>
              <a:t>thứ </a:t>
            </a:r>
            <a:r>
              <a:rPr lang="en-US" altLang="en-US" sz="2400" smtClean="0">
                <a:solidFill>
                  <a:srgbClr val="C00000"/>
                </a:solidFill>
                <a:latin typeface="Arial" pitchFamily="34" charset="0"/>
                <a:cs typeface="Arial" pitchFamily="34" charset="0"/>
              </a:rPr>
              <a:t>2</a:t>
            </a:r>
            <a:endParaRPr lang="en-US" altLang="en-US" sz="2400">
              <a:solidFill>
                <a:srgbClr val="C00000"/>
              </a:solidFill>
              <a:latin typeface="Arial" pitchFamily="34" charset="0"/>
              <a:cs typeface="Arial" pitchFamily="34" charset="0"/>
            </a:endParaRPr>
          </a:p>
        </p:txBody>
      </p:sp>
      <p:sp>
        <p:nvSpPr>
          <p:cNvPr id="28" name="AutoShape 9"/>
          <p:cNvSpPr>
            <a:spLocks noChangeArrowheads="1"/>
          </p:cNvSpPr>
          <p:nvPr/>
        </p:nvSpPr>
        <p:spPr bwMode="auto">
          <a:xfrm>
            <a:off x="10668000" y="2781300"/>
            <a:ext cx="2685758" cy="1701800"/>
          </a:xfrm>
          <a:prstGeom prst="cloudCallout">
            <a:avLst>
              <a:gd name="adj1" fmla="val -30042"/>
              <a:gd name="adj2" fmla="val 94731"/>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en-US" altLang="en-US" sz="2400" smtClean="0">
                <a:solidFill>
                  <a:srgbClr val="C00000"/>
                </a:solidFill>
                <a:latin typeface="Arial" pitchFamily="34" charset="0"/>
                <a:cs typeface="Arial" pitchFamily="34" charset="0"/>
              </a:rPr>
              <a:t>A </a:t>
            </a:r>
            <a:r>
              <a:rPr lang="en-US" altLang="en-US" sz="2400">
                <a:solidFill>
                  <a:srgbClr val="C00000"/>
                </a:solidFill>
                <a:latin typeface="Arial" pitchFamily="34" charset="0"/>
                <a:cs typeface="Arial" pitchFamily="34" charset="0"/>
              </a:rPr>
              <a:t>đây là số chẵn </a:t>
            </a:r>
            <a:r>
              <a:rPr lang="en-US" altLang="en-US" sz="2400">
                <a:solidFill>
                  <a:srgbClr val="C00000"/>
                </a:solidFill>
                <a:latin typeface="Arial" pitchFamily="34" charset="0"/>
                <a:cs typeface="Arial" pitchFamily="34" charset="0"/>
              </a:rPr>
              <a:t>thứ </a:t>
            </a:r>
            <a:r>
              <a:rPr lang="en-US" altLang="en-US" sz="2400" smtClean="0">
                <a:solidFill>
                  <a:srgbClr val="C00000"/>
                </a:solidFill>
                <a:latin typeface="Arial" pitchFamily="34" charset="0"/>
                <a:cs typeface="Arial" pitchFamily="34" charset="0"/>
              </a:rPr>
              <a:t>3</a:t>
            </a:r>
            <a:endParaRPr lang="en-US" altLang="en-US" sz="2400">
              <a:solidFill>
                <a:srgbClr val="C00000"/>
              </a:solidFill>
              <a:latin typeface="Arial" pitchFamily="34" charset="0"/>
              <a:cs typeface="Arial" pitchFamily="34" charset="0"/>
            </a:endParaRPr>
          </a:p>
        </p:txBody>
      </p:sp>
      <p:sp>
        <p:nvSpPr>
          <p:cNvPr id="29" name="Rounded Rectangle 28"/>
          <p:cNvSpPr/>
          <p:nvPr/>
        </p:nvSpPr>
        <p:spPr>
          <a:xfrm>
            <a:off x="5489192" y="7317229"/>
            <a:ext cx="7315200" cy="148486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a:solidFill>
                  <a:srgbClr val="002060"/>
                </a:solidFill>
                <a:latin typeface="Arial" pitchFamily="34" charset="0"/>
                <a:cs typeface="Arial" pitchFamily="34" charset="0"/>
              </a:rPr>
              <a:t>Các số chẵn trong dãy số là: </a:t>
            </a:r>
            <a:r>
              <a:rPr lang="en-US" altLang="en-US" sz="3600">
                <a:solidFill>
                  <a:srgbClr val="002060"/>
                </a:solidFill>
                <a:latin typeface="Arial" pitchFamily="34" charset="0"/>
                <a:cs typeface="Arial" pitchFamily="34" charset="0"/>
              </a:rPr>
              <a:t>3 </a:t>
            </a:r>
            <a:r>
              <a:rPr lang="en-US" altLang="en-US" sz="3600" smtClean="0">
                <a:solidFill>
                  <a:srgbClr val="002060"/>
                </a:solidFill>
                <a:latin typeface="Arial" pitchFamily="34" charset="0"/>
                <a:cs typeface="Arial" pitchFamily="34" charset="0"/>
              </a:rPr>
              <a:t>số</a:t>
            </a:r>
            <a:endParaRPr lang="en-US" altLang="en-US" sz="360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59662" y="864069"/>
            <a:ext cx="12848731" cy="8118486"/>
            <a:chOff x="0" y="0"/>
            <a:chExt cx="9825898" cy="6208505"/>
          </a:xfrm>
        </p:grpSpPr>
        <p:sp>
          <p:nvSpPr>
            <p:cNvPr id="3" name="Freeform 3"/>
            <p:cNvSpPr/>
            <p:nvPr/>
          </p:nvSpPr>
          <p:spPr>
            <a:xfrm>
              <a:off x="-4213" y="0"/>
              <a:ext cx="9830111" cy="6208505"/>
            </a:xfrm>
            <a:custGeom>
              <a:avLst/>
              <a:gdLst/>
              <a:ahLst/>
              <a:cxnLst/>
              <a:rect l="l" t="t" r="r" b="b"/>
              <a:pathLst>
                <a:path w="9830111" h="6208505">
                  <a:moveTo>
                    <a:pt x="278431" y="16918"/>
                  </a:moveTo>
                  <a:cubicBezTo>
                    <a:pt x="278431" y="16918"/>
                    <a:pt x="604014" y="12258"/>
                    <a:pt x="1045114" y="12454"/>
                  </a:cubicBezTo>
                  <a:cubicBezTo>
                    <a:pt x="7948380" y="12671"/>
                    <a:pt x="9556042" y="0"/>
                    <a:pt x="9556042" y="0"/>
                  </a:cubicBezTo>
                  <a:cubicBezTo>
                    <a:pt x="9623506" y="0"/>
                    <a:pt x="9699443" y="0"/>
                    <a:pt x="9778216" y="85073"/>
                  </a:cubicBezTo>
                  <a:cubicBezTo>
                    <a:pt x="9821194" y="131488"/>
                    <a:pt x="9822262" y="240224"/>
                    <a:pt x="9822667" y="320281"/>
                  </a:cubicBezTo>
                  <a:cubicBezTo>
                    <a:pt x="9822667" y="320281"/>
                    <a:pt x="9820963" y="4514342"/>
                    <a:pt x="9820963" y="5445921"/>
                  </a:cubicBezTo>
                  <a:cubicBezTo>
                    <a:pt x="9820963" y="5660080"/>
                    <a:pt x="9830111" y="5959259"/>
                    <a:pt x="9830111" y="5959259"/>
                  </a:cubicBezTo>
                  <a:cubicBezTo>
                    <a:pt x="9830111" y="6087927"/>
                    <a:pt x="9825941" y="6208505"/>
                    <a:pt x="9573103" y="6200371"/>
                  </a:cubicBezTo>
                  <a:cubicBezTo>
                    <a:pt x="9573103" y="6200371"/>
                    <a:pt x="9196631" y="6180072"/>
                    <a:pt x="8195606" y="6187671"/>
                  </a:cubicBezTo>
                  <a:cubicBezTo>
                    <a:pt x="2367023" y="6195805"/>
                    <a:pt x="304023" y="6208505"/>
                    <a:pt x="304023" y="6208505"/>
                  </a:cubicBezTo>
                  <a:cubicBezTo>
                    <a:pt x="132548" y="6208505"/>
                    <a:pt x="4213" y="6107436"/>
                    <a:pt x="8532" y="5904889"/>
                  </a:cubicBezTo>
                  <a:cubicBezTo>
                    <a:pt x="8532" y="5904889"/>
                    <a:pt x="9630" y="5406348"/>
                    <a:pt x="4815" y="1542526"/>
                  </a:cubicBezTo>
                  <a:cubicBezTo>
                    <a:pt x="0" y="663668"/>
                    <a:pt x="25592" y="330596"/>
                    <a:pt x="25592" y="330596"/>
                  </a:cubicBezTo>
                  <a:cubicBezTo>
                    <a:pt x="27224" y="150571"/>
                    <a:pt x="143504" y="16918"/>
                    <a:pt x="278431" y="16918"/>
                  </a:cubicBezTo>
                  <a:close/>
                </a:path>
              </a:pathLst>
            </a:custGeom>
            <a:solidFill>
              <a:srgbClr val="FFFFFF"/>
            </a:solidFill>
            <a:ln>
              <a:solidFill>
                <a:srgbClr val="000000"/>
              </a:solidFill>
            </a:ln>
          </p:spPr>
        </p:sp>
      </p:grpSp>
      <p:grpSp>
        <p:nvGrpSpPr>
          <p:cNvPr id="4" name="Group 4"/>
          <p:cNvGrpSpPr/>
          <p:nvPr/>
        </p:nvGrpSpPr>
        <p:grpSpPr>
          <a:xfrm>
            <a:off x="3957583" y="732326"/>
            <a:ext cx="13682087" cy="9068387"/>
            <a:chOff x="0" y="0"/>
            <a:chExt cx="18242782" cy="12091182"/>
          </a:xfrm>
        </p:grpSpPr>
        <p:grpSp>
          <p:nvGrpSpPr>
            <p:cNvPr id="5" name="Group 5"/>
            <p:cNvGrpSpPr/>
            <p:nvPr/>
          </p:nvGrpSpPr>
          <p:grpSpPr>
            <a:xfrm>
              <a:off x="0" y="281638"/>
              <a:ext cx="17924518" cy="11809544"/>
              <a:chOff x="0" y="0"/>
              <a:chExt cx="10805670" cy="7119301"/>
            </a:xfrm>
          </p:grpSpPr>
          <p:sp>
            <p:nvSpPr>
              <p:cNvPr id="6" name="Freeform 6"/>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p:spPr>
          </p:sp>
        </p:grpSp>
        <p:grpSp>
          <p:nvGrpSpPr>
            <p:cNvPr id="7" name="Group 7"/>
            <p:cNvGrpSpPr/>
            <p:nvPr/>
          </p:nvGrpSpPr>
          <p:grpSpPr>
            <a:xfrm>
              <a:off x="336452" y="0"/>
              <a:ext cx="17906330" cy="11727398"/>
              <a:chOff x="0" y="0"/>
              <a:chExt cx="10821129" cy="7087086"/>
            </a:xfrm>
          </p:grpSpPr>
          <p:sp>
            <p:nvSpPr>
              <p:cNvPr id="8" name="Freeform 8"/>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p:spPr>
          </p:sp>
        </p:grpSp>
      </p:grpSp>
      <p:sp>
        <p:nvSpPr>
          <p:cNvPr id="10" name="Freeform 10"/>
          <p:cNvSpPr/>
          <p:nvPr/>
        </p:nvSpPr>
        <p:spPr>
          <a:xfrm>
            <a:off x="706091" y="1946870"/>
            <a:ext cx="5576240" cy="6549391"/>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p:spPr>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24001">
            <a:off x="2552927" y="1277432"/>
            <a:ext cx="777725" cy="2117569"/>
          </a:xfrm>
          <a:prstGeom prst="rect">
            <a:avLst/>
          </a:prstGeom>
        </p:spPr>
      </p:pic>
      <p:sp>
        <p:nvSpPr>
          <p:cNvPr id="14" name="Rectangle 13"/>
          <p:cNvSpPr/>
          <p:nvPr/>
        </p:nvSpPr>
        <p:spPr>
          <a:xfrm>
            <a:off x="1632162" y="3162300"/>
            <a:ext cx="3724097" cy="4924361"/>
          </a:xfrm>
          <a:prstGeom prst="rect">
            <a:avLst/>
          </a:prstGeom>
        </p:spPr>
        <p:txBody>
          <a:bodyPr wrap="none">
            <a:spAutoFit/>
          </a:bodyPr>
          <a:lstStyle/>
          <a:p>
            <a:pPr algn="ctr">
              <a:lnSpc>
                <a:spcPct val="150000"/>
              </a:lnSpc>
            </a:pPr>
            <a:r>
              <a:rPr lang="en-US" altLang="en-US" sz="5400" b="1">
                <a:solidFill>
                  <a:srgbClr val="FF0000"/>
                </a:solidFill>
                <a:latin typeface="Arial" pitchFamily="34" charset="0"/>
                <a:cs typeface="Arial" pitchFamily="34" charset="0"/>
              </a:rPr>
              <a:t>1.Mô tả </a:t>
            </a:r>
            <a:endParaRPr lang="en-US" altLang="en-US" sz="5400" b="1" smtClean="0">
              <a:solidFill>
                <a:srgbClr val="FF0000"/>
              </a:solidFill>
              <a:latin typeface="Arial" pitchFamily="34" charset="0"/>
              <a:cs typeface="Arial" pitchFamily="34" charset="0"/>
            </a:endParaRPr>
          </a:p>
          <a:p>
            <a:pPr algn="ctr">
              <a:lnSpc>
                <a:spcPct val="150000"/>
              </a:lnSpc>
            </a:pPr>
            <a:r>
              <a:rPr lang="en-US" altLang="en-US" sz="5400" b="1" smtClean="0">
                <a:solidFill>
                  <a:srgbClr val="FF0000"/>
                </a:solidFill>
                <a:latin typeface="Arial" pitchFamily="34" charset="0"/>
                <a:cs typeface="Arial" pitchFamily="34" charset="0"/>
              </a:rPr>
              <a:t>thuật </a:t>
            </a:r>
            <a:r>
              <a:rPr lang="en-US" altLang="en-US" sz="5400" b="1">
                <a:solidFill>
                  <a:srgbClr val="FF0000"/>
                </a:solidFill>
                <a:latin typeface="Arial" pitchFamily="34" charset="0"/>
                <a:cs typeface="Arial" pitchFamily="34" charset="0"/>
              </a:rPr>
              <a:t>toán </a:t>
            </a:r>
            <a:endParaRPr lang="en-US" altLang="en-US" sz="5400" b="1" smtClean="0">
              <a:solidFill>
                <a:srgbClr val="FF0000"/>
              </a:solidFill>
              <a:latin typeface="Arial" pitchFamily="34" charset="0"/>
              <a:cs typeface="Arial" pitchFamily="34" charset="0"/>
            </a:endParaRPr>
          </a:p>
          <a:p>
            <a:pPr algn="ctr">
              <a:lnSpc>
                <a:spcPct val="150000"/>
              </a:lnSpc>
            </a:pPr>
            <a:r>
              <a:rPr lang="en-US" altLang="en-US" sz="5400" b="1" smtClean="0">
                <a:solidFill>
                  <a:srgbClr val="FF0000"/>
                </a:solidFill>
                <a:latin typeface="Arial" pitchFamily="34" charset="0"/>
                <a:cs typeface="Arial" pitchFamily="34" charset="0"/>
              </a:rPr>
              <a:t>theo </a:t>
            </a:r>
            <a:r>
              <a:rPr lang="en-US" altLang="en-US" sz="5400" b="1">
                <a:solidFill>
                  <a:srgbClr val="FF0000"/>
                </a:solidFill>
                <a:latin typeface="Arial" pitchFamily="34" charset="0"/>
                <a:cs typeface="Arial" pitchFamily="34" charset="0"/>
              </a:rPr>
              <a:t>cách </a:t>
            </a:r>
            <a:endParaRPr lang="en-US" altLang="en-US" sz="5400" b="1" smtClean="0">
              <a:solidFill>
                <a:srgbClr val="FF0000"/>
              </a:solidFill>
              <a:latin typeface="Arial" pitchFamily="34" charset="0"/>
              <a:cs typeface="Arial" pitchFamily="34" charset="0"/>
            </a:endParaRPr>
          </a:p>
          <a:p>
            <a:pPr algn="ctr">
              <a:lnSpc>
                <a:spcPct val="150000"/>
              </a:lnSpc>
            </a:pPr>
            <a:r>
              <a:rPr lang="en-US" altLang="en-US" sz="5400" b="1" smtClean="0">
                <a:solidFill>
                  <a:srgbClr val="FF0000"/>
                </a:solidFill>
                <a:latin typeface="Arial" pitchFamily="34" charset="0"/>
                <a:cs typeface="Arial" pitchFamily="34" charset="0"/>
              </a:rPr>
              <a:t>liệt </a:t>
            </a:r>
            <a:r>
              <a:rPr lang="en-US" altLang="en-US" sz="5400" b="1">
                <a:solidFill>
                  <a:srgbClr val="FF0000"/>
                </a:solidFill>
                <a:latin typeface="Arial" pitchFamily="34" charset="0"/>
                <a:cs typeface="Arial" pitchFamily="34" charset="0"/>
              </a:rPr>
              <a:t>kê</a:t>
            </a:r>
          </a:p>
        </p:txBody>
      </p:sp>
      <p:pic>
        <p:nvPicPr>
          <p:cNvPr id="1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2954" y="-103046"/>
            <a:ext cx="2997381" cy="222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4268028" y="1009644"/>
            <a:ext cx="3884926" cy="797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Hoạt động nhóm</a:t>
            </a:r>
            <a:endParaRPr lang="en-US" sz="3200" b="1">
              <a:latin typeface="Arial" pitchFamily="34" charset="0"/>
              <a:cs typeface="Arial" pitchFamily="34" charset="0"/>
            </a:endParaRPr>
          </a:p>
        </p:txBody>
      </p:sp>
      <p:sp>
        <p:nvSpPr>
          <p:cNvPr id="17" name="Rectangle 16"/>
          <p:cNvSpPr/>
          <p:nvPr/>
        </p:nvSpPr>
        <p:spPr>
          <a:xfrm>
            <a:off x="6489160" y="2440645"/>
            <a:ext cx="10911811" cy="2482667"/>
          </a:xfrm>
          <a:prstGeom prst="rect">
            <a:avLst/>
          </a:prstGeom>
        </p:spPr>
        <p:txBody>
          <a:bodyPr wrap="square">
            <a:spAutoFit/>
          </a:bodyPr>
          <a:lstStyle/>
          <a:p>
            <a:pPr algn="just">
              <a:lnSpc>
                <a:spcPct val="150000"/>
              </a:lnSpc>
              <a:spcBef>
                <a:spcPct val="50000"/>
              </a:spcBef>
            </a:pPr>
            <a:r>
              <a:rPr lang="en-US" altLang="en-US" sz="3600" b="1" u="sng">
                <a:solidFill>
                  <a:srgbClr val="FF0000"/>
                </a:solidFill>
                <a:latin typeface="Arial" pitchFamily="34" charset="0"/>
                <a:cs typeface="Arial" pitchFamily="34" charset="0"/>
              </a:rPr>
              <a:t>Bài 1:</a:t>
            </a:r>
            <a:r>
              <a:rPr lang="en-US" altLang="en-US" sz="3600" b="1" u="sng">
                <a:solidFill>
                  <a:srgbClr val="002060"/>
                </a:solidFill>
                <a:latin typeface="Arial" pitchFamily="34" charset="0"/>
                <a:cs typeface="Arial" pitchFamily="34" charset="0"/>
              </a:rPr>
              <a:t> </a:t>
            </a:r>
            <a:r>
              <a:rPr lang="en-US" altLang="en-US" sz="3600">
                <a:solidFill>
                  <a:srgbClr val="002060"/>
                </a:solidFill>
                <a:latin typeface="Arial" pitchFamily="34" charset="0"/>
                <a:cs typeface="Arial" pitchFamily="34" charset="0"/>
              </a:rPr>
              <a:t>Cho một dãy có 50 số nguyên. Hãy mô tả thuật toán đếm xem trong dãy đã cho có bao nhiêu số chẵn?</a:t>
            </a:r>
          </a:p>
        </p:txBody>
      </p:sp>
      <p:sp>
        <p:nvSpPr>
          <p:cNvPr id="18" name="Rectangle 17"/>
          <p:cNvSpPr/>
          <p:nvPr/>
        </p:nvSpPr>
        <p:spPr>
          <a:xfrm>
            <a:off x="6496087" y="5079941"/>
            <a:ext cx="11053425" cy="3416320"/>
          </a:xfrm>
          <a:prstGeom prst="rect">
            <a:avLst/>
          </a:prstGeom>
        </p:spPr>
        <p:txBody>
          <a:bodyPr wrap="square">
            <a:spAutoFit/>
          </a:bodyPr>
          <a:lstStyle/>
          <a:p>
            <a:pPr algn="just">
              <a:lnSpc>
                <a:spcPct val="150000"/>
              </a:lnSpc>
              <a:spcBef>
                <a:spcPct val="50000"/>
              </a:spcBef>
            </a:pPr>
            <a:r>
              <a:rPr lang="en-US" altLang="en-US" sz="3600">
                <a:solidFill>
                  <a:srgbClr val="002060"/>
                </a:solidFill>
                <a:latin typeface="Arial" pitchFamily="34" charset="0"/>
                <a:cs typeface="Arial" pitchFamily="34" charset="0"/>
              </a:rPr>
              <a:t>Hãy xác định:</a:t>
            </a:r>
          </a:p>
          <a:p>
            <a:pPr>
              <a:lnSpc>
                <a:spcPct val="150000"/>
              </a:lnSpc>
            </a:pPr>
            <a:r>
              <a:rPr lang="en-US" altLang="en-US" sz="3600" smtClean="0">
                <a:solidFill>
                  <a:srgbClr val="002060"/>
                </a:solidFill>
                <a:latin typeface="Arial" pitchFamily="34" charset="0"/>
                <a:cs typeface="Arial" pitchFamily="34" charset="0"/>
              </a:rPr>
              <a:t>Input</a:t>
            </a:r>
            <a:r>
              <a:rPr lang="en-US" altLang="en-US" sz="3600" smtClean="0">
                <a:solidFill>
                  <a:srgbClr val="002060"/>
                </a:solidFill>
                <a:latin typeface="Arial" pitchFamily="34" charset="0"/>
                <a:cs typeface="Arial" pitchFamily="34" charset="0"/>
              </a:rPr>
              <a:t>: </a:t>
            </a:r>
            <a:r>
              <a:rPr lang="it-IT" altLang="en-US" sz="3600" smtClean="0">
                <a:solidFill>
                  <a:srgbClr val="FF0000"/>
                </a:solidFill>
                <a:latin typeface="Arial" pitchFamily="34" charset="0"/>
                <a:cs typeface="Arial" pitchFamily="34" charset="0"/>
              </a:rPr>
              <a:t>số </a:t>
            </a:r>
            <a:r>
              <a:rPr lang="it-IT" altLang="en-US" sz="3600">
                <a:solidFill>
                  <a:srgbClr val="FF0000"/>
                </a:solidFill>
                <a:latin typeface="Arial" pitchFamily="34" charset="0"/>
                <a:cs typeface="Arial" pitchFamily="34" charset="0"/>
              </a:rPr>
              <a:t>phần tử chẵn {d = đếm số chẵn trong dãy</a:t>
            </a:r>
            <a:r>
              <a:rPr lang="it-IT" altLang="en-US" sz="3600" smtClean="0">
                <a:solidFill>
                  <a:srgbClr val="FF0000"/>
                </a:solidFill>
                <a:latin typeface="Arial" pitchFamily="34" charset="0"/>
                <a:cs typeface="Arial" pitchFamily="34" charset="0"/>
              </a:rPr>
              <a:t>}</a:t>
            </a:r>
            <a:endParaRPr lang="en-US" altLang="en-US" sz="3600">
              <a:solidFill>
                <a:srgbClr val="002060"/>
              </a:solidFill>
              <a:latin typeface="Arial" pitchFamily="34" charset="0"/>
              <a:cs typeface="Arial" pitchFamily="34" charset="0"/>
            </a:endParaRPr>
          </a:p>
          <a:p>
            <a:pPr>
              <a:lnSpc>
                <a:spcPct val="150000"/>
              </a:lnSpc>
            </a:pPr>
            <a:r>
              <a:rPr lang="en-US" altLang="en-US" sz="3600">
                <a:solidFill>
                  <a:srgbClr val="002060"/>
                </a:solidFill>
                <a:latin typeface="Arial" pitchFamily="34" charset="0"/>
                <a:cs typeface="Arial" pitchFamily="34" charset="0"/>
              </a:rPr>
              <a:t>Output:</a:t>
            </a:r>
          </a:p>
          <a:p>
            <a:pPr>
              <a:lnSpc>
                <a:spcPct val="150000"/>
              </a:lnSpc>
            </a:pPr>
            <a:r>
              <a:rPr lang="en-US" altLang="en-US" sz="3600">
                <a:solidFill>
                  <a:srgbClr val="002060"/>
                </a:solidFill>
                <a:latin typeface="Arial" pitchFamily="34" charset="0"/>
                <a:cs typeface="Arial" pitchFamily="34" charset="0"/>
              </a:rPr>
              <a:t>Các bước thực hiện (Thuật toán):</a:t>
            </a:r>
          </a:p>
        </p:txBody>
      </p:sp>
      <p:sp>
        <p:nvSpPr>
          <p:cNvPr id="9" name="Rectangle 8"/>
          <p:cNvSpPr/>
          <p:nvPr/>
        </p:nvSpPr>
        <p:spPr>
          <a:xfrm>
            <a:off x="9296400" y="5221565"/>
            <a:ext cx="6768199" cy="646331"/>
          </a:xfrm>
          <a:prstGeom prst="rect">
            <a:avLst/>
          </a:prstGeom>
        </p:spPr>
        <p:txBody>
          <a:bodyPr wrap="none">
            <a:spAutoFit/>
          </a:bodyPr>
          <a:lstStyle/>
          <a:p>
            <a:r>
              <a:rPr lang="it-IT" altLang="en-US" sz="3600">
                <a:solidFill>
                  <a:srgbClr val="FF0000"/>
                </a:solidFill>
                <a:latin typeface="Arial" pitchFamily="34" charset="0"/>
                <a:cs typeface="Arial" pitchFamily="34" charset="0"/>
              </a:rPr>
              <a:t>1 dãy có 50 số nguyên {a</a:t>
            </a:r>
            <a:r>
              <a:rPr lang="it-IT" altLang="en-US" sz="3600" baseline="-25000">
                <a:solidFill>
                  <a:srgbClr val="FF0000"/>
                </a:solidFill>
                <a:latin typeface="Arial" pitchFamily="34" charset="0"/>
                <a:cs typeface="Arial" pitchFamily="34" charset="0"/>
              </a:rPr>
              <a:t>1­,…,</a:t>
            </a:r>
            <a:r>
              <a:rPr lang="it-IT" altLang="en-US" sz="3600">
                <a:solidFill>
                  <a:srgbClr val="FF0000"/>
                </a:solidFill>
                <a:latin typeface="Arial" pitchFamily="34" charset="0"/>
                <a:cs typeface="Arial" pitchFamily="34" charset="0"/>
              </a:rPr>
              <a:t>a</a:t>
            </a:r>
            <a:r>
              <a:rPr lang="it-IT" altLang="en-US" sz="3600" baseline="-25000">
                <a:solidFill>
                  <a:srgbClr val="FF0000"/>
                </a:solidFill>
                <a:latin typeface="Arial" pitchFamily="34" charset="0"/>
                <a:cs typeface="Arial" pitchFamily="34" charset="0"/>
              </a:rPr>
              <a:t>50</a:t>
            </a:r>
            <a:r>
              <a:rPr lang="it-IT" altLang="en-US" sz="3600">
                <a:solidFill>
                  <a:srgbClr val="FF0000"/>
                </a:solidFill>
                <a:latin typeface="Arial" pitchFamily="34" charset="0"/>
                <a:cs typeface="Arial" pitchFamily="34" charset="0"/>
              </a:rPr>
              <a:t>}</a:t>
            </a:r>
            <a:endParaRPr lang="en-US" alt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3675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35503">
            <a:off x="-1497216" y="-532476"/>
            <a:ext cx="3415912" cy="32606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31074">
            <a:off x="16711004" y="-888702"/>
            <a:ext cx="3772754" cy="82669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55739">
            <a:off x="16562925" y="6928422"/>
            <a:ext cx="3484672" cy="358237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69688">
            <a:off x="83685" y="3985556"/>
            <a:ext cx="1750852" cy="92255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361682">
            <a:off x="-2868525" y="5082266"/>
            <a:ext cx="4495277" cy="5986446"/>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600926">
            <a:off x="16119247" y="6727492"/>
            <a:ext cx="649589" cy="1345737"/>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334778">
            <a:off x="1608398" y="8572405"/>
            <a:ext cx="2173525" cy="711335"/>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9925695">
            <a:off x="-1076008" y="930800"/>
            <a:ext cx="2931449" cy="2931449"/>
          </a:xfrm>
          <a:prstGeom prst="rect">
            <a:avLst/>
          </a:prstGeom>
        </p:spPr>
      </p:pic>
      <p:sp>
        <p:nvSpPr>
          <p:cNvPr id="10" name="TextBox 10"/>
          <p:cNvSpPr txBox="1"/>
          <p:nvPr/>
        </p:nvSpPr>
        <p:spPr>
          <a:xfrm>
            <a:off x="3764180" y="613599"/>
            <a:ext cx="10759640" cy="948016"/>
          </a:xfrm>
          <a:prstGeom prst="rect">
            <a:avLst/>
          </a:prstGeom>
        </p:spPr>
        <p:txBody>
          <a:bodyPr lIns="0" tIns="0" rIns="0" bIns="0" rtlCol="0" anchor="t">
            <a:spAutoFit/>
          </a:bodyPr>
          <a:lstStyle/>
          <a:p>
            <a:pPr marL="0" lvl="0" indent="0" algn="ctr">
              <a:lnSpc>
                <a:spcPts val="8399"/>
              </a:lnSpc>
              <a:spcBef>
                <a:spcPct val="0"/>
              </a:spcBef>
            </a:pPr>
            <a:r>
              <a:rPr lang="en-US" sz="4800" b="1" u="sng" smtClean="0">
                <a:solidFill>
                  <a:srgbClr val="272626"/>
                </a:solidFill>
                <a:latin typeface="Arial" pitchFamily="34" charset="0"/>
                <a:cs typeface="Arial" pitchFamily="34" charset="0"/>
              </a:rPr>
              <a:t>Các bước thực hiện thuật toán</a:t>
            </a:r>
            <a:endParaRPr lang="en-US" sz="4800" b="1" u="sng">
              <a:solidFill>
                <a:srgbClr val="272626"/>
              </a:solidFill>
              <a:latin typeface="Arial" pitchFamily="34" charset="0"/>
              <a:cs typeface="Arial" pitchFamily="34" charset="0"/>
            </a:endParaRPr>
          </a:p>
        </p:txBody>
      </p:sp>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8787215">
            <a:off x="17758122" y="3158662"/>
            <a:ext cx="793059" cy="3665400"/>
          </a:xfrm>
          <a:prstGeom prst="rect">
            <a:avLst/>
          </a:prstGeom>
        </p:spPr>
      </p:pic>
      <p:sp>
        <p:nvSpPr>
          <p:cNvPr id="12" name="Rectangle 11"/>
          <p:cNvSpPr/>
          <p:nvPr/>
        </p:nvSpPr>
        <p:spPr>
          <a:xfrm>
            <a:off x="3352800" y="2042581"/>
            <a:ext cx="7855035" cy="769441"/>
          </a:xfrm>
          <a:prstGeom prst="rect">
            <a:avLst/>
          </a:prstGeom>
        </p:spPr>
        <p:txBody>
          <a:bodyPr wrap="none">
            <a:spAutoFit/>
          </a:bodyPr>
          <a:lstStyle/>
          <a:p>
            <a:r>
              <a:rPr lang="it-IT" altLang="en-US" sz="4400">
                <a:solidFill>
                  <a:srgbClr val="FF0000"/>
                </a:solidFill>
                <a:latin typeface="Arial" pitchFamily="34" charset="0"/>
                <a:cs typeface="Arial" pitchFamily="34" charset="0"/>
              </a:rPr>
              <a:t>1) Chuẩn bị trước khi lặp d = 0</a:t>
            </a:r>
            <a:endParaRPr lang="en-US" altLang="en-US" sz="4400">
              <a:solidFill>
                <a:srgbClr val="FF0000"/>
              </a:solidFill>
              <a:latin typeface="Arial" pitchFamily="34" charset="0"/>
              <a:cs typeface="Arial" pitchFamily="34" charset="0"/>
            </a:endParaRPr>
          </a:p>
        </p:txBody>
      </p:sp>
      <p:sp>
        <p:nvSpPr>
          <p:cNvPr id="13" name="Rectangle 12"/>
          <p:cNvSpPr/>
          <p:nvPr/>
        </p:nvSpPr>
        <p:spPr>
          <a:xfrm>
            <a:off x="3560980" y="3257755"/>
            <a:ext cx="6112571" cy="769441"/>
          </a:xfrm>
          <a:prstGeom prst="rect">
            <a:avLst/>
          </a:prstGeom>
        </p:spPr>
        <p:txBody>
          <a:bodyPr wrap="none">
            <a:spAutoFit/>
          </a:bodyPr>
          <a:lstStyle/>
          <a:p>
            <a:r>
              <a:rPr lang="en-US" altLang="en-US" sz="4400">
                <a:solidFill>
                  <a:srgbClr val="FF0000"/>
                </a:solidFill>
                <a:latin typeface="Arial" pitchFamily="34" charset="0"/>
                <a:cs typeface="Arial" pitchFamily="34" charset="0"/>
              </a:rPr>
              <a:t>2) </a:t>
            </a:r>
            <a:r>
              <a:rPr lang="en-US" altLang="en-US" sz="4400" b="1">
                <a:solidFill>
                  <a:srgbClr val="FF0000"/>
                </a:solidFill>
                <a:latin typeface="Arial" pitchFamily="34" charset="0"/>
                <a:cs typeface="Arial" pitchFamily="34" charset="0"/>
              </a:rPr>
              <a:t>Lặp</a:t>
            </a:r>
            <a:r>
              <a:rPr lang="en-US" altLang="en-US" sz="4400">
                <a:solidFill>
                  <a:srgbClr val="FF0000"/>
                </a:solidFill>
                <a:latin typeface="Arial" pitchFamily="34" charset="0"/>
                <a:cs typeface="Arial" pitchFamily="34" charset="0"/>
              </a:rPr>
              <a:t> với i từ 1 đến 50</a:t>
            </a:r>
          </a:p>
        </p:txBody>
      </p:sp>
      <p:sp>
        <p:nvSpPr>
          <p:cNvPr id="14" name="Rectangle 13"/>
          <p:cNvSpPr/>
          <p:nvPr/>
        </p:nvSpPr>
        <p:spPr>
          <a:xfrm>
            <a:off x="4958399" y="4331643"/>
            <a:ext cx="9195146" cy="769441"/>
          </a:xfrm>
          <a:prstGeom prst="rect">
            <a:avLst/>
          </a:prstGeom>
        </p:spPr>
        <p:txBody>
          <a:bodyPr wrap="none">
            <a:spAutoFit/>
          </a:bodyPr>
          <a:lstStyle/>
          <a:p>
            <a:r>
              <a:rPr lang="en-US" altLang="en-US" sz="4400" b="1">
                <a:solidFill>
                  <a:srgbClr val="FF0000"/>
                </a:solidFill>
                <a:latin typeface="Arial" pitchFamily="34" charset="0"/>
                <a:cs typeface="Arial" pitchFamily="34" charset="0"/>
              </a:rPr>
              <a:t>Nếu</a:t>
            </a:r>
            <a:r>
              <a:rPr lang="en-US" altLang="en-US" sz="4400">
                <a:solidFill>
                  <a:srgbClr val="FF0000"/>
                </a:solidFill>
                <a:latin typeface="Arial" pitchFamily="34" charset="0"/>
                <a:cs typeface="Arial" pitchFamily="34" charset="0"/>
              </a:rPr>
              <a:t> (a</a:t>
            </a:r>
            <a:r>
              <a:rPr lang="en-US" altLang="en-US" sz="4400" baseline="-25000">
                <a:solidFill>
                  <a:srgbClr val="FF0000"/>
                </a:solidFill>
                <a:latin typeface="Arial" pitchFamily="34" charset="0"/>
                <a:cs typeface="Arial" pitchFamily="34" charset="0"/>
              </a:rPr>
              <a:t>1 </a:t>
            </a:r>
            <a:r>
              <a:rPr lang="en-US" altLang="en-US" sz="4400">
                <a:solidFill>
                  <a:srgbClr val="FF0000"/>
                </a:solidFill>
                <a:latin typeface="Arial" pitchFamily="34" charset="0"/>
                <a:cs typeface="Arial" pitchFamily="34" charset="0"/>
              </a:rPr>
              <a:t>chia hết cho 2): tăng d lên 1</a:t>
            </a:r>
          </a:p>
        </p:txBody>
      </p:sp>
      <p:sp>
        <p:nvSpPr>
          <p:cNvPr id="15" name="Rectangle 14"/>
          <p:cNvSpPr/>
          <p:nvPr/>
        </p:nvSpPr>
        <p:spPr>
          <a:xfrm>
            <a:off x="5000476" y="5572877"/>
            <a:ext cx="2943434" cy="769441"/>
          </a:xfrm>
          <a:prstGeom prst="rect">
            <a:avLst/>
          </a:prstGeom>
        </p:spPr>
        <p:txBody>
          <a:bodyPr wrap="none">
            <a:spAutoFit/>
          </a:bodyPr>
          <a:lstStyle/>
          <a:p>
            <a:r>
              <a:rPr lang="en-US" altLang="en-US" sz="4400" b="1">
                <a:solidFill>
                  <a:srgbClr val="FF0000"/>
                </a:solidFill>
                <a:latin typeface="Arial" pitchFamily="34" charset="0"/>
                <a:cs typeface="Arial" pitchFamily="34" charset="0"/>
              </a:rPr>
              <a:t>Hết nhánh</a:t>
            </a:r>
            <a:endParaRPr lang="en-US" altLang="en-US" sz="4400">
              <a:solidFill>
                <a:srgbClr val="FF0000"/>
              </a:solidFill>
              <a:latin typeface="Arial" pitchFamily="34" charset="0"/>
              <a:cs typeface="Arial" pitchFamily="34" charset="0"/>
            </a:endParaRPr>
          </a:p>
        </p:txBody>
      </p:sp>
      <p:sp>
        <p:nvSpPr>
          <p:cNvPr id="17" name="Rectangle 16"/>
          <p:cNvSpPr/>
          <p:nvPr/>
        </p:nvSpPr>
        <p:spPr>
          <a:xfrm>
            <a:off x="4482655" y="6737932"/>
            <a:ext cx="2537874" cy="830164"/>
          </a:xfrm>
          <a:prstGeom prst="rect">
            <a:avLst/>
          </a:prstGeom>
        </p:spPr>
        <p:txBody>
          <a:bodyPr wrap="none">
            <a:spAutoFit/>
          </a:bodyPr>
          <a:lstStyle/>
          <a:p>
            <a:pPr lvl="0" algn="just">
              <a:lnSpc>
                <a:spcPct val="120000"/>
              </a:lnSpc>
              <a:spcBef>
                <a:spcPts val="300"/>
              </a:spcBef>
              <a:spcAft>
                <a:spcPts val="300"/>
              </a:spcAft>
            </a:pPr>
            <a:r>
              <a:rPr lang="en-US" altLang="en-US" sz="4400" b="1">
                <a:solidFill>
                  <a:srgbClr val="FF0000"/>
                </a:solidFill>
                <a:latin typeface="Arial" pitchFamily="34" charset="0"/>
                <a:cs typeface="Arial" pitchFamily="34" charset="0"/>
              </a:rPr>
              <a:t>Hết lặp   </a:t>
            </a:r>
            <a:endParaRPr lang="en-US" altLang="en-US" sz="44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grpSp>
        <p:nvGrpSpPr>
          <p:cNvPr id="2" name="Group 2"/>
          <p:cNvGrpSpPr/>
          <p:nvPr/>
        </p:nvGrpSpPr>
        <p:grpSpPr>
          <a:xfrm>
            <a:off x="3246885" y="458763"/>
            <a:ext cx="11640837" cy="1538217"/>
            <a:chOff x="0" y="0"/>
            <a:chExt cx="14682140" cy="1940093"/>
          </a:xfrm>
        </p:grpSpPr>
        <p:sp>
          <p:nvSpPr>
            <p:cNvPr id="3" name="Freeform 3"/>
            <p:cNvSpPr/>
            <p:nvPr/>
          </p:nvSpPr>
          <p:spPr>
            <a:xfrm>
              <a:off x="0" y="-4073"/>
              <a:ext cx="14688530" cy="1946696"/>
            </a:xfrm>
            <a:custGeom>
              <a:avLst/>
              <a:gdLst/>
              <a:ahLst/>
              <a:cxnLst/>
              <a:rect l="l" t="t" r="r" b="b"/>
              <a:pathLst>
                <a:path w="14688530" h="1946696">
                  <a:moveTo>
                    <a:pt x="14060753" y="1892218"/>
                  </a:moveTo>
                  <a:cubicBezTo>
                    <a:pt x="14060753" y="1892218"/>
                    <a:pt x="13329878" y="1946696"/>
                    <a:pt x="11321073" y="1944075"/>
                  </a:cubicBezTo>
                  <a:cubicBezTo>
                    <a:pt x="5334503" y="1941912"/>
                    <a:pt x="1057074" y="1934088"/>
                    <a:pt x="1057074" y="1934088"/>
                  </a:cubicBezTo>
                  <a:cubicBezTo>
                    <a:pt x="812932" y="1925254"/>
                    <a:pt x="449110" y="1904023"/>
                    <a:pt x="282371" y="1845846"/>
                  </a:cubicBezTo>
                  <a:cubicBezTo>
                    <a:pt x="4469" y="1748882"/>
                    <a:pt x="0" y="1575604"/>
                    <a:pt x="0" y="1246360"/>
                  </a:cubicBezTo>
                  <a:lnTo>
                    <a:pt x="0" y="1246351"/>
                  </a:lnTo>
                  <a:cubicBezTo>
                    <a:pt x="8536" y="491230"/>
                    <a:pt x="0" y="345608"/>
                    <a:pt x="77597" y="223930"/>
                  </a:cubicBezTo>
                  <a:cubicBezTo>
                    <a:pt x="217372" y="4759"/>
                    <a:pt x="519255" y="4073"/>
                    <a:pt x="937909" y="4073"/>
                  </a:cubicBezTo>
                  <a:cubicBezTo>
                    <a:pt x="937909" y="4073"/>
                    <a:pt x="2822598" y="15681"/>
                    <a:pt x="9113624" y="7673"/>
                  </a:cubicBezTo>
                  <a:cubicBezTo>
                    <a:pt x="13110950" y="0"/>
                    <a:pt x="13827683" y="6979"/>
                    <a:pt x="13827683" y="6979"/>
                  </a:cubicBezTo>
                  <a:cubicBezTo>
                    <a:pt x="14195991" y="14458"/>
                    <a:pt x="14334251" y="42638"/>
                    <a:pt x="14531991" y="165219"/>
                  </a:cubicBezTo>
                  <a:cubicBezTo>
                    <a:pt x="14683008" y="258836"/>
                    <a:pt x="14688530" y="476157"/>
                    <a:pt x="14679389" y="1246351"/>
                  </a:cubicBezTo>
                  <a:lnTo>
                    <a:pt x="14679389" y="1246360"/>
                  </a:lnTo>
                  <a:cubicBezTo>
                    <a:pt x="14679389" y="1693569"/>
                    <a:pt x="14636606" y="1842156"/>
                    <a:pt x="14060753" y="1892218"/>
                  </a:cubicBezTo>
                  <a:close/>
                </a:path>
              </a:pathLst>
            </a:custGeom>
            <a:solidFill>
              <a:srgbClr val="BAE6FF"/>
            </a:solidFill>
          </p:spPr>
        </p:sp>
      </p:grpSp>
      <p:grpSp>
        <p:nvGrpSpPr>
          <p:cNvPr id="4" name="Group 4"/>
          <p:cNvGrpSpPr/>
          <p:nvPr/>
        </p:nvGrpSpPr>
        <p:grpSpPr>
          <a:xfrm>
            <a:off x="889733" y="9182100"/>
            <a:ext cx="3849970" cy="507024"/>
            <a:chOff x="0" y="0"/>
            <a:chExt cx="4855819" cy="2863552"/>
          </a:xfrm>
        </p:grpSpPr>
        <p:sp>
          <p:nvSpPr>
            <p:cNvPr id="5" name="Freeform 5"/>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sp>
      </p:grpSp>
      <p:grpSp>
        <p:nvGrpSpPr>
          <p:cNvPr id="6" name="Group 6"/>
          <p:cNvGrpSpPr/>
          <p:nvPr/>
        </p:nvGrpSpPr>
        <p:grpSpPr>
          <a:xfrm>
            <a:off x="5019453" y="9181378"/>
            <a:ext cx="3849970" cy="507745"/>
            <a:chOff x="0" y="0"/>
            <a:chExt cx="4855819" cy="2863552"/>
          </a:xfrm>
        </p:grpSpPr>
        <p:sp>
          <p:nvSpPr>
            <p:cNvPr id="7" name="Freeform 7"/>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sp>
      </p:grpSp>
      <p:grpSp>
        <p:nvGrpSpPr>
          <p:cNvPr id="8" name="Group 8"/>
          <p:cNvGrpSpPr/>
          <p:nvPr/>
        </p:nvGrpSpPr>
        <p:grpSpPr>
          <a:xfrm>
            <a:off x="9176384" y="9180656"/>
            <a:ext cx="3885137" cy="508468"/>
            <a:chOff x="0" y="0"/>
            <a:chExt cx="4900173" cy="2863552"/>
          </a:xfrm>
        </p:grpSpPr>
        <p:sp>
          <p:nvSpPr>
            <p:cNvPr id="9" name="Freeform 9"/>
            <p:cNvSpPr/>
            <p:nvPr/>
          </p:nvSpPr>
          <p:spPr>
            <a:xfrm>
              <a:off x="0" y="-4073"/>
              <a:ext cx="4906564" cy="2870155"/>
            </a:xfrm>
            <a:custGeom>
              <a:avLst/>
              <a:gdLst/>
              <a:ahLst/>
              <a:cxnLst/>
              <a:rect l="l" t="t" r="r" b="b"/>
              <a:pathLst>
                <a:path w="4906564" h="2870155">
                  <a:moveTo>
                    <a:pt x="4278786" y="2815677"/>
                  </a:moveTo>
                  <a:cubicBezTo>
                    <a:pt x="4278786" y="2815677"/>
                    <a:pt x="3547911" y="2870155"/>
                    <a:pt x="2942997" y="2867534"/>
                  </a:cubicBezTo>
                  <a:cubicBezTo>
                    <a:pt x="2045343"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8697" y="15681"/>
                    <a:pt x="2612002" y="7673"/>
                  </a:cubicBezTo>
                  <a:cubicBezTo>
                    <a:pt x="3328984" y="0"/>
                    <a:pt x="4045717" y="6979"/>
                    <a:pt x="4045717" y="6979"/>
                  </a:cubicBezTo>
                  <a:cubicBezTo>
                    <a:pt x="4414025" y="14458"/>
                    <a:pt x="4552285" y="42638"/>
                    <a:pt x="4750025" y="165219"/>
                  </a:cubicBezTo>
                  <a:cubicBezTo>
                    <a:pt x="4901042" y="258836"/>
                    <a:pt x="4906564" y="476157"/>
                    <a:pt x="4897424" y="2006694"/>
                  </a:cubicBezTo>
                  <a:lnTo>
                    <a:pt x="4897424" y="2006712"/>
                  </a:lnTo>
                  <a:cubicBezTo>
                    <a:pt x="4897422" y="2617028"/>
                    <a:pt x="4854639" y="2765615"/>
                    <a:pt x="4278786" y="2815677"/>
                  </a:cubicBezTo>
                  <a:close/>
                </a:path>
              </a:pathLst>
            </a:custGeom>
            <a:solidFill>
              <a:srgbClr val="FFF9ED"/>
            </a:solidFill>
          </p:spPr>
        </p:sp>
      </p:grpSp>
      <p:grpSp>
        <p:nvGrpSpPr>
          <p:cNvPr id="10" name="Group 10"/>
          <p:cNvGrpSpPr/>
          <p:nvPr/>
        </p:nvGrpSpPr>
        <p:grpSpPr>
          <a:xfrm>
            <a:off x="13409330" y="9181378"/>
            <a:ext cx="3849970" cy="507745"/>
            <a:chOff x="0" y="0"/>
            <a:chExt cx="4855819" cy="2863552"/>
          </a:xfrm>
        </p:grpSpPr>
        <p:sp>
          <p:nvSpPr>
            <p:cNvPr id="11" name="Freeform 11"/>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0532">
            <a:off x="1629525" y="920102"/>
            <a:ext cx="1101434" cy="1079405"/>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557041" y="920102"/>
            <a:ext cx="1101434" cy="1079405"/>
          </a:xfrm>
          <a:prstGeom prst="rect">
            <a:avLst/>
          </a:prstGeom>
        </p:spPr>
      </p:pic>
      <p:sp>
        <p:nvSpPr>
          <p:cNvPr id="35" name="Rectangle 34"/>
          <p:cNvSpPr/>
          <p:nvPr/>
        </p:nvSpPr>
        <p:spPr>
          <a:xfrm>
            <a:off x="3349482" y="765595"/>
            <a:ext cx="11487440" cy="923330"/>
          </a:xfrm>
          <a:prstGeom prst="rect">
            <a:avLst/>
          </a:prstGeom>
        </p:spPr>
        <p:txBody>
          <a:bodyPr wrap="none">
            <a:spAutoFit/>
          </a:bodyPr>
          <a:lstStyle/>
          <a:p>
            <a:pPr algn="ctr"/>
            <a:r>
              <a:rPr lang="en-US" altLang="en-US" sz="5400" b="1">
                <a:solidFill>
                  <a:srgbClr val="0070C0"/>
                </a:solidFill>
                <a:latin typeface="Arial" pitchFamily="34" charset="0"/>
                <a:cs typeface="Arial" pitchFamily="34" charset="0"/>
              </a:rPr>
              <a:t>2.Mô tả thuật toán theo sơ đồ khối</a:t>
            </a:r>
          </a:p>
        </p:txBody>
      </p:sp>
      <p:sp>
        <p:nvSpPr>
          <p:cNvPr id="36" name="Rectangle 35"/>
          <p:cNvSpPr/>
          <p:nvPr/>
        </p:nvSpPr>
        <p:spPr>
          <a:xfrm>
            <a:off x="1389666" y="2933700"/>
            <a:ext cx="2098675" cy="856456"/>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a:p>
        </p:txBody>
      </p:sp>
      <p:sp>
        <p:nvSpPr>
          <p:cNvPr id="37" name="Flowchart: Decision 36"/>
          <p:cNvSpPr/>
          <p:nvPr/>
        </p:nvSpPr>
        <p:spPr>
          <a:xfrm>
            <a:off x="1389667" y="4856956"/>
            <a:ext cx="2098676" cy="941388"/>
          </a:xfrm>
          <a:prstGeom prst="flowChartDecision">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a:p>
        </p:txBody>
      </p:sp>
      <p:sp>
        <p:nvSpPr>
          <p:cNvPr id="38" name="Oval 37"/>
          <p:cNvSpPr/>
          <p:nvPr/>
        </p:nvSpPr>
        <p:spPr>
          <a:xfrm>
            <a:off x="1964456" y="7467600"/>
            <a:ext cx="1439258" cy="1353344"/>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a:p>
        </p:txBody>
      </p:sp>
      <p:cxnSp>
        <p:nvCxnSpPr>
          <p:cNvPr id="39" name="Straight Arrow Connector 38"/>
          <p:cNvCxnSpPr>
            <a:cxnSpLocks/>
          </p:cNvCxnSpPr>
          <p:nvPr/>
        </p:nvCxnSpPr>
        <p:spPr>
          <a:xfrm>
            <a:off x="1782384" y="6877844"/>
            <a:ext cx="11747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0" name="TextBox 39"/>
          <p:cNvSpPr txBox="1">
            <a:spLocks noChangeArrowheads="1"/>
          </p:cNvSpPr>
          <p:nvPr/>
        </p:nvSpPr>
        <p:spPr bwMode="auto">
          <a:xfrm>
            <a:off x="3818538" y="2392432"/>
            <a:ext cx="12873804" cy="1824923"/>
          </a:xfrm>
          <a:prstGeom prst="rect">
            <a:avLst/>
          </a:prstGeom>
          <a:solidFill>
            <a:schemeClr val="accent3">
              <a:lumMod val="60000"/>
              <a:lumOff val="40000"/>
            </a:schemeClr>
          </a:solidFill>
          <a:ln>
            <a:noFill/>
          </a:ln>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nSpc>
                <a:spcPct val="150000"/>
              </a:lnSpc>
            </a:pPr>
            <a:r>
              <a:rPr lang="en-US" altLang="en-US" sz="4000">
                <a:solidFill>
                  <a:srgbClr val="002060"/>
                </a:solidFill>
                <a:latin typeface="Arial" pitchFamily="34" charset="0"/>
                <a:cs typeface="Arial" pitchFamily="34" charset="0"/>
              </a:rPr>
              <a:t>Hình chữ nhật là khối thao tác, chứa các bước viết theo đúng trình tự thực hiện</a:t>
            </a:r>
          </a:p>
        </p:txBody>
      </p:sp>
      <p:sp>
        <p:nvSpPr>
          <p:cNvPr id="41" name="TextBox 40"/>
          <p:cNvSpPr txBox="1">
            <a:spLocks noChangeArrowheads="1"/>
          </p:cNvSpPr>
          <p:nvPr/>
        </p:nvSpPr>
        <p:spPr bwMode="auto">
          <a:xfrm>
            <a:off x="3784671" y="4393935"/>
            <a:ext cx="12873804" cy="1824923"/>
          </a:xfrm>
          <a:prstGeom prst="rect">
            <a:avLst/>
          </a:prstGeom>
          <a:solidFill>
            <a:srgbClr val="FFFF00"/>
          </a:solidFill>
          <a:ln>
            <a:noFill/>
          </a:ln>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nSpc>
                <a:spcPct val="150000"/>
              </a:lnSpc>
            </a:pPr>
            <a:r>
              <a:rPr lang="en-US" altLang="en-US" sz="4000">
                <a:solidFill>
                  <a:srgbClr val="002060"/>
                </a:solidFill>
                <a:latin typeface="Arial" pitchFamily="34" charset="0"/>
                <a:cs typeface="Arial" pitchFamily="34" charset="0"/>
              </a:rPr>
              <a:t>Hình thoi là khối thao tác, kiểm tra điều kiệncủa cấu trúc rẻ nhánh hay cấu trúc lặp.</a:t>
            </a:r>
          </a:p>
        </p:txBody>
      </p:sp>
      <p:sp>
        <p:nvSpPr>
          <p:cNvPr id="42" name="TextBox 41"/>
          <p:cNvSpPr txBox="1">
            <a:spLocks noChangeArrowheads="1"/>
          </p:cNvSpPr>
          <p:nvPr/>
        </p:nvSpPr>
        <p:spPr bwMode="auto">
          <a:xfrm>
            <a:off x="3759271" y="6400800"/>
            <a:ext cx="12899204" cy="707886"/>
          </a:xfrm>
          <a:prstGeom prst="rect">
            <a:avLst/>
          </a:prstGeom>
          <a:solidFill>
            <a:schemeClr val="accent5">
              <a:lumMod val="60000"/>
              <a:lumOff val="40000"/>
            </a:schemeClr>
          </a:solidFill>
          <a:ln>
            <a:noFill/>
          </a:ln>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4000">
                <a:solidFill>
                  <a:srgbClr val="002060"/>
                </a:solidFill>
                <a:latin typeface="Arial" pitchFamily="34" charset="0"/>
                <a:cs typeface="Arial" pitchFamily="34" charset="0"/>
              </a:rPr>
              <a:t>Mũi tên chỉ hướng đi tiếp khi thực hiện thuật toán.</a:t>
            </a:r>
          </a:p>
        </p:txBody>
      </p:sp>
      <p:sp>
        <p:nvSpPr>
          <p:cNvPr id="43" name="TextBox 42"/>
          <p:cNvSpPr txBox="1">
            <a:spLocks noChangeArrowheads="1"/>
          </p:cNvSpPr>
          <p:nvPr/>
        </p:nvSpPr>
        <p:spPr bwMode="auto">
          <a:xfrm>
            <a:off x="3801604" y="7667228"/>
            <a:ext cx="12890737" cy="1323439"/>
          </a:xfrm>
          <a:prstGeom prst="rect">
            <a:avLst/>
          </a:prstGeom>
          <a:solidFill>
            <a:srgbClr val="FFC000"/>
          </a:solidFill>
          <a:ln>
            <a:noFill/>
          </a:ln>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4000">
                <a:solidFill>
                  <a:srgbClr val="002060"/>
                </a:solidFill>
                <a:latin typeface="Arial" pitchFamily="34" charset="0"/>
                <a:cs typeface="Arial" pitchFamily="34" charset="0"/>
              </a:rPr>
              <a:t>Hình tròn đánh dấu điểm bắt đầu và điểm kết thúc thuật toán.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par>
                                <p:cTn id="14" presetID="14" presetClass="entr" presetSubtype="1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randombar(horizont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ircle(in)">
                                      <p:cBhvr>
                                        <p:cTn id="21" dur="10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circle(in)">
                                      <p:cBhvr>
                                        <p:cTn id="26" dur="10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ircle(in)">
                                      <p:cBhvr>
                                        <p:cTn id="31" dur="10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circle(in)">
                                      <p:cBhvr>
                                        <p:cTn id="36"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0"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5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4801" y="342900"/>
            <a:ext cx="17449800" cy="9643630"/>
          </a:xfrm>
          <a:prstGeom prst="rect">
            <a:avLst/>
          </a:prstGeom>
        </p:spPr>
      </p:pic>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295" y="1333500"/>
            <a:ext cx="4338906" cy="383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2362200" y="495301"/>
            <a:ext cx="4191001" cy="1059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LUYỆN TẬP</a:t>
            </a:r>
            <a:endParaRPr lang="en-US" sz="4000" b="1">
              <a:latin typeface="Arial" pitchFamily="34" charset="0"/>
              <a:cs typeface="Arial" pitchFamily="34" charset="0"/>
            </a:endParaRPr>
          </a:p>
        </p:txBody>
      </p:sp>
      <p:sp>
        <p:nvSpPr>
          <p:cNvPr id="16" name="Flowchart: Stored Data 15"/>
          <p:cNvSpPr/>
          <p:nvPr/>
        </p:nvSpPr>
        <p:spPr>
          <a:xfrm flipH="1">
            <a:off x="8433952" y="512619"/>
            <a:ext cx="8741582" cy="21336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en-US" sz="2800" b="1">
                <a:solidFill>
                  <a:schemeClr val="bg1"/>
                </a:solidFill>
                <a:latin typeface="Arial" pitchFamily="34" charset="0"/>
                <a:cs typeface="Arial" pitchFamily="34" charset="0"/>
              </a:rPr>
              <a:t>Câu 1:</a:t>
            </a:r>
            <a:r>
              <a:rPr lang="en-US" altLang="en-US" sz="2800">
                <a:solidFill>
                  <a:schemeClr val="bg1"/>
                </a:solidFill>
                <a:latin typeface="Arial" pitchFamily="34" charset="0"/>
                <a:cs typeface="Arial" pitchFamily="34" charset="0"/>
              </a:rPr>
              <a:t> Em hãy nêu tuần tự các bước soạn sách vở theo thời khóa biểu? </a:t>
            </a:r>
            <a:endParaRPr lang="en-US" altLang="en-US" sz="2800">
              <a:solidFill>
                <a:schemeClr val="bg1"/>
              </a:solidFill>
              <a:latin typeface="Arial" pitchFamily="34" charset="0"/>
              <a:cs typeface="Arial" pitchFamily="34" charset="0"/>
            </a:endParaRPr>
          </a:p>
        </p:txBody>
      </p:sp>
      <p:sp>
        <p:nvSpPr>
          <p:cNvPr id="17" name="Oval 16"/>
          <p:cNvSpPr/>
          <p:nvPr/>
        </p:nvSpPr>
        <p:spPr>
          <a:xfrm>
            <a:off x="7374078" y="512619"/>
            <a:ext cx="2279075"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Nhóm 1</a:t>
            </a:r>
            <a:endParaRPr lang="en-US" sz="3600" b="1">
              <a:latin typeface="Arial" pitchFamily="34" charset="0"/>
              <a:cs typeface="Arial" pitchFamily="34" charset="0"/>
            </a:endParaRPr>
          </a:p>
        </p:txBody>
      </p:sp>
      <p:sp>
        <p:nvSpPr>
          <p:cNvPr id="18" name="Flowchart: Stored Data 17"/>
          <p:cNvSpPr/>
          <p:nvPr/>
        </p:nvSpPr>
        <p:spPr>
          <a:xfrm flipH="1">
            <a:off x="8593275" y="2967904"/>
            <a:ext cx="8582259" cy="23622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en-US" sz="2800" b="1">
                <a:solidFill>
                  <a:schemeClr val="bg1"/>
                </a:solidFill>
                <a:latin typeface="Arial" pitchFamily="34" charset="0"/>
                <a:cs typeface="Arial" pitchFamily="34" charset="0"/>
              </a:rPr>
              <a:t>Câu </a:t>
            </a:r>
            <a:r>
              <a:rPr lang="en-US" altLang="en-US" sz="2800" b="1" smtClean="0">
                <a:solidFill>
                  <a:schemeClr val="bg1"/>
                </a:solidFill>
                <a:latin typeface="Arial" pitchFamily="34" charset="0"/>
                <a:cs typeface="Arial" pitchFamily="34" charset="0"/>
              </a:rPr>
              <a:t>2</a:t>
            </a:r>
            <a:r>
              <a:rPr lang="en-US" altLang="en-US" sz="3200" b="1" smtClean="0">
                <a:solidFill>
                  <a:schemeClr val="bg1"/>
                </a:solidFill>
                <a:latin typeface="Arial" pitchFamily="34" charset="0"/>
                <a:cs typeface="Arial" pitchFamily="34" charset="0"/>
              </a:rPr>
              <a:t>:</a:t>
            </a:r>
            <a:r>
              <a:rPr lang="en-US" altLang="en-US" sz="3200" smtClean="0">
                <a:solidFill>
                  <a:schemeClr val="bg1"/>
                </a:solidFill>
                <a:latin typeface="Arial" pitchFamily="34" charset="0"/>
                <a:cs typeface="Arial" pitchFamily="34" charset="0"/>
              </a:rPr>
              <a:t> </a:t>
            </a:r>
            <a:r>
              <a:rPr lang="en-US" altLang="en-US" sz="2800">
                <a:solidFill>
                  <a:schemeClr val="bg1"/>
                </a:solidFill>
                <a:latin typeface="Arial" pitchFamily="34" charset="0"/>
                <a:cs typeface="Arial" pitchFamily="34" charset="0"/>
              </a:rPr>
              <a:t>Em hãy mô tả bằng sơ đồ khối câu này: “Nếu em bị bệnh thì em phải nghỉ học”.</a:t>
            </a:r>
            <a:endParaRPr lang="en-US" altLang="en-US" sz="2800">
              <a:solidFill>
                <a:schemeClr val="bg1"/>
              </a:solidFill>
              <a:latin typeface="Arial" pitchFamily="34" charset="0"/>
              <a:cs typeface="Arial" pitchFamily="34" charset="0"/>
            </a:endParaRPr>
          </a:p>
        </p:txBody>
      </p:sp>
      <p:sp>
        <p:nvSpPr>
          <p:cNvPr id="19" name="Oval 18"/>
          <p:cNvSpPr/>
          <p:nvPr/>
        </p:nvSpPr>
        <p:spPr>
          <a:xfrm>
            <a:off x="7374079" y="2967904"/>
            <a:ext cx="2438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Nhóm 2</a:t>
            </a:r>
            <a:endParaRPr lang="en-US" sz="3600" b="1">
              <a:latin typeface="Arial" pitchFamily="34" charset="0"/>
              <a:cs typeface="Arial" pitchFamily="34" charset="0"/>
            </a:endParaRPr>
          </a:p>
        </p:txBody>
      </p:sp>
      <p:sp>
        <p:nvSpPr>
          <p:cNvPr id="22" name="Rounded Rectangle 21"/>
          <p:cNvSpPr/>
          <p:nvPr/>
        </p:nvSpPr>
        <p:spPr>
          <a:xfrm>
            <a:off x="2473672" y="5753100"/>
            <a:ext cx="14358961"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Nhóm 3 + 4</a:t>
            </a:r>
          </a:p>
          <a:p>
            <a:pPr algn="just">
              <a:lnSpc>
                <a:spcPct val="150000"/>
              </a:lnSpc>
            </a:pPr>
            <a:r>
              <a:rPr lang="en-US" altLang="en-US" sz="2800">
                <a:solidFill>
                  <a:schemeClr val="bg1"/>
                </a:solidFill>
                <a:latin typeface="Arial" pitchFamily="34" charset="0"/>
                <a:cs typeface="Arial" pitchFamily="34" charset="0"/>
              </a:rPr>
              <a:t>Trong các câu sau đây, câu nào được sử dụng cấu trúc lặp, cấu trúc rẽ nhánh:</a:t>
            </a:r>
          </a:p>
          <a:p>
            <a:pPr algn="just">
              <a:lnSpc>
                <a:spcPct val="150000"/>
              </a:lnSpc>
              <a:spcBef>
                <a:spcPts val="300"/>
              </a:spcBef>
              <a:spcAft>
                <a:spcPts val="300"/>
              </a:spcAft>
            </a:pPr>
            <a:r>
              <a:rPr lang="en-US" altLang="en-US" sz="2800">
                <a:solidFill>
                  <a:schemeClr val="bg1"/>
                </a:solidFill>
                <a:latin typeface="Arial" pitchFamily="34" charset="0"/>
                <a:cs typeface="Arial" pitchFamily="34" charset="0"/>
              </a:rPr>
              <a:t>a) Nếu sáng mai trời mưa, em sẽ mang theo áo mưa.</a:t>
            </a:r>
          </a:p>
          <a:p>
            <a:pPr algn="just">
              <a:lnSpc>
                <a:spcPct val="150000"/>
              </a:lnSpc>
              <a:spcBef>
                <a:spcPts val="300"/>
              </a:spcBef>
              <a:spcAft>
                <a:spcPts val="300"/>
              </a:spcAft>
            </a:pPr>
            <a:r>
              <a:rPr lang="en-US" altLang="en-US" sz="2800">
                <a:solidFill>
                  <a:schemeClr val="bg1"/>
                </a:solidFill>
                <a:latin typeface="Arial" pitchFamily="34" charset="0"/>
                <a:cs typeface="Arial" pitchFamily="34" charset="0"/>
              </a:rPr>
              <a:t>b) Nếu vẫn chưa làm hết bài tập, em phải làm bài tập đến khi nào hết.</a:t>
            </a:r>
          </a:p>
          <a:p>
            <a:pPr algn="just">
              <a:lnSpc>
                <a:spcPct val="150000"/>
              </a:lnSpc>
              <a:spcBef>
                <a:spcPts val="300"/>
              </a:spcBef>
              <a:spcAft>
                <a:spcPts val="300"/>
              </a:spcAft>
            </a:pPr>
            <a:r>
              <a:rPr lang="en-US" altLang="en-US" sz="2800">
                <a:solidFill>
                  <a:schemeClr val="bg1"/>
                </a:solidFill>
                <a:latin typeface="Arial" pitchFamily="34" charset="0"/>
                <a:cs typeface="Arial" pitchFamily="34" charset="0"/>
              </a:rPr>
              <a:t>c) Nếu trời không mưa thì em đi chơi đá bóng, còn trời mưa thì em ở </a:t>
            </a:r>
            <a:r>
              <a:rPr lang="en-US" altLang="en-US" sz="2800">
                <a:solidFill>
                  <a:schemeClr val="bg1"/>
                </a:solidFill>
                <a:latin typeface="Arial" pitchFamily="34" charset="0"/>
                <a:cs typeface="Arial" pitchFamily="34" charset="0"/>
              </a:rPr>
              <a:t>nhà</a:t>
            </a:r>
            <a:r>
              <a:rPr lang="en-US" altLang="en-US" sz="3200" smtClean="0">
                <a:solidFill>
                  <a:srgbClr val="FF0000"/>
                </a:solidFill>
                <a:latin typeface="Arial" pitchFamily="34" charset="0"/>
                <a:cs typeface="Arial" pitchFamily="34" charset="0"/>
              </a:rPr>
              <a:t>.</a:t>
            </a:r>
            <a:endParaRPr lang="en-US" altLang="en-US" sz="3200">
              <a:solidFill>
                <a:srgbClr val="FF0000"/>
              </a:solidFill>
              <a:latin typeface="Arial" pitchFamily="34" charset="0"/>
              <a:cs typeface="Arial" pitchFamily="34" charset="0"/>
            </a:endParaRPr>
          </a:p>
        </p:txBody>
      </p:sp>
      <p:pic>
        <p:nvPicPr>
          <p:cNvPr id="23"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97707" y="7962900"/>
            <a:ext cx="2155657" cy="1871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E6FF"/>
        </a:solidFill>
        <a:effectLst/>
      </p:bgPr>
    </p:bg>
    <p:spTree>
      <p:nvGrpSpPr>
        <p:cNvPr id="1" name=""/>
        <p:cNvGrpSpPr/>
        <p:nvPr/>
      </p:nvGrpSpPr>
      <p:grpSpPr>
        <a:xfrm>
          <a:off x="0" y="0"/>
          <a:ext cx="0" cy="0"/>
          <a:chOff x="0" y="0"/>
          <a:chExt cx="0" cy="0"/>
        </a:xfrm>
      </p:grpSpPr>
      <p:grpSp>
        <p:nvGrpSpPr>
          <p:cNvPr id="2" name="Group 2"/>
          <p:cNvGrpSpPr/>
          <p:nvPr/>
        </p:nvGrpSpPr>
        <p:grpSpPr>
          <a:xfrm>
            <a:off x="914399" y="1449122"/>
            <a:ext cx="16796397" cy="8494978"/>
            <a:chOff x="0" y="0"/>
            <a:chExt cx="2979532" cy="1689603"/>
          </a:xfrm>
        </p:grpSpPr>
        <p:sp>
          <p:nvSpPr>
            <p:cNvPr id="3" name="Freeform 3"/>
            <p:cNvSpPr/>
            <p:nvPr/>
          </p:nvSpPr>
          <p:spPr>
            <a:xfrm>
              <a:off x="0" y="-1270"/>
              <a:ext cx="2980802" cy="1688333"/>
            </a:xfrm>
            <a:custGeom>
              <a:avLst/>
              <a:gdLst/>
              <a:ahLst/>
              <a:cxnLst/>
              <a:rect l="l" t="t" r="r" b="b"/>
              <a:pathLst>
                <a:path w="2980802" h="1688333">
                  <a:moveTo>
                    <a:pt x="2969372" y="27940"/>
                  </a:moveTo>
                  <a:cubicBezTo>
                    <a:pt x="2960482" y="24130"/>
                    <a:pt x="2951593" y="21590"/>
                    <a:pt x="2942702" y="21590"/>
                  </a:cubicBezTo>
                  <a:cubicBezTo>
                    <a:pt x="2916032" y="20320"/>
                    <a:pt x="2871903" y="20320"/>
                    <a:pt x="2823672" y="17780"/>
                  </a:cubicBezTo>
                  <a:cubicBezTo>
                    <a:pt x="2713431" y="12700"/>
                    <a:pt x="2605486" y="6350"/>
                    <a:pt x="2495244" y="3810"/>
                  </a:cubicBezTo>
                  <a:cubicBezTo>
                    <a:pt x="2405673" y="1270"/>
                    <a:pt x="2318398" y="3810"/>
                    <a:pt x="2228827" y="2540"/>
                  </a:cubicBezTo>
                  <a:cubicBezTo>
                    <a:pt x="2189783" y="2540"/>
                    <a:pt x="2150739" y="0"/>
                    <a:pt x="2111696" y="2540"/>
                  </a:cubicBezTo>
                  <a:cubicBezTo>
                    <a:pt x="2017531" y="10160"/>
                    <a:pt x="1923366" y="11430"/>
                    <a:pt x="1826905" y="8890"/>
                  </a:cubicBezTo>
                  <a:cubicBezTo>
                    <a:pt x="1778674" y="7620"/>
                    <a:pt x="1730443" y="7620"/>
                    <a:pt x="1682213" y="7620"/>
                  </a:cubicBezTo>
                  <a:cubicBezTo>
                    <a:pt x="1594938" y="7620"/>
                    <a:pt x="1507663" y="7620"/>
                    <a:pt x="1420389" y="6350"/>
                  </a:cubicBezTo>
                  <a:cubicBezTo>
                    <a:pt x="1328521" y="5080"/>
                    <a:pt x="423621" y="2540"/>
                    <a:pt x="334050" y="1270"/>
                  </a:cubicBezTo>
                  <a:cubicBezTo>
                    <a:pt x="260555" y="0"/>
                    <a:pt x="189358" y="1270"/>
                    <a:pt x="115863" y="1270"/>
                  </a:cubicBezTo>
                  <a:cubicBezTo>
                    <a:pt x="65336"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113566" y="1661663"/>
                    <a:pt x="200841" y="1665473"/>
                    <a:pt x="288116" y="1670553"/>
                  </a:cubicBezTo>
                  <a:cubicBezTo>
                    <a:pt x="336346" y="1673093"/>
                    <a:pt x="384577" y="1678173"/>
                    <a:pt x="432808" y="1679443"/>
                  </a:cubicBezTo>
                  <a:cubicBezTo>
                    <a:pt x="513192" y="1681983"/>
                    <a:pt x="1408905" y="1683253"/>
                    <a:pt x="1489290" y="1684523"/>
                  </a:cubicBezTo>
                  <a:cubicBezTo>
                    <a:pt x="1500773" y="1684523"/>
                    <a:pt x="1512257" y="1684523"/>
                    <a:pt x="1523740" y="1684523"/>
                  </a:cubicBezTo>
                  <a:cubicBezTo>
                    <a:pt x="1578861" y="1684523"/>
                    <a:pt x="1636278" y="1683253"/>
                    <a:pt x="1691399" y="1683253"/>
                  </a:cubicBezTo>
                  <a:cubicBezTo>
                    <a:pt x="1755707" y="1683253"/>
                    <a:pt x="1817718" y="1684523"/>
                    <a:pt x="1882025" y="1684523"/>
                  </a:cubicBezTo>
                  <a:cubicBezTo>
                    <a:pt x="1976190" y="1684523"/>
                    <a:pt x="2072652" y="1684523"/>
                    <a:pt x="2166816" y="1684523"/>
                  </a:cubicBezTo>
                  <a:cubicBezTo>
                    <a:pt x="2254091" y="1684523"/>
                    <a:pt x="2341365" y="1685793"/>
                    <a:pt x="2428640" y="1687063"/>
                  </a:cubicBezTo>
                  <a:cubicBezTo>
                    <a:pt x="2467684" y="1687063"/>
                    <a:pt x="2509025" y="1688333"/>
                    <a:pt x="2548068" y="1688333"/>
                  </a:cubicBezTo>
                  <a:cubicBezTo>
                    <a:pt x="2674387" y="1687063"/>
                    <a:pt x="2798409" y="1680713"/>
                    <a:pt x="2919842" y="1680713"/>
                  </a:cubicBezTo>
                  <a:cubicBezTo>
                    <a:pt x="2923652" y="1680713"/>
                    <a:pt x="2928732" y="1678173"/>
                    <a:pt x="2932542" y="1675633"/>
                  </a:cubicBezTo>
                  <a:cubicBezTo>
                    <a:pt x="2937622" y="1671823"/>
                    <a:pt x="2940162" y="1665473"/>
                    <a:pt x="2942702" y="1662933"/>
                  </a:cubicBezTo>
                  <a:cubicBezTo>
                    <a:pt x="2943972" y="1608532"/>
                    <a:pt x="2945242" y="1555862"/>
                    <a:pt x="2946512" y="1503191"/>
                  </a:cubicBezTo>
                  <a:cubicBezTo>
                    <a:pt x="2947782" y="1421677"/>
                    <a:pt x="2957942" y="639144"/>
                    <a:pt x="2959212" y="557630"/>
                  </a:cubicBezTo>
                  <a:cubicBezTo>
                    <a:pt x="2959212" y="508721"/>
                    <a:pt x="2960482" y="459813"/>
                    <a:pt x="2961752" y="410905"/>
                  </a:cubicBezTo>
                  <a:cubicBezTo>
                    <a:pt x="2963022" y="358234"/>
                    <a:pt x="2964292" y="305564"/>
                    <a:pt x="2966832" y="252893"/>
                  </a:cubicBezTo>
                  <a:cubicBezTo>
                    <a:pt x="2968102" y="221542"/>
                    <a:pt x="2968102" y="188936"/>
                    <a:pt x="2973182" y="157585"/>
                  </a:cubicBezTo>
                  <a:cubicBezTo>
                    <a:pt x="2978262" y="119963"/>
                    <a:pt x="2980802" y="83595"/>
                    <a:pt x="2979532" y="44450"/>
                  </a:cubicBezTo>
                  <a:cubicBezTo>
                    <a:pt x="2979532" y="38100"/>
                    <a:pt x="2975722" y="30480"/>
                    <a:pt x="2969372" y="27940"/>
                  </a:cubicBezTo>
                  <a:close/>
                </a:path>
              </a:pathLst>
            </a:custGeom>
            <a:solidFill>
              <a:srgbClr val="FFF9ED"/>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380424">
            <a:off x="1168048" y="7302675"/>
            <a:ext cx="1166687" cy="343143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680534">
            <a:off x="15510738" y="1064835"/>
            <a:ext cx="2348424" cy="768575"/>
          </a:xfrm>
          <a:prstGeom prst="rect">
            <a:avLst/>
          </a:prstGeom>
        </p:spPr>
      </p:pic>
      <p:sp>
        <p:nvSpPr>
          <p:cNvPr id="11" name="TextBox 11"/>
          <p:cNvSpPr txBox="1"/>
          <p:nvPr/>
        </p:nvSpPr>
        <p:spPr>
          <a:xfrm>
            <a:off x="3828668" y="276101"/>
            <a:ext cx="10630664" cy="965585"/>
          </a:xfrm>
          <a:prstGeom prst="rect">
            <a:avLst/>
          </a:prstGeom>
        </p:spPr>
        <p:txBody>
          <a:bodyPr lIns="0" tIns="0" rIns="0" bIns="0" rtlCol="0" anchor="t">
            <a:spAutoFit/>
          </a:bodyPr>
          <a:lstStyle/>
          <a:p>
            <a:pPr marL="0" lvl="0" indent="0" algn="ctr">
              <a:lnSpc>
                <a:spcPts val="8399"/>
              </a:lnSpc>
              <a:spcBef>
                <a:spcPct val="0"/>
              </a:spcBef>
            </a:pPr>
            <a:r>
              <a:rPr lang="en-US" sz="5400" b="1" u="sng" smtClean="0">
                <a:solidFill>
                  <a:srgbClr val="FF0000"/>
                </a:solidFill>
                <a:latin typeface="Arial" pitchFamily="34" charset="0"/>
                <a:cs typeface="Arial" pitchFamily="34" charset="0"/>
              </a:rPr>
              <a:t>LUYỆN TẬP</a:t>
            </a:r>
            <a:endParaRPr lang="en-US" sz="5400" b="1" u="sng">
              <a:solidFill>
                <a:srgbClr val="FF0000"/>
              </a:solidFill>
              <a:latin typeface="Arial" pitchFamily="34" charset="0"/>
              <a:cs typeface="Arial" pitchFamily="34" charset="0"/>
            </a:endParaRPr>
          </a:p>
        </p:txBody>
      </p:sp>
      <p:sp>
        <p:nvSpPr>
          <p:cNvPr id="12" name="Rectangle 11"/>
          <p:cNvSpPr/>
          <p:nvPr/>
        </p:nvSpPr>
        <p:spPr>
          <a:xfrm>
            <a:off x="1447800" y="2933700"/>
            <a:ext cx="7696200" cy="3046988"/>
          </a:xfrm>
          <a:prstGeom prst="rect">
            <a:avLst/>
          </a:prstGeom>
        </p:spPr>
        <p:txBody>
          <a:bodyPr wrap="square">
            <a:spAutoFit/>
          </a:bodyPr>
          <a:lstStyle/>
          <a:p>
            <a:pPr>
              <a:lnSpc>
                <a:spcPct val="150000"/>
              </a:lnSpc>
              <a:spcBef>
                <a:spcPts val="0"/>
              </a:spcBef>
              <a:spcAft>
                <a:spcPts val="0"/>
              </a:spcAft>
              <a:tabLst>
                <a:tab pos="135255" algn="l"/>
              </a:tabLst>
              <a:defRPr/>
            </a:pPr>
            <a:r>
              <a:rPr lang="pt-BR" sz="3200">
                <a:solidFill>
                  <a:srgbClr val="FF0000"/>
                </a:solidFill>
                <a:latin typeface="Arial" pitchFamily="34" charset="0"/>
                <a:ea typeface="Calibri" panose="020F0502020204030204" pitchFamily="34" charset="0"/>
                <a:cs typeface="Arial" pitchFamily="34" charset="0"/>
              </a:rPr>
              <a:t>Soạn sách vở theo thời khóa biểu:</a:t>
            </a:r>
            <a:endParaRPr lang="en-US" sz="3200">
              <a:solidFill>
                <a:srgbClr val="FF0000"/>
              </a:solidFill>
              <a:latin typeface="Arial" pitchFamily="34" charset="0"/>
              <a:ea typeface="Calibri" panose="020F0502020204030204" pitchFamily="34" charset="0"/>
              <a:cs typeface="Arial" pitchFamily="34" charset="0"/>
            </a:endParaRPr>
          </a:p>
          <a:p>
            <a:pPr indent="58738">
              <a:lnSpc>
                <a:spcPct val="150000"/>
              </a:lnSpc>
              <a:spcBef>
                <a:spcPts val="0"/>
              </a:spcBef>
              <a:spcAft>
                <a:spcPts val="0"/>
              </a:spcAft>
              <a:tabLst>
                <a:tab pos="135255" algn="l"/>
              </a:tabLst>
              <a:defRPr/>
            </a:pPr>
            <a:r>
              <a:rPr lang="pt-BR" sz="3200">
                <a:solidFill>
                  <a:srgbClr val="FF0000"/>
                </a:solidFill>
                <a:latin typeface="Arial" pitchFamily="34" charset="0"/>
                <a:ea typeface="Calibri" panose="020F0502020204030204" pitchFamily="34" charset="0"/>
                <a:cs typeface="Arial" pitchFamily="34" charset="0"/>
              </a:rPr>
              <a:t>1. Xem thời khóa biểu để biết môn học.</a:t>
            </a:r>
            <a:endParaRPr lang="en-US" sz="3200">
              <a:solidFill>
                <a:srgbClr val="FF0000"/>
              </a:solidFill>
              <a:latin typeface="Arial" pitchFamily="34" charset="0"/>
              <a:ea typeface="Calibri" panose="020F0502020204030204" pitchFamily="34" charset="0"/>
              <a:cs typeface="Arial" pitchFamily="34" charset="0"/>
            </a:endParaRPr>
          </a:p>
          <a:p>
            <a:pPr>
              <a:lnSpc>
                <a:spcPct val="150000"/>
              </a:lnSpc>
              <a:spcBef>
                <a:spcPts val="0"/>
              </a:spcBef>
              <a:spcAft>
                <a:spcPts val="0"/>
              </a:spcAft>
              <a:tabLst>
                <a:tab pos="135255" algn="l"/>
              </a:tabLst>
              <a:defRPr/>
            </a:pPr>
            <a:r>
              <a:rPr lang="pt-BR" sz="3200">
                <a:solidFill>
                  <a:srgbClr val="FF0000"/>
                </a:solidFill>
                <a:latin typeface="Arial" pitchFamily="34" charset="0"/>
                <a:ea typeface="Calibri" panose="020F0502020204030204" pitchFamily="34" charset="0"/>
                <a:cs typeface="Arial" pitchFamily="34" charset="0"/>
              </a:rPr>
              <a:t>2. Lấy sách, vở các môn học.</a:t>
            </a:r>
            <a:endParaRPr lang="en-US" sz="3200">
              <a:solidFill>
                <a:srgbClr val="FF0000"/>
              </a:solidFill>
              <a:latin typeface="Arial" pitchFamily="34" charset="0"/>
              <a:ea typeface="Calibri" panose="020F0502020204030204" pitchFamily="34" charset="0"/>
              <a:cs typeface="Arial" pitchFamily="34" charset="0"/>
            </a:endParaRPr>
          </a:p>
          <a:p>
            <a:pPr marL="58738" indent="-58738">
              <a:lnSpc>
                <a:spcPct val="150000"/>
              </a:lnSpc>
              <a:spcBef>
                <a:spcPts val="0"/>
              </a:spcBef>
              <a:spcAft>
                <a:spcPts val="0"/>
              </a:spcAft>
              <a:tabLst>
                <a:tab pos="135255" algn="l"/>
              </a:tabLst>
              <a:defRPr/>
            </a:pPr>
            <a:r>
              <a:rPr lang="pt-BR" sz="3200">
                <a:solidFill>
                  <a:srgbClr val="FF0000"/>
                </a:solidFill>
                <a:latin typeface="Arial" pitchFamily="34" charset="0"/>
                <a:ea typeface="Calibri" panose="020F0502020204030204" pitchFamily="34" charset="0"/>
                <a:cs typeface="Arial" pitchFamily="34" charset="0"/>
              </a:rPr>
              <a:t>3. Cho sách, vở vào cặp.</a:t>
            </a:r>
            <a:endParaRPr lang="en-US" sz="3200">
              <a:solidFill>
                <a:srgbClr val="FF0000"/>
              </a:solidFill>
              <a:latin typeface="Arial" pitchFamily="34" charset="0"/>
              <a:ea typeface="Calibri" panose="020F0502020204030204" pitchFamily="34" charset="0"/>
              <a:cs typeface="Arial" pitchFamily="34" charset="0"/>
            </a:endParaRPr>
          </a:p>
        </p:txBody>
      </p:sp>
      <p:sp>
        <p:nvSpPr>
          <p:cNvPr id="15" name="Rectangle 14"/>
          <p:cNvSpPr/>
          <p:nvPr/>
        </p:nvSpPr>
        <p:spPr>
          <a:xfrm>
            <a:off x="1219200" y="1871186"/>
            <a:ext cx="13518444" cy="739754"/>
          </a:xfrm>
          <a:prstGeom prst="rect">
            <a:avLst/>
          </a:prstGeom>
        </p:spPr>
        <p:txBody>
          <a:bodyPr wrap="none">
            <a:spAutoFit/>
          </a:bodyPr>
          <a:lstStyle/>
          <a:p>
            <a:pPr algn="just">
              <a:lnSpc>
                <a:spcPct val="150000"/>
              </a:lnSpc>
            </a:pPr>
            <a:r>
              <a:rPr lang="en-US" altLang="en-US" sz="3200" b="1">
                <a:solidFill>
                  <a:srgbClr val="002060"/>
                </a:solidFill>
                <a:latin typeface="Arial" pitchFamily="34" charset="0"/>
                <a:cs typeface="Arial" pitchFamily="34" charset="0"/>
              </a:rPr>
              <a:t>Câu 1:</a:t>
            </a:r>
            <a:r>
              <a:rPr lang="en-US" altLang="en-US" sz="3200">
                <a:solidFill>
                  <a:srgbClr val="002060"/>
                </a:solidFill>
                <a:latin typeface="Arial" pitchFamily="34" charset="0"/>
                <a:cs typeface="Arial" pitchFamily="34" charset="0"/>
              </a:rPr>
              <a:t> Em hãy nêu tuần tự các bước soạn sách vở theo thời khóa biểu? </a:t>
            </a:r>
            <a:endParaRPr lang="en-US" altLang="en-US" sz="3200">
              <a:solidFill>
                <a:srgbClr val="002060"/>
              </a:solidFill>
              <a:latin typeface="Arial" pitchFamily="34" charset="0"/>
              <a:cs typeface="Arial" pitchFamily="34" charset="0"/>
            </a:endParaRPr>
          </a:p>
        </p:txBody>
      </p:sp>
      <p:sp>
        <p:nvSpPr>
          <p:cNvPr id="16" name="Rectangle 15"/>
          <p:cNvSpPr/>
          <p:nvPr/>
        </p:nvSpPr>
        <p:spPr>
          <a:xfrm>
            <a:off x="1219200" y="6210300"/>
            <a:ext cx="8933856" cy="1570751"/>
          </a:xfrm>
          <a:prstGeom prst="rect">
            <a:avLst/>
          </a:prstGeom>
        </p:spPr>
        <p:txBody>
          <a:bodyPr wrap="none">
            <a:spAutoFit/>
          </a:bodyPr>
          <a:lstStyle/>
          <a:p>
            <a:pPr algn="just">
              <a:lnSpc>
                <a:spcPct val="150000"/>
              </a:lnSpc>
            </a:pPr>
            <a:r>
              <a:rPr lang="en-US" altLang="en-US" sz="3200" b="1">
                <a:solidFill>
                  <a:srgbClr val="002060"/>
                </a:solidFill>
                <a:latin typeface="Arial" pitchFamily="34" charset="0"/>
                <a:cs typeface="Arial" pitchFamily="34" charset="0"/>
              </a:rPr>
              <a:t>Câu 2</a:t>
            </a:r>
            <a:r>
              <a:rPr lang="en-US" altLang="en-US" sz="3600" b="1">
                <a:solidFill>
                  <a:srgbClr val="002060"/>
                </a:solidFill>
                <a:latin typeface="Arial" pitchFamily="34" charset="0"/>
                <a:cs typeface="Arial" pitchFamily="34" charset="0"/>
              </a:rPr>
              <a:t>:</a:t>
            </a:r>
            <a:r>
              <a:rPr lang="en-US" altLang="en-US" sz="3600">
                <a:solidFill>
                  <a:srgbClr val="002060"/>
                </a:solidFill>
                <a:latin typeface="Arial" pitchFamily="34" charset="0"/>
                <a:cs typeface="Arial" pitchFamily="34" charset="0"/>
              </a:rPr>
              <a:t> </a:t>
            </a:r>
            <a:r>
              <a:rPr lang="en-US" altLang="en-US" sz="3200">
                <a:solidFill>
                  <a:srgbClr val="002060"/>
                </a:solidFill>
                <a:latin typeface="Arial" pitchFamily="34" charset="0"/>
                <a:cs typeface="Arial" pitchFamily="34" charset="0"/>
              </a:rPr>
              <a:t>Em hãy mô tả bằng sơ đồ khối câu này</a:t>
            </a:r>
            <a:r>
              <a:rPr lang="en-US" altLang="en-US" sz="3200">
                <a:solidFill>
                  <a:srgbClr val="002060"/>
                </a:solidFill>
                <a:latin typeface="Arial" pitchFamily="34" charset="0"/>
                <a:cs typeface="Arial" pitchFamily="34" charset="0"/>
              </a:rPr>
              <a:t>: </a:t>
            </a:r>
            <a:endParaRPr lang="en-US" altLang="en-US" sz="3200" smtClean="0">
              <a:solidFill>
                <a:srgbClr val="002060"/>
              </a:solidFill>
              <a:latin typeface="Arial" pitchFamily="34" charset="0"/>
              <a:cs typeface="Arial" pitchFamily="34" charset="0"/>
            </a:endParaRPr>
          </a:p>
          <a:p>
            <a:pPr algn="just">
              <a:lnSpc>
                <a:spcPct val="150000"/>
              </a:lnSpc>
            </a:pPr>
            <a:r>
              <a:rPr lang="en-US" altLang="en-US" sz="3200" smtClean="0">
                <a:solidFill>
                  <a:srgbClr val="002060"/>
                </a:solidFill>
                <a:latin typeface="Arial" pitchFamily="34" charset="0"/>
                <a:cs typeface="Arial" pitchFamily="34" charset="0"/>
              </a:rPr>
              <a:t>“</a:t>
            </a:r>
            <a:r>
              <a:rPr lang="en-US" altLang="en-US" sz="3200">
                <a:solidFill>
                  <a:srgbClr val="002060"/>
                </a:solidFill>
                <a:latin typeface="Arial" pitchFamily="34" charset="0"/>
                <a:cs typeface="Arial" pitchFamily="34" charset="0"/>
              </a:rPr>
              <a:t>Nếu em bị bệnh thì em phải nghỉ học”.</a:t>
            </a:r>
            <a:endParaRPr lang="en-US" altLang="en-US" sz="3200">
              <a:solidFill>
                <a:srgbClr val="002060"/>
              </a:solidFill>
              <a:latin typeface="Arial" pitchFamily="34" charset="0"/>
              <a:cs typeface="Arial" pitchFamily="34" charset="0"/>
            </a:endParaRPr>
          </a:p>
        </p:txBody>
      </p:sp>
      <p:cxnSp>
        <p:nvCxnSpPr>
          <p:cNvPr id="19" name="Straight Arrow Connector 18"/>
          <p:cNvCxnSpPr/>
          <p:nvPr/>
        </p:nvCxnSpPr>
        <p:spPr>
          <a:xfrm>
            <a:off x="12115800" y="4264812"/>
            <a:ext cx="0" cy="17531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Diamond 19"/>
          <p:cNvSpPr/>
          <p:nvPr/>
        </p:nvSpPr>
        <p:spPr>
          <a:xfrm>
            <a:off x="10363200" y="6017918"/>
            <a:ext cx="3505200" cy="2439413"/>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smtClean="0">
                <a:solidFill>
                  <a:schemeClr val="tx1"/>
                </a:solidFill>
                <a:latin typeface="Arial" pitchFamily="34" charset="0"/>
                <a:cs typeface="Arial" pitchFamily="34" charset="0"/>
              </a:rPr>
              <a:t>Bị bệnh?</a:t>
            </a:r>
            <a:endParaRPr lang="en-US" sz="3200">
              <a:solidFill>
                <a:schemeClr val="tx1"/>
              </a:solidFill>
              <a:latin typeface="Arial" pitchFamily="34" charset="0"/>
              <a:cs typeface="Arial" pitchFamily="34" charset="0"/>
            </a:endParaRPr>
          </a:p>
        </p:txBody>
      </p:sp>
      <p:cxnSp>
        <p:nvCxnSpPr>
          <p:cNvPr id="21" name="Straight Arrow Connector 20"/>
          <p:cNvCxnSpPr/>
          <p:nvPr/>
        </p:nvCxnSpPr>
        <p:spPr>
          <a:xfrm>
            <a:off x="12115800" y="8457331"/>
            <a:ext cx="0" cy="12485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3831737" y="7247509"/>
            <a:ext cx="1255863" cy="24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087600" y="6655084"/>
            <a:ext cx="2133600" cy="118975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 pitchFamily="34" charset="0"/>
                <a:cs typeface="Arial" pitchFamily="34" charset="0"/>
              </a:rPr>
              <a:t>Nghỉ học</a:t>
            </a:r>
            <a:endParaRPr lang="en-US" sz="3200">
              <a:solidFill>
                <a:schemeClr val="tx1"/>
              </a:solidFill>
              <a:latin typeface="Arial" pitchFamily="34" charset="0"/>
              <a:cs typeface="Arial" pitchFamily="34" charset="0"/>
            </a:endParaRPr>
          </a:p>
        </p:txBody>
      </p:sp>
      <p:sp>
        <p:nvSpPr>
          <p:cNvPr id="28" name="TextBox 27"/>
          <p:cNvSpPr txBox="1"/>
          <p:nvPr/>
        </p:nvSpPr>
        <p:spPr>
          <a:xfrm>
            <a:off x="13608179" y="6413567"/>
            <a:ext cx="1164101" cy="584775"/>
          </a:xfrm>
          <a:prstGeom prst="rect">
            <a:avLst/>
          </a:prstGeom>
          <a:noFill/>
        </p:spPr>
        <p:txBody>
          <a:bodyPr wrap="none" rtlCol="0">
            <a:spAutoFit/>
          </a:bodyPr>
          <a:lstStyle/>
          <a:p>
            <a:r>
              <a:rPr lang="en-US" sz="3200" smtClean="0">
                <a:latin typeface="Arial" pitchFamily="34" charset="0"/>
                <a:cs typeface="Arial" pitchFamily="34" charset="0"/>
              </a:rPr>
              <a:t>Đúng</a:t>
            </a:r>
            <a:endParaRPr lang="en-US" sz="3200">
              <a:latin typeface="Arial" pitchFamily="34" charset="0"/>
              <a:cs typeface="Arial" pitchFamily="34" charset="0"/>
            </a:endParaRPr>
          </a:p>
        </p:txBody>
      </p:sp>
      <p:sp>
        <p:nvSpPr>
          <p:cNvPr id="30" name="TextBox 29"/>
          <p:cNvSpPr txBox="1"/>
          <p:nvPr/>
        </p:nvSpPr>
        <p:spPr>
          <a:xfrm>
            <a:off x="11209288" y="8537288"/>
            <a:ext cx="777777" cy="584775"/>
          </a:xfrm>
          <a:prstGeom prst="rect">
            <a:avLst/>
          </a:prstGeom>
          <a:noFill/>
        </p:spPr>
        <p:txBody>
          <a:bodyPr wrap="none" rtlCol="0">
            <a:spAutoFit/>
          </a:bodyPr>
          <a:lstStyle/>
          <a:p>
            <a:r>
              <a:rPr lang="en-US" sz="3200" smtClean="0">
                <a:latin typeface="Arial" pitchFamily="34" charset="0"/>
                <a:cs typeface="Arial" pitchFamily="34" charset="0"/>
              </a:rPr>
              <a:t>Sai</a:t>
            </a:r>
            <a:endParaRPr lang="en-US" sz="3200">
              <a:latin typeface="Arial" pitchFamily="34" charset="0"/>
              <a:cs typeface="Arial" pitchFamily="34" charset="0"/>
            </a:endParaRPr>
          </a:p>
        </p:txBody>
      </p:sp>
      <p:cxnSp>
        <p:nvCxnSpPr>
          <p:cNvPr id="32" name="Straight Connector 31"/>
          <p:cNvCxnSpPr/>
          <p:nvPr/>
        </p:nvCxnSpPr>
        <p:spPr>
          <a:xfrm>
            <a:off x="16269037" y="7844835"/>
            <a:ext cx="0" cy="12784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2115800" y="9122063"/>
            <a:ext cx="4153237" cy="24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par>
                                <p:cTn id="31" presetID="14" presetClass="entr" presetSubtype="1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randombar(horizontal)">
                                      <p:cBhvr>
                                        <p:cTn id="36" dur="500"/>
                                        <p:tgtEl>
                                          <p:spTgt spid="30"/>
                                        </p:tgtEl>
                                      </p:cBhvr>
                                    </p:animEffect>
                                  </p:childTnLst>
                                </p:cTn>
                              </p:par>
                              <p:par>
                                <p:cTn id="37" presetID="14" presetClass="entr" presetSubtype="1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par>
                                <p:cTn id="43" presetID="14" presetClass="entr" presetSubtype="1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par>
                                <p:cTn id="49" presetID="14" presetClass="entr" presetSubtype="1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20" grpId="0" animBg="1"/>
      <p:bldP spid="26" grpId="0" animBg="1"/>
      <p:bldP spid="28"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grpSp>
        <p:nvGrpSpPr>
          <p:cNvPr id="2" name="Group 2"/>
          <p:cNvGrpSpPr/>
          <p:nvPr/>
        </p:nvGrpSpPr>
        <p:grpSpPr>
          <a:xfrm>
            <a:off x="9467850" y="1438079"/>
            <a:ext cx="8012336" cy="7602428"/>
            <a:chOff x="0" y="0"/>
            <a:chExt cx="1801589" cy="1709420"/>
          </a:xfrm>
          <a:solidFill>
            <a:schemeClr val="accent6">
              <a:lumMod val="75000"/>
            </a:schemeClr>
          </a:solidFill>
        </p:grpSpPr>
        <p:sp>
          <p:nvSpPr>
            <p:cNvPr id="3"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grp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342039" y="1065546"/>
            <a:ext cx="5241207" cy="73376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00150" y="579740"/>
            <a:ext cx="1101434" cy="107940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29358">
            <a:off x="7210629" y="8352925"/>
            <a:ext cx="1142641" cy="1086548"/>
          </a:xfrm>
          <a:prstGeom prst="rect">
            <a:avLst/>
          </a:prstGeom>
        </p:spPr>
      </p:pic>
      <p:grpSp>
        <p:nvGrpSpPr>
          <p:cNvPr id="20" name="Group 2"/>
          <p:cNvGrpSpPr/>
          <p:nvPr/>
        </p:nvGrpSpPr>
        <p:grpSpPr>
          <a:xfrm>
            <a:off x="1186295" y="1579183"/>
            <a:ext cx="8012336" cy="7602428"/>
            <a:chOff x="0" y="0"/>
            <a:chExt cx="1801589" cy="1709420"/>
          </a:xfrm>
          <a:solidFill>
            <a:schemeClr val="accent5">
              <a:lumMod val="75000"/>
            </a:schemeClr>
          </a:solidFill>
        </p:grpSpPr>
        <p:sp>
          <p:nvSpPr>
            <p:cNvPr id="21"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grpFill/>
          </p:spPr>
        </p:sp>
      </p:grpSp>
      <p:pic>
        <p:nvPicPr>
          <p:cNvPr id="22"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43200" y="1138709"/>
            <a:ext cx="5241207" cy="733769"/>
          </a:xfrm>
          <a:prstGeom prst="rect">
            <a:avLst/>
          </a:prstGeom>
        </p:spPr>
      </p:pic>
      <p:sp>
        <p:nvSpPr>
          <p:cNvPr id="23" name="Rectangle 22"/>
          <p:cNvSpPr/>
          <p:nvPr/>
        </p:nvSpPr>
        <p:spPr>
          <a:xfrm>
            <a:off x="1499721" y="2274923"/>
            <a:ext cx="7387970" cy="6194003"/>
          </a:xfrm>
          <a:prstGeom prst="rect">
            <a:avLst/>
          </a:prstGeom>
        </p:spPr>
        <p:txBody>
          <a:bodyPr wrap="square">
            <a:spAutoFit/>
          </a:bodyPr>
          <a:lstStyle/>
          <a:p>
            <a:pPr algn="just">
              <a:lnSpc>
                <a:spcPct val="150000"/>
              </a:lnSpc>
            </a:pPr>
            <a:r>
              <a:rPr lang="en-US" altLang="en-US" sz="3200">
                <a:solidFill>
                  <a:schemeClr val="bg1"/>
                </a:solidFill>
                <a:latin typeface="Arial" pitchFamily="34" charset="0"/>
                <a:cs typeface="Arial" pitchFamily="34" charset="0"/>
              </a:rPr>
              <a:t>Trong các câu sau đây, câu nào được sử dụng cấu trúc lặp, cấu trúc rẽ nhánh:</a:t>
            </a:r>
          </a:p>
          <a:p>
            <a:pPr algn="just">
              <a:lnSpc>
                <a:spcPct val="150000"/>
              </a:lnSpc>
              <a:spcBef>
                <a:spcPts val="300"/>
              </a:spcBef>
              <a:spcAft>
                <a:spcPts val="300"/>
              </a:spcAft>
            </a:pPr>
            <a:r>
              <a:rPr lang="en-US" altLang="en-US" sz="3200">
                <a:solidFill>
                  <a:schemeClr val="bg1"/>
                </a:solidFill>
                <a:latin typeface="Arial" pitchFamily="34" charset="0"/>
                <a:cs typeface="Arial" pitchFamily="34" charset="0"/>
              </a:rPr>
              <a:t>a) Nếu sáng mai trời mưa, em sẽ mang theo áo mưa.</a:t>
            </a:r>
          </a:p>
          <a:p>
            <a:pPr algn="just">
              <a:lnSpc>
                <a:spcPct val="150000"/>
              </a:lnSpc>
              <a:spcBef>
                <a:spcPts val="300"/>
              </a:spcBef>
              <a:spcAft>
                <a:spcPts val="300"/>
              </a:spcAft>
            </a:pPr>
            <a:r>
              <a:rPr lang="en-US" altLang="en-US" sz="3200">
                <a:solidFill>
                  <a:schemeClr val="bg1"/>
                </a:solidFill>
                <a:latin typeface="Arial" pitchFamily="34" charset="0"/>
                <a:cs typeface="Arial" pitchFamily="34" charset="0"/>
              </a:rPr>
              <a:t>b) Nếu vẫn chưa làm hết bài tập, em phải làm bài tập đến khi nào hết.</a:t>
            </a:r>
          </a:p>
          <a:p>
            <a:pPr algn="just">
              <a:lnSpc>
                <a:spcPct val="150000"/>
              </a:lnSpc>
              <a:spcBef>
                <a:spcPts val="300"/>
              </a:spcBef>
              <a:spcAft>
                <a:spcPts val="300"/>
              </a:spcAft>
            </a:pPr>
            <a:r>
              <a:rPr lang="en-US" altLang="en-US" sz="3200">
                <a:solidFill>
                  <a:schemeClr val="bg1"/>
                </a:solidFill>
                <a:latin typeface="Arial" pitchFamily="34" charset="0"/>
                <a:cs typeface="Arial" pitchFamily="34" charset="0"/>
              </a:rPr>
              <a:t>c) Nếu trời không mưa thì em đi chơi đá bóng, còn trời mưa thì em ở nhà.</a:t>
            </a:r>
            <a:endParaRPr lang="en-US" altLang="en-US" sz="3200">
              <a:solidFill>
                <a:schemeClr val="bg1"/>
              </a:solidFill>
              <a:latin typeface="Arial" pitchFamily="34" charset="0"/>
              <a:cs typeface="Arial" pitchFamily="34" charset="0"/>
            </a:endParaRPr>
          </a:p>
        </p:txBody>
      </p:sp>
      <p:sp>
        <p:nvSpPr>
          <p:cNvPr id="24" name="Rounded Rectangle 23"/>
          <p:cNvSpPr/>
          <p:nvPr/>
        </p:nvSpPr>
        <p:spPr>
          <a:xfrm>
            <a:off x="10134600" y="2781300"/>
            <a:ext cx="67056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5">
                    <a:lumMod val="50000"/>
                  </a:schemeClr>
                </a:solidFill>
                <a:latin typeface="Arial" pitchFamily="34" charset="0"/>
                <a:cs typeface="Arial" pitchFamily="34" charset="0"/>
              </a:rPr>
              <a:t>a. Cấu trúc rẽ nhánh</a:t>
            </a:r>
            <a:endParaRPr lang="en-US" sz="3600">
              <a:solidFill>
                <a:schemeClr val="accent5">
                  <a:lumMod val="50000"/>
                </a:schemeClr>
              </a:solidFill>
              <a:latin typeface="Arial" pitchFamily="34" charset="0"/>
              <a:cs typeface="Arial" pitchFamily="34" charset="0"/>
            </a:endParaRPr>
          </a:p>
        </p:txBody>
      </p:sp>
      <p:sp>
        <p:nvSpPr>
          <p:cNvPr id="25" name="Rounded Rectangle 24"/>
          <p:cNvSpPr/>
          <p:nvPr/>
        </p:nvSpPr>
        <p:spPr>
          <a:xfrm>
            <a:off x="10148455" y="4697421"/>
            <a:ext cx="67056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accent5">
                    <a:lumMod val="50000"/>
                  </a:schemeClr>
                </a:solidFill>
                <a:latin typeface="Arial" pitchFamily="34" charset="0"/>
                <a:cs typeface="Arial" pitchFamily="34" charset="0"/>
              </a:rPr>
              <a:t>b. Cấu trúc lặp</a:t>
            </a:r>
            <a:endParaRPr lang="en-US" sz="3200">
              <a:solidFill>
                <a:schemeClr val="accent5">
                  <a:lumMod val="50000"/>
                </a:schemeClr>
              </a:solidFill>
              <a:latin typeface="Arial" pitchFamily="34" charset="0"/>
              <a:cs typeface="Arial" pitchFamily="34" charset="0"/>
            </a:endParaRPr>
          </a:p>
        </p:txBody>
      </p:sp>
      <p:sp>
        <p:nvSpPr>
          <p:cNvPr id="26" name="Rounded Rectangle 25"/>
          <p:cNvSpPr/>
          <p:nvPr/>
        </p:nvSpPr>
        <p:spPr>
          <a:xfrm>
            <a:off x="10124042" y="6515100"/>
            <a:ext cx="67056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accent5">
                    <a:lumMod val="50000"/>
                  </a:schemeClr>
                </a:solidFill>
                <a:latin typeface="Arial" pitchFamily="34" charset="0"/>
                <a:cs typeface="Arial" pitchFamily="34" charset="0"/>
              </a:rPr>
              <a:t>c. Cấu trúc rẽ nhánh</a:t>
            </a:r>
            <a:endParaRPr lang="en-US" sz="3200">
              <a:solidFill>
                <a:schemeClr val="accent5">
                  <a:lumMod val="50000"/>
                </a:schemeClr>
              </a:solidFill>
              <a:latin typeface="Arial" pitchFamily="34" charset="0"/>
              <a:cs typeface="Arial" pitchFamily="34" charset="0"/>
            </a:endParaRPr>
          </a:p>
        </p:txBody>
      </p:sp>
      <p:sp>
        <p:nvSpPr>
          <p:cNvPr id="27" name="TextBox 11"/>
          <p:cNvSpPr txBox="1"/>
          <p:nvPr/>
        </p:nvSpPr>
        <p:spPr>
          <a:xfrm>
            <a:off x="3888947" y="137498"/>
            <a:ext cx="10630664" cy="965585"/>
          </a:xfrm>
          <a:prstGeom prst="rect">
            <a:avLst/>
          </a:prstGeom>
        </p:spPr>
        <p:txBody>
          <a:bodyPr lIns="0" tIns="0" rIns="0" bIns="0" rtlCol="0" anchor="t">
            <a:spAutoFit/>
          </a:bodyPr>
          <a:lstStyle/>
          <a:p>
            <a:pPr marL="0" lvl="0" indent="0" algn="ctr">
              <a:lnSpc>
                <a:spcPts val="8399"/>
              </a:lnSpc>
              <a:spcBef>
                <a:spcPct val="0"/>
              </a:spcBef>
            </a:pPr>
            <a:r>
              <a:rPr lang="en-US" sz="5400" b="1" u="sng" smtClean="0">
                <a:solidFill>
                  <a:srgbClr val="FF0000"/>
                </a:solidFill>
                <a:latin typeface="Arial" pitchFamily="34" charset="0"/>
                <a:cs typeface="Arial" pitchFamily="34" charset="0"/>
              </a:rPr>
              <a:t>LUYỆN TẬP</a:t>
            </a:r>
            <a:endParaRPr lang="en-US" sz="5400" b="1" u="sng">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61588">
            <a:off x="15678788" y="5514100"/>
            <a:ext cx="1221388" cy="129684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646022">
            <a:off x="544691" y="476732"/>
            <a:ext cx="1303493" cy="1201584"/>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777506" y="3980342"/>
            <a:ext cx="1077413" cy="128821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003586">
            <a:off x="16298884" y="2278356"/>
            <a:ext cx="545634" cy="1130375"/>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20968">
            <a:off x="691536" y="2688533"/>
            <a:ext cx="1935172" cy="63332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29358">
            <a:off x="2016552" y="1617438"/>
            <a:ext cx="839734" cy="79851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453495">
            <a:off x="449009" y="6682804"/>
            <a:ext cx="1260226" cy="1426182"/>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0601344">
            <a:off x="1374128" y="4867178"/>
            <a:ext cx="1451981" cy="1451981"/>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9438273">
            <a:off x="17174152" y="6290540"/>
            <a:ext cx="399981" cy="1848650"/>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3659741">
            <a:off x="15516672" y="7933902"/>
            <a:ext cx="913813" cy="934195"/>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1842453">
            <a:off x="16896164" y="8692004"/>
            <a:ext cx="876542" cy="977886"/>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1045001">
            <a:off x="2122556" y="7316621"/>
            <a:ext cx="862233" cy="1618526"/>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rot="-4492633">
            <a:off x="1172670" y="8480136"/>
            <a:ext cx="616301" cy="1812650"/>
          </a:xfrm>
          <a:prstGeom prst="rect">
            <a:avLst/>
          </a:prstGeom>
        </p:spPr>
      </p:pic>
      <p:grpSp>
        <p:nvGrpSpPr>
          <p:cNvPr id="19" name="Group 19"/>
          <p:cNvGrpSpPr/>
          <p:nvPr/>
        </p:nvGrpSpPr>
        <p:grpSpPr>
          <a:xfrm>
            <a:off x="1106439" y="292312"/>
            <a:ext cx="16209773" cy="9563810"/>
            <a:chOff x="0" y="-256647"/>
            <a:chExt cx="14541848" cy="4897790"/>
          </a:xfrm>
        </p:grpSpPr>
        <p:grpSp>
          <p:nvGrpSpPr>
            <p:cNvPr id="20" name="Group 20"/>
            <p:cNvGrpSpPr/>
            <p:nvPr/>
          </p:nvGrpSpPr>
          <p:grpSpPr>
            <a:xfrm>
              <a:off x="0" y="0"/>
              <a:ext cx="14541848" cy="4641143"/>
              <a:chOff x="0" y="-108753"/>
              <a:chExt cx="3914842" cy="1249452"/>
            </a:xfrm>
          </p:grpSpPr>
          <p:sp>
            <p:nvSpPr>
              <p:cNvPr id="21" name="Freeform 21"/>
              <p:cNvSpPr/>
              <p:nvPr/>
            </p:nvSpPr>
            <p:spPr>
              <a:xfrm>
                <a:off x="0" y="-108753"/>
                <a:ext cx="3914842" cy="1249452"/>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5420420" y="-256647"/>
              <a:ext cx="4027218" cy="436515"/>
            </a:xfrm>
            <a:prstGeom prst="rect">
              <a:avLst/>
            </a:prstGeom>
          </p:spPr>
        </p:pic>
      </p:grpSp>
      <p:pic>
        <p:nvPicPr>
          <p:cNvPr id="23" name="Picture 23"/>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6327582" y="1791507"/>
            <a:ext cx="708008" cy="708008"/>
          </a:xfrm>
          <a:prstGeom prst="rect">
            <a:avLst/>
          </a:prstGeom>
        </p:spPr>
      </p:pic>
      <p:sp>
        <p:nvSpPr>
          <p:cNvPr id="24" name="Rectangle 23"/>
          <p:cNvSpPr/>
          <p:nvPr/>
        </p:nvSpPr>
        <p:spPr>
          <a:xfrm>
            <a:off x="1900093" y="2556805"/>
            <a:ext cx="6315197" cy="5460406"/>
          </a:xfrm>
          <a:prstGeom prst="rect">
            <a:avLst/>
          </a:prstGeom>
        </p:spPr>
        <p:txBody>
          <a:bodyPr wrap="square">
            <a:spAutoFit/>
          </a:bodyPr>
          <a:lstStyle/>
          <a:p>
            <a:pPr algn="just">
              <a:lnSpc>
                <a:spcPct val="200000"/>
              </a:lnSpc>
              <a:spcBef>
                <a:spcPts val="300"/>
              </a:spcBef>
              <a:spcAft>
                <a:spcPts val="300"/>
              </a:spcAft>
            </a:pPr>
            <a:r>
              <a:rPr lang="en-US" altLang="en-US" sz="3600">
                <a:solidFill>
                  <a:srgbClr val="002060"/>
                </a:solidFill>
                <a:latin typeface="Arial" pitchFamily="34" charset="0"/>
                <a:cs typeface="Arial" pitchFamily="34" charset="0"/>
              </a:rPr>
              <a:t>Dựa vào Bài đọc thêm</a:t>
            </a:r>
            <a:r>
              <a:rPr lang="vi-VN" altLang="en-US" sz="3600">
                <a:solidFill>
                  <a:srgbClr val="002060"/>
                </a:solidFill>
                <a:latin typeface="Arial" pitchFamily="34" charset="0"/>
                <a:cs typeface="Arial" pitchFamily="34" charset="0"/>
              </a:rPr>
              <a:t> </a:t>
            </a:r>
            <a:r>
              <a:rPr lang="en-US" altLang="en-US" sz="3600">
                <a:solidFill>
                  <a:srgbClr val="002060"/>
                </a:solidFill>
                <a:latin typeface="Arial" pitchFamily="34" charset="0"/>
                <a:cs typeface="Arial" pitchFamily="34" charset="0"/>
              </a:rPr>
              <a:t>trang 94 SGK </a:t>
            </a:r>
            <a:r>
              <a:rPr lang="vi-VN" altLang="en-US" sz="3600">
                <a:solidFill>
                  <a:srgbClr val="002060"/>
                </a:solidFill>
                <a:latin typeface="Arial" pitchFamily="34" charset="0"/>
                <a:cs typeface="Arial" pitchFamily="34" charset="0"/>
              </a:rPr>
              <a:t>và kiến thức đã học</a:t>
            </a:r>
            <a:r>
              <a:rPr lang="en-US" altLang="en-US" sz="3600">
                <a:solidFill>
                  <a:srgbClr val="002060"/>
                </a:solidFill>
                <a:latin typeface="Arial" pitchFamily="34" charset="0"/>
                <a:cs typeface="Arial" pitchFamily="34" charset="0"/>
              </a:rPr>
              <a:t>. Em hãy cho biết </a:t>
            </a:r>
            <a:r>
              <a:rPr lang="vi-VN" altLang="en-US" sz="3600">
                <a:solidFill>
                  <a:srgbClr val="002060"/>
                </a:solidFill>
                <a:latin typeface="Arial" pitchFamily="34" charset="0"/>
                <a:cs typeface="Arial" pitchFamily="34" charset="0"/>
              </a:rPr>
              <a:t>dùng hình bình hành thể hiện nhập xuất dữ liệu được không ?</a:t>
            </a:r>
            <a:endParaRPr lang="en-US" altLang="en-US" sz="3600">
              <a:solidFill>
                <a:srgbClr val="002060"/>
              </a:solidFill>
              <a:latin typeface="Arial" pitchFamily="34" charset="0"/>
              <a:cs typeface="Arial" pitchFamily="34" charset="0"/>
            </a:endParaRPr>
          </a:p>
        </p:txBody>
      </p:sp>
      <p:sp>
        <p:nvSpPr>
          <p:cNvPr id="45" name="Oval 44"/>
          <p:cNvSpPr/>
          <p:nvPr/>
        </p:nvSpPr>
        <p:spPr>
          <a:xfrm>
            <a:off x="11409218" y="1204832"/>
            <a:ext cx="2078183" cy="14123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 pitchFamily="34" charset="0"/>
                <a:cs typeface="Arial" pitchFamily="34" charset="0"/>
              </a:rPr>
              <a:t>Bắt đầu</a:t>
            </a:r>
            <a:endParaRPr lang="en-US" sz="3200">
              <a:solidFill>
                <a:schemeClr val="tx1"/>
              </a:solidFill>
              <a:latin typeface="Arial" pitchFamily="34" charset="0"/>
              <a:cs typeface="Arial" pitchFamily="34" charset="0"/>
            </a:endParaRPr>
          </a:p>
        </p:txBody>
      </p:sp>
      <p:sp>
        <p:nvSpPr>
          <p:cNvPr id="46" name="Flowchart: Data 45"/>
          <p:cNvSpPr/>
          <p:nvPr/>
        </p:nvSpPr>
        <p:spPr>
          <a:xfrm>
            <a:off x="9570596" y="3202672"/>
            <a:ext cx="5867400" cy="1050417"/>
          </a:xfrm>
          <a:prstGeom prst="flowChartInputOutp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 pitchFamily="34" charset="0"/>
                <a:cs typeface="Arial" pitchFamily="34" charset="0"/>
              </a:rPr>
              <a:t>Nhập giá trị a và b</a:t>
            </a:r>
            <a:endParaRPr lang="en-US" sz="3200">
              <a:solidFill>
                <a:schemeClr val="tx1"/>
              </a:solidFill>
              <a:latin typeface="Arial" pitchFamily="34" charset="0"/>
              <a:cs typeface="Arial" pitchFamily="34" charset="0"/>
            </a:endParaRPr>
          </a:p>
        </p:txBody>
      </p:sp>
      <p:sp>
        <p:nvSpPr>
          <p:cNvPr id="47" name="Diamond 46"/>
          <p:cNvSpPr/>
          <p:nvPr/>
        </p:nvSpPr>
        <p:spPr>
          <a:xfrm>
            <a:off x="11142518" y="4736015"/>
            <a:ext cx="2819400" cy="1355346"/>
          </a:xfrm>
          <a:prstGeom prst="diamond">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itchFamily="34" charset="0"/>
                <a:cs typeface="Arial" pitchFamily="34" charset="0"/>
              </a:rPr>
              <a:t>b</a:t>
            </a:r>
            <a:r>
              <a:rPr lang="en-US" sz="3200" smtClean="0">
                <a:solidFill>
                  <a:schemeClr val="tx1"/>
                </a:solidFill>
                <a:latin typeface="Arial" pitchFamily="34" charset="0"/>
                <a:cs typeface="Arial" pitchFamily="34" charset="0"/>
              </a:rPr>
              <a:t> = 0?</a:t>
            </a:r>
            <a:endParaRPr lang="en-US" sz="3200">
              <a:solidFill>
                <a:schemeClr val="tx1"/>
              </a:solidFill>
              <a:latin typeface="Arial" pitchFamily="34" charset="0"/>
              <a:cs typeface="Arial" pitchFamily="34" charset="0"/>
            </a:endParaRPr>
          </a:p>
        </p:txBody>
      </p:sp>
      <p:sp>
        <p:nvSpPr>
          <p:cNvPr id="48" name="Flowchart: Data 47"/>
          <p:cNvSpPr/>
          <p:nvPr/>
        </p:nvSpPr>
        <p:spPr>
          <a:xfrm>
            <a:off x="7881060" y="6475748"/>
            <a:ext cx="4310940" cy="1330893"/>
          </a:xfrm>
          <a:prstGeom prst="flowChartInputOutp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smtClean="0">
                <a:solidFill>
                  <a:schemeClr val="tx1"/>
                </a:solidFill>
                <a:latin typeface="Arial" pitchFamily="34" charset="0"/>
                <a:cs typeface="Arial" pitchFamily="34" charset="0"/>
              </a:rPr>
              <a:t>Thông báo lỗi a chia cho 0</a:t>
            </a:r>
            <a:endParaRPr lang="en-US" sz="2800">
              <a:solidFill>
                <a:schemeClr val="tx1"/>
              </a:solidFill>
              <a:latin typeface="Arial" pitchFamily="34" charset="0"/>
              <a:cs typeface="Arial" pitchFamily="34" charset="0"/>
            </a:endParaRPr>
          </a:p>
        </p:txBody>
      </p:sp>
      <p:sp>
        <p:nvSpPr>
          <p:cNvPr id="50" name="Rectangle 49"/>
          <p:cNvSpPr/>
          <p:nvPr/>
        </p:nvSpPr>
        <p:spPr>
          <a:xfrm>
            <a:off x="13487401" y="6460034"/>
            <a:ext cx="3084300" cy="13195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 pitchFamily="34" charset="0"/>
                <a:cs typeface="Arial" pitchFamily="34" charset="0"/>
              </a:rPr>
              <a:t>Tính a : b</a:t>
            </a:r>
            <a:endParaRPr lang="en-US" sz="3200">
              <a:solidFill>
                <a:schemeClr val="tx1"/>
              </a:solidFill>
              <a:latin typeface="Arial" pitchFamily="34" charset="0"/>
              <a:cs typeface="Arial" pitchFamily="34" charset="0"/>
            </a:endParaRPr>
          </a:p>
        </p:txBody>
      </p:sp>
      <p:sp>
        <p:nvSpPr>
          <p:cNvPr id="51" name="Oval 50"/>
          <p:cNvSpPr/>
          <p:nvPr/>
        </p:nvSpPr>
        <p:spPr>
          <a:xfrm>
            <a:off x="11706922" y="8754549"/>
            <a:ext cx="2234214" cy="14527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 pitchFamily="34" charset="0"/>
                <a:cs typeface="Arial" pitchFamily="34" charset="0"/>
              </a:rPr>
              <a:t>Kết thúc</a:t>
            </a:r>
            <a:endParaRPr lang="en-US" sz="3200">
              <a:solidFill>
                <a:schemeClr val="tx1"/>
              </a:solidFill>
              <a:latin typeface="Arial" pitchFamily="34" charset="0"/>
              <a:cs typeface="Arial" pitchFamily="34" charset="0"/>
            </a:endParaRPr>
          </a:p>
        </p:txBody>
      </p:sp>
      <p:cxnSp>
        <p:nvCxnSpPr>
          <p:cNvPr id="55" name="Straight Arrow Connector 54"/>
          <p:cNvCxnSpPr/>
          <p:nvPr/>
        </p:nvCxnSpPr>
        <p:spPr>
          <a:xfrm>
            <a:off x="12448309" y="2617224"/>
            <a:ext cx="0" cy="5854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2600709" y="4241012"/>
            <a:ext cx="0" cy="5854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0210800" y="5413688"/>
            <a:ext cx="0" cy="10620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5084969" y="5413688"/>
            <a:ext cx="0" cy="1049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210800" y="5413688"/>
            <a:ext cx="10241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3961918" y="5413688"/>
            <a:ext cx="11230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10210800" y="8329375"/>
            <a:ext cx="4874169" cy="27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210800" y="7806642"/>
            <a:ext cx="0" cy="549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5084969" y="7779627"/>
            <a:ext cx="0" cy="549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12824029" y="8304741"/>
            <a:ext cx="0" cy="4254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0093036" y="4740016"/>
            <a:ext cx="1164101" cy="584775"/>
          </a:xfrm>
          <a:prstGeom prst="rect">
            <a:avLst/>
          </a:prstGeom>
          <a:noFill/>
        </p:spPr>
        <p:txBody>
          <a:bodyPr wrap="none" rtlCol="0">
            <a:spAutoFit/>
          </a:bodyPr>
          <a:lstStyle/>
          <a:p>
            <a:r>
              <a:rPr lang="en-US" sz="3200" smtClean="0">
                <a:latin typeface="Arial" pitchFamily="34" charset="0"/>
                <a:cs typeface="Arial" pitchFamily="34" charset="0"/>
              </a:rPr>
              <a:t>Đúng</a:t>
            </a:r>
            <a:endParaRPr lang="en-US" sz="3200">
              <a:latin typeface="Arial" pitchFamily="34" charset="0"/>
              <a:cs typeface="Arial" pitchFamily="34" charset="0"/>
            </a:endParaRPr>
          </a:p>
        </p:txBody>
      </p:sp>
      <p:sp>
        <p:nvSpPr>
          <p:cNvPr id="87" name="TextBox 86"/>
          <p:cNvSpPr txBox="1"/>
          <p:nvPr/>
        </p:nvSpPr>
        <p:spPr>
          <a:xfrm>
            <a:off x="14038790" y="4769487"/>
            <a:ext cx="777777" cy="584775"/>
          </a:xfrm>
          <a:prstGeom prst="rect">
            <a:avLst/>
          </a:prstGeom>
          <a:noFill/>
        </p:spPr>
        <p:txBody>
          <a:bodyPr wrap="none" rtlCol="0">
            <a:spAutoFit/>
          </a:bodyPr>
          <a:lstStyle/>
          <a:p>
            <a:r>
              <a:rPr lang="en-US" sz="3200" smtClean="0">
                <a:latin typeface="Arial" pitchFamily="34" charset="0"/>
                <a:cs typeface="Arial" pitchFamily="34" charset="0"/>
              </a:rPr>
              <a:t>Sai</a:t>
            </a:r>
            <a:endParaRPr lang="en-US" sz="32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par>
                                <p:cTn id="13" presetID="16" presetClass="entr" presetSubtype="21"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inVertical)">
                                      <p:cBhvr>
                                        <p:cTn id="23" dur="500"/>
                                        <p:tgtEl>
                                          <p:spTgt spid="5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arn(inVertical)">
                                      <p:cBhvr>
                                        <p:cTn id="26" dur="500"/>
                                        <p:tgtEl>
                                          <p:spTgt spid="47"/>
                                        </p:tgtEl>
                                      </p:cBhvr>
                                    </p:animEffect>
                                  </p:childTnLst>
                                </p:cTn>
                              </p:par>
                              <p:par>
                                <p:cTn id="27" presetID="16" presetClass="entr" presetSubtype="21"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barn(inVertical)">
                                      <p:cBhvr>
                                        <p:cTn id="29" dur="500"/>
                                        <p:tgtEl>
                                          <p:spTgt spid="6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arn(inVertical)">
                                      <p:cBhvr>
                                        <p:cTn id="32" dur="500"/>
                                        <p:tgtEl>
                                          <p:spTgt spid="86"/>
                                        </p:tgtEl>
                                      </p:cBhvr>
                                    </p:animEffect>
                                  </p:childTnLst>
                                </p:cTn>
                              </p:par>
                              <p:par>
                                <p:cTn id="33" presetID="16" presetClass="entr" presetSubtype="21"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barn(inVertical)">
                                      <p:cBhvr>
                                        <p:cTn id="35" dur="500"/>
                                        <p:tgtEl>
                                          <p:spTgt spid="5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arn(inVertical)">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barn(inVertical)">
                                      <p:cBhvr>
                                        <p:cTn id="43" dur="500"/>
                                        <p:tgtEl>
                                          <p:spTgt spid="87"/>
                                        </p:tgtEl>
                                      </p:cBhvr>
                                    </p:animEffect>
                                  </p:childTnLst>
                                </p:cTn>
                              </p:par>
                              <p:par>
                                <p:cTn id="44" presetID="16" presetClass="entr" presetSubtype="21"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barn(inVertical)">
                                      <p:cBhvr>
                                        <p:cTn id="46" dur="500"/>
                                        <p:tgtEl>
                                          <p:spTgt spid="66"/>
                                        </p:tgtEl>
                                      </p:cBhvr>
                                    </p:animEffect>
                                  </p:childTnLst>
                                </p:cTn>
                              </p:par>
                              <p:par>
                                <p:cTn id="47" presetID="16" presetClass="entr" presetSubtype="21"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inVertical)">
                                      <p:cBhvr>
                                        <p:cTn id="49" dur="500"/>
                                        <p:tgtEl>
                                          <p:spTgt spid="5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arn(inVertical)">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arn(inVertical)">
                                      <p:cBhvr>
                                        <p:cTn id="57" dur="500"/>
                                        <p:tgtEl>
                                          <p:spTgt spid="81"/>
                                        </p:tgtEl>
                                      </p:cBhvr>
                                    </p:animEffect>
                                  </p:childTnLst>
                                </p:cTn>
                              </p:par>
                              <p:par>
                                <p:cTn id="58" presetID="16" presetClass="entr" presetSubtype="21" fill="hold"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barn(inVertical)">
                                      <p:cBhvr>
                                        <p:cTn id="60" dur="500"/>
                                        <p:tgtEl>
                                          <p:spTgt spid="69"/>
                                        </p:tgtEl>
                                      </p:cBhvr>
                                    </p:animEffect>
                                  </p:childTnLst>
                                </p:cTn>
                              </p:par>
                              <p:par>
                                <p:cTn id="61" presetID="16" presetClass="entr" presetSubtype="21"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barn(inVertical)">
                                      <p:cBhvr>
                                        <p:cTn id="63" dur="500"/>
                                        <p:tgtEl>
                                          <p:spTgt spid="84"/>
                                        </p:tgtEl>
                                      </p:cBhvr>
                                    </p:animEffect>
                                  </p:childTnLst>
                                </p:cTn>
                              </p:par>
                              <p:par>
                                <p:cTn id="64" presetID="16" presetClass="entr" presetSubtype="21" fill="hold"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arn(inVertical)">
                                      <p:cBhvr>
                                        <p:cTn id="66" dur="500"/>
                                        <p:tgtEl>
                                          <p:spTgt spid="8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barn(inVertical)">
                                      <p:cBhvr>
                                        <p:cTn id="6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5" grpId="0" animBg="1"/>
      <p:bldP spid="46" grpId="0" animBg="1"/>
      <p:bldP spid="47" grpId="0" animBg="1"/>
      <p:bldP spid="48" grpId="0" animBg="1"/>
      <p:bldP spid="50" grpId="0" animBg="1"/>
      <p:bldP spid="51" grpId="0" animBg="1"/>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727364" y="529548"/>
            <a:ext cx="17109438" cy="9216241"/>
            <a:chOff x="0" y="0"/>
            <a:chExt cx="5863658" cy="8878865"/>
          </a:xfrm>
          <a:solidFill>
            <a:schemeClr val="accent6">
              <a:lumMod val="75000"/>
            </a:schemeClr>
          </a:solidFill>
        </p:grpSpPr>
        <p:sp>
          <p:nvSpPr>
            <p:cNvPr id="3" name="Freeform 3"/>
            <p:cNvSpPr/>
            <p:nvPr/>
          </p:nvSpPr>
          <p:spPr>
            <a:xfrm>
              <a:off x="0" y="-4073"/>
              <a:ext cx="5870049" cy="8885467"/>
            </a:xfrm>
            <a:custGeom>
              <a:avLst/>
              <a:gdLst/>
              <a:ahLst/>
              <a:cxnLst/>
              <a:rect l="l" t="t" r="r" b="b"/>
              <a:pathLst>
                <a:path w="5870049" h="8885467">
                  <a:moveTo>
                    <a:pt x="5242271" y="8830989"/>
                  </a:moveTo>
                  <a:cubicBezTo>
                    <a:pt x="5242271" y="8830989"/>
                    <a:pt x="4511397" y="8885467"/>
                    <a:pt x="3768204" y="8882846"/>
                  </a:cubicBezTo>
                  <a:cubicBezTo>
                    <a:pt x="2369313" y="8880683"/>
                    <a:pt x="1057074" y="8872859"/>
                    <a:pt x="1057074" y="8872859"/>
                  </a:cubicBezTo>
                  <a:cubicBezTo>
                    <a:pt x="812932" y="8864024"/>
                    <a:pt x="449110" y="8842794"/>
                    <a:pt x="282371" y="8784617"/>
                  </a:cubicBezTo>
                  <a:cubicBezTo>
                    <a:pt x="4469" y="8687654"/>
                    <a:pt x="0" y="8514374"/>
                    <a:pt x="0" y="6959562"/>
                  </a:cubicBezTo>
                  <a:lnTo>
                    <a:pt x="0" y="6959484"/>
                  </a:lnTo>
                  <a:cubicBezTo>
                    <a:pt x="8536" y="491230"/>
                    <a:pt x="0" y="345608"/>
                    <a:pt x="77597" y="223930"/>
                  </a:cubicBezTo>
                  <a:cubicBezTo>
                    <a:pt x="217372" y="4759"/>
                    <a:pt x="519255" y="4073"/>
                    <a:pt x="937909" y="4073"/>
                  </a:cubicBezTo>
                  <a:cubicBezTo>
                    <a:pt x="937909" y="4073"/>
                    <a:pt x="1782351" y="15681"/>
                    <a:pt x="3252386" y="7673"/>
                  </a:cubicBezTo>
                  <a:cubicBezTo>
                    <a:pt x="4292469" y="0"/>
                    <a:pt x="5009202" y="6979"/>
                    <a:pt x="5009202" y="6979"/>
                  </a:cubicBezTo>
                  <a:cubicBezTo>
                    <a:pt x="5377510" y="14458"/>
                    <a:pt x="5515770" y="42638"/>
                    <a:pt x="5713510" y="165219"/>
                  </a:cubicBezTo>
                  <a:cubicBezTo>
                    <a:pt x="5864527" y="258836"/>
                    <a:pt x="5870049" y="476157"/>
                    <a:pt x="5860909" y="6959483"/>
                  </a:cubicBezTo>
                  <a:lnTo>
                    <a:pt x="5860909" y="6959562"/>
                  </a:lnTo>
                  <a:cubicBezTo>
                    <a:pt x="5860908" y="8632340"/>
                    <a:pt x="5818124" y="8780927"/>
                    <a:pt x="5242271" y="8830989"/>
                  </a:cubicBezTo>
                  <a:close/>
                </a:path>
              </a:pathLst>
            </a:custGeom>
            <a:grpFill/>
          </p:spPr>
        </p:sp>
      </p:grpSp>
      <p:sp>
        <p:nvSpPr>
          <p:cNvPr id="5" name="TextBox 5"/>
          <p:cNvSpPr txBox="1"/>
          <p:nvPr/>
        </p:nvSpPr>
        <p:spPr>
          <a:xfrm>
            <a:off x="4648200" y="921327"/>
            <a:ext cx="9810655" cy="971100"/>
          </a:xfrm>
          <a:prstGeom prst="rect">
            <a:avLst/>
          </a:prstGeom>
        </p:spPr>
        <p:txBody>
          <a:bodyPr wrap="square" lIns="0" tIns="0" rIns="0" bIns="0" rtlCol="0" anchor="t">
            <a:spAutoFit/>
          </a:bodyPr>
          <a:lstStyle/>
          <a:p>
            <a:pPr algn="ctr">
              <a:lnSpc>
                <a:spcPct val="150000"/>
              </a:lnSpc>
            </a:pPr>
            <a:r>
              <a:rPr lang="en-US" altLang="en-US" sz="4800" b="1" u="sng">
                <a:solidFill>
                  <a:schemeClr val="bg1"/>
                </a:solidFill>
                <a:effectLst>
                  <a:outerShdw blurRad="38100" dist="38100" dir="2700000" algn="tl">
                    <a:srgbClr val="000000">
                      <a:alpha val="43137"/>
                    </a:srgbClr>
                  </a:outerShdw>
                </a:effectLst>
                <a:latin typeface="Arial" pitchFamily="34" charset="0"/>
                <a:cs typeface="Arial" pitchFamily="34" charset="0"/>
              </a:rPr>
              <a:t>TRÒ CHƠI AI NHANH HƠN</a:t>
            </a:r>
            <a:endParaRPr lang="en-US" altLang="en-US" sz="4800" b="1" u="sng">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12"/>
          <p:cNvSpPr/>
          <p:nvPr/>
        </p:nvSpPr>
        <p:spPr>
          <a:xfrm>
            <a:off x="3043007" y="2247900"/>
            <a:ext cx="12496800" cy="5078313"/>
          </a:xfrm>
          <a:prstGeom prst="rect">
            <a:avLst/>
          </a:prstGeom>
        </p:spPr>
        <p:txBody>
          <a:bodyPr wrap="square">
            <a:spAutoFit/>
          </a:bodyPr>
          <a:lstStyle/>
          <a:p>
            <a:pPr algn="just">
              <a:lnSpc>
                <a:spcPct val="150000"/>
              </a:lnSpc>
            </a:pPr>
            <a:r>
              <a:rPr lang="nl-NL" altLang="en-US" sz="3600">
                <a:solidFill>
                  <a:schemeClr val="bg1"/>
                </a:solidFill>
                <a:latin typeface="Arial" pitchFamily="34" charset="0"/>
                <a:cs typeface="Arial" pitchFamily="34" charset="0"/>
              </a:rPr>
              <a:t>- Luật chơi: Có 2 đội chơi, mỗi đội 2 thành viên chơi trò gọi tên đúng với sơ đồ khối.</a:t>
            </a:r>
            <a:endParaRPr lang="en-US" altLang="en-US" sz="3600">
              <a:solidFill>
                <a:schemeClr val="bg1"/>
              </a:solidFill>
              <a:latin typeface="Arial" pitchFamily="34" charset="0"/>
              <a:cs typeface="Arial" pitchFamily="34" charset="0"/>
            </a:endParaRPr>
          </a:p>
          <a:p>
            <a:pPr algn="just">
              <a:lnSpc>
                <a:spcPct val="150000"/>
              </a:lnSpc>
            </a:pPr>
            <a:r>
              <a:rPr lang="en-US" altLang="en-US" sz="3600">
                <a:solidFill>
                  <a:schemeClr val="bg1"/>
                </a:solidFill>
                <a:latin typeface="Arial" pitchFamily="34" charset="0"/>
                <a:cs typeface="Arial" pitchFamily="34" charset="0"/>
              </a:rPr>
              <a:t>- Mỗi bạn chỉ đ</a:t>
            </a:r>
            <a:r>
              <a:rPr lang="vi-VN" altLang="en-US" sz="3600">
                <a:solidFill>
                  <a:schemeClr val="bg1"/>
                </a:solidFill>
                <a:latin typeface="Arial" pitchFamily="34" charset="0"/>
                <a:cs typeface="Arial" pitchFamily="34" charset="0"/>
              </a:rPr>
              <a:t>ược</a:t>
            </a:r>
            <a:r>
              <a:rPr lang="en-US" altLang="en-US" sz="3600">
                <a:solidFill>
                  <a:schemeClr val="bg1"/>
                </a:solidFill>
                <a:latin typeface="Arial" pitchFamily="34" charset="0"/>
                <a:cs typeface="Arial" pitchFamily="34" charset="0"/>
              </a:rPr>
              <a:t> gọi tên đúng 1 lần.</a:t>
            </a:r>
          </a:p>
          <a:p>
            <a:pPr algn="just">
              <a:lnSpc>
                <a:spcPct val="150000"/>
              </a:lnSpc>
            </a:pPr>
            <a:r>
              <a:rPr lang="nl-NL" altLang="en-US" sz="3600">
                <a:solidFill>
                  <a:schemeClr val="bg1"/>
                </a:solidFill>
                <a:latin typeface="Arial" pitchFamily="34" charset="0"/>
                <a:cs typeface="Arial" pitchFamily="34" charset="0"/>
              </a:rPr>
              <a:t>- </a:t>
            </a:r>
            <a:r>
              <a:rPr lang="en-US" altLang="en-US" sz="3600">
                <a:solidFill>
                  <a:schemeClr val="bg1"/>
                </a:solidFill>
                <a:latin typeface="Arial" pitchFamily="34" charset="0"/>
                <a:cs typeface="Arial" pitchFamily="34" charset="0"/>
              </a:rPr>
              <a:t>Bạn trả lời sau có thể sửa sai của bạn trả lời tr</a:t>
            </a:r>
            <a:r>
              <a:rPr lang="vi-VN" altLang="en-US" sz="3600">
                <a:solidFill>
                  <a:schemeClr val="bg1"/>
                </a:solidFill>
                <a:latin typeface="Arial" pitchFamily="34" charset="0"/>
                <a:cs typeface="Arial" pitchFamily="34" charset="0"/>
              </a:rPr>
              <a:t>ước</a:t>
            </a:r>
            <a:r>
              <a:rPr lang="en-US" altLang="en-US" sz="3600">
                <a:solidFill>
                  <a:schemeClr val="bg1"/>
                </a:solidFill>
                <a:latin typeface="Arial" pitchFamily="34" charset="0"/>
                <a:cs typeface="Arial" pitchFamily="34" charset="0"/>
              </a:rPr>
              <a:t>. Tuy nhiên tính là 1 l</a:t>
            </a:r>
            <a:r>
              <a:rPr lang="vi-VN" altLang="en-US" sz="3600">
                <a:solidFill>
                  <a:schemeClr val="bg1"/>
                </a:solidFill>
                <a:latin typeface="Arial" pitchFamily="34" charset="0"/>
                <a:cs typeface="Arial" pitchFamily="34" charset="0"/>
              </a:rPr>
              <a:t>ượt</a:t>
            </a:r>
            <a:r>
              <a:rPr lang="en-US" altLang="en-US" sz="3600">
                <a:solidFill>
                  <a:schemeClr val="bg1"/>
                </a:solidFill>
                <a:latin typeface="Arial" pitchFamily="34" charset="0"/>
                <a:cs typeface="Arial" pitchFamily="34" charset="0"/>
              </a:rPr>
              <a:t> ch</a:t>
            </a:r>
            <a:r>
              <a:rPr lang="vi-VN" altLang="en-US" sz="3600">
                <a:solidFill>
                  <a:schemeClr val="bg1"/>
                </a:solidFill>
                <a:latin typeface="Arial" pitchFamily="34" charset="0"/>
                <a:cs typeface="Arial" pitchFamily="34" charset="0"/>
              </a:rPr>
              <a:t>ơi</a:t>
            </a:r>
            <a:r>
              <a:rPr lang="en-US" altLang="en-US" sz="3600">
                <a:solidFill>
                  <a:schemeClr val="bg1"/>
                </a:solidFill>
                <a:latin typeface="Arial" pitchFamily="34" charset="0"/>
                <a:cs typeface="Arial" pitchFamily="34" charset="0"/>
              </a:rPr>
              <a:t>.</a:t>
            </a:r>
          </a:p>
          <a:p>
            <a:pPr algn="just">
              <a:lnSpc>
                <a:spcPct val="150000"/>
              </a:lnSpc>
            </a:pPr>
            <a:r>
              <a:rPr lang="nl-NL" altLang="en-US" sz="3600">
                <a:solidFill>
                  <a:schemeClr val="bg1"/>
                </a:solidFill>
                <a:latin typeface="Arial" pitchFamily="34" charset="0"/>
                <a:cs typeface="Arial" pitchFamily="34" charset="0"/>
              </a:rPr>
              <a:t>- </a:t>
            </a:r>
            <a:r>
              <a:rPr lang="en-US" altLang="en-US" sz="3600">
                <a:solidFill>
                  <a:schemeClr val="bg1"/>
                </a:solidFill>
                <a:latin typeface="Arial" pitchFamily="34" charset="0"/>
                <a:cs typeface="Arial" pitchFamily="34" charset="0"/>
              </a:rPr>
              <a:t>Đội nào hoàn thành sớm hoặc hết 5 phút sẽ tính hết giờ</a:t>
            </a:r>
            <a:r>
              <a:rPr lang="en-US" altLang="en-US" sz="3600">
                <a:solidFill>
                  <a:srgbClr val="002060"/>
                </a:solidFill>
                <a:latin typeface="Arial" pitchFamily="34" charset="0"/>
                <a:cs typeface="Arial" pitchFamily="34" charset="0"/>
              </a:rPr>
              <a:t>.</a:t>
            </a:r>
            <a:endParaRPr lang="en-US" altLang="en-US" sz="3600">
              <a:solidFill>
                <a:srgbClr val="002060"/>
              </a:solidFill>
              <a:latin typeface="Arial" pitchFamily="34" charset="0"/>
              <a:cs typeface="Arial" pitchFamily="34" charset="0"/>
            </a:endParaRPr>
          </a:p>
        </p:txBody>
      </p:sp>
      <p:pic>
        <p:nvPicPr>
          <p:cNvPr id="14"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3202414">
            <a:off x="15056198" y="771465"/>
            <a:ext cx="3325736" cy="919767"/>
          </a:xfrm>
          <a:prstGeom prst="rect">
            <a:avLst/>
          </a:prstGeom>
        </p:spPr>
      </p:pic>
      <p:pic>
        <p:nvPicPr>
          <p:cNvPr id="15" name="Picture 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914400" y="6918014"/>
            <a:ext cx="2514600" cy="2374899"/>
          </a:xfrm>
          <a:prstGeom prst="rect">
            <a:avLst/>
          </a:prstGeom>
        </p:spPr>
      </p:pic>
      <p:pic>
        <p:nvPicPr>
          <p:cNvPr id="16" name="Picture 2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716092" y="8105464"/>
            <a:ext cx="2139358" cy="1642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30" name="Rectangle 29"/>
          <p:cNvSpPr/>
          <p:nvPr/>
        </p:nvSpPr>
        <p:spPr>
          <a:xfrm>
            <a:off x="1108772" y="289503"/>
            <a:ext cx="15870050" cy="584775"/>
          </a:xfrm>
          <a:prstGeom prst="rect">
            <a:avLst/>
          </a:prstGeom>
        </p:spPr>
        <p:txBody>
          <a:bodyPr wrap="none">
            <a:spAutoFit/>
          </a:bodyPr>
          <a:lstStyle/>
          <a:p>
            <a:r>
              <a:rPr lang="en-US" altLang="en-US" sz="3200">
                <a:latin typeface="Arial" pitchFamily="34" charset="0"/>
                <a:cs typeface="Arial" pitchFamily="34" charset="0"/>
              </a:rPr>
              <a:t>Hãy gọi tên các sơ đồ sau cho đúng: Cấu trúc tuần tự, Cấu trúc lặp, Cấu trúc rẽ nhánh</a:t>
            </a:r>
            <a:endParaRPr lang="en-US" altLang="en-US" sz="3200">
              <a:latin typeface="Arial" pitchFamily="34" charset="0"/>
              <a:cs typeface="Arial" pitchFamily="34" charset="0"/>
            </a:endParaRPr>
          </a:p>
        </p:txBody>
      </p:sp>
      <p:pic>
        <p:nvPicPr>
          <p:cNvPr id="3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610" y="5544020"/>
            <a:ext cx="3498273" cy="382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362075"/>
            <a:ext cx="3420117" cy="343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4600" y="4641745"/>
            <a:ext cx="3492500" cy="432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p:cNvGrpSpPr>
            <a:grpSpLocks/>
          </p:cNvGrpSpPr>
          <p:nvPr/>
        </p:nvGrpSpPr>
        <p:grpSpPr bwMode="auto">
          <a:xfrm>
            <a:off x="5828283" y="1214438"/>
            <a:ext cx="3657600" cy="3407197"/>
            <a:chOff x="1143000" y="3429000"/>
            <a:chExt cx="2666997" cy="2057400"/>
          </a:xfrm>
        </p:grpSpPr>
        <p:cxnSp>
          <p:nvCxnSpPr>
            <p:cNvPr id="35" name="Straight Arrow Connector 34"/>
            <p:cNvCxnSpPr>
              <a:endCxn id="37" idx="0"/>
            </p:cNvCxnSpPr>
            <p:nvPr/>
          </p:nvCxnSpPr>
          <p:spPr>
            <a:xfrm>
              <a:off x="2285735" y="3429000"/>
              <a:ext cx="0" cy="5334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36" name="Group 24"/>
            <p:cNvGrpSpPr>
              <a:grpSpLocks/>
            </p:cNvGrpSpPr>
            <p:nvPr/>
          </p:nvGrpSpPr>
          <p:grpSpPr bwMode="auto">
            <a:xfrm>
              <a:off x="1143000" y="3657600"/>
              <a:ext cx="2666997" cy="1828800"/>
              <a:chOff x="1143000" y="3657600"/>
              <a:chExt cx="2666997" cy="1828800"/>
            </a:xfrm>
          </p:grpSpPr>
          <p:sp>
            <p:nvSpPr>
              <p:cNvPr id="37" name="Diamond 36"/>
              <p:cNvSpPr/>
              <p:nvPr/>
            </p:nvSpPr>
            <p:spPr>
              <a:xfrm>
                <a:off x="1524529" y="3962400"/>
                <a:ext cx="1524263" cy="609600"/>
              </a:xfrm>
              <a:prstGeom prst="diamond">
                <a:avLst/>
              </a:prstGeom>
              <a:ln w="31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Bệnh</a:t>
                </a:r>
              </a:p>
            </p:txBody>
          </p:sp>
          <p:cxnSp>
            <p:nvCxnSpPr>
              <p:cNvPr id="38" name="Straight Connector 37"/>
              <p:cNvCxnSpPr>
                <a:stCxn id="37" idx="3"/>
              </p:cNvCxnSpPr>
              <p:nvPr/>
            </p:nvCxnSpPr>
            <p:spPr>
              <a:xfrm>
                <a:off x="3048792" y="4267200"/>
                <a:ext cx="5333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582192" y="42672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13"/>
              <p:cNvSpPr txBox="1">
                <a:spLocks noChangeArrowheads="1"/>
              </p:cNvSpPr>
              <p:nvPr/>
            </p:nvSpPr>
            <p:spPr bwMode="auto">
              <a:xfrm>
                <a:off x="3048000" y="3990201"/>
                <a:ext cx="761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1200">
                    <a:latin typeface="Times New Roman" pitchFamily="18" charset="0"/>
                    <a:cs typeface="Times New Roman" pitchFamily="18" charset="0"/>
                  </a:rPr>
                  <a:t>Sai</a:t>
                </a:r>
              </a:p>
            </p:txBody>
          </p:sp>
          <p:cxnSp>
            <p:nvCxnSpPr>
              <p:cNvPr id="41" name="Straight Arrow Connector 40"/>
              <p:cNvCxnSpPr>
                <a:stCxn id="37" idx="2"/>
              </p:cNvCxnSpPr>
              <p:nvPr/>
            </p:nvCxnSpPr>
            <p:spPr>
              <a:xfrm>
                <a:off x="2285735" y="4572000"/>
                <a:ext cx="0" cy="5334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752335" y="5105400"/>
                <a:ext cx="1066799" cy="381000"/>
              </a:xfrm>
              <a:prstGeom prst="rect">
                <a:avLst/>
              </a:prstGeom>
              <a:ln w="6350"/>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Đi khám bệnh</a:t>
                </a:r>
              </a:p>
            </p:txBody>
          </p:sp>
          <p:sp>
            <p:nvSpPr>
              <p:cNvPr id="43" name="TextBox 17"/>
              <p:cNvSpPr txBox="1">
                <a:spLocks noChangeArrowheads="1"/>
              </p:cNvSpPr>
              <p:nvPr/>
            </p:nvSpPr>
            <p:spPr bwMode="auto">
              <a:xfrm>
                <a:off x="2286000" y="4676001"/>
                <a:ext cx="60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1200">
                    <a:latin typeface="Times New Roman" pitchFamily="18" charset="0"/>
                    <a:cs typeface="Times New Roman" pitchFamily="18" charset="0"/>
                  </a:rPr>
                  <a:t>Đúng</a:t>
                </a:r>
              </a:p>
            </p:txBody>
          </p:sp>
          <p:cxnSp>
            <p:nvCxnSpPr>
              <p:cNvPr id="44" name="Straight Connector 43"/>
              <p:cNvCxnSpPr>
                <a:stCxn id="42" idx="1"/>
              </p:cNvCxnSpPr>
              <p:nvPr/>
            </p:nvCxnSpPr>
            <p:spPr>
              <a:xfrm flipH="1">
                <a:off x="1143000" y="5295900"/>
                <a:ext cx="6093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143000" y="3733800"/>
                <a:ext cx="0" cy="156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143000" y="3657600"/>
                <a:ext cx="1142735" cy="38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47" name="Group 46"/>
          <p:cNvGrpSpPr>
            <a:grpSpLocks/>
          </p:cNvGrpSpPr>
          <p:nvPr/>
        </p:nvGrpSpPr>
        <p:grpSpPr bwMode="auto">
          <a:xfrm>
            <a:off x="10286674" y="1065965"/>
            <a:ext cx="3827321" cy="3577949"/>
            <a:chOff x="5638800" y="3886200"/>
            <a:chExt cx="1306282" cy="2133600"/>
          </a:xfrm>
        </p:grpSpPr>
        <p:sp>
          <p:nvSpPr>
            <p:cNvPr id="48" name="Rectangle 47"/>
            <p:cNvSpPr/>
            <p:nvPr/>
          </p:nvSpPr>
          <p:spPr>
            <a:xfrm>
              <a:off x="5638800" y="4343655"/>
              <a:ext cx="1306282" cy="380618"/>
            </a:xfrm>
            <a:prstGeom prst="rect">
              <a:avLst/>
            </a:prstGeom>
            <a:ln w="6350"/>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Làm bài 10 điểm</a:t>
              </a:r>
            </a:p>
          </p:txBody>
        </p:sp>
        <p:sp>
          <p:nvSpPr>
            <p:cNvPr id="49" name="Rectangle 48"/>
            <p:cNvSpPr/>
            <p:nvPr/>
          </p:nvSpPr>
          <p:spPr>
            <a:xfrm>
              <a:off x="5638800" y="5181728"/>
              <a:ext cx="1306282" cy="380617"/>
            </a:xfrm>
            <a:prstGeom prst="rect">
              <a:avLst/>
            </a:prstGeom>
            <a:ln w="6350"/>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Được tuyên dương</a:t>
              </a:r>
            </a:p>
          </p:txBody>
        </p:sp>
        <p:cxnSp>
          <p:nvCxnSpPr>
            <p:cNvPr id="50" name="Straight Arrow Connector 49"/>
            <p:cNvCxnSpPr>
              <a:endCxn id="48" idx="0"/>
            </p:cNvCxnSpPr>
            <p:nvPr/>
          </p:nvCxnSpPr>
          <p:spPr>
            <a:xfrm>
              <a:off x="6292735" y="3886200"/>
              <a:ext cx="0" cy="4574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324479" y="4724273"/>
              <a:ext cx="0" cy="4574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324479" y="5562345"/>
              <a:ext cx="0" cy="4574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a:grpSpLocks/>
          </p:cNvGrpSpPr>
          <p:nvPr/>
        </p:nvGrpSpPr>
        <p:grpSpPr bwMode="auto">
          <a:xfrm>
            <a:off x="1880599" y="5544021"/>
            <a:ext cx="3861609" cy="3872779"/>
            <a:chOff x="3095469" y="3712138"/>
            <a:chExt cx="2454025" cy="2231462"/>
          </a:xfrm>
        </p:grpSpPr>
        <p:cxnSp>
          <p:nvCxnSpPr>
            <p:cNvPr id="54" name="Straight Arrow Connector 53"/>
            <p:cNvCxnSpPr>
              <a:cxnSpLocks/>
            </p:cNvCxnSpPr>
            <p:nvPr/>
          </p:nvCxnSpPr>
          <p:spPr>
            <a:xfrm>
              <a:off x="4204361" y="3712138"/>
              <a:ext cx="0" cy="30313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5" name="Diamond 54"/>
            <p:cNvSpPr/>
            <p:nvPr/>
          </p:nvSpPr>
          <p:spPr>
            <a:xfrm>
              <a:off x="3513312" y="4015275"/>
              <a:ext cx="1357990" cy="609446"/>
            </a:xfrm>
            <a:prstGeom prst="diamond">
              <a:avLst/>
            </a:prstGeom>
            <a:ln w="31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Bị F0</a:t>
              </a:r>
            </a:p>
          </p:txBody>
        </p:sp>
        <p:cxnSp>
          <p:nvCxnSpPr>
            <p:cNvPr id="56" name="Straight Connector 55"/>
            <p:cNvCxnSpPr>
              <a:stCxn id="55" idx="3"/>
            </p:cNvCxnSpPr>
            <p:nvPr/>
          </p:nvCxnSpPr>
          <p:spPr>
            <a:xfrm>
              <a:off x="4871302" y="4319998"/>
              <a:ext cx="47409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TextBox 32"/>
            <p:cNvSpPr txBox="1">
              <a:spLocks noChangeArrowheads="1"/>
            </p:cNvSpPr>
            <p:nvPr/>
          </p:nvSpPr>
          <p:spPr bwMode="auto">
            <a:xfrm>
              <a:off x="4870964" y="4042589"/>
              <a:ext cx="6785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1200">
                  <a:latin typeface="Times New Roman" pitchFamily="18" charset="0"/>
                  <a:cs typeface="Times New Roman" pitchFamily="18" charset="0"/>
                </a:rPr>
                <a:t>Sai</a:t>
              </a:r>
            </a:p>
          </p:txBody>
        </p:sp>
        <p:sp>
          <p:nvSpPr>
            <p:cNvPr id="58" name="Rectangle 57"/>
            <p:cNvSpPr/>
            <p:nvPr/>
          </p:nvSpPr>
          <p:spPr>
            <a:xfrm>
              <a:off x="3630629" y="4958012"/>
              <a:ext cx="1322635" cy="534852"/>
            </a:xfrm>
            <a:prstGeom prst="rect">
              <a:avLst/>
            </a:prstGeom>
            <a:ln w="6350"/>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Đi cách li, điều trị</a:t>
              </a:r>
            </a:p>
          </p:txBody>
        </p:sp>
        <p:sp>
          <p:nvSpPr>
            <p:cNvPr id="59" name="TextBox 35"/>
            <p:cNvSpPr txBox="1">
              <a:spLocks noChangeArrowheads="1"/>
            </p:cNvSpPr>
            <p:nvPr/>
          </p:nvSpPr>
          <p:spPr bwMode="auto">
            <a:xfrm>
              <a:off x="3581400" y="4643438"/>
              <a:ext cx="5428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1200">
                  <a:latin typeface="Times New Roman" pitchFamily="18" charset="0"/>
                  <a:cs typeface="Times New Roman" pitchFamily="18" charset="0"/>
                </a:rPr>
                <a:t>Đúng</a:t>
              </a:r>
            </a:p>
          </p:txBody>
        </p:sp>
        <p:cxnSp>
          <p:nvCxnSpPr>
            <p:cNvPr id="60" name="Straight Arrow Connector 59"/>
            <p:cNvCxnSpPr>
              <a:cxnSpLocks/>
            </p:cNvCxnSpPr>
            <p:nvPr/>
          </p:nvCxnSpPr>
          <p:spPr>
            <a:xfrm>
              <a:off x="5345394" y="4319998"/>
              <a:ext cx="3214" cy="871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3095469" y="5257973"/>
              <a:ext cx="5624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283108" y="5564284"/>
              <a:ext cx="0" cy="379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5" idx="2"/>
            </p:cNvCxnSpPr>
            <p:nvPr/>
          </p:nvCxnSpPr>
          <p:spPr>
            <a:xfrm>
              <a:off x="4193111" y="4624721"/>
              <a:ext cx="0" cy="457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flipV="1">
              <a:off x="3095469" y="3862913"/>
              <a:ext cx="0" cy="13950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095469" y="3862913"/>
              <a:ext cx="111692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66" name="Rounded Rectangle 65"/>
          <p:cNvSpPr/>
          <p:nvPr/>
        </p:nvSpPr>
        <p:spPr>
          <a:xfrm>
            <a:off x="533399" y="4798635"/>
            <a:ext cx="3733801"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Arial" pitchFamily="34" charset="0"/>
                <a:cs typeface="Arial" pitchFamily="34" charset="0"/>
              </a:rPr>
              <a:t>Cấu trúc rẽ nhánh</a:t>
            </a:r>
            <a:endParaRPr lang="en-US" sz="3200">
              <a:latin typeface="Arial" pitchFamily="34" charset="0"/>
              <a:cs typeface="Arial" pitchFamily="34" charset="0"/>
            </a:endParaRPr>
          </a:p>
        </p:txBody>
      </p:sp>
      <p:sp>
        <p:nvSpPr>
          <p:cNvPr id="67" name="Rounded Rectangle 66"/>
          <p:cNvSpPr/>
          <p:nvPr/>
        </p:nvSpPr>
        <p:spPr>
          <a:xfrm>
            <a:off x="5532707" y="4970556"/>
            <a:ext cx="3420117"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Arial" pitchFamily="34" charset="0"/>
                <a:cs typeface="Arial" pitchFamily="34" charset="0"/>
              </a:rPr>
              <a:t>Cấu trúc lặp</a:t>
            </a:r>
            <a:endParaRPr lang="en-US" sz="3200">
              <a:latin typeface="Arial" pitchFamily="34" charset="0"/>
              <a:cs typeface="Arial" pitchFamily="34" charset="0"/>
            </a:endParaRPr>
          </a:p>
        </p:txBody>
      </p:sp>
      <p:sp>
        <p:nvSpPr>
          <p:cNvPr id="68" name="Rounded Rectangle 67"/>
          <p:cNvSpPr/>
          <p:nvPr/>
        </p:nvSpPr>
        <p:spPr>
          <a:xfrm>
            <a:off x="10524483" y="4683823"/>
            <a:ext cx="3420117"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Arial" pitchFamily="34" charset="0"/>
                <a:cs typeface="Arial" pitchFamily="34" charset="0"/>
              </a:rPr>
              <a:t>Cấu trúc tuần tự</a:t>
            </a:r>
            <a:endParaRPr lang="en-US" sz="3200">
              <a:latin typeface="Arial" pitchFamily="34" charset="0"/>
              <a:cs typeface="Arial" pitchFamily="34" charset="0"/>
            </a:endParaRPr>
          </a:p>
        </p:txBody>
      </p:sp>
      <p:sp>
        <p:nvSpPr>
          <p:cNvPr id="69" name="Rounded Rectangle 68"/>
          <p:cNvSpPr/>
          <p:nvPr/>
        </p:nvSpPr>
        <p:spPr>
          <a:xfrm>
            <a:off x="8437489" y="9416800"/>
            <a:ext cx="3420117"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Arial" pitchFamily="34" charset="0"/>
                <a:cs typeface="Arial" pitchFamily="34" charset="0"/>
              </a:rPr>
              <a:t>Cấu trúc tuần tự</a:t>
            </a:r>
            <a:endParaRPr lang="en-US" sz="3200">
              <a:latin typeface="Arial" pitchFamily="34" charset="0"/>
              <a:cs typeface="Arial" pitchFamily="34" charset="0"/>
            </a:endParaRPr>
          </a:p>
        </p:txBody>
      </p:sp>
      <p:sp>
        <p:nvSpPr>
          <p:cNvPr id="70" name="Rounded Rectangle 69"/>
          <p:cNvSpPr/>
          <p:nvPr/>
        </p:nvSpPr>
        <p:spPr>
          <a:xfrm>
            <a:off x="13923818" y="9377689"/>
            <a:ext cx="3733801"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Arial" pitchFamily="34" charset="0"/>
                <a:cs typeface="Arial" pitchFamily="34" charset="0"/>
              </a:rPr>
              <a:t>Cấu trúc rẽ nhánh</a:t>
            </a:r>
            <a:endParaRPr lang="en-US" sz="3200">
              <a:latin typeface="Arial" pitchFamily="34" charset="0"/>
              <a:cs typeface="Arial" pitchFamily="34" charset="0"/>
            </a:endParaRPr>
          </a:p>
        </p:txBody>
      </p:sp>
      <p:sp>
        <p:nvSpPr>
          <p:cNvPr id="71" name="Rounded Rectangle 70"/>
          <p:cNvSpPr/>
          <p:nvPr/>
        </p:nvSpPr>
        <p:spPr>
          <a:xfrm>
            <a:off x="1788230" y="9416800"/>
            <a:ext cx="3420117"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Arial" pitchFamily="34" charset="0"/>
                <a:cs typeface="Arial" pitchFamily="34" charset="0"/>
              </a:rPr>
              <a:t>Cấu trúc lặp</a:t>
            </a:r>
            <a:endParaRPr lang="en-US" sz="32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14" presetClass="entr" presetSubtype="1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par>
                                <p:cTn id="16" presetID="14" presetClass="entr" presetSubtype="1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randombar(horizontal)">
                                      <p:cBhvr>
                                        <p:cTn id="18" dur="500"/>
                                        <p:tgtEl>
                                          <p:spTgt spid="47"/>
                                        </p:tgtEl>
                                      </p:cBhvr>
                                    </p:animEffect>
                                  </p:childTnLst>
                                </p:cTn>
                              </p:par>
                              <p:par>
                                <p:cTn id="19" presetID="14" presetClass="entr" presetSubtype="1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randombar(horizontal)">
                                      <p:cBhvr>
                                        <p:cTn id="21" dur="500"/>
                                        <p:tgtEl>
                                          <p:spTgt spid="53"/>
                                        </p:tgtEl>
                                      </p:cBhvr>
                                    </p:animEffect>
                                  </p:childTnLst>
                                </p:cTn>
                              </p:par>
                              <p:par>
                                <p:cTn id="22" presetID="14" presetClass="entr" presetSubtype="1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par>
                                <p:cTn id="25" presetID="14" presetClass="entr" presetSubtype="1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barn(inVertical)">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barn(inVertical)">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barn(inVertical)">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barn(inVertical)">
                                      <p:cBhvr>
                                        <p:cTn id="47" dur="5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arn(inVertical)">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barn(inVertical)">
                                      <p:cBhvr>
                                        <p:cTn id="5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6" grpId="0" animBg="1"/>
      <p:bldP spid="67" grpId="0" animBg="1"/>
      <p:bldP spid="68" grpId="0" animBg="1"/>
      <p:bldP spid="69" grpId="0" animBg="1"/>
      <p:bldP spid="70" grpId="0" animBg="1"/>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Nong trai\old-mcdonalds-farm-pl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4413"/>
            <a:ext cx="18288000" cy="802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ADMIN\Desktop\Tai nguyen thiet ke tro choi\Bảng gỗ\canstock64325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629400"/>
            <a:ext cx="4114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7790048" y="7327107"/>
            <a:ext cx="3488955" cy="148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4300" b="1">
                <a:solidFill>
                  <a:srgbClr val="0033CC"/>
                </a:solidFill>
                <a:latin typeface="Times New Roman" pitchFamily="18" charset="0"/>
                <a:cs typeface="Times New Roman" pitchFamily="18" charset="0"/>
              </a:rPr>
              <a:t>XÂY DỰNG</a:t>
            </a:r>
          </a:p>
          <a:p>
            <a:pPr algn="ctr"/>
            <a:r>
              <a:rPr lang="en-US" altLang="en-US" sz="4300" b="1">
                <a:solidFill>
                  <a:srgbClr val="0033CC"/>
                </a:solidFill>
                <a:latin typeface="Times New Roman" pitchFamily="18" charset="0"/>
                <a:cs typeface="Times New Roman" pitchFamily="18" charset="0"/>
              </a:rPr>
              <a:t>NÔNG TRẠI</a:t>
            </a:r>
          </a:p>
        </p:txBody>
      </p:sp>
      <p:pic>
        <p:nvPicPr>
          <p:cNvPr id="7173" name="Picture 4" descr="C:\Users\ADMIN\Desktop\Tai nguyen thiet ke tro choi\Bảng gỗ\bat dau.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0400" y="1309688"/>
            <a:ext cx="3419476"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p:cNvSpPr>
            <a:spLocks noChangeArrowheads="1"/>
          </p:cNvSpPr>
          <p:nvPr/>
        </p:nvSpPr>
        <p:spPr bwMode="auto">
          <a:xfrm>
            <a:off x="73027" y="2383"/>
            <a:ext cx="7880350" cy="96678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81640" tIns="81642" rIns="81640" bIns="81642" anchor="ctr"/>
          <a:lstStyle/>
          <a:p>
            <a:pPr algn="ctr"/>
            <a:endParaRPr lang="en-US" altLang="en-US">
              <a:solidFill>
                <a:srgbClr val="FFFFFF"/>
              </a:solidFill>
              <a:latin typeface="Times New Roman" pitchFamily="18" charset="0"/>
              <a:cs typeface="Times New Roman" pitchFamily="18" charset="0"/>
            </a:endParaRPr>
          </a:p>
        </p:txBody>
      </p:sp>
      <p:sp>
        <p:nvSpPr>
          <p:cNvPr id="8" name="Oval 7"/>
          <p:cNvSpPr/>
          <p:nvPr/>
        </p:nvSpPr>
        <p:spPr>
          <a:xfrm>
            <a:off x="0" y="-114300"/>
            <a:ext cx="1971676" cy="117157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81640" tIns="81642" rIns="81640" bIns="81642"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9" name="Oval 8"/>
          <p:cNvSpPr>
            <a:spLocks noChangeArrowheads="1"/>
          </p:cNvSpPr>
          <p:nvPr/>
        </p:nvSpPr>
        <p:spPr bwMode="auto">
          <a:xfrm>
            <a:off x="165101" y="-11907"/>
            <a:ext cx="1622426" cy="964407"/>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81640" tIns="81642" rIns="81640" bIns="81642" anchor="ctr"/>
          <a:lstStyle/>
          <a:p>
            <a:pPr algn="ctr"/>
            <a:endParaRPr lang="en-US" altLang="en-US">
              <a:solidFill>
                <a:srgbClr val="FFFFFF"/>
              </a:solidFill>
              <a:latin typeface="Times New Roman" pitchFamily="18" charset="0"/>
              <a:cs typeface="Times New Roman" pitchFamily="18" charset="0"/>
            </a:endParaRPr>
          </a:p>
        </p:txBody>
      </p:sp>
      <p:sp>
        <p:nvSpPr>
          <p:cNvPr id="10" name="TextBox 52"/>
          <p:cNvSpPr txBox="1">
            <a:spLocks noChangeArrowheads="1"/>
          </p:cNvSpPr>
          <p:nvPr/>
        </p:nvSpPr>
        <p:spPr bwMode="auto">
          <a:xfrm>
            <a:off x="2597151" y="328613"/>
            <a:ext cx="3527426" cy="7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81639" tIns="81639" rIns="81639" bIns="81639">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a:solidFill>
                  <a:srgbClr val="FFFFFF"/>
                </a:solidFill>
                <a:latin typeface="Arial" pitchFamily="34" charset="0"/>
                <a:cs typeface="Arial" pitchFamily="34" charset="0"/>
              </a:rPr>
              <a:t>KHỞI ĐỘNG     </a:t>
            </a:r>
          </a:p>
        </p:txBody>
      </p:sp>
      <p:sp>
        <p:nvSpPr>
          <p:cNvPr id="11" name="TextBox 52"/>
          <p:cNvSpPr txBox="1">
            <a:spLocks noChangeArrowheads="1"/>
          </p:cNvSpPr>
          <p:nvPr/>
        </p:nvSpPr>
        <p:spPr bwMode="auto">
          <a:xfrm>
            <a:off x="3157539" y="2383"/>
            <a:ext cx="2406650" cy="4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81639" tIns="81639" rIns="81639" bIns="81639">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100">
                <a:solidFill>
                  <a:srgbClr val="FFFFFF"/>
                </a:solidFill>
                <a:latin typeface="Arial" pitchFamily="34" charset="0"/>
                <a:cs typeface="Arial" pitchFamily="34" charset="0"/>
              </a:rPr>
              <a:t>HOẠT ĐỘNG      </a:t>
            </a:r>
          </a:p>
        </p:txBody>
      </p:sp>
      <p:pic>
        <p:nvPicPr>
          <p:cNvPr id="717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50" y="0"/>
            <a:ext cx="1600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1"/>
          <p:cNvSpPr txBox="1">
            <a:spLocks noChangeArrowheads="1"/>
          </p:cNvSpPr>
          <p:nvPr/>
        </p:nvSpPr>
        <p:spPr bwMode="auto">
          <a:xfrm>
            <a:off x="9982200" y="114301"/>
            <a:ext cx="5349876" cy="93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5000">
                <a:solidFill>
                  <a:srgbClr val="FF0066"/>
                </a:solidFill>
                <a:latin typeface="Arial" pitchFamily="34" charset="0"/>
                <a:cs typeface="Arial" pitchFamily="34" charset="0"/>
              </a:rPr>
              <a:t>Thời gian: 5 phút</a:t>
            </a:r>
          </a:p>
        </p:txBody>
      </p:sp>
    </p:spTree>
    <p:extLst>
      <p:ext uri="{BB962C8B-B14F-4D97-AF65-F5344CB8AC3E}">
        <p14:creationId xmlns:p14="http://schemas.microsoft.com/office/powerpoint/2010/main" val="4133359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700"/>
                                        <p:tgtEl>
                                          <p:spTgt spid="8"/>
                                        </p:tgtEl>
                                      </p:cBhvr>
                                    </p:animEffect>
                                  </p:childTnLst>
                                </p:cTn>
                              </p:par>
                            </p:childTnLst>
                          </p:cTn>
                        </p:par>
                        <p:par>
                          <p:cTn id="8" fill="hold" nodeType="afterGroup">
                            <p:stCondLst>
                              <p:cond delay="700"/>
                            </p:stCondLst>
                            <p:childTnLst>
                              <p:par>
                                <p:cTn id="9" presetID="4" presetClass="entr" presetSubtype="32"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box(out)">
                                      <p:cBhvr>
                                        <p:cTn id="11" dur="700"/>
                                        <p:tgtEl>
                                          <p:spTgt spid="9"/>
                                        </p:tgtEl>
                                      </p:cBhvr>
                                    </p:animEffect>
                                  </p:childTnLst>
                                </p:cTn>
                              </p:par>
                            </p:childTnLst>
                          </p:cTn>
                        </p:par>
                        <p:par>
                          <p:cTn id="12" fill="hold" nodeType="afterGroup">
                            <p:stCondLst>
                              <p:cond delay="1400"/>
                            </p:stCondLst>
                            <p:childTnLst>
                              <p:par>
                                <p:cTn id="13" presetID="4" presetClass="entr" presetSubtype="32" fill="hold" grpId="0" nodeType="afterEffect">
                                  <p:stCondLst>
                                    <p:cond delay="0"/>
                                  </p:stCondLst>
                                  <p:iterate>
                                    <p:tmAbs val="0"/>
                                  </p:iterate>
                                  <p:childTnLst>
                                    <p:set>
                                      <p:cBhvr>
                                        <p:cTn id="14" fill="hold"/>
                                        <p:tgtEl>
                                          <p:spTgt spid="11"/>
                                        </p:tgtEl>
                                        <p:attrNameLst>
                                          <p:attrName>style.visibility</p:attrName>
                                        </p:attrNameLst>
                                      </p:cBhvr>
                                      <p:to>
                                        <p:strVal val="visible"/>
                                      </p:to>
                                    </p:set>
                                    <p:animEffect transition="in" filter="box(out)">
                                      <p:cBhvr>
                                        <p:cTn id="15" dur="700"/>
                                        <p:tgtEl>
                                          <p:spTgt spid="11"/>
                                        </p:tgtEl>
                                      </p:cBhvr>
                                    </p:animEffect>
                                  </p:childTnLst>
                                </p:cTn>
                              </p:par>
                            </p:childTnLst>
                          </p:cTn>
                        </p:par>
                        <p:par>
                          <p:cTn id="16" fill="hold" nodeType="afterGroup">
                            <p:stCondLst>
                              <p:cond delay="2100"/>
                            </p:stCondLst>
                            <p:childTnLst>
                              <p:par>
                                <p:cTn id="17" presetID="4" presetClass="entr" presetSubtype="32" fill="hold" grpId="0" nodeType="afterEffect">
                                  <p:stCondLst>
                                    <p:cond delay="0"/>
                                  </p:stCondLst>
                                  <p:iterate>
                                    <p:tmAbs val="0"/>
                                  </p:iterate>
                                  <p:childTnLst>
                                    <p:set>
                                      <p:cBhvr>
                                        <p:cTn id="18" fill="hold"/>
                                        <p:tgtEl>
                                          <p:spTgt spid="7"/>
                                        </p:tgtEl>
                                        <p:attrNameLst>
                                          <p:attrName>style.visibility</p:attrName>
                                        </p:attrNameLst>
                                      </p:cBhvr>
                                      <p:to>
                                        <p:strVal val="visible"/>
                                      </p:to>
                                    </p:set>
                                    <p:animEffect transition="in" filter="box(out)">
                                      <p:cBhvr>
                                        <p:cTn id="19" dur="700"/>
                                        <p:tgtEl>
                                          <p:spTgt spid="7"/>
                                        </p:tgtEl>
                                      </p:cBhvr>
                                    </p:animEffect>
                                  </p:childTnLst>
                                </p:cTn>
                              </p:par>
                            </p:childTnLst>
                          </p:cTn>
                        </p:par>
                        <p:par>
                          <p:cTn id="20" fill="hold" nodeType="afterGroup">
                            <p:stCondLst>
                              <p:cond delay="2800"/>
                            </p:stCondLst>
                            <p:childTnLst>
                              <p:par>
                                <p:cTn id="21" presetID="4" presetClass="entr" presetSubtype="32" fill="hold" grpId="0" nodeType="afterEffect">
                                  <p:stCondLst>
                                    <p:cond delay="0"/>
                                  </p:stCondLst>
                                  <p:iterate>
                                    <p:tmAbs val="0"/>
                                  </p:iterate>
                                  <p:childTnLst>
                                    <p:set>
                                      <p:cBhvr>
                                        <p:cTn id="22" fill="hold"/>
                                        <p:tgtEl>
                                          <p:spTgt spid="10"/>
                                        </p:tgtEl>
                                        <p:attrNameLst>
                                          <p:attrName>style.visibility</p:attrName>
                                        </p:attrNameLst>
                                      </p:cBhvr>
                                      <p:to>
                                        <p:strVal val="visible"/>
                                      </p:to>
                                    </p:set>
                                    <p:animEffect transition="in" filter="box(out)">
                                      <p:cBhvr>
                                        <p:cTn id="23" dur="700"/>
                                        <p:tgtEl>
                                          <p:spTgt spid="1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75"/>
                                        </p:tgtEl>
                                        <p:attrNameLst>
                                          <p:attrName>style.visibility</p:attrName>
                                        </p:attrNameLst>
                                      </p:cBhvr>
                                      <p:to>
                                        <p:strVal val="visible"/>
                                      </p:to>
                                    </p:set>
                                    <p:anim calcmode="lin" valueType="num">
                                      <p:cBhvr additive="base">
                                        <p:cTn id="30" dur="500" fill="hold"/>
                                        <p:tgtEl>
                                          <p:spTgt spid="3075"/>
                                        </p:tgtEl>
                                        <p:attrNameLst>
                                          <p:attrName>ppt_x</p:attrName>
                                        </p:attrNameLst>
                                      </p:cBhvr>
                                      <p:tavLst>
                                        <p:tav tm="0">
                                          <p:val>
                                            <p:strVal val="#ppt_x"/>
                                          </p:val>
                                        </p:tav>
                                        <p:tav tm="100000">
                                          <p:val>
                                            <p:strVal val="#ppt_x"/>
                                          </p:val>
                                        </p:tav>
                                      </p:tavLst>
                                    </p:anim>
                                    <p:anim calcmode="lin" valueType="num">
                                      <p:cBhvr additive="base">
                                        <p:cTn id="31" dur="500" fill="hold"/>
                                        <p:tgtEl>
                                          <p:spTgt spid="3075"/>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7180"/>
                                        </p:tgtEl>
                                        <p:attrNameLst>
                                          <p:attrName>style.visibility</p:attrName>
                                        </p:attrNameLst>
                                      </p:cBhvr>
                                      <p:to>
                                        <p:strVal val="visible"/>
                                      </p:to>
                                    </p:set>
                                    <p:animEffect transition="in" filter="randombar(horizontal)">
                                      <p:cBhvr>
                                        <p:cTn id="35"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advAuto="0"/>
      <p:bldP spid="8" grpId="0" animBg="1" advAuto="0"/>
      <p:bldP spid="9" grpId="0" animBg="1" advAuto="0"/>
      <p:bldP spid="10" grpId="0" animBg="1" advAuto="0"/>
      <p:bldP spid="11" grpId="0" animBg="1" advAuto="0"/>
      <p:bldP spid="718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7" name="Group 7"/>
          <p:cNvGrpSpPr/>
          <p:nvPr/>
        </p:nvGrpSpPr>
        <p:grpSpPr>
          <a:xfrm>
            <a:off x="4284599" y="8672729"/>
            <a:ext cx="970642" cy="970642"/>
            <a:chOff x="0" y="0"/>
            <a:chExt cx="6350000" cy="6350000"/>
          </a:xfrm>
          <a:solidFill>
            <a:schemeClr val="accent2">
              <a:lumMod val="60000"/>
              <a:lumOff val="40000"/>
            </a:schemeClr>
          </a:solidFill>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1" name="Group 11"/>
          <p:cNvGrpSpPr/>
          <p:nvPr/>
        </p:nvGrpSpPr>
        <p:grpSpPr>
          <a:xfrm>
            <a:off x="7378574" y="8672729"/>
            <a:ext cx="970642" cy="97064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15" name="Group 15"/>
          <p:cNvGrpSpPr/>
          <p:nvPr/>
        </p:nvGrpSpPr>
        <p:grpSpPr>
          <a:xfrm>
            <a:off x="11498900" y="8672729"/>
            <a:ext cx="970642" cy="970642"/>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19" name="Group 19"/>
          <p:cNvGrpSpPr/>
          <p:nvPr/>
        </p:nvGrpSpPr>
        <p:grpSpPr>
          <a:xfrm>
            <a:off x="9390930" y="8672729"/>
            <a:ext cx="970642" cy="97064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23" name="Group 23"/>
          <p:cNvGrpSpPr/>
          <p:nvPr/>
        </p:nvGrpSpPr>
        <p:grpSpPr>
          <a:xfrm>
            <a:off x="12541891" y="8672729"/>
            <a:ext cx="970642" cy="970642"/>
            <a:chOff x="0" y="0"/>
            <a:chExt cx="6350000" cy="6350000"/>
          </a:xfrm>
          <a:solidFill>
            <a:schemeClr val="accent2">
              <a:lumMod val="60000"/>
              <a:lumOff val="40000"/>
            </a:schemeClr>
          </a:solidFill>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27" name="Group 27"/>
          <p:cNvGrpSpPr/>
          <p:nvPr/>
        </p:nvGrpSpPr>
        <p:grpSpPr>
          <a:xfrm>
            <a:off x="5318952" y="8672729"/>
            <a:ext cx="970642" cy="970642"/>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31" name="Group 31"/>
          <p:cNvGrpSpPr/>
          <p:nvPr/>
        </p:nvGrpSpPr>
        <p:grpSpPr>
          <a:xfrm>
            <a:off x="6345987" y="8672729"/>
            <a:ext cx="970642" cy="970642"/>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35" name="Group 35"/>
          <p:cNvGrpSpPr/>
          <p:nvPr/>
        </p:nvGrpSpPr>
        <p:grpSpPr>
          <a:xfrm>
            <a:off x="10447647" y="8672729"/>
            <a:ext cx="970642" cy="970642"/>
            <a:chOff x="0" y="0"/>
            <a:chExt cx="6350000" cy="6350000"/>
          </a:xfrm>
          <a:solidFill>
            <a:schemeClr val="accent2">
              <a:lumMod val="60000"/>
              <a:lumOff val="40000"/>
            </a:schemeClr>
          </a:solidFill>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39" name="Group 39"/>
          <p:cNvGrpSpPr/>
          <p:nvPr/>
        </p:nvGrpSpPr>
        <p:grpSpPr>
          <a:xfrm>
            <a:off x="13591748" y="8672729"/>
            <a:ext cx="970642" cy="970642"/>
            <a:chOff x="0" y="0"/>
            <a:chExt cx="6350000" cy="6350000"/>
          </a:xfrm>
        </p:grpSpPr>
        <p:sp>
          <p:nvSpPr>
            <p:cNvPr id="40" name="Freeform 4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43" name="Group 43"/>
          <p:cNvGrpSpPr/>
          <p:nvPr/>
        </p:nvGrpSpPr>
        <p:grpSpPr>
          <a:xfrm>
            <a:off x="14650694" y="8672729"/>
            <a:ext cx="970642" cy="970642"/>
            <a:chOff x="0" y="0"/>
            <a:chExt cx="6350000" cy="6350000"/>
          </a:xfrm>
          <a:solidFill>
            <a:schemeClr val="accent2">
              <a:lumMod val="60000"/>
              <a:lumOff val="40000"/>
            </a:schemeClr>
          </a:solidFill>
        </p:grpSpPr>
        <p:sp>
          <p:nvSpPr>
            <p:cNvPr id="44"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73" name="Group 73"/>
          <p:cNvGrpSpPr/>
          <p:nvPr/>
        </p:nvGrpSpPr>
        <p:grpSpPr>
          <a:xfrm>
            <a:off x="5424690" y="539262"/>
            <a:ext cx="7727653" cy="1645162"/>
            <a:chOff x="0" y="0"/>
            <a:chExt cx="5863658" cy="8878865"/>
          </a:xfrm>
          <a:solidFill>
            <a:schemeClr val="tx2"/>
          </a:solidFill>
        </p:grpSpPr>
        <p:sp>
          <p:nvSpPr>
            <p:cNvPr id="74" name="Freeform 74"/>
            <p:cNvSpPr/>
            <p:nvPr/>
          </p:nvSpPr>
          <p:spPr>
            <a:xfrm>
              <a:off x="0" y="-4073"/>
              <a:ext cx="5870049" cy="8885467"/>
            </a:xfrm>
            <a:custGeom>
              <a:avLst/>
              <a:gdLst/>
              <a:ahLst/>
              <a:cxnLst/>
              <a:rect l="l" t="t" r="r" b="b"/>
              <a:pathLst>
                <a:path w="5870049" h="8885467">
                  <a:moveTo>
                    <a:pt x="5242271" y="8830989"/>
                  </a:moveTo>
                  <a:cubicBezTo>
                    <a:pt x="5242271" y="8830989"/>
                    <a:pt x="4511397" y="8885467"/>
                    <a:pt x="3768204" y="8882846"/>
                  </a:cubicBezTo>
                  <a:cubicBezTo>
                    <a:pt x="2369313" y="8880683"/>
                    <a:pt x="1057074" y="8872859"/>
                    <a:pt x="1057074" y="8872859"/>
                  </a:cubicBezTo>
                  <a:cubicBezTo>
                    <a:pt x="812932" y="8864024"/>
                    <a:pt x="449110" y="8842794"/>
                    <a:pt x="282371" y="8784617"/>
                  </a:cubicBezTo>
                  <a:cubicBezTo>
                    <a:pt x="4469" y="8687654"/>
                    <a:pt x="0" y="8514374"/>
                    <a:pt x="0" y="6959562"/>
                  </a:cubicBezTo>
                  <a:lnTo>
                    <a:pt x="0" y="6959484"/>
                  </a:lnTo>
                  <a:cubicBezTo>
                    <a:pt x="8536" y="491230"/>
                    <a:pt x="0" y="345608"/>
                    <a:pt x="77597" y="223930"/>
                  </a:cubicBezTo>
                  <a:cubicBezTo>
                    <a:pt x="217372" y="4759"/>
                    <a:pt x="519255" y="4073"/>
                    <a:pt x="937909" y="4073"/>
                  </a:cubicBezTo>
                  <a:cubicBezTo>
                    <a:pt x="937909" y="4073"/>
                    <a:pt x="1782351" y="15681"/>
                    <a:pt x="3252386" y="7673"/>
                  </a:cubicBezTo>
                  <a:cubicBezTo>
                    <a:pt x="4292469" y="0"/>
                    <a:pt x="5009202" y="6979"/>
                    <a:pt x="5009202" y="6979"/>
                  </a:cubicBezTo>
                  <a:cubicBezTo>
                    <a:pt x="5377510" y="14458"/>
                    <a:pt x="5515770" y="42638"/>
                    <a:pt x="5713510" y="165219"/>
                  </a:cubicBezTo>
                  <a:cubicBezTo>
                    <a:pt x="5864527" y="258836"/>
                    <a:pt x="5870049" y="476157"/>
                    <a:pt x="5860909" y="6959483"/>
                  </a:cubicBezTo>
                  <a:lnTo>
                    <a:pt x="5860909" y="6959562"/>
                  </a:lnTo>
                  <a:cubicBezTo>
                    <a:pt x="5860908" y="8632340"/>
                    <a:pt x="5818124" y="8780927"/>
                    <a:pt x="5242271" y="8830989"/>
                  </a:cubicBezTo>
                  <a:close/>
                </a:path>
              </a:pathLst>
            </a:custGeom>
            <a:grpFill/>
          </p:spPr>
        </p:sp>
      </p:grpSp>
      <p:sp>
        <p:nvSpPr>
          <p:cNvPr id="77" name="TextBox 77"/>
          <p:cNvSpPr txBox="1"/>
          <p:nvPr/>
        </p:nvSpPr>
        <p:spPr>
          <a:xfrm>
            <a:off x="6065225" y="887691"/>
            <a:ext cx="6632359" cy="948016"/>
          </a:xfrm>
          <a:prstGeom prst="rect">
            <a:avLst/>
          </a:prstGeom>
        </p:spPr>
        <p:txBody>
          <a:bodyPr wrap="square" lIns="0" tIns="0" rIns="0" bIns="0" rtlCol="0" anchor="t">
            <a:spAutoFit/>
          </a:bodyPr>
          <a:lstStyle/>
          <a:p>
            <a:pPr marL="0" lvl="0" indent="0" algn="just">
              <a:lnSpc>
                <a:spcPts val="8399"/>
              </a:lnSpc>
              <a:spcBef>
                <a:spcPct val="0"/>
              </a:spcBef>
            </a:pPr>
            <a:r>
              <a:rPr lang="en-US" sz="4800" b="1" u="none" smtClean="0">
                <a:solidFill>
                  <a:schemeClr val="bg1"/>
                </a:solidFill>
                <a:latin typeface="Arial" pitchFamily="34" charset="0"/>
                <a:cs typeface="Arial" pitchFamily="34" charset="0"/>
              </a:rPr>
              <a:t>HƯỚNG DẪN VỀ NHÀ</a:t>
            </a:r>
            <a:endParaRPr lang="en-US" sz="4800" b="1" u="none">
              <a:solidFill>
                <a:schemeClr val="bg1"/>
              </a:solidFill>
              <a:latin typeface="Arial" pitchFamily="34" charset="0"/>
              <a:cs typeface="Arial" pitchFamily="34" charset="0"/>
            </a:endParaRPr>
          </a:p>
        </p:txBody>
      </p:sp>
      <p:pic>
        <p:nvPicPr>
          <p:cNvPr id="78" name="Picture 5" descr="jlgb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163800" y="3293192"/>
            <a:ext cx="1901350" cy="109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AutoShape 6"/>
          <p:cNvSpPr>
            <a:spLocks noChangeArrowheads="1"/>
          </p:cNvSpPr>
          <p:nvPr/>
        </p:nvSpPr>
        <p:spPr bwMode="auto">
          <a:xfrm>
            <a:off x="15163800" y="2328141"/>
            <a:ext cx="1235524"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buClr>
                <a:srgbClr val="3366CC"/>
              </a:buClr>
            </a:pPr>
            <a:endParaRPr kumimoji="1" lang="en-US" altLang="en-US" b="1"/>
          </a:p>
        </p:txBody>
      </p:sp>
      <p:pic>
        <p:nvPicPr>
          <p:cNvPr id="8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515" y="539262"/>
            <a:ext cx="2094189" cy="17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 name="Group 7"/>
          <p:cNvGrpSpPr/>
          <p:nvPr/>
        </p:nvGrpSpPr>
        <p:grpSpPr>
          <a:xfrm>
            <a:off x="5318953" y="8672729"/>
            <a:ext cx="970642" cy="970642"/>
            <a:chOff x="0" y="0"/>
            <a:chExt cx="6350000" cy="6350000"/>
          </a:xfrm>
        </p:grpSpPr>
        <p:sp>
          <p:nvSpPr>
            <p:cNvPr id="82"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83" name="Group 11"/>
          <p:cNvGrpSpPr/>
          <p:nvPr/>
        </p:nvGrpSpPr>
        <p:grpSpPr>
          <a:xfrm>
            <a:off x="8412928" y="8672729"/>
            <a:ext cx="970642" cy="970642"/>
            <a:chOff x="0" y="0"/>
            <a:chExt cx="6350000" cy="6350000"/>
          </a:xfrm>
          <a:solidFill>
            <a:schemeClr val="accent2">
              <a:lumMod val="60000"/>
              <a:lumOff val="40000"/>
            </a:schemeClr>
          </a:solidFill>
        </p:grpSpPr>
        <p:sp>
          <p:nvSpPr>
            <p:cNvPr id="84"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85" name="Group 27"/>
          <p:cNvGrpSpPr/>
          <p:nvPr/>
        </p:nvGrpSpPr>
        <p:grpSpPr>
          <a:xfrm>
            <a:off x="6353306" y="8672729"/>
            <a:ext cx="970642" cy="970642"/>
            <a:chOff x="0" y="0"/>
            <a:chExt cx="6350000" cy="6350000"/>
          </a:xfrm>
          <a:solidFill>
            <a:schemeClr val="accent2">
              <a:lumMod val="60000"/>
              <a:lumOff val="40000"/>
            </a:schemeClr>
          </a:solidFill>
        </p:grpSpPr>
        <p:sp>
          <p:nvSpPr>
            <p:cNvPr id="86"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87" name="Group 31"/>
          <p:cNvGrpSpPr/>
          <p:nvPr/>
        </p:nvGrpSpPr>
        <p:grpSpPr>
          <a:xfrm>
            <a:off x="7380341" y="8672729"/>
            <a:ext cx="970642" cy="970642"/>
            <a:chOff x="0" y="0"/>
            <a:chExt cx="6350000" cy="6350000"/>
          </a:xfrm>
        </p:grpSpPr>
        <p:sp>
          <p:nvSpPr>
            <p:cNvPr id="88"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89" name="Rectangle 88"/>
          <p:cNvSpPr/>
          <p:nvPr/>
        </p:nvSpPr>
        <p:spPr>
          <a:xfrm>
            <a:off x="5424690" y="3293192"/>
            <a:ext cx="8169224" cy="769441"/>
          </a:xfrm>
          <a:prstGeom prst="rect">
            <a:avLst/>
          </a:prstGeom>
        </p:spPr>
        <p:txBody>
          <a:bodyPr wrap="none">
            <a:spAutoFit/>
          </a:bodyPr>
          <a:lstStyle/>
          <a:p>
            <a:pPr algn="just">
              <a:spcBef>
                <a:spcPts val="600"/>
              </a:spcBef>
              <a:spcAft>
                <a:spcPts val="600"/>
              </a:spcAft>
              <a:buFont typeface="Wingdings" pitchFamily="2" charset="2"/>
              <a:buChar char="@"/>
            </a:pPr>
            <a:r>
              <a:rPr lang="en-US" altLang="en-US" sz="4400">
                <a:latin typeface="Arial" pitchFamily="34" charset="0"/>
                <a:cs typeface="Arial" pitchFamily="34" charset="0"/>
              </a:rPr>
              <a:t>Học bài, xem nội dung đã học</a:t>
            </a:r>
            <a:endParaRPr lang="en-US" altLang="vi-VN" sz="4400">
              <a:latin typeface="Arial" pitchFamily="34" charset="0"/>
              <a:cs typeface="Arial" pitchFamily="34" charset="0"/>
            </a:endParaRPr>
          </a:p>
        </p:txBody>
      </p:sp>
      <p:sp>
        <p:nvSpPr>
          <p:cNvPr id="90" name="Rectangle 89"/>
          <p:cNvSpPr/>
          <p:nvPr/>
        </p:nvSpPr>
        <p:spPr>
          <a:xfrm>
            <a:off x="5370492" y="4610100"/>
            <a:ext cx="8603637" cy="2092881"/>
          </a:xfrm>
          <a:prstGeom prst="rect">
            <a:avLst/>
          </a:prstGeom>
        </p:spPr>
        <p:txBody>
          <a:bodyPr wrap="none">
            <a:spAutoFit/>
          </a:bodyPr>
          <a:lstStyle/>
          <a:p>
            <a:pPr algn="just">
              <a:lnSpc>
                <a:spcPct val="150000"/>
              </a:lnSpc>
              <a:spcBef>
                <a:spcPts val="600"/>
              </a:spcBef>
              <a:spcAft>
                <a:spcPts val="600"/>
              </a:spcAft>
              <a:buFont typeface="Wingdings" pitchFamily="2" charset="2"/>
              <a:buChar char="@"/>
            </a:pPr>
            <a:r>
              <a:rPr lang="en-US" altLang="en-US" sz="4000">
                <a:latin typeface="Arial" pitchFamily="34" charset="0"/>
                <a:cs typeface="Arial" pitchFamily="34" charset="0"/>
              </a:rPr>
              <a:t>Học lại nội dung các bài học </a:t>
            </a:r>
            <a:r>
              <a:rPr lang="en-US" altLang="en-US" sz="4000">
                <a:latin typeface="Arial" pitchFamily="34" charset="0"/>
                <a:cs typeface="Arial" pitchFamily="34" charset="0"/>
              </a:rPr>
              <a:t>trước </a:t>
            </a:r>
            <a:endParaRPr lang="en-US" altLang="en-US" sz="4000" smtClean="0">
              <a:latin typeface="Arial" pitchFamily="34" charset="0"/>
              <a:cs typeface="Arial" pitchFamily="34" charset="0"/>
            </a:endParaRPr>
          </a:p>
          <a:p>
            <a:pPr algn="just">
              <a:lnSpc>
                <a:spcPct val="150000"/>
              </a:lnSpc>
              <a:spcBef>
                <a:spcPts val="600"/>
              </a:spcBef>
              <a:spcAft>
                <a:spcPts val="600"/>
              </a:spcAft>
            </a:pPr>
            <a:r>
              <a:rPr lang="en-US" altLang="en-US" sz="4000" smtClean="0">
                <a:latin typeface="Arial" pitchFamily="34" charset="0"/>
                <a:cs typeface="Arial" pitchFamily="34" charset="0"/>
              </a:rPr>
              <a:t>chuẩn </a:t>
            </a:r>
            <a:r>
              <a:rPr lang="en-US" altLang="en-US" sz="4000">
                <a:latin typeface="Arial" pitchFamily="34" charset="0"/>
                <a:cs typeface="Arial" pitchFamily="34" charset="0"/>
              </a:rPr>
              <a:t>bị ôn tập HKII</a:t>
            </a:r>
            <a:endParaRPr lang="en-US" altLang="vi-VN" sz="4000">
              <a:latin typeface="Arial" pitchFamily="34" charset="0"/>
              <a:cs typeface="Arial" pitchFamily="34" charset="0"/>
            </a:endParaRPr>
          </a:p>
        </p:txBody>
      </p:sp>
      <p:pic>
        <p:nvPicPr>
          <p:cNvPr id="91" name="Picture 15" descr="divid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95873" y="78105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500"/>
                                        <p:tgtEl>
                                          <p:spTgt spid="8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barn(inVertical)">
                                      <p:cBhvr>
                                        <p:cTn id="10" dur="500"/>
                                        <p:tgtEl>
                                          <p:spTgt spid="77"/>
                                        </p:tgtEl>
                                      </p:cBhvr>
                                    </p:animEffect>
                                  </p:childTnLst>
                                </p:cTn>
                              </p:par>
                              <p:par>
                                <p:cTn id="11" presetID="16" presetClass="entr" presetSubtype="21"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barn(inVertical)">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barn(inVertical)">
                                      <p:cBhvr>
                                        <p:cTn id="18" dur="500"/>
                                        <p:tgtEl>
                                          <p:spTgt spid="79"/>
                                        </p:tgtEl>
                                      </p:cBhvr>
                                    </p:animEffect>
                                  </p:childTnLst>
                                </p:cTn>
                              </p:par>
                              <p:par>
                                <p:cTn id="19" presetID="16" presetClass="entr" presetSubtype="21"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arn(inVertical)">
                                      <p:cBhvr>
                                        <p:cTn id="21" dur="500"/>
                                        <p:tgtEl>
                                          <p:spTgt spid="7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barn(inVertical)">
                                      <p:cBhvr>
                                        <p:cTn id="24" dur="500"/>
                                        <p:tgtEl>
                                          <p:spTgt spid="8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barn(inVertical)">
                                      <p:cBhvr>
                                        <p:cTn id="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animBg="1"/>
      <p:bldP spid="89" grpId="0"/>
      <p:bldP spid="9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499" b="30850"/>
          <a:stretch>
            <a:fillRect/>
          </a:stretch>
        </p:blipFill>
        <p:spPr>
          <a:xfrm rot="-1382617">
            <a:off x="1615147" y="3222468"/>
            <a:ext cx="4398805" cy="67666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32364">
            <a:off x="12364205" y="933258"/>
            <a:ext cx="4622817" cy="47524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4640231" y="-524471"/>
            <a:ext cx="8725546" cy="10524233"/>
          </a:xfrm>
          <a:prstGeom prst="rect">
            <a:avLst/>
          </a:prstGeom>
        </p:spPr>
      </p:pic>
      <p:grpSp>
        <p:nvGrpSpPr>
          <p:cNvPr id="5" name="Group 5"/>
          <p:cNvGrpSpPr/>
          <p:nvPr/>
        </p:nvGrpSpPr>
        <p:grpSpPr>
          <a:xfrm>
            <a:off x="4727473" y="2257308"/>
            <a:ext cx="9070541" cy="5909150"/>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sp>
        <p:nvSpPr>
          <p:cNvPr id="7" name="TextBox 7"/>
          <p:cNvSpPr txBox="1"/>
          <p:nvPr/>
        </p:nvSpPr>
        <p:spPr>
          <a:xfrm>
            <a:off x="5153929" y="3867034"/>
            <a:ext cx="8269741" cy="2347053"/>
          </a:xfrm>
          <a:prstGeom prst="rect">
            <a:avLst/>
          </a:prstGeom>
        </p:spPr>
        <p:txBody>
          <a:bodyPr wrap="square" lIns="0" tIns="0" rIns="0" bIns="0" rtlCol="0" anchor="t">
            <a:spAutoFit/>
          </a:bodyPr>
          <a:lstStyle/>
          <a:p>
            <a:pPr marL="0" lvl="0" indent="0" algn="ctr">
              <a:lnSpc>
                <a:spcPts val="9600"/>
              </a:lnSpc>
              <a:spcBef>
                <a:spcPct val="0"/>
              </a:spcBef>
            </a:pPr>
            <a:r>
              <a:rPr lang="en-US" sz="6600" b="1" spc="-200" smtClean="0">
                <a:solidFill>
                  <a:srgbClr val="0070C0"/>
                </a:solidFill>
                <a:latin typeface="Arial" pitchFamily="34" charset="0"/>
                <a:cs typeface="Arial" pitchFamily="34" charset="0"/>
              </a:rPr>
              <a:t>CẢM ƠN CÁC EM ĐÃ LẮNG NGHE!</a:t>
            </a:r>
            <a:endParaRPr lang="en-US" sz="6600" b="1" u="none" spc="-200">
              <a:solidFill>
                <a:srgbClr val="0070C0"/>
              </a:solidFill>
              <a:latin typeface="Arial" pitchFamily="34" charset="0"/>
              <a:cs typeface="Arial" pitchFamily="34" charset="0"/>
            </a:endParaRPr>
          </a:p>
        </p:txBody>
      </p:sp>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180231">
            <a:off x="2190417" y="2244404"/>
            <a:ext cx="831833" cy="831833"/>
          </a:xfrm>
          <a:prstGeom prst="rect">
            <a:avLst/>
          </a:prstGeom>
        </p:spPr>
      </p:pic>
      <p:pic>
        <p:nvPicPr>
          <p:cNvPr id="28" name="Picture 2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180231">
            <a:off x="3159205" y="1284245"/>
            <a:ext cx="1223634" cy="1250927"/>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682344">
            <a:off x="900474" y="1213133"/>
            <a:ext cx="2348424" cy="768575"/>
          </a:xfrm>
          <a:prstGeom prst="rect">
            <a:avLst/>
          </a:prstGeom>
        </p:spPr>
      </p:pic>
      <p:pic>
        <p:nvPicPr>
          <p:cNvPr id="30" name="Picture 3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4958080" y="3247533"/>
            <a:ext cx="1110597" cy="1239003"/>
          </a:xfrm>
          <a:prstGeom prst="rect">
            <a:avLst/>
          </a:prstGeom>
        </p:spPr>
      </p:pic>
      <p:pic>
        <p:nvPicPr>
          <p:cNvPr id="31" name="Picture 31"/>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016542" y="4553394"/>
            <a:ext cx="831833" cy="831833"/>
          </a:xfrm>
          <a:prstGeom prst="rect">
            <a:avLst/>
          </a:prstGeom>
        </p:spPr>
      </p:pic>
      <p:pic>
        <p:nvPicPr>
          <p:cNvPr id="32" name="Picture 32"/>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0185448">
            <a:off x="1797196" y="6745508"/>
            <a:ext cx="2793450" cy="2793450"/>
          </a:xfrm>
          <a:prstGeom prst="rect">
            <a:avLst/>
          </a:prstGeom>
        </p:spPr>
      </p:pic>
    </p:spTree>
    <p:extLst>
      <p:ext uri="{BB962C8B-B14F-4D97-AF65-F5344CB8AC3E}">
        <p14:creationId xmlns:p14="http://schemas.microsoft.com/office/powerpoint/2010/main" val="400989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ADMIN\Desktop\Nong trai\transco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6" y="1285875"/>
            <a:ext cx="18811876" cy="793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2" descr="C:\Users\ADMIN\Desktop\Nong trai\dep-of-vector-farm-animals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0300" y="2652713"/>
            <a:ext cx="1612900" cy="127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5" descr="C:\Users\ADMIN\Desktop\Nong trai\bauernhof-gegenstände-43016029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1" y="5272088"/>
            <a:ext cx="34988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5" descr="C:\Users\ADMIN\Desktop\Nong trai\bauernhof-gegenstände-43016029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 y="5422107"/>
            <a:ext cx="5114926" cy="115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descr="Kết quả hình ảnh cho tree apple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3200" y="2095501"/>
            <a:ext cx="1790700" cy="153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descr="Kết quả hình ảnh cho tree apple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4076" y="800101"/>
            <a:ext cx="3159124" cy="27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1" descr="C:\Users\ADMIN\Desktop\Nong trai\dep-of-vector-farm-animals (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3999" y="3471863"/>
            <a:ext cx="2003426"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2" descr="C:\Users\ADMIN\Desktop\Nong trai\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0576" y="1257300"/>
            <a:ext cx="1193800" cy="90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descr="C:\Users\ADMIN\Desktop\Nong trai\bauernhof-gegenstände-43016029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6" y="4338638"/>
            <a:ext cx="3498852" cy="7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4" descr="C:\Users\ADMIN\Desktop\Nong trai\58fefc29c5857 (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4572000"/>
            <a:ext cx="2273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4" descr="C:\Users\ADMIN\Desktop\Nong trai\58fefc29c5857 (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5526" y="4505326"/>
            <a:ext cx="2133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0" descr="C:\Users\ADMIN\Desktop\Nong trai\472224296 (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1000" y="1257300"/>
            <a:ext cx="1193800" cy="90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5" descr="C:\Users\ADMIN\Desktop\Nong trai\barn-clipart-old-macdonald-2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01601" y="1600201"/>
            <a:ext cx="6143626"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3" descr="C:\Users\ADMIN\Desktop\Nong trai\58fefc29c5857 (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61727" y="4283870"/>
            <a:ext cx="3368674" cy="85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1" descr="C:\Users\ADMIN\Desktop\Nong trai\472224296 (5).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1257301"/>
            <a:ext cx="1184276"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9" descr="C:\Users\ADMIN\Desktop\Nong trai\dep-of-vector-farm-animals (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22651" y="4314826"/>
            <a:ext cx="15303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0" descr="C:\Users\ADMIN\Desktop\Nong trai\dep-of-vector-farm-animals (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77394">
            <a:off x="16979901" y="4817270"/>
            <a:ext cx="39306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9" descr="C:\Users\ADMIN\Desktop\Nong trai\472224296 (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59276" y="1257301"/>
            <a:ext cx="1206500" cy="8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0" descr="C:\Users\ADMIN\Desktop\Nong trai\dep-of-vector-farm-animals (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21422606" flipH="1">
            <a:off x="-3600449" y="6115050"/>
            <a:ext cx="2962274"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6" descr="C:\Users\ADMIN\Desktop\Nong trai\700_FO32939240_64b4071403327ba8edebdced5b1262a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290926" y="5715000"/>
            <a:ext cx="4610100" cy="350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ADMIN\Desktop\Tai nguyen thiet ke tro choi\Bảng gỗ\1.jpg">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226" y="2057400"/>
            <a:ext cx="1651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ADMIN\Desktop\Tai nguyen thiet ke tro choi\Bảng gỗ\2.jpg">
            <a:hlinkClick r:id="rId23"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43200" y="2095500"/>
            <a:ext cx="1562100" cy="125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Users\ADMIN\Desktop\Tai nguyen thiet ke tro choi\Bảng gỗ\3.jpg">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10051" y="2016920"/>
            <a:ext cx="15811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ADMIN\Desktop\Tai nguyen thiet ke tro choi\Bảng gỗ\4.jpg">
            <a:hlinkClick r:id="rId27" action="ppaction://hlinksldjump"/>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07076" y="2076450"/>
            <a:ext cx="1508124" cy="121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Graphic 2">
            <a:hlinkClick r:id="rId23" action="ppaction://hlinksldjump"/>
          </p:cNvPr>
          <p:cNvSpPr/>
          <p:nvPr/>
        </p:nvSpPr>
        <p:spPr>
          <a:xfrm>
            <a:off x="15824200" y="9222582"/>
            <a:ext cx="1828800" cy="900114"/>
          </a:xfrm>
          <a:custGeom>
            <a:avLst/>
            <a:gdLst>
              <a:gd name="connsiteX0" fmla="*/ 838200 w 838226"/>
              <a:gd name="connsiteY0" fmla="*/ 228600 h 457200"/>
              <a:gd name="connsiteX1" fmla="*/ 609600 w 838226"/>
              <a:gd name="connsiteY1" fmla="*/ 0 h 457200"/>
              <a:gd name="connsiteX2" fmla="*/ 609600 w 838226"/>
              <a:gd name="connsiteY2" fmla="*/ 142875 h 457200"/>
              <a:gd name="connsiteX3" fmla="*/ 0 w 838226"/>
              <a:gd name="connsiteY3" fmla="*/ 142875 h 457200"/>
              <a:gd name="connsiteX4" fmla="*/ 609600 w 838226"/>
              <a:gd name="connsiteY4" fmla="*/ 361950 h 457200"/>
              <a:gd name="connsiteX5" fmla="*/ 609600 w 838226"/>
              <a:gd name="connsiteY5" fmla="*/ 457200 h 457200"/>
              <a:gd name="connsiteX6" fmla="*/ 838200 w 838226"/>
              <a:gd name="connsiteY6"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26" h="45720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ln/>
        </p:spPr>
        <p:style>
          <a:lnRef idx="0">
            <a:schemeClr val="accent2"/>
          </a:lnRef>
          <a:fillRef idx="3">
            <a:schemeClr val="accent2"/>
          </a:fillRef>
          <a:effectRef idx="3">
            <a:schemeClr val="accent2"/>
          </a:effectRef>
          <a:fontRef idx="minor">
            <a:schemeClr val="lt1"/>
          </a:fontRef>
        </p:style>
        <p:txBody>
          <a:bodyPr lIns="163284" tIns="81642" rIns="163284" bIns="81642" anchor="ctr"/>
          <a:lstStyle/>
          <a:p>
            <a:pPr>
              <a:defRPr/>
            </a:pPr>
            <a:endParaRPr lang="en-US"/>
          </a:p>
        </p:txBody>
      </p:sp>
    </p:spTree>
    <p:extLst>
      <p:ext uri="{BB962C8B-B14F-4D97-AF65-F5344CB8AC3E}">
        <p14:creationId xmlns:p14="http://schemas.microsoft.com/office/powerpoint/2010/main" val="1738438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72"/>
                                        </p:tgtEl>
                                        <p:attrNameLst>
                                          <p:attrName>r</p:attrName>
                                        </p:attrNameLst>
                                      </p:cBhvr>
                                    </p:animRot>
                                    <p:animRot by="-240000">
                                      <p:cBhvr>
                                        <p:cTn id="9" dur="400" fill="hold">
                                          <p:stCondLst>
                                            <p:cond delay="400"/>
                                          </p:stCondLst>
                                        </p:cTn>
                                        <p:tgtEl>
                                          <p:spTgt spid="72"/>
                                        </p:tgtEl>
                                        <p:attrNameLst>
                                          <p:attrName>r</p:attrName>
                                        </p:attrNameLst>
                                      </p:cBhvr>
                                    </p:animRot>
                                    <p:animRot by="240000">
                                      <p:cBhvr>
                                        <p:cTn id="10" dur="400" fill="hold">
                                          <p:stCondLst>
                                            <p:cond delay="800"/>
                                          </p:stCondLst>
                                        </p:cTn>
                                        <p:tgtEl>
                                          <p:spTgt spid="72"/>
                                        </p:tgtEl>
                                        <p:attrNameLst>
                                          <p:attrName>r</p:attrName>
                                        </p:attrNameLst>
                                      </p:cBhvr>
                                    </p:animRot>
                                    <p:animRot by="-240000">
                                      <p:cBhvr>
                                        <p:cTn id="11" dur="400" fill="hold">
                                          <p:stCondLst>
                                            <p:cond delay="1200"/>
                                          </p:stCondLst>
                                        </p:cTn>
                                        <p:tgtEl>
                                          <p:spTgt spid="72"/>
                                        </p:tgtEl>
                                        <p:attrNameLst>
                                          <p:attrName>r</p:attrName>
                                        </p:attrNameLst>
                                      </p:cBhvr>
                                    </p:animRot>
                                    <p:animRot by="120000">
                                      <p:cBhvr>
                                        <p:cTn id="12" dur="400" fill="hold">
                                          <p:stCondLst>
                                            <p:cond delay="1600"/>
                                          </p:stCondLst>
                                        </p:cTn>
                                        <p:tgtEl>
                                          <p:spTgt spid="72"/>
                                        </p:tgtEl>
                                        <p:attrNameLst>
                                          <p:attrName>r</p:attrName>
                                        </p:attrNameLst>
                                      </p:cBhvr>
                                    </p:animRo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78"/>
                                        </p:tgtEl>
                                        <p:attrNameLst>
                                          <p:attrName>r</p:attrName>
                                        </p:attrNameLst>
                                      </p:cBhvr>
                                    </p:animRot>
                                    <p:animRot by="-240000">
                                      <p:cBhvr>
                                        <p:cTn id="19" dur="400" fill="hold">
                                          <p:stCondLst>
                                            <p:cond delay="400"/>
                                          </p:stCondLst>
                                        </p:cTn>
                                        <p:tgtEl>
                                          <p:spTgt spid="78"/>
                                        </p:tgtEl>
                                        <p:attrNameLst>
                                          <p:attrName>r</p:attrName>
                                        </p:attrNameLst>
                                      </p:cBhvr>
                                    </p:animRot>
                                    <p:animRot by="240000">
                                      <p:cBhvr>
                                        <p:cTn id="20" dur="400" fill="hold">
                                          <p:stCondLst>
                                            <p:cond delay="800"/>
                                          </p:stCondLst>
                                        </p:cTn>
                                        <p:tgtEl>
                                          <p:spTgt spid="78"/>
                                        </p:tgtEl>
                                        <p:attrNameLst>
                                          <p:attrName>r</p:attrName>
                                        </p:attrNameLst>
                                      </p:cBhvr>
                                    </p:animRot>
                                    <p:animRot by="-240000">
                                      <p:cBhvr>
                                        <p:cTn id="21" dur="400" fill="hold">
                                          <p:stCondLst>
                                            <p:cond delay="1200"/>
                                          </p:stCondLst>
                                        </p:cTn>
                                        <p:tgtEl>
                                          <p:spTgt spid="78"/>
                                        </p:tgtEl>
                                        <p:attrNameLst>
                                          <p:attrName>r</p:attrName>
                                        </p:attrNameLst>
                                      </p:cBhvr>
                                    </p:animRot>
                                    <p:animRot by="120000">
                                      <p:cBhvr>
                                        <p:cTn id="22" dur="400" fill="hold">
                                          <p:stCondLst>
                                            <p:cond delay="1600"/>
                                          </p:stCondLst>
                                        </p:cTn>
                                        <p:tgtEl>
                                          <p:spTgt spid="78"/>
                                        </p:tgtEl>
                                        <p:attrNameLst>
                                          <p:attrName>r</p:attrName>
                                        </p:attrNameLst>
                                      </p:cBhvr>
                                    </p:animRot>
                                  </p:childTnLst>
                                </p:cTn>
                              </p:par>
                              <p:par>
                                <p:cTn id="23"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24" dur="25000" fill="hold"/>
                                        <p:tgtEl>
                                          <p:spTgt spid="78"/>
                                        </p:tgtEl>
                                        <p:attrNameLst>
                                          <p:attrName>ppt_x</p:attrName>
                                          <p:attrName>ppt_y</p:attrName>
                                        </p:attrNameLst>
                                      </p:cBhvr>
                                      <p:rCtr x="-59601" y="123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2"/>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1"/>
                                        </p:tgtEl>
                                        <p:attrNameLst>
                                          <p:attrName>style.visibility</p:attrName>
                                        </p:attrNameLst>
                                      </p:cBhvr>
                                      <p:to>
                                        <p:strVal val="visible"/>
                                      </p:to>
                                    </p:se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61"/>
                                        </p:tgtEl>
                                        <p:attrNameLst>
                                          <p:attrName>r</p:attrName>
                                        </p:attrNameLst>
                                      </p:cBhvr>
                                    </p:animRot>
                                    <p:animRot by="-240000">
                                      <p:cBhvr>
                                        <p:cTn id="32" dur="200" fill="hold">
                                          <p:stCondLst>
                                            <p:cond delay="200"/>
                                          </p:stCondLst>
                                        </p:cTn>
                                        <p:tgtEl>
                                          <p:spTgt spid="61"/>
                                        </p:tgtEl>
                                        <p:attrNameLst>
                                          <p:attrName>r</p:attrName>
                                        </p:attrNameLst>
                                      </p:cBhvr>
                                    </p:animRot>
                                    <p:animRot by="240000">
                                      <p:cBhvr>
                                        <p:cTn id="33" dur="200" fill="hold">
                                          <p:stCondLst>
                                            <p:cond delay="400"/>
                                          </p:stCondLst>
                                        </p:cTn>
                                        <p:tgtEl>
                                          <p:spTgt spid="61"/>
                                        </p:tgtEl>
                                        <p:attrNameLst>
                                          <p:attrName>r</p:attrName>
                                        </p:attrNameLst>
                                      </p:cBhvr>
                                    </p:animRot>
                                    <p:animRot by="-240000">
                                      <p:cBhvr>
                                        <p:cTn id="34" dur="200" fill="hold">
                                          <p:stCondLst>
                                            <p:cond delay="600"/>
                                          </p:stCondLst>
                                        </p:cTn>
                                        <p:tgtEl>
                                          <p:spTgt spid="61"/>
                                        </p:tgtEl>
                                        <p:attrNameLst>
                                          <p:attrName>r</p:attrName>
                                        </p:attrNameLst>
                                      </p:cBhvr>
                                    </p:animRot>
                                    <p:animRot by="120000">
                                      <p:cBhvr>
                                        <p:cTn id="35" dur="200" fill="hold">
                                          <p:stCondLst>
                                            <p:cond delay="800"/>
                                          </p:stCondLst>
                                        </p:cTn>
                                        <p:tgtEl>
                                          <p:spTgt spid="61"/>
                                        </p:tgtEl>
                                        <p:attrNameLst>
                                          <p:attrName>r</p:attrName>
                                        </p:attrNameLst>
                                      </p:cBhvr>
                                    </p:animRot>
                                  </p:childTnLst>
                                </p:cTn>
                              </p:par>
                              <p:par>
                                <p:cTn id="36"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37" dur="15000" fill="hold"/>
                                        <p:tgtEl>
                                          <p:spTgt spid="61"/>
                                        </p:tgtEl>
                                        <p:attrNameLst>
                                          <p:attrName>ppt_x</p:attrName>
                                          <p:attrName>ppt_y</p:attrName>
                                        </p:attrNameLst>
                                      </p:cBhvr>
                                      <p:rCtr x="57674" y="-864"/>
                                    </p:animMotion>
                                  </p:childTnLst>
                                </p:cTn>
                              </p:par>
                              <p:par>
                                <p:cTn id="38" presetID="1" presetClass="exit" presetSubtype="0" fill="hold" nodeType="withEffect">
                                  <p:stCondLst>
                                    <p:cond delay="0"/>
                                  </p:stCondLst>
                                  <p:childTnLst>
                                    <p:set>
                                      <p:cBhvr>
                                        <p:cTn id="39" dur="1" fill="hold">
                                          <p:stCondLst>
                                            <p:cond delay="0"/>
                                          </p:stCondLst>
                                        </p:cTn>
                                        <p:tgtEl>
                                          <p:spTgt spid="6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42" restart="whenNotActive" fill="hold" evtFilter="cancelBubble" nodeType="interactiveSeq">
                <p:stCondLst>
                  <p:cond evt="onClick" delay="0">
                    <p:tgtEl>
                      <p:spTgt spid="6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32" presetClass="emph" presetSubtype="0" repeatCount="indefinite" fill="hold" nodeType="withEffect">
                                  <p:stCondLst>
                                    <p:cond delay="0"/>
                                  </p:stCondLst>
                                  <p:childTnLst>
                                    <p:animRot by="120000">
                                      <p:cBhvr>
                                        <p:cTn id="50" dur="400" fill="hold">
                                          <p:stCondLst>
                                            <p:cond delay="0"/>
                                          </p:stCondLst>
                                        </p:cTn>
                                        <p:tgtEl>
                                          <p:spTgt spid="67"/>
                                        </p:tgtEl>
                                        <p:attrNameLst>
                                          <p:attrName>r</p:attrName>
                                        </p:attrNameLst>
                                      </p:cBhvr>
                                    </p:animRot>
                                    <p:animRot by="-240000">
                                      <p:cBhvr>
                                        <p:cTn id="51" dur="800" fill="hold">
                                          <p:stCondLst>
                                            <p:cond delay="800"/>
                                          </p:stCondLst>
                                        </p:cTn>
                                        <p:tgtEl>
                                          <p:spTgt spid="67"/>
                                        </p:tgtEl>
                                        <p:attrNameLst>
                                          <p:attrName>r</p:attrName>
                                        </p:attrNameLst>
                                      </p:cBhvr>
                                    </p:animRot>
                                    <p:animRot by="240000">
                                      <p:cBhvr>
                                        <p:cTn id="52" dur="800" fill="hold">
                                          <p:stCondLst>
                                            <p:cond delay="1600"/>
                                          </p:stCondLst>
                                        </p:cTn>
                                        <p:tgtEl>
                                          <p:spTgt spid="67"/>
                                        </p:tgtEl>
                                        <p:attrNameLst>
                                          <p:attrName>r</p:attrName>
                                        </p:attrNameLst>
                                      </p:cBhvr>
                                    </p:animRot>
                                    <p:animRot by="-240000">
                                      <p:cBhvr>
                                        <p:cTn id="53" dur="800" fill="hold">
                                          <p:stCondLst>
                                            <p:cond delay="2400"/>
                                          </p:stCondLst>
                                        </p:cTn>
                                        <p:tgtEl>
                                          <p:spTgt spid="67"/>
                                        </p:tgtEl>
                                        <p:attrNameLst>
                                          <p:attrName>r</p:attrName>
                                        </p:attrNameLst>
                                      </p:cBhvr>
                                    </p:animRot>
                                    <p:animRot by="120000">
                                      <p:cBhvr>
                                        <p:cTn id="54" dur="800" fill="hold">
                                          <p:stCondLst>
                                            <p:cond delay="3200"/>
                                          </p:stCondLst>
                                        </p:cTn>
                                        <p:tgtEl>
                                          <p:spTgt spid="67"/>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300" fill="hold">
                                          <p:stCondLst>
                                            <p:cond delay="0"/>
                                          </p:stCondLst>
                                        </p:cTn>
                                        <p:tgtEl>
                                          <p:spTgt spid="66"/>
                                        </p:tgtEl>
                                        <p:attrNameLst>
                                          <p:attrName>r</p:attrName>
                                        </p:attrNameLst>
                                      </p:cBhvr>
                                    </p:animRot>
                                    <p:animRot by="-240000">
                                      <p:cBhvr>
                                        <p:cTn id="57" dur="600" fill="hold">
                                          <p:stCondLst>
                                            <p:cond delay="600"/>
                                          </p:stCondLst>
                                        </p:cTn>
                                        <p:tgtEl>
                                          <p:spTgt spid="66"/>
                                        </p:tgtEl>
                                        <p:attrNameLst>
                                          <p:attrName>r</p:attrName>
                                        </p:attrNameLst>
                                      </p:cBhvr>
                                    </p:animRot>
                                    <p:animRot by="240000">
                                      <p:cBhvr>
                                        <p:cTn id="58" dur="600" fill="hold">
                                          <p:stCondLst>
                                            <p:cond delay="1200"/>
                                          </p:stCondLst>
                                        </p:cTn>
                                        <p:tgtEl>
                                          <p:spTgt spid="66"/>
                                        </p:tgtEl>
                                        <p:attrNameLst>
                                          <p:attrName>r</p:attrName>
                                        </p:attrNameLst>
                                      </p:cBhvr>
                                    </p:animRot>
                                    <p:animRot by="-240000">
                                      <p:cBhvr>
                                        <p:cTn id="59" dur="600" fill="hold">
                                          <p:stCondLst>
                                            <p:cond delay="1800"/>
                                          </p:stCondLst>
                                        </p:cTn>
                                        <p:tgtEl>
                                          <p:spTgt spid="66"/>
                                        </p:tgtEl>
                                        <p:attrNameLst>
                                          <p:attrName>r</p:attrName>
                                        </p:attrNameLst>
                                      </p:cBhvr>
                                    </p:animRot>
                                    <p:animRot by="120000">
                                      <p:cBhvr>
                                        <p:cTn id="60" dur="600" fill="hold">
                                          <p:stCondLst>
                                            <p:cond delay="2400"/>
                                          </p:stCondLst>
                                        </p:cTn>
                                        <p:tgtEl>
                                          <p:spTgt spid="66"/>
                                        </p:tgtEl>
                                        <p:attrNameLst>
                                          <p:attrName>r</p:attrName>
                                        </p:attrNameLst>
                                      </p:cBhvr>
                                    </p:animRot>
                                  </p:childTnLst>
                                </p:cTn>
                              </p:par>
                              <p:par>
                                <p:cTn id="61" presetID="1" presetClass="exit" presetSubtype="0" fill="hold" nodeType="withEffect">
                                  <p:stCondLst>
                                    <p:cond delay="0"/>
                                  </p:stCondLst>
                                  <p:childTnLst>
                                    <p:set>
                                      <p:cBhvr>
                                        <p:cTn id="62" dur="1" fill="hold">
                                          <p:stCondLst>
                                            <p:cond delay="0"/>
                                          </p:stCondLst>
                                        </p:cTn>
                                        <p:tgtEl>
                                          <p:spTgt spid="6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71"/>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par>
                                <p:cTn id="70" presetID="32" presetClass="emph" presetSubtype="0" repeatCount="indefinite" fill="hold" nodeType="withEffect">
                                  <p:stCondLst>
                                    <p:cond delay="0"/>
                                  </p:stCondLst>
                                  <p:childTnLst>
                                    <p:animRot by="120000">
                                      <p:cBhvr>
                                        <p:cTn id="71" dur="500" fill="hold">
                                          <p:stCondLst>
                                            <p:cond delay="0"/>
                                          </p:stCondLst>
                                        </p:cTn>
                                        <p:tgtEl>
                                          <p:spTgt spid="70"/>
                                        </p:tgtEl>
                                        <p:attrNameLst>
                                          <p:attrName>r</p:attrName>
                                        </p:attrNameLst>
                                      </p:cBhvr>
                                    </p:animRot>
                                    <p:animRot by="-240000">
                                      <p:cBhvr>
                                        <p:cTn id="72" dur="1000" fill="hold">
                                          <p:stCondLst>
                                            <p:cond delay="1000"/>
                                          </p:stCondLst>
                                        </p:cTn>
                                        <p:tgtEl>
                                          <p:spTgt spid="70"/>
                                        </p:tgtEl>
                                        <p:attrNameLst>
                                          <p:attrName>r</p:attrName>
                                        </p:attrNameLst>
                                      </p:cBhvr>
                                    </p:animRot>
                                    <p:animRot by="240000">
                                      <p:cBhvr>
                                        <p:cTn id="73" dur="1000" fill="hold">
                                          <p:stCondLst>
                                            <p:cond delay="2000"/>
                                          </p:stCondLst>
                                        </p:cTn>
                                        <p:tgtEl>
                                          <p:spTgt spid="70"/>
                                        </p:tgtEl>
                                        <p:attrNameLst>
                                          <p:attrName>r</p:attrName>
                                        </p:attrNameLst>
                                      </p:cBhvr>
                                    </p:animRot>
                                    <p:animRot by="-240000">
                                      <p:cBhvr>
                                        <p:cTn id="74" dur="1000" fill="hold">
                                          <p:stCondLst>
                                            <p:cond delay="3000"/>
                                          </p:stCondLst>
                                        </p:cTn>
                                        <p:tgtEl>
                                          <p:spTgt spid="70"/>
                                        </p:tgtEl>
                                        <p:attrNameLst>
                                          <p:attrName>r</p:attrName>
                                        </p:attrNameLst>
                                      </p:cBhvr>
                                    </p:animRot>
                                    <p:animRot by="120000">
                                      <p:cBhvr>
                                        <p:cTn id="75" dur="1000" fill="hold">
                                          <p:stCondLst>
                                            <p:cond delay="4000"/>
                                          </p:stCondLst>
                                        </p:cTn>
                                        <p:tgtEl>
                                          <p:spTgt spid="70"/>
                                        </p:tgtEl>
                                        <p:attrNameLst>
                                          <p:attrName>r</p:attrName>
                                        </p:attrNameLst>
                                      </p:cBhvr>
                                    </p:animRot>
                                  </p:childTnLst>
                                </p:cTn>
                              </p:par>
                              <p:par>
                                <p:cTn id="76" presetID="1" presetClass="exit" presetSubtype="0" fill="hold" nodeType="withEffect">
                                  <p:stCondLst>
                                    <p:cond delay="0"/>
                                  </p:stCondLst>
                                  <p:childTnLst>
                                    <p:set>
                                      <p:cBhvr>
                                        <p:cTn id="77" dur="1" fill="hold">
                                          <p:stCondLst>
                                            <p:cond delay="0"/>
                                          </p:stCondLst>
                                        </p:cTn>
                                        <p:tgtEl>
                                          <p:spTgt spid="71"/>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80" restart="whenNotActive" fill="hold" evtFilter="cancelBubble" nodeType="interactiveSeq">
                <p:stCondLst>
                  <p:cond evt="onClick" delay="0">
                    <p:tgtEl>
                      <p:spTgt spid="75"/>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par>
                                <p:cTn id="85" presetID="32" presetClass="emph" presetSubtype="0" repeatCount="indefinite" fill="hold" nodeType="withEffect">
                                  <p:stCondLst>
                                    <p:cond delay="0"/>
                                  </p:stCondLst>
                                  <p:childTnLst>
                                    <p:animRot by="120000">
                                      <p:cBhvr>
                                        <p:cTn id="86" dur="200" fill="hold">
                                          <p:stCondLst>
                                            <p:cond delay="0"/>
                                          </p:stCondLst>
                                        </p:cTn>
                                        <p:tgtEl>
                                          <p:spTgt spid="74"/>
                                        </p:tgtEl>
                                        <p:attrNameLst>
                                          <p:attrName>r</p:attrName>
                                        </p:attrNameLst>
                                      </p:cBhvr>
                                    </p:animRot>
                                    <p:animRot by="-240000">
                                      <p:cBhvr>
                                        <p:cTn id="87" dur="400" fill="hold">
                                          <p:stCondLst>
                                            <p:cond delay="400"/>
                                          </p:stCondLst>
                                        </p:cTn>
                                        <p:tgtEl>
                                          <p:spTgt spid="74"/>
                                        </p:tgtEl>
                                        <p:attrNameLst>
                                          <p:attrName>r</p:attrName>
                                        </p:attrNameLst>
                                      </p:cBhvr>
                                    </p:animRot>
                                    <p:animRot by="240000">
                                      <p:cBhvr>
                                        <p:cTn id="88" dur="400" fill="hold">
                                          <p:stCondLst>
                                            <p:cond delay="800"/>
                                          </p:stCondLst>
                                        </p:cTn>
                                        <p:tgtEl>
                                          <p:spTgt spid="74"/>
                                        </p:tgtEl>
                                        <p:attrNameLst>
                                          <p:attrName>r</p:attrName>
                                        </p:attrNameLst>
                                      </p:cBhvr>
                                    </p:animRot>
                                    <p:animRot by="-240000">
                                      <p:cBhvr>
                                        <p:cTn id="89" dur="400" fill="hold">
                                          <p:stCondLst>
                                            <p:cond delay="1200"/>
                                          </p:stCondLst>
                                        </p:cTn>
                                        <p:tgtEl>
                                          <p:spTgt spid="74"/>
                                        </p:tgtEl>
                                        <p:attrNameLst>
                                          <p:attrName>r</p:attrName>
                                        </p:attrNameLst>
                                      </p:cBhvr>
                                    </p:animRot>
                                    <p:animRot by="120000">
                                      <p:cBhvr>
                                        <p:cTn id="90" dur="400" fill="hold">
                                          <p:stCondLst>
                                            <p:cond delay="1600"/>
                                          </p:stCondLst>
                                        </p:cTn>
                                        <p:tgtEl>
                                          <p:spTgt spid="74"/>
                                        </p:tgtEl>
                                        <p:attrNameLst>
                                          <p:attrName>r</p:attrName>
                                        </p:attrNameLst>
                                      </p:cBhvr>
                                    </p:animRot>
                                  </p:childTnLst>
                                </p:cTn>
                              </p:par>
                              <p:par>
                                <p:cTn id="91"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92" dur="35000" fill="hold"/>
                                        <p:tgtEl>
                                          <p:spTgt spid="74"/>
                                        </p:tgtEl>
                                        <p:attrNameLst>
                                          <p:attrName>ppt_x</p:attrName>
                                          <p:attrName>ppt_y</p:attrName>
                                        </p:attrNameLst>
                                      </p:cBhvr>
                                      <p:rCtr x="-60556" y="2407"/>
                                    </p:animMotion>
                                  </p:childTnLst>
                                </p:cTn>
                              </p:par>
                              <p:par>
                                <p:cTn id="93" presetID="1" presetClass="entr" presetSubtype="0" fill="hold"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par>
                                <p:cTn id="95" presetID="32" presetClass="emph" presetSubtype="0" repeatCount="indefinite" fill="hold" nodeType="withEffect">
                                  <p:stCondLst>
                                    <p:cond delay="0"/>
                                  </p:stCondLst>
                                  <p:childTnLst>
                                    <p:animRot by="120000">
                                      <p:cBhvr>
                                        <p:cTn id="96" dur="200" fill="hold">
                                          <p:stCondLst>
                                            <p:cond delay="0"/>
                                          </p:stCondLst>
                                        </p:cTn>
                                        <p:tgtEl>
                                          <p:spTgt spid="76"/>
                                        </p:tgtEl>
                                        <p:attrNameLst>
                                          <p:attrName>r</p:attrName>
                                        </p:attrNameLst>
                                      </p:cBhvr>
                                    </p:animRot>
                                    <p:animRot by="-240000">
                                      <p:cBhvr>
                                        <p:cTn id="97" dur="400" fill="hold">
                                          <p:stCondLst>
                                            <p:cond delay="400"/>
                                          </p:stCondLst>
                                        </p:cTn>
                                        <p:tgtEl>
                                          <p:spTgt spid="76"/>
                                        </p:tgtEl>
                                        <p:attrNameLst>
                                          <p:attrName>r</p:attrName>
                                        </p:attrNameLst>
                                      </p:cBhvr>
                                    </p:animRot>
                                    <p:animRot by="240000">
                                      <p:cBhvr>
                                        <p:cTn id="98" dur="400" fill="hold">
                                          <p:stCondLst>
                                            <p:cond delay="800"/>
                                          </p:stCondLst>
                                        </p:cTn>
                                        <p:tgtEl>
                                          <p:spTgt spid="76"/>
                                        </p:tgtEl>
                                        <p:attrNameLst>
                                          <p:attrName>r</p:attrName>
                                        </p:attrNameLst>
                                      </p:cBhvr>
                                    </p:animRot>
                                    <p:animRot by="-240000">
                                      <p:cBhvr>
                                        <p:cTn id="99" dur="400" fill="hold">
                                          <p:stCondLst>
                                            <p:cond delay="1200"/>
                                          </p:stCondLst>
                                        </p:cTn>
                                        <p:tgtEl>
                                          <p:spTgt spid="76"/>
                                        </p:tgtEl>
                                        <p:attrNameLst>
                                          <p:attrName>r</p:attrName>
                                        </p:attrNameLst>
                                      </p:cBhvr>
                                    </p:animRot>
                                    <p:animRot by="120000">
                                      <p:cBhvr>
                                        <p:cTn id="100" dur="400" fill="hold">
                                          <p:stCondLst>
                                            <p:cond delay="1600"/>
                                          </p:stCondLst>
                                        </p:cTn>
                                        <p:tgtEl>
                                          <p:spTgt spid="76"/>
                                        </p:tgtEl>
                                        <p:attrNameLst>
                                          <p:attrName>r</p:attrName>
                                        </p:attrNameLst>
                                      </p:cBhvr>
                                    </p:animRot>
                                  </p:childTnLst>
                                </p:cTn>
                              </p:par>
                              <p:par>
                                <p:cTn id="101" presetID="35" presetClass="path" presetSubtype="0" repeatCount="indefinite" accel="50000" decel="50000" fill="hold" nodeType="withEffect">
                                  <p:stCondLst>
                                    <p:cond delay="0"/>
                                  </p:stCondLst>
                                  <p:childTnLst>
                                    <p:animMotion origin="layout" path="M -1.38889E-6 -1.11214E-7 L 1.1908 -0.01483 " pathEditMode="relative" rAng="0" ptsTypes="AA">
                                      <p:cBhvr>
                                        <p:cTn id="102" dur="32000" fill="hold"/>
                                        <p:tgtEl>
                                          <p:spTgt spid="76"/>
                                        </p:tgtEl>
                                        <p:attrNameLst>
                                          <p:attrName>ppt_x</p:attrName>
                                          <p:attrName>ppt_y</p:attrName>
                                        </p:attrNameLst>
                                      </p:cBhvr>
                                      <p:rCtr x="59531" y="-741"/>
                                    </p:animMotion>
                                  </p:childTnLst>
                                </p:cTn>
                              </p:par>
                              <p:par>
                                <p:cTn id="103" presetID="1" presetClass="exit" presetSubtype="0" fill="hold" nodeType="withEffect">
                                  <p:stCondLst>
                                    <p:cond delay="0"/>
                                  </p:stCondLst>
                                  <p:childTnLst>
                                    <p:set>
                                      <p:cBhvr>
                                        <p:cTn id="104" dur="1" fill="hold">
                                          <p:stCondLst>
                                            <p:cond delay="0"/>
                                          </p:stCondLst>
                                        </p:cTn>
                                        <p:tgtEl>
                                          <p:spTgt spid="75"/>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18288000"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57300"/>
            <a:ext cx="1706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528455" y="1805853"/>
            <a:ext cx="13258800" cy="224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4800" b="1">
                <a:solidFill>
                  <a:schemeClr val="bg1"/>
                </a:solidFill>
                <a:latin typeface="Arial" pitchFamily="34" charset="0"/>
                <a:cs typeface="Arial" pitchFamily="34" charset="0"/>
              </a:rPr>
              <a:t>Em hãy liệt một vài </a:t>
            </a:r>
            <a:r>
              <a:rPr lang="vi-VN" altLang="en-US" sz="4800" b="1">
                <a:solidFill>
                  <a:schemeClr val="bg1"/>
                </a:solidFill>
                <a:latin typeface="Arial" pitchFamily="34" charset="0"/>
                <a:cs typeface="Arial" pitchFamily="34" charset="0"/>
              </a:rPr>
              <a:t>công việc </a:t>
            </a:r>
            <a:r>
              <a:rPr lang="en-US" altLang="en-US" sz="4800" b="1">
                <a:solidFill>
                  <a:schemeClr val="bg1"/>
                </a:solidFill>
                <a:latin typeface="Arial" pitchFamily="34" charset="0"/>
                <a:cs typeface="Arial" pitchFamily="34" charset="0"/>
              </a:rPr>
              <a:t>diễn ra sau  khi thức dậy?</a:t>
            </a:r>
          </a:p>
        </p:txBody>
      </p:sp>
      <p:sp>
        <p:nvSpPr>
          <p:cNvPr id="5" name="TextBox 4"/>
          <p:cNvSpPr txBox="1">
            <a:spLocks noChangeArrowheads="1"/>
          </p:cNvSpPr>
          <p:nvPr/>
        </p:nvSpPr>
        <p:spPr bwMode="auto">
          <a:xfrm>
            <a:off x="4876800" y="3848100"/>
            <a:ext cx="7696200" cy="462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it-IT" altLang="en-US" sz="4000">
                <a:solidFill>
                  <a:srgbClr val="002060"/>
                </a:solidFill>
                <a:latin typeface="Arial" pitchFamily="34" charset="0"/>
                <a:cs typeface="Arial" pitchFamily="34" charset="0"/>
              </a:rPr>
              <a:t>Sáng thức dậy em đánh răng, rửa mặt, quét nhà, ăn sáng, soạn sách vở, thay đồng  phục, khăn quàng, đi học...</a:t>
            </a:r>
            <a:endParaRPr lang="en-US" altLang="en-US" sz="4000">
              <a:solidFill>
                <a:srgbClr val="002060"/>
              </a:solidFill>
              <a:latin typeface="Arial" pitchFamily="34" charset="0"/>
              <a:cs typeface="Arial" pitchFamily="34" charset="0"/>
            </a:endParaRPr>
          </a:p>
          <a:p>
            <a:endParaRPr lang="en-US" altLang="en-US" sz="5000">
              <a:solidFill>
                <a:srgbClr val="002060"/>
              </a:solidFill>
              <a:latin typeface="Times New Roman" pitchFamily="18" charset="0"/>
              <a:cs typeface="Times New Roman" pitchFamily="18" charset="0"/>
            </a:endParaRPr>
          </a:p>
        </p:txBody>
      </p:sp>
      <p:pic>
        <p:nvPicPr>
          <p:cNvPr id="11270" name="Picture 4" descr="C:\Users\ADMIN\Desktop\Tai nguyen thiet ke tro choi\Bảng gỗ\1a.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50" y="1285875"/>
            <a:ext cx="3200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04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18288000"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1706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045618" y="1641597"/>
            <a:ext cx="12196763" cy="247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5000" b="1">
                <a:solidFill>
                  <a:schemeClr val="bg1"/>
                </a:solidFill>
                <a:latin typeface="Times New Roman" pitchFamily="18" charset="0"/>
                <a:cs typeface="Times New Roman" pitchFamily="18" charset="0"/>
              </a:rPr>
              <a:t>Em hãy liệt kê các công việc khi đã đến trường cần làm?</a:t>
            </a:r>
          </a:p>
        </p:txBody>
      </p:sp>
      <p:sp>
        <p:nvSpPr>
          <p:cNvPr id="5" name="TextBox 4"/>
          <p:cNvSpPr txBox="1">
            <a:spLocks noChangeArrowheads="1"/>
          </p:cNvSpPr>
          <p:nvPr/>
        </p:nvSpPr>
        <p:spPr bwMode="auto">
          <a:xfrm>
            <a:off x="3886200" y="4283870"/>
            <a:ext cx="9220200" cy="247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it-IT" altLang="en-US" sz="5000">
                <a:solidFill>
                  <a:srgbClr val="002060"/>
                </a:solidFill>
                <a:latin typeface="Arial" pitchFamily="34" charset="0"/>
                <a:cs typeface="Arial" pitchFamily="34" charset="0"/>
              </a:rPr>
              <a:t>Vệ sinh lớp học, lau bảng, kê lại bàn ghế, xem lại bài,...</a:t>
            </a:r>
            <a:endParaRPr lang="en-US" altLang="en-US" sz="5000" b="1">
              <a:solidFill>
                <a:srgbClr val="002060"/>
              </a:solidFill>
              <a:latin typeface="Arial" pitchFamily="34" charset="0"/>
              <a:cs typeface="Arial" pitchFamily="34" charset="0"/>
            </a:endParaRPr>
          </a:p>
        </p:txBody>
      </p:sp>
      <p:pic>
        <p:nvPicPr>
          <p:cNvPr id="12294" name="Picture 4" descr="C:\Users\ADMIN\Desktop\Tai nguyen thiet ke tro choi\Bảng gỗ\1a.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50" y="1285875"/>
            <a:ext cx="3200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853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18288000"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57300"/>
            <a:ext cx="1706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749263" y="1795462"/>
            <a:ext cx="12220574" cy="23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5000" b="1">
                <a:solidFill>
                  <a:schemeClr val="bg1"/>
                </a:solidFill>
                <a:latin typeface="Arial" pitchFamily="34" charset="0"/>
                <a:cs typeface="Arial" pitchFamily="34" charset="0"/>
              </a:rPr>
              <a:t>Em hãy liệt kê các công việc sau khi ăn tối xong?</a:t>
            </a:r>
          </a:p>
        </p:txBody>
      </p:sp>
      <p:sp>
        <p:nvSpPr>
          <p:cNvPr id="5" name="TextBox 4"/>
          <p:cNvSpPr txBox="1">
            <a:spLocks noChangeArrowheads="1"/>
          </p:cNvSpPr>
          <p:nvPr/>
        </p:nvSpPr>
        <p:spPr bwMode="auto">
          <a:xfrm>
            <a:off x="4267200" y="4229100"/>
            <a:ext cx="9753600" cy="23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5000">
                <a:solidFill>
                  <a:srgbClr val="002060"/>
                </a:solidFill>
                <a:latin typeface="Arial" pitchFamily="34" charset="0"/>
                <a:cs typeface="Arial" pitchFamily="34" charset="0"/>
              </a:rPr>
              <a:t>Lau bàn, rửa chén, nghỉ ngơi, học bài, xem ti vi, đi ngủ</a:t>
            </a:r>
          </a:p>
        </p:txBody>
      </p:sp>
      <p:pic>
        <p:nvPicPr>
          <p:cNvPr id="13318" name="Picture 4" descr="C:\Users\ADMIN\Desktop\Tai nguyen thiet ke tro choi\Bảng gỗ\1a.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50" y="1285875"/>
            <a:ext cx="3200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337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18288000"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57300"/>
            <a:ext cx="1706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05200" y="1877718"/>
            <a:ext cx="11049000" cy="23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5000" b="1">
                <a:solidFill>
                  <a:schemeClr val="bg1"/>
                </a:solidFill>
                <a:latin typeface="Arial" pitchFamily="34" charset="0"/>
                <a:cs typeface="Arial" pitchFamily="34" charset="0"/>
              </a:rPr>
              <a:t>Em hãy liệt kê các công việc chuẩn bị nấu cơm?</a:t>
            </a:r>
          </a:p>
        </p:txBody>
      </p:sp>
      <p:sp>
        <p:nvSpPr>
          <p:cNvPr id="5" name="TextBox 4"/>
          <p:cNvSpPr txBox="1">
            <a:spLocks noChangeArrowheads="1"/>
          </p:cNvSpPr>
          <p:nvPr/>
        </p:nvSpPr>
        <p:spPr bwMode="auto">
          <a:xfrm>
            <a:off x="4343400" y="4229100"/>
            <a:ext cx="8674100" cy="23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5000">
                <a:solidFill>
                  <a:srgbClr val="0033CC"/>
                </a:solidFill>
                <a:latin typeface="Arial" pitchFamily="34" charset="0"/>
                <a:cs typeface="Arial" pitchFamily="34" charset="0"/>
              </a:rPr>
              <a:t>Vo gạo, đong nước, lau khô nồi, cắm điện, bật công tắc.</a:t>
            </a:r>
          </a:p>
        </p:txBody>
      </p:sp>
      <p:pic>
        <p:nvPicPr>
          <p:cNvPr id="14342" name="Picture 4" descr="C:\Users\ADMIN\Desktop\Tai nguyen thiet ke tro choi\Bảng gỗ\1a.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50" y="1285875"/>
            <a:ext cx="3200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288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a:solidFill>
            <a:schemeClr val="tx2"/>
          </a:solidFill>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97473">
            <a:off x="15596518" y="6084434"/>
            <a:ext cx="1101434" cy="1079405"/>
          </a:xfrm>
          <a:prstGeom prst="rect">
            <a:avLst/>
          </a:prstGeom>
        </p:spPr>
      </p:pic>
      <p:sp>
        <p:nvSpPr>
          <p:cNvPr id="4" name="AutoShape 4"/>
          <p:cNvSpPr/>
          <p:nvPr/>
        </p:nvSpPr>
        <p:spPr>
          <a:xfrm>
            <a:off x="0" y="0"/>
            <a:ext cx="1476150" cy="10287000"/>
          </a:xfrm>
          <a:prstGeom prst="rect">
            <a:avLst/>
          </a:prstGeom>
          <a:solidFill>
            <a:srgbClr val="FDF5B6"/>
          </a:solidFill>
        </p:spPr>
      </p:sp>
      <p:sp>
        <p:nvSpPr>
          <p:cNvPr id="5" name="TextBox 5"/>
          <p:cNvSpPr txBox="1"/>
          <p:nvPr/>
        </p:nvSpPr>
        <p:spPr>
          <a:xfrm>
            <a:off x="4249597" y="1409700"/>
            <a:ext cx="10820400" cy="2885662"/>
          </a:xfrm>
          <a:prstGeom prst="rect">
            <a:avLst/>
          </a:prstGeom>
        </p:spPr>
        <p:txBody>
          <a:bodyPr wrap="square" lIns="0" tIns="0" rIns="0" bIns="0" rtlCol="0" anchor="t">
            <a:spAutoFit/>
          </a:bodyPr>
          <a:lstStyle/>
          <a:p>
            <a:pPr marL="0" lvl="0" indent="0" algn="ctr">
              <a:lnSpc>
                <a:spcPts val="11999"/>
              </a:lnSpc>
              <a:spcBef>
                <a:spcPct val="0"/>
              </a:spcBef>
            </a:pPr>
            <a:r>
              <a:rPr lang="en-US" sz="5400" b="1" u="none" smtClean="0">
                <a:solidFill>
                  <a:schemeClr val="bg1"/>
                </a:solidFill>
                <a:latin typeface="Arial" pitchFamily="34" charset="0"/>
                <a:cs typeface="Arial" pitchFamily="34" charset="0"/>
              </a:rPr>
              <a:t>BÀI 5. THỰC HÀNH VỀ MÔ TẢ THUẬT TOÁN</a:t>
            </a:r>
            <a:endParaRPr lang="en-US" sz="5400" b="1" u="none">
              <a:solidFill>
                <a:schemeClr val="bg1"/>
              </a:solidFill>
              <a:latin typeface="Arial" pitchFamily="34" charset="0"/>
              <a:cs typeface="Arial" pitchFamily="34" charset="0"/>
            </a:endParaRPr>
          </a:p>
        </p:txBody>
      </p:sp>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7987">
            <a:off x="2633678" y="4264495"/>
            <a:ext cx="1810452" cy="1922295"/>
          </a:xfrm>
          <a:prstGeom prst="rect">
            <a:avLst/>
          </a:prstGeom>
        </p:spPr>
      </p:pic>
      <p:grpSp>
        <p:nvGrpSpPr>
          <p:cNvPr id="7" name="Group 7"/>
          <p:cNvGrpSpPr/>
          <p:nvPr/>
        </p:nvGrpSpPr>
        <p:grpSpPr>
          <a:xfrm>
            <a:off x="4249597" y="4828615"/>
            <a:ext cx="10698025" cy="1420634"/>
            <a:chOff x="338736" y="821025"/>
            <a:chExt cx="12797495" cy="2228825"/>
          </a:xfrm>
        </p:grpSpPr>
        <p:sp>
          <p:nvSpPr>
            <p:cNvPr id="8" name="Freeform 8"/>
            <p:cNvSpPr/>
            <p:nvPr/>
          </p:nvSpPr>
          <p:spPr>
            <a:xfrm>
              <a:off x="338736" y="821025"/>
              <a:ext cx="12797495" cy="2228825"/>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txBody>
            <a:bodyPr/>
            <a:lstStyle/>
            <a:p>
              <a:endParaRPr lang="en-US"/>
            </a:p>
            <a:p>
              <a:r>
                <a:rPr lang="en-US" sz="4800" b="1" smtClean="0">
                  <a:solidFill>
                    <a:srgbClr val="002060"/>
                  </a:solidFill>
                  <a:latin typeface="Arial" pitchFamily="34" charset="0"/>
                  <a:cs typeface="Arial" pitchFamily="34" charset="0"/>
                </a:rPr>
                <a:t>1</a:t>
              </a:r>
              <a:r>
                <a:rPr lang="en-US" sz="4800" b="1" smtClean="0">
                  <a:solidFill>
                    <a:srgbClr val="002060"/>
                  </a:solidFill>
                  <a:latin typeface="Arial" pitchFamily="34" charset="0"/>
                  <a:cs typeface="Arial" pitchFamily="34" charset="0"/>
                </a:rPr>
                <a:t>. Mô tả thuật toán theo cách liệt kê</a:t>
              </a:r>
              <a:endParaRPr lang="en-US" sz="4800" b="1">
                <a:solidFill>
                  <a:srgbClr val="002060"/>
                </a:solidFill>
                <a:latin typeface="Arial" pitchFamily="34" charset="0"/>
                <a:cs typeface="Arial" pitchFamily="34" charset="0"/>
              </a:endParaRPr>
            </a:p>
          </p:txBody>
        </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840615">
            <a:off x="13701694" y="8003769"/>
            <a:ext cx="2348424" cy="76857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807430" y="6624137"/>
            <a:ext cx="1462949" cy="143635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871489" y="5188046"/>
            <a:ext cx="1061203" cy="1061203"/>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59455">
            <a:off x="3519666" y="3734778"/>
            <a:ext cx="2058223" cy="477318"/>
          </a:xfrm>
          <a:prstGeom prst="rect">
            <a:avLst/>
          </a:prstGeom>
        </p:spPr>
      </p:pic>
      <p:sp>
        <p:nvSpPr>
          <p:cNvPr id="15" name="Rounded Rectangle 14"/>
          <p:cNvSpPr/>
          <p:nvPr/>
        </p:nvSpPr>
        <p:spPr>
          <a:xfrm>
            <a:off x="4270379" y="6819900"/>
            <a:ext cx="10605527"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rgbClr val="002060"/>
                </a:solidFill>
                <a:latin typeface="Arial" pitchFamily="34" charset="0"/>
                <a:cs typeface="Arial" pitchFamily="34" charset="0"/>
              </a:rPr>
              <a:t>2. Mô tả thuật toán theo sơ đồ khối</a:t>
            </a:r>
            <a:endParaRPr lang="en-US" sz="4400" b="1">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E6FF"/>
        </a:solidFill>
        <a:effectLst/>
      </p:bgPr>
    </p:bg>
    <p:spTree>
      <p:nvGrpSpPr>
        <p:cNvPr id="1" name=""/>
        <p:cNvGrpSpPr/>
        <p:nvPr/>
      </p:nvGrpSpPr>
      <p:grpSpPr>
        <a:xfrm>
          <a:off x="0" y="0"/>
          <a:ext cx="0" cy="0"/>
          <a:chOff x="0" y="0"/>
          <a:chExt cx="0" cy="0"/>
        </a:xfrm>
      </p:grpSpPr>
      <p:grpSp>
        <p:nvGrpSpPr>
          <p:cNvPr id="2" name="Group 2"/>
          <p:cNvGrpSpPr/>
          <p:nvPr/>
        </p:nvGrpSpPr>
        <p:grpSpPr>
          <a:xfrm>
            <a:off x="4159662" y="864069"/>
            <a:ext cx="12848731" cy="8118486"/>
            <a:chOff x="0" y="0"/>
            <a:chExt cx="9825898" cy="6208505"/>
          </a:xfrm>
        </p:grpSpPr>
        <p:sp>
          <p:nvSpPr>
            <p:cNvPr id="3" name="Freeform 3"/>
            <p:cNvSpPr/>
            <p:nvPr/>
          </p:nvSpPr>
          <p:spPr>
            <a:xfrm>
              <a:off x="-4213" y="0"/>
              <a:ext cx="9830111" cy="6208505"/>
            </a:xfrm>
            <a:custGeom>
              <a:avLst/>
              <a:gdLst/>
              <a:ahLst/>
              <a:cxnLst/>
              <a:rect l="l" t="t" r="r" b="b"/>
              <a:pathLst>
                <a:path w="9830111" h="6208505">
                  <a:moveTo>
                    <a:pt x="278431" y="16918"/>
                  </a:moveTo>
                  <a:cubicBezTo>
                    <a:pt x="278431" y="16918"/>
                    <a:pt x="604014" y="12258"/>
                    <a:pt x="1045114" y="12454"/>
                  </a:cubicBezTo>
                  <a:cubicBezTo>
                    <a:pt x="7948380" y="12671"/>
                    <a:pt x="9556042" y="0"/>
                    <a:pt x="9556042" y="0"/>
                  </a:cubicBezTo>
                  <a:cubicBezTo>
                    <a:pt x="9623506" y="0"/>
                    <a:pt x="9699443" y="0"/>
                    <a:pt x="9778216" y="85073"/>
                  </a:cubicBezTo>
                  <a:cubicBezTo>
                    <a:pt x="9821194" y="131488"/>
                    <a:pt x="9822262" y="240224"/>
                    <a:pt x="9822667" y="320281"/>
                  </a:cubicBezTo>
                  <a:cubicBezTo>
                    <a:pt x="9822667" y="320281"/>
                    <a:pt x="9820963" y="4514342"/>
                    <a:pt x="9820963" y="5445921"/>
                  </a:cubicBezTo>
                  <a:cubicBezTo>
                    <a:pt x="9820963" y="5660080"/>
                    <a:pt x="9830111" y="5959259"/>
                    <a:pt x="9830111" y="5959259"/>
                  </a:cubicBezTo>
                  <a:cubicBezTo>
                    <a:pt x="9830111" y="6087927"/>
                    <a:pt x="9825941" y="6208505"/>
                    <a:pt x="9573103" y="6200371"/>
                  </a:cubicBezTo>
                  <a:cubicBezTo>
                    <a:pt x="9573103" y="6200371"/>
                    <a:pt x="9196631" y="6180072"/>
                    <a:pt x="8195606" y="6187671"/>
                  </a:cubicBezTo>
                  <a:cubicBezTo>
                    <a:pt x="2367023" y="6195805"/>
                    <a:pt x="304023" y="6208505"/>
                    <a:pt x="304023" y="6208505"/>
                  </a:cubicBezTo>
                  <a:cubicBezTo>
                    <a:pt x="132548" y="6208505"/>
                    <a:pt x="4213" y="6107436"/>
                    <a:pt x="8532" y="5904889"/>
                  </a:cubicBezTo>
                  <a:cubicBezTo>
                    <a:pt x="8532" y="5904889"/>
                    <a:pt x="9630" y="5406348"/>
                    <a:pt x="4815" y="1542526"/>
                  </a:cubicBezTo>
                  <a:cubicBezTo>
                    <a:pt x="0" y="663668"/>
                    <a:pt x="25592" y="330596"/>
                    <a:pt x="25592" y="330596"/>
                  </a:cubicBezTo>
                  <a:cubicBezTo>
                    <a:pt x="27224" y="150571"/>
                    <a:pt x="143504" y="16918"/>
                    <a:pt x="278431" y="16918"/>
                  </a:cubicBezTo>
                  <a:close/>
                </a:path>
              </a:pathLst>
            </a:custGeom>
            <a:solidFill>
              <a:srgbClr val="FFFFFF"/>
            </a:solidFill>
            <a:ln>
              <a:solidFill>
                <a:srgbClr val="000000"/>
              </a:solidFill>
            </a:ln>
          </p:spPr>
        </p:sp>
      </p:grpSp>
      <p:grpSp>
        <p:nvGrpSpPr>
          <p:cNvPr id="4" name="Group 4"/>
          <p:cNvGrpSpPr/>
          <p:nvPr/>
        </p:nvGrpSpPr>
        <p:grpSpPr>
          <a:xfrm>
            <a:off x="3957583" y="732326"/>
            <a:ext cx="13682087" cy="9068387"/>
            <a:chOff x="0" y="0"/>
            <a:chExt cx="18242782" cy="12091182"/>
          </a:xfrm>
        </p:grpSpPr>
        <p:grpSp>
          <p:nvGrpSpPr>
            <p:cNvPr id="5" name="Group 5"/>
            <p:cNvGrpSpPr/>
            <p:nvPr/>
          </p:nvGrpSpPr>
          <p:grpSpPr>
            <a:xfrm>
              <a:off x="0" y="281638"/>
              <a:ext cx="17924518" cy="11809544"/>
              <a:chOff x="0" y="0"/>
              <a:chExt cx="10805670" cy="7119301"/>
            </a:xfrm>
          </p:grpSpPr>
          <p:sp>
            <p:nvSpPr>
              <p:cNvPr id="6" name="Freeform 6"/>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p:spPr>
          </p:sp>
        </p:grpSp>
        <p:grpSp>
          <p:nvGrpSpPr>
            <p:cNvPr id="7" name="Group 7"/>
            <p:cNvGrpSpPr/>
            <p:nvPr/>
          </p:nvGrpSpPr>
          <p:grpSpPr>
            <a:xfrm>
              <a:off x="336452" y="0"/>
              <a:ext cx="17906330" cy="11727398"/>
              <a:chOff x="0" y="0"/>
              <a:chExt cx="10821129" cy="7087086"/>
            </a:xfrm>
          </p:grpSpPr>
          <p:sp>
            <p:nvSpPr>
              <p:cNvPr id="8" name="Freeform 8"/>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p:spPr>
          </p:sp>
        </p:grpSp>
      </p:grpSp>
      <p:sp>
        <p:nvSpPr>
          <p:cNvPr id="10" name="Freeform 10"/>
          <p:cNvSpPr/>
          <p:nvPr/>
        </p:nvSpPr>
        <p:spPr>
          <a:xfrm>
            <a:off x="706091" y="1946870"/>
            <a:ext cx="5576240" cy="6549391"/>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p:spPr>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24001">
            <a:off x="2552927" y="1277432"/>
            <a:ext cx="777725" cy="2117569"/>
          </a:xfrm>
          <a:prstGeom prst="rect">
            <a:avLst/>
          </a:prstGeom>
        </p:spPr>
      </p:pic>
      <p:sp>
        <p:nvSpPr>
          <p:cNvPr id="14" name="Rectangle 13"/>
          <p:cNvSpPr/>
          <p:nvPr/>
        </p:nvSpPr>
        <p:spPr>
          <a:xfrm>
            <a:off x="1632162" y="3162300"/>
            <a:ext cx="3724097" cy="4924361"/>
          </a:xfrm>
          <a:prstGeom prst="rect">
            <a:avLst/>
          </a:prstGeom>
        </p:spPr>
        <p:txBody>
          <a:bodyPr wrap="none">
            <a:spAutoFit/>
          </a:bodyPr>
          <a:lstStyle/>
          <a:p>
            <a:pPr algn="ctr">
              <a:lnSpc>
                <a:spcPct val="150000"/>
              </a:lnSpc>
            </a:pPr>
            <a:r>
              <a:rPr lang="en-US" altLang="en-US" sz="5400" b="1">
                <a:solidFill>
                  <a:srgbClr val="FF0000"/>
                </a:solidFill>
                <a:latin typeface="Arial" pitchFamily="34" charset="0"/>
                <a:cs typeface="Arial" pitchFamily="34" charset="0"/>
              </a:rPr>
              <a:t>1.Mô tả </a:t>
            </a:r>
            <a:endParaRPr lang="en-US" altLang="en-US" sz="5400" b="1" smtClean="0">
              <a:solidFill>
                <a:srgbClr val="FF0000"/>
              </a:solidFill>
              <a:latin typeface="Arial" pitchFamily="34" charset="0"/>
              <a:cs typeface="Arial" pitchFamily="34" charset="0"/>
            </a:endParaRPr>
          </a:p>
          <a:p>
            <a:pPr algn="ctr">
              <a:lnSpc>
                <a:spcPct val="150000"/>
              </a:lnSpc>
            </a:pPr>
            <a:r>
              <a:rPr lang="en-US" altLang="en-US" sz="5400" b="1" smtClean="0">
                <a:solidFill>
                  <a:srgbClr val="FF0000"/>
                </a:solidFill>
                <a:latin typeface="Arial" pitchFamily="34" charset="0"/>
                <a:cs typeface="Arial" pitchFamily="34" charset="0"/>
              </a:rPr>
              <a:t>thuật </a:t>
            </a:r>
            <a:r>
              <a:rPr lang="en-US" altLang="en-US" sz="5400" b="1">
                <a:solidFill>
                  <a:srgbClr val="FF0000"/>
                </a:solidFill>
                <a:latin typeface="Arial" pitchFamily="34" charset="0"/>
                <a:cs typeface="Arial" pitchFamily="34" charset="0"/>
              </a:rPr>
              <a:t>toán </a:t>
            </a:r>
            <a:endParaRPr lang="en-US" altLang="en-US" sz="5400" b="1" smtClean="0">
              <a:solidFill>
                <a:srgbClr val="FF0000"/>
              </a:solidFill>
              <a:latin typeface="Arial" pitchFamily="34" charset="0"/>
              <a:cs typeface="Arial" pitchFamily="34" charset="0"/>
            </a:endParaRPr>
          </a:p>
          <a:p>
            <a:pPr algn="ctr">
              <a:lnSpc>
                <a:spcPct val="150000"/>
              </a:lnSpc>
            </a:pPr>
            <a:r>
              <a:rPr lang="en-US" altLang="en-US" sz="5400" b="1" smtClean="0">
                <a:solidFill>
                  <a:srgbClr val="FF0000"/>
                </a:solidFill>
                <a:latin typeface="Arial" pitchFamily="34" charset="0"/>
                <a:cs typeface="Arial" pitchFamily="34" charset="0"/>
              </a:rPr>
              <a:t>theo </a:t>
            </a:r>
            <a:r>
              <a:rPr lang="en-US" altLang="en-US" sz="5400" b="1">
                <a:solidFill>
                  <a:srgbClr val="FF0000"/>
                </a:solidFill>
                <a:latin typeface="Arial" pitchFamily="34" charset="0"/>
                <a:cs typeface="Arial" pitchFamily="34" charset="0"/>
              </a:rPr>
              <a:t>cách </a:t>
            </a:r>
            <a:endParaRPr lang="en-US" altLang="en-US" sz="5400" b="1" smtClean="0">
              <a:solidFill>
                <a:srgbClr val="FF0000"/>
              </a:solidFill>
              <a:latin typeface="Arial" pitchFamily="34" charset="0"/>
              <a:cs typeface="Arial" pitchFamily="34" charset="0"/>
            </a:endParaRPr>
          </a:p>
          <a:p>
            <a:pPr algn="ctr">
              <a:lnSpc>
                <a:spcPct val="150000"/>
              </a:lnSpc>
            </a:pPr>
            <a:r>
              <a:rPr lang="en-US" altLang="en-US" sz="5400" b="1" smtClean="0">
                <a:solidFill>
                  <a:srgbClr val="FF0000"/>
                </a:solidFill>
                <a:latin typeface="Arial" pitchFamily="34" charset="0"/>
                <a:cs typeface="Arial" pitchFamily="34" charset="0"/>
              </a:rPr>
              <a:t>liệt </a:t>
            </a:r>
            <a:r>
              <a:rPr lang="en-US" altLang="en-US" sz="5400" b="1">
                <a:solidFill>
                  <a:srgbClr val="FF0000"/>
                </a:solidFill>
                <a:latin typeface="Arial" pitchFamily="34" charset="0"/>
                <a:cs typeface="Arial" pitchFamily="34" charset="0"/>
              </a:rPr>
              <a:t>kê</a:t>
            </a:r>
          </a:p>
        </p:txBody>
      </p:sp>
      <p:pic>
        <p:nvPicPr>
          <p:cNvPr id="1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650" y="314114"/>
            <a:ext cx="3731623" cy="326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4226464" y="765056"/>
            <a:ext cx="3884926" cy="797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Hoạt động nhóm</a:t>
            </a:r>
            <a:endParaRPr lang="en-US" sz="3200" b="1">
              <a:latin typeface="Arial" pitchFamily="34" charset="0"/>
              <a:cs typeface="Arial" pitchFamily="34" charset="0"/>
            </a:endParaRPr>
          </a:p>
        </p:txBody>
      </p:sp>
      <p:sp>
        <p:nvSpPr>
          <p:cNvPr id="17" name="Rectangle 16"/>
          <p:cNvSpPr/>
          <p:nvPr/>
        </p:nvSpPr>
        <p:spPr>
          <a:xfrm>
            <a:off x="6467388" y="3510715"/>
            <a:ext cx="10911811" cy="2482667"/>
          </a:xfrm>
          <a:prstGeom prst="rect">
            <a:avLst/>
          </a:prstGeom>
        </p:spPr>
        <p:txBody>
          <a:bodyPr wrap="square">
            <a:spAutoFit/>
          </a:bodyPr>
          <a:lstStyle/>
          <a:p>
            <a:pPr algn="just">
              <a:lnSpc>
                <a:spcPct val="150000"/>
              </a:lnSpc>
              <a:spcBef>
                <a:spcPct val="50000"/>
              </a:spcBef>
            </a:pPr>
            <a:r>
              <a:rPr lang="en-US" altLang="en-US" sz="3600" b="1" u="sng">
                <a:solidFill>
                  <a:srgbClr val="FF0000"/>
                </a:solidFill>
                <a:latin typeface="Arial" pitchFamily="34" charset="0"/>
                <a:cs typeface="Arial" pitchFamily="34" charset="0"/>
              </a:rPr>
              <a:t>Bài 1:</a:t>
            </a:r>
            <a:r>
              <a:rPr lang="en-US" altLang="en-US" sz="3600" b="1" u="sng">
                <a:solidFill>
                  <a:srgbClr val="002060"/>
                </a:solidFill>
                <a:latin typeface="Arial" pitchFamily="34" charset="0"/>
                <a:cs typeface="Arial" pitchFamily="34" charset="0"/>
              </a:rPr>
              <a:t> </a:t>
            </a:r>
            <a:r>
              <a:rPr lang="en-US" altLang="en-US" sz="3600">
                <a:solidFill>
                  <a:srgbClr val="002060"/>
                </a:solidFill>
                <a:latin typeface="Arial" pitchFamily="34" charset="0"/>
                <a:cs typeface="Arial" pitchFamily="34" charset="0"/>
              </a:rPr>
              <a:t>Cho một dãy có 50 số nguyên. Hãy mô tả thuật toán đếm xem trong dãy đã cho có bao nhiêu số chẵn?</a:t>
            </a:r>
          </a:p>
        </p:txBody>
      </p:sp>
      <p:sp>
        <p:nvSpPr>
          <p:cNvPr id="18" name="Rectangle 17"/>
          <p:cNvSpPr/>
          <p:nvPr/>
        </p:nvSpPr>
        <p:spPr>
          <a:xfrm>
            <a:off x="6586245" y="6026809"/>
            <a:ext cx="9144000" cy="3313664"/>
          </a:xfrm>
          <a:prstGeom prst="rect">
            <a:avLst/>
          </a:prstGeom>
        </p:spPr>
        <p:txBody>
          <a:bodyPr>
            <a:spAutoFit/>
          </a:bodyPr>
          <a:lstStyle/>
          <a:p>
            <a:pPr algn="just">
              <a:lnSpc>
                <a:spcPct val="150000"/>
              </a:lnSpc>
              <a:spcBef>
                <a:spcPct val="50000"/>
              </a:spcBef>
            </a:pPr>
            <a:r>
              <a:rPr lang="en-US" altLang="en-US" sz="3600">
                <a:solidFill>
                  <a:srgbClr val="002060"/>
                </a:solidFill>
                <a:latin typeface="Arial" pitchFamily="34" charset="0"/>
                <a:cs typeface="Arial" pitchFamily="34" charset="0"/>
              </a:rPr>
              <a:t>Hãy xác định:</a:t>
            </a:r>
          </a:p>
          <a:p>
            <a:pPr>
              <a:lnSpc>
                <a:spcPct val="150000"/>
              </a:lnSpc>
            </a:pPr>
            <a:r>
              <a:rPr lang="en-US" altLang="en-US" sz="3600">
                <a:solidFill>
                  <a:srgbClr val="002060"/>
                </a:solidFill>
                <a:latin typeface="Arial" pitchFamily="34" charset="0"/>
                <a:cs typeface="Arial" pitchFamily="34" charset="0"/>
              </a:rPr>
              <a:t>Input:</a:t>
            </a:r>
          </a:p>
          <a:p>
            <a:pPr>
              <a:lnSpc>
                <a:spcPct val="150000"/>
              </a:lnSpc>
            </a:pPr>
            <a:r>
              <a:rPr lang="en-US" altLang="en-US" sz="3600">
                <a:solidFill>
                  <a:srgbClr val="002060"/>
                </a:solidFill>
                <a:latin typeface="Arial" pitchFamily="34" charset="0"/>
                <a:cs typeface="Arial" pitchFamily="34" charset="0"/>
              </a:rPr>
              <a:t>Output:</a:t>
            </a:r>
          </a:p>
          <a:p>
            <a:pPr>
              <a:lnSpc>
                <a:spcPct val="150000"/>
              </a:lnSpc>
            </a:pPr>
            <a:r>
              <a:rPr lang="en-US" altLang="en-US" sz="3600">
                <a:solidFill>
                  <a:srgbClr val="002060"/>
                </a:solidFill>
                <a:latin typeface="Arial" pitchFamily="34" charset="0"/>
                <a:cs typeface="Arial" pitchFamily="34" charset="0"/>
              </a:rPr>
              <a:t>Các bước thực hiện (Thuật toán):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1102</Words>
  <Application>Microsoft Office PowerPoint</Application>
  <PresentationFormat>Custom</PresentationFormat>
  <Paragraphs>137</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 New Roman</vt:lpstr>
      <vt:lpstr>Wingdings</vt:lpstr>
      <vt:lpstr>Sriracha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HDLAPTOP</cp:lastModifiedBy>
  <cp:revision>13</cp:revision>
  <dcterms:created xsi:type="dcterms:W3CDTF">2006-08-16T00:00:00Z</dcterms:created>
  <dcterms:modified xsi:type="dcterms:W3CDTF">2021-11-10T08:20:25Z</dcterms:modified>
  <dc:identifier>DAEuxq1Km10</dc:identifier>
</cp:coreProperties>
</file>