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c5cc6460152c4b70"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82" r:id="rId3"/>
    <p:sldId id="260" r:id="rId4"/>
    <p:sldId id="261" r:id="rId5"/>
    <p:sldId id="289" r:id="rId6"/>
    <p:sldId id="284" r:id="rId7"/>
    <p:sldId id="286" r:id="rId8"/>
    <p:sldId id="287" r:id="rId9"/>
    <p:sldId id="285" r:id="rId10"/>
    <p:sldId id="288" r:id="rId11"/>
    <p:sldId id="262" r:id="rId12"/>
    <p:sldId id="293" r:id="rId13"/>
    <p:sldId id="292" r:id="rId14"/>
    <p:sldId id="291"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66"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D19AA2F-3E35-4C2E-94ED-D2678D9EB1B3}" type="datetimeFigureOut">
              <a:rPr lang="en-US"/>
              <a:pPr>
                <a:defRPr/>
              </a:pPr>
              <a:t>25/6/2023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7E4622D3-C428-4A01-BE7C-33FECB594FE7}" type="slidenum">
              <a:rPr lang="en-US"/>
              <a:pPr>
                <a:defRPr/>
              </a:pPr>
              <a:t>‹#›</a:t>
            </a:fld>
            <a:endParaRPr lang="en-US"/>
          </a:p>
        </p:txBody>
      </p:sp>
    </p:spTree>
    <p:extLst>
      <p:ext uri="{BB962C8B-B14F-4D97-AF65-F5344CB8AC3E}">
        <p14:creationId xmlns:p14="http://schemas.microsoft.com/office/powerpoint/2010/main" val="9670878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3F0F3F8-60A5-4B63-86B7-5EA382D438A0}" type="slidenum">
              <a:rPr lang="vi-VN" altLang="en-US">
                <a:latin typeface="Arial" panose="020B0604020202020204" pitchFamily="34" charset="0"/>
              </a:rPr>
              <a:pPr fontAlgn="base">
                <a:spcBef>
                  <a:spcPct val="0"/>
                </a:spcBef>
                <a:spcAft>
                  <a:spcPct val="0"/>
                </a:spcAft>
              </a:pPr>
              <a:t>1</a:t>
            </a:fld>
            <a:endParaRPr lang="vi-VN" altLang="en-US">
              <a:latin typeface="Arial" panose="020B0604020202020204" pitchFamily="34" charset="0"/>
            </a:endParaRPr>
          </a:p>
        </p:txBody>
      </p:sp>
    </p:spTree>
    <p:extLst>
      <p:ext uri="{BB962C8B-B14F-4D97-AF65-F5344CB8AC3E}">
        <p14:creationId xmlns:p14="http://schemas.microsoft.com/office/powerpoint/2010/main" val="2944463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079D5CC-9601-4B82-8450-BB7E1BFD5842}" type="slidenum">
              <a:rPr lang="vi-VN" altLang="en-US">
                <a:latin typeface="Arial" panose="020B0604020202020204" pitchFamily="34" charset="0"/>
              </a:rPr>
              <a:pPr fontAlgn="base">
                <a:spcBef>
                  <a:spcPct val="0"/>
                </a:spcBef>
                <a:spcAft>
                  <a:spcPct val="0"/>
                </a:spcAft>
              </a:pPr>
              <a:t>10</a:t>
            </a:fld>
            <a:endParaRPr lang="vi-VN" altLang="en-US">
              <a:latin typeface="Arial" panose="020B0604020202020204" pitchFamily="34" charset="0"/>
            </a:endParaRPr>
          </a:p>
        </p:txBody>
      </p:sp>
    </p:spTree>
    <p:extLst>
      <p:ext uri="{BB962C8B-B14F-4D97-AF65-F5344CB8AC3E}">
        <p14:creationId xmlns:p14="http://schemas.microsoft.com/office/powerpoint/2010/main" val="970267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871C22-8A44-4BBB-AE08-2A2389043B0C}" type="slidenum">
              <a:rPr lang="vi-VN" altLang="en-US">
                <a:latin typeface="Arial" panose="020B0604020202020204" pitchFamily="34" charset="0"/>
              </a:rPr>
              <a:pPr fontAlgn="base">
                <a:spcBef>
                  <a:spcPct val="0"/>
                </a:spcBef>
                <a:spcAft>
                  <a:spcPct val="0"/>
                </a:spcAft>
              </a:pPr>
              <a:t>11</a:t>
            </a:fld>
            <a:endParaRPr lang="vi-VN" altLang="en-US">
              <a:latin typeface="Arial" panose="020B0604020202020204" pitchFamily="34" charset="0"/>
            </a:endParaRPr>
          </a:p>
        </p:txBody>
      </p:sp>
    </p:spTree>
    <p:extLst>
      <p:ext uri="{BB962C8B-B14F-4D97-AF65-F5344CB8AC3E}">
        <p14:creationId xmlns:p14="http://schemas.microsoft.com/office/powerpoint/2010/main" val="1549763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871C22-8A44-4BBB-AE08-2A2389043B0C}" type="slidenum">
              <a:rPr lang="vi-VN" altLang="en-US">
                <a:latin typeface="Arial" panose="020B0604020202020204" pitchFamily="34" charset="0"/>
              </a:rPr>
              <a:pPr fontAlgn="base">
                <a:spcBef>
                  <a:spcPct val="0"/>
                </a:spcBef>
                <a:spcAft>
                  <a:spcPct val="0"/>
                </a:spcAft>
              </a:pPr>
              <a:t>12</a:t>
            </a:fld>
            <a:endParaRPr lang="vi-VN" altLang="en-US">
              <a:latin typeface="Arial" panose="020B0604020202020204" pitchFamily="34" charset="0"/>
            </a:endParaRPr>
          </a:p>
        </p:txBody>
      </p:sp>
    </p:spTree>
    <p:extLst>
      <p:ext uri="{BB962C8B-B14F-4D97-AF65-F5344CB8AC3E}">
        <p14:creationId xmlns:p14="http://schemas.microsoft.com/office/powerpoint/2010/main" val="2264644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871C22-8A44-4BBB-AE08-2A2389043B0C}" type="slidenum">
              <a:rPr lang="vi-VN" altLang="en-US">
                <a:latin typeface="Arial" panose="020B0604020202020204" pitchFamily="34" charset="0"/>
              </a:rPr>
              <a:pPr fontAlgn="base">
                <a:spcBef>
                  <a:spcPct val="0"/>
                </a:spcBef>
                <a:spcAft>
                  <a:spcPct val="0"/>
                </a:spcAft>
              </a:pPr>
              <a:t>13</a:t>
            </a:fld>
            <a:endParaRPr lang="vi-VN" altLang="en-US">
              <a:latin typeface="Arial" panose="020B0604020202020204" pitchFamily="34" charset="0"/>
            </a:endParaRPr>
          </a:p>
        </p:txBody>
      </p:sp>
    </p:spTree>
    <p:extLst>
      <p:ext uri="{BB962C8B-B14F-4D97-AF65-F5344CB8AC3E}">
        <p14:creationId xmlns:p14="http://schemas.microsoft.com/office/powerpoint/2010/main" val="408042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FEB9E7-CE00-4B5C-AF54-960F5E6EFB4F}" type="slidenum">
              <a:rPr lang="vi-VN" altLang="en-US">
                <a:latin typeface="Arial" panose="020B0604020202020204" pitchFamily="34" charset="0"/>
              </a:rPr>
              <a:pPr fontAlgn="base">
                <a:spcBef>
                  <a:spcPct val="0"/>
                </a:spcBef>
                <a:spcAft>
                  <a:spcPct val="0"/>
                </a:spcAft>
              </a:pPr>
              <a:t>2</a:t>
            </a:fld>
            <a:endParaRPr lang="vi-VN" altLang="en-US">
              <a:latin typeface="Arial" panose="020B0604020202020204" pitchFamily="34" charset="0"/>
            </a:endParaRPr>
          </a:p>
        </p:txBody>
      </p:sp>
    </p:spTree>
    <p:extLst>
      <p:ext uri="{BB962C8B-B14F-4D97-AF65-F5344CB8AC3E}">
        <p14:creationId xmlns:p14="http://schemas.microsoft.com/office/powerpoint/2010/main" val="293993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E071E2-15B5-440D-9BC7-4FB9CCAEC309}" type="slidenum">
              <a:rPr lang="vi-VN" altLang="en-US">
                <a:latin typeface="Arial" panose="020B0604020202020204" pitchFamily="34" charset="0"/>
              </a:rPr>
              <a:pPr fontAlgn="base">
                <a:spcBef>
                  <a:spcPct val="0"/>
                </a:spcBef>
                <a:spcAft>
                  <a:spcPct val="0"/>
                </a:spcAft>
              </a:pPr>
              <a:t>3</a:t>
            </a:fld>
            <a:endParaRPr lang="vi-VN" altLang="en-US">
              <a:latin typeface="Arial" panose="020B0604020202020204" pitchFamily="34" charset="0"/>
            </a:endParaRPr>
          </a:p>
        </p:txBody>
      </p:sp>
    </p:spTree>
    <p:extLst>
      <p:ext uri="{BB962C8B-B14F-4D97-AF65-F5344CB8AC3E}">
        <p14:creationId xmlns:p14="http://schemas.microsoft.com/office/powerpoint/2010/main" val="3317202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D36F83D-34EB-4066-909E-026F40961245}" type="slidenum">
              <a:rPr lang="vi-VN" altLang="en-US">
                <a:latin typeface="Arial" panose="020B0604020202020204" pitchFamily="34" charset="0"/>
              </a:rPr>
              <a:pPr fontAlgn="base">
                <a:spcBef>
                  <a:spcPct val="0"/>
                </a:spcBef>
                <a:spcAft>
                  <a:spcPct val="0"/>
                </a:spcAft>
              </a:pPr>
              <a:t>4</a:t>
            </a:fld>
            <a:endParaRPr lang="vi-VN" altLang="en-US">
              <a:latin typeface="Arial" panose="020B0604020202020204" pitchFamily="34" charset="0"/>
            </a:endParaRPr>
          </a:p>
        </p:txBody>
      </p:sp>
    </p:spTree>
    <p:extLst>
      <p:ext uri="{BB962C8B-B14F-4D97-AF65-F5344CB8AC3E}">
        <p14:creationId xmlns:p14="http://schemas.microsoft.com/office/powerpoint/2010/main" val="355539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D36F83D-34EB-4066-909E-026F40961245}" type="slidenum">
              <a:rPr lang="vi-VN" altLang="en-US">
                <a:latin typeface="Arial" panose="020B0604020202020204" pitchFamily="34" charset="0"/>
              </a:rPr>
              <a:pPr fontAlgn="base">
                <a:spcBef>
                  <a:spcPct val="0"/>
                </a:spcBef>
                <a:spcAft>
                  <a:spcPct val="0"/>
                </a:spcAft>
              </a:pPr>
              <a:t>5</a:t>
            </a:fld>
            <a:endParaRPr lang="vi-VN" altLang="en-US">
              <a:latin typeface="Arial" panose="020B0604020202020204" pitchFamily="34" charset="0"/>
            </a:endParaRPr>
          </a:p>
        </p:txBody>
      </p:sp>
    </p:spTree>
    <p:extLst>
      <p:ext uri="{BB962C8B-B14F-4D97-AF65-F5344CB8AC3E}">
        <p14:creationId xmlns:p14="http://schemas.microsoft.com/office/powerpoint/2010/main" val="63681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6142833-D81E-4995-B376-392846662C3C}" type="slidenum">
              <a:rPr lang="vi-VN" altLang="en-US">
                <a:latin typeface="Arial" panose="020B0604020202020204" pitchFamily="34" charset="0"/>
              </a:rPr>
              <a:pPr fontAlgn="base">
                <a:spcBef>
                  <a:spcPct val="0"/>
                </a:spcBef>
                <a:spcAft>
                  <a:spcPct val="0"/>
                </a:spcAft>
              </a:pPr>
              <a:t>6</a:t>
            </a:fld>
            <a:endParaRPr lang="vi-VN" altLang="en-US">
              <a:latin typeface="Arial" panose="020B0604020202020204" pitchFamily="34" charset="0"/>
            </a:endParaRPr>
          </a:p>
        </p:txBody>
      </p:sp>
    </p:spTree>
    <p:extLst>
      <p:ext uri="{BB962C8B-B14F-4D97-AF65-F5344CB8AC3E}">
        <p14:creationId xmlns:p14="http://schemas.microsoft.com/office/powerpoint/2010/main" val="4027688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6142833-D81E-4995-B376-392846662C3C}" type="slidenum">
              <a:rPr lang="vi-VN" altLang="en-US">
                <a:latin typeface="Arial" panose="020B0604020202020204" pitchFamily="34" charset="0"/>
              </a:rPr>
              <a:pPr fontAlgn="base">
                <a:spcBef>
                  <a:spcPct val="0"/>
                </a:spcBef>
                <a:spcAft>
                  <a:spcPct val="0"/>
                </a:spcAft>
              </a:pPr>
              <a:t>7</a:t>
            </a:fld>
            <a:endParaRPr lang="vi-VN" altLang="en-US">
              <a:latin typeface="Arial" panose="020B0604020202020204" pitchFamily="34" charset="0"/>
            </a:endParaRPr>
          </a:p>
        </p:txBody>
      </p:sp>
    </p:spTree>
    <p:extLst>
      <p:ext uri="{BB962C8B-B14F-4D97-AF65-F5344CB8AC3E}">
        <p14:creationId xmlns:p14="http://schemas.microsoft.com/office/powerpoint/2010/main" val="347189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6142833-D81E-4995-B376-392846662C3C}" type="slidenum">
              <a:rPr lang="vi-VN" altLang="en-US">
                <a:latin typeface="Arial" panose="020B0604020202020204" pitchFamily="34" charset="0"/>
              </a:rPr>
              <a:pPr fontAlgn="base">
                <a:spcBef>
                  <a:spcPct val="0"/>
                </a:spcBef>
                <a:spcAft>
                  <a:spcPct val="0"/>
                </a:spcAft>
              </a:pPr>
              <a:t>8</a:t>
            </a:fld>
            <a:endParaRPr lang="vi-VN" altLang="en-US">
              <a:latin typeface="Arial" panose="020B0604020202020204" pitchFamily="34" charset="0"/>
            </a:endParaRPr>
          </a:p>
        </p:txBody>
      </p:sp>
    </p:spTree>
    <p:extLst>
      <p:ext uri="{BB962C8B-B14F-4D97-AF65-F5344CB8AC3E}">
        <p14:creationId xmlns:p14="http://schemas.microsoft.com/office/powerpoint/2010/main" val="891125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079D5CC-9601-4B82-8450-BB7E1BFD5842}" type="slidenum">
              <a:rPr lang="vi-VN" altLang="en-US">
                <a:latin typeface="Arial" panose="020B0604020202020204" pitchFamily="34" charset="0"/>
              </a:rPr>
              <a:pPr fontAlgn="base">
                <a:spcBef>
                  <a:spcPct val="0"/>
                </a:spcBef>
                <a:spcAft>
                  <a:spcPct val="0"/>
                </a:spcAft>
              </a:pPr>
              <a:t>9</a:t>
            </a:fld>
            <a:endParaRPr lang="vi-VN" altLang="en-US">
              <a:latin typeface="Arial" panose="020B0604020202020204" pitchFamily="34" charset="0"/>
            </a:endParaRPr>
          </a:p>
        </p:txBody>
      </p:sp>
    </p:spTree>
    <p:extLst>
      <p:ext uri="{BB962C8B-B14F-4D97-AF65-F5344CB8AC3E}">
        <p14:creationId xmlns:p14="http://schemas.microsoft.com/office/powerpoint/2010/main" val="402290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31C8C59-35BC-4A60-8E03-838900A67677}" type="datetimeFigureOut">
              <a:rPr lang="en-US"/>
              <a:pPr>
                <a:defRPr/>
              </a:pPr>
              <a:t>25/6/2023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573797-5725-490F-819A-1A3C92803433}" type="slidenum">
              <a:rPr lang="en-US"/>
              <a:pPr>
                <a:defRPr/>
              </a:pPr>
              <a:t>‹#›</a:t>
            </a:fld>
            <a:endParaRPr lang="en-US"/>
          </a:p>
        </p:txBody>
      </p:sp>
    </p:spTree>
    <p:extLst>
      <p:ext uri="{BB962C8B-B14F-4D97-AF65-F5344CB8AC3E}">
        <p14:creationId xmlns:p14="http://schemas.microsoft.com/office/powerpoint/2010/main" val="28104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C5F903-8C67-4E4F-B4FD-65EFFDBA6127}" type="datetimeFigureOut">
              <a:rPr lang="en-US"/>
              <a:pPr>
                <a:defRPr/>
              </a:pPr>
              <a:t>25/6/2023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AEC23D-FD78-4264-B239-0B2B0A1192C2}" type="slidenum">
              <a:rPr lang="en-US"/>
              <a:pPr>
                <a:defRPr/>
              </a:pPr>
              <a:t>‹#›</a:t>
            </a:fld>
            <a:endParaRPr lang="en-US"/>
          </a:p>
        </p:txBody>
      </p:sp>
    </p:spTree>
    <p:extLst>
      <p:ext uri="{BB962C8B-B14F-4D97-AF65-F5344CB8AC3E}">
        <p14:creationId xmlns:p14="http://schemas.microsoft.com/office/powerpoint/2010/main" val="379096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C06C3B-A78E-41A6-81D8-BC13CC51C495}" type="datetimeFigureOut">
              <a:rPr lang="en-US"/>
              <a:pPr>
                <a:defRPr/>
              </a:pPr>
              <a:t>25/6/2023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B5D42C-2E13-41C6-8693-CEF299C3F3BF}" type="slidenum">
              <a:rPr lang="en-US"/>
              <a:pPr>
                <a:defRPr/>
              </a:pPr>
              <a:t>‹#›</a:t>
            </a:fld>
            <a:endParaRPr lang="en-US"/>
          </a:p>
        </p:txBody>
      </p:sp>
    </p:spTree>
    <p:extLst>
      <p:ext uri="{BB962C8B-B14F-4D97-AF65-F5344CB8AC3E}">
        <p14:creationId xmlns:p14="http://schemas.microsoft.com/office/powerpoint/2010/main" val="422122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8FC053-A652-4B1A-9EDD-370121C0D909}" type="datetimeFigureOut">
              <a:rPr lang="en-US"/>
              <a:pPr>
                <a:defRPr/>
              </a:pPr>
              <a:t>25/6/2023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8E178D-EDBA-4CDC-892F-F3C7EB12CE7E}" type="slidenum">
              <a:rPr lang="en-US"/>
              <a:pPr>
                <a:defRPr/>
              </a:pPr>
              <a:t>‹#›</a:t>
            </a:fld>
            <a:endParaRPr lang="en-US"/>
          </a:p>
        </p:txBody>
      </p:sp>
    </p:spTree>
    <p:extLst>
      <p:ext uri="{BB962C8B-B14F-4D97-AF65-F5344CB8AC3E}">
        <p14:creationId xmlns:p14="http://schemas.microsoft.com/office/powerpoint/2010/main" val="395926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31676025-B1B5-45D9-A856-30612BE19D39}" type="datetimeFigureOut">
              <a:rPr lang="en-US"/>
              <a:pPr>
                <a:defRPr/>
              </a:pPr>
              <a:t>25/6/2023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492783-4B90-417F-8A86-0990E5A37D6A}" type="slidenum">
              <a:rPr lang="en-US"/>
              <a:pPr>
                <a:defRPr/>
              </a:pPr>
              <a:t>‹#›</a:t>
            </a:fld>
            <a:endParaRPr lang="en-US"/>
          </a:p>
        </p:txBody>
      </p:sp>
    </p:spTree>
    <p:extLst>
      <p:ext uri="{BB962C8B-B14F-4D97-AF65-F5344CB8AC3E}">
        <p14:creationId xmlns:p14="http://schemas.microsoft.com/office/powerpoint/2010/main" val="87173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DC14089-CC67-45B1-89BB-EC86CA17886B}" type="datetimeFigureOut">
              <a:rPr lang="en-US"/>
              <a:pPr>
                <a:defRPr/>
              </a:pPr>
              <a:t>25/6/2023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46FA90-E88A-496C-A2D1-FFC243E95697}" type="slidenum">
              <a:rPr lang="en-US"/>
              <a:pPr>
                <a:defRPr/>
              </a:pPr>
              <a:t>‹#›</a:t>
            </a:fld>
            <a:endParaRPr lang="en-US"/>
          </a:p>
        </p:txBody>
      </p:sp>
    </p:spTree>
    <p:extLst>
      <p:ext uri="{BB962C8B-B14F-4D97-AF65-F5344CB8AC3E}">
        <p14:creationId xmlns:p14="http://schemas.microsoft.com/office/powerpoint/2010/main" val="15578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2C289B-B6FE-41CA-BF5F-D6F1ECAB2581}" type="datetimeFigureOut">
              <a:rPr lang="en-US"/>
              <a:pPr>
                <a:defRPr/>
              </a:pPr>
              <a:t>25/6/2023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625C33A-3F29-414C-A78F-2808B006DD2D}" type="slidenum">
              <a:rPr lang="en-US"/>
              <a:pPr>
                <a:defRPr/>
              </a:pPr>
              <a:t>‹#›</a:t>
            </a:fld>
            <a:endParaRPr lang="en-US"/>
          </a:p>
        </p:txBody>
      </p:sp>
    </p:spTree>
    <p:extLst>
      <p:ext uri="{BB962C8B-B14F-4D97-AF65-F5344CB8AC3E}">
        <p14:creationId xmlns:p14="http://schemas.microsoft.com/office/powerpoint/2010/main" val="220280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D0B887A-90FC-4EA4-B39C-6305AD98E67C}" type="datetimeFigureOut">
              <a:rPr lang="en-US"/>
              <a:pPr>
                <a:defRPr/>
              </a:pPr>
              <a:t>25/6/2023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8F8176E-538E-485E-8B1B-7BA01A4BE8ED}" type="slidenum">
              <a:rPr lang="en-US"/>
              <a:pPr>
                <a:defRPr/>
              </a:pPr>
              <a:t>‹#›</a:t>
            </a:fld>
            <a:endParaRPr lang="en-US"/>
          </a:p>
        </p:txBody>
      </p:sp>
    </p:spTree>
    <p:extLst>
      <p:ext uri="{BB962C8B-B14F-4D97-AF65-F5344CB8AC3E}">
        <p14:creationId xmlns:p14="http://schemas.microsoft.com/office/powerpoint/2010/main" val="423840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BF744F-68D8-4868-8294-02E9543F8B6C}" type="datetimeFigureOut">
              <a:rPr lang="en-US"/>
              <a:pPr>
                <a:defRPr/>
              </a:pPr>
              <a:t>25/6/2023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D4726C-CBCB-4AC8-BBC1-CB9E38057068}" type="slidenum">
              <a:rPr lang="en-US"/>
              <a:pPr>
                <a:defRPr/>
              </a:pPr>
              <a:t>‹#›</a:t>
            </a:fld>
            <a:endParaRPr lang="en-US"/>
          </a:p>
        </p:txBody>
      </p:sp>
    </p:spTree>
    <p:extLst>
      <p:ext uri="{BB962C8B-B14F-4D97-AF65-F5344CB8AC3E}">
        <p14:creationId xmlns:p14="http://schemas.microsoft.com/office/powerpoint/2010/main" val="2990191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64FAF70C-7749-4DA5-A688-2B64A647ECD5}" type="datetimeFigureOut">
              <a:rPr lang="en-US"/>
              <a:pPr>
                <a:defRPr/>
              </a:pPr>
              <a:t>25/6/2023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B2ED41-8B6C-4F43-BFEF-EEA73D104C1B}" type="slidenum">
              <a:rPr lang="en-US"/>
              <a:pPr>
                <a:defRPr/>
              </a:pPr>
              <a:t>‹#›</a:t>
            </a:fld>
            <a:endParaRPr lang="en-US"/>
          </a:p>
        </p:txBody>
      </p:sp>
    </p:spTree>
    <p:extLst>
      <p:ext uri="{BB962C8B-B14F-4D97-AF65-F5344CB8AC3E}">
        <p14:creationId xmlns:p14="http://schemas.microsoft.com/office/powerpoint/2010/main" val="144264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C781B021-2E2E-4990-B374-310B4C789359}" type="datetimeFigureOut">
              <a:rPr lang="en-US"/>
              <a:pPr>
                <a:defRPr/>
              </a:pPr>
              <a:t>25/6/2023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BD297F-F7AD-4955-9560-65628CC8DEBA}" type="slidenum">
              <a:rPr lang="en-US"/>
              <a:pPr>
                <a:defRPr/>
              </a:pPr>
              <a:t>‹#›</a:t>
            </a:fld>
            <a:endParaRPr lang="en-US"/>
          </a:p>
        </p:txBody>
      </p:sp>
    </p:spTree>
    <p:extLst>
      <p:ext uri="{BB962C8B-B14F-4D97-AF65-F5344CB8AC3E}">
        <p14:creationId xmlns:p14="http://schemas.microsoft.com/office/powerpoint/2010/main" val="348774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4347541-CB58-438E-9561-7FDC07F44096}" type="datetimeFigureOut">
              <a:rPr lang="en-US"/>
              <a:pPr>
                <a:defRPr/>
              </a:pPr>
              <a:t>25/6/2023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6E85EF3-E4D9-4975-B189-DB53853FFD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Vai%20tr&#242;%20c&#7911;a%20Tin%20h&#7885;c%20trong%20x&#227;%20h&#7897;i%20tri%20th&#7913;c.web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slide" Target="slide1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1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770188" y="515938"/>
            <a:ext cx="184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vi-VN" sz="2800">
              <a:latin typeface="Arial" panose="020B0604020202020204" pitchFamily="34" charset="0"/>
            </a:endParaRPr>
          </a:p>
        </p:txBody>
      </p:sp>
      <p:sp>
        <p:nvSpPr>
          <p:cNvPr id="69" name="Rectangle 68"/>
          <p:cNvSpPr/>
          <p:nvPr/>
        </p:nvSpPr>
        <p:spPr>
          <a:xfrm>
            <a:off x="1450900" y="1190490"/>
            <a:ext cx="9667519" cy="1446550"/>
          </a:xfrm>
          <a:prstGeom prst="rect">
            <a:avLst/>
          </a:prstGeom>
          <a:noFill/>
        </p:spPr>
        <p:txBody>
          <a:bodyPr wrap="none">
            <a:spAutoFit/>
          </a:bodyPr>
          <a:lstStyle/>
          <a:p>
            <a:pPr algn="ctr" eaLnBrk="1" fontAlgn="auto" hangingPunct="1">
              <a:spcBef>
                <a:spcPts val="0"/>
              </a:spcBef>
              <a:spcAft>
                <a:spcPts val="0"/>
              </a:spcAft>
              <a:defRPr/>
            </a:pPr>
            <a:r>
              <a:rPr lang="en-US" sz="4400" b="1" smtClean="0">
                <a:ln w="12700">
                  <a:solidFill>
                    <a:schemeClr val="accent5"/>
                  </a:solidFill>
                  <a:prstDash val="solid"/>
                </a:ln>
                <a:solidFill>
                  <a:srgbClr val="FFFF00"/>
                </a:solidFill>
                <a:effectLst>
                  <a:outerShdw blurRad="38100" dist="38100" dir="2700000" algn="tl">
                    <a:srgbClr val="000000">
                      <a:alpha val="43137"/>
                    </a:srgbClr>
                  </a:outerShdw>
                </a:effectLst>
                <a:latin typeface="+mn-lt"/>
              </a:rPr>
              <a:t>CHỦ ĐỀ G: HƯỚNG NGHIỆP VỚI TIN HỌC</a:t>
            </a:r>
          </a:p>
          <a:p>
            <a:pPr algn="ctr" eaLnBrk="1" fontAlgn="auto" hangingPunct="1">
              <a:spcBef>
                <a:spcPts val="0"/>
              </a:spcBef>
              <a:spcAft>
                <a:spcPts val="0"/>
              </a:spcAft>
              <a:defRPr/>
            </a:pPr>
            <a:r>
              <a:rPr lang="en-US" sz="4400" b="1" smtClean="0">
                <a:ln w="12700">
                  <a:solidFill>
                    <a:schemeClr val="accent5"/>
                  </a:solidFill>
                  <a:prstDash val="solid"/>
                </a:ln>
                <a:solidFill>
                  <a:srgbClr val="FFFF00"/>
                </a:solidFill>
                <a:effectLst>
                  <a:outerShdw blurRad="38100" dist="38100" dir="2700000" algn="tl">
                    <a:srgbClr val="000000">
                      <a:alpha val="43137"/>
                    </a:srgbClr>
                  </a:outerShdw>
                </a:effectLst>
                <a:latin typeface="+mn-lt"/>
              </a:rPr>
              <a:t>BÀI 1: TIN HỌC VÀ ỨNG DỤNG</a:t>
            </a:r>
            <a:endParaRPr lang="en-US" sz="4400" b="1">
              <a:ln w="12700">
                <a:solidFill>
                  <a:schemeClr val="accent5"/>
                </a:solidFill>
                <a:prstDash val="solid"/>
              </a:ln>
              <a:solidFill>
                <a:srgbClr val="FFFF00"/>
              </a:solidFill>
              <a:effectLst>
                <a:outerShdw blurRad="38100" dist="38100" dir="2700000" algn="tl">
                  <a:srgbClr val="000000">
                    <a:alpha val="43137"/>
                  </a:srgbClr>
                </a:outerShdw>
              </a:effectLst>
              <a:latin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checkerboard(across)">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 name="Hộp Văn bản 3">
            <a:extLst>
              <a:ext uri="{FF2B5EF4-FFF2-40B4-BE49-F238E27FC236}">
                <a16:creationId xmlns:a16="http://schemas.microsoft.com/office/drawing/2014/main" xmlns="" id="{77CE9DA1-CFCC-44CF-A3CB-81107D528218}"/>
              </a:ext>
            </a:extLst>
          </p:cNvPr>
          <p:cNvSpPr txBox="1"/>
          <p:nvPr/>
        </p:nvSpPr>
        <p:spPr>
          <a:xfrm>
            <a:off x="316992" y="235016"/>
            <a:ext cx="11618976" cy="743473"/>
          </a:xfrm>
          <a:prstGeom prst="rect">
            <a:avLst/>
          </a:prstGeom>
          <a:solidFill>
            <a:srgbClr val="0000FF"/>
          </a:solidFill>
          <a:scene3d>
            <a:camera prst="orthographicFront"/>
            <a:lightRig rig="threePt" dir="t"/>
          </a:scene3d>
          <a:sp3d>
            <a:bevelT prst="softRound"/>
          </a:sp3d>
        </p:spPr>
        <p:txBody>
          <a:bodyPr>
            <a:spAutoFit/>
          </a:bodyPr>
          <a:lstStyle/>
          <a:p>
            <a:pPr algn="ctr" eaLnBrk="1" fontAlgn="auto" hangingPunct="1">
              <a:lnSpc>
                <a:spcPct val="115000"/>
              </a:lnSpc>
              <a:spcBef>
                <a:spcPts val="600"/>
              </a:spcBef>
              <a:spcAft>
                <a:spcPts val="0"/>
              </a:spcAft>
              <a:defRPr/>
            </a:pP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4" name="AutoShape 6">
            <a:hlinkClick r:id="rId4" action="ppaction://hlinksldjump"/>
          </p:cNvPr>
          <p:cNvSpPr>
            <a:spLocks noChangeArrowheads="1"/>
          </p:cNvSpPr>
          <p:nvPr/>
        </p:nvSpPr>
        <p:spPr bwMode="gray">
          <a:xfrm>
            <a:off x="777875" y="1879600"/>
            <a:ext cx="6870700" cy="571500"/>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auto">
              <a:spcBef>
                <a:spcPts val="0"/>
              </a:spcBef>
              <a:spcAft>
                <a:spcPts val="0"/>
              </a:spcAft>
              <a:defRPr/>
            </a:pPr>
            <a:r>
              <a:rPr lang="en-US" altLang="vi-VN" sz="2800" b="1" smtClean="0">
                <a:solidFill>
                  <a:srgbClr val="FFFF00"/>
                </a:solidFill>
                <a:latin typeface="+mn-lt"/>
              </a:rPr>
              <a:t>2.3. MỘT SỐ NGHỀ ỨNG DỤNG TIN HỌC</a:t>
            </a:r>
            <a:endParaRPr lang="en-US" altLang="vi-VN" sz="2800" b="1" dirty="0">
              <a:solidFill>
                <a:srgbClr val="FFFF00"/>
              </a:solidFill>
              <a:latin typeface="+mn-lt"/>
            </a:endParaRPr>
          </a:p>
        </p:txBody>
      </p:sp>
      <p:grpSp>
        <p:nvGrpSpPr>
          <p:cNvPr id="5" name="Group 15"/>
          <p:cNvGrpSpPr>
            <a:grpSpLocks/>
          </p:cNvGrpSpPr>
          <p:nvPr/>
        </p:nvGrpSpPr>
        <p:grpSpPr bwMode="auto">
          <a:xfrm>
            <a:off x="409575" y="1836738"/>
            <a:ext cx="457200" cy="604837"/>
            <a:chOff x="2078" y="1680"/>
            <a:chExt cx="1615" cy="1615"/>
          </a:xfrm>
        </p:grpSpPr>
        <p:sp>
          <p:nvSpPr>
            <p:cNvPr id="15378"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5379"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8" name="Oval 18"/>
            <p:cNvSpPr>
              <a:spLocks noChangeArrowheads="1"/>
            </p:cNvSpPr>
            <p:nvPr/>
          </p:nvSpPr>
          <p:spPr bwMode="gray">
            <a:xfrm>
              <a:off x="2252" y="1794"/>
              <a:ext cx="920"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15381" name="Oval 19"/>
            <p:cNvSpPr>
              <a:spLocks noChangeArrowheads="1"/>
            </p:cNvSpPr>
            <p:nvPr/>
          </p:nvSpPr>
          <p:spPr bwMode="gray">
            <a:xfrm>
              <a:off x="2254" y="1795"/>
              <a:ext cx="918" cy="1387"/>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0" name="Oval 20"/>
            <p:cNvSpPr>
              <a:spLocks noChangeArrowheads="1"/>
            </p:cNvSpPr>
            <p:nvPr/>
          </p:nvSpPr>
          <p:spPr bwMode="gray">
            <a:xfrm>
              <a:off x="2336" y="1794"/>
              <a:ext cx="1099"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15383" name="Oval 21"/>
            <p:cNvSpPr>
              <a:spLocks noChangeArrowheads="1"/>
            </p:cNvSpPr>
            <p:nvPr/>
          </p:nvSpPr>
          <p:spPr bwMode="gray">
            <a:xfrm>
              <a:off x="2337" y="1795"/>
              <a:ext cx="1096" cy="1387"/>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12" name="AutoShape 6">
            <a:hlinkClick r:id="rId4" action="ppaction://hlinksldjump"/>
          </p:cNvPr>
          <p:cNvSpPr>
            <a:spLocks noChangeArrowheads="1"/>
          </p:cNvSpPr>
          <p:nvPr/>
        </p:nvSpPr>
        <p:spPr bwMode="gray">
          <a:xfrm>
            <a:off x="487363" y="1036638"/>
            <a:ext cx="4573587" cy="558800"/>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auto">
              <a:spcBef>
                <a:spcPts val="0"/>
              </a:spcBef>
              <a:spcAft>
                <a:spcPts val="0"/>
              </a:spcAft>
              <a:defRPr/>
            </a:pPr>
            <a:r>
              <a:rPr lang="en-US" altLang="vi-VN" sz="2800" b="1" dirty="0">
                <a:latin typeface="+mn-lt"/>
              </a:rPr>
              <a:t>2</a:t>
            </a:r>
            <a:r>
              <a:rPr lang="en-US" altLang="vi-VN" sz="2800" b="1">
                <a:latin typeface="+mn-lt"/>
              </a:rPr>
              <a:t>. HÌNH THÀNH KIẾN THỨC</a:t>
            </a:r>
            <a:endParaRPr lang="en-US" altLang="vi-VN" sz="2800" b="1" dirty="0">
              <a:latin typeface="+mn-lt"/>
            </a:endParaRPr>
          </a:p>
        </p:txBody>
      </p:sp>
      <p:grpSp>
        <p:nvGrpSpPr>
          <p:cNvPr id="13" name="Group 15"/>
          <p:cNvGrpSpPr>
            <a:grpSpLocks/>
          </p:cNvGrpSpPr>
          <p:nvPr/>
        </p:nvGrpSpPr>
        <p:grpSpPr bwMode="auto">
          <a:xfrm>
            <a:off x="155575" y="977900"/>
            <a:ext cx="457200" cy="604838"/>
            <a:chOff x="2078" y="1680"/>
            <a:chExt cx="1615" cy="1615"/>
          </a:xfrm>
        </p:grpSpPr>
        <p:sp>
          <p:nvSpPr>
            <p:cNvPr id="15372"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5373"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6" name="Oval 18"/>
            <p:cNvSpPr>
              <a:spLocks noChangeArrowheads="1"/>
            </p:cNvSpPr>
            <p:nvPr/>
          </p:nvSpPr>
          <p:spPr bwMode="gray">
            <a:xfrm>
              <a:off x="2252" y="1794"/>
              <a:ext cx="920"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15375" name="Oval 19"/>
            <p:cNvSpPr>
              <a:spLocks noChangeArrowheads="1"/>
            </p:cNvSpPr>
            <p:nvPr/>
          </p:nvSpPr>
          <p:spPr bwMode="gray">
            <a:xfrm>
              <a:off x="2254" y="1795"/>
              <a:ext cx="918" cy="1387"/>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8" name="Oval 20"/>
            <p:cNvSpPr>
              <a:spLocks noChangeArrowheads="1"/>
            </p:cNvSpPr>
            <p:nvPr/>
          </p:nvSpPr>
          <p:spPr bwMode="gray">
            <a:xfrm>
              <a:off x="2336" y="1794"/>
              <a:ext cx="1099"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15377" name="Oval 21"/>
            <p:cNvSpPr>
              <a:spLocks noChangeArrowheads="1"/>
            </p:cNvSpPr>
            <p:nvPr/>
          </p:nvSpPr>
          <p:spPr bwMode="gray">
            <a:xfrm>
              <a:off x="2337" y="1795"/>
              <a:ext cx="1096" cy="1387"/>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25" name="Rectangle 2"/>
          <p:cNvSpPr>
            <a:spLocks noChangeArrowheads="1"/>
          </p:cNvSpPr>
          <p:nvPr/>
        </p:nvSpPr>
        <p:spPr bwMode="auto">
          <a:xfrm>
            <a:off x="793170" y="2735262"/>
            <a:ext cx="108394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400">
                <a:solidFill>
                  <a:srgbClr val="0000FF"/>
                </a:solidFill>
                <a:latin typeface="Times New Roman" panose="02020603050405020304" pitchFamily="18" charset="0"/>
                <a:cs typeface="Times New Roman" panose="02020603050405020304" pitchFamily="18" charset="0"/>
              </a:rPr>
              <a:t>- Có rất nhiều nghề thuộc hầu hết các lĩnh vực đều liên quan đến ứng dụng tin học như: Hành chính văn phòng, Kế toán, giáo viên, kĩ thuật xây dựng, thiết kế công nghiệp,…</a:t>
            </a:r>
            <a:endParaRPr lang="en-US" altLang="en-US" sz="2400">
              <a:solidFill>
                <a:srgbClr val="0000FF"/>
              </a:solidFill>
              <a:latin typeface="Times New Roman" panose="02020603050405020304" pitchFamily="18" charset="0"/>
              <a:cs typeface="Times New Roman" panose="02020603050405020304" pitchFamily="18" charset="0"/>
            </a:endParaRPr>
          </a:p>
        </p:txBody>
      </p:sp>
      <p:sp>
        <p:nvSpPr>
          <p:cNvPr id="23" name="Rectangle 69"/>
          <p:cNvSpPr>
            <a:spLocks noChangeArrowheads="1"/>
          </p:cNvSpPr>
          <p:nvPr/>
        </p:nvSpPr>
        <p:spPr bwMode="auto">
          <a:xfrm>
            <a:off x="2605088" y="284163"/>
            <a:ext cx="7900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chemeClr val="bg1"/>
                </a:solidFill>
                <a:latin typeface="Times New Roman" panose="02020603050405020304" pitchFamily="18" charset="0"/>
                <a:cs typeface="Times New Roman" panose="02020603050405020304" pitchFamily="18" charset="0"/>
              </a:rPr>
              <a:t>BÀI </a:t>
            </a:r>
            <a:r>
              <a:rPr lang="en-US" altLang="en-US" sz="3200" b="1" smtClean="0">
                <a:solidFill>
                  <a:schemeClr val="bg1"/>
                </a:solidFill>
                <a:latin typeface="Times New Roman" panose="02020603050405020304" pitchFamily="18" charset="0"/>
                <a:cs typeface="Times New Roman" panose="02020603050405020304" pitchFamily="18" charset="0"/>
              </a:rPr>
              <a:t>1: TIN HỌC VÀ NGÀNH NGHỀ</a:t>
            </a:r>
            <a:endParaRPr lang="en-US" altLang="en-US"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65679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3"/>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3"/>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grpId="0" nodeType="clickEffect">
                                  <p:stCondLst>
                                    <p:cond delay="0"/>
                                  </p:stCondLst>
                                  <p:iterate type="wd">
                                    <p:tmPct val="10000"/>
                                  </p:iterate>
                                  <p:childTnLst>
                                    <p:set>
                                      <p:cBhvr>
                                        <p:cTn id="30" dur="1" fill="hold">
                                          <p:stCondLst>
                                            <p:cond delay="0"/>
                                          </p:stCondLst>
                                        </p:cTn>
                                        <p:tgtEl>
                                          <p:spTgt spid="25"/>
                                        </p:tgtEl>
                                        <p:attrNameLst>
                                          <p:attrName>style.visibility</p:attrName>
                                        </p:attrNameLst>
                                      </p:cBhvr>
                                      <p:to>
                                        <p:strVal val="visible"/>
                                      </p:to>
                                    </p:set>
                                    <p:animEffect transition="in" filter="strips(downRight)">
                                      <p:cBhvr>
                                        <p:cTn id="3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 name="Hộp Văn bản 3">
            <a:extLst>
              <a:ext uri="{FF2B5EF4-FFF2-40B4-BE49-F238E27FC236}">
                <a16:creationId xmlns:a16="http://schemas.microsoft.com/office/drawing/2014/main" xmlns="" id="{77CE9DA1-CFCC-44CF-A3CB-81107D528218}"/>
              </a:ext>
            </a:extLst>
          </p:cNvPr>
          <p:cNvSpPr txBox="1"/>
          <p:nvPr/>
        </p:nvSpPr>
        <p:spPr>
          <a:xfrm>
            <a:off x="316992" y="235016"/>
            <a:ext cx="11618976" cy="743473"/>
          </a:xfrm>
          <a:prstGeom prst="rect">
            <a:avLst/>
          </a:prstGeom>
          <a:solidFill>
            <a:srgbClr val="0000FF"/>
          </a:solidFill>
          <a:scene3d>
            <a:camera prst="orthographicFront"/>
            <a:lightRig rig="threePt" dir="t"/>
          </a:scene3d>
          <a:sp3d>
            <a:bevelT prst="softRound"/>
          </a:sp3d>
        </p:spPr>
        <p:txBody>
          <a:bodyPr>
            <a:spAutoFit/>
          </a:bodyPr>
          <a:lstStyle/>
          <a:p>
            <a:pPr algn="ctr" eaLnBrk="1" fontAlgn="auto" hangingPunct="1">
              <a:lnSpc>
                <a:spcPct val="115000"/>
              </a:lnSpc>
              <a:spcBef>
                <a:spcPts val="600"/>
              </a:spcBef>
              <a:spcAft>
                <a:spcPts val="0"/>
              </a:spcAft>
              <a:defRPr/>
            </a:pP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4" name="AutoShape 5"/>
          <p:cNvSpPr>
            <a:spLocks noChangeArrowheads="1"/>
          </p:cNvSpPr>
          <p:nvPr/>
        </p:nvSpPr>
        <p:spPr bwMode="gray">
          <a:xfrm>
            <a:off x="622300" y="1141413"/>
            <a:ext cx="4305300" cy="573087"/>
          </a:xfrm>
          <a:prstGeom prst="roundRect">
            <a:avLst>
              <a:gd name="adj" fmla="val 50000"/>
            </a:avLst>
          </a:prstGeom>
          <a:noFill/>
          <a:ln w="57150" algn="ctr">
            <a:solidFill>
              <a:schemeClr val="folHlink"/>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vi-VN" sz="2800" b="1"/>
          </a:p>
          <a:p>
            <a:r>
              <a:rPr lang="en-US" altLang="vi-VN" sz="2800" b="1"/>
              <a:t>3. LUYỆN TẬP </a:t>
            </a:r>
          </a:p>
          <a:p>
            <a:endParaRPr lang="en-US" altLang="vi-VN" sz="2800" b="1"/>
          </a:p>
        </p:txBody>
      </p:sp>
      <p:grpSp>
        <p:nvGrpSpPr>
          <p:cNvPr id="5" name="Group 22"/>
          <p:cNvGrpSpPr>
            <a:grpSpLocks/>
          </p:cNvGrpSpPr>
          <p:nvPr/>
        </p:nvGrpSpPr>
        <p:grpSpPr bwMode="auto">
          <a:xfrm>
            <a:off x="317500" y="1100138"/>
            <a:ext cx="425450" cy="604837"/>
            <a:chOff x="2078" y="1680"/>
            <a:chExt cx="1615" cy="1615"/>
          </a:xfrm>
        </p:grpSpPr>
        <p:sp>
          <p:nvSpPr>
            <p:cNvPr id="25608" name="Oval 2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25609" name="Oval 2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8" name="Oval 25"/>
            <p:cNvSpPr>
              <a:spLocks noChangeArrowheads="1"/>
            </p:cNvSpPr>
            <p:nvPr/>
          </p:nvSpPr>
          <p:spPr bwMode="gray">
            <a:xfrm>
              <a:off x="2253" y="1794"/>
              <a:ext cx="982"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25611" name="Oval 26"/>
            <p:cNvSpPr>
              <a:spLocks noChangeArrowheads="1"/>
            </p:cNvSpPr>
            <p:nvPr/>
          </p:nvSpPr>
          <p:spPr bwMode="gray">
            <a:xfrm>
              <a:off x="2254" y="1795"/>
              <a:ext cx="984" cy="1387"/>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0" name="Oval 27"/>
            <p:cNvSpPr>
              <a:spLocks noChangeArrowheads="1"/>
            </p:cNvSpPr>
            <p:nvPr/>
          </p:nvSpPr>
          <p:spPr bwMode="gray">
            <a:xfrm>
              <a:off x="2337" y="1794"/>
              <a:ext cx="1097"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25613" name="Oval 28"/>
            <p:cNvSpPr>
              <a:spLocks noChangeArrowheads="1"/>
            </p:cNvSpPr>
            <p:nvPr/>
          </p:nvSpPr>
          <p:spPr bwMode="gray">
            <a:xfrm>
              <a:off x="2337" y="1795"/>
              <a:ext cx="1096" cy="1387"/>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12" name="Rectangle 69"/>
          <p:cNvSpPr>
            <a:spLocks noChangeArrowheads="1"/>
          </p:cNvSpPr>
          <p:nvPr/>
        </p:nvSpPr>
        <p:spPr bwMode="auto">
          <a:xfrm>
            <a:off x="2605088" y="284163"/>
            <a:ext cx="7900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chemeClr val="bg1"/>
                </a:solidFill>
                <a:latin typeface="Times New Roman" panose="02020603050405020304" pitchFamily="18" charset="0"/>
                <a:cs typeface="Times New Roman" panose="02020603050405020304" pitchFamily="18" charset="0"/>
              </a:rPr>
              <a:t>BÀI </a:t>
            </a:r>
            <a:r>
              <a:rPr lang="en-US" altLang="en-US" sz="3200" b="1" smtClean="0">
                <a:solidFill>
                  <a:schemeClr val="bg1"/>
                </a:solidFill>
                <a:latin typeface="Times New Roman" panose="02020603050405020304" pitchFamily="18" charset="0"/>
                <a:cs typeface="Times New Roman" panose="02020603050405020304" pitchFamily="18" charset="0"/>
              </a:rPr>
              <a:t>1: TIN HỌC VÀ NGÀNH NGHỀ</a:t>
            </a:r>
            <a:endParaRPr lang="en-US" altLang="en-US" sz="320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35565" y="1984065"/>
            <a:ext cx="10123412" cy="2016514"/>
          </a:xfrm>
          <a:prstGeom prst="rect">
            <a:avLst/>
          </a:prstGeom>
        </p:spPr>
        <p:txBody>
          <a:bodyPr wrap="square">
            <a:spAutoFit/>
          </a:bodyPr>
          <a:lstStyle/>
          <a:p>
            <a:pPr algn="just">
              <a:lnSpc>
                <a:spcPct val="107000"/>
              </a:lnSpc>
              <a:spcAft>
                <a:spcPts val="0"/>
              </a:spcAft>
            </a:pPr>
            <a:r>
              <a:rPr lang="en-US" sz="24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HS </a:t>
            </a: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 đôi trong thời gian 5 phút để trả lời các câu hỏi sau:</a:t>
            </a:r>
          </a:p>
          <a:p>
            <a:pPr algn="just">
              <a:spcAft>
                <a:spcPts val="0"/>
              </a:spcAft>
            </a:pPr>
            <a:r>
              <a:rPr lang="en-US" sz="2400" b="1">
                <a:solidFill>
                  <a:srgbClr val="FF0000"/>
                </a:solidFill>
                <a:latin typeface="Times New Roman" panose="02020603050405020304" pitchFamily="18" charset="0"/>
                <a:ea typeface="VNI-Times" pitchFamily="2" charset="0"/>
                <a:cs typeface="Times New Roman" panose="02020603050405020304" pitchFamily="18" charset="0"/>
              </a:rPr>
              <a:t>Câu 1</a:t>
            </a:r>
            <a:r>
              <a:rPr lang="vi-VN" sz="2400" b="1">
                <a:solidFill>
                  <a:srgbClr val="FF0000"/>
                </a:solidFill>
                <a:latin typeface="Times New Roman" panose="02020603050405020304" pitchFamily="18" charset="0"/>
                <a:ea typeface="VNI-Times" pitchFamily="2" charset="0"/>
                <a:cs typeface="Times New Roman" panose="02020603050405020304" pitchFamily="18" charset="0"/>
              </a:rPr>
              <a:t>. </a:t>
            </a:r>
            <a:r>
              <a:rPr lang="vi-VN" sz="2400">
                <a:solidFill>
                  <a:srgbClr val="FF0000"/>
                </a:solidFill>
                <a:latin typeface="Times New Roman" panose="02020603050405020304" pitchFamily="18" charset="0"/>
                <a:ea typeface="VNI-Times" pitchFamily="2" charset="0"/>
                <a:cs typeface="Times New Roman" panose="02020603050405020304" pitchFamily="18" charset="0"/>
              </a:rPr>
              <a:t>Em hãy nêu một số nghề nghiệp mà ứng dụng tin học sẽ làm tăng hiệu quả công việc.</a:t>
            </a:r>
            <a:endParaRPr lang="en-US" sz="2400">
              <a:solidFill>
                <a:srgbClr val="FF0000"/>
              </a:solidFill>
              <a:latin typeface="Times New Roman" panose="02020603050405020304" pitchFamily="18" charset="0"/>
              <a:ea typeface="VNI-Times" pitchFamily="2" charset="0"/>
              <a:cs typeface="Times New Roman" panose="02020603050405020304" pitchFamily="18" charset="0"/>
            </a:endParaRPr>
          </a:p>
          <a:p>
            <a:pPr algn="just">
              <a:lnSpc>
                <a:spcPct val="107000"/>
              </a:lnSpc>
              <a:spcAft>
                <a:spcPts val="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2.</a:t>
            </a: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Theo em, vì sao có thể nói "Môn Tin học chuẩn bị cho học sinh những khả năng học tập và làm việc trong tương lai”?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 name="Hộp Văn bản 3">
            <a:extLst>
              <a:ext uri="{FF2B5EF4-FFF2-40B4-BE49-F238E27FC236}">
                <a16:creationId xmlns:a16="http://schemas.microsoft.com/office/drawing/2014/main" xmlns="" id="{77CE9DA1-CFCC-44CF-A3CB-81107D528218}"/>
              </a:ext>
            </a:extLst>
          </p:cNvPr>
          <p:cNvSpPr txBox="1"/>
          <p:nvPr/>
        </p:nvSpPr>
        <p:spPr>
          <a:xfrm>
            <a:off x="316992" y="235016"/>
            <a:ext cx="11618976" cy="743473"/>
          </a:xfrm>
          <a:prstGeom prst="rect">
            <a:avLst/>
          </a:prstGeom>
          <a:solidFill>
            <a:srgbClr val="0000FF"/>
          </a:solidFill>
          <a:scene3d>
            <a:camera prst="orthographicFront"/>
            <a:lightRig rig="threePt" dir="t"/>
          </a:scene3d>
          <a:sp3d>
            <a:bevelT prst="softRound"/>
          </a:sp3d>
        </p:spPr>
        <p:txBody>
          <a:bodyPr>
            <a:spAutoFit/>
          </a:bodyPr>
          <a:lstStyle/>
          <a:p>
            <a:pPr algn="ctr" eaLnBrk="1" fontAlgn="auto" hangingPunct="1">
              <a:lnSpc>
                <a:spcPct val="115000"/>
              </a:lnSpc>
              <a:spcBef>
                <a:spcPts val="600"/>
              </a:spcBef>
              <a:spcAft>
                <a:spcPts val="0"/>
              </a:spcAft>
              <a:defRPr/>
            </a:pP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4" name="AutoShape 5"/>
          <p:cNvSpPr>
            <a:spLocks noChangeArrowheads="1"/>
          </p:cNvSpPr>
          <p:nvPr/>
        </p:nvSpPr>
        <p:spPr bwMode="gray">
          <a:xfrm>
            <a:off x="622300" y="1093788"/>
            <a:ext cx="4305300" cy="573087"/>
          </a:xfrm>
          <a:prstGeom prst="roundRect">
            <a:avLst>
              <a:gd name="adj" fmla="val 50000"/>
            </a:avLst>
          </a:prstGeom>
          <a:noFill/>
          <a:ln w="57150" algn="ctr">
            <a:solidFill>
              <a:schemeClr val="folHlink"/>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vi-VN" sz="2800" b="1"/>
          </a:p>
          <a:p>
            <a:endParaRPr lang="en-US" altLang="vi-VN" sz="2800" b="1" smtClean="0"/>
          </a:p>
          <a:p>
            <a:r>
              <a:rPr lang="en-US" altLang="vi-VN" sz="2800" b="1" smtClean="0"/>
              <a:t>3</a:t>
            </a:r>
            <a:r>
              <a:rPr lang="en-US" altLang="vi-VN" sz="2800" b="1"/>
              <a:t>. LUYỆN TẬP </a:t>
            </a:r>
          </a:p>
          <a:p>
            <a:endParaRPr lang="en-US" altLang="vi-VN" sz="2800" b="1" smtClean="0"/>
          </a:p>
          <a:p>
            <a:endParaRPr lang="en-US" altLang="vi-VN" sz="2800" b="1"/>
          </a:p>
        </p:txBody>
      </p:sp>
      <p:grpSp>
        <p:nvGrpSpPr>
          <p:cNvPr id="5" name="Group 22"/>
          <p:cNvGrpSpPr>
            <a:grpSpLocks/>
          </p:cNvGrpSpPr>
          <p:nvPr/>
        </p:nvGrpSpPr>
        <p:grpSpPr bwMode="auto">
          <a:xfrm>
            <a:off x="317500" y="1100138"/>
            <a:ext cx="425450" cy="604837"/>
            <a:chOff x="2078" y="1680"/>
            <a:chExt cx="1615" cy="1615"/>
          </a:xfrm>
        </p:grpSpPr>
        <p:sp>
          <p:nvSpPr>
            <p:cNvPr id="25608" name="Oval 2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25609" name="Oval 2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8" name="Oval 25"/>
            <p:cNvSpPr>
              <a:spLocks noChangeArrowheads="1"/>
            </p:cNvSpPr>
            <p:nvPr/>
          </p:nvSpPr>
          <p:spPr bwMode="gray">
            <a:xfrm>
              <a:off x="2253" y="1794"/>
              <a:ext cx="982"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25611" name="Oval 26"/>
            <p:cNvSpPr>
              <a:spLocks noChangeArrowheads="1"/>
            </p:cNvSpPr>
            <p:nvPr/>
          </p:nvSpPr>
          <p:spPr bwMode="gray">
            <a:xfrm>
              <a:off x="2254" y="1795"/>
              <a:ext cx="984" cy="1387"/>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0" name="Oval 27"/>
            <p:cNvSpPr>
              <a:spLocks noChangeArrowheads="1"/>
            </p:cNvSpPr>
            <p:nvPr/>
          </p:nvSpPr>
          <p:spPr bwMode="gray">
            <a:xfrm>
              <a:off x="2337" y="1794"/>
              <a:ext cx="1097"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25613" name="Oval 28"/>
            <p:cNvSpPr>
              <a:spLocks noChangeArrowheads="1"/>
            </p:cNvSpPr>
            <p:nvPr/>
          </p:nvSpPr>
          <p:spPr bwMode="gray">
            <a:xfrm>
              <a:off x="2337" y="1795"/>
              <a:ext cx="1096" cy="1387"/>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12" name="Rectangle 69"/>
          <p:cNvSpPr>
            <a:spLocks noChangeArrowheads="1"/>
          </p:cNvSpPr>
          <p:nvPr/>
        </p:nvSpPr>
        <p:spPr bwMode="auto">
          <a:xfrm>
            <a:off x="2605088" y="284163"/>
            <a:ext cx="7900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chemeClr val="bg1"/>
                </a:solidFill>
                <a:latin typeface="Times New Roman" panose="02020603050405020304" pitchFamily="18" charset="0"/>
                <a:cs typeface="Times New Roman" panose="02020603050405020304" pitchFamily="18" charset="0"/>
              </a:rPr>
              <a:t>BÀI </a:t>
            </a:r>
            <a:r>
              <a:rPr lang="en-US" altLang="en-US" sz="3200" b="1" smtClean="0">
                <a:solidFill>
                  <a:schemeClr val="bg1"/>
                </a:solidFill>
                <a:latin typeface="Times New Roman" panose="02020603050405020304" pitchFamily="18" charset="0"/>
                <a:cs typeface="Times New Roman" panose="02020603050405020304" pitchFamily="18" charset="0"/>
              </a:rPr>
              <a:t>1: TIN HỌC VÀ NGÀNH NGHỀ</a:t>
            </a:r>
            <a:endParaRPr lang="en-US" altLang="en-US" sz="320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5731" y="1603375"/>
            <a:ext cx="11453844" cy="4638193"/>
          </a:xfrm>
          <a:prstGeom prst="rect">
            <a:avLst/>
          </a:prstGeom>
        </p:spPr>
        <p:txBody>
          <a:bodyPr wrap="square">
            <a:spAutoFit/>
          </a:bodyPr>
          <a:lstStyle/>
          <a:p>
            <a:pPr marL="30480" marR="30480" algn="just">
              <a:spcAft>
                <a:spcPts val="0"/>
              </a:spcAft>
            </a:pPr>
            <a:r>
              <a:rPr lang="en-US" sz="20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 </a:t>
            </a:r>
          </a:p>
          <a:p>
            <a:pPr marL="30480" marR="30480" algn="just">
              <a:spcAft>
                <a:spcPts val="0"/>
              </a:spcAft>
            </a:pPr>
            <a:r>
              <a:rPr lang="en-US" sz="2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Kế </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toán: Ứng dụng phần mềm kế toán và các công cụ khác sẽ giúp kế toán viên tổ chức và phân tích dữ liệu tài chính một cách nhanh chóng và chính xác hơn.</a:t>
            </a:r>
            <a:endParaRPr lang="en-US" sz="2000">
              <a:latin typeface="Times New Roman" panose="02020603050405020304" pitchFamily="18" charset="0"/>
              <a:ea typeface="VNI-Times" pitchFamily="2" charset="0"/>
              <a:cs typeface="Times New Roman" panose="02020603050405020304" pitchFamily="18" charset="0"/>
            </a:endParaRPr>
          </a:p>
          <a:p>
            <a:pPr marL="30480" marR="30480" algn="just">
              <a:lnSpc>
                <a:spcPct val="107000"/>
              </a:lnSpc>
              <a:spcAft>
                <a:spcPts val="0"/>
              </a:spcAft>
            </a:pP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Quản lý dự án: Sử dụng phần mềm quản lý dự án để lập kế hoạch, phân công và giám sát tiến độ sẽ giúp các nhà quản lý dự án đạt được các mục tiêu và thành công trong công việc của họ.</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0"/>
              </a:spcAft>
            </a:pP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Marketing: Sử dụng các công cụ phân tích dữ liệu và quản lý khách hàng giúp các nhà tiếp thị nắm bắt được thông tin về khách hàng và tăng hiệu quả trong việc tạo ra các chiến dịch quảng cáo và tiếp thị.</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0"/>
              </a:spcAft>
            </a:pP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Thiết kế đồ họa: Sử dụng phần mềm thiết kế đồ họa sẽ giúp các nhà thiết kế tạo ra các sản phẩm đồ họa chất lượng cao một cách nhanh chóng và dễ dàng.</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0"/>
              </a:spcAft>
            </a:pP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 tế: Sử dụng hồ sơ bệnh nhân điện tử và các công nghệ y tế khác giúp các chuyên gia y tế quản lý thông tin về bệnh nhân và chẩn đoán bệnh nhanh chóng hơn.</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0"/>
              </a:spcAft>
            </a:pP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000" b="1">
                <a:latin typeface="Times New Roman" panose="02020603050405020304" pitchFamily="18" charset="0"/>
                <a:ea typeface="Calibri" panose="020F0502020204030204" pitchFamily="34" charset="0"/>
                <a:cs typeface="Times New Roman" panose="02020603050405020304" pitchFamily="18" charset="0"/>
              </a:rPr>
              <a:t>Câu 2</a:t>
            </a:r>
            <a:r>
              <a:rPr lang="en-US" sz="2000">
                <a:latin typeface="Times New Roman" panose="02020603050405020304" pitchFamily="18" charset="0"/>
                <a:ea typeface="Calibri" panose="020F0502020204030204" pitchFamily="34" charset="0"/>
                <a:cs typeface="Times New Roman" panose="02020603050405020304" pitchFamily="18" charset="0"/>
              </a:rPr>
              <a:t>:</a:t>
            </a:r>
            <a:r>
              <a:rPr lang="en-US" sz="200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Vì trong tương lai hầu hết mọi ngành nghề, mọi lĩnh vực đều cần đến nhu cầu sử dụng máy tính, máy tính cũng như các ứng dụng tin học sẽ trở nên cần thiết hơn</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131047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 name="Hộp Văn bản 3">
            <a:extLst>
              <a:ext uri="{FF2B5EF4-FFF2-40B4-BE49-F238E27FC236}">
                <a16:creationId xmlns:a16="http://schemas.microsoft.com/office/drawing/2014/main" xmlns="" id="{77CE9DA1-CFCC-44CF-A3CB-81107D528218}"/>
              </a:ext>
            </a:extLst>
          </p:cNvPr>
          <p:cNvSpPr txBox="1"/>
          <p:nvPr/>
        </p:nvSpPr>
        <p:spPr>
          <a:xfrm>
            <a:off x="316992" y="235016"/>
            <a:ext cx="11618976" cy="743473"/>
          </a:xfrm>
          <a:prstGeom prst="rect">
            <a:avLst/>
          </a:prstGeom>
          <a:solidFill>
            <a:srgbClr val="0000FF"/>
          </a:solidFill>
          <a:scene3d>
            <a:camera prst="orthographicFront"/>
            <a:lightRig rig="threePt" dir="t"/>
          </a:scene3d>
          <a:sp3d>
            <a:bevelT prst="softRound"/>
          </a:sp3d>
        </p:spPr>
        <p:txBody>
          <a:bodyPr>
            <a:spAutoFit/>
          </a:bodyPr>
          <a:lstStyle/>
          <a:p>
            <a:pPr algn="ctr" eaLnBrk="1" fontAlgn="auto" hangingPunct="1">
              <a:lnSpc>
                <a:spcPct val="115000"/>
              </a:lnSpc>
              <a:spcBef>
                <a:spcPts val="600"/>
              </a:spcBef>
              <a:spcAft>
                <a:spcPts val="0"/>
              </a:spcAft>
              <a:defRPr/>
            </a:pP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12" name="Rectangle 69"/>
          <p:cNvSpPr>
            <a:spLocks noChangeArrowheads="1"/>
          </p:cNvSpPr>
          <p:nvPr/>
        </p:nvSpPr>
        <p:spPr bwMode="auto">
          <a:xfrm>
            <a:off x="2605088" y="284163"/>
            <a:ext cx="7900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chemeClr val="bg1"/>
                </a:solidFill>
                <a:latin typeface="Times New Roman" panose="02020603050405020304" pitchFamily="18" charset="0"/>
                <a:cs typeface="Times New Roman" panose="02020603050405020304" pitchFamily="18" charset="0"/>
              </a:rPr>
              <a:t>BÀI </a:t>
            </a:r>
            <a:r>
              <a:rPr lang="en-US" altLang="en-US" sz="3200" b="1" smtClean="0">
                <a:solidFill>
                  <a:schemeClr val="bg1"/>
                </a:solidFill>
                <a:latin typeface="Times New Roman" panose="02020603050405020304" pitchFamily="18" charset="0"/>
                <a:cs typeface="Times New Roman" panose="02020603050405020304" pitchFamily="18" charset="0"/>
              </a:rPr>
              <a:t>1: TIN HỌC VÀ NGÀNH NGHỀ</a:t>
            </a:r>
            <a:endParaRPr lang="en-US" altLang="en-US" sz="3200">
              <a:solidFill>
                <a:schemeClr val="bg1"/>
              </a:solidFill>
              <a:latin typeface="Times New Roman" panose="02020603050405020304" pitchFamily="18" charset="0"/>
              <a:cs typeface="Times New Roman" panose="02020603050405020304" pitchFamily="18" charset="0"/>
            </a:endParaRPr>
          </a:p>
        </p:txBody>
      </p:sp>
      <p:sp>
        <p:nvSpPr>
          <p:cNvPr id="14" name="AutoShape 5"/>
          <p:cNvSpPr>
            <a:spLocks noChangeArrowheads="1"/>
          </p:cNvSpPr>
          <p:nvPr/>
        </p:nvSpPr>
        <p:spPr bwMode="gray">
          <a:xfrm>
            <a:off x="622300" y="1141413"/>
            <a:ext cx="4305300" cy="573087"/>
          </a:xfrm>
          <a:prstGeom prst="roundRect">
            <a:avLst>
              <a:gd name="adj" fmla="val 50000"/>
            </a:avLst>
          </a:prstGeom>
          <a:noFill/>
          <a:ln w="57150" algn="ctr">
            <a:solidFill>
              <a:schemeClr val="folHlink"/>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vi-VN" sz="2800" b="1"/>
          </a:p>
          <a:p>
            <a:r>
              <a:rPr lang="en-US" altLang="vi-VN" sz="2800" b="1"/>
              <a:t>4. VẬN DỤNG </a:t>
            </a:r>
          </a:p>
          <a:p>
            <a:endParaRPr lang="en-US" altLang="vi-VN" sz="2800" b="1"/>
          </a:p>
        </p:txBody>
      </p:sp>
      <p:grpSp>
        <p:nvGrpSpPr>
          <p:cNvPr id="16" name="Group 22"/>
          <p:cNvGrpSpPr>
            <a:grpSpLocks/>
          </p:cNvGrpSpPr>
          <p:nvPr/>
        </p:nvGrpSpPr>
        <p:grpSpPr bwMode="auto">
          <a:xfrm>
            <a:off x="317500" y="1100138"/>
            <a:ext cx="425450" cy="604837"/>
            <a:chOff x="2078" y="1680"/>
            <a:chExt cx="1615" cy="1615"/>
          </a:xfrm>
        </p:grpSpPr>
        <p:sp>
          <p:nvSpPr>
            <p:cNvPr id="17" name="Oval 2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8" name="Oval 2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9" name="Oval 25"/>
            <p:cNvSpPr>
              <a:spLocks noChangeArrowheads="1"/>
            </p:cNvSpPr>
            <p:nvPr/>
          </p:nvSpPr>
          <p:spPr bwMode="gray">
            <a:xfrm>
              <a:off x="2253" y="1794"/>
              <a:ext cx="982"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20" name="Oval 26"/>
            <p:cNvSpPr>
              <a:spLocks noChangeArrowheads="1"/>
            </p:cNvSpPr>
            <p:nvPr/>
          </p:nvSpPr>
          <p:spPr bwMode="gray">
            <a:xfrm>
              <a:off x="2254" y="1795"/>
              <a:ext cx="984" cy="1387"/>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21" name="Oval 27"/>
            <p:cNvSpPr>
              <a:spLocks noChangeArrowheads="1"/>
            </p:cNvSpPr>
            <p:nvPr/>
          </p:nvSpPr>
          <p:spPr bwMode="gray">
            <a:xfrm>
              <a:off x="2337" y="1794"/>
              <a:ext cx="1097"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22" name="Oval 28"/>
            <p:cNvSpPr>
              <a:spLocks noChangeArrowheads="1"/>
            </p:cNvSpPr>
            <p:nvPr/>
          </p:nvSpPr>
          <p:spPr bwMode="gray">
            <a:xfrm>
              <a:off x="2337" y="1795"/>
              <a:ext cx="1096" cy="1387"/>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3" name="Rectangle 2"/>
          <p:cNvSpPr/>
          <p:nvPr/>
        </p:nvSpPr>
        <p:spPr>
          <a:xfrm>
            <a:off x="385730" y="2123532"/>
            <a:ext cx="11517544" cy="856068"/>
          </a:xfrm>
          <a:prstGeom prst="rect">
            <a:avLst/>
          </a:prstGeom>
        </p:spPr>
        <p:txBody>
          <a:bodyPr wrap="square">
            <a:spAutoFit/>
          </a:bodyPr>
          <a:lstStyle/>
          <a:p>
            <a:pPr algn="just">
              <a:lnSpc>
                <a:spcPct val="107000"/>
              </a:lnSpc>
              <a:spcAft>
                <a:spcPts val="0"/>
              </a:spcAft>
            </a:pP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 hãy </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 biết sau khi học xong bài này em thấy có nên chọn học môn Tin học khi học trung học phổ thông hay không? Vì sao</a:t>
            </a:r>
            <a:r>
              <a:rPr 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Rectangle 4"/>
          <p:cNvSpPr/>
          <p:nvPr/>
        </p:nvSpPr>
        <p:spPr>
          <a:xfrm>
            <a:off x="530093" y="3089151"/>
            <a:ext cx="10906126" cy="707886"/>
          </a:xfrm>
          <a:prstGeom prst="rect">
            <a:avLst/>
          </a:prstGeom>
        </p:spPr>
        <p:txBody>
          <a:bodyPr wrap="square">
            <a:spAutoFit/>
          </a:bodyPr>
          <a:lstStyle/>
          <a:p>
            <a:pPr algn="just"/>
            <a:r>
              <a:rPr lang="en-US" sz="2000" i="1" smtClean="0">
                <a:latin typeface="Times New Roman" panose="02020603050405020304" pitchFamily="18" charset="0"/>
                <a:cs typeface="Times New Roman" panose="02020603050405020304" pitchFamily="18" charset="0"/>
              </a:rPr>
              <a:t>(HS </a:t>
            </a:r>
            <a:r>
              <a:rPr lang="en-US" sz="2000" i="1">
                <a:latin typeface="Times New Roman" panose="02020603050405020304" pitchFamily="18" charset="0"/>
                <a:cs typeface="Times New Roman" panose="02020603050405020304" pitchFamily="18" charset="0"/>
              </a:rPr>
              <a:t>thực hiện nhiệm vụ trên tại nhà </a:t>
            </a:r>
            <a:r>
              <a:rPr lang="en-US" sz="2000" i="1" smtClean="0">
                <a:latin typeface="Times New Roman" panose="02020603050405020304" pitchFamily="18" charset="0"/>
                <a:cs typeface="Times New Roman" panose="02020603050405020304" pitchFamily="18" charset="0"/>
              </a:rPr>
              <a:t>theo hình thức nhóm đôi và </a:t>
            </a:r>
            <a:r>
              <a:rPr lang="en-US" sz="2000" i="1">
                <a:latin typeface="Times New Roman" panose="02020603050405020304" pitchFamily="18" charset="0"/>
                <a:cs typeface="Times New Roman" panose="02020603050405020304" pitchFamily="18" charset="0"/>
              </a:rPr>
              <a:t>nộp sản phẩm </a:t>
            </a:r>
            <a:r>
              <a:rPr lang="en-US" sz="2000" i="1" smtClean="0">
                <a:latin typeface="Times New Roman" panose="02020603050405020304" pitchFamily="18" charset="0"/>
                <a:cs typeface="Times New Roman" panose="02020603050405020304" pitchFamily="18" charset="0"/>
              </a:rPr>
              <a:t>qua Zalo hoặc E-mail cho GV, sản phẩm sẽ được trình bày vào </a:t>
            </a:r>
            <a:r>
              <a:rPr lang="en-US" sz="2000" i="1">
                <a:latin typeface="Times New Roman" panose="02020603050405020304" pitchFamily="18" charset="0"/>
                <a:cs typeface="Times New Roman" panose="02020603050405020304" pitchFamily="18" charset="0"/>
              </a:rPr>
              <a:t>tiết học </a:t>
            </a:r>
            <a:r>
              <a:rPr lang="en-US" sz="2000" i="1" smtClean="0">
                <a:latin typeface="Times New Roman" panose="02020603050405020304" pitchFamily="18" charset="0"/>
                <a:cs typeface="Times New Roman" panose="02020603050405020304" pitchFamily="18" charset="0"/>
              </a:rPr>
              <a:t>sau).</a:t>
            </a:r>
            <a:endParaRPr lang="en-US" sz="2000" i="1"/>
          </a:p>
        </p:txBody>
      </p:sp>
    </p:spTree>
    <p:extLst>
      <p:ext uri="{BB962C8B-B14F-4D97-AF65-F5344CB8AC3E}">
        <p14:creationId xmlns:p14="http://schemas.microsoft.com/office/powerpoint/2010/main" val="4778922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divid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6" descr="BACK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855662"/>
            <a:ext cx="9144000" cy="548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WordArt 9"/>
          <p:cNvSpPr>
            <a:spLocks noChangeArrowheads="1" noChangeShapeType="1" noTextEdit="1"/>
          </p:cNvSpPr>
          <p:nvPr/>
        </p:nvSpPr>
        <p:spPr bwMode="auto">
          <a:xfrm>
            <a:off x="4321968" y="1219200"/>
            <a:ext cx="3548063" cy="500063"/>
          </a:xfrm>
          <a:prstGeom prst="rect">
            <a:avLst/>
          </a:prstGeom>
        </p:spPr>
        <p:txBody>
          <a:bodyPr wrap="none" fromWordArt="1">
            <a:prstTxWarp prst="textPlain">
              <a:avLst>
                <a:gd name="adj" fmla="val 50000"/>
              </a:avLst>
            </a:prstTxWarp>
          </a:bodyPr>
          <a:lstStyle/>
          <a:p>
            <a:pPr algn="ctr"/>
            <a:r>
              <a:rPr lang="vi-VN" sz="3600" b="1"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Hướng dẫn về nhà</a:t>
            </a:r>
            <a:endParaRPr lang="en-US" sz="3600" b="1"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pic>
        <p:nvPicPr>
          <p:cNvPr id="40966" name="Picture 15" descr="divid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5" descr="jlgbook"/>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1219200"/>
            <a:ext cx="18526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AutoShape 6"/>
          <p:cNvSpPr>
            <a:spLocks noChangeArrowheads="1"/>
          </p:cNvSpPr>
          <p:nvPr/>
        </p:nvSpPr>
        <p:spPr bwMode="auto">
          <a:xfrm>
            <a:off x="8555038" y="852488"/>
            <a:ext cx="1295400" cy="1219200"/>
          </a:xfrm>
          <a:prstGeom prst="star32">
            <a:avLst>
              <a:gd name="adj" fmla="val 4259"/>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Clr>
                <a:srgbClr val="3366CC"/>
              </a:buClr>
              <a:buFontTx/>
              <a:buNone/>
            </a:pPr>
            <a:endParaRPr kumimoji="1" lang="en-US" altLang="en-US" sz="1800" b="1">
              <a:cs typeface="Arial" panose="020B0604020202020204" pitchFamily="34" charset="0"/>
            </a:endParaRPr>
          </a:p>
        </p:txBody>
      </p:sp>
      <p:sp>
        <p:nvSpPr>
          <p:cNvPr id="31755" name="Rectangle 11"/>
          <p:cNvSpPr>
            <a:spLocks noChangeArrowheads="1"/>
          </p:cNvSpPr>
          <p:nvPr/>
        </p:nvSpPr>
        <p:spPr bwMode="auto">
          <a:xfrm>
            <a:off x="1857374" y="2168526"/>
            <a:ext cx="8677275"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US" sz="2300" smtClean="0">
                <a:latin typeface="Times New Roman" panose="02020603050405020304" pitchFamily="18" charset="0"/>
                <a:cs typeface="Times New Roman" panose="02020603050405020304" pitchFamily="18" charset="0"/>
              </a:rPr>
              <a:t>Xem trước nội dung bài học tiếp theo: </a:t>
            </a:r>
            <a:r>
              <a:rPr lang="en-US" sz="2300" b="1" i="1" smtClean="0">
                <a:latin typeface="Times New Roman" panose="02020603050405020304" pitchFamily="18" charset="0"/>
                <a:cs typeface="Times New Roman" panose="02020603050405020304" pitchFamily="18" charset="0"/>
              </a:rPr>
              <a:t>“Bài </a:t>
            </a:r>
            <a:r>
              <a:rPr lang="en-US" sz="2300" b="1" i="1">
                <a:latin typeface="Times New Roman" panose="02020603050405020304" pitchFamily="18" charset="0"/>
                <a:cs typeface="Times New Roman" panose="02020603050405020304" pitchFamily="18" charset="0"/>
              </a:rPr>
              <a:t>2: Tin học và các ngành </a:t>
            </a:r>
            <a:r>
              <a:rPr lang="en-US" sz="2300" b="1" i="1" smtClean="0">
                <a:latin typeface="Times New Roman" panose="02020603050405020304" pitchFamily="18" charset="0"/>
                <a:cs typeface="Times New Roman" panose="02020603050405020304" pitchFamily="18" charset="0"/>
              </a:rPr>
              <a:t>nghề”</a:t>
            </a:r>
            <a:endParaRPr lang="en-US" altLang="vi-VN" sz="2300" b="1" i="1"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82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checkerboard(across)">
                                      <p:cBhvr>
                                        <p:cTn id="7" dur="500"/>
                                        <p:tgtEl>
                                          <p:spTgt spid="3175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1755"/>
                                        </p:tgtEl>
                                        <p:attrNameLst>
                                          <p:attrName>style.visibility</p:attrName>
                                        </p:attrNameLst>
                                      </p:cBhvr>
                                      <p:to>
                                        <p:strVal val="visible"/>
                                      </p:to>
                                    </p:set>
                                    <p:animEffect transition="in" filter="checkerboard(across)">
                                      <p:cBhvr>
                                        <p:cTn id="10"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animBg="1"/>
      <p:bldP spid="3175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729642" y="515938"/>
            <a:ext cx="184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vi-VN" sz="2800">
              <a:latin typeface="Arial" panose="020B0604020202020204" pitchFamily="34" charset="0"/>
            </a:endParaRPr>
          </a:p>
        </p:txBody>
      </p:sp>
      <p:sp>
        <p:nvSpPr>
          <p:cNvPr id="7" name="AutoShape 4"/>
          <p:cNvSpPr>
            <a:spLocks noChangeArrowheads="1"/>
          </p:cNvSpPr>
          <p:nvPr/>
        </p:nvSpPr>
        <p:spPr bwMode="ltGray">
          <a:xfrm rot="5400000" flipH="1">
            <a:off x="-2368489" y="1831181"/>
            <a:ext cx="5268912" cy="3686175"/>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rotWithShape="1">
            <a:gsLst>
              <a:gs pos="0">
                <a:schemeClr val="hlink">
                  <a:alpha val="36000"/>
                </a:schemeClr>
              </a:gs>
              <a:gs pos="100000">
                <a:schemeClr val="hlink">
                  <a:gamma/>
                  <a:tint val="33725"/>
                  <a:invGamma/>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fontAlgn="auto" hangingPunct="1">
              <a:spcBef>
                <a:spcPts val="0"/>
              </a:spcBef>
              <a:spcAft>
                <a:spcPts val="0"/>
              </a:spcAft>
              <a:defRPr/>
            </a:pPr>
            <a:endParaRPr lang="vi-VN">
              <a:latin typeface="+mn-lt"/>
            </a:endParaRPr>
          </a:p>
        </p:txBody>
      </p:sp>
      <p:sp>
        <p:nvSpPr>
          <p:cNvPr id="8" name="AutoShape 5"/>
          <p:cNvSpPr>
            <a:spLocks noChangeArrowheads="1"/>
          </p:cNvSpPr>
          <p:nvPr/>
        </p:nvSpPr>
        <p:spPr bwMode="gray">
          <a:xfrm>
            <a:off x="2102704" y="4873625"/>
            <a:ext cx="3955196" cy="573088"/>
          </a:xfrm>
          <a:prstGeom prst="roundRect">
            <a:avLst>
              <a:gd name="adj" fmla="val 50000"/>
            </a:avLst>
          </a:prstGeom>
          <a:noFill/>
          <a:ln w="57150" algn="ctr">
            <a:solidFill>
              <a:schemeClr val="folHlink"/>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vi-VN" sz="2600" b="1"/>
          </a:p>
          <a:p>
            <a:r>
              <a:rPr lang="en-US" altLang="vi-VN" sz="2600" b="1"/>
              <a:t>3. LUYỆN TẬP </a:t>
            </a:r>
          </a:p>
          <a:p>
            <a:endParaRPr lang="en-US" altLang="vi-VN" sz="2600" b="1"/>
          </a:p>
        </p:txBody>
      </p:sp>
      <p:sp>
        <p:nvSpPr>
          <p:cNvPr id="10" name="AutoShape 7">
            <a:hlinkClick r:id="" action="ppaction://noaction"/>
          </p:cNvPr>
          <p:cNvSpPr>
            <a:spLocks noChangeArrowheads="1"/>
          </p:cNvSpPr>
          <p:nvPr/>
        </p:nvSpPr>
        <p:spPr bwMode="gray">
          <a:xfrm>
            <a:off x="1686291" y="1020810"/>
            <a:ext cx="4438285" cy="582613"/>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vi-VN" sz="2600" b="1"/>
              <a:t>1. KHỞI ĐỘNG</a:t>
            </a:r>
          </a:p>
        </p:txBody>
      </p:sp>
      <p:grpSp>
        <p:nvGrpSpPr>
          <p:cNvPr id="11" name="Group 8"/>
          <p:cNvGrpSpPr>
            <a:grpSpLocks/>
          </p:cNvGrpSpPr>
          <p:nvPr/>
        </p:nvGrpSpPr>
        <p:grpSpPr bwMode="auto">
          <a:xfrm>
            <a:off x="1373762" y="993823"/>
            <a:ext cx="457200" cy="604837"/>
            <a:chOff x="2078" y="1680"/>
            <a:chExt cx="1615" cy="1615"/>
          </a:xfrm>
        </p:grpSpPr>
        <p:sp>
          <p:nvSpPr>
            <p:cNvPr id="5169" name="Oval 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5170" name="Oval 1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4" name="Oval 11"/>
            <p:cNvSpPr>
              <a:spLocks noChangeArrowheads="1"/>
            </p:cNvSpPr>
            <p:nvPr/>
          </p:nvSpPr>
          <p:spPr bwMode="gray">
            <a:xfrm>
              <a:off x="2252" y="1794"/>
              <a:ext cx="920"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5172" name="Oval 12"/>
            <p:cNvSpPr>
              <a:spLocks noChangeArrowheads="1"/>
            </p:cNvSpPr>
            <p:nvPr/>
          </p:nvSpPr>
          <p:spPr bwMode="gray">
            <a:xfrm>
              <a:off x="2254" y="1795"/>
              <a:ext cx="918" cy="1387"/>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6" name="Oval 13"/>
            <p:cNvSpPr>
              <a:spLocks noChangeArrowheads="1"/>
            </p:cNvSpPr>
            <p:nvPr/>
          </p:nvSpPr>
          <p:spPr bwMode="gray">
            <a:xfrm>
              <a:off x="2336" y="1794"/>
              <a:ext cx="1099"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5174" name="Oval 14"/>
            <p:cNvSpPr>
              <a:spLocks noChangeArrowheads="1"/>
            </p:cNvSpPr>
            <p:nvPr/>
          </p:nvSpPr>
          <p:spPr bwMode="gray">
            <a:xfrm>
              <a:off x="2337" y="1795"/>
              <a:ext cx="1096" cy="1387"/>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grpSp>
        <p:nvGrpSpPr>
          <p:cNvPr id="25" name="Group 22"/>
          <p:cNvGrpSpPr>
            <a:grpSpLocks/>
          </p:cNvGrpSpPr>
          <p:nvPr/>
        </p:nvGrpSpPr>
        <p:grpSpPr bwMode="auto">
          <a:xfrm>
            <a:off x="1797904" y="4832350"/>
            <a:ext cx="427038" cy="604838"/>
            <a:chOff x="2078" y="1680"/>
            <a:chExt cx="1615" cy="1615"/>
          </a:xfrm>
        </p:grpSpPr>
        <p:sp>
          <p:nvSpPr>
            <p:cNvPr id="5163" name="Oval 2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5164" name="Oval 2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28" name="Oval 25"/>
            <p:cNvSpPr>
              <a:spLocks noChangeArrowheads="1"/>
            </p:cNvSpPr>
            <p:nvPr/>
          </p:nvSpPr>
          <p:spPr bwMode="gray">
            <a:xfrm>
              <a:off x="2252" y="1794"/>
              <a:ext cx="985"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5166" name="Oval 26"/>
            <p:cNvSpPr>
              <a:spLocks noChangeArrowheads="1"/>
            </p:cNvSpPr>
            <p:nvPr/>
          </p:nvSpPr>
          <p:spPr bwMode="gray">
            <a:xfrm>
              <a:off x="2254" y="1795"/>
              <a:ext cx="984" cy="1387"/>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30" name="Oval 27"/>
            <p:cNvSpPr>
              <a:spLocks noChangeArrowheads="1"/>
            </p:cNvSpPr>
            <p:nvPr/>
          </p:nvSpPr>
          <p:spPr bwMode="gray">
            <a:xfrm>
              <a:off x="2336" y="1794"/>
              <a:ext cx="1099"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5168" name="Oval 28"/>
            <p:cNvSpPr>
              <a:spLocks noChangeArrowheads="1"/>
            </p:cNvSpPr>
            <p:nvPr/>
          </p:nvSpPr>
          <p:spPr bwMode="gray">
            <a:xfrm>
              <a:off x="2337" y="1795"/>
              <a:ext cx="1096" cy="1387"/>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32" name="AutoShape 29"/>
          <p:cNvSpPr>
            <a:spLocks noChangeArrowheads="1"/>
          </p:cNvSpPr>
          <p:nvPr/>
        </p:nvSpPr>
        <p:spPr bwMode="gray">
          <a:xfrm>
            <a:off x="1916968" y="5678488"/>
            <a:ext cx="4207608" cy="514350"/>
          </a:xfrm>
          <a:prstGeom prst="roundRect">
            <a:avLst>
              <a:gd name="adj" fmla="val 50000"/>
            </a:avLst>
          </a:prstGeom>
          <a:noFill/>
          <a:ln w="57150" algn="ctr">
            <a:solidFill>
              <a:srgbClr val="FF000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vi-VN" sz="2600" b="1"/>
          </a:p>
          <a:p>
            <a:endParaRPr lang="en-US" altLang="vi-VN" sz="2600" b="1"/>
          </a:p>
          <a:p>
            <a:r>
              <a:rPr lang="en-US" altLang="vi-VN" sz="2600" b="1"/>
              <a:t> 4. VẬN DỤNG</a:t>
            </a:r>
          </a:p>
          <a:p>
            <a:endParaRPr lang="en-US" altLang="vi-VN" sz="2600" b="1"/>
          </a:p>
          <a:p>
            <a:endParaRPr lang="en-US" altLang="vi-VN" sz="2600" b="1"/>
          </a:p>
        </p:txBody>
      </p:sp>
      <p:grpSp>
        <p:nvGrpSpPr>
          <p:cNvPr id="33" name="Group 30"/>
          <p:cNvGrpSpPr>
            <a:grpSpLocks/>
          </p:cNvGrpSpPr>
          <p:nvPr/>
        </p:nvGrpSpPr>
        <p:grpSpPr bwMode="auto">
          <a:xfrm>
            <a:off x="1553429" y="5611813"/>
            <a:ext cx="457200" cy="604837"/>
            <a:chOff x="2078" y="1680"/>
            <a:chExt cx="1615" cy="1615"/>
          </a:xfrm>
        </p:grpSpPr>
        <p:sp>
          <p:nvSpPr>
            <p:cNvPr id="5157" name="Oval 3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5158" name="Oval 3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36" name="Oval 33"/>
            <p:cNvSpPr>
              <a:spLocks noChangeArrowheads="1"/>
            </p:cNvSpPr>
            <p:nvPr/>
          </p:nvSpPr>
          <p:spPr bwMode="gray">
            <a:xfrm>
              <a:off x="2252" y="1794"/>
              <a:ext cx="920"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5160" name="Oval 34"/>
            <p:cNvSpPr>
              <a:spLocks noChangeArrowheads="1"/>
            </p:cNvSpPr>
            <p:nvPr/>
          </p:nvSpPr>
          <p:spPr bwMode="gray">
            <a:xfrm>
              <a:off x="2254" y="1795"/>
              <a:ext cx="918" cy="1387"/>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38" name="Oval 35"/>
            <p:cNvSpPr>
              <a:spLocks noChangeArrowheads="1"/>
            </p:cNvSpPr>
            <p:nvPr/>
          </p:nvSpPr>
          <p:spPr bwMode="gray">
            <a:xfrm>
              <a:off x="2336" y="1794"/>
              <a:ext cx="1099"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5162" name="Oval 36"/>
            <p:cNvSpPr>
              <a:spLocks noChangeArrowheads="1"/>
            </p:cNvSpPr>
            <p:nvPr/>
          </p:nvSpPr>
          <p:spPr bwMode="gray">
            <a:xfrm>
              <a:off x="2337" y="1795"/>
              <a:ext cx="1096" cy="1387"/>
            </a:xfrm>
            <a:prstGeom prst="ellipse">
              <a:avLst/>
            </a:prstGeom>
            <a:solidFill>
              <a:srgbClr val="CC00FF"/>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40" name="Rectangle 37"/>
          <p:cNvSpPr>
            <a:spLocks noGrp="1" noChangeArrowheads="1"/>
          </p:cNvSpPr>
          <p:nvPr>
            <p:ph type="title"/>
          </p:nvPr>
        </p:nvSpPr>
        <p:spPr>
          <a:xfrm>
            <a:off x="715229" y="2811463"/>
            <a:ext cx="1954213" cy="1865312"/>
          </a:xfrm>
        </p:spPr>
        <p:txBody>
          <a:bodyPr anchor="t">
            <a:spAutoFit/>
          </a:bodyPr>
          <a:lstStyle/>
          <a:p>
            <a:r>
              <a:rPr lang="en-US" altLang="vi-VN" sz="3200" b="1" smtClean="0">
                <a:solidFill>
                  <a:srgbClr val="6600CC"/>
                </a:solidFill>
              </a:rPr>
              <a:t>NỘI </a:t>
            </a:r>
            <a:br>
              <a:rPr lang="en-US" altLang="vi-VN" sz="3200" b="1" smtClean="0">
                <a:solidFill>
                  <a:srgbClr val="6600CC"/>
                </a:solidFill>
              </a:rPr>
            </a:br>
            <a:r>
              <a:rPr lang="en-US" altLang="vi-VN" sz="3200" b="1" smtClean="0">
                <a:solidFill>
                  <a:srgbClr val="6600CC"/>
                </a:solidFill>
              </a:rPr>
              <a:t>DUNG</a:t>
            </a:r>
            <a:br>
              <a:rPr lang="en-US" altLang="vi-VN" sz="3200" b="1" smtClean="0">
                <a:solidFill>
                  <a:srgbClr val="6600CC"/>
                </a:solidFill>
              </a:rPr>
            </a:br>
            <a:r>
              <a:rPr lang="en-US" altLang="vi-VN" sz="3200" b="1" smtClean="0">
                <a:solidFill>
                  <a:srgbClr val="6600CC"/>
                </a:solidFill>
              </a:rPr>
              <a:t> BÀI </a:t>
            </a:r>
            <a:br>
              <a:rPr lang="en-US" altLang="vi-VN" sz="3200" b="1" smtClean="0">
                <a:solidFill>
                  <a:srgbClr val="6600CC"/>
                </a:solidFill>
              </a:rPr>
            </a:br>
            <a:r>
              <a:rPr lang="en-US" altLang="vi-VN" sz="3200" b="1" smtClean="0">
                <a:solidFill>
                  <a:srgbClr val="6600CC"/>
                </a:solidFill>
              </a:rPr>
              <a:t>HỌC</a:t>
            </a:r>
          </a:p>
        </p:txBody>
      </p:sp>
      <p:sp>
        <p:nvSpPr>
          <p:cNvPr id="50" name="AutoShape 6">
            <a:hlinkClick r:id="rId4" action="ppaction://hlinksldjump"/>
          </p:cNvPr>
          <p:cNvSpPr>
            <a:spLocks noChangeArrowheads="1"/>
          </p:cNvSpPr>
          <p:nvPr/>
        </p:nvSpPr>
        <p:spPr bwMode="gray">
          <a:xfrm>
            <a:off x="2292598" y="2631952"/>
            <a:ext cx="9531540" cy="571500"/>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auto">
              <a:spcBef>
                <a:spcPts val="0"/>
              </a:spcBef>
              <a:spcAft>
                <a:spcPts val="0"/>
              </a:spcAft>
              <a:defRPr/>
            </a:pPr>
            <a:r>
              <a:rPr lang="en-US" altLang="vi-VN" sz="2600" b="1">
                <a:latin typeface="+mn-lt"/>
              </a:rPr>
              <a:t>2.1. </a:t>
            </a:r>
            <a:r>
              <a:rPr lang="en-US" altLang="vi-VN" sz="2600" b="1" smtClean="0">
                <a:latin typeface="+mn-lt"/>
              </a:rPr>
              <a:t>TIN HỌC CẦN CHO MỌI NGƯỜI TRONG THỜI ĐẠI THÔNG TIN</a:t>
            </a:r>
            <a:endParaRPr lang="en-US" altLang="vi-VN" sz="2600" b="1" dirty="0">
              <a:latin typeface="+mn-lt"/>
            </a:endParaRPr>
          </a:p>
        </p:txBody>
      </p:sp>
      <p:sp>
        <p:nvSpPr>
          <p:cNvPr id="51" name="AutoShape 6"/>
          <p:cNvSpPr>
            <a:spLocks noChangeArrowheads="1"/>
          </p:cNvSpPr>
          <p:nvPr/>
        </p:nvSpPr>
        <p:spPr bwMode="gray">
          <a:xfrm>
            <a:off x="2139663" y="3409118"/>
            <a:ext cx="9873662" cy="542925"/>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auto">
              <a:spcBef>
                <a:spcPts val="0"/>
              </a:spcBef>
              <a:spcAft>
                <a:spcPts val="0"/>
              </a:spcAft>
              <a:defRPr/>
            </a:pPr>
            <a:r>
              <a:rPr lang="en-US" altLang="vi-VN" sz="2500" b="1">
                <a:latin typeface="+mn-lt"/>
              </a:rPr>
              <a:t> </a:t>
            </a:r>
            <a:r>
              <a:rPr lang="en-US" altLang="vi-VN" sz="2500" b="1" smtClean="0">
                <a:latin typeface="+mn-lt"/>
              </a:rPr>
              <a:t>2.2.ỨNG DỤNG TIN HỌC ĐỂ LÀM VIỆC NĂNG SUẤT CAO VÀ CÓ HIỆU QUẢ </a:t>
            </a:r>
            <a:endParaRPr lang="en-US" altLang="vi-VN" sz="2500" b="1" dirty="0">
              <a:latin typeface="+mn-lt"/>
            </a:endParaRPr>
          </a:p>
        </p:txBody>
      </p:sp>
      <p:grpSp>
        <p:nvGrpSpPr>
          <p:cNvPr id="53" name="Group 15"/>
          <p:cNvGrpSpPr>
            <a:grpSpLocks/>
          </p:cNvGrpSpPr>
          <p:nvPr/>
        </p:nvGrpSpPr>
        <p:grpSpPr bwMode="auto">
          <a:xfrm>
            <a:off x="1924298" y="2589090"/>
            <a:ext cx="457200" cy="604837"/>
            <a:chOff x="2078" y="1680"/>
            <a:chExt cx="1615" cy="1615"/>
          </a:xfrm>
        </p:grpSpPr>
        <p:sp>
          <p:nvSpPr>
            <p:cNvPr id="5151"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5152"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56" name="Oval 18"/>
            <p:cNvSpPr>
              <a:spLocks noChangeArrowheads="1"/>
            </p:cNvSpPr>
            <p:nvPr/>
          </p:nvSpPr>
          <p:spPr bwMode="gray">
            <a:xfrm>
              <a:off x="2252" y="1794"/>
              <a:ext cx="920"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5154" name="Oval 19"/>
            <p:cNvSpPr>
              <a:spLocks noChangeArrowheads="1"/>
            </p:cNvSpPr>
            <p:nvPr/>
          </p:nvSpPr>
          <p:spPr bwMode="gray">
            <a:xfrm>
              <a:off x="2254" y="1795"/>
              <a:ext cx="918" cy="1387"/>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58" name="Oval 20"/>
            <p:cNvSpPr>
              <a:spLocks noChangeArrowheads="1"/>
            </p:cNvSpPr>
            <p:nvPr/>
          </p:nvSpPr>
          <p:spPr bwMode="gray">
            <a:xfrm>
              <a:off x="2336" y="1794"/>
              <a:ext cx="1099"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5156" name="Oval 21"/>
            <p:cNvSpPr>
              <a:spLocks noChangeArrowheads="1"/>
            </p:cNvSpPr>
            <p:nvPr/>
          </p:nvSpPr>
          <p:spPr bwMode="gray">
            <a:xfrm>
              <a:off x="2337" y="1795"/>
              <a:ext cx="1096" cy="1387"/>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grpSp>
        <p:nvGrpSpPr>
          <p:cNvPr id="60" name="Group 15"/>
          <p:cNvGrpSpPr>
            <a:grpSpLocks/>
          </p:cNvGrpSpPr>
          <p:nvPr/>
        </p:nvGrpSpPr>
        <p:grpSpPr bwMode="auto">
          <a:xfrm>
            <a:off x="1839625" y="3322062"/>
            <a:ext cx="457200" cy="693222"/>
            <a:chOff x="2078" y="1562"/>
            <a:chExt cx="1615" cy="1851"/>
          </a:xfrm>
        </p:grpSpPr>
        <p:sp>
          <p:nvSpPr>
            <p:cNvPr id="5145"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sz="2600">
                <a:latin typeface="Arial" panose="020B0604020202020204" pitchFamily="34" charset="0"/>
              </a:endParaRPr>
            </a:p>
          </p:txBody>
        </p:sp>
        <p:sp>
          <p:nvSpPr>
            <p:cNvPr id="5146"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sz="2600">
                <a:latin typeface="Arial" panose="020B0604020202020204" pitchFamily="34" charset="0"/>
              </a:endParaRPr>
            </a:p>
          </p:txBody>
        </p:sp>
        <p:sp>
          <p:nvSpPr>
            <p:cNvPr id="63" name="Oval 18"/>
            <p:cNvSpPr>
              <a:spLocks noChangeArrowheads="1"/>
            </p:cNvSpPr>
            <p:nvPr/>
          </p:nvSpPr>
          <p:spPr bwMode="gray">
            <a:xfrm>
              <a:off x="2252" y="1562"/>
              <a:ext cx="918" cy="184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sz="2600">
                <a:latin typeface="+mn-lt"/>
              </a:endParaRPr>
            </a:p>
          </p:txBody>
        </p:sp>
        <p:sp>
          <p:nvSpPr>
            <p:cNvPr id="5148" name="Oval 19"/>
            <p:cNvSpPr>
              <a:spLocks noChangeArrowheads="1"/>
            </p:cNvSpPr>
            <p:nvPr/>
          </p:nvSpPr>
          <p:spPr bwMode="gray">
            <a:xfrm>
              <a:off x="2254" y="1564"/>
              <a:ext cx="918" cy="1849"/>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sz="2600">
                <a:latin typeface="Arial" panose="020B0604020202020204" pitchFamily="34" charset="0"/>
              </a:endParaRPr>
            </a:p>
          </p:txBody>
        </p:sp>
        <p:sp>
          <p:nvSpPr>
            <p:cNvPr id="65" name="Oval 20"/>
            <p:cNvSpPr>
              <a:spLocks noChangeArrowheads="1"/>
            </p:cNvSpPr>
            <p:nvPr/>
          </p:nvSpPr>
          <p:spPr bwMode="gray">
            <a:xfrm>
              <a:off x="2336" y="1562"/>
              <a:ext cx="1099" cy="184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sz="2600">
                <a:latin typeface="+mn-lt"/>
              </a:endParaRPr>
            </a:p>
          </p:txBody>
        </p:sp>
        <p:sp>
          <p:nvSpPr>
            <p:cNvPr id="5150" name="Oval 21"/>
            <p:cNvSpPr>
              <a:spLocks noChangeArrowheads="1"/>
            </p:cNvSpPr>
            <p:nvPr/>
          </p:nvSpPr>
          <p:spPr bwMode="gray">
            <a:xfrm>
              <a:off x="2337" y="1564"/>
              <a:ext cx="1096" cy="1849"/>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sz="2600">
                <a:latin typeface="Arial" panose="020B0604020202020204" pitchFamily="34" charset="0"/>
              </a:endParaRPr>
            </a:p>
          </p:txBody>
        </p:sp>
      </p:grpSp>
      <p:sp>
        <p:nvSpPr>
          <p:cNvPr id="67" name="AutoShape 6">
            <a:hlinkClick r:id="rId4" action="ppaction://hlinksldjump"/>
          </p:cNvPr>
          <p:cNvSpPr>
            <a:spLocks noChangeArrowheads="1"/>
          </p:cNvSpPr>
          <p:nvPr/>
        </p:nvSpPr>
        <p:spPr bwMode="gray">
          <a:xfrm>
            <a:off x="1992135" y="1807715"/>
            <a:ext cx="4132442" cy="558800"/>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auto">
              <a:spcBef>
                <a:spcPts val="0"/>
              </a:spcBef>
              <a:spcAft>
                <a:spcPts val="0"/>
              </a:spcAft>
              <a:defRPr/>
            </a:pPr>
            <a:r>
              <a:rPr lang="en-US" altLang="vi-VN" sz="2600" b="1" dirty="0">
                <a:latin typeface="+mn-lt"/>
              </a:rPr>
              <a:t>2</a:t>
            </a:r>
            <a:r>
              <a:rPr lang="en-US" altLang="vi-VN" sz="2600" b="1">
                <a:latin typeface="+mn-lt"/>
              </a:rPr>
              <a:t>. HÌNH THÀNH KIẾN THỨC</a:t>
            </a:r>
            <a:endParaRPr lang="en-US" altLang="vi-VN" sz="2600" b="1" dirty="0">
              <a:latin typeface="+mn-lt"/>
            </a:endParaRPr>
          </a:p>
        </p:txBody>
      </p:sp>
      <p:grpSp>
        <p:nvGrpSpPr>
          <p:cNvPr id="18" name="Group 15"/>
          <p:cNvGrpSpPr>
            <a:grpSpLocks/>
          </p:cNvGrpSpPr>
          <p:nvPr/>
        </p:nvGrpSpPr>
        <p:grpSpPr bwMode="auto">
          <a:xfrm>
            <a:off x="1757392" y="1748977"/>
            <a:ext cx="457200" cy="604838"/>
            <a:chOff x="2078" y="1680"/>
            <a:chExt cx="1615" cy="1615"/>
          </a:xfrm>
        </p:grpSpPr>
        <p:sp>
          <p:nvSpPr>
            <p:cNvPr id="5139"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5140"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21" name="Oval 18"/>
            <p:cNvSpPr>
              <a:spLocks noChangeArrowheads="1"/>
            </p:cNvSpPr>
            <p:nvPr/>
          </p:nvSpPr>
          <p:spPr bwMode="gray">
            <a:xfrm>
              <a:off x="2252" y="1794"/>
              <a:ext cx="920"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5142" name="Oval 19"/>
            <p:cNvSpPr>
              <a:spLocks noChangeArrowheads="1"/>
            </p:cNvSpPr>
            <p:nvPr/>
          </p:nvSpPr>
          <p:spPr bwMode="gray">
            <a:xfrm>
              <a:off x="2254" y="1795"/>
              <a:ext cx="918" cy="1387"/>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23" name="Oval 20"/>
            <p:cNvSpPr>
              <a:spLocks noChangeArrowheads="1"/>
            </p:cNvSpPr>
            <p:nvPr/>
          </p:nvSpPr>
          <p:spPr bwMode="gray">
            <a:xfrm>
              <a:off x="2336" y="1794"/>
              <a:ext cx="1099"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5144" name="Oval 21"/>
            <p:cNvSpPr>
              <a:spLocks noChangeArrowheads="1"/>
            </p:cNvSpPr>
            <p:nvPr/>
          </p:nvSpPr>
          <p:spPr bwMode="gray">
            <a:xfrm>
              <a:off x="2337" y="1795"/>
              <a:ext cx="1096" cy="1387"/>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69" name="Rectangle 68"/>
          <p:cNvSpPr/>
          <p:nvPr/>
        </p:nvSpPr>
        <p:spPr>
          <a:xfrm>
            <a:off x="2600052" y="114165"/>
            <a:ext cx="7295331" cy="769441"/>
          </a:xfrm>
          <a:prstGeom prst="rect">
            <a:avLst/>
          </a:prstGeom>
          <a:noFill/>
        </p:spPr>
        <p:txBody>
          <a:bodyPr wrap="none">
            <a:spAutoFit/>
          </a:bodyPr>
          <a:lstStyle/>
          <a:p>
            <a:pPr algn="ctr" eaLnBrk="1" fontAlgn="auto" hangingPunct="1">
              <a:spcBef>
                <a:spcPts val="0"/>
              </a:spcBef>
              <a:spcAft>
                <a:spcPts val="0"/>
              </a:spcAft>
              <a:defRPr/>
            </a:pPr>
            <a:r>
              <a:rPr lang="en-US" sz="4400" b="1">
                <a:ln w="12700">
                  <a:solidFill>
                    <a:schemeClr val="accent5"/>
                  </a:solidFill>
                  <a:prstDash val="solid"/>
                </a:ln>
                <a:solidFill>
                  <a:srgbClr val="FFFF00"/>
                </a:solidFill>
                <a:effectLst>
                  <a:outerShdw blurRad="38100" dist="38100" dir="2700000" algn="tl">
                    <a:srgbClr val="000000">
                      <a:alpha val="43137"/>
                    </a:srgbClr>
                  </a:outerShdw>
                </a:effectLst>
                <a:latin typeface="+mn-lt"/>
              </a:rPr>
              <a:t>BÀI </a:t>
            </a:r>
            <a:r>
              <a:rPr lang="en-US" sz="4400" b="1" smtClean="0">
                <a:ln w="12700">
                  <a:solidFill>
                    <a:schemeClr val="accent5"/>
                  </a:solidFill>
                  <a:prstDash val="solid"/>
                </a:ln>
                <a:solidFill>
                  <a:srgbClr val="FFFF00"/>
                </a:solidFill>
                <a:effectLst>
                  <a:outerShdw blurRad="38100" dist="38100" dir="2700000" algn="tl">
                    <a:srgbClr val="000000">
                      <a:alpha val="43137"/>
                    </a:srgbClr>
                  </a:outerShdw>
                </a:effectLst>
                <a:latin typeface="+mn-lt"/>
              </a:rPr>
              <a:t>1: TIN HỌC VÀ ỨNG DỤNG</a:t>
            </a:r>
            <a:endParaRPr lang="en-US" sz="4400" b="1">
              <a:ln w="12700">
                <a:solidFill>
                  <a:schemeClr val="accent5"/>
                </a:solidFill>
                <a:prstDash val="solid"/>
              </a:ln>
              <a:solidFill>
                <a:srgbClr val="FFFF00"/>
              </a:solidFill>
              <a:effectLst>
                <a:outerShdw blurRad="38100" dist="38100" dir="2700000" algn="tl">
                  <a:srgbClr val="000000">
                    <a:alpha val="43137"/>
                  </a:srgbClr>
                </a:outerShdw>
              </a:effectLst>
              <a:latin typeface="+mn-lt"/>
            </a:endParaRPr>
          </a:p>
        </p:txBody>
      </p:sp>
      <p:sp>
        <p:nvSpPr>
          <p:cNvPr id="6" name="AutoShape 3"/>
          <p:cNvSpPr>
            <a:spLocks noChangeArrowheads="1"/>
          </p:cNvSpPr>
          <p:nvPr/>
        </p:nvSpPr>
        <p:spPr bwMode="ltGray">
          <a:xfrm rot="5400000">
            <a:off x="-2036702" y="2194719"/>
            <a:ext cx="5268912" cy="2959100"/>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vi-VN">
              <a:latin typeface="+mn-lt"/>
            </a:endParaRPr>
          </a:p>
        </p:txBody>
      </p:sp>
      <p:sp>
        <p:nvSpPr>
          <p:cNvPr id="55" name="AutoShape 6"/>
          <p:cNvSpPr>
            <a:spLocks noChangeArrowheads="1"/>
          </p:cNvSpPr>
          <p:nvPr/>
        </p:nvSpPr>
        <p:spPr bwMode="gray">
          <a:xfrm>
            <a:off x="2156193" y="4180939"/>
            <a:ext cx="6278359" cy="542925"/>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auto">
              <a:spcBef>
                <a:spcPts val="0"/>
              </a:spcBef>
              <a:spcAft>
                <a:spcPts val="0"/>
              </a:spcAft>
              <a:defRPr/>
            </a:pPr>
            <a:r>
              <a:rPr lang="en-US" altLang="vi-VN" sz="2500" b="1">
                <a:latin typeface="+mn-lt"/>
              </a:rPr>
              <a:t> </a:t>
            </a:r>
            <a:r>
              <a:rPr lang="en-US" altLang="vi-VN" sz="2500" b="1" smtClean="0">
                <a:latin typeface="+mn-lt"/>
              </a:rPr>
              <a:t>2.3. MỘT SỐ NGHỀ ỨNG DỤNG TIN HỌC</a:t>
            </a:r>
            <a:endParaRPr lang="en-US" altLang="vi-VN" sz="2500" b="1" dirty="0">
              <a:latin typeface="+mn-lt"/>
            </a:endParaRPr>
          </a:p>
        </p:txBody>
      </p:sp>
      <p:grpSp>
        <p:nvGrpSpPr>
          <p:cNvPr id="57" name="Group 15"/>
          <p:cNvGrpSpPr>
            <a:grpSpLocks/>
          </p:cNvGrpSpPr>
          <p:nvPr/>
        </p:nvGrpSpPr>
        <p:grpSpPr bwMode="auto">
          <a:xfrm>
            <a:off x="1856155" y="4093883"/>
            <a:ext cx="457200" cy="693222"/>
            <a:chOff x="2078" y="1562"/>
            <a:chExt cx="1615" cy="1851"/>
          </a:xfrm>
        </p:grpSpPr>
        <p:sp>
          <p:nvSpPr>
            <p:cNvPr id="59"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sz="2600">
                <a:latin typeface="Arial" panose="020B0604020202020204" pitchFamily="34" charset="0"/>
              </a:endParaRPr>
            </a:p>
          </p:txBody>
        </p:sp>
        <p:sp>
          <p:nvSpPr>
            <p:cNvPr id="61"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sz="2600">
                <a:latin typeface="Arial" panose="020B0604020202020204" pitchFamily="34" charset="0"/>
              </a:endParaRPr>
            </a:p>
          </p:txBody>
        </p:sp>
        <p:sp>
          <p:nvSpPr>
            <p:cNvPr id="62" name="Oval 18"/>
            <p:cNvSpPr>
              <a:spLocks noChangeArrowheads="1"/>
            </p:cNvSpPr>
            <p:nvPr/>
          </p:nvSpPr>
          <p:spPr bwMode="gray">
            <a:xfrm>
              <a:off x="2252" y="1562"/>
              <a:ext cx="918" cy="184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sz="2600">
                <a:latin typeface="+mn-lt"/>
              </a:endParaRPr>
            </a:p>
          </p:txBody>
        </p:sp>
        <p:sp>
          <p:nvSpPr>
            <p:cNvPr id="64" name="Oval 19"/>
            <p:cNvSpPr>
              <a:spLocks noChangeArrowheads="1"/>
            </p:cNvSpPr>
            <p:nvPr/>
          </p:nvSpPr>
          <p:spPr bwMode="gray">
            <a:xfrm>
              <a:off x="2254" y="1564"/>
              <a:ext cx="918" cy="1849"/>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sz="2600">
                <a:latin typeface="Arial" panose="020B0604020202020204" pitchFamily="34" charset="0"/>
              </a:endParaRPr>
            </a:p>
          </p:txBody>
        </p:sp>
        <p:sp>
          <p:nvSpPr>
            <p:cNvPr id="66" name="Oval 20"/>
            <p:cNvSpPr>
              <a:spLocks noChangeArrowheads="1"/>
            </p:cNvSpPr>
            <p:nvPr/>
          </p:nvSpPr>
          <p:spPr bwMode="gray">
            <a:xfrm>
              <a:off x="2336" y="1562"/>
              <a:ext cx="1099" cy="184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sz="2600">
                <a:latin typeface="+mn-lt"/>
              </a:endParaRPr>
            </a:p>
          </p:txBody>
        </p:sp>
        <p:sp>
          <p:nvSpPr>
            <p:cNvPr id="68" name="Oval 21"/>
            <p:cNvSpPr>
              <a:spLocks noChangeArrowheads="1"/>
            </p:cNvSpPr>
            <p:nvPr/>
          </p:nvSpPr>
          <p:spPr bwMode="gray">
            <a:xfrm>
              <a:off x="2337" y="1564"/>
              <a:ext cx="1096" cy="1849"/>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sz="2600">
                <a:latin typeface="Arial" panose="020B0604020202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checkerboard(across)">
                                      <p:cBhvr>
                                        <p:cTn id="7" dur="500"/>
                                        <p:tgtEl>
                                          <p:spTgt spid="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strVal val="#ppt_w+.3"/>
                                          </p:val>
                                        </p:tav>
                                        <p:tav tm="100000">
                                          <p:val>
                                            <p:strVal val="#ppt_w"/>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animEffect transition="in" filter="fade">
                                      <p:cBhvr>
                                        <p:cTn id="25" dur="1000"/>
                                        <p:tgtEl>
                                          <p:spTgt spid="11"/>
                                        </p:tgtEl>
                                      </p:cBhvr>
                                    </p:animEffect>
                                  </p:childTnLst>
                                </p:cTn>
                              </p:par>
                              <p:par>
                                <p:cTn id="26" presetID="50" presetClass="entr" presetSubtype="0" de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3"/>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strVal val="#ppt_w+.3"/>
                                          </p:val>
                                        </p:tav>
                                        <p:tav tm="100000">
                                          <p:val>
                                            <p:strVal val="#ppt_w"/>
                                          </p:val>
                                        </p:tav>
                                      </p:tavLst>
                                    </p:anim>
                                    <p:anim calcmode="lin" valueType="num">
                                      <p:cBhvr>
                                        <p:cTn id="36" dur="1000" fill="hold"/>
                                        <p:tgtEl>
                                          <p:spTgt spid="18"/>
                                        </p:tgtEl>
                                        <p:attrNameLst>
                                          <p:attrName>ppt_h</p:attrName>
                                        </p:attrNameLst>
                                      </p:cBhvr>
                                      <p:tavLst>
                                        <p:tav tm="0">
                                          <p:val>
                                            <p:strVal val="#ppt_h"/>
                                          </p:val>
                                        </p:tav>
                                        <p:tav tm="100000">
                                          <p:val>
                                            <p:strVal val="#ppt_h"/>
                                          </p:val>
                                        </p:tav>
                                      </p:tavLst>
                                    </p:anim>
                                    <p:animEffect transition="in" filter="fade">
                                      <p:cBhvr>
                                        <p:cTn id="37" dur="1000"/>
                                        <p:tgtEl>
                                          <p:spTgt spid="18"/>
                                        </p:tgtEl>
                                      </p:cBhvr>
                                    </p:animEffect>
                                  </p:childTnLst>
                                </p:cTn>
                              </p:par>
                              <p:par>
                                <p:cTn id="38" presetID="50" presetClass="entr" presetSubtype="0" decel="10000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 calcmode="lin" valueType="num">
                                      <p:cBhvr>
                                        <p:cTn id="40" dur="1000" fill="hold"/>
                                        <p:tgtEl>
                                          <p:spTgt spid="67"/>
                                        </p:tgtEl>
                                        <p:attrNameLst>
                                          <p:attrName>ppt_w</p:attrName>
                                        </p:attrNameLst>
                                      </p:cBhvr>
                                      <p:tavLst>
                                        <p:tav tm="0">
                                          <p:val>
                                            <p:strVal val="#ppt_w+.3"/>
                                          </p:val>
                                        </p:tav>
                                        <p:tav tm="100000">
                                          <p:val>
                                            <p:strVal val="#ppt_w"/>
                                          </p:val>
                                        </p:tav>
                                      </p:tavLst>
                                    </p:anim>
                                    <p:anim calcmode="lin" valueType="num">
                                      <p:cBhvr>
                                        <p:cTn id="41" dur="1000" fill="hold"/>
                                        <p:tgtEl>
                                          <p:spTgt spid="67"/>
                                        </p:tgtEl>
                                        <p:attrNameLst>
                                          <p:attrName>ppt_h</p:attrName>
                                        </p:attrNameLst>
                                      </p:cBhvr>
                                      <p:tavLst>
                                        <p:tav tm="0">
                                          <p:val>
                                            <p:strVal val="#ppt_h"/>
                                          </p:val>
                                        </p:tav>
                                        <p:tav tm="100000">
                                          <p:val>
                                            <p:strVal val="#ppt_h"/>
                                          </p:val>
                                        </p:tav>
                                      </p:tavLst>
                                    </p:anim>
                                    <p:animEffect transition="in" filter="fade">
                                      <p:cBhvr>
                                        <p:cTn id="42" dur="1000"/>
                                        <p:tgtEl>
                                          <p:spTgt spid="6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1000" fill="hold"/>
                                        <p:tgtEl>
                                          <p:spTgt spid="53"/>
                                        </p:tgtEl>
                                        <p:attrNameLst>
                                          <p:attrName>ppt_w</p:attrName>
                                        </p:attrNameLst>
                                      </p:cBhvr>
                                      <p:tavLst>
                                        <p:tav tm="0">
                                          <p:val>
                                            <p:strVal val="#ppt_w+.3"/>
                                          </p:val>
                                        </p:tav>
                                        <p:tav tm="100000">
                                          <p:val>
                                            <p:strVal val="#ppt_w"/>
                                          </p:val>
                                        </p:tav>
                                      </p:tavLst>
                                    </p:anim>
                                    <p:anim calcmode="lin" valueType="num">
                                      <p:cBhvr>
                                        <p:cTn id="48" dur="1000" fill="hold"/>
                                        <p:tgtEl>
                                          <p:spTgt spid="53"/>
                                        </p:tgtEl>
                                        <p:attrNameLst>
                                          <p:attrName>ppt_h</p:attrName>
                                        </p:attrNameLst>
                                      </p:cBhvr>
                                      <p:tavLst>
                                        <p:tav tm="0">
                                          <p:val>
                                            <p:strVal val="#ppt_h"/>
                                          </p:val>
                                        </p:tav>
                                        <p:tav tm="100000">
                                          <p:val>
                                            <p:strVal val="#ppt_h"/>
                                          </p:val>
                                        </p:tav>
                                      </p:tavLst>
                                    </p:anim>
                                    <p:animEffect transition="in" filter="fade">
                                      <p:cBhvr>
                                        <p:cTn id="49" dur="1000"/>
                                        <p:tgtEl>
                                          <p:spTgt spid="53"/>
                                        </p:tgtEl>
                                      </p:cBhvr>
                                    </p:animEffect>
                                  </p:childTnLst>
                                </p:cTn>
                              </p:par>
                              <p:par>
                                <p:cTn id="50" presetID="50" presetClass="entr" presetSubtype="0" decel="10000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p:cTn id="52" dur="1000" fill="hold"/>
                                        <p:tgtEl>
                                          <p:spTgt spid="50"/>
                                        </p:tgtEl>
                                        <p:attrNameLst>
                                          <p:attrName>ppt_w</p:attrName>
                                        </p:attrNameLst>
                                      </p:cBhvr>
                                      <p:tavLst>
                                        <p:tav tm="0">
                                          <p:val>
                                            <p:strVal val="#ppt_w+.3"/>
                                          </p:val>
                                        </p:tav>
                                        <p:tav tm="100000">
                                          <p:val>
                                            <p:strVal val="#ppt_w"/>
                                          </p:val>
                                        </p:tav>
                                      </p:tavLst>
                                    </p:anim>
                                    <p:anim calcmode="lin" valueType="num">
                                      <p:cBhvr>
                                        <p:cTn id="53" dur="1000" fill="hold"/>
                                        <p:tgtEl>
                                          <p:spTgt spid="50"/>
                                        </p:tgtEl>
                                        <p:attrNameLst>
                                          <p:attrName>ppt_h</p:attrName>
                                        </p:attrNameLst>
                                      </p:cBhvr>
                                      <p:tavLst>
                                        <p:tav tm="0">
                                          <p:val>
                                            <p:strVal val="#ppt_h"/>
                                          </p:val>
                                        </p:tav>
                                        <p:tav tm="100000">
                                          <p:val>
                                            <p:strVal val="#ppt_h"/>
                                          </p:val>
                                        </p:tav>
                                      </p:tavLst>
                                    </p:anim>
                                    <p:animEffect transition="in" filter="fade">
                                      <p:cBhvr>
                                        <p:cTn id="54" dur="1000"/>
                                        <p:tgtEl>
                                          <p:spTgt spid="5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1000" fill="hold"/>
                                        <p:tgtEl>
                                          <p:spTgt spid="60"/>
                                        </p:tgtEl>
                                        <p:attrNameLst>
                                          <p:attrName>ppt_w</p:attrName>
                                        </p:attrNameLst>
                                      </p:cBhvr>
                                      <p:tavLst>
                                        <p:tav tm="0">
                                          <p:val>
                                            <p:strVal val="#ppt_w+.3"/>
                                          </p:val>
                                        </p:tav>
                                        <p:tav tm="100000">
                                          <p:val>
                                            <p:strVal val="#ppt_w"/>
                                          </p:val>
                                        </p:tav>
                                      </p:tavLst>
                                    </p:anim>
                                    <p:anim calcmode="lin" valueType="num">
                                      <p:cBhvr>
                                        <p:cTn id="60" dur="1000" fill="hold"/>
                                        <p:tgtEl>
                                          <p:spTgt spid="60"/>
                                        </p:tgtEl>
                                        <p:attrNameLst>
                                          <p:attrName>ppt_h</p:attrName>
                                        </p:attrNameLst>
                                      </p:cBhvr>
                                      <p:tavLst>
                                        <p:tav tm="0">
                                          <p:val>
                                            <p:strVal val="#ppt_h"/>
                                          </p:val>
                                        </p:tav>
                                        <p:tav tm="100000">
                                          <p:val>
                                            <p:strVal val="#ppt_h"/>
                                          </p:val>
                                        </p:tav>
                                      </p:tavLst>
                                    </p:anim>
                                    <p:animEffect transition="in" filter="fade">
                                      <p:cBhvr>
                                        <p:cTn id="61" dur="1000"/>
                                        <p:tgtEl>
                                          <p:spTgt spid="60"/>
                                        </p:tgtEl>
                                      </p:cBhvr>
                                    </p:animEffect>
                                  </p:childTnLst>
                                </p:cTn>
                              </p:par>
                              <p:par>
                                <p:cTn id="62" presetID="50" presetClass="entr" presetSubtype="0" decel="10000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p:cTn id="64" dur="1000" fill="hold"/>
                                        <p:tgtEl>
                                          <p:spTgt spid="51"/>
                                        </p:tgtEl>
                                        <p:attrNameLst>
                                          <p:attrName>ppt_w</p:attrName>
                                        </p:attrNameLst>
                                      </p:cBhvr>
                                      <p:tavLst>
                                        <p:tav tm="0">
                                          <p:val>
                                            <p:strVal val="#ppt_w+.3"/>
                                          </p:val>
                                        </p:tav>
                                        <p:tav tm="100000">
                                          <p:val>
                                            <p:strVal val="#ppt_w"/>
                                          </p:val>
                                        </p:tav>
                                      </p:tavLst>
                                    </p:anim>
                                    <p:anim calcmode="lin" valueType="num">
                                      <p:cBhvr>
                                        <p:cTn id="65" dur="1000" fill="hold"/>
                                        <p:tgtEl>
                                          <p:spTgt spid="51"/>
                                        </p:tgtEl>
                                        <p:attrNameLst>
                                          <p:attrName>ppt_h</p:attrName>
                                        </p:attrNameLst>
                                      </p:cBhvr>
                                      <p:tavLst>
                                        <p:tav tm="0">
                                          <p:val>
                                            <p:strVal val="#ppt_h"/>
                                          </p:val>
                                        </p:tav>
                                        <p:tav tm="100000">
                                          <p:val>
                                            <p:strVal val="#ppt_h"/>
                                          </p:val>
                                        </p:tav>
                                      </p:tavLst>
                                    </p:anim>
                                    <p:animEffect transition="in" filter="fade">
                                      <p:cBhvr>
                                        <p:cTn id="66" dur="1000"/>
                                        <p:tgtEl>
                                          <p:spTgt spid="5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0" presetClass="entr" presetSubtype="0" decel="100000" fill="hold" nodeType="click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strVal val="#ppt_w+.3"/>
                                          </p:val>
                                        </p:tav>
                                        <p:tav tm="100000">
                                          <p:val>
                                            <p:strVal val="#ppt_w"/>
                                          </p:val>
                                        </p:tav>
                                      </p:tavLst>
                                    </p:anim>
                                    <p:anim calcmode="lin" valueType="num">
                                      <p:cBhvr>
                                        <p:cTn id="72" dur="1000" fill="hold"/>
                                        <p:tgtEl>
                                          <p:spTgt spid="57"/>
                                        </p:tgtEl>
                                        <p:attrNameLst>
                                          <p:attrName>ppt_h</p:attrName>
                                        </p:attrNameLst>
                                      </p:cBhvr>
                                      <p:tavLst>
                                        <p:tav tm="0">
                                          <p:val>
                                            <p:strVal val="#ppt_h"/>
                                          </p:val>
                                        </p:tav>
                                        <p:tav tm="100000">
                                          <p:val>
                                            <p:strVal val="#ppt_h"/>
                                          </p:val>
                                        </p:tav>
                                      </p:tavLst>
                                    </p:anim>
                                    <p:animEffect transition="in" filter="fade">
                                      <p:cBhvr>
                                        <p:cTn id="73" dur="1000"/>
                                        <p:tgtEl>
                                          <p:spTgt spid="57"/>
                                        </p:tgtEl>
                                      </p:cBhvr>
                                    </p:animEffect>
                                  </p:childTnLst>
                                </p:cTn>
                              </p:par>
                              <p:par>
                                <p:cTn id="74" presetID="50" presetClass="entr" presetSubtype="0" decel="10000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1000" fill="hold"/>
                                        <p:tgtEl>
                                          <p:spTgt spid="55"/>
                                        </p:tgtEl>
                                        <p:attrNameLst>
                                          <p:attrName>ppt_w</p:attrName>
                                        </p:attrNameLst>
                                      </p:cBhvr>
                                      <p:tavLst>
                                        <p:tav tm="0">
                                          <p:val>
                                            <p:strVal val="#ppt_w+.3"/>
                                          </p:val>
                                        </p:tav>
                                        <p:tav tm="100000">
                                          <p:val>
                                            <p:strVal val="#ppt_w"/>
                                          </p:val>
                                        </p:tav>
                                      </p:tavLst>
                                    </p:anim>
                                    <p:anim calcmode="lin" valueType="num">
                                      <p:cBhvr>
                                        <p:cTn id="77" dur="1000" fill="hold"/>
                                        <p:tgtEl>
                                          <p:spTgt spid="55"/>
                                        </p:tgtEl>
                                        <p:attrNameLst>
                                          <p:attrName>ppt_h</p:attrName>
                                        </p:attrNameLst>
                                      </p:cBhvr>
                                      <p:tavLst>
                                        <p:tav tm="0">
                                          <p:val>
                                            <p:strVal val="#ppt_h"/>
                                          </p:val>
                                        </p:tav>
                                        <p:tav tm="100000">
                                          <p:val>
                                            <p:strVal val="#ppt_h"/>
                                          </p:val>
                                        </p:tav>
                                      </p:tavLst>
                                    </p:anim>
                                    <p:animEffect transition="in" filter="fade">
                                      <p:cBhvr>
                                        <p:cTn id="78" dur="1000"/>
                                        <p:tgtEl>
                                          <p:spTgt spid="55"/>
                                        </p:tgtEl>
                                      </p:cBhvr>
                                    </p:animEffect>
                                  </p:childTnLst>
                                </p:cTn>
                              </p:par>
                            </p:childTnLst>
                          </p:cTn>
                        </p:par>
                      </p:childTnLst>
                    </p:cTn>
                  </p:par>
                  <p:par>
                    <p:cTn id="79" fill="hold">
                      <p:stCondLst>
                        <p:cond delay="indefinite"/>
                      </p:stCondLst>
                      <p:childTnLst>
                        <p:par>
                          <p:cTn id="80" fill="hold">
                            <p:stCondLst>
                              <p:cond delay="0"/>
                            </p:stCondLst>
                            <p:childTnLst>
                              <p:par>
                                <p:cTn id="81" presetID="50" presetClass="entr" presetSubtype="0" decel="10000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p:cTn id="83" dur="1000" fill="hold"/>
                                        <p:tgtEl>
                                          <p:spTgt spid="8"/>
                                        </p:tgtEl>
                                        <p:attrNameLst>
                                          <p:attrName>ppt_w</p:attrName>
                                        </p:attrNameLst>
                                      </p:cBhvr>
                                      <p:tavLst>
                                        <p:tav tm="0">
                                          <p:val>
                                            <p:strVal val="#ppt_w+.3"/>
                                          </p:val>
                                        </p:tav>
                                        <p:tav tm="100000">
                                          <p:val>
                                            <p:strVal val="#ppt_w"/>
                                          </p:val>
                                        </p:tav>
                                      </p:tavLst>
                                    </p:anim>
                                    <p:anim calcmode="lin" valueType="num">
                                      <p:cBhvr>
                                        <p:cTn id="84" dur="1000" fill="hold"/>
                                        <p:tgtEl>
                                          <p:spTgt spid="8"/>
                                        </p:tgtEl>
                                        <p:attrNameLst>
                                          <p:attrName>ppt_h</p:attrName>
                                        </p:attrNameLst>
                                      </p:cBhvr>
                                      <p:tavLst>
                                        <p:tav tm="0">
                                          <p:val>
                                            <p:strVal val="#ppt_h"/>
                                          </p:val>
                                        </p:tav>
                                        <p:tav tm="100000">
                                          <p:val>
                                            <p:strVal val="#ppt_h"/>
                                          </p:val>
                                        </p:tav>
                                      </p:tavLst>
                                    </p:anim>
                                    <p:animEffect transition="in" filter="fade">
                                      <p:cBhvr>
                                        <p:cTn id="85" dur="1000"/>
                                        <p:tgtEl>
                                          <p:spTgt spid="8"/>
                                        </p:tgtEl>
                                      </p:cBhvr>
                                    </p:animEffect>
                                  </p:childTnLst>
                                </p:cTn>
                              </p:par>
                              <p:par>
                                <p:cTn id="86" presetID="50" presetClass="entr" presetSubtype="0" decel="100000"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1000" fill="hold"/>
                                        <p:tgtEl>
                                          <p:spTgt spid="25"/>
                                        </p:tgtEl>
                                        <p:attrNameLst>
                                          <p:attrName>ppt_w</p:attrName>
                                        </p:attrNameLst>
                                      </p:cBhvr>
                                      <p:tavLst>
                                        <p:tav tm="0">
                                          <p:val>
                                            <p:strVal val="#ppt_w+.3"/>
                                          </p:val>
                                        </p:tav>
                                        <p:tav tm="100000">
                                          <p:val>
                                            <p:strVal val="#ppt_w"/>
                                          </p:val>
                                        </p:tav>
                                      </p:tavLst>
                                    </p:anim>
                                    <p:anim calcmode="lin" valueType="num">
                                      <p:cBhvr>
                                        <p:cTn id="89" dur="1000" fill="hold"/>
                                        <p:tgtEl>
                                          <p:spTgt spid="25"/>
                                        </p:tgtEl>
                                        <p:attrNameLst>
                                          <p:attrName>ppt_h</p:attrName>
                                        </p:attrNameLst>
                                      </p:cBhvr>
                                      <p:tavLst>
                                        <p:tav tm="0">
                                          <p:val>
                                            <p:strVal val="#ppt_h"/>
                                          </p:val>
                                        </p:tav>
                                        <p:tav tm="100000">
                                          <p:val>
                                            <p:strVal val="#ppt_h"/>
                                          </p:val>
                                        </p:tav>
                                      </p:tavLst>
                                    </p:anim>
                                    <p:animEffect transition="in" filter="fade">
                                      <p:cBhvr>
                                        <p:cTn id="90" dur="10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50" presetClass="entr" presetSubtype="0" decel="100000" fill="hold" nodeType="click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1000" fill="hold"/>
                                        <p:tgtEl>
                                          <p:spTgt spid="33"/>
                                        </p:tgtEl>
                                        <p:attrNameLst>
                                          <p:attrName>ppt_w</p:attrName>
                                        </p:attrNameLst>
                                      </p:cBhvr>
                                      <p:tavLst>
                                        <p:tav tm="0">
                                          <p:val>
                                            <p:strVal val="#ppt_w+.3"/>
                                          </p:val>
                                        </p:tav>
                                        <p:tav tm="100000">
                                          <p:val>
                                            <p:strVal val="#ppt_w"/>
                                          </p:val>
                                        </p:tav>
                                      </p:tavLst>
                                    </p:anim>
                                    <p:anim calcmode="lin" valueType="num">
                                      <p:cBhvr>
                                        <p:cTn id="96" dur="1000" fill="hold"/>
                                        <p:tgtEl>
                                          <p:spTgt spid="33"/>
                                        </p:tgtEl>
                                        <p:attrNameLst>
                                          <p:attrName>ppt_h</p:attrName>
                                        </p:attrNameLst>
                                      </p:cBhvr>
                                      <p:tavLst>
                                        <p:tav tm="0">
                                          <p:val>
                                            <p:strVal val="#ppt_h"/>
                                          </p:val>
                                        </p:tav>
                                        <p:tav tm="100000">
                                          <p:val>
                                            <p:strVal val="#ppt_h"/>
                                          </p:val>
                                        </p:tav>
                                      </p:tavLst>
                                    </p:anim>
                                    <p:animEffect transition="in" filter="fade">
                                      <p:cBhvr>
                                        <p:cTn id="97" dur="1000"/>
                                        <p:tgtEl>
                                          <p:spTgt spid="33"/>
                                        </p:tgtEl>
                                      </p:cBhvr>
                                    </p:animEffect>
                                  </p:childTnLst>
                                </p:cTn>
                              </p:par>
                              <p:par>
                                <p:cTn id="98" presetID="50" presetClass="entr" presetSubtype="0" decel="10000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 calcmode="lin" valueType="num">
                                      <p:cBhvr>
                                        <p:cTn id="100" dur="1000" fill="hold"/>
                                        <p:tgtEl>
                                          <p:spTgt spid="32"/>
                                        </p:tgtEl>
                                        <p:attrNameLst>
                                          <p:attrName>ppt_w</p:attrName>
                                        </p:attrNameLst>
                                      </p:cBhvr>
                                      <p:tavLst>
                                        <p:tav tm="0">
                                          <p:val>
                                            <p:strVal val="#ppt_w+.3"/>
                                          </p:val>
                                        </p:tav>
                                        <p:tav tm="100000">
                                          <p:val>
                                            <p:strVal val="#ppt_w"/>
                                          </p:val>
                                        </p:tav>
                                      </p:tavLst>
                                    </p:anim>
                                    <p:anim calcmode="lin" valueType="num">
                                      <p:cBhvr>
                                        <p:cTn id="101" dur="1000" fill="hold"/>
                                        <p:tgtEl>
                                          <p:spTgt spid="32"/>
                                        </p:tgtEl>
                                        <p:attrNameLst>
                                          <p:attrName>ppt_h</p:attrName>
                                        </p:attrNameLst>
                                      </p:cBhvr>
                                      <p:tavLst>
                                        <p:tav tm="0">
                                          <p:val>
                                            <p:strVal val="#ppt_h"/>
                                          </p:val>
                                        </p:tav>
                                        <p:tav tm="100000">
                                          <p:val>
                                            <p:strVal val="#ppt_h"/>
                                          </p:val>
                                        </p:tav>
                                      </p:tavLst>
                                    </p:anim>
                                    <p:animEffect transition="in" filter="fade">
                                      <p:cBhvr>
                                        <p:cTn id="10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32" grpId="0" animBg="1"/>
      <p:bldP spid="40" grpId="0" animBg="1"/>
      <p:bldP spid="50" grpId="0" animBg="1"/>
      <p:bldP spid="51" grpId="0" animBg="1"/>
      <p:bldP spid="67" grpId="0" animBg="1"/>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 name="Hộp Văn bản 3">
            <a:extLst>
              <a:ext uri="{FF2B5EF4-FFF2-40B4-BE49-F238E27FC236}">
                <a16:creationId xmlns:a16="http://schemas.microsoft.com/office/drawing/2014/main" xmlns="" id="{77CE9DA1-CFCC-44CF-A3CB-81107D528218}"/>
              </a:ext>
            </a:extLst>
          </p:cNvPr>
          <p:cNvSpPr txBox="1"/>
          <p:nvPr/>
        </p:nvSpPr>
        <p:spPr>
          <a:xfrm>
            <a:off x="316992" y="235016"/>
            <a:ext cx="11618976" cy="743473"/>
          </a:xfrm>
          <a:prstGeom prst="rect">
            <a:avLst/>
          </a:prstGeom>
          <a:solidFill>
            <a:srgbClr val="0000FF"/>
          </a:solidFill>
          <a:scene3d>
            <a:camera prst="orthographicFront"/>
            <a:lightRig rig="threePt" dir="t"/>
          </a:scene3d>
          <a:sp3d>
            <a:bevelT prst="softRound"/>
          </a:sp3d>
        </p:spPr>
        <p:txBody>
          <a:bodyPr>
            <a:spAutoFit/>
          </a:bodyPr>
          <a:lstStyle/>
          <a:p>
            <a:pPr algn="ctr" eaLnBrk="1" fontAlgn="auto" hangingPunct="1">
              <a:lnSpc>
                <a:spcPct val="115000"/>
              </a:lnSpc>
              <a:spcBef>
                <a:spcPts val="600"/>
              </a:spcBef>
              <a:spcAft>
                <a:spcPts val="0"/>
              </a:spcAft>
              <a:defRPr/>
            </a:pP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7173" name="Rectangle 69"/>
          <p:cNvSpPr>
            <a:spLocks noChangeArrowheads="1"/>
          </p:cNvSpPr>
          <p:nvPr/>
        </p:nvSpPr>
        <p:spPr bwMode="auto">
          <a:xfrm>
            <a:off x="3138488" y="284163"/>
            <a:ext cx="7102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bg1"/>
                </a:solidFill>
                <a:latin typeface="Times New Roman" panose="02020603050405020304" pitchFamily="18" charset="0"/>
                <a:cs typeface="Times New Roman" panose="02020603050405020304" pitchFamily="18" charset="0"/>
              </a:rPr>
              <a:t>BÀI </a:t>
            </a:r>
            <a:r>
              <a:rPr lang="en-US" altLang="en-US" sz="3600" b="1" smtClean="0">
                <a:solidFill>
                  <a:schemeClr val="bg1"/>
                </a:solidFill>
                <a:latin typeface="Times New Roman" panose="02020603050405020304" pitchFamily="18" charset="0"/>
                <a:cs typeface="Times New Roman" panose="02020603050405020304" pitchFamily="18" charset="0"/>
              </a:rPr>
              <a:t>1: TIN HỌC VÀ ỨNG DỤNG</a:t>
            </a:r>
            <a:endParaRPr lang="en-US" altLang="en-US" sz="3600">
              <a:solidFill>
                <a:schemeClr val="bg1"/>
              </a:solidFill>
              <a:latin typeface="Times New Roman" panose="02020603050405020304" pitchFamily="18" charset="0"/>
              <a:cs typeface="Times New Roman" panose="02020603050405020304" pitchFamily="18" charset="0"/>
            </a:endParaRPr>
          </a:p>
        </p:txBody>
      </p:sp>
      <p:sp>
        <p:nvSpPr>
          <p:cNvPr id="4" name="AutoShape 7">
            <a:hlinkClick r:id="" action="ppaction://noaction"/>
          </p:cNvPr>
          <p:cNvSpPr>
            <a:spLocks noChangeArrowheads="1"/>
          </p:cNvSpPr>
          <p:nvPr/>
        </p:nvSpPr>
        <p:spPr bwMode="gray">
          <a:xfrm>
            <a:off x="409575" y="1101725"/>
            <a:ext cx="4676775" cy="582613"/>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vi-VN" sz="3000" b="1"/>
              <a:t>1. KHỞI ĐỘNG</a:t>
            </a:r>
          </a:p>
        </p:txBody>
      </p:sp>
      <p:grpSp>
        <p:nvGrpSpPr>
          <p:cNvPr id="14" name="Group 126"/>
          <p:cNvGrpSpPr>
            <a:grpSpLocks/>
          </p:cNvGrpSpPr>
          <p:nvPr/>
        </p:nvGrpSpPr>
        <p:grpSpPr bwMode="auto">
          <a:xfrm>
            <a:off x="1579195" y="1856158"/>
            <a:ext cx="9857723" cy="1249501"/>
            <a:chOff x="571" y="701"/>
            <a:chExt cx="5402" cy="823"/>
          </a:xfrm>
          <a:solidFill>
            <a:srgbClr val="EAEAEA"/>
          </a:solidFill>
        </p:grpSpPr>
        <p:sp>
          <p:nvSpPr>
            <p:cNvPr id="15" name="AutoShape 17"/>
            <p:cNvSpPr>
              <a:spLocks noChangeArrowheads="1"/>
            </p:cNvSpPr>
            <p:nvPr/>
          </p:nvSpPr>
          <p:spPr bwMode="gray">
            <a:xfrm>
              <a:off x="571" y="701"/>
              <a:ext cx="4880" cy="597"/>
            </a:xfrm>
            <a:prstGeom prst="roundRect">
              <a:avLst>
                <a:gd name="adj" fmla="val 50000"/>
              </a:avLst>
            </a:prstGeom>
            <a:grp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83" tIns="33683" rIns="33683" bIns="33683" anchor="ctr"/>
            <a:lstStyle/>
            <a:p>
              <a:pPr algn="ctr" defTabSz="855544" eaLnBrk="1" fontAlgn="auto" hangingPunct="1">
                <a:spcBef>
                  <a:spcPts val="0"/>
                </a:spcBef>
                <a:spcAft>
                  <a:spcPts val="0"/>
                </a:spcAft>
                <a:defRPr/>
              </a:pPr>
              <a:endParaRPr lang="en-US" sz="3742" b="1">
                <a:solidFill>
                  <a:srgbClr val="FFFF00"/>
                </a:solidFill>
                <a:effectLst>
                  <a:outerShdw blurRad="38100" dist="38100" dir="2700000" algn="tl">
                    <a:srgbClr val="000000">
                      <a:alpha val="43137"/>
                    </a:srgbClr>
                  </a:outerShdw>
                </a:effectLst>
                <a:latin typeface="+mn-lt"/>
              </a:endParaRPr>
            </a:p>
          </p:txBody>
        </p:sp>
        <p:sp>
          <p:nvSpPr>
            <p:cNvPr id="16" name="Text Box 26"/>
            <p:cNvSpPr txBox="1">
              <a:spLocks noChangeArrowheads="1"/>
            </p:cNvSpPr>
            <p:nvPr/>
          </p:nvSpPr>
          <p:spPr bwMode="gray">
            <a:xfrm>
              <a:off x="921" y="733"/>
              <a:ext cx="5052" cy="791"/>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sz="2400" smtClean="0">
                  <a:latin typeface="Times New Roman" panose="02020603050405020304" pitchFamily="18" charset="0"/>
                  <a:cs typeface="Times New Roman" panose="02020603050405020304" pitchFamily="18" charset="0"/>
                </a:rPr>
                <a:t>Thảo luận nhóm để trả lời câu hỏi sau khi xem đoạn video sau:</a:t>
              </a:r>
            </a:p>
            <a:p>
              <a:r>
                <a:rPr lang="en-US" sz="2400" smtClean="0">
                  <a:latin typeface="Times New Roman" panose="02020603050405020304" pitchFamily="18" charset="0"/>
                  <a:cs typeface="Times New Roman" panose="02020603050405020304" pitchFamily="18" charset="0"/>
                </a:rPr>
                <a:t>Theo </a:t>
              </a:r>
              <a:r>
                <a:rPr lang="en-US" sz="2400">
                  <a:latin typeface="Times New Roman" panose="02020603050405020304" pitchFamily="18" charset="0"/>
                  <a:cs typeface="Times New Roman" panose="02020603050405020304" pitchFamily="18" charset="0"/>
                </a:rPr>
                <a:t>em, tại sao cần học môn Tin học?</a:t>
              </a:r>
            </a:p>
            <a:p>
              <a:endParaRPr lang="en-US" sz="2400">
                <a:latin typeface="Times New Roman" panose="02020603050405020304" pitchFamily="18" charset="0"/>
                <a:cs typeface="Times New Roman" panose="02020603050405020304" pitchFamily="18" charset="0"/>
              </a:endParaRPr>
            </a:p>
          </p:txBody>
        </p:sp>
      </p:grpSp>
      <p:sp>
        <p:nvSpPr>
          <p:cNvPr id="3" name="Oval 2">
            <a:hlinkClick r:id="rId4" action="ppaction://hlinkfile"/>
          </p:cNvPr>
          <p:cNvSpPr/>
          <p:nvPr/>
        </p:nvSpPr>
        <p:spPr>
          <a:xfrm>
            <a:off x="9746020" y="5921794"/>
            <a:ext cx="1981200" cy="523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V</a:t>
            </a:r>
            <a:r>
              <a:rPr lang="en-US" sz="2800" smtClean="0">
                <a:latin typeface="Times New Roman" panose="02020603050405020304" pitchFamily="18" charset="0"/>
                <a:cs typeface="Times New Roman" panose="02020603050405020304" pitchFamily="18" charset="0"/>
              </a:rPr>
              <a:t>ideo</a:t>
            </a:r>
            <a:endParaRPr lang="en-US" sz="2800">
              <a:latin typeface="Times New Roman" panose="02020603050405020304" pitchFamily="18" charset="0"/>
              <a:cs typeface="Times New Roman" panose="02020603050405020304" pitchFamily="18" charset="0"/>
            </a:endParaRPr>
          </a:p>
        </p:txBody>
      </p:sp>
      <p:sp>
        <p:nvSpPr>
          <p:cNvPr id="25" name="Text Box 26"/>
          <p:cNvSpPr txBox="1">
            <a:spLocks noChangeArrowheads="1"/>
          </p:cNvSpPr>
          <p:nvPr/>
        </p:nvSpPr>
        <p:spPr bwMode="gray">
          <a:xfrm>
            <a:off x="497966" y="2887034"/>
            <a:ext cx="11190351" cy="3231654"/>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a:r>
              <a:rPr lang="en-US">
                <a:solidFill>
                  <a:srgbClr val="FF0000"/>
                </a:solidFill>
                <a:latin typeface="Times New Roman" panose="02020603050405020304" pitchFamily="18" charset="0"/>
                <a:cs typeface="Times New Roman" panose="02020603050405020304" pitchFamily="18" charset="0"/>
              </a:rPr>
              <a:t> Môn Tin học là một môn học rất quan trọng và cần thiết trong thời đại kỹ thuật số như hiện nay. Dưới đây là một số lý do tại sao cần học môn Tin học:</a:t>
            </a:r>
          </a:p>
          <a:p>
            <a:pPr algn="just"/>
            <a:r>
              <a:rPr lang="en-US">
                <a:solidFill>
                  <a:srgbClr val="FF0000"/>
                </a:solidFill>
                <a:latin typeface="Times New Roman" panose="02020603050405020304" pitchFamily="18" charset="0"/>
                <a:cs typeface="Times New Roman" panose="02020603050405020304" pitchFamily="18" charset="0"/>
              </a:rPr>
              <a:t>- Hỗ trợ trong học tập và nghiên cứu: Khi học môn Tin học, bạn sẽ học được cách sử dụng các công cụ và phần mềm để tìm kiếm và phân tích thông tin. Điều này sẽ giúp bạn tìm kiếm và tìm hiểu các kiến thức cần thiết cho học tập và nghiên cứu.</a:t>
            </a:r>
          </a:p>
          <a:p>
            <a:pPr algn="just"/>
            <a:r>
              <a:rPr lang="en-US">
                <a:solidFill>
                  <a:srgbClr val="FF0000"/>
                </a:solidFill>
                <a:latin typeface="Times New Roman" panose="02020603050405020304" pitchFamily="18" charset="0"/>
                <a:cs typeface="Times New Roman" panose="02020603050405020304" pitchFamily="18" charset="0"/>
              </a:rPr>
              <a:t>- Tạo điều kiện cho việc làm và sự nghiệp: Hiện nay, các công ty và tổ chức đang chuyển sang sử dụng công nghệ kỹ thuật số để quản lý và phát triển. Khi bạn có kiến thức về Tin học, bạn có thể tạo điều kiện thuận lợi cho việc xin việc và phát triển sự nghiệp trong các lĩnh vực liên quan đến công nghệ.</a:t>
            </a:r>
          </a:p>
          <a:p>
            <a:pPr algn="just"/>
            <a:r>
              <a:rPr lang="en-US">
                <a:solidFill>
                  <a:srgbClr val="FF0000"/>
                </a:solidFill>
                <a:latin typeface="Times New Roman" panose="02020603050405020304" pitchFamily="18" charset="0"/>
                <a:cs typeface="Times New Roman" panose="02020603050405020304" pitchFamily="18" charset="0"/>
              </a:rPr>
              <a:t>- Tăng khả năng giải quyết vấn đề: Khi học Tin học, bạn sẽ học cách giải quyết các vấn đề và tìm kiếm thông tin một cách nhanh chóng và hiệu quả.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heckerboard(across)">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 name="Hộp Văn bản 3">
            <a:extLst>
              <a:ext uri="{FF2B5EF4-FFF2-40B4-BE49-F238E27FC236}">
                <a16:creationId xmlns:a16="http://schemas.microsoft.com/office/drawing/2014/main" xmlns="" id="{77CE9DA1-CFCC-44CF-A3CB-81107D528218}"/>
              </a:ext>
            </a:extLst>
          </p:cNvPr>
          <p:cNvSpPr txBox="1"/>
          <p:nvPr/>
        </p:nvSpPr>
        <p:spPr>
          <a:xfrm>
            <a:off x="316992" y="235016"/>
            <a:ext cx="11618976" cy="743473"/>
          </a:xfrm>
          <a:prstGeom prst="rect">
            <a:avLst/>
          </a:prstGeom>
          <a:solidFill>
            <a:srgbClr val="0000FF"/>
          </a:solidFill>
          <a:scene3d>
            <a:camera prst="orthographicFront"/>
            <a:lightRig rig="threePt" dir="t"/>
          </a:scene3d>
          <a:sp3d>
            <a:bevelT prst="softRound"/>
          </a:sp3d>
        </p:spPr>
        <p:txBody>
          <a:bodyPr>
            <a:spAutoFit/>
          </a:bodyPr>
          <a:lstStyle/>
          <a:p>
            <a:pPr algn="ctr" eaLnBrk="1" fontAlgn="auto" hangingPunct="1">
              <a:lnSpc>
                <a:spcPct val="115000"/>
              </a:lnSpc>
              <a:spcBef>
                <a:spcPts val="600"/>
              </a:spcBef>
              <a:spcAft>
                <a:spcPts val="0"/>
              </a:spcAft>
              <a:defRPr/>
            </a:pP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11269" name="Rectangle 69"/>
          <p:cNvSpPr>
            <a:spLocks noChangeArrowheads="1"/>
          </p:cNvSpPr>
          <p:nvPr/>
        </p:nvSpPr>
        <p:spPr bwMode="auto">
          <a:xfrm>
            <a:off x="3138488" y="284163"/>
            <a:ext cx="71024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smtClean="0">
                <a:solidFill>
                  <a:schemeClr val="bg1"/>
                </a:solidFill>
                <a:latin typeface="Times New Roman" panose="02020603050405020304" pitchFamily="18" charset="0"/>
                <a:cs typeface="Times New Roman" panose="02020603050405020304" pitchFamily="18" charset="0"/>
              </a:rPr>
              <a:t>BÀI 1: TIN HỌC VÀ ỨNG DỤNG</a:t>
            </a:r>
            <a:endParaRPr lang="en-US" altLang="en-US" sz="3200">
              <a:solidFill>
                <a:schemeClr val="bg1"/>
              </a:solidFill>
              <a:latin typeface="Times New Roman" panose="02020603050405020304" pitchFamily="18" charset="0"/>
              <a:cs typeface="Times New Roman" panose="02020603050405020304" pitchFamily="18" charset="0"/>
            </a:endParaRPr>
          </a:p>
        </p:txBody>
      </p:sp>
      <p:sp>
        <p:nvSpPr>
          <p:cNvPr id="4" name="AutoShape 6">
            <a:hlinkClick r:id="rId4" action="ppaction://hlinksldjump"/>
          </p:cNvPr>
          <p:cNvSpPr>
            <a:spLocks noChangeArrowheads="1"/>
          </p:cNvSpPr>
          <p:nvPr/>
        </p:nvSpPr>
        <p:spPr bwMode="gray">
          <a:xfrm>
            <a:off x="749300" y="1698625"/>
            <a:ext cx="8632826" cy="526770"/>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auto">
              <a:spcBef>
                <a:spcPts val="0"/>
              </a:spcBef>
              <a:spcAft>
                <a:spcPts val="0"/>
              </a:spcAft>
              <a:defRPr/>
            </a:pPr>
            <a:r>
              <a:rPr lang="en-US" altLang="vi-VN" sz="2400" b="1">
                <a:solidFill>
                  <a:srgbClr val="FFFF00"/>
                </a:solidFill>
                <a:latin typeface="+mn-lt"/>
              </a:rPr>
              <a:t>2.1. </a:t>
            </a:r>
            <a:r>
              <a:rPr lang="en-US" altLang="vi-VN" sz="2400" b="1" smtClean="0">
                <a:solidFill>
                  <a:srgbClr val="FFFF00"/>
                </a:solidFill>
                <a:latin typeface="+mn-lt"/>
              </a:rPr>
              <a:t>TIN HỌC CẦN CHO MỌI NGƯỜI TRONG THỜI ĐẠI THÔNG TIN </a:t>
            </a:r>
            <a:endParaRPr lang="en-US" altLang="vi-VN" sz="2400" b="1" dirty="0">
              <a:solidFill>
                <a:srgbClr val="FFFF00"/>
              </a:solidFill>
              <a:latin typeface="+mn-lt"/>
            </a:endParaRPr>
          </a:p>
        </p:txBody>
      </p:sp>
      <p:grpSp>
        <p:nvGrpSpPr>
          <p:cNvPr id="5" name="Group 15"/>
          <p:cNvGrpSpPr>
            <a:grpSpLocks/>
          </p:cNvGrpSpPr>
          <p:nvPr/>
        </p:nvGrpSpPr>
        <p:grpSpPr bwMode="auto">
          <a:xfrm>
            <a:off x="381000" y="1633292"/>
            <a:ext cx="397165" cy="649778"/>
            <a:chOff x="2078" y="1620"/>
            <a:chExt cx="1615" cy="1735"/>
          </a:xfrm>
        </p:grpSpPr>
        <p:sp>
          <p:nvSpPr>
            <p:cNvPr id="11282"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sz="2400">
                <a:latin typeface="Arial" panose="020B0604020202020204" pitchFamily="34" charset="0"/>
              </a:endParaRPr>
            </a:p>
          </p:txBody>
        </p:sp>
        <p:sp>
          <p:nvSpPr>
            <p:cNvPr id="11283"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sz="2400">
                <a:latin typeface="Arial" panose="020B0604020202020204" pitchFamily="34" charset="0"/>
              </a:endParaRPr>
            </a:p>
          </p:txBody>
        </p:sp>
        <p:sp>
          <p:nvSpPr>
            <p:cNvPr id="8" name="Oval 18"/>
            <p:cNvSpPr>
              <a:spLocks noChangeArrowheads="1"/>
            </p:cNvSpPr>
            <p:nvPr/>
          </p:nvSpPr>
          <p:spPr bwMode="gray">
            <a:xfrm>
              <a:off x="2252" y="1620"/>
              <a:ext cx="918" cy="173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sz="2400">
                <a:latin typeface="+mn-lt"/>
              </a:endParaRPr>
            </a:p>
          </p:txBody>
        </p:sp>
        <p:sp>
          <p:nvSpPr>
            <p:cNvPr id="11285" name="Oval 19"/>
            <p:cNvSpPr>
              <a:spLocks noChangeArrowheads="1"/>
            </p:cNvSpPr>
            <p:nvPr/>
          </p:nvSpPr>
          <p:spPr bwMode="gray">
            <a:xfrm>
              <a:off x="2254" y="1622"/>
              <a:ext cx="918" cy="1733"/>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sz="2400">
                <a:latin typeface="Arial" panose="020B0604020202020204" pitchFamily="34" charset="0"/>
              </a:endParaRPr>
            </a:p>
          </p:txBody>
        </p:sp>
        <p:sp>
          <p:nvSpPr>
            <p:cNvPr id="10" name="Oval 20"/>
            <p:cNvSpPr>
              <a:spLocks noChangeArrowheads="1"/>
            </p:cNvSpPr>
            <p:nvPr/>
          </p:nvSpPr>
          <p:spPr bwMode="gray">
            <a:xfrm>
              <a:off x="2336" y="1620"/>
              <a:ext cx="1099" cy="17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sz="2400">
                <a:latin typeface="+mn-lt"/>
              </a:endParaRPr>
            </a:p>
          </p:txBody>
        </p:sp>
        <p:sp>
          <p:nvSpPr>
            <p:cNvPr id="11287" name="Oval 21"/>
            <p:cNvSpPr>
              <a:spLocks noChangeArrowheads="1"/>
            </p:cNvSpPr>
            <p:nvPr/>
          </p:nvSpPr>
          <p:spPr bwMode="gray">
            <a:xfrm>
              <a:off x="2337" y="1622"/>
              <a:ext cx="1096" cy="1733"/>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sz="2400">
                <a:latin typeface="Arial" panose="020B0604020202020204" pitchFamily="34" charset="0"/>
              </a:endParaRPr>
            </a:p>
          </p:txBody>
        </p:sp>
      </p:grpSp>
      <p:sp>
        <p:nvSpPr>
          <p:cNvPr id="12" name="AutoShape 6">
            <a:hlinkClick r:id="rId4" action="ppaction://hlinksldjump"/>
          </p:cNvPr>
          <p:cNvSpPr>
            <a:spLocks noChangeArrowheads="1"/>
          </p:cNvSpPr>
          <p:nvPr/>
        </p:nvSpPr>
        <p:spPr bwMode="gray">
          <a:xfrm>
            <a:off x="487363" y="1036638"/>
            <a:ext cx="4573587" cy="526251"/>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auto">
              <a:spcBef>
                <a:spcPts val="0"/>
              </a:spcBef>
              <a:spcAft>
                <a:spcPts val="0"/>
              </a:spcAft>
              <a:defRPr/>
            </a:pPr>
            <a:r>
              <a:rPr lang="en-US" altLang="vi-VN" sz="2800" b="1" dirty="0">
                <a:latin typeface="+mn-lt"/>
              </a:rPr>
              <a:t>2</a:t>
            </a:r>
            <a:r>
              <a:rPr lang="en-US" altLang="vi-VN" sz="2800" b="1">
                <a:latin typeface="+mn-lt"/>
              </a:rPr>
              <a:t>. HÌNH THÀNH KIẾN THỨC</a:t>
            </a:r>
            <a:endParaRPr lang="en-US" altLang="vi-VN" sz="2800" b="1" dirty="0">
              <a:latin typeface="+mn-lt"/>
            </a:endParaRPr>
          </a:p>
        </p:txBody>
      </p:sp>
      <p:grpSp>
        <p:nvGrpSpPr>
          <p:cNvPr id="13" name="Group 15"/>
          <p:cNvGrpSpPr>
            <a:grpSpLocks/>
          </p:cNvGrpSpPr>
          <p:nvPr/>
        </p:nvGrpSpPr>
        <p:grpSpPr bwMode="auto">
          <a:xfrm>
            <a:off x="155575" y="977900"/>
            <a:ext cx="457200" cy="604838"/>
            <a:chOff x="2078" y="1680"/>
            <a:chExt cx="1615" cy="1615"/>
          </a:xfrm>
        </p:grpSpPr>
        <p:sp>
          <p:nvSpPr>
            <p:cNvPr id="11276"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1277"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6" name="Oval 18"/>
            <p:cNvSpPr>
              <a:spLocks noChangeArrowheads="1"/>
            </p:cNvSpPr>
            <p:nvPr/>
          </p:nvSpPr>
          <p:spPr bwMode="gray">
            <a:xfrm>
              <a:off x="2252" y="1794"/>
              <a:ext cx="920"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11279" name="Oval 19"/>
            <p:cNvSpPr>
              <a:spLocks noChangeArrowheads="1"/>
            </p:cNvSpPr>
            <p:nvPr/>
          </p:nvSpPr>
          <p:spPr bwMode="gray">
            <a:xfrm>
              <a:off x="2254" y="1795"/>
              <a:ext cx="918" cy="1387"/>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8" name="Oval 20"/>
            <p:cNvSpPr>
              <a:spLocks noChangeArrowheads="1"/>
            </p:cNvSpPr>
            <p:nvPr/>
          </p:nvSpPr>
          <p:spPr bwMode="gray">
            <a:xfrm>
              <a:off x="2336" y="1794"/>
              <a:ext cx="1099"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11281" name="Oval 21"/>
            <p:cNvSpPr>
              <a:spLocks noChangeArrowheads="1"/>
            </p:cNvSpPr>
            <p:nvPr/>
          </p:nvSpPr>
          <p:spPr bwMode="gray">
            <a:xfrm>
              <a:off x="2337" y="1795"/>
              <a:ext cx="1096" cy="1387"/>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2" name="Rectangle 2"/>
          <p:cNvSpPr>
            <a:spLocks noChangeArrowheads="1"/>
          </p:cNvSpPr>
          <p:nvPr/>
        </p:nvSpPr>
        <p:spPr bwMode="auto">
          <a:xfrm>
            <a:off x="400712" y="2310510"/>
            <a:ext cx="1153525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100" smtClean="0">
                <a:solidFill>
                  <a:srgbClr val="FF0000"/>
                </a:solidFill>
                <a:latin typeface="Times New Roman" panose="02020603050405020304" pitchFamily="18" charset="0"/>
                <a:cs typeface="Times New Roman" panose="02020603050405020304" pitchFamily="18" charset="0"/>
              </a:rPr>
              <a:t>Câu </a:t>
            </a:r>
            <a:r>
              <a:rPr lang="en-US" sz="2100">
                <a:solidFill>
                  <a:srgbClr val="FF0000"/>
                </a:solidFill>
                <a:latin typeface="Times New Roman" panose="02020603050405020304" pitchFamily="18" charset="0"/>
                <a:cs typeface="Times New Roman" panose="02020603050405020304" pitchFamily="18" charset="0"/>
              </a:rPr>
              <a:t>hỏi: </a:t>
            </a:r>
            <a:r>
              <a:rPr lang="vi-VN" sz="2100" smtClean="0">
                <a:solidFill>
                  <a:srgbClr val="FF0000"/>
                </a:solidFill>
                <a:latin typeface="Times New Roman" panose="02020603050405020304" pitchFamily="18" charset="0"/>
                <a:cs typeface="Times New Roman" panose="02020603050405020304" pitchFamily="18" charset="0"/>
              </a:rPr>
              <a:t>Em </a:t>
            </a:r>
            <a:r>
              <a:rPr lang="vi-VN" sz="2100">
                <a:solidFill>
                  <a:srgbClr val="FF0000"/>
                </a:solidFill>
                <a:latin typeface="Times New Roman" panose="02020603050405020304" pitchFamily="18" charset="0"/>
                <a:cs typeface="Times New Roman" panose="02020603050405020304" pitchFamily="18" charset="0"/>
              </a:rPr>
              <a:t>hãy nêu tên một nghề </a:t>
            </a:r>
            <a:r>
              <a:rPr lang="en-US" sz="2100">
                <a:solidFill>
                  <a:srgbClr val="FF0000"/>
                </a:solidFill>
                <a:latin typeface="Times New Roman" panose="02020603050405020304" pitchFamily="18" charset="0"/>
                <a:cs typeface="Times New Roman" panose="02020603050405020304" pitchFamily="18" charset="0"/>
              </a:rPr>
              <a:t>thuộc lĩnh vực tin học </a:t>
            </a:r>
            <a:r>
              <a:rPr lang="vi-VN" sz="2100">
                <a:solidFill>
                  <a:srgbClr val="FF0000"/>
                </a:solidFill>
                <a:latin typeface="Times New Roman" panose="02020603050405020304" pitchFamily="18" charset="0"/>
                <a:cs typeface="Times New Roman" panose="02020603050405020304" pitchFamily="18" charset="0"/>
              </a:rPr>
              <a:t>cần dùng đến máy tính và nói rõ dùng máy tính để làm gì</a:t>
            </a:r>
            <a:r>
              <a:rPr lang="en-US" sz="2100">
                <a:solidFill>
                  <a:srgbClr val="FF0000"/>
                </a:solidFill>
                <a:latin typeface="Times New Roman" panose="02020603050405020304" pitchFamily="18" charset="0"/>
                <a:cs typeface="Times New Roman" panose="02020603050405020304" pitchFamily="18" charset="0"/>
              </a:rPr>
              <a:t>?</a:t>
            </a:r>
          </a:p>
        </p:txBody>
      </p:sp>
      <p:sp>
        <p:nvSpPr>
          <p:cNvPr id="24" name="Rectangle 2"/>
          <p:cNvSpPr>
            <a:spLocks noChangeArrowheads="1"/>
          </p:cNvSpPr>
          <p:nvPr/>
        </p:nvSpPr>
        <p:spPr bwMode="auto">
          <a:xfrm>
            <a:off x="3463258" y="2891991"/>
            <a:ext cx="42272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000" b="1" smtClean="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Một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số</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nghề</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cần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dùng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đến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máy</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err="1">
                <a:solidFill>
                  <a:srgbClr val="0000FF"/>
                </a:solidFill>
                <a:latin typeface="Times New Roman" panose="02020603050405020304" pitchFamily="18" charset="0"/>
                <a:cs typeface="Times New Roman" panose="02020603050405020304" pitchFamily="18" charset="0"/>
              </a:rPr>
              <a:t>tính</a:t>
            </a:r>
            <a:r>
              <a:rPr lang="en-US" sz="2000" b="1" smtClean="0">
                <a:solidFill>
                  <a:srgbClr val="0000FF"/>
                </a:solidFill>
                <a:latin typeface="Times New Roman" panose="02020603050405020304" pitchFamily="18" charset="0"/>
                <a:cs typeface="Times New Roman" panose="02020603050405020304" pitchFamily="18" charset="0"/>
              </a:rPr>
              <a:t>:</a:t>
            </a:r>
            <a:endParaRPr lang="en-US" sz="2000" b="1" dirty="0">
              <a:solidFill>
                <a:srgbClr val="0000FF"/>
              </a:solidFill>
              <a:latin typeface="Times New Roman" panose="02020603050405020304" pitchFamily="18" charset="0"/>
              <a:cs typeface="Times New Roman" panose="02020603050405020304" pitchFamily="18" charset="0"/>
            </a:endParaRPr>
          </a:p>
        </p:txBody>
      </p:sp>
      <p:sp>
        <p:nvSpPr>
          <p:cNvPr id="22" name="Rectangle 2"/>
          <p:cNvSpPr>
            <a:spLocks noChangeArrowheads="1"/>
          </p:cNvSpPr>
          <p:nvPr/>
        </p:nvSpPr>
        <p:spPr bwMode="auto">
          <a:xfrm>
            <a:off x="311530" y="3529784"/>
            <a:ext cx="430809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n-US" smtClean="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Chuyên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gia</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mạng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máy</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tính</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Các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chuyên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gia</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và</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nhà</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phân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tích</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mạng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máy</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tính</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thiết</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kế</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xây</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dựng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và</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duy</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trì</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một</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loạt</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các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mạng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và</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hệ</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thống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truyền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thông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dữ</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liệu</a:t>
            </a:r>
            <a:r>
              <a:rPr lang="en-US">
                <a:solidFill>
                  <a:srgbClr val="0000FF"/>
                </a:solidFill>
                <a:latin typeface="Times New Roman" panose="02020603050405020304" pitchFamily="18" charset="0"/>
                <a:cs typeface="Times New Roman" panose="02020603050405020304" pitchFamily="18" charset="0"/>
              </a:rPr>
              <a:t>. </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23" name="Rectangle 2"/>
          <p:cNvSpPr>
            <a:spLocks noChangeArrowheads="1"/>
          </p:cNvSpPr>
          <p:nvPr/>
        </p:nvSpPr>
        <p:spPr bwMode="auto">
          <a:xfrm>
            <a:off x="6832637" y="4938042"/>
            <a:ext cx="30034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n-US" smtClean="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Nhân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viên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bảo</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trì</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sửa</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chữa</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máy</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tính</a:t>
            </a:r>
            <a:r>
              <a:rPr lang="en-US" dirty="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Giúp</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người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dùng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sắp</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xếp</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bảo</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trì</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và</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sửa</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chữa</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máy</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tính</a:t>
            </a:r>
            <a:r>
              <a:rPr lang="en-US">
                <a:solidFill>
                  <a:srgbClr val="0000FF"/>
                </a:solidFill>
                <a:latin typeface="Times New Roman" panose="02020603050405020304" pitchFamily="18" charset="0"/>
                <a:cs typeface="Times New Roman" panose="02020603050405020304" pitchFamily="18" charset="0"/>
              </a:rPr>
              <a:t>. </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25" name="Rectangle 2"/>
          <p:cNvSpPr>
            <a:spLocks noChangeArrowheads="1"/>
          </p:cNvSpPr>
          <p:nvPr/>
        </p:nvSpPr>
        <p:spPr bwMode="auto">
          <a:xfrm>
            <a:off x="329961" y="4931605"/>
            <a:ext cx="411821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n-US" b="1" smtClean="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Nhà</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phát</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triển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phần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mềm</a:t>
            </a:r>
            <a:r>
              <a:rPr lang="en-US" dirty="0">
                <a:solidFill>
                  <a:srgbClr val="0000FF"/>
                </a:solidFill>
                <a:latin typeface="Times New Roman" panose="02020603050405020304" pitchFamily="18" charset="0"/>
                <a:cs typeface="Times New Roman" panose="02020603050405020304" pitchFamily="18" charset="0"/>
              </a:rPr>
              <a:t>/</a:t>
            </a:r>
            <a:r>
              <a:rPr lang="en-US" dirty="0" err="1">
                <a:solidFill>
                  <a:srgbClr val="0000FF"/>
                </a:solidFill>
                <a:latin typeface="Times New Roman" panose="02020603050405020304" pitchFamily="18" charset="0"/>
                <a:cs typeface="Times New Roman" panose="02020603050405020304" pitchFamily="18" charset="0"/>
              </a:rPr>
              <a:t>ứng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dụng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a:t>
            </a:r>
            <a:r>
              <a:rPr lang="en-US" dirty="0" err="1" smtClean="0">
                <a:solidFill>
                  <a:srgbClr val="0000FF"/>
                </a:solidFill>
                <a:latin typeface="Times New Roman" panose="02020603050405020304" pitchFamily="18" charset="0"/>
                <a:cs typeface="Times New Roman" panose="02020603050405020304" pitchFamily="18" charset="0"/>
              </a:rPr>
              <a:t>hiết</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kế</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chạy</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và</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thử</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nghiệm</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các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chương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trình</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hoặc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ứng</a:t>
            </a:r>
            <a:r>
              <a:rPr lang="en-US" dirty="0">
                <a:solidFill>
                  <a:srgbClr val="0000FF"/>
                </a:solidFill>
                <a:latin typeface="Times New Roman" panose="02020603050405020304" pitchFamily="18" charset="0"/>
                <a:cs typeface="Times New Roman" panose="02020603050405020304" pitchFamily="18" charset="0"/>
              </a:rPr>
              <a:t> </a:t>
            </a:r>
            <a:r>
              <a:rPr lang="en-US" err="1">
                <a:solidFill>
                  <a:srgbClr val="0000FF"/>
                </a:solidFill>
                <a:latin typeface="Times New Roman" panose="02020603050405020304" pitchFamily="18" charset="0"/>
                <a:cs typeface="Times New Roman" panose="02020603050405020304" pitchFamily="18" charset="0"/>
              </a:rPr>
              <a:t>dụng</a:t>
            </a:r>
            <a:r>
              <a:rPr lang="en-US" smtClean="0">
                <a:solidFill>
                  <a:srgbClr val="0000FF"/>
                </a:solidFill>
                <a:latin typeface="Times New Roman" panose="02020603050405020304" pitchFamily="18" charset="0"/>
                <a:cs typeface="Times New Roman" panose="02020603050405020304" pitchFamily="18" charset="0"/>
              </a:rPr>
              <a:t>.</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26" name="Rectangle 2"/>
          <p:cNvSpPr>
            <a:spLocks noChangeArrowheads="1"/>
          </p:cNvSpPr>
          <p:nvPr/>
        </p:nvSpPr>
        <p:spPr bwMode="auto">
          <a:xfrm>
            <a:off x="6689725" y="3546546"/>
            <a:ext cx="31749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n-US" smtClean="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Nhà</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phát</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triển</a:t>
            </a:r>
            <a:r>
              <a:rPr lang="en-US" dirty="0">
                <a:solidFill>
                  <a:srgbClr val="0000FF"/>
                </a:solidFill>
                <a:latin typeface="Times New Roman" panose="02020603050405020304" pitchFamily="18" charset="0"/>
                <a:cs typeface="Times New Roman" panose="02020603050405020304" pitchFamily="18" charset="0"/>
              </a:rPr>
              <a:t> web: </a:t>
            </a:r>
            <a:r>
              <a:rPr lang="en-US" dirty="0" err="1">
                <a:solidFill>
                  <a:srgbClr val="0000FF"/>
                </a:solidFill>
                <a:latin typeface="Times New Roman" panose="02020603050405020304" pitchFamily="18" charset="0"/>
                <a:cs typeface="Times New Roman" panose="02020603050405020304" pitchFamily="18" charset="0"/>
              </a:rPr>
              <a:t>Các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nhà</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phát</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triển</a:t>
            </a:r>
            <a:r>
              <a:rPr lang="en-US" dirty="0">
                <a:solidFill>
                  <a:srgbClr val="0000FF"/>
                </a:solidFill>
                <a:latin typeface="Times New Roman" panose="02020603050405020304" pitchFamily="18" charset="0"/>
                <a:cs typeface="Times New Roman" panose="02020603050405020304" pitchFamily="18" charset="0"/>
              </a:rPr>
              <a:t> web </a:t>
            </a:r>
            <a:r>
              <a:rPr lang="en-US" dirty="0" err="1">
                <a:solidFill>
                  <a:srgbClr val="0000FF"/>
                </a:solidFill>
                <a:latin typeface="Times New Roman" panose="02020603050405020304" pitchFamily="18" charset="0"/>
                <a:cs typeface="Times New Roman" panose="02020603050405020304" pitchFamily="18" charset="0"/>
              </a:rPr>
              <a:t>thiết</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kế</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tạo</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và</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sửa</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đổi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các</a:t>
            </a:r>
            <a:r>
              <a:rPr lang="en-US" dirty="0">
                <a:solidFill>
                  <a:srgbClr val="0000FF"/>
                </a:solidFill>
                <a:latin typeface="Times New Roman" panose="02020603050405020304" pitchFamily="18" charset="0"/>
                <a:cs typeface="Times New Roman" panose="02020603050405020304" pitchFamily="18" charset="0"/>
              </a:rPr>
              <a:t> website</a:t>
            </a:r>
            <a:r>
              <a:rPr lang="en-US">
                <a:solidFill>
                  <a:srgbClr val="0000FF"/>
                </a:solidFill>
                <a:latin typeface="Times New Roman" panose="02020603050405020304" pitchFamily="18" charset="0"/>
                <a:cs typeface="Times New Roman" panose="02020603050405020304" pitchFamily="18" charset="0"/>
              </a:rPr>
              <a:t>. </a:t>
            </a:r>
            <a:endParaRPr lang="en-US" dirty="0">
              <a:solidFill>
                <a:srgbClr val="0000FF"/>
              </a:solidFill>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rotWithShape="1">
          <a:blip r:embed="rId5"/>
          <a:srcRect l="62933" t="47530" r="21657" b="33742"/>
          <a:stretch/>
        </p:blipFill>
        <p:spPr>
          <a:xfrm>
            <a:off x="4591050" y="3428223"/>
            <a:ext cx="1943101" cy="1328309"/>
          </a:xfrm>
          <a:prstGeom prst="rect">
            <a:avLst/>
          </a:prstGeom>
        </p:spPr>
      </p:pic>
      <p:pic>
        <p:nvPicPr>
          <p:cNvPr id="28" name="Picture 27"/>
          <p:cNvPicPr>
            <a:picLocks noChangeAspect="1"/>
          </p:cNvPicPr>
          <p:nvPr/>
        </p:nvPicPr>
        <p:blipFill rotWithShape="1">
          <a:blip r:embed="rId6"/>
          <a:srcRect l="40139" t="31739" r="14635" b="12574"/>
          <a:stretch/>
        </p:blipFill>
        <p:spPr>
          <a:xfrm>
            <a:off x="4591050" y="4858093"/>
            <a:ext cx="1959077" cy="1745554"/>
          </a:xfrm>
          <a:prstGeom prst="rect">
            <a:avLst/>
          </a:prstGeom>
        </p:spPr>
      </p:pic>
      <p:pic>
        <p:nvPicPr>
          <p:cNvPr id="29" name="Picture 28"/>
          <p:cNvPicPr>
            <a:picLocks noChangeAspect="1"/>
          </p:cNvPicPr>
          <p:nvPr/>
        </p:nvPicPr>
        <p:blipFill rotWithShape="1">
          <a:blip r:embed="rId7"/>
          <a:srcRect l="55084" t="52649" r="24383" b="23308"/>
          <a:stretch/>
        </p:blipFill>
        <p:spPr>
          <a:xfrm>
            <a:off x="9864693" y="3292102"/>
            <a:ext cx="2012265" cy="1464430"/>
          </a:xfrm>
          <a:prstGeom prst="rect">
            <a:avLst/>
          </a:prstGeom>
        </p:spPr>
      </p:pic>
      <p:pic>
        <p:nvPicPr>
          <p:cNvPr id="30" name="Picture 29"/>
          <p:cNvPicPr>
            <a:picLocks noChangeAspect="1"/>
          </p:cNvPicPr>
          <p:nvPr/>
        </p:nvPicPr>
        <p:blipFill rotWithShape="1">
          <a:blip r:embed="rId8"/>
          <a:srcRect l="28674" t="39412" r="57507" b="37653"/>
          <a:stretch/>
        </p:blipFill>
        <p:spPr>
          <a:xfrm>
            <a:off x="9864693" y="4854913"/>
            <a:ext cx="1946173" cy="1745554"/>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3"/>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3"/>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grpId="0" nodeType="clickEffect">
                                  <p:stCondLst>
                                    <p:cond delay="0"/>
                                  </p:stCondLst>
                                  <p:iterate type="wd">
                                    <p:tmPct val="10000"/>
                                  </p:iterate>
                                  <p:childTnLst>
                                    <p:set>
                                      <p:cBhvr>
                                        <p:cTn id="30" dur="1" fill="hold">
                                          <p:stCondLst>
                                            <p:cond delay="0"/>
                                          </p:stCondLst>
                                        </p:cTn>
                                        <p:tgtEl>
                                          <p:spTgt spid="2"/>
                                        </p:tgtEl>
                                        <p:attrNameLst>
                                          <p:attrName>style.visibility</p:attrName>
                                        </p:attrNameLst>
                                      </p:cBhvr>
                                      <p:to>
                                        <p:strVal val="visible"/>
                                      </p:to>
                                    </p:set>
                                    <p:animEffect transition="in" filter="strips(downRight)">
                                      <p:cBhvr>
                                        <p:cTn id="31" dur="10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fill="hold" grpId="0" nodeType="clickEffect">
                                  <p:stCondLst>
                                    <p:cond delay="0"/>
                                  </p:stCondLst>
                                  <p:iterate type="wd">
                                    <p:tmPct val="10000"/>
                                  </p:iterate>
                                  <p:childTnLst>
                                    <p:set>
                                      <p:cBhvr>
                                        <p:cTn id="35" dur="1" fill="hold">
                                          <p:stCondLst>
                                            <p:cond delay="0"/>
                                          </p:stCondLst>
                                        </p:cTn>
                                        <p:tgtEl>
                                          <p:spTgt spid="24"/>
                                        </p:tgtEl>
                                        <p:attrNameLst>
                                          <p:attrName>style.visibility</p:attrName>
                                        </p:attrNameLst>
                                      </p:cBhvr>
                                      <p:to>
                                        <p:strVal val="visible"/>
                                      </p:to>
                                    </p:set>
                                    <p:animEffect transition="in" filter="strips(downRight)">
                                      <p:cBhvr>
                                        <p:cTn id="36" dur="1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22" presetClass="entr" presetSubtype="8"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up)">
                                      <p:cBhvr>
                                        <p:cTn id="49" dur="500"/>
                                        <p:tgtEl>
                                          <p:spTgt spid="25"/>
                                        </p:tgtEl>
                                      </p:cBhvr>
                                    </p:animEffect>
                                  </p:childTnLst>
                                </p:cTn>
                              </p:par>
                              <p:par>
                                <p:cTn id="50" presetID="22" presetClass="entr" presetSubtype="1"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par>
                                <p:cTn id="58" presetID="22" presetClass="entr" presetSubtype="4"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par>
                                <p:cTn id="66" presetID="22" presetClass="entr" presetSubtype="8"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2" grpId="0"/>
      <p:bldP spid="24" grpId="0"/>
      <p:bldP spid="22" grpId="0"/>
      <p:bldP spid="23"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 name="Hộp Văn bản 3">
            <a:extLst>
              <a:ext uri="{FF2B5EF4-FFF2-40B4-BE49-F238E27FC236}">
                <a16:creationId xmlns:a16="http://schemas.microsoft.com/office/drawing/2014/main" xmlns="" id="{77CE9DA1-CFCC-44CF-A3CB-81107D528218}"/>
              </a:ext>
            </a:extLst>
          </p:cNvPr>
          <p:cNvSpPr txBox="1"/>
          <p:nvPr/>
        </p:nvSpPr>
        <p:spPr>
          <a:xfrm>
            <a:off x="316992" y="235016"/>
            <a:ext cx="11618976" cy="743473"/>
          </a:xfrm>
          <a:prstGeom prst="rect">
            <a:avLst/>
          </a:prstGeom>
          <a:solidFill>
            <a:srgbClr val="0000FF"/>
          </a:solidFill>
          <a:scene3d>
            <a:camera prst="orthographicFront"/>
            <a:lightRig rig="threePt" dir="t"/>
          </a:scene3d>
          <a:sp3d>
            <a:bevelT prst="softRound"/>
          </a:sp3d>
        </p:spPr>
        <p:txBody>
          <a:bodyPr>
            <a:spAutoFit/>
          </a:bodyPr>
          <a:lstStyle/>
          <a:p>
            <a:pPr algn="ctr" eaLnBrk="1" fontAlgn="auto" hangingPunct="1">
              <a:lnSpc>
                <a:spcPct val="115000"/>
              </a:lnSpc>
              <a:spcBef>
                <a:spcPts val="600"/>
              </a:spcBef>
              <a:spcAft>
                <a:spcPts val="0"/>
              </a:spcAft>
              <a:defRPr/>
            </a:pP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11269" name="Rectangle 69"/>
          <p:cNvSpPr>
            <a:spLocks noChangeArrowheads="1"/>
          </p:cNvSpPr>
          <p:nvPr/>
        </p:nvSpPr>
        <p:spPr bwMode="auto">
          <a:xfrm>
            <a:off x="3138488" y="284163"/>
            <a:ext cx="71024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smtClean="0">
                <a:solidFill>
                  <a:schemeClr val="bg1"/>
                </a:solidFill>
                <a:latin typeface="Times New Roman" panose="02020603050405020304" pitchFamily="18" charset="0"/>
                <a:cs typeface="Times New Roman" panose="02020603050405020304" pitchFamily="18" charset="0"/>
              </a:rPr>
              <a:t>BÀI 1: TIN HỌC VÀ ỨNG DỤNG</a:t>
            </a:r>
            <a:endParaRPr lang="en-US" altLang="en-US" sz="3200">
              <a:solidFill>
                <a:schemeClr val="bg1"/>
              </a:solidFill>
              <a:latin typeface="Times New Roman" panose="02020603050405020304" pitchFamily="18" charset="0"/>
              <a:cs typeface="Times New Roman" panose="02020603050405020304" pitchFamily="18" charset="0"/>
            </a:endParaRPr>
          </a:p>
        </p:txBody>
      </p:sp>
      <p:sp>
        <p:nvSpPr>
          <p:cNvPr id="4" name="AutoShape 6">
            <a:hlinkClick r:id="rId4" action="ppaction://hlinksldjump"/>
          </p:cNvPr>
          <p:cNvSpPr>
            <a:spLocks noChangeArrowheads="1"/>
          </p:cNvSpPr>
          <p:nvPr/>
        </p:nvSpPr>
        <p:spPr bwMode="gray">
          <a:xfrm>
            <a:off x="749300" y="1698625"/>
            <a:ext cx="8632826" cy="571500"/>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auto">
              <a:spcBef>
                <a:spcPts val="0"/>
              </a:spcBef>
              <a:spcAft>
                <a:spcPts val="0"/>
              </a:spcAft>
              <a:defRPr/>
            </a:pPr>
            <a:r>
              <a:rPr lang="en-US" altLang="vi-VN" sz="2400" b="1">
                <a:solidFill>
                  <a:srgbClr val="FFFF00"/>
                </a:solidFill>
                <a:latin typeface="+mn-lt"/>
              </a:rPr>
              <a:t>2.1. </a:t>
            </a:r>
            <a:r>
              <a:rPr lang="en-US" altLang="vi-VN" sz="2400" b="1" smtClean="0">
                <a:solidFill>
                  <a:srgbClr val="FFFF00"/>
                </a:solidFill>
                <a:latin typeface="+mn-lt"/>
              </a:rPr>
              <a:t>TIN HỌC CẦN CHO MỌI NGƯỜI TRONG THỜI ĐẠI THÔNG TIN </a:t>
            </a:r>
            <a:endParaRPr lang="en-US" altLang="vi-VN" sz="2400" b="1" dirty="0">
              <a:solidFill>
                <a:srgbClr val="FFFF00"/>
              </a:solidFill>
              <a:latin typeface="+mn-lt"/>
            </a:endParaRPr>
          </a:p>
        </p:txBody>
      </p:sp>
      <p:grpSp>
        <p:nvGrpSpPr>
          <p:cNvPr id="5" name="Group 15"/>
          <p:cNvGrpSpPr>
            <a:grpSpLocks/>
          </p:cNvGrpSpPr>
          <p:nvPr/>
        </p:nvGrpSpPr>
        <p:grpSpPr bwMode="auto">
          <a:xfrm>
            <a:off x="381000" y="1633292"/>
            <a:ext cx="397165" cy="649778"/>
            <a:chOff x="2078" y="1620"/>
            <a:chExt cx="1615" cy="1735"/>
          </a:xfrm>
        </p:grpSpPr>
        <p:sp>
          <p:nvSpPr>
            <p:cNvPr id="11282"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sz="2400">
                <a:latin typeface="Arial" panose="020B0604020202020204" pitchFamily="34" charset="0"/>
              </a:endParaRPr>
            </a:p>
          </p:txBody>
        </p:sp>
        <p:sp>
          <p:nvSpPr>
            <p:cNvPr id="11283"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sz="2400">
                <a:latin typeface="Arial" panose="020B0604020202020204" pitchFamily="34" charset="0"/>
              </a:endParaRPr>
            </a:p>
          </p:txBody>
        </p:sp>
        <p:sp>
          <p:nvSpPr>
            <p:cNvPr id="8" name="Oval 18"/>
            <p:cNvSpPr>
              <a:spLocks noChangeArrowheads="1"/>
            </p:cNvSpPr>
            <p:nvPr/>
          </p:nvSpPr>
          <p:spPr bwMode="gray">
            <a:xfrm>
              <a:off x="2252" y="1620"/>
              <a:ext cx="918" cy="173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sz="2400">
                <a:latin typeface="+mn-lt"/>
              </a:endParaRPr>
            </a:p>
          </p:txBody>
        </p:sp>
        <p:sp>
          <p:nvSpPr>
            <p:cNvPr id="11285" name="Oval 19"/>
            <p:cNvSpPr>
              <a:spLocks noChangeArrowheads="1"/>
            </p:cNvSpPr>
            <p:nvPr/>
          </p:nvSpPr>
          <p:spPr bwMode="gray">
            <a:xfrm>
              <a:off x="2254" y="1622"/>
              <a:ext cx="918" cy="1733"/>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sz="2400">
                <a:latin typeface="Arial" panose="020B0604020202020204" pitchFamily="34" charset="0"/>
              </a:endParaRPr>
            </a:p>
          </p:txBody>
        </p:sp>
        <p:sp>
          <p:nvSpPr>
            <p:cNvPr id="10" name="Oval 20"/>
            <p:cNvSpPr>
              <a:spLocks noChangeArrowheads="1"/>
            </p:cNvSpPr>
            <p:nvPr/>
          </p:nvSpPr>
          <p:spPr bwMode="gray">
            <a:xfrm>
              <a:off x="2336" y="1620"/>
              <a:ext cx="1099" cy="17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sz="2400">
                <a:latin typeface="+mn-lt"/>
              </a:endParaRPr>
            </a:p>
          </p:txBody>
        </p:sp>
        <p:sp>
          <p:nvSpPr>
            <p:cNvPr id="11287" name="Oval 21"/>
            <p:cNvSpPr>
              <a:spLocks noChangeArrowheads="1"/>
            </p:cNvSpPr>
            <p:nvPr/>
          </p:nvSpPr>
          <p:spPr bwMode="gray">
            <a:xfrm>
              <a:off x="2337" y="1622"/>
              <a:ext cx="1096" cy="1733"/>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sz="2400">
                <a:latin typeface="Arial" panose="020B0604020202020204" pitchFamily="34" charset="0"/>
              </a:endParaRPr>
            </a:p>
          </p:txBody>
        </p:sp>
      </p:grpSp>
      <p:sp>
        <p:nvSpPr>
          <p:cNvPr id="12" name="AutoShape 6">
            <a:hlinkClick r:id="rId4" action="ppaction://hlinksldjump"/>
          </p:cNvPr>
          <p:cNvSpPr>
            <a:spLocks noChangeArrowheads="1"/>
          </p:cNvSpPr>
          <p:nvPr/>
        </p:nvSpPr>
        <p:spPr bwMode="gray">
          <a:xfrm>
            <a:off x="487363" y="1036638"/>
            <a:ext cx="4573587" cy="526251"/>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auto">
              <a:spcBef>
                <a:spcPts val="0"/>
              </a:spcBef>
              <a:spcAft>
                <a:spcPts val="0"/>
              </a:spcAft>
              <a:defRPr/>
            </a:pPr>
            <a:r>
              <a:rPr lang="en-US" altLang="vi-VN" sz="2800" b="1" dirty="0">
                <a:latin typeface="+mn-lt"/>
              </a:rPr>
              <a:t>2</a:t>
            </a:r>
            <a:r>
              <a:rPr lang="en-US" altLang="vi-VN" sz="2800" b="1">
                <a:latin typeface="+mn-lt"/>
              </a:rPr>
              <a:t>. HÌNH THÀNH KIẾN THỨC</a:t>
            </a:r>
            <a:endParaRPr lang="en-US" altLang="vi-VN" sz="2800" b="1" dirty="0">
              <a:latin typeface="+mn-lt"/>
            </a:endParaRPr>
          </a:p>
        </p:txBody>
      </p:sp>
      <p:grpSp>
        <p:nvGrpSpPr>
          <p:cNvPr id="13" name="Group 15"/>
          <p:cNvGrpSpPr>
            <a:grpSpLocks/>
          </p:cNvGrpSpPr>
          <p:nvPr/>
        </p:nvGrpSpPr>
        <p:grpSpPr bwMode="auto">
          <a:xfrm>
            <a:off x="155575" y="977900"/>
            <a:ext cx="457200" cy="604838"/>
            <a:chOff x="2078" y="1680"/>
            <a:chExt cx="1615" cy="1615"/>
          </a:xfrm>
        </p:grpSpPr>
        <p:sp>
          <p:nvSpPr>
            <p:cNvPr id="11276"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1277"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6" name="Oval 18"/>
            <p:cNvSpPr>
              <a:spLocks noChangeArrowheads="1"/>
            </p:cNvSpPr>
            <p:nvPr/>
          </p:nvSpPr>
          <p:spPr bwMode="gray">
            <a:xfrm>
              <a:off x="2252" y="1794"/>
              <a:ext cx="920"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11279" name="Oval 19"/>
            <p:cNvSpPr>
              <a:spLocks noChangeArrowheads="1"/>
            </p:cNvSpPr>
            <p:nvPr/>
          </p:nvSpPr>
          <p:spPr bwMode="gray">
            <a:xfrm>
              <a:off x="2254" y="1795"/>
              <a:ext cx="918" cy="1387"/>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8" name="Oval 20"/>
            <p:cNvSpPr>
              <a:spLocks noChangeArrowheads="1"/>
            </p:cNvSpPr>
            <p:nvPr/>
          </p:nvSpPr>
          <p:spPr bwMode="gray">
            <a:xfrm>
              <a:off x="2336" y="1794"/>
              <a:ext cx="1099"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11281" name="Oval 21"/>
            <p:cNvSpPr>
              <a:spLocks noChangeArrowheads="1"/>
            </p:cNvSpPr>
            <p:nvPr/>
          </p:nvSpPr>
          <p:spPr bwMode="gray">
            <a:xfrm>
              <a:off x="2337" y="1795"/>
              <a:ext cx="1096" cy="1387"/>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2" name="Rectangle 2"/>
          <p:cNvSpPr>
            <a:spLocks noChangeArrowheads="1"/>
          </p:cNvSpPr>
          <p:nvPr/>
        </p:nvSpPr>
        <p:spPr bwMode="auto">
          <a:xfrm>
            <a:off x="649548" y="2417435"/>
            <a:ext cx="111172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400" dirty="0" smtClean="0">
                <a:solidFill>
                  <a:srgbClr val="0000FF"/>
                </a:solidFill>
                <a:latin typeface="Times New Roman" panose="02020603050405020304" pitchFamily="18" charset="0"/>
                <a:cs typeface="Times New Roman" panose="02020603050405020304" pitchFamily="18" charset="0"/>
              </a:rPr>
              <a:t>=&gt; </a:t>
            </a:r>
            <a:r>
              <a:rPr lang="en-US" sz="2400" dirty="0" err="1" smtClean="0">
                <a:solidFill>
                  <a:srgbClr val="0000FF"/>
                </a:solidFill>
                <a:latin typeface="Times New Roman" panose="02020603050405020304" pitchFamily="18" charset="0"/>
                <a:cs typeface="Times New Roman" panose="02020603050405020304" pitchFamily="18" charset="0"/>
              </a:rPr>
              <a:t>Học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môn</a:t>
            </a:r>
            <a:r>
              <a:rPr lang="en-US" sz="2400" dirty="0">
                <a:solidFill>
                  <a:srgbClr val="0000FF"/>
                </a:solidFill>
                <a:latin typeface="Times New Roman" panose="02020603050405020304" pitchFamily="18" charset="0"/>
                <a:cs typeface="Times New Roman" panose="02020603050405020304" pitchFamily="18" charset="0"/>
              </a:rPr>
              <a:t> Tin </a:t>
            </a:r>
            <a:r>
              <a:rPr lang="en-US" sz="2400" dirty="0" err="1">
                <a:solidFill>
                  <a:srgbClr val="0000FF"/>
                </a:solidFill>
                <a:latin typeface="Times New Roman" panose="02020603050405020304" pitchFamily="18" charset="0"/>
                <a:cs typeface="Times New Roman" panose="02020603050405020304" pitchFamily="18" charset="0"/>
              </a:rPr>
              <a:t>học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em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triển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năng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lực</a:t>
            </a:r>
            <a:r>
              <a:rPr lang="en-US" sz="2400" dirty="0">
                <a:solidFill>
                  <a:srgbClr val="0000FF"/>
                </a:solidFill>
                <a:latin typeface="Times New Roman" panose="02020603050405020304" pitchFamily="18" charset="0"/>
                <a:cs typeface="Times New Roman" panose="02020603050405020304" pitchFamily="18" charset="0"/>
              </a:rPr>
              <a:t> tin </a:t>
            </a:r>
            <a:r>
              <a:rPr lang="en-US" sz="2400" dirty="0" err="1">
                <a:solidFill>
                  <a:srgbClr val="0000FF"/>
                </a:solidFill>
                <a:latin typeface="Times New Roman" panose="02020603050405020304" pitchFamily="18" charset="0"/>
                <a:cs typeface="Times New Roman" panose="02020603050405020304" pitchFamily="18" charset="0"/>
              </a:rPr>
              <a:t>học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thích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ứng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với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chuẩn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những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năng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tập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việc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tương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lai</a:t>
            </a:r>
            <a:r>
              <a:rPr lang="en-US" sz="24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639662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 name="Hộp Văn bản 3">
            <a:extLst>
              <a:ext uri="{FF2B5EF4-FFF2-40B4-BE49-F238E27FC236}">
                <a16:creationId xmlns:a16="http://schemas.microsoft.com/office/drawing/2014/main" xmlns="" id="{77CE9DA1-CFCC-44CF-A3CB-81107D528218}"/>
              </a:ext>
            </a:extLst>
          </p:cNvPr>
          <p:cNvSpPr txBox="1"/>
          <p:nvPr/>
        </p:nvSpPr>
        <p:spPr>
          <a:xfrm>
            <a:off x="316992" y="235016"/>
            <a:ext cx="11618976" cy="743473"/>
          </a:xfrm>
          <a:prstGeom prst="rect">
            <a:avLst/>
          </a:prstGeom>
          <a:solidFill>
            <a:srgbClr val="0000FF"/>
          </a:solidFill>
          <a:scene3d>
            <a:camera prst="orthographicFront"/>
            <a:lightRig rig="threePt" dir="t"/>
          </a:scene3d>
          <a:sp3d>
            <a:bevelT prst="softRound"/>
          </a:sp3d>
        </p:spPr>
        <p:txBody>
          <a:bodyPr>
            <a:spAutoFit/>
          </a:bodyPr>
          <a:lstStyle/>
          <a:p>
            <a:pPr algn="ctr" eaLnBrk="1" fontAlgn="auto" hangingPunct="1">
              <a:lnSpc>
                <a:spcPct val="115000"/>
              </a:lnSpc>
              <a:spcBef>
                <a:spcPts val="600"/>
              </a:spcBef>
              <a:spcAft>
                <a:spcPts val="0"/>
              </a:spcAft>
              <a:defRPr/>
            </a:pP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13317" name="Rectangle 69"/>
          <p:cNvSpPr>
            <a:spLocks noChangeArrowheads="1"/>
          </p:cNvSpPr>
          <p:nvPr/>
        </p:nvSpPr>
        <p:spPr bwMode="auto">
          <a:xfrm>
            <a:off x="2605088" y="284163"/>
            <a:ext cx="7900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chemeClr val="bg1"/>
                </a:solidFill>
                <a:latin typeface="Times New Roman" panose="02020603050405020304" pitchFamily="18" charset="0"/>
                <a:cs typeface="Times New Roman" panose="02020603050405020304" pitchFamily="18" charset="0"/>
              </a:rPr>
              <a:t>BÀI </a:t>
            </a:r>
            <a:r>
              <a:rPr lang="en-US" altLang="en-US" sz="3200" b="1" smtClean="0">
                <a:solidFill>
                  <a:schemeClr val="bg1"/>
                </a:solidFill>
                <a:latin typeface="Times New Roman" panose="02020603050405020304" pitchFamily="18" charset="0"/>
                <a:cs typeface="Times New Roman" panose="02020603050405020304" pitchFamily="18" charset="0"/>
              </a:rPr>
              <a:t>1: TIN HỌC VÀ NGÀNH NGHỀ</a:t>
            </a:r>
            <a:endParaRPr lang="en-US" altLang="en-US" sz="3200">
              <a:solidFill>
                <a:schemeClr val="bg1"/>
              </a:solidFill>
              <a:latin typeface="Times New Roman" panose="02020603050405020304" pitchFamily="18" charset="0"/>
              <a:cs typeface="Times New Roman" panose="02020603050405020304" pitchFamily="18" charset="0"/>
            </a:endParaRPr>
          </a:p>
        </p:txBody>
      </p:sp>
      <p:sp>
        <p:nvSpPr>
          <p:cNvPr id="12" name="AutoShape 6">
            <a:hlinkClick r:id="rId4" action="ppaction://hlinksldjump"/>
          </p:cNvPr>
          <p:cNvSpPr>
            <a:spLocks noChangeArrowheads="1"/>
          </p:cNvSpPr>
          <p:nvPr/>
        </p:nvSpPr>
        <p:spPr bwMode="gray">
          <a:xfrm>
            <a:off x="487363" y="1036638"/>
            <a:ext cx="4573587" cy="558800"/>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auto">
              <a:spcBef>
                <a:spcPts val="0"/>
              </a:spcBef>
              <a:spcAft>
                <a:spcPts val="0"/>
              </a:spcAft>
              <a:defRPr/>
            </a:pPr>
            <a:r>
              <a:rPr lang="en-US" altLang="vi-VN" sz="2800" b="1" dirty="0">
                <a:latin typeface="+mn-lt"/>
              </a:rPr>
              <a:t>2</a:t>
            </a:r>
            <a:r>
              <a:rPr lang="en-US" altLang="vi-VN" sz="2800" b="1">
                <a:latin typeface="+mn-lt"/>
              </a:rPr>
              <a:t>. HÌNH THÀNH KIẾN THỨC</a:t>
            </a:r>
            <a:endParaRPr lang="en-US" altLang="vi-VN" sz="2800" b="1" dirty="0">
              <a:latin typeface="+mn-lt"/>
            </a:endParaRPr>
          </a:p>
        </p:txBody>
      </p:sp>
      <p:grpSp>
        <p:nvGrpSpPr>
          <p:cNvPr id="13319" name="Group 15"/>
          <p:cNvGrpSpPr>
            <a:grpSpLocks/>
          </p:cNvGrpSpPr>
          <p:nvPr/>
        </p:nvGrpSpPr>
        <p:grpSpPr bwMode="auto">
          <a:xfrm>
            <a:off x="155575" y="977900"/>
            <a:ext cx="457200" cy="604838"/>
            <a:chOff x="2078" y="1680"/>
            <a:chExt cx="1615" cy="1615"/>
          </a:xfrm>
        </p:grpSpPr>
        <p:sp>
          <p:nvSpPr>
            <p:cNvPr id="13348"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3349"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6" name="Oval 18"/>
            <p:cNvSpPr>
              <a:spLocks noChangeArrowheads="1"/>
            </p:cNvSpPr>
            <p:nvPr/>
          </p:nvSpPr>
          <p:spPr bwMode="gray">
            <a:xfrm>
              <a:off x="2252" y="1794"/>
              <a:ext cx="920"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13351" name="Oval 19"/>
            <p:cNvSpPr>
              <a:spLocks noChangeArrowheads="1"/>
            </p:cNvSpPr>
            <p:nvPr/>
          </p:nvSpPr>
          <p:spPr bwMode="gray">
            <a:xfrm>
              <a:off x="2254" y="1795"/>
              <a:ext cx="918" cy="1387"/>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8" name="Oval 20"/>
            <p:cNvSpPr>
              <a:spLocks noChangeArrowheads="1"/>
            </p:cNvSpPr>
            <p:nvPr/>
          </p:nvSpPr>
          <p:spPr bwMode="gray">
            <a:xfrm>
              <a:off x="2336" y="1794"/>
              <a:ext cx="1099"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13353" name="Oval 21"/>
            <p:cNvSpPr>
              <a:spLocks noChangeArrowheads="1"/>
            </p:cNvSpPr>
            <p:nvPr/>
          </p:nvSpPr>
          <p:spPr bwMode="gray">
            <a:xfrm>
              <a:off x="2337" y="1795"/>
              <a:ext cx="1096" cy="1387"/>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23" name="Rectangle 2"/>
          <p:cNvSpPr>
            <a:spLocks noChangeArrowheads="1"/>
          </p:cNvSpPr>
          <p:nvPr/>
        </p:nvSpPr>
        <p:spPr bwMode="auto">
          <a:xfrm>
            <a:off x="963612" y="2709862"/>
            <a:ext cx="98091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400">
                <a:latin typeface="Times New Roman" panose="02020603050405020304" pitchFamily="18" charset="0"/>
                <a:cs typeface="Times New Roman" panose="02020603050405020304" pitchFamily="18" charset="0"/>
              </a:rPr>
              <a:t>Câu </a:t>
            </a:r>
            <a:r>
              <a:rPr lang="en-US" sz="2400" smtClean="0">
                <a:latin typeface="Times New Roman" panose="02020603050405020304" pitchFamily="18" charset="0"/>
                <a:cs typeface="Times New Roman" panose="02020603050405020304" pitchFamily="18" charset="0"/>
              </a:rPr>
              <a:t>hỏi 1: Kể </a:t>
            </a:r>
            <a:r>
              <a:rPr lang="en-US" sz="2400">
                <a:latin typeface="Times New Roman" panose="02020603050405020304" pitchFamily="18" charset="0"/>
                <a:cs typeface="Times New Roman" panose="02020603050405020304" pitchFamily="18" charset="0"/>
              </a:rPr>
              <a:t>tên một số ứng dụng tin học vào các ngành nghề mà em biết ?</a:t>
            </a:r>
          </a:p>
          <a:p>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64" name="AutoShape 6">
            <a:hlinkClick r:id="rId4" action="ppaction://hlinksldjump"/>
          </p:cNvPr>
          <p:cNvSpPr>
            <a:spLocks noChangeArrowheads="1"/>
          </p:cNvSpPr>
          <p:nvPr/>
        </p:nvSpPr>
        <p:spPr bwMode="gray">
          <a:xfrm>
            <a:off x="612774" y="1866900"/>
            <a:ext cx="8616951" cy="571500"/>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auto">
              <a:spcBef>
                <a:spcPts val="0"/>
              </a:spcBef>
              <a:spcAft>
                <a:spcPts val="0"/>
              </a:spcAft>
              <a:defRPr/>
            </a:pPr>
            <a:r>
              <a:rPr lang="en-US" altLang="vi-VN" b="1" smtClean="0">
                <a:solidFill>
                  <a:srgbClr val="FF0000"/>
                </a:solidFill>
                <a:latin typeface="Times New Roman" panose="02020603050405020304" pitchFamily="18" charset="0"/>
                <a:cs typeface="Times New Roman" panose="02020603050405020304" pitchFamily="18" charset="0"/>
              </a:rPr>
              <a:t>2.2. ỨNG DỤNG TIN HỌC ĐỂ LÀM VIỆC NĂNG SUẤT CAO VÀ CÓ HIỆU QUẢ</a:t>
            </a:r>
            <a:endParaRPr lang="en-US" altLang="vi-VN" b="1" dirty="0">
              <a:solidFill>
                <a:srgbClr val="FF0000"/>
              </a:solidFill>
              <a:latin typeface="Times New Roman" panose="02020603050405020304" pitchFamily="18" charset="0"/>
              <a:cs typeface="Times New Roman" panose="02020603050405020304" pitchFamily="18" charset="0"/>
            </a:endParaRPr>
          </a:p>
        </p:txBody>
      </p:sp>
      <p:grpSp>
        <p:nvGrpSpPr>
          <p:cNvPr id="13341" name="Group 15"/>
          <p:cNvGrpSpPr>
            <a:grpSpLocks/>
          </p:cNvGrpSpPr>
          <p:nvPr/>
        </p:nvGrpSpPr>
        <p:grpSpPr bwMode="auto">
          <a:xfrm>
            <a:off x="334963" y="1857375"/>
            <a:ext cx="279400" cy="604838"/>
            <a:chOff x="2078" y="1680"/>
            <a:chExt cx="1615" cy="1615"/>
          </a:xfrm>
        </p:grpSpPr>
        <p:sp>
          <p:nvSpPr>
            <p:cNvPr id="13342"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3343"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69" name="Oval 18"/>
            <p:cNvSpPr>
              <a:spLocks noChangeArrowheads="1"/>
            </p:cNvSpPr>
            <p:nvPr/>
          </p:nvSpPr>
          <p:spPr bwMode="gray">
            <a:xfrm>
              <a:off x="2252" y="1794"/>
              <a:ext cx="918"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13345" name="Oval 19"/>
            <p:cNvSpPr>
              <a:spLocks noChangeArrowheads="1"/>
            </p:cNvSpPr>
            <p:nvPr/>
          </p:nvSpPr>
          <p:spPr bwMode="gray">
            <a:xfrm>
              <a:off x="2254" y="1795"/>
              <a:ext cx="918" cy="1387"/>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72" name="Oval 20"/>
            <p:cNvSpPr>
              <a:spLocks noChangeArrowheads="1"/>
            </p:cNvSpPr>
            <p:nvPr/>
          </p:nvSpPr>
          <p:spPr bwMode="gray">
            <a:xfrm>
              <a:off x="2335" y="1794"/>
              <a:ext cx="1101"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13347" name="Oval 21"/>
            <p:cNvSpPr>
              <a:spLocks noChangeArrowheads="1"/>
            </p:cNvSpPr>
            <p:nvPr/>
          </p:nvSpPr>
          <p:spPr bwMode="gray">
            <a:xfrm>
              <a:off x="2337" y="1795"/>
              <a:ext cx="1096" cy="1387"/>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40" name="Rectangle 2"/>
          <p:cNvSpPr>
            <a:spLocks noChangeArrowheads="1"/>
          </p:cNvSpPr>
          <p:nvPr/>
        </p:nvSpPr>
        <p:spPr bwMode="auto">
          <a:xfrm>
            <a:off x="3175000" y="3259570"/>
            <a:ext cx="398117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GV.</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du </a:t>
            </a:r>
            <a:r>
              <a:rPr lang="en-US" sz="2400" dirty="0" err="1">
                <a:latin typeface="Times New Roman" panose="02020603050405020304" pitchFamily="18" charset="0"/>
                <a:cs typeface="Times New Roman" panose="02020603050405020304" pitchFamily="18" charset="0"/>
              </a:rPr>
              <a:t>lịch</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p>
          <a:p>
            <a:endParaRPr lang="en-US" altLang="en-US" sz="2400" dirty="0">
              <a:solidFill>
                <a:srgbClr val="FF0000"/>
              </a:solidFill>
              <a:latin typeface="Times New Roman" panose="02020603050405020304" pitchFamily="18" charset="0"/>
              <a:cs typeface="Times New Roman" panose="02020603050405020304" pitchFamily="18" charset="0"/>
            </a:endParaRPr>
          </a:p>
        </p:txBody>
      </p:sp>
      <p:pic>
        <p:nvPicPr>
          <p:cNvPr id="22" name="Picture 10" descr="Digit 18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100310" y="1036638"/>
            <a:ext cx="15430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10191751" y="2308903"/>
            <a:ext cx="828675" cy="437367"/>
          </a:xfrm>
          <a:prstGeom prst="rect">
            <a:avLst/>
          </a:prstGeom>
          <a:solidFill>
            <a:schemeClr val="accent4">
              <a:lumMod val="60000"/>
              <a:lumOff val="40000"/>
            </a:schemeClr>
          </a:solidFill>
          <a:ln>
            <a:noFill/>
          </a:ln>
        </p:spPr>
        <p:txBody>
          <a:bodyPr vert="horz" wrap="square" lIns="91440" tIns="45720" rIns="91440" bIns="45720" rtlCol="0">
            <a:normAutofit fontScale="85000" lnSpcReduction="10000"/>
          </a:bodyPr>
          <a:lstStyle/>
          <a:p>
            <a:pPr algn="ctr"/>
            <a:r>
              <a:rPr lang="en-US" b="1" dirty="0" smtClean="0">
                <a:solidFill>
                  <a:srgbClr val="0000FF"/>
                </a:solidFill>
                <a:latin typeface="Times New Roman" pitchFamily="18" charset="0"/>
                <a:cs typeface="Times New Roman" pitchFamily="18" charset="0"/>
              </a:rPr>
              <a:t>START</a:t>
            </a:r>
            <a:endParaRPr lang="en-US" b="1" dirty="0">
              <a:solidFill>
                <a:srgbClr val="0000FF"/>
              </a:solidFill>
              <a:latin typeface="Times New Roman" pitchFamily="18" charset="0"/>
              <a:cs typeface="Times New Roman" pitchFamily="18" charset="0"/>
            </a:endParaRPr>
          </a:p>
        </p:txBody>
      </p:sp>
      <p:sp>
        <p:nvSpPr>
          <p:cNvPr id="25" name="TextBox 24"/>
          <p:cNvSpPr txBox="1"/>
          <p:nvPr/>
        </p:nvSpPr>
        <p:spPr>
          <a:xfrm>
            <a:off x="11134880" y="2282515"/>
            <a:ext cx="640080" cy="437367"/>
          </a:xfrm>
          <a:prstGeom prst="rect">
            <a:avLst/>
          </a:prstGeom>
          <a:solidFill>
            <a:schemeClr val="accent4">
              <a:lumMod val="60000"/>
              <a:lumOff val="40000"/>
            </a:schemeClr>
          </a:solidFill>
          <a:ln>
            <a:noFill/>
          </a:ln>
        </p:spPr>
        <p:txBody>
          <a:bodyPr vert="horz" wrap="square" lIns="91440" tIns="45720" rIns="91440" bIns="45720" rtlCol="0">
            <a:normAutofit fontScale="92500"/>
          </a:bodyPr>
          <a:lstStyle/>
          <a:p>
            <a:pPr algn="ctr"/>
            <a:r>
              <a:rPr lang="en-US" b="1" dirty="0" smtClean="0">
                <a:solidFill>
                  <a:srgbClr val="0000FF"/>
                </a:solidFill>
                <a:latin typeface="Times New Roman" pitchFamily="18" charset="0"/>
                <a:cs typeface="Times New Roman" pitchFamily="18" charset="0"/>
              </a:rPr>
              <a:t>END</a:t>
            </a:r>
            <a:endParaRPr lang="en-US" b="1" dirty="0">
              <a:solidFill>
                <a:srgbClr val="0000FF"/>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iterate type="wd">
                                    <p:tmPct val="10000"/>
                                  </p:iterate>
                                  <p:childTnLst>
                                    <p:set>
                                      <p:cBhvr>
                                        <p:cTn id="6" dur="1" fill="hold">
                                          <p:stCondLst>
                                            <p:cond delay="0"/>
                                          </p:stCondLst>
                                        </p:cTn>
                                        <p:tgtEl>
                                          <p:spTgt spid="23"/>
                                        </p:tgtEl>
                                        <p:attrNameLst>
                                          <p:attrName>style.visibility</p:attrName>
                                        </p:attrNameLst>
                                      </p:cBhvr>
                                      <p:to>
                                        <p:strVal val="visible"/>
                                      </p:to>
                                    </p:set>
                                    <p:animEffect transition="in" filter="strips(downRigh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nodeType="clickEffect">
                                  <p:stCondLst>
                                    <p:cond delay="0"/>
                                  </p:stCondLst>
                                  <p:iterate type="lt">
                                    <p:tmPct val="0"/>
                                  </p:iterate>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nextCondLst>
                <p:cond evt="onClick" delay="0">
                  <p:tgtEl>
                    <p:spTgt spid="24"/>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iterate type="lt">
                                    <p:tmPct val="0"/>
                                  </p:iterate>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3" grpId="0"/>
      <p:bldP spid="40" grpId="0"/>
      <p:bldP spid="24" grpId="0" animBg="1"/>
      <p:bldP spid="24" grpId="1" animBg="1"/>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 name="Hộp Văn bản 3">
            <a:extLst>
              <a:ext uri="{FF2B5EF4-FFF2-40B4-BE49-F238E27FC236}">
                <a16:creationId xmlns:a16="http://schemas.microsoft.com/office/drawing/2014/main" xmlns="" id="{77CE9DA1-CFCC-44CF-A3CB-81107D528218}"/>
              </a:ext>
            </a:extLst>
          </p:cNvPr>
          <p:cNvSpPr txBox="1"/>
          <p:nvPr/>
        </p:nvSpPr>
        <p:spPr>
          <a:xfrm>
            <a:off x="316992" y="235016"/>
            <a:ext cx="11618976" cy="743473"/>
          </a:xfrm>
          <a:prstGeom prst="rect">
            <a:avLst/>
          </a:prstGeom>
          <a:solidFill>
            <a:srgbClr val="0000FF"/>
          </a:solidFill>
          <a:scene3d>
            <a:camera prst="orthographicFront"/>
            <a:lightRig rig="threePt" dir="t"/>
          </a:scene3d>
          <a:sp3d>
            <a:bevelT prst="softRound"/>
          </a:sp3d>
        </p:spPr>
        <p:txBody>
          <a:bodyPr>
            <a:spAutoFit/>
          </a:bodyPr>
          <a:lstStyle/>
          <a:p>
            <a:pPr algn="ctr" eaLnBrk="1" fontAlgn="auto" hangingPunct="1">
              <a:lnSpc>
                <a:spcPct val="115000"/>
              </a:lnSpc>
              <a:spcBef>
                <a:spcPts val="600"/>
              </a:spcBef>
              <a:spcAft>
                <a:spcPts val="0"/>
              </a:spcAft>
              <a:defRPr/>
            </a:pP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13317" name="Rectangle 69"/>
          <p:cNvSpPr>
            <a:spLocks noChangeArrowheads="1"/>
          </p:cNvSpPr>
          <p:nvPr/>
        </p:nvSpPr>
        <p:spPr bwMode="auto">
          <a:xfrm>
            <a:off x="2605088" y="284163"/>
            <a:ext cx="7900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chemeClr val="bg1"/>
                </a:solidFill>
                <a:latin typeface="Times New Roman" panose="02020603050405020304" pitchFamily="18" charset="0"/>
                <a:cs typeface="Times New Roman" panose="02020603050405020304" pitchFamily="18" charset="0"/>
              </a:rPr>
              <a:t>BÀI </a:t>
            </a:r>
            <a:r>
              <a:rPr lang="en-US" altLang="en-US" sz="3200" b="1" smtClean="0">
                <a:solidFill>
                  <a:schemeClr val="bg1"/>
                </a:solidFill>
                <a:latin typeface="Times New Roman" panose="02020603050405020304" pitchFamily="18" charset="0"/>
                <a:cs typeface="Times New Roman" panose="02020603050405020304" pitchFamily="18" charset="0"/>
              </a:rPr>
              <a:t>1: TIN HỌC VÀ NGÀNH NGHỀ</a:t>
            </a:r>
            <a:endParaRPr lang="en-US" altLang="en-US" sz="3200">
              <a:solidFill>
                <a:schemeClr val="bg1"/>
              </a:solidFill>
              <a:latin typeface="Times New Roman" panose="02020603050405020304" pitchFamily="18" charset="0"/>
              <a:cs typeface="Times New Roman" panose="02020603050405020304" pitchFamily="18" charset="0"/>
            </a:endParaRPr>
          </a:p>
        </p:txBody>
      </p:sp>
      <p:sp>
        <p:nvSpPr>
          <p:cNvPr id="12" name="AutoShape 6">
            <a:hlinkClick r:id="rId4" action="ppaction://hlinksldjump"/>
          </p:cNvPr>
          <p:cNvSpPr>
            <a:spLocks noChangeArrowheads="1"/>
          </p:cNvSpPr>
          <p:nvPr/>
        </p:nvSpPr>
        <p:spPr bwMode="gray">
          <a:xfrm>
            <a:off x="487363" y="1036638"/>
            <a:ext cx="4573587" cy="503031"/>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auto">
              <a:spcBef>
                <a:spcPts val="0"/>
              </a:spcBef>
              <a:spcAft>
                <a:spcPts val="0"/>
              </a:spcAft>
              <a:defRPr/>
            </a:pPr>
            <a:r>
              <a:rPr lang="en-US" altLang="vi-VN" sz="2800" b="1" dirty="0">
                <a:latin typeface="+mn-lt"/>
              </a:rPr>
              <a:t>2</a:t>
            </a:r>
            <a:r>
              <a:rPr lang="en-US" altLang="vi-VN" sz="2800" b="1">
                <a:latin typeface="+mn-lt"/>
              </a:rPr>
              <a:t>. HÌNH THÀNH KIẾN THỨC</a:t>
            </a:r>
            <a:endParaRPr lang="en-US" altLang="vi-VN" sz="2800" b="1" dirty="0">
              <a:latin typeface="+mn-lt"/>
            </a:endParaRPr>
          </a:p>
        </p:txBody>
      </p:sp>
      <p:grpSp>
        <p:nvGrpSpPr>
          <p:cNvPr id="13319" name="Group 15"/>
          <p:cNvGrpSpPr>
            <a:grpSpLocks/>
          </p:cNvGrpSpPr>
          <p:nvPr/>
        </p:nvGrpSpPr>
        <p:grpSpPr bwMode="auto">
          <a:xfrm>
            <a:off x="155575" y="977900"/>
            <a:ext cx="457200" cy="604838"/>
            <a:chOff x="2078" y="1680"/>
            <a:chExt cx="1615" cy="1615"/>
          </a:xfrm>
        </p:grpSpPr>
        <p:sp>
          <p:nvSpPr>
            <p:cNvPr id="13348"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3349"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6" name="Oval 18"/>
            <p:cNvSpPr>
              <a:spLocks noChangeArrowheads="1"/>
            </p:cNvSpPr>
            <p:nvPr/>
          </p:nvSpPr>
          <p:spPr bwMode="gray">
            <a:xfrm>
              <a:off x="2252" y="1794"/>
              <a:ext cx="920"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13351" name="Oval 19"/>
            <p:cNvSpPr>
              <a:spLocks noChangeArrowheads="1"/>
            </p:cNvSpPr>
            <p:nvPr/>
          </p:nvSpPr>
          <p:spPr bwMode="gray">
            <a:xfrm>
              <a:off x="2254" y="1795"/>
              <a:ext cx="918" cy="1387"/>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8" name="Oval 20"/>
            <p:cNvSpPr>
              <a:spLocks noChangeArrowheads="1"/>
            </p:cNvSpPr>
            <p:nvPr/>
          </p:nvSpPr>
          <p:spPr bwMode="gray">
            <a:xfrm>
              <a:off x="2336" y="1794"/>
              <a:ext cx="1099"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13353" name="Oval 21"/>
            <p:cNvSpPr>
              <a:spLocks noChangeArrowheads="1"/>
            </p:cNvSpPr>
            <p:nvPr/>
          </p:nvSpPr>
          <p:spPr bwMode="gray">
            <a:xfrm>
              <a:off x="2337" y="1795"/>
              <a:ext cx="1096" cy="1387"/>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23" name="Rectangle 2"/>
          <p:cNvSpPr>
            <a:spLocks noChangeArrowheads="1"/>
          </p:cNvSpPr>
          <p:nvPr/>
        </p:nvSpPr>
        <p:spPr bwMode="auto">
          <a:xfrm>
            <a:off x="569382" y="2353234"/>
            <a:ext cx="114433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r>
              <a:rPr lang="en-US" altLang="en-US" sz="2400">
                <a:latin typeface="Times New Roman" panose="02020603050405020304" pitchFamily="18" charset="0"/>
                <a:ea typeface="VNI-Times" pitchFamily="2" charset="0"/>
                <a:cs typeface="Times New Roman" panose="02020603050405020304" pitchFamily="18" charset="0"/>
              </a:rPr>
              <a:t>Câu hỏi 2: Nêu những ứng dụng của tin học giúp tăng hiệu quả của một số ngành nghề sau:</a:t>
            </a:r>
            <a:endParaRPr lang="vi-VN" altLang="en-US" sz="2400">
              <a:ea typeface="VNI-Times" pitchFamily="2" charset="0"/>
              <a:cs typeface="Times New Roman" panose="02020603050405020304" pitchFamily="18" charset="0"/>
            </a:endParaRPr>
          </a:p>
          <a:p>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64" name="AutoShape 6">
            <a:hlinkClick r:id="rId4" action="ppaction://hlinksldjump"/>
          </p:cNvPr>
          <p:cNvSpPr>
            <a:spLocks noChangeArrowheads="1"/>
          </p:cNvSpPr>
          <p:nvPr/>
        </p:nvSpPr>
        <p:spPr bwMode="gray">
          <a:xfrm>
            <a:off x="612774" y="1678059"/>
            <a:ext cx="8616951" cy="468793"/>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auto">
              <a:spcBef>
                <a:spcPts val="0"/>
              </a:spcBef>
              <a:spcAft>
                <a:spcPts val="0"/>
              </a:spcAft>
              <a:defRPr/>
            </a:pPr>
            <a:r>
              <a:rPr lang="en-US" altLang="vi-VN" b="1" smtClean="0">
                <a:solidFill>
                  <a:srgbClr val="FF0000"/>
                </a:solidFill>
                <a:latin typeface="Times New Roman" panose="02020603050405020304" pitchFamily="18" charset="0"/>
                <a:cs typeface="Times New Roman" panose="02020603050405020304" pitchFamily="18" charset="0"/>
              </a:rPr>
              <a:t>2.2. ỨNG DỤNG TIN HỌC ĐỂ LÀM VIỆC NĂNG SUẤT CAO VÀ CÓ HIỆU QUẢ</a:t>
            </a:r>
            <a:endParaRPr lang="en-US" altLang="vi-VN" b="1" dirty="0">
              <a:solidFill>
                <a:srgbClr val="FF0000"/>
              </a:solidFill>
              <a:latin typeface="Times New Roman" panose="02020603050405020304" pitchFamily="18" charset="0"/>
              <a:cs typeface="Times New Roman" panose="02020603050405020304" pitchFamily="18" charset="0"/>
            </a:endParaRPr>
          </a:p>
        </p:txBody>
      </p:sp>
      <p:grpSp>
        <p:nvGrpSpPr>
          <p:cNvPr id="13341" name="Group 15"/>
          <p:cNvGrpSpPr>
            <a:grpSpLocks/>
          </p:cNvGrpSpPr>
          <p:nvPr/>
        </p:nvGrpSpPr>
        <p:grpSpPr bwMode="auto">
          <a:xfrm>
            <a:off x="334963" y="1638717"/>
            <a:ext cx="279400" cy="604838"/>
            <a:chOff x="2078" y="1680"/>
            <a:chExt cx="1615" cy="1615"/>
          </a:xfrm>
        </p:grpSpPr>
        <p:sp>
          <p:nvSpPr>
            <p:cNvPr id="13342"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3343"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69" name="Oval 18"/>
            <p:cNvSpPr>
              <a:spLocks noChangeArrowheads="1"/>
            </p:cNvSpPr>
            <p:nvPr/>
          </p:nvSpPr>
          <p:spPr bwMode="gray">
            <a:xfrm>
              <a:off x="2252" y="1794"/>
              <a:ext cx="918"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13345" name="Oval 19"/>
            <p:cNvSpPr>
              <a:spLocks noChangeArrowheads="1"/>
            </p:cNvSpPr>
            <p:nvPr/>
          </p:nvSpPr>
          <p:spPr bwMode="gray">
            <a:xfrm>
              <a:off x="2254" y="1795"/>
              <a:ext cx="918" cy="1387"/>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72" name="Oval 20"/>
            <p:cNvSpPr>
              <a:spLocks noChangeArrowheads="1"/>
            </p:cNvSpPr>
            <p:nvPr/>
          </p:nvSpPr>
          <p:spPr bwMode="gray">
            <a:xfrm>
              <a:off x="2335" y="1794"/>
              <a:ext cx="1101"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13347" name="Oval 21"/>
            <p:cNvSpPr>
              <a:spLocks noChangeArrowheads="1"/>
            </p:cNvSpPr>
            <p:nvPr/>
          </p:nvSpPr>
          <p:spPr bwMode="gray">
            <a:xfrm>
              <a:off x="2337" y="1795"/>
              <a:ext cx="1096" cy="1387"/>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3" name="Rectangle 3"/>
          <p:cNvSpPr>
            <a:spLocks noChangeArrowheads="1"/>
          </p:cNvSpPr>
          <p:nvPr/>
        </p:nvSpPr>
        <p:spPr bwMode="auto">
          <a:xfrm>
            <a:off x="0" y="2466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5" name="Picture 24"/>
          <p:cNvPicPr/>
          <p:nvPr/>
        </p:nvPicPr>
        <p:blipFill rotWithShape="1">
          <a:blip r:embed="rId5"/>
          <a:srcRect l="27544" t="8941" r="24562" b="12747"/>
          <a:stretch/>
        </p:blipFill>
        <p:spPr bwMode="auto">
          <a:xfrm>
            <a:off x="8733859" y="3322636"/>
            <a:ext cx="3202109" cy="2958893"/>
          </a:xfrm>
          <a:prstGeom prst="rect">
            <a:avLst/>
          </a:prstGeom>
          <a:ln>
            <a:noFill/>
          </a:ln>
          <a:extLst>
            <a:ext uri="{53640926-AAD7-44D8-BBD7-CCE9431645EC}">
              <a14:shadowObscured xmlns:a14="http://schemas.microsoft.com/office/drawing/2010/main"/>
            </a:ext>
          </a:extLst>
        </p:spPr>
      </p:pic>
      <p:sp>
        <p:nvSpPr>
          <p:cNvPr id="26" name="Rectangle 2"/>
          <p:cNvSpPr>
            <a:spLocks noChangeArrowheads="1"/>
          </p:cNvSpPr>
          <p:nvPr/>
        </p:nvSpPr>
        <p:spPr bwMode="auto">
          <a:xfrm>
            <a:off x="316992" y="2846422"/>
            <a:ext cx="894487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400">
                <a:latin typeface="Times New Roman" panose="02020603050405020304" pitchFamily="18" charset="0"/>
                <a:cs typeface="Times New Roman" panose="02020603050405020304" pitchFamily="18" charset="0"/>
              </a:rPr>
              <a:t>+ Bác sĩ: Hồ sơ sổ khỏe, khám bệnh từ xa</a:t>
            </a:r>
          </a:p>
          <a:p>
            <a:r>
              <a:rPr lang="en-US" sz="2400">
                <a:latin typeface="Times New Roman" panose="02020603050405020304" pitchFamily="18" charset="0"/>
                <a:cs typeface="Times New Roman" panose="02020603050405020304" pitchFamily="18" charset="0"/>
              </a:rPr>
              <a:t>+ Quản lý du lịch: quảng cáo sp du lịch, đặt chỗ khách sạn trên website</a:t>
            </a:r>
          </a:p>
          <a:p>
            <a:r>
              <a:rPr lang="en-US" sz="2400">
                <a:latin typeface="Times New Roman" panose="02020603050405020304" pitchFamily="18" charset="0"/>
                <a:cs typeface="Times New Roman" panose="02020603050405020304" pitchFamily="18" charset="0"/>
              </a:rPr>
              <a:t>+ Kiến trúc sư: Phần mềm thiết kế bản vẽ, in 3D tạo mẫu</a:t>
            </a:r>
          </a:p>
          <a:p>
            <a:r>
              <a:rPr lang="en-US" sz="2400">
                <a:latin typeface="Times New Roman" panose="02020603050405020304" pitchFamily="18" charset="0"/>
                <a:cs typeface="Times New Roman" panose="02020603050405020304" pitchFamily="18" charset="0"/>
              </a:rPr>
              <a:t>+ Nhà báo: Đăng bài, chỉnh sửa ảnh, video</a:t>
            </a:r>
          </a:p>
          <a:p>
            <a:r>
              <a:rPr lang="en-US" sz="2400">
                <a:latin typeface="Times New Roman" panose="02020603050405020304" pitchFamily="18" charset="0"/>
                <a:cs typeface="Times New Roman" panose="02020603050405020304" pitchFamily="18" charset="0"/>
              </a:rPr>
              <a:t>+ Nhân viên văn phòng: Soạn thảo van bản, lưu trữ hồ sơ</a:t>
            </a:r>
          </a:p>
          <a:p>
            <a:r>
              <a:rPr lang="en-US" sz="2400">
                <a:latin typeface="Times New Roman" panose="02020603050405020304" pitchFamily="18" charset="0"/>
                <a:cs typeface="Times New Roman" panose="02020603050405020304" pitchFamily="18" charset="0"/>
              </a:rPr>
              <a:t>+ Kĩ sư nông nghiệp: nghiên cứu tiến bộ của nông nghiệp</a:t>
            </a:r>
          </a:p>
          <a:p>
            <a:endParaRPr lang="en-US" alt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4927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 name="Hộp Văn bản 3">
            <a:extLst>
              <a:ext uri="{FF2B5EF4-FFF2-40B4-BE49-F238E27FC236}">
                <a16:creationId xmlns:a16="http://schemas.microsoft.com/office/drawing/2014/main" xmlns="" id="{77CE9DA1-CFCC-44CF-A3CB-81107D528218}"/>
              </a:ext>
            </a:extLst>
          </p:cNvPr>
          <p:cNvSpPr txBox="1"/>
          <p:nvPr/>
        </p:nvSpPr>
        <p:spPr>
          <a:xfrm>
            <a:off x="316992" y="235016"/>
            <a:ext cx="11618976" cy="743473"/>
          </a:xfrm>
          <a:prstGeom prst="rect">
            <a:avLst/>
          </a:prstGeom>
          <a:solidFill>
            <a:srgbClr val="0000FF"/>
          </a:solidFill>
          <a:scene3d>
            <a:camera prst="orthographicFront"/>
            <a:lightRig rig="threePt" dir="t"/>
          </a:scene3d>
          <a:sp3d>
            <a:bevelT prst="softRound"/>
          </a:sp3d>
        </p:spPr>
        <p:txBody>
          <a:bodyPr>
            <a:spAutoFit/>
          </a:bodyPr>
          <a:lstStyle/>
          <a:p>
            <a:pPr algn="ctr" eaLnBrk="1" fontAlgn="auto" hangingPunct="1">
              <a:lnSpc>
                <a:spcPct val="115000"/>
              </a:lnSpc>
              <a:spcBef>
                <a:spcPts val="600"/>
              </a:spcBef>
              <a:spcAft>
                <a:spcPts val="0"/>
              </a:spcAft>
              <a:defRPr/>
            </a:pP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13317" name="Rectangle 69"/>
          <p:cNvSpPr>
            <a:spLocks noChangeArrowheads="1"/>
          </p:cNvSpPr>
          <p:nvPr/>
        </p:nvSpPr>
        <p:spPr bwMode="auto">
          <a:xfrm>
            <a:off x="2605088" y="284163"/>
            <a:ext cx="7900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chemeClr val="bg1"/>
                </a:solidFill>
                <a:latin typeface="Times New Roman" panose="02020603050405020304" pitchFamily="18" charset="0"/>
                <a:cs typeface="Times New Roman" panose="02020603050405020304" pitchFamily="18" charset="0"/>
              </a:rPr>
              <a:t>BÀI </a:t>
            </a:r>
            <a:r>
              <a:rPr lang="en-US" altLang="en-US" sz="3200" b="1" smtClean="0">
                <a:solidFill>
                  <a:schemeClr val="bg1"/>
                </a:solidFill>
                <a:latin typeface="Times New Roman" panose="02020603050405020304" pitchFamily="18" charset="0"/>
                <a:cs typeface="Times New Roman" panose="02020603050405020304" pitchFamily="18" charset="0"/>
              </a:rPr>
              <a:t>1: TIN HỌC VÀ NGÀNH NGHỀ</a:t>
            </a:r>
            <a:endParaRPr lang="en-US" altLang="en-US" sz="3200">
              <a:solidFill>
                <a:schemeClr val="bg1"/>
              </a:solidFill>
              <a:latin typeface="Times New Roman" panose="02020603050405020304" pitchFamily="18" charset="0"/>
              <a:cs typeface="Times New Roman" panose="02020603050405020304" pitchFamily="18" charset="0"/>
            </a:endParaRPr>
          </a:p>
        </p:txBody>
      </p:sp>
      <p:sp>
        <p:nvSpPr>
          <p:cNvPr id="12" name="AutoShape 6">
            <a:hlinkClick r:id="rId4" action="ppaction://hlinksldjump"/>
          </p:cNvPr>
          <p:cNvSpPr>
            <a:spLocks noChangeArrowheads="1"/>
          </p:cNvSpPr>
          <p:nvPr/>
        </p:nvSpPr>
        <p:spPr bwMode="gray">
          <a:xfrm>
            <a:off x="487363" y="1036638"/>
            <a:ext cx="4573587" cy="503031"/>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auto">
              <a:spcBef>
                <a:spcPts val="0"/>
              </a:spcBef>
              <a:spcAft>
                <a:spcPts val="0"/>
              </a:spcAft>
              <a:defRPr/>
            </a:pPr>
            <a:r>
              <a:rPr lang="en-US" altLang="vi-VN" sz="2800" b="1" dirty="0">
                <a:latin typeface="+mn-lt"/>
              </a:rPr>
              <a:t>2</a:t>
            </a:r>
            <a:r>
              <a:rPr lang="en-US" altLang="vi-VN" sz="2800" b="1">
                <a:latin typeface="+mn-lt"/>
              </a:rPr>
              <a:t>. HÌNH THÀNH KIẾN THỨC</a:t>
            </a:r>
            <a:endParaRPr lang="en-US" altLang="vi-VN" sz="2800" b="1" dirty="0">
              <a:latin typeface="+mn-lt"/>
            </a:endParaRPr>
          </a:p>
        </p:txBody>
      </p:sp>
      <p:grpSp>
        <p:nvGrpSpPr>
          <p:cNvPr id="13319" name="Group 15"/>
          <p:cNvGrpSpPr>
            <a:grpSpLocks/>
          </p:cNvGrpSpPr>
          <p:nvPr/>
        </p:nvGrpSpPr>
        <p:grpSpPr bwMode="auto">
          <a:xfrm>
            <a:off x="155575" y="977900"/>
            <a:ext cx="457200" cy="604838"/>
            <a:chOff x="2078" y="1680"/>
            <a:chExt cx="1615" cy="1615"/>
          </a:xfrm>
        </p:grpSpPr>
        <p:sp>
          <p:nvSpPr>
            <p:cNvPr id="13348"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3349"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6" name="Oval 18"/>
            <p:cNvSpPr>
              <a:spLocks noChangeArrowheads="1"/>
            </p:cNvSpPr>
            <p:nvPr/>
          </p:nvSpPr>
          <p:spPr bwMode="gray">
            <a:xfrm>
              <a:off x="2252" y="1794"/>
              <a:ext cx="920"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13351" name="Oval 19"/>
            <p:cNvSpPr>
              <a:spLocks noChangeArrowheads="1"/>
            </p:cNvSpPr>
            <p:nvPr/>
          </p:nvSpPr>
          <p:spPr bwMode="gray">
            <a:xfrm>
              <a:off x="2254" y="1795"/>
              <a:ext cx="918" cy="1387"/>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8" name="Oval 20"/>
            <p:cNvSpPr>
              <a:spLocks noChangeArrowheads="1"/>
            </p:cNvSpPr>
            <p:nvPr/>
          </p:nvSpPr>
          <p:spPr bwMode="gray">
            <a:xfrm>
              <a:off x="2336" y="1794"/>
              <a:ext cx="1099"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13353" name="Oval 21"/>
            <p:cNvSpPr>
              <a:spLocks noChangeArrowheads="1"/>
            </p:cNvSpPr>
            <p:nvPr/>
          </p:nvSpPr>
          <p:spPr bwMode="gray">
            <a:xfrm>
              <a:off x="2337" y="1795"/>
              <a:ext cx="1096" cy="1387"/>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23" name="Rectangle 2"/>
          <p:cNvSpPr>
            <a:spLocks noChangeArrowheads="1"/>
          </p:cNvSpPr>
          <p:nvPr/>
        </p:nvSpPr>
        <p:spPr bwMode="auto">
          <a:xfrm>
            <a:off x="824442" y="5184910"/>
            <a:ext cx="58282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400" smtClean="0">
                <a:latin typeface="Times New Roman" panose="02020603050405020304" pitchFamily="18" charset="0"/>
                <a:cs typeface="Times New Roman" panose="02020603050405020304" pitchFamily="18" charset="0"/>
              </a:rPr>
              <a:t>- Ứng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cuộc</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sống</a:t>
            </a:r>
            <a:endParaRPr lang="en-US" sz="2400" dirty="0" smtClean="0">
              <a:latin typeface="Times New Roman" panose="02020603050405020304" pitchFamily="18" charset="0"/>
              <a:cs typeface="Times New Roman" panose="02020603050405020304" pitchFamily="18" charset="0"/>
            </a:endParaRPr>
          </a:p>
        </p:txBody>
      </p:sp>
      <p:sp>
        <p:nvSpPr>
          <p:cNvPr id="64" name="AutoShape 6">
            <a:hlinkClick r:id="rId4" action="ppaction://hlinksldjump"/>
          </p:cNvPr>
          <p:cNvSpPr>
            <a:spLocks noChangeArrowheads="1"/>
          </p:cNvSpPr>
          <p:nvPr/>
        </p:nvSpPr>
        <p:spPr bwMode="gray">
          <a:xfrm>
            <a:off x="612774" y="1678059"/>
            <a:ext cx="8616951" cy="468793"/>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auto">
              <a:spcBef>
                <a:spcPts val="0"/>
              </a:spcBef>
              <a:spcAft>
                <a:spcPts val="0"/>
              </a:spcAft>
              <a:defRPr/>
            </a:pPr>
            <a:r>
              <a:rPr lang="en-US" altLang="vi-VN" b="1" smtClean="0">
                <a:solidFill>
                  <a:srgbClr val="FF0000"/>
                </a:solidFill>
                <a:latin typeface="Times New Roman" panose="02020603050405020304" pitchFamily="18" charset="0"/>
                <a:cs typeface="Times New Roman" panose="02020603050405020304" pitchFamily="18" charset="0"/>
              </a:rPr>
              <a:t>2.2. ỨNG DỤNG TIN HỌC ĐỂ LÀM VIỆC NĂNG SUẤT CAO VÀ CÓ HIỆU QUẢ</a:t>
            </a:r>
            <a:endParaRPr lang="en-US" altLang="vi-VN" b="1" dirty="0">
              <a:solidFill>
                <a:srgbClr val="FF0000"/>
              </a:solidFill>
              <a:latin typeface="Times New Roman" panose="02020603050405020304" pitchFamily="18" charset="0"/>
              <a:cs typeface="Times New Roman" panose="02020603050405020304" pitchFamily="18" charset="0"/>
            </a:endParaRPr>
          </a:p>
        </p:txBody>
      </p:sp>
      <p:grpSp>
        <p:nvGrpSpPr>
          <p:cNvPr id="13341" name="Group 15"/>
          <p:cNvGrpSpPr>
            <a:grpSpLocks/>
          </p:cNvGrpSpPr>
          <p:nvPr/>
        </p:nvGrpSpPr>
        <p:grpSpPr bwMode="auto">
          <a:xfrm>
            <a:off x="334963" y="1638717"/>
            <a:ext cx="279400" cy="604838"/>
            <a:chOff x="2078" y="1680"/>
            <a:chExt cx="1615" cy="1615"/>
          </a:xfrm>
        </p:grpSpPr>
        <p:sp>
          <p:nvSpPr>
            <p:cNvPr id="13342"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3343"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69" name="Oval 18"/>
            <p:cNvSpPr>
              <a:spLocks noChangeArrowheads="1"/>
            </p:cNvSpPr>
            <p:nvPr/>
          </p:nvSpPr>
          <p:spPr bwMode="gray">
            <a:xfrm>
              <a:off x="2252" y="1794"/>
              <a:ext cx="918"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13345" name="Oval 19"/>
            <p:cNvSpPr>
              <a:spLocks noChangeArrowheads="1"/>
            </p:cNvSpPr>
            <p:nvPr/>
          </p:nvSpPr>
          <p:spPr bwMode="gray">
            <a:xfrm>
              <a:off x="2254" y="1795"/>
              <a:ext cx="918" cy="1387"/>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72" name="Oval 20"/>
            <p:cNvSpPr>
              <a:spLocks noChangeArrowheads="1"/>
            </p:cNvSpPr>
            <p:nvPr/>
          </p:nvSpPr>
          <p:spPr bwMode="gray">
            <a:xfrm>
              <a:off x="2335" y="1794"/>
              <a:ext cx="1101"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13347" name="Oval 21"/>
            <p:cNvSpPr>
              <a:spLocks noChangeArrowheads="1"/>
            </p:cNvSpPr>
            <p:nvPr/>
          </p:nvSpPr>
          <p:spPr bwMode="gray">
            <a:xfrm>
              <a:off x="2337" y="1795"/>
              <a:ext cx="1096" cy="1387"/>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3" name="Rectangle 3"/>
          <p:cNvSpPr>
            <a:spLocks noChangeArrowheads="1"/>
          </p:cNvSpPr>
          <p:nvPr/>
        </p:nvSpPr>
        <p:spPr bwMode="auto">
          <a:xfrm>
            <a:off x="0" y="2466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21"/>
          <p:cNvPicPr>
            <a:picLocks noChangeAspect="1"/>
          </p:cNvPicPr>
          <p:nvPr/>
        </p:nvPicPr>
        <p:blipFill rotWithShape="1">
          <a:blip r:embed="rId5"/>
          <a:srcRect l="43750" t="46417" r="39565" b="31071"/>
          <a:stretch/>
        </p:blipFill>
        <p:spPr>
          <a:xfrm>
            <a:off x="6555583" y="2208351"/>
            <a:ext cx="2490084" cy="1375670"/>
          </a:xfrm>
          <a:prstGeom prst="rect">
            <a:avLst/>
          </a:prstGeom>
        </p:spPr>
      </p:pic>
      <p:pic>
        <p:nvPicPr>
          <p:cNvPr id="24" name="Picture 23"/>
          <p:cNvPicPr>
            <a:picLocks noChangeAspect="1"/>
          </p:cNvPicPr>
          <p:nvPr/>
        </p:nvPicPr>
        <p:blipFill rotWithShape="1">
          <a:blip r:embed="rId6"/>
          <a:srcRect l="78215" t="38170" r="2444" b="35801"/>
          <a:stretch/>
        </p:blipFill>
        <p:spPr>
          <a:xfrm>
            <a:off x="6555581" y="3688901"/>
            <a:ext cx="2490085" cy="1335643"/>
          </a:xfrm>
          <a:prstGeom prst="rect">
            <a:avLst/>
          </a:prstGeom>
        </p:spPr>
      </p:pic>
      <p:pic>
        <p:nvPicPr>
          <p:cNvPr id="25" name="Picture 24"/>
          <p:cNvPicPr>
            <a:picLocks noChangeAspect="1"/>
          </p:cNvPicPr>
          <p:nvPr/>
        </p:nvPicPr>
        <p:blipFill rotWithShape="1">
          <a:blip r:embed="rId7"/>
          <a:srcRect l="58654" t="14917" r="24740" b="67435"/>
          <a:stretch/>
        </p:blipFill>
        <p:spPr>
          <a:xfrm>
            <a:off x="6555581" y="5129424"/>
            <a:ext cx="2508906" cy="1499976"/>
          </a:xfrm>
          <a:prstGeom prst="rect">
            <a:avLst/>
          </a:prstGeom>
        </p:spPr>
      </p:pic>
      <p:sp>
        <p:nvSpPr>
          <p:cNvPr id="26" name="Rectangle 2"/>
          <p:cNvSpPr>
            <a:spLocks noChangeArrowheads="1"/>
          </p:cNvSpPr>
          <p:nvPr/>
        </p:nvSpPr>
        <p:spPr bwMode="auto">
          <a:xfrm>
            <a:off x="824442" y="2650354"/>
            <a:ext cx="59760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động</a:t>
            </a:r>
            <a:r>
              <a:rPr lang="en-US" sz="240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7" name="Rectangle 2"/>
          <p:cNvSpPr>
            <a:spLocks noChangeArrowheads="1"/>
          </p:cNvSpPr>
          <p:nvPr/>
        </p:nvSpPr>
        <p:spPr bwMode="auto">
          <a:xfrm>
            <a:off x="854259" y="3950210"/>
            <a:ext cx="51618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40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tạo</a:t>
            </a:r>
            <a:r>
              <a:rPr lang="en-US" sz="240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5231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22" presetClass="entr" presetSubtype="8"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 name="Hộp Văn bản 3">
            <a:extLst>
              <a:ext uri="{FF2B5EF4-FFF2-40B4-BE49-F238E27FC236}">
                <a16:creationId xmlns:a16="http://schemas.microsoft.com/office/drawing/2014/main" xmlns="" id="{77CE9DA1-CFCC-44CF-A3CB-81107D528218}"/>
              </a:ext>
            </a:extLst>
          </p:cNvPr>
          <p:cNvSpPr txBox="1"/>
          <p:nvPr/>
        </p:nvSpPr>
        <p:spPr>
          <a:xfrm>
            <a:off x="316992" y="235016"/>
            <a:ext cx="11618976" cy="743473"/>
          </a:xfrm>
          <a:prstGeom prst="rect">
            <a:avLst/>
          </a:prstGeom>
          <a:solidFill>
            <a:srgbClr val="0000FF"/>
          </a:solidFill>
          <a:scene3d>
            <a:camera prst="orthographicFront"/>
            <a:lightRig rig="threePt" dir="t"/>
          </a:scene3d>
          <a:sp3d>
            <a:bevelT prst="softRound"/>
          </a:sp3d>
        </p:spPr>
        <p:txBody>
          <a:bodyPr>
            <a:spAutoFit/>
          </a:bodyPr>
          <a:lstStyle/>
          <a:p>
            <a:pPr algn="ctr" eaLnBrk="1" fontAlgn="auto" hangingPunct="1">
              <a:lnSpc>
                <a:spcPct val="115000"/>
              </a:lnSpc>
              <a:spcBef>
                <a:spcPts val="600"/>
              </a:spcBef>
              <a:spcAft>
                <a:spcPts val="0"/>
              </a:spcAft>
              <a:defRPr/>
            </a:pP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4" name="AutoShape 6">
            <a:hlinkClick r:id="rId4" action="ppaction://hlinksldjump"/>
          </p:cNvPr>
          <p:cNvSpPr>
            <a:spLocks noChangeArrowheads="1"/>
          </p:cNvSpPr>
          <p:nvPr/>
        </p:nvSpPr>
        <p:spPr bwMode="gray">
          <a:xfrm>
            <a:off x="777875" y="1879600"/>
            <a:ext cx="6870700" cy="571500"/>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auto">
              <a:spcBef>
                <a:spcPts val="0"/>
              </a:spcBef>
              <a:spcAft>
                <a:spcPts val="0"/>
              </a:spcAft>
              <a:defRPr/>
            </a:pPr>
            <a:r>
              <a:rPr lang="en-US" altLang="vi-VN" sz="2800" b="1" smtClean="0">
                <a:solidFill>
                  <a:srgbClr val="FFFF00"/>
                </a:solidFill>
                <a:latin typeface="+mn-lt"/>
              </a:rPr>
              <a:t>2.3. MỘT SỐ NGHỀ ỨNG DỤNG TIN HỌC</a:t>
            </a:r>
            <a:endParaRPr lang="en-US" altLang="vi-VN" sz="2800" b="1" dirty="0">
              <a:solidFill>
                <a:srgbClr val="FFFF00"/>
              </a:solidFill>
              <a:latin typeface="+mn-lt"/>
            </a:endParaRPr>
          </a:p>
        </p:txBody>
      </p:sp>
      <p:grpSp>
        <p:nvGrpSpPr>
          <p:cNvPr id="5" name="Group 15"/>
          <p:cNvGrpSpPr>
            <a:grpSpLocks/>
          </p:cNvGrpSpPr>
          <p:nvPr/>
        </p:nvGrpSpPr>
        <p:grpSpPr bwMode="auto">
          <a:xfrm>
            <a:off x="409575" y="1836738"/>
            <a:ext cx="457200" cy="604837"/>
            <a:chOff x="2078" y="1680"/>
            <a:chExt cx="1615" cy="1615"/>
          </a:xfrm>
        </p:grpSpPr>
        <p:sp>
          <p:nvSpPr>
            <p:cNvPr id="15378"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5379"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8" name="Oval 18"/>
            <p:cNvSpPr>
              <a:spLocks noChangeArrowheads="1"/>
            </p:cNvSpPr>
            <p:nvPr/>
          </p:nvSpPr>
          <p:spPr bwMode="gray">
            <a:xfrm>
              <a:off x="2252" y="1794"/>
              <a:ext cx="920"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15381" name="Oval 19"/>
            <p:cNvSpPr>
              <a:spLocks noChangeArrowheads="1"/>
            </p:cNvSpPr>
            <p:nvPr/>
          </p:nvSpPr>
          <p:spPr bwMode="gray">
            <a:xfrm>
              <a:off x="2254" y="1795"/>
              <a:ext cx="918" cy="1387"/>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0" name="Oval 20"/>
            <p:cNvSpPr>
              <a:spLocks noChangeArrowheads="1"/>
            </p:cNvSpPr>
            <p:nvPr/>
          </p:nvSpPr>
          <p:spPr bwMode="gray">
            <a:xfrm>
              <a:off x="2336" y="1794"/>
              <a:ext cx="1099"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15383" name="Oval 21"/>
            <p:cNvSpPr>
              <a:spLocks noChangeArrowheads="1"/>
            </p:cNvSpPr>
            <p:nvPr/>
          </p:nvSpPr>
          <p:spPr bwMode="gray">
            <a:xfrm>
              <a:off x="2337" y="1795"/>
              <a:ext cx="1096" cy="1387"/>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12" name="AutoShape 6">
            <a:hlinkClick r:id="rId4" action="ppaction://hlinksldjump"/>
          </p:cNvPr>
          <p:cNvSpPr>
            <a:spLocks noChangeArrowheads="1"/>
          </p:cNvSpPr>
          <p:nvPr/>
        </p:nvSpPr>
        <p:spPr bwMode="gray">
          <a:xfrm>
            <a:off x="487363" y="1036638"/>
            <a:ext cx="4573587" cy="558800"/>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auto">
              <a:spcBef>
                <a:spcPts val="0"/>
              </a:spcBef>
              <a:spcAft>
                <a:spcPts val="0"/>
              </a:spcAft>
              <a:defRPr/>
            </a:pPr>
            <a:r>
              <a:rPr lang="en-US" altLang="vi-VN" sz="2800" b="1" dirty="0">
                <a:latin typeface="+mn-lt"/>
              </a:rPr>
              <a:t>2</a:t>
            </a:r>
            <a:r>
              <a:rPr lang="en-US" altLang="vi-VN" sz="2800" b="1">
                <a:latin typeface="+mn-lt"/>
              </a:rPr>
              <a:t>. HÌNH THÀNH KIẾN THỨC</a:t>
            </a:r>
            <a:endParaRPr lang="en-US" altLang="vi-VN" sz="2800" b="1" dirty="0">
              <a:latin typeface="+mn-lt"/>
            </a:endParaRPr>
          </a:p>
        </p:txBody>
      </p:sp>
      <p:grpSp>
        <p:nvGrpSpPr>
          <p:cNvPr id="13" name="Group 15"/>
          <p:cNvGrpSpPr>
            <a:grpSpLocks/>
          </p:cNvGrpSpPr>
          <p:nvPr/>
        </p:nvGrpSpPr>
        <p:grpSpPr bwMode="auto">
          <a:xfrm>
            <a:off x="155575" y="977900"/>
            <a:ext cx="457200" cy="604838"/>
            <a:chOff x="2078" y="1680"/>
            <a:chExt cx="1615" cy="1615"/>
          </a:xfrm>
        </p:grpSpPr>
        <p:sp>
          <p:nvSpPr>
            <p:cNvPr id="15372" name="Oval 1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5373" name="Oval 1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6" name="Oval 18"/>
            <p:cNvSpPr>
              <a:spLocks noChangeArrowheads="1"/>
            </p:cNvSpPr>
            <p:nvPr/>
          </p:nvSpPr>
          <p:spPr bwMode="gray">
            <a:xfrm>
              <a:off x="2252" y="1794"/>
              <a:ext cx="920" cy="13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vi-VN">
                <a:latin typeface="+mn-lt"/>
              </a:endParaRPr>
            </a:p>
          </p:txBody>
        </p:sp>
        <p:sp>
          <p:nvSpPr>
            <p:cNvPr id="15375" name="Oval 19"/>
            <p:cNvSpPr>
              <a:spLocks noChangeArrowheads="1"/>
            </p:cNvSpPr>
            <p:nvPr/>
          </p:nvSpPr>
          <p:spPr bwMode="gray">
            <a:xfrm>
              <a:off x="2254" y="1795"/>
              <a:ext cx="918" cy="1387"/>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sp>
          <p:nvSpPr>
            <p:cNvPr id="18" name="Oval 20"/>
            <p:cNvSpPr>
              <a:spLocks noChangeArrowheads="1"/>
            </p:cNvSpPr>
            <p:nvPr/>
          </p:nvSpPr>
          <p:spPr bwMode="gray">
            <a:xfrm>
              <a:off x="2336" y="1794"/>
              <a:ext cx="1099" cy="13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vi-VN">
                <a:latin typeface="+mn-lt"/>
              </a:endParaRPr>
            </a:p>
          </p:txBody>
        </p:sp>
        <p:sp>
          <p:nvSpPr>
            <p:cNvPr id="15377" name="Oval 21"/>
            <p:cNvSpPr>
              <a:spLocks noChangeArrowheads="1"/>
            </p:cNvSpPr>
            <p:nvPr/>
          </p:nvSpPr>
          <p:spPr bwMode="gray">
            <a:xfrm>
              <a:off x="2337" y="1795"/>
              <a:ext cx="1096" cy="1387"/>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vi-VN" altLang="en-US">
                <a:latin typeface="Arial" panose="020B0604020202020204" pitchFamily="34" charset="0"/>
              </a:endParaRPr>
            </a:p>
          </p:txBody>
        </p:sp>
      </p:grpSp>
      <p:sp>
        <p:nvSpPr>
          <p:cNvPr id="25" name="Rectangle 2"/>
          <p:cNvSpPr>
            <a:spLocks noChangeArrowheads="1"/>
          </p:cNvSpPr>
          <p:nvPr/>
        </p:nvSpPr>
        <p:spPr bwMode="auto">
          <a:xfrm>
            <a:off x="538162" y="2677746"/>
            <a:ext cx="79581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400">
                <a:latin typeface="Times New Roman" panose="02020603050405020304" pitchFamily="18" charset="0"/>
                <a:cs typeface="Times New Roman" panose="02020603050405020304" pitchFamily="18" charset="0"/>
              </a:rPr>
              <a:t>Em hãy </a:t>
            </a:r>
            <a:r>
              <a:rPr lang="en-US" sz="2400" smtClean="0">
                <a:latin typeface="Times New Roman" panose="02020603050405020304" pitchFamily="18" charset="0"/>
                <a:cs typeface="Times New Roman" panose="02020603050405020304" pitchFamily="18" charset="0"/>
              </a:rPr>
              <a:t>kể </a:t>
            </a:r>
            <a:r>
              <a:rPr lang="en-US" sz="2400">
                <a:latin typeface="Times New Roman" panose="02020603050405020304" pitchFamily="18" charset="0"/>
                <a:cs typeface="Times New Roman" panose="02020603050405020304" pitchFamily="18" charset="0"/>
              </a:rPr>
              <a:t>tên một số nghề liên quan đến ứng dụng tin học?</a:t>
            </a:r>
          </a:p>
          <a:p>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24" name="Rectangle 2"/>
          <p:cNvSpPr>
            <a:spLocks noChangeArrowheads="1"/>
          </p:cNvSpPr>
          <p:nvPr/>
        </p:nvSpPr>
        <p:spPr bwMode="auto">
          <a:xfrm>
            <a:off x="1619250" y="3093244"/>
            <a:ext cx="88868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400">
                <a:solidFill>
                  <a:srgbClr val="0000FF"/>
                </a:solidFill>
                <a:latin typeface="Times New Roman" panose="02020603050405020304" pitchFamily="18" charset="0"/>
                <a:cs typeface="Times New Roman" panose="02020603050405020304" pitchFamily="18" charset="0"/>
              </a:rPr>
              <a:t>Văn phòng</a:t>
            </a:r>
          </a:p>
          <a:p>
            <a:r>
              <a:rPr lang="en-US" sz="2400">
                <a:solidFill>
                  <a:srgbClr val="0000FF"/>
                </a:solidFill>
                <a:latin typeface="Times New Roman" panose="02020603050405020304" pitchFamily="18" charset="0"/>
                <a:cs typeface="Times New Roman" panose="02020603050405020304" pitchFamily="18" charset="0"/>
              </a:rPr>
              <a:t>+ Tài chính ngân hàng</a:t>
            </a:r>
          </a:p>
          <a:p>
            <a:r>
              <a:rPr lang="en-US" sz="2400">
                <a:solidFill>
                  <a:srgbClr val="0000FF"/>
                </a:solidFill>
                <a:latin typeface="Times New Roman" panose="02020603050405020304" pitchFamily="18" charset="0"/>
                <a:cs typeface="Times New Roman" panose="02020603050405020304" pitchFamily="18" charset="0"/>
              </a:rPr>
              <a:t>+ Kế toán</a:t>
            </a:r>
          </a:p>
          <a:p>
            <a:r>
              <a:rPr lang="en-US" sz="2400">
                <a:solidFill>
                  <a:srgbClr val="0000FF"/>
                </a:solidFill>
                <a:latin typeface="Times New Roman" panose="02020603050405020304" pitchFamily="18" charset="0"/>
                <a:cs typeface="Times New Roman" panose="02020603050405020304" pitchFamily="18" charset="0"/>
              </a:rPr>
              <a:t>+ Giáo viên</a:t>
            </a:r>
          </a:p>
          <a:p>
            <a:r>
              <a:rPr lang="en-US" sz="2400">
                <a:solidFill>
                  <a:srgbClr val="0000FF"/>
                </a:solidFill>
                <a:latin typeface="Times New Roman" panose="02020603050405020304" pitchFamily="18" charset="0"/>
                <a:cs typeface="Times New Roman" panose="02020603050405020304" pitchFamily="18" charset="0"/>
              </a:rPr>
              <a:t>+ Bác sĩ….</a:t>
            </a:r>
          </a:p>
        </p:txBody>
      </p:sp>
      <p:sp>
        <p:nvSpPr>
          <p:cNvPr id="23" name="Rectangle 69"/>
          <p:cNvSpPr>
            <a:spLocks noChangeArrowheads="1"/>
          </p:cNvSpPr>
          <p:nvPr/>
        </p:nvSpPr>
        <p:spPr bwMode="auto">
          <a:xfrm>
            <a:off x="2605088" y="284163"/>
            <a:ext cx="7900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chemeClr val="bg1"/>
                </a:solidFill>
                <a:latin typeface="Times New Roman" panose="02020603050405020304" pitchFamily="18" charset="0"/>
                <a:cs typeface="Times New Roman" panose="02020603050405020304" pitchFamily="18" charset="0"/>
              </a:rPr>
              <a:t>BÀI </a:t>
            </a:r>
            <a:r>
              <a:rPr lang="en-US" altLang="en-US" sz="3200" b="1" smtClean="0">
                <a:solidFill>
                  <a:schemeClr val="bg1"/>
                </a:solidFill>
                <a:latin typeface="Times New Roman" panose="02020603050405020304" pitchFamily="18" charset="0"/>
                <a:cs typeface="Times New Roman" panose="02020603050405020304" pitchFamily="18" charset="0"/>
              </a:rPr>
              <a:t>1: TIN HỌC VÀ NGÀNH NGHỀ</a:t>
            </a:r>
            <a:endParaRPr lang="en-US" altLang="en-US" sz="32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iterate type="wd">
                                    <p:tmPct val="10000"/>
                                  </p:iterate>
                                  <p:childTnLst>
                                    <p:set>
                                      <p:cBhvr>
                                        <p:cTn id="18" dur="1" fill="hold">
                                          <p:stCondLst>
                                            <p:cond delay="0"/>
                                          </p:stCondLst>
                                        </p:cTn>
                                        <p:tgtEl>
                                          <p:spTgt spid="25"/>
                                        </p:tgtEl>
                                        <p:attrNameLst>
                                          <p:attrName>style.visibility</p:attrName>
                                        </p:attrNameLst>
                                      </p:cBhvr>
                                      <p:to>
                                        <p:strVal val="visible"/>
                                      </p:to>
                                    </p:set>
                                    <p:animEffect transition="in" filter="strips(downRight)">
                                      <p:cBhvr>
                                        <p:cTn id="19" dur="1000"/>
                                        <p:tgtEl>
                                          <p:spTgt spid="2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grpId="0" nodeType="clickEffect">
                                  <p:stCondLst>
                                    <p:cond delay="0"/>
                                  </p:stCondLst>
                                  <p:iterate type="wd">
                                    <p:tmPct val="10000"/>
                                  </p:iterate>
                                  <p:childTnLst>
                                    <p:set>
                                      <p:cBhvr>
                                        <p:cTn id="23" dur="1" fill="hold">
                                          <p:stCondLst>
                                            <p:cond delay="0"/>
                                          </p:stCondLst>
                                        </p:cTn>
                                        <p:tgtEl>
                                          <p:spTgt spid="24"/>
                                        </p:tgtEl>
                                        <p:attrNameLst>
                                          <p:attrName>style.visibility</p:attrName>
                                        </p:attrNameLst>
                                      </p:cBhvr>
                                      <p:to>
                                        <p:strVal val="visible"/>
                                      </p:to>
                                    </p:set>
                                    <p:animEffect transition="in" filter="strips(downRight)">
                                      <p:cBhvr>
                                        <p:cTn id="2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p:bldP spid="24" grpId="0"/>
    </p:bldLst>
  </p:timing>
</p:sld>
</file>

<file path=ppt/theme/theme1.xml><?xml version="1.0" encoding="utf-8"?>
<a:theme xmlns:a="http://schemas.openxmlformats.org/drawingml/2006/main" name="Office Theme">
  <a:themeElements>
    <a:clrScheme name="Office">
      <a:dk1>
        <a:sysClr val="windowText" lastClr="1F1F1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1F1F1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ID16 2022 TIN7CD STT 20	Vũ Kim Huệ	948373147	Huevukim81@gmail.com

</file>

<file path=docProps/app.xml><?xml version="1.0" encoding="utf-8"?>
<Properties xmlns="http://schemas.openxmlformats.org/officeDocument/2006/extended-properties" xmlns:vt="http://schemas.openxmlformats.org/officeDocument/2006/docPropsVTypes">
  <TotalTime>1082</TotalTime>
  <Words>1348</Words>
  <Application>Microsoft Office PowerPoint</Application>
  <PresentationFormat>Widescreen</PresentationFormat>
  <Paragraphs>115</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VNI-Times</vt:lpstr>
      <vt:lpstr>Office Theme</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92</cp:revision>
  <dcterms:created xsi:type="dcterms:W3CDTF">2022-07-16T08:12:13Z</dcterms:created>
  <dcterms:modified xsi:type="dcterms:W3CDTF">2023-06-25T14:22:59Z</dcterms:modified>
</cp:coreProperties>
</file>