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4" r:id="rId6"/>
    <p:sldId id="265" r:id="rId7"/>
    <p:sldId id="274" r:id="rId8"/>
    <p:sldId id="266" r:id="rId9"/>
    <p:sldId id="267" r:id="rId10"/>
    <p:sldId id="268" r:id="rId11"/>
    <p:sldId id="269"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6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641D65-8579-4764-83BC-AD6F39337B51}"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7C902-E5DE-46A9-9A19-9EC9C9BF84A8}" type="slidenum">
              <a:rPr lang="en-US" smtClean="0"/>
              <a:t>‹#›</a:t>
            </a:fld>
            <a:endParaRPr lang="en-US"/>
          </a:p>
        </p:txBody>
      </p:sp>
    </p:spTree>
    <p:extLst>
      <p:ext uri="{BB962C8B-B14F-4D97-AF65-F5344CB8AC3E}">
        <p14:creationId xmlns:p14="http://schemas.microsoft.com/office/powerpoint/2010/main" val="83433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41D65-8579-4764-83BC-AD6F39337B51}"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7C902-E5DE-46A9-9A19-9EC9C9BF84A8}" type="slidenum">
              <a:rPr lang="en-US" smtClean="0"/>
              <a:t>‹#›</a:t>
            </a:fld>
            <a:endParaRPr lang="en-US"/>
          </a:p>
        </p:txBody>
      </p:sp>
    </p:spTree>
    <p:extLst>
      <p:ext uri="{BB962C8B-B14F-4D97-AF65-F5344CB8AC3E}">
        <p14:creationId xmlns:p14="http://schemas.microsoft.com/office/powerpoint/2010/main" val="3803629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41D65-8579-4764-83BC-AD6F39337B51}"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7C902-E5DE-46A9-9A19-9EC9C9BF84A8}" type="slidenum">
              <a:rPr lang="en-US" smtClean="0"/>
              <a:t>‹#›</a:t>
            </a:fld>
            <a:endParaRPr lang="en-US"/>
          </a:p>
        </p:txBody>
      </p:sp>
    </p:spTree>
    <p:extLst>
      <p:ext uri="{BB962C8B-B14F-4D97-AF65-F5344CB8AC3E}">
        <p14:creationId xmlns:p14="http://schemas.microsoft.com/office/powerpoint/2010/main" val="1211415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7993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41D65-8579-4764-83BC-AD6F39337B51}"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7C902-E5DE-46A9-9A19-9EC9C9BF84A8}" type="slidenum">
              <a:rPr lang="en-US" smtClean="0"/>
              <a:t>‹#›</a:t>
            </a:fld>
            <a:endParaRPr lang="en-US"/>
          </a:p>
        </p:txBody>
      </p:sp>
    </p:spTree>
    <p:extLst>
      <p:ext uri="{BB962C8B-B14F-4D97-AF65-F5344CB8AC3E}">
        <p14:creationId xmlns:p14="http://schemas.microsoft.com/office/powerpoint/2010/main" val="1704867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641D65-8579-4764-83BC-AD6F39337B51}"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7C902-E5DE-46A9-9A19-9EC9C9BF84A8}" type="slidenum">
              <a:rPr lang="en-US" smtClean="0"/>
              <a:t>‹#›</a:t>
            </a:fld>
            <a:endParaRPr lang="en-US"/>
          </a:p>
        </p:txBody>
      </p:sp>
    </p:spTree>
    <p:extLst>
      <p:ext uri="{BB962C8B-B14F-4D97-AF65-F5344CB8AC3E}">
        <p14:creationId xmlns:p14="http://schemas.microsoft.com/office/powerpoint/2010/main" val="572340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641D65-8579-4764-83BC-AD6F39337B51}"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7C902-E5DE-46A9-9A19-9EC9C9BF84A8}" type="slidenum">
              <a:rPr lang="en-US" smtClean="0"/>
              <a:t>‹#›</a:t>
            </a:fld>
            <a:endParaRPr lang="en-US"/>
          </a:p>
        </p:txBody>
      </p:sp>
    </p:spTree>
    <p:extLst>
      <p:ext uri="{BB962C8B-B14F-4D97-AF65-F5344CB8AC3E}">
        <p14:creationId xmlns:p14="http://schemas.microsoft.com/office/powerpoint/2010/main" val="215811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641D65-8579-4764-83BC-AD6F39337B51}" type="datetimeFigureOut">
              <a:rPr lang="en-US" smtClean="0"/>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37C902-E5DE-46A9-9A19-9EC9C9BF84A8}" type="slidenum">
              <a:rPr lang="en-US" smtClean="0"/>
              <a:t>‹#›</a:t>
            </a:fld>
            <a:endParaRPr lang="en-US"/>
          </a:p>
        </p:txBody>
      </p:sp>
    </p:spTree>
    <p:extLst>
      <p:ext uri="{BB962C8B-B14F-4D97-AF65-F5344CB8AC3E}">
        <p14:creationId xmlns:p14="http://schemas.microsoft.com/office/powerpoint/2010/main" val="3184213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641D65-8579-4764-83BC-AD6F39337B51}" type="datetimeFigureOut">
              <a:rPr lang="en-US" smtClean="0"/>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37C902-E5DE-46A9-9A19-9EC9C9BF84A8}" type="slidenum">
              <a:rPr lang="en-US" smtClean="0"/>
              <a:t>‹#›</a:t>
            </a:fld>
            <a:endParaRPr lang="en-US"/>
          </a:p>
        </p:txBody>
      </p:sp>
    </p:spTree>
    <p:extLst>
      <p:ext uri="{BB962C8B-B14F-4D97-AF65-F5344CB8AC3E}">
        <p14:creationId xmlns:p14="http://schemas.microsoft.com/office/powerpoint/2010/main" val="2358102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41D65-8579-4764-83BC-AD6F39337B51}" type="datetimeFigureOut">
              <a:rPr lang="en-US" smtClean="0"/>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37C902-E5DE-46A9-9A19-9EC9C9BF84A8}" type="slidenum">
              <a:rPr lang="en-US" smtClean="0"/>
              <a:t>‹#›</a:t>
            </a:fld>
            <a:endParaRPr lang="en-US"/>
          </a:p>
        </p:txBody>
      </p:sp>
    </p:spTree>
    <p:extLst>
      <p:ext uri="{BB962C8B-B14F-4D97-AF65-F5344CB8AC3E}">
        <p14:creationId xmlns:p14="http://schemas.microsoft.com/office/powerpoint/2010/main" val="1768212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641D65-8579-4764-83BC-AD6F39337B51}"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7C902-E5DE-46A9-9A19-9EC9C9BF84A8}" type="slidenum">
              <a:rPr lang="en-US" smtClean="0"/>
              <a:t>‹#›</a:t>
            </a:fld>
            <a:endParaRPr lang="en-US"/>
          </a:p>
        </p:txBody>
      </p:sp>
    </p:spTree>
    <p:extLst>
      <p:ext uri="{BB962C8B-B14F-4D97-AF65-F5344CB8AC3E}">
        <p14:creationId xmlns:p14="http://schemas.microsoft.com/office/powerpoint/2010/main" val="1092235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641D65-8579-4764-83BC-AD6F39337B51}"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7C902-E5DE-46A9-9A19-9EC9C9BF84A8}" type="slidenum">
              <a:rPr lang="en-US" smtClean="0"/>
              <a:t>‹#›</a:t>
            </a:fld>
            <a:endParaRPr lang="en-US"/>
          </a:p>
        </p:txBody>
      </p:sp>
    </p:spTree>
    <p:extLst>
      <p:ext uri="{BB962C8B-B14F-4D97-AF65-F5344CB8AC3E}">
        <p14:creationId xmlns:p14="http://schemas.microsoft.com/office/powerpoint/2010/main" val="384645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41D65-8579-4764-83BC-AD6F39337B51}" type="datetimeFigureOut">
              <a:rPr lang="en-US" smtClean="0"/>
              <a:t>5/6/2025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7C902-E5DE-46A9-9A19-9EC9C9BF84A8}" type="slidenum">
              <a:rPr lang="en-US" smtClean="0"/>
              <a:t>‹#›</a:t>
            </a:fld>
            <a:endParaRPr lang="en-US"/>
          </a:p>
        </p:txBody>
      </p:sp>
    </p:spTree>
    <p:extLst>
      <p:ext uri="{BB962C8B-B14F-4D97-AF65-F5344CB8AC3E}">
        <p14:creationId xmlns:p14="http://schemas.microsoft.com/office/powerpoint/2010/main" val="3288932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audio" Target="file:///D:\NAMHOC2021-2022\chuyen%20de\NhacKhongLoiHay-Hoatau_psb4.mp3"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gif"/><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16" descr="atom">
            <a:extLst>
              <a:ext uri="{FF2B5EF4-FFF2-40B4-BE49-F238E27FC236}">
                <a16:creationId xmlns:a16="http://schemas.microsoft.com/office/drawing/2014/main" id="{A090AD8F-603D-44E9-B0DD-03E8BC05A41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160000" y="5820834"/>
            <a:ext cx="2235200" cy="106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7" name="Picture 16" descr="atom">
            <a:extLst>
              <a:ext uri="{FF2B5EF4-FFF2-40B4-BE49-F238E27FC236}">
                <a16:creationId xmlns:a16="http://schemas.microsoft.com/office/drawing/2014/main" id="{A523AEEC-8574-40D4-8CB1-240D7172AC4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6267" y="5820834"/>
            <a:ext cx="2235200" cy="106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2" descr="CG11">
            <a:extLst>
              <a:ext uri="{FF2B5EF4-FFF2-40B4-BE49-F238E27FC236}">
                <a16:creationId xmlns:a16="http://schemas.microsoft.com/office/drawing/2014/main" id="{69D4109B-8D9A-4875-A98C-605852ADF1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
            <a:ext cx="2944283"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30" name="Picture 3" descr="CG11">
            <a:extLst>
              <a:ext uri="{FF2B5EF4-FFF2-40B4-BE49-F238E27FC236}">
                <a16:creationId xmlns:a16="http://schemas.microsoft.com/office/drawing/2014/main" id="{520BA70B-ED61-431B-B106-AF9F54D53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1"/>
            <a:ext cx="2895600" cy="220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WordArt 8">
            <a:extLst>
              <a:ext uri="{FF2B5EF4-FFF2-40B4-BE49-F238E27FC236}">
                <a16:creationId xmlns:a16="http://schemas.microsoft.com/office/drawing/2014/main" id="{581CD572-0FB5-4794-BFFF-FB73B4B9DA22}"/>
              </a:ext>
            </a:extLst>
          </p:cNvPr>
          <p:cNvSpPr>
            <a:spLocks noChangeArrowheads="1" noChangeShapeType="1" noTextEdit="1"/>
          </p:cNvSpPr>
          <p:nvPr/>
        </p:nvSpPr>
        <p:spPr bwMode="auto">
          <a:xfrm>
            <a:off x="1603276" y="1784879"/>
            <a:ext cx="8845221" cy="8071908"/>
          </a:xfrm>
          <a:prstGeom prst="rect">
            <a:avLst/>
          </a:prstGeom>
        </p:spPr>
        <p:txBody>
          <a:bodyPr spcFirstLastPara="1" wrap="none" lIns="91439" tIns="45719" rIns="91439" bIns="45719" numCol="1" fromWordArt="1">
            <a:prstTxWarp prst="textArchUp">
              <a:avLst>
                <a:gd name="adj" fmla="val 10800004"/>
              </a:avLst>
            </a:prstTxWarp>
          </a:bodyPr>
          <a:lstStyle/>
          <a:p>
            <a:pPr algn="ctr" defTabSz="914354">
              <a:spcBef>
                <a:spcPct val="20000"/>
              </a:spcBef>
              <a:buClr>
                <a:srgbClr val="EBEBEB"/>
              </a:buClr>
              <a:buSzPct val="75000"/>
              <a:defRPr/>
            </a:pPr>
            <a:r>
              <a:rPr lang="en-US" sz="10666" b="1" dirty="0">
                <a:solidFill>
                  <a:srgbClr val="FF0000"/>
                </a:solidFill>
                <a:effectLst>
                  <a:outerShdw blurRad="38100" dist="38100" dir="2700000" algn="tl">
                    <a:srgbClr val="C0C0C0"/>
                  </a:outerShdw>
                </a:effectLst>
                <a:latin typeface="Times New Roman" pitchFamily="18" charset="0"/>
              </a:rPr>
              <a:t>CHÀO MỪNG QUÝ</a:t>
            </a:r>
            <a:r>
              <a:rPr lang="en-US" sz="10666" b="1" dirty="0">
                <a:solidFill>
                  <a:srgbClr val="0000FF"/>
                </a:solidFill>
                <a:effectLst>
                  <a:outerShdw blurRad="38100" dist="38100" dir="2700000" algn="tl">
                    <a:srgbClr val="C0C0C0"/>
                  </a:outerShdw>
                </a:effectLst>
                <a:latin typeface="Times New Roman" pitchFamily="18" charset="0"/>
              </a:rPr>
              <a:t> </a:t>
            </a:r>
            <a:r>
              <a:rPr lang="en-US" sz="10666" b="1" dirty="0">
                <a:solidFill>
                  <a:srgbClr val="FF0000"/>
                </a:solidFill>
                <a:effectLst>
                  <a:outerShdw blurRad="38100" dist="38100" dir="2700000" algn="tl">
                    <a:srgbClr val="C0C0C0"/>
                  </a:outerShdw>
                </a:effectLst>
                <a:latin typeface="Times New Roman" pitchFamily="18" charset="0"/>
              </a:rPr>
              <a:t>THẦY CÔ VỀ DỰ GIỜ, THĂM</a:t>
            </a:r>
            <a:r>
              <a:rPr lang="en-US" sz="10666" b="1" dirty="0">
                <a:solidFill>
                  <a:srgbClr val="0000FF"/>
                </a:solidFill>
                <a:effectLst>
                  <a:outerShdw blurRad="38100" dist="38100" dir="2700000" algn="tl">
                    <a:srgbClr val="C0C0C0"/>
                  </a:outerShdw>
                </a:effectLst>
                <a:latin typeface="Times New Roman" pitchFamily="18" charset="0"/>
              </a:rPr>
              <a:t> </a:t>
            </a:r>
            <a:r>
              <a:rPr lang="en-US" sz="10666" b="1" dirty="0">
                <a:solidFill>
                  <a:srgbClr val="FF0000"/>
                </a:solidFill>
                <a:effectLst>
                  <a:outerShdw blurRad="38100" dist="38100" dir="2700000" algn="tl">
                    <a:srgbClr val="C0C0C0"/>
                  </a:outerShdw>
                </a:effectLst>
                <a:latin typeface="Times New Roman" pitchFamily="18" charset="0"/>
              </a:rPr>
              <a:t>LỚP</a:t>
            </a:r>
          </a:p>
        </p:txBody>
      </p:sp>
      <p:sp>
        <p:nvSpPr>
          <p:cNvPr id="9" name="AutoShape 13">
            <a:extLst>
              <a:ext uri="{FF2B5EF4-FFF2-40B4-BE49-F238E27FC236}">
                <a16:creationId xmlns:a16="http://schemas.microsoft.com/office/drawing/2014/main" id="{88B8E548-B327-4AF4-9DE4-C9E5CBA7B17D}"/>
              </a:ext>
            </a:extLst>
          </p:cNvPr>
          <p:cNvSpPr>
            <a:spLocks noChangeArrowheads="1"/>
          </p:cNvSpPr>
          <p:nvPr/>
        </p:nvSpPr>
        <p:spPr bwMode="auto">
          <a:xfrm>
            <a:off x="3695700" y="2171700"/>
            <a:ext cx="4572000" cy="2514600"/>
          </a:xfrm>
          <a:prstGeom prst="diamond">
            <a:avLst/>
          </a:prstGeom>
          <a:solidFill>
            <a:schemeClr val="accent2"/>
          </a:solidFill>
          <a:ln w="76200">
            <a:solidFill>
              <a:sysClr val="window" lastClr="FFFFFF"/>
            </a:solidFill>
            <a:miter lim="800000"/>
            <a:headEnd/>
            <a:tailEnd/>
          </a:ln>
        </p:spPr>
        <p:txBody>
          <a:bodyPr wrap="none" lIns="91439" tIns="45719" rIns="91439" bIns="45719"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54" eaLnBrk="1" hangingPunct="1">
              <a:defRPr/>
            </a:pPr>
            <a:endParaRPr lang="x-none" altLang="x-none" sz="1867" kern="0">
              <a:solidFill>
                <a:prstClr val="black"/>
              </a:solidFill>
              <a:latin typeface="Constantia" panose="02030602050306030303" pitchFamily="18" charset="0"/>
            </a:endParaRPr>
          </a:p>
        </p:txBody>
      </p:sp>
      <p:grpSp>
        <p:nvGrpSpPr>
          <p:cNvPr id="129033" name="Group 14">
            <a:extLst>
              <a:ext uri="{FF2B5EF4-FFF2-40B4-BE49-F238E27FC236}">
                <a16:creationId xmlns:a16="http://schemas.microsoft.com/office/drawing/2014/main" id="{E100F853-43D9-46D8-884B-4953F4A3C8B9}"/>
              </a:ext>
            </a:extLst>
          </p:cNvPr>
          <p:cNvGrpSpPr>
            <a:grpSpLocks/>
          </p:cNvGrpSpPr>
          <p:nvPr/>
        </p:nvGrpSpPr>
        <p:grpSpPr bwMode="auto">
          <a:xfrm>
            <a:off x="5149851" y="2741084"/>
            <a:ext cx="1722967" cy="1411816"/>
            <a:chOff x="1736" y="3199"/>
            <a:chExt cx="1120" cy="914"/>
          </a:xfrm>
        </p:grpSpPr>
        <p:sp>
          <p:nvSpPr>
            <p:cNvPr id="129040" name="AutoShape 15">
              <a:extLst>
                <a:ext uri="{FF2B5EF4-FFF2-40B4-BE49-F238E27FC236}">
                  <a16:creationId xmlns:a16="http://schemas.microsoft.com/office/drawing/2014/main" id="{D2B06E3F-6447-43FA-BE40-9488632B6613}"/>
                </a:ext>
              </a:extLst>
            </p:cNvPr>
            <p:cNvSpPr>
              <a:spLocks noChangeArrowheads="1"/>
            </p:cNvSpPr>
            <p:nvPr/>
          </p:nvSpPr>
          <p:spPr bwMode="auto">
            <a:xfrm>
              <a:off x="1736" y="3656"/>
              <a:ext cx="1120" cy="305"/>
            </a:xfrm>
            <a:prstGeom prst="cube">
              <a:avLst>
                <a:gd name="adj" fmla="val 84120"/>
              </a:avLst>
            </a:prstGeom>
            <a:gradFill rotWithShape="1">
              <a:gsLst>
                <a:gs pos="0">
                  <a:srgbClr val="008000"/>
                </a:gs>
                <a:gs pos="100000">
                  <a:srgbClr val="003B00"/>
                </a:gs>
              </a:gsLst>
              <a:path path="rect">
                <a:fillToRect r="100000" b="100000"/>
              </a:path>
            </a:gradFill>
            <a:ln w="28575">
              <a:solidFill>
                <a:srgbClr val="FFFFFF"/>
              </a:solidFill>
              <a:miter lim="800000"/>
              <a:headEnd/>
              <a:tailEnd/>
            </a:ln>
            <a:effectLst>
              <a:prstShdw prst="shdw17" dist="17961" dir="2700000">
                <a:srgbClr val="999999"/>
              </a:prstShdw>
            </a:effectLst>
          </p:spPr>
          <p:txBody>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sz="1867">
                <a:solidFill>
                  <a:srgbClr val="000000"/>
                </a:solidFill>
                <a:latin typeface="Constantia" panose="02030602050306030303" pitchFamily="18" charset="0"/>
              </a:endParaRPr>
            </a:p>
          </p:txBody>
        </p:sp>
        <p:sp>
          <p:nvSpPr>
            <p:cNvPr id="129041" name="AutoShape 16">
              <a:extLst>
                <a:ext uri="{FF2B5EF4-FFF2-40B4-BE49-F238E27FC236}">
                  <a16:creationId xmlns:a16="http://schemas.microsoft.com/office/drawing/2014/main" id="{E8B279CA-9876-4729-A412-3C50ACEE7955}"/>
                </a:ext>
              </a:extLst>
            </p:cNvPr>
            <p:cNvSpPr>
              <a:spLocks noChangeArrowheads="1"/>
            </p:cNvSpPr>
            <p:nvPr/>
          </p:nvSpPr>
          <p:spPr bwMode="auto">
            <a:xfrm>
              <a:off x="2072" y="3656"/>
              <a:ext cx="392" cy="305"/>
            </a:xfrm>
            <a:prstGeom prst="star16">
              <a:avLst>
                <a:gd name="adj" fmla="val 20917"/>
              </a:avLst>
            </a:prstGeom>
            <a:solidFill>
              <a:srgbClr val="FFFFFF"/>
            </a:solidFill>
            <a:ln w="9525">
              <a:solidFill>
                <a:srgbClr val="000000"/>
              </a:solidFill>
              <a:miter lim="800000"/>
              <a:headEnd/>
              <a:tailEnd/>
            </a:ln>
          </p:spPr>
          <p:txBody>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sz="1867">
                <a:solidFill>
                  <a:srgbClr val="000000"/>
                </a:solidFill>
                <a:latin typeface="Constantia" panose="02030602050306030303" pitchFamily="18" charset="0"/>
              </a:endParaRPr>
            </a:p>
          </p:txBody>
        </p:sp>
        <p:sp>
          <p:nvSpPr>
            <p:cNvPr id="15" name="AutoShape 17">
              <a:extLst>
                <a:ext uri="{FF2B5EF4-FFF2-40B4-BE49-F238E27FC236}">
                  <a16:creationId xmlns:a16="http://schemas.microsoft.com/office/drawing/2014/main" id="{EE14DBF9-425A-406F-B90F-4EE81CAE576B}"/>
                </a:ext>
              </a:extLst>
            </p:cNvPr>
            <p:cNvSpPr>
              <a:spLocks noChangeArrowheads="1"/>
            </p:cNvSpPr>
            <p:nvPr/>
          </p:nvSpPr>
          <p:spPr bwMode="auto">
            <a:xfrm>
              <a:off x="1847" y="3199"/>
              <a:ext cx="392" cy="610"/>
            </a:xfrm>
            <a:prstGeom prst="flowChartPunchedTape">
              <a:avLst/>
            </a:prstGeom>
            <a:solidFill>
              <a:srgbClr val="FFFFFF"/>
            </a:solidFill>
            <a:ln w="9525">
              <a:solidFill>
                <a:srgbClr val="FFFFFF"/>
              </a:solidFill>
              <a:miter lim="800000"/>
              <a:headEnd/>
              <a:tailEnd/>
            </a:ln>
            <a:effectLst>
              <a:outerShdw dist="107763" dir="13500000" algn="ctr" rotWithShape="0">
                <a:srgbClr val="808080">
                  <a:alpha val="50000"/>
                </a:srgbClr>
              </a:outerShdw>
            </a:effectLst>
          </p:spPr>
          <p:txBody>
            <a:bodyPr/>
            <a:lstStyle/>
            <a:p>
              <a:pPr defTabSz="914354">
                <a:defRPr/>
              </a:pPr>
              <a:endParaRPr lang="en-US" sz="1867">
                <a:solidFill>
                  <a:prstClr val="black"/>
                </a:solidFill>
                <a:latin typeface="Trebuchet MS"/>
              </a:endParaRPr>
            </a:p>
          </p:txBody>
        </p:sp>
        <p:sp>
          <p:nvSpPr>
            <p:cNvPr id="16" name="AutoShape 18">
              <a:extLst>
                <a:ext uri="{FF2B5EF4-FFF2-40B4-BE49-F238E27FC236}">
                  <a16:creationId xmlns:a16="http://schemas.microsoft.com/office/drawing/2014/main" id="{0FDAC862-EC8C-4B1A-A21E-B5562294E827}"/>
                </a:ext>
              </a:extLst>
            </p:cNvPr>
            <p:cNvSpPr>
              <a:spLocks noChangeArrowheads="1"/>
            </p:cNvSpPr>
            <p:nvPr/>
          </p:nvSpPr>
          <p:spPr bwMode="auto">
            <a:xfrm>
              <a:off x="2240" y="3199"/>
              <a:ext cx="392" cy="610"/>
            </a:xfrm>
            <a:prstGeom prst="wave">
              <a:avLst>
                <a:gd name="adj1" fmla="val 13005"/>
                <a:gd name="adj2" fmla="val 0"/>
              </a:avLst>
            </a:prstGeom>
            <a:solidFill>
              <a:srgbClr val="FFFFFF"/>
            </a:solidFill>
            <a:ln w="9525">
              <a:solidFill>
                <a:srgbClr val="0000FF"/>
              </a:solidFill>
              <a:round/>
              <a:headEnd/>
              <a:tailEnd/>
            </a:ln>
            <a:effectLst>
              <a:outerShdw dist="107763" dir="13500000" algn="ctr" rotWithShape="0">
                <a:srgbClr val="808080">
                  <a:alpha val="50000"/>
                </a:srgbClr>
              </a:outerShdw>
            </a:effectLst>
          </p:spPr>
          <p:txBody>
            <a:bodyPr/>
            <a:lstStyle/>
            <a:p>
              <a:pPr defTabSz="914354">
                <a:defRPr/>
              </a:pPr>
              <a:endParaRPr lang="en-US" sz="1867">
                <a:solidFill>
                  <a:prstClr val="black"/>
                </a:solidFill>
                <a:latin typeface="Trebuchet MS"/>
              </a:endParaRPr>
            </a:p>
          </p:txBody>
        </p:sp>
        <p:sp>
          <p:nvSpPr>
            <p:cNvPr id="17" name="AutoShape 19">
              <a:extLst>
                <a:ext uri="{FF2B5EF4-FFF2-40B4-BE49-F238E27FC236}">
                  <a16:creationId xmlns:a16="http://schemas.microsoft.com/office/drawing/2014/main" id="{3B0096B1-AB56-490B-B723-0D69D1619E4D}"/>
                </a:ext>
              </a:extLst>
            </p:cNvPr>
            <p:cNvSpPr>
              <a:spLocks noChangeArrowheads="1"/>
            </p:cNvSpPr>
            <p:nvPr/>
          </p:nvSpPr>
          <p:spPr bwMode="auto">
            <a:xfrm>
              <a:off x="1904" y="3199"/>
              <a:ext cx="388" cy="610"/>
            </a:xfrm>
            <a:prstGeom prst="flowChartPunchedTape">
              <a:avLst/>
            </a:prstGeom>
            <a:solidFill>
              <a:srgbClr val="FFFFFF"/>
            </a:solidFill>
            <a:ln w="9525">
              <a:solidFill>
                <a:srgbClr val="0000FF"/>
              </a:solidFill>
              <a:miter lim="800000"/>
              <a:headEnd/>
              <a:tailEnd/>
            </a:ln>
            <a:effectLst>
              <a:outerShdw dist="107763" dir="13500000" algn="ctr" rotWithShape="0">
                <a:srgbClr val="808080">
                  <a:alpha val="50000"/>
                </a:srgbClr>
              </a:outerShdw>
            </a:effectLst>
          </p:spPr>
          <p:txBody>
            <a:bodyPr/>
            <a:lstStyle/>
            <a:p>
              <a:pPr defTabSz="914354">
                <a:defRPr/>
              </a:pPr>
              <a:endParaRPr lang="en-US" sz="1867">
                <a:solidFill>
                  <a:prstClr val="black"/>
                </a:solidFill>
                <a:latin typeface="Trebuchet MS"/>
              </a:endParaRPr>
            </a:p>
          </p:txBody>
        </p:sp>
        <p:sp>
          <p:nvSpPr>
            <p:cNvPr id="18" name="AutoShape 20">
              <a:extLst>
                <a:ext uri="{FF2B5EF4-FFF2-40B4-BE49-F238E27FC236}">
                  <a16:creationId xmlns:a16="http://schemas.microsoft.com/office/drawing/2014/main" id="{FC6F8912-6165-4DB8-AF41-A879BD013274}"/>
                </a:ext>
              </a:extLst>
            </p:cNvPr>
            <p:cNvSpPr>
              <a:spLocks noChangeArrowheads="1"/>
            </p:cNvSpPr>
            <p:nvPr/>
          </p:nvSpPr>
          <p:spPr bwMode="auto">
            <a:xfrm>
              <a:off x="2296" y="3199"/>
              <a:ext cx="392" cy="610"/>
            </a:xfrm>
            <a:prstGeom prst="wave">
              <a:avLst>
                <a:gd name="adj1" fmla="val 13005"/>
                <a:gd name="adj2" fmla="val 0"/>
              </a:avLst>
            </a:prstGeom>
            <a:solidFill>
              <a:srgbClr val="FFFFFF"/>
            </a:solidFill>
            <a:ln w="9525">
              <a:solidFill>
                <a:srgbClr val="0000FF"/>
              </a:solidFill>
              <a:round/>
              <a:headEnd/>
              <a:tailEnd/>
            </a:ln>
            <a:effectLst>
              <a:outerShdw dist="107763" dir="13500000" algn="ctr" rotWithShape="0">
                <a:srgbClr val="808080">
                  <a:alpha val="50000"/>
                </a:srgbClr>
              </a:outerShdw>
            </a:effectLst>
          </p:spPr>
          <p:txBody>
            <a:bodyPr/>
            <a:lstStyle/>
            <a:p>
              <a:pPr defTabSz="914354">
                <a:defRPr/>
              </a:pPr>
              <a:endParaRPr lang="en-US" sz="1867">
                <a:solidFill>
                  <a:prstClr val="black"/>
                </a:solidFill>
                <a:latin typeface="Trebuchet MS"/>
              </a:endParaRPr>
            </a:p>
          </p:txBody>
        </p:sp>
        <p:sp>
          <p:nvSpPr>
            <p:cNvPr id="129046" name="AutoShape 21">
              <a:extLst>
                <a:ext uri="{FF2B5EF4-FFF2-40B4-BE49-F238E27FC236}">
                  <a16:creationId xmlns:a16="http://schemas.microsoft.com/office/drawing/2014/main" id="{A422BCCC-52C1-485F-A278-3FFC6FB6E54D}"/>
                </a:ext>
              </a:extLst>
            </p:cNvPr>
            <p:cNvSpPr>
              <a:spLocks noChangeArrowheads="1"/>
            </p:cNvSpPr>
            <p:nvPr/>
          </p:nvSpPr>
          <p:spPr bwMode="auto">
            <a:xfrm>
              <a:off x="1736" y="3808"/>
              <a:ext cx="1008" cy="153"/>
            </a:xfrm>
            <a:prstGeom prst="ribbon">
              <a:avLst>
                <a:gd name="adj1" fmla="val 33333"/>
                <a:gd name="adj2" fmla="val 45241"/>
              </a:avLst>
            </a:prstGeom>
            <a:solidFill>
              <a:srgbClr val="FFFFFF"/>
            </a:solidFill>
            <a:ln w="9525">
              <a:solidFill>
                <a:srgbClr val="000000"/>
              </a:solidFill>
              <a:round/>
              <a:headEnd/>
              <a:tailEnd/>
            </a:ln>
          </p:spPr>
          <p:txBody>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sz="1867">
                <a:solidFill>
                  <a:srgbClr val="000000"/>
                </a:solidFill>
                <a:latin typeface="Constantia" panose="02030602050306030303" pitchFamily="18" charset="0"/>
              </a:endParaRPr>
            </a:p>
          </p:txBody>
        </p:sp>
        <p:sp>
          <p:nvSpPr>
            <p:cNvPr id="129047" name="Text Box 22">
              <a:extLst>
                <a:ext uri="{FF2B5EF4-FFF2-40B4-BE49-F238E27FC236}">
                  <a16:creationId xmlns:a16="http://schemas.microsoft.com/office/drawing/2014/main" id="{3EA06297-A3BA-414B-98B6-0C3A93DC1B68}"/>
                </a:ext>
              </a:extLst>
            </p:cNvPr>
            <p:cNvSpPr txBox="1">
              <a:spLocks noChangeArrowheads="1"/>
            </p:cNvSpPr>
            <p:nvPr/>
          </p:nvSpPr>
          <p:spPr bwMode="auto">
            <a:xfrm>
              <a:off x="1960" y="3808"/>
              <a:ext cx="61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1200" b="1">
                  <a:solidFill>
                    <a:srgbClr val="000000"/>
                  </a:solidFill>
                  <a:latin typeface="Constantia" panose="02030602050306030303" pitchFamily="18" charset="0"/>
                </a:rPr>
                <a:t>GD</a:t>
              </a:r>
              <a:endParaRPr lang="en-US" altLang="vi-VN" sz="1867">
                <a:solidFill>
                  <a:srgbClr val="000000"/>
                </a:solidFill>
                <a:latin typeface="Constantia" panose="02030602050306030303" pitchFamily="18" charset="0"/>
              </a:endParaRPr>
            </a:p>
          </p:txBody>
        </p:sp>
        <p:sp>
          <p:nvSpPr>
            <p:cNvPr id="21" name="Line 23">
              <a:extLst>
                <a:ext uri="{FF2B5EF4-FFF2-40B4-BE49-F238E27FC236}">
                  <a16:creationId xmlns:a16="http://schemas.microsoft.com/office/drawing/2014/main" id="{7A1F9945-30D9-4343-B3FE-B60ED1C16717}"/>
                </a:ext>
              </a:extLst>
            </p:cNvPr>
            <p:cNvSpPr>
              <a:spLocks noChangeShapeType="1"/>
            </p:cNvSpPr>
            <p:nvPr/>
          </p:nvSpPr>
          <p:spPr bwMode="auto">
            <a:xfrm>
              <a:off x="2128" y="3807"/>
              <a:ext cx="3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54">
                <a:defRPr/>
              </a:pPr>
              <a:endParaRPr lang="x-none" sz="1867">
                <a:solidFill>
                  <a:prstClr val="black"/>
                </a:solidFill>
                <a:latin typeface="Trebuchet MS"/>
              </a:endParaRPr>
            </a:p>
          </p:txBody>
        </p:sp>
        <p:sp>
          <p:nvSpPr>
            <p:cNvPr id="22" name="Line 24">
              <a:extLst>
                <a:ext uri="{FF2B5EF4-FFF2-40B4-BE49-F238E27FC236}">
                  <a16:creationId xmlns:a16="http://schemas.microsoft.com/office/drawing/2014/main" id="{E48B371D-2049-4BA6-BB96-D1CF88EB75F2}"/>
                </a:ext>
              </a:extLst>
            </p:cNvPr>
            <p:cNvSpPr>
              <a:spLocks noChangeShapeType="1"/>
            </p:cNvSpPr>
            <p:nvPr/>
          </p:nvSpPr>
          <p:spPr bwMode="auto">
            <a:xfrm>
              <a:off x="2128" y="3807"/>
              <a:ext cx="2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54">
                <a:defRPr/>
              </a:pPr>
              <a:endParaRPr lang="x-none" sz="1867">
                <a:solidFill>
                  <a:prstClr val="black"/>
                </a:solidFill>
                <a:latin typeface="Trebuchet MS"/>
              </a:endParaRPr>
            </a:p>
          </p:txBody>
        </p:sp>
      </p:grpSp>
      <p:sp>
        <p:nvSpPr>
          <p:cNvPr id="129034" name="WordArt 7">
            <a:extLst>
              <a:ext uri="{FF2B5EF4-FFF2-40B4-BE49-F238E27FC236}">
                <a16:creationId xmlns:a16="http://schemas.microsoft.com/office/drawing/2014/main" id="{52551DFC-A569-4B1C-B99A-F38C25A8E1C6}"/>
              </a:ext>
            </a:extLst>
          </p:cNvPr>
          <p:cNvSpPr>
            <a:spLocks noChangeArrowheads="1" noChangeShapeType="1" noTextEdit="1"/>
          </p:cNvSpPr>
          <p:nvPr/>
        </p:nvSpPr>
        <p:spPr bwMode="auto">
          <a:xfrm>
            <a:off x="3712633" y="4927601"/>
            <a:ext cx="4572000" cy="266700"/>
          </a:xfrm>
          <a:prstGeom prst="rect">
            <a:avLst/>
          </a:prstGeom>
        </p:spPr>
        <p:txBody>
          <a:bodyPr wrap="none" fromWordArt="1">
            <a:prstTxWarp prst="textPlain">
              <a:avLst>
                <a:gd name="adj" fmla="val 50000"/>
              </a:avLst>
            </a:prstTxWarp>
          </a:bodyPr>
          <a:lstStyle/>
          <a:p>
            <a:pPr algn="ctr"/>
            <a:r>
              <a:rPr lang="vi-VN" sz="3600" kern="10">
                <a:ln w="9525">
                  <a:solidFill>
                    <a:srgbClr val="CC99FF"/>
                  </a:solidFill>
                  <a:round/>
                  <a:headEnd/>
                  <a:tailEnd/>
                </a:ln>
                <a:gradFill rotWithShape="1">
                  <a:gsLst>
                    <a:gs pos="0">
                      <a:srgbClr val="006600"/>
                    </a:gs>
                    <a:gs pos="100000">
                      <a:srgbClr val="FF0000"/>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MÔN: TIN HỌC </a:t>
            </a:r>
            <a:r>
              <a:rPr lang="en-US" sz="3600" kern="10" smtClean="0">
                <a:ln w="9525">
                  <a:solidFill>
                    <a:srgbClr val="CC99FF"/>
                  </a:solidFill>
                  <a:round/>
                  <a:headEnd/>
                  <a:tailEnd/>
                </a:ln>
                <a:gradFill rotWithShape="1">
                  <a:gsLst>
                    <a:gs pos="0">
                      <a:srgbClr val="006600"/>
                    </a:gs>
                    <a:gs pos="100000">
                      <a:srgbClr val="FF0000"/>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8</a:t>
            </a:r>
            <a:endParaRPr lang="vi-VN" sz="3600" kern="10">
              <a:ln w="9525">
                <a:solidFill>
                  <a:srgbClr val="CC99FF"/>
                </a:solidFill>
                <a:round/>
                <a:headEnd/>
                <a:tailEnd/>
              </a:ln>
              <a:gradFill rotWithShape="1">
                <a:gsLst>
                  <a:gs pos="0">
                    <a:srgbClr val="006600"/>
                  </a:gs>
                  <a:gs pos="100000">
                    <a:srgbClr val="FF0000"/>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04964DC5-57C4-4EEC-91AF-E4FE18314ADD}"/>
              </a:ext>
            </a:extLst>
          </p:cNvPr>
          <p:cNvCxnSpPr/>
          <p:nvPr/>
        </p:nvCxnSpPr>
        <p:spPr>
          <a:xfrm>
            <a:off x="3774018" y="927100"/>
            <a:ext cx="43307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NhacKhongLoiHay-Hoatau_psb4.mp3">
            <a:hlinkClick r:id="" action="ppaction://media"/>
            <a:extLst>
              <a:ext uri="{FF2B5EF4-FFF2-40B4-BE49-F238E27FC236}">
                <a16:creationId xmlns:a16="http://schemas.microsoft.com/office/drawing/2014/main" id="{2BF711F7-236F-4180-A47E-FA13DF73FC2E}"/>
              </a:ext>
            </a:extLst>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11633200" y="6451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8" name="TextBox 1">
            <a:extLst>
              <a:ext uri="{FF2B5EF4-FFF2-40B4-BE49-F238E27FC236}">
                <a16:creationId xmlns:a16="http://schemas.microsoft.com/office/drawing/2014/main" id="{AE7C69EF-3DBA-4AE4-A481-E79BD33E1D50}"/>
              </a:ext>
            </a:extLst>
          </p:cNvPr>
          <p:cNvSpPr txBox="1">
            <a:spLocks noChangeArrowheads="1"/>
          </p:cNvSpPr>
          <p:nvPr/>
        </p:nvSpPr>
        <p:spPr bwMode="auto">
          <a:xfrm>
            <a:off x="5494867" y="2973918"/>
            <a:ext cx="4296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2400">
                <a:solidFill>
                  <a:srgbClr val="FF0000"/>
                </a:solidFill>
                <a:latin typeface="Times New Roman" panose="02020603050405020304" pitchFamily="18" charset="0"/>
                <a:cs typeface="Times New Roman" panose="02020603050405020304" pitchFamily="18" charset="0"/>
              </a:rPr>
              <a:t>8</a:t>
            </a:r>
          </a:p>
        </p:txBody>
      </p:sp>
      <p:sp>
        <p:nvSpPr>
          <p:cNvPr id="129039" name="TextBox 25">
            <a:extLst>
              <a:ext uri="{FF2B5EF4-FFF2-40B4-BE49-F238E27FC236}">
                <a16:creationId xmlns:a16="http://schemas.microsoft.com/office/drawing/2014/main" id="{D4685EFC-43B5-4D90-AC4B-11F4DED767C1}"/>
              </a:ext>
            </a:extLst>
          </p:cNvPr>
          <p:cNvSpPr txBox="1">
            <a:spLocks noChangeArrowheads="1"/>
          </p:cNvSpPr>
          <p:nvPr/>
        </p:nvSpPr>
        <p:spPr bwMode="auto">
          <a:xfrm>
            <a:off x="6091767" y="2973918"/>
            <a:ext cx="4296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2400">
                <a:solidFill>
                  <a:srgbClr val="FF0000"/>
                </a:solidFill>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7762806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48908" fill="hold"/>
                                        <p:tgtEl>
                                          <p:spTgt spid="7"/>
                                        </p:tgtEl>
                                      </p:cBhvr>
                                    </p:cmd>
                                  </p:childTnLst>
                                </p:cTn>
                              </p:par>
                              <p:par>
                                <p:cTn id="7" presetID="16" presetClass="entr" presetSubtype="21" repeatCount="indefinite" fill="hold" nodeType="withEffect">
                                  <p:stCondLst>
                                    <p:cond delay="0"/>
                                  </p:stCondLst>
                                  <p:endCondLst>
                                    <p:cond evt="onNext" delay="0">
                                      <p:tgtEl>
                                        <p:sldTgt/>
                                      </p:tgtEl>
                                    </p:cond>
                                  </p:endCondLst>
                                  <p:childTnLst>
                                    <p:set>
                                      <p:cBhvr>
                                        <p:cTn id="8" dur="1" fill="hold">
                                          <p:stCondLst>
                                            <p:cond delay="0"/>
                                          </p:stCondLst>
                                        </p:cTn>
                                        <p:tgtEl>
                                          <p:spTgt spid="8"/>
                                        </p:tgtEl>
                                        <p:attrNameLst>
                                          <p:attrName>style.visibility</p:attrName>
                                        </p:attrNameLst>
                                      </p:cBhvr>
                                      <p:to>
                                        <p:strVal val="visible"/>
                                      </p:to>
                                    </p:set>
                                    <p:animEffect transition="in" filter="barn(inVertical)">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repeatCount="indefinite" fill="hold" display="0">
                  <p:stCondLst>
                    <p:cond delay="indefinite"/>
                  </p:stCondLst>
                  <p:endCondLst>
                    <p:cond evt="onStopAudio" delay="0">
                      <p:tgtEl>
                        <p:sldTgt/>
                      </p:tgtEl>
                    </p:cond>
                    <p:cond evt="onNext"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smtClean="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r>
              <a:rPr lang="en-US" sz="11200" b="1" dirty="0" smtClean="0">
                <a:solidFill>
                  <a:srgbClr val="0000FF"/>
                </a:solidFill>
              </a:rPr>
              <a:t> </a:t>
            </a:r>
            <a:endParaRPr lang="en-US" sz="11200"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29430"/>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TIN HỌC VÀ CÁC NGÀNH NGHỀ </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1" y="997529"/>
            <a:ext cx="7977673" cy="523220"/>
          </a:xfrm>
          <a:prstGeom prst="rect">
            <a:avLst/>
          </a:prstGeom>
          <a:noFill/>
          <a:scene3d>
            <a:camera prst="orthographicFront"/>
            <a:lightRig rig="threePt" dir="t"/>
          </a:scene3d>
          <a:sp3d>
            <a:bevelT prst="softRound"/>
          </a:sp3d>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2.3. Bình </a:t>
            </a:r>
            <a:r>
              <a:rPr lang="en-US" sz="2800" b="1">
                <a:solidFill>
                  <a:srgbClr val="FF0000"/>
                </a:solidFill>
                <a:latin typeface="Times New Roman" panose="02020603050405020304" pitchFamily="18" charset="0"/>
                <a:cs typeface="Times New Roman" panose="02020603050405020304" pitchFamily="18" charset="0"/>
              </a:rPr>
              <a:t>đẳng giới trong các ngành nghề tin học </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0486" name="AutoShape 6" descr="Tổng hợp 5000 ảnh động tuyển chọn cực đẹp cho Powerpoint | CTU - Cộng đồng  Sinh viên Đại học Cần Th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0488" name="AutoShape 8" descr="https://lh3.googleusercontent.com/-myzuBQYzdNY/WsHEwG81ulI/AAAAAAAABHs/jqYtA6G5fy4nkhWRm_1ucMihbvJShBY1gCHMYCw/1-mau_slide_powerpoint_dep_ctu.vn_(1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10" name="Picture 9" descr="anh d.gif"/>
          <p:cNvPicPr>
            <a:picLocks noChangeAspect="1"/>
          </p:cNvPicPr>
          <p:nvPr/>
        </p:nvPicPr>
        <p:blipFill>
          <a:blip r:embed="rId2"/>
          <a:stretch>
            <a:fillRect/>
          </a:stretch>
        </p:blipFill>
        <p:spPr>
          <a:xfrm>
            <a:off x="10801880" y="677332"/>
            <a:ext cx="1111250" cy="846667"/>
          </a:xfrm>
          <a:prstGeom prst="rect">
            <a:avLst/>
          </a:prstGeom>
        </p:spPr>
      </p:pic>
      <p:sp>
        <p:nvSpPr>
          <p:cNvPr id="7" name="Rectangle 6"/>
          <p:cNvSpPr/>
          <p:nvPr/>
        </p:nvSpPr>
        <p:spPr>
          <a:xfrm>
            <a:off x="155575" y="1810154"/>
            <a:ext cx="10896600" cy="954107"/>
          </a:xfrm>
          <a:prstGeom prst="rect">
            <a:avLst/>
          </a:prstGeom>
        </p:spPr>
        <p:txBody>
          <a:bodyPr wrap="square">
            <a:spAutoFit/>
          </a:bodyPr>
          <a:lstStyle/>
          <a:p>
            <a:r>
              <a:rPr lang="en-US" sz="2800" b="1">
                <a:solidFill>
                  <a:srgbClr val="333333"/>
                </a:solidFill>
                <a:latin typeface="Times New Roman" panose="02020603050405020304" pitchFamily="18" charset="0"/>
                <a:ea typeface="Times New Roman" panose="02020603050405020304" pitchFamily="18" charset="0"/>
              </a:rPr>
              <a:t>=&gt;</a:t>
            </a:r>
            <a:r>
              <a:rPr lang="en-US" sz="2800">
                <a:solidFill>
                  <a:srgbClr val="333333"/>
                </a:solidFill>
                <a:latin typeface="Times New Roman" panose="02020603050405020304" pitchFamily="18" charset="0"/>
                <a:ea typeface="Times New Roman" panose="02020603050405020304" pitchFamily="18" charset="0"/>
              </a:rPr>
              <a:t> Dù là nam hay nữ đều cần học và có thể học môn tin học, đều có thể chọn sẽ làm việc trong lĩnh vực tin học.</a:t>
            </a:r>
            <a:endParaRPr lang="en-US" sz="2800"/>
          </a:p>
        </p:txBody>
      </p:sp>
    </p:spTree>
    <p:extLst>
      <p:ext uri="{BB962C8B-B14F-4D97-AF65-F5344CB8AC3E}">
        <p14:creationId xmlns:p14="http://schemas.microsoft.com/office/powerpoint/2010/main" val="3006966693"/>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smtClean="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r>
              <a:rPr lang="en-US" sz="11200" b="1" dirty="0" smtClean="0">
                <a:solidFill>
                  <a:srgbClr val="0000FF"/>
                </a:solidFill>
              </a:rPr>
              <a:t> </a:t>
            </a:r>
            <a:endParaRPr lang="en-US" sz="11200"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29430"/>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TIN HỌC VÀ CÁC NGÀNH NGHỀ </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20486" name="AutoShape 6" descr="Tổng hợp 5000 ảnh động tuyển chọn cực đẹp cho Powerpoint | CTU - Cộng đồng  Sinh viên Đại học Cần Th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0488" name="AutoShape 8" descr="https://lh3.googleusercontent.com/-myzuBQYzdNY/WsHEwG81ulI/AAAAAAAABHs/jqYtA6G5fy4nkhWRm_1ucMihbvJShBY1gCHMYCw/1-mau_slide_powerpoint_dep_ctu.vn_(1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10" name="Picture 9" descr="anh d.gif"/>
          <p:cNvPicPr>
            <a:picLocks noChangeAspect="1"/>
          </p:cNvPicPr>
          <p:nvPr/>
        </p:nvPicPr>
        <p:blipFill>
          <a:blip r:embed="rId2"/>
          <a:stretch>
            <a:fillRect/>
          </a:stretch>
        </p:blipFill>
        <p:spPr>
          <a:xfrm>
            <a:off x="10801880" y="677332"/>
            <a:ext cx="1111250" cy="846667"/>
          </a:xfrm>
          <a:prstGeom prst="rect">
            <a:avLst/>
          </a:prstGeom>
        </p:spPr>
      </p:pic>
      <p:sp>
        <p:nvSpPr>
          <p:cNvPr id="9" name="AutoShape 5"/>
          <p:cNvSpPr>
            <a:spLocks noChangeArrowheads="1"/>
          </p:cNvSpPr>
          <p:nvPr/>
        </p:nvSpPr>
        <p:spPr bwMode="gray">
          <a:xfrm>
            <a:off x="323722" y="768189"/>
            <a:ext cx="4305300" cy="423721"/>
          </a:xfrm>
          <a:prstGeom prst="roundRect">
            <a:avLst>
              <a:gd name="adj" fmla="val 50000"/>
            </a:avLst>
          </a:prstGeom>
          <a:noFill/>
          <a:ln w="57150" algn="ctr">
            <a:solidFill>
              <a:schemeClr val="folHlink"/>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vi-VN" sz="2800" b="1"/>
          </a:p>
          <a:p>
            <a:r>
              <a:rPr lang="en-US" altLang="vi-VN" sz="2800" b="1"/>
              <a:t>3. LUYỆN TẬP </a:t>
            </a:r>
          </a:p>
          <a:p>
            <a:endParaRPr lang="en-US" altLang="vi-VN" sz="2800" b="1"/>
          </a:p>
        </p:txBody>
      </p:sp>
      <p:grpSp>
        <p:nvGrpSpPr>
          <p:cNvPr id="11" name="Group 22"/>
          <p:cNvGrpSpPr>
            <a:grpSpLocks/>
          </p:cNvGrpSpPr>
          <p:nvPr/>
        </p:nvGrpSpPr>
        <p:grpSpPr bwMode="auto">
          <a:xfrm>
            <a:off x="18922" y="726914"/>
            <a:ext cx="425450" cy="604837"/>
            <a:chOff x="2078" y="1680"/>
            <a:chExt cx="1615" cy="1615"/>
          </a:xfrm>
        </p:grpSpPr>
        <p:sp>
          <p:nvSpPr>
            <p:cNvPr id="12" name="Oval 2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3" name="Oval 2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4" name="Oval 25"/>
            <p:cNvSpPr>
              <a:spLocks noChangeArrowheads="1"/>
            </p:cNvSpPr>
            <p:nvPr/>
          </p:nvSpPr>
          <p:spPr bwMode="gray">
            <a:xfrm>
              <a:off x="2253" y="1794"/>
              <a:ext cx="982" cy="138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a:latin typeface="+mn-lt"/>
              </a:endParaRPr>
            </a:p>
          </p:txBody>
        </p:sp>
        <p:sp>
          <p:nvSpPr>
            <p:cNvPr id="15" name="Oval 26"/>
            <p:cNvSpPr>
              <a:spLocks noChangeArrowheads="1"/>
            </p:cNvSpPr>
            <p:nvPr/>
          </p:nvSpPr>
          <p:spPr bwMode="gray">
            <a:xfrm>
              <a:off x="2254" y="1795"/>
              <a:ext cx="984" cy="1387"/>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6" name="Oval 27"/>
            <p:cNvSpPr>
              <a:spLocks noChangeArrowheads="1"/>
            </p:cNvSpPr>
            <p:nvPr/>
          </p:nvSpPr>
          <p:spPr bwMode="gray">
            <a:xfrm>
              <a:off x="2337" y="1794"/>
              <a:ext cx="1097" cy="138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a:latin typeface="+mn-lt"/>
              </a:endParaRPr>
            </a:p>
          </p:txBody>
        </p:sp>
        <p:sp>
          <p:nvSpPr>
            <p:cNvPr id="17" name="Oval 28"/>
            <p:cNvSpPr>
              <a:spLocks noChangeArrowheads="1"/>
            </p:cNvSpPr>
            <p:nvPr/>
          </p:nvSpPr>
          <p:spPr bwMode="gray">
            <a:xfrm>
              <a:off x="2337" y="1795"/>
              <a:ext cx="1096" cy="1387"/>
            </a:xfrm>
            <a:prstGeom prst="ellipse">
              <a:avLst/>
            </a:prstGeom>
            <a:gradFill rotWithShape="1">
              <a:gsLst>
                <a:gs pos="0">
                  <a:srgbClr val="E35E23"/>
                </a:gs>
                <a:gs pos="100000">
                  <a:srgbClr val="6E2E1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grpSp>
      <p:sp>
        <p:nvSpPr>
          <p:cNvPr id="2" name="Rectangle 1"/>
          <p:cNvSpPr/>
          <p:nvPr/>
        </p:nvSpPr>
        <p:spPr>
          <a:xfrm>
            <a:off x="397743" y="1261273"/>
            <a:ext cx="11493258" cy="461665"/>
          </a:xfrm>
          <a:prstGeom prst="rect">
            <a:avLst/>
          </a:prstGeom>
        </p:spPr>
        <p:txBody>
          <a:bodyPr wrap="square">
            <a:spAutoFit/>
          </a:bodyPr>
          <a:lstStyle/>
          <a:p>
            <a:pPr algn="just">
              <a:spcAft>
                <a:spcPts val="0"/>
              </a:spcAft>
            </a:pPr>
            <a:r>
              <a:rPr lang="en-US" sz="2400" smtClean="0">
                <a:solidFill>
                  <a:srgbClr val="FF0000"/>
                </a:solidFill>
                <a:latin typeface="Times New Roman" panose="02020603050405020304" pitchFamily="18" charset="0"/>
                <a:ea typeface="Times New Roman" panose="02020603050405020304" pitchFamily="18" charset="0"/>
              </a:rPr>
              <a:t>HS thảo luận nhóm để trả lời câu hỏi sau, trong </a:t>
            </a:r>
            <a:r>
              <a:rPr lang="en-US" sz="2400">
                <a:solidFill>
                  <a:srgbClr val="FF0000"/>
                </a:solidFill>
                <a:latin typeface="Times New Roman" panose="02020603050405020304" pitchFamily="18" charset="0"/>
                <a:ea typeface="Times New Roman" panose="02020603050405020304" pitchFamily="18" charset="0"/>
              </a:rPr>
              <a:t>thời gian 5 </a:t>
            </a:r>
            <a:r>
              <a:rPr lang="en-US" sz="2400" smtClean="0">
                <a:solidFill>
                  <a:srgbClr val="FF0000"/>
                </a:solidFill>
                <a:latin typeface="Times New Roman" panose="02020603050405020304" pitchFamily="18" charset="0"/>
                <a:ea typeface="Times New Roman" panose="02020603050405020304" pitchFamily="18" charset="0"/>
              </a:rPr>
              <a:t>phút.</a:t>
            </a:r>
            <a:endParaRPr lang="en-US" sz="2400">
              <a:solidFill>
                <a:srgbClr val="FF0000"/>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1361566" y="1655437"/>
            <a:ext cx="8806562" cy="707886"/>
          </a:xfrm>
          <a:prstGeom prst="rect">
            <a:avLst/>
          </a:prstGeom>
        </p:spPr>
        <p:txBody>
          <a:bodyPr wrap="square">
            <a:spAutoFit/>
          </a:bodyPr>
          <a:lstStyle/>
          <a:p>
            <a:pPr algn="just">
              <a:spcAft>
                <a:spcPts val="0"/>
              </a:spcAft>
            </a:pPr>
            <a:r>
              <a:rPr lang="en-US" sz="2000" b="1">
                <a:solidFill>
                  <a:srgbClr val="333333"/>
                </a:solidFill>
                <a:latin typeface="Times New Roman" panose="02020603050405020304" pitchFamily="18" charset="0"/>
                <a:ea typeface="Times New Roman" panose="02020603050405020304" pitchFamily="18" charset="0"/>
              </a:rPr>
              <a:t>Câu 1.</a:t>
            </a:r>
            <a:r>
              <a:rPr lang="en-US" sz="2000">
                <a:solidFill>
                  <a:srgbClr val="333333"/>
                </a:solidFill>
                <a:latin typeface="Times New Roman" panose="02020603050405020304" pitchFamily="18" charset="0"/>
                <a:ea typeface="Times New Roman" panose="02020603050405020304" pitchFamily="18" charset="0"/>
              </a:rPr>
              <a:t> Lập trình viên là một nghề thuộc lĩnh vực nào của tin học?</a:t>
            </a:r>
            <a:endParaRPr lang="en-US" sz="2000">
              <a:latin typeface="Times New Roman" panose="02020603050405020304" pitchFamily="18" charset="0"/>
              <a:ea typeface="Times New Roman" panose="02020603050405020304" pitchFamily="18" charset="0"/>
            </a:endParaRPr>
          </a:p>
          <a:p>
            <a:pPr algn="just">
              <a:spcAft>
                <a:spcPts val="0"/>
              </a:spcAft>
            </a:pPr>
            <a:r>
              <a:rPr lang="en-US" sz="2000" b="1">
                <a:solidFill>
                  <a:srgbClr val="333333"/>
                </a:solidFill>
                <a:latin typeface="Times New Roman" panose="02020603050405020304" pitchFamily="18" charset="0"/>
                <a:ea typeface="Times New Roman" panose="02020603050405020304" pitchFamily="18" charset="0"/>
              </a:rPr>
              <a:t>Câu 2.</a:t>
            </a:r>
            <a:r>
              <a:rPr lang="en-US" sz="2000">
                <a:solidFill>
                  <a:srgbClr val="333333"/>
                </a:solidFill>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Hãy kể tên một số nghề chuyên môn trong lĩnh vực tin học?</a:t>
            </a:r>
            <a:endParaRPr lang="en-US" sz="2000">
              <a:effectLst/>
              <a:latin typeface="Times New Roman" panose="02020603050405020304" pitchFamily="18" charset="0"/>
              <a:ea typeface="Times New Roman" panose="02020603050405020304" pitchFamily="18" charset="0"/>
            </a:endParaRPr>
          </a:p>
        </p:txBody>
      </p:sp>
      <p:sp>
        <p:nvSpPr>
          <p:cNvPr id="7" name="Rectangle 6"/>
          <p:cNvSpPr/>
          <p:nvPr/>
        </p:nvSpPr>
        <p:spPr>
          <a:xfrm>
            <a:off x="444372" y="2363323"/>
            <a:ext cx="11201404" cy="4524315"/>
          </a:xfrm>
          <a:prstGeom prst="rect">
            <a:avLst/>
          </a:prstGeom>
        </p:spPr>
        <p:txBody>
          <a:bodyPr wrap="square">
            <a:spAutoFit/>
          </a:bodyPr>
          <a:lstStyle/>
          <a:p>
            <a:pPr algn="ctr">
              <a:spcAft>
                <a:spcPts val="0"/>
              </a:spcAft>
            </a:pPr>
            <a:r>
              <a:rPr lang="en-US" sz="2000" b="1" smtClean="0">
                <a:solidFill>
                  <a:srgbClr val="0000FF"/>
                </a:solidFill>
                <a:latin typeface="Times New Roman" panose="02020603050405020304" pitchFamily="18" charset="0"/>
                <a:ea typeface="Times New Roman" panose="02020603050405020304" pitchFamily="18" charset="0"/>
              </a:rPr>
              <a:t>Đáp án</a:t>
            </a:r>
          </a:p>
          <a:p>
            <a:pPr algn="just">
              <a:spcAft>
                <a:spcPts val="0"/>
              </a:spcAft>
            </a:pPr>
            <a:r>
              <a:rPr lang="en-US" b="1" smtClean="0">
                <a:solidFill>
                  <a:srgbClr val="0000FF"/>
                </a:solidFill>
                <a:latin typeface="Times New Roman" panose="02020603050405020304" pitchFamily="18" charset="0"/>
                <a:ea typeface="Times New Roman" panose="02020603050405020304" pitchFamily="18" charset="0"/>
              </a:rPr>
              <a:t>Câu </a:t>
            </a:r>
            <a:r>
              <a:rPr lang="en-US" b="1">
                <a:solidFill>
                  <a:srgbClr val="0000FF"/>
                </a:solidFill>
                <a:latin typeface="Times New Roman" panose="02020603050405020304" pitchFamily="18" charset="0"/>
                <a:ea typeface="Times New Roman" panose="02020603050405020304" pitchFamily="18" charset="0"/>
              </a:rPr>
              <a:t>1: </a:t>
            </a:r>
            <a:endParaRPr lang="en-US" sz="1600">
              <a:solidFill>
                <a:srgbClr val="0000FF"/>
              </a:solidFill>
              <a:latin typeface="Times New Roman" panose="02020603050405020304" pitchFamily="18" charset="0"/>
              <a:ea typeface="Times New Roman" panose="02020603050405020304" pitchFamily="18" charset="0"/>
            </a:endParaRPr>
          </a:p>
          <a:p>
            <a:pPr algn="just">
              <a:spcAft>
                <a:spcPts val="0"/>
              </a:spcAft>
            </a:pPr>
            <a:r>
              <a:rPr lang="en-US">
                <a:solidFill>
                  <a:srgbClr val="0000FF"/>
                </a:solidFill>
                <a:latin typeface="Times New Roman" panose="02020603050405020304" pitchFamily="18" charset="0"/>
                <a:ea typeface="Times New Roman" panose="02020603050405020304" pitchFamily="18" charset="0"/>
              </a:rPr>
              <a:t>- Lập trình viên là nghề nghiệp trong ngành khoa học máy tính.</a:t>
            </a:r>
            <a:endParaRPr lang="en-US" sz="1600">
              <a:solidFill>
                <a:srgbClr val="0000FF"/>
              </a:solidFill>
              <a:latin typeface="Times New Roman" panose="02020603050405020304" pitchFamily="18" charset="0"/>
              <a:ea typeface="Times New Roman" panose="02020603050405020304" pitchFamily="18" charset="0"/>
            </a:endParaRPr>
          </a:p>
          <a:p>
            <a:pPr algn="just">
              <a:spcAft>
                <a:spcPts val="0"/>
              </a:spcAft>
            </a:pPr>
            <a:r>
              <a:rPr lang="vi-VN">
                <a:solidFill>
                  <a:srgbClr val="0000FF"/>
                </a:solidFill>
                <a:latin typeface="Times New Roman" panose="02020603050405020304" pitchFamily="18" charset="0"/>
                <a:ea typeface="Times New Roman" panose="02020603050405020304" pitchFamily="18" charset="0"/>
              </a:rPr>
              <a:t>- Lập trình viên phát triển ứng dụng: Áp dụng tư duy sáng tạo vào các ứng dụng và chương trình, nhà phát triển phần mềm thiết kế và xây dựng các chương trình, ứng dụng cho máy tính và thiết bị công nghệ.</a:t>
            </a:r>
            <a:endParaRPr lang="en-US" sz="1600">
              <a:solidFill>
                <a:srgbClr val="0000FF"/>
              </a:solidFill>
              <a:latin typeface="Times New Roman" panose="02020603050405020304" pitchFamily="18" charset="0"/>
              <a:ea typeface="Times New Roman" panose="02020603050405020304" pitchFamily="18" charset="0"/>
            </a:endParaRPr>
          </a:p>
          <a:p>
            <a:pPr algn="just">
              <a:spcAft>
                <a:spcPts val="0"/>
              </a:spcAft>
            </a:pPr>
            <a:r>
              <a:rPr lang="en-US" b="1">
                <a:solidFill>
                  <a:srgbClr val="0000FF"/>
                </a:solidFill>
                <a:latin typeface="Times New Roman" panose="02020603050405020304" pitchFamily="18" charset="0"/>
                <a:ea typeface="Times New Roman" panose="02020603050405020304" pitchFamily="18" charset="0"/>
              </a:rPr>
              <a:t>Câu 2:</a:t>
            </a:r>
            <a:r>
              <a:rPr lang="en-US">
                <a:solidFill>
                  <a:srgbClr val="0000FF"/>
                </a:solidFill>
                <a:latin typeface="Times New Roman" panose="02020603050405020304" pitchFamily="18" charset="0"/>
                <a:ea typeface="Times New Roman" panose="02020603050405020304" pitchFamily="18" charset="0"/>
              </a:rPr>
              <a:t>  </a:t>
            </a:r>
            <a:endParaRPr lang="en-US" sz="1600">
              <a:solidFill>
                <a:srgbClr val="0000FF"/>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0000FF"/>
                </a:solidFill>
                <a:latin typeface="Times New Roman" panose="02020603050405020304" pitchFamily="18" charset="0"/>
                <a:ea typeface="Times New Roman" panose="02020603050405020304" pitchFamily="18" charset="0"/>
              </a:rPr>
              <a:t>Một số nghề chuyên môn thuộc lĩnh vực Tin học:</a:t>
            </a:r>
            <a:endParaRPr lang="en-US" sz="1600">
              <a:solidFill>
                <a:srgbClr val="0000FF"/>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0000FF"/>
                </a:solidFill>
                <a:latin typeface="Times New Roman" panose="02020603050405020304" pitchFamily="18" charset="0"/>
                <a:ea typeface="Times New Roman" panose="02020603050405020304" pitchFamily="18" charset="0"/>
              </a:rPr>
              <a:t>- Nhà phát triển phần mềm (Software developer)</a:t>
            </a:r>
            <a:endParaRPr lang="en-US" sz="1600">
              <a:solidFill>
                <a:srgbClr val="0000FF"/>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0000FF"/>
                </a:solidFill>
                <a:latin typeface="Times New Roman" panose="02020603050405020304" pitchFamily="18" charset="0"/>
                <a:ea typeface="Times New Roman" panose="02020603050405020304" pitchFamily="18" charset="0"/>
              </a:rPr>
              <a:t>- Chuyên viên an ninh mạng (Cybersecurity specialist)</a:t>
            </a:r>
            <a:endParaRPr lang="en-US" sz="1600">
              <a:solidFill>
                <a:srgbClr val="0000FF"/>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0000FF"/>
                </a:solidFill>
                <a:latin typeface="Times New Roman" panose="02020603050405020304" pitchFamily="18" charset="0"/>
                <a:ea typeface="Times New Roman" panose="02020603050405020304" pitchFamily="18" charset="0"/>
              </a:rPr>
              <a:t>- Chuyên viên quản trị cơ sở dữ liệu (Database administrator)</a:t>
            </a:r>
            <a:endParaRPr lang="en-US" sz="1600">
              <a:solidFill>
                <a:srgbClr val="0000FF"/>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0000FF"/>
                </a:solidFill>
                <a:latin typeface="Times New Roman" panose="02020603050405020304" pitchFamily="18" charset="0"/>
                <a:ea typeface="Times New Roman" panose="02020603050405020304" pitchFamily="18" charset="0"/>
              </a:rPr>
              <a:t>- Chuyên viên truyền thông kỹ thuật số (Digital media specialist)</a:t>
            </a:r>
            <a:endParaRPr lang="en-US" sz="1600">
              <a:solidFill>
                <a:srgbClr val="0000FF"/>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0000FF"/>
                </a:solidFill>
                <a:latin typeface="Times New Roman" panose="02020603050405020304" pitchFamily="18" charset="0"/>
                <a:ea typeface="Times New Roman" panose="02020603050405020304" pitchFamily="18" charset="0"/>
              </a:rPr>
              <a:t>- Chuyên viên mạng máy tính (Computer network specialist)</a:t>
            </a:r>
            <a:endParaRPr lang="en-US" sz="1600">
              <a:solidFill>
                <a:srgbClr val="0000FF"/>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0000FF"/>
                </a:solidFill>
                <a:latin typeface="Times New Roman" panose="02020603050405020304" pitchFamily="18" charset="0"/>
                <a:ea typeface="Times New Roman" panose="02020603050405020304" pitchFamily="18" charset="0"/>
              </a:rPr>
              <a:t>- Chuyên viên tư vấn công nghệ thông tin (IT consultant)</a:t>
            </a:r>
            <a:endParaRPr lang="en-US" sz="1600">
              <a:solidFill>
                <a:srgbClr val="0000FF"/>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0000FF"/>
                </a:solidFill>
                <a:latin typeface="Times New Roman" panose="02020603050405020304" pitchFamily="18" charset="0"/>
                <a:ea typeface="Times New Roman" panose="02020603050405020304" pitchFamily="18" charset="0"/>
              </a:rPr>
              <a:t>- Chuyên viên truyền thông trực tuyến (Online communications specialist)</a:t>
            </a:r>
            <a:endParaRPr lang="en-US" sz="1600">
              <a:solidFill>
                <a:srgbClr val="0000FF"/>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0000FF"/>
                </a:solidFill>
                <a:latin typeface="Times New Roman" panose="02020603050405020304" pitchFamily="18" charset="0"/>
                <a:ea typeface="Times New Roman" panose="02020603050405020304" pitchFamily="18" charset="0"/>
              </a:rPr>
              <a:t>- Chuyên viên phát triển ứng dụng di động (Mobile app developer)</a:t>
            </a:r>
            <a:endParaRPr lang="en-US" sz="1600">
              <a:solidFill>
                <a:srgbClr val="0000FF"/>
              </a:solidFill>
              <a:latin typeface="Times New Roman" panose="02020603050405020304" pitchFamily="18" charset="0"/>
              <a:ea typeface="Times New Roman" panose="02020603050405020304" pitchFamily="18" charset="0"/>
            </a:endParaRPr>
          </a:p>
          <a:p>
            <a:pPr algn="just"/>
            <a:r>
              <a:rPr lang="en-US">
                <a:solidFill>
                  <a:srgbClr val="0000FF"/>
                </a:solidFill>
                <a:latin typeface="Times New Roman" panose="02020603050405020304" pitchFamily="18" charset="0"/>
                <a:ea typeface="Times New Roman" panose="02020603050405020304" pitchFamily="18" charset="0"/>
              </a:rPr>
              <a:t>- Chuyên viên phát triển trò chơi điện tử (Game developer) </a:t>
            </a:r>
            <a:endParaRPr lang="en-US">
              <a:solidFill>
                <a:srgbClr val="0000FF"/>
              </a:solidFill>
            </a:endParaRPr>
          </a:p>
        </p:txBody>
      </p:sp>
    </p:spTree>
    <p:extLst>
      <p:ext uri="{BB962C8B-B14F-4D97-AF65-F5344CB8AC3E}">
        <p14:creationId xmlns:p14="http://schemas.microsoft.com/office/powerpoint/2010/main" val="17262998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smtClean="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r>
              <a:rPr lang="en-US" sz="11200" b="1" dirty="0" smtClean="0">
                <a:solidFill>
                  <a:srgbClr val="0000FF"/>
                </a:solidFill>
              </a:rPr>
              <a:t> </a:t>
            </a:r>
            <a:endParaRPr lang="en-US" sz="11200"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29430"/>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TIN HỌC VÀ CÁC NGÀNH NGHỀ </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20486" name="AutoShape 6" descr="Tổng hợp 5000 ảnh động tuyển chọn cực đẹp cho Powerpoint | CTU - Cộng đồng  Sinh viên Đại học Cần Th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0488" name="AutoShape 8" descr="https://lh3.googleusercontent.com/-myzuBQYzdNY/WsHEwG81ulI/AAAAAAAABHs/jqYtA6G5fy4nkhWRm_1ucMihbvJShBY1gCHMYCw/1-mau_slide_powerpoint_dep_ctu.vn_(1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10" name="Picture 9" descr="anh d.gif"/>
          <p:cNvPicPr>
            <a:picLocks noChangeAspect="1"/>
          </p:cNvPicPr>
          <p:nvPr/>
        </p:nvPicPr>
        <p:blipFill>
          <a:blip r:embed="rId2"/>
          <a:stretch>
            <a:fillRect/>
          </a:stretch>
        </p:blipFill>
        <p:spPr>
          <a:xfrm>
            <a:off x="10801880" y="677332"/>
            <a:ext cx="1111250" cy="846667"/>
          </a:xfrm>
          <a:prstGeom prst="rect">
            <a:avLst/>
          </a:prstGeom>
        </p:spPr>
      </p:pic>
      <p:sp>
        <p:nvSpPr>
          <p:cNvPr id="18" name="AutoShape 5"/>
          <p:cNvSpPr>
            <a:spLocks noChangeArrowheads="1"/>
          </p:cNvSpPr>
          <p:nvPr/>
        </p:nvSpPr>
        <p:spPr bwMode="gray">
          <a:xfrm>
            <a:off x="389031" y="880157"/>
            <a:ext cx="3277900" cy="573087"/>
          </a:xfrm>
          <a:prstGeom prst="roundRect">
            <a:avLst>
              <a:gd name="adj" fmla="val 50000"/>
            </a:avLst>
          </a:prstGeom>
          <a:noFill/>
          <a:ln w="57150" algn="ctr">
            <a:solidFill>
              <a:schemeClr val="folHlink"/>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vi-VN" sz="2800" b="1"/>
          </a:p>
          <a:p>
            <a:r>
              <a:rPr lang="en-US" altLang="vi-VN" sz="2800" b="1"/>
              <a:t>4. VẬN DỤNG </a:t>
            </a:r>
          </a:p>
          <a:p>
            <a:endParaRPr lang="en-US" altLang="vi-VN" sz="2800" b="1"/>
          </a:p>
        </p:txBody>
      </p:sp>
      <p:grpSp>
        <p:nvGrpSpPr>
          <p:cNvPr id="19" name="Group 22"/>
          <p:cNvGrpSpPr>
            <a:grpSpLocks/>
          </p:cNvGrpSpPr>
          <p:nvPr/>
        </p:nvGrpSpPr>
        <p:grpSpPr bwMode="auto">
          <a:xfrm>
            <a:off x="84231" y="838882"/>
            <a:ext cx="425450" cy="604837"/>
            <a:chOff x="2078" y="1680"/>
            <a:chExt cx="1615" cy="1615"/>
          </a:xfrm>
        </p:grpSpPr>
        <p:sp>
          <p:nvSpPr>
            <p:cNvPr id="20" name="Oval 2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21" name="Oval 2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22" name="Oval 25"/>
            <p:cNvSpPr>
              <a:spLocks noChangeArrowheads="1"/>
            </p:cNvSpPr>
            <p:nvPr/>
          </p:nvSpPr>
          <p:spPr bwMode="gray">
            <a:xfrm>
              <a:off x="2253" y="1794"/>
              <a:ext cx="982" cy="138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a:latin typeface="+mn-lt"/>
              </a:endParaRPr>
            </a:p>
          </p:txBody>
        </p:sp>
        <p:sp>
          <p:nvSpPr>
            <p:cNvPr id="23" name="Oval 26"/>
            <p:cNvSpPr>
              <a:spLocks noChangeArrowheads="1"/>
            </p:cNvSpPr>
            <p:nvPr/>
          </p:nvSpPr>
          <p:spPr bwMode="gray">
            <a:xfrm>
              <a:off x="2254" y="1795"/>
              <a:ext cx="984" cy="1387"/>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24" name="Oval 27"/>
            <p:cNvSpPr>
              <a:spLocks noChangeArrowheads="1"/>
            </p:cNvSpPr>
            <p:nvPr/>
          </p:nvSpPr>
          <p:spPr bwMode="gray">
            <a:xfrm>
              <a:off x="2337" y="1794"/>
              <a:ext cx="1097" cy="138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a:latin typeface="+mn-lt"/>
              </a:endParaRPr>
            </a:p>
          </p:txBody>
        </p:sp>
        <p:sp>
          <p:nvSpPr>
            <p:cNvPr id="25" name="Oval 28"/>
            <p:cNvSpPr>
              <a:spLocks noChangeArrowheads="1"/>
            </p:cNvSpPr>
            <p:nvPr/>
          </p:nvSpPr>
          <p:spPr bwMode="gray">
            <a:xfrm>
              <a:off x="2337" y="1795"/>
              <a:ext cx="1096" cy="1387"/>
            </a:xfrm>
            <a:prstGeom prst="ellipse">
              <a:avLst/>
            </a:prstGeom>
            <a:gradFill rotWithShape="1">
              <a:gsLst>
                <a:gs pos="0">
                  <a:srgbClr val="E35E23"/>
                </a:gs>
                <a:gs pos="100000">
                  <a:srgbClr val="6E2E1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grpSp>
      <p:sp>
        <p:nvSpPr>
          <p:cNvPr id="6" name="Rectangle 5"/>
          <p:cNvSpPr/>
          <p:nvPr/>
        </p:nvSpPr>
        <p:spPr>
          <a:xfrm>
            <a:off x="650032" y="1867215"/>
            <a:ext cx="10658669" cy="830997"/>
          </a:xfrm>
          <a:prstGeom prst="rect">
            <a:avLst/>
          </a:prstGeom>
        </p:spPr>
        <p:txBody>
          <a:bodyPr wrap="square">
            <a:spAutoFit/>
          </a:bodyPr>
          <a:lstStyle/>
          <a:p>
            <a:pPr algn="just">
              <a:spcAft>
                <a:spcPts val="0"/>
              </a:spcAft>
            </a:pPr>
            <a:r>
              <a:rPr lang="en-US" sz="2400" b="1">
                <a:solidFill>
                  <a:srgbClr val="333333"/>
                </a:solidFill>
                <a:latin typeface="Times New Roman" panose="02020603050405020304" pitchFamily="18" charset="0"/>
                <a:ea typeface="Times New Roman" panose="02020603050405020304" pitchFamily="18" charset="0"/>
              </a:rPr>
              <a:t>Câu hỏi:</a:t>
            </a:r>
            <a:r>
              <a:rPr lang="en-US" sz="2400">
                <a:solidFill>
                  <a:srgbClr val="333333"/>
                </a:solidFill>
                <a:latin typeface="Times New Roman" panose="02020603050405020304" pitchFamily="18" charset="0"/>
                <a:ea typeface="Times New Roman" panose="02020603050405020304" pitchFamily="18" charset="0"/>
              </a:rPr>
              <a:t> Sau này em muốn làm nghề gì? Theo em, nghề ấy có thể làm việc ở những lĩnh vực nào trong nền kinh tế xã hội?</a:t>
            </a:r>
            <a:endParaRPr lang="en-US" sz="240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50033" y="3093827"/>
            <a:ext cx="10826620" cy="1631216"/>
          </a:xfrm>
          <a:prstGeom prst="rect">
            <a:avLst/>
          </a:prstGeom>
        </p:spPr>
        <p:txBody>
          <a:bodyPr wrap="square">
            <a:spAutoFit/>
          </a:bodyPr>
          <a:lstStyle/>
          <a:p>
            <a:pPr algn="ctr"/>
            <a:r>
              <a:rPr lang="en-US" sz="2800" b="1" smtClean="0">
                <a:solidFill>
                  <a:srgbClr val="0000FF"/>
                </a:solidFill>
                <a:latin typeface="Times New Roman" panose="02020603050405020304" pitchFamily="18" charset="0"/>
                <a:ea typeface="Times New Roman" panose="02020603050405020304" pitchFamily="18" charset="0"/>
              </a:rPr>
              <a:t>Đáp án:</a:t>
            </a:r>
          </a:p>
          <a:p>
            <a:r>
              <a:rPr lang="en-US" sz="2400" smtClean="0">
                <a:solidFill>
                  <a:srgbClr val="0000FF"/>
                </a:solidFill>
                <a:latin typeface="Times New Roman" panose="02020603050405020304" pitchFamily="18" charset="0"/>
                <a:ea typeface="Times New Roman" panose="02020603050405020304" pitchFamily="18" charset="0"/>
              </a:rPr>
              <a:t>Nghề </a:t>
            </a:r>
            <a:r>
              <a:rPr lang="en-US" sz="2400">
                <a:solidFill>
                  <a:srgbClr val="0000FF"/>
                </a:solidFill>
                <a:latin typeface="Times New Roman" panose="02020603050405020304" pitchFamily="18" charset="0"/>
                <a:ea typeface="Times New Roman" panose="02020603050405020304" pitchFamily="18" charset="0"/>
              </a:rPr>
              <a:t>lập trình viên  =&gt; Lập trình viên là người sử dụng các ngôn ngữ lập trình và công cụ để thiết kế, xây dựng và bảo trì chương trình phần mềm, ứng dụng, hay trang web,… </a:t>
            </a:r>
            <a:endParaRPr lang="en-US" sz="2400">
              <a:solidFill>
                <a:srgbClr val="0000FF"/>
              </a:solidFill>
            </a:endParaRPr>
          </a:p>
        </p:txBody>
      </p:sp>
    </p:spTree>
    <p:extLst>
      <p:ext uri="{BB962C8B-B14F-4D97-AF65-F5344CB8AC3E}">
        <p14:creationId xmlns:p14="http://schemas.microsoft.com/office/powerpoint/2010/main" val="32030130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divid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6" descr="BACK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854460"/>
            <a:ext cx="9144000" cy="548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WordArt 9"/>
          <p:cNvSpPr>
            <a:spLocks noChangeArrowheads="1" noChangeShapeType="1" noTextEdit="1"/>
          </p:cNvSpPr>
          <p:nvPr/>
        </p:nvSpPr>
        <p:spPr bwMode="auto">
          <a:xfrm>
            <a:off x="4343400" y="990600"/>
            <a:ext cx="3548063" cy="500063"/>
          </a:xfrm>
          <a:prstGeom prst="rect">
            <a:avLst/>
          </a:prstGeom>
        </p:spPr>
        <p:txBody>
          <a:bodyPr wrap="none" fromWordArt="1">
            <a:prstTxWarp prst="textPlain">
              <a:avLst>
                <a:gd name="adj" fmla="val 50000"/>
              </a:avLst>
            </a:prstTxWarp>
          </a:bodyPr>
          <a:lstStyle/>
          <a:p>
            <a:pPr algn="ctr"/>
            <a:r>
              <a:rPr lang="vi-VN" sz="3600" b="1"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Hướng dẫn về nhà</a:t>
            </a:r>
            <a:endParaRPr lang="en-US" sz="3600" b="1"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endParaRPr>
          </a:p>
        </p:txBody>
      </p:sp>
      <p:pic>
        <p:nvPicPr>
          <p:cNvPr id="40966" name="Picture 15" descr="divid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5" descr="jlgbook"/>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1219200"/>
            <a:ext cx="18526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AutoShape 6"/>
          <p:cNvSpPr>
            <a:spLocks noChangeArrowheads="1"/>
          </p:cNvSpPr>
          <p:nvPr/>
        </p:nvSpPr>
        <p:spPr bwMode="auto">
          <a:xfrm>
            <a:off x="8555038" y="852488"/>
            <a:ext cx="1295400" cy="1219200"/>
          </a:xfrm>
          <a:prstGeom prst="star32">
            <a:avLst>
              <a:gd name="adj" fmla="val 4259"/>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Clr>
                <a:srgbClr val="3366CC"/>
              </a:buClr>
              <a:buFontTx/>
              <a:buNone/>
            </a:pPr>
            <a:endParaRPr kumimoji="1" lang="en-US" altLang="en-US" sz="1800" b="1">
              <a:cs typeface="Arial" panose="020B0604020202020204" pitchFamily="34" charset="0"/>
            </a:endParaRPr>
          </a:p>
        </p:txBody>
      </p:sp>
      <p:sp>
        <p:nvSpPr>
          <p:cNvPr id="31755" name="Rectangle 11"/>
          <p:cNvSpPr>
            <a:spLocks noChangeArrowheads="1"/>
          </p:cNvSpPr>
          <p:nvPr/>
        </p:nvSpPr>
        <p:spPr bwMode="auto">
          <a:xfrm>
            <a:off x="1857374" y="2168526"/>
            <a:ext cx="8340985" cy="260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US" smtClean="0">
                <a:latin typeface="Times New Roman" panose="02020603050405020304" pitchFamily="18" charset="0"/>
                <a:cs typeface="Times New Roman" panose="02020603050405020304" pitchFamily="18" charset="0"/>
              </a:rPr>
              <a:t> Trong </a:t>
            </a:r>
            <a:r>
              <a:rPr lang="en-US">
                <a:latin typeface="Times New Roman" panose="02020603050405020304" pitchFamily="18" charset="0"/>
                <a:cs typeface="Times New Roman" panose="02020603050405020304" pitchFamily="18" charset="0"/>
              </a:rPr>
              <a:t>vai trò một học sinh lớp 8, em có thể làm gì để thúc đẩy bình đẳng giới ở lứa tuổi của em, ở khía cạnh sử dụng máy tính và ứng dụng tin học trong học tập?</a:t>
            </a:r>
          </a:p>
          <a:p>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Xem </a:t>
            </a:r>
            <a:r>
              <a:rPr lang="en-US">
                <a:latin typeface="Times New Roman" panose="02020603050405020304" pitchFamily="18" charset="0"/>
                <a:cs typeface="Times New Roman" panose="02020603050405020304" pitchFamily="18" charset="0"/>
              </a:rPr>
              <a:t>lại nội dung các bài </a:t>
            </a:r>
            <a:r>
              <a:rPr lang="en-US" smtClean="0">
                <a:latin typeface="Times New Roman" panose="02020603050405020304" pitchFamily="18" charset="0"/>
                <a:cs typeface="Times New Roman" panose="02020603050405020304" pitchFamily="18" charset="0"/>
              </a:rPr>
              <a:t>đã học để </a:t>
            </a:r>
            <a:r>
              <a:rPr lang="en-US">
                <a:latin typeface="Times New Roman" panose="02020603050405020304" pitchFamily="18" charset="0"/>
                <a:cs typeface="Times New Roman" panose="02020603050405020304" pitchFamily="18" charset="0"/>
              </a:rPr>
              <a:t>tiết sau ôn tập học kỳ 2.</a:t>
            </a:r>
          </a:p>
          <a:p>
            <a:pPr>
              <a:buNone/>
            </a:pPr>
            <a:endParaRPr lang="en-US" altLang="vi-VN" sz="2300" b="1" i="1"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5431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checkerboard(across)">
                                      <p:cBhvr>
                                        <p:cTn id="7" dur="500"/>
                                        <p:tgtEl>
                                          <p:spTgt spid="3175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1755"/>
                                        </p:tgtEl>
                                        <p:attrNameLst>
                                          <p:attrName>style.visibility</p:attrName>
                                        </p:attrNameLst>
                                      </p:cBhvr>
                                      <p:to>
                                        <p:strVal val="visible"/>
                                      </p:to>
                                    </p:set>
                                    <p:animEffect transition="in" filter="checkerboard(across)">
                                      <p:cBhvr>
                                        <p:cTn id="10"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animBg="1"/>
      <p:bldP spid="317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1">
            <a:extLst>
              <a:ext uri="{FF2B5EF4-FFF2-40B4-BE49-F238E27FC236}">
                <a16:creationId xmlns:a16="http://schemas.microsoft.com/office/drawing/2014/main" id="{5CDF4AFE-225B-43AF-AD23-208912557C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68" y="256032"/>
            <a:ext cx="121136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WordArt 6">
            <a:extLst>
              <a:ext uri="{FF2B5EF4-FFF2-40B4-BE49-F238E27FC236}">
                <a16:creationId xmlns:a16="http://schemas.microsoft.com/office/drawing/2014/main" id="{45E50390-5547-4E62-ADD9-C19A77B50AA1}"/>
              </a:ext>
            </a:extLst>
          </p:cNvPr>
          <p:cNvSpPr>
            <a:spLocks noChangeArrowheads="1" noChangeShapeType="1" noTextEdit="1"/>
          </p:cNvSpPr>
          <p:nvPr/>
        </p:nvSpPr>
        <p:spPr bwMode="auto">
          <a:xfrm>
            <a:off x="1773936" y="1257469"/>
            <a:ext cx="9092692" cy="1143000"/>
          </a:xfrm>
          <a:prstGeom prst="rect">
            <a:avLst/>
          </a:prstGeom>
        </p:spPr>
        <p:txBody>
          <a:bodyPr wrap="none" fromWordArt="1">
            <a:prstTxWarp prst="textDeflate">
              <a:avLst>
                <a:gd name="adj" fmla="val 1736"/>
              </a:avLst>
            </a:prstTxWarp>
          </a:bodyPr>
          <a:lstStyle/>
          <a:p>
            <a:pPr algn="ctr"/>
            <a:r>
              <a:rPr lang="vi-VN" sz="15333" b="1" kern="1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Chủ đề </a:t>
            </a:r>
            <a:r>
              <a:rPr lang="en-US" sz="15333" b="1" kern="10" smtClean="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G</a:t>
            </a:r>
            <a:r>
              <a:rPr lang="vi-VN" sz="15333" b="1" kern="10" smtClean="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 </a:t>
            </a:r>
            <a:r>
              <a:rPr lang="en-US" sz="15333" b="1" kern="10" smtClean="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HƯỚNGHIỆP VỚI TIN HỌC</a:t>
            </a:r>
            <a:endParaRPr lang="vi-VN" sz="15333" b="1" kern="1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327148" y="2688674"/>
            <a:ext cx="8662924"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BÀI 2: TIN HỌC VÀ CÁC NGÀNH NGHỀ</a:t>
            </a:r>
            <a:endParaRPr 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5141053"/>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smtClean="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r>
              <a:rPr lang="en-US" sz="11200" b="1" dirty="0" smtClean="0">
                <a:solidFill>
                  <a:srgbClr val="0000FF"/>
                </a:solidFill>
              </a:rPr>
              <a:t> </a:t>
            </a:r>
            <a:endParaRPr lang="en-US" sz="11200"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29430"/>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TIN HỌC VÀ CÁC NGÀNH NGHỀ </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1027" name="Rectangle 3"/>
          <p:cNvSpPr>
            <a:spLocks noChangeArrowheads="1"/>
          </p:cNvSpPr>
          <p:nvPr/>
        </p:nvSpPr>
        <p:spPr bwMode="auto">
          <a:xfrm>
            <a:off x="2465068" y="1363420"/>
            <a:ext cx="7635241" cy="52322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800" b="1" smtClean="0">
                <a:solidFill>
                  <a:srgbClr val="FF0000"/>
                </a:solidFill>
                <a:latin typeface="Times New Roman" pitchFamily="18" charset="0"/>
                <a:cs typeface="Times New Roman" pitchFamily="18" charset="0"/>
              </a:rPr>
              <a:t>TRÒ CHƠI: “AI NHANH HƠN”</a:t>
            </a:r>
            <a:endParaRPr lang="vi-VN" sz="2800" b="1" dirty="0" smtClean="0">
              <a:solidFill>
                <a:srgbClr val="FF0000"/>
              </a:solidFill>
              <a:latin typeface="Times New Roman" pitchFamily="18" charset="0"/>
              <a:cs typeface="Times New Roman" pitchFamily="18" charset="0"/>
            </a:endParaRPr>
          </a:p>
        </p:txBody>
      </p:sp>
      <p:sp>
        <p:nvSpPr>
          <p:cNvPr id="20486" name="AutoShape 6" descr="Tổng hợp 5000 ảnh động tuyển chọn cực đẹp cho Powerpoint | CTU - Cộng đồng  Sinh viên Đại học Cần Th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0488" name="AutoShape 8" descr="https://lh3.googleusercontent.com/-myzuBQYzdNY/WsHEwG81ulI/AAAAAAAABHs/jqYtA6G5fy4nkhWRm_1ucMihbvJShBY1gCHMYCw/1-mau_slide_powerpoint_dep_ctu.vn_(1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11" name="Hộp Văn bản 5">
            <a:extLst>
              <a:ext uri="{FF2B5EF4-FFF2-40B4-BE49-F238E27FC236}">
                <a16:creationId xmlns:a16="http://schemas.microsoft.com/office/drawing/2014/main" id="{16336C16-5CCD-471A-A6C9-53B8EA177AE9}"/>
              </a:ext>
            </a:extLst>
          </p:cNvPr>
          <p:cNvSpPr txBox="1"/>
          <p:nvPr/>
        </p:nvSpPr>
        <p:spPr>
          <a:xfrm>
            <a:off x="0" y="3212847"/>
            <a:ext cx="10451592" cy="517065"/>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nl-NL"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 hỏi: </a:t>
            </a:r>
            <a:r>
              <a:rPr lang="en-US" sz="2400" smtClean="0">
                <a:latin typeface="Times New Roman" panose="02020603050405020304" pitchFamily="18" charset="0"/>
                <a:cs typeface="Times New Roman" panose="02020603050405020304" pitchFamily="18" charset="0"/>
              </a:rPr>
              <a:t>Kể </a:t>
            </a:r>
            <a:r>
              <a:rPr lang="en-US" sz="2400">
                <a:latin typeface="Times New Roman" panose="02020603050405020304" pitchFamily="18" charset="0"/>
                <a:cs typeface="Times New Roman" panose="02020603050405020304" pitchFamily="18" charset="0"/>
              </a:rPr>
              <a:t>tên những nghề thuộc lĩnh vực tin học mà em </a:t>
            </a:r>
            <a:r>
              <a:rPr lang="en-US" sz="2400" smtClean="0">
                <a:latin typeface="Times New Roman" panose="02020603050405020304" pitchFamily="18" charset="0"/>
                <a:cs typeface="Times New Roman" panose="02020603050405020304" pitchFamily="18" charset="0"/>
              </a:rPr>
              <a:t>biết</a:t>
            </a:r>
            <a:r>
              <a:rPr lang="en-US" sz="2400">
                <a:latin typeface="Times New Roman" panose="02020603050405020304" pitchFamily="18" charset="0"/>
                <a:cs typeface="Times New Roman" panose="02020603050405020304" pitchFamily="18" charset="0"/>
              </a:rPr>
              <a:t>?</a:t>
            </a:r>
          </a:p>
        </p:txBody>
      </p:sp>
      <p:sp>
        <p:nvSpPr>
          <p:cNvPr id="12" name="Hộp Văn bản 5">
            <a:extLst>
              <a:ext uri="{FF2B5EF4-FFF2-40B4-BE49-F238E27FC236}">
                <a16:creationId xmlns:a16="http://schemas.microsoft.com/office/drawing/2014/main" id="{16336C16-5CCD-471A-A6C9-53B8EA177AE9}"/>
              </a:ext>
            </a:extLst>
          </p:cNvPr>
          <p:cNvSpPr txBox="1"/>
          <p:nvPr/>
        </p:nvSpPr>
        <p:spPr>
          <a:xfrm>
            <a:off x="31865" y="1981724"/>
            <a:ext cx="10451592" cy="1200329"/>
          </a:xfrm>
          <a:prstGeom prst="rect">
            <a:avLst/>
          </a:prstGeom>
          <a:noFill/>
          <a:scene3d>
            <a:camera prst="orthographicFront"/>
            <a:lightRig rig="threePt" dir="t"/>
          </a:scene3d>
          <a:sp3d>
            <a:bevelT prst="softRound"/>
          </a:sp3d>
        </p:spPr>
        <p:txBody>
          <a:bodyPr wrap="square">
            <a:spAutoFit/>
          </a:bodyPr>
          <a:lstStyle/>
          <a:p>
            <a:r>
              <a:rPr lang="en-US" sz="2400" b="1" u="sng" smtClean="0">
                <a:solidFill>
                  <a:srgbClr val="FF0000"/>
                </a:solidFill>
                <a:latin typeface="Times New Roman" panose="02020603050405020304" pitchFamily="18" charset="0"/>
                <a:cs typeface="Times New Roman" panose="02020603050405020304" pitchFamily="18" charset="0"/>
              </a:rPr>
              <a:t>Luật chơi</a:t>
            </a:r>
            <a:r>
              <a:rPr lang="en-US" sz="2400" smtClean="0">
                <a:latin typeface="Times New Roman" panose="02020603050405020304" pitchFamily="18" charset="0"/>
                <a:cs typeface="Times New Roman" panose="02020603050405020304" pitchFamily="18" charset="0"/>
              </a:rPr>
              <a:t>: Chia </a:t>
            </a:r>
            <a:r>
              <a:rPr lang="en-US" sz="2400">
                <a:latin typeface="Times New Roman" panose="02020603050405020304" pitchFamily="18" charset="0"/>
                <a:cs typeface="Times New Roman" panose="02020603050405020304" pitchFamily="18" charset="0"/>
              </a:rPr>
              <a:t>lớp thành 2 đội chơi, trong thời gian 3 phút các thành viên của hai đội sẽ thay nhau lên bảng để viết câu trả lời của mình lên bảng, kết thúc trò chơi đội nào viết được nhiều câu trả lời đúng thì đội đó sẽ thắng cuộc</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pic>
        <p:nvPicPr>
          <p:cNvPr id="13" name="Picture 10" descr="Digit 18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374630" y="798894"/>
            <a:ext cx="15430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0466071" y="2071159"/>
            <a:ext cx="828675" cy="437367"/>
          </a:xfrm>
          <a:prstGeom prst="rect">
            <a:avLst/>
          </a:prstGeom>
          <a:solidFill>
            <a:schemeClr val="accent4">
              <a:lumMod val="60000"/>
              <a:lumOff val="40000"/>
            </a:schemeClr>
          </a:solidFill>
          <a:ln>
            <a:noFill/>
          </a:ln>
        </p:spPr>
        <p:txBody>
          <a:bodyPr vert="horz" wrap="square" lIns="91440" tIns="45720" rIns="91440" bIns="45720" rtlCol="0">
            <a:normAutofit fontScale="85000" lnSpcReduction="10000"/>
          </a:bodyPr>
          <a:lstStyle/>
          <a:p>
            <a:pPr algn="ctr"/>
            <a:r>
              <a:rPr lang="en-US" b="1" dirty="0" smtClean="0">
                <a:solidFill>
                  <a:srgbClr val="0000FF"/>
                </a:solidFill>
                <a:latin typeface="Times New Roman" pitchFamily="18" charset="0"/>
                <a:cs typeface="Times New Roman" pitchFamily="18" charset="0"/>
              </a:rPr>
              <a:t>START</a:t>
            </a:r>
            <a:endParaRPr lang="en-US" b="1" dirty="0">
              <a:solidFill>
                <a:srgbClr val="0000FF"/>
              </a:solidFill>
              <a:latin typeface="Times New Roman" pitchFamily="18" charset="0"/>
              <a:cs typeface="Times New Roman" pitchFamily="18" charset="0"/>
            </a:endParaRPr>
          </a:p>
        </p:txBody>
      </p:sp>
      <p:sp>
        <p:nvSpPr>
          <p:cNvPr id="15" name="TextBox 14"/>
          <p:cNvSpPr txBox="1"/>
          <p:nvPr/>
        </p:nvSpPr>
        <p:spPr>
          <a:xfrm>
            <a:off x="11409200" y="2044771"/>
            <a:ext cx="640080" cy="437367"/>
          </a:xfrm>
          <a:prstGeom prst="rect">
            <a:avLst/>
          </a:prstGeom>
          <a:solidFill>
            <a:schemeClr val="accent4">
              <a:lumMod val="60000"/>
              <a:lumOff val="40000"/>
            </a:schemeClr>
          </a:solidFill>
          <a:ln>
            <a:noFill/>
          </a:ln>
        </p:spPr>
        <p:txBody>
          <a:bodyPr vert="horz" wrap="square" lIns="91440" tIns="45720" rIns="91440" bIns="45720" rtlCol="0">
            <a:normAutofit fontScale="92500"/>
          </a:bodyPr>
          <a:lstStyle/>
          <a:p>
            <a:pPr algn="ctr"/>
            <a:r>
              <a:rPr lang="en-US" b="1" dirty="0" smtClean="0">
                <a:solidFill>
                  <a:srgbClr val="0000FF"/>
                </a:solidFill>
                <a:latin typeface="Times New Roman" pitchFamily="18" charset="0"/>
                <a:cs typeface="Times New Roman" pitchFamily="18" charset="0"/>
              </a:rPr>
              <a:t>END</a:t>
            </a:r>
            <a:endParaRPr lang="en-US" b="1" dirty="0">
              <a:solidFill>
                <a:srgbClr val="0000FF"/>
              </a:solidFill>
              <a:latin typeface="Times New Roman" pitchFamily="18" charset="0"/>
              <a:cs typeface="Times New Roman" pitchFamily="18" charset="0"/>
            </a:endParaRPr>
          </a:p>
        </p:txBody>
      </p:sp>
      <p:sp>
        <p:nvSpPr>
          <p:cNvPr id="16" name="Hộp Văn bản 5">
            <a:extLst>
              <a:ext uri="{FF2B5EF4-FFF2-40B4-BE49-F238E27FC236}">
                <a16:creationId xmlns:a16="http://schemas.microsoft.com/office/drawing/2014/main" id="{16336C16-5CCD-471A-A6C9-53B8EA177AE9}"/>
              </a:ext>
            </a:extLst>
          </p:cNvPr>
          <p:cNvSpPr txBox="1"/>
          <p:nvPr/>
        </p:nvSpPr>
        <p:spPr>
          <a:xfrm>
            <a:off x="1597688" y="3729912"/>
            <a:ext cx="10451592" cy="3604064"/>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nl-NL" sz="2400" b="1">
                <a:solidFill>
                  <a:srgbClr val="FF0000"/>
                </a:solidFill>
                <a:latin typeface="Times New Roman" panose="02020603050405020304" pitchFamily="18" charset="0"/>
                <a:cs typeface="Times New Roman" panose="02020603050405020304" pitchFamily="18" charset="0"/>
              </a:rPr>
              <a:t>N</a:t>
            </a:r>
            <a:r>
              <a:rPr lang="en-US" sz="2400" b="1" smtClean="0">
                <a:solidFill>
                  <a:srgbClr val="FF0000"/>
                </a:solidFill>
                <a:latin typeface="Times New Roman" panose="02020603050405020304" pitchFamily="18" charset="0"/>
                <a:cs typeface="Times New Roman" panose="02020603050405020304" pitchFamily="18" charset="0"/>
              </a:rPr>
              <a:t>hững </a:t>
            </a:r>
            <a:r>
              <a:rPr lang="en-US" sz="2400" b="1">
                <a:solidFill>
                  <a:srgbClr val="FF0000"/>
                </a:solidFill>
                <a:latin typeface="Times New Roman" panose="02020603050405020304" pitchFamily="18" charset="0"/>
                <a:cs typeface="Times New Roman" panose="02020603050405020304" pitchFamily="18" charset="0"/>
              </a:rPr>
              <a:t>nghề thuộc lĩnh vực tin </a:t>
            </a:r>
            <a:r>
              <a:rPr lang="en-US" sz="2400" b="1" smtClean="0">
                <a:solidFill>
                  <a:srgbClr val="FF0000"/>
                </a:solidFill>
                <a:latin typeface="Times New Roman" panose="02020603050405020304" pitchFamily="18" charset="0"/>
                <a:cs typeface="Times New Roman" panose="02020603050405020304" pitchFamily="18" charset="0"/>
              </a:rPr>
              <a:t>học:</a:t>
            </a:r>
          </a:p>
          <a:p>
            <a:r>
              <a:rPr lang="en-US" sz="2400" smtClean="0">
                <a:latin typeface="Times New Roman" panose="02020603050405020304" pitchFamily="18" charset="0"/>
                <a:cs typeface="Times New Roman" panose="02020603050405020304" pitchFamily="18" charset="0"/>
              </a:rPr>
              <a:t>- Chuyên </a:t>
            </a:r>
            <a:r>
              <a:rPr lang="en-US" sz="2400">
                <a:latin typeface="Times New Roman" panose="02020603050405020304" pitchFamily="18" charset="0"/>
                <a:cs typeface="Times New Roman" panose="02020603050405020304" pitchFamily="18" charset="0"/>
              </a:rPr>
              <a:t>gia mạng máy tính. </a:t>
            </a:r>
          </a:p>
          <a:p>
            <a:r>
              <a:rPr lang="en-US" sz="2400">
                <a:latin typeface="Times New Roman" panose="02020603050405020304" pitchFamily="18" charset="0"/>
                <a:cs typeface="Times New Roman" panose="02020603050405020304" pitchFamily="18" charset="0"/>
              </a:rPr>
              <a:t>- Nhà phát triển phần mềm/ứng dụng. </a:t>
            </a:r>
          </a:p>
          <a:p>
            <a:r>
              <a:rPr lang="en-US" sz="2400">
                <a:latin typeface="Times New Roman" panose="02020603050405020304" pitchFamily="18" charset="0"/>
                <a:cs typeface="Times New Roman" panose="02020603050405020304" pitchFamily="18" charset="0"/>
              </a:rPr>
              <a:t>- Nhà phát triển web. </a:t>
            </a:r>
          </a:p>
          <a:p>
            <a:r>
              <a:rPr lang="en-US" sz="2400">
                <a:latin typeface="Times New Roman" panose="02020603050405020304" pitchFamily="18" charset="0"/>
                <a:cs typeface="Times New Roman" panose="02020603050405020304" pitchFamily="18" charset="0"/>
              </a:rPr>
              <a:t>- Nhân viên bảo trì, sửa chữa máy tính. </a:t>
            </a:r>
          </a:p>
          <a:p>
            <a:r>
              <a:rPr lang="en-US" sz="2400">
                <a:latin typeface="Times New Roman" panose="02020603050405020304" pitchFamily="18" charset="0"/>
                <a:cs typeface="Times New Roman" panose="02020603050405020304" pitchFamily="18" charset="0"/>
              </a:rPr>
              <a:t>- Quản trị cơ sở dữ liệu. </a:t>
            </a:r>
          </a:p>
          <a:p>
            <a:r>
              <a:rPr lang="en-US" sz="2400">
                <a:latin typeface="Times New Roman" panose="02020603050405020304" pitchFamily="18" charset="0"/>
                <a:cs typeface="Times New Roman" panose="02020603050405020304" pitchFamily="18" charset="0"/>
              </a:rPr>
              <a:t>- Chuyên gia bảo mật thông tin, chuyên gia an ninh mạng. </a:t>
            </a:r>
          </a:p>
          <a:p>
            <a:r>
              <a:rPr lang="en-US" sz="2400">
                <a:latin typeface="Times New Roman" panose="02020603050405020304" pitchFamily="18" charset="0"/>
                <a:cs typeface="Times New Roman" panose="02020603050405020304" pitchFamily="18" charset="0"/>
              </a:rPr>
              <a:t>- Kỹ sư phần mềm.</a:t>
            </a:r>
          </a:p>
          <a:p>
            <a:pPr algn="just">
              <a:lnSpc>
                <a:spcPct val="115000"/>
              </a:lnSpc>
              <a:spcBef>
                <a:spcPts val="600"/>
              </a:spcBef>
            </a:pPr>
            <a:endParaRPr lang="en-US" sz="2400">
              <a:latin typeface="Times New Roman" panose="02020603050405020304" pitchFamily="18" charset="0"/>
              <a:cs typeface="Times New Roman" panose="02020603050405020304" pitchFamily="18" charset="0"/>
            </a:endParaRPr>
          </a:p>
        </p:txBody>
      </p:sp>
      <p:sp>
        <p:nvSpPr>
          <p:cNvPr id="17" name="AutoShape 7">
            <a:hlinkClick r:id="" action="ppaction://noaction"/>
          </p:cNvPr>
          <p:cNvSpPr>
            <a:spLocks noChangeArrowheads="1"/>
          </p:cNvSpPr>
          <p:nvPr/>
        </p:nvSpPr>
        <p:spPr bwMode="gray">
          <a:xfrm>
            <a:off x="31865" y="855128"/>
            <a:ext cx="3790327" cy="583157"/>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pPr algn="l" eaLnBrk="0" hangingPunct="0"/>
            <a:r>
              <a:rPr lang="en-US" altLang="vi-VN" sz="3000" b="1" dirty="0"/>
              <a:t>1</a:t>
            </a:r>
            <a:r>
              <a:rPr lang="en-US" altLang="vi-VN" sz="3000" b="1"/>
              <a:t>. KHỞI ĐỘNG</a:t>
            </a:r>
            <a:endParaRPr lang="en-US" altLang="vi-VN" sz="3000" b="1" dirty="0"/>
          </a:p>
        </p:txBody>
      </p:sp>
    </p:spTree>
    <p:extLst>
      <p:ext uri="{BB962C8B-B14F-4D97-AF65-F5344CB8AC3E}">
        <p14:creationId xmlns:p14="http://schemas.microsoft.com/office/powerpoint/2010/main" val="837230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50" presetClass="entr" presetSubtype="0" decel="10000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strVal val="#ppt_w+.3"/>
                                          </p:val>
                                        </p:tav>
                                        <p:tav tm="100000">
                                          <p:val>
                                            <p:strVal val="#ppt_w"/>
                                          </p:val>
                                        </p:tav>
                                      </p:tavLst>
                                    </p:anim>
                                    <p:anim calcmode="lin" valueType="num">
                                      <p:cBhvr>
                                        <p:cTn id="14" dur="1000" fill="hold"/>
                                        <p:tgtEl>
                                          <p:spTgt spid="17"/>
                                        </p:tgtEl>
                                        <p:attrNameLst>
                                          <p:attrName>ppt_h</p:attrName>
                                        </p:attrNameLst>
                                      </p:cBhvr>
                                      <p:tavLst>
                                        <p:tav tm="0">
                                          <p:val>
                                            <p:strVal val="#ppt_h"/>
                                          </p:val>
                                        </p:tav>
                                        <p:tav tm="100000">
                                          <p:val>
                                            <p:strVal val="#ppt_h"/>
                                          </p:val>
                                        </p:tav>
                                      </p:tavLst>
                                    </p:anim>
                                    <p:animEffect transition="in" filter="fade">
                                      <p:cBhvr>
                                        <p:cTn id="15" dur="1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wipe(left)">
                                      <p:cBhvr>
                                        <p:cTn id="20" dur="500"/>
                                        <p:tgtEl>
                                          <p:spTgt spid="102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iterate type="lt">
                                    <p:tmPct val="0"/>
                                  </p:iterate>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iterate type="lt">
                                    <p:tmPct val="0"/>
                                  </p:iterate>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027" grpId="0" animBg="1"/>
      <p:bldP spid="11" grpId="0"/>
      <p:bldP spid="12" grpId="0"/>
      <p:bldP spid="14" grpId="0" animBg="1"/>
      <p:bldP spid="14" grpId="1" animBg="1"/>
      <p:bldP spid="15" grpId="0" animBg="1"/>
      <p:bldP spid="15" grpId="1" animBg="1"/>
      <p:bldP spid="16"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smtClean="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r>
              <a:rPr lang="en-US" sz="11200" b="1" dirty="0" smtClean="0">
                <a:solidFill>
                  <a:srgbClr val="0000FF"/>
                </a:solidFill>
              </a:rPr>
              <a:t> </a:t>
            </a:r>
            <a:endParaRPr lang="en-US" sz="11200"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29430"/>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TIN HỌC VÀ CÁC NGÀNH NGHỀ </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195945" y="1608089"/>
            <a:ext cx="8649478" cy="523220"/>
          </a:xfrm>
          <a:prstGeom prst="rect">
            <a:avLst/>
          </a:prstGeom>
          <a:noFill/>
          <a:scene3d>
            <a:camera prst="orthographicFront"/>
            <a:lightRig rig="threePt" dir="t"/>
          </a:scene3d>
          <a:sp3d>
            <a:bevelT prst="softRound"/>
          </a:sp3d>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2.1</a:t>
            </a:r>
            <a:r>
              <a:rPr lang="en-US" sz="2800" b="1">
                <a:solidFill>
                  <a:srgbClr val="FF0000"/>
                </a:solidFill>
                <a:latin typeface="Times New Roman" panose="02020603050405020304" pitchFamily="18" charset="0"/>
                <a:cs typeface="Times New Roman" panose="02020603050405020304" pitchFamily="18" charset="0"/>
              </a:rPr>
              <a:t>. Ngành nghề và trình độ chuyên môn nghề nghiệp </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1027" name="Rectangle 3"/>
          <p:cNvSpPr>
            <a:spLocks noChangeArrowheads="1"/>
          </p:cNvSpPr>
          <p:nvPr/>
        </p:nvSpPr>
        <p:spPr bwMode="auto">
          <a:xfrm>
            <a:off x="676450" y="2335641"/>
            <a:ext cx="11515550" cy="46166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hỏi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Hãy</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lĩnh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vực</a:t>
            </a:r>
            <a:r>
              <a:rPr lang="en-US" sz="2400" b="1" dirty="0">
                <a:latin typeface="Times New Roman" panose="02020603050405020304" pitchFamily="18" charset="0"/>
                <a:cs typeface="Times New Roman" panose="02020603050405020304" pitchFamily="18" charset="0"/>
              </a:rPr>
              <a:t> tin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a:t>
            </a:r>
            <a:endParaRPr lang="vi-VN" sz="2400" b="1" dirty="0" smtClean="0">
              <a:latin typeface="Times New Roman" pitchFamily="18" charset="0"/>
              <a:cs typeface="Times New Roman" pitchFamily="18" charset="0"/>
            </a:endParaRPr>
          </a:p>
        </p:txBody>
      </p:sp>
      <p:sp>
        <p:nvSpPr>
          <p:cNvPr id="20486" name="AutoShape 6" descr="Tổng hợp 5000 ảnh động tuyển chọn cực đẹp cho Powerpoint | CTU - Cộng đồng  Sinh viên Đại học Cần Th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0488" name="AutoShape 8" descr="https://lh3.googleusercontent.com/-myzuBQYzdNY/WsHEwG81ulI/AAAAAAAABHs/jqYtA6G5fy4nkhWRm_1ucMihbvJShBY1gCHMYCw/1-mau_slide_powerpoint_dep_ctu.vn_(1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10" name="Picture 9" descr="anh d.gif"/>
          <p:cNvPicPr>
            <a:picLocks noChangeAspect="1"/>
          </p:cNvPicPr>
          <p:nvPr/>
        </p:nvPicPr>
        <p:blipFill>
          <a:blip r:embed="rId2"/>
          <a:stretch>
            <a:fillRect/>
          </a:stretch>
        </p:blipFill>
        <p:spPr>
          <a:xfrm>
            <a:off x="10801880" y="677332"/>
            <a:ext cx="1111250" cy="846667"/>
          </a:xfrm>
          <a:prstGeom prst="rect">
            <a:avLst/>
          </a:prstGeom>
        </p:spPr>
      </p:pic>
      <p:sp>
        <p:nvSpPr>
          <p:cNvPr id="11" name="Hộp Văn bản 5">
            <a:extLst>
              <a:ext uri="{FF2B5EF4-FFF2-40B4-BE49-F238E27FC236}">
                <a16:creationId xmlns:a16="http://schemas.microsoft.com/office/drawing/2014/main" id="{16336C16-5CCD-471A-A6C9-53B8EA177AE9}"/>
              </a:ext>
            </a:extLst>
          </p:cNvPr>
          <p:cNvSpPr txBox="1"/>
          <p:nvPr/>
        </p:nvSpPr>
        <p:spPr>
          <a:xfrm>
            <a:off x="676450" y="2973163"/>
            <a:ext cx="11236680" cy="1569660"/>
          </a:xfrm>
          <a:prstGeom prst="rect">
            <a:avLst/>
          </a:prstGeom>
          <a:noFill/>
          <a:scene3d>
            <a:camera prst="orthographicFront"/>
            <a:lightRig rig="threePt" dir="t"/>
          </a:scene3d>
          <a:sp3d>
            <a:bevelT prst="softRound"/>
          </a:sp3d>
        </p:spPr>
        <p:txBody>
          <a:bodyPr wrap="square">
            <a:spAutoFit/>
          </a:bodyPr>
          <a:lstStyle/>
          <a:p>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lĩnh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Tin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a:t>
            </a:r>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viễn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viễn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a:t>
            </a:r>
          </a:p>
        </p:txBody>
      </p:sp>
      <p:sp>
        <p:nvSpPr>
          <p:cNvPr id="12" name="Hộp Văn bản 5">
            <a:extLst>
              <a:ext uri="{FF2B5EF4-FFF2-40B4-BE49-F238E27FC236}">
                <a16:creationId xmlns:a16="http://schemas.microsoft.com/office/drawing/2014/main" id="{16336C16-5CCD-471A-A6C9-53B8EA177AE9}"/>
              </a:ext>
            </a:extLst>
          </p:cNvPr>
          <p:cNvSpPr txBox="1"/>
          <p:nvPr/>
        </p:nvSpPr>
        <p:spPr>
          <a:xfrm>
            <a:off x="307975" y="4874140"/>
            <a:ext cx="11236680" cy="830997"/>
          </a:xfrm>
          <a:prstGeom prst="rect">
            <a:avLst/>
          </a:prstGeom>
          <a:noFill/>
          <a:scene3d>
            <a:camera prst="orthographicFront"/>
            <a:lightRig rig="threePt" dir="t"/>
          </a:scene3d>
          <a:sp3d>
            <a:bevelT prst="softRound"/>
          </a:sp3d>
        </p:spPr>
        <p:txBody>
          <a:bodyPr wrap="square">
            <a:spAutoFit/>
          </a:bodyPr>
          <a:lstStyle/>
          <a:p>
            <a:r>
              <a:rPr lang="en-US" sz="2400" smtClean="0">
                <a:latin typeface="Times New Roman" panose="02020603050405020304" pitchFamily="18" charset="0"/>
                <a:cs typeface="Times New Roman" panose="02020603050405020304" pitchFamily="18" charset="0"/>
              </a:rPr>
              <a:t>=&gt; Chọn </a:t>
            </a:r>
            <a:r>
              <a:rPr lang="en-US" sz="2400">
                <a:latin typeface="Times New Roman" panose="02020603050405020304" pitchFamily="18" charset="0"/>
                <a:cs typeface="Times New Roman" panose="02020603050405020304" pitchFamily="18" charset="0"/>
              </a:rPr>
              <a:t>ngành nghề đào tạo có tác động rất lớn đến việc làm nghề gì, đạt trình độ chuyên môn nào trong tương lai.</a:t>
            </a:r>
          </a:p>
        </p:txBody>
      </p:sp>
      <p:sp>
        <p:nvSpPr>
          <p:cNvPr id="13" name="AutoShape 6">
            <a:hlinkClick r:id="rId3" action="ppaction://hlinksldjump"/>
          </p:cNvPr>
          <p:cNvSpPr>
            <a:spLocks noChangeArrowheads="1"/>
          </p:cNvSpPr>
          <p:nvPr/>
        </p:nvSpPr>
        <p:spPr bwMode="gray">
          <a:xfrm>
            <a:off x="31865" y="851769"/>
            <a:ext cx="4573587" cy="558800"/>
          </a:xfrm>
          <a:prstGeom prst="roundRect">
            <a:avLst>
              <a:gd name="adj" fmla="val 50000"/>
            </a:avLst>
          </a:prstGeom>
          <a:noFill/>
          <a:ln w="57150" algn="ctr">
            <a:solidFill>
              <a:schemeClr val="accent6">
                <a:lumMod val="75000"/>
              </a:schemeClr>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auto">
              <a:spcBef>
                <a:spcPts val="0"/>
              </a:spcBef>
              <a:spcAft>
                <a:spcPts val="0"/>
              </a:spcAft>
              <a:defRPr/>
            </a:pPr>
            <a:r>
              <a:rPr lang="en-US" altLang="vi-VN" sz="2800" b="1" dirty="0">
                <a:latin typeface="+mn-lt"/>
              </a:rPr>
              <a:t>2</a:t>
            </a:r>
            <a:r>
              <a:rPr lang="en-US" altLang="vi-VN" sz="2800" b="1">
                <a:latin typeface="+mn-lt"/>
              </a:rPr>
              <a:t>. HÌNH THÀNH KIẾN THỨC</a:t>
            </a:r>
            <a:endParaRPr lang="en-US" altLang="vi-VN" sz="2800" b="1" dirty="0">
              <a:latin typeface="+mn-lt"/>
            </a:endParaRPr>
          </a:p>
        </p:txBody>
      </p:sp>
    </p:spTree>
    <p:extLst>
      <p:ext uri="{BB962C8B-B14F-4D97-AF65-F5344CB8AC3E}">
        <p14:creationId xmlns:p14="http://schemas.microsoft.com/office/powerpoint/2010/main" val="24354826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barn(inVertical)">
                                      <p:cBhvr>
                                        <p:cTn id="7" dur="500"/>
                                        <p:tgtEl>
                                          <p:spTgt spid="1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smtClean="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r>
              <a:rPr lang="en-US" sz="11200" b="1" dirty="0" smtClean="0">
                <a:solidFill>
                  <a:srgbClr val="0000FF"/>
                </a:solidFill>
              </a:rPr>
              <a:t> </a:t>
            </a:r>
            <a:endParaRPr lang="en-US" sz="11200"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29430"/>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TIN HỌC VÀ CÁC NGÀNH NGHỀ </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0" y="997529"/>
            <a:ext cx="7436498" cy="523220"/>
          </a:xfrm>
          <a:prstGeom prst="rect">
            <a:avLst/>
          </a:prstGeom>
          <a:noFill/>
          <a:scene3d>
            <a:camera prst="orthographicFront"/>
            <a:lightRig rig="threePt" dir="t"/>
          </a:scene3d>
          <a:sp3d>
            <a:bevelT prst="softRound"/>
          </a:sp3d>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2.2</a:t>
            </a:r>
            <a:r>
              <a:rPr lang="en-US" sz="2800" b="1">
                <a:solidFill>
                  <a:srgbClr val="FF0000"/>
                </a:solidFill>
                <a:latin typeface="Times New Roman" panose="02020603050405020304" pitchFamily="18" charset="0"/>
                <a:cs typeface="Times New Roman" panose="02020603050405020304" pitchFamily="18" charset="0"/>
              </a:rPr>
              <a:t>. Một số nghề thuộc lĩnh vực tin học</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1027" name="Rectangle 3"/>
          <p:cNvSpPr>
            <a:spLocks noChangeArrowheads="1"/>
          </p:cNvSpPr>
          <p:nvPr/>
        </p:nvSpPr>
        <p:spPr bwMode="auto">
          <a:xfrm>
            <a:off x="307975" y="1768898"/>
            <a:ext cx="10363073" cy="83099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a:latin typeface="Times New Roman" panose="02020603050405020304" pitchFamily="18" charset="0"/>
                <a:cs typeface="Times New Roman" panose="02020603050405020304" pitchFamily="18" charset="0"/>
              </a:rPr>
              <a:t>- GV chia lớp thành 2 nhóm, </a:t>
            </a:r>
            <a:r>
              <a:rPr lang="en-US" sz="2400" smtClean="0">
                <a:latin typeface="Times New Roman" panose="02020603050405020304" pitchFamily="18" charset="0"/>
                <a:cs typeface="Times New Roman" panose="02020603050405020304" pitchFamily="18" charset="0"/>
              </a:rPr>
              <a:t>các nhóm hoàn </a:t>
            </a:r>
            <a:r>
              <a:rPr lang="en-US" sz="2400">
                <a:latin typeface="Times New Roman" panose="02020603050405020304" pitchFamily="18" charset="0"/>
                <a:cs typeface="Times New Roman" panose="02020603050405020304" pitchFamily="18" charset="0"/>
              </a:rPr>
              <a:t>thành vào phiếu học tập số </a:t>
            </a:r>
            <a:r>
              <a:rPr lang="en-US" sz="2400" smtClean="0">
                <a:latin typeface="Times New Roman" panose="02020603050405020304" pitchFamily="18" charset="0"/>
                <a:cs typeface="Times New Roman" panose="02020603050405020304" pitchFamily="18" charset="0"/>
              </a:rPr>
              <a:t>1 trong thời </a:t>
            </a:r>
            <a:r>
              <a:rPr lang="en-US" sz="2400">
                <a:latin typeface="Times New Roman" panose="02020603050405020304" pitchFamily="18" charset="0"/>
                <a:cs typeface="Times New Roman" panose="02020603050405020304" pitchFamily="18" charset="0"/>
              </a:rPr>
              <a:t>gian 5 phút</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20486" name="AutoShape 6" descr="Tổng hợp 5000 ảnh động tuyển chọn cực đẹp cho Powerpoint | CTU - Cộng đồng  Sinh viên Đại học Cần Th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0488" name="AutoShape 8" descr="https://lh3.googleusercontent.com/-myzuBQYzdNY/WsHEwG81ulI/AAAAAAAABHs/jqYtA6G5fy4nkhWRm_1ucMihbvJShBY1gCHMYCw/1-mau_slide_powerpoint_dep_ctu.vn_(1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10" name="Picture 9" descr="anh d.gif"/>
          <p:cNvPicPr>
            <a:picLocks noChangeAspect="1"/>
          </p:cNvPicPr>
          <p:nvPr/>
        </p:nvPicPr>
        <p:blipFill>
          <a:blip r:embed="rId2"/>
          <a:stretch>
            <a:fillRect/>
          </a:stretch>
        </p:blipFill>
        <p:spPr>
          <a:xfrm>
            <a:off x="10801880" y="677332"/>
            <a:ext cx="1111250" cy="846667"/>
          </a:xfrm>
          <a:prstGeom prst="rect">
            <a:avLst/>
          </a:prstGeom>
        </p:spPr>
      </p:pic>
      <p:sp>
        <p:nvSpPr>
          <p:cNvPr id="2" name="Rectangle 1"/>
          <p:cNvSpPr/>
          <p:nvPr/>
        </p:nvSpPr>
        <p:spPr>
          <a:xfrm>
            <a:off x="1133451" y="2729061"/>
            <a:ext cx="9925098" cy="2229008"/>
          </a:xfrm>
          <a:prstGeom prst="rect">
            <a:avLst/>
          </a:prstGeom>
        </p:spPr>
        <p:txBody>
          <a:bodyPr wrap="square">
            <a:spAutoFit/>
          </a:bodyPr>
          <a:lstStyle/>
          <a:p>
            <a:pPr algn="ctr">
              <a:spcAft>
                <a:spcPts val="0"/>
              </a:spcAft>
            </a:pPr>
            <a:r>
              <a:rPr lang="en-US" sz="2200" b="1" dirty="0">
                <a:solidFill>
                  <a:srgbClr val="FF0000"/>
                </a:solidFill>
                <a:latin typeface="Times New Roman" panose="02020603050405020304" pitchFamily="18" charset="0"/>
                <a:ea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endParaRPr>
          </a:p>
          <a:p>
            <a:pPr indent="254000" algn="ctr">
              <a:lnSpc>
                <a:spcPct val="127000"/>
              </a:lnSpc>
              <a:spcAft>
                <a:spcPts val="0"/>
              </a:spcAft>
              <a:tabLst>
                <a:tab pos="562610" algn="l"/>
              </a:tabLst>
            </a:pPr>
            <a:r>
              <a:rPr lang="en-US" sz="2600" b="1" dirty="0" err="1">
                <a:latin typeface="Times New Roman" panose="02020603050405020304" pitchFamily="18" charset="0"/>
                <a:ea typeface="Calibri" panose="020F0502020204030204" pitchFamily="34" charset="0"/>
              </a:rPr>
              <a:t>Phiếu</a:t>
            </a:r>
            <a:r>
              <a:rPr lang="en-US" sz="2600" b="1" dirty="0">
                <a:latin typeface="Times New Roman" panose="02020603050405020304" pitchFamily="18" charset="0"/>
                <a:ea typeface="Calibri" panose="020F0502020204030204" pitchFamily="34" charset="0"/>
              </a:rPr>
              <a:t> </a:t>
            </a:r>
            <a:r>
              <a:rPr lang="en-US" sz="2600" b="1" dirty="0" err="1">
                <a:latin typeface="Times New Roman" panose="02020603050405020304" pitchFamily="18" charset="0"/>
                <a:ea typeface="Calibri" panose="020F0502020204030204" pitchFamily="34" charset="0"/>
              </a:rPr>
              <a:t>học</a:t>
            </a:r>
            <a:r>
              <a:rPr lang="en-US" sz="2600" b="1" dirty="0">
                <a:latin typeface="Times New Roman" panose="02020603050405020304" pitchFamily="18" charset="0"/>
                <a:ea typeface="Calibri" panose="020F0502020204030204" pitchFamily="34" charset="0"/>
              </a:rPr>
              <a:t> </a:t>
            </a:r>
            <a:r>
              <a:rPr lang="en-US" sz="2600" b="1" dirty="0" err="1">
                <a:latin typeface="Times New Roman" panose="02020603050405020304" pitchFamily="18" charset="0"/>
                <a:ea typeface="Calibri" panose="020F0502020204030204" pitchFamily="34" charset="0"/>
              </a:rPr>
              <a:t>tập</a:t>
            </a:r>
            <a:r>
              <a:rPr lang="en-US" sz="2600" b="1" dirty="0">
                <a:latin typeface="Times New Roman" panose="02020603050405020304" pitchFamily="18" charset="0"/>
                <a:ea typeface="Calibri" panose="020F0502020204030204" pitchFamily="34" charset="0"/>
              </a:rPr>
              <a:t> </a:t>
            </a:r>
            <a:r>
              <a:rPr lang="en-US" sz="2600" b="1" dirty="0" err="1">
                <a:latin typeface="Times New Roman" panose="02020603050405020304" pitchFamily="18" charset="0"/>
                <a:ea typeface="Calibri" panose="020F0502020204030204" pitchFamily="34" charset="0"/>
              </a:rPr>
              <a:t>số</a:t>
            </a:r>
            <a:r>
              <a:rPr lang="en-US" sz="2600" b="1" dirty="0">
                <a:latin typeface="Times New Roman" panose="02020603050405020304" pitchFamily="18" charset="0"/>
                <a:ea typeface="Calibri" panose="020F0502020204030204" pitchFamily="34" charset="0"/>
              </a:rPr>
              <a:t> 1</a:t>
            </a:r>
            <a:endParaRPr lang="en-US" sz="2600" dirty="0">
              <a:latin typeface="Times New Roman" panose="02020603050405020304" pitchFamily="18" charset="0"/>
              <a:ea typeface="Times New Roman" panose="02020603050405020304" pitchFamily="18" charset="0"/>
            </a:endParaRPr>
          </a:p>
          <a:p>
            <a:pPr indent="254000">
              <a:lnSpc>
                <a:spcPct val="127000"/>
              </a:lnSpc>
              <a:spcAft>
                <a:spcPts val="0"/>
              </a:spcAft>
              <a:tabLst>
                <a:tab pos="562610" algn="l"/>
              </a:tabLst>
            </a:pP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Nhóm</a:t>
            </a:r>
            <a:r>
              <a:rPr lang="en-US" sz="2200" dirty="0">
                <a:latin typeface="Times New Roman" panose="02020603050405020304" pitchFamily="18" charset="0"/>
                <a:ea typeface="Calibri" panose="020F0502020204030204" pitchFamily="34" charset="0"/>
              </a:rPr>
              <a:t> 1: </a:t>
            </a:r>
            <a:r>
              <a:rPr lang="en-US" sz="2200" dirty="0" err="1">
                <a:latin typeface="Times New Roman" panose="02020603050405020304" pitchFamily="18" charset="0"/>
                <a:ea typeface="Calibri" panose="020F0502020204030204" pitchFamily="34" charset="0"/>
              </a:rPr>
              <a:t>Tìm</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hiểu</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thông</a:t>
            </a:r>
            <a:r>
              <a:rPr lang="en-US" sz="2200" dirty="0">
                <a:latin typeface="Times New Roman" panose="02020603050405020304" pitchFamily="18" charset="0"/>
                <a:ea typeface="Calibri" panose="020F0502020204030204" pitchFamily="34" charset="0"/>
              </a:rPr>
              <a:t> tin </a:t>
            </a:r>
            <a:r>
              <a:rPr lang="en-US" sz="2200" dirty="0" err="1">
                <a:latin typeface="Times New Roman" panose="02020603050405020304" pitchFamily="18" charset="0"/>
                <a:ea typeface="Calibri" panose="020F0502020204030204" pitchFamily="34" charset="0"/>
              </a:rPr>
              <a:t>về</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một</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số</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nghề</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thuộc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lĩnh</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vực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phát</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triển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phần</a:t>
            </a:r>
            <a:r>
              <a:rPr lang="en-US" sz="2200" dirty="0">
                <a:latin typeface="Times New Roman" panose="02020603050405020304" pitchFamily="18" charset="0"/>
                <a:ea typeface="Calibri" panose="020F0502020204030204" pitchFamily="34" charset="0"/>
              </a:rPr>
              <a:t> </a:t>
            </a:r>
            <a:r>
              <a:rPr lang="en-US" sz="2200" dirty="0" err="1" smtClean="0">
                <a:latin typeface="Times New Roman" panose="02020603050405020304" pitchFamily="18" charset="0"/>
                <a:ea typeface="Calibri" panose="020F0502020204030204" pitchFamily="34" charset="0"/>
              </a:rPr>
              <a:t>mềm</a:t>
            </a:r>
            <a:r>
              <a:rPr lang="en-US" sz="2200" dirty="0" smtClean="0">
                <a:latin typeface="Times New Roman" panose="02020603050405020304" pitchFamily="18" charset="0"/>
                <a:ea typeface="Calibri" panose="020F0502020204030204" pitchFamily="34" charset="0"/>
              </a:rPr>
              <a:t>.</a:t>
            </a:r>
            <a:endParaRPr lang="en-US" sz="2200" dirty="0">
              <a:latin typeface="Times New Roman" panose="02020603050405020304" pitchFamily="18" charset="0"/>
              <a:ea typeface="Times New Roman" panose="02020603050405020304" pitchFamily="18" charset="0"/>
            </a:endParaRPr>
          </a:p>
          <a:p>
            <a:pPr indent="254000" algn="just">
              <a:lnSpc>
                <a:spcPct val="127000"/>
              </a:lnSpc>
              <a:spcAft>
                <a:spcPts val="0"/>
              </a:spcAft>
              <a:tabLst>
                <a:tab pos="562610" algn="l"/>
              </a:tabLst>
            </a:pP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Nhóm</a:t>
            </a:r>
            <a:r>
              <a:rPr lang="en-US" sz="2200" dirty="0">
                <a:latin typeface="Times New Roman" panose="02020603050405020304" pitchFamily="18" charset="0"/>
                <a:ea typeface="Times New Roman" panose="02020603050405020304" pitchFamily="18" charset="0"/>
              </a:rPr>
              <a:t> 2: </a:t>
            </a:r>
            <a:r>
              <a:rPr lang="en-US" sz="2200" dirty="0" err="1">
                <a:latin typeface="Times New Roman" panose="02020603050405020304" pitchFamily="18" charset="0"/>
                <a:ea typeface="Times New Roman" panose="02020603050405020304" pitchFamily="18" charset="0"/>
              </a:rPr>
              <a:t>Tìm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hiểu</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thông</a:t>
            </a:r>
            <a:r>
              <a:rPr lang="en-US" sz="2200" dirty="0">
                <a:latin typeface="Times New Roman" panose="02020603050405020304" pitchFamily="18" charset="0"/>
                <a:ea typeface="Times New Roman" panose="02020603050405020304" pitchFamily="18" charset="0"/>
              </a:rPr>
              <a:t> tin </a:t>
            </a:r>
            <a:r>
              <a:rPr lang="en-US" sz="2200" dirty="0" err="1">
                <a:latin typeface="Times New Roman" panose="02020603050405020304" pitchFamily="18" charset="0"/>
                <a:ea typeface="Times New Roman" panose="02020603050405020304" pitchFamily="18" charset="0"/>
              </a:rPr>
              <a:t>về</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a:t>
            </a:r>
            <a:r>
              <a:rPr lang="en-US" sz="2200" dirty="0" err="1">
                <a:latin typeface="Times New Roman" panose="02020603050405020304" pitchFamily="18" charset="0"/>
                <a:ea typeface="Calibri" panose="020F0502020204030204" pitchFamily="34" charset="0"/>
              </a:rPr>
              <a:t>ột</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số</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nghề</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thuộc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lĩnh</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vực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vận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hành</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hệ</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thống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công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nghệ</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thông</a:t>
            </a:r>
            <a:r>
              <a:rPr lang="en-US" sz="2200" dirty="0">
                <a:latin typeface="Times New Roman" panose="02020603050405020304" pitchFamily="18" charset="0"/>
                <a:ea typeface="Calibri" panose="020F0502020204030204" pitchFamily="34" charset="0"/>
              </a:rPr>
              <a:t> </a:t>
            </a:r>
            <a:r>
              <a:rPr lang="en-US" sz="2200" dirty="0" smtClean="0">
                <a:latin typeface="Times New Roman" panose="02020603050405020304" pitchFamily="18" charset="0"/>
                <a:ea typeface="Calibri" panose="020F0502020204030204" pitchFamily="34" charset="0"/>
              </a:rPr>
              <a:t>tin.</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64344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inVertic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27"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smtClean="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r>
              <a:rPr lang="en-US" sz="11200" b="1" dirty="0" smtClean="0">
                <a:solidFill>
                  <a:srgbClr val="0000FF"/>
                </a:solidFill>
              </a:rPr>
              <a:t> </a:t>
            </a:r>
            <a:endParaRPr lang="en-US" sz="11200"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29430"/>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TIN HỌC VÀ CÁC NGÀNH NGHỀ </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0" y="997529"/>
            <a:ext cx="7436498" cy="523220"/>
          </a:xfrm>
          <a:prstGeom prst="rect">
            <a:avLst/>
          </a:prstGeom>
          <a:noFill/>
          <a:scene3d>
            <a:camera prst="orthographicFront"/>
            <a:lightRig rig="threePt" dir="t"/>
          </a:scene3d>
          <a:sp3d>
            <a:bevelT prst="softRound"/>
          </a:sp3d>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2.2</a:t>
            </a:r>
            <a:r>
              <a:rPr lang="en-US" sz="2800" b="1">
                <a:solidFill>
                  <a:srgbClr val="FF0000"/>
                </a:solidFill>
                <a:latin typeface="Times New Roman" panose="02020603050405020304" pitchFamily="18" charset="0"/>
                <a:cs typeface="Times New Roman" panose="02020603050405020304" pitchFamily="18" charset="0"/>
              </a:rPr>
              <a:t>. Một số nghề thuộc lĩnh vực tin học</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0486" name="AutoShape 6" descr="Tổng hợp 5000 ảnh động tuyển chọn cực đẹp cho Powerpoint | CTU - Cộng đồng  Sinh viên Đại học Cần Th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0488" name="AutoShape 8" descr="https://lh3.googleusercontent.com/-myzuBQYzdNY/WsHEwG81ulI/AAAAAAAABHs/jqYtA6G5fy4nkhWRm_1ucMihbvJShBY1gCHMYCw/1-mau_slide_powerpoint_dep_ctu.vn_(1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10" name="Picture 9" descr="anh d.gif"/>
          <p:cNvPicPr>
            <a:picLocks noChangeAspect="1"/>
          </p:cNvPicPr>
          <p:nvPr/>
        </p:nvPicPr>
        <p:blipFill>
          <a:blip r:embed="rId2"/>
          <a:stretch>
            <a:fillRect/>
          </a:stretch>
        </p:blipFill>
        <p:spPr>
          <a:xfrm>
            <a:off x="10801880" y="677332"/>
            <a:ext cx="1111250" cy="846667"/>
          </a:xfrm>
          <a:prstGeom prst="rect">
            <a:avLst/>
          </a:prstGeom>
        </p:spPr>
      </p:pic>
      <p:sp>
        <p:nvSpPr>
          <p:cNvPr id="13" name="Hộp Văn bản 5">
            <a:extLst>
              <a:ext uri="{FF2B5EF4-FFF2-40B4-BE49-F238E27FC236}">
                <a16:creationId xmlns:a16="http://schemas.microsoft.com/office/drawing/2014/main" id="{16336C16-5CCD-471A-A6C9-53B8EA177AE9}"/>
              </a:ext>
            </a:extLst>
          </p:cNvPr>
          <p:cNvSpPr txBox="1"/>
          <p:nvPr/>
        </p:nvSpPr>
        <p:spPr>
          <a:xfrm>
            <a:off x="460375" y="1584513"/>
            <a:ext cx="7436498" cy="461665"/>
          </a:xfrm>
          <a:prstGeom prst="rect">
            <a:avLst/>
          </a:prstGeom>
          <a:noFill/>
          <a:scene3d>
            <a:camera prst="orthographicFront"/>
            <a:lightRig rig="threePt" dir="t"/>
          </a:scene3d>
          <a:sp3d>
            <a:bevelT prst="softRound"/>
          </a:sp3d>
        </p:spPr>
        <p:txBody>
          <a:bodyPr wrap="square">
            <a:spAutoFit/>
          </a:bodyPr>
          <a:lstStyle/>
          <a:p>
            <a:r>
              <a:rPr lang="en-US" sz="2400" b="1">
                <a:latin typeface="Times New Roman" panose="02020603050405020304" pitchFamily="18" charset="0"/>
                <a:cs typeface="Times New Roman" panose="02020603050405020304" pitchFamily="18" charset="0"/>
              </a:rPr>
              <a:t>a) Một số nghề thuộc lĩnh vực phát triển phần mềm</a:t>
            </a:r>
            <a:endParaRPr lang="en-US" sz="2400">
              <a:latin typeface="Times New Roman" panose="02020603050405020304" pitchFamily="18" charset="0"/>
              <a:cs typeface="Times New Roman" panose="02020603050405020304" pitchFamily="18" charset="0"/>
            </a:endParaRPr>
          </a:p>
        </p:txBody>
      </p:sp>
      <p:sp>
        <p:nvSpPr>
          <p:cNvPr id="8" name="Rectangle 7"/>
          <p:cNvSpPr/>
          <p:nvPr/>
        </p:nvSpPr>
        <p:spPr>
          <a:xfrm>
            <a:off x="307975" y="2090345"/>
            <a:ext cx="11566849" cy="1968488"/>
          </a:xfrm>
          <a:prstGeom prst="rect">
            <a:avLst/>
          </a:prstGeom>
        </p:spPr>
        <p:txBody>
          <a:bodyPr wrap="square">
            <a:spAutoFit/>
          </a:bodyPr>
          <a:lstStyle/>
          <a:p>
            <a:pPr indent="254000" algn="just">
              <a:lnSpc>
                <a:spcPct val="127000"/>
              </a:lnSpc>
              <a:spcAft>
                <a:spcPts val="0"/>
              </a:spcAft>
              <a:tabLst>
                <a:tab pos="562610" algn="l"/>
              </a:tabLst>
            </a:pPr>
            <a:r>
              <a:rPr lang="en-US" sz="2400" b="1">
                <a:latin typeface="Times New Roman" panose="02020603050405020304" pitchFamily="18" charset="0"/>
                <a:ea typeface="Calibri" panose="020F0502020204030204" pitchFamily="34" charset="0"/>
              </a:rPr>
              <a:t>- </a:t>
            </a:r>
            <a:r>
              <a:rPr lang="en-US" sz="2400">
                <a:latin typeface="Times New Roman" panose="02020603050405020304" pitchFamily="18" charset="0"/>
                <a:ea typeface="Calibri" panose="020F0502020204030204" pitchFamily="34" charset="0"/>
              </a:rPr>
              <a:t>Lĩnh vực phát triển phần mềm cần nguồn nhân lực thuộc các nghề: Phân tích hệ thống, lập trình máy tính…</a:t>
            </a:r>
            <a:endParaRPr lang="en-US" sz="2400">
              <a:latin typeface="Times New Roman" panose="02020603050405020304" pitchFamily="18" charset="0"/>
              <a:ea typeface="Times New Roman" panose="02020603050405020304" pitchFamily="18" charset="0"/>
            </a:endParaRPr>
          </a:p>
          <a:p>
            <a:pPr indent="254000" algn="just">
              <a:lnSpc>
                <a:spcPct val="127000"/>
              </a:lnSpc>
              <a:spcAft>
                <a:spcPts val="0"/>
              </a:spcAft>
              <a:tabLst>
                <a:tab pos="562610" algn="l"/>
              </a:tabLst>
            </a:pPr>
            <a:r>
              <a:rPr lang="en-US" sz="2400">
                <a:latin typeface="Times New Roman" panose="02020603050405020304" pitchFamily="18" charset="0"/>
                <a:ea typeface="Calibri" panose="020F0502020204030204" pitchFamily="34" charset="0"/>
              </a:rPr>
              <a:t>- Các chức danh nghề nghiệp thường gặp của những người làm việc trong lĩnh vực này là: </a:t>
            </a:r>
            <a:r>
              <a:rPr lang="en-US" sz="2400">
                <a:latin typeface="Times New Roman" panose="02020603050405020304" pitchFamily="18" charset="0"/>
                <a:ea typeface="Times New Roman" panose="02020603050405020304" pitchFamily="18" charset="0"/>
              </a:rPr>
              <a:t>Kĩ sư phần mềm, kiến trúc sư phần mềm, lập trình viên.</a:t>
            </a:r>
            <a:endParaRPr lang="en-US" sz="2400">
              <a:effectLst/>
              <a:latin typeface="Times New Roman" panose="02020603050405020304" pitchFamily="18" charset="0"/>
              <a:ea typeface="Times New Roman" panose="02020603050405020304" pitchFamily="18" charset="0"/>
            </a:endParaRPr>
          </a:p>
        </p:txBody>
      </p:sp>
      <p:pic>
        <p:nvPicPr>
          <p:cNvPr id="15" name="Picture 14"/>
          <p:cNvPicPr>
            <a:picLocks noChangeAspect="1"/>
          </p:cNvPicPr>
          <p:nvPr/>
        </p:nvPicPr>
        <p:blipFill rotWithShape="1">
          <a:blip r:embed="rId3"/>
          <a:srcRect l="21204" t="40577" r="55599" b="36009"/>
          <a:stretch/>
        </p:blipFill>
        <p:spPr>
          <a:xfrm>
            <a:off x="540119" y="4282322"/>
            <a:ext cx="2496312" cy="1697853"/>
          </a:xfrm>
          <a:prstGeom prst="rect">
            <a:avLst/>
          </a:prstGeom>
        </p:spPr>
      </p:pic>
      <p:pic>
        <p:nvPicPr>
          <p:cNvPr id="16" name="Picture 15"/>
          <p:cNvPicPr>
            <a:picLocks noChangeAspect="1"/>
          </p:cNvPicPr>
          <p:nvPr/>
        </p:nvPicPr>
        <p:blipFill rotWithShape="1">
          <a:blip r:embed="rId4"/>
          <a:srcRect l="22696" t="50085" r="54487" b="29633"/>
          <a:stretch/>
        </p:blipFill>
        <p:spPr>
          <a:xfrm>
            <a:off x="9410701" y="4402924"/>
            <a:ext cx="2286000" cy="1577251"/>
          </a:xfrm>
          <a:prstGeom prst="rect">
            <a:avLst/>
          </a:prstGeom>
        </p:spPr>
      </p:pic>
      <p:pic>
        <p:nvPicPr>
          <p:cNvPr id="17" name="Picture 16"/>
          <p:cNvPicPr>
            <a:picLocks noChangeAspect="1"/>
          </p:cNvPicPr>
          <p:nvPr/>
        </p:nvPicPr>
        <p:blipFill rotWithShape="1">
          <a:blip r:embed="rId5"/>
          <a:srcRect l="20654" t="45195" r="63875" b="32272"/>
          <a:stretch/>
        </p:blipFill>
        <p:spPr>
          <a:xfrm>
            <a:off x="3277292" y="4348238"/>
            <a:ext cx="2428563" cy="1631937"/>
          </a:xfrm>
          <a:prstGeom prst="rect">
            <a:avLst/>
          </a:prstGeom>
        </p:spPr>
      </p:pic>
      <p:pic>
        <p:nvPicPr>
          <p:cNvPr id="18" name="Picture 17"/>
          <p:cNvPicPr>
            <a:picLocks noChangeAspect="1"/>
          </p:cNvPicPr>
          <p:nvPr/>
        </p:nvPicPr>
        <p:blipFill rotWithShape="1">
          <a:blip r:embed="rId6"/>
          <a:srcRect l="20150" t="29979" r="58229" b="48686"/>
          <a:stretch/>
        </p:blipFill>
        <p:spPr>
          <a:xfrm>
            <a:off x="6398654" y="4402924"/>
            <a:ext cx="2075688" cy="1631937"/>
          </a:xfrm>
          <a:prstGeom prst="rect">
            <a:avLst/>
          </a:prstGeom>
        </p:spPr>
      </p:pic>
    </p:spTree>
    <p:extLst>
      <p:ext uri="{BB962C8B-B14F-4D97-AF65-F5344CB8AC3E}">
        <p14:creationId xmlns:p14="http://schemas.microsoft.com/office/powerpoint/2010/main" val="31448868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par>
                                <p:cTn id="21" presetID="22" presetClass="entr" presetSubtype="8"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par>
                                <p:cTn id="24" presetID="22" presetClass="entr" presetSubtype="8"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smtClean="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r>
              <a:rPr lang="en-US" sz="11200" b="1" dirty="0" smtClean="0">
                <a:solidFill>
                  <a:srgbClr val="0000FF"/>
                </a:solidFill>
              </a:rPr>
              <a:t> </a:t>
            </a:r>
            <a:endParaRPr lang="en-US" sz="11200"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29430"/>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TIN HỌC VÀ CÁC NGÀNH NGHỀ </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0" y="997529"/>
            <a:ext cx="7436498" cy="523220"/>
          </a:xfrm>
          <a:prstGeom prst="rect">
            <a:avLst/>
          </a:prstGeom>
          <a:noFill/>
          <a:scene3d>
            <a:camera prst="orthographicFront"/>
            <a:lightRig rig="threePt" dir="t"/>
          </a:scene3d>
          <a:sp3d>
            <a:bevelT prst="softRound"/>
          </a:sp3d>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2.2</a:t>
            </a:r>
            <a:r>
              <a:rPr lang="en-US" sz="2800" b="1">
                <a:solidFill>
                  <a:srgbClr val="FF0000"/>
                </a:solidFill>
                <a:latin typeface="Times New Roman" panose="02020603050405020304" pitchFamily="18" charset="0"/>
                <a:cs typeface="Times New Roman" panose="02020603050405020304" pitchFamily="18" charset="0"/>
              </a:rPr>
              <a:t>. Một số nghề thuộc lĩnh vực tin học</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0486" name="AutoShape 6" descr="Tổng hợp 5000 ảnh động tuyển chọn cực đẹp cho Powerpoint | CTU - Cộng đồng  Sinh viên Đại học Cần Th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0488" name="AutoShape 8" descr="https://lh3.googleusercontent.com/-myzuBQYzdNY/WsHEwG81ulI/AAAAAAAABHs/jqYtA6G5fy4nkhWRm_1ucMihbvJShBY1gCHMYCw/1-mau_slide_powerpoint_dep_ctu.vn_(1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10" name="Picture 9" descr="anh d.gif"/>
          <p:cNvPicPr>
            <a:picLocks noChangeAspect="1"/>
          </p:cNvPicPr>
          <p:nvPr/>
        </p:nvPicPr>
        <p:blipFill>
          <a:blip r:embed="rId2"/>
          <a:stretch>
            <a:fillRect/>
          </a:stretch>
        </p:blipFill>
        <p:spPr>
          <a:xfrm>
            <a:off x="10801880" y="677332"/>
            <a:ext cx="1111250" cy="846667"/>
          </a:xfrm>
          <a:prstGeom prst="rect">
            <a:avLst/>
          </a:prstGeom>
        </p:spPr>
      </p:pic>
      <p:sp>
        <p:nvSpPr>
          <p:cNvPr id="14" name="Hộp Văn bản 5">
            <a:extLst>
              <a:ext uri="{FF2B5EF4-FFF2-40B4-BE49-F238E27FC236}">
                <a16:creationId xmlns:a16="http://schemas.microsoft.com/office/drawing/2014/main" id="{16336C16-5CCD-471A-A6C9-53B8EA177AE9}"/>
              </a:ext>
            </a:extLst>
          </p:cNvPr>
          <p:cNvSpPr txBox="1"/>
          <p:nvPr/>
        </p:nvSpPr>
        <p:spPr>
          <a:xfrm>
            <a:off x="98967" y="1685419"/>
            <a:ext cx="10612016" cy="461665"/>
          </a:xfrm>
          <a:prstGeom prst="rect">
            <a:avLst/>
          </a:prstGeom>
          <a:noFill/>
          <a:scene3d>
            <a:camera prst="orthographicFront"/>
            <a:lightRig rig="threePt" dir="t"/>
          </a:scene3d>
          <a:sp3d>
            <a:bevelT prst="softRound"/>
          </a:sp3d>
        </p:spPr>
        <p:txBody>
          <a:bodyPr wrap="square">
            <a:spAutoFit/>
          </a:bodyPr>
          <a:lstStyle/>
          <a:p>
            <a:r>
              <a:rPr lang="en-US" sz="2400" b="1">
                <a:latin typeface="Times New Roman" panose="02020603050405020304" pitchFamily="18" charset="0"/>
                <a:cs typeface="Times New Roman" panose="02020603050405020304" pitchFamily="18" charset="0"/>
              </a:rPr>
              <a:t>b</a:t>
            </a:r>
            <a:r>
              <a:rPr lang="en-US" sz="2400" b="1" smtClean="0">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Một số nghề thuộc lĩnh vực </a:t>
            </a:r>
            <a:r>
              <a:rPr lang="en-US" sz="2400" b="1" smtClean="0">
                <a:latin typeface="Times New Roman" panose="02020603050405020304" pitchFamily="18" charset="0"/>
                <a:cs typeface="Times New Roman" panose="02020603050405020304" pitchFamily="18" charset="0"/>
              </a:rPr>
              <a:t>vận hành hệ thống công nghệ thông tin.</a:t>
            </a:r>
            <a:endParaRPr lang="en-US" sz="2400">
              <a:latin typeface="Times New Roman" panose="02020603050405020304" pitchFamily="18" charset="0"/>
              <a:cs typeface="Times New Roman" panose="02020603050405020304" pitchFamily="18" charset="0"/>
            </a:endParaRPr>
          </a:p>
        </p:txBody>
      </p:sp>
      <p:sp>
        <p:nvSpPr>
          <p:cNvPr id="7" name="Rectangle 6"/>
          <p:cNvSpPr/>
          <p:nvPr/>
        </p:nvSpPr>
        <p:spPr>
          <a:xfrm>
            <a:off x="30607" y="2242550"/>
            <a:ext cx="11176012" cy="1569660"/>
          </a:xfrm>
          <a:prstGeom prst="rect">
            <a:avLst/>
          </a:prstGeom>
        </p:spPr>
        <p:txBody>
          <a:bodyPr wrap="square">
            <a:spAutoFit/>
          </a:bodyPr>
          <a:lstStyle/>
          <a:p>
            <a:pPr marL="342900" indent="-342900" algn="just">
              <a:spcAft>
                <a:spcPts val="0"/>
              </a:spcAft>
              <a:buFontTx/>
              <a:buChar char="-"/>
            </a:pPr>
            <a:r>
              <a:rPr lang="en-US" sz="2400" dirty="0" err="1" smtClean="0">
                <a:latin typeface="Times New Roman" panose="02020603050405020304" pitchFamily="18" charset="0"/>
                <a:ea typeface="Calibri" panose="020F0502020204030204" pitchFamily="34" charset="0"/>
              </a:rPr>
              <a:t>Lĩnh</a:t>
            </a:r>
            <a:r>
              <a:rPr lang="en-US" sz="2400" dirty="0" smtClean="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vực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vận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hành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hệ</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thống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công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nghệ</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thông</a:t>
            </a:r>
            <a:r>
              <a:rPr lang="en-US" sz="2400" dirty="0">
                <a:latin typeface="Times New Roman" panose="02020603050405020304" pitchFamily="18" charset="0"/>
                <a:ea typeface="Calibri" panose="020F0502020204030204" pitchFamily="34" charset="0"/>
              </a:rPr>
              <a:t> tin </a:t>
            </a:r>
            <a:r>
              <a:rPr lang="en-US" sz="2400" dirty="0" err="1">
                <a:latin typeface="Times New Roman" panose="02020603050405020304" pitchFamily="18" charset="0"/>
                <a:ea typeface="Calibri" panose="020F0502020204030204" pitchFamily="34" charset="0"/>
              </a:rPr>
              <a:t>cần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nguồn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nhân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lực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thuộc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các</a:t>
            </a:r>
            <a:r>
              <a:rPr lang="en-US" sz="2400" dirty="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nghề</a:t>
            </a:r>
            <a:r>
              <a:rPr lang="en-US" sz="2400" dirty="0" smtClean="0">
                <a:latin typeface="Times New Roman" panose="02020603050405020304" pitchFamily="18" charset="0"/>
                <a:ea typeface="Calibri" panose="020F0502020204030204" pitchFamily="34" charset="0"/>
              </a:rPr>
              <a:t>: </a:t>
            </a:r>
          </a:p>
          <a:p>
            <a:pPr algn="just">
              <a:spcAft>
                <a:spcPts val="0"/>
              </a:spcAft>
            </a:pPr>
            <a:r>
              <a:rPr lang="en-US" sz="2400" smtClean="0">
                <a:latin typeface="Times New Roman" panose="02020603050405020304" pitchFamily="18" charset="0"/>
                <a:ea typeface="Calibri" panose="020F0502020204030204" pitchFamily="34" charset="0"/>
              </a:rPr>
              <a:t>    Quản </a:t>
            </a:r>
            <a:r>
              <a:rPr lang="en-US" sz="2400" dirty="0" err="1">
                <a:latin typeface="Times New Roman" panose="02020603050405020304" pitchFamily="18" charset="0"/>
                <a:ea typeface="Calibri" panose="020F0502020204030204" pitchFamily="34" charset="0"/>
              </a:rPr>
              <a:t>trị</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hệ</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thống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quản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trị</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mạng</a:t>
            </a:r>
            <a:r>
              <a:rPr lang="en-US" sz="2400" dirty="0">
                <a:latin typeface="Times New Roman" panose="02020603050405020304" pitchFamily="18" charset="0"/>
                <a:ea typeface="Calibri" panose="020F0502020204030204" pitchFamily="34" charset="0"/>
              </a:rPr>
              <a:t>… </a:t>
            </a:r>
            <a:endParaRPr lang="en-US" sz="2400" dirty="0">
              <a:latin typeface="Times New Roman" panose="02020603050405020304" pitchFamily="18" charset="0"/>
              <a:ea typeface="Times New Roman" panose="02020603050405020304" pitchFamily="18" charset="0"/>
            </a:endParaRPr>
          </a:p>
          <a:p>
            <a:pPr marL="342900" indent="-342900">
              <a:buFontTx/>
              <a:buChar char="-"/>
            </a:pPr>
            <a:r>
              <a:rPr lang="en-US" sz="2400" dirty="0" err="1" smtClean="0">
                <a:latin typeface="Times New Roman" panose="02020603050405020304" pitchFamily="18" charset="0"/>
                <a:ea typeface="Calibri" panose="020F0502020204030204" pitchFamily="34" charset="0"/>
              </a:rPr>
              <a:t>Các</a:t>
            </a:r>
            <a:r>
              <a:rPr lang="en-US" sz="2400" dirty="0" smtClean="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chức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danh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nghề</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nghiệp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thường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gặp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những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người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việc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trong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lĩnh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vực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này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CNTT, </a:t>
            </a:r>
            <a:r>
              <a:rPr lang="en-US" sz="2400" dirty="0" err="1">
                <a:latin typeface="Times New Roman" panose="02020603050405020304" pitchFamily="18" charset="0"/>
                <a:ea typeface="Times New Roman" panose="02020603050405020304" pitchFamily="18" charset="0"/>
              </a:rPr>
              <a:t>kĩ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sư</a:t>
            </a:r>
            <a:r>
              <a:rPr lang="en-US" sz="2400" dirty="0">
                <a:latin typeface="Times New Roman" panose="02020603050405020304" pitchFamily="18" charset="0"/>
                <a:ea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rPr>
              <a:t> </a:t>
            </a:r>
            <a:r>
              <a:rPr lang="en-US" sz="2400">
                <a:latin typeface="Times New Roman" panose="02020603050405020304" pitchFamily="18" charset="0"/>
                <a:ea typeface="Times New Roman" panose="02020603050405020304" pitchFamily="18" charset="0"/>
              </a:rPr>
              <a:t>tin</a:t>
            </a:r>
            <a:r>
              <a:rPr lang="en-US" sz="2400" smtClean="0">
                <a:latin typeface="Times New Roman" panose="02020603050405020304" pitchFamily="18" charset="0"/>
                <a:ea typeface="Times New Roman" panose="02020603050405020304" pitchFamily="18" charset="0"/>
              </a:rPr>
              <a:t>.</a:t>
            </a:r>
            <a:endParaRPr lang="en-US" sz="2400" dirty="0" smtClean="0">
              <a:latin typeface="Times New Roman" panose="02020603050405020304" pitchFamily="18" charset="0"/>
              <a:ea typeface="Times New Roman" panose="02020603050405020304" pitchFamily="18" charset="0"/>
            </a:endParaRPr>
          </a:p>
        </p:txBody>
      </p:sp>
      <p:pic>
        <p:nvPicPr>
          <p:cNvPr id="12" name="Picture 11"/>
          <p:cNvPicPr>
            <a:picLocks noChangeAspect="1"/>
          </p:cNvPicPr>
          <p:nvPr/>
        </p:nvPicPr>
        <p:blipFill rotWithShape="1">
          <a:blip r:embed="rId3"/>
          <a:srcRect l="44264" t="13405" r="35076" b="61145"/>
          <a:stretch/>
        </p:blipFill>
        <p:spPr>
          <a:xfrm>
            <a:off x="345627" y="4101615"/>
            <a:ext cx="2441449" cy="1691641"/>
          </a:xfrm>
          <a:prstGeom prst="rect">
            <a:avLst/>
          </a:prstGeom>
        </p:spPr>
      </p:pic>
      <p:pic>
        <p:nvPicPr>
          <p:cNvPr id="15" name="Picture 14"/>
          <p:cNvPicPr>
            <a:picLocks noChangeAspect="1"/>
          </p:cNvPicPr>
          <p:nvPr/>
        </p:nvPicPr>
        <p:blipFill rotWithShape="1">
          <a:blip r:embed="rId4"/>
          <a:srcRect l="56924" t="27434" r="11693" b="43426"/>
          <a:stretch/>
        </p:blipFill>
        <p:spPr>
          <a:xfrm>
            <a:off x="3315831" y="4352780"/>
            <a:ext cx="2625925" cy="1499615"/>
          </a:xfrm>
          <a:prstGeom prst="rect">
            <a:avLst/>
          </a:prstGeom>
        </p:spPr>
      </p:pic>
      <p:pic>
        <p:nvPicPr>
          <p:cNvPr id="16" name="Picture 15"/>
          <p:cNvPicPr>
            <a:picLocks noChangeAspect="1"/>
          </p:cNvPicPr>
          <p:nvPr/>
        </p:nvPicPr>
        <p:blipFill rotWithShape="1">
          <a:blip r:embed="rId4"/>
          <a:srcRect l="38234" t="23170" r="43170" b="54442"/>
          <a:stretch/>
        </p:blipFill>
        <p:spPr>
          <a:xfrm>
            <a:off x="6608657" y="4290613"/>
            <a:ext cx="2176883" cy="1396538"/>
          </a:xfrm>
          <a:prstGeom prst="rect">
            <a:avLst/>
          </a:prstGeom>
        </p:spPr>
      </p:pic>
      <p:pic>
        <p:nvPicPr>
          <p:cNvPr id="2" name="Picture 1"/>
          <p:cNvPicPr>
            <a:picLocks noChangeAspect="1"/>
          </p:cNvPicPr>
          <p:nvPr/>
        </p:nvPicPr>
        <p:blipFill rotWithShape="1">
          <a:blip r:embed="rId5"/>
          <a:srcRect l="43943" t="31407" r="34576" b="45123"/>
          <a:stretch/>
        </p:blipFill>
        <p:spPr>
          <a:xfrm>
            <a:off x="9316515" y="4251960"/>
            <a:ext cx="2360373" cy="1435191"/>
          </a:xfrm>
          <a:prstGeom prst="rect">
            <a:avLst/>
          </a:prstGeom>
        </p:spPr>
      </p:pic>
    </p:spTree>
    <p:extLst>
      <p:ext uri="{BB962C8B-B14F-4D97-AF65-F5344CB8AC3E}">
        <p14:creationId xmlns:p14="http://schemas.microsoft.com/office/powerpoint/2010/main" val="4291514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2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8"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smtClean="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r>
              <a:rPr lang="en-US" sz="11200" b="1" dirty="0" smtClean="0">
                <a:solidFill>
                  <a:srgbClr val="0000FF"/>
                </a:solidFill>
              </a:rPr>
              <a:t> </a:t>
            </a:r>
            <a:endParaRPr lang="en-US" sz="11200"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29430"/>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TIN HỌC VÀ CÁC NGÀNH NGHỀ </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0" y="997529"/>
            <a:ext cx="8406882" cy="523220"/>
          </a:xfrm>
          <a:prstGeom prst="rect">
            <a:avLst/>
          </a:prstGeom>
          <a:noFill/>
          <a:scene3d>
            <a:camera prst="orthographicFront"/>
            <a:lightRig rig="threePt" dir="t"/>
          </a:scene3d>
          <a:sp3d>
            <a:bevelT prst="softRound"/>
          </a:sp3d>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2.3. Bình </a:t>
            </a:r>
            <a:r>
              <a:rPr lang="en-US" sz="2800" b="1">
                <a:solidFill>
                  <a:srgbClr val="FF0000"/>
                </a:solidFill>
                <a:latin typeface="Times New Roman" panose="02020603050405020304" pitchFamily="18" charset="0"/>
                <a:cs typeface="Times New Roman" panose="02020603050405020304" pitchFamily="18" charset="0"/>
              </a:rPr>
              <a:t>đẳng giới trong các ngành nghề tin học </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1027" name="Rectangle 3"/>
          <p:cNvSpPr>
            <a:spLocks noChangeArrowheads="1"/>
          </p:cNvSpPr>
          <p:nvPr/>
        </p:nvSpPr>
        <p:spPr bwMode="auto">
          <a:xfrm>
            <a:off x="630758" y="1595833"/>
            <a:ext cx="10911209" cy="120032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GV chia lớp thành 4 nhóm hoàn thành vào phiếu học tập số </a:t>
            </a:r>
            <a:r>
              <a:rPr lang="en-US" sz="2400" smtClean="0">
                <a:latin typeface="Times New Roman" panose="02020603050405020304" pitchFamily="18" charset="0"/>
                <a:cs typeface="Times New Roman" panose="02020603050405020304" pitchFamily="18" charset="0"/>
              </a:rPr>
              <a:t>2 trong </a:t>
            </a:r>
            <a:r>
              <a:rPr lang="en-US" sz="2400">
                <a:latin typeface="Times New Roman" panose="02020603050405020304" pitchFamily="18" charset="0"/>
                <a:cs typeface="Times New Roman" panose="02020603050405020304" pitchFamily="18" charset="0"/>
              </a:rPr>
              <a:t>thời gian 5 phút.</a:t>
            </a:r>
          </a:p>
          <a:p>
            <a:r>
              <a:rPr lang="en-US" sz="2400" smtClean="0">
                <a:latin typeface="Times New Roman" panose="02020603050405020304" pitchFamily="18" charset="0"/>
                <a:cs typeface="Times New Roman" panose="02020603050405020304" pitchFamily="18" charset="0"/>
              </a:rPr>
              <a:t>           + </a:t>
            </a:r>
            <a:r>
              <a:rPr lang="en-US" sz="2400">
                <a:latin typeface="Times New Roman" panose="02020603050405020304" pitchFamily="18" charset="0"/>
                <a:cs typeface="Times New Roman" panose="02020603050405020304" pitchFamily="18" charset="0"/>
              </a:rPr>
              <a:t>Nhóm 1 và 3 trả lời câu 1</a:t>
            </a:r>
          </a:p>
          <a:p>
            <a:r>
              <a:rPr lang="en-US" sz="2400" smtClean="0">
                <a:latin typeface="Times New Roman" panose="02020603050405020304" pitchFamily="18" charset="0"/>
                <a:cs typeface="Times New Roman" panose="02020603050405020304" pitchFamily="18" charset="0"/>
              </a:rPr>
              <a:t>           + </a:t>
            </a:r>
            <a:r>
              <a:rPr lang="en-US" sz="2400">
                <a:latin typeface="Times New Roman" panose="02020603050405020304" pitchFamily="18" charset="0"/>
                <a:cs typeface="Times New Roman" panose="02020603050405020304" pitchFamily="18" charset="0"/>
              </a:rPr>
              <a:t>Nhóm 2 và 4 trả lời câu 2</a:t>
            </a:r>
          </a:p>
        </p:txBody>
      </p:sp>
      <p:sp>
        <p:nvSpPr>
          <p:cNvPr id="20486" name="AutoShape 6" descr="Tổng hợp 5000 ảnh động tuyển chọn cực đẹp cho Powerpoint | CTU - Cộng đồng  Sinh viên Đại học Cần Th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0488" name="AutoShape 8" descr="https://lh3.googleusercontent.com/-myzuBQYzdNY/WsHEwG81ulI/AAAAAAAABHs/jqYtA6G5fy4nkhWRm_1ucMihbvJShBY1gCHMYCw/1-mau_slide_powerpoint_dep_ctu.vn_(1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10" name="Picture 9" descr="anh d.gif"/>
          <p:cNvPicPr>
            <a:picLocks noChangeAspect="1"/>
          </p:cNvPicPr>
          <p:nvPr/>
        </p:nvPicPr>
        <p:blipFill>
          <a:blip r:embed="rId2"/>
          <a:stretch>
            <a:fillRect/>
          </a:stretch>
        </p:blipFill>
        <p:spPr>
          <a:xfrm>
            <a:off x="10801880" y="677332"/>
            <a:ext cx="1111250" cy="846667"/>
          </a:xfrm>
          <a:prstGeom prst="rect">
            <a:avLst/>
          </a:prstGeom>
        </p:spPr>
      </p:pic>
      <p:sp>
        <p:nvSpPr>
          <p:cNvPr id="5" name="Rectangle 4"/>
          <p:cNvSpPr/>
          <p:nvPr/>
        </p:nvSpPr>
        <p:spPr>
          <a:xfrm>
            <a:off x="428933" y="3085567"/>
            <a:ext cx="11314858" cy="2337819"/>
          </a:xfrm>
          <a:prstGeom prst="rect">
            <a:avLst/>
          </a:prstGeom>
        </p:spPr>
        <p:txBody>
          <a:bodyPr wrap="square">
            <a:spAutoFit/>
          </a:bodyPr>
          <a:lstStyle/>
          <a:p>
            <a:pPr algn="ctr">
              <a:spcAft>
                <a:spcPts val="0"/>
              </a:spcAft>
            </a:pPr>
            <a:r>
              <a:rPr lang="en-US" sz="2400" b="1">
                <a:latin typeface="Times New Roman" panose="02020603050405020304" pitchFamily="18" charset="0"/>
                <a:ea typeface="Times New Roman" panose="02020603050405020304" pitchFamily="18" charset="0"/>
              </a:rPr>
              <a:t>Phiếu học tập </a:t>
            </a:r>
            <a:r>
              <a:rPr lang="en-US" sz="2400" b="1">
                <a:latin typeface="Times New Roman" panose="02020603050405020304" pitchFamily="18" charset="0"/>
                <a:ea typeface="Calibri" panose="020F0502020204030204" pitchFamily="34" charset="0"/>
              </a:rPr>
              <a:t>số 2</a:t>
            </a:r>
            <a:endParaRPr lang="en-US" sz="2400">
              <a:latin typeface="Times New Roman" panose="02020603050405020304" pitchFamily="18" charset="0"/>
              <a:ea typeface="Times New Roman" panose="02020603050405020304" pitchFamily="18" charset="0"/>
            </a:endParaRPr>
          </a:p>
          <a:p>
            <a:pPr indent="254000" algn="just">
              <a:lnSpc>
                <a:spcPct val="127000"/>
              </a:lnSpc>
              <a:spcAft>
                <a:spcPts val="0"/>
              </a:spcAft>
              <a:tabLst>
                <a:tab pos="562610" algn="l"/>
              </a:tabLst>
            </a:pPr>
            <a:r>
              <a:rPr lang="en-US" sz="2400" b="1" u="sng">
                <a:latin typeface="Times New Roman" panose="02020603050405020304" pitchFamily="18" charset="0"/>
                <a:ea typeface="Calibri" panose="020F0502020204030204" pitchFamily="34" charset="0"/>
              </a:rPr>
              <a:t>Câu 1:</a:t>
            </a:r>
            <a:r>
              <a:rPr lang="en-US" sz="2400" b="1">
                <a:latin typeface="Times New Roman" panose="02020603050405020304" pitchFamily="18" charset="0"/>
                <a:ea typeface="Calibri" panose="020F0502020204030204" pitchFamily="34" charset="0"/>
              </a:rPr>
              <a:t> </a:t>
            </a:r>
            <a:r>
              <a:rPr lang="en-US" sz="2400">
                <a:latin typeface="Times New Roman" panose="02020603050405020304" pitchFamily="18" charset="0"/>
                <a:ea typeface="Calibri" panose="020F0502020204030204" pitchFamily="34" charset="0"/>
              </a:rPr>
              <a:t>Em có đồng tình với quan điểm “Nghề nghiệp trong lĩnh vực tin học chỉ phù hợp với nam giới không”? Vì sao?</a:t>
            </a:r>
            <a:endParaRPr lang="en-US" sz="2400">
              <a:latin typeface="Times New Roman" panose="02020603050405020304" pitchFamily="18" charset="0"/>
              <a:ea typeface="Times New Roman" panose="02020603050405020304" pitchFamily="18" charset="0"/>
            </a:endParaRPr>
          </a:p>
          <a:p>
            <a:pPr indent="254000" algn="just">
              <a:lnSpc>
                <a:spcPct val="127000"/>
              </a:lnSpc>
              <a:spcAft>
                <a:spcPts val="0"/>
              </a:spcAft>
              <a:tabLst>
                <a:tab pos="562610" algn="l"/>
              </a:tabLst>
            </a:pPr>
            <a:r>
              <a:rPr lang="en-US" sz="2400" b="1" u="sng">
                <a:latin typeface="Times New Roman" panose="02020603050405020304" pitchFamily="18" charset="0"/>
                <a:ea typeface="Calibri" panose="020F0502020204030204" pitchFamily="34" charset="0"/>
              </a:rPr>
              <a:t>Câu 2:</a:t>
            </a:r>
            <a:r>
              <a:rPr lang="en-US" sz="2400" b="1">
                <a:latin typeface="Times New Roman" panose="02020603050405020304" pitchFamily="18" charset="0"/>
                <a:ea typeface="Calibri" panose="020F0502020204030204" pitchFamily="34" charset="0"/>
              </a:rPr>
              <a:t> </a:t>
            </a:r>
            <a:r>
              <a:rPr lang="en-US" sz="2400">
                <a:latin typeface="Times New Roman" panose="02020603050405020304" pitchFamily="18" charset="0"/>
                <a:ea typeface="Calibri" panose="020F0502020204030204" pitchFamily="34" charset="0"/>
              </a:rPr>
              <a:t>Theo em, tại sao cần có sự bình đẳng giới trong sử dụng máy tính và ứng dụng tin học?</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11358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inVertic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27"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smtClean="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r>
              <a:rPr lang="en-US" sz="11200" b="1" dirty="0" smtClean="0">
                <a:solidFill>
                  <a:srgbClr val="0000FF"/>
                </a:solidFill>
              </a:rPr>
              <a:t> </a:t>
            </a:r>
            <a:endParaRPr lang="en-US" sz="11200"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29430"/>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TIN HỌC VÀ CÁC NGÀNH NGHỀ </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0" y="997529"/>
            <a:ext cx="8136294" cy="523220"/>
          </a:xfrm>
          <a:prstGeom prst="rect">
            <a:avLst/>
          </a:prstGeom>
          <a:noFill/>
          <a:scene3d>
            <a:camera prst="orthographicFront"/>
            <a:lightRig rig="threePt" dir="t"/>
          </a:scene3d>
          <a:sp3d>
            <a:bevelT prst="softRound"/>
          </a:sp3d>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2.3. Bình </a:t>
            </a:r>
            <a:r>
              <a:rPr lang="en-US" sz="2800" b="1">
                <a:solidFill>
                  <a:srgbClr val="FF0000"/>
                </a:solidFill>
                <a:latin typeface="Times New Roman" panose="02020603050405020304" pitchFamily="18" charset="0"/>
                <a:cs typeface="Times New Roman" panose="02020603050405020304" pitchFamily="18" charset="0"/>
              </a:rPr>
              <a:t>đẳng giới trong các ngành nghề tin học </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0486" name="AutoShape 6" descr="Tổng hợp 5000 ảnh động tuyển chọn cực đẹp cho Powerpoint | CTU - Cộng đồng  Sinh viên Đại học Cần Th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0488" name="AutoShape 8" descr="https://lh3.googleusercontent.com/-myzuBQYzdNY/WsHEwG81ulI/AAAAAAAABHs/jqYtA6G5fy4nkhWRm_1ucMihbvJShBY1gCHMYCw/1-mau_slide_powerpoint_dep_ctu.vn_(1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10" name="Picture 9" descr="anh d.gif"/>
          <p:cNvPicPr>
            <a:picLocks noChangeAspect="1"/>
          </p:cNvPicPr>
          <p:nvPr/>
        </p:nvPicPr>
        <p:blipFill>
          <a:blip r:embed="rId2"/>
          <a:stretch>
            <a:fillRect/>
          </a:stretch>
        </p:blipFill>
        <p:spPr>
          <a:xfrm>
            <a:off x="10801880" y="677332"/>
            <a:ext cx="1111250" cy="846667"/>
          </a:xfrm>
          <a:prstGeom prst="rect">
            <a:avLst/>
          </a:prstGeom>
        </p:spPr>
      </p:pic>
      <p:sp>
        <p:nvSpPr>
          <p:cNvPr id="5" name="Rectangle 4"/>
          <p:cNvSpPr/>
          <p:nvPr/>
        </p:nvSpPr>
        <p:spPr>
          <a:xfrm>
            <a:off x="42647" y="1700763"/>
            <a:ext cx="11314858" cy="1679562"/>
          </a:xfrm>
          <a:prstGeom prst="rect">
            <a:avLst/>
          </a:prstGeom>
        </p:spPr>
        <p:txBody>
          <a:bodyPr wrap="square">
            <a:spAutoFit/>
          </a:bodyPr>
          <a:lstStyle/>
          <a:p>
            <a:pPr algn="ctr">
              <a:spcAft>
                <a:spcPts val="0"/>
              </a:spcAft>
            </a:pPr>
            <a:r>
              <a:rPr lang="en-US" sz="2200" b="1">
                <a:latin typeface="Times New Roman" panose="02020603050405020304" pitchFamily="18" charset="0"/>
                <a:ea typeface="Times New Roman" panose="02020603050405020304" pitchFamily="18" charset="0"/>
              </a:rPr>
              <a:t>Phiếu học tập </a:t>
            </a:r>
            <a:r>
              <a:rPr lang="en-US" sz="2200" b="1">
                <a:latin typeface="Times New Roman" panose="02020603050405020304" pitchFamily="18" charset="0"/>
                <a:ea typeface="Calibri" panose="020F0502020204030204" pitchFamily="34" charset="0"/>
              </a:rPr>
              <a:t>số 2</a:t>
            </a:r>
            <a:endParaRPr lang="en-US" sz="2200">
              <a:latin typeface="Times New Roman" panose="02020603050405020304" pitchFamily="18" charset="0"/>
              <a:ea typeface="Times New Roman" panose="02020603050405020304" pitchFamily="18" charset="0"/>
            </a:endParaRPr>
          </a:p>
          <a:p>
            <a:pPr indent="254000" algn="just">
              <a:lnSpc>
                <a:spcPct val="127000"/>
              </a:lnSpc>
              <a:spcAft>
                <a:spcPts val="0"/>
              </a:spcAft>
              <a:tabLst>
                <a:tab pos="562610" algn="l"/>
              </a:tabLst>
            </a:pPr>
            <a:r>
              <a:rPr lang="en-US" sz="2200" b="1" u="sng">
                <a:solidFill>
                  <a:srgbClr val="FF0000"/>
                </a:solidFill>
                <a:latin typeface="Times New Roman" panose="02020603050405020304" pitchFamily="18" charset="0"/>
                <a:ea typeface="Calibri" panose="020F0502020204030204" pitchFamily="34" charset="0"/>
              </a:rPr>
              <a:t>Câu 1</a:t>
            </a:r>
            <a:r>
              <a:rPr lang="en-US" sz="2200">
                <a:latin typeface="Times New Roman" panose="02020603050405020304" pitchFamily="18" charset="0"/>
                <a:ea typeface="Calibri" panose="020F0502020204030204" pitchFamily="34" charset="0"/>
              </a:rPr>
              <a:t>: Em có đồng tình với quan điểm “Nghề nghiệp trong lĩnh vực tin học chỉ phù hợp với nam giới không”? Vì sao?</a:t>
            </a:r>
            <a:endParaRPr lang="en-US" sz="2200">
              <a:latin typeface="Times New Roman" panose="02020603050405020304" pitchFamily="18" charset="0"/>
              <a:ea typeface="Times New Roman" panose="02020603050405020304" pitchFamily="18" charset="0"/>
            </a:endParaRPr>
          </a:p>
          <a:p>
            <a:pPr indent="254000" algn="just">
              <a:lnSpc>
                <a:spcPct val="127000"/>
              </a:lnSpc>
              <a:spcAft>
                <a:spcPts val="0"/>
              </a:spcAft>
              <a:tabLst>
                <a:tab pos="562610" algn="l"/>
              </a:tabLst>
            </a:pPr>
            <a:r>
              <a:rPr lang="en-US" sz="2200" b="1" u="sng">
                <a:solidFill>
                  <a:srgbClr val="FF0000"/>
                </a:solidFill>
                <a:latin typeface="Times New Roman" panose="02020603050405020304" pitchFamily="18" charset="0"/>
                <a:ea typeface="Calibri" panose="020F0502020204030204" pitchFamily="34" charset="0"/>
              </a:rPr>
              <a:t>Câu 2: </a:t>
            </a:r>
            <a:r>
              <a:rPr lang="en-US" sz="2200">
                <a:latin typeface="Times New Roman" panose="02020603050405020304" pitchFamily="18" charset="0"/>
                <a:ea typeface="Calibri" panose="020F0502020204030204" pitchFamily="34" charset="0"/>
              </a:rPr>
              <a:t>Theo em, tại sao cần có sự bình đẳng giới trong sử dụng máy tính và ứng dụng tin học?</a:t>
            </a:r>
            <a:endParaRPr lang="en-US" sz="2200">
              <a:effectLst/>
              <a:latin typeface="Times New Roman" panose="02020603050405020304" pitchFamily="18" charset="0"/>
              <a:ea typeface="Times New Roman" panose="02020603050405020304" pitchFamily="18" charset="0"/>
            </a:endParaRPr>
          </a:p>
        </p:txBody>
      </p:sp>
      <p:sp>
        <p:nvSpPr>
          <p:cNvPr id="2" name="Rectangle 1"/>
          <p:cNvSpPr/>
          <p:nvPr/>
        </p:nvSpPr>
        <p:spPr>
          <a:xfrm>
            <a:off x="155575" y="3557089"/>
            <a:ext cx="11401943" cy="2800767"/>
          </a:xfrm>
          <a:prstGeom prst="rect">
            <a:avLst/>
          </a:prstGeom>
        </p:spPr>
        <p:txBody>
          <a:bodyPr wrap="square">
            <a:spAutoFit/>
          </a:bodyPr>
          <a:lstStyle/>
          <a:p>
            <a:pPr algn="ctr">
              <a:spcAft>
                <a:spcPts val="0"/>
              </a:spcAft>
            </a:pPr>
            <a:r>
              <a:rPr lang="en-US" sz="2200" b="1" u="sng" smtClean="0">
                <a:solidFill>
                  <a:srgbClr val="FF0000"/>
                </a:solidFill>
                <a:latin typeface="Times New Roman" panose="02020603050405020304" pitchFamily="18" charset="0"/>
                <a:ea typeface="Times New Roman" panose="02020603050405020304" pitchFamily="18" charset="0"/>
              </a:rPr>
              <a:t>Đáp án:</a:t>
            </a:r>
          </a:p>
          <a:p>
            <a:pPr algn="just">
              <a:spcAft>
                <a:spcPts val="0"/>
              </a:spcAft>
            </a:pPr>
            <a:r>
              <a:rPr lang="en-US" sz="2200" b="1" smtClean="0">
                <a:solidFill>
                  <a:srgbClr val="333333"/>
                </a:solidFill>
                <a:latin typeface="Times New Roman" panose="02020603050405020304" pitchFamily="18" charset="0"/>
                <a:ea typeface="Times New Roman" panose="02020603050405020304" pitchFamily="18" charset="0"/>
              </a:rPr>
              <a:t>Câu </a:t>
            </a:r>
            <a:r>
              <a:rPr lang="en-US" sz="2200" b="1">
                <a:solidFill>
                  <a:srgbClr val="333333"/>
                </a:solidFill>
                <a:latin typeface="Times New Roman" panose="02020603050405020304" pitchFamily="18" charset="0"/>
                <a:ea typeface="Times New Roman" panose="02020603050405020304" pitchFamily="18" charset="0"/>
              </a:rPr>
              <a:t>1</a:t>
            </a:r>
            <a:r>
              <a:rPr lang="en-US" sz="2200">
                <a:solidFill>
                  <a:srgbClr val="333333"/>
                </a:solidFill>
                <a:latin typeface="Times New Roman" panose="02020603050405020304" pitchFamily="18" charset="0"/>
                <a:ea typeface="Times New Roman" panose="02020603050405020304" pitchFamily="18" charset="0"/>
              </a:rPr>
              <a:t>: Bạn nói vậy không đúng, với xã hội ngày một phát triển về lĩnh vực công nghệ nên tin học bình đẳng hóa, nam nữ đều có thể sử dụng và theo học</a:t>
            </a:r>
            <a:endParaRPr lang="en-US" sz="2200">
              <a:latin typeface="Times New Roman" panose="02020603050405020304" pitchFamily="18" charset="0"/>
              <a:ea typeface="Times New Roman" panose="02020603050405020304" pitchFamily="18" charset="0"/>
            </a:endParaRPr>
          </a:p>
          <a:p>
            <a:pPr algn="just">
              <a:spcAft>
                <a:spcPts val="0"/>
              </a:spcAft>
            </a:pPr>
            <a:r>
              <a:rPr lang="en-US" sz="2200" b="1">
                <a:solidFill>
                  <a:srgbClr val="333333"/>
                </a:solidFill>
                <a:latin typeface="Times New Roman" panose="02020603050405020304" pitchFamily="18" charset="0"/>
                <a:ea typeface="Times New Roman" panose="02020603050405020304" pitchFamily="18" charset="0"/>
              </a:rPr>
              <a:t>Câu 2:</a:t>
            </a:r>
            <a:r>
              <a:rPr lang="en-US" sz="2200">
                <a:solidFill>
                  <a:srgbClr val="333333"/>
                </a:solidFill>
                <a:latin typeface="Times New Roman" panose="02020603050405020304" pitchFamily="18" charset="0"/>
                <a:ea typeface="Times New Roman" panose="02020603050405020304" pitchFamily="18" charset="0"/>
              </a:rPr>
              <a:t> Môi trường máy tính và tin học là thuận lợi cho việc bình đẳng giới. Thực tế, nữ giới thường có một số lợi thế khi theo đuổi ngành nghề trong lĩnh vực công nghệ thông tin. Ví dụ, điểm mạnh về sự tinh tế, khả năng lắng nghe trong giao tiếp giúp phụ nữ phát huy ở vai trò quản lí dự án, giao tiếp với khách hàng; ưu điểm về tính cẩn thận, tỉ mỉ, óc thẩm mĩ giúp nữ giới có thể đảm nhiệm tốt các công việc như lập trình, kiểm thử, thiết kế đồ hoạ, ...</a:t>
            </a:r>
            <a:endParaRPr lang="en-US" sz="2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07690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1106</Words>
  <Application>Microsoft Office PowerPoint</Application>
  <PresentationFormat>Widescreen</PresentationFormat>
  <Paragraphs>1008</Paragraphs>
  <Slides>13</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Chu Van An</vt:lpstr>
      <vt:lpstr>Constantia</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STD-TRANG</cp:lastModifiedBy>
  <cp:revision>25</cp:revision>
  <dcterms:created xsi:type="dcterms:W3CDTF">2023-06-09T02:47:21Z</dcterms:created>
  <dcterms:modified xsi:type="dcterms:W3CDTF">2025-05-06T10:06:18Z</dcterms:modified>
</cp:coreProperties>
</file>