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2" r:id="rId4"/>
    <p:sldMasterId id="2147483694" r:id="rId5"/>
  </p:sldMasterIdLst>
  <p:notesMasterIdLst>
    <p:notesMasterId r:id="rId37"/>
  </p:notesMasterIdLst>
  <p:sldIdLst>
    <p:sldId id="273" r:id="rId6"/>
    <p:sldId id="256" r:id="rId7"/>
    <p:sldId id="275" r:id="rId8"/>
    <p:sldId id="276" r:id="rId9"/>
    <p:sldId id="304" r:id="rId10"/>
    <p:sldId id="305" r:id="rId11"/>
    <p:sldId id="307" r:id="rId12"/>
    <p:sldId id="306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291" r:id="rId26"/>
    <p:sldId id="297" r:id="rId27"/>
    <p:sldId id="292" r:id="rId28"/>
    <p:sldId id="295" r:id="rId29"/>
    <p:sldId id="293" r:id="rId30"/>
    <p:sldId id="298" r:id="rId31"/>
    <p:sldId id="321" r:id="rId32"/>
    <p:sldId id="300" r:id="rId33"/>
    <p:sldId id="323" r:id="rId34"/>
    <p:sldId id="324" r:id="rId35"/>
    <p:sldId id="303" r:id="rId36"/>
  </p:sldIdLst>
  <p:sldSz cx="18288000" cy="10287000"/>
  <p:notesSz cx="6858000" cy="9144000"/>
  <p:embeddedFontLs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 Light" panose="00000400000000000000" pitchFamily="2" charset="0"/>
      <p:regular r:id="rId44"/>
      <p:bold r:id="rId45"/>
      <p:italic r:id="rId46"/>
      <p:boldItalic r:id="rId47"/>
    </p:embeddedFont>
    <p:embeddedFont>
      <p:font typeface="Poppins" panose="020B060402020202020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Montserrat" panose="00000500000000000000" pitchFamily="2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3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330" autoAdjust="0"/>
  </p:normalViewPr>
  <p:slideViewPr>
    <p:cSldViewPr>
      <p:cViewPr varScale="1">
        <p:scale>
          <a:sx n="37" d="100"/>
          <a:sy n="37" d="100"/>
        </p:scale>
        <p:origin x="13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CA8A-1805-468B-B0D3-1CF0B62970C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E4CDA-9A15-442B-BB12-A3C4181BF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43d9bef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43d9bef0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dirty="0" smtClean="0"/>
              <a:t>Bấm</a:t>
            </a:r>
            <a:r>
              <a:rPr lang="vi-VN" baseline="0" dirty="0" smtClean="0"/>
              <a:t> «Quay» để quay vòng may mắn. Bấm vào tâm vòng tròn để dừng quay.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 smtClean="0"/>
              <a:t>Bấm vào các số để mở câu hỏi.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 smtClean="0"/>
              <a:t>Sau khi trả lời hết các câu hỏi, bấm nút mũi tên đỏ góc trái màn hình để đến slide Luyện tập.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6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5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23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15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53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8966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991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4801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28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8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2396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754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2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0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4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46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3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4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9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03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31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8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8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79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79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9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openxmlformats.org/officeDocument/2006/relationships/image" Target="../media/image9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0.gif"/><Relationship Id="rId18" Type="http://schemas.openxmlformats.org/officeDocument/2006/relationships/image" Target="NULL"/><Relationship Id="rId3" Type="http://schemas.openxmlformats.org/officeDocument/2006/relationships/slideLayout" Target="../slideLayouts/slideLayout33.xml"/><Relationship Id="rId7" Type="http://schemas.openxmlformats.org/officeDocument/2006/relationships/slide" Target="slide22.xml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slide" Target="slide27.xml"/><Relationship Id="rId1" Type="http://schemas.microsoft.com/office/2007/relationships/media" Target="../media/media1.wav"/><Relationship Id="rId6" Type="http://schemas.openxmlformats.org/officeDocument/2006/relationships/image" Target="NULL"/><Relationship Id="rId11" Type="http://schemas.openxmlformats.org/officeDocument/2006/relationships/slide" Target="slide26.xml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openxmlformats.org/officeDocument/2006/relationships/slide" Target="slide25.xml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slide" Target="slide24.xml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17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1.xml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1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507262" y="537743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523871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1803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 smtClean="0">
                <a:solidFill>
                  <a:srgbClr val="F63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HỌC : CÔNG NGHỆ 8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019607" y="832701"/>
            <a:ext cx="2637952" cy="4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Cánh diều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0554" y="1707977"/>
            <a:ext cx="12509384" cy="1353891"/>
            <a:chOff x="1151294" y="1701653"/>
            <a:chExt cx="12509384" cy="1353891"/>
          </a:xfrm>
        </p:grpSpPr>
        <p:sp>
          <p:nvSpPr>
            <p:cNvPr id="6" name="Rectangle 5"/>
            <p:cNvSpPr/>
            <p:nvPr/>
          </p:nvSpPr>
          <p:spPr>
            <a:xfrm>
              <a:off x="2362200" y="2176208"/>
              <a:ext cx="112984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oàn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tr.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294" y="1701653"/>
              <a:ext cx="1191856" cy="135389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90554" y="3703587"/>
            <a:ext cx="662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/>
              <a:t>Hình </a:t>
            </a:r>
            <a:r>
              <a:rPr lang="vi-VN" sz="4000" dirty="0"/>
              <a:t>vẽ có những loại nét vẽ nào?</a:t>
            </a:r>
            <a:endParaRPr lang="en-US" sz="4000" dirty="0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/>
              <a:t>Các </a:t>
            </a:r>
            <a:r>
              <a:rPr lang="vi-VN" sz="4000" dirty="0"/>
              <a:t>nét vẽ đó có cùng chiều rộng không?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4" y="3395386"/>
            <a:ext cx="10178106" cy="55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554" y="1647302"/>
            <a:ext cx="7772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nét vẽ có trong hình: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4" y="3395386"/>
            <a:ext cx="10178106" cy="5558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554" y="2563111"/>
            <a:ext cx="73283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378108" y="7048500"/>
            <a:ext cx="6553200" cy="2362200"/>
          </a:xfrm>
          <a:prstGeom prst="wedgeRoundRectCallout">
            <a:avLst>
              <a:gd name="adj1" fmla="val -37403"/>
              <a:gd name="adj2" fmla="val -7621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nét vẽ có chiều rộng khác nhau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4" y="3395386"/>
            <a:ext cx="10178106" cy="5558114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0" y="1986449"/>
            <a:ext cx="3429000" cy="109965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3703187"/>
            <a:ext cx="6553200" cy="4553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/>
              <a:t>Nét đậm thường có chiều rộng là 0,5mm, các nét mảnh có chiều rộng bằng 1/2 nét đậm.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73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27432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879" y="2332904"/>
            <a:ext cx="3326595" cy="77537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4400" y="4090275"/>
            <a:ext cx="11856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</a:rPr>
              <a:t>Tỉ lệ </a:t>
            </a:r>
            <a:r>
              <a:rPr lang="vi-VN" sz="4000" dirty="0"/>
              <a:t>là tỉ số giữa kích thước đo được trên hình biểu diễn với kích thước tương ứng đo trên vật thể.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24400" y="1562100"/>
            <a:ext cx="11125200" cy="2311517"/>
            <a:chOff x="4648200" y="1671346"/>
            <a:chExt cx="11125200" cy="2311517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4648200" y="1671346"/>
              <a:ext cx="11125200" cy="2039435"/>
            </a:xfrm>
            <a:prstGeom prst="wedgeRoundRectCallout">
              <a:avLst>
                <a:gd name="adj1" fmla="val -60154"/>
                <a:gd name="adj2" fmla="val 41950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</a:rPr>
                <a:t>Tỉ lệ là gì? Nêu một số tỉ lệ được quy định trong tiêu chuẩn trình bày bản vẽ kĩ thuật.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1578" y="2857500"/>
              <a:ext cx="779793" cy="112536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4859626" y="6092987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1:2; 1:5;...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1:1.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to 2:1; 5:1;...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7860" y="7597643"/>
            <a:ext cx="2737196" cy="22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27432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90554" y="1647014"/>
            <a:ext cx="6934246" cy="1295579"/>
            <a:chOff x="990554" y="1647014"/>
            <a:chExt cx="6934246" cy="12955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54" y="1647014"/>
              <a:ext cx="1516307" cy="12955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67000" y="1978829"/>
              <a:ext cx="525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990554" y="3489454"/>
            <a:ext cx="6934246" cy="2089332"/>
          </a:xfrm>
          <a:prstGeom prst="wedgeRoundRectCallout">
            <a:avLst>
              <a:gd name="adj1" fmla="val -60488"/>
              <a:gd name="adj2" fmla="val 41667"/>
              <a:gd name="adj3" fmla="val 16667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2928042"/>
            <a:ext cx="952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Vật thể có thể có kích thước quá lớn hoặc quá nhỏ so với khổ giấy vẽ, do đó phải sử dụng tỉ lệ khi lập bản vẽ kĩ thuật.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90554" y="6243081"/>
            <a:ext cx="6934246" cy="3072369"/>
          </a:xfrm>
          <a:prstGeom prst="wedgeRoundRectCallout">
            <a:avLst>
              <a:gd name="adj1" fmla="val -60488"/>
              <a:gd name="adj2" fmla="val 4166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/>
              <a:t>So sánh kích thước của bản vẽ và kích thước vật thể nếu bản vẽ sử dụng tỉ lệ 2:1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48650" y="5990397"/>
            <a:ext cx="9505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bản vẽ sử dụng tỉ lệ 2:1 (tỉ lệ phóng to gấp 2 lần) thì kích thước đo trên bản vẽ gấp 2 lần kích thước đo trên vật thể tương ứng.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9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929" y="1638300"/>
            <a:ext cx="16229917" cy="3902415"/>
            <a:chOff x="457929" y="1638300"/>
            <a:chExt cx="16229917" cy="3902415"/>
          </a:xfrm>
        </p:grpSpPr>
        <p:sp>
          <p:nvSpPr>
            <p:cNvPr id="5" name="Rectangle 4"/>
            <p:cNvSpPr/>
            <p:nvPr/>
          </p:nvSpPr>
          <p:spPr>
            <a:xfrm>
              <a:off x="1676400" y="1638300"/>
              <a:ext cx="15011446" cy="390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6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ọc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 IV SGK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6 kết hợp quan sát Hình 1.2 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 và trả lời các câu hỏi:</a:t>
              </a:r>
            </a:p>
            <a:p>
              <a:pPr marL="571500" indent="-571500" algn="just">
                <a:lnSpc>
                  <a:spcPct val="160000"/>
                </a:lnSpc>
                <a:buFont typeface="Wingdings" panose="05000000000000000000" pitchFamily="2" charset="2"/>
                <a:buChar char="§"/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tên các thành phần kích thước?</a:t>
              </a:r>
            </a:p>
            <a:p>
              <a:pPr marL="571500" indent="-571500" algn="just">
                <a:lnSpc>
                  <a:spcPct val="160000"/>
                </a:lnSpc>
                <a:buFont typeface="Wingdings" panose="05000000000000000000" pitchFamily="2" charset="2"/>
                <a:buChar char="§"/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Cách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ghi kích thước đoạn thẳng được quy định như thế nào?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929" y="1830495"/>
              <a:ext cx="988031" cy="14842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5" y="6001847"/>
            <a:ext cx="18110495" cy="33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6622548"/>
            <a:ext cx="5200807" cy="36644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9302" y="1830495"/>
            <a:ext cx="5638800" cy="3752425"/>
            <a:chOff x="12039600" y="2859195"/>
            <a:chExt cx="5638800" cy="3351105"/>
          </a:xfrm>
        </p:grpSpPr>
        <p:sp>
          <p:nvSpPr>
            <p:cNvPr id="7" name="Oval Callout 6"/>
            <p:cNvSpPr/>
            <p:nvPr/>
          </p:nvSpPr>
          <p:spPr>
            <a:xfrm>
              <a:off x="12039600" y="2859195"/>
              <a:ext cx="5638800" cy="3351105"/>
            </a:xfrm>
            <a:prstGeom prst="wedgeEllipseCallout">
              <a:avLst>
                <a:gd name="adj1" fmla="val 15748"/>
                <a:gd name="adj2" fmla="val 6486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344399" y="3276421"/>
              <a:ext cx="502920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Để ghi được một kích thước, thường có 3 thành phần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2165011" y="2181292"/>
            <a:ext cx="5121278" cy="131905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72600" y="3771900"/>
            <a:ext cx="5121278" cy="131905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31011" y="2181293"/>
            <a:ext cx="5121278" cy="1309112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42" y="5491603"/>
            <a:ext cx="8069958" cy="453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4061" y="5524500"/>
            <a:ext cx="5121278" cy="11514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7785" y="7479193"/>
            <a:ext cx="5097553" cy="2185057"/>
            <a:chOff x="1600154" y="7497991"/>
            <a:chExt cx="5334046" cy="2286429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600154" y="8917637"/>
              <a:ext cx="5334046" cy="866783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flipH="1">
              <a:off x="2401500" y="7497991"/>
              <a:ext cx="1826400" cy="1833275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754061" y="1996657"/>
            <a:ext cx="5121278" cy="1151465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67501" y="1749187"/>
            <a:ext cx="983945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Kẻ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vuông góc tại hai đầu mút đoạn cần ghi kích thước.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7501" y="4401368"/>
            <a:ext cx="99854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Kẻ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song song với đoạn cần ghi kích thước.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7500" y="6048032"/>
            <a:ext cx="98394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smtClean="0"/>
              <a:t>Hai </a:t>
            </a:r>
            <a:r>
              <a:rPr lang="vi-VN" sz="4000" dirty="0"/>
              <a:t>đầu mút có mũi tên chạm vào đường gióng và cách đầu mút đường gióng một đoạn (khoảng 1,5mm).</a:t>
            </a:r>
            <a:endParaRPr lang="en-US" sz="4000" dirty="0"/>
          </a:p>
        </p:txBody>
      </p:sp>
      <p:cxnSp>
        <p:nvCxnSpPr>
          <p:cNvPr id="19" name="Elbow Connector 18"/>
          <p:cNvCxnSpPr>
            <a:stCxn id="5" idx="3"/>
            <a:endCxn id="16" idx="1"/>
          </p:cNvCxnSpPr>
          <p:nvPr/>
        </p:nvCxnSpPr>
        <p:spPr>
          <a:xfrm flipV="1">
            <a:off x="5875339" y="4755311"/>
            <a:ext cx="792162" cy="1344922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5" idx="3"/>
            <a:endCxn id="17" idx="1"/>
          </p:cNvCxnSpPr>
          <p:nvPr/>
        </p:nvCxnSpPr>
        <p:spPr>
          <a:xfrm>
            <a:off x="5875339" y="6100233"/>
            <a:ext cx="792161" cy="137896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0554" y="2095500"/>
            <a:ext cx="5121278" cy="11859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643" y="2687520"/>
            <a:ext cx="3236727" cy="7544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554" y="3597322"/>
            <a:ext cx="12801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Đ</a:t>
            </a:r>
            <a:r>
              <a:rPr lang="vi-VN" sz="4000" dirty="0" smtClean="0"/>
              <a:t>ược </a:t>
            </a:r>
            <a:r>
              <a:rPr lang="vi-VN" sz="4000" dirty="0"/>
              <a:t>đặt ở giữa, phía trên đường ghi kích thước và có hướng nghiêng theo hướng của đường kích thước.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09" y="5435595"/>
            <a:ext cx="10194181" cy="48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57250" y="1908389"/>
            <a:ext cx="16407513" cy="3313005"/>
            <a:chOff x="838200" y="1830495"/>
            <a:chExt cx="16407513" cy="3313005"/>
          </a:xfrm>
        </p:grpSpPr>
        <p:sp>
          <p:nvSpPr>
            <p:cNvPr id="6" name="Rounded Rectangle 5"/>
            <p:cNvSpPr/>
            <p:nvPr/>
          </p:nvSpPr>
          <p:spPr>
            <a:xfrm>
              <a:off x="990554" y="2171700"/>
              <a:ext cx="16255159" cy="2971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830495"/>
              <a:ext cx="1676400" cy="17496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4600" y="2226439"/>
              <a:ext cx="1451991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Đường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kích 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thước,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đường gióng vẽ bằng loại nét gì?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biết phía trước chữ số kích thước đường tròn, cung tròn phải có kí hiệu gì?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90554" y="5926787"/>
            <a:ext cx="7543846" cy="3407713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thước, đường gióng được vẽ bằng nét liền mảnh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63000" y="5892074"/>
            <a:ext cx="8501763" cy="3407713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Phía trước chữ số kích thước đường tròn có kí hiệu Ø, phía trước kích thước cung tròn có kí hiệu R.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7797695" y="8264524"/>
            <a:ext cx="1473409" cy="2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2046682"/>
            <a:ext cx="15510276" cy="1966932"/>
            <a:chOff x="678649" y="6515168"/>
            <a:chExt cx="15510276" cy="1966932"/>
          </a:xfrm>
        </p:grpSpPr>
        <p:sp>
          <p:nvSpPr>
            <p:cNvPr id="16" name="Rectangle 15"/>
            <p:cNvSpPr/>
            <p:nvPr/>
          </p:nvSpPr>
          <p:spPr>
            <a:xfrm>
              <a:off x="2667000" y="6543108"/>
              <a:ext cx="1352192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i="1" dirty="0">
                  <a:solidFill>
                    <a:srgbClr val="002060"/>
                  </a:solidFill>
                </a:rPr>
                <a:t>Theo em, bản vẽ kĩ thuật cần trình bày như thế nào để sử dụng được ở các nước khác nhau?</a:t>
              </a:r>
              <a:endParaRPr lang="en-US" sz="4200" dirty="0">
                <a:solidFill>
                  <a:srgbClr val="00206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49" y="6515168"/>
              <a:ext cx="1752532" cy="175253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76" y="4426122"/>
            <a:ext cx="6594875" cy="494615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957076" y="6367041"/>
            <a:ext cx="990600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14989" y="5025193"/>
            <a:ext cx="64144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3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8"/>
          <p:cNvGrpSpPr/>
          <p:nvPr/>
        </p:nvGrpSpPr>
        <p:grpSpPr>
          <a:xfrm>
            <a:off x="507262" y="1638300"/>
            <a:ext cx="17247338" cy="8049366"/>
            <a:chOff x="0" y="0"/>
            <a:chExt cx="4390657" cy="2101676"/>
          </a:xfrm>
        </p:grpSpPr>
        <p:sp>
          <p:nvSpPr>
            <p:cNvPr id="6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7239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362585"/>
            <a:ext cx="14478000" cy="622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Bản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vẽ kĩ thuật được trình bày trên các khổ giấy vẽ từ A0 đến A4 và được vẽ theo tỉ lệ phù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hợp.</a:t>
            </a:r>
          </a:p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biểu diễn trên bản vẽ kĩ thuật phải sử dụng các nét vẽ theo quy định.</a:t>
            </a:r>
          </a:p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Kích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thước ghi trên bản vẽ kĩ thuật là kích thước thực của vật thể, không phụ thuộc vào tỉ lệ bản vẽ.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7817" y="149798"/>
            <a:ext cx="2797042" cy="2685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12954000" y="7810500"/>
            <a:ext cx="1785014" cy="25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08234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6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1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 thước (mm) của khổ giấy A0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nhiêu?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594 × 420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. 420 × 297 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 smtClean="0">
                <a:solidFill>
                  <a:schemeClr val="tx1"/>
                </a:solidFill>
              </a:rPr>
              <a:t>1189 × 841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thấy, cạnh thấy được vẽ bằng nét gì?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khuất, cạnh khuất được vẽ bằng nét gì?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4353168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phóng to là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1 000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10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5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kích thước được vẽ như thế nào?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đi qua tâm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song song với độ dài cần ghi kích thước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46543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Kẻ vuông góc tại hai đầu mút đoạn cần ghi kích </a:t>
            </a:r>
            <a:r>
              <a:rPr lang="vi-VN" sz="4000" dirty="0" smtClean="0">
                <a:solidFill>
                  <a:schemeClr val="tx1"/>
                </a:solidFill>
                <a:cs typeface="Arial" panose="020B0604020202020204" pitchFamily="34" charset="0"/>
              </a:rPr>
              <a:t>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52827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04" y="32673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48" y="5844800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5816851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992" y="33448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49077" y="7615201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204142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</a:rPr>
              <a:t>Bài 1</a:t>
            </a:r>
            <a:r>
              <a:rPr lang="vi-VN" sz="4000" b="1" dirty="0">
                <a:solidFill>
                  <a:srgbClr val="00B050"/>
                </a:solidFill>
              </a:rPr>
              <a:t>. </a:t>
            </a:r>
            <a:r>
              <a:rPr lang="vi-VN" sz="4000" dirty="0"/>
              <a:t>Lập và điền thông tin vào bảng theo gợi ý sau: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70848"/>
              </p:ext>
            </p:extLst>
          </p:nvPr>
        </p:nvGraphicFramePr>
        <p:xfrm>
          <a:off x="1447800" y="3195944"/>
          <a:ext cx="15392400" cy="6572337"/>
        </p:xfrm>
        <a:graphic>
          <a:graphicData uri="http://schemas.openxmlformats.org/drawingml/2006/table">
            <a:tbl>
              <a:tblPr firstRow="1" firstCol="1" bandRow="1"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biểu diễn</a:t>
                      </a:r>
                      <a:endParaRPr lang="en-US" sz="4000" b="1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4000" b="1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nét</a:t>
                      </a:r>
                      <a:endParaRPr lang="en-US" sz="4000" b="1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 thấy</a:t>
                      </a: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 khuất</a:t>
                      </a: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3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Đương tâm, đường trục đối xứng</a:t>
                      </a: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3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</a:t>
                      </a:r>
                      <a:endParaRPr lang="en-US" sz="4000" b="0" i="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620000" y="46863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96200" y="8724900"/>
            <a:ext cx="2819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00" y="5676900"/>
            <a:ext cx="28194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96200" y="7048500"/>
            <a:ext cx="2819400" cy="0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549641" y="4332357"/>
            <a:ext cx="3065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20600" y="5322957"/>
            <a:ext cx="3323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đứt 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47641" y="6115050"/>
            <a:ext cx="50692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93349" y="8250544"/>
            <a:ext cx="3350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7300" y="1826768"/>
            <a:ext cx="1577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lại Hình 1.1 theo tỉ lệ 2:1 lên khổ giấy A4 và ghi kích thước cho hình vẽ.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0413" y="6154025"/>
            <a:ext cx="3560373" cy="4115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99" y="3740815"/>
            <a:ext cx="108840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1746871"/>
            <a:ext cx="134493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/>
              <a:t>Sưu tầm một bản vẽ kĩ thuật và cho biết khổ giấy, tỉ lệ của bản vẽ. Đọc kích thước ghi trên bản vẽ đó.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799" y="7405100"/>
            <a:ext cx="4090163" cy="28819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8173" y="3783501"/>
            <a:ext cx="2575929" cy="1567066"/>
            <a:chOff x="698171" y="3728834"/>
            <a:chExt cx="2575929" cy="15670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" y="3728834"/>
              <a:ext cx="2575929" cy="15670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81236" y="403882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83501"/>
            <a:ext cx="8839200" cy="63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467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xfrm>
            <a:off x="2971800" y="1485900"/>
            <a:ext cx="12086900" cy="171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 ĐỀ</a:t>
            </a:r>
            <a:r>
              <a:rPr lang="vi-VN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I: VẼ KĨ THUẬT</a:t>
            </a:r>
            <a:endParaRPr sz="7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625" y="3413921"/>
            <a:ext cx="1613525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1-2: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TRÌNH BÀY BẢN VẼ KĨ </a:t>
            </a:r>
            <a:r>
              <a:rPr lang="en-US" sz="6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</a:t>
            </a:r>
            <a:r>
              <a:rPr lang="en-US" sz="6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(2T) 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47700"/>
            <a:ext cx="2835484" cy="3163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7199573"/>
            <a:ext cx="4392674" cy="30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4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986138" y="1104899"/>
            <a:ext cx="6548262" cy="857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9"/>
          <p:cNvSpPr txBox="1"/>
          <p:nvPr/>
        </p:nvSpPr>
        <p:spPr>
          <a:xfrm>
            <a:off x="8624442" y="1082039"/>
            <a:ext cx="891111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29186" y="2210655"/>
            <a:ext cx="7574936" cy="2863271"/>
            <a:chOff x="1029186" y="2210655"/>
            <a:chExt cx="7574936" cy="2863271"/>
          </a:xfrm>
        </p:grpSpPr>
        <p:sp>
          <p:nvSpPr>
            <p:cNvPr id="6" name="Rounded Rectangle 5"/>
            <p:cNvSpPr/>
            <p:nvPr/>
          </p:nvSpPr>
          <p:spPr>
            <a:xfrm>
              <a:off x="1365122" y="2711726"/>
              <a:ext cx="7239000" cy="2362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29186" y="2210655"/>
              <a:ext cx="1093970" cy="10939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156" y="3304625"/>
              <a:ext cx="580164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144000" y="2210655"/>
            <a:ext cx="7565659" cy="2863271"/>
            <a:chOff x="9144000" y="2210655"/>
            <a:chExt cx="7565659" cy="2863271"/>
          </a:xfrm>
        </p:grpSpPr>
        <p:sp>
          <p:nvSpPr>
            <p:cNvPr id="10" name="Rounded Rectangle 9"/>
            <p:cNvSpPr/>
            <p:nvPr/>
          </p:nvSpPr>
          <p:spPr>
            <a:xfrm>
              <a:off x="9470659" y="2711726"/>
              <a:ext cx="723900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0" y="2210655"/>
              <a:ext cx="1093970" cy="10939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167959" y="2854368"/>
              <a:ext cx="58240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29186" y="5574997"/>
            <a:ext cx="7574936" cy="2910498"/>
            <a:chOff x="1029186" y="5574997"/>
            <a:chExt cx="7574936" cy="2910498"/>
          </a:xfrm>
        </p:grpSpPr>
        <p:sp>
          <p:nvSpPr>
            <p:cNvPr id="14" name="Rounded Rectangle 13"/>
            <p:cNvSpPr/>
            <p:nvPr/>
          </p:nvSpPr>
          <p:spPr>
            <a:xfrm>
              <a:off x="1365122" y="6057900"/>
              <a:ext cx="7239000" cy="2362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29186" y="5574997"/>
              <a:ext cx="1093970" cy="109397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3316" y="5992505"/>
              <a:ext cx="5791484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44000" y="5574997"/>
            <a:ext cx="7565659" cy="2845103"/>
            <a:chOff x="9144000" y="5574997"/>
            <a:chExt cx="7565659" cy="2845103"/>
          </a:xfrm>
        </p:grpSpPr>
        <p:sp>
          <p:nvSpPr>
            <p:cNvPr id="18" name="Rounded Rectangle 17"/>
            <p:cNvSpPr/>
            <p:nvPr/>
          </p:nvSpPr>
          <p:spPr>
            <a:xfrm>
              <a:off x="9470659" y="6057900"/>
              <a:ext cx="7239000" cy="2362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0" y="5574997"/>
              <a:ext cx="1093970" cy="109397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167959" y="6010401"/>
              <a:ext cx="6370599" cy="2409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trước bài mới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2: Hình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chiếu vuông </a:t>
              </a: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góc của khối hình học cơ bản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259" y="8184396"/>
            <a:ext cx="245690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4364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915171" y="599334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523872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 smtClean="0">
                <a:solidFill>
                  <a:srgbClr val="F63B08"/>
                </a:solidFill>
                <a:cs typeface="Arial" panose="020B0604020202020204" pitchFamily="34" charset="0"/>
              </a:rPr>
              <a:t>THE AND </a:t>
            </a:r>
            <a:r>
              <a:rPr lang="vi-VN" sz="8000" b="1" dirty="0" smtClean="0">
                <a:solidFill>
                  <a:srgbClr val="F63B08"/>
                </a:solidFill>
                <a:cs typeface="Arial" panose="020B0604020202020204" pitchFamily="34" charset="0"/>
              </a:rPr>
              <a:t>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29717" y="860857"/>
            <a:ext cx="403833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Công nghệ 8</a:t>
            </a:r>
            <a:endParaRPr lang="en-US" sz="3200" spc="-24" dirty="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37818" y="860857"/>
            <a:ext cx="2637952" cy="4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Cánh diều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13846" y="2812100"/>
            <a:ext cx="7431000" cy="2799600"/>
            <a:chOff x="9313846" y="2812100"/>
            <a:chExt cx="7431000" cy="2799600"/>
          </a:xfrm>
        </p:grpSpPr>
        <p:sp>
          <p:nvSpPr>
            <p:cNvPr id="689" name="Google Shape;689;p41"/>
            <p:cNvSpPr/>
            <p:nvPr/>
          </p:nvSpPr>
          <p:spPr>
            <a:xfrm>
              <a:off x="9313846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t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28394" y="3828507"/>
              <a:ext cx="4776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nét vẽ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75550" y="5918708"/>
            <a:ext cx="7431000" cy="2799600"/>
            <a:chOff x="1575550" y="5918708"/>
            <a:chExt cx="7431000" cy="2799600"/>
          </a:xfrm>
        </p:grpSpPr>
        <p:sp>
          <p:nvSpPr>
            <p:cNvPr id="690" name="Google Shape;690;p41"/>
            <p:cNvSpPr/>
            <p:nvPr/>
          </p:nvSpPr>
          <p:spPr>
            <a:xfrm>
              <a:off x="1575550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b" anchorCtr="0">
              <a:noAutofit/>
            </a:bodyPr>
            <a:lstStyle/>
            <a:p>
              <a:pPr>
                <a:buClr>
                  <a:srgbClr val="252831"/>
                </a:buClr>
                <a:buSzPts val="1100"/>
                <a:buFont typeface="Arial"/>
                <a:buNone/>
              </a:pPr>
              <a:endParaRPr sz="2800" b="1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54307" y="6770857"/>
              <a:ext cx="4247697" cy="1517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ghi kích thước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13846" y="5918708"/>
            <a:ext cx="7431000" cy="2799600"/>
            <a:chOff x="9313846" y="5918708"/>
            <a:chExt cx="7431000" cy="2799600"/>
          </a:xfrm>
        </p:grpSpPr>
        <p:sp>
          <p:nvSpPr>
            <p:cNvPr id="691" name="Google Shape;691;p41"/>
            <p:cNvSpPr/>
            <p:nvPr/>
          </p:nvSpPr>
          <p:spPr>
            <a:xfrm>
              <a:off x="9313846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b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45611" y="7021598"/>
              <a:ext cx="44267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tỉ lệ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75550" y="2812100"/>
            <a:ext cx="7431000" cy="2799600"/>
            <a:chOff x="1575550" y="2812100"/>
            <a:chExt cx="7431000" cy="2799600"/>
          </a:xfrm>
        </p:grpSpPr>
        <p:sp>
          <p:nvSpPr>
            <p:cNvPr id="688" name="Google Shape;688;p41"/>
            <p:cNvSpPr/>
            <p:nvPr/>
          </p:nvSpPr>
          <p:spPr>
            <a:xfrm>
              <a:off x="1575550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7829" y="3828507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khổ giấy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345;p17"/>
          <p:cNvSpPr txBox="1">
            <a:spLocks noGrp="1"/>
          </p:cNvSpPr>
          <p:nvPr>
            <p:ph type="title" idx="4294967295"/>
          </p:nvPr>
        </p:nvSpPr>
        <p:spPr>
          <a:xfrm>
            <a:off x="2963731" y="1109367"/>
            <a:ext cx="12085638" cy="1047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6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687335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41"/>
          <p:cNvSpPr/>
          <p:nvPr/>
        </p:nvSpPr>
        <p:spPr>
          <a:xfrm rot="5400000">
            <a:off x="718107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41"/>
          <p:cNvSpPr/>
          <p:nvPr/>
        </p:nvSpPr>
        <p:spPr>
          <a:xfrm rot="10800000">
            <a:off x="718107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41"/>
          <p:cNvSpPr/>
          <p:nvPr/>
        </p:nvSpPr>
        <p:spPr>
          <a:xfrm rot="-5400000">
            <a:off x="687335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421190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7365" y="4225036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8179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228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0554" y="1638300"/>
            <a:ext cx="14987423" cy="1492758"/>
            <a:chOff x="990554" y="1638300"/>
            <a:chExt cx="14987423" cy="14927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54" y="1638300"/>
              <a:ext cx="1066846" cy="149275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38177" y="1965548"/>
              <a:ext cx="1363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SGK và cho biết: Khổ giấy dùng để làm gì?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219200" y="3591231"/>
            <a:ext cx="13848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0571" y="487551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83385"/>
              </p:ext>
            </p:extLst>
          </p:nvPr>
        </p:nvGraphicFramePr>
        <p:xfrm>
          <a:off x="838200" y="582930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2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0554" y="1515052"/>
            <a:ext cx="14837295" cy="2862322"/>
            <a:chOff x="676257" y="1534102"/>
            <a:chExt cx="14837295" cy="28623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257" y="1638300"/>
              <a:ext cx="1524844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21456" y="1534102"/>
              <a:ext cx="1259209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bảng 1.1, em hãy: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dirty="0" smtClean="0"/>
                <a:t>So </a:t>
              </a:r>
              <a:r>
                <a:rPr lang="vi-VN" sz="4000" dirty="0"/>
                <a:t>sánh độ lớn giữa các khổ giấy vẽ.</a:t>
              </a:r>
              <a:endParaRPr lang="en-US" sz="4000" dirty="0"/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dirty="0" smtClean="0"/>
                <a:t>Trình </a:t>
              </a:r>
              <a:r>
                <a:rPr lang="vi-VN" sz="4000" dirty="0"/>
                <a:t>bày cách ghi nhớ kích thước các khổ giấy vẽ</a:t>
              </a:r>
              <a:r>
                <a:rPr lang="vi-VN" sz="4000" dirty="0" smtClean="0"/>
                <a:t>.</a:t>
              </a:r>
              <a:endParaRPr lang="en-US" sz="40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670571" y="487551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54935"/>
              </p:ext>
            </p:extLst>
          </p:nvPr>
        </p:nvGraphicFramePr>
        <p:xfrm>
          <a:off x="838200" y="582930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70571" y="487551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54935"/>
              </p:ext>
            </p:extLst>
          </p:nvPr>
        </p:nvGraphicFramePr>
        <p:xfrm>
          <a:off x="838200" y="582930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990554" y="1830495"/>
            <a:ext cx="6282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9604" y="2670389"/>
            <a:ext cx="16440196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Khổ A4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có diện tích nhỏ nhất, khổ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A3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có diện tích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gấp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đôi khổ A4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Khổ A2 so với A3, A1 so với A2, A0 so với A1 cũng có tỉ lệ như vậy</a:t>
            </a:r>
            <a:r>
              <a:rPr lang="vi-VN" sz="4000" dirty="0" smtClean="0"/>
              <a:t>.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936" r="6821" b="13361"/>
          <a:stretch/>
        </p:blipFill>
        <p:spPr>
          <a:xfrm>
            <a:off x="533400" y="2999513"/>
            <a:ext cx="7696200" cy="54920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554" y="1830495"/>
            <a:ext cx="10548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</a:rPr>
              <a:t>Cách ghi nhớ kích thước các khổ giấy vẽ: 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58200" y="2780623"/>
            <a:ext cx="9144000" cy="64415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Chiều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dài khổ giấy A3 có độ lớn gấp hai lần chiều rộng của khổ A4.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Chiều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rộng của khổ giấy A3 bằng chiều dài của khổ giấy A4.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khổ giấy A2 so với khổ giấy A3, A1 so với A2, A0 so với A1 cũng có quy luật như trên.</a:t>
            </a:r>
          </a:p>
        </p:txBody>
      </p:sp>
    </p:spTree>
    <p:extLst>
      <p:ext uri="{BB962C8B-B14F-4D97-AF65-F5344CB8AC3E}">
        <p14:creationId xmlns:p14="http://schemas.microsoft.com/office/powerpoint/2010/main" val="16215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513" y="1598027"/>
            <a:ext cx="14554246" cy="1938992"/>
            <a:chOff x="1524513" y="1598027"/>
            <a:chExt cx="14554246" cy="19389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513" y="1718173"/>
              <a:ext cx="1228866" cy="17194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0400" y="1598027"/>
              <a:ext cx="1287835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</a:rPr>
                <a:t>Đ</a:t>
              </a:r>
              <a:r>
                <a:rPr lang="vi-VN" sz="4000" i="1" dirty="0" smtClean="0">
                  <a:solidFill>
                    <a:srgbClr val="002060"/>
                  </a:solidFill>
                </a:rPr>
                <a:t>ọc </a:t>
              </a:r>
              <a:r>
                <a:rPr lang="vi-VN" sz="4000" i="1" dirty="0">
                  <a:solidFill>
                    <a:srgbClr val="002060"/>
                  </a:solidFill>
                </a:rPr>
                <a:t>nội dung mục </a:t>
              </a:r>
              <a:r>
                <a:rPr lang="vi-VN" sz="4000" i="1" dirty="0" smtClean="0">
                  <a:solidFill>
                    <a:srgbClr val="002060"/>
                  </a:solidFill>
                </a:rPr>
                <a:t>II </a:t>
              </a:r>
              <a:r>
                <a:rPr lang="vi-VN" sz="4000" i="1" dirty="0">
                  <a:solidFill>
                    <a:srgbClr val="002060"/>
                  </a:solidFill>
                </a:rPr>
                <a:t>SGK </a:t>
              </a:r>
              <a:r>
                <a:rPr lang="vi-VN" sz="4000" i="1" dirty="0" smtClean="0">
                  <a:solidFill>
                    <a:srgbClr val="002060"/>
                  </a:solidFill>
                </a:rPr>
                <a:t>tr.5 và bảng 1.2, nêu công dụng của các nét vẽ trên bản vẽ.</a:t>
              </a:r>
              <a:endParaRPr lang="en-US" sz="40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6624" y="3814672"/>
            <a:ext cx="8363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Bảng 1.2. Một số nét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vẽ thường dùng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9133"/>
              </p:ext>
            </p:extLst>
          </p:nvPr>
        </p:nvGraphicFramePr>
        <p:xfrm>
          <a:off x="1447800" y="4759302"/>
          <a:ext cx="15259108" cy="4937278"/>
        </p:xfrm>
        <a:graphic>
          <a:graphicData uri="http://schemas.openxmlformats.org/drawingml/2006/table">
            <a:tbl>
              <a:tblPr firstRow="1" firstCol="1" bandRow="1"/>
              <a:tblGrid>
                <a:gridCol w="355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0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gọi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Ứng dụng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liền đậm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thấy, đường bao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thấy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liền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đứt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ạnh khuất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đường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bao khuất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95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gạch dài - chấm -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tâm, đường </a:t>
                      </a:r>
                      <a:r>
                        <a:rPr lang="nl-NL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vi-VN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đối</a:t>
                      </a:r>
                      <a:r>
                        <a:rPr lang="vi-VN" sz="36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xứng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5867400" y="60579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67400" y="6896100"/>
            <a:ext cx="281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78105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67400" y="90297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759" y="7982210"/>
            <a:ext cx="2090140" cy="20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1651</Words>
  <Application>Microsoft Office PowerPoint</Application>
  <PresentationFormat>Custom</PresentationFormat>
  <Paragraphs>218</Paragraphs>
  <Slides>31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Calibri Light</vt:lpstr>
      <vt:lpstr>Calibri</vt:lpstr>
      <vt:lpstr>Montserrat Light</vt:lpstr>
      <vt:lpstr>Wingdings</vt:lpstr>
      <vt:lpstr>Poppins</vt:lpstr>
      <vt:lpstr>Tahoma</vt:lpstr>
      <vt:lpstr>Montserrat</vt:lpstr>
      <vt:lpstr>Arial</vt:lpstr>
      <vt:lpstr>Times New Roman</vt:lpstr>
      <vt:lpstr>Office Theme</vt:lpstr>
      <vt:lpstr>Volsce template</vt:lpstr>
      <vt:lpstr>1_Volsce template</vt:lpstr>
      <vt:lpstr>1_Office Theme</vt:lpstr>
      <vt:lpstr>2_Office Theme</vt:lpstr>
      <vt:lpstr>PowerPoint Presentation</vt:lpstr>
      <vt:lpstr>PowerPoint Presentation</vt:lpstr>
      <vt:lpstr>CHỦ ĐỀ I: VẼ KĨ THUẬT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4</cp:revision>
  <dcterms:created xsi:type="dcterms:W3CDTF">2006-08-16T00:00:00Z</dcterms:created>
  <dcterms:modified xsi:type="dcterms:W3CDTF">2025-09-18T07:23:05Z</dcterms:modified>
  <dc:identifier>DAFl36ymF6c</dc:identifier>
</cp:coreProperties>
</file>