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8" r:id="rId7"/>
    <p:sldId id="296" r:id="rId8"/>
    <p:sldId id="297" r:id="rId9"/>
    <p:sldId id="298" r:id="rId10"/>
    <p:sldId id="301" r:id="rId11"/>
    <p:sldId id="302" r:id="rId12"/>
    <p:sldId id="306" r:id="rId13"/>
    <p:sldId id="307" r:id="rId14"/>
    <p:sldId id="299" r:id="rId15"/>
    <p:sldId id="300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ED7D31"/>
    <a:srgbClr val="15142A"/>
    <a:srgbClr val="FAED3B"/>
    <a:srgbClr val="70AD47"/>
    <a:srgbClr val="A7FDFF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image" Target="../media/image25.sv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3.sv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ABCDEG.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8" y="3082921"/>
            <a:ext cx="3054215" cy="281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5952" y="2613157"/>
            <a:ext cx="9285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5952" y="369692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00712" y="4491342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70232" y="5211038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61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279503" y="191189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62823" y="1090349"/>
            <a:ext cx="10396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 sát hình dưới và chỉ ra ít nhất hai cách, để một con kiến bò từ C đến D theo đường chéo của các hình vuông nhỏ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2283281"/>
            <a:ext cx="2834640" cy="28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9943" y="5311829"/>
            <a:ext cx="6037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 hình vuông có cạnh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5cm.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65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  <a:solidFill>
            <a:schemeClr val="accent2"/>
          </a:solidFill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333116" y="775964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62823" y="1554458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 kể tên một số vật dụng, họa tiết, công trình kiến trúc, ... có hình ảnh tam giác đều, hình vuông, hình lục giác đề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62823" y="2712698"/>
            <a:ext cx="11295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 </a:t>
            </a:r>
            <a:r>
              <a:rPr lang="vi-VN" sz="2800" dirty="0" smtClean="0">
                <a:solidFill>
                  <a:schemeClr val="accent1"/>
                </a:solidFill>
              </a:rPr>
              <a:t>Cắt </a:t>
            </a:r>
            <a:r>
              <a:rPr lang="vi-VN" sz="2800" dirty="0">
                <a:solidFill>
                  <a:schemeClr val="accent1"/>
                </a:solidFill>
              </a:rPr>
              <a:t>và ghép để được một cái hộp có nắp theo hình gợi ý dưới đây: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0" y="3235918"/>
            <a:ext cx="3192780" cy="20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90961" y="5288366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tam giác đều, hình vuông, hình lục giác 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57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2440" y="1776490"/>
            <a:ext cx="112471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Học thuộc lại toàn bộ kiến thức về tam giác đều, hình vuông,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Thực hành ghép hình, gấp giấy, cắt giấy để tạo ra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Chuẩn bị giờ sau: Tìm các hình trong thực tiễn gần gũi xung quanh có dạng hình chữ nhật, hình thoi và đọc trước nội dung bài 2 – Hình chữ nhật, hình thoi - SGK trang 98.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3550920" y="4156118"/>
            <a:ext cx="2867784" cy="2488522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065520" y="1940322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06296" y="1899005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447942" y="986215"/>
            <a:ext cx="10581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6181" y="596778"/>
            <a:ext cx="1504123" cy="1582542"/>
            <a:chOff x="-56181" y="596778"/>
            <a:chExt cx="1504123" cy="1582542"/>
          </a:xfrm>
        </p:grpSpPr>
        <p:grpSp>
          <p:nvGrpSpPr>
            <p:cNvPr id="33" name="Group 32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35" name="Graphic 27" descr="Clipboard">
                <a:extLst>
                  <a:ext uri="{FF2B5EF4-FFF2-40B4-BE49-F238E27FC236}">
                    <a16:creationId xmlns:a16="http://schemas.microsoft.com/office/drawing/2014/main" xmlns="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36" name="Graphic 31" descr="Pencil">
                <a:extLst>
                  <a:ext uri="{FF2B5EF4-FFF2-40B4-BE49-F238E27FC236}">
                    <a16:creationId xmlns:a16="http://schemas.microsoft.com/office/drawing/2014/main" xmlns="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 rot="1090299">
              <a:off x="230630" y="926172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5"/>
                  </a:solidFill>
                  <a:latin typeface="Arial Black" pitchFamily="34" charset="0"/>
                </a:rPr>
                <a:t>1</a:t>
              </a:r>
              <a:endParaRPr lang="en-US" sz="6000" dirty="0">
                <a:solidFill>
                  <a:schemeClr val="accent5"/>
                </a:solidFill>
                <a:latin typeface="Arial Black" pitchFamily="34" charset="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81890"/>
              </p:ext>
            </p:extLst>
          </p:nvPr>
        </p:nvGraphicFramePr>
        <p:xfrm>
          <a:off x="156822" y="2123410"/>
          <a:ext cx="2946447" cy="180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" name="Bitmap Image" r:id="rId8" imgW="3858164" imgH="2371429" progId="Paint.Picture">
                  <p:embed/>
                </p:oleObj>
              </mc:Choice>
              <mc:Fallback>
                <p:oleObj name="Bitmap Image" r:id="rId8" imgW="3858164" imgH="23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22" y="2123410"/>
                        <a:ext cx="2946447" cy="1808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29528"/>
              </p:ext>
            </p:extLst>
          </p:nvPr>
        </p:nvGraphicFramePr>
        <p:xfrm>
          <a:off x="3657600" y="2047211"/>
          <a:ext cx="2133600" cy="185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" name="Bitmap Image" r:id="rId10" imgW="2381582" imgH="2066667" progId="Paint.Picture">
                  <p:embed/>
                </p:oleObj>
              </mc:Choice>
              <mc:Fallback>
                <p:oleObj name="Bitmap Image" r:id="rId10" imgW="2381582" imgH="20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47211"/>
                        <a:ext cx="2133600" cy="1851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24702"/>
              </p:ext>
            </p:extLst>
          </p:nvPr>
        </p:nvGraphicFramePr>
        <p:xfrm>
          <a:off x="6479436" y="2047211"/>
          <a:ext cx="2192124" cy="190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" name="Bitmap Image" r:id="rId12" imgW="2381582" imgH="2066667" progId="Paint.Picture">
                  <p:embed/>
                </p:oleObj>
              </mc:Choice>
              <mc:Fallback>
                <p:oleObj name="Bitmap Image" r:id="rId12" imgW="2381582" imgH="206666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436" y="2047211"/>
                        <a:ext cx="2192124" cy="1902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15150"/>
              </p:ext>
            </p:extLst>
          </p:nvPr>
        </p:nvGraphicFramePr>
        <p:xfrm>
          <a:off x="9077298" y="2288237"/>
          <a:ext cx="2951792" cy="159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" name="Bitmap Image" r:id="rId14" imgW="2381582" imgH="2066667" progId="Paint.Picture">
                  <p:embed/>
                </p:oleObj>
              </mc:Choice>
              <mc:Fallback>
                <p:oleObj name="Bitmap Image" r:id="rId14" imgW="2381582" imgH="20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298" y="2288237"/>
                        <a:ext cx="2951792" cy="1597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97675"/>
              </p:ext>
            </p:extLst>
          </p:nvPr>
        </p:nvGraphicFramePr>
        <p:xfrm>
          <a:off x="93157" y="4389120"/>
          <a:ext cx="2868039" cy="185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" name="Bitmap Image" r:id="rId16" imgW="3180952" imgH="2066667" progId="Paint.Picture">
                  <p:embed/>
                </p:oleObj>
              </mc:Choice>
              <mc:Fallback>
                <p:oleObj name="Bitmap Image" r:id="rId16" imgW="3180952" imgH="206666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7" y="4389120"/>
                        <a:ext cx="2868039" cy="1859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79262"/>
              </p:ext>
            </p:extLst>
          </p:nvPr>
        </p:nvGraphicFramePr>
        <p:xfrm>
          <a:off x="3843000" y="4328160"/>
          <a:ext cx="2405400" cy="204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Bitmap Image" r:id="rId18" imgW="2857899" imgH="2429214" progId="Paint.Picture">
                  <p:embed/>
                </p:oleObj>
              </mc:Choice>
              <mc:Fallback>
                <p:oleObj name="Bitmap Image" r:id="rId18" imgW="2857899" imgH="24292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000" y="4328160"/>
                        <a:ext cx="2405400" cy="2047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21636"/>
              </p:ext>
            </p:extLst>
          </p:nvPr>
        </p:nvGraphicFramePr>
        <p:xfrm>
          <a:off x="6873240" y="4176483"/>
          <a:ext cx="2849880" cy="22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Bitmap Image" r:id="rId20" imgW="2409524" imgH="1914286" progId="Paint.Picture">
                  <p:embed/>
                </p:oleObj>
              </mc:Choice>
              <mc:Fallback>
                <p:oleObj name="Bitmap Image" r:id="rId20" imgW="2409524" imgH="1914286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40" y="4176483"/>
                        <a:ext cx="2849880" cy="2260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(SGK/Tr96): Cho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ABCDEG.</a:t>
            </a: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 (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9).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1377116"/>
            <a:ext cx="7223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OA = OB = OC = OD = OE = OG?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84" y="1638726"/>
            <a:ext cx="3442989" cy="31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AC0E1E-50D5-48F7-8449-EF3C31CD2512}"/>
              </a:ext>
            </a:extLst>
          </p:cNvPr>
          <p:cNvSpPr txBox="1"/>
          <p:nvPr/>
        </p:nvSpPr>
        <p:spPr>
          <a:xfrm>
            <a:off x="0" y="6332174"/>
            <a:ext cx="4663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2468540"/>
            <a:ext cx="131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3219645"/>
            <a:ext cx="76477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ABCDEG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ABO, BCO, CDO, DEO, EGO, GAO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4972960"/>
            <a:ext cx="764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= OB = OC = OD = OE =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14" grpId="0"/>
      <p:bldP spid="15" grpId="0"/>
      <p:bldP spid="16" grpId="0"/>
      <p:bldP spid="17" grpId="0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3a (SGK/Tr97):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65445"/>
            <a:ext cx="5016910" cy="2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47" y="1881654"/>
            <a:ext cx="4624413" cy="27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(SGK/Tr97):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(hay 12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AC0E1E-50D5-48F7-8449-EF3C31CD2512}"/>
              </a:ext>
            </a:extLst>
          </p:cNvPr>
          <p:cNvSpPr txBox="1"/>
          <p:nvPr/>
        </p:nvSpPr>
        <p:spPr>
          <a:xfrm>
            <a:off x="30480" y="6332174"/>
            <a:ext cx="573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2" y="1597052"/>
            <a:ext cx="4293552" cy="38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578216" y="3349151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70864" y="339743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2000" y="2274826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30984" y="305756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00" y="169570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1960" y="2233168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04" y="2538944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6584" y="5127120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4160" y="392307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" y="1878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888" y="292996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6216" y="3986336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25944" y="2233168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3816" y="3492222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052800" y="2274826"/>
            <a:ext cx="782160" cy="12902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778128" y="3558679"/>
            <a:ext cx="786288" cy="1274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99056" y="227482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71664" y="355461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41688" y="354856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6992" y="4832973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96992" y="2259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34960" y="2274826"/>
            <a:ext cx="727392" cy="12739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84840" y="3600337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81216" y="3543439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65" name="Rounded Rectangle 1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42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1497 -0.16112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9869 -0.03889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2877 -0.25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5 0.01227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5875 -0.04329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39245 -0.0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5872 0.05671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625 -0.11875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71003 0.27454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70755 0.09653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57005 0.17685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43125 0.19213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09" y="194309"/>
            <a:ext cx="1504123" cy="1582542"/>
            <a:chOff x="-56181" y="596778"/>
            <a:chExt cx="1504123" cy="1582542"/>
          </a:xfrm>
        </p:grpSpPr>
        <p:grpSp>
          <p:nvGrpSpPr>
            <p:cNvPr id="10" name="Group 9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13" name="Graphic 27" descr="Clipboard">
                <a:extLst>
                  <a:ext uri="{FF2B5EF4-FFF2-40B4-BE49-F238E27FC236}">
                    <a16:creationId xmlns:a16="http://schemas.microsoft.com/office/drawing/2014/main" xmlns="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14" name="Graphic 31" descr="Pencil">
                <a:extLst>
                  <a:ext uri="{FF2B5EF4-FFF2-40B4-BE49-F238E27FC236}">
                    <a16:creationId xmlns:a16="http://schemas.microsoft.com/office/drawing/2014/main" xmlns="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090299">
              <a:off x="230630" y="972338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5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673463" y="191189"/>
            <a:ext cx="9665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Người ta muốn đặt một trạm biến áp để đưa điện về sáu ngôi nhà.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8" y="2631123"/>
            <a:ext cx="4125912" cy="323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608" y="3218725"/>
            <a:ext cx="51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8333" y="2338735"/>
            <a:ext cx="13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97035" y="3168351"/>
            <a:ext cx="80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358" y="4708029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8333" y="5578148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9302" y="4857601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9924" y="3596707"/>
            <a:ext cx="131064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523614" y="2280132"/>
            <a:ext cx="1621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805" y="3246090"/>
            <a:ext cx="5790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69816" y="3574967"/>
            <a:ext cx="2627219" cy="128263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1036" y="2968195"/>
            <a:ext cx="0" cy="26099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469816" y="3596707"/>
            <a:ext cx="2556620" cy="126089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0" grpId="0"/>
      <p:bldP spid="22" grpId="0"/>
      <p:bldP spid="23" grpId="0"/>
      <p:bldP spid="24" grpId="0"/>
      <p:bldP spid="25" grpId="0"/>
      <p:bldP spid="6" grpId="0" animBg="1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67" y="1134216"/>
            <a:ext cx="6952419" cy="42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715623" y="191189"/>
            <a:ext cx="501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 MẢNH GHÉP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640607" y="1134216"/>
            <a:ext cx="2312393" cy="42893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953000" y="1134215"/>
            <a:ext cx="2312393" cy="42893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7265393" y="1134214"/>
            <a:ext cx="2312393" cy="42893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" y="5897880"/>
            <a:ext cx="685800" cy="655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8760" y="5897880"/>
            <a:ext cx="685800" cy="655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97707" y="5897880"/>
            <a:ext cx="685800" cy="6553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ction Button: End 13">
            <a:hlinkClick r:id="rId6" action="ppaction://hlinksldjump" highlightClick="1"/>
          </p:cNvPr>
          <p:cNvSpPr/>
          <p:nvPr/>
        </p:nvSpPr>
        <p:spPr>
          <a:xfrm>
            <a:off x="30480" y="5893143"/>
            <a:ext cx="624840" cy="6553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97707" y="5842687"/>
            <a:ext cx="7773987" cy="60383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00436" y="5842687"/>
            <a:ext cx="3002280" cy="70104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ABCD.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480545"/>
            <a:ext cx="3291839" cy="36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667169"/>
            <a:ext cx="8130540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CD = DA.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CD, AD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song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AC = BD.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4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ABC.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0" y="2923073"/>
            <a:ext cx="2829116" cy="29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2400" y="3090713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CA;</a:t>
            </a:r>
          </a:p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1011</TotalTime>
  <Words>1061</Words>
  <Application>Microsoft Office PowerPoint</Application>
  <PresentationFormat>Custom</PresentationFormat>
  <Paragraphs>327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§1. TAM GIÁC ĐỀU. HÌNH VUÔNG. LỤC GIÁC ĐỀU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143</cp:revision>
  <dcterms:created xsi:type="dcterms:W3CDTF">2021-06-07T13:44:30Z</dcterms:created>
  <dcterms:modified xsi:type="dcterms:W3CDTF">2021-08-19T12:13:29Z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