
<file path=[Content_Types].xml><?xml version="1.0" encoding="utf-8"?>
<Types xmlns="http://schemas.openxmlformats.org/package/2006/content-types">
  <Default Extension="svg" ContentType="image/svg+xml"/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9" r:id="rId4"/>
    <p:sldId id="384" r:id="rId5"/>
    <p:sldId id="306" r:id="rId6"/>
    <p:sldId id="258" r:id="rId7"/>
    <p:sldId id="270" r:id="rId8"/>
    <p:sldId id="275" r:id="rId9"/>
    <p:sldId id="387" r:id="rId10"/>
    <p:sldId id="388" r:id="rId11"/>
    <p:sldId id="389" r:id="rId12"/>
    <p:sldId id="391" r:id="rId13"/>
    <p:sldId id="392" r:id="rId14"/>
    <p:sldId id="396" r:id="rId15"/>
    <p:sldId id="398" r:id="rId16"/>
    <p:sldId id="399" r:id="rId17"/>
    <p:sldId id="313" r:id="rId18"/>
    <p:sldId id="400" r:id="rId19"/>
    <p:sldId id="401" r:id="rId20"/>
    <p:sldId id="404" r:id="rId21"/>
    <p:sldId id="405" r:id="rId22"/>
    <p:sldId id="406" r:id="rId23"/>
    <p:sldId id="407" r:id="rId24"/>
    <p:sldId id="408" r:id="rId25"/>
    <p:sldId id="409" r:id="rId26"/>
    <p:sldId id="422" r:id="rId27"/>
    <p:sldId id="410" r:id="rId28"/>
    <p:sldId id="411" r:id="rId29"/>
    <p:sldId id="412" r:id="rId30"/>
    <p:sldId id="413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265" r:id="rId39"/>
    <p:sldId id="326" r:id="rId40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5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0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7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01/07/2024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27.png"/><Relationship Id="rId7" Type="http://schemas.openxmlformats.org/officeDocument/2006/relationships/image" Target="../media/image38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11" Type="http://schemas.openxmlformats.org/officeDocument/2006/relationships/image" Target="../media/image25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7.png"/><Relationship Id="rId7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4" Type="http://schemas.openxmlformats.org/officeDocument/2006/relationships/image" Target="../media/image6.sv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5.png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27.png"/><Relationship Id="rId7" Type="http://schemas.openxmlformats.org/officeDocument/2006/relationships/image" Target="../media/image64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8.png"/><Relationship Id="rId9" Type="http://schemas.openxmlformats.org/officeDocument/2006/relationships/image" Target="../media/image6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68.png"/><Relationship Id="rId4" Type="http://schemas.openxmlformats.org/officeDocument/2006/relationships/image" Target="../media/image28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73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0.png"/><Relationship Id="rId5" Type="http://schemas.openxmlformats.org/officeDocument/2006/relationships/image" Target="../media/image700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4.bin"/><Relationship Id="rId3" Type="http://schemas.openxmlformats.org/officeDocument/2006/relationships/image" Target="../media/image26.png"/><Relationship Id="rId7" Type="http://schemas.openxmlformats.org/officeDocument/2006/relationships/image" Target="../media/image78.wmf"/><Relationship Id="rId12" Type="http://schemas.openxmlformats.org/officeDocument/2006/relationships/image" Target="../media/image8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8.png"/><Relationship Id="rId10" Type="http://schemas.openxmlformats.org/officeDocument/2006/relationships/image" Target="../media/image81.emf"/><Relationship Id="rId4" Type="http://schemas.openxmlformats.org/officeDocument/2006/relationships/image" Target="../media/image27.png"/><Relationship Id="rId9" Type="http://schemas.openxmlformats.org/officeDocument/2006/relationships/image" Target="../media/image79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26.png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6.png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84.emf"/><Relationship Id="rId5" Type="http://schemas.openxmlformats.org/officeDocument/2006/relationships/image" Target="../media/image28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27.png"/><Relationship Id="rId9" Type="http://schemas.openxmlformats.org/officeDocument/2006/relationships/image" Target="../media/image83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emf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6.png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image" Target="../media/image26.pn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8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7.png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28.png"/><Relationship Id="rId10" Type="http://schemas.openxmlformats.org/officeDocument/2006/relationships/image" Target="../media/image88.wmf"/><Relationship Id="rId4" Type="http://schemas.openxmlformats.org/officeDocument/2006/relationships/image" Target="../media/image27.png"/><Relationship Id="rId9" Type="http://schemas.openxmlformats.org/officeDocument/2006/relationships/oleObject" Target="../embeddings/oleObject1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4" Type="http://schemas.openxmlformats.org/officeDocument/2006/relationships/image" Target="../media/image6.sv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4" Type="http://schemas.openxmlformats.org/officeDocument/2006/relationships/image" Target="../media/image6.sv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Gv</a:t>
            </a:r>
            <a:r>
              <a:rPr lang="en-US" sz="7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 HUỲNH KIM TRỌNG</a:t>
            </a:r>
            <a:endParaRPr lang="en-US" sz="7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1408751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386" y="1508600"/>
            <a:ext cx="985324" cy="10072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60386" y="1921030"/>
            <a:ext cx="13260414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56031" y="5791029"/>
            <a:ext cx="1696096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20800" y="1396048"/>
            <a:ext cx="3696197" cy="382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256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959253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4395" y="1104900"/>
            <a:ext cx="12611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8" y="22479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042" y="2417791"/>
            <a:ext cx="9733612" cy="3037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9685" y="1588608"/>
            <a:ext cx="4699590" cy="1970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97874" y="1927480"/>
            <a:ext cx="4022989" cy="24280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29162" y="1774070"/>
            <a:ext cx="4186907" cy="4178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4925946"/>
            <a:ext cx="1502230" cy="762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1639" y="5641472"/>
            <a:ext cx="120630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(O; OB)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8" y="7580464"/>
            <a:ext cx="2351174" cy="1289304"/>
            <a:chOff x="7837953" y="804641"/>
            <a:chExt cx="2022200" cy="1289304"/>
          </a:xfrm>
        </p:grpSpPr>
        <p:pic>
          <p:nvPicPr>
            <p:cNvPr id="20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929868" y="7797679"/>
            <a:ext cx="12040481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(O; OB)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OA = OB = OC (= BC:2)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24218" y="6021715"/>
            <a:ext cx="3206382" cy="331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5944" y="5242323"/>
            <a:ext cx="985324" cy="100722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995944" y="5654753"/>
            <a:ext cx="132604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nửa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791519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8" grpId="1"/>
      <p:bldP spid="22" grpId="0"/>
      <p:bldP spid="22" grpId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43799" y="949034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00" y="777506"/>
            <a:ext cx="13487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3a, AC =4a.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47798" y="2286921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3342635" y="2286921"/>
                <a:ext cx="12829572" cy="3657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AB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AC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(3a)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(4a)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25a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  <m:sSup>
                          <m:sSupPr>
                            <m:ctrlP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5a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ngoại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nửa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huyền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 = 2,5a</a:t>
                </a:r>
                <a:endParaRPr lang="en-US" sz="4000" kern="100" baseline="30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635" y="2286921"/>
                <a:ext cx="12829572" cy="3657220"/>
              </a:xfrm>
              <a:prstGeom prst="rect">
                <a:avLst/>
              </a:prstGeom>
              <a:blipFill rotWithShape="0">
                <a:blip r:embed="rId5"/>
                <a:stretch>
                  <a:fillRect l="-1663" t="-3000" r="-333" b="-3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297027" y="5761197"/>
            <a:ext cx="15675290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Ê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endParaRPr lang="en-US" sz="3800" i="1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chưa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38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3800" i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 flipH="1">
            <a:off x="977112" y="7304278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1009072" y="7195180"/>
            <a:ext cx="16390840" cy="263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vi-VN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 đỉnh vuông của 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 </a:t>
            </a:r>
            <a:r>
              <a:rPr lang="vi-VN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 trùng với một điểm N bất kỳ trên đường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vi-VN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tròn, kẻ đường thẳng đi qua cạnh huyền của êke cắt đường tròn tại A và B ta được đường kính AB.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vi-VN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 điểm của AB là tâm của đường tròn đó.</a:t>
            </a:r>
            <a:r>
              <a:rPr lang="en-US" sz="3800" kern="1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072" y="5795185"/>
            <a:ext cx="1231521" cy="109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6011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6298" y="845176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8).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685800" y="657877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827333" y="6481457"/>
            <a:ext cx="16689702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a)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baseline="30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15" y="789033"/>
            <a:ext cx="1366257" cy="717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9467" y="1261977"/>
            <a:ext cx="3086533" cy="34750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7333" y="2257376"/>
            <a:ext cx="1354545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AM, BN, CP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pPr lvl="0"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OA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7333" y="7897215"/>
            <a:ext cx="16613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725168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6298" y="789033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8).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36298" y="3550228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15" y="789033"/>
            <a:ext cx="1366257" cy="717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9467" y="1261977"/>
            <a:ext cx="3086533" cy="34750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52081" y="2103896"/>
            <a:ext cx="4367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992825" y="3557654"/>
                <a:ext cx="11388932" cy="2404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(AM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MC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AM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825" y="3557654"/>
                <a:ext cx="11388932" cy="2404569"/>
              </a:xfrm>
              <a:prstGeom prst="rect">
                <a:avLst/>
              </a:prstGeom>
              <a:blipFill rotWithShape="0">
                <a:blip r:embed="rId7"/>
                <a:stretch>
                  <a:fillRect l="-1927" t="-4569" b="-4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952081" y="2799733"/>
            <a:ext cx="4367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OA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50003" y="5962223"/>
                <a:ext cx="13142083" cy="1073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Ta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OA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en-US" sz="400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AM</m:t>
                    </m:r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003" y="5962223"/>
                <a:ext cx="13142083" cy="1073948"/>
              </a:xfrm>
              <a:prstGeom prst="rect">
                <a:avLst/>
              </a:prstGeom>
              <a:blipFill rotWithShape="0">
                <a:blip r:embed="rId8"/>
                <a:stretch>
                  <a:fillRect l="-1623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298" y="6923999"/>
            <a:ext cx="985324" cy="10072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875998" y="6966610"/>
            <a:ext cx="1609018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924785" y="8366792"/>
                <a:ext cx="15937580" cy="1766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- Tam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ngoại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tiếp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 =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85" y="8366792"/>
                <a:ext cx="15937580" cy="1766446"/>
              </a:xfrm>
              <a:prstGeom prst="rect">
                <a:avLst/>
              </a:prstGeom>
              <a:blipFill>
                <a:blip r:embed="rId10"/>
                <a:stretch>
                  <a:fillRect l="-1377" t="-6228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763663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6" grpId="0"/>
      <p:bldP spid="14" grpId="0"/>
      <p:bldP spid="1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959253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4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315" y="856524"/>
            <a:ext cx="16367532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Ba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</a:t>
            </a: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15m.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9" y="303531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848604" y="3238500"/>
                <a:ext cx="16519932" cy="3125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A, B, 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ABC.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A, B, 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15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kern="100" baseline="30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04" y="3238500"/>
                <a:ext cx="16519932" cy="3125792"/>
              </a:xfrm>
              <a:prstGeom prst="rect">
                <a:avLst/>
              </a:prstGeom>
              <a:blipFill>
                <a:blip r:embed="rId5"/>
                <a:stretch>
                  <a:fillRect l="-1292" t="-3509" b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305;p14"/>
          <p:cNvGrpSpPr/>
          <p:nvPr/>
        </p:nvGrpSpPr>
        <p:grpSpPr>
          <a:xfrm flipH="1">
            <a:off x="1012748" y="7364948"/>
            <a:ext cx="1699513" cy="1188276"/>
            <a:chOff x="7890477" y="787864"/>
            <a:chExt cx="2022200" cy="1289304"/>
          </a:xfrm>
        </p:grpSpPr>
        <p:pic>
          <p:nvPicPr>
            <p:cNvPr id="13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2789842" y="7364948"/>
                <a:ext cx="11992957" cy="25110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a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ABC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ngoại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</a:t>
                </a:r>
                <a:r>
                  <a:rPr lang="en-US" sz="4000" dirty="0">
                    <a:solidFill>
                      <a:srgbClr val="00B0F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b="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b="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000" dirty="0">
                    <a:solidFill>
                      <a:srgbClr val="00B0F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kern="1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kern="10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kern="10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000" kern="100" dirty="0">
                    <a:solidFill>
                      <a:srgbClr val="00B0F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</a:t>
                </a:r>
                <a:r>
                  <a:rPr lang="en-US" sz="4000" kern="100" dirty="0">
                    <a:solidFill>
                      <a:srgbClr val="00B0F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kern="100" dirty="0">
                  <a:solidFill>
                    <a:srgbClr val="00B0F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842" y="7364948"/>
                <a:ext cx="11992957" cy="2511008"/>
              </a:xfrm>
              <a:prstGeom prst="rect">
                <a:avLst/>
              </a:prstGeom>
              <a:blipFill>
                <a:blip r:embed="rId6"/>
                <a:stretch>
                  <a:fillRect l="-1830" t="-4369" b="-2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944" y="6111260"/>
            <a:ext cx="1137392" cy="11868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05455" y="6512273"/>
            <a:ext cx="140924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tam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(O; 2cm). </a:t>
            </a:r>
            <a:r>
              <a:rPr lang="en-US" sz="3800" i="1" kern="100" dirty="0" err="1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800" i="1" kern="10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</a:t>
            </a:r>
            <a:endParaRPr lang="en-US" sz="3800" i="1" kern="100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44265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228600" y="2105951"/>
            <a:ext cx="16928811" cy="698818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defRPr/>
            </a:pPr>
            <a:endParaRPr sz="40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3332" y="48644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5500" b="1" dirty="0">
                  <a:solidFill>
                    <a:srgbClr val="1F497D"/>
                  </a:solidFill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sz="5500" b="1" dirty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159" y="111534"/>
            <a:ext cx="2685274" cy="268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09600" y="2648187"/>
            <a:ext cx="34050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009977" y="3336366"/>
            <a:ext cx="156016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09600" y="4659805"/>
            <a:ext cx="1408751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991732" y="5288560"/>
            <a:ext cx="15619868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24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769515"/>
            <a:chOff x="2193759" y="2917658"/>
            <a:chExt cx="13362212" cy="2769515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9802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II. </a:t>
              </a:r>
              <a:r>
                <a:rPr lang="nl-NL" sz="4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 TRÒN NỘI TIẾP TAM GIÁC</a:t>
              </a:r>
              <a:endPara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760386" y="1528551"/>
            <a:ext cx="13271576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Cho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endParaRPr lang="en-US" sz="4000" b="1" kern="1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 (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9).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AB, BC, CA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3606398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2525725" y="3620272"/>
                <a:ext cx="1124575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AB, BC, CA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𝑡𝑖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ế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ú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đườ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𝑛𝑔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𝑡𝑟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ò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i="1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725" y="3620272"/>
                <a:ext cx="11245758" cy="707886"/>
              </a:xfrm>
              <a:prstGeom prst="rect">
                <a:avLst/>
              </a:prstGeom>
              <a:blipFill rotWithShape="0">
                <a:blip r:embed="rId6"/>
                <a:stretch>
                  <a:fillRect l="-189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34050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86" y="4367628"/>
            <a:ext cx="839814" cy="8584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600200" y="4472933"/>
            <a:ext cx="1196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60385" y="5915267"/>
            <a:ext cx="16783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ý: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(I)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ABC, ta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(I). </a:t>
            </a:r>
            <a:endParaRPr lang="en-US" sz="4000" b="1" i="1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24" y="1492289"/>
            <a:ext cx="1454648" cy="727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8693" y="1065423"/>
            <a:ext cx="3834714" cy="346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922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2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959253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5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8604" y="941796"/>
            <a:ext cx="16367532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10a, 10b ở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ABC?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4000" b="1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48604" y="2333884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07" y="2179583"/>
            <a:ext cx="9296400" cy="37494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929868" y="3389369"/>
            <a:ext cx="77619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848604" y="5266404"/>
            <a:ext cx="17344379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800"/>
              </a:spcAft>
              <a:buFontTx/>
              <a:buChar char="-"/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10b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8" y="8251155"/>
            <a:ext cx="2392138" cy="1297340"/>
            <a:chOff x="7837953" y="737315"/>
            <a:chExt cx="2022200" cy="1289304"/>
          </a:xfrm>
        </p:grpSpPr>
        <p:pic>
          <p:nvPicPr>
            <p:cNvPr id="22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1329" y="737315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298972" y="8230822"/>
            <a:ext cx="86405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ABC,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CDE.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68" y="6737353"/>
            <a:ext cx="1408813" cy="11430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29868" y="6737353"/>
            <a:ext cx="12481332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4000" b="1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6694" y="6503500"/>
            <a:ext cx="4011706" cy="338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9427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366339" y="710554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188880" y="2437162"/>
            <a:ext cx="1181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logo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3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b="1" u="sng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6540" y="2746184"/>
            <a:ext cx="3124200" cy="4040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4326890"/>
            <a:ext cx="9144000" cy="299301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1143000" y="723900"/>
            <a:ext cx="1351844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929" y="1495660"/>
            <a:ext cx="1599614" cy="9306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43000" y="1644045"/>
            <a:ext cx="11887200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M, N, 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BC, CA, AB(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12).</a:t>
            </a: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So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IM, IN, IP.</a:t>
            </a: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 = MI.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(I; r)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hay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5744" y="1425661"/>
            <a:ext cx="4107274" cy="3847619"/>
          </a:xfrm>
          <a:prstGeom prst="rect">
            <a:avLst/>
          </a:prstGeom>
        </p:spPr>
      </p:pic>
      <p:grpSp>
        <p:nvGrpSpPr>
          <p:cNvPr id="15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160929" y="5716972"/>
            <a:ext cx="2351174" cy="1289304"/>
            <a:chOff x="7837953" y="804641"/>
            <a:chExt cx="2022200" cy="1289304"/>
          </a:xfrm>
        </p:grpSpPr>
        <p:pic>
          <p:nvPicPr>
            <p:cNvPr id="17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353315" y="5983213"/>
            <a:ext cx="14185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a) IM = IN = IP (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353315" y="6682903"/>
            <a:ext cx="14185484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b)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(I; r)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</a:p>
          <a:p>
            <a:pPr>
              <a:spcAft>
                <a:spcPts val="800"/>
              </a:spcAft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IM = IN = IP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(I; r)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4795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1351844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386" y="1508600"/>
            <a:ext cx="985324" cy="10072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60386" y="1921030"/>
            <a:ext cx="12574614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42457" y="5448300"/>
            <a:ext cx="1696096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3965" y="1362649"/>
            <a:ext cx="4107274" cy="3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440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756154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9639" y="1033137"/>
            <a:ext cx="16367532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  <a:endParaRPr lang="en-US" sz="40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39639" y="2606324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H </a:t>
              </a: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Dẫn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95" y="3932890"/>
            <a:ext cx="11809465" cy="2212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5" y="6168100"/>
            <a:ext cx="17663005" cy="1546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2995" y="1030612"/>
            <a:ext cx="5060510" cy="29103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2994" y="1058238"/>
            <a:ext cx="5047809" cy="3091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88512" y="1061494"/>
            <a:ext cx="5047809" cy="309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121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6298" y="845176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14).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36298" y="5697771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781476" y="6504569"/>
            <a:ext cx="16689702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a)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baseline="30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7333" y="2257376"/>
            <a:ext cx="12507667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AM, BN, CP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4582" y="7960521"/>
            <a:ext cx="16613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45" y="642624"/>
            <a:ext cx="1522561" cy="933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6376" y="721597"/>
            <a:ext cx="3550024" cy="389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1528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49745" y="3173002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965931" y="3223853"/>
                <a:ext cx="11388932" cy="2404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(AM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MC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AM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931" y="3223853"/>
                <a:ext cx="11388932" cy="2404569"/>
              </a:xfrm>
              <a:prstGeom prst="rect">
                <a:avLst/>
              </a:prstGeom>
              <a:blipFill rotWithShape="0">
                <a:blip r:embed="rId5"/>
                <a:stretch>
                  <a:fillRect l="-1927" t="-4569" b="-4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965931" y="5517544"/>
                <a:ext cx="13142083" cy="1073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  OM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en-US" sz="400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AM</m:t>
                    </m:r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931" y="5517544"/>
                <a:ext cx="13142083" cy="1073948"/>
              </a:xfrm>
              <a:prstGeom prst="rect">
                <a:avLst/>
              </a:prstGeom>
              <a:blipFill rotWithShape="0">
                <a:blip r:embed="rId6"/>
                <a:stretch>
                  <a:fillRect l="-1671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44" y="6778950"/>
            <a:ext cx="1131455" cy="11565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915820" y="6778950"/>
            <a:ext cx="1609018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-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924785" y="8366792"/>
                <a:ext cx="15937580" cy="1766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- Tam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bán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kính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nội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tiếp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 kern="1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√3</m:t>
                        </m:r>
                      </m:num>
                      <m:den>
                        <m:r>
                          <a:rPr lang="en-US" sz="4000" b="0" i="1" kern="1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85" y="8366792"/>
                <a:ext cx="15937580" cy="1766446"/>
              </a:xfrm>
              <a:prstGeom prst="rect">
                <a:avLst/>
              </a:prstGeom>
              <a:blipFill>
                <a:blip r:embed="rId8"/>
                <a:stretch>
                  <a:fillRect l="-1377" t="-6228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836298" y="845176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AM, BN, CP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14).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745" y="642624"/>
            <a:ext cx="1522561" cy="9331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42231" y="588899"/>
            <a:ext cx="3550024" cy="389686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27333" y="2257376"/>
            <a:ext cx="12507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i="1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</p:spTree>
    <p:extLst>
      <p:ext uri="{BB962C8B-B14F-4D97-AF65-F5344CB8AC3E}">
        <p14:creationId xmlns:p14="http://schemas.microsoft.com/office/powerpoint/2010/main" val="336957917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05714" y="800994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7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74880" y="33909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H </a:t>
              </a: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Dẫn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05714" y="1218666"/>
            <a:ext cx="135454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12m.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04641" y="4643606"/>
                <a:ext cx="12192000" cy="2507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(I; r)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41" y="4643606"/>
                <a:ext cx="12192000" cy="2507161"/>
              </a:xfrm>
              <a:prstGeom prst="rect">
                <a:avLst/>
              </a:prstGeom>
              <a:blipFill rotWithShape="0">
                <a:blip r:embed="rId5"/>
                <a:stretch>
                  <a:fillRect l="-1750" t="-4380" b="-4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04641" y="6972300"/>
                <a:ext cx="13142083" cy="1484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sz="4000" b="0" i="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p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(2</m:t>
                        </m:r>
                        <m:rad>
                          <m:radPr>
                            <m:degHide m:val="on"/>
                            <m:ctrlP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=12</m:t>
                    </m:r>
                    <m:r>
                      <a:rPr lang="en-US" sz="40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sSup>
                      <m:sSupPr>
                        <m:ctrlP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41" y="6972300"/>
                <a:ext cx="13142083" cy="1484061"/>
              </a:xfrm>
              <a:prstGeom prst="rect">
                <a:avLst/>
              </a:prstGeom>
              <a:blipFill rotWithShape="0">
                <a:blip r:embed="rId6"/>
                <a:stretch>
                  <a:fillRect l="-1623" t="-7407" b="-16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800" y="70058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9143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04641" y="269336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Dẫn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05714" y="1218666"/>
            <a:ext cx="1354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(O; 6cm).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94598" y="3952713"/>
                <a:ext cx="13659602" cy="33905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a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</a:t>
                </a:r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Aft>
                    <a:spcPts val="800"/>
                  </a:spcAft>
                </a:pP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Aft>
                    <a:spcPts val="800"/>
                  </a:spcAft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r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  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98" y="3952713"/>
                <a:ext cx="13659602" cy="3390544"/>
              </a:xfrm>
              <a:prstGeom prst="rect">
                <a:avLst/>
              </a:prstGeom>
              <a:blipFill>
                <a:blip r:embed="rId5"/>
                <a:stretch>
                  <a:fillRect l="-1606" t="-3232" b="-3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641" y="10544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4913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228600" y="2105951"/>
            <a:ext cx="16928811" cy="698818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defRPr/>
            </a:pPr>
            <a:endParaRPr sz="40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3332" y="48644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5500" b="1" dirty="0">
                  <a:solidFill>
                    <a:srgbClr val="1F497D"/>
                  </a:solidFill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sz="5500" b="1" dirty="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159" y="111534"/>
            <a:ext cx="2685274" cy="268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09600" y="2648187"/>
            <a:ext cx="34050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09600" y="4659805"/>
            <a:ext cx="1351844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143000" y="3285983"/>
            <a:ext cx="15240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081514" y="5311721"/>
            <a:ext cx="1530148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154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/>
      <p:bldP spid="16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877237"/>
            <a:chOff x="2193759" y="2917658"/>
            <a:chExt cx="13362212" cy="2877237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2087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60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</a:t>
              </a:r>
              <a:endPara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endParaRPr lang="en-US" sz="53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56888"/>
      </p:ext>
    </p:extLst>
  </p:cSld>
  <p:clrMapOvr>
    <a:masterClrMapping/>
  </p:clrMapOvr>
  <p:transition spd="med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9200" y="6452002"/>
            <a:ext cx="14554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15a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20492" y="786879"/>
            <a:ext cx="16306800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15a, 15b, 15c, 15d ở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4000" b="0" i="0" u="none" strike="noStrike" kern="1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ABC?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ABC?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1</a:t>
            </a:r>
            <a:endParaRPr sz="4300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964" y="2782975"/>
            <a:ext cx="12583090" cy="37009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19200" y="7126997"/>
            <a:ext cx="167538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15b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19200" y="8254807"/>
            <a:ext cx="14706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15c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endParaRPr kumimoji="0" lang="en-US" sz="3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19200" y="9464133"/>
            <a:ext cx="14554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15d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0" y="5267483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00186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  <p:bldP spid="13" grpId="0" animBg="1"/>
      <p:bldP spid="16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8800" y="1103588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0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60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vi-VN" sz="60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6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ĐƯỜNG TRÒN NGOẠI TIẾP VÀ ĐƯỜNG TRÒN NỘI TIẾP</a:t>
            </a:r>
            <a:endParaRPr sz="6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2" y="5096026"/>
            <a:ext cx="12391247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BÀI 1:</a:t>
            </a:r>
            <a:r>
              <a:rPr lang="vi-VN" sz="5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ĐƯỜNG TRÒN NGOẠI TIẾP</a:t>
            </a:r>
            <a:r>
              <a:rPr lang="en-US" sz="5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vi-VN" sz="5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ĐƯỜNG TRÒN NỘI TIẾP</a:t>
            </a:r>
            <a:endParaRPr sz="5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20492" y="786879"/>
            <a:ext cx="1630680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5cm, AC = 12cm.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1" y="2081174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384692" y="2470595"/>
                <a:ext cx="13226908" cy="2920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AB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AC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BC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5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+ 12</a:t>
                </a:r>
                <a:r>
                  <a:rPr lang="en-US" sz="40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169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169</m:t>
                        </m:r>
                      </m:e>
                    </m:rad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=13</m:t>
                    </m:r>
                    <m:r>
                      <a:rPr lang="en-US" sz="40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BC:2 = 6,5cm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692" y="2470595"/>
                <a:ext cx="13226908" cy="2920351"/>
              </a:xfrm>
              <a:prstGeom prst="rect">
                <a:avLst/>
              </a:prstGeom>
              <a:blipFill>
                <a:blip r:embed="rId5"/>
                <a:stretch>
                  <a:fillRect l="-1613" t="-3758" b="-7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Google Shape;304;p14"/>
          <p:cNvSpPr/>
          <p:nvPr/>
        </p:nvSpPr>
        <p:spPr>
          <a:xfrm>
            <a:off x="1029036" y="5365062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80211" y="5552540"/>
            <a:ext cx="1230336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4cm. 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23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029036" y="6729340"/>
            <a:ext cx="2351174" cy="1289304"/>
            <a:chOff x="7837953" y="804641"/>
            <a:chExt cx="2022200" cy="1289304"/>
          </a:xfrm>
        </p:grpSpPr>
        <p:pic>
          <p:nvPicPr>
            <p:cNvPr id="24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3194527" y="7118761"/>
                <a:ext cx="13226908" cy="25110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a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endParaRPr lang="en-US" sz="40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800"/>
                  </a:spcAft>
                </a:pP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 =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</a:t>
                </a: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0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b="0" i="0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000" kern="1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527" y="7118761"/>
                <a:ext cx="13226908" cy="2511008"/>
              </a:xfrm>
              <a:prstGeom prst="rect">
                <a:avLst/>
              </a:prstGeom>
              <a:blipFill>
                <a:blip r:embed="rId6"/>
                <a:stretch>
                  <a:fillRect l="-1613" t="-4369" b="-2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228028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9" grpId="0"/>
      <p:bldP spid="22" grpId="0" animBg="1"/>
      <p:bldP spid="2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20492" y="786879"/>
            <a:ext cx="13790908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đở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16).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4dm.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1" y="4334259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2861" y="3034796"/>
            <a:ext cx="2732813" cy="51000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22729" y="5554104"/>
                <a:ext cx="12941343" cy="2408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a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R =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 =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3.4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ad>
                      <m:radPr>
                        <m:degHide m:val="on"/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dm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729" y="5554104"/>
                <a:ext cx="12941343" cy="2408416"/>
              </a:xfrm>
              <a:prstGeom prst="rect">
                <a:avLst/>
              </a:prstGeom>
              <a:blipFill>
                <a:blip r:embed="rId6"/>
                <a:stretch>
                  <a:fillRect l="-1696" t="-4557" b="-3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65300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(AB &lt; AC)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2R.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4000" b="0" i="0" u="none" strike="noStrike" kern="1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Ba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2OM.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1" y="5773781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411587" y="5852994"/>
            <a:ext cx="10591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C, 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ABD, ACD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374810"/>
              </p:ext>
            </p:extLst>
          </p:nvPr>
        </p:nvGraphicFramePr>
        <p:xfrm>
          <a:off x="1872955" y="2803092"/>
          <a:ext cx="47910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Equation" r:id="rId6" imgW="1396800" imgH="215640" progId="Equation.DSMT4">
                  <p:embed/>
                </p:oleObj>
              </mc:Choice>
              <mc:Fallback>
                <p:oleObj name="Equation" r:id="rId6" imgW="1396800" imgH="2156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2955" y="2803092"/>
                        <a:ext cx="47910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961742"/>
              </p:ext>
            </p:extLst>
          </p:nvPr>
        </p:nvGraphicFramePr>
        <p:xfrm>
          <a:off x="1907826" y="4024813"/>
          <a:ext cx="41814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8" imgW="1218960" imgH="215640" progId="Equation.DSMT4">
                  <p:embed/>
                </p:oleObj>
              </mc:Choice>
              <mc:Fallback>
                <p:oleObj name="Equation" r:id="rId8" imgW="1218960" imgH="215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826" y="4024813"/>
                        <a:ext cx="41814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67568" y="2133866"/>
            <a:ext cx="5240812" cy="4973575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149014"/>
              </p:ext>
            </p:extLst>
          </p:nvPr>
        </p:nvGraphicFramePr>
        <p:xfrm>
          <a:off x="5316538" y="7031176"/>
          <a:ext cx="4398962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11" imgW="1282680" imgH="241200" progId="Equation.DSMT4">
                  <p:embed/>
                </p:oleObj>
              </mc:Choice>
              <mc:Fallback>
                <p:oleObj name="Equation" r:id="rId11" imgW="1282680" imgH="241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6538" y="7031176"/>
                        <a:ext cx="4398962" cy="846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872930"/>
              </p:ext>
            </p:extLst>
          </p:nvPr>
        </p:nvGraphicFramePr>
        <p:xfrm>
          <a:off x="4495800" y="7977108"/>
          <a:ext cx="47910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13" imgW="1396800" imgH="215640" progId="Equation.DSMT4">
                  <p:embed/>
                </p:oleObj>
              </mc:Choice>
              <mc:Fallback>
                <p:oleObj name="Equation" r:id="rId13" imgW="1396800" imgH="215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7977108"/>
                        <a:ext cx="47910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1996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(AB &lt; AC)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Ba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2OM.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55528" y="4834662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619788" y="4903654"/>
            <a:ext cx="9246776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ta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BH,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 // CD (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AC)</a:t>
            </a:r>
          </a:p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BD // CH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AB)</a:t>
            </a:r>
          </a:p>
          <a:p>
            <a:pPr lvl="0">
              <a:spcAft>
                <a:spcPts val="800"/>
              </a:spcAft>
            </a:pP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4000" b="0" i="0" u="none" strike="noStrike" kern="1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76644"/>
              </p:ext>
            </p:extLst>
          </p:nvPr>
        </p:nvGraphicFramePr>
        <p:xfrm>
          <a:off x="1875173" y="3372239"/>
          <a:ext cx="41814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6" imgW="1218960" imgH="215640" progId="Equation.DSMT4">
                  <p:embed/>
                </p:oleObj>
              </mc:Choice>
              <mc:Fallback>
                <p:oleObj name="Equation" r:id="rId6" imgW="1218960" imgH="215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5173" y="3372239"/>
                        <a:ext cx="41814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9152" y="2050999"/>
            <a:ext cx="5583920" cy="529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9798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(AB &lt; AC)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Ba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2OM.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03702" y="4168749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396088" y="4250295"/>
            <a:ext cx="10167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 = CD (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>
              <a:spcAft>
                <a:spcPts val="800"/>
              </a:spcAft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2R)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312645"/>
              </p:ext>
            </p:extLst>
          </p:nvPr>
        </p:nvGraphicFramePr>
        <p:xfrm>
          <a:off x="1981200" y="2688108"/>
          <a:ext cx="41814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Equation" r:id="rId6" imgW="1218960" imgH="215640" progId="Equation.DSMT4">
                  <p:embed/>
                </p:oleObj>
              </mc:Choice>
              <mc:Fallback>
                <p:oleObj name="Equation" r:id="rId6" imgW="1218960" imgH="215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688108"/>
                        <a:ext cx="41814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097667"/>
              </p:ext>
            </p:extLst>
          </p:nvPr>
        </p:nvGraphicFramePr>
        <p:xfrm>
          <a:off x="4279603" y="5607050"/>
          <a:ext cx="43116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Equation" r:id="rId8" imgW="1257120" imgH="215640" progId="Equation.DSMT4">
                  <p:embed/>
                </p:oleObj>
              </mc:Choice>
              <mc:Fallback>
                <p:oleObj name="Equation" r:id="rId8" imgW="1257120" imgH="215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603" y="5607050"/>
                        <a:ext cx="4311650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586948"/>
              </p:ext>
            </p:extLst>
          </p:nvPr>
        </p:nvGraphicFramePr>
        <p:xfrm>
          <a:off x="4443937" y="6336473"/>
          <a:ext cx="41814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Equation" r:id="rId10" imgW="1218960" imgH="215640" progId="Equation.DSMT4">
                  <p:embed/>
                </p:oleObj>
              </mc:Choice>
              <mc:Fallback>
                <p:oleObj name="Equation" r:id="rId10" imgW="1218960" imgH="215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3937" y="6336473"/>
                        <a:ext cx="4181475" cy="75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0271" y="2461916"/>
            <a:ext cx="5555677" cy="52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7883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 (AB &lt; AC)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= 2R.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Ba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2OM.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19200" y="92252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1" y="3515627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285276" y="4787348"/>
            <a:ext cx="10297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BHCD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HD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M, 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kern="1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85041" y="7392321"/>
            <a:ext cx="11515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M,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BC, AD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ADH          </a:t>
            </a:r>
          </a:p>
          <a:p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= 2OM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8475" y="2377882"/>
            <a:ext cx="5477941" cy="519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2657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50216"/>
            <a:ext cx="15773400" cy="542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ABC, ADC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AC.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17).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pPr lvl="0">
              <a:spcAft>
                <a:spcPts val="800"/>
              </a:spcAft>
              <a:defRPr/>
            </a:pP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Ba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I, H, K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spcAft>
                <a:spcPts val="800"/>
              </a:spcAft>
              <a:defRPr/>
            </a:pP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AM = AN</a:t>
            </a:r>
          </a:p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kern="1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04;p14"/>
          <p:cNvSpPr/>
          <p:nvPr/>
        </p:nvSpPr>
        <p:spPr>
          <a:xfrm>
            <a:off x="1242848" y="720556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19200" y="6187803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385589" y="6433714"/>
            <a:ext cx="9803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Hai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I, H, K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742761"/>
              </p:ext>
            </p:extLst>
          </p:nvPr>
        </p:nvGraphicFramePr>
        <p:xfrm>
          <a:off x="1916829" y="5005273"/>
          <a:ext cx="3354388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6" imgW="977760" imgH="431640" progId="Equation.DSMT4">
                  <p:embed/>
                </p:oleObj>
              </mc:Choice>
              <mc:Fallback>
                <p:oleObj name="Equation" r:id="rId6" imgW="977760" imgH="4316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6829" y="5005273"/>
                        <a:ext cx="3354388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30200" y="3293510"/>
            <a:ext cx="4871291" cy="535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1729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43117" y="2068597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 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 = AN  </a:t>
            </a:r>
          </a:p>
        </p:txBody>
      </p:sp>
      <p:sp>
        <p:nvSpPr>
          <p:cNvPr id="13" name="Google Shape;304;p14"/>
          <p:cNvSpPr/>
          <p:nvPr/>
        </p:nvSpPr>
        <p:spPr>
          <a:xfrm>
            <a:off x="1242848" y="720556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42849" y="1919246"/>
            <a:ext cx="2351174" cy="1289304"/>
            <a:chOff x="7837953" y="804641"/>
            <a:chExt cx="2022200" cy="1289304"/>
          </a:xfrm>
        </p:grpSpPr>
        <p:pic>
          <p:nvPicPr>
            <p:cNvPr id="1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74523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959069" y="3098611"/>
            <a:ext cx="1036621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AM,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AH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(I)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= AH 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AM, AH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= AH .</a:t>
            </a:r>
          </a:p>
          <a:p>
            <a:pPr lvl="0">
              <a:defRPr/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AM = AN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6813" y="390503"/>
            <a:ext cx="5715000" cy="6281575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469373"/>
              </p:ext>
            </p:extLst>
          </p:nvPr>
        </p:nvGraphicFramePr>
        <p:xfrm>
          <a:off x="4723606" y="5823646"/>
          <a:ext cx="3354388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Equation" r:id="rId7" imgW="977760" imgH="431640" progId="Equation.DSMT4">
                  <p:embed/>
                </p:oleObj>
              </mc:Choice>
              <mc:Fallback>
                <p:oleObj name="Equation" r:id="rId7" imgW="977760" imgH="4316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3606" y="5823646"/>
                        <a:ext cx="3354388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990600" y="6214075"/>
            <a:ext cx="1082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90600" y="7273027"/>
            <a:ext cx="1668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083667"/>
              </p:ext>
            </p:extLst>
          </p:nvPr>
        </p:nvGraphicFramePr>
        <p:xfrm>
          <a:off x="2418435" y="6921961"/>
          <a:ext cx="7145337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Equation" r:id="rId9" imgW="2082600" imgH="431640" progId="Equation.DSMT4">
                  <p:embed/>
                </p:oleObj>
              </mc:Choice>
              <mc:Fallback>
                <p:oleObj name="Equation" r:id="rId9" imgW="2082600" imgH="4316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8435" y="6921961"/>
                        <a:ext cx="7145337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990600" y="8639802"/>
            <a:ext cx="1668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521432"/>
              </p:ext>
            </p:extLst>
          </p:nvPr>
        </p:nvGraphicFramePr>
        <p:xfrm>
          <a:off x="2057400" y="8280147"/>
          <a:ext cx="10979151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Equation" r:id="rId11" imgW="3200400" imgH="431640" progId="Equation.DSMT4">
                  <p:embed/>
                </p:oleObj>
              </mc:Choice>
              <mc:Fallback>
                <p:oleObj name="Equation" r:id="rId11" imgW="3200400" imgH="4316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8280147"/>
                        <a:ext cx="10979151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588430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90.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3609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2: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Xác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suất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lí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thuyết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xác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suất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thực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nghiệm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49144" y="5580260"/>
            <a:ext cx="982313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 TRÒN NỘI TIẾP TAM GIÁC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106726" y="3588742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06726" y="5448300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492619" y="3874343"/>
            <a:ext cx="1068876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 TRÒN NGOẠI TIẾP TAM GIÁC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327358" y="3603458"/>
              <a:ext cx="11240193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I.</a:t>
              </a:r>
              <a:r>
                <a:rPr lang="nl-NL" sz="4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ĐƯỜNG TRÒN NGOẠI TIẾP TAM GIÁC</a:t>
              </a:r>
              <a:endPara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1295400" y="2441435"/>
            <a:ext cx="11582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(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2)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(O)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3437" y="3838588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2591566" y="3650074"/>
                <a:ext cx="8763000" cy="1054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𝑡h𝑢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𝑛𝑔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𝑡𝑟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ò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566" y="3650074"/>
                <a:ext cx="8763000" cy="105413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86" y="1620799"/>
            <a:ext cx="1471873" cy="746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63600" y="1535998"/>
            <a:ext cx="3071724" cy="36077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340509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386" y="4816292"/>
            <a:ext cx="839814" cy="8584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1600200" y="4894270"/>
            <a:ext cx="1196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000" b="1" i="1" dirty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60386" y="6278716"/>
            <a:ext cx="11963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ý: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(O)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ABC, ta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4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(O). </a:t>
            </a:r>
            <a:endParaRPr lang="en-US" sz="4000" b="1" i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29868" y="959253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00" y="1124222"/>
            <a:ext cx="12611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3a, 3b ở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ABC?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9868" y="55245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955994" y="6580330"/>
            <a:ext cx="150012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3a (O)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C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2309905"/>
            <a:ext cx="7391400" cy="40068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929868" y="7368481"/>
            <a:ext cx="150012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3b (O)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04800" y="896627"/>
            <a:ext cx="12268200" cy="194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(O)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(I),</a:t>
            </a:r>
          </a:p>
          <a:p>
            <a:pPr>
              <a:spcAft>
                <a:spcPts val="800"/>
              </a:spcAft>
            </a:pP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ABC,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ABD?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313509" y="328165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87" y="890615"/>
            <a:ext cx="1188013" cy="1126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5400" y="896058"/>
            <a:ext cx="4191000" cy="29797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685800" y="4437863"/>
            <a:ext cx="150012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(O)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C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685800" y="5373291"/>
            <a:ext cx="150012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(I)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ABD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D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760386" y="1615579"/>
            <a:ext cx="13108014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000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5)</a:t>
            </a:r>
          </a:p>
          <a:p>
            <a:pPr algn="just"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OA, OB ,OC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spcAft>
                <a:spcPts val="800"/>
              </a:spcAft>
            </a:pP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 = OA.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(O; R)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5757410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784335" y="6205303"/>
                <a:ext cx="11197368" cy="1054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𝑜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𝑡h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ẳ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𝑛𝑔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𝑂𝐴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𝑂𝐵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𝑂𝐶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35" y="6205303"/>
                <a:ext cx="11197368" cy="105413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0386" y="755178"/>
            <a:ext cx="1408751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800" b="1" u="sng" dirty="0" err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b="1" u="sng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86" y="1554129"/>
            <a:ext cx="1448174" cy="765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20800" y="1396048"/>
            <a:ext cx="3696197" cy="3823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760386" y="7177940"/>
                <a:ext cx="16308414" cy="140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i="1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ì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𝑂𝐶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đườ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𝑛𝑔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𝑡𝑟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ò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đ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𝑞𝑢𝑎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𝑏𝑎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đỉ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𝑛h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A, B ,C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ngoại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i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i="1" dirty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ABC.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86" y="7177940"/>
                <a:ext cx="16308414" cy="1400383"/>
              </a:xfrm>
              <a:prstGeom prst="rect">
                <a:avLst/>
              </a:prstGeom>
              <a:blipFill rotWithShape="0">
                <a:blip r:embed="rId9"/>
                <a:stretch>
                  <a:fillRect l="-1346" t="-7391" b="-1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17052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3736</TotalTime>
  <Words>2851</Words>
  <Application>Microsoft Office PowerPoint</Application>
  <PresentationFormat>Custom</PresentationFormat>
  <Paragraphs>278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Calibri</vt:lpstr>
      <vt:lpstr>Times New Roman</vt:lpstr>
      <vt:lpstr>Arial</vt:lpstr>
      <vt:lpstr>Cambria Math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Phạm Minh Huy</cp:lastModifiedBy>
  <cp:revision>96</cp:revision>
  <dcterms:created xsi:type="dcterms:W3CDTF">2006-08-16T00:00:00Z</dcterms:created>
  <dcterms:modified xsi:type="dcterms:W3CDTF">2024-07-01T13:40:48Z</dcterms:modified>
  <dc:identifier>DAFWAZhnXwQ</dc:identifier>
</cp:coreProperties>
</file>