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4" r:id="rId4"/>
    <p:sldId id="299" r:id="rId5"/>
    <p:sldId id="259" r:id="rId6"/>
    <p:sldId id="369" r:id="rId7"/>
    <p:sldId id="340" r:id="rId8"/>
    <p:sldId id="405" r:id="rId9"/>
    <p:sldId id="370" r:id="rId10"/>
    <p:sldId id="407" r:id="rId11"/>
    <p:sldId id="408" r:id="rId12"/>
    <p:sldId id="409" r:id="rId13"/>
    <p:sldId id="410" r:id="rId14"/>
    <p:sldId id="411" r:id="rId15"/>
    <p:sldId id="406" r:id="rId16"/>
    <p:sldId id="413" r:id="rId17"/>
    <p:sldId id="412" r:id="rId18"/>
    <p:sldId id="284" r:id="rId19"/>
    <p:sldId id="404" r:id="rId20"/>
    <p:sldId id="311" r:id="rId21"/>
    <p:sldId id="296" r:id="rId22"/>
  </p:sldIdLst>
  <p:sldSz cx="12192000" cy="6858000"/>
  <p:notesSz cx="6858000" cy="9144000"/>
  <p:embeddedFontLst>
    <p:embeddedFont>
      <p:font typeface="ToySans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Janda Manatee Bubble" panose="020B0604020202020204" charset="0"/>
      <p:regular r:id="rId29"/>
    </p:embeddedFont>
    <p:embeddedFont>
      <p:font typeface="Tahoma" panose="020B0604030504040204" pitchFamily="34" charset="0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1A01-FDEA-42AB-AFEF-B9F682B36E06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3A745-19EC-4FDD-AC0E-934EF67C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3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3A745-19EC-4FDD-AC0E-934EF67CCA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3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9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8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42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795867"/>
            <a:ext cx="11362267" cy="7641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39900"/>
            <a:ext cx="11362267" cy="4555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6848-0B56-41E9-94B6-8EBCB883AEDB}" type="datetimeFigureOut">
              <a:rPr lang="en-US"/>
              <a:pPr>
                <a:defRPr/>
              </a:pPr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D80C-99D8-48F9-AAC2-11CBCC774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1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0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7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7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05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5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3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1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7" r:id="rId6"/>
    <p:sldLayoutId id="2147483658" r:id="rId7"/>
    <p:sldLayoutId id="2147483659" r:id="rId8"/>
    <p:sldLayoutId id="2147483654" r:id="rId9"/>
    <p:sldLayoutId id="2147483655" r:id="rId10"/>
    <p:sldLayoutId id="2147483653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hyperlink" Target="https://wordwall.net/resource/27224858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hyperlink" Target="https://wordwall.net/resource/27225435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06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904" y="219625"/>
            <a:ext cx="11494008" cy="6418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E25BE5-5558-7B49-8086-AB6A784C8A7E}"/>
              </a:ext>
            </a:extLst>
          </p:cNvPr>
          <p:cNvSpPr/>
          <p:nvPr/>
        </p:nvSpPr>
        <p:spPr>
          <a:xfrm>
            <a:off x="781541" y="981428"/>
            <a:ext cx="10089846" cy="479688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F39-5BDE-9B46-9593-28567A21C62A}"/>
              </a:ext>
            </a:extLst>
          </p:cNvPr>
          <p:cNvSpPr/>
          <p:nvPr/>
        </p:nvSpPr>
        <p:spPr>
          <a:xfrm rot="20898478">
            <a:off x="575444" y="732142"/>
            <a:ext cx="255949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Explanation</a:t>
            </a:r>
            <a:endParaRPr lang="x-none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15" y="3529583"/>
            <a:ext cx="3328417" cy="332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" t="-2499" r="2272" b="11473"/>
          <a:stretch/>
        </p:blipFill>
        <p:spPr>
          <a:xfrm>
            <a:off x="-190500" y="5275236"/>
            <a:ext cx="1740403" cy="1582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4291" y="1547563"/>
            <a:ext cx="9259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- Chúng ta sử dụng </a:t>
            </a:r>
            <a:r>
              <a:rPr lang="vi-VN" sz="4000" dirty="0">
                <a:solidFill>
                  <a:srgbClr val="FF0000"/>
                </a:solidFill>
              </a:rPr>
              <a:t>“although / though” </a:t>
            </a:r>
            <a:r>
              <a:rPr lang="vi-VN" sz="4000" dirty="0"/>
              <a:t>trước một mệnh đề để nối hai ý tương phản trong cùng một câu.</a:t>
            </a:r>
          </a:p>
          <a:p>
            <a:r>
              <a:rPr lang="vi-VN" sz="4000" dirty="0"/>
              <a:t>- Chúng ta sử dụng </a:t>
            </a:r>
            <a:r>
              <a:rPr lang="vi-VN" sz="4000" dirty="0">
                <a:solidFill>
                  <a:srgbClr val="FF0000"/>
                </a:solidFill>
              </a:rPr>
              <a:t>“however” </a:t>
            </a:r>
            <a:r>
              <a:rPr lang="vi-VN" sz="4000" dirty="0"/>
              <a:t>để chỉ sự đối lập giữa ý trong hai vế của câu, thường được sử dụng sau dấu phẩy.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27" y="541538"/>
            <a:ext cx="80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Unit 8. FILMS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 Closer look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9" y="1842636"/>
            <a:ext cx="10203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Combine the two sentences, using although / though.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Complete the sentences, using although/ though or however.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Use your own ideas to complete the following sentences. Then compare your sentences with a partner's.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52543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4" name="Google Shape;269;p15" descr="Robotic and human hands with two puzzle pieces Vector Image"/>
          <p:cNvPicPr preferRelativeResize="0"/>
          <p:nvPr/>
        </p:nvPicPr>
        <p:blipFill rotWithShape="1">
          <a:blip r:embed="rId4">
            <a:alphaModFix/>
          </a:blip>
          <a:srcRect b="11211"/>
          <a:stretch/>
        </p:blipFill>
        <p:spPr>
          <a:xfrm>
            <a:off x="7370064" y="2816352"/>
            <a:ext cx="4288536" cy="35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5;p15"/>
          <p:cNvSpPr/>
          <p:nvPr/>
        </p:nvSpPr>
        <p:spPr>
          <a:xfrm>
            <a:off x="624227" y="354368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1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9704" y="322683"/>
            <a:ext cx="1106119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OpenSans"/>
              </a:rPr>
              <a:t>Suggestion ideas:</a:t>
            </a:r>
            <a:endParaRPr lang="vi-VN" sz="2400" dirty="0">
              <a:solidFill>
                <a:srgbClr val="FF0000"/>
              </a:solidFill>
              <a:latin typeface="OpenSans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OpenSans"/>
              </a:rPr>
              <a:t>1. I don't really like the film though </a:t>
            </a:r>
            <a:r>
              <a:rPr lang="vi-VN" sz="2400" b="1" u="sng" dirty="0">
                <a:latin typeface="OpenSans"/>
              </a:rPr>
              <a:t>its storyline was intriguing</a:t>
            </a:r>
            <a:r>
              <a:rPr lang="vi-VN" sz="2400" dirty="0">
                <a:latin typeface="OpenSans"/>
              </a:rPr>
              <a:t>. 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latin typeface="OpenSans"/>
              </a:rPr>
              <a:t>(Mình không thực sự thích bộ phim mặc dù cốt truyện của nó hấp dẫn.)</a:t>
            </a:r>
            <a:endParaRPr lang="vi-VN" sz="2400" dirty="0">
              <a:latin typeface="OpenSans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OpenSans"/>
              </a:rPr>
              <a:t>2. He felt very well. However, </a:t>
            </a:r>
            <a:r>
              <a:rPr lang="vi-VN" sz="2400" b="1" u="sng" dirty="0">
                <a:latin typeface="OpenSans"/>
              </a:rPr>
              <a:t>he was diagnosed with cancer.</a:t>
            </a:r>
            <a:r>
              <a:rPr lang="vi-VN" sz="2400" dirty="0">
                <a:latin typeface="OpenSans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latin typeface="OpenSans"/>
              </a:rPr>
              <a:t>(Anh ấy cảm thấy rất khỏe. Tuy nhiên, anh đã được chẩn đoán mắc bệnh ung thư.)</a:t>
            </a:r>
            <a:endParaRPr lang="vi-VN" sz="2400" dirty="0">
              <a:latin typeface="OpenSans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OpenSans"/>
              </a:rPr>
              <a:t>3. The film was a great success. However, </a:t>
            </a:r>
            <a:r>
              <a:rPr lang="vi-VN" sz="2400" b="1" u="sng" dirty="0">
                <a:latin typeface="OpenSans"/>
              </a:rPr>
              <a:t>the acting was disappointing</a:t>
            </a:r>
            <a:r>
              <a:rPr lang="vi-VN" sz="2400" dirty="0">
                <a:latin typeface="OpenSans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latin typeface="OpenSans"/>
              </a:rPr>
              <a:t> (Bộ phim thành công rực rỡ. Tuy nhiên, diễn xuất gây thất vọng.)</a:t>
            </a:r>
            <a:endParaRPr lang="vi-VN" sz="2400" dirty="0">
              <a:latin typeface="OpenSans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OpenSans"/>
              </a:rPr>
              <a:t>4. Although it rained all day, </a:t>
            </a:r>
            <a:r>
              <a:rPr lang="vi-VN" sz="2400" b="1" u="sng" dirty="0">
                <a:latin typeface="OpenSans"/>
              </a:rPr>
              <a:t>he decided to hang out alone</a:t>
            </a:r>
            <a:r>
              <a:rPr lang="vi-VN" sz="2400" dirty="0">
                <a:latin typeface="OpenSans"/>
              </a:rPr>
              <a:t>. 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latin typeface="OpenSans"/>
              </a:rPr>
              <a:t>(Dù trời mưa cả ngày nhưng cậu ta vẫn quyết định đi chơi một mình.)</a:t>
            </a:r>
            <a:endParaRPr lang="vi-VN" sz="2400" dirty="0">
              <a:latin typeface="OpenSans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OpenSans"/>
              </a:rPr>
              <a:t>5. The music in the film was terrible. However, </a:t>
            </a:r>
            <a:r>
              <a:rPr lang="vi-VN" sz="2400" b="1" u="sng" dirty="0">
                <a:latin typeface="OpenSans"/>
              </a:rPr>
              <a:t>it contributed to drawing public attention.</a:t>
            </a:r>
            <a:r>
              <a:rPr lang="vi-VN" sz="2400" dirty="0">
                <a:latin typeface="OpenSans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vi-VN" sz="2400" i="1" dirty="0">
                <a:latin typeface="OpenSans"/>
              </a:rPr>
              <a:t>(Âm nhạc trong phim thật khủng khiếp. Tuy nhiên, nó đã góp phần thu hút sự chú ý của công chúng.)</a:t>
            </a:r>
            <a:endParaRPr lang="vi-VN" sz="2400" dirty="0">
              <a:latin typeface="Open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80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27" y="541538"/>
            <a:ext cx="80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Unit 8. FILMS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 Closer look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9" y="1842636"/>
            <a:ext cx="10203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Combine the two sentences, using although / though.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Complete the sentences, using although/ though or however.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Use your own ideas to complete the following sentences. Then compare your sentences with a partner's.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Choose the correct answer A, B, or C to complete each sentence.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91410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4" name="Google Shape;286;p16"/>
          <p:cNvSpPr/>
          <p:nvPr/>
        </p:nvSpPr>
        <p:spPr>
          <a:xfrm>
            <a:off x="555831" y="505991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dirty="0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" name="Google Shape;287;p16"/>
          <p:cNvSpPr/>
          <p:nvPr/>
        </p:nvSpPr>
        <p:spPr>
          <a:xfrm>
            <a:off x="1434223" y="994589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88;p16"/>
          <p:cNvSpPr/>
          <p:nvPr/>
        </p:nvSpPr>
        <p:spPr>
          <a:xfrm>
            <a:off x="8774361" y="1867425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9;p16"/>
          <p:cNvSpPr/>
          <p:nvPr/>
        </p:nvSpPr>
        <p:spPr>
          <a:xfrm>
            <a:off x="1434221" y="2774809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0;p16"/>
          <p:cNvSpPr/>
          <p:nvPr/>
        </p:nvSpPr>
        <p:spPr>
          <a:xfrm>
            <a:off x="8774360" y="363694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1;p16"/>
          <p:cNvSpPr/>
          <p:nvPr/>
        </p:nvSpPr>
        <p:spPr>
          <a:xfrm>
            <a:off x="1434222" y="453291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2880" y="4863791"/>
            <a:ext cx="1529368" cy="1529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32341" y="5991865"/>
            <a:ext cx="5588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Wordwall</a:t>
            </a:r>
            <a:r>
              <a:rPr lang="en-US" dirty="0"/>
              <a:t> game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wordwall.net</a:t>
            </a:r>
            <a:r>
              <a:rPr lang="en-US" dirty="0">
                <a:hlinkClick r:id="rId5"/>
              </a:rPr>
              <a:t>/resource/27224858</a:t>
            </a: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5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27" y="541538"/>
            <a:ext cx="80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Unit 8. FILMS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 Closer look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9" y="1842636"/>
            <a:ext cx="102036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Combine the two sentences, using although / though.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Complete the sentences, using although/ though or however.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Use your own ideas to complete the following sentences. Then compare your sentences with a partner's.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4. Choose the correct answer A, B, or C to complete each sentence.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5. GAME Chain story</a:t>
            </a:r>
          </a:p>
          <a:p>
            <a:r>
              <a:rPr lang="en-US" sz="2800" dirty="0">
                <a:solidFill>
                  <a:schemeClr val="bg1"/>
                </a:solidFill>
              </a:rPr>
              <a:t>Work in groups. Develop a story using although / though.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3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8578" r="15675" b="13158"/>
          <a:stretch/>
        </p:blipFill>
        <p:spPr>
          <a:xfrm>
            <a:off x="246888" y="-118872"/>
            <a:ext cx="7616952" cy="6793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4" name="Google Shape;321;p17"/>
          <p:cNvSpPr/>
          <p:nvPr/>
        </p:nvSpPr>
        <p:spPr>
          <a:xfrm>
            <a:off x="887930" y="492753"/>
            <a:ext cx="6097123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36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36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36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99" y="3547872"/>
            <a:ext cx="3347672" cy="2616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06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1276" y="2580476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oySans" panose="02000500000000000000" pitchFamily="2" charset="0"/>
              </a:rPr>
              <a:t>Consolidation</a:t>
            </a:r>
            <a:endParaRPr lang="en-US" sz="115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oySans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11713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86" y="3146612"/>
            <a:ext cx="3320373" cy="3320373"/>
          </a:xfrm>
          <a:prstGeom prst="rect">
            <a:avLst/>
          </a:prstGeom>
        </p:spPr>
      </p:pic>
      <p:sp>
        <p:nvSpPr>
          <p:cNvPr id="6" name="Google Shape;354;p19"/>
          <p:cNvSpPr txBox="1"/>
          <p:nvPr/>
        </p:nvSpPr>
        <p:spPr>
          <a:xfrm>
            <a:off x="1816120" y="642682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dirty="0"/>
          </a:p>
        </p:txBody>
      </p:sp>
      <p:grpSp>
        <p:nvGrpSpPr>
          <p:cNvPr id="8" name="Google Shape;355;p19"/>
          <p:cNvGrpSpPr/>
          <p:nvPr/>
        </p:nvGrpSpPr>
        <p:grpSpPr>
          <a:xfrm>
            <a:off x="1437567" y="1593055"/>
            <a:ext cx="8097313" cy="3107113"/>
            <a:chOff x="-164765" y="267380"/>
            <a:chExt cx="8097313" cy="3107113"/>
          </a:xfrm>
        </p:grpSpPr>
        <p:sp>
          <p:nvSpPr>
            <p:cNvPr id="9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/>
            </a:p>
          </p:txBody>
        </p:sp>
        <p:sp>
          <p:nvSpPr>
            <p:cNvPr id="12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03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488" y="2163617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oySans" panose="02000500000000000000" pitchFamily="2" charset="0"/>
              </a:rPr>
              <a:t>FILMS</a:t>
            </a:r>
            <a:endParaRPr lang="en-US" sz="115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oySans" panose="02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515" y="4383993"/>
            <a:ext cx="52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Janda Manatee Bubble" panose="02000506000000020004" pitchFamily="2" charset="0"/>
              </a:rPr>
              <a:t>A CLOSER LOOK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15" y="835250"/>
            <a:ext cx="20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Janda Manatee Bubble" panose="02000506000000020004" pitchFamily="2" charset="0"/>
              </a:rPr>
              <a:t>Unit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9804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529" y="537882"/>
            <a:ext cx="5809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Sleepbaby" pitchFamily="50" charset="0"/>
              </a:rPr>
              <a:t>Home-link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86" y="3146612"/>
            <a:ext cx="3320373" cy="3320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489" y="2081210"/>
            <a:ext cx="10055881" cy="298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/>
              <a:t>Complete exercises in the Workbook.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74" y="-336177"/>
            <a:ext cx="6776267" cy="6776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2145" y="2000184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oySans" panose="02000500000000000000" pitchFamily="2" charset="0"/>
              </a:rPr>
              <a:t>Grammar</a:t>
            </a:r>
            <a:endParaRPr lang="en-US" sz="115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oySans" panose="02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792" y="4176346"/>
            <a:ext cx="574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Although/ Though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0003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60" y="4006847"/>
            <a:ext cx="1603248" cy="2851153"/>
          </a:xfrm>
          <a:prstGeom prst="rect">
            <a:avLst/>
          </a:prstGeom>
        </p:spPr>
      </p:pic>
      <p:pic>
        <p:nvPicPr>
          <p:cNvPr id="6" name="Google Shape;191;p8" descr="Learntalk | However, Besides, As a Result, and Other Sentence Connect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5144" y="1786627"/>
            <a:ext cx="3793512" cy="213328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192;p8"/>
          <p:cNvSpPr txBox="1"/>
          <p:nvPr/>
        </p:nvSpPr>
        <p:spPr>
          <a:xfrm>
            <a:off x="3317867" y="409511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dirty="0"/>
          </a:p>
        </p:txBody>
      </p:sp>
      <p:sp>
        <p:nvSpPr>
          <p:cNvPr id="10" name="Google Shape;193;p8"/>
          <p:cNvSpPr txBox="1"/>
          <p:nvPr/>
        </p:nvSpPr>
        <p:spPr>
          <a:xfrm>
            <a:off x="564697" y="2081727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dirty="0"/>
          </a:p>
        </p:txBody>
      </p:sp>
      <p:sp>
        <p:nvSpPr>
          <p:cNvPr id="11" name="Google Shape;194;p8"/>
          <p:cNvSpPr txBox="1"/>
          <p:nvPr/>
        </p:nvSpPr>
        <p:spPr>
          <a:xfrm>
            <a:off x="8671164" y="1650880"/>
            <a:ext cx="285087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dirty="0"/>
          </a:p>
        </p:txBody>
      </p:sp>
      <p:sp>
        <p:nvSpPr>
          <p:cNvPr id="12" name="Google Shape;195;p8"/>
          <p:cNvSpPr/>
          <p:nvPr/>
        </p:nvSpPr>
        <p:spPr>
          <a:xfrm>
            <a:off x="897993" y="4553921"/>
            <a:ext cx="90323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3" name="Google Shape;196;p8"/>
          <p:cNvSpPr/>
          <p:nvPr/>
        </p:nvSpPr>
        <p:spPr>
          <a:xfrm>
            <a:off x="810674" y="5445450"/>
            <a:ext cx="872109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5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27" y="541538"/>
            <a:ext cx="80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Unit 8. FILMS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 Closer look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9" y="1842636"/>
            <a:ext cx="1020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Combine the two sentences, using although / though.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88062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84" y="4700016"/>
            <a:ext cx="1213468" cy="2157984"/>
          </a:xfrm>
          <a:prstGeom prst="rect">
            <a:avLst/>
          </a:prstGeom>
        </p:spPr>
      </p:pic>
      <p:sp>
        <p:nvSpPr>
          <p:cNvPr id="13" name="Google Shape;234;p11"/>
          <p:cNvSpPr/>
          <p:nvPr/>
        </p:nvSpPr>
        <p:spPr>
          <a:xfrm>
            <a:off x="489752" y="451630"/>
            <a:ext cx="11372306" cy="54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 dirty="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 sz="2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lang="en-US" sz="2400" b="1" dirty="0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1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DE25BE5-5558-7B49-8086-AB6A784C8A7E}"/>
              </a:ext>
            </a:extLst>
          </p:cNvPr>
          <p:cNvSpPr/>
          <p:nvPr/>
        </p:nvSpPr>
        <p:spPr>
          <a:xfrm>
            <a:off x="781541" y="981428"/>
            <a:ext cx="10089846" cy="479688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F39-5BDE-9B46-9593-28567A21C62A}"/>
              </a:ext>
            </a:extLst>
          </p:cNvPr>
          <p:cNvSpPr/>
          <p:nvPr/>
        </p:nvSpPr>
        <p:spPr>
          <a:xfrm rot="20898478">
            <a:off x="575444" y="732142"/>
            <a:ext cx="255949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Explanation</a:t>
            </a:r>
            <a:endParaRPr lang="x-none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38" y="2606041"/>
            <a:ext cx="4251960" cy="425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" t="-2499" r="2272" b="11473"/>
          <a:stretch/>
        </p:blipFill>
        <p:spPr>
          <a:xfrm>
            <a:off x="-190500" y="5275236"/>
            <a:ext cx="1740403" cy="1582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4291" y="1547563"/>
            <a:ext cx="92594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dirty="0"/>
              <a:t>Chúng ta sử dụng </a:t>
            </a:r>
            <a:endParaRPr lang="en-US" sz="5400" dirty="0"/>
          </a:p>
          <a:p>
            <a:r>
              <a:rPr lang="vi-VN" sz="5400" dirty="0">
                <a:solidFill>
                  <a:srgbClr val="FF0000"/>
                </a:solidFill>
              </a:rPr>
              <a:t>“although / though” </a:t>
            </a:r>
            <a:endParaRPr lang="en-US" sz="5400" dirty="0">
              <a:solidFill>
                <a:srgbClr val="FF0000"/>
              </a:solidFill>
            </a:endParaRPr>
          </a:p>
          <a:p>
            <a:r>
              <a:rPr lang="vi-VN" sz="5400" dirty="0"/>
              <a:t>trước một mệnh đề để nối hai ý tương phản trong cùng một câu.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2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4727" y="541538"/>
            <a:ext cx="80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Unit 8. FILMS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A Closer look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839" y="1842636"/>
            <a:ext cx="1020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 Combine the two sentences, using although / though.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Complete the sentences, using although/ though or however.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14928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10" name="Google Shape;257;p13"/>
          <p:cNvSpPr/>
          <p:nvPr/>
        </p:nvSpPr>
        <p:spPr>
          <a:xfrm>
            <a:off x="623847" y="494203"/>
            <a:ext cx="1078786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8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8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8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800" dirty="0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8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</p:txBody>
      </p:sp>
      <p:sp>
        <p:nvSpPr>
          <p:cNvPr id="11" name="Google Shape;258;p13"/>
          <p:cNvSpPr/>
          <p:nvPr/>
        </p:nvSpPr>
        <p:spPr>
          <a:xfrm>
            <a:off x="1135188" y="691998"/>
            <a:ext cx="35698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9;p13"/>
          <p:cNvSpPr/>
          <p:nvPr/>
        </p:nvSpPr>
        <p:spPr>
          <a:xfrm>
            <a:off x="5822599" y="2583329"/>
            <a:ext cx="33978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60;p13"/>
          <p:cNvSpPr/>
          <p:nvPr/>
        </p:nvSpPr>
        <p:spPr>
          <a:xfrm>
            <a:off x="5822600" y="4496978"/>
            <a:ext cx="33978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61;p13"/>
          <p:cNvSpPr/>
          <p:nvPr/>
        </p:nvSpPr>
        <p:spPr>
          <a:xfrm>
            <a:off x="4207623" y="1938966"/>
            <a:ext cx="18539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62;p13"/>
          <p:cNvSpPr/>
          <p:nvPr/>
        </p:nvSpPr>
        <p:spPr>
          <a:xfrm>
            <a:off x="6222730" y="3831180"/>
            <a:ext cx="18539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2135" y="5171167"/>
            <a:ext cx="1272053" cy="117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37659" y="6077811"/>
            <a:ext cx="5650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/>
              <a:t>Wordwall</a:t>
            </a:r>
            <a:r>
              <a:rPr lang="en-US" dirty="0"/>
              <a:t> game: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wordwall.net</a:t>
            </a:r>
            <a:r>
              <a:rPr lang="en-US" dirty="0">
                <a:hlinkClick r:id="rId5"/>
              </a:rPr>
              <a:t>/resource/27225435</a:t>
            </a: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496&quot;&gt;&lt;object type=&quot;3&quot; unique_id=&quot;10497&quot;&gt;&lt;property id=&quot;20148&quot; value=&quot;5&quot;/&gt;&lt;property id=&quot;20300&quot; value=&quot;Slide 1&quot;/&gt;&lt;property id=&quot;20307&quot; value=&quot;256&quot;/&gt;&lt;/object&gt;&lt;object type=&quot;3&quot; unique_id=&quot;10498&quot;&gt;&lt;property id=&quot;20148&quot; value=&quot;5&quot;/&gt;&lt;property id=&quot;20300&quot; value=&quot;Slide 2&quot;/&gt;&lt;property id=&quot;20307&quot; value=&quot;257&quot;/&gt;&lt;/object&gt;&lt;object type=&quot;3&quot; unique_id=&quot;10499&quot;&gt;&lt;property id=&quot;20148&quot; value=&quot;5&quot;/&gt;&lt;property id=&quot;20300&quot; value=&quot;Slide 3&quot;/&gt;&lt;property id=&quot;20307&quot; value=&quot;264&quot;/&gt;&lt;/object&gt;&lt;object type=&quot;3&quot; unique_id=&quot;10500&quot;&gt;&lt;property id=&quot;20148&quot; value=&quot;5&quot;/&gt;&lt;property id=&quot;20300&quot; value=&quot;Slide 4&quot;/&gt;&lt;property id=&quot;20307&quot; value=&quot;299&quot;/&gt;&lt;/object&gt;&lt;object type=&quot;3&quot; unique_id=&quot;10501&quot;&gt;&lt;property id=&quot;20148&quot; value=&quot;5&quot;/&gt;&lt;property id=&quot;20300&quot; value=&quot;Slide 5&quot;/&gt;&lt;property id=&quot;20307&quot; value=&quot;259&quot;/&gt;&lt;/object&gt;&lt;object type=&quot;3&quot; unique_id=&quot;10502&quot;&gt;&lt;property id=&quot;20148&quot; value=&quot;5&quot;/&gt;&lt;property id=&quot;20300&quot; value=&quot;Slide 6&quot;/&gt;&lt;property id=&quot;20307&quot; value=&quot;369&quot;/&gt;&lt;/object&gt;&lt;object type=&quot;3&quot; unique_id=&quot;10503&quot;&gt;&lt;property id=&quot;20148&quot; value=&quot;5&quot;/&gt;&lt;property id=&quot;20300&quot; value=&quot;Slide 7&quot;/&gt;&lt;property id=&quot;20307&quot; value=&quot;340&quot;/&gt;&lt;/object&gt;&lt;object type=&quot;3&quot; unique_id=&quot;10504&quot;&gt;&lt;property id=&quot;20148&quot; value=&quot;5&quot;/&gt;&lt;property id=&quot;20300&quot; value=&quot;Slide 8&quot;/&gt;&lt;property id=&quot;20307&quot; value=&quot;405&quot;/&gt;&lt;/object&gt;&lt;object type=&quot;3&quot; unique_id=&quot;10505&quot;&gt;&lt;property id=&quot;20148&quot; value=&quot;5&quot;/&gt;&lt;property id=&quot;20300&quot; value=&quot;Slide 9&quot;/&gt;&lt;property id=&quot;20307&quot; value=&quot;370&quot;/&gt;&lt;/object&gt;&lt;object type=&quot;3&quot; unique_id=&quot;10506&quot;&gt;&lt;property id=&quot;20148&quot; value=&quot;5&quot;/&gt;&lt;property id=&quot;20300&quot; value=&quot;Slide 10&quot;/&gt;&lt;property id=&quot;20307&quot; value=&quot;407&quot;/&gt;&lt;/object&gt;&lt;object type=&quot;3&quot; unique_id=&quot;10507&quot;&gt;&lt;property id=&quot;20148&quot; value=&quot;5&quot;/&gt;&lt;property id=&quot;20300&quot; value=&quot;Slide 11&quot;/&gt;&lt;property id=&quot;20307&quot; value=&quot;408&quot;/&gt;&lt;/object&gt;&lt;object type=&quot;3&quot; unique_id=&quot;10508&quot;&gt;&lt;property id=&quot;20148&quot; value=&quot;5&quot;/&gt;&lt;property id=&quot;20300&quot; value=&quot;Slide 12&quot;/&gt;&lt;property id=&quot;20307&quot; value=&quot;409&quot;/&gt;&lt;/object&gt;&lt;object type=&quot;3&quot; unique_id=&quot;10509&quot;&gt;&lt;property id=&quot;20148&quot; value=&quot;5&quot;/&gt;&lt;property id=&quot;20300&quot; value=&quot;Slide 13&quot;/&gt;&lt;property id=&quot;20307&quot; value=&quot;410&quot;/&gt;&lt;/object&gt;&lt;object type=&quot;3&quot; unique_id=&quot;10510&quot;&gt;&lt;property id=&quot;20148&quot; value=&quot;5&quot;/&gt;&lt;property id=&quot;20300&quot; value=&quot;Slide 14&quot;/&gt;&lt;property id=&quot;20307&quot; value=&quot;411&quot;/&gt;&lt;/object&gt;&lt;object type=&quot;3&quot; unique_id=&quot;10511&quot;&gt;&lt;property id=&quot;20148&quot; value=&quot;5&quot;/&gt;&lt;property id=&quot;20300&quot; value=&quot;Slide 15&quot;/&gt;&lt;property id=&quot;20307&quot; value=&quot;406&quot;/&gt;&lt;/object&gt;&lt;object type=&quot;3&quot; unique_id=&quot;10512&quot;&gt;&lt;property id=&quot;20148&quot; value=&quot;5&quot;/&gt;&lt;property id=&quot;20300&quot; value=&quot;Slide 16&quot;/&gt;&lt;property id=&quot;20307&quot; value=&quot;413&quot;/&gt;&lt;/object&gt;&lt;object type=&quot;3&quot; unique_id=&quot;10513&quot;&gt;&lt;property id=&quot;20148&quot; value=&quot;5&quot;/&gt;&lt;property id=&quot;20300&quot; value=&quot;Slide 17&quot;/&gt;&lt;property id=&quot;20307&quot; value=&quot;412&quot;/&gt;&lt;/object&gt;&lt;object type=&quot;3&quot; unique_id=&quot;10514&quot;&gt;&lt;property id=&quot;20148&quot; value=&quot;5&quot;/&gt;&lt;property id=&quot;20300&quot; value=&quot;Slide 18&quot;/&gt;&lt;property id=&quot;20307&quot; value=&quot;284&quot;/&gt;&lt;/object&gt;&lt;object type=&quot;3&quot; unique_id=&quot;10515&quot;&gt;&lt;property id=&quot;20148&quot; value=&quot;5&quot;/&gt;&lt;property id=&quot;20300&quot; value=&quot;Slide 19&quot;/&gt;&lt;property id=&quot;20307&quot; value=&quot;404&quot;/&gt;&lt;/object&gt;&lt;object type=&quot;3&quot; unique_id=&quot;10516&quot;&gt;&lt;property id=&quot;20148&quot; value=&quot;5&quot;/&gt;&lt;property id=&quot;20300&quot; value=&quot;Slide 20&quot;/&gt;&lt;property id=&quot;20307&quot; value=&quot;311&quot;/&gt;&lt;/object&gt;&lt;object type=&quot;3&quot; unique_id=&quot;10517&quot;&gt;&lt;property id=&quot;20148&quot; value=&quot;5&quot;/&gt;&lt;property id=&quot;20300&quot; value=&quot;Slide 21&quot;/&gt;&lt;property id=&quot;20307&quot; value=&quot;296&quot;/&gt;&lt;/object&gt;&lt;/object&gt;&lt;object type=&quot;8&quot; unique_id=&quot;10542&quot;&gt;&lt;/object&gt;&lt;/object&gt;&lt;/database&gt;"/>
  <p:tag name="SECTOMILLISECCONVERTED" val="1"/>
  <p:tag name="ISPRING_LMS_API_VERSION" val="SCORM 2004 (4th edition)"/>
  <p:tag name="ISPRING_ULTRA_SCORM_COURSE_ID" val="DAB5307F-1197-492A-891F-8B5CE22F398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5:\uFFFD\uFFFD{A24A44FD-CE30-498E-8894-9BFCCF863E16}&quot;,&quot;D:\\GIÁO ÁN\\E-learning 24-25\\25-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7 _Unit 8_A close look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43000B-E790-4E2A-BDB9-E3A2C44B966E}:3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59A8A7-9779-4C1E-9851-D03B2AE5C641}:4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0401E1-FA60-4323-900C-966042799818}:4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EFDC4B-7B34-4819-928F-16EC68B04816}:4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CE7011-3452-4473-8DD7-789BC3081A77}:4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1F8F9E-2FE6-46C5-B82B-B2CF2EF3E36D}: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7B252-0F58-4F66-BCDA-82EDA42F55C8}:4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95F42C-CA14-4DD4-B547-F130ECA2E457}:4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F08E9-FC22-4DA0-8FCE-4D4078B1C8AB}:4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14A9F8-43B6-4CA0-A354-C2A280ABC5FD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B19102-5035-408F-BDB5-5AC44413C336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759C8F-0E2B-4FC7-AE59-07672C65077F}:4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05616-689E-400B-8271-15ACD74661C4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763058-3F77-45E4-8D18-C762BE38B6E3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ACE148-4307-4B95-BF77-0450272775A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D03A20-B57D-4729-BF31-239A0B808835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FDE59A-91C2-40E3-9994-5CDA3AB9ABB9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D1960D-6325-469F-AE1F-DF5FCE16E12A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61BA9B-554F-4D3F-B626-1F9E0ED6E5EA}:3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D043E9-0E3D-4C98-86A9-AF2F468CA247}:3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D37EE-4372-4A83-8772-CF63AC892F77}:4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569CBE-2160-43C6-85C7-3C5455A7109B}" vid="{E0A2DFF9-9C15-473F-9413-3FA66EFCBF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E7-GS-U1-GET-JESS-OK</Template>
  <TotalTime>567</TotalTime>
  <Words>518</Words>
  <Application>Microsoft Office PowerPoint</Application>
  <PresentationFormat>Widescreen</PresentationFormat>
  <Paragraphs>92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ToySans</vt:lpstr>
      <vt:lpstr>Calibri</vt:lpstr>
      <vt:lpstr>Janda Manatee Bubble</vt:lpstr>
      <vt:lpstr>Tahoma</vt:lpstr>
      <vt:lpstr>OpenSans</vt:lpstr>
      <vt:lpstr>Sleepbaby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TA7 _Unit 8_A close look 2</dc:title>
  <dc:creator>Jessica Lee</dc:creator>
  <cp:lastModifiedBy>DELL</cp:lastModifiedBy>
  <cp:revision>60</cp:revision>
  <dcterms:created xsi:type="dcterms:W3CDTF">2022-08-02T10:02:39Z</dcterms:created>
  <dcterms:modified xsi:type="dcterms:W3CDTF">2025-08-20T07:44:13Z</dcterms:modified>
</cp:coreProperties>
</file>