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media/image10.svg" ContentType="image/svg+xml"/>
  <Override PartName="/ppt/media/image102.svg" ContentType="image/svg+xml"/>
  <Override PartName="/ppt/media/image104.svg" ContentType="image/svg+xml"/>
  <Override PartName="/ppt/media/image106.svg" ContentType="image/svg+xml"/>
  <Override PartName="/ppt/media/image109.svg" ContentType="image/svg+xml"/>
  <Override PartName="/ppt/media/image111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.svg" ContentType="image/svg+xml"/>
  <Override PartName="/ppt/media/image40.svg" ContentType="image/svg+xml"/>
  <Override PartName="/ppt/media/image42.svg" ContentType="image/svg+xml"/>
  <Override PartName="/ppt/media/image44.svg" ContentType="image/svg+xml"/>
  <Override PartName="/ppt/media/image46.svg" ContentType="image/svg+xml"/>
  <Override PartName="/ppt/media/image55.svg" ContentType="image/svg+xml"/>
  <Override PartName="/ppt/media/image6.svg" ContentType="image/svg+xml"/>
  <Override PartName="/ppt/media/image61.svg" ContentType="image/svg+xml"/>
  <Override PartName="/ppt/media/image63.svg" ContentType="image/svg+xml"/>
  <Override PartName="/ppt/media/image65.svg" ContentType="image/svg+xml"/>
  <Override PartName="/ppt/media/image67.svg" ContentType="image/svg+xml"/>
  <Override PartName="/ppt/media/image73.svg" ContentType="image/svg+xml"/>
  <Override PartName="/ppt/media/image8.svg" ContentType="image/svg+xml"/>
  <Override PartName="/ppt/media/image81.svg" ContentType="image/svg+xml"/>
  <Override PartName="/ppt/media/image88.svg" ContentType="image/svg+xml"/>
  <Override PartName="/ppt/media/image90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64" r:id="rId3"/>
    <p:sldId id="257" r:id="rId4"/>
    <p:sldId id="256" r:id="rId5"/>
    <p:sldId id="258" r:id="rId6"/>
    <p:sldId id="266" r:id="rId7"/>
    <p:sldId id="259" r:id="rId8"/>
    <p:sldId id="284" r:id="rId9"/>
    <p:sldId id="260" r:id="rId10"/>
    <p:sldId id="261" r:id="rId11"/>
    <p:sldId id="262" r:id="rId12"/>
    <p:sldId id="274" r:id="rId13"/>
    <p:sldId id="263" r:id="rId14"/>
    <p:sldId id="285" r:id="rId15"/>
    <p:sldId id="267" r:id="rId16"/>
    <p:sldId id="268" r:id="rId17"/>
    <p:sldId id="265" r:id="rId18"/>
    <p:sldId id="271" r:id="rId19"/>
    <p:sldId id="273" r:id="rId20"/>
    <p:sldId id="286" r:id="rId21"/>
    <p:sldId id="287" r:id="rId22"/>
    <p:sldId id="290" r:id="rId23"/>
    <p:sldId id="291" r:id="rId24"/>
    <p:sldId id="292" r:id="rId25"/>
    <p:sldId id="276" r:id="rId26"/>
    <p:sldId id="277" r:id="rId27"/>
    <p:sldId id="282" r:id="rId28"/>
    <p:sldId id="269" r:id="rId29"/>
  </p:sldIdLst>
  <p:sldSz cx="18288000" cy="10287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457"/>
    <a:srgbClr val="FFCE6D"/>
    <a:srgbClr val="D1E5E7"/>
    <a:srgbClr val="DE9400"/>
    <a:srgbClr val="E1EEEF"/>
    <a:srgbClr val="407478"/>
    <a:srgbClr val="FFB521"/>
    <a:srgbClr val="FFE4AF"/>
    <a:srgbClr val="71AEB3"/>
    <a:srgbClr val="FFF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53" d="100"/>
          <a:sy n="53" d="100"/>
        </p:scale>
        <p:origin x="73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font" Target="fonts/font4.fntdata"/><Relationship Id="rId36" Type="http://schemas.openxmlformats.org/officeDocument/2006/relationships/font" Target="fonts/font3.fntdata"/><Relationship Id="rId35" Type="http://schemas.openxmlformats.org/officeDocument/2006/relationships/font" Target="fonts/font2.fntdata"/><Relationship Id="rId34" Type="http://schemas.openxmlformats.org/officeDocument/2006/relationships/font" Target="fonts/font1.fntdata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987A7-1944-41E5-A2CF-FCEAF3E2B68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C8003-D453-4AC2-8EB7-350663E5FAF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0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18.svg"/><Relationship Id="rId3" Type="http://schemas.openxmlformats.org/officeDocument/2006/relationships/image" Target="../media/image17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70.png"/><Relationship Id="rId7" Type="http://schemas.openxmlformats.org/officeDocument/2006/relationships/image" Target="../media/image69.png"/><Relationship Id="rId6" Type="http://schemas.openxmlformats.org/officeDocument/2006/relationships/image" Target="../media/image38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Relationship Id="rId3" Type="http://schemas.openxmlformats.org/officeDocument/2006/relationships/image" Target="../media/image66.png"/><Relationship Id="rId2" Type="http://schemas.openxmlformats.org/officeDocument/2006/relationships/image" Target="../media/image65.svg"/><Relationship Id="rId1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75.png"/><Relationship Id="rId7" Type="http://schemas.openxmlformats.org/officeDocument/2006/relationships/image" Target="../media/image74.png"/><Relationship Id="rId6" Type="http://schemas.openxmlformats.org/officeDocument/2006/relationships/image" Target="../media/image52.png"/><Relationship Id="rId5" Type="http://schemas.openxmlformats.org/officeDocument/2006/relationships/image" Target="../media/image48.png"/><Relationship Id="rId4" Type="http://schemas.openxmlformats.org/officeDocument/2006/relationships/image" Target="../media/image73.svg"/><Relationship Id="rId3" Type="http://schemas.openxmlformats.org/officeDocument/2006/relationships/image" Target="../media/image72.png"/><Relationship Id="rId2" Type="http://schemas.openxmlformats.org/officeDocument/2006/relationships/image" Target="../media/image16.svg"/><Relationship Id="rId1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3.svg"/><Relationship Id="rId3" Type="http://schemas.openxmlformats.org/officeDocument/2006/relationships/image" Target="../media/image72.png"/><Relationship Id="rId2" Type="http://schemas.openxmlformats.org/officeDocument/2006/relationships/image" Target="../media/image16.svg"/><Relationship Id="rId1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9.png"/><Relationship Id="rId3" Type="http://schemas.openxmlformats.org/officeDocument/2006/relationships/image" Target="../media/image78.png"/><Relationship Id="rId2" Type="http://schemas.openxmlformats.org/officeDocument/2006/relationships/image" Target="../media/image65.svg"/><Relationship Id="rId1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85.jpeg"/><Relationship Id="rId7" Type="http://schemas.openxmlformats.org/officeDocument/2006/relationships/image" Target="../media/image84.jpeg"/><Relationship Id="rId6" Type="http://schemas.openxmlformats.org/officeDocument/2006/relationships/image" Target="../media/image8.svg"/><Relationship Id="rId5" Type="http://schemas.openxmlformats.org/officeDocument/2006/relationships/image" Target="../media/image83.png"/><Relationship Id="rId4" Type="http://schemas.openxmlformats.org/officeDocument/2006/relationships/image" Target="../media/image12.svg"/><Relationship Id="rId3" Type="http://schemas.openxmlformats.org/officeDocument/2006/relationships/image" Target="../media/image82.png"/><Relationship Id="rId2" Type="http://schemas.openxmlformats.org/officeDocument/2006/relationships/image" Target="../media/image81.svg"/><Relationship Id="rId1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90.svg"/><Relationship Id="rId7" Type="http://schemas.openxmlformats.org/officeDocument/2006/relationships/image" Target="../media/image89.png"/><Relationship Id="rId6" Type="http://schemas.openxmlformats.org/officeDocument/2006/relationships/image" Target="../media/image88.svg"/><Relationship Id="rId5" Type="http://schemas.openxmlformats.org/officeDocument/2006/relationships/image" Target="../media/image87.png"/><Relationship Id="rId4" Type="http://schemas.openxmlformats.org/officeDocument/2006/relationships/image" Target="../media/image61.svg"/><Relationship Id="rId3" Type="http://schemas.openxmlformats.org/officeDocument/2006/relationships/image" Target="../media/image86.png"/><Relationship Id="rId2" Type="http://schemas.openxmlformats.org/officeDocument/2006/relationships/image" Target="../media/image73.svg"/><Relationship Id="rId1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5.png"/><Relationship Id="rId8" Type="http://schemas.openxmlformats.org/officeDocument/2006/relationships/image" Target="../media/image94.png"/><Relationship Id="rId7" Type="http://schemas.openxmlformats.org/officeDocument/2006/relationships/image" Target="../media/image93.png"/><Relationship Id="rId6" Type="http://schemas.openxmlformats.org/officeDocument/2006/relationships/image" Target="../media/image92.png"/><Relationship Id="rId5" Type="http://schemas.openxmlformats.org/officeDocument/2006/relationships/image" Target="../media/image12.svg"/><Relationship Id="rId4" Type="http://schemas.openxmlformats.org/officeDocument/2006/relationships/image" Target="../media/image82.png"/><Relationship Id="rId3" Type="http://schemas.openxmlformats.org/officeDocument/2006/relationships/image" Target="../media/image16.svg"/><Relationship Id="rId2" Type="http://schemas.openxmlformats.org/officeDocument/2006/relationships/image" Target="../media/image71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4.svg"/><Relationship Id="rId1" Type="http://schemas.openxmlformats.org/officeDocument/2006/relationships/image" Target="../media/image9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2.svg"/><Relationship Id="rId3" Type="http://schemas.openxmlformats.org/officeDocument/2006/relationships/image" Target="../media/image97.png"/><Relationship Id="rId2" Type="http://schemas.openxmlformats.org/officeDocument/2006/relationships/image" Target="../media/image40.svg"/><Relationship Id="rId1" Type="http://schemas.openxmlformats.org/officeDocument/2006/relationships/image" Target="../media/image96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2.svg"/><Relationship Id="rId3" Type="http://schemas.openxmlformats.org/officeDocument/2006/relationships/image" Target="../media/image97.png"/><Relationship Id="rId2" Type="http://schemas.openxmlformats.org/officeDocument/2006/relationships/image" Target="../media/image40.svg"/><Relationship Id="rId1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svg"/><Relationship Id="rId7" Type="http://schemas.openxmlformats.org/officeDocument/2006/relationships/image" Target="../media/image17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0.svg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2.svg"/><Relationship Id="rId3" Type="http://schemas.openxmlformats.org/officeDocument/2006/relationships/image" Target="../media/image97.png"/><Relationship Id="rId2" Type="http://schemas.openxmlformats.org/officeDocument/2006/relationships/image" Target="../media/image40.svg"/><Relationship Id="rId1" Type="http://schemas.openxmlformats.org/officeDocument/2006/relationships/image" Target="../media/image96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2.svg"/><Relationship Id="rId3" Type="http://schemas.openxmlformats.org/officeDocument/2006/relationships/image" Target="../media/image97.png"/><Relationship Id="rId2" Type="http://schemas.openxmlformats.org/officeDocument/2006/relationships/image" Target="../media/image40.svg"/><Relationship Id="rId1" Type="http://schemas.openxmlformats.org/officeDocument/2006/relationships/image" Target="../media/image96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2.svg"/><Relationship Id="rId3" Type="http://schemas.openxmlformats.org/officeDocument/2006/relationships/image" Target="../media/image97.png"/><Relationship Id="rId2" Type="http://schemas.openxmlformats.org/officeDocument/2006/relationships/image" Target="../media/image40.svg"/><Relationship Id="rId1" Type="http://schemas.openxmlformats.org/officeDocument/2006/relationships/image" Target="../media/image96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7.png"/><Relationship Id="rId8" Type="http://schemas.openxmlformats.org/officeDocument/2006/relationships/image" Target="../media/image12.svg"/><Relationship Id="rId7" Type="http://schemas.openxmlformats.org/officeDocument/2006/relationships/image" Target="../media/image82.png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8.svg"/><Relationship Id="rId3" Type="http://schemas.openxmlformats.org/officeDocument/2006/relationships/image" Target="../media/image83.png"/><Relationship Id="rId2" Type="http://schemas.openxmlformats.org/officeDocument/2006/relationships/image" Target="../media/image99.pn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6.svg"/><Relationship Id="rId12" Type="http://schemas.openxmlformats.org/officeDocument/2006/relationships/image" Target="../media/image71.png"/><Relationship Id="rId11" Type="http://schemas.openxmlformats.org/officeDocument/2006/relationships/image" Target="../media/image100.png"/><Relationship Id="rId10" Type="http://schemas.openxmlformats.org/officeDocument/2006/relationships/image" Target="../media/image42.svg"/><Relationship Id="rId1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8.svg"/><Relationship Id="rId7" Type="http://schemas.openxmlformats.org/officeDocument/2006/relationships/image" Target="../media/image68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102.svg"/><Relationship Id="rId3" Type="http://schemas.openxmlformats.org/officeDocument/2006/relationships/image" Target="../media/image101.png"/><Relationship Id="rId2" Type="http://schemas.openxmlformats.org/officeDocument/2006/relationships/image" Target="../media/image65.svg"/><Relationship Id="rId1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7.png"/><Relationship Id="rId8" Type="http://schemas.openxmlformats.org/officeDocument/2006/relationships/image" Target="../media/image16.svg"/><Relationship Id="rId7" Type="http://schemas.openxmlformats.org/officeDocument/2006/relationships/image" Target="../media/image71.png"/><Relationship Id="rId6" Type="http://schemas.openxmlformats.org/officeDocument/2006/relationships/image" Target="../media/image61.svg"/><Relationship Id="rId5" Type="http://schemas.openxmlformats.org/officeDocument/2006/relationships/image" Target="../media/image86.png"/><Relationship Id="rId4" Type="http://schemas.openxmlformats.org/officeDocument/2006/relationships/image" Target="../media/image106.svg"/><Relationship Id="rId3" Type="http://schemas.openxmlformats.org/officeDocument/2006/relationships/image" Target="../media/image105.png"/><Relationship Id="rId2" Type="http://schemas.openxmlformats.org/officeDocument/2006/relationships/image" Target="../media/image104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8.svg"/><Relationship Id="rId1" Type="http://schemas.openxmlformats.org/officeDocument/2006/relationships/image" Target="../media/image103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.svg"/><Relationship Id="rId7" Type="http://schemas.openxmlformats.org/officeDocument/2006/relationships/image" Target="../media/image82.png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8.svg"/><Relationship Id="rId3" Type="http://schemas.openxmlformats.org/officeDocument/2006/relationships/image" Target="../media/image83.png"/><Relationship Id="rId2" Type="http://schemas.openxmlformats.org/officeDocument/2006/relationships/image" Target="../media/image109.svg"/><Relationship Id="rId1" Type="http://schemas.openxmlformats.org/officeDocument/2006/relationships/image" Target="../media/image108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6.png"/><Relationship Id="rId8" Type="http://schemas.openxmlformats.org/officeDocument/2006/relationships/image" Target="../media/image30.svg"/><Relationship Id="rId7" Type="http://schemas.openxmlformats.org/officeDocument/2006/relationships/image" Target="../media/image113.png"/><Relationship Id="rId6" Type="http://schemas.openxmlformats.org/officeDocument/2006/relationships/image" Target="../media/image22.svg"/><Relationship Id="rId5" Type="http://schemas.openxmlformats.org/officeDocument/2006/relationships/image" Target="../media/image112.png"/><Relationship Id="rId4" Type="http://schemas.openxmlformats.org/officeDocument/2006/relationships/image" Target="../media/image111.svg"/><Relationship Id="rId3" Type="http://schemas.openxmlformats.org/officeDocument/2006/relationships/image" Target="../media/image110.png"/><Relationship Id="rId2" Type="http://schemas.openxmlformats.org/officeDocument/2006/relationships/image" Target="../media/image109.sv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18.svg"/><Relationship Id="rId13" Type="http://schemas.openxmlformats.org/officeDocument/2006/relationships/image" Target="../media/image107.png"/><Relationship Id="rId12" Type="http://schemas.openxmlformats.org/officeDocument/2006/relationships/image" Target="../media/image42.svg"/><Relationship Id="rId11" Type="http://schemas.openxmlformats.org/officeDocument/2006/relationships/image" Target="../media/image97.png"/><Relationship Id="rId10" Type="http://schemas.openxmlformats.org/officeDocument/2006/relationships/image" Target="../media/image61.svg"/><Relationship Id="rId1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svg"/><Relationship Id="rId7" Type="http://schemas.openxmlformats.org/officeDocument/2006/relationships/image" Target="../media/image27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36.svg"/><Relationship Id="rId15" Type="http://schemas.openxmlformats.org/officeDocument/2006/relationships/image" Target="../media/image35.png"/><Relationship Id="rId14" Type="http://schemas.openxmlformats.org/officeDocument/2006/relationships/image" Target="../media/image34.svg"/><Relationship Id="rId13" Type="http://schemas.openxmlformats.org/officeDocument/2006/relationships/image" Target="../media/image33.png"/><Relationship Id="rId12" Type="http://schemas.openxmlformats.org/officeDocument/2006/relationships/image" Target="../media/image32.svg"/><Relationship Id="rId11" Type="http://schemas.openxmlformats.org/officeDocument/2006/relationships/image" Target="../media/image31.png"/><Relationship Id="rId10" Type="http://schemas.openxmlformats.org/officeDocument/2006/relationships/image" Target="../media/image30.svg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16.svg"/><Relationship Id="rId7" Type="http://schemas.openxmlformats.org/officeDocument/2006/relationships/image" Target="../media/image15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46.svg"/><Relationship Id="rId11" Type="http://schemas.openxmlformats.org/officeDocument/2006/relationships/image" Target="../media/image45.png"/><Relationship Id="rId10" Type="http://schemas.openxmlformats.org/officeDocument/2006/relationships/image" Target="../media/image44.svg"/><Relationship Id="rId1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7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42.svg"/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5.svg"/><Relationship Id="rId3" Type="http://schemas.openxmlformats.org/officeDocument/2006/relationships/image" Target="../media/image54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59.png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10110105" flipH="1" flipV="1">
            <a:off x="1625986" y="2790052"/>
            <a:ext cx="4512941" cy="64470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499" b="30850"/>
          <a:stretch>
            <a:fillRect/>
          </a:stretch>
        </p:blipFill>
        <p:spPr>
          <a:xfrm rot="678179">
            <a:off x="12127333" y="947016"/>
            <a:ext cx="4557566" cy="70108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4571961" y="-1071454"/>
            <a:ext cx="8725546" cy="1204391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-125846">
            <a:off x="3822573" y="2789691"/>
            <a:ext cx="10563301" cy="5509868"/>
            <a:chOff x="0" y="0"/>
            <a:chExt cx="2973724" cy="18638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73724" cy="1863832"/>
            </a:xfrm>
            <a:custGeom>
              <a:avLst/>
              <a:gdLst/>
              <a:ahLst/>
              <a:cxnLst/>
              <a:rect l="l" t="t" r="r" b="b"/>
              <a:pathLst>
                <a:path w="2973724" h="1863832">
                  <a:moveTo>
                    <a:pt x="0" y="0"/>
                  </a:moveTo>
                  <a:lnTo>
                    <a:pt x="2973724" y="0"/>
                  </a:lnTo>
                  <a:lnTo>
                    <a:pt x="2973724" y="1863832"/>
                  </a:lnTo>
                  <a:lnTo>
                    <a:pt x="0" y="1863832"/>
                  </a:lnTo>
                  <a:close/>
                </a:path>
              </a:pathLst>
            </a:custGeom>
            <a:solidFill>
              <a:srgbClr val="F6F6E9"/>
            </a:solidFill>
          </p:spPr>
        </p:sp>
      </p:grpSp>
      <p:sp>
        <p:nvSpPr>
          <p:cNvPr id="7" name="TextBox 7"/>
          <p:cNvSpPr txBox="1"/>
          <p:nvPr/>
        </p:nvSpPr>
        <p:spPr>
          <a:xfrm rot="21435149">
            <a:off x="4074490" y="3097839"/>
            <a:ext cx="10142359" cy="4780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solidFill>
                  <a:srgbClr val="FFC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FFC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391803" y="6490834"/>
            <a:ext cx="2147081" cy="35893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50609">
            <a:off x="1715733" y="1359758"/>
            <a:ext cx="1505652" cy="56667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533260" y="1029333"/>
            <a:ext cx="15221480" cy="7423924"/>
            <a:chOff x="1237720" y="1238756"/>
            <a:chExt cx="15221480" cy="7423924"/>
          </a:xfrm>
        </p:grpSpPr>
        <p:sp>
          <p:nvSpPr>
            <p:cNvPr id="15" name="Freeform: Shape 14"/>
            <p:cNvSpPr/>
            <p:nvPr/>
          </p:nvSpPr>
          <p:spPr>
            <a:xfrm>
              <a:off x="1237720" y="2311746"/>
              <a:ext cx="15221480" cy="6350934"/>
            </a:xfrm>
            <a:custGeom>
              <a:avLst/>
              <a:gdLst>
                <a:gd name="connsiteX0" fmla="*/ 7089841 w 7089840"/>
                <a:gd name="connsiteY0" fmla="*/ 546087 h 6350934"/>
                <a:gd name="connsiteX1" fmla="*/ 7089841 w 7089840"/>
                <a:gd name="connsiteY1" fmla="*/ 911171 h 6350934"/>
                <a:gd name="connsiteX2" fmla="*/ 7077817 w 7089840"/>
                <a:gd name="connsiteY2" fmla="*/ 981244 h 6350934"/>
                <a:gd name="connsiteX3" fmla="*/ 7064069 w 7089840"/>
                <a:gd name="connsiteY3" fmla="*/ 1764762 h 6350934"/>
                <a:gd name="connsiteX4" fmla="*/ 7051257 w 7089840"/>
                <a:gd name="connsiteY4" fmla="*/ 2365815 h 6350934"/>
                <a:gd name="connsiteX5" fmla="*/ 7050648 w 7089840"/>
                <a:gd name="connsiteY5" fmla="*/ 2396225 h 6350934"/>
                <a:gd name="connsiteX6" fmla="*/ 7002716 w 7089840"/>
                <a:gd name="connsiteY6" fmla="*/ 3285663 h 6350934"/>
                <a:gd name="connsiteX7" fmla="*/ 6999879 w 7089840"/>
                <a:gd name="connsiteY7" fmla="*/ 5071940 h 6350934"/>
                <a:gd name="connsiteX8" fmla="*/ 6987416 w 7089840"/>
                <a:gd name="connsiteY8" fmla="*/ 6007683 h 6350934"/>
                <a:gd name="connsiteX9" fmla="*/ 6988523 w 7089840"/>
                <a:gd name="connsiteY9" fmla="*/ 6269212 h 6350934"/>
                <a:gd name="connsiteX10" fmla="*/ 6903070 w 7089840"/>
                <a:gd name="connsiteY10" fmla="*/ 6350921 h 6350934"/>
                <a:gd name="connsiteX11" fmla="*/ 5780297 w 7089840"/>
                <a:gd name="connsiteY11" fmla="*/ 6338560 h 6350934"/>
                <a:gd name="connsiteX12" fmla="*/ 5013191 w 7089840"/>
                <a:gd name="connsiteY12" fmla="*/ 6303510 h 6350934"/>
                <a:gd name="connsiteX13" fmla="*/ 4309140 w 7089840"/>
                <a:gd name="connsiteY13" fmla="*/ 6280130 h 6350934"/>
                <a:gd name="connsiteX14" fmla="*/ 2255011 w 7089840"/>
                <a:gd name="connsiteY14" fmla="*/ 6290745 h 6350934"/>
                <a:gd name="connsiteX15" fmla="*/ 1075713 w 7089840"/>
                <a:gd name="connsiteY15" fmla="*/ 6315562 h 6350934"/>
                <a:gd name="connsiteX16" fmla="*/ 100040 w 7089840"/>
                <a:gd name="connsiteY16" fmla="*/ 6252515 h 6350934"/>
                <a:gd name="connsiteX17" fmla="*/ 36055 w 7089840"/>
                <a:gd name="connsiteY17" fmla="*/ 6191762 h 6350934"/>
                <a:gd name="connsiteX18" fmla="*/ 25247 w 7089840"/>
                <a:gd name="connsiteY18" fmla="*/ 6046615 h 6350934"/>
                <a:gd name="connsiteX19" fmla="*/ 55 w 7089840"/>
                <a:gd name="connsiteY19" fmla="*/ 5063263 h 6350934"/>
                <a:gd name="connsiteX20" fmla="*/ 23569 w 7089840"/>
                <a:gd name="connsiteY20" fmla="*/ 4317362 h 6350934"/>
                <a:gd name="connsiteX21" fmla="*/ 50538 w 7089840"/>
                <a:gd name="connsiteY21" fmla="*/ 3881723 h 6350934"/>
                <a:gd name="connsiteX22" fmla="*/ 111719 w 7089840"/>
                <a:gd name="connsiteY22" fmla="*/ 3096708 h 6350934"/>
                <a:gd name="connsiteX23" fmla="*/ 126070 w 7089840"/>
                <a:gd name="connsiteY23" fmla="*/ 2534590 h 6350934"/>
                <a:gd name="connsiteX24" fmla="*/ 127407 w 7089840"/>
                <a:gd name="connsiteY24" fmla="*/ 1392931 h 6350934"/>
                <a:gd name="connsiteX25" fmla="*/ 153650 w 7089840"/>
                <a:gd name="connsiteY25" fmla="*/ 781104 h 6350934"/>
                <a:gd name="connsiteX26" fmla="*/ 240854 w 7089840"/>
                <a:gd name="connsiteY26" fmla="*/ 66256 h 6350934"/>
                <a:gd name="connsiteX27" fmla="*/ 291947 w 7089840"/>
                <a:gd name="connsiteY27" fmla="*/ 21583 h 6350934"/>
                <a:gd name="connsiteX28" fmla="*/ 854513 w 7089840"/>
                <a:gd name="connsiteY28" fmla="*/ 78 h 6350934"/>
                <a:gd name="connsiteX29" fmla="*/ 1988975 w 7089840"/>
                <a:gd name="connsiteY29" fmla="*/ 22525 h 6350934"/>
                <a:gd name="connsiteX30" fmla="*/ 2848511 w 7089840"/>
                <a:gd name="connsiteY30" fmla="*/ 35212 h 6350934"/>
                <a:gd name="connsiteX31" fmla="*/ 3367636 w 7089840"/>
                <a:gd name="connsiteY31" fmla="*/ 47496 h 6350934"/>
                <a:gd name="connsiteX32" fmla="*/ 3917679 w 7089840"/>
                <a:gd name="connsiteY32" fmla="*/ 70818 h 6350934"/>
                <a:gd name="connsiteX33" fmla="*/ 4731122 w 7089840"/>
                <a:gd name="connsiteY33" fmla="*/ 94613 h 6350934"/>
                <a:gd name="connsiteX34" fmla="*/ 5346480 w 7089840"/>
                <a:gd name="connsiteY34" fmla="*/ 84928 h 6350934"/>
                <a:gd name="connsiteX35" fmla="*/ 6256000 w 7089840"/>
                <a:gd name="connsiteY35" fmla="*/ 107183 h 6350934"/>
                <a:gd name="connsiteX36" fmla="*/ 6762112 w 7089840"/>
                <a:gd name="connsiteY36" fmla="*/ 120987 h 6350934"/>
                <a:gd name="connsiteX37" fmla="*/ 7077098 w 7089840"/>
                <a:gd name="connsiteY37" fmla="*/ 147151 h 6350934"/>
                <a:gd name="connsiteX38" fmla="*/ 7077684 w 7089840"/>
                <a:gd name="connsiteY38" fmla="*/ 451717 h 6350934"/>
                <a:gd name="connsiteX39" fmla="*/ 7089841 w 7089840"/>
                <a:gd name="connsiteY39" fmla="*/ 546087 h 635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089840" h="6350934">
                  <a:moveTo>
                    <a:pt x="7089841" y="546087"/>
                  </a:moveTo>
                  <a:cubicBezTo>
                    <a:pt x="7089841" y="667782"/>
                    <a:pt x="7089841" y="789477"/>
                    <a:pt x="7089841" y="911171"/>
                  </a:cubicBezTo>
                  <a:cubicBezTo>
                    <a:pt x="7085669" y="934525"/>
                    <a:pt x="7078280" y="957824"/>
                    <a:pt x="7077817" y="981244"/>
                  </a:cubicBezTo>
                  <a:cubicBezTo>
                    <a:pt x="7072657" y="1242407"/>
                    <a:pt x="7068926" y="1503595"/>
                    <a:pt x="7064069" y="1764762"/>
                  </a:cubicBezTo>
                  <a:cubicBezTo>
                    <a:pt x="7060343" y="1965122"/>
                    <a:pt x="7055562" y="2165464"/>
                    <a:pt x="7051257" y="2365815"/>
                  </a:cubicBezTo>
                  <a:cubicBezTo>
                    <a:pt x="7051039" y="2375953"/>
                    <a:pt x="7051217" y="2386108"/>
                    <a:pt x="7050648" y="2396225"/>
                  </a:cubicBezTo>
                  <a:cubicBezTo>
                    <a:pt x="7033963" y="2692698"/>
                    <a:pt x="7006498" y="2989044"/>
                    <a:pt x="7002716" y="3285663"/>
                  </a:cubicBezTo>
                  <a:cubicBezTo>
                    <a:pt x="6995128" y="3881011"/>
                    <a:pt x="7001908" y="4476511"/>
                    <a:pt x="6999879" y="5071940"/>
                  </a:cubicBezTo>
                  <a:cubicBezTo>
                    <a:pt x="6998817" y="5383863"/>
                    <a:pt x="6991415" y="5695765"/>
                    <a:pt x="6987416" y="6007683"/>
                  </a:cubicBezTo>
                  <a:cubicBezTo>
                    <a:pt x="6986298" y="6094879"/>
                    <a:pt x="6982578" y="6182374"/>
                    <a:pt x="6988523" y="6269212"/>
                  </a:cubicBezTo>
                  <a:cubicBezTo>
                    <a:pt x="6992946" y="6333802"/>
                    <a:pt x="6961429" y="6351508"/>
                    <a:pt x="6903070" y="6350921"/>
                  </a:cubicBezTo>
                  <a:cubicBezTo>
                    <a:pt x="6528803" y="6347149"/>
                    <a:pt x="6154446" y="6347034"/>
                    <a:pt x="5780297" y="6338560"/>
                  </a:cubicBezTo>
                  <a:cubicBezTo>
                    <a:pt x="5524449" y="6332766"/>
                    <a:pt x="5268951" y="6314163"/>
                    <a:pt x="5013191" y="6303510"/>
                  </a:cubicBezTo>
                  <a:cubicBezTo>
                    <a:pt x="4778579" y="6293736"/>
                    <a:pt x="4543828" y="6280105"/>
                    <a:pt x="4309140" y="6280130"/>
                  </a:cubicBezTo>
                  <a:cubicBezTo>
                    <a:pt x="3624426" y="6280198"/>
                    <a:pt x="2939692" y="6284178"/>
                    <a:pt x="2255011" y="6290745"/>
                  </a:cubicBezTo>
                  <a:cubicBezTo>
                    <a:pt x="1861854" y="6294515"/>
                    <a:pt x="1468648" y="6302659"/>
                    <a:pt x="1075713" y="6315562"/>
                  </a:cubicBezTo>
                  <a:cubicBezTo>
                    <a:pt x="747716" y="6326334"/>
                    <a:pt x="425496" y="6269757"/>
                    <a:pt x="100040" y="6252515"/>
                  </a:cubicBezTo>
                  <a:cubicBezTo>
                    <a:pt x="62687" y="6250535"/>
                    <a:pt x="36523" y="6234705"/>
                    <a:pt x="36055" y="6191762"/>
                  </a:cubicBezTo>
                  <a:cubicBezTo>
                    <a:pt x="35529" y="6143352"/>
                    <a:pt x="26663" y="6095058"/>
                    <a:pt x="25247" y="6046615"/>
                  </a:cubicBezTo>
                  <a:cubicBezTo>
                    <a:pt x="15669" y="5718848"/>
                    <a:pt x="1436" y="5391077"/>
                    <a:pt x="55" y="5063263"/>
                  </a:cubicBezTo>
                  <a:cubicBezTo>
                    <a:pt x="-994" y="4814656"/>
                    <a:pt x="13287" y="4565931"/>
                    <a:pt x="23569" y="4317362"/>
                  </a:cubicBezTo>
                  <a:cubicBezTo>
                    <a:pt x="29581" y="4172035"/>
                    <a:pt x="39592" y="4026809"/>
                    <a:pt x="50538" y="3881723"/>
                  </a:cubicBezTo>
                  <a:cubicBezTo>
                    <a:pt x="70283" y="3620002"/>
                    <a:pt x="95941" y="3358628"/>
                    <a:pt x="111719" y="3096708"/>
                  </a:cubicBezTo>
                  <a:cubicBezTo>
                    <a:pt x="122986" y="2909676"/>
                    <a:pt x="125110" y="2722002"/>
                    <a:pt x="126070" y="2534590"/>
                  </a:cubicBezTo>
                  <a:cubicBezTo>
                    <a:pt x="128017" y="2154043"/>
                    <a:pt x="123588" y="1773452"/>
                    <a:pt x="127407" y="1392931"/>
                  </a:cubicBezTo>
                  <a:cubicBezTo>
                    <a:pt x="129456" y="1188880"/>
                    <a:pt x="135400" y="984307"/>
                    <a:pt x="153650" y="781104"/>
                  </a:cubicBezTo>
                  <a:cubicBezTo>
                    <a:pt x="175105" y="542217"/>
                    <a:pt x="212744" y="304657"/>
                    <a:pt x="240854" y="66256"/>
                  </a:cubicBezTo>
                  <a:cubicBezTo>
                    <a:pt x="244915" y="31818"/>
                    <a:pt x="257698" y="22781"/>
                    <a:pt x="291947" y="21583"/>
                  </a:cubicBezTo>
                  <a:cubicBezTo>
                    <a:pt x="479518" y="15020"/>
                    <a:pt x="667069" y="-1261"/>
                    <a:pt x="854513" y="78"/>
                  </a:cubicBezTo>
                  <a:cubicBezTo>
                    <a:pt x="1232703" y="2780"/>
                    <a:pt x="1610806" y="15453"/>
                    <a:pt x="1988975" y="22525"/>
                  </a:cubicBezTo>
                  <a:cubicBezTo>
                    <a:pt x="2275464" y="27882"/>
                    <a:pt x="2562010" y="30382"/>
                    <a:pt x="2848511" y="35212"/>
                  </a:cubicBezTo>
                  <a:cubicBezTo>
                    <a:pt x="3021578" y="38129"/>
                    <a:pt x="3194662" y="41611"/>
                    <a:pt x="3367636" y="47496"/>
                  </a:cubicBezTo>
                  <a:cubicBezTo>
                    <a:pt x="3551042" y="53734"/>
                    <a:pt x="3734277" y="64428"/>
                    <a:pt x="3917679" y="70818"/>
                  </a:cubicBezTo>
                  <a:cubicBezTo>
                    <a:pt x="4188779" y="80265"/>
                    <a:pt x="4459910" y="91506"/>
                    <a:pt x="4731122" y="94613"/>
                  </a:cubicBezTo>
                  <a:cubicBezTo>
                    <a:pt x="4936170" y="96962"/>
                    <a:pt x="5141424" y="82749"/>
                    <a:pt x="5346480" y="84928"/>
                  </a:cubicBezTo>
                  <a:cubicBezTo>
                    <a:pt x="5649703" y="88149"/>
                    <a:pt x="5952832" y="99376"/>
                    <a:pt x="6256000" y="107183"/>
                  </a:cubicBezTo>
                  <a:cubicBezTo>
                    <a:pt x="6424717" y="111528"/>
                    <a:pt x="6593538" y="113676"/>
                    <a:pt x="6762112" y="120987"/>
                  </a:cubicBezTo>
                  <a:cubicBezTo>
                    <a:pt x="6865498" y="125471"/>
                    <a:pt x="6968503" y="137852"/>
                    <a:pt x="7077098" y="147151"/>
                  </a:cubicBezTo>
                  <a:cubicBezTo>
                    <a:pt x="7077098" y="253681"/>
                    <a:pt x="7076094" y="352718"/>
                    <a:pt x="7077684" y="451717"/>
                  </a:cubicBezTo>
                  <a:cubicBezTo>
                    <a:pt x="7078191" y="483226"/>
                    <a:pt x="7085595" y="514634"/>
                    <a:pt x="7089841" y="546087"/>
                  </a:cubicBezTo>
                  <a:close/>
                </a:path>
              </a:pathLst>
            </a:custGeom>
            <a:solidFill>
              <a:srgbClr val="2F5457"/>
            </a:solidFill>
            <a:ln w="151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7804427" y="1238756"/>
              <a:ext cx="1554665" cy="1550314"/>
            </a:xfrm>
            <a:custGeom>
              <a:avLst/>
              <a:gdLst>
                <a:gd name="connsiteX0" fmla="*/ 0 w 1554665"/>
                <a:gd name="connsiteY0" fmla="*/ 888902 h 1550314"/>
                <a:gd name="connsiteX1" fmla="*/ 0 w 1554665"/>
                <a:gd name="connsiteY1" fmla="*/ 753909 h 1550314"/>
                <a:gd name="connsiteX2" fmla="*/ 28780 w 1554665"/>
                <a:gd name="connsiteY2" fmla="*/ 641309 h 1550314"/>
                <a:gd name="connsiteX3" fmla="*/ 437707 w 1554665"/>
                <a:gd name="connsiteY3" fmla="*/ 118451 h 1550314"/>
                <a:gd name="connsiteX4" fmla="*/ 1490891 w 1554665"/>
                <a:gd name="connsiteY4" fmla="*/ 418858 h 1550314"/>
                <a:gd name="connsiteX5" fmla="*/ 1326004 w 1554665"/>
                <a:gd name="connsiteY5" fmla="*/ 1303827 h 1550314"/>
                <a:gd name="connsiteX6" fmla="*/ 662773 w 1554665"/>
                <a:gd name="connsiteY6" fmla="*/ 1541771 h 1550314"/>
                <a:gd name="connsiteX7" fmla="*/ 326761 w 1554665"/>
                <a:gd name="connsiteY7" fmla="*/ 1386442 h 1550314"/>
                <a:gd name="connsiteX8" fmla="*/ 19441 w 1554665"/>
                <a:gd name="connsiteY8" fmla="*/ 934463 h 1550314"/>
                <a:gd name="connsiteX9" fmla="*/ 0 w 1554665"/>
                <a:gd name="connsiteY9" fmla="*/ 888902 h 155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4665" h="1550314">
                  <a:moveTo>
                    <a:pt x="0" y="888902"/>
                  </a:moveTo>
                  <a:cubicBezTo>
                    <a:pt x="0" y="843904"/>
                    <a:pt x="0" y="798907"/>
                    <a:pt x="0" y="753909"/>
                  </a:cubicBezTo>
                  <a:cubicBezTo>
                    <a:pt x="9540" y="716362"/>
                    <a:pt x="18100" y="678562"/>
                    <a:pt x="28780" y="641309"/>
                  </a:cubicBezTo>
                  <a:cubicBezTo>
                    <a:pt x="93190" y="416631"/>
                    <a:pt x="243514" y="250712"/>
                    <a:pt x="437707" y="118451"/>
                  </a:cubicBezTo>
                  <a:cubicBezTo>
                    <a:pt x="796995" y="-126252"/>
                    <a:pt x="1337791" y="24805"/>
                    <a:pt x="1490891" y="418858"/>
                  </a:cubicBezTo>
                  <a:cubicBezTo>
                    <a:pt x="1615503" y="739585"/>
                    <a:pt x="1555924" y="1038901"/>
                    <a:pt x="1326004" y="1303827"/>
                  </a:cubicBezTo>
                  <a:cubicBezTo>
                    <a:pt x="1153714" y="1502350"/>
                    <a:pt x="928882" y="1577383"/>
                    <a:pt x="662773" y="1541771"/>
                  </a:cubicBezTo>
                  <a:cubicBezTo>
                    <a:pt x="534016" y="1524540"/>
                    <a:pt x="433049" y="1451241"/>
                    <a:pt x="326761" y="1386442"/>
                  </a:cubicBezTo>
                  <a:cubicBezTo>
                    <a:pt x="150219" y="1278816"/>
                    <a:pt x="55303" y="1125956"/>
                    <a:pt x="19441" y="934463"/>
                  </a:cubicBezTo>
                  <a:cubicBezTo>
                    <a:pt x="16484" y="918684"/>
                    <a:pt x="6643" y="904061"/>
                    <a:pt x="0" y="888902"/>
                  </a:cubicBezTo>
                  <a:close/>
                </a:path>
              </a:pathLst>
            </a:custGeom>
            <a:solidFill>
              <a:srgbClr val="FFCE6D"/>
            </a:solidFill>
            <a:ln w="151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252530" y="2789070"/>
              <a:ext cx="13191860" cy="53962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8640"/>
                </a:lnSpc>
                <a:spcBef>
                  <a:spcPct val="0"/>
                </a:spcBef>
              </a:pPr>
              <a:r>
                <a:rPr lang="en-US" sz="4800" b="1" i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luận: </a:t>
              </a:r>
              <a:r>
                <a:rPr lang="vi-VN" sz="4800" i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 thành phần quan trọng nhất của máy tính là bộ xử lí trung tâm, bộ nhớ trong và ổ đĩa cứng (bộ nhớ ngoài), nhưng con người cũng không thể sử dụng máy tính nếu thiếu các thiết bị vào – ra cơ bản.</a:t>
              </a:r>
              <a:endParaRPr lang="en-US" sz="48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-938379">
            <a:off x="414829" y="6595615"/>
            <a:ext cx="1979233" cy="371528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082063">
            <a:off x="17039771" y="7508401"/>
            <a:ext cx="1505652" cy="566672"/>
          </a:xfrm>
          <a:prstGeom prst="rect">
            <a:avLst/>
          </a:prstGeom>
        </p:spPr>
      </p:pic>
      <p:pic>
        <p:nvPicPr>
          <p:cNvPr id="1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963607" y="46670"/>
            <a:ext cx="2918279" cy="36083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6129798" y="-1609824"/>
            <a:ext cx="10833473" cy="13482934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r="37041"/>
          <a:stretch>
            <a:fillRect/>
          </a:stretch>
        </p:blipFill>
        <p:spPr>
          <a:xfrm>
            <a:off x="5424137" y="-285093"/>
            <a:ext cx="12892464" cy="110845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 flipV="1">
            <a:off x="3125857" y="-2258363"/>
            <a:ext cx="11892689" cy="17517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888203" y="266700"/>
            <a:ext cx="4287847" cy="5743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0943" y="8585429"/>
            <a:ext cx="1722283" cy="2033134"/>
          </a:xfrm>
          <a:prstGeom prst="rect">
            <a:avLst/>
          </a:prstGeom>
        </p:spPr>
      </p:pic>
      <p:sp>
        <p:nvSpPr>
          <p:cNvPr id="16" name="TextBox 11"/>
          <p:cNvSpPr txBox="1"/>
          <p:nvPr/>
        </p:nvSpPr>
        <p:spPr>
          <a:xfrm>
            <a:off x="1600200" y="800100"/>
            <a:ext cx="15826109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 bị vào – ra cơ bản cho máy tính </a:t>
            </a:r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xách tay</a:t>
            </a:r>
            <a:endParaRPr lang="en-US" sz="5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3714091"/>
            <a:ext cx="9842550" cy="551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bộ phận của máy tính xách tay có giống với máy tính để bàn không?</a:t>
            </a:r>
            <a:endParaRPr lang="en-US" sz="4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 tính xách tay có điểm gì đặc biệt và khác biệt nhất so với máy tính để bàn?</a:t>
            </a:r>
            <a:endParaRPr lang="en-US" sz="4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Loa, micro và camera ở máy tính xách tay khác gì so với máy tính để bàn.</a:t>
            </a:r>
            <a:endParaRPr lang="en-US" sz="4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14775" y="1790700"/>
            <a:ext cx="1045845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hãy đọc thông tin mục 2, quan sát Hình 2 – SGK tr.6 và trả lời câu hỏi: </a:t>
            </a:r>
            <a:endParaRPr lang="en-US" sz="4000" b="1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Text&#10;&#10;Description automatically generated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8" t="13793" r="9180" b="22514"/>
          <a:stretch>
            <a:fillRect/>
          </a:stretch>
        </p:blipFill>
        <p:spPr>
          <a:xfrm>
            <a:off x="11857134" y="3902815"/>
            <a:ext cx="5580966" cy="48782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65979" cy="11853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1699">
            <a:off x="16913657" y="653573"/>
            <a:ext cx="1462399" cy="68068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689967" y="647700"/>
            <a:ext cx="3365233" cy="4802218"/>
            <a:chOff x="689967" y="647700"/>
            <a:chExt cx="3365233" cy="4802218"/>
          </a:xfrm>
        </p:grpSpPr>
        <p:pic>
          <p:nvPicPr>
            <p:cNvPr id="19" name="Picture 18" descr="A picture containing text, appliance, indoor, kitchen appliance&#10;&#10;Description automatically generated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43" r="28386"/>
            <a:stretch>
              <a:fillRect/>
            </a:stretch>
          </p:blipFill>
          <p:spPr>
            <a:xfrm>
              <a:off x="994656" y="647700"/>
              <a:ext cx="2298349" cy="4094332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89967" y="4742032"/>
              <a:ext cx="336523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Hộp thân máy</a:t>
              </a:r>
              <a:endParaRPr lang="en-US" sz="40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036151" y="894812"/>
            <a:ext cx="3943945" cy="4555106"/>
            <a:chOff x="4036151" y="894812"/>
            <a:chExt cx="3943945" cy="4555106"/>
          </a:xfrm>
        </p:grpSpPr>
        <p:pic>
          <p:nvPicPr>
            <p:cNvPr id="20" name="Picture 19" descr="A picture containing text, monitor, electronics, display&#10;&#10;Description automatically generated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6151" y="894812"/>
              <a:ext cx="3943945" cy="3889676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4325506" y="4742032"/>
              <a:ext cx="336523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Màn hình</a:t>
              </a:r>
              <a:endParaRPr lang="en-US" sz="400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241918" y="5599282"/>
            <a:ext cx="5626563" cy="4155207"/>
            <a:chOff x="1241918" y="5599282"/>
            <a:chExt cx="5626563" cy="4155207"/>
          </a:xfrm>
        </p:grpSpPr>
        <p:pic>
          <p:nvPicPr>
            <p:cNvPr id="26" name="Picture 25" descr="A computer mouse and keyboard&#10;&#10;Description automatically generated with low confidence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25" b="12077"/>
            <a:stretch>
              <a:fillRect/>
            </a:stretch>
          </p:blipFill>
          <p:spPr>
            <a:xfrm>
              <a:off x="1463461" y="5599282"/>
              <a:ext cx="5145379" cy="344732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241918" y="9046603"/>
              <a:ext cx="562656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Bàn phím và chuột</a:t>
              </a:r>
              <a:endParaRPr lang="en-US" sz="4000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21616" y="1361988"/>
            <a:ext cx="7306747" cy="708720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0304027" y="7250761"/>
            <a:ext cx="7518615" cy="1664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bộ phận của m</a:t>
            </a:r>
            <a:r>
              <a:rPr lang="en-US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áy tính xách tay được tích hợp liền thành một khối.</a:t>
            </a:r>
            <a:endParaRPr lang="en-US" sz="3600"/>
          </a:p>
        </p:txBody>
      </p:sp>
      <p:sp>
        <p:nvSpPr>
          <p:cNvPr id="39" name="TextBox 38"/>
          <p:cNvSpPr txBox="1"/>
          <p:nvPr/>
        </p:nvSpPr>
        <p:spPr>
          <a:xfrm>
            <a:off x="931156" y="926416"/>
            <a:ext cx="7947921" cy="8434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3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bộ phận của máy tính xách tay cũng đảm nhiệm đầy đủ các chức năng của thiết bị vào – ra và bộ phận xử lí thông tin.</a:t>
            </a:r>
            <a:endParaRPr lang="en-US" sz="3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3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 tính xách tay có một tấm chạm chữ nhật gọi là tấm cảm ứng.</a:t>
            </a:r>
            <a:endParaRPr lang="en-US" sz="3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Điểm đặc biệt và khác biệt so với máy tính để bàn.</a:t>
            </a:r>
            <a:endParaRPr lang="en-US" sz="3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3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Tấm cảm ứng được sử dụng để thay thế cho chuột và thao tác bằng cách chạm ngón tay để điều khiển.</a:t>
            </a:r>
            <a:endParaRPr lang="en-US" sz="320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14740272" y="5599282"/>
            <a:ext cx="2099928" cy="723900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4935200" y="4679033"/>
            <a:ext cx="3214411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Tấm cảm ứng</a:t>
            </a:r>
            <a:endParaRPr lang="en-US" sz="3600"/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12725400" y="1644926"/>
            <a:ext cx="340331" cy="1535775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1112504" y="689492"/>
            <a:ext cx="3214411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Màn hình</a:t>
            </a:r>
            <a:endParaRPr lang="en-US" sz="3600"/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11481708" y="6784318"/>
            <a:ext cx="1393870" cy="265103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857436" y="6323182"/>
            <a:ext cx="3214411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 máy</a:t>
            </a:r>
            <a:endParaRPr lang="en-US" sz="3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59114 0.12963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57" y="64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0.38403 0.117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1" y="588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L 0.48698 -0.31297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-1564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 build="p"/>
      <p:bldP spid="46" grpId="0"/>
      <p:bldP spid="53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65979" cy="11853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1699">
            <a:off x="16913657" y="653573"/>
            <a:ext cx="1462399" cy="68068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14400" y="633888"/>
            <a:ext cx="7799011" cy="5283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Loa, micro và camera thường có sẵn trong máy tính xách tay với chức năng: </a:t>
            </a:r>
            <a:endParaRPr lang="en-US" sz="36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Loa: phát ra âm thanh.</a:t>
            </a:r>
            <a:endParaRPr lang="en-US" sz="36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Micro: thu tiếng.</a:t>
            </a:r>
            <a:endParaRPr lang="en-US" sz="36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Camera: thu hình trực tiếp.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 up of a keyboard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185377"/>
            <a:ext cx="7620000" cy="3429000"/>
          </a:xfrm>
          <a:prstGeom prst="rect">
            <a:avLst/>
          </a:prstGeom>
        </p:spPr>
      </p:pic>
      <p:pic>
        <p:nvPicPr>
          <p:cNvPr id="6" name="Picture 5" descr="A close-up of a cell phone&#10;&#10;Description automatically generated with low confidenc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815373"/>
            <a:ext cx="7620000" cy="4286250"/>
          </a:xfrm>
          <a:prstGeom prst="rect">
            <a:avLst/>
          </a:prstGeom>
        </p:spPr>
      </p:pic>
      <p:sp>
        <p:nvSpPr>
          <p:cNvPr id="34" name="Rectangle: Rounded Corners 33"/>
          <p:cNvSpPr/>
          <p:nvPr/>
        </p:nvSpPr>
        <p:spPr>
          <a:xfrm>
            <a:off x="914400" y="6068702"/>
            <a:ext cx="8077200" cy="3341998"/>
          </a:xfrm>
          <a:prstGeom prst="roundRect">
            <a:avLst/>
          </a:prstGeom>
          <a:solidFill>
            <a:srgbClr val="FFE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6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 nay, máy tính xách tay thường có khả năng nhận thông tin vào và xuất thông tin ra dưới dạng hình ảnh, âm thanh.</a:t>
            </a:r>
            <a:endParaRPr lang="en-US" sz="360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73332"/>
          <a:stretch>
            <a:fillRect/>
          </a:stretch>
        </p:blipFill>
        <p:spPr>
          <a:xfrm>
            <a:off x="-424406" y="0"/>
            <a:ext cx="19136809" cy="2870636"/>
          </a:xfrm>
          <a:prstGeom prst="rect">
            <a:avLst/>
          </a:prstGeom>
        </p:spPr>
      </p:pic>
      <p:sp>
        <p:nvSpPr>
          <p:cNvPr id="18" name="TextBox 11"/>
          <p:cNvSpPr txBox="1"/>
          <p:nvPr/>
        </p:nvSpPr>
        <p:spPr>
          <a:xfrm>
            <a:off x="1230945" y="398128"/>
            <a:ext cx="15826109" cy="2065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5400" b="1">
                <a:cs typeface="Arial" panose="020B0604020202020204" pitchFamily="34" charset="0"/>
              </a:rPr>
              <a:t>Thiết bị vào – ra cơ bản cho máy tính bảng và điện thoại thông minh</a:t>
            </a:r>
            <a:endParaRPr lang="en-US" sz="5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3086100"/>
            <a:ext cx="8991600" cy="6441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hãy đọc thông tin mục 3 – SGK tr.6, 7, quan sát Hình 3, Hình 4 và trả lời câu hỏi: </a:t>
            </a:r>
            <a:endParaRPr lang="en-US" sz="4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Theo em, bộ phận nào của máy tính bảng, điện thoại thông minh có chức năng tương tự với bàn phím và tấm chạm của máy tính xách tay?</a:t>
            </a:r>
            <a:endParaRPr lang="en-US" sz="4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 descr="Graphical user interface, text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4" t="17852" r="7260" b="6409"/>
          <a:stretch>
            <a:fillRect/>
          </a:stretch>
        </p:blipFill>
        <p:spPr>
          <a:xfrm>
            <a:off x="10134600" y="3078480"/>
            <a:ext cx="4881892" cy="3886200"/>
          </a:xfrm>
          <a:prstGeom prst="rect">
            <a:avLst/>
          </a:prstGeom>
        </p:spPr>
      </p:pic>
      <p:pic>
        <p:nvPicPr>
          <p:cNvPr id="26" name="Picture 25" descr="A picture containing text, electronics, screenshot&#10;&#10;Description automatically generate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0" t="5458" r="11800" b="4546"/>
          <a:stretch>
            <a:fillRect/>
          </a:stretch>
        </p:blipFill>
        <p:spPr>
          <a:xfrm>
            <a:off x="14249400" y="5627599"/>
            <a:ext cx="3352800" cy="428413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759" t="9412" r="23628"/>
          <a:stretch>
            <a:fillRect/>
          </a:stretch>
        </p:blipFill>
        <p:spPr>
          <a:xfrm>
            <a:off x="0" y="0"/>
            <a:ext cx="18288000" cy="1063451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72256"/>
          <a:stretch>
            <a:fillRect/>
          </a:stretch>
        </p:blipFill>
        <p:spPr>
          <a:xfrm rot="1081854">
            <a:off x="12560160" y="-1416650"/>
            <a:ext cx="7368853" cy="25438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8827" y="8343900"/>
            <a:ext cx="1570890" cy="26261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0225" y="1409753"/>
            <a:ext cx="9381975" cy="7467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Màn hình cảm ứng của máy tính bảng và điện thoại thông minh có chức năng tương tự với bàn phím và tấm chạm của máy tính xách tay.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Màn hình cảm ứng xuất hiện bàn phím ảo khi cần nhập dữ liệu và cho phép chạm ngón tay để điều khiển máy tính thay thế chuột.</a:t>
            </a:r>
            <a:endParaRPr lang="en-US" sz="400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31043" y="601460"/>
            <a:ext cx="6538988" cy="4904241"/>
          </a:xfrm>
          <a:prstGeom prst="rect">
            <a:avLst/>
          </a:prstGeom>
        </p:spPr>
      </p:pic>
      <p:pic>
        <p:nvPicPr>
          <p:cNvPr id="24" name="Picture 23" descr="A hand holding a calculator&#10;&#10;Description automatically generated with medium confidenc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043" y="5778999"/>
            <a:ext cx="6538988" cy="40487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3216771">
            <a:off x="16733222" y="19626"/>
            <a:ext cx="1920183" cy="8937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07763">
            <a:off x="145642" y="7212564"/>
            <a:ext cx="1790213" cy="3360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74689" flipH="1">
            <a:off x="1461590" y="8383255"/>
            <a:ext cx="1077935" cy="2297924"/>
          </a:xfrm>
          <a:prstGeom prst="rect">
            <a:avLst/>
          </a:prstGeom>
        </p:spPr>
      </p:pic>
      <p:pic>
        <p:nvPicPr>
          <p:cNvPr id="10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353801" y="4941362"/>
            <a:ext cx="6934200" cy="5345638"/>
          </a:xfrm>
          <a:prstGeom prst="rect">
            <a:avLst/>
          </a:prstGeom>
        </p:spPr>
      </p:pic>
      <p:sp>
        <p:nvSpPr>
          <p:cNvPr id="11" name="Thought Bubble: Cloud 10"/>
          <p:cNvSpPr/>
          <p:nvPr/>
        </p:nvSpPr>
        <p:spPr>
          <a:xfrm>
            <a:off x="533401" y="647700"/>
            <a:ext cx="10820400" cy="5471595"/>
          </a:xfrm>
          <a:prstGeom prst="cloudCallout">
            <a:avLst>
              <a:gd name="adj1" fmla="val 54756"/>
              <a:gd name="adj2" fmla="val 46485"/>
            </a:avLst>
          </a:prstGeom>
          <a:solidFill>
            <a:srgbClr val="C3D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800">
                <a:solidFill>
                  <a:schemeClr val="tx1"/>
                </a:solidFill>
                <a:cs typeface="Arial" panose="020B0604020202020204" pitchFamily="34" charset="0"/>
              </a:rPr>
              <a:t>Em hãy nêu ưu điểm của máy tính bảng và điện thoại thông minh so với máy tính xách tay?</a:t>
            </a:r>
            <a:endParaRPr lang="en-US" sz="4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5E7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"/>
          <a:srcRect l="2408" t="9834" r="25059"/>
          <a:stretch>
            <a:fillRect/>
          </a:stretch>
        </p:blipFill>
        <p:spPr>
          <a:xfrm>
            <a:off x="-76200" y="0"/>
            <a:ext cx="18364200" cy="109700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2400" y="0"/>
            <a:ext cx="1229358" cy="124981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474692" y="9538022"/>
            <a:ext cx="19161184" cy="917796"/>
            <a:chOff x="0" y="0"/>
            <a:chExt cx="6481685" cy="31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FFCE6D"/>
            </a:solidFill>
          </p:spPr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2256"/>
          <a:stretch>
            <a:fillRect/>
          </a:stretch>
        </p:blipFill>
        <p:spPr>
          <a:xfrm rot="1081854">
            <a:off x="11756725" y="-1125339"/>
            <a:ext cx="8057164" cy="278149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35125" y="1267830"/>
            <a:ext cx="9908271" cy="7570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 điểm của máy tính bảng và điện thoại thông minh: 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 tính bảng: gọn nhẹ hơn so với máy tính xách tay, chỉ như một cuốn sổ tay nhưng vẫn thực hiện được nhiều nhiệm vụ của máy tính cá nhân. </a:t>
            </a:r>
            <a:endParaRPr lang="en-US" sz="400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 thoại thông minh: là một máy tính bảng thu nhỏ có thể bỏ vào túi được.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 descr="A picture containing iPod&#10;&#10;Description automatically generate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610" y="4593614"/>
            <a:ext cx="5300019" cy="5300019"/>
          </a:xfrm>
          <a:prstGeom prst="rect">
            <a:avLst/>
          </a:prstGeom>
        </p:spPr>
      </p:pic>
      <p:pic>
        <p:nvPicPr>
          <p:cNvPr id="33" name="Picture 32" descr="Graphical user interface, application&#10;&#10;Description automatically generate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809" y="340447"/>
            <a:ext cx="4899679" cy="4899679"/>
          </a:xfrm>
          <a:prstGeom prst="rect">
            <a:avLst/>
          </a:prstGeom>
        </p:spPr>
      </p:pic>
      <p:pic>
        <p:nvPicPr>
          <p:cNvPr id="35" name="Picture 34" descr="A picture containing text, light, traffic, electronics&#10;&#10;Description automatically generated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0" r="33915"/>
          <a:stretch>
            <a:fillRect/>
          </a:stretch>
        </p:blipFill>
        <p:spPr>
          <a:xfrm>
            <a:off x="14576685" y="5315021"/>
            <a:ext cx="2411599" cy="46312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10382" flipH="1">
            <a:off x="17004840" y="7714735"/>
            <a:ext cx="1113694" cy="23741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36" r="60999"/>
          <a:stretch>
            <a:fillRect/>
          </a:stretch>
        </p:blipFill>
        <p:spPr>
          <a:xfrm>
            <a:off x="16687800" y="-221716"/>
            <a:ext cx="3600506" cy="10508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20020" cy="1807324"/>
          </a:xfrm>
          <a:prstGeom prst="rect">
            <a:avLst/>
          </a:prstGeom>
        </p:spPr>
      </p:pic>
      <p:sp>
        <p:nvSpPr>
          <p:cNvPr id="16" name="TextBox 9"/>
          <p:cNvSpPr txBox="1"/>
          <p:nvPr/>
        </p:nvSpPr>
        <p:spPr>
          <a:xfrm>
            <a:off x="4553725" y="754248"/>
            <a:ext cx="925117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b="1">
                <a:solidFill>
                  <a:srgbClr val="407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7200" b="1">
              <a:solidFill>
                <a:srgbClr val="4074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2"/>
          <p:cNvSpPr txBox="1"/>
          <p:nvPr/>
        </p:nvSpPr>
        <p:spPr>
          <a:xfrm>
            <a:off x="1568657" y="3451975"/>
            <a:ext cx="15150685" cy="1005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4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800">
                <a:latin typeface="Arial" panose="020B0604020202020204" pitchFamily="34" charset="0"/>
                <a:cs typeface="Arial" panose="020B0604020202020204" pitchFamily="34" charset="0"/>
              </a:rPr>
              <a:t>Hộp thân máy tính gồm những thành phần nào?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1371600" y="4948835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bộ xử lí trung tâm, bộ nhớ trong, bộ nhớ ngoài.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1371600" y="73837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bộ xử lí trung tâm, bàn phím, bộ nhớ trong.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9601202" y="4948835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bộ xử lí trung tâm, màn hình, bàn phím, chuột.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9601202" y="73837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bộ xử lí trung tâm, màn hình, bộ nhớ ngoài.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1371600" y="4948835"/>
            <a:ext cx="7315200" cy="2103120"/>
          </a:xfrm>
          <a:prstGeom prst="roundRect">
            <a:avLst/>
          </a:prstGeom>
          <a:solidFill>
            <a:srgbClr val="D1E5E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bộ xử lí trung tâm, bộ nhớ trong, bộ nhớ ngoài.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9"/>
          <p:cNvSpPr txBox="1"/>
          <p:nvPr/>
        </p:nvSpPr>
        <p:spPr>
          <a:xfrm>
            <a:off x="4502644" y="2283078"/>
            <a:ext cx="925117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>
                <a:solidFill>
                  <a:srgbClr val="DE9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Trắc nghiệm</a:t>
            </a:r>
            <a:endParaRPr lang="en-US" sz="6000" b="1">
              <a:solidFill>
                <a:srgbClr val="DE9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3" grpId="0" animBg="1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36" r="60999"/>
          <a:stretch>
            <a:fillRect/>
          </a:stretch>
        </p:blipFill>
        <p:spPr>
          <a:xfrm>
            <a:off x="16687800" y="-221716"/>
            <a:ext cx="3600506" cy="10508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20020" cy="1807324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1568657" y="1558645"/>
            <a:ext cx="15150685" cy="1005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48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vi-VN" sz="4800">
                <a:cs typeface="Arial" panose="020B0604020202020204" pitchFamily="34" charset="0"/>
              </a:rPr>
              <a:t>Bàn phím có chức năng gì?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1371600" y="34975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Điều khiển hoạt động của máy tính.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1371600" y="628650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Lưu trữ dữ liệu.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9601202" y="34975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Nhập dữ liệu.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9601202" y="628650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Hiển thị thông tin.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9601200" y="3497580"/>
            <a:ext cx="7315200" cy="2103120"/>
          </a:xfrm>
          <a:prstGeom prst="roundRect">
            <a:avLst/>
          </a:prstGeom>
          <a:solidFill>
            <a:srgbClr val="D1E5E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Nhập dữ liệu.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  <p:bldP spid="21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FFCE6D"/>
            </a:solidFill>
          </p:spPr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72256"/>
          <a:stretch>
            <a:fillRect/>
          </a:stretch>
        </p:blipFill>
        <p:spPr>
          <a:xfrm rot="1081854">
            <a:off x="11756725" y="-1125339"/>
            <a:ext cx="8057164" cy="27814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10382" flipH="1">
            <a:off x="17061367" y="8067646"/>
            <a:ext cx="1113694" cy="2374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-26681"/>
            <a:ext cx="1229358" cy="124981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9338087">
            <a:off x="68593" y="9338499"/>
            <a:ext cx="2072195" cy="779899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19524" y="1104900"/>
            <a:ext cx="3863308" cy="9746879"/>
          </a:xfrm>
          <a:prstGeom prst="rect">
            <a:avLst/>
          </a:prstGeom>
        </p:spPr>
      </p:pic>
      <p:sp>
        <p:nvSpPr>
          <p:cNvPr id="17" name="Speech Bubble: Rectangle with Corners Rounded 16"/>
          <p:cNvSpPr/>
          <p:nvPr/>
        </p:nvSpPr>
        <p:spPr>
          <a:xfrm>
            <a:off x="6255145" y="2427064"/>
            <a:ext cx="11029580" cy="5979036"/>
          </a:xfrm>
          <a:prstGeom prst="wedgeRoundRectCallout">
            <a:avLst>
              <a:gd name="adj1" fmla="val -72446"/>
              <a:gd name="adj2" fmla="val -37226"/>
              <a:gd name="adj3" fmla="val 16667"/>
            </a:avLst>
          </a:prstGeom>
          <a:solidFill>
            <a:srgbClr val="FFE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em, nên nói “một chiếc máy tính xách tay” hay “một bộ máy tính xách tay? Vì sao?</a:t>
            </a:r>
            <a:endParaRPr lang="en-US" sz="6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9"/>
          <p:cNvSpPr txBox="1"/>
          <p:nvPr/>
        </p:nvSpPr>
        <p:spPr>
          <a:xfrm>
            <a:off x="5877726" y="911303"/>
            <a:ext cx="6916746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b="1">
                <a:solidFill>
                  <a:srgbClr val="407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7200" b="1">
              <a:solidFill>
                <a:srgbClr val="4074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36" r="60999"/>
          <a:stretch>
            <a:fillRect/>
          </a:stretch>
        </p:blipFill>
        <p:spPr>
          <a:xfrm>
            <a:off x="16687800" y="-221716"/>
            <a:ext cx="3600506" cy="10508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20020" cy="1807324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2194028" y="1315142"/>
            <a:ext cx="13899943" cy="2159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48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vi-VN" sz="4800">
                <a:cs typeface="Arial" panose="020B0604020202020204" pitchFamily="34" charset="0"/>
              </a:rPr>
              <a:t>Để máy tính để bàn nhận thông tin dạng hình ảnh, chúng ta cần có thiết bị nào?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1371600" y="390906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Máy ảnh kĩ thuật số.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1371600" y="66979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Máy ảnh phim.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9601202" y="390906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Máy ghi hình.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9601202" y="66979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Webcam.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9601202" y="6697980"/>
            <a:ext cx="7315200" cy="2103120"/>
          </a:xfrm>
          <a:prstGeom prst="roundRect">
            <a:avLst/>
          </a:prstGeom>
          <a:solidFill>
            <a:srgbClr val="D1E5E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Webcam.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  <p:bldP spid="21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36" r="60999"/>
          <a:stretch>
            <a:fillRect/>
          </a:stretch>
        </p:blipFill>
        <p:spPr>
          <a:xfrm>
            <a:off x="16687800" y="-221716"/>
            <a:ext cx="3600506" cy="10508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20020" cy="1807324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1516114" y="1154813"/>
            <a:ext cx="15255772" cy="2159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48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vi-VN" sz="4800">
                <a:cs typeface="Arial" panose="020B0604020202020204" pitchFamily="34" charset="0"/>
              </a:rPr>
              <a:t>Bộ phận nào trên máy tính xách tay sẽ thay thế chuột điều khiển trên máy tính để bàn?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1371600" y="390906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Tấm cảm ứng (touchpad).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1371600" y="66979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Loa bluetooth.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9601202" y="390906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Thẻ nhớ.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9601202" y="66979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USB.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1371598" y="3909060"/>
            <a:ext cx="7315200" cy="2103120"/>
          </a:xfrm>
          <a:prstGeom prst="roundRect">
            <a:avLst/>
          </a:prstGeom>
          <a:solidFill>
            <a:srgbClr val="D1E5E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Tấm cảm ứng (touchpad).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  <p:bldP spid="21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36" r="60999"/>
          <a:stretch>
            <a:fillRect/>
          </a:stretch>
        </p:blipFill>
        <p:spPr>
          <a:xfrm>
            <a:off x="16687800" y="-221716"/>
            <a:ext cx="3600506" cy="10508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20020" cy="1807324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2358257" y="1063373"/>
            <a:ext cx="13571486" cy="2159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48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</a:t>
            </a:r>
            <a:r>
              <a:rPr lang="vi-VN" sz="4800">
                <a:cs typeface="Arial" panose="020B0604020202020204" pitchFamily="34" charset="0"/>
              </a:rPr>
              <a:t>Đâu vừa là thiết bị vào vừa là thiết bị ra trên máy tính bảng?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1371600" y="390906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Bàn phím.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1371600" y="66979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Chuột màn hình.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9601202" y="390906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Màn hình cảm ứng.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9601202" y="66979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Thẻ nhớ.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9601200" y="3909060"/>
            <a:ext cx="7315200" cy="2103120"/>
          </a:xfrm>
          <a:prstGeom prst="roundRect">
            <a:avLst/>
          </a:prstGeom>
          <a:solidFill>
            <a:srgbClr val="D1E5E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Màn hình cảm ứng.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  <p:bldP spid="21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504668" y="3348128"/>
            <a:ext cx="5617706" cy="5413249"/>
            <a:chOff x="504668" y="3348128"/>
            <a:chExt cx="5617706" cy="541324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04668" y="3348128"/>
              <a:ext cx="5617706" cy="541324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32219" y="4112525"/>
              <a:ext cx="5362604" cy="37741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1.</a:t>
              </a:r>
              <a:r>
                <a:rPr lang="en-US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Một bộ máy tính gồm có những thành phần cơ bản nào?</a:t>
              </a:r>
              <a:endPara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327746" y="3348128"/>
            <a:ext cx="5632508" cy="5413249"/>
            <a:chOff x="6327746" y="3348128"/>
            <a:chExt cx="5632508" cy="54132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27746" y="3348128"/>
              <a:ext cx="5632508" cy="5413249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708746" y="4112524"/>
              <a:ext cx="4970993" cy="37741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2.</a:t>
              </a:r>
              <a:r>
                <a:rPr lang="en-US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vi-VN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Bàn phím ảo thường có ở những thiết bị số nào?</a:t>
              </a:r>
              <a:endPara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9"/>
          <p:cNvSpPr txBox="1"/>
          <p:nvPr/>
        </p:nvSpPr>
        <p:spPr>
          <a:xfrm>
            <a:off x="4518415" y="1559051"/>
            <a:ext cx="925117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>
                <a:solidFill>
                  <a:srgbClr val="407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Tự luận</a:t>
            </a:r>
            <a:endParaRPr lang="en-US" sz="6000" b="1">
              <a:solidFill>
                <a:srgbClr val="4074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508489" y="7425004"/>
            <a:ext cx="1466850" cy="2452181"/>
          </a:xfrm>
          <a:prstGeom prst="rect">
            <a:avLst/>
          </a:prstGeom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216771">
            <a:off x="15792628" y="1384856"/>
            <a:ext cx="1920183" cy="893758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72256"/>
          <a:stretch>
            <a:fillRect/>
          </a:stretch>
        </p:blipFill>
        <p:spPr>
          <a:xfrm rot="1081854">
            <a:off x="11470975" y="-1390749"/>
            <a:ext cx="8057164" cy="2781499"/>
          </a:xfrm>
          <a:prstGeom prst="rect">
            <a:avLst/>
          </a:prstGeom>
        </p:spPr>
      </p:pic>
      <p:pic>
        <p:nvPicPr>
          <p:cNvPr id="26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49553" y="2869741"/>
            <a:ext cx="1585001" cy="1768257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12165626" y="3281272"/>
            <a:ext cx="5665174" cy="5446677"/>
            <a:chOff x="12165626" y="3281272"/>
            <a:chExt cx="5665174" cy="54466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165626" y="3281272"/>
              <a:ext cx="5662387" cy="5446677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2279233" y="4112524"/>
              <a:ext cx="5551567" cy="37741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3.</a:t>
              </a:r>
              <a:r>
                <a:rPr lang="en-US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vi-VN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Máy tính xách tay dùng bộ phận nào thay thế chuột máy tính?</a:t>
              </a:r>
              <a:endPara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557012" y="3314070"/>
            <a:ext cx="1165979" cy="118537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421959" y="-2947209"/>
            <a:ext cx="19136809" cy="10764455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 rot="-5400000">
            <a:off x="3868028" y="-137086"/>
            <a:ext cx="10551944" cy="19131917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401450" y="3869647"/>
            <a:ext cx="19136809" cy="10764455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 flipV="1">
            <a:off x="3125857" y="-2258363"/>
            <a:ext cx="11892689" cy="17517200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888203" y="266700"/>
            <a:ext cx="4287847" cy="990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62200" y="2595677"/>
            <a:ext cx="14706600" cy="6808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1.</a:t>
            </a:r>
            <a:r>
              <a:rPr lang="en-US" sz="4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Một bộ máy tính gồm có: hộp thân máy, màn hình, bàn phím và chuột.</a:t>
            </a:r>
            <a:endParaRPr lang="en-US" sz="4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2.</a:t>
            </a:r>
            <a:r>
              <a:rPr lang="en-US" sz="4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Bàn phím ảo thường có ở máy tính bảng, điện thoại thông minh.</a:t>
            </a:r>
            <a:endParaRPr lang="en-US" sz="4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3.</a:t>
            </a:r>
            <a:r>
              <a:rPr lang="en-US" sz="4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Máy tính xách tay dùng một tấm chạm để dùng ngón tay điều khiển máy tính thay thế chuột.</a:t>
            </a:r>
            <a:endParaRPr lang="en-US" sz="4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4518415" y="1485900"/>
            <a:ext cx="925117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>
                <a:solidFill>
                  <a:srgbClr val="DE9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en-US" sz="6000" b="1">
              <a:solidFill>
                <a:srgbClr val="DE9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9144000" y="-2112015"/>
            <a:ext cx="9955387" cy="1325778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225836" y="1176111"/>
            <a:ext cx="6725732" cy="7239046"/>
            <a:chOff x="1225836" y="1176111"/>
            <a:chExt cx="6725732" cy="723904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225836" y="1176111"/>
              <a:ext cx="6725732" cy="7239046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1676400" y="4516875"/>
              <a:ext cx="5824604" cy="1102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640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7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938379">
            <a:off x="499340" y="6680998"/>
            <a:ext cx="2129263" cy="399691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275548" y="1388489"/>
            <a:ext cx="7139288" cy="7709907"/>
            <a:chOff x="10275548" y="1562100"/>
            <a:chExt cx="7139288" cy="7709907"/>
          </a:xfrm>
        </p:grpSpPr>
        <p:grpSp>
          <p:nvGrpSpPr>
            <p:cNvPr id="6" name="Group 6"/>
            <p:cNvGrpSpPr/>
            <p:nvPr/>
          </p:nvGrpSpPr>
          <p:grpSpPr>
            <a:xfrm>
              <a:off x="10275548" y="1562100"/>
              <a:ext cx="7139288" cy="7709907"/>
              <a:chOff x="0" y="0"/>
              <a:chExt cx="2020450" cy="37253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020450" cy="372539"/>
              </a:xfrm>
              <a:custGeom>
                <a:avLst/>
                <a:gdLst/>
                <a:ahLst/>
                <a:cxnLst/>
                <a:rect l="l" t="t" r="r" b="b"/>
                <a:pathLst>
                  <a:path w="2020450" h="372539">
                    <a:moveTo>
                      <a:pt x="0" y="0"/>
                    </a:moveTo>
                    <a:lnTo>
                      <a:pt x="2020450" y="0"/>
                    </a:lnTo>
                    <a:lnTo>
                      <a:pt x="2020450" y="372539"/>
                    </a:lnTo>
                    <a:lnTo>
                      <a:pt x="0" y="372539"/>
                    </a:lnTo>
                    <a:close/>
                  </a:path>
                </a:pathLst>
              </a:custGeom>
              <a:solidFill>
                <a:srgbClr val="F6F6E9"/>
              </a:solidFill>
            </p:spPr>
          </p:sp>
        </p:grpSp>
        <p:sp>
          <p:nvSpPr>
            <p:cNvPr id="14" name="TextBox 13"/>
            <p:cNvSpPr txBox="1"/>
            <p:nvPr/>
          </p:nvSpPr>
          <p:spPr>
            <a:xfrm>
              <a:off x="10590808" y="2669345"/>
              <a:ext cx="6508767" cy="5495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Bố mẹ định thưởng máy tính cho em làm phương tiện học tập. Em sẽ chọn loại máy tính nào? Tại sao?</a:t>
              </a:r>
              <a:endPara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248857" y="795801"/>
            <a:ext cx="1165979" cy="11853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082063">
            <a:off x="17039771" y="7508401"/>
            <a:ext cx="1505652" cy="5666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859590" y="766331"/>
            <a:ext cx="7751010" cy="9868184"/>
            <a:chOff x="609600" y="766331"/>
            <a:chExt cx="7751010" cy="9868184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609600" y="766331"/>
              <a:ext cx="7751010" cy="9868184"/>
            </a:xfrm>
            <a:prstGeom prst="rect">
              <a:avLst/>
            </a:prstGeom>
          </p:spPr>
        </p:pic>
        <p:sp>
          <p:nvSpPr>
            <p:cNvPr id="3" name="TextBox 3"/>
            <p:cNvSpPr txBox="1"/>
            <p:nvPr/>
          </p:nvSpPr>
          <p:spPr>
            <a:xfrm>
              <a:off x="946902" y="3675536"/>
              <a:ext cx="6148635" cy="31186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291B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en-US" sz="7200" b="1" u="none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6200" y="7088930"/>
            <a:ext cx="2047086" cy="342218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968458">
            <a:off x="6775929" y="8338466"/>
            <a:ext cx="1471586" cy="6849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72256"/>
          <a:stretch>
            <a:fillRect/>
          </a:stretch>
        </p:blipFill>
        <p:spPr>
          <a:xfrm rot="894421">
            <a:off x="14057473" y="-1731044"/>
            <a:ext cx="7368853" cy="25438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868610" y="828936"/>
            <a:ext cx="8365290" cy="2622652"/>
          </a:xfrm>
          <a:prstGeom prst="rect">
            <a:avLst/>
          </a:prstGeom>
          <a:solidFill>
            <a:srgbClr val="FFC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lại kiến thức đã học.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94010" y="3832174"/>
            <a:ext cx="8365290" cy="2622652"/>
          </a:xfrm>
          <a:prstGeom prst="rect">
            <a:avLst/>
          </a:prstGeom>
          <a:solidFill>
            <a:srgbClr val="FFC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phần </a:t>
            </a:r>
            <a:endParaRPr lang="en-US" sz="440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44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hỏi tự kiểm tra</a:t>
            </a:r>
            <a:r>
              <a: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SGK tr.7</a:t>
            </a:r>
            <a:endParaRPr lang="en-US" sz="4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68610" y="6848112"/>
            <a:ext cx="8365290" cy="2622652"/>
          </a:xfrm>
          <a:prstGeom prst="rect">
            <a:avLst/>
          </a:prstGeom>
          <a:solidFill>
            <a:srgbClr val="FFC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vi-VN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 và tìm hiểu trước </a:t>
            </a:r>
            <a:endParaRPr lang="en-US" sz="4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vi-VN" sz="40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</a:t>
            </a:r>
            <a:r>
              <a:rPr lang="en-US" sz="40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vi-VN" sz="40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thiết bị vào – ra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857475">
            <a:off x="-4229600" y="4984833"/>
            <a:ext cx="9144144" cy="116418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954650">
            <a:off x="12871252" y="-6056838"/>
            <a:ext cx="7771975" cy="1035008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78937">
            <a:off x="1819486" y="2513718"/>
            <a:ext cx="15224650" cy="5502878"/>
          </a:xfrm>
          <a:prstGeom prst="rect">
            <a:avLst/>
          </a:prstGeom>
          <a:solidFill>
            <a:srgbClr val="FFCE6D"/>
          </a:solidFill>
        </p:spPr>
      </p:sp>
      <p:sp>
        <p:nvSpPr>
          <p:cNvPr id="5" name="AutoShape 5"/>
          <p:cNvSpPr/>
          <p:nvPr/>
        </p:nvSpPr>
        <p:spPr>
          <a:xfrm>
            <a:off x="2008031" y="2781300"/>
            <a:ext cx="14789295" cy="5123206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07110">
            <a:off x="-1527793" y="-7744881"/>
            <a:ext cx="7211280" cy="89733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77071">
            <a:off x="13776348" y="9564071"/>
            <a:ext cx="3752093" cy="109151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750842">
            <a:off x="15913267" y="4674221"/>
            <a:ext cx="1687944" cy="316849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3523" y="2038857"/>
            <a:ext cx="1491940" cy="16644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323304">
            <a:off x="1650389" y="7358406"/>
            <a:ext cx="1505652" cy="566672"/>
          </a:xfrm>
          <a:prstGeom prst="rect">
            <a:avLst/>
          </a:prstGeom>
        </p:spPr>
      </p:pic>
      <p:sp>
        <p:nvSpPr>
          <p:cNvPr id="14" name="TextBox 2"/>
          <p:cNvSpPr txBox="1"/>
          <p:nvPr/>
        </p:nvSpPr>
        <p:spPr>
          <a:xfrm>
            <a:off x="2034239" y="3427711"/>
            <a:ext cx="14589732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  <a:endParaRPr lang="vi-VN" sz="8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8000" b="1"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  <a:endParaRPr lang="vi-VN" sz="8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204765">
            <a:off x="13460721" y="-6421866"/>
            <a:ext cx="6641019" cy="82637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66077" flipH="1">
            <a:off x="-2513703" y="1008708"/>
            <a:ext cx="7574623" cy="1049381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710930" y="1555456"/>
            <a:ext cx="14842265" cy="6542718"/>
          </a:xfrm>
          <a:prstGeom prst="rect">
            <a:avLst/>
          </a:prstGeom>
          <a:solidFill>
            <a:srgbClr val="468B91"/>
          </a:solidFill>
        </p:spPr>
      </p:sp>
      <p:sp>
        <p:nvSpPr>
          <p:cNvPr id="6" name="AutoShape 6"/>
          <p:cNvSpPr/>
          <p:nvPr/>
        </p:nvSpPr>
        <p:spPr>
          <a:xfrm>
            <a:off x="2073630" y="1757312"/>
            <a:ext cx="14150265" cy="6087576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155419">
            <a:off x="967041" y="1246449"/>
            <a:ext cx="2620966" cy="7434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239772">
            <a:off x="14482615" y="7299542"/>
            <a:ext cx="2727911" cy="773735"/>
          </a:xfrm>
          <a:prstGeom prst="rect">
            <a:avLst/>
          </a:prstGeom>
        </p:spPr>
      </p:pic>
      <p:sp>
        <p:nvSpPr>
          <p:cNvPr id="14" name="TextBox 4"/>
          <p:cNvSpPr txBox="1"/>
          <p:nvPr/>
        </p:nvSpPr>
        <p:spPr>
          <a:xfrm>
            <a:off x="1710930" y="2835262"/>
            <a:ext cx="14800416" cy="3638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400" b="1" i="0" u="none" strike="noStrike" kern="1200" cap="none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CHỦ ĐỀ A. </a:t>
            </a:r>
            <a:endParaRPr kumimoji="0" lang="en-US" sz="8400" b="1" i="0" u="none" strike="noStrike" kern="1200" cap="none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400" b="1" i="0" u="none" strike="noStrike" kern="1200" cap="none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MÁY TÍNH VÀ CỘNG ĐỒNG</a:t>
            </a:r>
            <a:endParaRPr kumimoji="0" lang="en-US" sz="8400" b="1" i="0" u="none" strike="noStrike" kern="1200" cap="none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39545">
            <a:off x="10996361" y="-430135"/>
            <a:ext cx="3580051" cy="10414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3895279">
            <a:off x="10774707" y="8945693"/>
            <a:ext cx="2038773" cy="19016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274709" y="6843131"/>
            <a:ext cx="2227480" cy="37237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5517530" y="2902573"/>
            <a:ext cx="1412729" cy="1436231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>
            <a:off x="2129843" y="2609751"/>
            <a:ext cx="14028314" cy="4089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8000" b="1" i="0" u="none" strike="noStrike" kern="1200" cap="none" normalizeH="0" baseline="0" noProof="0">
                <a:ln>
                  <a:noFill/>
                </a:ln>
                <a:solidFill>
                  <a:srgbClr val="FFB52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 1: </a:t>
            </a:r>
            <a:endParaRPr kumimoji="0" lang="en-US" sz="8000" b="1" i="0" u="none" strike="noStrike" kern="1200" cap="none" normalizeH="0" baseline="0" noProof="0">
              <a:ln>
                <a:noFill/>
              </a:ln>
              <a:solidFill>
                <a:srgbClr val="FFB52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8000" b="1" i="0" u="none" strike="noStrike" kern="1200" cap="none" normalizeH="0" baseline="0" noProof="0">
                <a:ln>
                  <a:noFill/>
                </a:ln>
                <a:solidFill>
                  <a:srgbClr val="FFB52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THIẾT BỊ VÀO – RA CƠ BẢN CHO MÁY TÍNH CÁ NHÂN</a:t>
            </a:r>
            <a:endParaRPr kumimoji="0" lang="en-US" sz="8000" b="1" i="0" u="none" strike="noStrike" kern="1200" cap="none" normalizeH="0" baseline="0" noProof="0" dirty="0">
              <a:ln>
                <a:noFill/>
              </a:ln>
              <a:solidFill>
                <a:srgbClr val="FFB52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1878193" y="3875522"/>
            <a:ext cx="5361759" cy="5008961"/>
            <a:chOff x="11787158" y="3875522"/>
            <a:chExt cx="5361759" cy="5008961"/>
          </a:xfrm>
        </p:grpSpPr>
        <p:sp>
          <p:nvSpPr>
            <p:cNvPr id="20" name="AutoShape 4"/>
            <p:cNvSpPr/>
            <p:nvPr/>
          </p:nvSpPr>
          <p:spPr>
            <a:xfrm>
              <a:off x="11787158" y="4203341"/>
              <a:ext cx="5352752" cy="4681142"/>
            </a:xfrm>
            <a:prstGeom prst="rect">
              <a:avLst/>
            </a:prstGeom>
            <a:solidFill>
              <a:srgbClr val="FFCE6D"/>
            </a:solidFill>
          </p:spPr>
        </p: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 rot="266755">
              <a:off x="13503986" y="3875522"/>
              <a:ext cx="2145424" cy="51203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1796165" y="4445111"/>
              <a:ext cx="5352752" cy="40295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vi-VN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 bị vào – ra cơ bản cho máy tính </a:t>
              </a:r>
              <a:r>
                <a: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 và điện thoại thông minh</a:t>
              </a:r>
              <a:endPara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95648" y="3899877"/>
            <a:ext cx="5352752" cy="4984606"/>
            <a:chOff x="804613" y="3899877"/>
            <a:chExt cx="5352752" cy="4984606"/>
          </a:xfrm>
        </p:grpSpPr>
        <p:sp>
          <p:nvSpPr>
            <p:cNvPr id="4" name="AutoShape 4"/>
            <p:cNvSpPr/>
            <p:nvPr/>
          </p:nvSpPr>
          <p:spPr>
            <a:xfrm>
              <a:off x="858914" y="4203341"/>
              <a:ext cx="5203167" cy="4681142"/>
            </a:xfrm>
            <a:prstGeom prst="rect">
              <a:avLst/>
            </a:prstGeom>
            <a:solidFill>
              <a:srgbClr val="FFCE6D"/>
            </a:solidFill>
          </p:spPr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 rot="21406476">
              <a:off x="2350828" y="3899877"/>
              <a:ext cx="2145424" cy="51203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04613" y="4957795"/>
              <a:ext cx="5352752" cy="30138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vi-VN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 bị vào – ra cơ bản cho máy tính để bàn</a:t>
              </a:r>
              <a:endPara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2590559" y="1411087"/>
            <a:ext cx="13106882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6" r="60999"/>
          <a:stretch>
            <a:fillRect/>
          </a:stretch>
        </p:blipFill>
        <p:spPr>
          <a:xfrm rot="143919">
            <a:off x="16993420" y="-110859"/>
            <a:ext cx="3600506" cy="10508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739731" y="8388598"/>
            <a:ext cx="1620020" cy="18073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447088" y="-264751"/>
            <a:ext cx="1412729" cy="14362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595840">
            <a:off x="520756" y="7722546"/>
            <a:ext cx="2016426" cy="188077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382048" y="3847779"/>
            <a:ext cx="5352752" cy="5036704"/>
            <a:chOff x="6291013" y="3847779"/>
            <a:chExt cx="5352752" cy="5036704"/>
          </a:xfrm>
        </p:grpSpPr>
        <p:sp>
          <p:nvSpPr>
            <p:cNvPr id="19" name="AutoShape 4"/>
            <p:cNvSpPr/>
            <p:nvPr/>
          </p:nvSpPr>
          <p:spPr>
            <a:xfrm>
              <a:off x="6352711" y="4203341"/>
              <a:ext cx="5203167" cy="4681142"/>
            </a:xfrm>
            <a:prstGeom prst="rect">
              <a:avLst/>
            </a:prstGeom>
            <a:solidFill>
              <a:srgbClr val="FFCE6D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191288">
              <a:off x="7618911" y="3847779"/>
              <a:ext cx="1875504" cy="54560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291013" y="5073921"/>
              <a:ext cx="5352752" cy="30138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vi-VN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 bị vào – ra cơ bản cho máy tính </a:t>
              </a:r>
              <a:r>
                <a: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xách tay</a:t>
              </a:r>
              <a:endPara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36" r="60999"/>
          <a:stretch>
            <a:fillRect/>
          </a:stretch>
        </p:blipFill>
        <p:spPr>
          <a:xfrm rot="143919" flipH="1">
            <a:off x="-2083124" y="-304990"/>
            <a:ext cx="3733533" cy="108969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459200" y="8227705"/>
            <a:ext cx="1828800" cy="204024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104883" y="-204052"/>
            <a:ext cx="1492728" cy="1517561"/>
          </a:xfrm>
          <a:prstGeom prst="rect">
            <a:avLst/>
          </a:prstGeom>
        </p:spPr>
      </p:pic>
      <p:sp>
        <p:nvSpPr>
          <p:cNvPr id="15" name="TextBox 11"/>
          <p:cNvSpPr txBox="1"/>
          <p:nvPr/>
        </p:nvSpPr>
        <p:spPr>
          <a:xfrm>
            <a:off x="1812669" y="1047974"/>
            <a:ext cx="15409928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 bị vào – ra cơ bản cho máy tính để bàn</a:t>
            </a:r>
            <a:endParaRPr lang="en-US" sz="5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4587188"/>
            <a:ext cx="7848600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 tính để bàn gồm có những bộ phận nào? Chức năng của từng bộ phận là gì?</a:t>
            </a:r>
            <a:endParaRPr lang="en-US" sz="4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bộ phận nào là quan trọng nhất? Vì sao?</a:t>
            </a:r>
            <a:endParaRPr lang="en-US" sz="4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Graphical user interface, text, application, Word&#10;&#10;Description automatically generated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9" t="1802" r="25221" b="54411"/>
          <a:stretch>
            <a:fillRect/>
          </a:stretch>
        </p:blipFill>
        <p:spPr>
          <a:xfrm>
            <a:off x="9991724" y="4878695"/>
            <a:ext cx="7391401" cy="302527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14775" y="2404177"/>
            <a:ext cx="1045845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hãy đọc thông tin mục 1, quan sát Hình 1 – SGK tr.5, 6 và trả lời câu hỏi: </a:t>
            </a:r>
            <a:endParaRPr lang="en-US" sz="4000" b="1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1"/>
          <p:cNvSpPr txBox="1"/>
          <p:nvPr/>
        </p:nvSpPr>
        <p:spPr>
          <a:xfrm>
            <a:off x="1439033" y="579720"/>
            <a:ext cx="15409928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tính để bàn gồm:</a:t>
            </a:r>
            <a:endParaRPr lang="en-US" sz="4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 descr="A picture containing text, appliance, indoor, kitchen appliance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3" r="28386"/>
          <a:stretch>
            <a:fillRect/>
          </a:stretch>
        </p:blipFill>
        <p:spPr>
          <a:xfrm>
            <a:off x="1981200" y="1282826"/>
            <a:ext cx="2743200" cy="495498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562600" y="1873230"/>
            <a:ext cx="11734800" cy="3774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Hộp thân máy: </a:t>
            </a: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 những thành phần quan trọng nhất của máy tính.</a:t>
            </a:r>
            <a:endParaRPr lang="en-US" sz="400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là bộ phận quan trọng nhất vì máy tính không thể hoạt động nếu thiếu những thành phần này.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1219200" y="4229100"/>
            <a:ext cx="15629761" cy="5333993"/>
            <a:chOff x="1219200" y="4229100"/>
            <a:chExt cx="15629761" cy="5333993"/>
          </a:xfrm>
        </p:grpSpPr>
        <p:cxnSp>
          <p:nvCxnSpPr>
            <p:cNvPr id="65" name="Straight Arrow Connector 64"/>
            <p:cNvCxnSpPr/>
            <p:nvPr/>
          </p:nvCxnSpPr>
          <p:spPr>
            <a:xfrm>
              <a:off x="1219200" y="4229100"/>
              <a:ext cx="10668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219200" y="4229100"/>
              <a:ext cx="0" cy="374904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1219200" y="7962900"/>
              <a:ext cx="17526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2971800" y="6362701"/>
              <a:ext cx="13877161" cy="320039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 descr="A close-up of a computer chip&#10;&#10;Description automatically generated with low confidenc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6755867"/>
              <a:ext cx="2667000" cy="2175077"/>
            </a:xfrm>
            <a:prstGeom prst="rect">
              <a:avLst/>
            </a:prstGeom>
          </p:spPr>
        </p:pic>
        <p:pic>
          <p:nvPicPr>
            <p:cNvPr id="74" name="Picture 73" descr="A picture containing hard disc, electronics, drive&#10;&#10;Description automatically generate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7103" y="6516676"/>
              <a:ext cx="3467103" cy="2653457"/>
            </a:xfrm>
            <a:prstGeom prst="rect">
              <a:avLst/>
            </a:prstGeom>
          </p:spPr>
        </p:pic>
        <p:pic>
          <p:nvPicPr>
            <p:cNvPr id="76" name="Picture 75" descr="A close-up of a circuit board&#10;&#10;Description automatically generated with medium confidenc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099" y="6366675"/>
              <a:ext cx="4112501" cy="2953460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5333996" y="8612249"/>
              <a:ext cx="13716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CPU</a:t>
              </a:r>
              <a:endParaRPr lang="en-US" sz="4000" b="1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397506" y="8612249"/>
              <a:ext cx="13716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RAM</a:t>
              </a:r>
              <a:endParaRPr lang="en-US" sz="4000" b="1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3677150" y="8612249"/>
              <a:ext cx="305411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Ổ đĩa cứng</a:t>
              </a:r>
              <a:endParaRPr lang="en-US" sz="4000" b="1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icture containing text, monitor, electronics, displa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143500"/>
            <a:ext cx="4953000" cy="495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62702" y="5905500"/>
            <a:ext cx="11506200" cy="3116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Màn hình: </a:t>
            </a:r>
            <a:r>
              <a: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hiển thị kết quả xử lí thông tin hoặc thông báo tới người dùng máy tính.</a:t>
            </a:r>
            <a:endParaRPr lang="en-US" sz="4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Các thiết bị ra cơ bản.</a:t>
            </a:r>
            <a:endParaRPr lang="en-US" sz="4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1786850"/>
            <a:ext cx="9144000" cy="285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Bàn phím và chuột: </a:t>
            </a: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 dữ liệu và điều khiển hoạt động của máy tính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Các thiết bị vào cơ bản.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39033" y="579720"/>
            <a:ext cx="15409928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tính để bàn gồm:</a:t>
            </a:r>
            <a:endParaRPr lang="en-US" sz="4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computer mouse and keyboard&#10;&#10;Description automatically generated with low confidenc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87" b="32767"/>
          <a:stretch>
            <a:fillRect/>
          </a:stretch>
        </p:blipFill>
        <p:spPr>
          <a:xfrm>
            <a:off x="8763000" y="1554923"/>
            <a:ext cx="8953503" cy="3352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6159969" y="6697654"/>
            <a:ext cx="2147081" cy="3589346"/>
          </a:xfrm>
          <a:prstGeom prst="rect">
            <a:avLst/>
          </a:prstGeom>
        </p:spPr>
      </p:pic>
      <p:pic>
        <p:nvPicPr>
          <p:cNvPr id="18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3148483"/>
            <a:ext cx="7086600" cy="7138517"/>
          </a:xfrm>
          <a:prstGeom prst="rect">
            <a:avLst/>
          </a:prstGeom>
        </p:spPr>
      </p:pic>
      <p:sp>
        <p:nvSpPr>
          <p:cNvPr id="19" name="Speech Bubble: Rectangle with Corners Rounded 18"/>
          <p:cNvSpPr/>
          <p:nvPr/>
        </p:nvSpPr>
        <p:spPr>
          <a:xfrm>
            <a:off x="6553200" y="738705"/>
            <a:ext cx="11029580" cy="5471595"/>
          </a:xfrm>
          <a:prstGeom prst="wedgeRoundRectCallout">
            <a:avLst>
              <a:gd name="adj1" fmla="val -63292"/>
              <a:gd name="adj2" fmla="val 38912"/>
              <a:gd name="adj3" fmla="val 16667"/>
            </a:avLst>
          </a:prstGeom>
          <a:solidFill>
            <a:srgbClr val="71A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muốn máy tính có khả năng nhận thông tin dạng hình ảnh và dạng âm thanh thì ta phải làm thế nào?</a:t>
            </a:r>
            <a:endParaRPr lang="en-US" sz="4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035056" y="4977681"/>
            <a:ext cx="16620376" cy="4782762"/>
            <a:chOff x="1035056" y="4977681"/>
            <a:chExt cx="16620376" cy="4782762"/>
          </a:xfrm>
        </p:grpSpPr>
        <p:sp>
          <p:nvSpPr>
            <p:cNvPr id="27" name="Rectangle: Rounded Corners 26"/>
            <p:cNvSpPr/>
            <p:nvPr/>
          </p:nvSpPr>
          <p:spPr>
            <a:xfrm>
              <a:off x="1965328" y="5698063"/>
              <a:ext cx="14357344" cy="3341998"/>
            </a:xfrm>
            <a:prstGeom prst="roundRect">
              <a:avLst/>
            </a:prstGeom>
            <a:solidFill>
              <a:srgbClr val="FFE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endParaRPr lang="en-US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Picture 23" descr="A picture containing electronics, projector&#10;&#10;Description automatically generated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33889" y="6438900"/>
              <a:ext cx="3321543" cy="3321543"/>
            </a:xfrm>
            <a:prstGeom prst="rect">
              <a:avLst/>
            </a:prstGeom>
          </p:spPr>
        </p:pic>
        <p:pic>
          <p:nvPicPr>
            <p:cNvPr id="22" name="Picture 21" descr="A pair of headphones&#10;&#10;Description automatically generated with medium confidence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056" y="4977681"/>
              <a:ext cx="2549236" cy="219075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834993" y="765487"/>
            <a:ext cx="15707492" cy="4283403"/>
            <a:chOff x="834993" y="765487"/>
            <a:chExt cx="15707492" cy="4283403"/>
          </a:xfrm>
        </p:grpSpPr>
        <p:sp>
          <p:nvSpPr>
            <p:cNvPr id="29" name="Rectangle: Rounded Corners 28"/>
            <p:cNvSpPr/>
            <p:nvPr/>
          </p:nvSpPr>
          <p:spPr>
            <a:xfrm>
              <a:off x="1965327" y="1191060"/>
              <a:ext cx="14357344" cy="3341998"/>
            </a:xfrm>
            <a:prstGeom prst="roundRect">
              <a:avLst/>
            </a:prstGeom>
            <a:solidFill>
              <a:srgbClr val="FFE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endParaRPr lang="en-US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 descr="A picture containing electronics, camera, black, white&#10;&#10;Description automatically generated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78" t="14445" r="15370" b="15925"/>
            <a:stretch>
              <a:fillRect/>
            </a:stretch>
          </p:blipFill>
          <p:spPr>
            <a:xfrm>
              <a:off x="834993" y="765487"/>
              <a:ext cx="2260667" cy="219075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t="5240" r="13778" b="1617"/>
            <a:stretch>
              <a:fillRect/>
            </a:stretch>
          </p:blipFill>
          <p:spPr>
            <a:xfrm>
              <a:off x="14333889" y="2652223"/>
              <a:ext cx="2208596" cy="2396667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3813877" y="5981700"/>
            <a:ext cx="10660245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 dụng loa hoặc bộ tai nghe kèm micro để máy tính để bàn xuất ra và nhận vào thông tin dạng âm thanh.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468724" y="0"/>
            <a:ext cx="1819275" cy="18495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71999" y="1895517"/>
            <a:ext cx="91440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 dụng webcam để máy tính để bàn nhận thông tin dạng hình ảnh.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5168</Words>
  <Application>WPS Presentation</Application>
  <PresentationFormat>Custom</PresentationFormat>
  <Paragraphs>200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Arial</vt:lpstr>
      <vt:lpstr>SimSun</vt:lpstr>
      <vt:lpstr>Wingdings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STD-TRANG</cp:lastModifiedBy>
  <cp:revision>5</cp:revision>
  <dcterms:created xsi:type="dcterms:W3CDTF">2006-08-16T00:00:00Z</dcterms:created>
  <dcterms:modified xsi:type="dcterms:W3CDTF">2025-09-08T09:15:45Z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7050043CA9F1460BBE58AD815CE0CF7F_12</vt:lpwstr>
  </property>
  <property fmtid="{D5CDD505-2E9C-101B-9397-08002B2CF9AE}" pid="3" name="KSOProductBuildVer">
    <vt:lpwstr>2057-12.2.0.22530</vt:lpwstr>
  </property>
</Properties>
</file>